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77" r:id="rId5"/>
    <p:sldId id="281" r:id="rId6"/>
    <p:sldId id="279" r:id="rId7"/>
    <p:sldId id="280" r:id="rId8"/>
    <p:sldId id="270" r:id="rId9"/>
    <p:sldId id="271" r:id="rId10"/>
    <p:sldId id="272" r:id="rId11"/>
    <p:sldId id="276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第三次上机题目与任务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/>
              <a:t>程序设计基础</a:t>
            </a:r>
            <a:r>
              <a:rPr lang="en-US" altLang="zh-CN" b="1" dirty="0"/>
              <a:t>B</a:t>
            </a:r>
            <a:r>
              <a:rPr lang="zh-CN" altLang="en-US" b="1" dirty="0"/>
              <a:t>（</a:t>
            </a:r>
            <a:r>
              <a:rPr lang="en-US" altLang="zh-CN" b="1" dirty="0"/>
              <a:t>Spring,</a:t>
            </a:r>
            <a:r>
              <a:rPr lang="zh-CN" altLang="en-US" dirty="0"/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1020820021</a:t>
            </a:r>
            <a:r>
              <a:rPr lang="zh-CN" altLang="en-US" dirty="0"/>
              <a:t>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3244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92" y="4524655"/>
            <a:ext cx="8534400" cy="1507067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练习题目（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zh-CN" altLang="en-US" dirty="0"/>
              <a:t>循环结构</a:t>
            </a:r>
          </a:p>
        </p:txBody>
      </p:sp>
      <p:sp>
        <p:nvSpPr>
          <p:cNvPr id="7" name="矩形 6"/>
          <p:cNvSpPr/>
          <p:nvPr/>
        </p:nvSpPr>
        <p:spPr>
          <a:xfrm>
            <a:off x="1665685" y="266066"/>
            <a:ext cx="78790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输入一个正数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，计算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1-1/3+1/5-1/7+……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的前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项之和。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441357" y="1022350"/>
            <a:ext cx="8424863" cy="583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#include &lt;</a:t>
            </a:r>
            <a:r>
              <a:rPr lang="en-US" altLang="zh-CN" sz="2400" b="1" dirty="0" err="1">
                <a:solidFill>
                  <a:srgbClr val="FFFF00"/>
                </a:solidFill>
                <a:ea typeface="宋体" panose="02010600030101010101" pitchFamily="2" charset="-122"/>
              </a:rPr>
              <a:t>stdio.h</a:t>
            </a: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void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 dirty="0" err="1">
                <a:solidFill>
                  <a:srgbClr val="FFFF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 err="1">
                <a:solidFill>
                  <a:srgbClr val="FFFF00"/>
                </a:solidFill>
                <a:ea typeface="宋体" panose="02010600030101010101" pitchFamily="2" charset="-122"/>
              </a:rPr>
              <a:t>i,n,t</a:t>
            </a: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=1,flag=1;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    double sum=0,item;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 dirty="0" err="1">
                <a:solidFill>
                  <a:srgbClr val="FFFF00"/>
                </a:solidFill>
                <a:ea typeface="宋体" panose="02010600030101010101" pitchFamily="2" charset="-122"/>
              </a:rPr>
              <a:t>scanf</a:t>
            </a: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("%</a:t>
            </a:r>
            <a:r>
              <a:rPr lang="en-US" altLang="zh-CN" sz="2400" b="1" dirty="0" err="1">
                <a:solidFill>
                  <a:srgbClr val="FFFF00"/>
                </a:solidFill>
                <a:ea typeface="宋体" panose="02010600030101010101" pitchFamily="2" charset="-122"/>
              </a:rPr>
              <a:t>d",&amp;n</a:t>
            </a: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    for(</a:t>
            </a:r>
            <a:r>
              <a:rPr lang="en-US" altLang="zh-CN" sz="2400" b="1" dirty="0" err="1">
                <a:solidFill>
                  <a:srgbClr val="FFFF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=1;i&lt;=</a:t>
            </a:r>
            <a:r>
              <a:rPr lang="en-US" altLang="zh-CN" sz="2400" b="1" dirty="0" err="1">
                <a:solidFill>
                  <a:srgbClr val="FFFF00"/>
                </a:solidFill>
                <a:ea typeface="宋体" panose="02010600030101010101" pitchFamily="2" charset="-122"/>
              </a:rPr>
              <a:t>n;i</a:t>
            </a: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    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         item=flag*1.0/t;          /* </a:t>
            </a:r>
            <a:r>
              <a:rPr lang="zh-CN" altLang="en-US" sz="2400" b="1" dirty="0">
                <a:solidFill>
                  <a:srgbClr val="FFFF00"/>
                </a:solidFill>
                <a:ea typeface="宋体" panose="02010600030101010101" pitchFamily="2" charset="-122"/>
              </a:rPr>
              <a:t>计算第</a:t>
            </a:r>
            <a:r>
              <a:rPr lang="en-US" altLang="zh-CN" sz="2400" b="1" dirty="0" err="1">
                <a:solidFill>
                  <a:srgbClr val="FFFF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FFFF00"/>
                </a:solidFill>
                <a:ea typeface="宋体" panose="02010600030101010101" pitchFamily="2" charset="-122"/>
              </a:rPr>
              <a:t>项的值 *</a:t>
            </a: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         sum=</a:t>
            </a:r>
            <a:r>
              <a:rPr lang="en-US" altLang="zh-CN" sz="2400" b="1" dirty="0" err="1">
                <a:solidFill>
                  <a:srgbClr val="FFFF00"/>
                </a:solidFill>
                <a:ea typeface="宋体" panose="02010600030101010101" pitchFamily="2" charset="-122"/>
              </a:rPr>
              <a:t>sum+item</a:t>
            </a: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;       /*  </a:t>
            </a:r>
            <a:r>
              <a:rPr lang="zh-CN" altLang="en-US" sz="2400" b="1" dirty="0">
                <a:solidFill>
                  <a:srgbClr val="FFFF00"/>
                </a:solidFill>
                <a:ea typeface="宋体" panose="02010600030101010101" pitchFamily="2" charset="-122"/>
              </a:rPr>
              <a:t>累加第</a:t>
            </a:r>
            <a:r>
              <a:rPr lang="en-US" altLang="zh-CN" sz="2400" b="1" dirty="0" err="1">
                <a:solidFill>
                  <a:srgbClr val="FFFF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FFFF00"/>
                </a:solidFill>
                <a:ea typeface="宋体" panose="02010600030101010101" pitchFamily="2" charset="-122"/>
              </a:rPr>
              <a:t>项的值 *</a:t>
            </a: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         flag=-flag;                 /*</a:t>
            </a:r>
            <a:r>
              <a:rPr lang="zh-CN" altLang="en-US" sz="2400" b="1" dirty="0">
                <a:solidFill>
                  <a:srgbClr val="FFFF00"/>
                </a:solidFill>
                <a:ea typeface="宋体" panose="02010600030101010101" pitchFamily="2" charset="-122"/>
              </a:rPr>
              <a:t>改变符号，为下次循环做准备*</a:t>
            </a: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         t=t+2;                        /*</a:t>
            </a:r>
            <a:r>
              <a:rPr lang="zh-CN" altLang="en-US" sz="2400" b="1" dirty="0">
                <a:solidFill>
                  <a:srgbClr val="FFFF00"/>
                </a:solidFill>
                <a:ea typeface="宋体" panose="02010600030101010101" pitchFamily="2" charset="-122"/>
              </a:rPr>
              <a:t>分母递增</a:t>
            </a: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FF00"/>
                </a:solidFill>
                <a:ea typeface="宋体" panose="02010600030101010101" pitchFamily="2" charset="-122"/>
              </a:rPr>
              <a:t>，为下次循环做准备*</a:t>
            </a: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    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b="1" dirty="0" err="1">
                <a:solidFill>
                  <a:srgbClr val="FFFF00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("sum=%f\</a:t>
            </a:r>
            <a:r>
              <a:rPr lang="en-US" altLang="zh-CN" sz="2400" b="1" dirty="0" err="1">
                <a:solidFill>
                  <a:srgbClr val="FFFF00"/>
                </a:solidFill>
                <a:ea typeface="宋体" panose="02010600030101010101" pitchFamily="2" charset="-122"/>
              </a:rPr>
              <a:t>n",sum</a:t>
            </a: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54019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92" y="452465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练习题目（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32878" y="394042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输入一个正整数，将其逆向输出。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102659" y="1470473"/>
            <a:ext cx="8296275" cy="4561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#include "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stdio.h</a:t>
            </a:r>
            <a:r>
              <a:rPr kumimoji="1" lang="en-US" altLang="zh-CN" dirty="0">
                <a:latin typeface="Times New Roman" panose="02020603050405020304" pitchFamily="18" charset="0"/>
              </a:rPr>
              <a:t>"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void main( 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{ 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</a:rPr>
              <a:t> x;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printf</a:t>
            </a:r>
            <a:r>
              <a:rPr kumimoji="1" lang="en-US" altLang="zh-CN" dirty="0">
                <a:latin typeface="Times New Roman" panose="02020603050405020304" pitchFamily="18" charset="0"/>
              </a:rPr>
              <a:t>("Enter x:");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scanf</a:t>
            </a:r>
            <a:r>
              <a:rPr kumimoji="1" lang="en-US" altLang="zh-CN" dirty="0">
                <a:latin typeface="Times New Roman" panose="02020603050405020304" pitchFamily="18" charset="0"/>
              </a:rPr>
              <a:t>("%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d",&amp;x</a:t>
            </a:r>
            <a:r>
              <a:rPr kumimoji="1" lang="en-US" altLang="zh-CN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    while(x!=0)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    { 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         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printf</a:t>
            </a:r>
            <a:r>
              <a:rPr kumimoji="1" lang="en-US" altLang="zh-CN" dirty="0">
                <a:latin typeface="Times New Roman" panose="02020603050405020304" pitchFamily="18" charset="0"/>
              </a:rPr>
              <a:t>("%d",x%10);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          x=x/10;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     }</a:t>
            </a: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620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92" y="4524655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练习题目（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zh-CN" altLang="en-US" dirty="0"/>
              <a:t>输入合法性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4391" y="542323"/>
            <a:ext cx="7178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从键盘输入一个大于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的整数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是不是素数。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20065" y="1492288"/>
            <a:ext cx="6096000" cy="48290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#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include "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#include "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math.h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void main( )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{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n,m,i,flag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do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scanf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d",&amp;n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while(n&lt;=2);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m=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sqrt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(n);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flag=0;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for(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=2;i&lt;=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m;i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++)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if(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n%i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==0)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{ flag=1;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break;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}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if(flag)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("%d is not a prime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number",n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else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("%d is a prime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number",n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1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618309" y="1095884"/>
            <a:ext cx="10181495" cy="399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1.</a:t>
            </a:r>
            <a:r>
              <a:rPr lang="zh-CN" altLang="en-US" sz="3200" dirty="0">
                <a:ea typeface="宋体" panose="02010600030101010101" pitchFamily="2" charset="-122"/>
              </a:rPr>
              <a:t>完成书上练习（第</a:t>
            </a:r>
            <a:r>
              <a:rPr lang="en-US" altLang="zh-CN" sz="3200" dirty="0">
                <a:ea typeface="宋体" panose="02010600030101010101" pitchFamily="2" charset="-122"/>
              </a:rPr>
              <a:t>5,6</a:t>
            </a:r>
            <a:r>
              <a:rPr lang="zh-CN" altLang="en-US" sz="3200" dirty="0">
                <a:ea typeface="宋体" panose="02010600030101010101" pitchFamily="2" charset="-122"/>
              </a:rPr>
              <a:t>章习题）；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2.</a:t>
            </a:r>
            <a:r>
              <a:rPr lang="zh-CN" altLang="en-US" sz="3200" dirty="0">
                <a:ea typeface="宋体" panose="02010600030101010101" pitchFamily="2" charset="-122"/>
              </a:rPr>
              <a:t>完成上机作业三道编程题目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3200" dirty="0">
                <a:ea typeface="宋体" panose="02010600030101010101" pitchFamily="2" charset="-122"/>
              </a:rPr>
              <a:t>完成后提交： （提交邮箱：</a:t>
            </a:r>
            <a:r>
              <a:rPr lang="en-US" altLang="zh-CN" sz="3200" b="0" dirty="0"/>
              <a:t>cxsjb2019@163.com</a:t>
            </a:r>
            <a:r>
              <a:rPr lang="zh-CN" altLang="en-US" sz="3200" b="0" dirty="0"/>
              <a:t>，邮件题目：学号</a:t>
            </a:r>
            <a:r>
              <a:rPr lang="en-US" altLang="zh-CN" sz="3200" b="0" dirty="0"/>
              <a:t>-</a:t>
            </a:r>
            <a:r>
              <a:rPr lang="zh-CN" altLang="en-US" sz="3200" b="0" dirty="0"/>
              <a:t>班级</a:t>
            </a:r>
            <a:r>
              <a:rPr lang="en-US" altLang="zh-CN" sz="3200" b="0" dirty="0"/>
              <a:t>-</a:t>
            </a:r>
            <a:r>
              <a:rPr lang="zh-CN" altLang="en-US" sz="3200" b="0" dirty="0"/>
              <a:t>姓名</a:t>
            </a:r>
            <a:r>
              <a:rPr lang="en-US" altLang="zh-CN" sz="3200" b="0" dirty="0"/>
              <a:t>-</a:t>
            </a:r>
            <a:r>
              <a:rPr lang="zh-CN" altLang="en-US" sz="3200" b="0" dirty="0"/>
              <a:t>第</a:t>
            </a:r>
            <a:r>
              <a:rPr lang="en-US" altLang="zh-CN" sz="3200" b="0" dirty="0"/>
              <a:t>6</a:t>
            </a:r>
            <a:r>
              <a:rPr lang="zh-CN" altLang="en-US" sz="3200" b="0" dirty="0"/>
              <a:t>周作业</a:t>
            </a:r>
            <a:r>
              <a:rPr lang="zh-CN" altLang="en-US" sz="3200" dirty="0">
                <a:ea typeface="宋体" panose="02010600030101010101" pitchFamily="2" charset="-122"/>
              </a:rPr>
              <a:t>）； ；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3.</a:t>
            </a:r>
            <a:r>
              <a:rPr lang="zh-CN" altLang="en-US" sz="3200" dirty="0">
                <a:ea typeface="宋体" panose="02010600030101010101" pitchFamily="2" charset="-122"/>
              </a:rPr>
              <a:t>练习，不用提交。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3200" dirty="0">
                <a:ea typeface="宋体" panose="02010600030101010101" pitchFamily="2" charset="-122"/>
              </a:rPr>
              <a:t>4.</a:t>
            </a:r>
            <a:r>
              <a:rPr lang="zh-CN" altLang="en-US" sz="3200" dirty="0">
                <a:ea typeface="宋体" panose="02010600030101010101" pitchFamily="2" charset="-122"/>
              </a:rPr>
              <a:t>综合练习题，不用提交。</a:t>
            </a:r>
          </a:p>
        </p:txBody>
      </p:sp>
    </p:spTree>
    <p:extLst>
      <p:ext uri="{BB962C8B-B14F-4D97-AF65-F5344CB8AC3E}">
        <p14:creationId xmlns:p14="http://schemas.microsoft.com/office/powerpoint/2010/main" val="253920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9021" y="475792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上机作业（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248033" y="595184"/>
            <a:ext cx="66294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求以下级数和的近似值：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    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3729038" y="1743075"/>
          <a:ext cx="36544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公式" r:id="rId3" imgW="1434960" imgH="380880" progId="Equation.3">
                  <p:embed/>
                </p:oleObj>
              </mc:Choice>
              <mc:Fallback>
                <p:oleObj name="公式" r:id="rId3" imgW="14349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1743075"/>
                        <a:ext cx="365442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320113" y="3521644"/>
            <a:ext cx="69675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>
                <a:ea typeface="宋体" panose="02010600030101010101" pitchFamily="2" charset="-122"/>
              </a:rPr>
              <a:t>令</a:t>
            </a:r>
            <a:r>
              <a:rPr lang="en-US" altLang="zh-CN" sz="2400">
                <a:ea typeface="宋体" panose="02010600030101010101" pitchFamily="2" charset="-122"/>
              </a:rPr>
              <a:t>x=1.0,2.0,3.0,4.0 </a:t>
            </a:r>
            <a:r>
              <a:rPr lang="zh-CN" altLang="en-US" sz="2400">
                <a:ea typeface="宋体" panose="02010600030101010101" pitchFamily="2" charset="-122"/>
              </a:rPr>
              <a:t>取前</a:t>
            </a:r>
            <a:r>
              <a:rPr lang="en-US" altLang="zh-CN" sz="2400">
                <a:ea typeface="宋体" panose="02010600030101010101" pitchFamily="2" charset="-122"/>
              </a:rPr>
              <a:t>10</a:t>
            </a:r>
            <a:r>
              <a:rPr lang="zh-CN" altLang="en-US" sz="2400">
                <a:ea typeface="宋体" panose="02010600030101010101" pitchFamily="2" charset="-122"/>
              </a:rPr>
              <a:t>项之和，分别计算</a:t>
            </a:r>
            <a:r>
              <a:rPr lang="en-US" altLang="zh-CN" sz="2400">
                <a:ea typeface="宋体" panose="02010600030101010101" pitchFamily="2" charset="-122"/>
              </a:rPr>
              <a:t>y(x).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40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07279" y="649415"/>
            <a:ext cx="8153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嵌套循环程序设计求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+2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+2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+2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+2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+2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+2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+2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+2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kumimoji="1"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+2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的值。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99021" y="475792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上机作业（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45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9012" y="1971924"/>
            <a:ext cx="10116296" cy="6556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甲、乙、丙三位球迷分别预测已进入半决赛的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支球队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D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四支球队的名次如下：</a:t>
            </a:r>
            <a:b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甲预测： 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第一名，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第二名。</a:t>
            </a:r>
            <a:b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乙预测： 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第一名，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第三名。</a:t>
            </a:r>
            <a:b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丙预测： 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第二名，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第三名。</a:t>
            </a:r>
            <a:b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比赛结果是，甲、乙、丙预测各对了一半。试求</a:t>
            </a:r>
            <a: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A,B,C,D 4</a:t>
            </a:r>
            <a:r>
              <a:rPr kumimoji="1" lang="zh-CN" altLang="en-US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支球队的名次。</a:t>
            </a:r>
            <a:b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kumimoji="1" lang="en-US" altLang="zh-CN" sz="2400" b="1" dirty="0">
                <a:solidFill>
                  <a:srgbClr val="F7F20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1" lang="en-US" altLang="zh-CN" sz="2400" b="1" dirty="0">
              <a:solidFill>
                <a:srgbClr val="F7F20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99021" y="475792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olidFill>
                  <a:prstClr val="white"/>
                </a:solidFill>
              </a:rPr>
              <a:t>2.</a:t>
            </a:r>
            <a:r>
              <a:rPr lang="zh-CN" altLang="en-US" dirty="0">
                <a:solidFill>
                  <a:prstClr val="white"/>
                </a:solidFill>
              </a:rPr>
              <a:t>上机作业（</a:t>
            </a:r>
            <a:r>
              <a:rPr lang="en-US" altLang="zh-CN" dirty="0">
                <a:solidFill>
                  <a:prstClr val="white"/>
                </a:solidFill>
              </a:rPr>
              <a:t>3</a:t>
            </a:r>
            <a:r>
              <a:rPr lang="zh-CN" altLang="en-US" dirty="0">
                <a:solidFill>
                  <a:prstClr val="white"/>
                </a:solidFill>
              </a:rPr>
              <a:t>）</a:t>
            </a:r>
            <a:br>
              <a:rPr lang="en-US" altLang="zh-CN" dirty="0">
                <a:solidFill>
                  <a:prstClr val="white"/>
                </a:solidFill>
              </a:rPr>
            </a:b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8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99021" y="475792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提交作业后的练习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56939" y="308919"/>
            <a:ext cx="8024812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/****</a:t>
            </a:r>
            <a:r>
              <a:rPr 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宋体" charset="-122"/>
              </a:rPr>
              <a:t>输入数据间隔问题 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****/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666735" y="1214090"/>
            <a:ext cx="5832475" cy="4297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just">
              <a:lnSpc>
                <a:spcPct val="116000"/>
              </a:lnSpc>
              <a:spcBef>
                <a:spcPts val="60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#include 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“</a:t>
            </a:r>
            <a:r>
              <a:rPr lang="en-US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stdio.h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”</a:t>
            </a:r>
            <a:endParaRPr 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6" charset="0"/>
              <a:ea typeface="楷体_GB2312" pitchFamily="49" charset="0"/>
              <a:cs typeface="楷体_GB2312" pitchFamily="49" charset="0"/>
            </a:endParaRPr>
          </a:p>
          <a:p>
            <a:pPr algn="just">
              <a:lnSpc>
                <a:spcPct val="132000"/>
              </a:lnSpc>
              <a:spcBef>
                <a:spcPct val="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void main()</a:t>
            </a:r>
          </a:p>
          <a:p>
            <a:pPr algn="just">
              <a:lnSpc>
                <a:spcPct val="132000"/>
              </a:lnSpc>
              <a:spcBef>
                <a:spcPct val="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{ short </a:t>
            </a:r>
            <a:r>
              <a:rPr lang="en-US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a,b,c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;</a:t>
            </a:r>
          </a:p>
          <a:p>
            <a:pPr algn="just">
              <a:lnSpc>
                <a:spcPct val="132000"/>
              </a:lnSpc>
              <a:spcBef>
                <a:spcPts val="60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  </a:t>
            </a:r>
            <a:r>
              <a:rPr lang="en-US" sz="20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scanf</a:t>
            </a:r>
            <a:r>
              <a:rPr lang="en-US" sz="20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(“a=%</a:t>
            </a:r>
            <a:r>
              <a:rPr lang="en-US" sz="20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d,b</a:t>
            </a:r>
            <a:r>
              <a:rPr lang="en-US" sz="20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=%</a:t>
            </a:r>
            <a:r>
              <a:rPr lang="en-US" sz="20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d,c</a:t>
            </a:r>
            <a:r>
              <a:rPr lang="en-US" sz="20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=%</a:t>
            </a:r>
            <a:r>
              <a:rPr lang="en-US" sz="20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d”,&amp;a,&amp;b,&amp;c</a:t>
            </a:r>
            <a:r>
              <a:rPr lang="en-US" sz="20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);</a:t>
            </a:r>
          </a:p>
          <a:p>
            <a:pPr algn="just">
              <a:lnSpc>
                <a:spcPct val="132000"/>
              </a:lnSpc>
              <a:spcBef>
                <a:spcPct val="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(“a=%</a:t>
            </a:r>
            <a:r>
              <a:rPr lang="en-US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d,b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=%</a:t>
            </a:r>
            <a:r>
              <a:rPr lang="en-US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d,c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=%d\n”,</a:t>
            </a:r>
            <a:r>
              <a:rPr lang="en-US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a,b,c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);</a:t>
            </a:r>
          </a:p>
          <a:p>
            <a:pPr algn="just">
              <a:lnSpc>
                <a:spcPct val="132000"/>
              </a:lnSpc>
              <a:spcBef>
                <a:spcPts val="60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  </a:t>
            </a:r>
            <a:r>
              <a:rPr lang="en-US" sz="20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scanf</a:t>
            </a:r>
            <a:r>
              <a:rPr lang="en-US" sz="20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(“%d %</a:t>
            </a:r>
            <a:r>
              <a:rPr lang="en-US" sz="20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d”,&amp;a,&amp;b</a:t>
            </a:r>
            <a:r>
              <a:rPr lang="en-US" sz="20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);</a:t>
            </a:r>
          </a:p>
          <a:p>
            <a:pPr algn="just">
              <a:lnSpc>
                <a:spcPct val="132000"/>
              </a:lnSpc>
              <a:spcBef>
                <a:spcPct val="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(“%d %d\n”,</a:t>
            </a:r>
            <a:r>
              <a:rPr lang="en-US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a,b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);</a:t>
            </a:r>
          </a:p>
          <a:p>
            <a:pPr algn="just">
              <a:lnSpc>
                <a:spcPct val="132000"/>
              </a:lnSpc>
              <a:spcBef>
                <a:spcPts val="60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  </a:t>
            </a:r>
            <a:r>
              <a:rPr lang="en-US" sz="20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scanf</a:t>
            </a:r>
            <a:r>
              <a:rPr lang="en-US" sz="20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(“%d:%d:%</a:t>
            </a:r>
            <a:r>
              <a:rPr lang="en-US" sz="2000" b="1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d”,&amp;a,&amp;b,&amp;c</a:t>
            </a:r>
            <a:r>
              <a:rPr lang="en-US" sz="20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);</a:t>
            </a:r>
          </a:p>
          <a:p>
            <a:pPr algn="just">
              <a:lnSpc>
                <a:spcPct val="132000"/>
              </a:lnSpc>
              <a:spcBef>
                <a:spcPct val="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(“%d:%d:%d\n”,</a:t>
            </a:r>
            <a:r>
              <a:rPr lang="en-US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a,b,c</a:t>
            </a: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);</a:t>
            </a:r>
          </a:p>
          <a:p>
            <a:pPr algn="just">
              <a:lnSpc>
                <a:spcPct val="132000"/>
              </a:lnSpc>
              <a:spcBef>
                <a:spcPct val="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6" charset="0"/>
                <a:ea typeface="楷体_GB2312" pitchFamily="49" charset="0"/>
                <a:cs typeface="楷体_GB2312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925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9029" y="329736"/>
            <a:ext cx="8031163" cy="655638"/>
          </a:xfrm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336699"/>
                </a:solidFill>
                <a:ea typeface="宋体" charset="-122"/>
              </a:rPr>
              <a:t>/*    </a:t>
            </a:r>
            <a:r>
              <a:rPr kumimoji="1" lang="zh-CN" altLang="en-US" sz="2400" b="1" dirty="0">
                <a:solidFill>
                  <a:srgbClr val="336699"/>
                </a:solidFill>
                <a:ea typeface="宋体" charset="-122"/>
              </a:rPr>
              <a:t>判断输入字符的种类  </a:t>
            </a:r>
            <a:r>
              <a:rPr kumimoji="1" lang="en-US" altLang="zh-CN" sz="2400" b="1" dirty="0">
                <a:solidFill>
                  <a:srgbClr val="336699"/>
                </a:solidFill>
                <a:ea typeface="宋体" charset="-122"/>
              </a:rPr>
              <a:t>*/</a:t>
            </a:r>
            <a:r>
              <a:rPr kumimoji="1" lang="zh-CN" altLang="en-US" sz="2400" b="1" dirty="0">
                <a:solidFill>
                  <a:srgbClr val="336699"/>
                </a:solidFill>
                <a:ea typeface="宋体" charset="-122"/>
              </a:rPr>
              <a:t>  </a:t>
            </a:r>
            <a:endParaRPr kumimoji="1" lang="en-US" altLang="zh-CN" sz="2400" b="1" dirty="0">
              <a:solidFill>
                <a:srgbClr val="336699"/>
              </a:solidFill>
              <a:ea typeface="宋体" charset="-122"/>
            </a:endParaRPr>
          </a:p>
        </p:txBody>
      </p:sp>
      <p:sp>
        <p:nvSpPr>
          <p:cNvPr id="1119235" name="Text Box 3"/>
          <p:cNvSpPr txBox="1">
            <a:spLocks noChangeArrowheads="1"/>
          </p:cNvSpPr>
          <p:nvPr/>
        </p:nvSpPr>
        <p:spPr bwMode="auto">
          <a:xfrm>
            <a:off x="4117910" y="985374"/>
            <a:ext cx="6264275" cy="5607432"/>
          </a:xfrm>
          <a:prstGeom prst="rect">
            <a:avLst/>
          </a:prstGeom>
          <a:noFill/>
          <a:ln w="381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 eaLnBrk="0" hangingPunct="0">
              <a:lnSpc>
                <a:spcPct val="92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# include “</a:t>
            </a:r>
            <a:r>
              <a:rPr kumimoji="1" lang="en-US" altLang="zh-CN" sz="2200" b="1" dirty="0" err="1">
                <a:latin typeface="Times New Roman" pitchFamily="16" charset="0"/>
                <a:ea typeface="宋体" charset="-122"/>
              </a:rPr>
              <a:t>stdio.h</a:t>
            </a: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”</a:t>
            </a:r>
          </a:p>
          <a:p>
            <a:pPr algn="just" eaLnBrk="0" hangingPunct="0">
              <a:lnSpc>
                <a:spcPct val="92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void main()</a:t>
            </a:r>
          </a:p>
          <a:p>
            <a:pPr algn="just" eaLnBrk="0" hangingPunct="0">
              <a:lnSpc>
                <a:spcPct val="92000"/>
              </a:lnSpc>
              <a:spcBef>
                <a:spcPts val="600"/>
              </a:spcBef>
              <a:defRPr/>
            </a:pP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{  char c;</a:t>
            </a:r>
          </a:p>
          <a:p>
            <a:pPr algn="just" eaLnBrk="0" hangingPunct="0">
              <a:lnSpc>
                <a:spcPct val="92000"/>
              </a:lnSpc>
              <a:spcBef>
                <a:spcPts val="1200"/>
              </a:spcBef>
              <a:defRPr/>
            </a:pP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    </a:t>
            </a:r>
            <a:r>
              <a:rPr kumimoji="1" lang="en-US" altLang="zh-CN" sz="2200" b="1" dirty="0" err="1">
                <a:latin typeface="Times New Roman" pitchFamily="16" charset="0"/>
                <a:ea typeface="宋体" charset="-122"/>
              </a:rPr>
              <a:t>printf</a:t>
            </a: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(“Input a character:”);</a:t>
            </a:r>
          </a:p>
          <a:p>
            <a:pPr algn="just" eaLnBrk="0" hangingPunct="0">
              <a:lnSpc>
                <a:spcPct val="92000"/>
              </a:lnSpc>
              <a:spcBef>
                <a:spcPts val="600"/>
              </a:spcBef>
              <a:defRPr/>
            </a:pP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    </a:t>
            </a:r>
            <a:r>
              <a:rPr kumimoji="1" lang="en-US" altLang="zh-CN" sz="2200" b="1" dirty="0" err="1">
                <a:latin typeface="Times New Roman" pitchFamily="16" charset="0"/>
                <a:ea typeface="宋体" charset="-122"/>
              </a:rPr>
              <a:t>scanf</a:t>
            </a: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(“%</a:t>
            </a:r>
            <a:r>
              <a:rPr kumimoji="1" lang="en-US" altLang="zh-CN" sz="2200" b="1" dirty="0" err="1">
                <a:latin typeface="Times New Roman" pitchFamily="16" charset="0"/>
                <a:ea typeface="宋体" charset="-122"/>
              </a:rPr>
              <a:t>c”,&amp;c</a:t>
            </a: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);</a:t>
            </a:r>
          </a:p>
          <a:p>
            <a:pPr algn="just" eaLnBrk="0" hangingPunct="0">
              <a:lnSpc>
                <a:spcPct val="92000"/>
              </a:lnSpc>
              <a:spcBef>
                <a:spcPts val="1200"/>
              </a:spcBef>
              <a:defRPr/>
            </a:pP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    if(c&gt;=’0’&amp;&amp;c&lt;=’9’) </a:t>
            </a:r>
          </a:p>
          <a:p>
            <a:pPr algn="just" eaLnBrk="0" hangingPunct="0">
              <a:lnSpc>
                <a:spcPct val="92000"/>
              </a:lnSpc>
              <a:spcBef>
                <a:spcPts val="1200"/>
              </a:spcBef>
              <a:defRPr/>
            </a:pP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   </a:t>
            </a:r>
            <a:r>
              <a:rPr kumimoji="1" lang="en-US" altLang="zh-CN" sz="2200" b="1" dirty="0" err="1">
                <a:latin typeface="Times New Roman" pitchFamily="16" charset="0"/>
                <a:ea typeface="宋体" charset="-122"/>
              </a:rPr>
              <a:t>printf</a:t>
            </a: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(“Digit\n”);</a:t>
            </a:r>
          </a:p>
          <a:p>
            <a:pPr algn="just" eaLnBrk="0" hangingPunct="0">
              <a:lnSpc>
                <a:spcPct val="92000"/>
              </a:lnSpc>
              <a:spcBef>
                <a:spcPts val="600"/>
              </a:spcBef>
              <a:defRPr/>
            </a:pP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    else if(c&gt;=’a’&amp;&amp;c&lt;=’z’)</a:t>
            </a:r>
          </a:p>
          <a:p>
            <a:pPr algn="just" eaLnBrk="0" hangingPunct="0">
              <a:lnSpc>
                <a:spcPct val="92000"/>
              </a:lnSpc>
              <a:spcBef>
                <a:spcPts val="600"/>
              </a:spcBef>
              <a:defRPr/>
            </a:pP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           </a:t>
            </a:r>
            <a:r>
              <a:rPr kumimoji="1" lang="en-US" altLang="zh-CN" sz="2200" b="1" dirty="0" err="1">
                <a:latin typeface="Times New Roman" pitchFamily="16" charset="0"/>
                <a:ea typeface="宋体" charset="-122"/>
              </a:rPr>
              <a:t>printf</a:t>
            </a: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(“Lower Letter\n”);</a:t>
            </a:r>
          </a:p>
          <a:p>
            <a:pPr algn="just" eaLnBrk="0" hangingPunct="0">
              <a:lnSpc>
                <a:spcPct val="92000"/>
              </a:lnSpc>
              <a:spcBef>
                <a:spcPts val="600"/>
              </a:spcBef>
              <a:defRPr/>
            </a:pP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    else if(c&gt;=’A’&amp;&amp;c&lt;=’Z’)</a:t>
            </a:r>
          </a:p>
          <a:p>
            <a:pPr algn="just" eaLnBrk="0" hangingPunct="0">
              <a:lnSpc>
                <a:spcPct val="92000"/>
              </a:lnSpc>
              <a:spcBef>
                <a:spcPts val="600"/>
              </a:spcBef>
              <a:defRPr/>
            </a:pP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           </a:t>
            </a:r>
            <a:r>
              <a:rPr kumimoji="1" lang="en-US" altLang="zh-CN" sz="2200" b="1" dirty="0" err="1">
                <a:latin typeface="Times New Roman" pitchFamily="16" charset="0"/>
                <a:ea typeface="宋体" charset="-122"/>
              </a:rPr>
              <a:t>printf</a:t>
            </a: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(“</a:t>
            </a:r>
            <a:r>
              <a:rPr kumimoji="1" lang="en-US" altLang="zh-CN" sz="2200" b="1" dirty="0" err="1">
                <a:latin typeface="Times New Roman" pitchFamily="16" charset="0"/>
                <a:ea typeface="宋体" charset="-122"/>
              </a:rPr>
              <a:t>Captal</a:t>
            </a: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 Letter\n”);</a:t>
            </a:r>
          </a:p>
          <a:p>
            <a:pPr algn="just" eaLnBrk="0" hangingPunct="0">
              <a:lnSpc>
                <a:spcPct val="92000"/>
              </a:lnSpc>
              <a:spcBef>
                <a:spcPts val="600"/>
              </a:spcBef>
              <a:defRPr/>
            </a:pP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    else</a:t>
            </a:r>
          </a:p>
          <a:p>
            <a:pPr algn="just" eaLnBrk="0" hangingPunct="0">
              <a:lnSpc>
                <a:spcPct val="92000"/>
              </a:lnSpc>
              <a:spcBef>
                <a:spcPts val="600"/>
              </a:spcBef>
              <a:defRPr/>
            </a:pP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           </a:t>
            </a:r>
            <a:r>
              <a:rPr kumimoji="1" lang="en-US" altLang="zh-CN" sz="2200" b="1" dirty="0" err="1">
                <a:latin typeface="Times New Roman" pitchFamily="16" charset="0"/>
                <a:ea typeface="宋体" charset="-122"/>
              </a:rPr>
              <a:t>printf</a:t>
            </a: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(“Other Character!\n”);</a:t>
            </a:r>
          </a:p>
          <a:p>
            <a:pPr algn="just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altLang="zh-CN" sz="2200" b="1" dirty="0">
                <a:latin typeface="Times New Roman" pitchFamily="16" charset="0"/>
                <a:ea typeface="宋体" charset="-122"/>
              </a:rPr>
              <a:t>}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99021" y="4757920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练习题目（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zh-CN" altLang="en-US" dirty="0"/>
              <a:t>条件分支</a:t>
            </a:r>
          </a:p>
        </p:txBody>
      </p:sp>
    </p:spTree>
    <p:extLst>
      <p:ext uri="{BB962C8B-B14F-4D97-AF65-F5344CB8AC3E}">
        <p14:creationId xmlns:p14="http://schemas.microsoft.com/office/powerpoint/2010/main" val="156383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92" y="4524655"/>
            <a:ext cx="8534400" cy="1507067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练习题目（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zh-CN" altLang="en-US" dirty="0"/>
              <a:t>开关语句</a:t>
            </a:r>
          </a:p>
        </p:txBody>
      </p:sp>
      <p:sp>
        <p:nvSpPr>
          <p:cNvPr id="3" name="矩形 2"/>
          <p:cNvSpPr/>
          <p:nvPr/>
        </p:nvSpPr>
        <p:spPr>
          <a:xfrm>
            <a:off x="122281" y="345989"/>
            <a:ext cx="9951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输入两个浮点数，做指定的一种四则运算，若输入错误，提示后退出。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105665" y="715321"/>
            <a:ext cx="4248150" cy="3908762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18000" rIns="18000">
            <a:spAutoFit/>
          </a:bodyPr>
          <a:lstStyle/>
          <a:p>
            <a:pPr defTabSz="1279525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#include “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stdio.h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</a:t>
            </a:r>
          </a:p>
          <a:p>
            <a:pPr defTabSz="1279525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void main()</a:t>
            </a:r>
          </a:p>
          <a:p>
            <a:pPr defTabSz="1279525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{</a:t>
            </a:r>
          </a:p>
          <a:p>
            <a:pPr defTabSz="1279525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float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a,b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 defTabSz="1279525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char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chr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 defTabSz="1279525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printf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("Input : a+(- ,*, /)b\n");</a:t>
            </a:r>
          </a:p>
          <a:p>
            <a:pPr defTabSz="1279525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scanf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("%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f%c%f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",&amp;a,&amp;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chr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,&amp;b);</a:t>
            </a:r>
          </a:p>
          <a:p>
            <a:pPr defTabSz="1279525">
              <a:lnSpc>
                <a:spcPct val="16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endParaRPr kumimoji="1" lang="en-US" altLang="zh-CN" sz="20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7026876" y="1826741"/>
            <a:ext cx="4392613" cy="4927600"/>
          </a:xfrm>
          <a:prstGeom prst="rect">
            <a:avLst/>
          </a:prstGeom>
          <a:noFill/>
          <a:ln w="28575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18000" rIns="18000">
            <a:spAutoFit/>
          </a:bodyPr>
          <a:lstStyle/>
          <a:p>
            <a:pPr defTabSz="1279525" eaLnBrk="0" hangingPunct="0">
              <a:lnSpc>
                <a:spcPct val="102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endParaRPr kumimoji="1" lang="zh-CN" altLang="en-US" sz="2000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defTabSz="1279525" eaLnBrk="0" hangingPunct="0">
              <a:lnSpc>
                <a:spcPct val="102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switch(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chr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defTabSz="1279525" eaLnBrk="0" hangingPunct="0">
              <a:lnSpc>
                <a:spcPct val="102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{ case '+':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printf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("%f\n",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a+b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);</a:t>
            </a:r>
          </a:p>
          <a:p>
            <a:pPr defTabSz="1279525" eaLnBrk="0" hangingPunct="0">
              <a:lnSpc>
                <a:spcPct val="102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    break;</a:t>
            </a:r>
          </a:p>
          <a:p>
            <a:pPr defTabSz="1279525" eaLnBrk="0" hangingPunct="0">
              <a:lnSpc>
                <a:spcPct val="102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case '-':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printf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(%f\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n",a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-b));  </a:t>
            </a:r>
          </a:p>
          <a:p>
            <a:pPr defTabSz="1279525" eaLnBrk="0" hangingPunct="0">
              <a:lnSpc>
                <a:spcPct val="102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   break;</a:t>
            </a:r>
          </a:p>
          <a:p>
            <a:pPr defTabSz="1279525" eaLnBrk="0" hangingPunct="0">
              <a:lnSpc>
                <a:spcPct val="102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case '*':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printf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("%f\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n",a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*b);</a:t>
            </a:r>
          </a:p>
          <a:p>
            <a:pPr defTabSz="1279525" eaLnBrk="0" hangingPunct="0">
              <a:lnSpc>
                <a:spcPct val="102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    break;</a:t>
            </a:r>
          </a:p>
          <a:p>
            <a:pPr defTabSz="1279525" eaLnBrk="0" hangingPunct="0">
              <a:lnSpc>
                <a:spcPct val="102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case '/':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printf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("%f\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n",a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/b);</a:t>
            </a:r>
          </a:p>
          <a:p>
            <a:pPr defTabSz="1279525" eaLnBrk="0" hangingPunct="0">
              <a:lnSpc>
                <a:spcPct val="102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   break;</a:t>
            </a:r>
          </a:p>
          <a:p>
            <a:pPr defTabSz="1279525" eaLnBrk="0" hangingPunct="0">
              <a:lnSpc>
                <a:spcPct val="102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defaut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printf</a:t>
            </a: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("input error!\n");</a:t>
            </a:r>
          </a:p>
          <a:p>
            <a:pPr defTabSz="1279525" eaLnBrk="0" hangingPunct="0">
              <a:lnSpc>
                <a:spcPct val="82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}</a:t>
            </a:r>
          </a:p>
          <a:p>
            <a:pPr defTabSz="1279525" eaLnBrk="0" hangingPunct="0">
              <a:lnSpc>
                <a:spcPct val="82000"/>
              </a:lnSpc>
              <a:spcBef>
                <a:spcPts val="600"/>
              </a:spcBef>
              <a:buClrTx/>
              <a:buSzTx/>
              <a:buFontTx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07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5592" y="4524655"/>
            <a:ext cx="8534400" cy="1507067"/>
          </a:xfrm>
        </p:spPr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练习题目（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br>
              <a:rPr lang="en-US" altLang="zh-CN" dirty="0"/>
            </a:br>
            <a:r>
              <a:rPr lang="zh-CN" altLang="en-US" dirty="0"/>
              <a:t>循环结构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525592" y="214354"/>
            <a:ext cx="11048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从键盘输入100</a:t>
            </a:r>
            <a:r>
              <a:rPr kumimoji="1"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0</a:t>
            </a:r>
            <a:r>
              <a:rPr kumimoji="1" lang="zh-CN" altLang="en-US" sz="2000" b="1" dirty="0">
                <a:solidFill>
                  <a:srgbClr val="FFFF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个字符，分别统计并输出其中字母、数字字符和其它字符的个数。</a:t>
            </a:r>
          </a:p>
        </p:txBody>
      </p:sp>
      <p:sp>
        <p:nvSpPr>
          <p:cNvPr id="5" name="矩形 4"/>
          <p:cNvSpPr/>
          <p:nvPr/>
        </p:nvSpPr>
        <p:spPr>
          <a:xfrm>
            <a:off x="3731741" y="87626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kumimoji="1" lang="zh-CN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#</a:t>
            </a:r>
            <a:r>
              <a:rPr kumimoji="1"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include "</a:t>
            </a:r>
            <a:r>
              <a:rPr kumimoji="1" lang="en-US" altLang="zh-CN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stdio.h</a:t>
            </a:r>
            <a:r>
              <a:rPr kumimoji="1"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"</a:t>
            </a:r>
          </a:p>
          <a:p>
            <a:pPr algn="just"/>
            <a:r>
              <a:rPr kumimoji="1"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main( )</a:t>
            </a:r>
          </a:p>
          <a:p>
            <a:pPr algn="just"/>
            <a:r>
              <a:rPr kumimoji="1"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{  char c;</a:t>
            </a:r>
          </a:p>
          <a:p>
            <a:pPr algn="just"/>
            <a:r>
              <a:rPr kumimoji="1"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</a:t>
            </a:r>
            <a:r>
              <a:rPr kumimoji="1" lang="en-US" altLang="zh-CN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kumimoji="1" lang="en-US" altLang="zh-CN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i,letter,digit,other</a:t>
            </a:r>
            <a:r>
              <a:rPr kumimoji="1"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kumimoji="1"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letter=digit=other=0;</a:t>
            </a:r>
          </a:p>
          <a:p>
            <a:pPr algn="just"/>
            <a:r>
              <a:rPr kumimoji="1"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 for(</a:t>
            </a:r>
            <a:r>
              <a:rPr kumimoji="1" lang="en-US" altLang="zh-CN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</a:t>
            </a:r>
            <a:r>
              <a:rPr kumimoji="1"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=0;i&lt;100;i++)</a:t>
            </a:r>
          </a:p>
          <a:p>
            <a:pPr algn="just"/>
            <a:r>
              <a:rPr kumimoji="1"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      {  c=</a:t>
            </a:r>
            <a:r>
              <a:rPr kumimoji="1" lang="en-US" altLang="zh-CN" dirty="0" err="1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getchar</a:t>
            </a:r>
            <a:r>
              <a:rPr kumimoji="1" lang="en-US" altLang="zh-CN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 );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54162" y="31694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if(c&gt;='a'&amp;&amp;c&lt;='z'||c&gt;='A'&amp;&amp;c&lt;='Z')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letter++;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else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if(c&gt;='0'&amp;&amp;c&lt;='9')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digit++;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else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other++;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("Letter=%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d,Digit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d,Other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=%d",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letter,digit,other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367177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1097</Words>
  <Application>Microsoft Office PowerPoint</Application>
  <PresentationFormat>宽屏</PresentationFormat>
  <Paragraphs>138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黑体</vt:lpstr>
      <vt:lpstr>宋体</vt:lpstr>
      <vt:lpstr>Arial</vt:lpstr>
      <vt:lpstr>Century Gothic</vt:lpstr>
      <vt:lpstr>Times New Roman</vt:lpstr>
      <vt:lpstr>Wingdings 3</vt:lpstr>
      <vt:lpstr>切片</vt:lpstr>
      <vt:lpstr>公式</vt:lpstr>
      <vt:lpstr>第三次上机题目与任务</vt:lpstr>
      <vt:lpstr>PowerPoint 演示文稿</vt:lpstr>
      <vt:lpstr>PowerPoint 演示文稿</vt:lpstr>
      <vt:lpstr>PowerPoint 演示文稿</vt:lpstr>
      <vt:lpstr>甲、乙、丙三位球迷分别预测已进入半决赛的4支球队A、B、C、 D四支球队的名次如下： 甲预测： A第一名，B第二名。 乙预测： c第一名，d第三名。 丙预测： D第二名，a第三名。 比赛结果是，甲、乙、丙预测各对了一半。试求A,B,C,D 4支球队的名次。  </vt:lpstr>
      <vt:lpstr>PowerPoint 演示文稿</vt:lpstr>
      <vt:lpstr>/*    判断输入字符的种类  */  </vt:lpstr>
      <vt:lpstr>3.练习题目（2） 开关语句</vt:lpstr>
      <vt:lpstr>3.练习题目（3） 循环结构</vt:lpstr>
      <vt:lpstr>3.练习题目（4） 循环结构</vt:lpstr>
      <vt:lpstr>3.练习题目（5）  </vt:lpstr>
      <vt:lpstr>3.练习题目（6） 输入合法性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第一次上机题目</dc:title>
  <dc:creator>pailan pailan</dc:creator>
  <cp:lastModifiedBy>Iris灬X</cp:lastModifiedBy>
  <cp:revision>59</cp:revision>
  <dcterms:created xsi:type="dcterms:W3CDTF">2016-03-23T06:29:03Z</dcterms:created>
  <dcterms:modified xsi:type="dcterms:W3CDTF">2019-04-04T04:55:17Z</dcterms:modified>
</cp:coreProperties>
</file>