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15"/>
  </p:notesMasterIdLst>
  <p:sldIdLst>
    <p:sldId id="256" r:id="rId3"/>
    <p:sldId id="257" r:id="rId4"/>
    <p:sldId id="258" r:id="rId5"/>
    <p:sldId id="329" r:id="rId6"/>
    <p:sldId id="259" r:id="rId7"/>
    <p:sldId id="304" r:id="rId8"/>
    <p:sldId id="260" r:id="rId9"/>
    <p:sldId id="330" r:id="rId10"/>
    <p:sldId id="331" r:id="rId11"/>
    <p:sldId id="261" r:id="rId12"/>
    <p:sldId id="323" r:id="rId13"/>
    <p:sldId id="32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6" userDrawn="1">
          <p15:clr>
            <a:srgbClr val="A4A3A4"/>
          </p15:clr>
        </p15:guide>
        <p15:guide id="2" pos="7167" userDrawn="1">
          <p15:clr>
            <a:srgbClr val="A4A3A4"/>
          </p15:clr>
        </p15:guide>
        <p15:guide id="3" pos="513" userDrawn="1">
          <p15:clr>
            <a:srgbClr val="A4A3A4"/>
          </p15:clr>
        </p15:guide>
        <p15:guide id="4" orient="horz" pos="39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EC6"/>
    <a:srgbClr val="262626"/>
    <a:srgbClr val="0070C0"/>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43" autoAdjust="0"/>
    <p:restoredTop sz="94660"/>
  </p:normalViewPr>
  <p:slideViewPr>
    <p:cSldViewPr snapToGrid="0" showGuides="1">
      <p:cViewPr varScale="1">
        <p:scale>
          <a:sx n="77" d="100"/>
          <a:sy n="77" d="100"/>
        </p:scale>
        <p:origin x="654" y="78"/>
      </p:cViewPr>
      <p:guideLst>
        <p:guide orient="horz" pos="346"/>
        <p:guide pos="7167"/>
        <p:guide pos="513"/>
        <p:guide orient="horz" pos="3997"/>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D77B4-E4B4-4D3C-A9C5-EB900FF3B15E}" type="datetimeFigureOut">
              <a:rPr lang="zh-CN" altLang="en-US" smtClean="0"/>
              <a:t>2020-04-30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AD5EBB-275F-4C24-B082-C5EEF143550F}" type="slidenum">
              <a:rPr lang="zh-CN" altLang="en-US" smtClean="0"/>
              <a:t>‹#›</a:t>
            </a:fld>
            <a:endParaRPr lang="zh-CN" altLang="en-US"/>
          </a:p>
        </p:txBody>
      </p:sp>
    </p:spTree>
    <p:extLst>
      <p:ext uri="{BB962C8B-B14F-4D97-AF65-F5344CB8AC3E}">
        <p14:creationId xmlns:p14="http://schemas.microsoft.com/office/powerpoint/2010/main" val="544490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560134" name="Picture 6" descr="1"/>
          <p:cNvPicPr>
            <a:picLocks noChangeAspect="1" noChangeArrowheads="1"/>
          </p:cNvPicPr>
          <p:nvPr userDrawn="1"/>
        </p:nvPicPr>
        <p:blipFill>
          <a:blip r:embed="rId2" cstate="print"/>
          <a:srcRect/>
          <a:stretch>
            <a:fillRect/>
          </a:stretch>
        </p:blipFill>
        <p:spPr bwMode="auto">
          <a:xfrm>
            <a:off x="0" y="0"/>
            <a:ext cx="12192000" cy="6858000"/>
          </a:xfrm>
          <a:prstGeom prst="rect">
            <a:avLst/>
          </a:prstGeom>
          <a:noFill/>
        </p:spPr>
      </p:pic>
    </p:spTree>
    <p:extLst>
      <p:ext uri="{BB962C8B-B14F-4D97-AF65-F5344CB8AC3E}">
        <p14:creationId xmlns:p14="http://schemas.microsoft.com/office/powerpoint/2010/main" val="2935594502"/>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3561037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2851" y="115889"/>
            <a:ext cx="2734733" cy="62388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4418" y="115889"/>
            <a:ext cx="8005233" cy="62388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8293789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t>2020-04-30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t>‹#›</a:t>
            </a:fld>
            <a:endParaRPr lang="zh-CN" altLang="en-US"/>
          </a:p>
        </p:txBody>
      </p:sp>
    </p:spTree>
    <p:extLst>
      <p:ext uri="{BB962C8B-B14F-4D97-AF65-F5344CB8AC3E}">
        <p14:creationId xmlns:p14="http://schemas.microsoft.com/office/powerpoint/2010/main" val="3880916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t>2020-04-30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t>‹#›</a:t>
            </a:fld>
            <a:endParaRPr lang="zh-CN" altLang="en-US"/>
          </a:p>
        </p:txBody>
      </p:sp>
    </p:spTree>
    <p:extLst>
      <p:ext uri="{BB962C8B-B14F-4D97-AF65-F5344CB8AC3E}">
        <p14:creationId xmlns:p14="http://schemas.microsoft.com/office/powerpoint/2010/main" val="2513403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81D302F-5E2D-4FF9-A986-02603DCE6FDA}" type="datetimeFigureOut">
              <a:rPr lang="zh-CN" altLang="en-US" smtClean="0"/>
              <a:t>2020-04-30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t>‹#›</a:t>
            </a:fld>
            <a:endParaRPr lang="zh-CN" altLang="en-US"/>
          </a:p>
        </p:txBody>
      </p:sp>
    </p:spTree>
    <p:extLst>
      <p:ext uri="{BB962C8B-B14F-4D97-AF65-F5344CB8AC3E}">
        <p14:creationId xmlns:p14="http://schemas.microsoft.com/office/powerpoint/2010/main" val="442315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81D302F-5E2D-4FF9-A986-02603DCE6FDA}" type="datetimeFigureOut">
              <a:rPr lang="zh-CN" altLang="en-US" smtClean="0"/>
              <a:t>2020-04-30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A248-7BE1-4335-B3FB-1E6869F2EC71}" type="slidenum">
              <a:rPr lang="zh-CN" altLang="en-US" smtClean="0"/>
              <a:t>‹#›</a:t>
            </a:fld>
            <a:endParaRPr lang="zh-CN" altLang="en-US"/>
          </a:p>
        </p:txBody>
      </p:sp>
    </p:spTree>
    <p:extLst>
      <p:ext uri="{BB962C8B-B14F-4D97-AF65-F5344CB8AC3E}">
        <p14:creationId xmlns:p14="http://schemas.microsoft.com/office/powerpoint/2010/main" val="573388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81D302F-5E2D-4FF9-A986-02603DCE6FDA}" type="datetimeFigureOut">
              <a:rPr lang="zh-CN" altLang="en-US" smtClean="0"/>
              <a:t>2020-04-30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56CA248-7BE1-4335-B3FB-1E6869F2EC71}" type="slidenum">
              <a:rPr lang="zh-CN" altLang="en-US" smtClean="0"/>
              <a:t>‹#›</a:t>
            </a:fld>
            <a:endParaRPr lang="zh-CN" altLang="en-US"/>
          </a:p>
        </p:txBody>
      </p:sp>
    </p:spTree>
    <p:extLst>
      <p:ext uri="{BB962C8B-B14F-4D97-AF65-F5344CB8AC3E}">
        <p14:creationId xmlns:p14="http://schemas.microsoft.com/office/powerpoint/2010/main" val="2161790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81D302F-5E2D-4FF9-A986-02603DCE6FDA}" type="datetimeFigureOut">
              <a:rPr lang="zh-CN" altLang="en-US" smtClean="0"/>
              <a:t>2020-04-30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56CA248-7BE1-4335-B3FB-1E6869F2EC71}" type="slidenum">
              <a:rPr lang="zh-CN" altLang="en-US" smtClean="0"/>
              <a:t>‹#›</a:t>
            </a:fld>
            <a:endParaRPr lang="zh-CN" altLang="en-US"/>
          </a:p>
        </p:txBody>
      </p:sp>
    </p:spTree>
    <p:extLst>
      <p:ext uri="{BB962C8B-B14F-4D97-AF65-F5344CB8AC3E}">
        <p14:creationId xmlns:p14="http://schemas.microsoft.com/office/powerpoint/2010/main" val="4589372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1D302F-5E2D-4FF9-A986-02603DCE6FDA}" type="datetimeFigureOut">
              <a:rPr lang="zh-CN" altLang="en-US" smtClean="0"/>
              <a:t>2020-04-30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56CA248-7BE1-4335-B3FB-1E6869F2EC71}" type="slidenum">
              <a:rPr lang="zh-CN" altLang="en-US" smtClean="0"/>
              <a:t>‹#›</a:t>
            </a:fld>
            <a:endParaRPr lang="zh-CN" altLang="en-US"/>
          </a:p>
        </p:txBody>
      </p:sp>
    </p:spTree>
    <p:extLst>
      <p:ext uri="{BB962C8B-B14F-4D97-AF65-F5344CB8AC3E}">
        <p14:creationId xmlns:p14="http://schemas.microsoft.com/office/powerpoint/2010/main" val="9901692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81D302F-5E2D-4FF9-A986-02603DCE6FDA}" type="datetimeFigureOut">
              <a:rPr lang="zh-CN" altLang="en-US" smtClean="0"/>
              <a:t>2020-04-30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A248-7BE1-4335-B3FB-1E6869F2EC71}" type="slidenum">
              <a:rPr lang="zh-CN" altLang="en-US" smtClean="0"/>
              <a:t>‹#›</a:t>
            </a:fld>
            <a:endParaRPr lang="zh-CN" altLang="en-US"/>
          </a:p>
        </p:txBody>
      </p:sp>
    </p:spTree>
    <p:extLst>
      <p:ext uri="{BB962C8B-B14F-4D97-AF65-F5344CB8AC3E}">
        <p14:creationId xmlns:p14="http://schemas.microsoft.com/office/powerpoint/2010/main" val="59903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9989267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81D302F-5E2D-4FF9-A986-02603DCE6FDA}" type="datetimeFigureOut">
              <a:rPr lang="zh-CN" altLang="en-US" smtClean="0"/>
              <a:t>2020-04-30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56CA248-7BE1-4335-B3FB-1E6869F2EC71}" type="slidenum">
              <a:rPr lang="zh-CN" altLang="en-US" smtClean="0"/>
              <a:t>‹#›</a:t>
            </a:fld>
            <a:endParaRPr lang="zh-CN" altLang="en-US"/>
          </a:p>
        </p:txBody>
      </p:sp>
    </p:spTree>
    <p:extLst>
      <p:ext uri="{BB962C8B-B14F-4D97-AF65-F5344CB8AC3E}">
        <p14:creationId xmlns:p14="http://schemas.microsoft.com/office/powerpoint/2010/main" val="32475578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t>2020-04-30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t>‹#›</a:t>
            </a:fld>
            <a:endParaRPr lang="zh-CN" altLang="en-US"/>
          </a:p>
        </p:txBody>
      </p:sp>
    </p:spTree>
    <p:extLst>
      <p:ext uri="{BB962C8B-B14F-4D97-AF65-F5344CB8AC3E}">
        <p14:creationId xmlns:p14="http://schemas.microsoft.com/office/powerpoint/2010/main" val="22295480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81D302F-5E2D-4FF9-A986-02603DCE6FDA}" type="datetimeFigureOut">
              <a:rPr lang="zh-CN" altLang="en-US" smtClean="0"/>
              <a:t>2020-04-30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56CA248-7BE1-4335-B3FB-1E6869F2EC71}" type="slidenum">
              <a:rPr lang="zh-CN" altLang="en-US" smtClean="0"/>
              <a:t>‹#›</a:t>
            </a:fld>
            <a:endParaRPr lang="zh-CN" altLang="en-US"/>
          </a:p>
        </p:txBody>
      </p:sp>
    </p:spTree>
    <p:extLst>
      <p:ext uri="{BB962C8B-B14F-4D97-AF65-F5344CB8AC3E}">
        <p14:creationId xmlns:p14="http://schemas.microsoft.com/office/powerpoint/2010/main" val="2157296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3613528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4418" y="981075"/>
            <a:ext cx="5369983" cy="5373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981075"/>
            <a:ext cx="5369984" cy="5373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8569949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564605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58251849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12290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91066013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7223892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59106" name="Picture 2" descr="2-2"/>
          <p:cNvPicPr>
            <a:picLocks noChangeAspect="1" noChangeArrowheads="1"/>
          </p:cNvPicPr>
          <p:nvPr userDrawn="1"/>
        </p:nvPicPr>
        <p:blipFill>
          <a:blip r:embed="rId13" cstate="print"/>
          <a:srcRect/>
          <a:stretch>
            <a:fillRect/>
          </a:stretch>
        </p:blipFill>
        <p:spPr bwMode="auto">
          <a:xfrm>
            <a:off x="0" y="0"/>
            <a:ext cx="12192000" cy="6858000"/>
          </a:xfrm>
          <a:prstGeom prst="rect">
            <a:avLst/>
          </a:prstGeom>
          <a:noFill/>
        </p:spPr>
      </p:pic>
      <p:sp>
        <p:nvSpPr>
          <p:cNvPr id="559107" name="Rectangle 3"/>
          <p:cNvSpPr>
            <a:spLocks noGrp="1" noChangeArrowheads="1"/>
          </p:cNvSpPr>
          <p:nvPr>
            <p:ph type="title"/>
          </p:nvPr>
        </p:nvSpPr>
        <p:spPr bwMode="auto">
          <a:xfrm>
            <a:off x="624418" y="115889"/>
            <a:ext cx="10943167" cy="6492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标题文本样式：微软雅黑</a:t>
            </a:r>
            <a:r>
              <a:rPr lang="en-US" altLang="zh-CN" smtClean="0"/>
              <a:t>/28</a:t>
            </a:r>
            <a:r>
              <a:rPr lang="zh-CN" altLang="en-US" smtClean="0"/>
              <a:t>号  </a:t>
            </a:r>
            <a:r>
              <a:rPr lang="en-US" altLang="zh-CN" smtClean="0"/>
              <a:t>Arial/28pt</a:t>
            </a:r>
          </a:p>
        </p:txBody>
      </p:sp>
      <p:sp>
        <p:nvSpPr>
          <p:cNvPr id="559108" name="Rectangle 4"/>
          <p:cNvSpPr>
            <a:spLocks noGrp="1" noChangeArrowheads="1"/>
          </p:cNvSpPr>
          <p:nvPr>
            <p:ph type="body" idx="1"/>
          </p:nvPr>
        </p:nvSpPr>
        <p:spPr bwMode="auto">
          <a:xfrm>
            <a:off x="624418" y="981075"/>
            <a:ext cx="10943167" cy="5373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第一级内容文本样式：微软雅黑</a:t>
            </a:r>
            <a:r>
              <a:rPr lang="en-US" altLang="zh-CN" smtClean="0"/>
              <a:t>/20</a:t>
            </a:r>
            <a:r>
              <a:rPr lang="zh-CN" altLang="en-US" smtClean="0"/>
              <a:t>号  </a:t>
            </a:r>
            <a:r>
              <a:rPr lang="en-US" altLang="zh-CN" smtClean="0"/>
              <a:t>Arial/20pt</a:t>
            </a:r>
          </a:p>
          <a:p>
            <a:pPr lvl="1"/>
            <a:r>
              <a:rPr lang="zh-CN" altLang="en-US" smtClean="0"/>
              <a:t>第二级内容文本样式：微软雅黑</a:t>
            </a:r>
            <a:r>
              <a:rPr lang="en-US" altLang="zh-CN" smtClean="0"/>
              <a:t>/18</a:t>
            </a:r>
            <a:r>
              <a:rPr lang="zh-CN" altLang="en-US" smtClean="0"/>
              <a:t>号  </a:t>
            </a:r>
            <a:r>
              <a:rPr lang="en-US" altLang="zh-CN" smtClean="0"/>
              <a:t>Arial/18pt</a:t>
            </a:r>
          </a:p>
          <a:p>
            <a:pPr lvl="2"/>
            <a:r>
              <a:rPr lang="zh-CN" altLang="en-US" smtClean="0"/>
              <a:t>第三级内容文本样式：微软雅黑</a:t>
            </a:r>
            <a:r>
              <a:rPr lang="en-US" altLang="zh-CN" smtClean="0"/>
              <a:t>/16</a:t>
            </a:r>
            <a:r>
              <a:rPr lang="zh-CN" altLang="en-US" smtClean="0"/>
              <a:t>号  </a:t>
            </a:r>
            <a:r>
              <a:rPr lang="en-US" altLang="zh-CN" smtClean="0"/>
              <a:t>Arial/16pt</a:t>
            </a:r>
          </a:p>
          <a:p>
            <a:pPr lvl="3"/>
            <a:r>
              <a:rPr lang="zh-CN" altLang="en-US" smtClean="0"/>
              <a:t>第四级内容文本样式：微软雅黑</a:t>
            </a:r>
            <a:r>
              <a:rPr lang="en-US" altLang="zh-CN" smtClean="0"/>
              <a:t>/14</a:t>
            </a:r>
            <a:r>
              <a:rPr lang="zh-CN" altLang="en-US" smtClean="0"/>
              <a:t>号  </a:t>
            </a:r>
            <a:r>
              <a:rPr lang="en-US" altLang="zh-CN" smtClean="0"/>
              <a:t>Arial/14pt</a:t>
            </a:r>
          </a:p>
          <a:p>
            <a:pPr lvl="4"/>
            <a:r>
              <a:rPr lang="zh-CN" altLang="en-US" smtClean="0"/>
              <a:t>第五级内容文本样式：微软雅黑</a:t>
            </a:r>
            <a:r>
              <a:rPr lang="en-US" altLang="zh-CN" smtClean="0"/>
              <a:t>/12</a:t>
            </a:r>
            <a:r>
              <a:rPr lang="zh-CN" altLang="en-US" smtClean="0"/>
              <a:t>号  </a:t>
            </a:r>
            <a:r>
              <a:rPr lang="en-US" altLang="zh-CN" smtClean="0"/>
              <a:t>Arial/12pt</a:t>
            </a:r>
          </a:p>
        </p:txBody>
      </p:sp>
    </p:spTree>
    <p:extLst>
      <p:ext uri="{BB962C8B-B14F-4D97-AF65-F5344CB8AC3E}">
        <p14:creationId xmlns:p14="http://schemas.microsoft.com/office/powerpoint/2010/main" val="3738070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timing>
    <p:tnLst>
      <p:par>
        <p:cTn id="1" dur="indefinite" restart="never" nodeType="tmRoot"/>
      </p:par>
    </p:tnLst>
  </p:timing>
  <p:txStyles>
    <p:titleStyle>
      <a:lvl1pPr algn="l" rtl="0" fontAlgn="base">
        <a:spcBef>
          <a:spcPct val="0"/>
        </a:spcBef>
        <a:spcAft>
          <a:spcPct val="0"/>
        </a:spcAft>
        <a:defRPr sz="2800" b="1">
          <a:solidFill>
            <a:schemeClr val="tx1"/>
          </a:solidFill>
          <a:latin typeface="+mj-lt"/>
          <a:ea typeface="+mj-ea"/>
          <a:cs typeface="+mj-cs"/>
        </a:defRPr>
      </a:lvl1pPr>
      <a:lvl2pPr algn="l" rtl="0" fontAlgn="base">
        <a:spcBef>
          <a:spcPct val="0"/>
        </a:spcBef>
        <a:spcAft>
          <a:spcPct val="0"/>
        </a:spcAft>
        <a:defRPr sz="2800" b="1">
          <a:solidFill>
            <a:schemeClr val="tx1"/>
          </a:solidFill>
          <a:latin typeface="Arial" charset="0"/>
          <a:ea typeface="微软雅黑" pitchFamily="34" charset="-122"/>
          <a:cs typeface="宋体" charset="-122"/>
        </a:defRPr>
      </a:lvl2pPr>
      <a:lvl3pPr algn="l" rtl="0" fontAlgn="base">
        <a:spcBef>
          <a:spcPct val="0"/>
        </a:spcBef>
        <a:spcAft>
          <a:spcPct val="0"/>
        </a:spcAft>
        <a:defRPr sz="2800" b="1">
          <a:solidFill>
            <a:schemeClr val="tx1"/>
          </a:solidFill>
          <a:latin typeface="Arial" charset="0"/>
          <a:ea typeface="微软雅黑" pitchFamily="34" charset="-122"/>
          <a:cs typeface="宋体" charset="-122"/>
        </a:defRPr>
      </a:lvl3pPr>
      <a:lvl4pPr algn="l" rtl="0" fontAlgn="base">
        <a:spcBef>
          <a:spcPct val="0"/>
        </a:spcBef>
        <a:spcAft>
          <a:spcPct val="0"/>
        </a:spcAft>
        <a:defRPr sz="2800" b="1">
          <a:solidFill>
            <a:schemeClr val="tx1"/>
          </a:solidFill>
          <a:latin typeface="Arial" charset="0"/>
          <a:ea typeface="微软雅黑" pitchFamily="34" charset="-122"/>
          <a:cs typeface="宋体" charset="-122"/>
        </a:defRPr>
      </a:lvl4pPr>
      <a:lvl5pPr algn="l" rtl="0" fontAlgn="base">
        <a:spcBef>
          <a:spcPct val="0"/>
        </a:spcBef>
        <a:spcAft>
          <a:spcPct val="0"/>
        </a:spcAft>
        <a:defRPr sz="2800" b="1">
          <a:solidFill>
            <a:schemeClr val="tx1"/>
          </a:solidFill>
          <a:latin typeface="Arial" charset="0"/>
          <a:ea typeface="微软雅黑" pitchFamily="34" charset="-122"/>
          <a:cs typeface="宋体" charset="-122"/>
        </a:defRPr>
      </a:lvl5pPr>
      <a:lvl6pPr marL="457200" algn="l" rtl="0" fontAlgn="base">
        <a:spcBef>
          <a:spcPct val="0"/>
        </a:spcBef>
        <a:spcAft>
          <a:spcPct val="0"/>
        </a:spcAft>
        <a:defRPr sz="2800" b="1">
          <a:solidFill>
            <a:schemeClr val="tx1"/>
          </a:solidFill>
          <a:latin typeface="Arial" charset="0"/>
          <a:ea typeface="微软雅黑" pitchFamily="34" charset="-122"/>
          <a:cs typeface="宋体" charset="-122"/>
        </a:defRPr>
      </a:lvl6pPr>
      <a:lvl7pPr marL="914400" algn="l" rtl="0" fontAlgn="base">
        <a:spcBef>
          <a:spcPct val="0"/>
        </a:spcBef>
        <a:spcAft>
          <a:spcPct val="0"/>
        </a:spcAft>
        <a:defRPr sz="2800" b="1">
          <a:solidFill>
            <a:schemeClr val="tx1"/>
          </a:solidFill>
          <a:latin typeface="Arial" charset="0"/>
          <a:ea typeface="微软雅黑" pitchFamily="34" charset="-122"/>
          <a:cs typeface="宋体" charset="-122"/>
        </a:defRPr>
      </a:lvl7pPr>
      <a:lvl8pPr marL="1371600" algn="l" rtl="0" fontAlgn="base">
        <a:spcBef>
          <a:spcPct val="0"/>
        </a:spcBef>
        <a:spcAft>
          <a:spcPct val="0"/>
        </a:spcAft>
        <a:defRPr sz="2800" b="1">
          <a:solidFill>
            <a:schemeClr val="tx1"/>
          </a:solidFill>
          <a:latin typeface="Arial" charset="0"/>
          <a:ea typeface="微软雅黑" pitchFamily="34" charset="-122"/>
          <a:cs typeface="宋体" charset="-122"/>
        </a:defRPr>
      </a:lvl8pPr>
      <a:lvl9pPr marL="1828800" algn="l" rtl="0" fontAlgn="base">
        <a:spcBef>
          <a:spcPct val="0"/>
        </a:spcBef>
        <a:spcAft>
          <a:spcPct val="0"/>
        </a:spcAft>
        <a:defRPr sz="2800" b="1">
          <a:solidFill>
            <a:schemeClr val="tx1"/>
          </a:solidFill>
          <a:latin typeface="Arial" charset="0"/>
          <a:ea typeface="微软雅黑" pitchFamily="34" charset="-122"/>
          <a:cs typeface="宋体" charset="-122"/>
        </a:defRPr>
      </a:lvl9pPr>
    </p:titleStyle>
    <p:bodyStyle>
      <a:lvl1pPr marL="180975" indent="-180975" algn="l" rtl="0" fontAlgn="ctr">
        <a:lnSpc>
          <a:spcPct val="120000"/>
        </a:lnSpc>
        <a:spcBef>
          <a:spcPct val="20000"/>
        </a:spcBef>
        <a:spcAft>
          <a:spcPct val="0"/>
        </a:spcAft>
        <a:buClr>
          <a:schemeClr val="accent1"/>
        </a:buClr>
        <a:buSzPct val="60000"/>
        <a:buFont typeface="Wingdings" pitchFamily="2" charset="2"/>
        <a:buChar char="l"/>
        <a:defRPr sz="2000" b="1">
          <a:solidFill>
            <a:schemeClr val="tx1"/>
          </a:solidFill>
          <a:latin typeface="+mn-lt"/>
          <a:ea typeface="+mn-ea"/>
          <a:cs typeface="+mn-cs"/>
        </a:defRPr>
      </a:lvl1pPr>
      <a:lvl2pPr marL="541338" indent="-180975" algn="l" rtl="0" fontAlgn="ctr">
        <a:lnSpc>
          <a:spcPct val="120000"/>
        </a:lnSpc>
        <a:spcBef>
          <a:spcPct val="20000"/>
        </a:spcBef>
        <a:spcAft>
          <a:spcPct val="0"/>
        </a:spcAft>
        <a:buClr>
          <a:schemeClr val="accent1"/>
        </a:buClr>
        <a:buSzPct val="60000"/>
        <a:buFont typeface="Wingdings" pitchFamily="2" charset="2"/>
        <a:buChar char="l"/>
        <a:defRPr>
          <a:solidFill>
            <a:schemeClr val="tx1"/>
          </a:solidFill>
          <a:latin typeface="+mn-lt"/>
          <a:ea typeface="+mn-ea"/>
          <a:cs typeface="+mn-cs"/>
        </a:defRPr>
      </a:lvl2pPr>
      <a:lvl3pPr marL="895350" indent="-174625" algn="l" rtl="0" fontAlgn="ctr">
        <a:lnSpc>
          <a:spcPct val="120000"/>
        </a:lnSpc>
        <a:spcBef>
          <a:spcPct val="20000"/>
        </a:spcBef>
        <a:spcAft>
          <a:spcPct val="0"/>
        </a:spcAft>
        <a:buClr>
          <a:schemeClr val="accent1"/>
        </a:buClr>
        <a:buSzPct val="60000"/>
        <a:buFont typeface="Wingdings" pitchFamily="2" charset="2"/>
        <a:buChar char="l"/>
        <a:defRPr sz="1600">
          <a:solidFill>
            <a:schemeClr val="tx1"/>
          </a:solidFill>
          <a:latin typeface="+mn-lt"/>
          <a:ea typeface="+mn-ea"/>
          <a:cs typeface="+mn-cs"/>
        </a:defRPr>
      </a:lvl3pPr>
      <a:lvl4pPr marL="1255713" indent="-180975" algn="l" rtl="0" fontAlgn="ctr">
        <a:lnSpc>
          <a:spcPct val="120000"/>
        </a:lnSpc>
        <a:spcBef>
          <a:spcPct val="20000"/>
        </a:spcBef>
        <a:spcAft>
          <a:spcPct val="0"/>
        </a:spcAft>
        <a:buClr>
          <a:schemeClr val="accent1"/>
        </a:buClr>
        <a:buSzPct val="60000"/>
        <a:buFont typeface="Wingdings" pitchFamily="2" charset="2"/>
        <a:buChar char="l"/>
        <a:defRPr sz="1400">
          <a:solidFill>
            <a:schemeClr val="tx1"/>
          </a:solidFill>
          <a:latin typeface="+mn-lt"/>
          <a:ea typeface="+mn-ea"/>
          <a:cs typeface="+mn-cs"/>
        </a:defRPr>
      </a:lvl4pPr>
      <a:lvl5pPr marL="1619250" indent="-184150" algn="l" rtl="0" fontAlgn="ctr">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cs typeface="+mn-cs"/>
        </a:defRPr>
      </a:lvl5pPr>
      <a:lvl6pPr marL="2076450" indent="-184150" algn="l" rtl="0" fontAlgn="ctr">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cs typeface="+mn-cs"/>
        </a:defRPr>
      </a:lvl6pPr>
      <a:lvl7pPr marL="2533650" indent="-184150" algn="l" rtl="0" fontAlgn="ctr">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cs typeface="+mn-cs"/>
        </a:defRPr>
      </a:lvl7pPr>
      <a:lvl8pPr marL="2990850" indent="-184150" algn="l" rtl="0" fontAlgn="ctr">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cs typeface="+mn-cs"/>
        </a:defRPr>
      </a:lvl8pPr>
      <a:lvl9pPr marL="3448050" indent="-184150" algn="l" rtl="0" fontAlgn="ctr">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1D302F-5E2D-4FF9-A986-02603DCE6FDA}" type="datetimeFigureOut">
              <a:rPr lang="zh-CN" altLang="en-US" smtClean="0"/>
              <a:t>2020-04-30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CA248-7BE1-4335-B3FB-1E6869F2EC71}" type="slidenum">
              <a:rPr lang="zh-CN" altLang="en-US" smtClean="0"/>
              <a:t>‹#›</a:t>
            </a:fld>
            <a:endParaRPr lang="zh-CN" altLang="en-US"/>
          </a:p>
        </p:txBody>
      </p:sp>
    </p:spTree>
    <p:extLst>
      <p:ext uri="{BB962C8B-B14F-4D97-AF65-F5344CB8AC3E}">
        <p14:creationId xmlns:p14="http://schemas.microsoft.com/office/powerpoint/2010/main" val="38033609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515142" y="2699658"/>
            <a:ext cx="2573309" cy="369332"/>
          </a:xfrm>
          <a:prstGeom prst="rect">
            <a:avLst/>
          </a:prstGeom>
          <a:noFill/>
        </p:spPr>
        <p:txBody>
          <a:bodyPr wrap="square" rtlCol="0">
            <a:spAutoFit/>
          </a:bodyPr>
          <a:lstStyle/>
          <a:p>
            <a:r>
              <a:rPr lang="zh-CN" altLang="en-US" b="1" dirty="0" smtClean="0">
                <a:solidFill>
                  <a:schemeClr val="accent1"/>
                </a:solidFill>
                <a:latin typeface="微软雅黑" panose="020B0503020204020204" pitchFamily="34" charset="-122"/>
                <a:ea typeface="微软雅黑" panose="020B0503020204020204" pitchFamily="34" charset="-122"/>
              </a:rPr>
              <a:t>韩瑛</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7515142" y="3020314"/>
            <a:ext cx="2573309" cy="369332"/>
          </a:xfrm>
          <a:prstGeom prst="rect">
            <a:avLst/>
          </a:prstGeom>
          <a:noFill/>
        </p:spPr>
        <p:txBody>
          <a:bodyPr wrap="square" rtlCol="0">
            <a:spAutoFit/>
          </a:bodyPr>
          <a:lstStyle>
            <a:defPPr>
              <a:defRPr lang="zh-CN"/>
            </a:defPPr>
            <a:lvl1pPr>
              <a:defRPr b="1">
                <a:solidFill>
                  <a:schemeClr val="accent1"/>
                </a:solidFill>
                <a:latin typeface="微软雅黑" panose="020B0503020204020204" pitchFamily="34" charset="-122"/>
                <a:ea typeface="微软雅黑" panose="020B0503020204020204" pitchFamily="34" charset="-122"/>
              </a:defRPr>
            </a:lvl1pPr>
          </a:lstStyle>
          <a:p>
            <a:r>
              <a:rPr lang="zh-CN" altLang="en-US" dirty="0" smtClean="0"/>
              <a:t>张清泉</a:t>
            </a:r>
            <a:endParaRPr lang="zh-CN" altLang="en-US" dirty="0"/>
          </a:p>
        </p:txBody>
      </p:sp>
      <p:sp>
        <p:nvSpPr>
          <p:cNvPr id="10" name="文本框 9"/>
          <p:cNvSpPr txBox="1"/>
          <p:nvPr/>
        </p:nvSpPr>
        <p:spPr>
          <a:xfrm>
            <a:off x="7515142" y="3340970"/>
            <a:ext cx="2573309" cy="369332"/>
          </a:xfrm>
          <a:prstGeom prst="rect">
            <a:avLst/>
          </a:prstGeom>
          <a:noFill/>
        </p:spPr>
        <p:txBody>
          <a:bodyPr wrap="square" rtlCol="0">
            <a:spAutoFit/>
          </a:bodyPr>
          <a:lstStyle>
            <a:defPPr>
              <a:defRPr lang="zh-CN"/>
            </a:defPPr>
            <a:lvl1pPr>
              <a:defRPr b="1">
                <a:solidFill>
                  <a:schemeClr val="accent1"/>
                </a:solidFill>
                <a:latin typeface="微软雅黑" panose="020B0503020204020204" pitchFamily="34" charset="-122"/>
                <a:ea typeface="微软雅黑" panose="020B0503020204020204" pitchFamily="34" charset="-122"/>
              </a:defRPr>
            </a:lvl1pPr>
          </a:lstStyle>
          <a:p>
            <a:r>
              <a:rPr lang="zh-CN" altLang="en-US" dirty="0" smtClean="0"/>
              <a:t>赵书彬</a:t>
            </a:r>
            <a:endParaRPr lang="zh-CN" altLang="en-US" dirty="0"/>
          </a:p>
        </p:txBody>
      </p:sp>
      <p:grpSp>
        <p:nvGrpSpPr>
          <p:cNvPr id="3" name="组合 2"/>
          <p:cNvGrpSpPr/>
          <p:nvPr/>
        </p:nvGrpSpPr>
        <p:grpSpPr>
          <a:xfrm>
            <a:off x="9091513" y="2716812"/>
            <a:ext cx="3100488" cy="1361673"/>
            <a:chOff x="8564451" y="2716812"/>
            <a:chExt cx="579549" cy="1361673"/>
          </a:xfrm>
        </p:grpSpPr>
        <p:sp>
          <p:nvSpPr>
            <p:cNvPr id="12" name="矩形 11"/>
            <p:cNvSpPr/>
            <p:nvPr/>
          </p:nvSpPr>
          <p:spPr>
            <a:xfrm>
              <a:off x="8564451" y="2716812"/>
              <a:ext cx="579549"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564451" y="3805061"/>
              <a:ext cx="579549"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0" y="2716812"/>
            <a:ext cx="7599155" cy="1361673"/>
            <a:chOff x="0" y="2716812"/>
            <a:chExt cx="6058118" cy="1361673"/>
          </a:xfrm>
        </p:grpSpPr>
        <p:sp>
          <p:nvSpPr>
            <p:cNvPr id="30" name="矩形 29"/>
            <p:cNvSpPr/>
            <p:nvPr/>
          </p:nvSpPr>
          <p:spPr>
            <a:xfrm>
              <a:off x="0" y="3805061"/>
              <a:ext cx="5991141"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2716812"/>
              <a:ext cx="5991142"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89723" y="2805332"/>
              <a:ext cx="4868395" cy="753220"/>
            </a:xfrm>
            <a:prstGeom prst="rect">
              <a:avLst/>
            </a:prstGeom>
            <a:noFill/>
          </p:spPr>
          <p:txBody>
            <a:bodyPr wrap="square" rtlCol="0">
              <a:spAutoFit/>
            </a:bodyPr>
            <a:lstStyle/>
            <a:p>
              <a:pPr algn="ctr">
                <a:lnSpc>
                  <a:spcPct val="125000"/>
                </a:lnSpc>
              </a:pPr>
              <a:r>
                <a:rPr lang="en-US" altLang="zh-CN" b="1" dirty="0">
                  <a:solidFill>
                    <a:schemeClr val="bg1"/>
                  </a:solidFill>
                  <a:latin typeface="微软雅黑" panose="020B0503020204020204" pitchFamily="34" charset="-122"/>
                  <a:ea typeface="微软雅黑" panose="020B0503020204020204" pitchFamily="34" charset="-122"/>
                </a:rPr>
                <a:t>Compare Chinese and </a:t>
              </a:r>
              <a:r>
                <a:rPr lang="en-US" altLang="zh-CN" b="1">
                  <a:solidFill>
                    <a:schemeClr val="bg1"/>
                  </a:solidFill>
                  <a:latin typeface="微软雅黑" panose="020B0503020204020204" pitchFamily="34" charset="-122"/>
                  <a:ea typeface="微软雅黑" panose="020B0503020204020204" pitchFamily="34" charset="-122"/>
                </a:rPr>
                <a:t>Western </a:t>
              </a:r>
              <a:r>
                <a:rPr lang="en-US" altLang="zh-CN" b="1" smtClean="0">
                  <a:solidFill>
                    <a:schemeClr val="bg1"/>
                  </a:solidFill>
                  <a:latin typeface="微软雅黑" panose="020B0503020204020204" pitchFamily="34" charset="-122"/>
                  <a:ea typeface="微软雅黑" panose="020B0503020204020204" pitchFamily="34" charset="-122"/>
                </a:rPr>
                <a:t>Culture’s Privacy </a:t>
              </a:r>
              <a:r>
                <a:rPr lang="en-US" altLang="zh-CN" b="1" dirty="0">
                  <a:solidFill>
                    <a:schemeClr val="bg1"/>
                  </a:solidFill>
                  <a:latin typeface="微软雅黑" panose="020B0503020204020204" pitchFamily="34" charset="-122"/>
                  <a:ea typeface="微软雅黑" panose="020B0503020204020204" pitchFamily="34" charset="-122"/>
                </a:rPr>
                <a:t>through Social Media Privacy Policies</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352370" y="2716812"/>
            <a:ext cx="1224000" cy="1223998"/>
            <a:chOff x="1734969" y="2787385"/>
            <a:chExt cx="1224000" cy="1223998"/>
          </a:xfrm>
        </p:grpSpPr>
        <p:sp>
          <p:nvSpPr>
            <p:cNvPr id="27" name="椭圆 26"/>
            <p:cNvSpPr/>
            <p:nvPr/>
          </p:nvSpPr>
          <p:spPr>
            <a:xfrm>
              <a:off x="1734969"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9"/>
            <p:cNvSpPr>
              <a:spLocks noEditPoints="1"/>
            </p:cNvSpPr>
            <p:nvPr/>
          </p:nvSpPr>
          <p:spPr bwMode="auto">
            <a:xfrm>
              <a:off x="1945451" y="3091502"/>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21494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53" presetClass="entr" presetSubtype="16" fill="hold" grpId="0" nodeType="withEffect">
                                  <p:stCondLst>
                                    <p:cond delay="40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par>
                                <p:cTn id="16" presetID="53" presetClass="entr" presetSubtype="16" fill="hold" grpId="0" nodeType="withEffect">
                                  <p:stCondLst>
                                    <p:cond delay="40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par>
                                <p:cTn id="21" presetID="53" presetClass="entr" presetSubtype="16" fill="hold" grpId="0" nodeType="withEffect">
                                  <p:stCondLst>
                                    <p:cond delay="40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par>
                                <p:cTn id="26" presetID="53" presetClass="entr" presetSubtype="16" fill="hold" nodeType="withEffect">
                                  <p:stCondLst>
                                    <p:cond delay="40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animEffect transition="in" filter="fade">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524001" y="1851645"/>
            <a:ext cx="4205521" cy="3154710"/>
          </a:xfrm>
          <a:prstGeom prst="rect">
            <a:avLst/>
          </a:prstGeom>
          <a:noFill/>
        </p:spPr>
        <p:txBody>
          <a:bodyPr wrap="square" rtlCol="0">
            <a:spAutoFit/>
          </a:bodyPr>
          <a:lstStyle/>
          <a:p>
            <a:pPr algn="ctr"/>
            <a:r>
              <a:rPr lang="en-US" altLang="zh-CN"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04</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5411162" y="2845078"/>
            <a:ext cx="4663440" cy="523220"/>
          </a:xfrm>
          <a:prstGeom prst="rect">
            <a:avLst/>
          </a:prstGeom>
          <a:noFill/>
        </p:spPr>
        <p:txBody>
          <a:bodyPr wrap="square" rtlCol="0">
            <a:spAutoFit/>
          </a:bodyPr>
          <a:lstStyle/>
          <a:p>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Conclusion</a:t>
            </a:r>
          </a:p>
        </p:txBody>
      </p:sp>
      <p:grpSp>
        <p:nvGrpSpPr>
          <p:cNvPr id="15" name="组合 14"/>
          <p:cNvGrpSpPr/>
          <p:nvPr/>
        </p:nvGrpSpPr>
        <p:grpSpPr>
          <a:xfrm>
            <a:off x="5411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2011592" y="3105836"/>
            <a:ext cx="3230339" cy="646331"/>
          </a:xfrm>
          <a:prstGeom prst="rect">
            <a:avLst/>
          </a:prstGeom>
        </p:spPr>
        <p:txBody>
          <a:bodyPr wrap="square" rtlCol="0">
            <a:spAutoFit/>
          </a:bodyPr>
          <a:lstStyle/>
          <a:p>
            <a:pPr algn="ctr"/>
            <a:r>
              <a:rPr lang="en-US" altLang="zh-CN" sz="3600" b="1" dirty="0">
                <a:solidFill>
                  <a:schemeClr val="accent1"/>
                </a:solidFill>
                <a:latin typeface="Times New Roman" panose="02020603050405020304" pitchFamily="18" charset="0"/>
                <a:cs typeface="Times New Roman" panose="02020603050405020304" pitchFamily="18" charset="0"/>
              </a:rPr>
              <a:t>PART FOUR</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28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75392" y="451029"/>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083779" y="552427"/>
            <a:ext cx="7113238" cy="461665"/>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4</a:t>
            </a:r>
            <a:r>
              <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 Conclusion</a:t>
            </a:r>
          </a:p>
        </p:txBody>
      </p:sp>
      <p:sp>
        <p:nvSpPr>
          <p:cNvPr id="10" name="矩形 9"/>
          <p:cNvSpPr/>
          <p:nvPr/>
        </p:nvSpPr>
        <p:spPr>
          <a:xfrm>
            <a:off x="2135188" y="1305246"/>
            <a:ext cx="7921627" cy="1445717"/>
          </a:xfrm>
          <a:prstGeom prst="rect">
            <a:avLst/>
          </a:prstGeom>
        </p:spPr>
        <p:txBody>
          <a:bodyPr wrap="square">
            <a:spAutoFit/>
          </a:bodyPr>
          <a:lstStyle/>
          <a:p>
            <a:pPr indent="304800" algn="just">
              <a:lnSpc>
                <a:spcPct val="125000"/>
              </a:lnSpc>
            </a:pPr>
            <a:r>
              <a:rPr lang="en-US" altLang="zh-CN" kern="100" dirty="0">
                <a:latin typeface="微软雅黑" panose="020B0503020204020204" pitchFamily="34" charset="-122"/>
                <a:ea typeface="微软雅黑" panose="020B0503020204020204" pitchFamily="34" charset="-122"/>
              </a:rPr>
              <a:t>In conclusion, all of these differences can be concluded into cultural difference from root, according to the previous analysis, which can be ascribed to the characteristics of intercultural communication which extends on Internet.</a:t>
            </a:r>
            <a:endParaRPr lang="zh-CN" altLang="en-US" kern="100" dirty="0">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780" y="3042117"/>
            <a:ext cx="5760000" cy="3240000"/>
          </a:xfrm>
          <a:prstGeom prst="rect">
            <a:avLst/>
          </a:prstGeom>
          <a:ln w="25400">
            <a:solidFill>
              <a:schemeClr val="accent1"/>
            </a:solidFill>
          </a:ln>
        </p:spPr>
      </p:pic>
      <p:sp useBgFill="1">
        <p:nvSpPr>
          <p:cNvPr id="8" name="圆角矩形 7"/>
          <p:cNvSpPr/>
          <p:nvPr/>
        </p:nvSpPr>
        <p:spPr>
          <a:xfrm>
            <a:off x="7273780" y="2750963"/>
            <a:ext cx="4650491" cy="1500650"/>
          </a:xfrm>
          <a:prstGeom prst="roundRect">
            <a:avLst/>
          </a:prstGeom>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805" tIns="250805" rIns="250805" bIns="250805" numCol="1" spcCol="1270" anchor="ctr" anchorCtr="0">
            <a:noAutofit/>
          </a:bodyPr>
          <a:lstStyle/>
          <a:p>
            <a:pPr indent="306000" algn="ctr" defTabSz="2000250">
              <a:lnSpc>
                <a:spcPct val="125000"/>
              </a:lnSpc>
              <a:spcBef>
                <a:spcPct val="0"/>
              </a:spcBef>
              <a:spcAft>
                <a:spcPct val="35000"/>
              </a:spcAft>
            </a:pPr>
            <a:r>
              <a:rPr lang="en-US" altLang="zh-CN" dirty="0" smtClean="0">
                <a:solidFill>
                  <a:srgbClr val="197EC6"/>
                </a:solidFill>
                <a:latin typeface="微软雅黑" panose="020B0503020204020204" pitchFamily="34" charset="-122"/>
                <a:ea typeface="微软雅黑" panose="020B0503020204020204" pitchFamily="34" charset="-122"/>
              </a:rPr>
              <a:t>In China</a:t>
            </a:r>
          </a:p>
          <a:p>
            <a:pPr indent="306000" defTabSz="2000250">
              <a:lnSpc>
                <a:spcPct val="125000"/>
              </a:lnSpc>
              <a:spcBef>
                <a:spcPct val="0"/>
              </a:spcBef>
              <a:spcAft>
                <a:spcPct val="35000"/>
              </a:spcAft>
            </a:pPr>
            <a:r>
              <a:rPr lang="en-US" altLang="zh-CN" dirty="0" smtClean="0">
                <a:solidFill>
                  <a:srgbClr val="262626"/>
                </a:solidFill>
                <a:latin typeface="微软雅黑" panose="020B0503020204020204" pitchFamily="34" charset="-122"/>
                <a:ea typeface="微软雅黑" panose="020B0503020204020204" pitchFamily="34" charset="-122"/>
              </a:rPr>
              <a:t>More information </a:t>
            </a:r>
            <a:r>
              <a:rPr lang="en-US" altLang="zh-CN" dirty="0">
                <a:solidFill>
                  <a:srgbClr val="262626"/>
                </a:solidFill>
                <a:latin typeface="微软雅黑" panose="020B0503020204020204" pitchFamily="34" charset="-122"/>
                <a:ea typeface="微软雅黑" panose="020B0503020204020204" pitchFamily="34" charset="-122"/>
              </a:rPr>
              <a:t>but </a:t>
            </a:r>
            <a:r>
              <a:rPr lang="en-US" altLang="zh-CN" dirty="0" smtClean="0">
                <a:solidFill>
                  <a:srgbClr val="262626"/>
                </a:solidFill>
                <a:latin typeface="微软雅黑" panose="020B0503020204020204" pitchFamily="34" charset="-122"/>
                <a:ea typeface="微软雅黑" panose="020B0503020204020204" pitchFamily="34" charset="-122"/>
              </a:rPr>
              <a:t>less information safety-&gt;Collectivism</a:t>
            </a:r>
            <a:endParaRPr lang="zh-CN" altLang="en-US" dirty="0">
              <a:solidFill>
                <a:srgbClr val="262626"/>
              </a:solidFill>
              <a:latin typeface="微软雅黑" panose="020B0503020204020204" pitchFamily="34" charset="-122"/>
              <a:ea typeface="微软雅黑" panose="020B0503020204020204" pitchFamily="34" charset="-122"/>
            </a:endParaRPr>
          </a:p>
        </p:txBody>
      </p:sp>
      <p:sp useBgFill="1">
        <p:nvSpPr>
          <p:cNvPr id="11" name="圆角矩形 10"/>
          <p:cNvSpPr/>
          <p:nvPr/>
        </p:nvSpPr>
        <p:spPr>
          <a:xfrm>
            <a:off x="7273779" y="4734395"/>
            <a:ext cx="4650491" cy="1500650"/>
          </a:xfrm>
          <a:prstGeom prst="roundRect">
            <a:avLst/>
          </a:prstGeom>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805" tIns="250805" rIns="250805" bIns="250805" numCol="1" spcCol="1270" anchor="ctr" anchorCtr="0">
            <a:noAutofit/>
          </a:bodyPr>
          <a:lstStyle/>
          <a:p>
            <a:pPr indent="306000" algn="ctr" defTabSz="2000250">
              <a:lnSpc>
                <a:spcPct val="125000"/>
              </a:lnSpc>
              <a:spcBef>
                <a:spcPct val="0"/>
              </a:spcBef>
              <a:spcAft>
                <a:spcPct val="35000"/>
              </a:spcAft>
            </a:pPr>
            <a:r>
              <a:rPr lang="en-US" altLang="zh-CN" dirty="0" smtClean="0">
                <a:solidFill>
                  <a:srgbClr val="197EC6"/>
                </a:solidFill>
                <a:latin typeface="微软雅黑" panose="020B0503020204020204" pitchFamily="34" charset="-122"/>
                <a:ea typeface="微软雅黑" panose="020B0503020204020204" pitchFamily="34" charset="-122"/>
              </a:rPr>
              <a:t>In the West</a:t>
            </a:r>
          </a:p>
          <a:p>
            <a:pPr indent="306000" defTabSz="2000250">
              <a:lnSpc>
                <a:spcPct val="125000"/>
              </a:lnSpc>
              <a:spcBef>
                <a:spcPct val="0"/>
              </a:spcBef>
              <a:spcAft>
                <a:spcPct val="35000"/>
              </a:spcAft>
            </a:pPr>
            <a:r>
              <a:rPr lang="en-US" altLang="zh-CN" dirty="0" smtClean="0">
                <a:solidFill>
                  <a:srgbClr val="262626"/>
                </a:solidFill>
                <a:latin typeface="微软雅黑" panose="020B0503020204020204" pitchFamily="34" charset="-122"/>
                <a:ea typeface="微软雅黑" panose="020B0503020204020204" pitchFamily="34" charset="-122"/>
              </a:rPr>
              <a:t>Keep </a:t>
            </a:r>
            <a:r>
              <a:rPr lang="en-US" altLang="zh-CN" dirty="0">
                <a:solidFill>
                  <a:srgbClr val="262626"/>
                </a:solidFill>
                <a:latin typeface="微软雅黑" panose="020B0503020204020204" pitchFamily="34" charset="-122"/>
                <a:ea typeface="微软雅黑" panose="020B0503020204020204" pitchFamily="34" charset="-122"/>
              </a:rPr>
              <a:t>their information </a:t>
            </a:r>
            <a:r>
              <a:rPr lang="en-US" altLang="zh-CN" dirty="0" smtClean="0">
                <a:solidFill>
                  <a:srgbClr val="262626"/>
                </a:solidFill>
                <a:latin typeface="微软雅黑" panose="020B0503020204020204" pitchFamily="34" charset="-122"/>
                <a:ea typeface="微软雅黑" panose="020B0503020204020204" pitchFamily="34" charset="-122"/>
              </a:rPr>
              <a:t>protected</a:t>
            </a:r>
          </a:p>
          <a:p>
            <a:pPr indent="306000" defTabSz="2000250">
              <a:lnSpc>
                <a:spcPct val="125000"/>
              </a:lnSpc>
              <a:spcBef>
                <a:spcPct val="0"/>
              </a:spcBef>
              <a:spcAft>
                <a:spcPct val="35000"/>
              </a:spcAft>
            </a:pPr>
            <a:r>
              <a:rPr lang="en-US" altLang="zh-CN" dirty="0" smtClean="0">
                <a:solidFill>
                  <a:srgbClr val="262626"/>
                </a:solidFill>
                <a:latin typeface="微软雅黑" panose="020B0503020204020204" pitchFamily="34" charset="-122"/>
                <a:ea typeface="微软雅黑" panose="020B0503020204020204" pitchFamily="34" charset="-122"/>
              </a:rPr>
              <a:t>-&gt;Individualism</a:t>
            </a:r>
            <a:endParaRPr lang="zh-CN" altLang="en-US" dirty="0">
              <a:solidFill>
                <a:srgbClr val="26262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112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42" presetClass="entr" presetSubtype="0" fill="hold" grpId="0" nodeType="withEffect">
                                  <p:stCondLst>
                                    <p:cond delay="25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anim calcmode="lin" valueType="num">
                                      <p:cBhvr>
                                        <p:cTn id="16" dur="500" fill="hold"/>
                                        <p:tgtEl>
                                          <p:spTgt spid="10"/>
                                        </p:tgtEl>
                                        <p:attrNameLst>
                                          <p:attrName>ppt_x</p:attrName>
                                        </p:attrNameLst>
                                      </p:cBhvr>
                                      <p:tavLst>
                                        <p:tav tm="0">
                                          <p:val>
                                            <p:strVal val="#ppt_x"/>
                                          </p:val>
                                        </p:tav>
                                        <p:tav tm="100000">
                                          <p:val>
                                            <p:strVal val="#ppt_x"/>
                                          </p:val>
                                        </p:tav>
                                      </p:tavLst>
                                    </p:anim>
                                    <p:anim calcmode="lin" valueType="num">
                                      <p:cBhvr>
                                        <p:cTn id="17" dur="500" fill="hold"/>
                                        <p:tgtEl>
                                          <p:spTgt spid="10"/>
                                        </p:tgtEl>
                                        <p:attrNameLst>
                                          <p:attrName>ppt_y</p:attrName>
                                        </p:attrNameLst>
                                      </p:cBhvr>
                                      <p:tavLst>
                                        <p:tav tm="0">
                                          <p:val>
                                            <p:strVal val="#ppt_y+.1"/>
                                          </p:val>
                                        </p:tav>
                                        <p:tav tm="100000">
                                          <p:val>
                                            <p:strVal val="#ppt_y"/>
                                          </p:val>
                                        </p:tav>
                                      </p:tavLst>
                                    </p:anim>
                                  </p:childTnLst>
                                </p:cTn>
                              </p:par>
                              <p:par>
                                <p:cTn id="18" presetID="16" presetClass="entr" presetSubtype="37" fill="hold" nodeType="withEffect">
                                  <p:stCondLst>
                                    <p:cond delay="250"/>
                                  </p:stCondLst>
                                  <p:childTnLst>
                                    <p:set>
                                      <p:cBhvr>
                                        <p:cTn id="19" dur="1" fill="hold">
                                          <p:stCondLst>
                                            <p:cond delay="0"/>
                                          </p:stCondLst>
                                        </p:cTn>
                                        <p:tgtEl>
                                          <p:spTgt spid="16"/>
                                        </p:tgtEl>
                                        <p:attrNameLst>
                                          <p:attrName>style.visibility</p:attrName>
                                        </p:attrNameLst>
                                      </p:cBhvr>
                                      <p:to>
                                        <p:strVal val="visible"/>
                                      </p:to>
                                    </p:set>
                                    <p:animEffect transition="in" filter="barn(outVertical)">
                                      <p:cBhvr>
                                        <p:cTn id="20" dur="500"/>
                                        <p:tgtEl>
                                          <p:spTgt spid="16"/>
                                        </p:tgtEl>
                                      </p:cBhvr>
                                    </p:animEffect>
                                  </p:childTnLst>
                                </p:cTn>
                              </p:par>
                              <p:par>
                                <p:cTn id="21" presetID="12" presetClass="entr" presetSubtype="1" fill="hold" grpId="0" nodeType="withEffect">
                                  <p:stCondLst>
                                    <p:cond delay="5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p:tgtEl>
                                          <p:spTgt spid="8"/>
                                        </p:tgtEl>
                                        <p:attrNameLst>
                                          <p:attrName>ppt_y</p:attrName>
                                        </p:attrNameLst>
                                      </p:cBhvr>
                                      <p:tavLst>
                                        <p:tav tm="0">
                                          <p:val>
                                            <p:strVal val="#ppt_y-#ppt_h*1.125000"/>
                                          </p:val>
                                        </p:tav>
                                        <p:tav tm="100000">
                                          <p:val>
                                            <p:strVal val="#ppt_y"/>
                                          </p:val>
                                        </p:tav>
                                      </p:tavLst>
                                    </p:anim>
                                    <p:animEffect transition="in" filter="wipe(down)">
                                      <p:cBhvr>
                                        <p:cTn id="24" dur="500"/>
                                        <p:tgtEl>
                                          <p:spTgt spid="8"/>
                                        </p:tgtEl>
                                      </p:cBhvr>
                                    </p:animEffect>
                                  </p:childTnLst>
                                </p:cTn>
                              </p:par>
                              <p:par>
                                <p:cTn id="25" presetID="12" presetClass="entr" presetSubtype="1"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p:tgtEl>
                                          <p:spTgt spid="11"/>
                                        </p:tgtEl>
                                        <p:attrNameLst>
                                          <p:attrName>ppt_y</p:attrName>
                                        </p:attrNameLst>
                                      </p:cBhvr>
                                      <p:tavLst>
                                        <p:tav tm="0">
                                          <p:val>
                                            <p:strVal val="#ppt_y-#ppt_h*1.125000"/>
                                          </p:val>
                                        </p:tav>
                                        <p:tav tm="100000">
                                          <p:val>
                                            <p:strVal val="#ppt_y"/>
                                          </p:val>
                                        </p:tav>
                                      </p:tavLst>
                                    </p:anim>
                                    <p:animEffect transition="in" filter="wipe(down)">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P spid="8"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088452" y="2716813"/>
            <a:ext cx="2103548" cy="1361673"/>
            <a:chOff x="8564451" y="2716812"/>
            <a:chExt cx="579549" cy="1361673"/>
          </a:xfrm>
        </p:grpSpPr>
        <p:sp>
          <p:nvSpPr>
            <p:cNvPr id="12" name="矩形 11"/>
            <p:cNvSpPr/>
            <p:nvPr/>
          </p:nvSpPr>
          <p:spPr>
            <a:xfrm>
              <a:off x="8564451" y="2716812"/>
              <a:ext cx="579549"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564451" y="3805061"/>
              <a:ext cx="579549"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0" y="2716812"/>
            <a:ext cx="7515142" cy="1361673"/>
            <a:chOff x="0" y="2716812"/>
            <a:chExt cx="5991142" cy="1361673"/>
          </a:xfrm>
        </p:grpSpPr>
        <p:sp>
          <p:nvSpPr>
            <p:cNvPr id="30" name="矩形 29"/>
            <p:cNvSpPr/>
            <p:nvPr/>
          </p:nvSpPr>
          <p:spPr>
            <a:xfrm>
              <a:off x="0" y="3805061"/>
              <a:ext cx="5991141"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2716812"/>
              <a:ext cx="5991142"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050005" y="2978487"/>
              <a:ext cx="3294091" cy="441916"/>
            </a:xfrm>
            <a:prstGeom prst="rect">
              <a:avLst/>
            </a:prstGeom>
            <a:noFill/>
          </p:spPr>
          <p:txBody>
            <a:bodyPr wrap="square" rtlCol="0">
              <a:spAutoFit/>
            </a:bodyPr>
            <a:lstStyle/>
            <a:p>
              <a:pPr algn="r">
                <a:lnSpc>
                  <a:spcPct val="125000"/>
                </a:lnSpc>
              </a:pPr>
              <a:r>
                <a:rPr lang="en-US" altLang="zh-CN" sz="2000" b="1" dirty="0">
                  <a:solidFill>
                    <a:schemeClr val="bg1"/>
                  </a:solidFill>
                  <a:latin typeface="微软雅黑" panose="020B0503020204020204" pitchFamily="34" charset="-122"/>
                  <a:ea typeface="微软雅黑" panose="020B0503020204020204" pitchFamily="34" charset="-122"/>
                </a:rPr>
                <a:t>Thanks for Listening</a:t>
              </a:r>
            </a:p>
          </p:txBody>
        </p:sp>
      </p:grpSp>
      <p:grpSp>
        <p:nvGrpSpPr>
          <p:cNvPr id="4" name="组合 3"/>
          <p:cNvGrpSpPr/>
          <p:nvPr/>
        </p:nvGrpSpPr>
        <p:grpSpPr>
          <a:xfrm>
            <a:off x="510726" y="2699658"/>
            <a:ext cx="1224000" cy="1223998"/>
            <a:chOff x="1734969" y="2787385"/>
            <a:chExt cx="1224000" cy="1223998"/>
          </a:xfrm>
        </p:grpSpPr>
        <p:sp>
          <p:nvSpPr>
            <p:cNvPr id="27" name="椭圆 26"/>
            <p:cNvSpPr/>
            <p:nvPr/>
          </p:nvSpPr>
          <p:spPr>
            <a:xfrm>
              <a:off x="1734969"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9"/>
            <p:cNvSpPr>
              <a:spLocks noEditPoints="1"/>
            </p:cNvSpPr>
            <p:nvPr/>
          </p:nvSpPr>
          <p:spPr bwMode="auto">
            <a:xfrm>
              <a:off x="1945451" y="3091502"/>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1" name="文本框 20"/>
          <p:cNvSpPr txBox="1"/>
          <p:nvPr/>
        </p:nvSpPr>
        <p:spPr>
          <a:xfrm>
            <a:off x="7515142" y="2699658"/>
            <a:ext cx="2573309" cy="369332"/>
          </a:xfrm>
          <a:prstGeom prst="rect">
            <a:avLst/>
          </a:prstGeom>
          <a:noFill/>
        </p:spPr>
        <p:txBody>
          <a:bodyPr wrap="square" rtlCol="0">
            <a:spAutoFit/>
          </a:bodyPr>
          <a:lstStyle/>
          <a:p>
            <a:r>
              <a:rPr lang="zh-CN" altLang="en-US" b="1" dirty="0" smtClean="0">
                <a:solidFill>
                  <a:schemeClr val="accent1"/>
                </a:solidFill>
                <a:latin typeface="微软雅黑" panose="020B0503020204020204" pitchFamily="34" charset="-122"/>
                <a:ea typeface="微软雅黑" panose="020B0503020204020204" pitchFamily="34" charset="-122"/>
              </a:rPr>
              <a:t>韩瑛</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7515142" y="3020314"/>
            <a:ext cx="2573309" cy="369332"/>
          </a:xfrm>
          <a:prstGeom prst="rect">
            <a:avLst/>
          </a:prstGeom>
          <a:noFill/>
        </p:spPr>
        <p:txBody>
          <a:bodyPr wrap="square" rtlCol="0">
            <a:spAutoFit/>
          </a:bodyPr>
          <a:lstStyle>
            <a:defPPr>
              <a:defRPr lang="zh-CN"/>
            </a:defPPr>
            <a:lvl1pPr>
              <a:defRPr b="1">
                <a:solidFill>
                  <a:schemeClr val="accent1"/>
                </a:solidFill>
                <a:latin typeface="微软雅黑" panose="020B0503020204020204" pitchFamily="34" charset="-122"/>
                <a:ea typeface="微软雅黑" panose="020B0503020204020204" pitchFamily="34" charset="-122"/>
              </a:defRPr>
            </a:lvl1pPr>
          </a:lstStyle>
          <a:p>
            <a:r>
              <a:rPr lang="zh-CN" altLang="en-US" dirty="0" smtClean="0"/>
              <a:t>张清泉</a:t>
            </a:r>
            <a:endParaRPr lang="zh-CN" altLang="en-US" dirty="0"/>
          </a:p>
        </p:txBody>
      </p:sp>
      <p:sp>
        <p:nvSpPr>
          <p:cNvPr id="23" name="文本框 22"/>
          <p:cNvSpPr txBox="1"/>
          <p:nvPr/>
        </p:nvSpPr>
        <p:spPr>
          <a:xfrm>
            <a:off x="7515142" y="3340970"/>
            <a:ext cx="2573309" cy="369332"/>
          </a:xfrm>
          <a:prstGeom prst="rect">
            <a:avLst/>
          </a:prstGeom>
          <a:noFill/>
        </p:spPr>
        <p:txBody>
          <a:bodyPr wrap="square" rtlCol="0">
            <a:spAutoFit/>
          </a:bodyPr>
          <a:lstStyle>
            <a:defPPr>
              <a:defRPr lang="zh-CN"/>
            </a:defPPr>
            <a:lvl1pPr>
              <a:defRPr b="1">
                <a:solidFill>
                  <a:schemeClr val="accent1"/>
                </a:solidFill>
                <a:latin typeface="微软雅黑" panose="020B0503020204020204" pitchFamily="34" charset="-122"/>
                <a:ea typeface="微软雅黑" panose="020B0503020204020204" pitchFamily="34" charset="-122"/>
              </a:defRPr>
            </a:lvl1pPr>
          </a:lstStyle>
          <a:p>
            <a:r>
              <a:rPr lang="zh-CN" altLang="en-US" dirty="0" smtClean="0"/>
              <a:t>赵书彬</a:t>
            </a:r>
            <a:endParaRPr lang="zh-CN" altLang="en-US" dirty="0"/>
          </a:p>
        </p:txBody>
      </p:sp>
      <p:pic>
        <p:nvPicPr>
          <p:cNvPr id="5" name="图片 4"/>
          <p:cNvPicPr>
            <a:picLocks noChangeAspect="1"/>
          </p:cNvPicPr>
          <p:nvPr/>
        </p:nvPicPr>
        <p:blipFill>
          <a:blip r:embed="rId2"/>
          <a:stretch>
            <a:fillRect/>
          </a:stretch>
        </p:blipFill>
        <p:spPr>
          <a:xfrm>
            <a:off x="185351" y="4210619"/>
            <a:ext cx="6101282" cy="2421924"/>
          </a:xfrm>
          <a:prstGeom prst="rect">
            <a:avLst/>
          </a:prstGeom>
        </p:spPr>
      </p:pic>
    </p:spTree>
    <p:extLst>
      <p:ext uri="{BB962C8B-B14F-4D97-AF65-F5344CB8AC3E}">
        <p14:creationId xmlns:p14="http://schemas.microsoft.com/office/powerpoint/2010/main" val="161623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53" presetClass="entr" presetSubtype="16" fill="hold" nodeType="withEffect">
                                  <p:stCondLst>
                                    <p:cond delay="40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par>
                                <p:cTn id="16" presetID="53" presetClass="entr" presetSubtype="16" fill="hold" grpId="0" nodeType="withEffect">
                                  <p:stCondLst>
                                    <p:cond delay="400"/>
                                  </p:stCondLst>
                                  <p:childTnLst>
                                    <p:set>
                                      <p:cBhvr>
                                        <p:cTn id="17" dur="1" fill="hold">
                                          <p:stCondLst>
                                            <p:cond delay="0"/>
                                          </p:stCondLst>
                                        </p:cTn>
                                        <p:tgtEl>
                                          <p:spTgt spid="21"/>
                                        </p:tgtEl>
                                        <p:attrNameLst>
                                          <p:attrName>style.visibility</p:attrName>
                                        </p:attrNameLst>
                                      </p:cBhvr>
                                      <p:to>
                                        <p:strVal val="visible"/>
                                      </p:to>
                                    </p:set>
                                    <p:anim calcmode="lin" valueType="num">
                                      <p:cBhvr>
                                        <p:cTn id="18" dur="500" fill="hold"/>
                                        <p:tgtEl>
                                          <p:spTgt spid="21"/>
                                        </p:tgtEl>
                                        <p:attrNameLst>
                                          <p:attrName>ppt_w</p:attrName>
                                        </p:attrNameLst>
                                      </p:cBhvr>
                                      <p:tavLst>
                                        <p:tav tm="0">
                                          <p:val>
                                            <p:fltVal val="0"/>
                                          </p:val>
                                        </p:tav>
                                        <p:tav tm="100000">
                                          <p:val>
                                            <p:strVal val="#ppt_w"/>
                                          </p:val>
                                        </p:tav>
                                      </p:tavLst>
                                    </p:anim>
                                    <p:anim calcmode="lin" valueType="num">
                                      <p:cBhvr>
                                        <p:cTn id="19" dur="500" fill="hold"/>
                                        <p:tgtEl>
                                          <p:spTgt spid="21"/>
                                        </p:tgtEl>
                                        <p:attrNameLst>
                                          <p:attrName>ppt_h</p:attrName>
                                        </p:attrNameLst>
                                      </p:cBhvr>
                                      <p:tavLst>
                                        <p:tav tm="0">
                                          <p:val>
                                            <p:fltVal val="0"/>
                                          </p:val>
                                        </p:tav>
                                        <p:tav tm="100000">
                                          <p:val>
                                            <p:strVal val="#ppt_h"/>
                                          </p:val>
                                        </p:tav>
                                      </p:tavLst>
                                    </p:anim>
                                    <p:animEffect transition="in" filter="fade">
                                      <p:cBhvr>
                                        <p:cTn id="20" dur="500"/>
                                        <p:tgtEl>
                                          <p:spTgt spid="21"/>
                                        </p:tgtEl>
                                      </p:cBhvr>
                                    </p:animEffect>
                                  </p:childTnLst>
                                </p:cTn>
                              </p:par>
                              <p:par>
                                <p:cTn id="21" presetID="53" presetClass="entr" presetSubtype="16" fill="hold" grpId="0" nodeType="withEffect">
                                  <p:stCondLst>
                                    <p:cond delay="400"/>
                                  </p:stCondLst>
                                  <p:childTnLst>
                                    <p:set>
                                      <p:cBhvr>
                                        <p:cTn id="22" dur="1" fill="hold">
                                          <p:stCondLst>
                                            <p:cond delay="0"/>
                                          </p:stCondLst>
                                        </p:cTn>
                                        <p:tgtEl>
                                          <p:spTgt spid="22"/>
                                        </p:tgtEl>
                                        <p:attrNameLst>
                                          <p:attrName>style.visibility</p:attrName>
                                        </p:attrNameLst>
                                      </p:cBhvr>
                                      <p:to>
                                        <p:strVal val="visible"/>
                                      </p:to>
                                    </p:set>
                                    <p:anim calcmode="lin" valueType="num">
                                      <p:cBhvr>
                                        <p:cTn id="23" dur="500" fill="hold"/>
                                        <p:tgtEl>
                                          <p:spTgt spid="22"/>
                                        </p:tgtEl>
                                        <p:attrNameLst>
                                          <p:attrName>ppt_w</p:attrName>
                                        </p:attrNameLst>
                                      </p:cBhvr>
                                      <p:tavLst>
                                        <p:tav tm="0">
                                          <p:val>
                                            <p:fltVal val="0"/>
                                          </p:val>
                                        </p:tav>
                                        <p:tav tm="100000">
                                          <p:val>
                                            <p:strVal val="#ppt_w"/>
                                          </p:val>
                                        </p:tav>
                                      </p:tavLst>
                                    </p:anim>
                                    <p:anim calcmode="lin" valueType="num">
                                      <p:cBhvr>
                                        <p:cTn id="24" dur="500" fill="hold"/>
                                        <p:tgtEl>
                                          <p:spTgt spid="22"/>
                                        </p:tgtEl>
                                        <p:attrNameLst>
                                          <p:attrName>ppt_h</p:attrName>
                                        </p:attrNameLst>
                                      </p:cBhvr>
                                      <p:tavLst>
                                        <p:tav tm="0">
                                          <p:val>
                                            <p:fltVal val="0"/>
                                          </p:val>
                                        </p:tav>
                                        <p:tav tm="100000">
                                          <p:val>
                                            <p:strVal val="#ppt_h"/>
                                          </p:val>
                                        </p:tav>
                                      </p:tavLst>
                                    </p:anim>
                                    <p:animEffect transition="in" filter="fade">
                                      <p:cBhvr>
                                        <p:cTn id="25" dur="500"/>
                                        <p:tgtEl>
                                          <p:spTgt spid="22"/>
                                        </p:tgtEl>
                                      </p:cBhvr>
                                    </p:animEffect>
                                  </p:childTnLst>
                                </p:cTn>
                              </p:par>
                              <p:par>
                                <p:cTn id="26" presetID="53" presetClass="entr" presetSubtype="16" fill="hold" grpId="0" nodeType="withEffect">
                                  <p:stCondLst>
                                    <p:cond delay="400"/>
                                  </p:stCondLst>
                                  <p:childTnLst>
                                    <p:set>
                                      <p:cBhvr>
                                        <p:cTn id="27" dur="1" fill="hold">
                                          <p:stCondLst>
                                            <p:cond delay="0"/>
                                          </p:stCondLst>
                                        </p:cTn>
                                        <p:tgtEl>
                                          <p:spTgt spid="23"/>
                                        </p:tgtEl>
                                        <p:attrNameLst>
                                          <p:attrName>style.visibility</p:attrName>
                                        </p:attrNameLst>
                                      </p:cBhvr>
                                      <p:to>
                                        <p:strVal val="visible"/>
                                      </p:to>
                                    </p:set>
                                    <p:anim calcmode="lin" valueType="num">
                                      <p:cBhvr>
                                        <p:cTn id="28" dur="500" fill="hold"/>
                                        <p:tgtEl>
                                          <p:spTgt spid="23"/>
                                        </p:tgtEl>
                                        <p:attrNameLst>
                                          <p:attrName>ppt_w</p:attrName>
                                        </p:attrNameLst>
                                      </p:cBhvr>
                                      <p:tavLst>
                                        <p:tav tm="0">
                                          <p:val>
                                            <p:fltVal val="0"/>
                                          </p:val>
                                        </p:tav>
                                        <p:tav tm="100000">
                                          <p:val>
                                            <p:strVal val="#ppt_w"/>
                                          </p:val>
                                        </p:tav>
                                      </p:tavLst>
                                    </p:anim>
                                    <p:anim calcmode="lin" valueType="num">
                                      <p:cBhvr>
                                        <p:cTn id="29" dur="500" fill="hold"/>
                                        <p:tgtEl>
                                          <p:spTgt spid="23"/>
                                        </p:tgtEl>
                                        <p:attrNameLst>
                                          <p:attrName>ppt_h</p:attrName>
                                        </p:attrNameLst>
                                      </p:cBhvr>
                                      <p:tavLst>
                                        <p:tav tm="0">
                                          <p:val>
                                            <p:fltVal val="0"/>
                                          </p:val>
                                        </p:tav>
                                        <p:tav tm="100000">
                                          <p:val>
                                            <p:strVal val="#ppt_h"/>
                                          </p:val>
                                        </p:tav>
                                      </p:tavLst>
                                    </p:anim>
                                    <p:animEffect transition="in" filter="fade">
                                      <p:cBhvr>
                                        <p:cTn id="3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平行四边形 4"/>
          <p:cNvSpPr/>
          <p:nvPr/>
        </p:nvSpPr>
        <p:spPr>
          <a:xfrm flipH="1">
            <a:off x="-49690" y="0"/>
            <a:ext cx="4635476" cy="6904592"/>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 fmla="*/ 0 w 4613184"/>
              <a:gd name="connsiteY0" fmla="*/ 6043981 h 6084322"/>
              <a:gd name="connsiteX1" fmla="*/ 2819212 w 4613184"/>
              <a:gd name="connsiteY1" fmla="*/ 0 h 6084322"/>
              <a:gd name="connsiteX2" fmla="*/ 4608514 w 4613184"/>
              <a:gd name="connsiteY2" fmla="*/ 0 h 6084322"/>
              <a:gd name="connsiteX3" fmla="*/ 4613184 w 4613184"/>
              <a:gd name="connsiteY3" fmla="*/ 6084322 h 6084322"/>
              <a:gd name="connsiteX4" fmla="*/ 0 w 4613184"/>
              <a:gd name="connsiteY4" fmla="*/ 6043981 h 6084322"/>
              <a:gd name="connsiteX0" fmla="*/ 0 w 4613184"/>
              <a:gd name="connsiteY0" fmla="*/ 6864251 h 6904592"/>
              <a:gd name="connsiteX1" fmla="*/ 3209177 w 4613184"/>
              <a:gd name="connsiteY1" fmla="*/ 0 h 6904592"/>
              <a:gd name="connsiteX2" fmla="*/ 4608514 w 4613184"/>
              <a:gd name="connsiteY2" fmla="*/ 820270 h 6904592"/>
              <a:gd name="connsiteX3" fmla="*/ 4613184 w 4613184"/>
              <a:gd name="connsiteY3" fmla="*/ 6904592 h 6904592"/>
              <a:gd name="connsiteX4" fmla="*/ 0 w 4613184"/>
              <a:gd name="connsiteY4" fmla="*/ 6864251 h 6904592"/>
              <a:gd name="connsiteX0" fmla="*/ 0 w 4635476"/>
              <a:gd name="connsiteY0" fmla="*/ 6864251 h 6904592"/>
              <a:gd name="connsiteX1" fmla="*/ 3209177 w 4635476"/>
              <a:gd name="connsiteY1" fmla="*/ 0 h 6904592"/>
              <a:gd name="connsiteX2" fmla="*/ 4635408 w 4635476"/>
              <a:gd name="connsiteY2" fmla="*/ 0 h 6904592"/>
              <a:gd name="connsiteX3" fmla="*/ 4613184 w 4635476"/>
              <a:gd name="connsiteY3" fmla="*/ 6904592 h 6904592"/>
              <a:gd name="connsiteX4" fmla="*/ 0 w 4635476"/>
              <a:gd name="connsiteY4" fmla="*/ 6864251 h 6904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351149" y="1625954"/>
            <a:ext cx="828000" cy="828000"/>
            <a:chOff x="1827149" y="1625954"/>
            <a:chExt cx="828000" cy="828000"/>
          </a:xfrm>
        </p:grpSpPr>
        <p:sp>
          <p:nvSpPr>
            <p:cNvPr id="9" name="椭圆 8"/>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904142" y="1782985"/>
              <a:ext cx="674014"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3929971" y="2838627"/>
            <a:ext cx="828000" cy="828000"/>
            <a:chOff x="2405971" y="2838627"/>
            <a:chExt cx="828000" cy="828000"/>
          </a:xfrm>
        </p:grpSpPr>
        <p:sp>
          <p:nvSpPr>
            <p:cNvPr id="10" name="椭圆 9"/>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2482964" y="2991017"/>
              <a:ext cx="674014"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4508793" y="4046659"/>
            <a:ext cx="828000" cy="828000"/>
            <a:chOff x="2984793" y="4046659"/>
            <a:chExt cx="828000" cy="828000"/>
          </a:xfrm>
        </p:grpSpPr>
        <p:sp>
          <p:nvSpPr>
            <p:cNvPr id="11" name="椭圆 10"/>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061786" y="4199049"/>
              <a:ext cx="674014"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087616" y="5254690"/>
            <a:ext cx="828000" cy="828000"/>
            <a:chOff x="3563616" y="5254690"/>
            <a:chExt cx="828000" cy="828000"/>
          </a:xfrm>
        </p:grpSpPr>
        <p:sp>
          <p:nvSpPr>
            <p:cNvPr id="12" name="椭圆 11"/>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640609" y="5407080"/>
              <a:ext cx="674014" cy="523220"/>
            </a:xfrm>
            <a:prstGeom prst="rect">
              <a:avLst/>
            </a:prstGeom>
            <a:noFill/>
          </p:spPr>
          <p:txBody>
            <a:bodyPr wrap="square" rtlCol="0">
              <a:spAutoFit/>
            </a:bodyPr>
            <a:lstStyle/>
            <a:p>
              <a:pPr algn="ct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7" name="文本框 16"/>
          <p:cNvSpPr txBox="1"/>
          <p:nvPr/>
        </p:nvSpPr>
        <p:spPr>
          <a:xfrm>
            <a:off x="4508793" y="1776747"/>
            <a:ext cx="5582946" cy="400110"/>
          </a:xfrm>
          <a:prstGeom prst="rect">
            <a:avLst/>
          </a:prstGeom>
          <a:noFill/>
        </p:spPr>
        <p:txBody>
          <a:bodyPr wrap="square" rtlCol="0">
            <a:spAutoFit/>
          </a:bodyPr>
          <a:lstStyle/>
          <a:p>
            <a:r>
              <a:rPr lang="en-US" altLang="zh-CN" sz="2000" b="1" dirty="0" smtClean="0">
                <a:solidFill>
                  <a:schemeClr val="tx1">
                    <a:lumMod val="85000"/>
                    <a:lumOff val="15000"/>
                  </a:schemeClr>
                </a:solidFill>
                <a:latin typeface="微软雅黑" panose="020B0503020204020204" pitchFamily="34" charset="-122"/>
                <a:ea typeface="微软雅黑" panose="020B0503020204020204" pitchFamily="34" charset="-122"/>
              </a:rPr>
              <a:t>ABSTRACT &amp; Concept </a:t>
            </a: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rPr>
              <a:t>of Privacy </a:t>
            </a:r>
            <a:endParaRPr lang="da-DK" altLang="zh-CN" dirty="0">
              <a:latin typeface="Times New Roman" panose="02020603050405020304" pitchFamily="18" charset="0"/>
              <a:cs typeface="Times New Roman" panose="02020603050405020304" pitchFamily="18" charset="0"/>
            </a:endParaRPr>
          </a:p>
        </p:txBody>
      </p:sp>
      <p:sp>
        <p:nvSpPr>
          <p:cNvPr id="21" name="文本框 20"/>
          <p:cNvSpPr txBox="1"/>
          <p:nvPr/>
        </p:nvSpPr>
        <p:spPr>
          <a:xfrm>
            <a:off x="5087616" y="3080157"/>
            <a:ext cx="6994599" cy="400110"/>
          </a:xfrm>
          <a:prstGeom prst="rect">
            <a:avLst/>
          </a:prstGeom>
          <a:noFill/>
        </p:spPr>
        <p:txBody>
          <a:bodyPr wrap="square" rtlCol="0">
            <a:spAutoFit/>
          </a:bodyPr>
          <a:lstStyle/>
          <a:p>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rPr>
              <a:t>Privacy Policy of Applications in Different Culture</a:t>
            </a:r>
            <a:endParaRPr lang="da-DK" altLang="zh-CN"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文本框 21"/>
          <p:cNvSpPr txBox="1"/>
          <p:nvPr/>
        </p:nvSpPr>
        <p:spPr>
          <a:xfrm>
            <a:off x="5671823" y="4260604"/>
            <a:ext cx="4996177" cy="400110"/>
          </a:xfrm>
          <a:prstGeom prst="rect">
            <a:avLst/>
          </a:prstGeom>
          <a:noFill/>
        </p:spPr>
        <p:txBody>
          <a:bodyPr wrap="square" rtlCol="0">
            <a:spAutoFit/>
          </a:bodyPr>
          <a:lstStyle/>
          <a:p>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rPr>
              <a:t>Principle of Difference Appearing</a:t>
            </a:r>
            <a:endParaRPr lang="da-DK" altLang="zh-CN"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文本框 22"/>
          <p:cNvSpPr txBox="1"/>
          <p:nvPr/>
        </p:nvSpPr>
        <p:spPr>
          <a:xfrm>
            <a:off x="6253340" y="5468635"/>
            <a:ext cx="4414660" cy="400110"/>
          </a:xfrm>
          <a:prstGeom prst="rect">
            <a:avLst/>
          </a:prstGeom>
          <a:noFill/>
        </p:spPr>
        <p:txBody>
          <a:bodyPr wrap="square" rtlCol="0">
            <a:spAutoFit/>
          </a:bodyPr>
          <a:lstStyle/>
          <a:p>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rPr>
              <a:t>Conclusion</a:t>
            </a:r>
            <a:endParaRPr lang="da-DK" altLang="zh-CN"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 name="文本框 24"/>
          <p:cNvSpPr txBox="1"/>
          <p:nvPr/>
        </p:nvSpPr>
        <p:spPr>
          <a:xfrm>
            <a:off x="5886219" y="259392"/>
            <a:ext cx="4205521" cy="923330"/>
          </a:xfrm>
          <a:prstGeom prst="rect">
            <a:avLst/>
          </a:prstGeom>
          <a:noFill/>
        </p:spPr>
        <p:txBody>
          <a:bodyPr wrap="square" rtlCol="0">
            <a:spAutoFit/>
          </a:bodyPr>
          <a:lstStyle/>
          <a:p>
            <a:pPr algn="ctr"/>
            <a:r>
              <a:rPr lang="en-US" altLang="zh-CN" sz="5400" b="1" dirty="0">
                <a:latin typeface="Times New Roman" panose="02020603050405020304" pitchFamily="18" charset="0"/>
                <a:cs typeface="Times New Roman" panose="02020603050405020304" pitchFamily="18" charset="0"/>
              </a:rPr>
              <a:t>CONTENT</a:t>
            </a:r>
            <a:endParaRPr lang="zh-CN" altLang="en-US"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190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53" presetClass="entr" presetSubtype="16" fill="hold" nodeType="withEffect">
                                  <p:stCondLst>
                                    <p:cond delay="25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par>
                                <p:cTn id="13" presetID="53" presetClass="entr" presetSubtype="16"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par>
                                <p:cTn id="18" presetID="53" presetClass="entr" presetSubtype="16" fill="hold"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nodeType="withEffect">
                                  <p:stCondLst>
                                    <p:cond delay="25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22" presetClass="entr" presetSubtype="8" fill="hold" grpId="0" nodeType="with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p:bldP spid="21" grpId="0"/>
      <p:bldP spid="22" grpId="0"/>
      <p:bldP spid="23"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524001" y="1851645"/>
            <a:ext cx="4205521" cy="3154710"/>
          </a:xfrm>
          <a:prstGeom prst="rect">
            <a:avLst/>
          </a:prstGeom>
          <a:noFill/>
        </p:spPr>
        <p:txBody>
          <a:bodyPr wrap="square" rtlCol="0">
            <a:spAutoFit/>
          </a:bodyPr>
          <a:lstStyle/>
          <a:p>
            <a:pPr algn="ctr"/>
            <a:r>
              <a:rPr lang="en-US" altLang="zh-CN"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5411162" y="2845078"/>
            <a:ext cx="4663440" cy="523220"/>
          </a:xfrm>
          <a:prstGeom prst="rect">
            <a:avLst/>
          </a:prstGeom>
          <a:noFill/>
        </p:spPr>
        <p:txBody>
          <a:bodyPr wrap="square" rtlCol="0">
            <a:spAutoFit/>
          </a:bodyPr>
          <a:lstStyle/>
          <a:p>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Concept of Privacy </a:t>
            </a:r>
          </a:p>
        </p:txBody>
      </p:sp>
      <p:sp>
        <p:nvSpPr>
          <p:cNvPr id="8" name="文本框 7"/>
          <p:cNvSpPr txBox="1"/>
          <p:nvPr/>
        </p:nvSpPr>
        <p:spPr>
          <a:xfrm>
            <a:off x="5411162" y="3416888"/>
            <a:ext cx="4645651" cy="400110"/>
          </a:xfrm>
          <a:prstGeom prst="rect">
            <a:avLst/>
          </a:prstGeom>
          <a:noFill/>
        </p:spPr>
        <p:txBody>
          <a:bodyPr wrap="square" rtlCol="0">
            <a:spAutoFit/>
          </a:bodyPr>
          <a:lstStyle/>
          <a:p>
            <a:r>
              <a:rPr lang="da-DK" altLang="zh-CN" sz="2000" dirty="0" smtClean="0">
                <a:latin typeface="Times New Roman" panose="02020603050405020304" pitchFamily="18" charset="0"/>
                <a:cs typeface="Times New Roman" panose="02020603050405020304" pitchFamily="18" charset="0"/>
              </a:rPr>
              <a:t>Differences </a:t>
            </a:r>
            <a:r>
              <a:rPr lang="da-DK" altLang="zh-CN" sz="2000" dirty="0">
                <a:latin typeface="Times New Roman" panose="02020603050405020304" pitchFamily="18" charset="0"/>
                <a:cs typeface="Times New Roman" panose="02020603050405020304" pitchFamily="18" charset="0"/>
              </a:rPr>
              <a:t>between </a:t>
            </a:r>
            <a:r>
              <a:rPr lang="da-DK" altLang="zh-CN" sz="2000" dirty="0" smtClean="0">
                <a:latin typeface="Times New Roman" panose="02020603050405020304" pitchFamily="18" charset="0"/>
                <a:cs typeface="Times New Roman" panose="02020603050405020304" pitchFamily="18" charset="0"/>
              </a:rPr>
              <a:t>concepts of </a:t>
            </a:r>
            <a:r>
              <a:rPr lang="da-DK" altLang="zh-CN" sz="2000" dirty="0">
                <a:latin typeface="Times New Roman" panose="02020603050405020304" pitchFamily="18" charset="0"/>
                <a:cs typeface="Times New Roman" panose="02020603050405020304" pitchFamily="18" charset="0"/>
              </a:rPr>
              <a:t>two </a:t>
            </a:r>
            <a:r>
              <a:rPr lang="da-DK" altLang="zh-CN" sz="2000" dirty="0" smtClean="0">
                <a:latin typeface="Times New Roman" panose="02020603050405020304" pitchFamily="18" charset="0"/>
                <a:cs typeface="Times New Roman" panose="02020603050405020304" pitchFamily="18" charset="0"/>
              </a:rPr>
              <a:t>sides</a:t>
            </a:r>
            <a:endParaRPr lang="da-DK" altLang="zh-CN" sz="2000" dirty="0">
              <a:latin typeface="Times New Roman" panose="02020603050405020304" pitchFamily="18" charset="0"/>
              <a:cs typeface="Times New Roman" panose="02020603050405020304" pitchFamily="18" charset="0"/>
            </a:endParaRPr>
          </a:p>
        </p:txBody>
      </p:sp>
      <p:grpSp>
        <p:nvGrpSpPr>
          <p:cNvPr id="15" name="组合 14"/>
          <p:cNvGrpSpPr/>
          <p:nvPr/>
        </p:nvGrpSpPr>
        <p:grpSpPr>
          <a:xfrm>
            <a:off x="5411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2011592" y="3105836"/>
            <a:ext cx="3230339" cy="646331"/>
          </a:xfrm>
          <a:prstGeom prst="rect">
            <a:avLst/>
          </a:prstGeom>
        </p:spPr>
        <p:txBody>
          <a:bodyPr wrap="square" rtlCol="0">
            <a:spAutoFit/>
          </a:bodyPr>
          <a:lstStyle/>
          <a:p>
            <a:pPr algn="ctr"/>
            <a:r>
              <a:rPr lang="en-US" altLang="zh-CN" sz="3600" b="1" dirty="0">
                <a:solidFill>
                  <a:schemeClr val="accent1"/>
                </a:solidFill>
                <a:latin typeface="Times New Roman" panose="02020603050405020304" pitchFamily="18" charset="0"/>
                <a:cs typeface="Times New Roman" panose="02020603050405020304" pitchFamily="18" charset="0"/>
              </a:rPr>
              <a:t>PART ONE</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59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2" presetClass="entr" presetSubtype="8"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ppt_y</p:attrName>
                                        </p:attrNameLst>
                                      </p:cBhvr>
                                      <p:tavLst>
                                        <p:tav tm="0">
                                          <p:val>
                                            <p:strVal val="#ppt_y+#ppt_h*1.125000"/>
                                          </p:val>
                                        </p:tav>
                                        <p:tav tm="100000">
                                          <p:val>
                                            <p:strVal val="#ppt_y"/>
                                          </p:val>
                                        </p:tav>
                                      </p:tavLst>
                                    </p:anim>
                                    <p:animEffect transition="in" filter="wipe(up)">
                                      <p:cBhvr>
                                        <p:cTn id="16" dur="500"/>
                                        <p:tgtEl>
                                          <p:spTgt spid="7"/>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ppt_y</p:attrName>
                                        </p:attrNameLst>
                                      </p:cBhvr>
                                      <p:tavLst>
                                        <p:tav tm="0">
                                          <p:val>
                                            <p:strVal val="#ppt_y-#ppt_h*1.125000"/>
                                          </p:val>
                                        </p:tav>
                                        <p:tav tm="100000">
                                          <p:val>
                                            <p:strVal val="#ppt_y"/>
                                          </p:val>
                                        </p:tav>
                                      </p:tavLst>
                                    </p:anim>
                                    <p:animEffect transition="in" filter="wipe(down)">
                                      <p:cBhvr>
                                        <p:cTn id="20" dur="500"/>
                                        <p:tgtEl>
                                          <p:spTgt spid="8"/>
                                        </p:tgtEl>
                                      </p:cBhvr>
                                    </p:animEffect>
                                  </p:childTnLst>
                                </p:cTn>
                              </p:par>
                              <p:par>
                                <p:cTn id="21" presetID="16" presetClass="entr" presetSubtype="37" fill="hold" grpId="0" nodeType="withEffect">
                                  <p:stCondLst>
                                    <p:cond delay="400"/>
                                  </p:stCondLst>
                                  <p:childTnLst>
                                    <p:set>
                                      <p:cBhvr>
                                        <p:cTn id="22" dur="1" fill="hold">
                                          <p:stCondLst>
                                            <p:cond delay="0"/>
                                          </p:stCondLst>
                                        </p:cTn>
                                        <p:tgtEl>
                                          <p:spTgt spid="16"/>
                                        </p:tgtEl>
                                        <p:attrNameLst>
                                          <p:attrName>style.visibility</p:attrName>
                                        </p:attrNameLst>
                                      </p:cBhvr>
                                      <p:to>
                                        <p:strVal val="visible"/>
                                      </p:to>
                                    </p:set>
                                    <p:animEffect transition="in" filter="barn(outVertical)">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9245" y="939507"/>
            <a:ext cx="4692972" cy="4521973"/>
          </a:xfrm>
          <a:prstGeom prst="rect">
            <a:avLst/>
          </a:prstGeom>
          <a:ln w="25400">
            <a:solidFill>
              <a:schemeClr val="accent1"/>
            </a:solidFill>
          </a:ln>
        </p:spPr>
      </p:pic>
      <p:grpSp>
        <p:nvGrpSpPr>
          <p:cNvPr id="19" name="组合 18"/>
          <p:cNvGrpSpPr/>
          <p:nvPr/>
        </p:nvGrpSpPr>
        <p:grpSpPr>
          <a:xfrm>
            <a:off x="510991" y="275049"/>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177060" y="351006"/>
            <a:ext cx="7113238" cy="461665"/>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1</a:t>
            </a:r>
            <a:r>
              <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 Concept of Privacy </a:t>
            </a:r>
          </a:p>
        </p:txBody>
      </p:sp>
      <p:grpSp>
        <p:nvGrpSpPr>
          <p:cNvPr id="13" name="组合 12"/>
          <p:cNvGrpSpPr/>
          <p:nvPr/>
        </p:nvGrpSpPr>
        <p:grpSpPr>
          <a:xfrm>
            <a:off x="510991" y="1363739"/>
            <a:ext cx="548230" cy="547940"/>
            <a:chOff x="7618710" y="3833560"/>
            <a:chExt cx="548230" cy="547940"/>
          </a:xfrm>
          <a:solidFill>
            <a:schemeClr val="accent1"/>
          </a:solidFill>
        </p:grpSpPr>
        <p:sp>
          <p:nvSpPr>
            <p:cNvPr id="15" name="Freeform 5"/>
            <p:cNvSpPr>
              <a:spLocks noEditPoints="1"/>
            </p:cNvSpPr>
            <p:nvPr/>
          </p:nvSpPr>
          <p:spPr bwMode="auto">
            <a:xfrm>
              <a:off x="7618710" y="3833560"/>
              <a:ext cx="548230" cy="547940"/>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48 h 68"/>
                <a:gd name="T12" fmla="*/ 19 w 68"/>
                <a:gd name="T13" fmla="*/ 34 h 68"/>
                <a:gd name="T14" fmla="*/ 34 w 68"/>
                <a:gd name="T15" fmla="*/ 19 h 68"/>
                <a:gd name="T16" fmla="*/ 49 w 68"/>
                <a:gd name="T17" fmla="*/ 34 h 68"/>
                <a:gd name="T18" fmla="*/ 34 w 68"/>
                <a:gd name="T19" fmla="*/ 4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48"/>
                  </a:moveTo>
                  <a:cubicBezTo>
                    <a:pt x="26" y="48"/>
                    <a:pt x="19" y="42"/>
                    <a:pt x="19" y="34"/>
                  </a:cubicBezTo>
                  <a:cubicBezTo>
                    <a:pt x="19" y="25"/>
                    <a:pt x="26" y="19"/>
                    <a:pt x="34" y="19"/>
                  </a:cubicBezTo>
                  <a:cubicBezTo>
                    <a:pt x="42" y="19"/>
                    <a:pt x="49" y="25"/>
                    <a:pt x="49" y="34"/>
                  </a:cubicBezTo>
                  <a:cubicBezTo>
                    <a:pt x="49" y="42"/>
                    <a:pt x="42" y="48"/>
                    <a:pt x="34"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6"/>
            <p:cNvSpPr>
              <a:spLocks noEditPoints="1"/>
            </p:cNvSpPr>
            <p:nvPr/>
          </p:nvSpPr>
          <p:spPr bwMode="auto">
            <a:xfrm>
              <a:off x="7779988" y="3994838"/>
              <a:ext cx="225674" cy="217552"/>
            </a:xfrm>
            <a:custGeom>
              <a:avLst/>
              <a:gdLst>
                <a:gd name="T0" fmla="*/ 14 w 28"/>
                <a:gd name="T1" fmla="*/ 0 h 27"/>
                <a:gd name="T2" fmla="*/ 0 w 28"/>
                <a:gd name="T3" fmla="*/ 14 h 27"/>
                <a:gd name="T4" fmla="*/ 14 w 28"/>
                <a:gd name="T5" fmla="*/ 27 h 27"/>
                <a:gd name="T6" fmla="*/ 28 w 28"/>
                <a:gd name="T7" fmla="*/ 14 h 27"/>
                <a:gd name="T8" fmla="*/ 14 w 28"/>
                <a:gd name="T9" fmla="*/ 0 h 27"/>
                <a:gd name="T10" fmla="*/ 14 w 28"/>
                <a:gd name="T11" fmla="*/ 22 h 27"/>
                <a:gd name="T12" fmla="*/ 6 w 28"/>
                <a:gd name="T13" fmla="*/ 14 h 27"/>
                <a:gd name="T14" fmla="*/ 14 w 28"/>
                <a:gd name="T15" fmla="*/ 5 h 27"/>
                <a:gd name="T16" fmla="*/ 22 w 28"/>
                <a:gd name="T17" fmla="*/ 14 h 27"/>
                <a:gd name="T18" fmla="*/ 14 w 28"/>
                <a:gd name="T19" fmla="*/ 2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7">
                  <a:moveTo>
                    <a:pt x="14" y="0"/>
                  </a:moveTo>
                  <a:cubicBezTo>
                    <a:pt x="7" y="0"/>
                    <a:pt x="0" y="6"/>
                    <a:pt x="0" y="14"/>
                  </a:cubicBezTo>
                  <a:cubicBezTo>
                    <a:pt x="0" y="21"/>
                    <a:pt x="7" y="27"/>
                    <a:pt x="14" y="27"/>
                  </a:cubicBezTo>
                  <a:cubicBezTo>
                    <a:pt x="22" y="27"/>
                    <a:pt x="28" y="21"/>
                    <a:pt x="28" y="14"/>
                  </a:cubicBezTo>
                  <a:cubicBezTo>
                    <a:pt x="28" y="6"/>
                    <a:pt x="22" y="0"/>
                    <a:pt x="14" y="0"/>
                  </a:cubicBezTo>
                  <a:close/>
                  <a:moveTo>
                    <a:pt x="14" y="22"/>
                  </a:moveTo>
                  <a:cubicBezTo>
                    <a:pt x="10" y="22"/>
                    <a:pt x="6" y="18"/>
                    <a:pt x="6" y="14"/>
                  </a:cubicBezTo>
                  <a:cubicBezTo>
                    <a:pt x="6" y="9"/>
                    <a:pt x="10" y="5"/>
                    <a:pt x="14" y="5"/>
                  </a:cubicBezTo>
                  <a:cubicBezTo>
                    <a:pt x="19" y="5"/>
                    <a:pt x="22" y="9"/>
                    <a:pt x="22" y="14"/>
                  </a:cubicBezTo>
                  <a:cubicBezTo>
                    <a:pt x="22" y="18"/>
                    <a:pt x="19" y="22"/>
                    <a:pt x="1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8" name="文本框 27"/>
          <p:cNvSpPr txBox="1"/>
          <p:nvPr/>
        </p:nvSpPr>
        <p:spPr>
          <a:xfrm>
            <a:off x="1238356" y="1453043"/>
            <a:ext cx="4692887" cy="369332"/>
          </a:xfrm>
          <a:prstGeom prst="rect">
            <a:avLst/>
          </a:prstGeom>
          <a:noFill/>
        </p:spPr>
        <p:txBody>
          <a:bodyPr wrap="square" rtlCol="0">
            <a:spAutoFit/>
          </a:bodyPr>
          <a:lstStyle/>
          <a:p>
            <a:r>
              <a:rPr lang="en-US" altLang="zh-CN" dirty="0" smtClean="0">
                <a:solidFill>
                  <a:srgbClr val="197EC6"/>
                </a:solidFill>
                <a:latin typeface="微软雅黑" panose="020B0503020204020204" pitchFamily="34" charset="-122"/>
                <a:ea typeface="微软雅黑" panose="020B0503020204020204" pitchFamily="34" charset="-122"/>
              </a:rPr>
              <a:t>Privacy Influences Communication</a:t>
            </a:r>
            <a:endParaRPr lang="en-US" altLang="zh-CN" b="1" dirty="0">
              <a:solidFill>
                <a:srgbClr val="197EC6"/>
              </a:solidFill>
              <a:latin typeface="微软雅黑" panose="020B0503020204020204" pitchFamily="34" charset="-122"/>
              <a:ea typeface="微软雅黑" panose="020B0503020204020204" pitchFamily="34" charset="-122"/>
            </a:endParaRPr>
          </a:p>
        </p:txBody>
      </p:sp>
      <p:sp>
        <p:nvSpPr>
          <p:cNvPr id="27" name="Freeform 13"/>
          <p:cNvSpPr>
            <a:spLocks noEditPoints="1"/>
          </p:cNvSpPr>
          <p:nvPr/>
        </p:nvSpPr>
        <p:spPr bwMode="auto">
          <a:xfrm>
            <a:off x="510992" y="2538173"/>
            <a:ext cx="570193" cy="606660"/>
          </a:xfrm>
          <a:custGeom>
            <a:avLst/>
            <a:gdLst>
              <a:gd name="T0" fmla="*/ 40 w 70"/>
              <a:gd name="T1" fmla="*/ 42 h 74"/>
              <a:gd name="T2" fmla="*/ 41 w 70"/>
              <a:gd name="T3" fmla="*/ 48 h 74"/>
              <a:gd name="T4" fmla="*/ 37 w 70"/>
              <a:gd name="T5" fmla="*/ 59 h 74"/>
              <a:gd name="T6" fmla="*/ 29 w 70"/>
              <a:gd name="T7" fmla="*/ 69 h 74"/>
              <a:gd name="T8" fmla="*/ 18 w 70"/>
              <a:gd name="T9" fmla="*/ 74 h 74"/>
              <a:gd name="T10" fmla="*/ 6 w 70"/>
              <a:gd name="T11" fmla="*/ 70 h 74"/>
              <a:gd name="T12" fmla="*/ 6 w 70"/>
              <a:gd name="T13" fmla="*/ 70 h 74"/>
              <a:gd name="T14" fmla="*/ 1 w 70"/>
              <a:gd name="T15" fmla="*/ 59 h 74"/>
              <a:gd name="T16" fmla="*/ 5 w 70"/>
              <a:gd name="T17" fmla="*/ 47 h 74"/>
              <a:gd name="T18" fmla="*/ 13 w 70"/>
              <a:gd name="T19" fmla="*/ 38 h 74"/>
              <a:gd name="T20" fmla="*/ 24 w 70"/>
              <a:gd name="T21" fmla="*/ 33 h 74"/>
              <a:gd name="T22" fmla="*/ 30 w 70"/>
              <a:gd name="T23" fmla="*/ 33 h 74"/>
              <a:gd name="T24" fmla="*/ 23 w 70"/>
              <a:gd name="T25" fmla="*/ 42 h 74"/>
              <a:gd name="T26" fmla="*/ 19 w 70"/>
              <a:gd name="T27" fmla="*/ 44 h 74"/>
              <a:gd name="T28" fmla="*/ 11 w 70"/>
              <a:gd name="T29" fmla="*/ 53 h 74"/>
              <a:gd name="T30" fmla="*/ 9 w 70"/>
              <a:gd name="T31" fmla="*/ 58 h 74"/>
              <a:gd name="T32" fmla="*/ 12 w 70"/>
              <a:gd name="T33" fmla="*/ 64 h 74"/>
              <a:gd name="T34" fmla="*/ 12 w 70"/>
              <a:gd name="T35" fmla="*/ 64 h 74"/>
              <a:gd name="T36" fmla="*/ 17 w 70"/>
              <a:gd name="T37" fmla="*/ 65 h 74"/>
              <a:gd name="T38" fmla="*/ 23 w 70"/>
              <a:gd name="T39" fmla="*/ 63 h 74"/>
              <a:gd name="T40" fmla="*/ 31 w 70"/>
              <a:gd name="T41" fmla="*/ 54 h 74"/>
              <a:gd name="T42" fmla="*/ 32 w 70"/>
              <a:gd name="T43" fmla="*/ 50 h 74"/>
              <a:gd name="T44" fmla="*/ 40 w 70"/>
              <a:gd name="T45" fmla="*/ 42 h 74"/>
              <a:gd name="T46" fmla="*/ 64 w 70"/>
              <a:gd name="T47" fmla="*/ 4 h 74"/>
              <a:gd name="T48" fmla="*/ 52 w 70"/>
              <a:gd name="T49" fmla="*/ 0 h 74"/>
              <a:gd name="T50" fmla="*/ 41 w 70"/>
              <a:gd name="T51" fmla="*/ 5 h 74"/>
              <a:gd name="T52" fmla="*/ 33 w 70"/>
              <a:gd name="T53" fmla="*/ 15 h 74"/>
              <a:gd name="T54" fmla="*/ 29 w 70"/>
              <a:gd name="T55" fmla="*/ 26 h 74"/>
              <a:gd name="T56" fmla="*/ 31 w 70"/>
              <a:gd name="T57" fmla="*/ 32 h 74"/>
              <a:gd name="T58" fmla="*/ 38 w 70"/>
              <a:gd name="T59" fmla="*/ 24 h 74"/>
              <a:gd name="T60" fmla="*/ 40 w 70"/>
              <a:gd name="T61" fmla="*/ 20 h 74"/>
              <a:gd name="T62" fmla="*/ 47 w 70"/>
              <a:gd name="T63" fmla="*/ 11 h 74"/>
              <a:gd name="T64" fmla="*/ 53 w 70"/>
              <a:gd name="T65" fmla="*/ 9 h 74"/>
              <a:gd name="T66" fmla="*/ 58 w 70"/>
              <a:gd name="T67" fmla="*/ 10 h 74"/>
              <a:gd name="T68" fmla="*/ 58 w 70"/>
              <a:gd name="T69" fmla="*/ 10 h 74"/>
              <a:gd name="T70" fmla="*/ 61 w 70"/>
              <a:gd name="T71" fmla="*/ 16 h 74"/>
              <a:gd name="T72" fmla="*/ 59 w 70"/>
              <a:gd name="T73" fmla="*/ 21 h 74"/>
              <a:gd name="T74" fmla="*/ 51 w 70"/>
              <a:gd name="T75" fmla="*/ 30 h 74"/>
              <a:gd name="T76" fmla="*/ 48 w 70"/>
              <a:gd name="T77" fmla="*/ 32 h 74"/>
              <a:gd name="T78" fmla="*/ 41 w 70"/>
              <a:gd name="T79" fmla="*/ 41 h 74"/>
              <a:gd name="T80" fmla="*/ 46 w 70"/>
              <a:gd name="T81" fmla="*/ 41 h 74"/>
              <a:gd name="T82" fmla="*/ 57 w 70"/>
              <a:gd name="T83" fmla="*/ 36 h 74"/>
              <a:gd name="T84" fmla="*/ 65 w 70"/>
              <a:gd name="T85" fmla="*/ 27 h 74"/>
              <a:gd name="T86" fmla="*/ 69 w 70"/>
              <a:gd name="T87" fmla="*/ 15 h 74"/>
              <a:gd name="T88" fmla="*/ 64 w 70"/>
              <a:gd name="T89" fmla="*/ 4 h 74"/>
              <a:gd name="T90" fmla="*/ 64 w 70"/>
              <a:gd name="T91" fmla="*/ 4 h 74"/>
              <a:gd name="T92" fmla="*/ 49 w 70"/>
              <a:gd name="T93" fmla="*/ 21 h 74"/>
              <a:gd name="T94" fmla="*/ 43 w 70"/>
              <a:gd name="T95" fmla="*/ 21 h 74"/>
              <a:gd name="T96" fmla="*/ 22 w 70"/>
              <a:gd name="T97" fmla="*/ 45 h 74"/>
              <a:gd name="T98" fmla="*/ 23 w 70"/>
              <a:gd name="T99" fmla="*/ 52 h 74"/>
              <a:gd name="T100" fmla="*/ 23 w 70"/>
              <a:gd name="T101" fmla="*/ 52 h 74"/>
              <a:gd name="T102" fmla="*/ 29 w 70"/>
              <a:gd name="T103" fmla="*/ 51 h 74"/>
              <a:gd name="T104" fmla="*/ 50 w 70"/>
              <a:gd name="T105" fmla="*/ 27 h 74"/>
              <a:gd name="T106" fmla="*/ 49 w 70"/>
              <a:gd name="T107" fmla="*/ 2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 h="74">
                <a:moveTo>
                  <a:pt x="40" y="42"/>
                </a:moveTo>
                <a:cubicBezTo>
                  <a:pt x="40" y="44"/>
                  <a:pt x="41" y="46"/>
                  <a:pt x="41" y="48"/>
                </a:cubicBezTo>
                <a:cubicBezTo>
                  <a:pt x="41" y="52"/>
                  <a:pt x="40" y="56"/>
                  <a:pt x="37" y="59"/>
                </a:cubicBezTo>
                <a:cubicBezTo>
                  <a:pt x="29" y="69"/>
                  <a:pt x="29" y="69"/>
                  <a:pt x="29" y="69"/>
                </a:cubicBezTo>
                <a:cubicBezTo>
                  <a:pt x="26" y="72"/>
                  <a:pt x="22" y="74"/>
                  <a:pt x="18" y="74"/>
                </a:cubicBezTo>
                <a:cubicBezTo>
                  <a:pt x="14" y="74"/>
                  <a:pt x="10" y="73"/>
                  <a:pt x="6" y="70"/>
                </a:cubicBezTo>
                <a:cubicBezTo>
                  <a:pt x="6" y="70"/>
                  <a:pt x="6" y="70"/>
                  <a:pt x="6" y="70"/>
                </a:cubicBezTo>
                <a:cubicBezTo>
                  <a:pt x="3" y="67"/>
                  <a:pt x="1" y="63"/>
                  <a:pt x="1" y="59"/>
                </a:cubicBezTo>
                <a:cubicBezTo>
                  <a:pt x="0" y="55"/>
                  <a:pt x="2" y="51"/>
                  <a:pt x="5" y="47"/>
                </a:cubicBezTo>
                <a:cubicBezTo>
                  <a:pt x="13" y="38"/>
                  <a:pt x="13" y="38"/>
                  <a:pt x="13" y="38"/>
                </a:cubicBezTo>
                <a:cubicBezTo>
                  <a:pt x="16" y="35"/>
                  <a:pt x="20" y="33"/>
                  <a:pt x="24" y="33"/>
                </a:cubicBezTo>
                <a:cubicBezTo>
                  <a:pt x="26" y="32"/>
                  <a:pt x="28" y="33"/>
                  <a:pt x="30" y="33"/>
                </a:cubicBezTo>
                <a:cubicBezTo>
                  <a:pt x="23" y="42"/>
                  <a:pt x="23" y="42"/>
                  <a:pt x="23" y="42"/>
                </a:cubicBezTo>
                <a:cubicBezTo>
                  <a:pt x="21" y="42"/>
                  <a:pt x="20" y="43"/>
                  <a:pt x="19" y="44"/>
                </a:cubicBezTo>
                <a:cubicBezTo>
                  <a:pt x="11" y="53"/>
                  <a:pt x="11" y="53"/>
                  <a:pt x="11" y="53"/>
                </a:cubicBezTo>
                <a:cubicBezTo>
                  <a:pt x="10" y="55"/>
                  <a:pt x="9" y="57"/>
                  <a:pt x="9" y="58"/>
                </a:cubicBezTo>
                <a:cubicBezTo>
                  <a:pt x="10" y="60"/>
                  <a:pt x="10" y="62"/>
                  <a:pt x="12" y="64"/>
                </a:cubicBezTo>
                <a:cubicBezTo>
                  <a:pt x="12" y="64"/>
                  <a:pt x="12" y="64"/>
                  <a:pt x="12" y="64"/>
                </a:cubicBezTo>
                <a:cubicBezTo>
                  <a:pt x="14" y="65"/>
                  <a:pt x="16" y="65"/>
                  <a:pt x="17" y="65"/>
                </a:cubicBezTo>
                <a:cubicBezTo>
                  <a:pt x="19" y="65"/>
                  <a:pt x="21" y="64"/>
                  <a:pt x="23" y="63"/>
                </a:cubicBezTo>
                <a:cubicBezTo>
                  <a:pt x="31" y="54"/>
                  <a:pt x="31" y="54"/>
                  <a:pt x="31" y="54"/>
                </a:cubicBezTo>
                <a:cubicBezTo>
                  <a:pt x="31" y="53"/>
                  <a:pt x="32" y="52"/>
                  <a:pt x="32" y="50"/>
                </a:cubicBezTo>
                <a:cubicBezTo>
                  <a:pt x="40" y="42"/>
                  <a:pt x="40" y="42"/>
                  <a:pt x="40" y="42"/>
                </a:cubicBezTo>
                <a:close/>
                <a:moveTo>
                  <a:pt x="64" y="4"/>
                </a:moveTo>
                <a:cubicBezTo>
                  <a:pt x="60" y="1"/>
                  <a:pt x="56" y="0"/>
                  <a:pt x="52" y="0"/>
                </a:cubicBezTo>
                <a:cubicBezTo>
                  <a:pt x="48" y="0"/>
                  <a:pt x="44" y="2"/>
                  <a:pt x="41" y="5"/>
                </a:cubicBezTo>
                <a:cubicBezTo>
                  <a:pt x="33" y="15"/>
                  <a:pt x="33" y="15"/>
                  <a:pt x="33" y="15"/>
                </a:cubicBezTo>
                <a:cubicBezTo>
                  <a:pt x="30" y="18"/>
                  <a:pt x="29" y="22"/>
                  <a:pt x="29" y="26"/>
                </a:cubicBezTo>
                <a:cubicBezTo>
                  <a:pt x="29" y="29"/>
                  <a:pt x="30" y="31"/>
                  <a:pt x="31" y="32"/>
                </a:cubicBezTo>
                <a:cubicBezTo>
                  <a:pt x="38" y="24"/>
                  <a:pt x="38" y="24"/>
                  <a:pt x="38" y="24"/>
                </a:cubicBezTo>
                <a:cubicBezTo>
                  <a:pt x="38" y="23"/>
                  <a:pt x="39" y="21"/>
                  <a:pt x="40" y="20"/>
                </a:cubicBezTo>
                <a:cubicBezTo>
                  <a:pt x="47" y="11"/>
                  <a:pt x="47" y="11"/>
                  <a:pt x="47" y="11"/>
                </a:cubicBezTo>
                <a:cubicBezTo>
                  <a:pt x="49" y="10"/>
                  <a:pt x="51" y="9"/>
                  <a:pt x="53" y="9"/>
                </a:cubicBezTo>
                <a:cubicBezTo>
                  <a:pt x="55" y="9"/>
                  <a:pt x="56" y="9"/>
                  <a:pt x="58" y="10"/>
                </a:cubicBezTo>
                <a:cubicBezTo>
                  <a:pt x="58" y="10"/>
                  <a:pt x="58" y="10"/>
                  <a:pt x="58" y="10"/>
                </a:cubicBezTo>
                <a:cubicBezTo>
                  <a:pt x="60" y="12"/>
                  <a:pt x="60" y="14"/>
                  <a:pt x="61" y="16"/>
                </a:cubicBezTo>
                <a:cubicBezTo>
                  <a:pt x="61" y="17"/>
                  <a:pt x="60" y="19"/>
                  <a:pt x="59" y="21"/>
                </a:cubicBezTo>
                <a:cubicBezTo>
                  <a:pt x="51" y="30"/>
                  <a:pt x="51" y="30"/>
                  <a:pt x="51" y="30"/>
                </a:cubicBezTo>
                <a:cubicBezTo>
                  <a:pt x="50" y="31"/>
                  <a:pt x="49" y="32"/>
                  <a:pt x="48" y="32"/>
                </a:cubicBezTo>
                <a:cubicBezTo>
                  <a:pt x="41" y="41"/>
                  <a:pt x="41" y="41"/>
                  <a:pt x="41" y="41"/>
                </a:cubicBezTo>
                <a:cubicBezTo>
                  <a:pt x="42" y="41"/>
                  <a:pt x="44" y="42"/>
                  <a:pt x="46" y="41"/>
                </a:cubicBezTo>
                <a:cubicBezTo>
                  <a:pt x="50" y="41"/>
                  <a:pt x="55" y="39"/>
                  <a:pt x="57" y="36"/>
                </a:cubicBezTo>
                <a:cubicBezTo>
                  <a:pt x="65" y="27"/>
                  <a:pt x="65" y="27"/>
                  <a:pt x="65" y="27"/>
                </a:cubicBezTo>
                <a:cubicBezTo>
                  <a:pt x="68" y="23"/>
                  <a:pt x="70" y="19"/>
                  <a:pt x="69" y="15"/>
                </a:cubicBezTo>
                <a:cubicBezTo>
                  <a:pt x="69" y="11"/>
                  <a:pt x="67" y="7"/>
                  <a:pt x="64" y="4"/>
                </a:cubicBezTo>
                <a:cubicBezTo>
                  <a:pt x="64" y="4"/>
                  <a:pt x="64" y="4"/>
                  <a:pt x="64" y="4"/>
                </a:cubicBezTo>
                <a:close/>
                <a:moveTo>
                  <a:pt x="49" y="21"/>
                </a:moveTo>
                <a:cubicBezTo>
                  <a:pt x="48" y="19"/>
                  <a:pt x="45" y="19"/>
                  <a:pt x="43" y="21"/>
                </a:cubicBezTo>
                <a:cubicBezTo>
                  <a:pt x="22" y="45"/>
                  <a:pt x="22" y="45"/>
                  <a:pt x="22" y="45"/>
                </a:cubicBezTo>
                <a:cubicBezTo>
                  <a:pt x="21" y="47"/>
                  <a:pt x="21" y="50"/>
                  <a:pt x="23" y="52"/>
                </a:cubicBezTo>
                <a:cubicBezTo>
                  <a:pt x="23" y="52"/>
                  <a:pt x="23" y="52"/>
                  <a:pt x="23" y="52"/>
                </a:cubicBezTo>
                <a:cubicBezTo>
                  <a:pt x="25" y="53"/>
                  <a:pt x="27" y="53"/>
                  <a:pt x="29" y="51"/>
                </a:cubicBezTo>
                <a:cubicBezTo>
                  <a:pt x="50" y="27"/>
                  <a:pt x="50" y="27"/>
                  <a:pt x="50" y="27"/>
                </a:cubicBezTo>
                <a:cubicBezTo>
                  <a:pt x="51" y="25"/>
                  <a:pt x="51" y="22"/>
                  <a:pt x="49" y="2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文本框 28"/>
          <p:cNvSpPr txBox="1"/>
          <p:nvPr/>
        </p:nvSpPr>
        <p:spPr>
          <a:xfrm>
            <a:off x="1238357" y="2656837"/>
            <a:ext cx="3321038" cy="369332"/>
          </a:xfrm>
          <a:prstGeom prst="rect">
            <a:avLst/>
          </a:prstGeom>
          <a:noFill/>
        </p:spPr>
        <p:txBody>
          <a:bodyPr wrap="square" rtlCol="0">
            <a:spAutoFit/>
          </a:bodyPr>
          <a:lstStyle/>
          <a:p>
            <a:r>
              <a:rPr lang="en-US" altLang="zh-CN" dirty="0" smtClean="0">
                <a:solidFill>
                  <a:srgbClr val="197EC6"/>
                </a:solidFill>
                <a:latin typeface="微软雅黑" panose="020B0503020204020204" pitchFamily="34" charset="-122"/>
                <a:ea typeface="微软雅黑" panose="020B0503020204020204" pitchFamily="34" charset="-122"/>
              </a:rPr>
              <a:t>Different Ideas to Privacy</a:t>
            </a:r>
            <a:endParaRPr lang="en-US" altLang="zh-CN" b="1" dirty="0">
              <a:solidFill>
                <a:srgbClr val="197EC6"/>
              </a:solidFill>
              <a:latin typeface="微软雅黑" panose="020B0503020204020204" pitchFamily="34" charset="-122"/>
              <a:ea typeface="微软雅黑" panose="020B0503020204020204" pitchFamily="34" charset="-122"/>
            </a:endParaRPr>
          </a:p>
        </p:txBody>
      </p:sp>
      <p:sp>
        <p:nvSpPr>
          <p:cNvPr id="24" name="Freeform 9"/>
          <p:cNvSpPr>
            <a:spLocks noEditPoints="1"/>
          </p:cNvSpPr>
          <p:nvPr/>
        </p:nvSpPr>
        <p:spPr bwMode="auto">
          <a:xfrm>
            <a:off x="510992" y="3884181"/>
            <a:ext cx="640245" cy="453344"/>
          </a:xfrm>
          <a:custGeom>
            <a:avLst/>
            <a:gdLst>
              <a:gd name="T0" fmla="*/ 25 w 65"/>
              <a:gd name="T1" fmla="*/ 45 h 45"/>
              <a:gd name="T2" fmla="*/ 0 w 65"/>
              <a:gd name="T3" fmla="*/ 22 h 45"/>
              <a:gd name="T4" fmla="*/ 25 w 65"/>
              <a:gd name="T5" fmla="*/ 0 h 45"/>
              <a:gd name="T6" fmla="*/ 25 w 65"/>
              <a:gd name="T7" fmla="*/ 45 h 45"/>
              <a:gd name="T8" fmla="*/ 40 w 65"/>
              <a:gd name="T9" fmla="*/ 35 h 45"/>
              <a:gd name="T10" fmla="*/ 62 w 65"/>
              <a:gd name="T11" fmla="*/ 35 h 45"/>
              <a:gd name="T12" fmla="*/ 62 w 65"/>
              <a:gd name="T13" fmla="*/ 40 h 45"/>
              <a:gd name="T14" fmla="*/ 40 w 65"/>
              <a:gd name="T15" fmla="*/ 40 h 45"/>
              <a:gd name="T16" fmla="*/ 40 w 65"/>
              <a:gd name="T17" fmla="*/ 35 h 45"/>
              <a:gd name="T18" fmla="*/ 43 w 65"/>
              <a:gd name="T19" fmla="*/ 25 h 45"/>
              <a:gd name="T20" fmla="*/ 65 w 65"/>
              <a:gd name="T21" fmla="*/ 25 h 45"/>
              <a:gd name="T22" fmla="*/ 65 w 65"/>
              <a:gd name="T23" fmla="*/ 30 h 45"/>
              <a:gd name="T24" fmla="*/ 43 w 65"/>
              <a:gd name="T25" fmla="*/ 30 h 45"/>
              <a:gd name="T26" fmla="*/ 43 w 65"/>
              <a:gd name="T27" fmla="*/ 25 h 45"/>
              <a:gd name="T28" fmla="*/ 43 w 65"/>
              <a:gd name="T29" fmla="*/ 15 h 45"/>
              <a:gd name="T30" fmla="*/ 64 w 65"/>
              <a:gd name="T31" fmla="*/ 15 h 45"/>
              <a:gd name="T32" fmla="*/ 64 w 65"/>
              <a:gd name="T33" fmla="*/ 20 h 45"/>
              <a:gd name="T34" fmla="*/ 43 w 65"/>
              <a:gd name="T35" fmla="*/ 20 h 45"/>
              <a:gd name="T36" fmla="*/ 43 w 65"/>
              <a:gd name="T37" fmla="*/ 15 h 45"/>
              <a:gd name="T38" fmla="*/ 40 w 65"/>
              <a:gd name="T39" fmla="*/ 5 h 45"/>
              <a:gd name="T40" fmla="*/ 62 w 65"/>
              <a:gd name="T41" fmla="*/ 5 h 45"/>
              <a:gd name="T42" fmla="*/ 62 w 65"/>
              <a:gd name="T43" fmla="*/ 9 h 45"/>
              <a:gd name="T44" fmla="*/ 40 w 65"/>
              <a:gd name="T45" fmla="*/ 9 h 45"/>
              <a:gd name="T46" fmla="*/ 40 w 65"/>
              <a:gd name="T47" fmla="*/ 5 h 45"/>
              <a:gd name="T48" fmla="*/ 33 w 65"/>
              <a:gd name="T49" fmla="*/ 0 h 45"/>
              <a:gd name="T50" fmla="*/ 33 w 65"/>
              <a:gd name="T51" fmla="*/ 44 h 45"/>
              <a:gd name="T52" fmla="*/ 26 w 65"/>
              <a:gd name="T53" fmla="*/ 45 h 45"/>
              <a:gd name="T54" fmla="*/ 26 w 65"/>
              <a:gd name="T55" fmla="*/ 0 h 45"/>
              <a:gd name="T56" fmla="*/ 33 w 65"/>
              <a:gd name="T5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 h="45">
                <a:moveTo>
                  <a:pt x="25" y="45"/>
                </a:moveTo>
                <a:cubicBezTo>
                  <a:pt x="9" y="44"/>
                  <a:pt x="0" y="34"/>
                  <a:pt x="0" y="22"/>
                </a:cubicBezTo>
                <a:cubicBezTo>
                  <a:pt x="0" y="12"/>
                  <a:pt x="9" y="3"/>
                  <a:pt x="25" y="0"/>
                </a:cubicBezTo>
                <a:cubicBezTo>
                  <a:pt x="25" y="45"/>
                  <a:pt x="25" y="45"/>
                  <a:pt x="25" y="45"/>
                </a:cubicBezTo>
                <a:close/>
                <a:moveTo>
                  <a:pt x="40" y="35"/>
                </a:moveTo>
                <a:cubicBezTo>
                  <a:pt x="62" y="35"/>
                  <a:pt x="62" y="35"/>
                  <a:pt x="62" y="35"/>
                </a:cubicBezTo>
                <a:cubicBezTo>
                  <a:pt x="62" y="40"/>
                  <a:pt x="62" y="40"/>
                  <a:pt x="62" y="40"/>
                </a:cubicBezTo>
                <a:cubicBezTo>
                  <a:pt x="40" y="40"/>
                  <a:pt x="40" y="40"/>
                  <a:pt x="40" y="40"/>
                </a:cubicBezTo>
                <a:cubicBezTo>
                  <a:pt x="40" y="35"/>
                  <a:pt x="40" y="35"/>
                  <a:pt x="40" y="35"/>
                </a:cubicBezTo>
                <a:close/>
                <a:moveTo>
                  <a:pt x="43" y="25"/>
                </a:moveTo>
                <a:cubicBezTo>
                  <a:pt x="65" y="25"/>
                  <a:pt x="65" y="25"/>
                  <a:pt x="65" y="25"/>
                </a:cubicBezTo>
                <a:cubicBezTo>
                  <a:pt x="65" y="30"/>
                  <a:pt x="65" y="30"/>
                  <a:pt x="65" y="30"/>
                </a:cubicBezTo>
                <a:cubicBezTo>
                  <a:pt x="43" y="30"/>
                  <a:pt x="43" y="30"/>
                  <a:pt x="43" y="30"/>
                </a:cubicBezTo>
                <a:cubicBezTo>
                  <a:pt x="43" y="25"/>
                  <a:pt x="43" y="25"/>
                  <a:pt x="43" y="25"/>
                </a:cubicBezTo>
                <a:close/>
                <a:moveTo>
                  <a:pt x="43" y="15"/>
                </a:moveTo>
                <a:cubicBezTo>
                  <a:pt x="64" y="15"/>
                  <a:pt x="64" y="15"/>
                  <a:pt x="64" y="15"/>
                </a:cubicBezTo>
                <a:cubicBezTo>
                  <a:pt x="64" y="20"/>
                  <a:pt x="64" y="20"/>
                  <a:pt x="64" y="20"/>
                </a:cubicBezTo>
                <a:cubicBezTo>
                  <a:pt x="43" y="20"/>
                  <a:pt x="43" y="20"/>
                  <a:pt x="43" y="20"/>
                </a:cubicBezTo>
                <a:cubicBezTo>
                  <a:pt x="43" y="15"/>
                  <a:pt x="43" y="15"/>
                  <a:pt x="43" y="15"/>
                </a:cubicBezTo>
                <a:close/>
                <a:moveTo>
                  <a:pt x="40" y="5"/>
                </a:moveTo>
                <a:cubicBezTo>
                  <a:pt x="62" y="5"/>
                  <a:pt x="62" y="5"/>
                  <a:pt x="62" y="5"/>
                </a:cubicBezTo>
                <a:cubicBezTo>
                  <a:pt x="62" y="9"/>
                  <a:pt x="62" y="9"/>
                  <a:pt x="62" y="9"/>
                </a:cubicBezTo>
                <a:cubicBezTo>
                  <a:pt x="40" y="9"/>
                  <a:pt x="40" y="9"/>
                  <a:pt x="40" y="9"/>
                </a:cubicBezTo>
                <a:cubicBezTo>
                  <a:pt x="40" y="5"/>
                  <a:pt x="40" y="5"/>
                  <a:pt x="40" y="5"/>
                </a:cubicBezTo>
                <a:close/>
                <a:moveTo>
                  <a:pt x="33" y="0"/>
                </a:moveTo>
                <a:cubicBezTo>
                  <a:pt x="37" y="15"/>
                  <a:pt x="37" y="30"/>
                  <a:pt x="33" y="44"/>
                </a:cubicBezTo>
                <a:cubicBezTo>
                  <a:pt x="31" y="45"/>
                  <a:pt x="28" y="45"/>
                  <a:pt x="26" y="45"/>
                </a:cubicBezTo>
                <a:cubicBezTo>
                  <a:pt x="26" y="0"/>
                  <a:pt x="26" y="0"/>
                  <a:pt x="26" y="0"/>
                </a:cubicBezTo>
                <a:cubicBezTo>
                  <a:pt x="28" y="0"/>
                  <a:pt x="31" y="0"/>
                  <a:pt x="33"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文本框 29"/>
          <p:cNvSpPr txBox="1"/>
          <p:nvPr/>
        </p:nvSpPr>
        <p:spPr>
          <a:xfrm>
            <a:off x="1230394" y="3941576"/>
            <a:ext cx="3321038" cy="369332"/>
          </a:xfrm>
          <a:prstGeom prst="rect">
            <a:avLst/>
          </a:prstGeom>
          <a:noFill/>
        </p:spPr>
        <p:txBody>
          <a:bodyPr wrap="square" rtlCol="0">
            <a:spAutoFit/>
          </a:bodyPr>
          <a:lstStyle>
            <a:defPPr>
              <a:defRPr lang="zh-CN"/>
            </a:defPPr>
            <a:lvl1pPr>
              <a:defRPr>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en-US" altLang="zh-CN" dirty="0">
                <a:solidFill>
                  <a:srgbClr val="197EC6"/>
                </a:solidFill>
              </a:rPr>
              <a:t>Internet </a:t>
            </a:r>
            <a:r>
              <a:rPr lang="en-US" altLang="zh-CN" dirty="0" smtClean="0">
                <a:solidFill>
                  <a:srgbClr val="197EC6"/>
                </a:solidFill>
              </a:rPr>
              <a:t>Privacy</a:t>
            </a:r>
            <a:endParaRPr lang="en-US" altLang="zh-CN" b="1" dirty="0">
              <a:solidFill>
                <a:srgbClr val="197EC6"/>
              </a:solidFill>
            </a:endParaRPr>
          </a:p>
        </p:txBody>
      </p:sp>
      <p:sp>
        <p:nvSpPr>
          <p:cNvPr id="31" name="文本框 30"/>
          <p:cNvSpPr txBox="1"/>
          <p:nvPr/>
        </p:nvSpPr>
        <p:spPr>
          <a:xfrm>
            <a:off x="510991" y="5063099"/>
            <a:ext cx="6016810" cy="1477328"/>
          </a:xfrm>
          <a:prstGeom prst="rect">
            <a:avLst/>
          </a:prstGeom>
          <a:noFill/>
        </p:spPr>
        <p:txBody>
          <a:bodyPr wrap="square" rtlCol="0">
            <a:spAutoFit/>
          </a:bodyPr>
          <a:lstStyle/>
          <a:p>
            <a:r>
              <a:rPr lang="en-US" altLang="zh-CN" b="1" dirty="0" smtClean="0">
                <a:solidFill>
                  <a:schemeClr val="accent1"/>
                </a:solidFill>
                <a:latin typeface="微软雅黑" panose="020B0503020204020204" pitchFamily="34" charset="-122"/>
                <a:ea typeface="微软雅黑" panose="020B0503020204020204" pitchFamily="34" charset="-122"/>
              </a:rPr>
              <a:t>We will </a:t>
            </a:r>
            <a:r>
              <a:rPr lang="en-US" altLang="zh-CN" b="1" dirty="0">
                <a:solidFill>
                  <a:schemeClr val="accent1"/>
                </a:solidFill>
                <a:latin typeface="微软雅黑" panose="020B0503020204020204" pitchFamily="34" charset="-122"/>
                <a:ea typeface="微软雅黑" panose="020B0503020204020204" pitchFamily="34" charset="-122"/>
              </a:rPr>
              <a:t>consider Chinese and western </a:t>
            </a:r>
            <a:r>
              <a:rPr lang="en-US" altLang="zh-CN" b="1" dirty="0" smtClean="0">
                <a:solidFill>
                  <a:schemeClr val="accent1"/>
                </a:solidFill>
                <a:latin typeface="微软雅黑" panose="020B0503020204020204" pitchFamily="34" charset="-122"/>
                <a:ea typeface="微软雅黑" panose="020B0503020204020204" pitchFamily="34" charset="-122"/>
              </a:rPr>
              <a:t>culture’s privacy </a:t>
            </a:r>
            <a:r>
              <a:rPr lang="en-US" altLang="zh-CN" b="1" dirty="0">
                <a:solidFill>
                  <a:schemeClr val="accent1"/>
                </a:solidFill>
                <a:latin typeface="微软雅黑" panose="020B0503020204020204" pitchFamily="34" charset="-122"/>
                <a:ea typeface="微软雅黑" panose="020B0503020204020204" pitchFamily="34" charset="-122"/>
              </a:rPr>
              <a:t>attitudes through comparing privacy policies of social media in China and the US. (After all, most social media applications are from these countries.)</a:t>
            </a:r>
            <a:endParaRPr lang="en-US" altLang="zh-CN" sz="1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49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53" presetClass="entr" presetSubtype="16" fill="hold" nodeType="withEffect">
                                  <p:stCondLst>
                                    <p:cond delay="25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7"/>
                                        </p:tgtEl>
                                        <p:attrNameLst>
                                          <p:attrName>style.visibility</p:attrName>
                                        </p:attrNameLst>
                                      </p:cBhvr>
                                      <p:to>
                                        <p:strVal val="visible"/>
                                      </p:to>
                                    </p:set>
                                    <p:anim calcmode="lin" valueType="num">
                                      <p:cBhvr>
                                        <p:cTn id="20" dur="500" fill="hold"/>
                                        <p:tgtEl>
                                          <p:spTgt spid="27"/>
                                        </p:tgtEl>
                                        <p:attrNameLst>
                                          <p:attrName>ppt_w</p:attrName>
                                        </p:attrNameLst>
                                      </p:cBhvr>
                                      <p:tavLst>
                                        <p:tav tm="0">
                                          <p:val>
                                            <p:fltVal val="0"/>
                                          </p:val>
                                        </p:tav>
                                        <p:tav tm="100000">
                                          <p:val>
                                            <p:strVal val="#ppt_w"/>
                                          </p:val>
                                        </p:tav>
                                      </p:tavLst>
                                    </p:anim>
                                    <p:anim calcmode="lin" valueType="num">
                                      <p:cBhvr>
                                        <p:cTn id="21" dur="500" fill="hold"/>
                                        <p:tgtEl>
                                          <p:spTgt spid="27"/>
                                        </p:tgtEl>
                                        <p:attrNameLst>
                                          <p:attrName>ppt_h</p:attrName>
                                        </p:attrNameLst>
                                      </p:cBhvr>
                                      <p:tavLst>
                                        <p:tav tm="0">
                                          <p:val>
                                            <p:fltVal val="0"/>
                                          </p:val>
                                        </p:tav>
                                        <p:tav tm="100000">
                                          <p:val>
                                            <p:strVal val="#ppt_h"/>
                                          </p:val>
                                        </p:tav>
                                      </p:tavLst>
                                    </p:anim>
                                    <p:animEffect transition="in" filter="fade">
                                      <p:cBhvr>
                                        <p:cTn id="22" dur="500"/>
                                        <p:tgtEl>
                                          <p:spTgt spid="27"/>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24"/>
                                        </p:tgtEl>
                                        <p:attrNameLst>
                                          <p:attrName>style.visibility</p:attrName>
                                        </p:attrNameLst>
                                      </p:cBhvr>
                                      <p:to>
                                        <p:strVal val="visible"/>
                                      </p:to>
                                    </p:set>
                                    <p:anim calcmode="lin" valueType="num">
                                      <p:cBhvr>
                                        <p:cTn id="25" dur="500" fill="hold"/>
                                        <p:tgtEl>
                                          <p:spTgt spid="24"/>
                                        </p:tgtEl>
                                        <p:attrNameLst>
                                          <p:attrName>ppt_w</p:attrName>
                                        </p:attrNameLst>
                                      </p:cBhvr>
                                      <p:tavLst>
                                        <p:tav tm="0">
                                          <p:val>
                                            <p:fltVal val="0"/>
                                          </p:val>
                                        </p:tav>
                                        <p:tav tm="100000">
                                          <p:val>
                                            <p:strVal val="#ppt_w"/>
                                          </p:val>
                                        </p:tav>
                                      </p:tavLst>
                                    </p:anim>
                                    <p:anim calcmode="lin" valueType="num">
                                      <p:cBhvr>
                                        <p:cTn id="26" dur="500" fill="hold"/>
                                        <p:tgtEl>
                                          <p:spTgt spid="24"/>
                                        </p:tgtEl>
                                        <p:attrNameLst>
                                          <p:attrName>ppt_h</p:attrName>
                                        </p:attrNameLst>
                                      </p:cBhvr>
                                      <p:tavLst>
                                        <p:tav tm="0">
                                          <p:val>
                                            <p:fltVal val="0"/>
                                          </p:val>
                                        </p:tav>
                                        <p:tav tm="100000">
                                          <p:val>
                                            <p:strVal val="#ppt_h"/>
                                          </p:val>
                                        </p:tav>
                                      </p:tavLst>
                                    </p:anim>
                                    <p:animEffect transition="in" filter="fade">
                                      <p:cBhvr>
                                        <p:cTn id="27" dur="500"/>
                                        <p:tgtEl>
                                          <p:spTgt spid="24"/>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29"/>
                                        </p:tgtEl>
                                        <p:attrNameLst>
                                          <p:attrName>style.visibility</p:attrName>
                                        </p:attrNameLst>
                                      </p:cBhvr>
                                      <p:to>
                                        <p:strVal val="visible"/>
                                      </p:to>
                                    </p:set>
                                    <p:animEffect transition="in" filter="wipe(left)">
                                      <p:cBhvr>
                                        <p:cTn id="33" dur="500"/>
                                        <p:tgtEl>
                                          <p:spTgt spid="29"/>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31"/>
                                        </p:tgtEl>
                                        <p:attrNameLst>
                                          <p:attrName>style.visibility</p:attrName>
                                        </p:attrNameLst>
                                      </p:cBhvr>
                                      <p:to>
                                        <p:strVal val="visible"/>
                                      </p:to>
                                    </p:set>
                                    <p:animEffect transition="in" filter="wipe(left)">
                                      <p:cBhvr>
                                        <p:cTn id="39" dur="500"/>
                                        <p:tgtEl>
                                          <p:spTgt spid="31"/>
                                        </p:tgtEl>
                                      </p:cBhvr>
                                    </p:animEffect>
                                  </p:childTnLst>
                                </p:cTn>
                              </p:par>
                              <p:par>
                                <p:cTn id="40" presetID="42" presetClass="entr" presetSubtype="0" fill="hold" nodeType="withEffect">
                                  <p:stCondLst>
                                    <p:cond delay="50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anim calcmode="lin" valueType="num">
                                      <p:cBhvr>
                                        <p:cTn id="43" dur="500" fill="hold"/>
                                        <p:tgtEl>
                                          <p:spTgt spid="2"/>
                                        </p:tgtEl>
                                        <p:attrNameLst>
                                          <p:attrName>ppt_x</p:attrName>
                                        </p:attrNameLst>
                                      </p:cBhvr>
                                      <p:tavLst>
                                        <p:tav tm="0">
                                          <p:val>
                                            <p:strVal val="#ppt_x"/>
                                          </p:val>
                                        </p:tav>
                                        <p:tav tm="100000">
                                          <p:val>
                                            <p:strVal val="#ppt_x"/>
                                          </p:val>
                                        </p:tav>
                                      </p:tavLst>
                                    </p:anim>
                                    <p:anim calcmode="lin" valueType="num">
                                      <p:cBhvr>
                                        <p:cTn id="44"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8" grpId="0"/>
      <p:bldP spid="27" grpId="0" animBg="1"/>
      <p:bldP spid="29" grpId="0"/>
      <p:bldP spid="24" grpId="0" animBg="1"/>
      <p:bldP spid="30"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524001" y="1851645"/>
            <a:ext cx="4205521" cy="3154710"/>
          </a:xfrm>
          <a:prstGeom prst="rect">
            <a:avLst/>
          </a:prstGeom>
          <a:noFill/>
        </p:spPr>
        <p:txBody>
          <a:bodyPr wrap="square" rtlCol="0">
            <a:spAutoFit/>
          </a:bodyPr>
          <a:lstStyle/>
          <a:p>
            <a:pPr algn="ctr"/>
            <a:r>
              <a:rPr lang="en-US" altLang="zh-CN"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02</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5411162" y="2845078"/>
            <a:ext cx="6780838" cy="400110"/>
          </a:xfrm>
          <a:prstGeom prst="rect">
            <a:avLst/>
          </a:prstGeom>
          <a:noFill/>
        </p:spPr>
        <p:txBody>
          <a:bodyPr wrap="square" rtlCol="0">
            <a:spAutoFit/>
          </a:bodyPr>
          <a:lstStyle/>
          <a:p>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rPr>
              <a:t>Privacy Policy of Applications in Different Culture</a:t>
            </a:r>
          </a:p>
        </p:txBody>
      </p:sp>
      <p:grpSp>
        <p:nvGrpSpPr>
          <p:cNvPr id="15" name="组合 14"/>
          <p:cNvGrpSpPr/>
          <p:nvPr/>
        </p:nvGrpSpPr>
        <p:grpSpPr>
          <a:xfrm>
            <a:off x="5411161" y="3375000"/>
            <a:ext cx="6522533" cy="158614"/>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2011592" y="3105836"/>
            <a:ext cx="3230339" cy="646331"/>
          </a:xfrm>
          <a:prstGeom prst="rect">
            <a:avLst/>
          </a:prstGeom>
        </p:spPr>
        <p:txBody>
          <a:bodyPr wrap="square" rtlCol="0">
            <a:spAutoFit/>
          </a:bodyPr>
          <a:lstStyle/>
          <a:p>
            <a:pPr algn="ctr"/>
            <a:r>
              <a:rPr lang="en-US" altLang="zh-CN" sz="3600" b="1" dirty="0">
                <a:solidFill>
                  <a:schemeClr val="accent1"/>
                </a:solidFill>
                <a:latin typeface="Times New Roman" panose="02020603050405020304" pitchFamily="18" charset="0"/>
                <a:cs typeface="Times New Roman" panose="02020603050405020304" pitchFamily="18" charset="0"/>
              </a:rPr>
              <a:t>PART TWO</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484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987124" y="198228"/>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795511" y="299626"/>
            <a:ext cx="8509672" cy="461665"/>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2. Privacy Policy of Applications in Different Culture</a:t>
            </a:r>
          </a:p>
        </p:txBody>
      </p:sp>
      <p:cxnSp>
        <p:nvCxnSpPr>
          <p:cNvPr id="57" name="直接连接符 56"/>
          <p:cNvCxnSpPr/>
          <p:nvPr/>
        </p:nvCxnSpPr>
        <p:spPr>
          <a:xfrm>
            <a:off x="922416" y="2398057"/>
            <a:ext cx="2800961" cy="90565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1778758" y="3329109"/>
            <a:ext cx="1957318" cy="98483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3710677" y="3303708"/>
            <a:ext cx="3307739" cy="632862"/>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2705488" y="2261426"/>
            <a:ext cx="2129616" cy="2106754"/>
            <a:chOff x="3761296" y="1104900"/>
            <a:chExt cx="1566214" cy="1549400"/>
          </a:xfrm>
        </p:grpSpPr>
        <p:sp>
          <p:nvSpPr>
            <p:cNvPr id="26" name="椭圆 25"/>
            <p:cNvSpPr/>
            <p:nvPr/>
          </p:nvSpPr>
          <p:spPr>
            <a:xfrm>
              <a:off x="3761296" y="1104900"/>
              <a:ext cx="1549400" cy="1549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3778110" y="1736385"/>
              <a:ext cx="1549400" cy="339529"/>
            </a:xfrm>
            <a:prstGeom prst="rect">
              <a:avLst/>
            </a:prstGeom>
            <a:noFill/>
          </p:spPr>
          <p:txBody>
            <a:bodyPr wrap="square" rtlCol="0">
              <a:spAutoFit/>
            </a:bodyPr>
            <a:lstStyle/>
            <a:p>
              <a:pPr algn="ctr"/>
              <a:r>
                <a:rPr lang="en-US" altLang="zh-CN" sz="2400" b="1" dirty="0" smtClean="0">
                  <a:solidFill>
                    <a:schemeClr val="bg1"/>
                  </a:solidFill>
                  <a:latin typeface="微软雅黑" panose="020B0503020204020204" pitchFamily="34" charset="-122"/>
                  <a:ea typeface="微软雅黑" panose="020B0503020204020204" pitchFamily="34" charset="-122"/>
                </a:rPr>
                <a:t>Differences</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0" y="1715460"/>
            <a:ext cx="1901943" cy="1456766"/>
            <a:chOff x="1358739" y="1121088"/>
            <a:chExt cx="1354171" cy="1037208"/>
          </a:xfrm>
        </p:grpSpPr>
        <p:sp>
          <p:nvSpPr>
            <p:cNvPr id="43" name="椭圆 42"/>
            <p:cNvSpPr/>
            <p:nvPr/>
          </p:nvSpPr>
          <p:spPr>
            <a:xfrm>
              <a:off x="1533352" y="1121088"/>
              <a:ext cx="1037208" cy="10372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1358739" y="1508211"/>
              <a:ext cx="1354171" cy="262962"/>
            </a:xfrm>
            <a:prstGeom prst="rect">
              <a:avLst/>
            </a:prstGeom>
            <a:noFill/>
          </p:spPr>
          <p:txBody>
            <a:bodyPr wrap="square" rtlCol="0">
              <a:sp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Clear or Not</a:t>
              </a:r>
              <a:endParaRPr lang="en-US" altLang="zh-CN" b="1" dirty="0">
                <a:solidFill>
                  <a:schemeClr val="bg1"/>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6025710" y="3303708"/>
            <a:ext cx="1991634" cy="1333251"/>
            <a:chOff x="7645400" y="1877556"/>
            <a:chExt cx="1549400" cy="1037208"/>
          </a:xfrm>
        </p:grpSpPr>
        <p:sp>
          <p:nvSpPr>
            <p:cNvPr id="46" name="椭圆 45"/>
            <p:cNvSpPr/>
            <p:nvPr/>
          </p:nvSpPr>
          <p:spPr>
            <a:xfrm>
              <a:off x="7901496" y="1877556"/>
              <a:ext cx="1037208" cy="10372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7645400" y="2144752"/>
              <a:ext cx="1549400" cy="502816"/>
            </a:xfrm>
            <a:prstGeom prst="rect">
              <a:avLst/>
            </a:prstGeom>
            <a:noFill/>
          </p:spPr>
          <p:txBody>
            <a:bodyPr wrap="square" rtlCol="0">
              <a:sp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Technical </a:t>
              </a:r>
            </a:p>
            <a:p>
              <a:pPr algn="ctr"/>
              <a:r>
                <a:rPr lang="en-US" altLang="zh-CN" b="1" dirty="0">
                  <a:solidFill>
                    <a:schemeClr val="bg1"/>
                  </a:solidFill>
                  <a:latin typeface="微软雅黑" panose="020B0503020204020204" pitchFamily="34" charset="-122"/>
                  <a:ea typeface="微软雅黑" panose="020B0503020204020204" pitchFamily="34" charset="-122"/>
                </a:rPr>
                <a:t>D</a:t>
              </a:r>
              <a:r>
                <a:rPr lang="en-US" altLang="zh-CN" b="1" dirty="0" smtClean="0">
                  <a:solidFill>
                    <a:schemeClr val="bg1"/>
                  </a:solidFill>
                  <a:latin typeface="微软雅黑" panose="020B0503020204020204" pitchFamily="34" charset="-122"/>
                  <a:ea typeface="微软雅黑" panose="020B0503020204020204" pitchFamily="34" charset="-122"/>
                </a:rPr>
                <a:t>etail</a:t>
              </a:r>
              <a:endParaRPr lang="en-US" altLang="zh-CN" b="1" dirty="0">
                <a:solidFill>
                  <a:schemeClr val="bg1"/>
                </a:solidFill>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839356" y="3637895"/>
            <a:ext cx="2046558" cy="1370018"/>
            <a:chOff x="5056696" y="2183559"/>
            <a:chExt cx="1549400" cy="1037208"/>
          </a:xfrm>
        </p:grpSpPr>
        <p:sp>
          <p:nvSpPr>
            <p:cNvPr id="49" name="椭圆 48"/>
            <p:cNvSpPr/>
            <p:nvPr/>
          </p:nvSpPr>
          <p:spPr>
            <a:xfrm>
              <a:off x="5312792" y="2183559"/>
              <a:ext cx="1037208" cy="10372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5056696" y="2480692"/>
              <a:ext cx="1549400" cy="48932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Humanized </a:t>
              </a:r>
              <a:r>
                <a:rPr lang="en-US" altLang="zh-CN" b="1" dirty="0" smtClean="0">
                  <a:solidFill>
                    <a:schemeClr val="bg1"/>
                  </a:solidFill>
                  <a:latin typeface="微软雅黑" panose="020B0503020204020204" pitchFamily="34" charset="-122"/>
                  <a:ea typeface="微软雅黑" panose="020B0503020204020204" pitchFamily="34" charset="-122"/>
                </a:rPr>
                <a:t>Design</a:t>
              </a:r>
              <a:endParaRPr lang="en-US" altLang="zh-CN" b="1" dirty="0">
                <a:solidFill>
                  <a:schemeClr val="bg1"/>
                </a:solidFill>
                <a:latin typeface="微软雅黑" panose="020B0503020204020204" pitchFamily="34" charset="-122"/>
                <a:ea typeface="微软雅黑" panose="020B0503020204020204" pitchFamily="34" charset="-122"/>
              </a:endParaRPr>
            </a:p>
          </p:txBody>
        </p:sp>
      </p:grpSp>
      <p:pic>
        <p:nvPicPr>
          <p:cNvPr id="39"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96624" y="1096403"/>
            <a:ext cx="2870597" cy="2325547"/>
          </a:xfrm>
          <a:prstGeom prst="rect">
            <a:avLst/>
          </a:prstGeom>
          <a:ln w="25400">
            <a:solidFill>
              <a:schemeClr val="accent1"/>
            </a:solidFill>
          </a:ln>
          <a:extLst>
            <a:ext uri="{909E8E84-426E-40DD-AFC4-6F175D3DCCD1}">
              <a14:hiddenFill xmlns:a14="http://schemas.microsoft.com/office/drawing/2010/main">
                <a:solidFill>
                  <a:srgbClr val="FFFFFF"/>
                </a:solidFill>
              </a14:hiddenFill>
            </a:ext>
          </a:extLst>
        </p:spPr>
      </p:pic>
      <p:pic>
        <p:nvPicPr>
          <p:cNvPr id="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481558" y="3757062"/>
            <a:ext cx="3100729" cy="2325547"/>
          </a:xfrm>
          <a:prstGeom prst="rect">
            <a:avLst/>
          </a:prstGeom>
          <a:ln w="25400">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09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53" presetClass="entr" presetSubtype="16" fill="hold" nodeType="withEffect">
                                  <p:stCondLst>
                                    <p:cond delay="250"/>
                                  </p:stCondLst>
                                  <p:childTnLst>
                                    <p:set>
                                      <p:cBhvr>
                                        <p:cTn id="14" dur="1" fill="hold">
                                          <p:stCondLst>
                                            <p:cond delay="0"/>
                                          </p:stCondLst>
                                        </p:cTn>
                                        <p:tgtEl>
                                          <p:spTgt spid="54"/>
                                        </p:tgtEl>
                                        <p:attrNameLst>
                                          <p:attrName>style.visibility</p:attrName>
                                        </p:attrNameLst>
                                      </p:cBhvr>
                                      <p:to>
                                        <p:strVal val="visible"/>
                                      </p:to>
                                    </p:set>
                                    <p:anim calcmode="lin" valueType="num">
                                      <p:cBhvr>
                                        <p:cTn id="15" dur="500" fill="hold"/>
                                        <p:tgtEl>
                                          <p:spTgt spid="54"/>
                                        </p:tgtEl>
                                        <p:attrNameLst>
                                          <p:attrName>ppt_w</p:attrName>
                                        </p:attrNameLst>
                                      </p:cBhvr>
                                      <p:tavLst>
                                        <p:tav tm="0">
                                          <p:val>
                                            <p:fltVal val="0"/>
                                          </p:val>
                                        </p:tav>
                                        <p:tav tm="100000">
                                          <p:val>
                                            <p:strVal val="#ppt_w"/>
                                          </p:val>
                                        </p:tav>
                                      </p:tavLst>
                                    </p:anim>
                                    <p:anim calcmode="lin" valueType="num">
                                      <p:cBhvr>
                                        <p:cTn id="16" dur="500" fill="hold"/>
                                        <p:tgtEl>
                                          <p:spTgt spid="54"/>
                                        </p:tgtEl>
                                        <p:attrNameLst>
                                          <p:attrName>ppt_h</p:attrName>
                                        </p:attrNameLst>
                                      </p:cBhvr>
                                      <p:tavLst>
                                        <p:tav tm="0">
                                          <p:val>
                                            <p:fltVal val="0"/>
                                          </p:val>
                                        </p:tav>
                                        <p:tav tm="100000">
                                          <p:val>
                                            <p:strVal val="#ppt_h"/>
                                          </p:val>
                                        </p:tav>
                                      </p:tavLst>
                                    </p:anim>
                                    <p:animEffect transition="in" filter="fade">
                                      <p:cBhvr>
                                        <p:cTn id="17" dur="500"/>
                                        <p:tgtEl>
                                          <p:spTgt spid="54"/>
                                        </p:tgtEl>
                                      </p:cBhvr>
                                    </p:animEffect>
                                  </p:childTnLst>
                                </p:cTn>
                              </p:par>
                              <p:par>
                                <p:cTn id="18" presetID="53" presetClass="entr" presetSubtype="16" fill="hold" nodeType="withEffect">
                                  <p:stCondLst>
                                    <p:cond delay="250"/>
                                  </p:stCondLst>
                                  <p:childTnLst>
                                    <p:set>
                                      <p:cBhvr>
                                        <p:cTn id="19" dur="1" fill="hold">
                                          <p:stCondLst>
                                            <p:cond delay="0"/>
                                          </p:stCondLst>
                                        </p:cTn>
                                        <p:tgtEl>
                                          <p:spTgt spid="55"/>
                                        </p:tgtEl>
                                        <p:attrNameLst>
                                          <p:attrName>style.visibility</p:attrName>
                                        </p:attrNameLst>
                                      </p:cBhvr>
                                      <p:to>
                                        <p:strVal val="visible"/>
                                      </p:to>
                                    </p:set>
                                    <p:anim calcmode="lin" valueType="num">
                                      <p:cBhvr>
                                        <p:cTn id="20" dur="500" fill="hold"/>
                                        <p:tgtEl>
                                          <p:spTgt spid="55"/>
                                        </p:tgtEl>
                                        <p:attrNameLst>
                                          <p:attrName>ppt_w</p:attrName>
                                        </p:attrNameLst>
                                      </p:cBhvr>
                                      <p:tavLst>
                                        <p:tav tm="0">
                                          <p:val>
                                            <p:fltVal val="0"/>
                                          </p:val>
                                        </p:tav>
                                        <p:tav tm="100000">
                                          <p:val>
                                            <p:strVal val="#ppt_w"/>
                                          </p:val>
                                        </p:tav>
                                      </p:tavLst>
                                    </p:anim>
                                    <p:anim calcmode="lin" valueType="num">
                                      <p:cBhvr>
                                        <p:cTn id="21" dur="500" fill="hold"/>
                                        <p:tgtEl>
                                          <p:spTgt spid="55"/>
                                        </p:tgtEl>
                                        <p:attrNameLst>
                                          <p:attrName>ppt_h</p:attrName>
                                        </p:attrNameLst>
                                      </p:cBhvr>
                                      <p:tavLst>
                                        <p:tav tm="0">
                                          <p:val>
                                            <p:fltVal val="0"/>
                                          </p:val>
                                        </p:tav>
                                        <p:tav tm="100000">
                                          <p:val>
                                            <p:strVal val="#ppt_h"/>
                                          </p:val>
                                        </p:tav>
                                      </p:tavLst>
                                    </p:anim>
                                    <p:animEffect transition="in" filter="fade">
                                      <p:cBhvr>
                                        <p:cTn id="22" dur="500"/>
                                        <p:tgtEl>
                                          <p:spTgt spid="55"/>
                                        </p:tgtEl>
                                      </p:cBhvr>
                                    </p:animEffect>
                                  </p:childTnLst>
                                </p:cTn>
                              </p:par>
                              <p:par>
                                <p:cTn id="23" presetID="53" presetClass="entr" presetSubtype="16" fill="hold" nodeType="withEffect">
                                  <p:stCondLst>
                                    <p:cond delay="250"/>
                                  </p:stCondLst>
                                  <p:childTnLst>
                                    <p:set>
                                      <p:cBhvr>
                                        <p:cTn id="24" dur="1" fill="hold">
                                          <p:stCondLst>
                                            <p:cond delay="0"/>
                                          </p:stCondLst>
                                        </p:cTn>
                                        <p:tgtEl>
                                          <p:spTgt spid="51"/>
                                        </p:tgtEl>
                                        <p:attrNameLst>
                                          <p:attrName>style.visibility</p:attrName>
                                        </p:attrNameLst>
                                      </p:cBhvr>
                                      <p:to>
                                        <p:strVal val="visible"/>
                                      </p:to>
                                    </p:set>
                                    <p:anim calcmode="lin" valueType="num">
                                      <p:cBhvr>
                                        <p:cTn id="25" dur="500" fill="hold"/>
                                        <p:tgtEl>
                                          <p:spTgt spid="51"/>
                                        </p:tgtEl>
                                        <p:attrNameLst>
                                          <p:attrName>ppt_w</p:attrName>
                                        </p:attrNameLst>
                                      </p:cBhvr>
                                      <p:tavLst>
                                        <p:tav tm="0">
                                          <p:val>
                                            <p:fltVal val="0"/>
                                          </p:val>
                                        </p:tav>
                                        <p:tav tm="100000">
                                          <p:val>
                                            <p:strVal val="#ppt_w"/>
                                          </p:val>
                                        </p:tav>
                                      </p:tavLst>
                                    </p:anim>
                                    <p:anim calcmode="lin" valueType="num">
                                      <p:cBhvr>
                                        <p:cTn id="26" dur="500" fill="hold"/>
                                        <p:tgtEl>
                                          <p:spTgt spid="51"/>
                                        </p:tgtEl>
                                        <p:attrNameLst>
                                          <p:attrName>ppt_h</p:attrName>
                                        </p:attrNameLst>
                                      </p:cBhvr>
                                      <p:tavLst>
                                        <p:tav tm="0">
                                          <p:val>
                                            <p:fltVal val="0"/>
                                          </p:val>
                                        </p:tav>
                                        <p:tav tm="100000">
                                          <p:val>
                                            <p:strVal val="#ppt_h"/>
                                          </p:val>
                                        </p:tav>
                                      </p:tavLst>
                                    </p:anim>
                                    <p:animEffect transition="in" filter="fade">
                                      <p:cBhvr>
                                        <p:cTn id="27" dur="500"/>
                                        <p:tgtEl>
                                          <p:spTgt spid="51"/>
                                        </p:tgtEl>
                                      </p:cBhvr>
                                    </p:animEffect>
                                  </p:childTnLst>
                                </p:cTn>
                              </p:par>
                              <p:par>
                                <p:cTn id="28" presetID="53" presetClass="entr" presetSubtype="16" fill="hold" nodeType="withEffect">
                                  <p:stCondLst>
                                    <p:cond delay="250"/>
                                  </p:stCondLst>
                                  <p:childTnLst>
                                    <p:set>
                                      <p:cBhvr>
                                        <p:cTn id="29" dur="1" fill="hold">
                                          <p:stCondLst>
                                            <p:cond delay="0"/>
                                          </p:stCondLst>
                                        </p:cTn>
                                        <p:tgtEl>
                                          <p:spTgt spid="53"/>
                                        </p:tgtEl>
                                        <p:attrNameLst>
                                          <p:attrName>style.visibility</p:attrName>
                                        </p:attrNameLst>
                                      </p:cBhvr>
                                      <p:to>
                                        <p:strVal val="visible"/>
                                      </p:to>
                                    </p:set>
                                    <p:anim calcmode="lin" valueType="num">
                                      <p:cBhvr>
                                        <p:cTn id="30" dur="500" fill="hold"/>
                                        <p:tgtEl>
                                          <p:spTgt spid="53"/>
                                        </p:tgtEl>
                                        <p:attrNameLst>
                                          <p:attrName>ppt_w</p:attrName>
                                        </p:attrNameLst>
                                      </p:cBhvr>
                                      <p:tavLst>
                                        <p:tav tm="0">
                                          <p:val>
                                            <p:fltVal val="0"/>
                                          </p:val>
                                        </p:tav>
                                        <p:tav tm="100000">
                                          <p:val>
                                            <p:strVal val="#ppt_w"/>
                                          </p:val>
                                        </p:tav>
                                      </p:tavLst>
                                    </p:anim>
                                    <p:anim calcmode="lin" valueType="num">
                                      <p:cBhvr>
                                        <p:cTn id="31" dur="500" fill="hold"/>
                                        <p:tgtEl>
                                          <p:spTgt spid="53"/>
                                        </p:tgtEl>
                                        <p:attrNameLst>
                                          <p:attrName>ppt_h</p:attrName>
                                        </p:attrNameLst>
                                      </p:cBhvr>
                                      <p:tavLst>
                                        <p:tav tm="0">
                                          <p:val>
                                            <p:fltVal val="0"/>
                                          </p:val>
                                        </p:tav>
                                        <p:tav tm="100000">
                                          <p:val>
                                            <p:strVal val="#ppt_h"/>
                                          </p:val>
                                        </p:tav>
                                      </p:tavLst>
                                    </p:anim>
                                    <p:animEffect transition="in" filter="fade">
                                      <p:cBhvr>
                                        <p:cTn id="32" dur="500"/>
                                        <p:tgtEl>
                                          <p:spTgt spid="53"/>
                                        </p:tgtEl>
                                      </p:cBhvr>
                                    </p:animEffect>
                                  </p:childTnLst>
                                </p:cTn>
                              </p:par>
                              <p:par>
                                <p:cTn id="33" presetID="17" presetClass="entr" presetSubtype="10" fill="hold" nodeType="withEffect">
                                  <p:stCondLst>
                                    <p:cond delay="500"/>
                                  </p:stCondLst>
                                  <p:childTnLst>
                                    <p:set>
                                      <p:cBhvr>
                                        <p:cTn id="34" dur="1" fill="hold">
                                          <p:stCondLst>
                                            <p:cond delay="0"/>
                                          </p:stCondLst>
                                        </p:cTn>
                                        <p:tgtEl>
                                          <p:spTgt spid="57"/>
                                        </p:tgtEl>
                                        <p:attrNameLst>
                                          <p:attrName>style.visibility</p:attrName>
                                        </p:attrNameLst>
                                      </p:cBhvr>
                                      <p:to>
                                        <p:strVal val="visible"/>
                                      </p:to>
                                    </p:set>
                                    <p:anim calcmode="lin" valueType="num">
                                      <p:cBhvr>
                                        <p:cTn id="35" dur="500" fill="hold"/>
                                        <p:tgtEl>
                                          <p:spTgt spid="57"/>
                                        </p:tgtEl>
                                        <p:attrNameLst>
                                          <p:attrName>ppt_w</p:attrName>
                                        </p:attrNameLst>
                                      </p:cBhvr>
                                      <p:tavLst>
                                        <p:tav tm="0">
                                          <p:val>
                                            <p:fltVal val="0"/>
                                          </p:val>
                                        </p:tav>
                                        <p:tav tm="100000">
                                          <p:val>
                                            <p:strVal val="#ppt_w"/>
                                          </p:val>
                                        </p:tav>
                                      </p:tavLst>
                                    </p:anim>
                                    <p:anim calcmode="lin" valueType="num">
                                      <p:cBhvr>
                                        <p:cTn id="36" dur="500" fill="hold"/>
                                        <p:tgtEl>
                                          <p:spTgt spid="57"/>
                                        </p:tgtEl>
                                        <p:attrNameLst>
                                          <p:attrName>ppt_h</p:attrName>
                                        </p:attrNameLst>
                                      </p:cBhvr>
                                      <p:tavLst>
                                        <p:tav tm="0">
                                          <p:val>
                                            <p:strVal val="#ppt_h"/>
                                          </p:val>
                                        </p:tav>
                                        <p:tav tm="100000">
                                          <p:val>
                                            <p:strVal val="#ppt_h"/>
                                          </p:val>
                                        </p:tav>
                                      </p:tavLst>
                                    </p:anim>
                                  </p:childTnLst>
                                </p:cTn>
                              </p:par>
                              <p:par>
                                <p:cTn id="37" presetID="17" presetClass="entr" presetSubtype="10" fill="hold" nodeType="withEffect">
                                  <p:stCondLst>
                                    <p:cond delay="500"/>
                                  </p:stCondLst>
                                  <p:childTnLst>
                                    <p:set>
                                      <p:cBhvr>
                                        <p:cTn id="38" dur="1" fill="hold">
                                          <p:stCondLst>
                                            <p:cond delay="0"/>
                                          </p:stCondLst>
                                        </p:cTn>
                                        <p:tgtEl>
                                          <p:spTgt spid="58"/>
                                        </p:tgtEl>
                                        <p:attrNameLst>
                                          <p:attrName>style.visibility</p:attrName>
                                        </p:attrNameLst>
                                      </p:cBhvr>
                                      <p:to>
                                        <p:strVal val="visible"/>
                                      </p:to>
                                    </p:set>
                                    <p:anim calcmode="lin" valueType="num">
                                      <p:cBhvr>
                                        <p:cTn id="39" dur="500" fill="hold"/>
                                        <p:tgtEl>
                                          <p:spTgt spid="58"/>
                                        </p:tgtEl>
                                        <p:attrNameLst>
                                          <p:attrName>ppt_w</p:attrName>
                                        </p:attrNameLst>
                                      </p:cBhvr>
                                      <p:tavLst>
                                        <p:tav tm="0">
                                          <p:val>
                                            <p:fltVal val="0"/>
                                          </p:val>
                                        </p:tav>
                                        <p:tav tm="100000">
                                          <p:val>
                                            <p:strVal val="#ppt_w"/>
                                          </p:val>
                                        </p:tav>
                                      </p:tavLst>
                                    </p:anim>
                                    <p:anim calcmode="lin" valueType="num">
                                      <p:cBhvr>
                                        <p:cTn id="40" dur="500" fill="hold"/>
                                        <p:tgtEl>
                                          <p:spTgt spid="58"/>
                                        </p:tgtEl>
                                        <p:attrNameLst>
                                          <p:attrName>ppt_h</p:attrName>
                                        </p:attrNameLst>
                                      </p:cBhvr>
                                      <p:tavLst>
                                        <p:tav tm="0">
                                          <p:val>
                                            <p:strVal val="#ppt_h"/>
                                          </p:val>
                                        </p:tav>
                                        <p:tav tm="100000">
                                          <p:val>
                                            <p:strVal val="#ppt_h"/>
                                          </p:val>
                                        </p:tav>
                                      </p:tavLst>
                                    </p:anim>
                                  </p:childTnLst>
                                </p:cTn>
                              </p:par>
                              <p:par>
                                <p:cTn id="41" presetID="17" presetClass="entr" presetSubtype="10" fill="hold" nodeType="withEffect">
                                  <p:stCondLst>
                                    <p:cond delay="500"/>
                                  </p:stCondLst>
                                  <p:childTnLst>
                                    <p:set>
                                      <p:cBhvr>
                                        <p:cTn id="42" dur="1" fill="hold">
                                          <p:stCondLst>
                                            <p:cond delay="0"/>
                                          </p:stCondLst>
                                        </p:cTn>
                                        <p:tgtEl>
                                          <p:spTgt spid="64"/>
                                        </p:tgtEl>
                                        <p:attrNameLst>
                                          <p:attrName>style.visibility</p:attrName>
                                        </p:attrNameLst>
                                      </p:cBhvr>
                                      <p:to>
                                        <p:strVal val="visible"/>
                                      </p:to>
                                    </p:set>
                                    <p:anim calcmode="lin" valueType="num">
                                      <p:cBhvr>
                                        <p:cTn id="43" dur="500" fill="hold"/>
                                        <p:tgtEl>
                                          <p:spTgt spid="64"/>
                                        </p:tgtEl>
                                        <p:attrNameLst>
                                          <p:attrName>ppt_w</p:attrName>
                                        </p:attrNameLst>
                                      </p:cBhvr>
                                      <p:tavLst>
                                        <p:tav tm="0">
                                          <p:val>
                                            <p:fltVal val="0"/>
                                          </p:val>
                                        </p:tav>
                                        <p:tav tm="100000">
                                          <p:val>
                                            <p:strVal val="#ppt_w"/>
                                          </p:val>
                                        </p:tav>
                                      </p:tavLst>
                                    </p:anim>
                                    <p:anim calcmode="lin" valueType="num">
                                      <p:cBhvr>
                                        <p:cTn id="44" dur="500" fill="hold"/>
                                        <p:tgtEl>
                                          <p:spTgt spid="64"/>
                                        </p:tgtEl>
                                        <p:attrNameLst>
                                          <p:attrName>ppt_h</p:attrName>
                                        </p:attrNameLst>
                                      </p:cBhvr>
                                      <p:tavLst>
                                        <p:tav tm="0">
                                          <p:val>
                                            <p:strVal val="#ppt_h"/>
                                          </p:val>
                                        </p:tav>
                                        <p:tav tm="100000">
                                          <p:val>
                                            <p:strVal val="#ppt_h"/>
                                          </p:val>
                                        </p:tav>
                                      </p:tavLst>
                                    </p:anim>
                                  </p:childTnLst>
                                </p:cTn>
                              </p:par>
                              <p:par>
                                <p:cTn id="45" presetID="12" presetClass="entr" presetSubtype="2" fill="hold" nodeType="withEffect">
                                  <p:stCondLst>
                                    <p:cond delay="6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500"/>
                                        <p:tgtEl>
                                          <p:spTgt spid="39"/>
                                        </p:tgtEl>
                                        <p:attrNameLst>
                                          <p:attrName>ppt_x</p:attrName>
                                        </p:attrNameLst>
                                      </p:cBhvr>
                                      <p:tavLst>
                                        <p:tav tm="0">
                                          <p:val>
                                            <p:strVal val="#ppt_x+#ppt_w*1.125000"/>
                                          </p:val>
                                        </p:tav>
                                        <p:tav tm="100000">
                                          <p:val>
                                            <p:strVal val="#ppt_x"/>
                                          </p:val>
                                        </p:tav>
                                      </p:tavLst>
                                    </p:anim>
                                    <p:animEffect transition="in" filter="wipe(left)">
                                      <p:cBhvr>
                                        <p:cTn id="48" dur="500"/>
                                        <p:tgtEl>
                                          <p:spTgt spid="39"/>
                                        </p:tgtEl>
                                      </p:cBhvr>
                                    </p:animEffect>
                                  </p:childTnLst>
                                </p:cTn>
                              </p:par>
                              <p:par>
                                <p:cTn id="49" presetID="12" presetClass="entr" presetSubtype="2" fill="hold" nodeType="withEffect">
                                  <p:stCondLst>
                                    <p:cond delay="60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p:tgtEl>
                                          <p:spTgt spid="42"/>
                                        </p:tgtEl>
                                        <p:attrNameLst>
                                          <p:attrName>ppt_x</p:attrName>
                                        </p:attrNameLst>
                                      </p:cBhvr>
                                      <p:tavLst>
                                        <p:tav tm="0">
                                          <p:val>
                                            <p:strVal val="#ppt_x+#ppt_w*1.125000"/>
                                          </p:val>
                                        </p:tav>
                                        <p:tav tm="100000">
                                          <p:val>
                                            <p:strVal val="#ppt_x"/>
                                          </p:val>
                                        </p:tav>
                                      </p:tavLst>
                                    </p:anim>
                                    <p:animEffect transition="in" filter="wipe(left)">
                                      <p:cBhvr>
                                        <p:cTn id="5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524001" y="1851645"/>
            <a:ext cx="4205521" cy="3154710"/>
          </a:xfrm>
          <a:prstGeom prst="rect">
            <a:avLst/>
          </a:prstGeom>
          <a:noFill/>
        </p:spPr>
        <p:txBody>
          <a:bodyPr wrap="square" rtlCol="0">
            <a:spAutoFit/>
          </a:bodyPr>
          <a:lstStyle/>
          <a:p>
            <a:pPr algn="ctr"/>
            <a:r>
              <a:rPr lang="en-US" altLang="zh-CN"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5411162" y="2845078"/>
            <a:ext cx="6414045" cy="523220"/>
          </a:xfrm>
          <a:prstGeom prst="rect">
            <a:avLst/>
          </a:prstGeom>
          <a:noFill/>
        </p:spPr>
        <p:txBody>
          <a:bodyPr wrap="square" rtlCol="0">
            <a:spAutoFit/>
          </a:bodyPr>
          <a:lstStyle/>
          <a:p>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Principle of Difference Appearing</a:t>
            </a:r>
          </a:p>
        </p:txBody>
      </p:sp>
      <p:sp>
        <p:nvSpPr>
          <p:cNvPr id="8" name="文本框 7"/>
          <p:cNvSpPr txBox="1"/>
          <p:nvPr/>
        </p:nvSpPr>
        <p:spPr>
          <a:xfrm>
            <a:off x="5559702" y="3504503"/>
            <a:ext cx="6116961" cy="707886"/>
          </a:xfrm>
          <a:prstGeom prst="rect">
            <a:avLst/>
          </a:prstGeom>
          <a:noFill/>
        </p:spPr>
        <p:txBody>
          <a:bodyPr wrap="square" rtlCol="0">
            <a:spAutoFit/>
          </a:bodyPr>
          <a:lstStyle/>
          <a:p>
            <a:r>
              <a:rPr lang="da-DK" altLang="zh-CN" sz="2000" dirty="0" smtClean="0">
                <a:latin typeface="Times New Roman" panose="02020603050405020304" pitchFamily="18" charset="0"/>
                <a:cs typeface="Times New Roman" panose="02020603050405020304" pitchFamily="18" charset="0"/>
              </a:rPr>
              <a:t>According to </a:t>
            </a:r>
            <a:r>
              <a:rPr lang="en-US" altLang="zh-CN" sz="2000" dirty="0">
                <a:latin typeface="Times New Roman" panose="02020603050405020304" pitchFamily="18" charset="0"/>
                <a:cs typeface="Times New Roman" panose="02020603050405020304" pitchFamily="18" charset="0"/>
              </a:rPr>
              <a:t>spatial zones from Edward Hall (1996), and Hofstede’s cultural </a:t>
            </a:r>
            <a:r>
              <a:rPr lang="en-US" altLang="zh-CN" sz="2000" dirty="0" smtClean="0">
                <a:latin typeface="Times New Roman" panose="02020603050405020304" pitchFamily="18" charset="0"/>
                <a:cs typeface="Times New Roman" panose="02020603050405020304" pitchFamily="18" charset="0"/>
              </a:rPr>
              <a:t>dimensions</a:t>
            </a:r>
            <a:r>
              <a:rPr lang="da-DK" altLang="zh-CN" sz="2000" dirty="0">
                <a:latin typeface="Times New Roman" panose="02020603050405020304" pitchFamily="18" charset="0"/>
                <a:cs typeface="Times New Roman" panose="02020603050405020304" pitchFamily="18" charset="0"/>
              </a:rPr>
              <a:t>.</a:t>
            </a:r>
          </a:p>
        </p:txBody>
      </p:sp>
      <p:grpSp>
        <p:nvGrpSpPr>
          <p:cNvPr id="15" name="组合 14"/>
          <p:cNvGrpSpPr/>
          <p:nvPr/>
        </p:nvGrpSpPr>
        <p:grpSpPr>
          <a:xfrm>
            <a:off x="5411161" y="3375000"/>
            <a:ext cx="6414045" cy="158614"/>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2011592" y="3105836"/>
            <a:ext cx="3230339" cy="646331"/>
          </a:xfrm>
          <a:prstGeom prst="rect">
            <a:avLst/>
          </a:prstGeom>
        </p:spPr>
        <p:txBody>
          <a:bodyPr wrap="square" rtlCol="0">
            <a:spAutoFit/>
          </a:bodyPr>
          <a:lstStyle/>
          <a:p>
            <a:pPr algn="ctr"/>
            <a:r>
              <a:rPr lang="en-US" altLang="zh-CN" sz="3600" b="1" dirty="0">
                <a:solidFill>
                  <a:schemeClr val="accent1"/>
                </a:solidFill>
                <a:latin typeface="Times New Roman" panose="02020603050405020304" pitchFamily="18" charset="0"/>
                <a:cs typeface="Times New Roman" panose="02020603050405020304" pitchFamily="18" charset="0"/>
              </a:rPr>
              <a:t>PART THREE</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7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p:tgtEl>
                                          <p:spTgt spid="8"/>
                                        </p:tgtEl>
                                        <p:attrNameLst>
                                          <p:attrName>ppt_y</p:attrName>
                                        </p:attrNameLst>
                                      </p:cBhvr>
                                      <p:tavLst>
                                        <p:tav tm="0">
                                          <p:val>
                                            <p:strVal val="#ppt_y-#ppt_h*1.125000"/>
                                          </p:val>
                                        </p:tav>
                                        <p:tav tm="100000">
                                          <p:val>
                                            <p:strVal val="#ppt_y"/>
                                          </p:val>
                                        </p:tav>
                                      </p:tavLst>
                                    </p:anim>
                                    <p:animEffect transition="in" filter="wipe(down)">
                                      <p:cBhvr>
                                        <p:cTn id="17" dur="500"/>
                                        <p:tgtEl>
                                          <p:spTgt spid="8"/>
                                        </p:tgtEl>
                                      </p:cBhvr>
                                    </p:animEffect>
                                  </p:childTnLst>
                                </p:cTn>
                              </p:par>
                              <p:par>
                                <p:cTn id="18" presetID="22" presetClass="entr" presetSubtype="8"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par>
                                <p:cTn id="21" presetID="16" presetClass="entr" presetSubtype="37" fill="hold" grpId="0" nodeType="withEffect">
                                  <p:stCondLst>
                                    <p:cond delay="400"/>
                                  </p:stCondLst>
                                  <p:childTnLst>
                                    <p:set>
                                      <p:cBhvr>
                                        <p:cTn id="22" dur="1" fill="hold">
                                          <p:stCondLst>
                                            <p:cond delay="0"/>
                                          </p:stCondLst>
                                        </p:cTn>
                                        <p:tgtEl>
                                          <p:spTgt spid="16"/>
                                        </p:tgtEl>
                                        <p:attrNameLst>
                                          <p:attrName>style.visibility</p:attrName>
                                        </p:attrNameLst>
                                      </p:cBhvr>
                                      <p:to>
                                        <p:strVal val="visible"/>
                                      </p:to>
                                    </p:set>
                                    <p:animEffect transition="in" filter="barn(outVertical)">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542749" y="475918"/>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351136" y="577316"/>
            <a:ext cx="7113238" cy="461665"/>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3. Principle of Difference Appearing</a:t>
            </a:r>
          </a:p>
        </p:txBody>
      </p:sp>
      <p:sp>
        <p:nvSpPr>
          <p:cNvPr id="10" name="右箭头 9"/>
          <p:cNvSpPr/>
          <p:nvPr/>
        </p:nvSpPr>
        <p:spPr>
          <a:xfrm>
            <a:off x="1255363" y="1194544"/>
            <a:ext cx="9779429" cy="4468912"/>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zh-CN" altLang="en-US"/>
          </a:p>
        </p:txBody>
      </p:sp>
      <p:sp useBgFill="1">
        <p:nvSpPr>
          <p:cNvPr id="12" name="圆角矩形 11"/>
          <p:cNvSpPr/>
          <p:nvPr/>
        </p:nvSpPr>
        <p:spPr>
          <a:xfrm>
            <a:off x="1324065" y="2425545"/>
            <a:ext cx="3583690" cy="1952742"/>
          </a:xfrm>
          <a:prstGeom prst="roundRect">
            <a:avLst/>
          </a:prstGeom>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805" tIns="250805" rIns="250805" bIns="250805" numCol="1" spcCol="1270" anchor="ctr" anchorCtr="0">
            <a:noAutofit/>
          </a:bodyPr>
          <a:lstStyle/>
          <a:p>
            <a:pPr indent="306000" defTabSz="2000250">
              <a:lnSpc>
                <a:spcPct val="125000"/>
              </a:lnSpc>
              <a:spcBef>
                <a:spcPct val="0"/>
              </a:spcBef>
              <a:spcAft>
                <a:spcPct val="35000"/>
              </a:spcAft>
            </a:pPr>
            <a:r>
              <a:rPr lang="en-US" altLang="zh-CN" dirty="0" smtClean="0">
                <a:solidFill>
                  <a:srgbClr val="262626"/>
                </a:solidFill>
                <a:latin typeface="微软雅黑" panose="020B0503020204020204" pitchFamily="34" charset="-122"/>
                <a:ea typeface="微软雅黑" panose="020B0503020204020204" pitchFamily="34" charset="-122"/>
              </a:rPr>
              <a:t>High </a:t>
            </a:r>
            <a:r>
              <a:rPr lang="en-US" altLang="zh-CN" dirty="0">
                <a:solidFill>
                  <a:srgbClr val="262626"/>
                </a:solidFill>
                <a:latin typeface="微软雅黑" panose="020B0503020204020204" pitchFamily="34" charset="-122"/>
                <a:ea typeface="微软雅黑" panose="020B0503020204020204" pitchFamily="34" charset="-122"/>
              </a:rPr>
              <a:t>level acquirement of personal privacy in western </a:t>
            </a:r>
            <a:r>
              <a:rPr lang="en-US" altLang="zh-CN" dirty="0" smtClean="0">
                <a:solidFill>
                  <a:srgbClr val="262626"/>
                </a:solidFill>
                <a:latin typeface="微软雅黑" panose="020B0503020204020204" pitchFamily="34" charset="-122"/>
                <a:ea typeface="微软雅黑" panose="020B0503020204020204" pitchFamily="34" charset="-122"/>
              </a:rPr>
              <a:t>culture</a:t>
            </a:r>
            <a:endParaRPr lang="zh-CN" altLang="en-US" dirty="0">
              <a:solidFill>
                <a:srgbClr val="262626"/>
              </a:solidFill>
              <a:latin typeface="微软雅黑" panose="020B0503020204020204" pitchFamily="34" charset="-122"/>
              <a:ea typeface="微软雅黑" panose="020B0503020204020204" pitchFamily="34" charset="-122"/>
            </a:endParaRPr>
          </a:p>
        </p:txBody>
      </p:sp>
      <p:sp useBgFill="1">
        <p:nvSpPr>
          <p:cNvPr id="15" name="圆角矩形 14"/>
          <p:cNvSpPr/>
          <p:nvPr/>
        </p:nvSpPr>
        <p:spPr>
          <a:xfrm>
            <a:off x="5267471" y="2425545"/>
            <a:ext cx="2703802" cy="1952742"/>
          </a:xfrm>
          <a:prstGeom prst="roundRect">
            <a:avLst/>
          </a:prstGeom>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805" tIns="250805" rIns="250805" bIns="250805" numCol="1" spcCol="1270" anchor="ctr" anchorCtr="0">
            <a:noAutofit/>
          </a:bodyPr>
          <a:lstStyle/>
          <a:p>
            <a:pPr indent="306000" defTabSz="2000250">
              <a:lnSpc>
                <a:spcPct val="125000"/>
              </a:lnSpc>
              <a:spcBef>
                <a:spcPct val="0"/>
              </a:spcBef>
              <a:spcAft>
                <a:spcPct val="35000"/>
              </a:spcAft>
            </a:pPr>
            <a:r>
              <a:rPr lang="en-US" altLang="zh-CN" dirty="0" smtClean="0">
                <a:solidFill>
                  <a:srgbClr val="262626"/>
                </a:solidFill>
                <a:latin typeface="微软雅黑" panose="020B0503020204020204" pitchFamily="34" charset="-122"/>
                <a:ea typeface="微软雅黑" panose="020B0503020204020204" pitchFamily="34" charset="-122"/>
              </a:rPr>
              <a:t>Keep </a:t>
            </a:r>
            <a:r>
              <a:rPr lang="en-US" altLang="zh-CN" dirty="0">
                <a:solidFill>
                  <a:srgbClr val="262626"/>
                </a:solidFill>
                <a:latin typeface="微软雅黑" panose="020B0503020204020204" pitchFamily="34" charset="-122"/>
                <a:ea typeface="微软雅黑" panose="020B0503020204020204" pitchFamily="34" charset="-122"/>
              </a:rPr>
              <a:t>spatial zone </a:t>
            </a:r>
            <a:r>
              <a:rPr lang="en-US" altLang="zh-CN" dirty="0" smtClean="0">
                <a:solidFill>
                  <a:srgbClr val="262626"/>
                </a:solidFill>
                <a:latin typeface="微软雅黑" panose="020B0503020204020204" pitchFamily="34" charset="-122"/>
                <a:ea typeface="微软雅黑" panose="020B0503020204020204" pitchFamily="34" charset="-122"/>
              </a:rPr>
              <a:t>of individual</a:t>
            </a:r>
            <a:endParaRPr lang="en-US" altLang="zh-CN" dirty="0">
              <a:solidFill>
                <a:srgbClr val="262626"/>
              </a:solidFill>
              <a:latin typeface="微软雅黑" panose="020B0503020204020204" pitchFamily="34" charset="-122"/>
              <a:ea typeface="微软雅黑" panose="020B0503020204020204" pitchFamily="34" charset="-122"/>
            </a:endParaRPr>
          </a:p>
        </p:txBody>
      </p:sp>
      <p:sp useBgFill="1">
        <p:nvSpPr>
          <p:cNvPr id="20" name="圆角矩形 19"/>
          <p:cNvSpPr/>
          <p:nvPr/>
        </p:nvSpPr>
        <p:spPr>
          <a:xfrm>
            <a:off x="8464374" y="2425545"/>
            <a:ext cx="2376488" cy="1952742"/>
          </a:xfrm>
          <a:prstGeom prst="roundRect">
            <a:avLst/>
          </a:prstGeom>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0805" tIns="250805" rIns="250805" bIns="250805" numCol="1" spcCol="1270" anchor="ctr" anchorCtr="0">
            <a:noAutofit/>
          </a:bodyPr>
          <a:lstStyle/>
          <a:p>
            <a:pPr indent="306000" defTabSz="2000250">
              <a:lnSpc>
                <a:spcPct val="125000"/>
              </a:lnSpc>
              <a:spcBef>
                <a:spcPct val="0"/>
              </a:spcBef>
              <a:spcAft>
                <a:spcPct val="35000"/>
              </a:spcAft>
            </a:pPr>
            <a:r>
              <a:rPr lang="en-US" altLang="zh-CN" dirty="0" smtClean="0">
                <a:solidFill>
                  <a:srgbClr val="262626"/>
                </a:solidFill>
                <a:latin typeface="微软雅黑" panose="020B0503020204020204" pitchFamily="34" charset="-122"/>
                <a:ea typeface="微软雅黑" panose="020B0503020204020204" pitchFamily="34" charset="-122"/>
              </a:rPr>
              <a:t>Compared with it in China</a:t>
            </a:r>
            <a:endParaRPr lang="zh-CN" altLang="en-US" dirty="0">
              <a:solidFill>
                <a:srgbClr val="26262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260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8" fill="hold" nodeType="withEffect">
                                  <p:stCondLst>
                                    <p:cond delay="25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12" presetClass="entr" presetSubtype="1" fill="hold" grpId="0" nodeType="withEffect">
                                  <p:stCondLst>
                                    <p:cond delay="50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p:tgtEl>
                                          <p:spTgt spid="12"/>
                                        </p:tgtEl>
                                        <p:attrNameLst>
                                          <p:attrName>ppt_y</p:attrName>
                                        </p:attrNameLst>
                                      </p:cBhvr>
                                      <p:tavLst>
                                        <p:tav tm="0">
                                          <p:val>
                                            <p:strVal val="#ppt_y-#ppt_h*1.125000"/>
                                          </p:val>
                                        </p:tav>
                                        <p:tav tm="100000">
                                          <p:val>
                                            <p:strVal val="#ppt_y"/>
                                          </p:val>
                                        </p:tav>
                                      </p:tavLst>
                                    </p:anim>
                                    <p:animEffect transition="in" filter="wipe(down)">
                                      <p:cBhvr>
                                        <p:cTn id="19" dur="500"/>
                                        <p:tgtEl>
                                          <p:spTgt spid="12"/>
                                        </p:tgtEl>
                                      </p:cBhvr>
                                    </p:animEffect>
                                  </p:childTnLst>
                                </p:cTn>
                              </p:par>
                              <p:par>
                                <p:cTn id="20" presetID="12" presetClass="entr" presetSubtype="1" fill="hold" grpId="0" nodeType="withEffect">
                                  <p:stCondLst>
                                    <p:cond delay="75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p:tgtEl>
                                          <p:spTgt spid="15"/>
                                        </p:tgtEl>
                                        <p:attrNameLst>
                                          <p:attrName>ppt_y</p:attrName>
                                        </p:attrNameLst>
                                      </p:cBhvr>
                                      <p:tavLst>
                                        <p:tav tm="0">
                                          <p:val>
                                            <p:strVal val="#ppt_y-#ppt_h*1.125000"/>
                                          </p:val>
                                        </p:tav>
                                        <p:tav tm="100000">
                                          <p:val>
                                            <p:strVal val="#ppt_y"/>
                                          </p:val>
                                        </p:tav>
                                      </p:tavLst>
                                    </p:anim>
                                    <p:animEffect transition="in" filter="wipe(down)">
                                      <p:cBhvr>
                                        <p:cTn id="23" dur="500"/>
                                        <p:tgtEl>
                                          <p:spTgt spid="15"/>
                                        </p:tgtEl>
                                      </p:cBhvr>
                                    </p:animEffect>
                                  </p:childTnLst>
                                </p:cTn>
                              </p:par>
                              <p:par>
                                <p:cTn id="24" presetID="12" presetClass="entr" presetSubtype="1" fill="hold" grpId="0" nodeType="withEffect">
                                  <p:stCondLst>
                                    <p:cond delay="1000"/>
                                  </p:st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down)">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2" grpId="0" animBg="1"/>
      <p:bldP spid="15"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790414" y="218568"/>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598801" y="319966"/>
            <a:ext cx="7113238" cy="461665"/>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3</a:t>
            </a:r>
            <a:r>
              <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 Principle of Difference Appearing</a:t>
            </a:r>
          </a:p>
        </p:txBody>
      </p:sp>
      <p:cxnSp>
        <p:nvCxnSpPr>
          <p:cNvPr id="35" name="直接连接符 34"/>
          <p:cNvCxnSpPr/>
          <p:nvPr/>
        </p:nvCxnSpPr>
        <p:spPr>
          <a:xfrm>
            <a:off x="790414" y="3394129"/>
            <a:ext cx="9877587" cy="3487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1828705" y="1219202"/>
            <a:ext cx="2426239" cy="4419596"/>
            <a:chOff x="1595438" y="1219202"/>
            <a:chExt cx="2119756" cy="4419596"/>
          </a:xfrm>
        </p:grpSpPr>
        <p:sp>
          <p:nvSpPr>
            <p:cNvPr id="37" name="任意多边形 36"/>
            <p:cNvSpPr/>
            <p:nvPr/>
          </p:nvSpPr>
          <p:spPr>
            <a:xfrm>
              <a:off x="1595438"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Arial" panose="020B0604020202020204" pitchFamily="34" charset="0"/>
                <a:ea typeface="微软雅黑" panose="020B0503020204020204" pitchFamily="34" charset="-122"/>
              </a:endParaRPr>
            </a:p>
            <a:p>
              <a:pPr lvl="1"/>
              <a:endParaRPr lang="zh-CN" altLang="en-US" dirty="0"/>
            </a:p>
            <a:p>
              <a:pPr lvl="1"/>
              <a:endParaRPr lang="zh-CN" altLang="en-US" dirty="0"/>
            </a:p>
          </p:txBody>
        </p:sp>
        <p:sp>
          <p:nvSpPr>
            <p:cNvPr id="38" name="矩形 37"/>
            <p:cNvSpPr/>
            <p:nvPr/>
          </p:nvSpPr>
          <p:spPr>
            <a:xfrm>
              <a:off x="1626838" y="2344087"/>
              <a:ext cx="2088356" cy="1823576"/>
            </a:xfrm>
            <a:prstGeom prst="rect">
              <a:avLst/>
            </a:prstGeom>
          </p:spPr>
          <p:txBody>
            <a:bodyPr wrap="square">
              <a:spAutoFit/>
            </a:bodyPr>
            <a:lstStyle/>
            <a:p>
              <a:pPr indent="304800">
                <a:lnSpc>
                  <a:spcPct val="125000"/>
                </a:lnSpc>
              </a:pPr>
              <a:r>
                <a:rPr lang="en-US" altLang="zh-CN" b="1" kern="100" dirty="0" smtClean="0">
                  <a:solidFill>
                    <a:schemeClr val="bg1"/>
                  </a:solidFill>
                  <a:latin typeface="微软雅黑" panose="020B0503020204020204" pitchFamily="34" charset="-122"/>
                  <a:ea typeface="微软雅黑" panose="020B0503020204020204" pitchFamily="34" charset="-122"/>
                </a:rPr>
                <a:t>Using power </a:t>
              </a:r>
              <a:r>
                <a:rPr lang="en-US" altLang="zh-CN" b="1" kern="100" dirty="0">
                  <a:solidFill>
                    <a:schemeClr val="bg1"/>
                  </a:solidFill>
                  <a:latin typeface="微软雅黑" panose="020B0503020204020204" pitchFamily="34" charset="-122"/>
                  <a:ea typeface="微软雅黑" panose="020B0503020204020204" pitchFamily="34" charset="-122"/>
                </a:rPr>
                <a:t>distance theory and individualism and collectivism </a:t>
              </a:r>
              <a:r>
                <a:rPr lang="en-US" altLang="zh-CN" b="1" kern="100" dirty="0" smtClean="0">
                  <a:solidFill>
                    <a:schemeClr val="bg1"/>
                  </a:solidFill>
                  <a:latin typeface="微软雅黑" panose="020B0503020204020204" pitchFamily="34" charset="-122"/>
                  <a:ea typeface="微软雅黑" panose="020B0503020204020204" pitchFamily="34" charset="-122"/>
                </a:rPr>
                <a:t>theory.</a:t>
              </a:r>
              <a:endParaRPr lang="zh-CN" altLang="zh-CN" b="1" kern="100" dirty="0">
                <a:solidFill>
                  <a:schemeClr val="bg1"/>
                </a:solidFill>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4745205" y="1219202"/>
            <a:ext cx="2642818" cy="4419596"/>
            <a:chOff x="5043972" y="1219202"/>
            <a:chExt cx="2204951" cy="4419596"/>
          </a:xfrm>
        </p:grpSpPr>
        <p:sp>
          <p:nvSpPr>
            <p:cNvPr id="44" name="任意多边形 43"/>
            <p:cNvSpPr/>
            <p:nvPr/>
          </p:nvSpPr>
          <p:spPr>
            <a:xfrm>
              <a:off x="5043972"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a:p>
              <a:pPr lvl="1"/>
              <a:endParaRPr lang="zh-CN" altLang="en-US"/>
            </a:p>
            <a:p>
              <a:pPr lvl="1"/>
              <a:endParaRPr lang="zh-CN" altLang="en-US"/>
            </a:p>
          </p:txBody>
        </p:sp>
        <p:sp>
          <p:nvSpPr>
            <p:cNvPr id="45" name="矩形 44"/>
            <p:cNvSpPr/>
            <p:nvPr/>
          </p:nvSpPr>
          <p:spPr>
            <a:xfrm>
              <a:off x="5043972" y="2344087"/>
              <a:ext cx="2204951" cy="2169825"/>
            </a:xfrm>
            <a:prstGeom prst="rect">
              <a:avLst/>
            </a:prstGeom>
          </p:spPr>
          <p:txBody>
            <a:bodyPr wrap="square">
              <a:spAutoFit/>
            </a:bodyPr>
            <a:lstStyle/>
            <a:p>
              <a:pPr indent="304800">
                <a:lnSpc>
                  <a:spcPct val="125000"/>
                </a:lnSpc>
              </a:pPr>
              <a:r>
                <a:rPr lang="en-US" altLang="zh-CN" b="1" kern="100" dirty="0" smtClean="0">
                  <a:solidFill>
                    <a:schemeClr val="bg1"/>
                  </a:solidFill>
                  <a:latin typeface="微软雅黑" panose="020B0503020204020204" pitchFamily="34" charset="-122"/>
                  <a:ea typeface="微软雅黑" panose="020B0503020204020204" pitchFamily="34" charset="-122"/>
                </a:rPr>
                <a:t>We are in a collectivistic culture</a:t>
              </a:r>
              <a:r>
                <a:rPr lang="en-US" altLang="zh-CN" b="1" kern="100" dirty="0">
                  <a:solidFill>
                    <a:schemeClr val="bg1"/>
                  </a:solidFill>
                  <a:latin typeface="微软雅黑" panose="020B0503020204020204" pitchFamily="34" charset="-122"/>
                  <a:ea typeface="微软雅黑" panose="020B0503020204020204" pitchFamily="34" charset="-122"/>
                </a:rPr>
                <a:t> </a:t>
              </a:r>
              <a:r>
                <a:rPr lang="en-US" altLang="zh-CN" b="1" kern="100" dirty="0" smtClean="0">
                  <a:solidFill>
                    <a:schemeClr val="bg1"/>
                  </a:solidFill>
                  <a:latin typeface="微软雅黑" panose="020B0503020204020204" pitchFamily="34" charset="-122"/>
                  <a:ea typeface="微软雅黑" panose="020B0503020204020204" pitchFamily="34" charset="-122"/>
                </a:rPr>
                <a:t>so we can bear more about privacy. (may be related to high power distance) </a:t>
              </a:r>
            </a:p>
          </p:txBody>
        </p:sp>
      </p:grpSp>
      <p:grpSp>
        <p:nvGrpSpPr>
          <p:cNvPr id="46" name="组合 45"/>
          <p:cNvGrpSpPr/>
          <p:nvPr/>
        </p:nvGrpSpPr>
        <p:grpSpPr>
          <a:xfrm>
            <a:off x="7653986" y="1219202"/>
            <a:ext cx="2408269" cy="4419596"/>
            <a:chOff x="8492507" y="1219202"/>
            <a:chExt cx="2104056" cy="4419596"/>
          </a:xfrm>
        </p:grpSpPr>
        <p:sp>
          <p:nvSpPr>
            <p:cNvPr id="47" name="任意多边形 46"/>
            <p:cNvSpPr/>
            <p:nvPr/>
          </p:nvSpPr>
          <p:spPr>
            <a:xfrm>
              <a:off x="8492507"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pitchFamily="34" charset="0"/>
                <a:ea typeface="微软雅黑" panose="020B0503020204020204" pitchFamily="34" charset="-122"/>
              </a:endParaRPr>
            </a:p>
            <a:p>
              <a:pPr lvl="1"/>
              <a:endParaRPr lang="zh-CN" altLang="en-US"/>
            </a:p>
            <a:p>
              <a:pPr lvl="1"/>
              <a:endParaRPr lang="zh-CN" altLang="en-US"/>
            </a:p>
          </p:txBody>
        </p:sp>
        <p:sp>
          <p:nvSpPr>
            <p:cNvPr id="48" name="矩形 47"/>
            <p:cNvSpPr/>
            <p:nvPr/>
          </p:nvSpPr>
          <p:spPr>
            <a:xfrm>
              <a:off x="8503452" y="2863460"/>
              <a:ext cx="2088356" cy="784830"/>
            </a:xfrm>
            <a:prstGeom prst="rect">
              <a:avLst/>
            </a:prstGeom>
          </p:spPr>
          <p:txBody>
            <a:bodyPr wrap="square">
              <a:spAutoFit/>
            </a:bodyPr>
            <a:lstStyle/>
            <a:p>
              <a:pPr indent="304800">
                <a:lnSpc>
                  <a:spcPct val="125000"/>
                </a:lnSpc>
              </a:pPr>
              <a:r>
                <a:rPr lang="en-US" altLang="zh-CN" b="1" kern="100" dirty="0" smtClean="0">
                  <a:solidFill>
                    <a:schemeClr val="bg1"/>
                  </a:solidFill>
                  <a:latin typeface="微软雅黑" panose="020B0503020204020204" pitchFamily="34" charset="-122"/>
                  <a:ea typeface="微软雅黑" panose="020B0503020204020204" pitchFamily="34" charset="-122"/>
                </a:rPr>
                <a:t>Compared with the western ones.</a:t>
              </a:r>
              <a:endParaRPr lang="zh-CN" altLang="zh-CN" b="1" kern="1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6775316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 presetClass="entr" presetSubtype="8" fill="hold" nodeType="withEffect" p14:presetBounceEnd="30000">
                                      <p:stCondLst>
                                        <p:cond delay="250"/>
                                      </p:stCondLst>
                                      <p:childTnLst>
                                        <p:set>
                                          <p:cBhvr>
                                            <p:cTn id="14" dur="1" fill="hold">
                                              <p:stCondLst>
                                                <p:cond delay="0"/>
                                              </p:stCondLst>
                                            </p:cTn>
                                            <p:tgtEl>
                                              <p:spTgt spid="36"/>
                                            </p:tgtEl>
                                            <p:attrNameLst>
                                              <p:attrName>style.visibility</p:attrName>
                                            </p:attrNameLst>
                                          </p:cBhvr>
                                          <p:to>
                                            <p:strVal val="visible"/>
                                          </p:to>
                                        </p:set>
                                        <p:anim calcmode="lin" valueType="num" p14:bounceEnd="30000">
                                          <p:cBhvr additive="base">
                                            <p:cTn id="15" dur="500" fill="hold"/>
                                            <p:tgtEl>
                                              <p:spTgt spid="36"/>
                                            </p:tgtEl>
                                            <p:attrNameLst>
                                              <p:attrName>ppt_x</p:attrName>
                                            </p:attrNameLst>
                                          </p:cBhvr>
                                          <p:tavLst>
                                            <p:tav tm="0">
                                              <p:val>
                                                <p:strVal val="0-#ppt_w/2"/>
                                              </p:val>
                                            </p:tav>
                                            <p:tav tm="100000">
                                              <p:val>
                                                <p:strVal val="#ppt_x"/>
                                              </p:val>
                                            </p:tav>
                                          </p:tavLst>
                                        </p:anim>
                                        <p:anim calcmode="lin" valueType="num" p14:bounceEnd="30000">
                                          <p:cBhvr additive="base">
                                            <p:cTn id="16" dur="500" fill="hold"/>
                                            <p:tgtEl>
                                              <p:spTgt spid="36"/>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30000">
                                      <p:stCondLst>
                                        <p:cond delay="250"/>
                                      </p:stCondLst>
                                      <p:childTnLst>
                                        <p:set>
                                          <p:cBhvr>
                                            <p:cTn id="18" dur="1" fill="hold">
                                              <p:stCondLst>
                                                <p:cond delay="0"/>
                                              </p:stCondLst>
                                            </p:cTn>
                                            <p:tgtEl>
                                              <p:spTgt spid="43"/>
                                            </p:tgtEl>
                                            <p:attrNameLst>
                                              <p:attrName>style.visibility</p:attrName>
                                            </p:attrNameLst>
                                          </p:cBhvr>
                                          <p:to>
                                            <p:strVal val="visible"/>
                                          </p:to>
                                        </p:set>
                                        <p:anim calcmode="lin" valueType="num" p14:bounceEnd="30000">
                                          <p:cBhvr additive="base">
                                            <p:cTn id="19" dur="500" fill="hold"/>
                                            <p:tgtEl>
                                              <p:spTgt spid="43"/>
                                            </p:tgtEl>
                                            <p:attrNameLst>
                                              <p:attrName>ppt_x</p:attrName>
                                            </p:attrNameLst>
                                          </p:cBhvr>
                                          <p:tavLst>
                                            <p:tav tm="0">
                                              <p:val>
                                                <p:strVal val="0-#ppt_w/2"/>
                                              </p:val>
                                            </p:tav>
                                            <p:tav tm="100000">
                                              <p:val>
                                                <p:strVal val="#ppt_x"/>
                                              </p:val>
                                            </p:tav>
                                          </p:tavLst>
                                        </p:anim>
                                        <p:anim calcmode="lin" valueType="num" p14:bounceEnd="30000">
                                          <p:cBhvr additive="base">
                                            <p:cTn id="20" dur="500" fill="hold"/>
                                            <p:tgtEl>
                                              <p:spTgt spid="43"/>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14:presetBounceEnd="30000">
                                      <p:stCondLst>
                                        <p:cond delay="250"/>
                                      </p:stCondLst>
                                      <p:childTnLst>
                                        <p:set>
                                          <p:cBhvr>
                                            <p:cTn id="22" dur="1" fill="hold">
                                              <p:stCondLst>
                                                <p:cond delay="0"/>
                                              </p:stCondLst>
                                            </p:cTn>
                                            <p:tgtEl>
                                              <p:spTgt spid="46"/>
                                            </p:tgtEl>
                                            <p:attrNameLst>
                                              <p:attrName>style.visibility</p:attrName>
                                            </p:attrNameLst>
                                          </p:cBhvr>
                                          <p:to>
                                            <p:strVal val="visible"/>
                                          </p:to>
                                        </p:set>
                                        <p:anim calcmode="lin" valueType="num" p14:bounceEnd="30000">
                                          <p:cBhvr additive="base">
                                            <p:cTn id="23" dur="500" fill="hold"/>
                                            <p:tgtEl>
                                              <p:spTgt spid="46"/>
                                            </p:tgtEl>
                                            <p:attrNameLst>
                                              <p:attrName>ppt_x</p:attrName>
                                            </p:attrNameLst>
                                          </p:cBhvr>
                                          <p:tavLst>
                                            <p:tav tm="0">
                                              <p:val>
                                                <p:strVal val="0-#ppt_w/2"/>
                                              </p:val>
                                            </p:tav>
                                            <p:tav tm="100000">
                                              <p:val>
                                                <p:strVal val="#ppt_x"/>
                                              </p:val>
                                            </p:tav>
                                          </p:tavLst>
                                        </p:anim>
                                        <p:anim calcmode="lin" valueType="num" p14:bounceEnd="30000">
                                          <p:cBhvr additive="base">
                                            <p:cTn id="24" dur="500" fill="hold"/>
                                            <p:tgtEl>
                                              <p:spTgt spid="46"/>
                                            </p:tgtEl>
                                            <p:attrNameLst>
                                              <p:attrName>ppt_y</p:attrName>
                                            </p:attrNameLst>
                                          </p:cBhvr>
                                          <p:tavLst>
                                            <p:tav tm="0">
                                              <p:val>
                                                <p:strVal val="#ppt_y"/>
                                              </p:val>
                                            </p:tav>
                                            <p:tav tm="100000">
                                              <p:val>
                                                <p:strVal val="#ppt_y"/>
                                              </p:val>
                                            </p:tav>
                                          </p:tavLst>
                                        </p:anim>
                                      </p:childTnLst>
                                    </p:cTn>
                                  </p:par>
                                  <p:par>
                                    <p:cTn id="25" presetID="22" presetClass="entr" presetSubtype="8" fill="hold" nodeType="withEffect">
                                      <p:stCondLst>
                                        <p:cond delay="250"/>
                                      </p:stCondLst>
                                      <p:childTnLst>
                                        <p:set>
                                          <p:cBhvr>
                                            <p:cTn id="26" dur="1" fill="hold">
                                              <p:stCondLst>
                                                <p:cond delay="0"/>
                                              </p:stCondLst>
                                            </p:cTn>
                                            <p:tgtEl>
                                              <p:spTgt spid="35"/>
                                            </p:tgtEl>
                                            <p:attrNameLst>
                                              <p:attrName>style.visibility</p:attrName>
                                            </p:attrNameLst>
                                          </p:cBhvr>
                                          <p:to>
                                            <p:strVal val="visible"/>
                                          </p:to>
                                        </p:set>
                                        <p:animEffect transition="in" filter="wipe(left)">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 presetClass="entr" presetSubtype="8" fill="hold" nodeType="withEffect">
                                      <p:stCondLst>
                                        <p:cond delay="25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500" fill="hold"/>
                                            <p:tgtEl>
                                              <p:spTgt spid="36"/>
                                            </p:tgtEl>
                                            <p:attrNameLst>
                                              <p:attrName>ppt_x</p:attrName>
                                            </p:attrNameLst>
                                          </p:cBhvr>
                                          <p:tavLst>
                                            <p:tav tm="0">
                                              <p:val>
                                                <p:strVal val="0-#ppt_w/2"/>
                                              </p:val>
                                            </p:tav>
                                            <p:tav tm="100000">
                                              <p:val>
                                                <p:strVal val="#ppt_x"/>
                                              </p:val>
                                            </p:tav>
                                          </p:tavLst>
                                        </p:anim>
                                        <p:anim calcmode="lin" valueType="num">
                                          <p:cBhvr additive="base">
                                            <p:cTn id="16" dur="500" fill="hold"/>
                                            <p:tgtEl>
                                              <p:spTgt spid="36"/>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25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0-#ppt_w/2"/>
                                              </p:val>
                                            </p:tav>
                                            <p:tav tm="100000">
                                              <p:val>
                                                <p:strVal val="#ppt_x"/>
                                              </p:val>
                                            </p:tav>
                                          </p:tavLst>
                                        </p:anim>
                                        <p:anim calcmode="lin" valueType="num">
                                          <p:cBhvr additive="base">
                                            <p:cTn id="20" dur="500" fill="hold"/>
                                            <p:tgtEl>
                                              <p:spTgt spid="43"/>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250"/>
                                      </p:stCondLst>
                                      <p:childTnLst>
                                        <p:set>
                                          <p:cBhvr>
                                            <p:cTn id="22" dur="1" fill="hold">
                                              <p:stCondLst>
                                                <p:cond delay="0"/>
                                              </p:stCondLst>
                                            </p:cTn>
                                            <p:tgtEl>
                                              <p:spTgt spid="46"/>
                                            </p:tgtEl>
                                            <p:attrNameLst>
                                              <p:attrName>style.visibility</p:attrName>
                                            </p:attrNameLst>
                                          </p:cBhvr>
                                          <p:to>
                                            <p:strVal val="visible"/>
                                          </p:to>
                                        </p:set>
                                        <p:anim calcmode="lin" valueType="num">
                                          <p:cBhvr additive="base">
                                            <p:cTn id="23" dur="500" fill="hold"/>
                                            <p:tgtEl>
                                              <p:spTgt spid="46"/>
                                            </p:tgtEl>
                                            <p:attrNameLst>
                                              <p:attrName>ppt_x</p:attrName>
                                            </p:attrNameLst>
                                          </p:cBhvr>
                                          <p:tavLst>
                                            <p:tav tm="0">
                                              <p:val>
                                                <p:strVal val="0-#ppt_w/2"/>
                                              </p:val>
                                            </p:tav>
                                            <p:tav tm="100000">
                                              <p:val>
                                                <p:strVal val="#ppt_x"/>
                                              </p:val>
                                            </p:tav>
                                          </p:tavLst>
                                        </p:anim>
                                        <p:anim calcmode="lin" valueType="num">
                                          <p:cBhvr additive="base">
                                            <p:cTn id="24" dur="500" fill="hold"/>
                                            <p:tgtEl>
                                              <p:spTgt spid="46"/>
                                            </p:tgtEl>
                                            <p:attrNameLst>
                                              <p:attrName>ppt_y</p:attrName>
                                            </p:attrNameLst>
                                          </p:cBhvr>
                                          <p:tavLst>
                                            <p:tav tm="0">
                                              <p:val>
                                                <p:strVal val="#ppt_y"/>
                                              </p:val>
                                            </p:tav>
                                            <p:tav tm="100000">
                                              <p:val>
                                                <p:strVal val="#ppt_y"/>
                                              </p:val>
                                            </p:tav>
                                          </p:tavLst>
                                        </p:anim>
                                      </p:childTnLst>
                                    </p:cTn>
                                  </p:par>
                                  <p:par>
                                    <p:cTn id="25" presetID="22" presetClass="entr" presetSubtype="8" fill="hold" nodeType="withEffect">
                                      <p:stCondLst>
                                        <p:cond delay="250"/>
                                      </p:stCondLst>
                                      <p:childTnLst>
                                        <p:set>
                                          <p:cBhvr>
                                            <p:cTn id="26" dur="1" fill="hold">
                                              <p:stCondLst>
                                                <p:cond delay="0"/>
                                              </p:stCondLst>
                                            </p:cTn>
                                            <p:tgtEl>
                                              <p:spTgt spid="35"/>
                                            </p:tgtEl>
                                            <p:attrNameLst>
                                              <p:attrName>style.visibility</p:attrName>
                                            </p:attrNameLst>
                                          </p:cBhvr>
                                          <p:to>
                                            <p:strVal val="visible"/>
                                          </p:to>
                                        </p:set>
                                        <p:animEffect transition="in" filter="wipe(left)">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mc:Fallback>
  </mc:AlternateContent>
</p:sld>
</file>

<file path=ppt/theme/theme1.xml><?xml version="1.0" encoding="utf-8"?>
<a:theme xmlns:a="http://schemas.openxmlformats.org/drawingml/2006/main" name="微笑PPT - 小A">
  <a:themeElements>
    <a:clrScheme name="微笑PPT - 小A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fontScheme name="微笑PPT - 小A">
      <a:majorFont>
        <a:latin typeface="Arial"/>
        <a:ea typeface="微软雅黑"/>
        <a:cs typeface="宋体"/>
      </a:majorFont>
      <a:minorFont>
        <a:latin typeface="Arial"/>
        <a:ea typeface="微软雅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微笑PPT - 小A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817</TotalTime>
  <Words>287</Words>
  <Application>Microsoft Office PowerPoint</Application>
  <PresentationFormat>宽屏</PresentationFormat>
  <Paragraphs>60</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12</vt:i4>
      </vt:variant>
    </vt:vector>
  </HeadingPairs>
  <TitlesOfParts>
    <vt:vector size="21" baseType="lpstr">
      <vt:lpstr>宋体</vt:lpstr>
      <vt:lpstr>微软雅黑</vt:lpstr>
      <vt:lpstr>Arial</vt:lpstr>
      <vt:lpstr>Calibri</vt:lpstr>
      <vt:lpstr>Calibri Light</vt:lpstr>
      <vt:lpstr>Times New Roman</vt:lpstr>
      <vt:lpstr>Wingdings</vt:lpstr>
      <vt:lpstr>微笑PPT - 小A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赵 书彬</cp:lastModifiedBy>
  <cp:revision>263</cp:revision>
  <dcterms:created xsi:type="dcterms:W3CDTF">2015-01-13T10:49:01Z</dcterms:created>
  <dcterms:modified xsi:type="dcterms:W3CDTF">2020-04-29T23:54:47Z</dcterms:modified>
</cp:coreProperties>
</file>