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5A18"/>
    <a:srgbClr val="326DE5"/>
    <a:srgbClr val="099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61B5B5-CD31-4FF6-9415-69CAEA67C69D}" v="29" dt="2021-05-18T18:06:46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3" autoAdjust="0"/>
    <p:restoredTop sz="94660"/>
  </p:normalViewPr>
  <p:slideViewPr>
    <p:cSldViewPr snapToGrid="0">
      <p:cViewPr>
        <p:scale>
          <a:sx n="70" d="100"/>
          <a:sy n="70" d="100"/>
        </p:scale>
        <p:origin x="348" y="2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EF057-F6D3-449A-B186-127125CC2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F861D-5DE1-41B4-B647-E91453844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626D8-87E1-47A0-B47B-0011922D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5313-E0F8-4647-91C5-396BB7D0E00F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461AD-4912-43B4-91D0-14FAC392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57F5B-C95B-46D9-89B8-006904DD3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F24F-3D33-4533-8503-C5DBA5FBCD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90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372F6-154C-4D84-9986-252B461D1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2C409-0684-4DEC-979F-7538D1670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BA0D8-1032-427E-953F-CC8E6EE06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5313-E0F8-4647-91C5-396BB7D0E00F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453A6-D4EA-4649-8B80-983D824A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FF59E-9B0E-4FAD-BEFC-3A82C6CF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F24F-3D33-4533-8503-C5DBA5FBCD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9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CEED7C-0EA6-4A2E-8C8C-45AB7C106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F58FB-76EB-4250-A54A-475817F47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29563-6300-438E-806E-EC98338B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5313-E0F8-4647-91C5-396BB7D0E00F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6AC91-4E78-4300-9343-EEB35D242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51C15-72AA-45B4-8271-5594DDD5B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F24F-3D33-4533-8503-C5DBA5FBCD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1136-D8E7-4D1B-9397-F27F0C98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30BD1-2DA8-4581-8695-4FFDE9254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7DCB1-34E5-4836-A8E8-F5CE0D5C8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5313-E0F8-4647-91C5-396BB7D0E00F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43AFA-0990-4DBF-BD99-75F3548BF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C7D00-D83B-4454-9451-6AC53B29A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F24F-3D33-4533-8503-C5DBA5FBCD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87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C91B-5CAE-433A-989F-3BB742D42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B1499-8842-4F44-BFBF-F1F180F28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8CFFC-5E94-47FE-A529-3C057D07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5313-E0F8-4647-91C5-396BB7D0E00F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26EE6-65D9-4B54-B645-22E5942A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F1836-FB65-4363-AB5C-CF2EACE1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F24F-3D33-4533-8503-C5DBA5FBCD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0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4B9D-FB29-4FC3-A0BC-AFA1071C1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70494-FC94-48B4-BAE0-BED7D87DB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A7837-1C10-4E2B-B943-5344C89AD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9622D-06C3-4DC2-8684-24FBFE126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5313-E0F8-4647-91C5-396BB7D0E00F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91541-83FE-4CB5-8783-94B59F1EA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456BC-D9C7-43C6-B7AE-0DBC9D6D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F24F-3D33-4533-8503-C5DBA5FBCD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3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9F38-537A-4116-9DF1-33C04EC5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F0941-9F56-4D77-894D-5EEC97EBB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699AC-CCC1-47B0-AE20-9B2A91EA2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9798A5-76DB-4331-9725-35CD88A3C8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DBC06-F8FD-4AD8-89ED-64289209A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427ED1-9C62-4780-8D46-8598C38D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5313-E0F8-4647-91C5-396BB7D0E00F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D574B-6F53-4F1F-A5C8-52D284C34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2D60A-DA7A-418B-B6C4-5EF294CF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F24F-3D33-4533-8503-C5DBA5FBCD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05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C219C-F40F-4742-9CE3-6FCCEC9A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AA99F-A9C0-4463-ABEA-3AAB62E7C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5313-E0F8-4647-91C5-396BB7D0E00F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471EB-12F2-4524-8456-3F200BC2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FB1A3-AF30-4734-9F0D-0CD1394A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F24F-3D33-4533-8503-C5DBA5FBCD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1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670823-8533-4742-A513-B8A250B1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5313-E0F8-4647-91C5-396BB7D0E00F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E10A41-31D2-485F-910E-14EE84B6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7BD84-BC6C-4E87-BEDC-75E488F6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F24F-3D33-4533-8503-C5DBA5FBCD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71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C06BB-37DF-489A-9D0C-90793A5F6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E4F35-1704-49CB-BA82-4F2F6852E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F61FE-BF3E-43AF-AAA5-B30D6A91F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0FA78-F785-44B1-8D0A-B05E5DF8B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5313-E0F8-4647-91C5-396BB7D0E00F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8FF47-CF7A-4EDA-94F5-DE1E2A8E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17716-C6FF-4E1D-B95B-A2DFAA0E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F24F-3D33-4533-8503-C5DBA5FBCD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23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00A4C-C8BE-4F1E-B2E1-E290FA97D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0A7020-E033-4851-A952-C37729035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855F3-1536-47A9-A000-725D837D9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FDABB-91C9-44CD-954F-1FE30B9C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5313-E0F8-4647-91C5-396BB7D0E00F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3A1D8-6C2D-4C5A-9BBE-450529933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293E1-5997-41A4-81A2-77485706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F24F-3D33-4533-8503-C5DBA5FBCD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1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21192B-C412-467E-9AF8-1F0D84FF1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F5B8C-9EC2-4948-96F2-3EDCFF5CE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D34A4-9C63-4509-BCA2-8D8F751E6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95313-E0F8-4647-91C5-396BB7D0E00F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46EF5-9A3A-4185-A9FE-304C41AA4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F7F9-3913-477B-9EE4-F2C5D865C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EF24F-3D33-4533-8503-C5DBA5FBCD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3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ED6D4FD9-66A1-4A8E-AB8C-902E3AB64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926" y="2174625"/>
            <a:ext cx="509338" cy="431738"/>
          </a:xfrm>
          <a:prstGeom prst="rect">
            <a:avLst/>
          </a:prstGeom>
          <a:ln>
            <a:solidFill>
              <a:srgbClr val="326DE5"/>
            </a:solidFill>
          </a:ln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4AD98CCF-EAF3-4DB7-B09F-B96EED505141}"/>
              </a:ext>
            </a:extLst>
          </p:cNvPr>
          <p:cNvGrpSpPr/>
          <p:nvPr/>
        </p:nvGrpSpPr>
        <p:grpSpPr>
          <a:xfrm>
            <a:off x="4430792" y="1502565"/>
            <a:ext cx="1680166" cy="461665"/>
            <a:chOff x="2244895" y="1787410"/>
            <a:chExt cx="3030537" cy="832711"/>
          </a:xfrm>
        </p:grpSpPr>
        <p:pic>
          <p:nvPicPr>
            <p:cNvPr id="14" name="Graphic 23">
              <a:extLst>
                <a:ext uri="{FF2B5EF4-FFF2-40B4-BE49-F238E27FC236}">
                  <a16:creationId xmlns:a16="http://schemas.microsoft.com/office/drawing/2014/main" id="{146AF498-932B-AB46-916F-2107FD8338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4895" y="178894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5A05B158-B70B-5F4F-B0E2-17894FAAF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6895" y="1787410"/>
              <a:ext cx="2268537" cy="832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Elastic Kubernetes Service (Amazon EKS)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E6FF8AEA-758D-A341-A931-520D2F6E5DA7}"/>
              </a:ext>
            </a:extLst>
          </p:cNvPr>
          <p:cNvSpPr/>
          <p:nvPr/>
        </p:nvSpPr>
        <p:spPr>
          <a:xfrm>
            <a:off x="3276600" y="845419"/>
            <a:ext cx="6977761" cy="55553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54C7746-9B33-49E7-ABB7-F5392D2A1656}"/>
              </a:ext>
            </a:extLst>
          </p:cNvPr>
          <p:cNvGrpSpPr/>
          <p:nvPr/>
        </p:nvGrpSpPr>
        <p:grpSpPr>
          <a:xfrm>
            <a:off x="6792831" y="4346765"/>
            <a:ext cx="2341456" cy="1557866"/>
            <a:chOff x="7399869" y="2988733"/>
            <a:chExt cx="2341456" cy="1557866"/>
          </a:xfrm>
        </p:grpSpPr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303BCF86-8888-43EE-91A8-C121AA874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5984" y="3167096"/>
              <a:ext cx="1875341" cy="984554"/>
            </a:xfrm>
            <a:prstGeom prst="rect">
              <a:avLst/>
            </a:prstGeom>
          </p:spPr>
        </p:pic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927A4150-DE5C-409C-A928-B354BC6A5B53}"/>
                </a:ext>
              </a:extLst>
            </p:cNvPr>
            <p:cNvSpPr/>
            <p:nvPr/>
          </p:nvSpPr>
          <p:spPr>
            <a:xfrm>
              <a:off x="7399869" y="2988733"/>
              <a:ext cx="2048933" cy="155786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A63AFF8-4A6A-409E-B5A9-283ADD67BD18}"/>
                </a:ext>
              </a:extLst>
            </p:cNvPr>
            <p:cNvSpPr txBox="1"/>
            <p:nvPr/>
          </p:nvSpPr>
          <p:spPr>
            <a:xfrm>
              <a:off x="7486664" y="4184536"/>
              <a:ext cx="20489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dB server on port 5432</a:t>
              </a:r>
              <a:endParaRPr lang="en-US" sz="800" dirty="0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4988358" y="2074523"/>
            <a:ext cx="4153681" cy="402804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38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189" y="207452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D5806C6-7209-4D77-8DAD-67CB25788BC0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 flipH="1">
            <a:off x="7817298" y="3933073"/>
            <a:ext cx="3705" cy="41369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334E604-3A95-4434-96A8-BCBBE9A410B8}"/>
              </a:ext>
            </a:extLst>
          </p:cNvPr>
          <p:cNvGrpSpPr/>
          <p:nvPr/>
        </p:nvGrpSpPr>
        <p:grpSpPr>
          <a:xfrm>
            <a:off x="6796536" y="2375207"/>
            <a:ext cx="2090205" cy="1557866"/>
            <a:chOff x="6900336" y="2335985"/>
            <a:chExt cx="2090205" cy="155786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C291611-A7B8-45E8-9F50-DB1B77B2804C}"/>
                </a:ext>
              </a:extLst>
            </p:cNvPr>
            <p:cNvGrpSpPr/>
            <p:nvPr/>
          </p:nvGrpSpPr>
          <p:grpSpPr>
            <a:xfrm>
              <a:off x="6900336" y="2335985"/>
              <a:ext cx="2090205" cy="1557866"/>
              <a:chOff x="5266266" y="2988733"/>
              <a:chExt cx="2090205" cy="1557866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A39127E-7683-4BE8-B2E0-09609FF3C288}"/>
                  </a:ext>
                </a:extLst>
              </p:cNvPr>
              <p:cNvSpPr/>
              <p:nvPr/>
            </p:nvSpPr>
            <p:spPr>
              <a:xfrm>
                <a:off x="5266266" y="2988733"/>
                <a:ext cx="2048933" cy="155786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Pod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60062F-A9B5-4130-AC8D-4A36876E5617}"/>
                  </a:ext>
                </a:extLst>
              </p:cNvPr>
              <p:cNvSpPr txBox="1"/>
              <p:nvPr/>
            </p:nvSpPr>
            <p:spPr>
              <a:xfrm>
                <a:off x="5307538" y="4202038"/>
                <a:ext cx="204893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8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mlflow server on port 5000</a:t>
                </a:r>
                <a:endParaRPr lang="en-US" sz="800" dirty="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F5EB77E-DD51-41A9-A76E-73D47E5AB2A0}"/>
                </a:ext>
              </a:extLst>
            </p:cNvPr>
            <p:cNvGrpSpPr/>
            <p:nvPr/>
          </p:nvGrpSpPr>
          <p:grpSpPr>
            <a:xfrm>
              <a:off x="7540953" y="2548392"/>
              <a:ext cx="1321521" cy="922051"/>
              <a:chOff x="5392545" y="2192866"/>
              <a:chExt cx="1321521" cy="922051"/>
            </a:xfrm>
          </p:grpSpPr>
          <p:pic>
            <p:nvPicPr>
              <p:cNvPr id="43" name="Picture 42" descr="Logo&#10;&#10;Description automatically generated">
                <a:extLst>
                  <a:ext uri="{FF2B5EF4-FFF2-40B4-BE49-F238E27FC236}">
                    <a16:creationId xmlns:a16="http://schemas.microsoft.com/office/drawing/2014/main" id="{931F6C46-3363-4CB0-89F8-8C3845C640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2545" y="2196581"/>
                <a:ext cx="422606" cy="360976"/>
              </a:xfrm>
              <a:prstGeom prst="rect">
                <a:avLst/>
              </a:prstGeom>
              <a:ln>
                <a:solidFill>
                  <a:srgbClr val="099CEC"/>
                </a:solidFill>
              </a:ln>
            </p:spPr>
          </p:pic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C686F52-B043-46AC-8816-FBD59EB9A6A3}"/>
                  </a:ext>
                </a:extLst>
              </p:cNvPr>
              <p:cNvSpPr/>
              <p:nvPr/>
            </p:nvSpPr>
            <p:spPr>
              <a:xfrm>
                <a:off x="5392545" y="2192866"/>
                <a:ext cx="1321521" cy="922051"/>
              </a:xfrm>
              <a:prstGeom prst="rect">
                <a:avLst/>
              </a:prstGeom>
              <a:noFill/>
              <a:ln>
                <a:solidFill>
                  <a:srgbClr val="099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7" name="Picture 46" descr="Logo&#10;&#10;Description automatically generated">
                <a:extLst>
                  <a:ext uri="{FF2B5EF4-FFF2-40B4-BE49-F238E27FC236}">
                    <a16:creationId xmlns:a16="http://schemas.microsoft.com/office/drawing/2014/main" id="{EF1BA0A6-E2C7-431E-8BFF-E39E6D53CB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66910" y="2611351"/>
                <a:ext cx="1004019" cy="386882"/>
              </a:xfrm>
              <a:prstGeom prst="rect">
                <a:avLst/>
              </a:prstGeom>
            </p:spPr>
          </p:pic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8AE59E9-F963-4604-A5CC-B61263541AD5}"/>
              </a:ext>
            </a:extLst>
          </p:cNvPr>
          <p:cNvGrpSpPr/>
          <p:nvPr/>
        </p:nvGrpSpPr>
        <p:grpSpPr>
          <a:xfrm>
            <a:off x="7377106" y="4541102"/>
            <a:ext cx="1321521" cy="922051"/>
            <a:chOff x="4717699" y="4468398"/>
            <a:chExt cx="1321521" cy="922051"/>
          </a:xfrm>
        </p:grpSpPr>
        <p:pic>
          <p:nvPicPr>
            <p:cNvPr id="48" name="Picture 47" descr="Logo&#10;&#10;Description automatically generated">
              <a:extLst>
                <a:ext uri="{FF2B5EF4-FFF2-40B4-BE49-F238E27FC236}">
                  <a16:creationId xmlns:a16="http://schemas.microsoft.com/office/drawing/2014/main" id="{976343D2-50CE-4C6A-B4A4-59987C2C3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7699" y="4468398"/>
              <a:ext cx="422606" cy="360976"/>
            </a:xfrm>
            <a:prstGeom prst="rect">
              <a:avLst/>
            </a:prstGeom>
            <a:ln>
              <a:solidFill>
                <a:srgbClr val="099CEC"/>
              </a:solidFill>
            </a:ln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AEADE0D-1FDF-4A18-A7A1-8643FD2921A4}"/>
                </a:ext>
              </a:extLst>
            </p:cNvPr>
            <p:cNvSpPr/>
            <p:nvPr/>
          </p:nvSpPr>
          <p:spPr>
            <a:xfrm>
              <a:off x="4717699" y="4468398"/>
              <a:ext cx="1321521" cy="922051"/>
            </a:xfrm>
            <a:prstGeom prst="rect">
              <a:avLst/>
            </a:prstGeom>
            <a:noFill/>
            <a:ln>
              <a:solidFill>
                <a:srgbClr val="099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7B11FF7-7419-4241-A709-1453392AEFBC}"/>
              </a:ext>
            </a:extLst>
          </p:cNvPr>
          <p:cNvGrpSpPr/>
          <p:nvPr/>
        </p:nvGrpSpPr>
        <p:grpSpPr>
          <a:xfrm>
            <a:off x="9056165" y="2771817"/>
            <a:ext cx="1198196" cy="1212781"/>
            <a:chOff x="2728227" y="1182688"/>
            <a:chExt cx="1198196" cy="1212781"/>
          </a:xfrm>
        </p:grpSpPr>
        <p:pic>
          <p:nvPicPr>
            <p:cNvPr id="53" name="Graphic 8">
              <a:extLst>
                <a:ext uri="{FF2B5EF4-FFF2-40B4-BE49-F238E27FC236}">
                  <a16:creationId xmlns:a16="http://schemas.microsoft.com/office/drawing/2014/main" id="{86E62131-DCC4-4CCD-B31A-4B59A8F6D2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9263" y="118268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9">
              <a:extLst>
                <a:ext uri="{FF2B5EF4-FFF2-40B4-BE49-F238E27FC236}">
                  <a16:creationId xmlns:a16="http://schemas.microsoft.com/office/drawing/2014/main" id="{34670375-3C3A-4E9B-BE9F-2FBCE5813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8227" y="1933804"/>
              <a:ext cx="11981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Simple Storage Service (Amazon S3)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4CF2B02-0329-470D-B10A-2405EF481360}"/>
              </a:ext>
            </a:extLst>
          </p:cNvPr>
          <p:cNvCxnSpPr>
            <a:cxnSpLocks/>
            <a:stCxn id="29" idx="3"/>
            <a:endCxn id="53" idx="1"/>
          </p:cNvCxnSpPr>
          <p:nvPr/>
        </p:nvCxnSpPr>
        <p:spPr>
          <a:xfrm flipV="1">
            <a:off x="8845469" y="3152817"/>
            <a:ext cx="471732" cy="132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ADE4D4D-2F71-4EF2-857E-2188F497D63A}"/>
              </a:ext>
            </a:extLst>
          </p:cNvPr>
          <p:cNvSpPr/>
          <p:nvPr/>
        </p:nvSpPr>
        <p:spPr>
          <a:xfrm>
            <a:off x="6239932" y="2171343"/>
            <a:ext cx="2719537" cy="3841238"/>
          </a:xfrm>
          <a:prstGeom prst="rect">
            <a:avLst/>
          </a:prstGeom>
          <a:noFill/>
          <a:ln>
            <a:solidFill>
              <a:srgbClr val="326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EC37177-B423-4659-A8EA-2A3474623E2F}"/>
              </a:ext>
            </a:extLst>
          </p:cNvPr>
          <p:cNvSpPr/>
          <p:nvPr/>
        </p:nvSpPr>
        <p:spPr>
          <a:xfrm>
            <a:off x="4430792" y="1502565"/>
            <a:ext cx="4789407" cy="4762767"/>
          </a:xfrm>
          <a:prstGeom prst="rect">
            <a:avLst/>
          </a:prstGeom>
          <a:noFill/>
          <a:ln>
            <a:solidFill>
              <a:srgbClr val="CF5A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9D7E1C1-7C06-4DF5-812C-EC1FFBD6F287}"/>
              </a:ext>
            </a:extLst>
          </p:cNvPr>
          <p:cNvGrpSpPr/>
          <p:nvPr/>
        </p:nvGrpSpPr>
        <p:grpSpPr>
          <a:xfrm>
            <a:off x="3154378" y="2923354"/>
            <a:ext cx="1477818" cy="630133"/>
            <a:chOff x="2699135" y="1844363"/>
            <a:chExt cx="2292350" cy="977444"/>
          </a:xfrm>
        </p:grpSpPr>
        <p:pic>
          <p:nvPicPr>
            <p:cNvPr id="62" name="Graphic 19">
              <a:extLst>
                <a:ext uri="{FF2B5EF4-FFF2-40B4-BE49-F238E27FC236}">
                  <a16:creationId xmlns:a16="http://schemas.microsoft.com/office/drawing/2014/main" id="{80DAE339-E937-4960-BB6D-928F8794E4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4785" y="184436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TextBox 11">
              <a:extLst>
                <a:ext uri="{FF2B5EF4-FFF2-40B4-BE49-F238E27FC236}">
                  <a16:creationId xmlns:a16="http://schemas.microsoft.com/office/drawing/2014/main" id="{38046685-D810-457F-A217-70B63C7CB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135" y="2606363"/>
              <a:ext cx="229235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CloudFront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340A87C-C15E-497F-9047-3C519CAEC307}"/>
              </a:ext>
            </a:extLst>
          </p:cNvPr>
          <p:cNvGrpSpPr/>
          <p:nvPr/>
        </p:nvGrpSpPr>
        <p:grpSpPr>
          <a:xfrm>
            <a:off x="4981189" y="2935487"/>
            <a:ext cx="1339850" cy="813216"/>
            <a:chOff x="4550229" y="2741866"/>
            <a:chExt cx="1339850" cy="813216"/>
          </a:xfrm>
        </p:grpSpPr>
        <p:sp>
          <p:nvSpPr>
            <p:cNvPr id="64" name="TextBox 19">
              <a:extLst>
                <a:ext uri="{FF2B5EF4-FFF2-40B4-BE49-F238E27FC236}">
                  <a16:creationId xmlns:a16="http://schemas.microsoft.com/office/drawing/2014/main" id="{41E5315C-F948-461F-8922-62BB469116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229" y="3216528"/>
              <a:ext cx="133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Application Load </a:t>
              </a:r>
              <a:b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Balancer</a:t>
              </a:r>
            </a:p>
          </p:txBody>
        </p:sp>
        <p:pic>
          <p:nvPicPr>
            <p:cNvPr id="65" name="Graphic 8">
              <a:extLst>
                <a:ext uri="{FF2B5EF4-FFF2-40B4-BE49-F238E27FC236}">
                  <a16:creationId xmlns:a16="http://schemas.microsoft.com/office/drawing/2014/main" id="{BD3DF6D3-6B57-417D-9E4B-A4F2F489A1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7551" y="274186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3B8CAE6-3F51-4308-8009-63639C615372}"/>
              </a:ext>
            </a:extLst>
          </p:cNvPr>
          <p:cNvCxnSpPr>
            <a:cxnSpLocks/>
            <a:stCxn id="65" idx="3"/>
            <a:endCxn id="29" idx="1"/>
          </p:cNvCxnSpPr>
          <p:nvPr/>
        </p:nvCxnSpPr>
        <p:spPr>
          <a:xfrm flipV="1">
            <a:off x="5875711" y="3154140"/>
            <a:ext cx="920825" cy="994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0E6ED05-A3F3-41E7-8884-358964BBFB2A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4132767" y="3164087"/>
            <a:ext cx="1285744" cy="488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Graphic 20">
            <a:extLst>
              <a:ext uri="{FF2B5EF4-FFF2-40B4-BE49-F238E27FC236}">
                <a16:creationId xmlns:a16="http://schemas.microsoft.com/office/drawing/2014/main" id="{0D6E48EB-5BCD-4961-A61B-B599CFD21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747" y="84541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73E94D65-7695-4F77-B36B-F9307BD98081}"/>
              </a:ext>
            </a:extLst>
          </p:cNvPr>
          <p:cNvGrpSpPr/>
          <p:nvPr/>
        </p:nvGrpSpPr>
        <p:grpSpPr>
          <a:xfrm>
            <a:off x="1828198" y="2974234"/>
            <a:ext cx="1506538" cy="654765"/>
            <a:chOff x="530225" y="3151604"/>
            <a:chExt cx="1506538" cy="654765"/>
          </a:xfrm>
        </p:grpSpPr>
        <p:pic>
          <p:nvPicPr>
            <p:cNvPr id="75" name="Graphic 6">
              <a:extLst>
                <a:ext uri="{FF2B5EF4-FFF2-40B4-BE49-F238E27FC236}">
                  <a16:creationId xmlns:a16="http://schemas.microsoft.com/office/drawing/2014/main" id="{73DBD4F4-F86B-4CDC-A773-703B26EDCF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 flipH="1">
              <a:off x="1126748" y="3151604"/>
              <a:ext cx="385346" cy="385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TextBox 15">
              <a:extLst>
                <a:ext uri="{FF2B5EF4-FFF2-40B4-BE49-F238E27FC236}">
                  <a16:creationId xmlns:a16="http://schemas.microsoft.com/office/drawing/2014/main" id="{AD42B8C4-AE2A-4B2A-82B6-DB4D89724E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225" y="3590925"/>
              <a:ext cx="150653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Model Developer</a:t>
              </a:r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3A2FF15-1E60-4CC0-B972-F73DC5C74264}"/>
              </a:ext>
            </a:extLst>
          </p:cNvPr>
          <p:cNvCxnSpPr>
            <a:cxnSpLocks/>
            <a:stCxn id="75" idx="1"/>
            <a:endCxn id="62" idx="1"/>
          </p:cNvCxnSpPr>
          <p:nvPr/>
        </p:nvCxnSpPr>
        <p:spPr>
          <a:xfrm>
            <a:off x="2810067" y="3166907"/>
            <a:ext cx="831459" cy="206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53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 descr="timeline">
            <a:extLst>
              <a:ext uri="{FF2B5EF4-FFF2-40B4-BE49-F238E27FC236}">
                <a16:creationId xmlns:a16="http://schemas.microsoft.com/office/drawing/2014/main" id="{0512E363-4FD3-4336-9AD8-2241EC052C7E}"/>
              </a:ext>
            </a:extLst>
          </p:cNvPr>
          <p:cNvCxnSpPr>
            <a:cxnSpLocks/>
            <a:endCxn id="8" idx="2"/>
          </p:cNvCxnSpPr>
          <p:nvPr/>
        </p:nvCxnSpPr>
        <p:spPr>
          <a:xfrm flipH="1">
            <a:off x="658868" y="2451811"/>
            <a:ext cx="108731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Oval 7" descr="timeline markers">
            <a:extLst>
              <a:ext uri="{FF2B5EF4-FFF2-40B4-BE49-F238E27FC236}">
                <a16:creationId xmlns:a16="http://schemas.microsoft.com/office/drawing/2014/main" id="{D1F9D913-0DE3-4983-9C7E-59919E075B65}"/>
              </a:ext>
            </a:extLst>
          </p:cNvPr>
          <p:cNvSpPr/>
          <p:nvPr/>
        </p:nvSpPr>
        <p:spPr>
          <a:xfrm>
            <a:off x="658868" y="2367329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0" name="Oval 9" descr="timeline markers">
            <a:extLst>
              <a:ext uri="{FF2B5EF4-FFF2-40B4-BE49-F238E27FC236}">
                <a16:creationId xmlns:a16="http://schemas.microsoft.com/office/drawing/2014/main" id="{BC2CD643-970D-4394-B1FE-EE656CDCEF4E}"/>
              </a:ext>
            </a:extLst>
          </p:cNvPr>
          <p:cNvSpPr/>
          <p:nvPr/>
        </p:nvSpPr>
        <p:spPr>
          <a:xfrm>
            <a:off x="7005514" y="2369152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1" name="Oval 10" descr="timeline markers">
            <a:extLst>
              <a:ext uri="{FF2B5EF4-FFF2-40B4-BE49-F238E27FC236}">
                <a16:creationId xmlns:a16="http://schemas.microsoft.com/office/drawing/2014/main" id="{78476558-8678-48D6-8125-46D6D612B52E}"/>
              </a:ext>
            </a:extLst>
          </p:cNvPr>
          <p:cNvSpPr/>
          <p:nvPr/>
        </p:nvSpPr>
        <p:spPr>
          <a:xfrm>
            <a:off x="10999862" y="2373422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CA12211D-3E82-40C6-BBB8-5920F3980CA6}"/>
              </a:ext>
            </a:extLst>
          </p:cNvPr>
          <p:cNvSpPr txBox="1">
            <a:spLocks/>
          </p:cNvSpPr>
          <p:nvPr/>
        </p:nvSpPr>
        <p:spPr>
          <a:xfrm>
            <a:off x="39798" y="2575657"/>
            <a:ext cx="1776990" cy="15423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latin typeface="+mj-lt"/>
              </a:rPr>
              <a:t>build-server</a:t>
            </a:r>
          </a:p>
          <a:p>
            <a:r>
              <a:rPr lang="en-US" sz="1050" dirty="0">
                <a:latin typeface="+mj-lt"/>
              </a:rPr>
              <a:t>Build docker image</a:t>
            </a:r>
          </a:p>
          <a:p>
            <a:r>
              <a:rPr lang="en-US" sz="1050" dirty="0">
                <a:latin typeface="+mj-lt"/>
              </a:rPr>
              <a:t>Lint docker image</a:t>
            </a:r>
          </a:p>
          <a:p>
            <a:r>
              <a:rPr lang="en-US" sz="1050" dirty="0">
                <a:latin typeface="+mj-lt"/>
              </a:rPr>
              <a:t>Scan Image</a:t>
            </a:r>
          </a:p>
          <a:p>
            <a:r>
              <a:rPr lang="en-US" sz="1050" dirty="0">
                <a:latin typeface="+mj-lt"/>
              </a:rPr>
              <a:t>Upload to Docker Hub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E8582E-5B70-4BC6-9D42-D85F42935201}"/>
              </a:ext>
            </a:extLst>
          </p:cNvPr>
          <p:cNvGrpSpPr/>
          <p:nvPr/>
        </p:nvGrpSpPr>
        <p:grpSpPr>
          <a:xfrm>
            <a:off x="327726" y="1617699"/>
            <a:ext cx="831232" cy="579967"/>
            <a:chOff x="5037546" y="792065"/>
            <a:chExt cx="1321521" cy="922051"/>
          </a:xfrm>
        </p:grpSpPr>
        <p:pic>
          <p:nvPicPr>
            <p:cNvPr id="23" name="Picture 22" descr="Logo&#10;&#10;Description automatically generated">
              <a:extLst>
                <a:ext uri="{FF2B5EF4-FFF2-40B4-BE49-F238E27FC236}">
                  <a16:creationId xmlns:a16="http://schemas.microsoft.com/office/drawing/2014/main" id="{4E828108-6C76-4985-887A-20FA7AA37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7546" y="795780"/>
              <a:ext cx="422606" cy="360976"/>
            </a:xfrm>
            <a:prstGeom prst="rect">
              <a:avLst/>
            </a:prstGeom>
            <a:ln>
              <a:solidFill>
                <a:srgbClr val="099CEC"/>
              </a:solidFill>
            </a:ln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3AD474A-5DF3-488E-8579-ACCE2D042F8B}"/>
                </a:ext>
              </a:extLst>
            </p:cNvPr>
            <p:cNvSpPr/>
            <p:nvPr/>
          </p:nvSpPr>
          <p:spPr>
            <a:xfrm>
              <a:off x="5037546" y="792065"/>
              <a:ext cx="1321521" cy="922051"/>
            </a:xfrm>
            <a:prstGeom prst="rect">
              <a:avLst/>
            </a:prstGeom>
            <a:noFill/>
            <a:ln>
              <a:solidFill>
                <a:srgbClr val="099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Picture 25" descr="Logo&#10;&#10;Description automatically generated">
              <a:extLst>
                <a:ext uri="{FF2B5EF4-FFF2-40B4-BE49-F238E27FC236}">
                  <a16:creationId xmlns:a16="http://schemas.microsoft.com/office/drawing/2014/main" id="{F6CF424A-3655-49B8-9DF0-B69CF08AF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1911" y="1210550"/>
              <a:ext cx="1004019" cy="386882"/>
            </a:xfrm>
            <a:prstGeom prst="rect">
              <a:avLst/>
            </a:prstGeom>
          </p:spPr>
        </p:pic>
      </p:grp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6F185027-3B17-47A5-8EB8-BD04D3A7FA55}"/>
              </a:ext>
            </a:extLst>
          </p:cNvPr>
          <p:cNvSpPr txBox="1">
            <a:spLocks/>
          </p:cNvSpPr>
          <p:nvPr/>
        </p:nvSpPr>
        <p:spPr>
          <a:xfrm>
            <a:off x="1598650" y="2575657"/>
            <a:ext cx="2356176" cy="15029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latin typeface="+mj-lt"/>
              </a:rPr>
              <a:t>test-server</a:t>
            </a:r>
          </a:p>
          <a:p>
            <a:r>
              <a:rPr lang="en-US" sz="1050" dirty="0">
                <a:latin typeface="+mj-lt"/>
              </a:rPr>
              <a:t>Download docker image</a:t>
            </a:r>
          </a:p>
          <a:p>
            <a:r>
              <a:rPr lang="en-US" sz="1050" dirty="0">
                <a:latin typeface="+mj-lt"/>
              </a:rPr>
              <a:t>Start server locally in Docker</a:t>
            </a:r>
          </a:p>
          <a:p>
            <a:r>
              <a:rPr lang="en-US" sz="1050" dirty="0">
                <a:latin typeface="+mj-lt"/>
              </a:rPr>
              <a:t>Test by adding experiments</a:t>
            </a:r>
          </a:p>
          <a:p>
            <a:r>
              <a:rPr lang="en-US" sz="1050" dirty="0">
                <a:latin typeface="+mj-lt"/>
              </a:rPr>
              <a:t>Verify experiments added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9FE7F8E-BD5D-447F-B8B0-61C0545042DE}"/>
              </a:ext>
            </a:extLst>
          </p:cNvPr>
          <p:cNvSpPr txBox="1">
            <a:spLocks/>
          </p:cNvSpPr>
          <p:nvPr/>
        </p:nvSpPr>
        <p:spPr>
          <a:xfrm>
            <a:off x="3736688" y="2575657"/>
            <a:ext cx="2463790" cy="18976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latin typeface="+mj-lt"/>
              </a:rPr>
              <a:t>deploy-infrastructure</a:t>
            </a:r>
          </a:p>
          <a:p>
            <a:r>
              <a:rPr lang="en-US" sz="1050" dirty="0">
                <a:latin typeface="+mj-lt"/>
              </a:rPr>
              <a:t>Create S3 bucket and CloudFront</a:t>
            </a:r>
          </a:p>
          <a:p>
            <a:r>
              <a:rPr lang="en-US" sz="1050" dirty="0">
                <a:latin typeface="+mj-lt"/>
              </a:rPr>
              <a:t>Create AWS EKS Cluster</a:t>
            </a:r>
          </a:p>
          <a:p>
            <a:r>
              <a:rPr lang="en-US" sz="1050" dirty="0">
                <a:latin typeface="+mj-lt"/>
              </a:rPr>
              <a:t>Deploy mlflow docker to pod</a:t>
            </a:r>
          </a:p>
          <a:p>
            <a:r>
              <a:rPr lang="en-US" sz="1050" dirty="0">
                <a:latin typeface="+mj-lt"/>
              </a:rPr>
              <a:t>Deploy PostgreSQL docker to pod</a:t>
            </a:r>
          </a:p>
          <a:p>
            <a:r>
              <a:rPr lang="en-US" sz="1050" dirty="0">
                <a:latin typeface="+mj-lt"/>
              </a:rPr>
              <a:t>Expose server to outside access</a:t>
            </a:r>
          </a:p>
          <a:p>
            <a:r>
              <a:rPr lang="en-US" sz="1050" dirty="0">
                <a:latin typeface="+mj-lt"/>
              </a:rPr>
              <a:t>Test service endpoint available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D7569A4D-698C-422F-99E9-B9342DCEBFBB}"/>
              </a:ext>
            </a:extLst>
          </p:cNvPr>
          <p:cNvSpPr txBox="1">
            <a:spLocks/>
          </p:cNvSpPr>
          <p:nvPr/>
        </p:nvSpPr>
        <p:spPr>
          <a:xfrm>
            <a:off x="5982340" y="2575658"/>
            <a:ext cx="2215312" cy="18305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latin typeface="+mj-lt"/>
              </a:rPr>
              <a:t>smoke-test</a:t>
            </a:r>
          </a:p>
          <a:p>
            <a:r>
              <a:rPr lang="en-US" sz="1050" dirty="0">
                <a:latin typeface="+mj-lt"/>
              </a:rPr>
              <a:t>Configure local python environment</a:t>
            </a:r>
          </a:p>
          <a:p>
            <a:r>
              <a:rPr lang="en-US" sz="1050" dirty="0">
                <a:latin typeface="+mj-lt"/>
              </a:rPr>
              <a:t>Run python model to add 4 runs</a:t>
            </a:r>
          </a:p>
          <a:p>
            <a:r>
              <a:rPr lang="en-US" sz="1050" dirty="0">
                <a:latin typeface="+mj-lt"/>
              </a:rPr>
              <a:t>Verify runs submitted to mlflow server (on EKS)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9600FDEA-414F-4D0E-BD18-0A8F9BF3629C}"/>
              </a:ext>
            </a:extLst>
          </p:cNvPr>
          <p:cNvSpPr txBox="1">
            <a:spLocks/>
          </p:cNvSpPr>
          <p:nvPr/>
        </p:nvSpPr>
        <p:spPr>
          <a:xfrm>
            <a:off x="7979514" y="2575657"/>
            <a:ext cx="2215312" cy="3693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latin typeface="+mj-lt"/>
              </a:rPr>
              <a:t>cloudfront-update</a:t>
            </a:r>
          </a:p>
          <a:p>
            <a:r>
              <a:rPr lang="en-US" sz="1050" dirty="0">
                <a:latin typeface="+mj-lt"/>
              </a:rPr>
              <a:t>Configure cloudfront for new deployment</a:t>
            </a:r>
          </a:p>
        </p:txBody>
      </p:sp>
      <p:sp>
        <p:nvSpPr>
          <p:cNvPr id="32" name="Oval 31" descr="timeline markers">
            <a:extLst>
              <a:ext uri="{FF2B5EF4-FFF2-40B4-BE49-F238E27FC236}">
                <a16:creationId xmlns:a16="http://schemas.microsoft.com/office/drawing/2014/main" id="{23743363-99A0-46AD-9092-0097E289ADF8}"/>
              </a:ext>
            </a:extLst>
          </p:cNvPr>
          <p:cNvSpPr/>
          <p:nvPr/>
        </p:nvSpPr>
        <p:spPr>
          <a:xfrm>
            <a:off x="2695799" y="2367329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35" name="Text Placeholder 18">
            <a:extLst>
              <a:ext uri="{FF2B5EF4-FFF2-40B4-BE49-F238E27FC236}">
                <a16:creationId xmlns:a16="http://schemas.microsoft.com/office/drawing/2014/main" id="{0CBC77F6-C459-48A5-89FB-9748F780F175}"/>
              </a:ext>
            </a:extLst>
          </p:cNvPr>
          <p:cNvSpPr txBox="1">
            <a:spLocks/>
          </p:cNvSpPr>
          <p:nvPr/>
        </p:nvSpPr>
        <p:spPr>
          <a:xfrm>
            <a:off x="9976688" y="2575657"/>
            <a:ext cx="2215312" cy="3693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latin typeface="+mj-lt"/>
              </a:rPr>
              <a:t>cleanup</a:t>
            </a:r>
          </a:p>
          <a:p>
            <a:r>
              <a:rPr lang="en-US" sz="1050" dirty="0">
                <a:latin typeface="+mj-lt"/>
              </a:rPr>
              <a:t>Remove prior deployment</a:t>
            </a:r>
          </a:p>
        </p:txBody>
      </p:sp>
      <p:sp>
        <p:nvSpPr>
          <p:cNvPr id="36" name="Oval 35" descr="timeline markers">
            <a:extLst>
              <a:ext uri="{FF2B5EF4-FFF2-40B4-BE49-F238E27FC236}">
                <a16:creationId xmlns:a16="http://schemas.microsoft.com/office/drawing/2014/main" id="{CD978FD8-83EF-49CF-A199-2B6B71AF40EF}"/>
              </a:ext>
            </a:extLst>
          </p:cNvPr>
          <p:cNvSpPr/>
          <p:nvPr/>
        </p:nvSpPr>
        <p:spPr>
          <a:xfrm>
            <a:off x="9002688" y="2367329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37" name="Oval 36" descr="timeline markers">
            <a:extLst>
              <a:ext uri="{FF2B5EF4-FFF2-40B4-BE49-F238E27FC236}">
                <a16:creationId xmlns:a16="http://schemas.microsoft.com/office/drawing/2014/main" id="{9458BD09-014C-4EFB-98F4-2A2860576D75}"/>
              </a:ext>
            </a:extLst>
          </p:cNvPr>
          <p:cNvSpPr/>
          <p:nvPr/>
        </p:nvSpPr>
        <p:spPr>
          <a:xfrm>
            <a:off x="4884101" y="2367329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10984C9-4CB1-45C5-9E78-EBB5B23CA90F}"/>
              </a:ext>
            </a:extLst>
          </p:cNvPr>
          <p:cNvGrpSpPr/>
          <p:nvPr/>
        </p:nvGrpSpPr>
        <p:grpSpPr>
          <a:xfrm>
            <a:off x="2361122" y="1617699"/>
            <a:ext cx="831232" cy="579967"/>
            <a:chOff x="5037546" y="792065"/>
            <a:chExt cx="1321521" cy="922051"/>
          </a:xfrm>
        </p:grpSpPr>
        <p:pic>
          <p:nvPicPr>
            <p:cNvPr id="39" name="Picture 38" descr="Logo&#10;&#10;Description automatically generated">
              <a:extLst>
                <a:ext uri="{FF2B5EF4-FFF2-40B4-BE49-F238E27FC236}">
                  <a16:creationId xmlns:a16="http://schemas.microsoft.com/office/drawing/2014/main" id="{FD72C44F-CC21-4A62-9010-ED7B70F37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7546" y="795780"/>
              <a:ext cx="422606" cy="360976"/>
            </a:xfrm>
            <a:prstGeom prst="rect">
              <a:avLst/>
            </a:prstGeom>
            <a:ln>
              <a:solidFill>
                <a:srgbClr val="099CEC"/>
              </a:solidFill>
            </a:ln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C4A81F4-66D2-4FC7-8797-F98A7A66DE0D}"/>
                </a:ext>
              </a:extLst>
            </p:cNvPr>
            <p:cNvSpPr/>
            <p:nvPr/>
          </p:nvSpPr>
          <p:spPr>
            <a:xfrm>
              <a:off x="5037546" y="792065"/>
              <a:ext cx="1321521" cy="922051"/>
            </a:xfrm>
            <a:prstGeom prst="rect">
              <a:avLst/>
            </a:prstGeom>
            <a:noFill/>
            <a:ln>
              <a:solidFill>
                <a:srgbClr val="099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1" name="Picture 40" descr="Logo&#10;&#10;Description automatically generated">
              <a:extLst>
                <a:ext uri="{FF2B5EF4-FFF2-40B4-BE49-F238E27FC236}">
                  <a16:creationId xmlns:a16="http://schemas.microsoft.com/office/drawing/2014/main" id="{E73814E3-9D97-47F7-BE32-820368C05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1911" y="1210550"/>
              <a:ext cx="1004019" cy="386882"/>
            </a:xfrm>
            <a:prstGeom prst="rect">
              <a:avLst/>
            </a:prstGeom>
          </p:spPr>
        </p:pic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3822CA90-D4D5-4B22-A27B-225CCED12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688" y="859353"/>
            <a:ext cx="2027259" cy="1338313"/>
          </a:xfrm>
          <a:prstGeom prst="rect">
            <a:avLst/>
          </a:prstGeom>
        </p:spPr>
      </p:pic>
      <p:pic>
        <p:nvPicPr>
          <p:cNvPr id="44" name="Picture 4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ACFD56D-6BFD-4D3D-B191-05F1490D1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366" y="974320"/>
            <a:ext cx="2027259" cy="12233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D2CE953-29A6-470F-A6EB-7A8CC2E07B56}"/>
              </a:ext>
            </a:extLst>
          </p:cNvPr>
          <p:cNvSpPr txBox="1"/>
          <p:nvPr/>
        </p:nvSpPr>
        <p:spPr>
          <a:xfrm>
            <a:off x="596353" y="5237964"/>
            <a:ext cx="27396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Destroy infrastructure</a:t>
            </a:r>
          </a:p>
          <a:p>
            <a:r>
              <a:rPr lang="en-US" dirty="0"/>
              <a:t>Revert to prior deployment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A7594D8-4C9C-4521-9943-A3BFDAC5AB53}"/>
              </a:ext>
            </a:extLst>
          </p:cNvPr>
          <p:cNvCxnSpPr>
            <a:cxnSpLocks/>
            <a:stCxn id="30" idx="2"/>
            <a:endCxn id="51" idx="3"/>
          </p:cNvCxnSpPr>
          <p:nvPr/>
        </p:nvCxnSpPr>
        <p:spPr>
          <a:xfrm rot="5400000">
            <a:off x="4635535" y="3106669"/>
            <a:ext cx="1154940" cy="375398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99E3FE6E-8F13-4D7D-A28C-10FEB31FA1A1}"/>
              </a:ext>
            </a:extLst>
          </p:cNvPr>
          <p:cNvCxnSpPr>
            <a:cxnSpLocks/>
            <a:stCxn id="29" idx="2"/>
            <a:endCxn id="51" idx="3"/>
          </p:cNvCxnSpPr>
          <p:nvPr/>
        </p:nvCxnSpPr>
        <p:spPr>
          <a:xfrm rot="5400000">
            <a:off x="3608382" y="4200929"/>
            <a:ext cx="1087834" cy="163256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7B96DB67-2844-48A1-8E6C-E4341D50F676}"/>
              </a:ext>
            </a:extLst>
          </p:cNvPr>
          <p:cNvCxnSpPr>
            <a:cxnSpLocks/>
            <a:stCxn id="28" idx="2"/>
            <a:endCxn id="51" idx="0"/>
          </p:cNvCxnSpPr>
          <p:nvPr/>
        </p:nvCxnSpPr>
        <p:spPr>
          <a:xfrm rot="5400000">
            <a:off x="1791803" y="4253029"/>
            <a:ext cx="1159316" cy="810554"/>
          </a:xfrm>
          <a:prstGeom prst="bentConnector3">
            <a:avLst>
              <a:gd name="adj1" fmla="val 5315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39665973-C05D-465F-840D-99C4C60FDC56}"/>
              </a:ext>
            </a:extLst>
          </p:cNvPr>
          <p:cNvCxnSpPr>
            <a:cxnSpLocks/>
            <a:stCxn id="20" idx="2"/>
            <a:endCxn id="51" idx="0"/>
          </p:cNvCxnSpPr>
          <p:nvPr/>
        </p:nvCxnSpPr>
        <p:spPr>
          <a:xfrm rot="16200000" flipH="1">
            <a:off x="887262" y="4159041"/>
            <a:ext cx="1119953" cy="1037891"/>
          </a:xfrm>
          <a:prstGeom prst="bentConnector3">
            <a:avLst>
              <a:gd name="adj1" fmla="val 5163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11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135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Stuart Kozola</dc:creator>
  <cp:lastModifiedBy>Stuart Kozola</cp:lastModifiedBy>
  <cp:revision>8</cp:revision>
  <dcterms:created xsi:type="dcterms:W3CDTF">2021-04-27T13:16:52Z</dcterms:created>
  <dcterms:modified xsi:type="dcterms:W3CDTF">2021-05-18T18:09:15Z</dcterms:modified>
</cp:coreProperties>
</file>