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9"/>
  </p:notesMasterIdLst>
  <p:sldIdLst>
    <p:sldId id="256" r:id="rId2"/>
    <p:sldId id="304" r:id="rId3"/>
    <p:sldId id="257" r:id="rId4"/>
    <p:sldId id="305" r:id="rId5"/>
    <p:sldId id="258" r:id="rId6"/>
    <p:sldId id="259" r:id="rId7"/>
    <p:sldId id="260" r:id="rId8"/>
    <p:sldId id="310" r:id="rId9"/>
    <p:sldId id="262" r:id="rId10"/>
    <p:sldId id="309" r:id="rId11"/>
    <p:sldId id="312" r:id="rId12"/>
    <p:sldId id="267" r:id="rId13"/>
    <p:sldId id="271" r:id="rId14"/>
    <p:sldId id="269" r:id="rId15"/>
    <p:sldId id="313" r:id="rId16"/>
    <p:sldId id="270" r:id="rId17"/>
    <p:sldId id="315" r:id="rId18"/>
  </p:sldIdLst>
  <p:sldSz cx="9144000" cy="5143500" type="screen16x9"/>
  <p:notesSz cx="6858000" cy="9144000"/>
  <p:embeddedFontLst>
    <p:embeddedFont>
      <p:font typeface="Eras Bold ITC" panose="020B0907030504020204" pitchFamily="34" charset="0"/>
      <p:regular r:id="rId20"/>
    </p:embeddedFont>
    <p:embeddedFont>
      <p:font typeface="Microsoft Sans Serif" panose="020B0604020202020204" pitchFamily="34" charset="0"/>
      <p:regular r:id="rId21"/>
    </p:embeddedFont>
    <p:embeddedFont>
      <p:font typeface="Nunito SemiBold" pitchFamily="2" charset="0"/>
      <p:regular r:id="rId22"/>
      <p:bold r:id="rId23"/>
      <p:italic r:id="rId24"/>
      <p:boldItalic r:id="rId25"/>
    </p:embeddedFont>
    <p:embeddedFont>
      <p:font typeface="PT Sans" panose="020B0503020203020204" pitchFamily="34" charset="0"/>
      <p:regular r:id="rId26"/>
      <p:bold r:id="rId27"/>
      <p:italic r:id="rId28"/>
      <p:boldItalic r:id="rId29"/>
    </p:embeddedFont>
    <p:embeddedFont>
      <p:font typeface="Roboto" panose="020F0502020204030204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17" userDrawn="1">
          <p15:clr>
            <a:srgbClr val="747775"/>
          </p15:clr>
        </p15:guide>
        <p15:guide id="2" pos="2857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A3990"/>
    <a:srgbClr val="93C4FD"/>
    <a:srgbClr val="E8D5FF"/>
    <a:srgbClr val="BED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77" autoAdjust="0"/>
    <p:restoredTop sz="94660"/>
  </p:normalViewPr>
  <p:slideViewPr>
    <p:cSldViewPr snapToGrid="0">
      <p:cViewPr>
        <p:scale>
          <a:sx n="104" d="100"/>
          <a:sy n="104" d="100"/>
        </p:scale>
        <p:origin x="717" y="562"/>
      </p:cViewPr>
      <p:guideLst>
        <p:guide orient="horz" pos="917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>
          <a:extLst>
            <a:ext uri="{FF2B5EF4-FFF2-40B4-BE49-F238E27FC236}">
              <a16:creationId xmlns:a16="http://schemas.microsoft.com/office/drawing/2014/main" id="{4B03671C-6115-26D9-0E9B-24C35936F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8281648f27_0_152:notes">
            <a:extLst>
              <a:ext uri="{FF2B5EF4-FFF2-40B4-BE49-F238E27FC236}">
                <a16:creationId xmlns:a16="http://schemas.microsoft.com/office/drawing/2014/main" id="{49E090B4-21C3-A4DF-EA37-4A6FB0C4DA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8281648f27_0_152:notes">
            <a:extLst>
              <a:ext uri="{FF2B5EF4-FFF2-40B4-BE49-F238E27FC236}">
                <a16:creationId xmlns:a16="http://schemas.microsoft.com/office/drawing/2014/main" id="{1CACE71D-1F17-86D0-4190-A78A40C11E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6909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>
          <a:extLst>
            <a:ext uri="{FF2B5EF4-FFF2-40B4-BE49-F238E27FC236}">
              <a16:creationId xmlns:a16="http://schemas.microsoft.com/office/drawing/2014/main" id="{D52F18B5-BF15-8CBC-2B8E-1AF67B0E7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8281648f27_0_152:notes">
            <a:extLst>
              <a:ext uri="{FF2B5EF4-FFF2-40B4-BE49-F238E27FC236}">
                <a16:creationId xmlns:a16="http://schemas.microsoft.com/office/drawing/2014/main" id="{081A3FF7-6A5E-0CBE-1D56-014C5DB767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8281648f27_0_152:notes">
            <a:extLst>
              <a:ext uri="{FF2B5EF4-FFF2-40B4-BE49-F238E27FC236}">
                <a16:creationId xmlns:a16="http://schemas.microsoft.com/office/drawing/2014/main" id="{1009E66A-4851-C691-8674-72AB35E306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5181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83773c9dc9_5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83773c9dc9_5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70281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83773c9dc9_5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83773c9dc9_5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>
          <a:extLst>
            <a:ext uri="{FF2B5EF4-FFF2-40B4-BE49-F238E27FC236}">
              <a16:creationId xmlns:a16="http://schemas.microsoft.com/office/drawing/2014/main" id="{E7A3959C-3431-4F5C-CFB4-DC5D6DAA7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83773c9dc9_5_101:notes">
            <a:extLst>
              <a:ext uri="{FF2B5EF4-FFF2-40B4-BE49-F238E27FC236}">
                <a16:creationId xmlns:a16="http://schemas.microsoft.com/office/drawing/2014/main" id="{BB2740AF-82F3-CBF1-F0BE-7E05BACB45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83773c9dc9_5_101:notes">
            <a:extLst>
              <a:ext uri="{FF2B5EF4-FFF2-40B4-BE49-F238E27FC236}">
                <a16:creationId xmlns:a16="http://schemas.microsoft.com/office/drawing/2014/main" id="{4B058283-9DC9-48A8-64F2-F8617B84E4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773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83773c9dc9_5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83773c9dc9_5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485F153E-9381-8B52-3ABD-0665C5065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83773c9dc9_5_222:notes">
            <a:extLst>
              <a:ext uri="{FF2B5EF4-FFF2-40B4-BE49-F238E27FC236}">
                <a16:creationId xmlns:a16="http://schemas.microsoft.com/office/drawing/2014/main" id="{D7A1AE68-E502-41F7-7EDA-9F87E2FD0B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83773c9dc9_5_222:notes">
            <a:extLst>
              <a:ext uri="{FF2B5EF4-FFF2-40B4-BE49-F238E27FC236}">
                <a16:creationId xmlns:a16="http://schemas.microsoft.com/office/drawing/2014/main" id="{CCDE9C59-D719-A436-0E44-1745524ACF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7812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>
          <a:extLst>
            <a:ext uri="{FF2B5EF4-FFF2-40B4-BE49-F238E27FC236}">
              <a16:creationId xmlns:a16="http://schemas.microsoft.com/office/drawing/2014/main" id="{4F9E0D58-2354-6B07-1EBC-65CD20199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8281648f27_0_152:notes">
            <a:extLst>
              <a:ext uri="{FF2B5EF4-FFF2-40B4-BE49-F238E27FC236}">
                <a16:creationId xmlns:a16="http://schemas.microsoft.com/office/drawing/2014/main" id="{53CA1CA1-36FC-840D-9D29-C18928AAC1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8281648f27_0_152:notes">
            <a:extLst>
              <a:ext uri="{FF2B5EF4-FFF2-40B4-BE49-F238E27FC236}">
                <a16:creationId xmlns:a16="http://schemas.microsoft.com/office/drawing/2014/main" id="{F2F34EB3-03D2-9604-B6DE-17A79D66DE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968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8281648f27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8281648f27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>
          <a:extLst>
            <a:ext uri="{FF2B5EF4-FFF2-40B4-BE49-F238E27FC236}">
              <a16:creationId xmlns:a16="http://schemas.microsoft.com/office/drawing/2014/main" id="{4494B88D-9C1C-563C-F370-5F5CD8704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8281648f27_0_152:notes">
            <a:extLst>
              <a:ext uri="{FF2B5EF4-FFF2-40B4-BE49-F238E27FC236}">
                <a16:creationId xmlns:a16="http://schemas.microsoft.com/office/drawing/2014/main" id="{E25D7C35-8A61-26FE-42B5-DD252AF5FD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8281648f27_0_152:notes">
            <a:extLst>
              <a:ext uri="{FF2B5EF4-FFF2-40B4-BE49-F238E27FC236}">
                <a16:creationId xmlns:a16="http://schemas.microsoft.com/office/drawing/2014/main" id="{453C552C-888E-B06B-53FC-20E9C50BDD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5684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8387f3d53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8387f3d53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8281648f2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8281648f2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8281648f27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8281648f27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>
          <a:extLst>
            <a:ext uri="{FF2B5EF4-FFF2-40B4-BE49-F238E27FC236}">
              <a16:creationId xmlns:a16="http://schemas.microsoft.com/office/drawing/2014/main" id="{000F5CF0-DD91-6831-B528-7BE78BB46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8281648f27_0_182:notes">
            <a:extLst>
              <a:ext uri="{FF2B5EF4-FFF2-40B4-BE49-F238E27FC236}">
                <a16:creationId xmlns:a16="http://schemas.microsoft.com/office/drawing/2014/main" id="{61ED5E90-D899-5CB3-148F-197B43BDFD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8281648f27_0_182:notes">
            <a:extLst>
              <a:ext uri="{FF2B5EF4-FFF2-40B4-BE49-F238E27FC236}">
                <a16:creationId xmlns:a16="http://schemas.microsoft.com/office/drawing/2014/main" id="{35FB50E0-B87C-B658-D5B0-AD1BECF04B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4622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8281648f27_0_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8281648f27_0_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3213" y="1397992"/>
            <a:ext cx="3319463" cy="1504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99013" y="1412875"/>
            <a:ext cx="3898265" cy="1194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75" b="0" i="0">
                <a:solidFill>
                  <a:srgbClr val="60A5FA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75" b="1" i="0">
                <a:solidFill>
                  <a:srgbClr val="60A5FA"/>
                </a:solidFill>
                <a:latin typeface="Arial"/>
                <a:cs typeface="Arial"/>
              </a:defRPr>
            </a:lvl1pPr>
          </a:lstStyle>
          <a:p>
            <a:pPr marL="6350">
              <a:lnSpc>
                <a:spcPts val="1065"/>
              </a:lnSpc>
            </a:pPr>
            <a:r>
              <a:rPr lang="it-IT" sz="1000" spc="-53"/>
              <a:t>UNISA</a:t>
            </a:r>
            <a:endParaRPr lang="it-IT" sz="100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25" b="0" i="0">
                <a:solidFill>
                  <a:srgbClr val="9CA2AF"/>
                </a:solidFill>
                <a:latin typeface="Microsoft Sans Serif"/>
                <a:cs typeface="Microsoft Sans Serif"/>
              </a:defRPr>
            </a:lvl1pPr>
          </a:lstStyle>
          <a:p>
            <a:pPr marL="54928">
              <a:lnSpc>
                <a:spcPts val="890"/>
              </a:lnSpc>
            </a:pPr>
            <a:fld id="{81D60167-4931-47E6-BA6A-407CBD079E47}" type="slidenum">
              <a:rPr lang="it-IT" sz="800" spc="-25" smtClean="0">
                <a:latin typeface="Eras Bold ITC"/>
                <a:cs typeface="Eras Bold ITC"/>
              </a:rPr>
              <a:pPr marL="54928">
                <a:lnSpc>
                  <a:spcPts val="890"/>
                </a:lnSpc>
              </a:pPr>
              <a:t>‹N›</a:t>
            </a:fld>
            <a:endParaRPr lang="it-IT" sz="800">
              <a:latin typeface="Eras Bold ITC"/>
              <a:cs typeface="Eras Bold ITC"/>
            </a:endParaRPr>
          </a:p>
        </p:txBody>
      </p:sp>
    </p:spTree>
    <p:extLst>
      <p:ext uri="{BB962C8B-B14F-4D97-AF65-F5344CB8AC3E}">
        <p14:creationId xmlns:p14="http://schemas.microsoft.com/office/powerpoint/2010/main" val="224565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75" b="1" i="0">
                <a:solidFill>
                  <a:srgbClr val="60A5FA"/>
                </a:solidFill>
                <a:latin typeface="Arial"/>
                <a:cs typeface="Arial"/>
              </a:defRPr>
            </a:lvl1pPr>
          </a:lstStyle>
          <a:p>
            <a:pPr marL="6350">
              <a:lnSpc>
                <a:spcPts val="1065"/>
              </a:lnSpc>
            </a:pPr>
            <a:r>
              <a:rPr lang="it-IT" sz="1000" spc="-53"/>
              <a:t>UNISA</a:t>
            </a:r>
            <a:endParaRPr lang="it-IT" sz="100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25" b="0" i="0">
                <a:solidFill>
                  <a:srgbClr val="9CA2AF"/>
                </a:solidFill>
                <a:latin typeface="Microsoft Sans Serif"/>
                <a:cs typeface="Microsoft Sans Serif"/>
              </a:defRPr>
            </a:lvl1pPr>
          </a:lstStyle>
          <a:p>
            <a:pPr marL="54928">
              <a:lnSpc>
                <a:spcPts val="890"/>
              </a:lnSpc>
            </a:pPr>
            <a:fld id="{81D60167-4931-47E6-BA6A-407CBD079E47}" type="slidenum">
              <a:rPr lang="it-IT" sz="800" spc="-25" smtClean="0">
                <a:latin typeface="Eras Bold ITC"/>
                <a:cs typeface="Eras Bold ITC"/>
              </a:rPr>
              <a:pPr marL="54928">
                <a:lnSpc>
                  <a:spcPts val="890"/>
                </a:lnSpc>
              </a:pPr>
              <a:t>‹N›</a:t>
            </a:fld>
            <a:endParaRPr lang="it-IT" sz="800">
              <a:latin typeface="Eras Bold ITC"/>
              <a:cs typeface="Eras Bold ITC"/>
            </a:endParaRPr>
          </a:p>
        </p:txBody>
      </p:sp>
    </p:spTree>
    <p:extLst>
      <p:ext uri="{BB962C8B-B14F-4D97-AF65-F5344CB8AC3E}">
        <p14:creationId xmlns:p14="http://schemas.microsoft.com/office/powerpoint/2010/main" val="158143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77" r:id="rId11"/>
    <p:sldLayoutId id="2147483678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5" y="0"/>
            <a:ext cx="9144000" cy="5045288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1"/>
          <p:cNvSpPr txBox="1">
            <a:spLocks noGrp="1"/>
          </p:cNvSpPr>
          <p:nvPr>
            <p:ph type="ctrTitle"/>
          </p:nvPr>
        </p:nvSpPr>
        <p:spPr>
          <a:xfrm>
            <a:off x="495600" y="1859675"/>
            <a:ext cx="81528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NLP Filter Code Project</a:t>
            </a:r>
            <a:endParaRPr b="1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4" name="Google Shape;164;p31"/>
          <p:cNvSpPr/>
          <p:nvPr/>
        </p:nvSpPr>
        <p:spPr>
          <a:xfrm>
            <a:off x="1706700" y="4368450"/>
            <a:ext cx="5730600" cy="3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00002E"/>
              </a:buClr>
              <a:buSzPts val="1695"/>
              <a:buFont typeface="PT Sans"/>
              <a:buNone/>
            </a:pPr>
            <a:r>
              <a:rPr lang="it" sz="1695" b="1" i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PT Sans"/>
              </a:rPr>
              <a:t>Studenti: </a:t>
            </a:r>
            <a:r>
              <a:rPr lang="it" sz="1695" b="0" i="1" u="none" strike="noStrike" cap="none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PT Sans"/>
              </a:rPr>
              <a:t>Mario Balbi, Francesco De Stasio, Antonio Imperiale</a:t>
            </a:r>
            <a:endParaRPr sz="1695" b="0" i="1" u="none" strike="noStrike" cap="none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5" name="Google Shape;165;p31"/>
          <p:cNvSpPr/>
          <p:nvPr/>
        </p:nvSpPr>
        <p:spPr>
          <a:xfrm>
            <a:off x="3380857" y="3279699"/>
            <a:ext cx="2382300" cy="3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00002E"/>
              </a:buClr>
              <a:buSzPts val="1695"/>
              <a:buFont typeface="PT Sans"/>
              <a:buNone/>
            </a:pPr>
            <a:r>
              <a:rPr lang="it" sz="1695" b="1" i="0" u="none" strike="noStrike" cap="none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PT Sans"/>
              </a:rPr>
              <a:t>Prof</a:t>
            </a:r>
            <a:r>
              <a:rPr lang="it" sz="1695" b="0" i="0" u="none" strike="noStrike" cap="none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PT Sans"/>
              </a:rPr>
              <a:t>. </a:t>
            </a:r>
            <a:r>
              <a:rPr lang="it" sz="1695" b="0" i="1" u="none" strike="noStrike" cap="none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PT Sans"/>
              </a:rPr>
              <a:t>Vincenzo Deufemia</a:t>
            </a:r>
            <a:endParaRPr sz="1695" b="0" i="1" u="none" strike="noStrike" cap="none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6" name="Google Shape;166;p31"/>
          <p:cNvSpPr txBox="1"/>
          <p:nvPr/>
        </p:nvSpPr>
        <p:spPr>
          <a:xfrm>
            <a:off x="3084600" y="2933400"/>
            <a:ext cx="2974800" cy="607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695" b="1" i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PT Sans"/>
              </a:rPr>
              <a:t>Corso:</a:t>
            </a:r>
            <a:r>
              <a:rPr lang="it" sz="1695" i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PT Sans"/>
              </a:rPr>
              <a:t> Intelligenza Artificiale </a:t>
            </a:r>
            <a:endParaRPr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67" name="Google Shape;16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7424" y="2086475"/>
            <a:ext cx="770427" cy="385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>
          <a:extLst>
            <a:ext uri="{FF2B5EF4-FFF2-40B4-BE49-F238E27FC236}">
              <a16:creationId xmlns:a16="http://schemas.microsoft.com/office/drawing/2014/main" id="{29546807-31D5-9A9D-0AFD-4C88CDA17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1129;p72">
            <a:extLst>
              <a:ext uri="{FF2B5EF4-FFF2-40B4-BE49-F238E27FC236}">
                <a16:creationId xmlns:a16="http://schemas.microsoft.com/office/drawing/2014/main" id="{449EE8EA-1831-011D-6EF3-0ABF2130319E}"/>
              </a:ext>
            </a:extLst>
          </p:cNvPr>
          <p:cNvSpPr/>
          <p:nvPr/>
        </p:nvSpPr>
        <p:spPr>
          <a:xfrm>
            <a:off x="313710" y="1642384"/>
            <a:ext cx="3813478" cy="2962867"/>
          </a:xfrm>
          <a:prstGeom prst="roundRect">
            <a:avLst>
              <a:gd name="adj" fmla="val 15366"/>
            </a:avLst>
          </a:prstGeom>
          <a:solidFill>
            <a:schemeClr val="bg1">
              <a:alpha val="0"/>
            </a:schemeClr>
          </a:solidFill>
          <a:ln w="22850" cap="flat" cmpd="sng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2" name="Google Shape;172;p32">
            <a:extLst>
              <a:ext uri="{FF2B5EF4-FFF2-40B4-BE49-F238E27FC236}">
                <a16:creationId xmlns:a16="http://schemas.microsoft.com/office/drawing/2014/main" id="{3C2C0B4A-E1F2-7D06-23E5-2FDE29D61093}"/>
              </a:ext>
            </a:extLst>
          </p:cNvPr>
          <p:cNvSpPr txBox="1"/>
          <p:nvPr/>
        </p:nvSpPr>
        <p:spPr>
          <a:xfrm>
            <a:off x="313710" y="170930"/>
            <a:ext cx="6664606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Metodologia – </a:t>
            </a:r>
            <a:r>
              <a:rPr lang="it-IT" sz="3200" b="1" dirty="0">
                <a:solidFill>
                  <a:srgbClr val="93C4F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Generazione </a:t>
            </a:r>
            <a:r>
              <a:rPr lang="it-IT" sz="3200" b="1" dirty="0" err="1">
                <a:solidFill>
                  <a:srgbClr val="93C4F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Intent</a:t>
            </a:r>
            <a:endParaRPr lang="it-IT" sz="3200" b="1" dirty="0">
              <a:solidFill>
                <a:srgbClr val="93C4FD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204" name="object 19">
            <a:extLst>
              <a:ext uri="{FF2B5EF4-FFF2-40B4-BE49-F238E27FC236}">
                <a16:creationId xmlns:a16="http://schemas.microsoft.com/office/drawing/2014/main" id="{1B85DD4A-9DDC-9218-9DC8-53A76021CE18}"/>
              </a:ext>
            </a:extLst>
          </p:cNvPr>
          <p:cNvSpPr txBox="1"/>
          <p:nvPr/>
        </p:nvSpPr>
        <p:spPr>
          <a:xfrm>
            <a:off x="587450" y="815780"/>
            <a:ext cx="3531525" cy="2453236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30"/>
              </a:spcBef>
            </a:pPr>
            <a:r>
              <a:rPr lang="it-IT" sz="2000" b="1" dirty="0">
                <a:solidFill>
                  <a:srgbClr val="BEDA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Fase  1:  </a:t>
            </a:r>
          </a:p>
          <a:p>
            <a:pPr>
              <a:lnSpc>
                <a:spcPct val="100000"/>
              </a:lnSpc>
              <a:spcBef>
                <a:spcPts val="1330"/>
              </a:spcBef>
            </a:pPr>
            <a:endParaRPr lang="it-IT" sz="2000" b="1" dirty="0">
              <a:solidFill>
                <a:srgbClr val="BEDAFE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0000"/>
              </a:lnSpc>
              <a:spcBef>
                <a:spcPts val="1330"/>
              </a:spcBef>
            </a:pPr>
            <a:r>
              <a:rPr sz="2000" b="1" dirty="0" err="1">
                <a:solidFill>
                  <a:srgbClr val="BEDA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Descrizione</a:t>
            </a:r>
            <a:r>
              <a:rPr sz="2000" b="1" dirty="0">
                <a:solidFill>
                  <a:srgbClr val="BEDA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000" b="1" dirty="0">
                <a:solidFill>
                  <a:srgbClr val="BEDA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2000" b="1" dirty="0">
                <a:solidFill>
                  <a:srgbClr val="BEDA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→ Intent</a:t>
            </a:r>
            <a:endParaRPr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065" marR="5080">
              <a:lnSpc>
                <a:spcPts val="2400"/>
              </a:lnSpc>
              <a:spcBef>
                <a:spcPts val="994"/>
              </a:spcBef>
            </a:pPr>
            <a:r>
              <a:rPr sz="1600" dirty="0">
                <a:solidFill>
                  <a:srgbClr val="DAE9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L'LLM trasforma una richiesta vaga in un piano d'azione preciso e non ambiguo.</a:t>
            </a:r>
            <a:endParaRPr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5" name="object 20">
            <a:extLst>
              <a:ext uri="{FF2B5EF4-FFF2-40B4-BE49-F238E27FC236}">
                <a16:creationId xmlns:a16="http://schemas.microsoft.com/office/drawing/2014/main" id="{BC4B2EC8-9857-5D63-B740-82E4692D1680}"/>
              </a:ext>
            </a:extLst>
          </p:cNvPr>
          <p:cNvSpPr txBox="1"/>
          <p:nvPr/>
        </p:nvSpPr>
        <p:spPr>
          <a:xfrm>
            <a:off x="587450" y="3257133"/>
            <a:ext cx="3302906" cy="1047723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b="1" dirty="0">
                <a:solidFill>
                  <a:srgbClr val="BEDA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Input: </a:t>
            </a:r>
            <a:r>
              <a:rPr sz="1600" dirty="0">
                <a:solidFill>
                  <a:srgbClr val="BEDA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"Se fa freddo"</a:t>
            </a:r>
            <a:endParaRPr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000" b="1" dirty="0">
                <a:solidFill>
                  <a:srgbClr val="BEDA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Output: </a:t>
            </a:r>
            <a:r>
              <a:rPr sz="1600" dirty="0">
                <a:solidFill>
                  <a:srgbClr val="BEDA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"Se la temperatura &lt; 5°C, esegui l'azione"</a:t>
            </a:r>
            <a:endParaRPr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0" name="Google Shape;200;p34">
            <a:extLst>
              <a:ext uri="{FF2B5EF4-FFF2-40B4-BE49-F238E27FC236}">
                <a16:creationId xmlns:a16="http://schemas.microsoft.com/office/drawing/2014/main" id="{DAF1D4DF-7770-0E7F-E09C-165D45865B12}"/>
              </a:ext>
            </a:extLst>
          </p:cNvPr>
          <p:cNvSpPr/>
          <p:nvPr/>
        </p:nvSpPr>
        <p:spPr>
          <a:xfrm>
            <a:off x="7258050" y="4334300"/>
            <a:ext cx="1647479" cy="5540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BC9FF"/>
          </a:solidFill>
          <a:ln w="28575" cap="flat" cmpd="sng">
            <a:solidFill>
              <a:srgbClr val="1E8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214" name="CasellaDiTesto 213">
            <a:extLst>
              <a:ext uri="{FF2B5EF4-FFF2-40B4-BE49-F238E27FC236}">
                <a16:creationId xmlns:a16="http://schemas.microsoft.com/office/drawing/2014/main" id="{86372040-8CFF-550F-E025-65F3A72C421E}"/>
              </a:ext>
            </a:extLst>
          </p:cNvPr>
          <p:cNvSpPr txBox="1"/>
          <p:nvPr/>
        </p:nvSpPr>
        <p:spPr>
          <a:xfrm>
            <a:off x="4663441" y="2116090"/>
            <a:ext cx="4378015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**Optimized Prompt for IFTTT Intent Generation**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You are an expert assistant in creating IFTTT automations. You will receive a JSON line describing an IFTTT automation. Your task is to write a new, customized, and specific INTENT in natural language.</a:t>
            </a:r>
          </a:p>
        </p:txBody>
      </p:sp>
      <p:sp>
        <p:nvSpPr>
          <p:cNvPr id="215" name="CasellaDiTesto 214">
            <a:extLst>
              <a:ext uri="{FF2B5EF4-FFF2-40B4-BE49-F238E27FC236}">
                <a16:creationId xmlns:a16="http://schemas.microsoft.com/office/drawing/2014/main" id="{FE5C8AE6-0ADE-8B1F-8D19-3C2379A0938D}"/>
              </a:ext>
            </a:extLst>
          </p:cNvPr>
          <p:cNvSpPr txBox="1"/>
          <p:nvPr/>
        </p:nvSpPr>
        <p:spPr>
          <a:xfrm>
            <a:off x="5325427" y="1595300"/>
            <a:ext cx="3054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BEDAF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Esempio system prompt:</a:t>
            </a:r>
          </a:p>
        </p:txBody>
      </p:sp>
    </p:spTree>
    <p:extLst>
      <p:ext uri="{BB962C8B-B14F-4D97-AF65-F5344CB8AC3E}">
        <p14:creationId xmlns:p14="http://schemas.microsoft.com/office/powerpoint/2010/main" val="2067650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>
          <a:extLst>
            <a:ext uri="{FF2B5EF4-FFF2-40B4-BE49-F238E27FC236}">
              <a16:creationId xmlns:a16="http://schemas.microsoft.com/office/drawing/2014/main" id="{57AEB9DB-8D7E-1F7B-A37A-ADE30FB34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1129;p72">
            <a:extLst>
              <a:ext uri="{FF2B5EF4-FFF2-40B4-BE49-F238E27FC236}">
                <a16:creationId xmlns:a16="http://schemas.microsoft.com/office/drawing/2014/main" id="{D97C1097-F376-325F-BB8E-55F12F722C9F}"/>
              </a:ext>
            </a:extLst>
          </p:cNvPr>
          <p:cNvSpPr/>
          <p:nvPr/>
        </p:nvSpPr>
        <p:spPr>
          <a:xfrm>
            <a:off x="313710" y="1642384"/>
            <a:ext cx="3813478" cy="2962867"/>
          </a:xfrm>
          <a:prstGeom prst="roundRect">
            <a:avLst>
              <a:gd name="adj" fmla="val 15366"/>
            </a:avLst>
          </a:prstGeom>
          <a:solidFill>
            <a:schemeClr val="bg1">
              <a:alpha val="0"/>
            </a:schemeClr>
          </a:solidFill>
          <a:ln w="22850" cap="flat" cmpd="sng">
            <a:solidFill>
              <a:srgbClr val="E8D5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2" name="Google Shape;172;p32">
            <a:extLst>
              <a:ext uri="{FF2B5EF4-FFF2-40B4-BE49-F238E27FC236}">
                <a16:creationId xmlns:a16="http://schemas.microsoft.com/office/drawing/2014/main" id="{00BA945C-0625-EE36-9F93-832A6B3DCCD9}"/>
              </a:ext>
            </a:extLst>
          </p:cNvPr>
          <p:cNvSpPr txBox="1"/>
          <p:nvPr/>
        </p:nvSpPr>
        <p:spPr>
          <a:xfrm>
            <a:off x="313710" y="170930"/>
            <a:ext cx="824284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Metodologia – </a:t>
            </a:r>
            <a:r>
              <a:rPr lang="it-IT" sz="3200" b="1" dirty="0">
                <a:solidFill>
                  <a:srgbClr val="E8D5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Generazione Filter Code</a:t>
            </a:r>
          </a:p>
        </p:txBody>
      </p:sp>
      <p:sp>
        <p:nvSpPr>
          <p:cNvPr id="204" name="object 19">
            <a:extLst>
              <a:ext uri="{FF2B5EF4-FFF2-40B4-BE49-F238E27FC236}">
                <a16:creationId xmlns:a16="http://schemas.microsoft.com/office/drawing/2014/main" id="{ABDECEEB-0494-F745-8C25-A7DE61658B12}"/>
              </a:ext>
            </a:extLst>
          </p:cNvPr>
          <p:cNvSpPr txBox="1"/>
          <p:nvPr/>
        </p:nvSpPr>
        <p:spPr>
          <a:xfrm>
            <a:off x="587450" y="815780"/>
            <a:ext cx="3531525" cy="2145459"/>
          </a:xfrm>
          <a:prstGeom prst="rect">
            <a:avLst/>
          </a:prstGeom>
        </p:spPr>
        <p:txBody>
          <a:bodyPr vert="horz" wrap="square" lIns="0" tIns="1689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30"/>
              </a:spcBef>
            </a:pPr>
            <a:r>
              <a:rPr sz="2000" b="1" dirty="0">
                <a:solidFill>
                  <a:srgbClr val="E8D5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Fase</a:t>
            </a:r>
            <a:r>
              <a:rPr lang="it-IT" sz="2000" b="1" dirty="0">
                <a:solidFill>
                  <a:srgbClr val="E8D5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2000" b="1" dirty="0">
                <a:solidFill>
                  <a:srgbClr val="E8D5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000" b="1" dirty="0">
                <a:solidFill>
                  <a:srgbClr val="E8D5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sz="2000" b="1" dirty="0">
                <a:solidFill>
                  <a:srgbClr val="E8D5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r>
              <a:rPr lang="it-IT" sz="2000" b="1" dirty="0">
                <a:solidFill>
                  <a:srgbClr val="E8D5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2000" b="1" dirty="0">
                <a:solidFill>
                  <a:srgbClr val="E8D5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it-IT" sz="2000" b="1" dirty="0">
              <a:solidFill>
                <a:srgbClr val="E8D5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0000"/>
              </a:lnSpc>
              <a:spcBef>
                <a:spcPts val="1330"/>
              </a:spcBef>
            </a:pPr>
            <a:endParaRPr lang="it-IT" sz="2000" b="1" dirty="0">
              <a:solidFill>
                <a:srgbClr val="BEDAFE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0000"/>
              </a:lnSpc>
              <a:spcBef>
                <a:spcPts val="1330"/>
              </a:spcBef>
            </a:pPr>
            <a:r>
              <a:rPr lang="it-IT" sz="2000" b="1" dirty="0" err="1">
                <a:solidFill>
                  <a:srgbClr val="E8D5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Intent</a:t>
            </a:r>
            <a:r>
              <a:rPr lang="it-IT" sz="2000" b="1" dirty="0">
                <a:solidFill>
                  <a:srgbClr val="E8D5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2000" b="1" dirty="0">
                <a:solidFill>
                  <a:srgbClr val="E8D5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→ </a:t>
            </a:r>
            <a:r>
              <a:rPr lang="it-IT" sz="2000" b="1" dirty="0">
                <a:solidFill>
                  <a:srgbClr val="E8D5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Codice</a:t>
            </a:r>
            <a:endParaRPr sz="2000" dirty="0">
              <a:solidFill>
                <a:srgbClr val="E8D5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065" marR="5080">
              <a:lnSpc>
                <a:spcPts val="2400"/>
              </a:lnSpc>
              <a:spcBef>
                <a:spcPts val="994"/>
              </a:spcBef>
            </a:pPr>
            <a:r>
              <a:rPr lang="it-IT" sz="1600" dirty="0">
                <a:solidFill>
                  <a:srgbClr val="E8D5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L'LLM traduce l'</a:t>
            </a:r>
            <a:r>
              <a:rPr lang="it-IT" sz="1600" dirty="0" err="1">
                <a:solidFill>
                  <a:srgbClr val="E8D5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intent</a:t>
            </a:r>
            <a:r>
              <a:rPr lang="it-IT" sz="1600" dirty="0">
                <a:solidFill>
                  <a:srgbClr val="E8D5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in codice JavaScript usando metadati tecnici</a:t>
            </a:r>
            <a:endParaRPr sz="1600" dirty="0">
              <a:solidFill>
                <a:srgbClr val="E8D5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5" name="object 20">
            <a:extLst>
              <a:ext uri="{FF2B5EF4-FFF2-40B4-BE49-F238E27FC236}">
                <a16:creationId xmlns:a16="http://schemas.microsoft.com/office/drawing/2014/main" id="{4315B9A3-D2CD-D4B7-2A2A-10F21397B06E}"/>
              </a:ext>
            </a:extLst>
          </p:cNvPr>
          <p:cNvSpPr txBox="1"/>
          <p:nvPr/>
        </p:nvSpPr>
        <p:spPr>
          <a:xfrm>
            <a:off x="587450" y="3257133"/>
            <a:ext cx="3302906" cy="801501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000" b="1" dirty="0">
                <a:solidFill>
                  <a:srgbClr val="E8D5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Input: </a:t>
            </a:r>
            <a:r>
              <a:rPr lang="it-IT" sz="1600" dirty="0" err="1">
                <a:solidFill>
                  <a:srgbClr val="E8D5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Intent</a:t>
            </a:r>
            <a:r>
              <a:rPr lang="it-IT" sz="1600" dirty="0">
                <a:solidFill>
                  <a:srgbClr val="E8D5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+ Metadati</a:t>
            </a:r>
            <a:endParaRPr sz="1600" dirty="0">
              <a:solidFill>
                <a:srgbClr val="E8D5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000" b="1" dirty="0">
                <a:solidFill>
                  <a:srgbClr val="E8D5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Output: </a:t>
            </a:r>
            <a:r>
              <a:rPr lang="it-IT" sz="1600" dirty="0">
                <a:solidFill>
                  <a:srgbClr val="E8D5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Codice JavaScript</a:t>
            </a:r>
            <a:endParaRPr sz="1600" dirty="0">
              <a:solidFill>
                <a:srgbClr val="E8D5F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4" name="CasellaDiTesto 213">
            <a:extLst>
              <a:ext uri="{FF2B5EF4-FFF2-40B4-BE49-F238E27FC236}">
                <a16:creationId xmlns:a16="http://schemas.microsoft.com/office/drawing/2014/main" id="{2E50C538-E1A8-84C0-5FD0-0395A0F33462}"/>
              </a:ext>
            </a:extLst>
          </p:cNvPr>
          <p:cNvSpPr txBox="1"/>
          <p:nvPr/>
        </p:nvSpPr>
        <p:spPr>
          <a:xfrm>
            <a:off x="4663441" y="2116090"/>
            <a:ext cx="4378015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**Optimized Prompt for IFTTT Filter Code Generation from Intent**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You are an expert assistant in creating IFTTT automations using JavaScript. You will receive a JSON line describing an IFTTT automation which already includes a natural language `intent`. Your task is to write the appropriate **JavaScript filter code** that implements this intent.</a:t>
            </a:r>
          </a:p>
        </p:txBody>
      </p:sp>
      <p:sp>
        <p:nvSpPr>
          <p:cNvPr id="215" name="CasellaDiTesto 214">
            <a:extLst>
              <a:ext uri="{FF2B5EF4-FFF2-40B4-BE49-F238E27FC236}">
                <a16:creationId xmlns:a16="http://schemas.microsoft.com/office/drawing/2014/main" id="{8E93E201-07BD-19DF-9F4D-B23C1C08BC0E}"/>
              </a:ext>
            </a:extLst>
          </p:cNvPr>
          <p:cNvSpPr txBox="1"/>
          <p:nvPr/>
        </p:nvSpPr>
        <p:spPr>
          <a:xfrm>
            <a:off x="5325427" y="1595300"/>
            <a:ext cx="3054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000" b="1" dirty="0">
                <a:solidFill>
                  <a:srgbClr val="E8D5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Esempio system prompt:</a:t>
            </a:r>
          </a:p>
        </p:txBody>
      </p:sp>
    </p:spTree>
    <p:extLst>
      <p:ext uri="{BB962C8B-B14F-4D97-AF65-F5344CB8AC3E}">
        <p14:creationId xmlns:p14="http://schemas.microsoft.com/office/powerpoint/2010/main" val="771130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129;p72">
            <a:extLst>
              <a:ext uri="{FF2B5EF4-FFF2-40B4-BE49-F238E27FC236}">
                <a16:creationId xmlns:a16="http://schemas.microsoft.com/office/drawing/2014/main" id="{66979EAA-59C6-BA9A-9920-4B293613438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47775" y="832061"/>
            <a:ext cx="4314755" cy="4182009"/>
          </a:xfrm>
          <a:prstGeom prst="roundRect">
            <a:avLst>
              <a:gd name="adj" fmla="val 15366"/>
            </a:avLst>
          </a:prstGeom>
          <a:solidFill>
            <a:schemeClr val="bg1">
              <a:alpha val="0"/>
            </a:schemeClr>
          </a:solidFill>
          <a:ln w="22850" cap="flat" cmpd="sng">
            <a:solidFill>
              <a:srgbClr val="93C4F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</p:txBody>
      </p:sp>
      <p:sp>
        <p:nvSpPr>
          <p:cNvPr id="266" name="Google Shape;266;p42"/>
          <p:cNvSpPr txBox="1"/>
          <p:nvPr/>
        </p:nvSpPr>
        <p:spPr>
          <a:xfrm>
            <a:off x="306600" y="199975"/>
            <a:ext cx="5652498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t" sz="3200" b="1" dirty="0">
                <a:solidFill>
                  <a:schemeClr val="lt1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  <a:sym typeface="Roboto"/>
              </a:rPr>
              <a:t>Risultati - </a:t>
            </a:r>
            <a:r>
              <a:rPr lang="it-IT" sz="3200" b="1" dirty="0">
                <a:solidFill>
                  <a:srgbClr val="9CDCFE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  <a:sym typeface="Roboto"/>
              </a:rPr>
              <a:t>Validazione </a:t>
            </a:r>
            <a:r>
              <a:rPr lang="it-IT" sz="3200" b="1" dirty="0" err="1">
                <a:solidFill>
                  <a:srgbClr val="9CDCFE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  <a:sym typeface="Roboto"/>
              </a:rPr>
              <a:t>Intent</a:t>
            </a:r>
            <a:endParaRPr lang="it-IT" sz="3200" b="1" dirty="0">
              <a:solidFill>
                <a:srgbClr val="9CDCFE"/>
              </a:solidFill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  <a:sym typeface="Roboto"/>
            </a:endParaRPr>
          </a:p>
        </p:txBody>
      </p:sp>
      <p:sp>
        <p:nvSpPr>
          <p:cNvPr id="276" name="Google Shape;276;p42"/>
          <p:cNvSpPr txBox="1"/>
          <p:nvPr/>
        </p:nvSpPr>
        <p:spPr>
          <a:xfrm>
            <a:off x="2626604" y="2976630"/>
            <a:ext cx="4025542" cy="19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2700" lvl="0" indent="0" algn="l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it" sz="1650" b="1" dirty="0">
                <a:solidFill>
                  <a:srgbClr val="93C4FD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Criteri di Validazione</a:t>
            </a:r>
            <a:r>
              <a:rPr lang="it" sz="1700" dirty="0">
                <a:solidFill>
                  <a:srgbClr val="93C4FD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:</a:t>
            </a:r>
            <a:endParaRPr sz="1700" dirty="0">
              <a:solidFill>
                <a:srgbClr val="93C4FD"/>
              </a:solidFill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L="457200" marR="12700" lvl="0" indent="-32385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E4E7EB"/>
              </a:buClr>
              <a:buSzPct val="120000"/>
              <a:buFont typeface="Wingdings" panose="05000000000000000000" pitchFamily="2" charset="2"/>
              <a:buChar char="§"/>
            </a:pPr>
            <a:r>
              <a:rPr lang="it" sz="1500" dirty="0">
                <a:solidFill>
                  <a:srgbClr val="E4E7EB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Chiarezza della logica</a:t>
            </a:r>
          </a:p>
          <a:p>
            <a:pPr marL="457200" marR="12700" lvl="0" indent="-32385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E4E7EB"/>
              </a:buClr>
              <a:buSzPct val="120000"/>
              <a:buFont typeface="Wingdings" panose="05000000000000000000" pitchFamily="2" charset="2"/>
              <a:buChar char="§"/>
            </a:pPr>
            <a:r>
              <a:rPr lang="it" sz="1500" dirty="0">
                <a:solidFill>
                  <a:srgbClr val="E4E7EB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Implementabilità con dati disponibili</a:t>
            </a:r>
          </a:p>
          <a:p>
            <a:pPr marL="457200" marR="12700" lvl="0" indent="-323850" algn="l" rt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rgbClr val="E4E7EB"/>
              </a:buClr>
              <a:buSzPct val="120000"/>
              <a:buFont typeface="Wingdings" panose="05000000000000000000" pitchFamily="2" charset="2"/>
              <a:buChar char="§"/>
            </a:pPr>
            <a:r>
              <a:rPr lang="it" sz="1500" dirty="0">
                <a:solidFill>
                  <a:srgbClr val="E4E7EB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Fedeltà alla richiesta originale</a:t>
            </a:r>
            <a:endParaRPr sz="1500" dirty="0">
              <a:solidFill>
                <a:srgbClr val="E4E7EB"/>
              </a:solidFill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</p:txBody>
      </p:sp>
      <p:pic>
        <p:nvPicPr>
          <p:cNvPr id="25" name="Immagine 24">
            <a:extLst>
              <a:ext uri="{FF2B5EF4-FFF2-40B4-BE49-F238E27FC236}">
                <a16:creationId xmlns:a16="http://schemas.microsoft.com/office/drawing/2014/main" id="{2FD8BADE-BBEB-3650-2249-0D52A168E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604" y="2762497"/>
            <a:ext cx="3830121" cy="332926"/>
          </a:xfrm>
          <a:prstGeom prst="rect">
            <a:avLst/>
          </a:prstGeom>
        </p:spPr>
      </p:pic>
      <p:sp>
        <p:nvSpPr>
          <p:cNvPr id="41" name="object 10">
            <a:extLst>
              <a:ext uri="{FF2B5EF4-FFF2-40B4-BE49-F238E27FC236}">
                <a16:creationId xmlns:a16="http://schemas.microsoft.com/office/drawing/2014/main" id="{9489288F-E9DB-4AFF-46A3-07BCF0382C0C}"/>
              </a:ext>
            </a:extLst>
          </p:cNvPr>
          <p:cNvSpPr txBox="1"/>
          <p:nvPr/>
        </p:nvSpPr>
        <p:spPr>
          <a:xfrm>
            <a:off x="3354383" y="1047190"/>
            <a:ext cx="2220913" cy="201978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1275" b="1" spc="-57" dirty="0" err="1">
                <a:solidFill>
                  <a:srgbClr val="60A5FA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Dettagli</a:t>
            </a:r>
            <a:r>
              <a:rPr sz="1275" b="1" spc="-53" dirty="0">
                <a:solidFill>
                  <a:srgbClr val="60A5FA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 </a:t>
            </a:r>
            <a:r>
              <a:rPr sz="1275" b="1" spc="-5" dirty="0">
                <a:solidFill>
                  <a:srgbClr val="60A5FA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Dataset</a:t>
            </a:r>
            <a:endParaRPr sz="1275" dirty="0"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</p:txBody>
      </p:sp>
      <p:sp>
        <p:nvSpPr>
          <p:cNvPr id="42" name="object 11">
            <a:extLst>
              <a:ext uri="{FF2B5EF4-FFF2-40B4-BE49-F238E27FC236}">
                <a16:creationId xmlns:a16="http://schemas.microsoft.com/office/drawing/2014/main" id="{0690CD52-C4A3-C787-89F6-839227731F11}"/>
              </a:ext>
            </a:extLst>
          </p:cNvPr>
          <p:cNvSpPr txBox="1"/>
          <p:nvPr/>
        </p:nvSpPr>
        <p:spPr>
          <a:xfrm>
            <a:off x="3102514" y="1464813"/>
            <a:ext cx="945832" cy="349519"/>
          </a:xfrm>
          <a:prstGeom prst="rect">
            <a:avLst/>
          </a:prstGeom>
        </p:spPr>
        <p:txBody>
          <a:bodyPr vert="horz" wrap="square" lIns="0" tIns="7303" rIns="0" bIns="0" rtlCol="0">
            <a:spAutoFit/>
          </a:bodyPr>
          <a:lstStyle/>
          <a:p>
            <a:pPr algn="ctr">
              <a:lnSpc>
                <a:spcPts val="1735"/>
              </a:lnSpc>
              <a:spcBef>
                <a:spcPts val="57"/>
              </a:spcBef>
            </a:pPr>
            <a:r>
              <a:rPr sz="1475" b="1" spc="-5" dirty="0">
                <a:solidFill>
                  <a:srgbClr val="60A5FA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1,7</a:t>
            </a:r>
            <a:r>
              <a:rPr lang="it-IT" sz="1475" b="1" spc="-5" dirty="0">
                <a:solidFill>
                  <a:srgbClr val="60A5FA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52</a:t>
            </a:r>
            <a:endParaRPr sz="1475" dirty="0"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algn="ctr">
              <a:lnSpc>
                <a:spcPts val="955"/>
              </a:lnSpc>
            </a:pPr>
            <a:r>
              <a:rPr sz="825" spc="-5" dirty="0">
                <a:solidFill>
                  <a:srgbClr val="E4E7EB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Intent</a:t>
            </a:r>
            <a:r>
              <a:rPr sz="825" spc="-38" dirty="0">
                <a:solidFill>
                  <a:srgbClr val="E4E7EB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 </a:t>
            </a:r>
            <a:r>
              <a:rPr sz="825" spc="-18" dirty="0">
                <a:solidFill>
                  <a:srgbClr val="E4E7EB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Totali</a:t>
            </a:r>
            <a:r>
              <a:rPr sz="825" spc="-35" dirty="0">
                <a:solidFill>
                  <a:srgbClr val="E4E7EB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 </a:t>
            </a:r>
            <a:r>
              <a:rPr sz="825" spc="-10" dirty="0">
                <a:solidFill>
                  <a:srgbClr val="E4E7EB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Generati</a:t>
            </a:r>
            <a:endParaRPr sz="825" dirty="0"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</p:txBody>
      </p:sp>
      <p:sp>
        <p:nvSpPr>
          <p:cNvPr id="43" name="object 12">
            <a:extLst>
              <a:ext uri="{FF2B5EF4-FFF2-40B4-BE49-F238E27FC236}">
                <a16:creationId xmlns:a16="http://schemas.microsoft.com/office/drawing/2014/main" id="{3AEE2EE3-E73A-0E1B-FAD5-5F283196E463}"/>
              </a:ext>
            </a:extLst>
          </p:cNvPr>
          <p:cNvSpPr txBox="1"/>
          <p:nvPr/>
        </p:nvSpPr>
        <p:spPr>
          <a:xfrm>
            <a:off x="5020094" y="1466770"/>
            <a:ext cx="855980" cy="349519"/>
          </a:xfrm>
          <a:prstGeom prst="rect">
            <a:avLst/>
          </a:prstGeom>
        </p:spPr>
        <p:txBody>
          <a:bodyPr vert="horz" wrap="square" lIns="0" tIns="7303" rIns="0" bIns="0" rtlCol="0">
            <a:spAutoFit/>
          </a:bodyPr>
          <a:lstStyle/>
          <a:p>
            <a:pPr algn="ctr">
              <a:lnSpc>
                <a:spcPts val="1735"/>
              </a:lnSpc>
              <a:spcBef>
                <a:spcPts val="57"/>
              </a:spcBef>
            </a:pPr>
            <a:r>
              <a:rPr sz="1475" b="1" spc="25" dirty="0">
                <a:solidFill>
                  <a:srgbClr val="A68BFA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563</a:t>
            </a:r>
            <a:endParaRPr sz="1475" dirty="0"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algn="ctr">
              <a:lnSpc>
                <a:spcPts val="955"/>
              </a:lnSpc>
            </a:pPr>
            <a:r>
              <a:rPr sz="825" spc="-23" dirty="0">
                <a:solidFill>
                  <a:srgbClr val="E4E7EB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Campione</a:t>
            </a:r>
            <a:r>
              <a:rPr sz="825" spc="-30" dirty="0">
                <a:solidFill>
                  <a:srgbClr val="E4E7EB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 </a:t>
            </a:r>
            <a:r>
              <a:rPr sz="825" spc="-5" dirty="0">
                <a:solidFill>
                  <a:srgbClr val="E4E7EB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Validato</a:t>
            </a:r>
            <a:endParaRPr sz="825" dirty="0"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</p:txBody>
      </p:sp>
      <p:sp>
        <p:nvSpPr>
          <p:cNvPr id="44" name="object 13">
            <a:extLst>
              <a:ext uri="{FF2B5EF4-FFF2-40B4-BE49-F238E27FC236}">
                <a16:creationId xmlns:a16="http://schemas.microsoft.com/office/drawing/2014/main" id="{203BB976-7F8F-F0B7-789C-A2C5103A789A}"/>
              </a:ext>
            </a:extLst>
          </p:cNvPr>
          <p:cNvSpPr txBox="1"/>
          <p:nvPr/>
        </p:nvSpPr>
        <p:spPr>
          <a:xfrm>
            <a:off x="5143442" y="2161623"/>
            <a:ext cx="609283" cy="349519"/>
          </a:xfrm>
          <a:prstGeom prst="rect">
            <a:avLst/>
          </a:prstGeom>
        </p:spPr>
        <p:txBody>
          <a:bodyPr vert="horz" wrap="square" lIns="0" tIns="7303" rIns="0" bIns="0" rtlCol="0">
            <a:spAutoFit/>
          </a:bodyPr>
          <a:lstStyle/>
          <a:p>
            <a:pPr algn="ctr">
              <a:lnSpc>
                <a:spcPts val="1735"/>
              </a:lnSpc>
              <a:spcBef>
                <a:spcPts val="57"/>
              </a:spcBef>
            </a:pPr>
            <a:r>
              <a:rPr sz="1475" b="1" spc="-13" dirty="0">
                <a:solidFill>
                  <a:srgbClr val="F77070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263</a:t>
            </a:r>
            <a:endParaRPr sz="1475" dirty="0"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algn="ctr">
              <a:lnSpc>
                <a:spcPts val="955"/>
              </a:lnSpc>
            </a:pPr>
            <a:r>
              <a:rPr sz="825" spc="-5" dirty="0">
                <a:solidFill>
                  <a:srgbClr val="E4E7EB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Intent</a:t>
            </a:r>
            <a:r>
              <a:rPr sz="825" spc="-43" dirty="0">
                <a:solidFill>
                  <a:srgbClr val="E4E7EB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 </a:t>
            </a:r>
            <a:r>
              <a:rPr sz="825" spc="-5" dirty="0">
                <a:solidFill>
                  <a:srgbClr val="E4E7EB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Invalidi</a:t>
            </a:r>
            <a:endParaRPr sz="825" dirty="0"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</p:txBody>
      </p:sp>
      <p:sp>
        <p:nvSpPr>
          <p:cNvPr id="45" name="object 19">
            <a:extLst>
              <a:ext uri="{FF2B5EF4-FFF2-40B4-BE49-F238E27FC236}">
                <a16:creationId xmlns:a16="http://schemas.microsoft.com/office/drawing/2014/main" id="{90DCC428-F8F5-6F27-BBC9-EF5557C60EA8}"/>
              </a:ext>
            </a:extLst>
          </p:cNvPr>
          <p:cNvSpPr txBox="1"/>
          <p:nvPr/>
        </p:nvSpPr>
        <p:spPr>
          <a:xfrm>
            <a:off x="3102514" y="2161623"/>
            <a:ext cx="2483327" cy="349519"/>
          </a:xfrm>
          <a:prstGeom prst="rect">
            <a:avLst/>
          </a:prstGeom>
        </p:spPr>
        <p:txBody>
          <a:bodyPr vert="horz" wrap="square" lIns="0" tIns="7303" rIns="0" bIns="0" rtlCol="0">
            <a:spAutoFit/>
          </a:bodyPr>
          <a:lstStyle/>
          <a:p>
            <a:pPr marR="1512570" algn="ctr">
              <a:lnSpc>
                <a:spcPts val="1735"/>
              </a:lnSpc>
              <a:spcBef>
                <a:spcPts val="57"/>
              </a:spcBef>
            </a:pPr>
            <a:r>
              <a:rPr sz="1475" b="1" spc="63" dirty="0">
                <a:solidFill>
                  <a:srgbClr val="4ADE80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300</a:t>
            </a:r>
            <a:endParaRPr sz="1475" dirty="0"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  <a:p>
            <a:pPr marR="1512570" algn="ctr">
              <a:lnSpc>
                <a:spcPts val="955"/>
              </a:lnSpc>
            </a:pPr>
            <a:r>
              <a:rPr sz="825" spc="-5" dirty="0">
                <a:solidFill>
                  <a:srgbClr val="E4E7EB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Intent</a:t>
            </a:r>
            <a:r>
              <a:rPr sz="825" spc="-43" dirty="0">
                <a:solidFill>
                  <a:srgbClr val="E4E7EB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 </a:t>
            </a:r>
            <a:r>
              <a:rPr sz="825" spc="-5" dirty="0">
                <a:solidFill>
                  <a:srgbClr val="E4E7EB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Valid</a:t>
            </a:r>
            <a:r>
              <a:rPr lang="it-IT" sz="825" spc="-5" dirty="0">
                <a:solidFill>
                  <a:srgbClr val="E4E7EB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i</a:t>
            </a:r>
            <a:endParaRPr sz="825" dirty="0"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object 5"/>
          <p:cNvGrpSpPr/>
          <p:nvPr/>
        </p:nvGrpSpPr>
        <p:grpSpPr>
          <a:xfrm>
            <a:off x="190500" y="946150"/>
            <a:ext cx="4267200" cy="3943350"/>
            <a:chOff x="381000" y="1409699"/>
            <a:chExt cx="8534400" cy="7886700"/>
          </a:xfrm>
          <a:solidFill>
            <a:schemeClr val="dk1">
              <a:alpha val="0"/>
            </a:schemeClr>
          </a:solidFill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9112" y="8134351"/>
              <a:ext cx="8058150" cy="5715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7" name="object 7"/>
            <p:cNvSpPr/>
            <p:nvPr/>
          </p:nvSpPr>
          <p:spPr>
            <a:xfrm>
              <a:off x="381000" y="1409699"/>
              <a:ext cx="8534400" cy="7886700"/>
            </a:xfrm>
            <a:custGeom>
              <a:avLst/>
              <a:gdLst/>
              <a:ahLst/>
              <a:cxnLst/>
              <a:rect l="l" t="t" r="r" b="b"/>
              <a:pathLst>
                <a:path w="8534400" h="7886700">
                  <a:moveTo>
                    <a:pt x="8381999" y="7886699"/>
                  </a:moveTo>
                  <a:lnTo>
                    <a:pt x="152399" y="7886699"/>
                  </a:lnTo>
                  <a:lnTo>
                    <a:pt x="137387" y="7885974"/>
                  </a:lnTo>
                  <a:lnTo>
                    <a:pt x="94079" y="7875098"/>
                  </a:lnTo>
                  <a:lnTo>
                    <a:pt x="55765" y="7852164"/>
                  </a:lnTo>
                  <a:lnTo>
                    <a:pt x="25660" y="7818983"/>
                  </a:lnTo>
                  <a:lnTo>
                    <a:pt x="6525" y="7778472"/>
                  </a:lnTo>
                  <a:lnTo>
                    <a:pt x="0" y="7734299"/>
                  </a:lnTo>
                  <a:lnTo>
                    <a:pt x="0" y="152399"/>
                  </a:lnTo>
                  <a:lnTo>
                    <a:pt x="6525" y="108226"/>
                  </a:lnTo>
                  <a:lnTo>
                    <a:pt x="25660" y="67715"/>
                  </a:lnTo>
                  <a:lnTo>
                    <a:pt x="55765" y="34533"/>
                  </a:lnTo>
                  <a:lnTo>
                    <a:pt x="94079" y="11600"/>
                  </a:lnTo>
                  <a:lnTo>
                    <a:pt x="137387" y="725"/>
                  </a:lnTo>
                  <a:lnTo>
                    <a:pt x="152399" y="0"/>
                  </a:lnTo>
                  <a:lnTo>
                    <a:pt x="8381999" y="0"/>
                  </a:lnTo>
                  <a:lnTo>
                    <a:pt x="8397012" y="725"/>
                  </a:lnTo>
                  <a:lnTo>
                    <a:pt x="8411736" y="2900"/>
                  </a:lnTo>
                  <a:lnTo>
                    <a:pt x="8426172" y="6525"/>
                  </a:lnTo>
                  <a:lnTo>
                    <a:pt x="8434533" y="9524"/>
                  </a:lnTo>
                  <a:lnTo>
                    <a:pt x="152399" y="9524"/>
                  </a:lnTo>
                  <a:lnTo>
                    <a:pt x="145380" y="9696"/>
                  </a:lnTo>
                  <a:lnTo>
                    <a:pt x="104274" y="17873"/>
                  </a:lnTo>
                  <a:lnTo>
                    <a:pt x="67282" y="37646"/>
                  </a:lnTo>
                  <a:lnTo>
                    <a:pt x="37646" y="67282"/>
                  </a:lnTo>
                  <a:lnTo>
                    <a:pt x="17873" y="104274"/>
                  </a:lnTo>
                  <a:lnTo>
                    <a:pt x="10335" y="137387"/>
                  </a:lnTo>
                  <a:lnTo>
                    <a:pt x="10211" y="138395"/>
                  </a:lnTo>
                  <a:lnTo>
                    <a:pt x="9696" y="145380"/>
                  </a:lnTo>
                  <a:lnTo>
                    <a:pt x="9524" y="152399"/>
                  </a:lnTo>
                  <a:lnTo>
                    <a:pt x="9524" y="7734299"/>
                  </a:lnTo>
                  <a:lnTo>
                    <a:pt x="15675" y="7775774"/>
                  </a:lnTo>
                  <a:lnTo>
                    <a:pt x="33603" y="7813675"/>
                  </a:lnTo>
                  <a:lnTo>
                    <a:pt x="61759" y="7844744"/>
                  </a:lnTo>
                  <a:lnTo>
                    <a:pt x="97724" y="7866298"/>
                  </a:lnTo>
                  <a:lnTo>
                    <a:pt x="138395" y="7876487"/>
                  </a:lnTo>
                  <a:lnTo>
                    <a:pt x="152399" y="7877174"/>
                  </a:lnTo>
                  <a:lnTo>
                    <a:pt x="8434531" y="7877174"/>
                  </a:lnTo>
                  <a:lnTo>
                    <a:pt x="8426172" y="7880173"/>
                  </a:lnTo>
                  <a:lnTo>
                    <a:pt x="8411736" y="7883798"/>
                  </a:lnTo>
                  <a:lnTo>
                    <a:pt x="8397012" y="7885974"/>
                  </a:lnTo>
                  <a:lnTo>
                    <a:pt x="8381999" y="7886699"/>
                  </a:lnTo>
                  <a:close/>
                </a:path>
                <a:path w="8534400" h="7886700">
                  <a:moveTo>
                    <a:pt x="8434531" y="7877174"/>
                  </a:moveTo>
                  <a:lnTo>
                    <a:pt x="8381999" y="7877174"/>
                  </a:lnTo>
                  <a:lnTo>
                    <a:pt x="8389019" y="7877002"/>
                  </a:lnTo>
                  <a:lnTo>
                    <a:pt x="8396004" y="7876487"/>
                  </a:lnTo>
                  <a:lnTo>
                    <a:pt x="8436674" y="7866298"/>
                  </a:lnTo>
                  <a:lnTo>
                    <a:pt x="8472639" y="7844744"/>
                  </a:lnTo>
                  <a:lnTo>
                    <a:pt x="8500795" y="7813675"/>
                  </a:lnTo>
                  <a:lnTo>
                    <a:pt x="8518724" y="7775774"/>
                  </a:lnTo>
                  <a:lnTo>
                    <a:pt x="8524874" y="7734299"/>
                  </a:lnTo>
                  <a:lnTo>
                    <a:pt x="8524874" y="152399"/>
                  </a:lnTo>
                  <a:lnTo>
                    <a:pt x="8518724" y="110925"/>
                  </a:lnTo>
                  <a:lnTo>
                    <a:pt x="8500795" y="73022"/>
                  </a:lnTo>
                  <a:lnTo>
                    <a:pt x="8472639" y="41954"/>
                  </a:lnTo>
                  <a:lnTo>
                    <a:pt x="8436674" y="20400"/>
                  </a:lnTo>
                  <a:lnTo>
                    <a:pt x="8396004" y="10211"/>
                  </a:lnTo>
                  <a:lnTo>
                    <a:pt x="8381999" y="9524"/>
                  </a:lnTo>
                  <a:lnTo>
                    <a:pt x="8434533" y="9524"/>
                  </a:lnTo>
                  <a:lnTo>
                    <a:pt x="8478634" y="34533"/>
                  </a:lnTo>
                  <a:lnTo>
                    <a:pt x="8508738" y="67715"/>
                  </a:lnTo>
                  <a:lnTo>
                    <a:pt x="8527873" y="108226"/>
                  </a:lnTo>
                  <a:lnTo>
                    <a:pt x="8534399" y="152399"/>
                  </a:lnTo>
                  <a:lnTo>
                    <a:pt x="8534399" y="7734299"/>
                  </a:lnTo>
                  <a:lnTo>
                    <a:pt x="8533723" y="7748304"/>
                  </a:lnTo>
                  <a:lnTo>
                    <a:pt x="8533674" y="7749312"/>
                  </a:lnTo>
                  <a:lnTo>
                    <a:pt x="8522798" y="7792619"/>
                  </a:lnTo>
                  <a:lnTo>
                    <a:pt x="8499865" y="7830932"/>
                  </a:lnTo>
                  <a:lnTo>
                    <a:pt x="8466684" y="7861038"/>
                  </a:lnTo>
                  <a:lnTo>
                    <a:pt x="8440319" y="7875098"/>
                  </a:lnTo>
                  <a:lnTo>
                    <a:pt x="8434531" y="7877174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7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19112" y="3077337"/>
              <a:ext cx="8058150" cy="1828800"/>
            </a:xfrm>
            <a:custGeom>
              <a:avLst/>
              <a:gdLst/>
              <a:ahLst/>
              <a:cxnLst/>
              <a:rect l="l" t="t" r="r" b="b"/>
              <a:pathLst>
                <a:path w="8058150" h="1828800">
                  <a:moveTo>
                    <a:pt x="8058150" y="1138008"/>
                  </a:moveTo>
                  <a:lnTo>
                    <a:pt x="8042529" y="1096505"/>
                  </a:lnTo>
                  <a:lnTo>
                    <a:pt x="8006499" y="1070686"/>
                  </a:lnTo>
                  <a:lnTo>
                    <a:pt x="7986954" y="1066800"/>
                  </a:lnTo>
                  <a:lnTo>
                    <a:pt x="71208" y="1066800"/>
                  </a:lnTo>
                  <a:lnTo>
                    <a:pt x="29718" y="1082421"/>
                  </a:lnTo>
                  <a:lnTo>
                    <a:pt x="3886" y="1118463"/>
                  </a:lnTo>
                  <a:lnTo>
                    <a:pt x="0" y="1138008"/>
                  </a:lnTo>
                  <a:lnTo>
                    <a:pt x="12" y="1752600"/>
                  </a:lnTo>
                  <a:lnTo>
                    <a:pt x="0" y="1757603"/>
                  </a:lnTo>
                  <a:lnTo>
                    <a:pt x="15633" y="1799094"/>
                  </a:lnTo>
                  <a:lnTo>
                    <a:pt x="51663" y="1824913"/>
                  </a:lnTo>
                  <a:lnTo>
                    <a:pt x="71208" y="1828800"/>
                  </a:lnTo>
                  <a:lnTo>
                    <a:pt x="7986954" y="1828800"/>
                  </a:lnTo>
                  <a:lnTo>
                    <a:pt x="8028445" y="1813179"/>
                  </a:lnTo>
                  <a:lnTo>
                    <a:pt x="8054264" y="1777149"/>
                  </a:lnTo>
                  <a:lnTo>
                    <a:pt x="8058150" y="1757603"/>
                  </a:lnTo>
                  <a:lnTo>
                    <a:pt x="8058150" y="1138008"/>
                  </a:lnTo>
                  <a:close/>
                </a:path>
                <a:path w="8058150" h="1828800">
                  <a:moveTo>
                    <a:pt x="8058150" y="71208"/>
                  </a:moveTo>
                  <a:lnTo>
                    <a:pt x="8042529" y="29705"/>
                  </a:lnTo>
                  <a:lnTo>
                    <a:pt x="8006499" y="3886"/>
                  </a:lnTo>
                  <a:lnTo>
                    <a:pt x="7986954" y="0"/>
                  </a:lnTo>
                  <a:lnTo>
                    <a:pt x="71208" y="0"/>
                  </a:lnTo>
                  <a:lnTo>
                    <a:pt x="29718" y="15633"/>
                  </a:lnTo>
                  <a:lnTo>
                    <a:pt x="3886" y="51663"/>
                  </a:lnTo>
                  <a:lnTo>
                    <a:pt x="0" y="71208"/>
                  </a:lnTo>
                  <a:lnTo>
                    <a:pt x="12" y="419100"/>
                  </a:lnTo>
                  <a:lnTo>
                    <a:pt x="0" y="424103"/>
                  </a:lnTo>
                  <a:lnTo>
                    <a:pt x="15633" y="465594"/>
                  </a:lnTo>
                  <a:lnTo>
                    <a:pt x="51663" y="491413"/>
                  </a:lnTo>
                  <a:lnTo>
                    <a:pt x="71208" y="495300"/>
                  </a:lnTo>
                  <a:lnTo>
                    <a:pt x="7986954" y="495300"/>
                  </a:lnTo>
                  <a:lnTo>
                    <a:pt x="8028445" y="479679"/>
                  </a:lnTo>
                  <a:lnTo>
                    <a:pt x="8054264" y="443649"/>
                  </a:lnTo>
                  <a:lnTo>
                    <a:pt x="8058150" y="424103"/>
                  </a:lnTo>
                  <a:lnTo>
                    <a:pt x="8058150" y="71208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7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619124" y="5317029"/>
              <a:ext cx="8058150" cy="2465108"/>
            </a:xfrm>
            <a:custGeom>
              <a:avLst/>
              <a:gdLst/>
              <a:ahLst/>
              <a:cxnLst/>
              <a:rect l="l" t="t" r="r" b="b"/>
              <a:pathLst>
                <a:path w="8058150" h="1447800">
                  <a:moveTo>
                    <a:pt x="7986952" y="1447799"/>
                  </a:moveTo>
                  <a:lnTo>
                    <a:pt x="71196" y="1447799"/>
                  </a:lnTo>
                  <a:lnTo>
                    <a:pt x="66241" y="1447311"/>
                  </a:lnTo>
                  <a:lnTo>
                    <a:pt x="29705" y="1432177"/>
                  </a:lnTo>
                  <a:lnTo>
                    <a:pt x="3885" y="1396137"/>
                  </a:lnTo>
                  <a:lnTo>
                    <a:pt x="0" y="1376603"/>
                  </a:lnTo>
                  <a:lnTo>
                    <a:pt x="0" y="1371600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6"/>
                  </a:lnTo>
                  <a:lnTo>
                    <a:pt x="71196" y="0"/>
                  </a:lnTo>
                  <a:lnTo>
                    <a:pt x="7986952" y="0"/>
                  </a:lnTo>
                  <a:lnTo>
                    <a:pt x="8028443" y="15620"/>
                  </a:lnTo>
                  <a:lnTo>
                    <a:pt x="8054262" y="51660"/>
                  </a:lnTo>
                  <a:lnTo>
                    <a:pt x="8058149" y="71196"/>
                  </a:lnTo>
                  <a:lnTo>
                    <a:pt x="8058149" y="1376603"/>
                  </a:lnTo>
                  <a:lnTo>
                    <a:pt x="8042527" y="1418093"/>
                  </a:lnTo>
                  <a:lnTo>
                    <a:pt x="8006487" y="1443913"/>
                  </a:lnTo>
                  <a:lnTo>
                    <a:pt x="7991908" y="1447311"/>
                  </a:lnTo>
                  <a:lnTo>
                    <a:pt x="7986952" y="1447799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3067050" y="1647824"/>
              <a:ext cx="3162300" cy="571500"/>
            </a:xfrm>
            <a:custGeom>
              <a:avLst/>
              <a:gdLst/>
              <a:ahLst/>
              <a:cxnLst/>
              <a:rect l="l" t="t" r="r" b="b"/>
              <a:pathLst>
                <a:path w="3162300" h="571500">
                  <a:moveTo>
                    <a:pt x="3091103" y="571499"/>
                  </a:moveTo>
                  <a:lnTo>
                    <a:pt x="71196" y="571499"/>
                  </a:lnTo>
                  <a:lnTo>
                    <a:pt x="66241" y="571011"/>
                  </a:lnTo>
                  <a:lnTo>
                    <a:pt x="29704" y="555877"/>
                  </a:lnTo>
                  <a:lnTo>
                    <a:pt x="3885" y="519837"/>
                  </a:lnTo>
                  <a:lnTo>
                    <a:pt x="0" y="500303"/>
                  </a:lnTo>
                  <a:lnTo>
                    <a:pt x="0" y="495300"/>
                  </a:lnTo>
                  <a:lnTo>
                    <a:pt x="0" y="71196"/>
                  </a:lnTo>
                  <a:lnTo>
                    <a:pt x="15620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091103" y="0"/>
                  </a:lnTo>
                  <a:lnTo>
                    <a:pt x="3132593" y="15621"/>
                  </a:lnTo>
                  <a:lnTo>
                    <a:pt x="3158413" y="51661"/>
                  </a:lnTo>
                  <a:lnTo>
                    <a:pt x="3162300" y="71196"/>
                  </a:lnTo>
                  <a:lnTo>
                    <a:pt x="3162300" y="500303"/>
                  </a:lnTo>
                  <a:lnTo>
                    <a:pt x="3146677" y="541794"/>
                  </a:lnTo>
                  <a:lnTo>
                    <a:pt x="3110637" y="567613"/>
                  </a:lnTo>
                  <a:lnTo>
                    <a:pt x="3096058" y="571011"/>
                  </a:lnTo>
                  <a:lnTo>
                    <a:pt x="3091103" y="571499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7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sldNum" idx="12"/>
          </p:nvPr>
        </p:nvSpPr>
        <p:spPr>
          <a:xfrm>
            <a:off x="8460431" y="4790282"/>
            <a:ext cx="548700" cy="115416"/>
          </a:xfrm>
          <a:prstGeom prst="rect">
            <a:avLst/>
          </a:prstGeom>
        </p:spPr>
        <p:txBody>
          <a:bodyPr spcFirstLastPara="1" vert="horz" wrap="square" lIns="0" tIns="0" rIns="0" bIns="0" rtlCol="0" anchor="ctr" anchorCtr="0">
            <a:spAutoFit/>
          </a:bodyPr>
          <a:lstStyle/>
          <a:p>
            <a:pPr marL="16192">
              <a:lnSpc>
                <a:spcPts val="890"/>
              </a:lnSpc>
            </a:pPr>
            <a:fld id="{81D60167-4931-47E6-BA6A-407CBD079E47}" type="slidenum">
              <a:rPr sz="800" spc="-155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 marL="16192">
                <a:lnSpc>
                  <a:spcPts val="890"/>
                </a:lnSpc>
              </a:pPr>
              <a:t>13</a:t>
            </a:fld>
            <a:endParaRPr sz="80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1501" y="1101834"/>
            <a:ext cx="3817303" cy="198733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224155" algn="ctr">
              <a:spcBef>
                <a:spcPts val="60"/>
              </a:spcBef>
            </a:pPr>
            <a:r>
              <a:rPr sz="1225" b="1" spc="-83" dirty="0">
                <a:solidFill>
                  <a:srgbClr val="4ADE8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ESEMPIO</a:t>
            </a:r>
            <a:r>
              <a:rPr sz="1225" b="1" spc="-50" dirty="0">
                <a:solidFill>
                  <a:srgbClr val="4ADE8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1225" b="1" spc="-18" dirty="0">
                <a:solidFill>
                  <a:srgbClr val="4ADE8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SUCCESSO</a:t>
            </a:r>
            <a:endParaRPr sz="1225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spcBef>
                <a:spcPts val="610"/>
              </a:spcBef>
            </a:pPr>
            <a:endParaRPr sz="1125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350"/>
            <a:r>
              <a:rPr sz="1100" b="1" spc="-43" dirty="0">
                <a:solidFill>
                  <a:srgbClr val="60A5F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Descrizione</a:t>
            </a:r>
            <a:r>
              <a:rPr sz="1100" b="1" spc="-15" dirty="0">
                <a:solidFill>
                  <a:srgbClr val="60A5F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1100" b="1" spc="-5" dirty="0">
                <a:solidFill>
                  <a:srgbClr val="60A5F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Originale:</a:t>
            </a:r>
            <a:endParaRPr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3500">
              <a:spcBef>
                <a:spcPts val="818"/>
              </a:spcBef>
            </a:pPr>
            <a:r>
              <a:rPr sz="900" i="1" spc="-28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"Se</a:t>
            </a:r>
            <a:r>
              <a:rPr sz="900" i="1" spc="-18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i="1" spc="-3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piove</a:t>
            </a:r>
            <a:r>
              <a:rPr sz="900" i="1" spc="-1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i="1" spc="-3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domani,</a:t>
            </a:r>
            <a:r>
              <a:rPr sz="900" i="1" spc="-1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i="1" spc="-3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invia</a:t>
            </a:r>
            <a:r>
              <a:rPr sz="900" i="1" spc="-1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i="1" spc="-33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</a:t>
            </a:r>
            <a:r>
              <a:rPr sz="900" i="1" spc="-1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i="1" spc="-33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messaggio</a:t>
            </a:r>
            <a:r>
              <a:rPr sz="900" i="1" spc="-18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i="1" spc="-5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r>
              <a:rPr sz="900" i="1" spc="-1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i="1" spc="-4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mia</a:t>
            </a:r>
            <a:r>
              <a:rPr sz="900" i="1" spc="-1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i="1" spc="-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moglie"</a:t>
            </a:r>
            <a:endParaRPr sz="9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spcBef>
                <a:spcPts val="628"/>
              </a:spcBef>
            </a:pPr>
            <a:endParaRPr sz="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350"/>
            <a:r>
              <a:rPr sz="1100" b="1" spc="-23" dirty="0">
                <a:solidFill>
                  <a:srgbClr val="A68BF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Intent</a:t>
            </a:r>
            <a:r>
              <a:rPr sz="1100" b="1" spc="-40" dirty="0">
                <a:solidFill>
                  <a:srgbClr val="A68BF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1100" b="1" spc="-5" dirty="0">
                <a:solidFill>
                  <a:srgbClr val="A68BF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Generato:</a:t>
            </a:r>
            <a:endParaRPr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3500" marR="2540">
              <a:lnSpc>
                <a:spcPct val="116700"/>
              </a:lnSpc>
              <a:spcBef>
                <a:spcPts val="693"/>
              </a:spcBef>
            </a:pPr>
            <a:r>
              <a:rPr sz="90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"Se</a:t>
            </a:r>
            <a:r>
              <a:rPr sz="900" spc="-5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</a:t>
            </a:r>
            <a:r>
              <a:rPr sz="900" spc="-28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13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previsioni</a:t>
            </a:r>
            <a:r>
              <a:rPr sz="900" spc="-2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1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meteo</a:t>
            </a:r>
            <a:r>
              <a:rPr sz="900" spc="-23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</a:t>
            </a:r>
            <a:r>
              <a:rPr sz="900" spc="-2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18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domani</a:t>
            </a:r>
            <a:r>
              <a:rPr sz="900" spc="-2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13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indicano</a:t>
            </a:r>
            <a:r>
              <a:rPr sz="900" spc="-23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1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precipitazioni,</a:t>
            </a:r>
            <a:r>
              <a:rPr sz="900" spc="-2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13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invia</a:t>
            </a:r>
            <a:r>
              <a:rPr sz="900" spc="-2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5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SMS</a:t>
            </a:r>
            <a:r>
              <a:rPr sz="900" spc="-1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4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r>
              <a:rPr sz="900" spc="-1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contatto</a:t>
            </a:r>
            <a:r>
              <a:rPr sz="900" spc="-23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'moglie'</a:t>
            </a:r>
            <a:r>
              <a:rPr sz="900" spc="-2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13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 </a:t>
            </a:r>
            <a:r>
              <a:rPr sz="900" spc="-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testo</a:t>
            </a:r>
            <a:r>
              <a:rPr sz="900" spc="-38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1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'Domani</a:t>
            </a:r>
            <a:r>
              <a:rPr sz="900" spc="-3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1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piove,</a:t>
            </a:r>
            <a:r>
              <a:rPr sz="900" spc="-33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porta</a:t>
            </a:r>
            <a:r>
              <a:rPr sz="900" spc="-3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ombrello'"</a:t>
            </a:r>
            <a:endParaRPr sz="9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spcBef>
                <a:spcPts val="673"/>
              </a:spcBef>
            </a:pPr>
            <a:endParaRPr sz="675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350">
              <a:spcBef>
                <a:spcPts val="3"/>
              </a:spcBef>
            </a:pPr>
            <a:r>
              <a:rPr sz="1100" b="1" spc="-48" dirty="0">
                <a:solidFill>
                  <a:srgbClr val="4ADE8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Codice</a:t>
            </a:r>
            <a:r>
              <a:rPr sz="1100" b="1" spc="-35" dirty="0">
                <a:solidFill>
                  <a:srgbClr val="4ADE8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1100" b="1" spc="-5" dirty="0">
                <a:solidFill>
                  <a:srgbClr val="4ADE8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Generato:</a:t>
            </a:r>
            <a:endParaRPr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9413" y="3093403"/>
            <a:ext cx="2293620" cy="100386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6350">
              <a:spcBef>
                <a:spcPts val="170"/>
              </a:spcBef>
            </a:pPr>
            <a:r>
              <a:rPr sz="700" dirty="0">
                <a:solidFill>
                  <a:srgbClr val="86EFA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 (Weather.TomorrowsWeather.PrecipProbability &gt; 50) </a:t>
            </a:r>
            <a:r>
              <a:rPr sz="700" spc="-25" dirty="0">
                <a:solidFill>
                  <a:srgbClr val="86EFA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{</a:t>
            </a:r>
            <a:endParaRPr sz="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6360" marR="2540">
              <a:lnSpc>
                <a:spcPct val="119000"/>
              </a:lnSpc>
            </a:pPr>
            <a:r>
              <a:rPr sz="700" dirty="0">
                <a:solidFill>
                  <a:srgbClr val="86EFA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SMS.sendSms.setMessage("Domani piove, porta </a:t>
            </a:r>
            <a:r>
              <a:rPr sz="700" spc="-5" dirty="0">
                <a:solidFill>
                  <a:srgbClr val="86EFA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ombrello"); SMS.sendSms.setPhoneNumber(Contacts.Wife.PhoneNumber);</a:t>
            </a:r>
            <a:endParaRPr sz="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350">
              <a:spcBef>
                <a:spcPts val="120"/>
              </a:spcBef>
            </a:pPr>
            <a:r>
              <a:rPr sz="700" dirty="0">
                <a:solidFill>
                  <a:srgbClr val="86EFA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 else </a:t>
            </a:r>
            <a:r>
              <a:rPr sz="700" spc="-25" dirty="0">
                <a:solidFill>
                  <a:srgbClr val="86EFA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{</a:t>
            </a:r>
            <a:endParaRPr sz="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6360">
              <a:spcBef>
                <a:spcPts val="120"/>
              </a:spcBef>
            </a:pPr>
            <a:r>
              <a:rPr sz="700" spc="-5" dirty="0">
                <a:solidFill>
                  <a:srgbClr val="86EFA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IfNotifications.sendNotification.skip();</a:t>
            </a:r>
            <a:endParaRPr sz="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350">
              <a:spcBef>
                <a:spcPts val="120"/>
              </a:spcBef>
            </a:pPr>
            <a:r>
              <a:rPr sz="700" spc="-25" dirty="0">
                <a:solidFill>
                  <a:srgbClr val="86EFA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}</a:t>
            </a:r>
            <a:endParaRPr sz="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0715" y="4397505"/>
            <a:ext cx="3494602" cy="14555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sz="900" b="1" spc="-28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Valutazione:</a:t>
            </a:r>
            <a:r>
              <a:rPr sz="900" b="1" spc="-5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b="1" spc="-55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VALIDO</a:t>
            </a:r>
            <a:r>
              <a:rPr sz="900" b="1" spc="-23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b="1" spc="-48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sz="900" b="1" spc="-1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b="1" spc="-4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Logica</a:t>
            </a:r>
            <a:r>
              <a:rPr sz="900" b="1" spc="-23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b="1" spc="-33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chiara, ingredienti</a:t>
            </a:r>
            <a:r>
              <a:rPr sz="900" b="1" spc="-23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b="1" spc="-28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corretti,</a:t>
            </a:r>
            <a:r>
              <a:rPr sz="900" b="1" spc="-33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sintassi</a:t>
            </a:r>
            <a:r>
              <a:rPr sz="900" b="1" spc="-25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b="1" spc="-5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perfetta</a:t>
            </a:r>
            <a:endParaRPr sz="9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686300" y="946150"/>
            <a:ext cx="4267200" cy="3943350"/>
            <a:chOff x="9372600" y="1409699"/>
            <a:chExt cx="8534400" cy="7886700"/>
          </a:xfrm>
          <a:solidFill>
            <a:schemeClr val="dk1">
              <a:alpha val="0"/>
            </a:schemeClr>
          </a:solidFill>
        </p:grpSpPr>
        <p:sp>
          <p:nvSpPr>
            <p:cNvPr id="18" name="object 18"/>
            <p:cNvSpPr/>
            <p:nvPr/>
          </p:nvSpPr>
          <p:spPr>
            <a:xfrm>
              <a:off x="9372600" y="1409699"/>
              <a:ext cx="8534400" cy="7886700"/>
            </a:xfrm>
            <a:custGeom>
              <a:avLst/>
              <a:gdLst/>
              <a:ahLst/>
              <a:cxnLst/>
              <a:rect l="l" t="t" r="r" b="b"/>
              <a:pathLst>
                <a:path w="8534400" h="7886700">
                  <a:moveTo>
                    <a:pt x="8381999" y="7886699"/>
                  </a:moveTo>
                  <a:lnTo>
                    <a:pt x="152399" y="7886699"/>
                  </a:lnTo>
                  <a:lnTo>
                    <a:pt x="137387" y="7885974"/>
                  </a:lnTo>
                  <a:lnTo>
                    <a:pt x="94079" y="7875098"/>
                  </a:lnTo>
                  <a:lnTo>
                    <a:pt x="55765" y="7852164"/>
                  </a:lnTo>
                  <a:lnTo>
                    <a:pt x="25660" y="7818983"/>
                  </a:lnTo>
                  <a:lnTo>
                    <a:pt x="6525" y="7778472"/>
                  </a:lnTo>
                  <a:lnTo>
                    <a:pt x="0" y="7734299"/>
                  </a:lnTo>
                  <a:lnTo>
                    <a:pt x="0" y="152399"/>
                  </a:lnTo>
                  <a:lnTo>
                    <a:pt x="6525" y="108226"/>
                  </a:lnTo>
                  <a:lnTo>
                    <a:pt x="25660" y="67715"/>
                  </a:lnTo>
                  <a:lnTo>
                    <a:pt x="55765" y="34533"/>
                  </a:lnTo>
                  <a:lnTo>
                    <a:pt x="94079" y="11600"/>
                  </a:lnTo>
                  <a:lnTo>
                    <a:pt x="137387" y="725"/>
                  </a:lnTo>
                  <a:lnTo>
                    <a:pt x="152399" y="0"/>
                  </a:lnTo>
                  <a:lnTo>
                    <a:pt x="8381999" y="0"/>
                  </a:lnTo>
                  <a:lnTo>
                    <a:pt x="8397012" y="725"/>
                  </a:lnTo>
                  <a:lnTo>
                    <a:pt x="8411736" y="2900"/>
                  </a:lnTo>
                  <a:lnTo>
                    <a:pt x="8426172" y="6525"/>
                  </a:lnTo>
                  <a:lnTo>
                    <a:pt x="8434533" y="9524"/>
                  </a:lnTo>
                  <a:lnTo>
                    <a:pt x="152399" y="9524"/>
                  </a:lnTo>
                  <a:lnTo>
                    <a:pt x="145380" y="9696"/>
                  </a:lnTo>
                  <a:lnTo>
                    <a:pt x="104274" y="17873"/>
                  </a:lnTo>
                  <a:lnTo>
                    <a:pt x="67282" y="37646"/>
                  </a:lnTo>
                  <a:lnTo>
                    <a:pt x="37646" y="67282"/>
                  </a:lnTo>
                  <a:lnTo>
                    <a:pt x="17873" y="104274"/>
                  </a:lnTo>
                  <a:lnTo>
                    <a:pt x="10335" y="137387"/>
                  </a:lnTo>
                  <a:lnTo>
                    <a:pt x="10211" y="138395"/>
                  </a:lnTo>
                  <a:lnTo>
                    <a:pt x="9696" y="145380"/>
                  </a:lnTo>
                  <a:lnTo>
                    <a:pt x="9524" y="152399"/>
                  </a:lnTo>
                  <a:lnTo>
                    <a:pt x="9524" y="7734299"/>
                  </a:lnTo>
                  <a:lnTo>
                    <a:pt x="15675" y="7775774"/>
                  </a:lnTo>
                  <a:lnTo>
                    <a:pt x="33603" y="7813675"/>
                  </a:lnTo>
                  <a:lnTo>
                    <a:pt x="61759" y="7844744"/>
                  </a:lnTo>
                  <a:lnTo>
                    <a:pt x="97724" y="7866298"/>
                  </a:lnTo>
                  <a:lnTo>
                    <a:pt x="138395" y="7876487"/>
                  </a:lnTo>
                  <a:lnTo>
                    <a:pt x="152399" y="7877174"/>
                  </a:lnTo>
                  <a:lnTo>
                    <a:pt x="8434531" y="7877174"/>
                  </a:lnTo>
                  <a:lnTo>
                    <a:pt x="8426172" y="7880173"/>
                  </a:lnTo>
                  <a:lnTo>
                    <a:pt x="8411736" y="7883798"/>
                  </a:lnTo>
                  <a:lnTo>
                    <a:pt x="8397012" y="7885974"/>
                  </a:lnTo>
                  <a:lnTo>
                    <a:pt x="8381999" y="7886699"/>
                  </a:lnTo>
                  <a:close/>
                </a:path>
                <a:path w="8534400" h="7886700">
                  <a:moveTo>
                    <a:pt x="8434531" y="7877174"/>
                  </a:moveTo>
                  <a:lnTo>
                    <a:pt x="8381999" y="7877174"/>
                  </a:lnTo>
                  <a:lnTo>
                    <a:pt x="8389019" y="7877002"/>
                  </a:lnTo>
                  <a:lnTo>
                    <a:pt x="8396004" y="7876487"/>
                  </a:lnTo>
                  <a:lnTo>
                    <a:pt x="8436674" y="7866298"/>
                  </a:lnTo>
                  <a:lnTo>
                    <a:pt x="8472639" y="7844744"/>
                  </a:lnTo>
                  <a:lnTo>
                    <a:pt x="8500795" y="7813675"/>
                  </a:lnTo>
                  <a:lnTo>
                    <a:pt x="8518724" y="7775774"/>
                  </a:lnTo>
                  <a:lnTo>
                    <a:pt x="8524874" y="7734299"/>
                  </a:lnTo>
                  <a:lnTo>
                    <a:pt x="8524874" y="152399"/>
                  </a:lnTo>
                  <a:lnTo>
                    <a:pt x="8518724" y="110925"/>
                  </a:lnTo>
                  <a:lnTo>
                    <a:pt x="8500795" y="73022"/>
                  </a:lnTo>
                  <a:lnTo>
                    <a:pt x="8472639" y="41954"/>
                  </a:lnTo>
                  <a:lnTo>
                    <a:pt x="8436674" y="20400"/>
                  </a:lnTo>
                  <a:lnTo>
                    <a:pt x="8396004" y="10211"/>
                  </a:lnTo>
                  <a:lnTo>
                    <a:pt x="8381999" y="9524"/>
                  </a:lnTo>
                  <a:lnTo>
                    <a:pt x="8434533" y="9524"/>
                  </a:lnTo>
                  <a:lnTo>
                    <a:pt x="8478634" y="34533"/>
                  </a:lnTo>
                  <a:lnTo>
                    <a:pt x="8508738" y="67715"/>
                  </a:lnTo>
                  <a:lnTo>
                    <a:pt x="8527873" y="108226"/>
                  </a:lnTo>
                  <a:lnTo>
                    <a:pt x="8534399" y="152399"/>
                  </a:lnTo>
                  <a:lnTo>
                    <a:pt x="8534399" y="7734299"/>
                  </a:lnTo>
                  <a:lnTo>
                    <a:pt x="8533723" y="7748304"/>
                  </a:lnTo>
                  <a:lnTo>
                    <a:pt x="8533674" y="7749312"/>
                  </a:lnTo>
                  <a:lnTo>
                    <a:pt x="8522798" y="7792619"/>
                  </a:lnTo>
                  <a:lnTo>
                    <a:pt x="8499865" y="7830932"/>
                  </a:lnTo>
                  <a:lnTo>
                    <a:pt x="8466684" y="7861038"/>
                  </a:lnTo>
                  <a:lnTo>
                    <a:pt x="8440319" y="7875098"/>
                  </a:lnTo>
                  <a:lnTo>
                    <a:pt x="8434531" y="7877174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7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9610713" y="2943224"/>
              <a:ext cx="8058150" cy="1562100"/>
            </a:xfrm>
            <a:custGeom>
              <a:avLst/>
              <a:gdLst/>
              <a:ahLst/>
              <a:cxnLst/>
              <a:rect l="l" t="t" r="r" b="b"/>
              <a:pathLst>
                <a:path w="8058150" h="1562100">
                  <a:moveTo>
                    <a:pt x="8058150" y="1138008"/>
                  </a:moveTo>
                  <a:lnTo>
                    <a:pt x="8042529" y="1096505"/>
                  </a:lnTo>
                  <a:lnTo>
                    <a:pt x="8006486" y="1070686"/>
                  </a:lnTo>
                  <a:lnTo>
                    <a:pt x="7986954" y="1066800"/>
                  </a:lnTo>
                  <a:lnTo>
                    <a:pt x="71208" y="1066800"/>
                  </a:lnTo>
                  <a:lnTo>
                    <a:pt x="29705" y="1082421"/>
                  </a:lnTo>
                  <a:lnTo>
                    <a:pt x="3886" y="1118463"/>
                  </a:lnTo>
                  <a:lnTo>
                    <a:pt x="0" y="1138008"/>
                  </a:lnTo>
                  <a:lnTo>
                    <a:pt x="12" y="1485900"/>
                  </a:lnTo>
                  <a:lnTo>
                    <a:pt x="0" y="1490903"/>
                  </a:lnTo>
                  <a:lnTo>
                    <a:pt x="15621" y="1532394"/>
                  </a:lnTo>
                  <a:lnTo>
                    <a:pt x="51663" y="1558213"/>
                  </a:lnTo>
                  <a:lnTo>
                    <a:pt x="71208" y="1562100"/>
                  </a:lnTo>
                  <a:lnTo>
                    <a:pt x="7986954" y="1562100"/>
                  </a:lnTo>
                  <a:lnTo>
                    <a:pt x="8028445" y="1546479"/>
                  </a:lnTo>
                  <a:lnTo>
                    <a:pt x="8054264" y="1510449"/>
                  </a:lnTo>
                  <a:lnTo>
                    <a:pt x="8058150" y="1490903"/>
                  </a:lnTo>
                  <a:lnTo>
                    <a:pt x="8058150" y="1138008"/>
                  </a:lnTo>
                  <a:close/>
                </a:path>
                <a:path w="8058150" h="1562100">
                  <a:moveTo>
                    <a:pt x="8058150" y="71208"/>
                  </a:moveTo>
                  <a:lnTo>
                    <a:pt x="8042529" y="29705"/>
                  </a:lnTo>
                  <a:lnTo>
                    <a:pt x="8006486" y="3886"/>
                  </a:lnTo>
                  <a:lnTo>
                    <a:pt x="7986954" y="0"/>
                  </a:lnTo>
                  <a:lnTo>
                    <a:pt x="71208" y="0"/>
                  </a:lnTo>
                  <a:lnTo>
                    <a:pt x="29705" y="15633"/>
                  </a:lnTo>
                  <a:lnTo>
                    <a:pt x="3886" y="51663"/>
                  </a:lnTo>
                  <a:lnTo>
                    <a:pt x="0" y="71208"/>
                  </a:lnTo>
                  <a:lnTo>
                    <a:pt x="12" y="419100"/>
                  </a:lnTo>
                  <a:lnTo>
                    <a:pt x="0" y="424103"/>
                  </a:lnTo>
                  <a:lnTo>
                    <a:pt x="15621" y="465594"/>
                  </a:lnTo>
                  <a:lnTo>
                    <a:pt x="51663" y="491413"/>
                  </a:lnTo>
                  <a:lnTo>
                    <a:pt x="71208" y="495300"/>
                  </a:lnTo>
                  <a:lnTo>
                    <a:pt x="7986954" y="495300"/>
                  </a:lnTo>
                  <a:lnTo>
                    <a:pt x="8028445" y="479679"/>
                  </a:lnTo>
                  <a:lnTo>
                    <a:pt x="8054264" y="443649"/>
                  </a:lnTo>
                  <a:lnTo>
                    <a:pt x="8058150" y="424103"/>
                  </a:lnTo>
                  <a:lnTo>
                    <a:pt x="8058150" y="71208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7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9610724" y="5076825"/>
              <a:ext cx="8058150" cy="495300"/>
            </a:xfrm>
            <a:custGeom>
              <a:avLst/>
              <a:gdLst/>
              <a:ahLst/>
              <a:cxnLst/>
              <a:rect l="l" t="t" r="r" b="b"/>
              <a:pathLst>
                <a:path w="8058150" h="495300">
                  <a:moveTo>
                    <a:pt x="7986952" y="495299"/>
                  </a:moveTo>
                  <a:lnTo>
                    <a:pt x="71196" y="495299"/>
                  </a:lnTo>
                  <a:lnTo>
                    <a:pt x="66241" y="494811"/>
                  </a:lnTo>
                  <a:lnTo>
                    <a:pt x="29704" y="479677"/>
                  </a:lnTo>
                  <a:lnTo>
                    <a:pt x="3885" y="443637"/>
                  </a:lnTo>
                  <a:lnTo>
                    <a:pt x="0" y="424103"/>
                  </a:lnTo>
                  <a:lnTo>
                    <a:pt x="0" y="419100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7986952" y="0"/>
                  </a:lnTo>
                  <a:lnTo>
                    <a:pt x="8028441" y="15621"/>
                  </a:lnTo>
                  <a:lnTo>
                    <a:pt x="8054263" y="51661"/>
                  </a:lnTo>
                  <a:lnTo>
                    <a:pt x="8058149" y="71196"/>
                  </a:lnTo>
                  <a:lnTo>
                    <a:pt x="8058149" y="424103"/>
                  </a:lnTo>
                  <a:lnTo>
                    <a:pt x="8042525" y="465593"/>
                  </a:lnTo>
                  <a:lnTo>
                    <a:pt x="8006486" y="491412"/>
                  </a:lnTo>
                  <a:lnTo>
                    <a:pt x="7991906" y="494811"/>
                  </a:lnTo>
                  <a:lnTo>
                    <a:pt x="7986952" y="495299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7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9610714" y="7420779"/>
              <a:ext cx="8058150" cy="495300"/>
            </a:xfrm>
            <a:custGeom>
              <a:avLst/>
              <a:gdLst/>
              <a:ahLst/>
              <a:cxnLst/>
              <a:rect l="l" t="t" r="r" b="b"/>
              <a:pathLst>
                <a:path w="8058150" h="495300">
                  <a:moveTo>
                    <a:pt x="7986952" y="495299"/>
                  </a:moveTo>
                  <a:lnTo>
                    <a:pt x="71196" y="495299"/>
                  </a:lnTo>
                  <a:lnTo>
                    <a:pt x="66241" y="494811"/>
                  </a:lnTo>
                  <a:lnTo>
                    <a:pt x="29704" y="479677"/>
                  </a:lnTo>
                  <a:lnTo>
                    <a:pt x="3885" y="443637"/>
                  </a:lnTo>
                  <a:lnTo>
                    <a:pt x="0" y="424103"/>
                  </a:lnTo>
                  <a:lnTo>
                    <a:pt x="0" y="419100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7986952" y="0"/>
                  </a:lnTo>
                  <a:lnTo>
                    <a:pt x="8028441" y="15621"/>
                  </a:lnTo>
                  <a:lnTo>
                    <a:pt x="8054263" y="51661"/>
                  </a:lnTo>
                  <a:lnTo>
                    <a:pt x="8058149" y="71196"/>
                  </a:lnTo>
                  <a:lnTo>
                    <a:pt x="8058149" y="424103"/>
                  </a:lnTo>
                  <a:lnTo>
                    <a:pt x="8042525" y="465593"/>
                  </a:lnTo>
                  <a:lnTo>
                    <a:pt x="8006486" y="491413"/>
                  </a:lnTo>
                  <a:lnTo>
                    <a:pt x="7991906" y="494811"/>
                  </a:lnTo>
                  <a:lnTo>
                    <a:pt x="7986952" y="495299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7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610714" y="8139317"/>
              <a:ext cx="8058150" cy="571500"/>
            </a:xfrm>
            <a:prstGeom prst="rect">
              <a:avLst/>
            </a:prstGeom>
            <a:grpFill/>
            <a:ln>
              <a:noFill/>
            </a:ln>
          </p:spPr>
        </p:pic>
        <p:sp>
          <p:nvSpPr>
            <p:cNvPr id="24" name="object 24"/>
            <p:cNvSpPr/>
            <p:nvPr/>
          </p:nvSpPr>
          <p:spPr>
            <a:xfrm>
              <a:off x="11944350" y="1647824"/>
              <a:ext cx="3390900" cy="571500"/>
            </a:xfrm>
            <a:custGeom>
              <a:avLst/>
              <a:gdLst/>
              <a:ahLst/>
              <a:cxnLst/>
              <a:rect l="l" t="t" r="r" b="b"/>
              <a:pathLst>
                <a:path w="3390900" h="571500">
                  <a:moveTo>
                    <a:pt x="3319703" y="571499"/>
                  </a:moveTo>
                  <a:lnTo>
                    <a:pt x="71196" y="571499"/>
                  </a:lnTo>
                  <a:lnTo>
                    <a:pt x="66241" y="571011"/>
                  </a:lnTo>
                  <a:lnTo>
                    <a:pt x="29703" y="555877"/>
                  </a:lnTo>
                  <a:lnTo>
                    <a:pt x="3883" y="519837"/>
                  </a:lnTo>
                  <a:lnTo>
                    <a:pt x="0" y="500303"/>
                  </a:lnTo>
                  <a:lnTo>
                    <a:pt x="0" y="495300"/>
                  </a:lnTo>
                  <a:lnTo>
                    <a:pt x="0" y="71196"/>
                  </a:lnTo>
                  <a:lnTo>
                    <a:pt x="15619" y="29705"/>
                  </a:lnTo>
                  <a:lnTo>
                    <a:pt x="51659" y="3885"/>
                  </a:lnTo>
                  <a:lnTo>
                    <a:pt x="71196" y="0"/>
                  </a:lnTo>
                  <a:lnTo>
                    <a:pt x="3319703" y="0"/>
                  </a:lnTo>
                  <a:lnTo>
                    <a:pt x="3361192" y="15621"/>
                  </a:lnTo>
                  <a:lnTo>
                    <a:pt x="3387012" y="51661"/>
                  </a:lnTo>
                  <a:lnTo>
                    <a:pt x="3390899" y="71196"/>
                  </a:lnTo>
                  <a:lnTo>
                    <a:pt x="3390899" y="500303"/>
                  </a:lnTo>
                  <a:lnTo>
                    <a:pt x="3375277" y="541794"/>
                  </a:lnTo>
                  <a:lnTo>
                    <a:pt x="3339235" y="567613"/>
                  </a:lnTo>
                  <a:lnTo>
                    <a:pt x="3324658" y="571011"/>
                  </a:lnTo>
                  <a:lnTo>
                    <a:pt x="3319703" y="571499"/>
                  </a:lnTo>
                  <a:close/>
                </a:path>
              </a:pathLst>
            </a:custGeom>
            <a:grpFill/>
            <a:ln>
              <a:solidFill>
                <a:schemeClr val="bg1"/>
              </a:solidFill>
            </a:ln>
          </p:spPr>
          <p:txBody>
            <a:bodyPr wrap="square" lIns="0" tIns="0" rIns="0" bIns="0" rtlCol="0"/>
            <a:lstStyle/>
            <a:p>
              <a:endParaRPr sz="70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020594" y="1097262"/>
            <a:ext cx="1598613" cy="196208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6350">
              <a:spcBef>
                <a:spcPts val="60"/>
              </a:spcBef>
            </a:pPr>
            <a:r>
              <a:rPr sz="1225" b="1" spc="-83" dirty="0">
                <a:solidFill>
                  <a:srgbClr val="F7707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ESEMPIO</a:t>
            </a:r>
            <a:r>
              <a:rPr sz="1225" b="1" spc="-50" dirty="0">
                <a:solidFill>
                  <a:srgbClr val="F7707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1225" b="1" spc="-73" dirty="0">
                <a:solidFill>
                  <a:srgbClr val="F7707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FALLIMENTO</a:t>
            </a:r>
            <a:endParaRPr sz="1225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99013" y="1524992"/>
            <a:ext cx="1522539" cy="177934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6350">
              <a:spcBef>
                <a:spcPts val="68"/>
              </a:spcBef>
            </a:pPr>
            <a:r>
              <a:rPr sz="1100" b="1" spc="-43" dirty="0">
                <a:solidFill>
                  <a:srgbClr val="60A5F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Descrizione</a:t>
            </a:r>
            <a:r>
              <a:rPr sz="1100" b="1" spc="-15" dirty="0">
                <a:solidFill>
                  <a:srgbClr val="60A5F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1100" b="1" spc="-40" dirty="0">
                <a:solidFill>
                  <a:srgbClr val="60A5F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Originale:</a:t>
            </a:r>
            <a:endParaRPr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56163" y="1760509"/>
            <a:ext cx="3604268" cy="144911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6350">
              <a:spcBef>
                <a:spcPts val="50"/>
              </a:spcBef>
            </a:pPr>
            <a:r>
              <a:rPr sz="900" i="1" spc="-3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"Quando</a:t>
            </a:r>
            <a:r>
              <a:rPr sz="900" i="1" spc="-2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i="1" spc="-1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finisce</a:t>
            </a:r>
            <a:r>
              <a:rPr sz="900" i="1" spc="-23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i="1" spc="-33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</a:t>
            </a:r>
            <a:r>
              <a:rPr sz="900" i="1" spc="-23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episodio </a:t>
            </a:r>
            <a:r>
              <a:rPr sz="900" i="1" spc="-1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Netflix,</a:t>
            </a:r>
            <a:r>
              <a:rPr sz="900" i="1" spc="-18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i="1" spc="-3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spegni</a:t>
            </a:r>
            <a:r>
              <a:rPr sz="900" i="1" spc="-23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i="1" spc="-2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</a:t>
            </a:r>
            <a:r>
              <a:rPr sz="900" i="1" spc="-23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i="1" spc="-1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luci</a:t>
            </a:r>
            <a:r>
              <a:rPr sz="900" i="1" spc="-23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del</a:t>
            </a:r>
            <a:r>
              <a:rPr sz="900" i="1" spc="-2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salotto</a:t>
            </a:r>
            <a:r>
              <a:rPr sz="900" i="1" spc="-23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i="1" spc="-4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</a:t>
            </a:r>
            <a:r>
              <a:rPr sz="900" i="1" spc="-23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i="1" spc="-43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è</a:t>
            </a:r>
            <a:r>
              <a:rPr sz="900" i="1" spc="-23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i="1" spc="-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sera"</a:t>
            </a:r>
            <a:endParaRPr sz="9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799012" y="2058392"/>
            <a:ext cx="1221581" cy="177934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6350">
              <a:spcBef>
                <a:spcPts val="68"/>
              </a:spcBef>
            </a:pPr>
            <a:r>
              <a:rPr sz="1100" b="1" spc="-23" dirty="0">
                <a:solidFill>
                  <a:srgbClr val="A68BF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Intent</a:t>
            </a:r>
            <a:r>
              <a:rPr sz="1100" b="1" spc="-40" dirty="0">
                <a:solidFill>
                  <a:srgbClr val="A68BF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1100" b="1" spc="-30" dirty="0">
                <a:solidFill>
                  <a:srgbClr val="A68BF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Generato:</a:t>
            </a:r>
            <a:endParaRPr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99013" y="2291170"/>
            <a:ext cx="4097326" cy="145233"/>
          </a:xfrm>
          <a:prstGeom prst="rect">
            <a:avLst/>
          </a:prstGeom>
        </p:spPr>
        <p:txBody>
          <a:bodyPr vert="horz" wrap="square" lIns="0" tIns="6668" rIns="0" bIns="0" rtlCol="0">
            <a:spAutoFit/>
          </a:bodyPr>
          <a:lstStyle/>
          <a:p>
            <a:pPr marL="6350">
              <a:spcBef>
                <a:spcPts val="53"/>
              </a:spcBef>
            </a:pPr>
            <a:r>
              <a:rPr sz="900" spc="-1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"Quando</a:t>
            </a:r>
            <a:r>
              <a:rPr sz="900" spc="-3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Netflix</a:t>
            </a:r>
            <a:r>
              <a:rPr sz="900" spc="-4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finisce</a:t>
            </a:r>
            <a:r>
              <a:rPr sz="900" spc="-43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1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episodio</a:t>
            </a:r>
            <a:r>
              <a:rPr sz="900" spc="-33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9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</a:t>
            </a:r>
            <a:r>
              <a:rPr sz="900" spc="-1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ora</a:t>
            </a:r>
            <a:r>
              <a:rPr sz="900" spc="-33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è</a:t>
            </a:r>
            <a:r>
              <a:rPr sz="900" spc="-33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dopo</a:t>
            </a:r>
            <a:r>
              <a:rPr sz="900" spc="-33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</a:t>
            </a:r>
            <a:r>
              <a:rPr sz="900" spc="-33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1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18:00,</a:t>
            </a:r>
            <a:r>
              <a:rPr sz="900" spc="-28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1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spegni</a:t>
            </a:r>
            <a:r>
              <a:rPr sz="900" spc="-33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luci</a:t>
            </a:r>
            <a:r>
              <a:rPr sz="900" spc="-33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gruppo</a:t>
            </a:r>
            <a:r>
              <a:rPr sz="900" spc="-33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'salotto'"</a:t>
            </a:r>
            <a:endParaRPr sz="9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99012" y="2591792"/>
            <a:ext cx="1705419" cy="177934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6350">
              <a:spcBef>
                <a:spcPts val="68"/>
              </a:spcBef>
            </a:pPr>
            <a:r>
              <a:rPr sz="1100" b="1" spc="-55" dirty="0">
                <a:solidFill>
                  <a:srgbClr val="F7707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Problema</a:t>
            </a:r>
            <a:r>
              <a:rPr sz="1100" b="1" spc="-38" dirty="0">
                <a:solidFill>
                  <a:srgbClr val="F7707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1100" b="1" spc="-30" dirty="0">
                <a:solidFill>
                  <a:srgbClr val="F7707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Identificato:</a:t>
            </a:r>
            <a:endParaRPr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799013" y="2826643"/>
            <a:ext cx="3558603" cy="750847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0">
              <a:spcBef>
                <a:spcPts val="55"/>
              </a:spcBef>
            </a:pPr>
            <a:r>
              <a:rPr sz="900" b="1" spc="-48" dirty="0">
                <a:solidFill>
                  <a:srgbClr val="FBA5A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PROBLEMA:</a:t>
            </a:r>
            <a:r>
              <a:rPr sz="900" b="1" spc="-28" dirty="0">
                <a:solidFill>
                  <a:srgbClr val="FBA5A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5" dirty="0">
                <a:solidFill>
                  <a:srgbClr val="FBA5A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Netflix</a:t>
            </a:r>
            <a:r>
              <a:rPr sz="900" spc="-40" dirty="0">
                <a:solidFill>
                  <a:srgbClr val="FBA5A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dirty="0">
                <a:solidFill>
                  <a:srgbClr val="FBA5A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trigger</a:t>
            </a:r>
            <a:r>
              <a:rPr sz="900" spc="-25" dirty="0">
                <a:solidFill>
                  <a:srgbClr val="FBA5A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10" dirty="0">
                <a:solidFill>
                  <a:srgbClr val="FBA5A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</a:t>
            </a:r>
            <a:r>
              <a:rPr sz="900" spc="-25" dirty="0">
                <a:solidFill>
                  <a:srgbClr val="FBA5A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10" dirty="0">
                <a:solidFill>
                  <a:srgbClr val="FBA5A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supporta</a:t>
            </a:r>
            <a:r>
              <a:rPr sz="900" spc="-25" dirty="0">
                <a:solidFill>
                  <a:srgbClr val="FBA5A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15" dirty="0">
                <a:solidFill>
                  <a:srgbClr val="FBA5A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evento</a:t>
            </a:r>
            <a:r>
              <a:rPr sz="900" spc="-25" dirty="0">
                <a:solidFill>
                  <a:srgbClr val="FBA5A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5" dirty="0">
                <a:solidFill>
                  <a:srgbClr val="FBA5A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'fine</a:t>
            </a:r>
            <a:r>
              <a:rPr sz="900" spc="-25" dirty="0">
                <a:solidFill>
                  <a:srgbClr val="FBA5A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5" dirty="0">
                <a:solidFill>
                  <a:srgbClr val="FBA5A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episodio'</a:t>
            </a:r>
            <a:endParaRPr sz="9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spcBef>
                <a:spcPts val="565"/>
              </a:spcBef>
            </a:pPr>
            <a:endParaRPr sz="9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350"/>
            <a:r>
              <a:rPr sz="1100" b="1" spc="-43" dirty="0">
                <a:solidFill>
                  <a:srgbClr val="FA913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Tipo</a:t>
            </a:r>
            <a:r>
              <a:rPr sz="1100" b="1" spc="-50" dirty="0">
                <a:solidFill>
                  <a:srgbClr val="FA913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1100" b="1" spc="-43" dirty="0">
                <a:solidFill>
                  <a:srgbClr val="FA913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</a:t>
            </a:r>
            <a:r>
              <a:rPr sz="1100" b="1" spc="-50" dirty="0">
                <a:solidFill>
                  <a:srgbClr val="FA913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1100" b="1" spc="-5" dirty="0">
                <a:solidFill>
                  <a:srgbClr val="FA913C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Errore:</a:t>
            </a:r>
            <a:endParaRPr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350">
              <a:spcBef>
                <a:spcPts val="393"/>
              </a:spcBef>
            </a:pPr>
            <a:r>
              <a:rPr sz="1100" b="1" spc="-38" dirty="0">
                <a:solidFill>
                  <a:srgbClr val="F7707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Allucinazione</a:t>
            </a:r>
            <a:r>
              <a:rPr sz="1100" b="1" spc="-18" dirty="0">
                <a:solidFill>
                  <a:srgbClr val="F7707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1100" b="1" spc="-40" dirty="0">
                <a:solidFill>
                  <a:srgbClr val="F7707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</a:t>
            </a:r>
            <a:r>
              <a:rPr sz="1100" b="1" spc="-20" dirty="0">
                <a:solidFill>
                  <a:srgbClr val="F7707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1100" b="1" spc="-30" dirty="0">
                <a:solidFill>
                  <a:srgbClr val="F7707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funzionalità</a:t>
            </a:r>
            <a:r>
              <a:rPr sz="1100" b="1" spc="-18" dirty="0">
                <a:solidFill>
                  <a:srgbClr val="F7707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1100" b="1" spc="-5" dirty="0">
                <a:solidFill>
                  <a:srgbClr val="F7707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inesistenti</a:t>
            </a:r>
            <a:endParaRPr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807142" y="3735531"/>
            <a:ext cx="1636330" cy="177934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6350">
              <a:spcBef>
                <a:spcPts val="68"/>
              </a:spcBef>
            </a:pPr>
            <a:r>
              <a:rPr sz="1100" b="1" spc="-38" dirty="0">
                <a:solidFill>
                  <a:srgbClr val="FACC1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Alternativa</a:t>
            </a:r>
            <a:r>
              <a:rPr sz="1100" b="1" spc="-18" dirty="0">
                <a:solidFill>
                  <a:srgbClr val="FACC1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1100" b="1" spc="-43" dirty="0">
                <a:solidFill>
                  <a:srgbClr val="FACC15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Disponibile:</a:t>
            </a:r>
            <a:endParaRPr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856163" y="4006639"/>
            <a:ext cx="3757122" cy="530273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">
              <a:spcBef>
                <a:spcPts val="55"/>
              </a:spcBef>
            </a:pPr>
            <a:r>
              <a:rPr sz="900" spc="-5" dirty="0">
                <a:solidFill>
                  <a:srgbClr val="FDDF4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Netflix</a:t>
            </a:r>
            <a:r>
              <a:rPr sz="900" spc="-38" dirty="0">
                <a:solidFill>
                  <a:srgbClr val="FDDF4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dirty="0">
                <a:solidFill>
                  <a:srgbClr val="FDDF4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trigger</a:t>
            </a:r>
            <a:r>
              <a:rPr sz="900" spc="-25" dirty="0">
                <a:solidFill>
                  <a:srgbClr val="FDDF4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10" dirty="0">
                <a:solidFill>
                  <a:srgbClr val="FDDF4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supporta</a:t>
            </a:r>
            <a:r>
              <a:rPr sz="900" spc="-23" dirty="0">
                <a:solidFill>
                  <a:srgbClr val="FDDF4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5" dirty="0">
                <a:solidFill>
                  <a:srgbClr val="FDDF4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solo</a:t>
            </a:r>
            <a:r>
              <a:rPr sz="900" spc="-23" dirty="0">
                <a:solidFill>
                  <a:srgbClr val="FDDF4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18" dirty="0">
                <a:solidFill>
                  <a:srgbClr val="FDDF4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'nuovo</a:t>
            </a:r>
            <a:r>
              <a:rPr sz="900" spc="-25" dirty="0">
                <a:solidFill>
                  <a:srgbClr val="FDDF4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10" dirty="0">
                <a:solidFill>
                  <a:srgbClr val="FDDF4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episodio</a:t>
            </a:r>
            <a:r>
              <a:rPr sz="900" spc="-23" dirty="0">
                <a:solidFill>
                  <a:srgbClr val="FDDF4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18" dirty="0">
                <a:solidFill>
                  <a:srgbClr val="FDDF4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nella</a:t>
            </a:r>
            <a:r>
              <a:rPr sz="900" spc="-25" dirty="0">
                <a:solidFill>
                  <a:srgbClr val="FDDF4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20" dirty="0">
                <a:solidFill>
                  <a:srgbClr val="FDDF4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lista'</a:t>
            </a:r>
            <a:r>
              <a:rPr sz="900" spc="-70" dirty="0">
                <a:solidFill>
                  <a:srgbClr val="FDDF4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dirty="0">
                <a:solidFill>
                  <a:srgbClr val="FDDF4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</a:t>
            </a:r>
            <a:r>
              <a:rPr sz="900" spc="-23" dirty="0">
                <a:solidFill>
                  <a:srgbClr val="FDDF4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18" dirty="0">
                <a:solidFill>
                  <a:srgbClr val="FDDF4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'nuovo</a:t>
            </a:r>
            <a:r>
              <a:rPr sz="900" spc="-23" dirty="0">
                <a:solidFill>
                  <a:srgbClr val="FDDF4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spc="-5" dirty="0">
                <a:solidFill>
                  <a:srgbClr val="FDDF4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rating'</a:t>
            </a:r>
            <a:endParaRPr sz="9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lnSpc>
                <a:spcPct val="100000"/>
              </a:lnSpc>
            </a:pPr>
            <a:endParaRPr sz="675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spcBef>
                <a:spcPts val="338"/>
              </a:spcBef>
            </a:pPr>
            <a:endParaRPr sz="675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63500"/>
            <a:r>
              <a:rPr sz="900" b="1" spc="-28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Valutazione:</a:t>
            </a:r>
            <a:r>
              <a:rPr sz="900" b="1" spc="-48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b="1" spc="-5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INVALIDO</a:t>
            </a:r>
            <a:r>
              <a:rPr sz="900" b="1" spc="-23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b="1" spc="-48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</a:t>
            </a:r>
            <a:r>
              <a:rPr sz="900" b="1" spc="-8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b="1" spc="-28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Intent</a:t>
            </a:r>
            <a:r>
              <a:rPr sz="900" b="1" spc="-2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b="1" spc="-45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</a:t>
            </a:r>
            <a:r>
              <a:rPr sz="900" b="1" spc="-23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b="1" spc="-33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implementabile</a:t>
            </a:r>
            <a:r>
              <a:rPr sz="900" b="1" spc="-23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b="1" spc="-40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</a:t>
            </a:r>
            <a:r>
              <a:rPr sz="900" b="1" spc="-23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b="1" spc="-33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ingredienti</a:t>
            </a:r>
            <a:r>
              <a:rPr sz="900" b="1" spc="-23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disponibili</a:t>
            </a:r>
            <a:endParaRPr sz="9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9" name="Google Shape;297;p44">
            <a:extLst>
              <a:ext uri="{FF2B5EF4-FFF2-40B4-BE49-F238E27FC236}">
                <a16:creationId xmlns:a16="http://schemas.microsoft.com/office/drawing/2014/main" id="{DE511164-B5E9-3CC2-3580-8E4658B7612D}"/>
              </a:ext>
            </a:extLst>
          </p:cNvPr>
          <p:cNvSpPr txBox="1"/>
          <p:nvPr/>
        </p:nvSpPr>
        <p:spPr>
          <a:xfrm>
            <a:off x="190500" y="27750"/>
            <a:ext cx="6252972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Risultati - Analisi degli Errori</a:t>
            </a:r>
            <a:endParaRPr sz="3200"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4"/>
          <p:cNvSpPr txBox="1"/>
          <p:nvPr/>
        </p:nvSpPr>
        <p:spPr>
          <a:xfrm>
            <a:off x="306600" y="199975"/>
            <a:ext cx="6132946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it-IT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Risultati - Analisi degli Errori</a:t>
            </a:r>
            <a:endParaRPr lang="it-IT" sz="3200" dirty="0">
              <a:solidFill>
                <a:schemeClr val="dk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pic>
        <p:nvPicPr>
          <p:cNvPr id="298" name="Google Shape;29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826" y="1420353"/>
            <a:ext cx="7374477" cy="347483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4"/>
          <p:cNvSpPr/>
          <p:nvPr/>
        </p:nvSpPr>
        <p:spPr>
          <a:xfrm>
            <a:off x="124388" y="1232522"/>
            <a:ext cx="2149091" cy="80433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1" name="Google Shape;301;p44"/>
          <p:cNvSpPr/>
          <p:nvPr/>
        </p:nvSpPr>
        <p:spPr>
          <a:xfrm>
            <a:off x="733299" y="2512717"/>
            <a:ext cx="3122700" cy="1187849"/>
          </a:xfrm>
          <a:prstGeom prst="roundRect">
            <a:avLst>
              <a:gd name="adj" fmla="val 16667"/>
            </a:avLst>
          </a:prstGeom>
          <a:noFill/>
          <a:ln w="80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7300" tIns="77300" rIns="77300" bIns="773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44"/>
          <p:cNvSpPr/>
          <p:nvPr/>
        </p:nvSpPr>
        <p:spPr>
          <a:xfrm>
            <a:off x="146649" y="4147365"/>
            <a:ext cx="4296000" cy="7908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44"/>
          <p:cNvSpPr txBox="1"/>
          <p:nvPr/>
        </p:nvSpPr>
        <p:spPr>
          <a:xfrm>
            <a:off x="5076463" y="922175"/>
            <a:ext cx="4055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 b="1" dirty="0">
                <a:solidFill>
                  <a:srgbClr val="C4A5E9"/>
                </a:solidFill>
                <a:latin typeface="Roboto"/>
                <a:ea typeface="Roboto"/>
                <a:cs typeface="Roboto"/>
                <a:sym typeface="Roboto"/>
              </a:rPr>
              <a:t>Distribuzione Categorie di Errore</a:t>
            </a:r>
            <a:endParaRPr sz="1800" b="1" dirty="0">
              <a:solidFill>
                <a:srgbClr val="C4A5E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44"/>
          <p:cNvSpPr txBox="1"/>
          <p:nvPr/>
        </p:nvSpPr>
        <p:spPr>
          <a:xfrm>
            <a:off x="221164" y="1255357"/>
            <a:ext cx="211346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Campioni Analizzati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6" name="Google Shape;306;p44"/>
          <p:cNvSpPr txBox="1"/>
          <p:nvPr/>
        </p:nvSpPr>
        <p:spPr>
          <a:xfrm>
            <a:off x="2862189" y="1194965"/>
            <a:ext cx="1399167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Metodologia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44"/>
          <p:cNvSpPr txBox="1"/>
          <p:nvPr/>
        </p:nvSpPr>
        <p:spPr>
          <a:xfrm>
            <a:off x="650911" y="1565038"/>
            <a:ext cx="1099864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FFD966"/>
                </a:solidFill>
                <a:latin typeface="Roboto"/>
                <a:ea typeface="Roboto"/>
                <a:cs typeface="Roboto"/>
                <a:sym typeface="Roboto"/>
              </a:rPr>
              <a:t>263 intent</a:t>
            </a:r>
            <a:endParaRPr sz="1600" dirty="0">
              <a:solidFill>
                <a:srgbClr val="FFD9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44"/>
          <p:cNvSpPr txBox="1"/>
          <p:nvPr/>
        </p:nvSpPr>
        <p:spPr>
          <a:xfrm>
            <a:off x="2552639" y="1437258"/>
            <a:ext cx="1853073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93C4FD"/>
                </a:solidFill>
                <a:latin typeface="Roboto"/>
                <a:ea typeface="Roboto"/>
                <a:cs typeface="Roboto"/>
                <a:sym typeface="Roboto"/>
              </a:rPr>
              <a:t>Categorizzazione</a:t>
            </a:r>
            <a:endParaRPr sz="1600" dirty="0">
              <a:solidFill>
                <a:srgbClr val="93C4FD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93C4FD"/>
                </a:solidFill>
                <a:latin typeface="Roboto"/>
                <a:ea typeface="Roboto"/>
                <a:cs typeface="Roboto"/>
                <a:sym typeface="Roboto"/>
              </a:rPr>
              <a:t> manuale</a:t>
            </a:r>
            <a:endParaRPr sz="1600" dirty="0">
              <a:solidFill>
                <a:srgbClr val="93C4F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44"/>
          <p:cNvSpPr txBox="1"/>
          <p:nvPr/>
        </p:nvSpPr>
        <p:spPr>
          <a:xfrm>
            <a:off x="1361278" y="2566446"/>
            <a:ext cx="2468400" cy="402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300" tIns="77300" rIns="77300" bIns="773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Categoria Dominante</a:t>
            </a:r>
            <a:endParaRPr sz="1600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44"/>
          <p:cNvSpPr txBox="1"/>
          <p:nvPr/>
        </p:nvSpPr>
        <p:spPr>
          <a:xfrm>
            <a:off x="1361278" y="2805793"/>
            <a:ext cx="1654500" cy="89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7300" tIns="77300" rIns="77300" bIns="773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 b="1" dirty="0">
                <a:solidFill>
                  <a:srgbClr val="F77070"/>
                </a:solidFill>
                <a:latin typeface="Roboto"/>
                <a:ea typeface="Roboto"/>
                <a:cs typeface="Roboto"/>
                <a:sym typeface="Roboto"/>
              </a:rPr>
              <a:t>98.86%</a:t>
            </a:r>
            <a:br>
              <a:rPr lang="it" sz="1600" dirty="0">
                <a:solidFill>
                  <a:srgbClr val="F77070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it" sz="1600" dirty="0">
                <a:solidFill>
                  <a:srgbClr val="F77070"/>
                </a:solidFill>
                <a:latin typeface="Roboto"/>
                <a:ea typeface="Roboto"/>
                <a:cs typeface="Roboto"/>
                <a:sym typeface="Roboto"/>
              </a:rPr>
              <a:t>Logica Fraintesa</a:t>
            </a:r>
            <a:endParaRPr sz="1600" dirty="0">
              <a:solidFill>
                <a:srgbClr val="F7707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object 31">
            <a:extLst>
              <a:ext uri="{FF2B5EF4-FFF2-40B4-BE49-F238E27FC236}">
                <a16:creationId xmlns:a16="http://schemas.microsoft.com/office/drawing/2014/main" id="{1A656C6F-61D1-D4A4-DA74-E685BD291EF7}"/>
              </a:ext>
            </a:extLst>
          </p:cNvPr>
          <p:cNvSpPr txBox="1"/>
          <p:nvPr/>
        </p:nvSpPr>
        <p:spPr>
          <a:xfrm>
            <a:off x="569785" y="4147365"/>
            <a:ext cx="3606800" cy="62709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1600" b="1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Risultato chiave: </a:t>
            </a:r>
            <a:r>
              <a:rPr sz="160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Il 99% degli errori è di natura </a:t>
            </a:r>
            <a:r>
              <a:rPr sz="1600" b="1" dirty="0">
                <a:solidFill>
                  <a:srgbClr val="86EFA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semantica</a:t>
            </a:r>
            <a:r>
              <a:rPr sz="160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non </a:t>
            </a:r>
            <a:r>
              <a:rPr sz="1600" dirty="0" err="1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sintattica</a:t>
            </a:r>
            <a:r>
              <a:rPr sz="160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Google Shape;299;p44">
            <a:extLst>
              <a:ext uri="{FF2B5EF4-FFF2-40B4-BE49-F238E27FC236}">
                <a16:creationId xmlns:a16="http://schemas.microsoft.com/office/drawing/2014/main" id="{722FCB6C-0441-4261-B005-C704DFBB64E4}"/>
              </a:ext>
            </a:extLst>
          </p:cNvPr>
          <p:cNvSpPr/>
          <p:nvPr/>
        </p:nvSpPr>
        <p:spPr>
          <a:xfrm>
            <a:off x="2404668" y="1221830"/>
            <a:ext cx="2149091" cy="804337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>
          <a:extLst>
            <a:ext uri="{FF2B5EF4-FFF2-40B4-BE49-F238E27FC236}">
              <a16:creationId xmlns:a16="http://schemas.microsoft.com/office/drawing/2014/main" id="{CC21BD44-F9AD-E2E8-11A9-DFA0F866B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129;p72">
            <a:extLst>
              <a:ext uri="{FF2B5EF4-FFF2-40B4-BE49-F238E27FC236}">
                <a16:creationId xmlns:a16="http://schemas.microsoft.com/office/drawing/2014/main" id="{03F1A093-709C-FB68-0F81-72EE726FB2FA}"/>
              </a:ext>
            </a:extLst>
          </p:cNvPr>
          <p:cNvSpPr/>
          <p:nvPr/>
        </p:nvSpPr>
        <p:spPr>
          <a:xfrm>
            <a:off x="1618594" y="935421"/>
            <a:ext cx="5198250" cy="3930869"/>
          </a:xfrm>
          <a:prstGeom prst="roundRect">
            <a:avLst>
              <a:gd name="adj" fmla="val 15366"/>
            </a:avLst>
          </a:prstGeom>
          <a:solidFill>
            <a:schemeClr val="bg1">
              <a:alpha val="0"/>
            </a:schemeClr>
          </a:solidFill>
          <a:ln w="22850" cap="flat" cmpd="sng">
            <a:solidFill>
              <a:srgbClr val="E8D5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66" name="Google Shape;266;p42">
            <a:extLst>
              <a:ext uri="{FF2B5EF4-FFF2-40B4-BE49-F238E27FC236}">
                <a16:creationId xmlns:a16="http://schemas.microsoft.com/office/drawing/2014/main" id="{CB7E884D-B2D5-6DDC-B0D3-ED08AA4859CF}"/>
              </a:ext>
            </a:extLst>
          </p:cNvPr>
          <p:cNvSpPr txBox="1"/>
          <p:nvPr/>
        </p:nvSpPr>
        <p:spPr>
          <a:xfrm>
            <a:off x="306600" y="199975"/>
            <a:ext cx="6078702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it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Risultati </a:t>
            </a:r>
            <a:r>
              <a:rPr lang="it" sz="32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-</a:t>
            </a:r>
            <a:r>
              <a:rPr lang="it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it-IT" sz="3200" b="1" dirty="0">
                <a:solidFill>
                  <a:srgbClr val="E8D5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Validazione codice </a:t>
            </a:r>
          </a:p>
        </p:txBody>
      </p:sp>
      <p:sp>
        <p:nvSpPr>
          <p:cNvPr id="21" name="object 28">
            <a:extLst>
              <a:ext uri="{FF2B5EF4-FFF2-40B4-BE49-F238E27FC236}">
                <a16:creationId xmlns:a16="http://schemas.microsoft.com/office/drawing/2014/main" id="{FE95D7C8-A342-69B5-AA29-EA449E63251B}"/>
              </a:ext>
            </a:extLst>
          </p:cNvPr>
          <p:cNvSpPr txBox="1"/>
          <p:nvPr/>
        </p:nvSpPr>
        <p:spPr>
          <a:xfrm>
            <a:off x="2172067" y="1444687"/>
            <a:ext cx="4091304" cy="291233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 lvl="2" defTabSz="898525">
              <a:spcBef>
                <a:spcPts val="120"/>
              </a:spcBef>
              <a:buClrTx/>
              <a:tabLst>
                <a:tab pos="1706563" algn="l"/>
              </a:tabLst>
            </a:pPr>
            <a:r>
              <a:rPr lang="it-IT" sz="4425" b="1" spc="82" baseline="-8474" dirty="0">
                <a:solidFill>
                  <a:srgbClr val="4ADE8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96</a:t>
            </a:r>
            <a:r>
              <a:rPr kumimoji="0" sz="4425" b="1" i="0" u="none" strike="noStrike" kern="0" cap="none" spc="82" normalizeH="0" baseline="-8474" noProof="0" dirty="0">
                <a:ln>
                  <a:noFill/>
                </a:ln>
                <a:solidFill>
                  <a:srgbClr val="4ADE8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r>
              <a:rPr kumimoji="0" lang="it-IT" sz="4425" b="1" i="0" u="none" strike="noStrike" kern="0" cap="none" spc="82" normalizeH="0" baseline="-8474" noProof="0" dirty="0">
                <a:ln>
                  <a:noFill/>
                </a:ln>
                <a:solidFill>
                  <a:srgbClr val="4ADE8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00</a:t>
            </a:r>
            <a:r>
              <a:rPr kumimoji="0" sz="4425" b="1" i="0" u="none" strike="noStrike" kern="0" cap="none" spc="82" normalizeH="0" baseline="-8474" noProof="0" dirty="0">
                <a:ln>
                  <a:noFill/>
                </a:ln>
                <a:solidFill>
                  <a:srgbClr val="4ADE8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%</a:t>
            </a:r>
            <a:r>
              <a:rPr kumimoji="0" lang="it-IT" sz="4425" b="1" i="0" u="none" strike="noStrike" kern="0" cap="none" spc="82" normalizeH="0" baseline="-8474" noProof="0" dirty="0">
                <a:ln>
                  <a:noFill/>
                </a:ln>
                <a:solidFill>
                  <a:srgbClr val="4ADE8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</a:t>
            </a:r>
            <a:r>
              <a:rPr kumimoji="0" lang="it-IT" sz="1650" b="0" i="0" u="none" strike="noStrike" kern="0" cap="none" spc="-35" normalizeH="0" baseline="0" noProof="0" dirty="0">
                <a:ln>
                  <a:noFill/>
                </a:ln>
                <a:solidFill>
                  <a:srgbClr val="E4E7EB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Qwen3-32B     (288/300)</a:t>
            </a:r>
            <a:endParaRPr kumimoji="0" sz="16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8100" marR="30480" lvl="0" indent="0" defTabSz="914400" eaLnBrk="1" fontAlgn="auto" latinLnBrk="0" hangingPunct="1">
              <a:lnSpc>
                <a:spcPts val="3150"/>
              </a:lnSpc>
              <a:spcBef>
                <a:spcPts val="4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425" b="1" i="0" u="none" strike="noStrike" kern="0" cap="none" spc="0" normalizeH="0" baseline="-8474" noProof="0" dirty="0">
                <a:ln>
                  <a:noFill/>
                </a:ln>
                <a:solidFill>
                  <a:srgbClr val="4ADE8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98.67%</a:t>
            </a:r>
            <a:r>
              <a:rPr kumimoji="0" lang="it-IT" sz="4425" b="1" i="0" u="none" strike="noStrike" kern="0" cap="none" spc="0" normalizeH="0" baseline="-8474" noProof="0" dirty="0">
                <a:ln>
                  <a:noFill/>
                </a:ln>
                <a:solidFill>
                  <a:srgbClr val="4ADE8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</a:t>
            </a:r>
            <a:r>
              <a:rPr kumimoji="0" lang="it-IT" sz="1650" b="0" i="0" u="none" strike="noStrike" kern="0" cap="none" spc="-25" normalizeH="0" baseline="0" noProof="0" dirty="0">
                <a:ln>
                  <a:noFill/>
                </a:ln>
                <a:solidFill>
                  <a:srgbClr val="E4E7EB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Llama3-70B    (296/300)    </a:t>
            </a:r>
          </a:p>
          <a:p>
            <a:pPr marL="38100" marR="30480" lvl="0" indent="0" defTabSz="914400" eaLnBrk="1" fontAlgn="auto" latinLnBrk="0" hangingPunct="1">
              <a:lnSpc>
                <a:spcPts val="3150"/>
              </a:lnSpc>
              <a:spcBef>
                <a:spcPts val="4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700" b="1" i="0" u="none" strike="noStrike" kern="0" cap="none" spc="-90" normalizeH="0" baseline="0" noProof="0" dirty="0">
                <a:ln>
                  <a:noFill/>
                </a:ln>
                <a:solidFill>
                  <a:srgbClr val="E8D5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Analisi</a:t>
            </a:r>
            <a:r>
              <a:rPr kumimoji="0" sz="1700" b="1" i="0" u="none" strike="noStrike" kern="0" cap="none" spc="-10" normalizeH="0" baseline="0" noProof="0" dirty="0">
                <a:ln>
                  <a:noFill/>
                </a:ln>
                <a:solidFill>
                  <a:srgbClr val="E8D5FF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endParaRPr kumimoji="0" sz="1700" b="0" i="0" u="none" strike="noStrike" kern="0" cap="none" spc="0" normalizeH="0" baseline="0" noProof="0" dirty="0">
              <a:ln>
                <a:noFill/>
              </a:ln>
              <a:solidFill>
                <a:srgbClr val="E8D5FF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76250" lvl="0" indent="-285750">
              <a:lnSpc>
                <a:spcPct val="150000"/>
              </a:lnSpc>
              <a:spcBef>
                <a:spcPts val="120"/>
              </a:spcBef>
              <a:buClrTx/>
              <a:buSzPct val="120000"/>
              <a:buFont typeface="Wingdings" panose="05000000000000000000" pitchFamily="2" charset="2"/>
              <a:buChar char="§"/>
              <a:tabLst>
                <a:tab pos="352425" algn="l"/>
              </a:tabLst>
              <a:defRPr/>
            </a:pPr>
            <a:r>
              <a:rPr lang="it-IT" sz="1650" spc="-2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 300 </a:t>
            </a:r>
            <a:r>
              <a:rPr lang="it-IT" sz="1650" spc="-20" dirty="0" err="1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intent</a:t>
            </a:r>
            <a:r>
              <a:rPr lang="it-IT" sz="1650" spc="-2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validati sono stati usati per generare il filter code, la cui </a:t>
            </a:r>
            <a:r>
              <a:rPr lang="it-IT" sz="1650" b="1" u="sng" spc="-2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correttezza</a:t>
            </a:r>
            <a:r>
              <a:rPr lang="it-IT" sz="1650" spc="-2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1650" b="1" u="sng" spc="-2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sintattica</a:t>
            </a:r>
            <a:r>
              <a:rPr lang="it-IT" sz="1650" spc="-2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è stata verificata tramite l’uso di parser JavaScript</a:t>
            </a:r>
            <a:endParaRPr kumimoji="0" lang="it-IT" sz="16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27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/>
          <p:nvPr/>
        </p:nvSpPr>
        <p:spPr>
          <a:xfrm>
            <a:off x="430204" y="800289"/>
            <a:ext cx="2152358" cy="34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D4DF2"/>
              </a:buClr>
              <a:buSzPts val="1300"/>
              <a:buFont typeface="Nunito SemiBold"/>
              <a:buNone/>
            </a:pPr>
            <a:r>
              <a:rPr lang="it" sz="2000" b="1" i="0" u="none" strike="noStrike" cap="none" dirty="0">
                <a:solidFill>
                  <a:srgbClr val="00FF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Nunito SemiBold"/>
              </a:rPr>
              <a:t>Risultati Chiave</a:t>
            </a:r>
            <a:endParaRPr sz="2000" b="1" i="0" u="none" strike="noStrike" cap="none" dirty="0">
              <a:solidFill>
                <a:srgbClr val="00FF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9" name="Google Shape;329;p45"/>
          <p:cNvSpPr txBox="1"/>
          <p:nvPr/>
        </p:nvSpPr>
        <p:spPr>
          <a:xfrm>
            <a:off x="430204" y="70499"/>
            <a:ext cx="5768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Conclusioni</a:t>
            </a:r>
            <a:endParaRPr sz="3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3BD1372-205B-9E9A-6310-81CBFB1C3E9E}"/>
              </a:ext>
            </a:extLst>
          </p:cNvPr>
          <p:cNvSpPr txBox="1"/>
          <p:nvPr/>
        </p:nvSpPr>
        <p:spPr>
          <a:xfrm>
            <a:off x="331351" y="1281149"/>
            <a:ext cx="851608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Fattibilità Dimostrata: </a:t>
            </a:r>
            <a:r>
              <a:rPr lang="it-IT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È possibile generare automaticamente filter code per IFTTT partendo da linguaggio naturale tramite LLM.</a:t>
            </a:r>
          </a:p>
          <a:p>
            <a:pPr marL="285750" indent="-285750">
              <a:buClr>
                <a:schemeClr val="bg1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Superiorità dell'Architettura a 2 Fasi: </a:t>
            </a:r>
            <a:r>
              <a:rPr lang="it-IT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L'approccio (Descrizione → </a:t>
            </a:r>
            <a:r>
              <a:rPr lang="it-IT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Intent</a:t>
            </a:r>
            <a:r>
              <a:rPr lang="it-IT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→ Codice) è significativamente più robusto e affidabile di un approccio diretto.</a:t>
            </a:r>
          </a:p>
          <a:p>
            <a:pPr marL="285750" indent="-285750">
              <a:buClr>
                <a:schemeClr val="bg1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Risultati Promettenti: </a:t>
            </a:r>
            <a:r>
              <a:rPr lang="it-IT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Abbiamo raggiunto un 53.3% di successo nella fase critica di comprensione dell'</a:t>
            </a:r>
            <a:r>
              <a:rPr lang="it-IT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intent</a:t>
            </a:r>
            <a:r>
              <a:rPr lang="it-IT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 una correttezza sintattica quasi perfetta (&gt;98%) nella generazione del codice.</a:t>
            </a:r>
          </a:p>
        </p:txBody>
      </p:sp>
      <p:sp>
        <p:nvSpPr>
          <p:cNvPr id="8" name="Google Shape;319;p45">
            <a:extLst>
              <a:ext uri="{FF2B5EF4-FFF2-40B4-BE49-F238E27FC236}">
                <a16:creationId xmlns:a16="http://schemas.microsoft.com/office/drawing/2014/main" id="{6C7901EA-99F3-816E-060C-7B95ED7C9A64}"/>
              </a:ext>
            </a:extLst>
          </p:cNvPr>
          <p:cNvSpPr/>
          <p:nvPr/>
        </p:nvSpPr>
        <p:spPr>
          <a:xfrm>
            <a:off x="430204" y="3128124"/>
            <a:ext cx="3437461" cy="34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D4DF2"/>
              </a:buClr>
              <a:buSzPts val="1300"/>
              <a:buFont typeface="Nunito SemiBold"/>
              <a:buNone/>
            </a:pPr>
            <a:r>
              <a:rPr lang="it" sz="2000" b="1" i="0" u="none" strike="noStrike" cap="none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Nunito SemiBold"/>
              </a:rPr>
              <a:t>Limitazioni Riconosciute</a:t>
            </a:r>
            <a:endParaRPr sz="2000" b="1" i="0" u="none" strike="noStrike" cap="none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790E9A-E4AC-26A3-E194-39B50E798ACD}"/>
              </a:ext>
            </a:extLst>
          </p:cNvPr>
          <p:cNvSpPr txBox="1"/>
          <p:nvPr/>
        </p:nvSpPr>
        <p:spPr>
          <a:xfrm>
            <a:off x="331350" y="3630581"/>
            <a:ext cx="838244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bg1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Difficoltà con logiche booleane molto complesse.</a:t>
            </a:r>
          </a:p>
          <a:p>
            <a:pPr marL="285750" indent="-285750">
              <a:buClr>
                <a:schemeClr val="bg1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Forte dipendenza dalla qualità e completezza dei metadati dei servizi.</a:t>
            </a:r>
          </a:p>
          <a:p>
            <a:pPr marL="285750" indent="-285750">
              <a:buClr>
                <a:schemeClr val="bg1"/>
              </a:buClr>
              <a:buSzPct val="130000"/>
              <a:buFont typeface="Wingdings" panose="05000000000000000000" pitchFamily="2" charset="2"/>
              <a:buChar char="§"/>
            </a:pPr>
            <a:r>
              <a:rPr lang="it-IT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Valutazione limitata alla correttezza sintattica, a causa dell'impossibilità di eseguire test funzionali su larga scala (per eterogeneità di servizi, account e hardware).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EB262122-D99C-4C68-2B78-16204E92F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9B6C44E-78F6-C429-3884-7D2DA897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600" b="1" i="1" dirty="0"/>
              <a:t>Grazie per </a:t>
            </a:r>
            <a:r>
              <a:rPr lang="en-US" sz="6600" b="1" i="1" dirty="0" err="1"/>
              <a:t>l’attenzione</a:t>
            </a:r>
            <a:r>
              <a:rPr lang="en-US" sz="6600" b="1" i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89325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>
          <a:extLst>
            <a:ext uri="{FF2B5EF4-FFF2-40B4-BE49-F238E27FC236}">
              <a16:creationId xmlns:a16="http://schemas.microsoft.com/office/drawing/2014/main" id="{5CCB21FE-C0CD-710B-BF74-E5F0867BB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D5D46027-73FB-15F7-7A3E-CEAD4DB03E58}"/>
              </a:ext>
            </a:extLst>
          </p:cNvPr>
          <p:cNvSpPr txBox="1"/>
          <p:nvPr/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3000"/>
            </a:pPr>
            <a:r>
              <a:rPr lang="en-US" sz="32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Overview del Progetto</a:t>
            </a:r>
            <a:endParaRPr lang="en-US" sz="32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B1CDCAD8-0403-8A53-0559-344DC115B656}"/>
              </a:ext>
            </a:extLst>
          </p:cNvPr>
          <p:cNvSpPr txBox="1"/>
          <p:nvPr/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normAutofit/>
          </a:bodyPr>
          <a:lstStyle/>
          <a:p>
            <a:pPr marL="457200" lvl="0" indent="-342900">
              <a:lnSpc>
                <a:spcPct val="115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sz="1800" i="0" u="none" strike="noStrike" cap="none" spc="1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Introduzione</a:t>
            </a:r>
            <a:endParaRPr lang="en-US" sz="1800" i="0" u="none" strike="noStrike" cap="none" spc="1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>
              <a:lnSpc>
                <a:spcPct val="115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sz="1800" i="0" u="none" strike="noStrike" cap="none" spc="1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Obiettivi</a:t>
            </a:r>
            <a:r>
              <a:rPr lang="en-US" sz="1800" i="0" u="none" strike="noStrike" cap="none" spc="1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del Progetto</a:t>
            </a:r>
          </a:p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sz="1800" i="0" u="none" strike="noStrike" cap="none" spc="1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Data Collection</a:t>
            </a:r>
          </a:p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sz="1800" i="0" u="none" strike="noStrike" cap="none" spc="1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Metodologia</a:t>
            </a:r>
            <a:endParaRPr lang="en-US" sz="1800" i="0" u="none" strike="noStrike" cap="none" spc="1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sz="1800" i="0" u="none" strike="noStrike" cap="none" spc="1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Risultati</a:t>
            </a:r>
            <a:endParaRPr lang="en-US" sz="1800" i="0" u="none" strike="noStrike" cap="none" spc="1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n-US" sz="1800" i="0" u="none" strike="noStrike" cap="none" spc="100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Conclusioni</a:t>
            </a:r>
            <a:endParaRPr lang="en-US" sz="1800" i="0" u="none" strike="noStrike" cap="none" spc="1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>
              <a:lnSpc>
                <a:spcPct val="115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Roboto"/>
              <a:buChar char="●"/>
            </a:pPr>
            <a:endParaRPr lang="en-US" sz="1800" i="0" u="none" strike="noStrike" cap="none" spc="1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indent="-342900">
              <a:lnSpc>
                <a:spcPct val="115000"/>
              </a:lnSpc>
              <a:spcAft>
                <a:spcPts val="600"/>
              </a:spcAft>
              <a:buClr>
                <a:schemeClr val="dk2"/>
              </a:buClr>
              <a:buSzPts val="1800"/>
              <a:buFont typeface="Roboto"/>
              <a:buChar char="●"/>
            </a:pPr>
            <a:endParaRPr lang="en-US" sz="1800" i="0" u="none" strike="noStrike" cap="none" spc="1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29412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129;p72">
            <a:extLst>
              <a:ext uri="{FF2B5EF4-FFF2-40B4-BE49-F238E27FC236}">
                <a16:creationId xmlns:a16="http://schemas.microsoft.com/office/drawing/2014/main" id="{E0047DE4-BB9A-F2F7-70EE-7EE708E4A341}"/>
              </a:ext>
            </a:extLst>
          </p:cNvPr>
          <p:cNvSpPr/>
          <p:nvPr/>
        </p:nvSpPr>
        <p:spPr>
          <a:xfrm>
            <a:off x="4746747" y="1874567"/>
            <a:ext cx="4131460" cy="1439168"/>
          </a:xfrm>
          <a:prstGeom prst="roundRect">
            <a:avLst>
              <a:gd name="adj" fmla="val 15366"/>
            </a:avLst>
          </a:prstGeom>
          <a:solidFill>
            <a:schemeClr val="bg1">
              <a:alpha val="0"/>
            </a:schemeClr>
          </a:solidFill>
          <a:ln w="2285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29" name="Google Shape;1129;p72"/>
          <p:cNvSpPr/>
          <p:nvPr/>
        </p:nvSpPr>
        <p:spPr>
          <a:xfrm>
            <a:off x="265794" y="1894606"/>
            <a:ext cx="4131460" cy="1439168"/>
          </a:xfrm>
          <a:prstGeom prst="roundRect">
            <a:avLst>
              <a:gd name="adj" fmla="val 15366"/>
            </a:avLst>
          </a:prstGeom>
          <a:solidFill>
            <a:schemeClr val="bg1">
              <a:alpha val="0"/>
            </a:schemeClr>
          </a:solidFill>
          <a:ln w="228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2" name="Google Shape;172;p32"/>
          <p:cNvSpPr txBox="1"/>
          <p:nvPr/>
        </p:nvSpPr>
        <p:spPr>
          <a:xfrm>
            <a:off x="313710" y="170930"/>
            <a:ext cx="62592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Introduzione</a:t>
            </a: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76" name="Google Shape;176;p32"/>
          <p:cNvSpPr txBox="1">
            <a:spLocks noGrp="1"/>
          </p:cNvSpPr>
          <p:nvPr>
            <p:ph type="sldNum" idx="12"/>
          </p:nvPr>
        </p:nvSpPr>
        <p:spPr>
          <a:xfrm>
            <a:off x="8836744" y="4817467"/>
            <a:ext cx="142500" cy="13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0800" lvl="0" indent="0" algn="r" rtl="0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800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Open Sans"/>
              </a:rPr>
              <a:t>3</a:t>
            </a:fld>
            <a:endParaRPr sz="8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Open Sans"/>
            </a:endParaRPr>
          </a:p>
        </p:txBody>
      </p:sp>
      <p:sp>
        <p:nvSpPr>
          <p:cNvPr id="173" name="Google Shape;173;p32"/>
          <p:cNvSpPr txBox="1"/>
          <p:nvPr/>
        </p:nvSpPr>
        <p:spPr>
          <a:xfrm>
            <a:off x="461494" y="1430962"/>
            <a:ext cx="3708600" cy="177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127000" marR="0" lvl="0" indent="0" algn="l" rtl="0">
              <a:lnSpc>
                <a:spcPct val="117073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it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Barriera Tecnica</a:t>
            </a:r>
            <a:r>
              <a:rPr lang="it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Trebuchet MS"/>
              </a:rPr>
              <a:t>: </a:t>
            </a:r>
            <a:r>
              <a:rPr lang="it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Scrittura manuale di codice JavaScript </a:t>
            </a:r>
            <a:r>
              <a:rPr lang="it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Gill Sans"/>
              </a:rPr>
              <a:t>(</a:t>
            </a:r>
            <a:r>
              <a:rPr lang="it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filter code</a:t>
            </a:r>
            <a:r>
              <a:rPr lang="it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Gill Sans"/>
              </a:rPr>
              <a:t>) </a:t>
            </a:r>
            <a:r>
              <a:rPr lang="it" sz="1600" b="1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per IFTTT rappresenta una barriera significativa per utenti non tecnici</a:t>
            </a:r>
            <a:endParaRPr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5" name="Google Shape;173;p32">
            <a:extLst>
              <a:ext uri="{FF2B5EF4-FFF2-40B4-BE49-F238E27FC236}">
                <a16:creationId xmlns:a16="http://schemas.microsoft.com/office/drawing/2014/main" id="{35ED308E-D0A8-05B4-6690-4A3D9EED2044}"/>
              </a:ext>
            </a:extLst>
          </p:cNvPr>
          <p:cNvSpPr txBox="1"/>
          <p:nvPr/>
        </p:nvSpPr>
        <p:spPr>
          <a:xfrm>
            <a:off x="4958177" y="1872671"/>
            <a:ext cx="3708600" cy="1362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575" rIns="0" bIns="0" anchor="t" anchorCtr="0">
            <a:spAutoFit/>
          </a:bodyPr>
          <a:lstStyle/>
          <a:p>
            <a:pPr marL="12700" lvl="0"/>
            <a:endParaRPr lang="it-IT" sz="2800" b="1" dirty="0">
              <a:solidFill>
                <a:srgbClr val="4ADE8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/>
            <a:r>
              <a:rPr lang="it-IT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Sistema Automatico: Basato su Large Language Models con pipeline a tre fasi</a:t>
            </a:r>
            <a:endParaRPr lang="it-IT" sz="16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700" lvl="0"/>
            <a:endParaRPr lang="it-IT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AE041CC-38DB-3FF1-FD0D-0E76CF84EED2}"/>
              </a:ext>
            </a:extLst>
          </p:cNvPr>
          <p:cNvSpPr txBox="1"/>
          <p:nvPr/>
        </p:nvSpPr>
        <p:spPr>
          <a:xfrm>
            <a:off x="1542081" y="1207999"/>
            <a:ext cx="18675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" sz="2800" b="1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Problema</a:t>
            </a:r>
            <a:endParaRPr lang="it-IT" sz="2800" dirty="0">
              <a:solidFill>
                <a:srgbClr val="FF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11F302E7-41F4-8CB6-3FDE-28A87E1FDD44}"/>
              </a:ext>
            </a:extLst>
          </p:cNvPr>
          <p:cNvSpPr txBox="1"/>
          <p:nvPr/>
        </p:nvSpPr>
        <p:spPr>
          <a:xfrm>
            <a:off x="5777255" y="1207999"/>
            <a:ext cx="207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0" algn="ctr"/>
            <a:r>
              <a:rPr lang="it-IT" sz="2800" b="1" dirty="0">
                <a:solidFill>
                  <a:srgbClr val="4ADE8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Soluzione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>
          <a:extLst>
            <a:ext uri="{FF2B5EF4-FFF2-40B4-BE49-F238E27FC236}">
              <a16:creationId xmlns:a16="http://schemas.microsoft.com/office/drawing/2014/main" id="{9A1703E1-0E04-60F0-9A7D-7159FAE6C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129;p72">
            <a:extLst>
              <a:ext uri="{FF2B5EF4-FFF2-40B4-BE49-F238E27FC236}">
                <a16:creationId xmlns:a16="http://schemas.microsoft.com/office/drawing/2014/main" id="{EE98405B-EA27-DE35-A6D5-C339F6D5E92A}"/>
              </a:ext>
            </a:extLst>
          </p:cNvPr>
          <p:cNvSpPr/>
          <p:nvPr/>
        </p:nvSpPr>
        <p:spPr>
          <a:xfrm>
            <a:off x="440540" y="1046083"/>
            <a:ext cx="7770660" cy="3595659"/>
          </a:xfrm>
          <a:prstGeom prst="roundRect">
            <a:avLst>
              <a:gd name="adj" fmla="val 15366"/>
            </a:avLst>
          </a:prstGeom>
          <a:solidFill>
            <a:schemeClr val="bg1">
              <a:alpha val="0"/>
            </a:schemeClr>
          </a:solidFill>
          <a:ln w="22850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7150" tIns="57150" rIns="57150" bIns="5715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2" name="Google Shape;172;p32">
            <a:extLst>
              <a:ext uri="{FF2B5EF4-FFF2-40B4-BE49-F238E27FC236}">
                <a16:creationId xmlns:a16="http://schemas.microsoft.com/office/drawing/2014/main" id="{7F55BB1F-489A-4A4D-965B-9D7827F5E65D}"/>
              </a:ext>
            </a:extLst>
          </p:cNvPr>
          <p:cNvSpPr txBox="1"/>
          <p:nvPr/>
        </p:nvSpPr>
        <p:spPr>
          <a:xfrm>
            <a:off x="313710" y="170930"/>
            <a:ext cx="62592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Obiettivi del Progetto</a:t>
            </a:r>
            <a:endParaRPr lang="it-IT" sz="32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76" name="Google Shape;176;p32">
            <a:extLst>
              <a:ext uri="{FF2B5EF4-FFF2-40B4-BE49-F238E27FC236}">
                <a16:creationId xmlns:a16="http://schemas.microsoft.com/office/drawing/2014/main" id="{A173A177-C679-92CE-7625-4ACF79B74A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836744" y="4817467"/>
            <a:ext cx="142500" cy="136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0800" lvl="0" indent="0" algn="r" rtl="0">
              <a:lnSpc>
                <a:spcPct val="11125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 sz="800" b="1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Open Sans"/>
              </a:rPr>
              <a:t>4</a:t>
            </a:fld>
            <a:endParaRPr lang="it" sz="800" b="1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Open Sans"/>
            </a:endParaRPr>
          </a:p>
        </p:txBody>
      </p:sp>
      <p:sp>
        <p:nvSpPr>
          <p:cNvPr id="8" name="object 16">
            <a:extLst>
              <a:ext uri="{FF2B5EF4-FFF2-40B4-BE49-F238E27FC236}">
                <a16:creationId xmlns:a16="http://schemas.microsoft.com/office/drawing/2014/main" id="{4A6D1D2D-FF73-D151-9A77-0294088E2205}"/>
              </a:ext>
            </a:extLst>
          </p:cNvPr>
          <p:cNvSpPr txBox="1"/>
          <p:nvPr/>
        </p:nvSpPr>
        <p:spPr>
          <a:xfrm>
            <a:off x="1011167" y="1212696"/>
            <a:ext cx="6985959" cy="3262432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20"/>
              </a:spcBef>
              <a:buClr>
                <a:schemeClr val="bg1"/>
              </a:buClr>
              <a:buSzPct val="130000"/>
              <a:buFont typeface="Wingdings" panose="05000000000000000000" pitchFamily="2" charset="2"/>
              <a:buChar char="§"/>
              <a:tabLst>
                <a:tab pos="234315" algn="l"/>
              </a:tabLst>
            </a:pPr>
            <a:r>
              <a:rPr lang="it-IT" sz="2000" b="1" spc="-95" dirty="0">
                <a:solidFill>
                  <a:srgbClr val="93C4F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</a:t>
            </a:r>
            <a:r>
              <a:rPr lang="it-IT" sz="2000" b="1" spc="-60" dirty="0">
                <a:solidFill>
                  <a:srgbClr val="93C4F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000" b="1" spc="-100" dirty="0">
                <a:solidFill>
                  <a:srgbClr val="93C4F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Collection</a:t>
            </a:r>
            <a:br>
              <a:rPr lang="it-IT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it-IT" sz="1600" spc="-5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Estrarre</a:t>
            </a:r>
            <a:r>
              <a:rPr lang="it-IT" sz="1600" spc="-8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1600" spc="-4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metadati</a:t>
            </a:r>
            <a:r>
              <a:rPr lang="it-IT" sz="1600" spc="-9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1600" spc="-8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IFTTT</a:t>
            </a:r>
            <a:r>
              <a:rPr lang="it-IT" sz="1600" spc="-5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1600" spc="-3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tramite</a:t>
            </a:r>
            <a:r>
              <a:rPr lang="it-IT" sz="1600" spc="-7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160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web</a:t>
            </a:r>
            <a:r>
              <a:rPr lang="it-IT" sz="1600" spc="-7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1600" spc="-10" dirty="0" err="1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crawling</a:t>
            </a:r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55600" indent="-342900">
              <a:spcBef>
                <a:spcPts val="1200"/>
              </a:spcBef>
              <a:buClr>
                <a:schemeClr val="bg1"/>
              </a:buClr>
              <a:buSzPct val="130000"/>
              <a:buFont typeface="Wingdings" panose="05000000000000000000" pitchFamily="2" charset="2"/>
              <a:buChar char="§"/>
              <a:tabLst>
                <a:tab pos="281940" algn="l"/>
              </a:tabLst>
            </a:pPr>
            <a:r>
              <a:rPr lang="it-IT" sz="2000" b="1" spc="-90" dirty="0">
                <a:solidFill>
                  <a:srgbClr val="93C4F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Dataset Construction</a:t>
            </a:r>
            <a:br>
              <a:rPr lang="it-IT" sz="2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it-IT" sz="1600" spc="-40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Costruire un dataset di alta qualità che associ descrizioni in linguaggio naturale ai dettagli tecnici necessari.</a:t>
            </a:r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130000"/>
              <a:buFont typeface="Wingdings" panose="05000000000000000000" pitchFamily="2" charset="2"/>
              <a:buChar char="§"/>
              <a:tabLst>
                <a:tab pos="281940" algn="l"/>
              </a:tabLst>
            </a:pPr>
            <a:r>
              <a:rPr lang="it-IT" sz="2000" b="1" spc="-95" dirty="0">
                <a:solidFill>
                  <a:srgbClr val="93C4F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Metodologia</a:t>
            </a:r>
            <a:r>
              <a:rPr lang="it-IT" sz="2000" b="1" spc="-80" dirty="0">
                <a:solidFill>
                  <a:srgbClr val="93C4F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000" b="1" spc="-85" dirty="0">
                <a:solidFill>
                  <a:srgbClr val="93C4F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</a:t>
            </a:r>
            <a:r>
              <a:rPr lang="it-IT" sz="2000" b="1" spc="-75" dirty="0">
                <a:solidFill>
                  <a:srgbClr val="93C4F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000" b="1" spc="-120" dirty="0">
                <a:solidFill>
                  <a:srgbClr val="93C4F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Due</a:t>
            </a:r>
            <a:r>
              <a:rPr lang="it-IT" sz="2000" b="1" spc="-80" dirty="0">
                <a:solidFill>
                  <a:srgbClr val="93C4F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sz="2000" b="1" spc="-20" dirty="0">
                <a:solidFill>
                  <a:srgbClr val="93C4F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Fasi</a:t>
            </a:r>
            <a:br>
              <a:rPr lang="it-IT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it-IT" sz="1600" spc="-2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Pipeline LLM a due passaggi</a:t>
            </a:r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55600" indent="-342900">
              <a:lnSpc>
                <a:spcPct val="100000"/>
              </a:lnSpc>
              <a:spcBef>
                <a:spcPts val="1200"/>
              </a:spcBef>
              <a:buClr>
                <a:schemeClr val="bg1"/>
              </a:buClr>
              <a:buSzPct val="130000"/>
              <a:buFont typeface="Wingdings" panose="05000000000000000000" pitchFamily="2" charset="2"/>
              <a:buChar char="§"/>
              <a:tabLst>
                <a:tab pos="282575" algn="l"/>
              </a:tabLst>
            </a:pPr>
            <a:r>
              <a:rPr lang="it-IT" sz="2000" b="1" spc="-110" dirty="0">
                <a:solidFill>
                  <a:srgbClr val="93C4FD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Analisi dei risultati</a:t>
            </a:r>
            <a:br>
              <a:rPr lang="it-IT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it-IT" sz="1600" spc="-35" dirty="0">
                <a:solidFill>
                  <a:srgbClr val="E4E7EB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Dimostrare la fattibilità e l'efficacia dell'approccio con analisi quantitative e qualitative.</a:t>
            </a:r>
            <a:endParaRPr lang="it-IT" sz="16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10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3"/>
          <p:cNvSpPr txBox="1"/>
          <p:nvPr/>
        </p:nvSpPr>
        <p:spPr>
          <a:xfrm>
            <a:off x="306599" y="199975"/>
            <a:ext cx="5321451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Collection - Crawler</a:t>
            </a:r>
            <a:endParaRPr sz="3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1750" y="162214"/>
            <a:ext cx="752600" cy="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33"/>
          <p:cNvSpPr txBox="1"/>
          <p:nvPr/>
        </p:nvSpPr>
        <p:spPr>
          <a:xfrm>
            <a:off x="1424684" y="1619892"/>
            <a:ext cx="52650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b="1" i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IFTTT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7F25518-1AE3-523B-8AAB-0469A2429C44}"/>
              </a:ext>
            </a:extLst>
          </p:cNvPr>
          <p:cNvSpPr txBox="1"/>
          <p:nvPr/>
        </p:nvSpPr>
        <p:spPr>
          <a:xfrm>
            <a:off x="363050" y="2472283"/>
            <a:ext cx="39919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spc="-55" dirty="0">
                <a:solidFill>
                  <a:srgbClr val="D0D5D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È una piattaforme Trigger-Action che permette agli utenti di creare semplici regole ("</a:t>
            </a:r>
            <a:r>
              <a:rPr lang="it-IT" sz="2000" b="1" spc="-55" dirty="0">
                <a:solidFill>
                  <a:srgbClr val="D0D5D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applet</a:t>
            </a:r>
            <a:r>
              <a:rPr lang="it-IT" sz="2000" spc="-55" dirty="0">
                <a:solidFill>
                  <a:srgbClr val="D0D5D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") per connettere servizi digitali</a:t>
            </a:r>
            <a:endParaRPr lang="it-IT" sz="2000" i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" name="Google Shape;192;p33">
            <a:extLst>
              <a:ext uri="{FF2B5EF4-FFF2-40B4-BE49-F238E27FC236}">
                <a16:creationId xmlns:a16="http://schemas.microsoft.com/office/drawing/2014/main" id="{7B32004B-0BDA-87DD-E426-94B73A04383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2375" y="1455738"/>
            <a:ext cx="3835960" cy="2954726"/>
          </a:xfrm>
          <a:prstGeom prst="rect">
            <a:avLst/>
          </a:prstGeom>
          <a:noFill/>
          <a:ln w="28575" cap="flat" cmpd="sng">
            <a:solidFill>
              <a:srgbClr val="1E81CE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590" y="1353988"/>
            <a:ext cx="3470215" cy="2435475"/>
          </a:xfrm>
          <a:prstGeom prst="rect">
            <a:avLst/>
          </a:prstGeom>
          <a:noFill/>
          <a:ln w="28575" cap="flat" cmpd="sng">
            <a:solidFill>
              <a:srgbClr val="9BC9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0" name="Google Shape;200;p34"/>
          <p:cNvSpPr/>
          <p:nvPr/>
        </p:nvSpPr>
        <p:spPr>
          <a:xfrm>
            <a:off x="4240340" y="2402376"/>
            <a:ext cx="677400" cy="338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BC9FF"/>
          </a:solidFill>
          <a:ln w="28575" cap="flat" cmpd="sng">
            <a:solidFill>
              <a:srgbClr val="1E8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1" name="Google Shape;20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640" y="1354013"/>
            <a:ext cx="2889950" cy="2435474"/>
          </a:xfrm>
          <a:prstGeom prst="rect">
            <a:avLst/>
          </a:prstGeom>
          <a:noFill/>
          <a:ln w="28575" cap="flat" cmpd="sng">
            <a:solidFill>
              <a:srgbClr val="9BC9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02" name="Google Shape;202;p34"/>
          <p:cNvSpPr/>
          <p:nvPr/>
        </p:nvSpPr>
        <p:spPr>
          <a:xfrm>
            <a:off x="8266240" y="2336051"/>
            <a:ext cx="677400" cy="338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BC9FF"/>
          </a:solidFill>
          <a:ln w="28575" cap="flat" cmpd="sng">
            <a:solidFill>
              <a:srgbClr val="1E8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3" name="Google Shape;203;p34"/>
          <p:cNvSpPr txBox="1"/>
          <p:nvPr/>
        </p:nvSpPr>
        <p:spPr>
          <a:xfrm>
            <a:off x="1049348" y="633571"/>
            <a:ext cx="5804833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i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Che dati recuperare?</a:t>
            </a:r>
          </a:p>
        </p:txBody>
      </p:sp>
      <p:sp>
        <p:nvSpPr>
          <p:cNvPr id="2" name="Google Shape;188;p33">
            <a:extLst>
              <a:ext uri="{FF2B5EF4-FFF2-40B4-BE49-F238E27FC236}">
                <a16:creationId xmlns:a16="http://schemas.microsoft.com/office/drawing/2014/main" id="{E75894B5-8437-89D3-8FC3-EEAF4F43A806}"/>
              </a:ext>
            </a:extLst>
          </p:cNvPr>
          <p:cNvSpPr txBox="1"/>
          <p:nvPr/>
        </p:nvSpPr>
        <p:spPr>
          <a:xfrm>
            <a:off x="306599" y="162225"/>
            <a:ext cx="49107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Collection - Crawler</a:t>
            </a:r>
            <a:endParaRPr sz="3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B313D50-27F7-5601-167E-F994DD700F48}"/>
              </a:ext>
            </a:extLst>
          </p:cNvPr>
          <p:cNvSpPr txBox="1"/>
          <p:nvPr/>
        </p:nvSpPr>
        <p:spPr>
          <a:xfrm>
            <a:off x="193730" y="3939676"/>
            <a:ext cx="42403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b="1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Scraping</a:t>
            </a:r>
            <a:r>
              <a:rPr lang="it-IT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dei Servizi: </a:t>
            </a:r>
          </a:p>
          <a:p>
            <a:r>
              <a:rPr lang="it-IT" sz="16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Selenium</a:t>
            </a:r>
            <a:r>
              <a:rPr lang="it-IT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esplora il sito IFTTT per identificare tutti i servizi disponibili nei loro URL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C1092A8-063F-DA2A-7AFF-CC8409E27F1D}"/>
              </a:ext>
            </a:extLst>
          </p:cNvPr>
          <p:cNvSpPr txBox="1"/>
          <p:nvPr/>
        </p:nvSpPr>
        <p:spPr>
          <a:xfrm>
            <a:off x="4949099" y="3939676"/>
            <a:ext cx="400117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Estrazione dei Metadati: </a:t>
            </a:r>
          </a:p>
          <a:p>
            <a:r>
              <a:rPr lang="it-IT" sz="16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 ogni servizio, il crawler naviga le pagine di trigger e azioni da estrarre</a:t>
            </a:r>
          </a:p>
        </p:txBody>
      </p:sp>
      <p:pic>
        <p:nvPicPr>
          <p:cNvPr id="6" name="Google Shape;210;p35">
            <a:extLst>
              <a:ext uri="{FF2B5EF4-FFF2-40B4-BE49-F238E27FC236}">
                <a16:creationId xmlns:a16="http://schemas.microsoft.com/office/drawing/2014/main" id="{BBB852E7-3515-A113-4162-347E1FA1A7E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21640" y="-43690"/>
            <a:ext cx="1015800" cy="10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/>
        </p:nvSpPr>
        <p:spPr>
          <a:xfrm>
            <a:off x="1276975" y="2063850"/>
            <a:ext cx="406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rcRect t="46000" r="6601"/>
          <a:stretch>
            <a:fillRect/>
          </a:stretch>
        </p:blipFill>
        <p:spPr>
          <a:xfrm>
            <a:off x="1781245" y="1032465"/>
            <a:ext cx="6872108" cy="2986170"/>
          </a:xfrm>
          <a:prstGeom prst="rect">
            <a:avLst/>
          </a:prstGeom>
          <a:noFill/>
          <a:ln w="28575" cap="flat" cmpd="sng">
            <a:solidFill>
              <a:srgbClr val="9BC9FF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12" name="Google Shape;212;p35"/>
          <p:cNvSpPr/>
          <p:nvPr/>
        </p:nvSpPr>
        <p:spPr>
          <a:xfrm>
            <a:off x="178848" y="2294700"/>
            <a:ext cx="1432200" cy="4617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9BC9FF"/>
          </a:solidFill>
          <a:ln w="28575" cap="flat" cmpd="sng">
            <a:solidFill>
              <a:srgbClr val="1E81C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23E606D5-0854-F4CC-2C38-B892331C3CDF}"/>
              </a:ext>
            </a:extLst>
          </p:cNvPr>
          <p:cNvSpPr txBox="1"/>
          <p:nvPr/>
        </p:nvSpPr>
        <p:spPr>
          <a:xfrm>
            <a:off x="1176546" y="4095913"/>
            <a:ext cx="808150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algn="l" rtl="0">
              <a:buNone/>
            </a:pPr>
            <a:r>
              <a:rPr lang="it-IT" sz="14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     Metadati rilevanti: </a:t>
            </a:r>
          </a:p>
          <a:p>
            <a:pPr lvl="1"/>
            <a:r>
              <a:rPr lang="it-IT" b="1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Developer Info:</a:t>
            </a:r>
            <a:r>
              <a:rPr lang="it-IT" b="0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it-IT" b="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Slug</a:t>
            </a:r>
            <a:r>
              <a:rPr lang="it-IT" b="0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endpoint API</a:t>
            </a:r>
            <a:endParaRPr lang="it-IT" dirty="0">
              <a:effectLst/>
            </a:endParaRPr>
          </a:p>
          <a:p>
            <a:pPr lvl="1"/>
            <a:r>
              <a:rPr lang="it-IT" b="1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Trigger/Action Fields: </a:t>
            </a:r>
            <a:r>
              <a:rPr lang="it-IT" b="0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Campi di configurazione</a:t>
            </a:r>
            <a:endParaRPr lang="it-IT" dirty="0">
              <a:effectLst/>
            </a:endParaRPr>
          </a:p>
          <a:p>
            <a:pPr lvl="1"/>
            <a:r>
              <a:rPr lang="it-IT" b="1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it-IT" b="1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Ingredients</a:t>
            </a:r>
            <a:r>
              <a:rPr lang="it-IT" b="1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r>
              <a:rPr lang="it-IT" b="0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 variabili (dati) disponibili nel filter code e la loro sintassi</a:t>
            </a:r>
            <a:endParaRPr lang="it-IT" dirty="0">
              <a:effectLst/>
            </a:endParaRPr>
          </a:p>
        </p:txBody>
      </p:sp>
      <p:sp>
        <p:nvSpPr>
          <p:cNvPr id="5" name="Google Shape;188;p33">
            <a:extLst>
              <a:ext uri="{FF2B5EF4-FFF2-40B4-BE49-F238E27FC236}">
                <a16:creationId xmlns:a16="http://schemas.microsoft.com/office/drawing/2014/main" id="{0687D1F5-063D-41D9-275C-3D27BC533820}"/>
              </a:ext>
            </a:extLst>
          </p:cNvPr>
          <p:cNvSpPr txBox="1"/>
          <p:nvPr/>
        </p:nvSpPr>
        <p:spPr>
          <a:xfrm>
            <a:off x="306599" y="162225"/>
            <a:ext cx="49107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Collection - Crawler</a:t>
            </a:r>
            <a:endParaRPr sz="3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210;p35">
            <a:extLst>
              <a:ext uri="{FF2B5EF4-FFF2-40B4-BE49-F238E27FC236}">
                <a16:creationId xmlns:a16="http://schemas.microsoft.com/office/drawing/2014/main" id="{C5F8EF6B-54AE-B49E-2B7C-717D8D7556B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1640" y="-43690"/>
            <a:ext cx="1015800" cy="101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>
          <a:extLst>
            <a:ext uri="{FF2B5EF4-FFF2-40B4-BE49-F238E27FC236}">
              <a16:creationId xmlns:a16="http://schemas.microsoft.com/office/drawing/2014/main" id="{FADC70AB-D88E-62E2-8AB5-AF7BD1715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>
            <a:extLst>
              <a:ext uri="{FF2B5EF4-FFF2-40B4-BE49-F238E27FC236}">
                <a16:creationId xmlns:a16="http://schemas.microsoft.com/office/drawing/2014/main" id="{786A11F6-3317-3644-7299-C296B3B4DA2D}"/>
              </a:ext>
            </a:extLst>
          </p:cNvPr>
          <p:cNvSpPr txBox="1"/>
          <p:nvPr/>
        </p:nvSpPr>
        <p:spPr>
          <a:xfrm>
            <a:off x="1276975" y="2063850"/>
            <a:ext cx="406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5C4BC28-FD6F-0D83-AE6D-E9A218FDBB9D}"/>
              </a:ext>
            </a:extLst>
          </p:cNvPr>
          <p:cNvSpPr txBox="1"/>
          <p:nvPr/>
        </p:nvSpPr>
        <p:spPr>
          <a:xfrm>
            <a:off x="770146" y="1244723"/>
            <a:ext cx="808150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indent="-285750" algn="l" rtl="0">
              <a:buClr>
                <a:schemeClr val="bg1"/>
              </a:buClr>
              <a:buSzPct val="120000"/>
              <a:buFont typeface="Wingdings" panose="05000000000000000000" pitchFamily="2" charset="2"/>
              <a:buChar char="§"/>
            </a:pPr>
            <a:r>
              <a:rPr lang="it-IT" sz="20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Aggregazione: </a:t>
            </a:r>
            <a:r>
              <a:rPr lang="it-IT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Unione di dataset pubblici (IFTTT </a:t>
            </a:r>
            <a:r>
              <a:rPr lang="it-IT" sz="200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Recipes</a:t>
            </a:r>
            <a:r>
              <a:rPr lang="it-IT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per ottenere un corpus di ~3500 esempi con </a:t>
            </a:r>
            <a:r>
              <a:rPr lang="it-IT" sz="2000" i="0" dirty="0" err="1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filter_code</a:t>
            </a:r>
            <a:r>
              <a:rPr lang="it-IT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  <a:p>
            <a:pPr marR="0" algn="l" rtl="0">
              <a:buClr>
                <a:schemeClr val="bg1"/>
              </a:buClr>
              <a:buSzPct val="120000"/>
            </a:pPr>
            <a:endParaRPr lang="it-IT" sz="2000" i="0" dirty="0">
              <a:solidFill>
                <a:srgbClr val="FFFFFF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marR="0" indent="-285750" algn="l" rtl="0">
              <a:buClr>
                <a:schemeClr val="bg1"/>
              </a:buClr>
              <a:buSzPct val="120000"/>
              <a:buFont typeface="Wingdings" panose="05000000000000000000" pitchFamily="2" charset="2"/>
              <a:buChar char="§"/>
            </a:pPr>
            <a:r>
              <a:rPr lang="it-IT" sz="20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Pulizia e Validazione: </a:t>
            </a:r>
            <a:r>
              <a:rPr lang="it-IT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Rimozione di duplicati, record nulli o incompleti.</a:t>
            </a:r>
          </a:p>
          <a:p>
            <a:pPr marL="285750" marR="0" indent="-285750" algn="l" rtl="0">
              <a:buClr>
                <a:schemeClr val="bg1"/>
              </a:buClr>
              <a:buSzPct val="120000"/>
              <a:buFont typeface="Wingdings" panose="05000000000000000000" pitchFamily="2" charset="2"/>
              <a:buChar char="§"/>
            </a:pPr>
            <a:endParaRPr lang="it-IT" sz="2000" i="0" dirty="0">
              <a:solidFill>
                <a:srgbClr val="FFFFFF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marR="0" indent="-285750" algn="l" rtl="0">
              <a:buClr>
                <a:schemeClr val="bg1"/>
              </a:buClr>
              <a:buSzPct val="120000"/>
              <a:buFont typeface="Wingdings" panose="05000000000000000000" pitchFamily="2" charset="2"/>
              <a:buChar char="§"/>
            </a:pPr>
            <a:r>
              <a:rPr lang="it-IT" sz="20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Arricchimento: </a:t>
            </a:r>
            <a:r>
              <a:rPr lang="it-IT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Associazione di ogni record ai metadati tecnici raccolti dal crawler.</a:t>
            </a:r>
          </a:p>
          <a:p>
            <a:pPr marL="285750" marR="0" indent="-285750" algn="l" rtl="0">
              <a:buClr>
                <a:schemeClr val="bg1"/>
              </a:buClr>
              <a:buSzPct val="120000"/>
              <a:buFont typeface="Wingdings" panose="05000000000000000000" pitchFamily="2" charset="2"/>
              <a:buChar char="§"/>
            </a:pPr>
            <a:endParaRPr lang="it-IT" sz="2000" i="0" dirty="0">
              <a:solidFill>
                <a:srgbClr val="FFFFFF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285750" marR="0" indent="-285750" algn="l" rtl="0">
              <a:buClr>
                <a:schemeClr val="bg1"/>
              </a:buClr>
              <a:buSzPct val="120000"/>
              <a:buFont typeface="Wingdings" panose="05000000000000000000" pitchFamily="2" charset="2"/>
              <a:buChar char="§"/>
            </a:pPr>
            <a:r>
              <a:rPr lang="it-IT" sz="20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Risultato: </a:t>
            </a:r>
            <a:r>
              <a:rPr lang="it-IT" sz="2000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 dataset finale di circa 1750 record di alta qualità in formato JSON Lines, pronto per l'addestramento e l'inferenza.</a:t>
            </a:r>
            <a:endParaRPr lang="it-IT" sz="2000" dirty="0">
              <a:effectLst/>
            </a:endParaRPr>
          </a:p>
        </p:txBody>
      </p:sp>
      <p:sp>
        <p:nvSpPr>
          <p:cNvPr id="5" name="Google Shape;188;p33">
            <a:extLst>
              <a:ext uri="{FF2B5EF4-FFF2-40B4-BE49-F238E27FC236}">
                <a16:creationId xmlns:a16="http://schemas.microsoft.com/office/drawing/2014/main" id="{887414ED-B7F8-60AD-E14D-F3BC2FE64A5D}"/>
              </a:ext>
            </a:extLst>
          </p:cNvPr>
          <p:cNvSpPr txBox="1"/>
          <p:nvPr/>
        </p:nvSpPr>
        <p:spPr>
          <a:xfrm>
            <a:off x="306598" y="162225"/>
            <a:ext cx="8252359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it-IT" sz="3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Collection – </a:t>
            </a:r>
            <a:r>
              <a:rPr lang="it-IT" sz="3200" b="1" dirty="0" err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</a:t>
            </a:r>
            <a:r>
              <a:rPr lang="it-IT" sz="3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-processing Dataset</a:t>
            </a:r>
            <a:endParaRPr lang="it-IT" sz="3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" name="Google Shape;210;p35">
            <a:extLst>
              <a:ext uri="{FF2B5EF4-FFF2-40B4-BE49-F238E27FC236}">
                <a16:creationId xmlns:a16="http://schemas.microsoft.com/office/drawing/2014/main" id="{1B96C4C1-A1BB-113B-F11E-80B1DEE22B5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5453" y="-21974"/>
            <a:ext cx="1015800" cy="1015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54001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8200" y="0"/>
            <a:ext cx="1015800" cy="1015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7"/>
          <p:cNvSpPr txBox="1"/>
          <p:nvPr/>
        </p:nvSpPr>
        <p:spPr>
          <a:xfrm>
            <a:off x="249086" y="839303"/>
            <a:ext cx="8115300" cy="40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it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"intent"</a:t>
            </a:r>
            <a:r>
              <a:rPr lang="it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it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"When the temperature in Paris drops below 5°C, switch my Heatzy pilot to weekly </a:t>
            </a:r>
            <a:endParaRPr sz="1050" dirty="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programming mode on the device named </a:t>
            </a:r>
            <a:r>
              <a:rPr lang="it" sz="1050" dirty="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it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Living Room Thermostat</a:t>
            </a:r>
            <a:r>
              <a:rPr lang="it" sz="1050" dirty="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it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."</a:t>
            </a:r>
            <a:r>
              <a:rPr lang="it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it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"filter_code"</a:t>
            </a:r>
            <a:r>
              <a:rPr lang="it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it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"if (Weather.currentTemperatureDropsBelow.TempCelsius &lt; 5 &amp;&amp; </a:t>
            </a:r>
            <a:endParaRPr sz="1050" dirty="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Weather.currentTemperatureDropsBelow.Location === </a:t>
            </a:r>
            <a:r>
              <a:rPr lang="it" sz="1050" dirty="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it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Paris</a:t>
            </a:r>
            <a:r>
              <a:rPr lang="it" sz="1050" dirty="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it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r>
              <a:rPr lang="it" sz="1050" dirty="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it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Heatzy.aSetAutoMode.setDevice(</a:t>
            </a:r>
            <a:r>
              <a:rPr lang="it" sz="1050" dirty="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it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Living Room Thermostat</a:t>
            </a:r>
            <a:r>
              <a:rPr lang="it" sz="1050" dirty="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it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it" sz="1050" dirty="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it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  <a:r>
              <a:rPr lang="it" sz="1050" dirty="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it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Heatzy.aSetAutoMode.skip(</a:t>
            </a:r>
            <a:r>
              <a:rPr lang="it" sz="1050" dirty="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it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Temperature in Paris is not below 5°C or location is not Paris.</a:t>
            </a:r>
            <a:r>
              <a:rPr lang="it" sz="1050" dirty="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it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it" sz="1050" dirty="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\n</a:t>
            </a:r>
            <a:r>
              <a:rPr lang="it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}"</a:t>
            </a:r>
            <a:r>
              <a:rPr lang="it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it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"trigger developer info"</a:t>
            </a:r>
            <a:r>
              <a:rPr lang="it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	</a:t>
            </a:r>
            <a:r>
              <a:rPr lang="it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"API endpoint slug"</a:t>
            </a:r>
            <a:r>
              <a:rPr lang="it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it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"weather.current_temperature_drops_below"</a:t>
            </a:r>
            <a:endParaRPr sz="1050" dirty="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},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it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"action_developer_info"</a:t>
            </a:r>
            <a:r>
              <a:rPr lang="it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it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"API endpoint slug"</a:t>
            </a:r>
            <a:r>
              <a:rPr lang="it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it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"heatzy.a-set-auto-mode"</a:t>
            </a:r>
            <a:r>
              <a:rPr lang="it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it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"Filter code method"</a:t>
            </a:r>
            <a:r>
              <a:rPr lang="it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it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"Heatzy.aSetAutoMode.skip(string?: reason)"</a:t>
            </a:r>
            <a:r>
              <a:rPr lang="it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it" sz="1050" dirty="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"Runtime method"</a:t>
            </a:r>
            <a:r>
              <a:rPr lang="it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it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"runAction(</a:t>
            </a:r>
            <a:r>
              <a:rPr lang="it" sz="1050" dirty="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it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heatzy.a-set-auto-mode</a:t>
            </a:r>
            <a:r>
              <a:rPr lang="it" sz="1050" dirty="0">
                <a:solidFill>
                  <a:srgbClr val="D7BA7D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\"</a:t>
            </a:r>
            <a:r>
              <a:rPr lang="it" sz="1050" dirty="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{})"</a:t>
            </a:r>
            <a:endParaRPr sz="1050" dirty="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050" dirty="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050" dirty="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" name="Google Shape;188;p33">
            <a:extLst>
              <a:ext uri="{FF2B5EF4-FFF2-40B4-BE49-F238E27FC236}">
                <a16:creationId xmlns:a16="http://schemas.microsoft.com/office/drawing/2014/main" id="{E93CDFBE-137E-16AE-BCC5-4D795D0BB320}"/>
              </a:ext>
            </a:extLst>
          </p:cNvPr>
          <p:cNvSpPr txBox="1"/>
          <p:nvPr/>
        </p:nvSpPr>
        <p:spPr>
          <a:xfrm>
            <a:off x="306598" y="162225"/>
            <a:ext cx="8252359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it-IT" sz="3200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Data Collection – Esempio Dataset</a:t>
            </a:r>
            <a:endParaRPr lang="it-IT" sz="32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1141</Words>
  <Application>Microsoft Office PowerPoint</Application>
  <PresentationFormat>Presentazione su schermo (16:9)</PresentationFormat>
  <Paragraphs>155</Paragraphs>
  <Slides>17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6" baseType="lpstr">
      <vt:lpstr>Roboto</vt:lpstr>
      <vt:lpstr>PT Sans</vt:lpstr>
      <vt:lpstr>Arial</vt:lpstr>
      <vt:lpstr>Wingdings</vt:lpstr>
      <vt:lpstr>Eras Bold ITC</vt:lpstr>
      <vt:lpstr>Microsoft Sans Serif</vt:lpstr>
      <vt:lpstr>Nunito SemiBold</vt:lpstr>
      <vt:lpstr>Courier New</vt:lpstr>
      <vt:lpstr>Geometric</vt:lpstr>
      <vt:lpstr>     NLP Filter Code Project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Grazie per l’attenzione!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Antonio Imperiale</dc:creator>
  <cp:lastModifiedBy>MARIO BALBI</cp:lastModifiedBy>
  <cp:revision>4</cp:revision>
  <dcterms:modified xsi:type="dcterms:W3CDTF">2025-09-26T12:39:00Z</dcterms:modified>
</cp:coreProperties>
</file>