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tags/tag52.xml" ContentType="application/vnd.openxmlformats-officedocument.presentationml.tags+xml"/>
  <Override PartName="/ppt/notesSlides/notesSlide52.xml" ContentType="application/vnd.openxmlformats-officedocument.presentationml.notesSlide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notesSlides/notesSlide54.xml" ContentType="application/vnd.openxmlformats-officedocument.presentationml.notesSlide+xml"/>
  <Override PartName="/ppt/tags/tag55.xml" ContentType="application/vnd.openxmlformats-officedocument.presentationml.tags+xml"/>
  <Override PartName="/ppt/notesSlides/notesSlide55.xml" ContentType="application/vnd.openxmlformats-officedocument.presentationml.notesSlide+xml"/>
  <Override PartName="/ppt/tags/tag56.xml" ContentType="application/vnd.openxmlformats-officedocument.presentationml.tags+xml"/>
  <Override PartName="/ppt/notesSlides/notesSlide56.xml" ContentType="application/vnd.openxmlformats-officedocument.presentationml.notesSlide+xml"/>
  <Override PartName="/ppt/tags/tag57.xml" ContentType="application/vnd.openxmlformats-officedocument.presentationml.tags+xml"/>
  <Override PartName="/ppt/notesSlides/notesSlide57.xml" ContentType="application/vnd.openxmlformats-officedocument.presentationml.notesSlide+xml"/>
  <Override PartName="/ppt/tags/tag58.xml" ContentType="application/vnd.openxmlformats-officedocument.presentationml.tags+xml"/>
  <Override PartName="/ppt/notesSlides/notesSlide58.xml" ContentType="application/vnd.openxmlformats-officedocument.presentationml.notesSlide+xml"/>
  <Override PartName="/ppt/tags/tag59.xml" ContentType="application/vnd.openxmlformats-officedocument.presentationml.tags+xml"/>
  <Override PartName="/ppt/notesSlides/notesSlide59.xml" ContentType="application/vnd.openxmlformats-officedocument.presentationml.notesSlide+xml"/>
  <Override PartName="/ppt/tags/tag60.xml" ContentType="application/vnd.openxmlformats-officedocument.presentationml.tags+xml"/>
  <Override PartName="/ppt/notesSlides/notesSlide60.xml" ContentType="application/vnd.openxmlformats-officedocument.presentationml.notesSlide+xml"/>
  <Override PartName="/ppt/tags/tag61.xml" ContentType="application/vnd.openxmlformats-officedocument.presentationml.tags+xml"/>
  <Override PartName="/ppt/notesSlides/notesSlide61.xml" ContentType="application/vnd.openxmlformats-officedocument.presentationml.notesSlide+xml"/>
  <Override PartName="/ppt/tags/tag62.xml" ContentType="application/vnd.openxmlformats-officedocument.presentationml.tags+xml"/>
  <Override PartName="/ppt/notesSlides/notesSlide62.xml" ContentType="application/vnd.openxmlformats-officedocument.presentationml.notesSlide+xml"/>
  <Override PartName="/ppt/tags/tag63.xml" ContentType="application/vnd.openxmlformats-officedocument.presentationml.tags+xml"/>
  <Override PartName="/ppt/notesSlides/notesSlide63.xml" ContentType="application/vnd.openxmlformats-officedocument.presentationml.notesSlide+xml"/>
  <Override PartName="/ppt/tags/tag64.xml" ContentType="application/vnd.openxmlformats-officedocument.presentationml.tags+xml"/>
  <Override PartName="/ppt/notesSlides/notesSlide64.xml" ContentType="application/vnd.openxmlformats-officedocument.presentationml.notesSlide+xml"/>
  <Override PartName="/ppt/tags/tag65.xml" ContentType="application/vnd.openxmlformats-officedocument.presentationml.tags+xml"/>
  <Override PartName="/ppt/notesSlides/notesSlide65.xml" ContentType="application/vnd.openxmlformats-officedocument.presentationml.notesSlide+xml"/>
  <Override PartName="/ppt/tags/tag66.xml" ContentType="application/vnd.openxmlformats-officedocument.presentationml.tags+xml"/>
  <Override PartName="/ppt/notesSlides/notesSlide66.xml" ContentType="application/vnd.openxmlformats-officedocument.presentationml.notesSlide+xml"/>
  <Override PartName="/ppt/tags/tag67.xml" ContentType="application/vnd.openxmlformats-officedocument.presentationml.tags+xml"/>
  <Override PartName="/ppt/notesSlides/notesSlide67.xml" ContentType="application/vnd.openxmlformats-officedocument.presentationml.notesSlide+xml"/>
  <Override PartName="/ppt/tags/tag68.xml" ContentType="application/vnd.openxmlformats-officedocument.presentationml.tags+xml"/>
  <Override PartName="/ppt/notesSlides/notesSlide68.xml" ContentType="application/vnd.openxmlformats-officedocument.presentationml.notesSlide+xml"/>
  <Override PartName="/ppt/tags/tag69.xml" ContentType="application/vnd.openxmlformats-officedocument.presentationml.tags+xml"/>
  <Override PartName="/ppt/notesSlides/notesSlide69.xml" ContentType="application/vnd.openxmlformats-officedocument.presentationml.notesSlide+xml"/>
  <Override PartName="/ppt/tags/tag70.xml" ContentType="application/vnd.openxmlformats-officedocument.presentationml.tags+xml"/>
  <Override PartName="/ppt/notesSlides/notesSlide70.xml" ContentType="application/vnd.openxmlformats-officedocument.presentationml.notesSlide+xml"/>
  <Override PartName="/ppt/tags/tag71.xml" ContentType="application/vnd.openxmlformats-officedocument.presentationml.tags+xml"/>
  <Override PartName="/ppt/notesSlides/notesSlide71.xml" ContentType="application/vnd.openxmlformats-officedocument.presentationml.notesSlide+xml"/>
  <Override PartName="/ppt/tags/tag72.xml" ContentType="application/vnd.openxmlformats-officedocument.presentationml.tags+xml"/>
  <Override PartName="/ppt/notesSlides/notesSlide72.xml" ContentType="application/vnd.openxmlformats-officedocument.presentationml.notesSlide+xml"/>
  <Override PartName="/ppt/tags/tag73.xml" ContentType="application/vnd.openxmlformats-officedocument.presentationml.tags+xml"/>
  <Override PartName="/ppt/notesSlides/notesSlide73.xml" ContentType="application/vnd.openxmlformats-officedocument.presentationml.notesSlide+xml"/>
  <Override PartName="/ppt/tags/tag74.xml" ContentType="application/vnd.openxmlformats-officedocument.presentationml.tags+xml"/>
  <Override PartName="/ppt/notesSlides/notesSlide74.xml" ContentType="application/vnd.openxmlformats-officedocument.presentationml.notesSlide+xml"/>
  <Override PartName="/ppt/tags/tag75.xml" ContentType="application/vnd.openxmlformats-officedocument.presentationml.tags+xml"/>
  <Override PartName="/ppt/notesSlides/notesSlide75.xml" ContentType="application/vnd.openxmlformats-officedocument.presentationml.notesSlide+xml"/>
  <Override PartName="/ppt/tags/tag76.xml" ContentType="application/vnd.openxmlformats-officedocument.presentationml.tags+xml"/>
  <Override PartName="/ppt/notesSlides/notesSlide76.xml" ContentType="application/vnd.openxmlformats-officedocument.presentationml.notesSlide+xml"/>
  <Override PartName="/ppt/tags/tag77.xml" ContentType="application/vnd.openxmlformats-officedocument.presentationml.tags+xml"/>
  <Override PartName="/ppt/notesSlides/notesSlide77.xml" ContentType="application/vnd.openxmlformats-officedocument.presentationml.notesSlide+xml"/>
  <Override PartName="/ppt/tags/tag78.xml" ContentType="application/vnd.openxmlformats-officedocument.presentationml.tags+xml"/>
  <Override PartName="/ppt/notesSlides/notesSlide78.xml" ContentType="application/vnd.openxmlformats-officedocument.presentationml.notesSlide+xml"/>
  <Override PartName="/ppt/tags/tag79.xml" ContentType="application/vnd.openxmlformats-officedocument.presentationml.tags+xml"/>
  <Override PartName="/ppt/notesSlides/notesSlide79.xml" ContentType="application/vnd.openxmlformats-officedocument.presentationml.notesSlide+xml"/>
  <Override PartName="/ppt/tags/tag80.xml" ContentType="application/vnd.openxmlformats-officedocument.presentationml.tags+xml"/>
  <Override PartName="/ppt/notesSlides/notesSlide80.xml" ContentType="application/vnd.openxmlformats-officedocument.presentationml.notesSlide+xml"/>
  <Override PartName="/ppt/tags/tag81.xml" ContentType="application/vnd.openxmlformats-officedocument.presentationml.tags+xml"/>
  <Override PartName="/ppt/notesSlides/notesSlide81.xml" ContentType="application/vnd.openxmlformats-officedocument.presentationml.notesSlide+xml"/>
  <Override PartName="/ppt/tags/tag82.xml" ContentType="application/vnd.openxmlformats-officedocument.presentationml.tags+xml"/>
  <Override PartName="/ppt/notesSlides/notesSlide82.xml" ContentType="application/vnd.openxmlformats-officedocument.presentationml.notesSlide+xml"/>
  <Override PartName="/ppt/tags/tag83.xml" ContentType="application/vnd.openxmlformats-officedocument.presentationml.tags+xml"/>
  <Override PartName="/ppt/notesSlides/notesSlide83.xml" ContentType="application/vnd.openxmlformats-officedocument.presentationml.notesSlide+xml"/>
  <Override PartName="/ppt/tags/tag84.xml" ContentType="application/vnd.openxmlformats-officedocument.presentationml.tags+xml"/>
  <Override PartName="/ppt/notesSlides/notesSlide84.xml" ContentType="application/vnd.openxmlformats-officedocument.presentationml.notesSlide+xml"/>
  <Override PartName="/ppt/tags/tag85.xml" ContentType="application/vnd.openxmlformats-officedocument.presentationml.tags+xml"/>
  <Override PartName="/ppt/notesSlides/notesSlide85.xml" ContentType="application/vnd.openxmlformats-officedocument.presentationml.notesSlide+xml"/>
  <Override PartName="/ppt/tags/tag86.xml" ContentType="application/vnd.openxmlformats-officedocument.presentationml.tags+xml"/>
  <Override PartName="/ppt/notesSlides/notesSlide86.xml" ContentType="application/vnd.openxmlformats-officedocument.presentationml.notesSlide+xml"/>
  <Override PartName="/ppt/tags/tag87.xml" ContentType="application/vnd.openxmlformats-officedocument.presentationml.tags+xml"/>
  <Override PartName="/ppt/notesSlides/notesSlide87.xml" ContentType="application/vnd.openxmlformats-officedocument.presentationml.notesSlide+xml"/>
  <Override PartName="/ppt/tags/tag88.xml" ContentType="application/vnd.openxmlformats-officedocument.presentationml.tags+xml"/>
  <Override PartName="/ppt/notesSlides/notesSlide88.xml" ContentType="application/vnd.openxmlformats-officedocument.presentationml.notesSlide+xml"/>
  <Override PartName="/ppt/tags/tag89.xml" ContentType="application/vnd.openxmlformats-officedocument.presentationml.tags+xml"/>
  <Override PartName="/ppt/notesSlides/notesSlide89.xml" ContentType="application/vnd.openxmlformats-officedocument.presentationml.notesSlide+xml"/>
  <Override PartName="/ppt/tags/tag90.xml" ContentType="application/vnd.openxmlformats-officedocument.presentationml.tags+xml"/>
  <Override PartName="/ppt/notesSlides/notesSlide90.xml" ContentType="application/vnd.openxmlformats-officedocument.presentationml.notesSlide+xml"/>
  <Override PartName="/ppt/tags/tag91.xml" ContentType="application/vnd.openxmlformats-officedocument.presentationml.tags+xml"/>
  <Override PartName="/ppt/notesSlides/notesSlide91.xml" ContentType="application/vnd.openxmlformats-officedocument.presentationml.notesSlide+xml"/>
  <Override PartName="/ppt/tags/tag92.xml" ContentType="application/vnd.openxmlformats-officedocument.presentationml.tags+xml"/>
  <Override PartName="/ppt/notesSlides/notesSlide92.xml" ContentType="application/vnd.openxmlformats-officedocument.presentationml.notesSlide+xml"/>
  <Override PartName="/ppt/tags/tag93.xml" ContentType="application/vnd.openxmlformats-officedocument.presentationml.tags+xml"/>
  <Override PartName="/ppt/notesSlides/notesSlide93.xml" ContentType="application/vnd.openxmlformats-officedocument.presentationml.notesSlide+xml"/>
  <Override PartName="/ppt/tags/tag94.xml" ContentType="application/vnd.openxmlformats-officedocument.presentationml.tags+xml"/>
  <Override PartName="/ppt/notesSlides/notesSlide94.xml" ContentType="application/vnd.openxmlformats-officedocument.presentationml.notesSlide+xml"/>
  <Override PartName="/ppt/tags/tag95.xml" ContentType="application/vnd.openxmlformats-officedocument.presentationml.tags+xml"/>
  <Override PartName="/ppt/notesSlides/notesSlide95.xml" ContentType="application/vnd.openxmlformats-officedocument.presentationml.notesSlide+xml"/>
  <Override PartName="/ppt/tags/tag96.xml" ContentType="application/vnd.openxmlformats-officedocument.presentationml.tags+xml"/>
  <Override PartName="/ppt/notesSlides/notesSlide96.xml" ContentType="application/vnd.openxmlformats-officedocument.presentationml.notesSlide+xml"/>
  <Override PartName="/ppt/tags/tag97.xml" ContentType="application/vnd.openxmlformats-officedocument.presentationml.tags+xml"/>
  <Override PartName="/ppt/notesSlides/notesSlide97.xml" ContentType="application/vnd.openxmlformats-officedocument.presentationml.notesSlide+xml"/>
  <Override PartName="/ppt/tags/tag98.xml" ContentType="application/vnd.openxmlformats-officedocument.presentationml.tags+xml"/>
  <Override PartName="/ppt/notesSlides/notesSlide98.xml" ContentType="application/vnd.openxmlformats-officedocument.presentationml.notesSlide+xml"/>
  <Override PartName="/ppt/tags/tag99.xml" ContentType="application/vnd.openxmlformats-officedocument.presentationml.tags+xml"/>
  <Override PartName="/ppt/notesSlides/notesSlide99.xml" ContentType="application/vnd.openxmlformats-officedocument.presentationml.notesSlide+xml"/>
  <Override PartName="/ppt/tags/tag100.xml" ContentType="application/vnd.openxmlformats-officedocument.presentationml.tags+xml"/>
  <Override PartName="/ppt/notesSlides/notesSlide100.xml" ContentType="application/vnd.openxmlformats-officedocument.presentationml.notesSlide+xml"/>
  <Override PartName="/ppt/tags/tag101.xml" ContentType="application/vnd.openxmlformats-officedocument.presentationml.tags+xml"/>
  <Override PartName="/ppt/notesSlides/notesSlide101.xml" ContentType="application/vnd.openxmlformats-officedocument.presentationml.notesSlide+xml"/>
  <Override PartName="/ppt/tags/tag102.xml" ContentType="application/vnd.openxmlformats-officedocument.presentationml.tags+xml"/>
  <Override PartName="/ppt/notesSlides/notesSlide102.xml" ContentType="application/vnd.openxmlformats-officedocument.presentationml.notesSlide+xml"/>
  <Override PartName="/ppt/tags/tag103.xml" ContentType="application/vnd.openxmlformats-officedocument.presentationml.tags+xml"/>
  <Override PartName="/ppt/notesSlides/notesSlide103.xml" ContentType="application/vnd.openxmlformats-officedocument.presentationml.notesSlide+xml"/>
  <Override PartName="/ppt/tags/tag104.xml" ContentType="application/vnd.openxmlformats-officedocument.presentationml.tags+xml"/>
  <Override PartName="/ppt/notesSlides/notesSlide104.xml" ContentType="application/vnd.openxmlformats-officedocument.presentationml.notesSlide+xml"/>
  <Override PartName="/ppt/tags/tag105.xml" ContentType="application/vnd.openxmlformats-officedocument.presentationml.tags+xml"/>
  <Override PartName="/ppt/notesSlides/notesSlide105.xml" ContentType="application/vnd.openxmlformats-officedocument.presentationml.notesSlide+xml"/>
  <Override PartName="/ppt/tags/tag106.xml" ContentType="application/vnd.openxmlformats-officedocument.presentationml.tags+xml"/>
  <Override PartName="/ppt/notesSlides/notesSlide106.xml" ContentType="application/vnd.openxmlformats-officedocument.presentationml.notesSlide+xml"/>
  <Override PartName="/ppt/tags/tag107.xml" ContentType="application/vnd.openxmlformats-officedocument.presentationml.tags+xml"/>
  <Override PartName="/ppt/notesSlides/notesSlide107.xml" ContentType="application/vnd.openxmlformats-officedocument.presentationml.notesSlide+xml"/>
  <Override PartName="/ppt/tags/tag108.xml" ContentType="application/vnd.openxmlformats-officedocument.presentationml.tags+xml"/>
  <Override PartName="/ppt/notesSlides/notesSlide108.xml" ContentType="application/vnd.openxmlformats-officedocument.presentationml.notesSlide+xml"/>
  <Override PartName="/ppt/tags/tag109.xml" ContentType="application/vnd.openxmlformats-officedocument.presentationml.tags+xml"/>
  <Override PartName="/ppt/notesSlides/notesSlide109.xml" ContentType="application/vnd.openxmlformats-officedocument.presentationml.notesSlide+xml"/>
  <Override PartName="/ppt/tags/tag110.xml" ContentType="application/vnd.openxmlformats-officedocument.presentationml.tags+xml"/>
  <Override PartName="/ppt/notesSlides/notesSlide110.xml" ContentType="application/vnd.openxmlformats-officedocument.presentationml.notesSlide+xml"/>
  <Override PartName="/ppt/tags/tag111.xml" ContentType="application/vnd.openxmlformats-officedocument.presentationml.tags+xml"/>
  <Override PartName="/ppt/notesSlides/notesSlide111.xml" ContentType="application/vnd.openxmlformats-officedocument.presentationml.notesSlide+xml"/>
  <Override PartName="/ppt/tags/tag112.xml" ContentType="application/vnd.openxmlformats-officedocument.presentationml.tags+xml"/>
  <Override PartName="/ppt/notesSlides/notesSlide112.xml" ContentType="application/vnd.openxmlformats-officedocument.presentationml.notesSlide+xml"/>
  <Override PartName="/ppt/tags/tag113.xml" ContentType="application/vnd.openxmlformats-officedocument.presentationml.tags+xml"/>
  <Override PartName="/ppt/notesSlides/notesSlide113.xml" ContentType="application/vnd.openxmlformats-officedocument.presentationml.notesSlide+xml"/>
  <Override PartName="/ppt/tags/tag114.xml" ContentType="application/vnd.openxmlformats-officedocument.presentationml.tags+xml"/>
  <Override PartName="/ppt/notesSlides/notesSlide114.xml" ContentType="application/vnd.openxmlformats-officedocument.presentationml.notesSlide+xml"/>
  <Override PartName="/ppt/tags/tag115.xml" ContentType="application/vnd.openxmlformats-officedocument.presentationml.tags+xml"/>
  <Override PartName="/ppt/notesSlides/notesSlide115.xml" ContentType="application/vnd.openxmlformats-officedocument.presentationml.notesSlide+xml"/>
  <Override PartName="/ppt/tags/tag116.xml" ContentType="application/vnd.openxmlformats-officedocument.presentationml.tags+xml"/>
  <Override PartName="/ppt/notesSlides/notesSlide116.xml" ContentType="application/vnd.openxmlformats-officedocument.presentationml.notesSlide+xml"/>
  <Override PartName="/ppt/tags/tag117.xml" ContentType="application/vnd.openxmlformats-officedocument.presentationml.tags+xml"/>
  <Override PartName="/ppt/notesSlides/notesSlide117.xml" ContentType="application/vnd.openxmlformats-officedocument.presentationml.notesSlide+xml"/>
  <Override PartName="/ppt/tags/tag118.xml" ContentType="application/vnd.openxmlformats-officedocument.presentationml.tags+xml"/>
  <Override PartName="/ppt/notesSlides/notesSlide118.xml" ContentType="application/vnd.openxmlformats-officedocument.presentationml.notesSlide+xml"/>
  <Override PartName="/ppt/tags/tag119.xml" ContentType="application/vnd.openxmlformats-officedocument.presentationml.tags+xml"/>
  <Override PartName="/ppt/notesSlides/notesSlide119.xml" ContentType="application/vnd.openxmlformats-officedocument.presentationml.notesSlide+xml"/>
  <Override PartName="/ppt/tags/tag120.xml" ContentType="application/vnd.openxmlformats-officedocument.presentationml.tags+xml"/>
  <Override PartName="/ppt/notesSlides/notesSlide120.xml" ContentType="application/vnd.openxmlformats-officedocument.presentationml.notesSlide+xml"/>
  <Override PartName="/ppt/tags/tag121.xml" ContentType="application/vnd.openxmlformats-officedocument.presentationml.tags+xml"/>
  <Override PartName="/ppt/notesSlides/notesSlide121.xml" ContentType="application/vnd.openxmlformats-officedocument.presentationml.notesSlide+xml"/>
  <Override PartName="/ppt/tags/tag122.xml" ContentType="application/vnd.openxmlformats-officedocument.presentationml.tags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56" r:id="rId2"/>
    <p:sldId id="522" r:id="rId3"/>
    <p:sldId id="1398" r:id="rId4"/>
    <p:sldId id="1399" r:id="rId5"/>
    <p:sldId id="1400" r:id="rId6"/>
    <p:sldId id="1401" r:id="rId7"/>
    <p:sldId id="1402" r:id="rId8"/>
    <p:sldId id="1403" r:id="rId9"/>
    <p:sldId id="1404" r:id="rId10"/>
    <p:sldId id="1405" r:id="rId11"/>
    <p:sldId id="1406" r:id="rId12"/>
    <p:sldId id="1407" r:id="rId13"/>
    <p:sldId id="1408" r:id="rId14"/>
    <p:sldId id="1409" r:id="rId15"/>
    <p:sldId id="1410" r:id="rId16"/>
    <p:sldId id="1411" r:id="rId17"/>
    <p:sldId id="1412" r:id="rId18"/>
    <p:sldId id="1413" r:id="rId19"/>
    <p:sldId id="1414" r:id="rId20"/>
    <p:sldId id="1415" r:id="rId21"/>
    <p:sldId id="1416" r:id="rId22"/>
    <p:sldId id="1417" r:id="rId23"/>
    <p:sldId id="1419" r:id="rId24"/>
    <p:sldId id="1418" r:id="rId25"/>
    <p:sldId id="1420" r:id="rId26"/>
    <p:sldId id="1421" r:id="rId27"/>
    <p:sldId id="1422" r:id="rId28"/>
    <p:sldId id="1423" r:id="rId29"/>
    <p:sldId id="1425" r:id="rId30"/>
    <p:sldId id="1424" r:id="rId31"/>
    <p:sldId id="1426" r:id="rId32"/>
    <p:sldId id="1427" r:id="rId33"/>
    <p:sldId id="1428" r:id="rId34"/>
    <p:sldId id="1429" r:id="rId35"/>
    <p:sldId id="1430" r:id="rId36"/>
    <p:sldId id="1431" r:id="rId37"/>
    <p:sldId id="1432" r:id="rId38"/>
    <p:sldId id="1433" r:id="rId39"/>
    <p:sldId id="1434" r:id="rId40"/>
    <p:sldId id="1435" r:id="rId41"/>
    <p:sldId id="1436" r:id="rId42"/>
    <p:sldId id="1437" r:id="rId43"/>
    <p:sldId id="1438" r:id="rId44"/>
    <p:sldId id="1439" r:id="rId45"/>
    <p:sldId id="1440" r:id="rId46"/>
    <p:sldId id="1441" r:id="rId47"/>
    <p:sldId id="1442" r:id="rId48"/>
    <p:sldId id="1443" r:id="rId49"/>
    <p:sldId id="1444" r:id="rId50"/>
    <p:sldId id="1445" r:id="rId51"/>
    <p:sldId id="1446" r:id="rId52"/>
    <p:sldId id="1447" r:id="rId53"/>
    <p:sldId id="1448" r:id="rId54"/>
    <p:sldId id="1449" r:id="rId55"/>
    <p:sldId id="1450" r:id="rId56"/>
    <p:sldId id="1451" r:id="rId57"/>
    <p:sldId id="1452" r:id="rId58"/>
    <p:sldId id="1453" r:id="rId59"/>
    <p:sldId id="1454" r:id="rId60"/>
    <p:sldId id="1455" r:id="rId61"/>
    <p:sldId id="1456" r:id="rId62"/>
    <p:sldId id="1457" r:id="rId63"/>
    <p:sldId id="1458" r:id="rId64"/>
    <p:sldId id="1459" r:id="rId65"/>
    <p:sldId id="1461" r:id="rId66"/>
    <p:sldId id="1460" r:id="rId67"/>
    <p:sldId id="1462" r:id="rId68"/>
    <p:sldId id="1463" r:id="rId69"/>
    <p:sldId id="1464" r:id="rId70"/>
    <p:sldId id="1465" r:id="rId71"/>
    <p:sldId id="1466" r:id="rId72"/>
    <p:sldId id="1467" r:id="rId73"/>
    <p:sldId id="1468" r:id="rId74"/>
    <p:sldId id="1469" r:id="rId75"/>
    <p:sldId id="1470" r:id="rId76"/>
    <p:sldId id="1471" r:id="rId77"/>
    <p:sldId id="1472" r:id="rId78"/>
    <p:sldId id="1473" r:id="rId79"/>
    <p:sldId id="1474" r:id="rId80"/>
    <p:sldId id="1475" r:id="rId81"/>
    <p:sldId id="1476" r:id="rId82"/>
    <p:sldId id="1516" r:id="rId83"/>
    <p:sldId id="1478" r:id="rId84"/>
    <p:sldId id="1479" r:id="rId85"/>
    <p:sldId id="1480" r:id="rId86"/>
    <p:sldId id="1481" r:id="rId87"/>
    <p:sldId id="1482" r:id="rId88"/>
    <p:sldId id="1483" r:id="rId89"/>
    <p:sldId id="1484" r:id="rId90"/>
    <p:sldId id="1485" r:id="rId91"/>
    <p:sldId id="1486" r:id="rId92"/>
    <p:sldId id="1487" r:id="rId93"/>
    <p:sldId id="1488" r:id="rId94"/>
    <p:sldId id="1489" r:id="rId95"/>
    <p:sldId id="1490" r:id="rId96"/>
    <p:sldId id="1492" r:id="rId97"/>
    <p:sldId id="1491" r:id="rId98"/>
    <p:sldId id="1494" r:id="rId99"/>
    <p:sldId id="1493" r:id="rId100"/>
    <p:sldId id="1495" r:id="rId101"/>
    <p:sldId id="1496" r:id="rId102"/>
    <p:sldId id="1497" r:id="rId103"/>
    <p:sldId id="1499" r:id="rId104"/>
    <p:sldId id="1498" r:id="rId105"/>
    <p:sldId id="1500" r:id="rId106"/>
    <p:sldId id="1501" r:id="rId107"/>
    <p:sldId id="1502" r:id="rId108"/>
    <p:sldId id="1503" r:id="rId109"/>
    <p:sldId id="1504" r:id="rId110"/>
    <p:sldId id="1505" r:id="rId111"/>
    <p:sldId id="1506" r:id="rId112"/>
    <p:sldId id="1508" r:id="rId113"/>
    <p:sldId id="1507" r:id="rId114"/>
    <p:sldId id="1509" r:id="rId115"/>
    <p:sldId id="1510" r:id="rId116"/>
    <p:sldId id="1511" r:id="rId117"/>
    <p:sldId id="1512" r:id="rId118"/>
    <p:sldId id="1514" r:id="rId119"/>
    <p:sldId id="1513" r:id="rId120"/>
    <p:sldId id="1515" r:id="rId121"/>
    <p:sldId id="335" r:id="rId122"/>
    <p:sldId id="283" r:id="rId123"/>
  </p:sldIdLst>
  <p:sldSz cx="12192000" cy="6858000"/>
  <p:notesSz cx="6858000" cy="9144000"/>
  <p:custDataLst>
    <p:tags r:id="rId1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娟" initials="wang" lastIdx="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 autoAdjust="0"/>
    <p:restoredTop sz="96871" autoAdjust="0"/>
  </p:normalViewPr>
  <p:slideViewPr>
    <p:cSldViewPr snapToGrid="0">
      <p:cViewPr varScale="1">
        <p:scale>
          <a:sx n="70" d="100"/>
          <a:sy n="70" d="100"/>
        </p:scale>
        <p:origin x="2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00CE-9247-49D0-8AE5-6DFFAEFF8CE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D86BB-FDB9-4079-8E00-8F1F7A4AA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34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3278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角矩形 12">
            <a:extLst>
              <a:ext uri="{FF2B5EF4-FFF2-40B4-BE49-F238E27FC236}">
                <a16:creationId xmlns="" xmlns:a16="http://schemas.microsoft.com/office/drawing/2014/main" id="{F66A5689-815C-4A86-86F9-99F279F8FE04}"/>
              </a:ext>
            </a:extLst>
          </p:cNvPr>
          <p:cNvSpPr/>
          <p:nvPr userDrawn="1"/>
        </p:nvSpPr>
        <p:spPr>
          <a:xfrm>
            <a:off x="4063999" y="810988"/>
            <a:ext cx="4117976" cy="6939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C:\Users\wz\Desktop\黑马程序员横板logo.png">
            <a:extLst>
              <a:ext uri="{FF2B5EF4-FFF2-40B4-BE49-F238E27FC236}">
                <a16:creationId xmlns="" xmlns:a16="http://schemas.microsoft.com/office/drawing/2014/main" id="{F169713A-E595-43C4-9D10-5C95C4F30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44" y="603199"/>
            <a:ext cx="2448556" cy="108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68290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2000" cy="68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313611"/>
            <a:ext cx="2990476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69314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48" y="0"/>
            <a:ext cx="12201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270338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2000" cy="68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271362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2000" cy="68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272386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2000" cy="68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6948" cy="68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01262" y="279447"/>
            <a:ext cx="2990476" cy="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1.xml"/><Relationship Id="rId4" Type="http://schemas.openxmlformats.org/officeDocument/2006/relationships/image" Target="../media/image6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2.xml"/><Relationship Id="rId4" Type="http://schemas.openxmlformats.org/officeDocument/2006/relationships/image" Target="../media/image6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4.xml"/><Relationship Id="rId4" Type="http://schemas.openxmlformats.org/officeDocument/2006/relationships/image" Target="../media/image6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5.xml"/><Relationship Id="rId4" Type="http://schemas.openxmlformats.org/officeDocument/2006/relationships/image" Target="../media/image6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6.xml"/><Relationship Id="rId4" Type="http://schemas.openxmlformats.org/officeDocument/2006/relationships/image" Target="../media/image6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8.xml"/><Relationship Id="rId4" Type="http://schemas.openxmlformats.org/officeDocument/2006/relationships/image" Target="../media/image6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9.xml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0.xml"/><Relationship Id="rId4" Type="http://schemas.openxmlformats.org/officeDocument/2006/relationships/image" Target="../media/image6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1.xml"/><Relationship Id="rId4" Type="http://schemas.openxmlformats.org/officeDocument/2006/relationships/image" Target="../media/image6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3.xml"/><Relationship Id="rId4" Type="http://schemas.openxmlformats.org/officeDocument/2006/relationships/image" Target="../media/image6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4.xml"/><Relationship Id="rId4" Type="http://schemas.openxmlformats.org/officeDocument/2006/relationships/image" Target="../media/image3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5.xml"/><Relationship Id="rId4" Type="http://schemas.openxmlformats.org/officeDocument/2006/relationships/image" Target="../media/image6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6.xml"/><Relationship Id="rId4" Type="http://schemas.openxmlformats.org/officeDocument/2006/relationships/image" Target="../media/image6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7.xml"/><Relationship Id="rId4" Type="http://schemas.openxmlformats.org/officeDocument/2006/relationships/image" Target="../media/image6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9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0.xml"/><Relationship Id="rId4" Type="http://schemas.openxmlformats.org/officeDocument/2006/relationships/image" Target="../media/image7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1.xml"/><Relationship Id="rId4" Type="http://schemas.openxmlformats.org/officeDocument/2006/relationships/image" Target="../media/image7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4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6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7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8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9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0.xml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2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3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4.xml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6.xml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7.xml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0.xml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5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6.xml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7.xml"/><Relationship Id="rId4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9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0.xml"/><Relationship Id="rId4" Type="http://schemas.openxmlformats.org/officeDocument/2006/relationships/image" Target="../media/image5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1.xml"/><Relationship Id="rId4" Type="http://schemas.openxmlformats.org/officeDocument/2006/relationships/image" Target="../media/image5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3.xml"/><Relationship Id="rId4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4.xml"/><Relationship Id="rId4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7.xml"/><Relationship Id="rId4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8.xml"/><Relationship Id="rId4" Type="http://schemas.openxmlformats.org/officeDocument/2006/relationships/image" Target="../media/image5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0.xml"/><Relationship Id="rId4" Type="http://schemas.openxmlformats.org/officeDocument/2006/relationships/image" Target="../media/image5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1.xml"/><Relationship Id="rId4" Type="http://schemas.openxmlformats.org/officeDocument/2006/relationships/image" Target="../media/image5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5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Relationship Id="rId4" Type="http://schemas.openxmlformats.org/officeDocument/2006/relationships/image" Target="../media/image5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6.xml"/><Relationship Id="rId4" Type="http://schemas.openxmlformats.org/officeDocument/2006/relationships/image" Target="../media/image6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7.xml"/><Relationship Id="rId4" Type="http://schemas.openxmlformats.org/officeDocument/2006/relationships/image" Target="../media/image6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9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473852" cy="1912983"/>
          </a:xfrm>
        </p:spPr>
        <p:txBody>
          <a:bodyPr/>
          <a:lstStyle/>
          <a:p>
            <a:r>
              <a:rPr lang="zh-CN" altLang="en-US" b="1" dirty="0" smtClean="0">
                <a:latin typeface="方正细倩简体"/>
                <a:ea typeface="方正细倩简体"/>
                <a:cs typeface="方正细倩简体"/>
              </a:rPr>
              <a:t>第</a:t>
            </a:r>
            <a:r>
              <a:rPr lang="en-US" altLang="zh-CN" b="1" dirty="0">
                <a:latin typeface="方正细倩简体"/>
                <a:ea typeface="方正细倩简体"/>
                <a:cs typeface="方正细倩简体"/>
              </a:rPr>
              <a:t>3</a:t>
            </a:r>
            <a:r>
              <a:rPr lang="zh-CN" altLang="en-US" b="1" dirty="0" smtClean="0">
                <a:latin typeface="方正细倩简体"/>
                <a:ea typeface="方正细倩简体"/>
                <a:cs typeface="方正细倩简体"/>
              </a:rPr>
              <a:t>章 面向对象（上）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4185920" y="5010793"/>
            <a:ext cx="2915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面向对象思想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类与对象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封装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7331" y="5010793"/>
            <a:ext cx="310130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构造方法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this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关键字与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static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关键字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代码块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980313"/>
            <a:ext cx="2429827" cy="14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4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类与对象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679440" y="1737360"/>
            <a:ext cx="5476240" cy="3749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在上图中，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学生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可以看作是一个类，小明、李华、大军都是学生类型的对象。类用于描述多个对象的共同特征，它是对象的模板。对象用于描述现实中的个体，它是类的实例。对象是根据类创建的，一个类可以对应多个对象。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39" y="1764350"/>
            <a:ext cx="3325179" cy="369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41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73200" y="1381760"/>
            <a:ext cx="9906000" cy="46329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上述案例中，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名均学生均来自于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大学。下面，我们考虑一种情况：假设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大学改名为了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大学，而且此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类已经产生了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万个学生对象，那么意味着，如果要修改这些学生对象的学校信息，则要把这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万个对象中的学校属性全部修改，共修改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万遍，这样肯定是非常麻烦的。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为了解决上述问题，可以使用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关键字修饰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属性，将其变为公共属性。这样，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属性只会分配一块内存空间，被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类的所有对象共享，只要某个对象进行了一次修改，全部学生对象的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属性值都会发生变化。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885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73200" y="1219200"/>
            <a:ext cx="9906000" cy="7518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接下来修改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关键字修饰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0240" y="1869440"/>
            <a:ext cx="8869680" cy="4419600"/>
            <a:chOff x="1920240" y="1869440"/>
            <a:chExt cx="8869680" cy="4419600"/>
          </a:xfrm>
        </p:grpSpPr>
        <p:pic>
          <p:nvPicPr>
            <p:cNvPr id="48230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240" y="1920240"/>
              <a:ext cx="8798560" cy="436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2245360" y="1869440"/>
              <a:ext cx="8544560" cy="44196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 name;                   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                        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 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static String school = "A</a:t>
              </a:r>
              <a:r>
                <a:rPr lang="zh-CN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大学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school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name,int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this.name = name;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age;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}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void info(){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姓名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+this. name+"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，年龄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zh-CN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学校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school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); 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57499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99360" y="1574800"/>
            <a:ext cx="7995920" cy="4175760"/>
            <a:chOff x="2641600" y="1574800"/>
            <a:chExt cx="7518400" cy="4175760"/>
          </a:xfrm>
        </p:grpSpPr>
        <p:pic>
          <p:nvPicPr>
            <p:cNvPr id="48333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600" y="1574800"/>
              <a:ext cx="7284720" cy="417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159760" y="1595120"/>
              <a:ext cx="7000240" cy="409448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Example14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stu1 = new Student("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",18);        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创建学生对象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stu2 = new Student("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李四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",19);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stu3 = new Student("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王五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",20);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stu1.school = "B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大学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19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stu1.info();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20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stu2.info();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21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stu3.info();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22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23 }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2172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64640" y="1991360"/>
            <a:ext cx="9906000" cy="3017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关键字修饰了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属性重新赋值。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运行结果中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发现，只修改了一个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对象的学校属性，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属性内容都发生了变化，说明使用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声明的属性是对所有对象共享的。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173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73200" y="1381760"/>
            <a:ext cx="9906000" cy="7416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835275" y="2489200"/>
            <a:ext cx="7181850" cy="2560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0224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63040" y="1402080"/>
            <a:ext cx="9906000" cy="8229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属性修改前的内存如下图。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2362200"/>
            <a:ext cx="7443470" cy="29921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3043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63040" y="1402080"/>
            <a:ext cx="9906000" cy="8229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属性修改后的内存如下图。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30" y="2434590"/>
            <a:ext cx="7125970" cy="25844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3407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93516" y="1442720"/>
            <a:ext cx="4968240" cy="45516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想要使用类中的成员方法，就需要先将这个类实例化，而在实际开发时，开发人员有时希望在不创建对象的情况下，通过类名就可以直接调用某个方法，要实现这样的效果，只需要在成员方法前加上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关键字，使用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关键字修饰的方法通常称为静态方法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487920" y="1640840"/>
            <a:ext cx="3799840" cy="3769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静态变量一样，静态方法也可以通过类名和对象访问，具体如下所示。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实例对象名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959600" y="1320800"/>
            <a:ext cx="10160" cy="4876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873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40560" y="2082800"/>
            <a:ext cx="8646160" cy="3606800"/>
            <a:chOff x="1940560" y="2082800"/>
            <a:chExt cx="8646160" cy="3606800"/>
          </a:xfrm>
        </p:grpSpPr>
        <p:pic>
          <p:nvPicPr>
            <p:cNvPr id="48435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560" y="2082800"/>
              <a:ext cx="8646160" cy="360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2626358" y="2204720"/>
              <a:ext cx="7863842" cy="348488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String name;                         		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                              		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static String school = "A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大学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   	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school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name,int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this.name =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49421" y="2374900"/>
            <a:ext cx="754887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静态方法使用示例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83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31718" y="1554480"/>
            <a:ext cx="8082280" cy="4267200"/>
            <a:chOff x="1879600" y="1554480"/>
            <a:chExt cx="8082280" cy="4267200"/>
          </a:xfrm>
        </p:grpSpPr>
        <p:pic>
          <p:nvPicPr>
            <p:cNvPr id="48537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1554480"/>
              <a:ext cx="8082280" cy="426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2179322" y="1554480"/>
              <a:ext cx="7782558" cy="4267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void info(){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姓名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+this.name+"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，年龄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，学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 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校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 school);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String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getName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return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void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setName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(String name)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this.name =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49421" y="2374900"/>
            <a:ext cx="754887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静态方法使用示例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1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类的定义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311398" y="2082800"/>
            <a:ext cx="5212080" cy="3068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面向对象的思想中最核心的就是对象，而创建对象的前提是需要定义一个类，类是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中一个重要的引用数据类型，也是组成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程序的基本要素，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所有的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程序都是基于类的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1311910"/>
            <a:ext cx="29114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0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50640" y="1229360"/>
            <a:ext cx="5290820" cy="5201920"/>
            <a:chOff x="3068320" y="1229360"/>
            <a:chExt cx="5290820" cy="5201920"/>
          </a:xfrm>
        </p:grpSpPr>
        <p:pic>
          <p:nvPicPr>
            <p:cNvPr id="48640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8320" y="1249680"/>
              <a:ext cx="5110480" cy="518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556000" y="1229360"/>
              <a:ext cx="4803140" cy="51816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19 public void 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setName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(String name) {</a:t>
              </a:r>
              <a:endPara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20     this.name = name;</a:t>
              </a:r>
              <a:endPara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21   }</a:t>
              </a:r>
              <a:endPara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22   public 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getAge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 {</a:t>
              </a:r>
              <a:endPara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23  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return age;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24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25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void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setAge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26    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age;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27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28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String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getSchool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29   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return school;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30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31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setSchool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(String school)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32     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Student.school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school;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33 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34 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49421" y="2374900"/>
            <a:ext cx="754887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静态方法使用示例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1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78478" y="1320800"/>
            <a:ext cx="7000239" cy="4866640"/>
            <a:chOff x="2854960" y="1351280"/>
            <a:chExt cx="7000239" cy="4866640"/>
          </a:xfrm>
        </p:grpSpPr>
        <p:pic>
          <p:nvPicPr>
            <p:cNvPr id="4874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960" y="1422400"/>
              <a:ext cx="6990080" cy="4795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301998" y="1351280"/>
              <a:ext cx="6553201" cy="486664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35 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Example15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36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37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stu1 = new Student("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",18);      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创建学生对象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38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stu2 = new Student("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李四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",19);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39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stu3 = new Student("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王五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",20);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40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   stu1.setAge(20);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41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stu2.setName("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小明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42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Student.setSchool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("B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大学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43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stu1.info();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44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stu2.info();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45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stu3.info();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46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47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49421" y="2374900"/>
            <a:ext cx="754887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静态方法使用示例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87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93516" y="1849120"/>
            <a:ext cx="9672324" cy="304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类将所有的属性都进行了封装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所以想要更改属性就必须使用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setter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方法。第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13~30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行代码声明了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getter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setter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37~39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行代码分别对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属性的值进行修改，但是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school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属性是使用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声明的，所以可以直接使用类名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进行调用。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18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93516" y="1442720"/>
            <a:ext cx="9672324" cy="731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129280" y="2529840"/>
            <a:ext cx="7222490" cy="2225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22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872480" y="1849120"/>
            <a:ext cx="5293360" cy="304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静态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方法只能访问静态成员，因为非静态成员需要先创建对象才能访问，即随着对象的创建，非静态成员才会分配内存。而静态方法在被调用时可以不创建任何对象。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11398" y="1665530"/>
            <a:ext cx="2834640" cy="3676730"/>
            <a:chOff x="2311398" y="1676344"/>
            <a:chExt cx="2834640" cy="367673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1676344"/>
              <a:ext cx="2834640" cy="3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941318" y="2734203"/>
              <a:ext cx="1762762" cy="647773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注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意</a:t>
              </a:r>
              <a:endPara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3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057398" y="1645920"/>
            <a:ext cx="5293360" cy="33731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类中，用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关键字修饰的代码块称为静态代码块。当类被加载时，静态代码块会执行，由于类只加载一次，因此静态代码块只执行一次。在程序中，通常使用静态代码块对类的成员变量进行初始化。</a:t>
            </a:r>
          </a:p>
        </p:txBody>
      </p:sp>
      <p:pic>
        <p:nvPicPr>
          <p:cNvPr id="4884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08" y="1645920"/>
            <a:ext cx="3382963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50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32278" y="1203960"/>
            <a:ext cx="9464042" cy="680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接下来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通过一个案例学习静态代码块的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98800" y="1833880"/>
            <a:ext cx="7010399" cy="4424680"/>
            <a:chOff x="3098800" y="1833880"/>
            <a:chExt cx="7010399" cy="4424680"/>
          </a:xfrm>
        </p:grpSpPr>
        <p:pic>
          <p:nvPicPr>
            <p:cNvPr id="4894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800" y="1884680"/>
              <a:ext cx="7010399" cy="4373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3835398" y="1833880"/>
              <a:ext cx="5969002" cy="438404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String name;    			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成员属性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我是构造代码块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static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我是静态代码块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public Student(){      		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构造方法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类的构造方法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50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37839" y="2077720"/>
            <a:ext cx="6624319" cy="3164840"/>
            <a:chOff x="3037840" y="1935480"/>
            <a:chExt cx="6624319" cy="3164840"/>
          </a:xfrm>
        </p:grpSpPr>
        <p:pic>
          <p:nvPicPr>
            <p:cNvPr id="4904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840" y="1935480"/>
              <a:ext cx="6624319" cy="316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229099" y="1976120"/>
              <a:ext cx="4993642" cy="29921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Example16{</a:t>
              </a:r>
              <a:endParaRPr lang="zh-CN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public static void main(String[] </a:t>
              </a:r>
              <a:r>
                <a:rPr lang="en-US" altLang="zh-CN" sz="1800" dirty="0" err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Student stu1 = new Student();</a:t>
              </a:r>
              <a:endParaRPr lang="zh-CN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Student stu2 = new Student();</a:t>
              </a:r>
              <a:endParaRPr lang="zh-CN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Student stu3 = new Student();</a:t>
              </a:r>
              <a:endParaRPr lang="zh-CN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57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32278" y="1518920"/>
            <a:ext cx="9464042" cy="4211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~5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行代码声明了一个构造代码块，第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6~8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行声明了一个静态代码块，第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15~17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行代码分别实例化了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运行结果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看出，代码块的执行顺序为静态代码块、构造代码块、构造方法。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修饰的量会随着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class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文件一同加载，属于优先级最高的。在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main()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方法中创建了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对象，但在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次实例化对象的过程中，静态代码块中的内容只输出了一次，这就说明静态代码块在类第一次使用时才会被加载，并且只会加载一次。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9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32278" y="1518920"/>
            <a:ext cx="9464042" cy="680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322320" y="2465387"/>
            <a:ext cx="7100570" cy="31835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8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类的定义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34156" y="1717040"/>
            <a:ext cx="5059684" cy="3637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是对象的抽象，用于描述一组对象的共同特征和行为。类中可以定义成员变量和成员方法，其中，成员变量用于描述对象的特征，成员变量也被称作对象的属性；成员方法用于描述对象的行为，可简称为方法。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70800" y="1869440"/>
            <a:ext cx="3586480" cy="299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的定义格式如下所示：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class 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成员变量；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成员方法；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71360" y="1351280"/>
            <a:ext cx="50800" cy="48564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10541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【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3-4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】：学生投票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32278" y="1700530"/>
            <a:ext cx="6080762" cy="36626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某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班级投票竞选班干部，班级学生人数为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人，每个学生只能投一票，投票成功提示“感谢你的投票”。若重复投票，提示“请勿重复投票”。当投票总数达到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或者主观结束投票时，统计投票学生人数和投票结果。本案例要求编程一个程序实现学生投票。</a:t>
            </a: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51" y="1913890"/>
            <a:ext cx="3145015" cy="28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43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9338" y="500143"/>
            <a:ext cx="5903119" cy="58477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  <a:endParaRPr lang="zh-CN" altLang="en-US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54414" y="1473549"/>
            <a:ext cx="6399106" cy="419294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defTabSz="720725"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详细介绍了面向对象的基础知识。首先介绍了面向对象的思想；其次介绍了类与对象之间的关系，包括类的定义、对象的创建与使用等；接着介绍了类的封装；然后介绍了构造方法，包括构造方法的定义与重载；最后介绍了代码块的使用以及</a:t>
            </a:r>
            <a:r>
              <a:rPr lang="en-US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关键字的使用。通过本章的学习，读者已经对</a:t>
            </a:r>
            <a:r>
              <a:rPr lang="en-US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中面向对象的思想有了初步的认识，熟练掌握好这些知识，有助于学习下一章的内容。深入理解面向对象的思想，对以后的实际开发也是大有裨益的。</a:t>
            </a:r>
            <a:endParaRPr lang="zh-CN" altLang="en-US" sz="20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4" name="直接连接符 71"/>
          <p:cNvCxnSpPr/>
          <p:nvPr/>
        </p:nvCxnSpPr>
        <p:spPr>
          <a:xfrm flipH="1">
            <a:off x="9202549" y="7121749"/>
            <a:ext cx="1474501" cy="1463953"/>
          </a:xfrm>
          <a:prstGeom prst="line">
            <a:avLst/>
          </a:prstGeom>
          <a:ln>
            <a:solidFill>
              <a:srgbClr val="FEA5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73"/>
          <p:cNvCxnSpPr/>
          <p:nvPr/>
        </p:nvCxnSpPr>
        <p:spPr>
          <a:xfrm flipH="1">
            <a:off x="11069007" y="5941656"/>
            <a:ext cx="658541" cy="626903"/>
          </a:xfrm>
          <a:prstGeom prst="line">
            <a:avLst/>
          </a:prstGeom>
          <a:ln>
            <a:solidFill>
              <a:srgbClr val="05B0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1" y="1634705"/>
            <a:ext cx="4730773" cy="387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07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类的定义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34156" y="1198880"/>
            <a:ext cx="10200644" cy="182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上述格式定义一个学生类，成员变量包括姓名（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）、年龄（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）、性别（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sex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）；成员方法包括读书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。学生类定义的示例代码如下所示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79040" y="2926080"/>
            <a:ext cx="8483600" cy="3342640"/>
            <a:chOff x="2468880" y="2946400"/>
            <a:chExt cx="8483600" cy="3342640"/>
          </a:xfrm>
        </p:grpSpPr>
        <p:pic>
          <p:nvPicPr>
            <p:cNvPr id="4198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880" y="2979738"/>
              <a:ext cx="8483600" cy="3309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3068316" y="2946400"/>
              <a:ext cx="7680964" cy="334264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String name;    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类型的变量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        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类型的变量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String  sex;    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类型的变量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sex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read ()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void read() { 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大家好，我是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 + name + ",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我在看书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!");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44353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65556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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脚下留心：局部变量与成员变量的不同</a:t>
            </a: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364472" y="1788160"/>
            <a:ext cx="5699764" cy="3525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中，定义在类中的变量被称为成员变量，定义在方法中的变量被称为局部变量。如果在某一个方法中定义的局部变量与成员变量同名，这种情况是允许的，此时，在方法中通过变量名访问到的是局部变量，而并非成员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变量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933232"/>
            <a:ext cx="3310255" cy="323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20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65556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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脚下留心：局部变量与成员变量的不同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69440" y="1381761"/>
            <a:ext cx="8890000" cy="2713038"/>
            <a:chOff x="1706880" y="1371601"/>
            <a:chExt cx="8890000" cy="2713038"/>
          </a:xfrm>
        </p:grpSpPr>
        <p:pic>
          <p:nvPicPr>
            <p:cNvPr id="4218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880" y="1371601"/>
              <a:ext cx="8890000" cy="271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2428240" y="1402080"/>
              <a:ext cx="7843520" cy="265176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 = 30;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类中定义的变量被称作成员变量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void read() { 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 = 50;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方法内部定义的变量被称作局部变量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大家好，我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 + age + 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岁了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,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我在看书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!");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91920" y="4216400"/>
            <a:ext cx="10342880" cy="18186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上面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的代码中，在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read 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方法中有一条打印语句，访问了变量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，此时访问的是局部变量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，也就是说当有另外一个程序调用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read 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方法时，输出的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值为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50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，而不是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30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5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686556" y="1645920"/>
            <a:ext cx="10170164" cy="35458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程序中可以使用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new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关键字创建对象，具体格式如下：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类名 对象名称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null;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对象名称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new 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();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上述格式中，创建对象分为声明对象和实例化对象两步，也可以直接通过下面的方式创建对象，具体格式如下：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类名 对象名称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new 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();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2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483360" y="1818640"/>
            <a:ext cx="10424160" cy="31394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，创建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类的实例对象，示例代码如下：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 </a:t>
            </a:r>
            <a:r>
              <a:rPr lang="en-US" altLang="zh-CN" sz="24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new Student();</a:t>
            </a:r>
            <a:endParaRPr lang="zh-CN" altLang="zh-CN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new Student() 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用于创建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类的一个实例对象，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则是声明了一个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类型的变量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。运算符 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”将新创建的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对象地址赋值给变量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，变量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引用的对象简称为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67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43760" y="1564640"/>
            <a:ext cx="8625839" cy="4257040"/>
            <a:chOff x="2092960" y="1554480"/>
            <a:chExt cx="8625839" cy="4257040"/>
          </a:xfrm>
        </p:grpSpPr>
        <p:pic>
          <p:nvPicPr>
            <p:cNvPr id="4229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960" y="1554480"/>
              <a:ext cx="8625839" cy="425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2895600" y="1645920"/>
              <a:ext cx="7640320" cy="41656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String name;       		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声明姓名属性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void read() { 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大家好，我是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 + name + ",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我在看书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!");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class Test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public static void main(String[]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[]) { 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Student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();   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创建并实例化对象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832" y="2256889"/>
            <a:ext cx="830997" cy="23541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对象创建示 例</a:t>
            </a:r>
            <a:endParaRPr lang="zh-CN" altLang="en-US" sz="28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9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71500" y="1432560"/>
            <a:ext cx="11051540" cy="1320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main()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方法中实例化了一个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对象，对象名称为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new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关键字创建的对象是在堆内存分配空间。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对象的内存分配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 descr="手机屏幕截图&#10;&#10;描述已自动生成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0" y="2823210"/>
            <a:ext cx="6466840" cy="31305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19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面向对象的思想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270000" y="2025656"/>
            <a:ext cx="4551680" cy="25565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面向过程：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分析出解决问题所需要的步骤，然后用函数把这些步骤一一实现，使用的时候依次调用就可以了。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289040" y="1371600"/>
            <a:ext cx="45720" cy="490728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6756400" y="2015496"/>
            <a:ext cx="4551680" cy="25565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面向对象：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把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构成问题的事务按照一定规则划分为多个独立的对象，然后通过调用对象的方法来解决问题。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0313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9200" y="1534158"/>
            <a:ext cx="5379718" cy="41859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对象后，可以使用对象访问类中的某个属性或方法，对象属性和方法的访问通过“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”运算符实现，具体格式如下：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对象名称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属性名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对象名称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方法名</a:t>
            </a:r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2100737"/>
            <a:ext cx="3536699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49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37638" y="1310638"/>
            <a:ext cx="8793482" cy="7620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接下来通过一个案例学习对象属性和方法的访问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26360" y="2306320"/>
            <a:ext cx="7731760" cy="2870199"/>
            <a:chOff x="2092960" y="2306320"/>
            <a:chExt cx="7597141" cy="2870199"/>
          </a:xfrm>
        </p:grpSpPr>
        <p:pic>
          <p:nvPicPr>
            <p:cNvPr id="42496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960" y="2306320"/>
              <a:ext cx="7597141" cy="2870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2656245" y="2438398"/>
              <a:ext cx="6924042" cy="2656841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String name;       	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声明姓名属性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void read() {  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大家好，我是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 + name);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762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9440" y="1605278"/>
            <a:ext cx="9184640" cy="4226562"/>
            <a:chOff x="1757680" y="1605278"/>
            <a:chExt cx="9184640" cy="4226562"/>
          </a:xfrm>
        </p:grpSpPr>
        <p:pic>
          <p:nvPicPr>
            <p:cNvPr id="42598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680" y="1605278"/>
              <a:ext cx="9184640" cy="4226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2148838" y="1605278"/>
              <a:ext cx="8793482" cy="422656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Example01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static void main(String[]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Student stu1 = new Student(); 	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创建第一个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Student stu2 = new Student(); 		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创建第二个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stu1.name = 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小明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                 	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为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对象的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属性赋值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stu1.read();                  		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调用对象的方法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stu2.name = 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小华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stu2.read();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35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49120" y="1859278"/>
            <a:ext cx="9123680" cy="30886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~5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行代码声明了一个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属性和一个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9~10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行代码创建了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对象；第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属性赋值；第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方法。第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属性赋值；第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8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49120" y="1534158"/>
            <a:ext cx="9123680" cy="721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20" y="2725420"/>
            <a:ext cx="7264400" cy="22123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0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811520" y="1544318"/>
            <a:ext cx="5567680" cy="40436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从运行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结果可以看出，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对象在调用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方法时，打印的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值不相同。这是因为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对象是两个完全独立的个体，它们分别拥有各自的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属性，对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属性进行赋值并不会影响到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属性的值。</a:t>
            </a:r>
          </a:p>
        </p:txBody>
      </p:sp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7" y="2242977"/>
            <a:ext cx="4622213" cy="247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7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77" y="2312352"/>
            <a:ext cx="7207885" cy="3621088"/>
          </a:xfrm>
          <a:prstGeom prst="rect">
            <a:avLst/>
          </a:prstGeom>
        </p:spPr>
      </p:pic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76400" y="1432558"/>
            <a:ext cx="9845040" cy="13614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对象中的属性赋值后，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对象的内存变化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1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76400" y="1320798"/>
            <a:ext cx="9845040" cy="13512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属于引用数据类型，引用数据类型就是指内存空间可以同时被多个栈内存引用。接下来通过一个案例为大家详细讲解对象的引用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传递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01520" y="2698433"/>
            <a:ext cx="9296400" cy="3153727"/>
            <a:chOff x="1838960" y="2830513"/>
            <a:chExt cx="9296400" cy="3153727"/>
          </a:xfrm>
        </p:grpSpPr>
        <p:pic>
          <p:nvPicPr>
            <p:cNvPr id="4280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960" y="2830513"/>
              <a:ext cx="9296400" cy="3153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534918" y="2915918"/>
              <a:ext cx="8361680" cy="303784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String name;       	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声明姓名属性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           		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声明年龄属性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void read() {  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大家好，我是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"+name+"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，年龄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"+age);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75411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40560" y="1483358"/>
            <a:ext cx="9174480" cy="4490723"/>
            <a:chOff x="1940560" y="1483358"/>
            <a:chExt cx="9174480" cy="4490723"/>
          </a:xfrm>
        </p:grpSpPr>
        <p:pic>
          <p:nvPicPr>
            <p:cNvPr id="42905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560" y="1483359"/>
              <a:ext cx="9174480" cy="4490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616198" y="1483358"/>
              <a:ext cx="8097520" cy="449072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Example02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static void main(String[]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Student stu1 = new Student (); 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对象并实例化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Student stu2 = null;         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对象，但不对其进行实例化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stu2 = stu1;                     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//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给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分配空间使用权。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stu1.name = 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小明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         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为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属性赋值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stu1.age = 20;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stu2.age = 50;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stu1.read();           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调用对象的方法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stu2.read();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19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8533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483358"/>
            <a:ext cx="9845040" cy="41351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~3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行代码分别声明了一个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属性和一个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类型的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属性；第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4~6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行代码定义了一个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方法。第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行代码声明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对象并实例化；第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行代码声明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对象，但不对其进行实例化。第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行代码把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对象的堆内存空间使用权分配给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13~14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属性赋值；第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15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属性赋值；第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16~17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行代码分别使用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1383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面向对象的思想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232400" y="1696720"/>
            <a:ext cx="6146800" cy="3769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面向对象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一种符合人类思维习惯的编程思想。现实生活中存在各种形态不同的事物，这些事物之间存在着各种各样的联系。在程序中使用对象映射现实中的事物，使用对象的关系描述事物之间的联系，这种思想就是面向对象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56" y="2050572"/>
            <a:ext cx="3752004" cy="28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21758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76400" y="1432558"/>
            <a:ext cx="9845040" cy="9347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62530"/>
            <a:ext cx="7010400" cy="24447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6190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77" y="2546350"/>
            <a:ext cx="7050405" cy="347853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341118"/>
            <a:ext cx="9845040" cy="1083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对象引用传递的内存分配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首先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声明对象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并为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对象开辟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空间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922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452878"/>
            <a:ext cx="9845040" cy="8432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然后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对象分配使用权，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指向同一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内存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453640"/>
            <a:ext cx="6492240" cy="28905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662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452878"/>
            <a:ext cx="9845040" cy="8432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对象为属性赋值。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80" y="2296160"/>
            <a:ext cx="5669280" cy="31165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1041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452878"/>
            <a:ext cx="9845040" cy="8432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属性的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值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80" y="2212340"/>
            <a:ext cx="7161530" cy="35280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585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对象的引用传递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624320" y="2052318"/>
            <a:ext cx="3992880" cy="3007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一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个栈内存空间只能指向一个堆内存空间，如果想要再指向其它堆内存空间，就必须先断开已有的指向才能分配新的指向。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88259" y="1717634"/>
            <a:ext cx="2834640" cy="3676730"/>
            <a:chOff x="2311398" y="1676344"/>
            <a:chExt cx="2834640" cy="367673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1676344"/>
              <a:ext cx="2834640" cy="3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2941318" y="2734203"/>
              <a:ext cx="1762762" cy="647773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注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意</a:t>
              </a:r>
              <a:endPara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09559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452878"/>
            <a:ext cx="9845040" cy="1971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针对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类、成员方法和属性，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提供了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种访问控制权限，分别是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private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default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protected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public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。这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种访问控制权限按级别由小到大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依次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排列，如下图。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40" y="3423916"/>
            <a:ext cx="7399020" cy="189992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66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452878"/>
            <a:ext cx="9845040" cy="44500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种访问控制权限，具体介绍如下。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private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当前类访问级别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private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属于私有访问权限，用于修饰类的属性和方法。类的成员一旦使用了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private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关键字修饰，则该成员只能在本类中进行访问。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default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：如果一个类中的属性或方法没有任何的访问权限声明，则该属性或方法就是默认的访问权限，默认的访问权限可以被本包中的其它类访问，但是不能被其他包的类访问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2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981198"/>
            <a:ext cx="9946640" cy="26111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protected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：属于受保护的访问权限。一个类中的成员使用了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protected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访问权限，则只能被本包及不同包的子类访问。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属于公共访问权限。如果一个类中的成员使用了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访问权限，则该成员可以在所有类中被访问，不管是否在同一包中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8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656080"/>
            <a:ext cx="9946640" cy="86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下面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通过一张表总结上述的访问控制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权限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03456"/>
              </p:ext>
            </p:extLst>
          </p:nvPr>
        </p:nvGraphicFramePr>
        <p:xfrm>
          <a:off x="2143760" y="2656364"/>
          <a:ext cx="8808719" cy="2850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1646"/>
                <a:gridCol w="1374236"/>
                <a:gridCol w="1656949"/>
                <a:gridCol w="1811059"/>
                <a:gridCol w="1874829"/>
              </a:tblGrid>
              <a:tr h="570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访问范围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private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default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protected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public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0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同一类中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0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同一包中的类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0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不同包的子类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0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全局范围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970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970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970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970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√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50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26" y="1836420"/>
            <a:ext cx="4008437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面向对象的思想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658426" y="2194560"/>
            <a:ext cx="3810000" cy="257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面向对象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具有三大特性：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封装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继承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多态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135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381760"/>
            <a:ext cx="9946640" cy="86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下面通过一段代码演示四种访问控制权限修饰符的用法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11398" y="2123440"/>
            <a:ext cx="8356602" cy="3982720"/>
            <a:chOff x="2311398" y="2123440"/>
            <a:chExt cx="8356602" cy="3982720"/>
          </a:xfrm>
        </p:grpSpPr>
        <p:pic>
          <p:nvPicPr>
            <p:cNvPr id="4526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2123440"/>
              <a:ext cx="8356602" cy="3982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2936240" y="2225040"/>
              <a:ext cx="7731760" cy="371856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Test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public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aa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;		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aa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可以被所有的类访问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protected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boolean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bb; 	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可以被所有子类以及本包的类使用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void cc() { 		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default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访问权限，能在本包范围内使用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包访问权限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//private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权限的内部类，即这是私有的内部类，只能在本类使用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InnerClass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15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10640" y="1117600"/>
            <a:ext cx="10322560" cy="18491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Test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只能使用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修饰或者不写修饰符。局部成员是没有访问权限控制的，因为局部成员只在其所在的作用域内起作用，不可能被其他类访问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错误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示例代码如下所示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77440" y="2763520"/>
            <a:ext cx="8473440" cy="3627120"/>
            <a:chOff x="2275840" y="2804160"/>
            <a:chExt cx="8473440" cy="3627120"/>
          </a:xfrm>
        </p:grpSpPr>
        <p:pic>
          <p:nvPicPr>
            <p:cNvPr id="4536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840" y="2846388"/>
              <a:ext cx="8473440" cy="3584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890518" y="2804160"/>
              <a:ext cx="7487920" cy="36271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Test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r>
                <a:rPr lang="en-US" altLang="zh-CN" sz="14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</a:t>
              </a:r>
              <a:r>
                <a:rPr lang="en-US" altLang="zh-CN" sz="1400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4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400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aa</a:t>
              </a:r>
              <a:r>
                <a:rPr lang="en-US" altLang="zh-CN" sz="14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;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	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错误，局部变量没有访问权限控制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r>
                <a:rPr lang="en-US" altLang="zh-CN" sz="14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protected </a:t>
              </a:r>
              <a:r>
                <a:rPr lang="en-US" altLang="zh-CN" sz="1400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boolean</a:t>
              </a:r>
              <a:r>
                <a:rPr lang="en-US" altLang="zh-CN" sz="14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bb;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错误，局部变量没有访问权限控制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void cc() { 			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default 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访问权限，能在本包范围内使用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包访问权限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InnerClass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{ 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//private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权限的内部类，即这是私有的内部类，只能在本类使用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29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20800" y="1554480"/>
            <a:ext cx="10322560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运行上述代码，程序会报错，如下图。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图片 8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15" y="2673350"/>
            <a:ext cx="7567930" cy="23253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25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242560" y="1798320"/>
            <a:ext cx="5516880" cy="3576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如果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源文件中定义的所有类都没有使用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修饰，那么这个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源文件的文件名可以是一切合法的文件名；如果一个源文件中定义了一个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修饰的类，那么这个源文件的文件名必须与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修饰的类名相同。</a:t>
            </a:r>
          </a:p>
        </p:txBody>
      </p:sp>
      <p:pic>
        <p:nvPicPr>
          <p:cNvPr id="454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99" y="1594564"/>
            <a:ext cx="2489200" cy="398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11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4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为什么要封装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245360" y="1798318"/>
            <a:ext cx="5161280" cy="3464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面向对象的思想中，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封装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是指一种将抽象性函数式接口的实现细节部分包装、隐藏起来的方法。封装可以被认为是一个保护屏障，防止本类的代码和数据被外部类定义的代码随机访问。</a:t>
            </a:r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48" y="1537015"/>
            <a:ext cx="2255837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195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为什么要封装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65400" y="1361437"/>
            <a:ext cx="8006079" cy="4907282"/>
            <a:chOff x="2407920" y="1361438"/>
            <a:chExt cx="8006079" cy="4907282"/>
          </a:xfrm>
        </p:grpSpPr>
        <p:pic>
          <p:nvPicPr>
            <p:cNvPr id="45670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7920" y="1361438"/>
              <a:ext cx="8006079" cy="4907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2966720" y="1361438"/>
              <a:ext cx="7203440" cy="490728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String name;       		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声明姓名属性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	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           		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声明年龄属性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void read() {  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大家好，我是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"+name+"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，年龄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"+age);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public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Example03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static void main(String[]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Student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Student();	// 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创建学生对象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stu.name = 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	              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// 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为对象的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属性赋值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400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stu.age</a:t>
              </a:r>
              <a:r>
                <a:rPr lang="en-US" altLang="zh-CN" sz="14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-18;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                  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为对象的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属性赋值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stu.read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();	                       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// 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调用对象的方法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86731" y="2189952"/>
            <a:ext cx="830997" cy="32502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 使 用 封 装 示 例</a:t>
            </a:r>
            <a:endParaRPr lang="zh-CN" altLang="en-US" sz="28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33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为什么要封装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95120" y="1869440"/>
            <a:ext cx="9530080" cy="3007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行代码将年龄赋值为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-18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岁，这在程序中是不会有任何问题的，因为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的值可以取负数。但是在现实中，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-18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明显是一个不合理的年龄值。为了避免这种错误的发生，在设计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类时，应该对成员变量的访问作出一些限定，不允许外界随意访问，这就需要实现类的封装。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0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如何实现封装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747520" y="1493520"/>
            <a:ext cx="9398000" cy="4165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的封装是指将对象的状态信息隐藏在对象内部，不允许外部程序直接访问对象的内部信息，而是通过该类提供的方法实现对内部信息的操作访问。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开发中，在定义一个类时，将类中的属性私有化，即使用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private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关键字修饰类的属性，被私有化的属性只能在类中被访问。如果外界想要访问私有属性，则必须通过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setter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getter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方法设置和获取属性值。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6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如何实现封装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94000" y="1442720"/>
            <a:ext cx="6634479" cy="4632960"/>
            <a:chOff x="2794000" y="1442720"/>
            <a:chExt cx="6634479" cy="4632960"/>
          </a:xfrm>
        </p:grpSpPr>
        <p:pic>
          <p:nvPicPr>
            <p:cNvPr id="45773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00" y="1442720"/>
              <a:ext cx="6634479" cy="4632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3647440" y="1534160"/>
              <a:ext cx="5557520" cy="45415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private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 name;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声明姓名属性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AutoNum type="arabicPlain" startAt="3"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    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声明年龄</a:t>
              </a:r>
              <a:r>
                <a:rPr lang="zh-CN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AutoNum type="arabicPlain" startAt="3"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getName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{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AutoNum type="arabicPlain" startAt="3"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return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 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void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setName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(String name)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this.name = name;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getAge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return age;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  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7" name="TextBox 4"/>
          <p:cNvSpPr txBox="1"/>
          <p:nvPr/>
        </p:nvSpPr>
        <p:spPr>
          <a:xfrm>
            <a:off x="1617641" y="2887040"/>
            <a:ext cx="830997" cy="18508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封 装 示 例</a:t>
            </a:r>
            <a:endParaRPr lang="zh-CN" altLang="en-US" sz="28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6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如何实现封装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11398" y="1422400"/>
            <a:ext cx="8183882" cy="4460240"/>
            <a:chOff x="2311398" y="1422400"/>
            <a:chExt cx="8183882" cy="4460240"/>
          </a:xfrm>
        </p:grpSpPr>
        <p:pic>
          <p:nvPicPr>
            <p:cNvPr id="45875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1422400"/>
              <a:ext cx="8183881" cy="446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844800" y="1503680"/>
              <a:ext cx="7650480" cy="41656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void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setAge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if(age&lt;=0){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您输入的年龄有误！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 else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age;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19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20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void read() { 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21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大家好，我是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"+name+"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，年龄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"+age);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22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23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21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面向对象的思想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95120" y="1676400"/>
            <a:ext cx="9804400" cy="3718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．封装性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封装是面向对象的核心思想，它有两层含义，一是指把对象的属性和行为看成是一个密不可分的整体，将这两者“封装”在一起（即封装在对象中）；另外一层含义指“信息隐藏”，将不想让外界知道的信息隐藏起来。例如，驾校的学员学开车，只需要知道如何操作汽车，无需知道汽车内部是如何工作的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5389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如何实现封装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68880" y="1910080"/>
            <a:ext cx="8514079" cy="3403599"/>
            <a:chOff x="2468880" y="1910080"/>
            <a:chExt cx="8514079" cy="3403599"/>
          </a:xfrm>
        </p:grpSpPr>
        <p:pic>
          <p:nvPicPr>
            <p:cNvPr id="45977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880" y="1910080"/>
              <a:ext cx="8514079" cy="3403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778758" y="2052320"/>
              <a:ext cx="8087360" cy="305816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24 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Example04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25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static void main(String[]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26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Student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();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创建学生对象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27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stu.setName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	              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为对象的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属性赋值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28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stu.setAge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(-18);	               	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为对象的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属性赋值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29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stu.read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();	             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调用对象的方法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30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31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21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如何实现封装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81760" y="1249680"/>
            <a:ext cx="10058400" cy="264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上述代码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private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关键字将属性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声明为私有变量，并对外界提供公有的访问方法，其中，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方法和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getAge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方法用于获取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属性的值，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setName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方法和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setAge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方法方法用于设置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属性的值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55" y="3749040"/>
            <a:ext cx="6480810" cy="21539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13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【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】  基于控制台的购书系统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30400" y="1656080"/>
            <a:ext cx="8971280" cy="3667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伴随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互联网的蓬勃发展，网络购书系统作为电子商务的一种形式，正以其高效、低成本的优势逐步成为新兴的经营模式，人们已经不再满足互联网的用途仅仅局限于信息的浏览和发布，更渴望着能够充分享受互联网带来的更多便利。网络购书系统正适应了当今社会快节奏地生活，使顾客足不出户便可以方便快捷轻松地选购自己喜欢的图书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9908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【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】  基于控制台的购书系统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23440" y="1645920"/>
            <a:ext cx="8971280" cy="37388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案例要求，使用所学知识编写一个基于控制台的购书系统，实现购书功能。程序输出所有图书的信息，包括每本书的编号、书名、单价、库存。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顾客购书时，根据提示输入图书编号选购需要的书，并根据提示输入购买书的的数量。购买完毕后输出顾客的订单信息，包括订单号、订单明细、订单总额。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62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99920" y="1534159"/>
            <a:ext cx="5770880" cy="41249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实例化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一个对象后，如果要为这个对象中的属性赋值，则必须通过直接访问对象的属性或调用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setter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方法才可以，如果需要在实例化对象的时为这个对象的属性赋值，可以通过构造方法实现。构造方法（也被成为构造器）是类的一个特殊成员方法，在类实例化对象时自动调用。</a:t>
            </a:r>
          </a:p>
        </p:txBody>
      </p:sp>
      <p:pic>
        <p:nvPicPr>
          <p:cNvPr id="4608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58" y="1763871"/>
            <a:ext cx="2674937" cy="36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16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79600" y="1991359"/>
            <a:ext cx="9367520" cy="2987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构造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方法是一个特殊的成员方法，在定义时，有以下几点需要注意：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）构造方法的名称必须与类名一致。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）构造方法名称前不能有任何返回值类型的声明。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）不能在构造方法中使用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return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返回一个值，但是可以单独写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return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语句作为方法的结束。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79600" y="1168401"/>
            <a:ext cx="9367520" cy="7823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接下来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通过一个案例演示构造方法的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定义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29840" y="1869441"/>
            <a:ext cx="7924799" cy="4328159"/>
            <a:chOff x="2529840" y="1869441"/>
            <a:chExt cx="7924799" cy="4328159"/>
          </a:xfrm>
        </p:grpSpPr>
        <p:pic>
          <p:nvPicPr>
            <p:cNvPr id="4618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840" y="1869442"/>
              <a:ext cx="7924799" cy="4328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190240" y="1869441"/>
              <a:ext cx="6532880" cy="4328159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Student() {  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调用了无参构造方法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public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Example05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static void main(String[]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        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声明对象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...");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    Student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null;           	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声明对象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     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实例化对象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...");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      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Student();     			//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实例化对象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}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70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79600" y="1402081"/>
            <a:ext cx="9367520" cy="8280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40" y="2530792"/>
            <a:ext cx="6492240" cy="23866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9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53538" y="1259838"/>
            <a:ext cx="9679942" cy="1717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一个类中除了定义无参的构造方法外，还可以定义有参的构造方法，通过有参的构造方法可以实现对属性的赋值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。接下来演示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有参构造方法的定义与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36720" y="2788285"/>
            <a:ext cx="4805680" cy="3388995"/>
            <a:chOff x="4053840" y="2727325"/>
            <a:chExt cx="4805680" cy="3388995"/>
          </a:xfrm>
        </p:grpSpPr>
        <p:pic>
          <p:nvPicPr>
            <p:cNvPr id="4628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840" y="2727325"/>
              <a:ext cx="4805680" cy="3388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518658" y="2885439"/>
              <a:ext cx="4117342" cy="306832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String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n,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a) 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 = n;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 = a;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556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24758" y="1595118"/>
            <a:ext cx="8346442" cy="4277362"/>
            <a:chOff x="2311398" y="1595118"/>
            <a:chExt cx="8346442" cy="4277362"/>
          </a:xfrm>
        </p:grpSpPr>
        <p:pic>
          <p:nvPicPr>
            <p:cNvPr id="4638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1595118"/>
              <a:ext cx="8346442" cy="427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2715258" y="1595118"/>
              <a:ext cx="7759702" cy="427736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void read(){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:"+name+",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年龄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:"+age);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class Example06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",18);    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实例化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 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stu.read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95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面向对象的思想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95120" y="1381760"/>
            <a:ext cx="9804400" cy="4622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．继承性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继承性主要描述的是类与类之间的关系，通过继承，可以在无需重新编写原有类的情况下，对原有类的功能进行扩展。例如，有一个汽车类，该类描述了汽车的普通特性和功能。进一步再产生轿车类，而轿车类中不仅应该包含汽车的特性和功能，还应该增加轿车特有的功能，这时，可以让轿车类继承汽车类，在轿车类中单独添加轿车特性和方法就可以了。继承不仅增强了代码的复用性、提高开发效率，还降低了程序产生错误的可能性，为程序的维护以及扩展提供了便利。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8106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53538" y="1422398"/>
            <a:ext cx="9679942" cy="8026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5" y="2649537"/>
            <a:ext cx="6930707" cy="2298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7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53538" y="1574798"/>
            <a:ext cx="9679942" cy="36779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类增加了私有属性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，并且定义了有参的构造方法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 (String name,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行代码实例化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对象，该过程会调用有参的构造方法，并传入参数“张三”和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18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，分别赋值给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运行结果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看出，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对象在调用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方法时，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属性已经被赋值为张三，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属性已经被赋值为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40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构造方法的重载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58338" y="1971036"/>
            <a:ext cx="5438142" cy="29260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普通方法一样，构造方法也可以重载，在一个类中可以定义多个构造方法，只要每个构造方法的参数或参数个数不同即可。在创建对象时，可以通过调用不同的构造方法为不同的属性赋值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648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60" y="1729896"/>
            <a:ext cx="3038475" cy="31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0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构造方法的重载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88160" y="1381760"/>
            <a:ext cx="3362960" cy="1432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接下来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通过一个案例学习构造方法的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重载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81699" y="1381760"/>
            <a:ext cx="4749800" cy="4683760"/>
            <a:chOff x="5981699" y="1381760"/>
            <a:chExt cx="4749800" cy="4683760"/>
          </a:xfrm>
        </p:grpSpPr>
        <p:pic>
          <p:nvPicPr>
            <p:cNvPr id="4659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99" y="1381760"/>
              <a:ext cx="4749799" cy="4683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6563360" y="1402080"/>
              <a:ext cx="4168139" cy="456184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String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Student() {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n)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 = n;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n,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   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 = n;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 = a;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  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88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构造方法的重载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235200" y="1300480"/>
            <a:ext cx="8707120" cy="4998720"/>
            <a:chOff x="2123440" y="1310640"/>
            <a:chExt cx="8707120" cy="4998720"/>
          </a:xfrm>
        </p:grpSpPr>
        <p:pic>
          <p:nvPicPr>
            <p:cNvPr id="4669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440" y="1310640"/>
              <a:ext cx="8707120" cy="499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2631440" y="1310640"/>
              <a:ext cx="7995920" cy="49987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void read(){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 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:"+name+",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年龄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:"+age);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Example07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stu1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19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stu2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",18);   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实例化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20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stu1.read();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21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stu2.read();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22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23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40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构造方法的重载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76400" y="1940560"/>
            <a:ext cx="9733280" cy="25501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~11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行代码声明了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类的两个重载的构造方法。在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main()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方法中，第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18~21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行代码在创建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对象时，根据传入参数个数不同，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调用了只有一个参数的构造方法；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调用的是有两个参数的构造方法。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8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3.4.2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构造方法的重载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88160" y="1381760"/>
            <a:ext cx="6908800" cy="792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2517771"/>
            <a:ext cx="6178867" cy="2419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36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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多学一招：默认构造方法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78000" y="1940560"/>
            <a:ext cx="5760720" cy="3129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中的每个类都至少有一个构造方法，如果在一个类中没有定义构造方法，系统会自动为这个类创建一个默认的构造方法，这个默认的构造方法没有参数，方法体中没有任何代码，即什么也不做。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4679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18" y="1502092"/>
            <a:ext cx="2308843" cy="420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949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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多学一招：默认构造方法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34160" y="1402080"/>
            <a:ext cx="10129520" cy="4683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下面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程序中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类的两种写法，效果是完全一样的。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第一种写法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		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第二种写法：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class Student </a:t>
            </a:r>
            <a:r>
              <a:rPr lang="en-US" altLang="zh-CN" sz="1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{				class Student{</a:t>
            </a:r>
            <a:endParaRPr lang="zh-CN" altLang="zh-CN" sz="1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}						public Student(){</a:t>
            </a:r>
            <a:endParaRPr lang="zh-CN" altLang="zh-CN" sz="1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第二种写法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			</a:t>
            </a:r>
            <a:r>
              <a:rPr lang="zh-CN" altLang="en-US" sz="1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｝</a:t>
            </a:r>
            <a:endParaRPr lang="zh-CN" altLang="zh-CN" sz="1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				}</a:t>
            </a:r>
            <a:endParaRPr lang="zh-CN" altLang="zh-CN" sz="1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对于第一种写法，类中虽然没有声明构造方法，但仍然可以用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new Student()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语句创建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类的实例对象，在实例化对象时调用默认构造方法。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6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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多学一招：默认构造方法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88160" y="1696720"/>
            <a:ext cx="9479280" cy="3657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上面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类中定义了一个有参构造方法，这时系统就不再提供默认的构造方法。接下来再编写一个测试程序调用上面的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public class Example08 { </a:t>
            </a:r>
            <a:endParaRPr lang="zh-CN" altLang="zh-CN" sz="20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args</a:t>
            </a: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) {</a:t>
            </a:r>
            <a:endParaRPr lang="zh-CN" altLang="zh-CN" sz="20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	Student </a:t>
            </a:r>
            <a:r>
              <a:rPr lang="en-US" altLang="zh-CN" sz="20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</a:t>
            </a: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= new Student(); 	// </a:t>
            </a:r>
            <a:r>
              <a:rPr lang="zh-CN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实例化 </a:t>
            </a: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对象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}</a:t>
            </a:r>
            <a:endParaRPr lang="zh-CN" altLang="zh-CN" sz="20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}</a:t>
            </a:r>
            <a:endParaRPr lang="zh-CN" altLang="zh-CN" sz="20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面向对象的思想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84960" y="1463040"/>
            <a:ext cx="9804400" cy="4145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．多态性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多态性指的是在一个类中定义的属性和方法被其它类继承后，它们可以具有不同的数据类型或表现出不同的行为，这使得同一个属性和方法在不同的类中具有不同的语义。例如，当听到“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 这个单词时，理发师的行为是剪发，演员的行为表现是停止表演，不同的对象，所表现的行为是不一样的。多态的特性使程序更抽象、便捷，有助于开发人员设计程序时分组协同开发。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6139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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多学一招：默认构造方法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88160" y="1168400"/>
            <a:ext cx="9479280" cy="792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运行程序，编译器报错，如下图。</a:t>
            </a:r>
            <a:endParaRPr lang="zh-CN" altLang="zh-CN" sz="20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5" name="图片 4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1878647"/>
            <a:ext cx="6715760" cy="4359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76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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多学一招：默认构造方法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60880" y="1696720"/>
            <a:ext cx="8788400" cy="3657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编译器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提示无法将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类的无参构造方应用到有参构造方法，原因是调用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new Student 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创建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类的实例对象时，需要调用无参构造方法，而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类中定义了一个有参的构造方法，系统不再提供无参的构造方法。为了避免上面的错误，在一个类中如果定义了有参的构造方法，最好再定义一个无参的构造方法。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需要注意的是，构造方法通常使用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public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进行修饰。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7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】 银行存取款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13840" y="1503680"/>
            <a:ext cx="10129520" cy="4084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银行存取款的流程，人们非常熟悉，用户可在银行对自己的资金账户进行存款、取款、查询余额等操作，极大的便利了人民群众对资金的管理。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本案例要求，使用所学知识编写一个程序实现银行存取款功能。案例要求如下：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账户，初始存款为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500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向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账户存入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元。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账户取出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800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元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19077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3-3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】查看手机配置与功能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73200" y="1747520"/>
            <a:ext cx="9936480" cy="3474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随着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科技的发展，手机的使用已经普及到每个人，手机的功能越来越多并且越来越强大，人们在生活中越来越依赖手机。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两款配置和功能都不同的手机，配置信息包括品牌、型号、操作系统、价格和内存；手机功能包括自动拨号、游戏和播放歌曲。本案例要求使用所学知识编写一个程序实现手机配置及功能查看，并将查看结果打印在控制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457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02564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25600" y="1656080"/>
            <a:ext cx="9936480" cy="3474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开发中，当成员变量与局部变量发生重名问题时，需要使用到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关键字分辨成员变量与局部变量，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关键字语法比较灵活，其主要作用主要有以下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关键字调用本类中的属性。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关键字调用成员方法。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关键字调用本类的构造方法。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0175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调用本类中的属性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22400" y="1391920"/>
            <a:ext cx="4135120" cy="24688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类的构造方法中，如果参数名称与类属性名称相同，则会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导致成员变量和局部变量的名称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冲突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37238" y="1300480"/>
            <a:ext cx="5501323" cy="5029200"/>
            <a:chOff x="5837238" y="1300480"/>
            <a:chExt cx="5501323" cy="5029200"/>
          </a:xfrm>
        </p:grpSpPr>
        <p:pic>
          <p:nvPicPr>
            <p:cNvPr id="4689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238" y="1315720"/>
              <a:ext cx="5501323" cy="5013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6217921" y="1300480"/>
              <a:ext cx="5120640" cy="50292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String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定义构造方法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name,int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      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 = name;</a:t>
              </a:r>
              <a:endParaRPr lang="zh-CN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       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 = age;</a:t>
              </a:r>
              <a:endParaRPr lang="zh-CN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String read(){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return 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:"+name+",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年龄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664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调用本类中的属性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926080" y="2072640"/>
            <a:ext cx="7335520" cy="3159760"/>
            <a:chOff x="2854960" y="1991360"/>
            <a:chExt cx="6522720" cy="2763520"/>
          </a:xfrm>
        </p:grpSpPr>
        <p:pic>
          <p:nvPicPr>
            <p:cNvPr id="4700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960" y="1991360"/>
              <a:ext cx="6522720" cy="2763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735561" y="2247844"/>
              <a:ext cx="5567680" cy="2311547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Example09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 18);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 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stu.read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752770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调用本类中的属性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44320" y="1391920"/>
            <a:ext cx="9906000" cy="8839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33" y="2484120"/>
            <a:ext cx="6483667" cy="2179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40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调用本类中的属性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03120" y="1757680"/>
            <a:ext cx="9011920" cy="3068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从运行结果可以看出，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对象姓名为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null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，年龄为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，这表明构造方法中的赋值并没有成功。这是因为参数名称与对象成员变量名称相同，编译器无法确定哪个名称是当前对象的属性。为了解决这个问题，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提供了关键字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指代当前对象，通过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可以访问当前对象的成员。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调用本类中的属性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91360" y="1346200"/>
            <a:ext cx="9011920" cy="782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关键字指定当前对象属性。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93718" y="2194561"/>
            <a:ext cx="6517642" cy="3434080"/>
            <a:chOff x="2311398" y="2194561"/>
            <a:chExt cx="6517642" cy="3434080"/>
          </a:xfrm>
        </p:grpSpPr>
        <p:pic>
          <p:nvPicPr>
            <p:cNvPr id="4710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2194561"/>
              <a:ext cx="6517642" cy="3434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454400" y="2250440"/>
              <a:ext cx="4765040" cy="32969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String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private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定义构造方法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name,int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this.name = name;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64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类与对象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750560" y="1564640"/>
            <a:ext cx="5110480" cy="4145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面向对象中，为了做到让程序对事物的描述与事物在现实中的形态保持一致，面向对象思想中提出了两个概念，即类和对象。在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程序中类和对象是最基本、最重要的单元。类表示某类群体的一些基本特征抽象，对象表示一个个具体的事物。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6" y="1744344"/>
            <a:ext cx="2620963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4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调用本类中的属性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43200" y="1574800"/>
            <a:ext cx="7447280" cy="4307839"/>
            <a:chOff x="2052320" y="1574800"/>
            <a:chExt cx="7447280" cy="4307839"/>
          </a:xfrm>
        </p:grpSpPr>
        <p:pic>
          <p:nvPicPr>
            <p:cNvPr id="4720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320" y="1574800"/>
              <a:ext cx="7447280" cy="4307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261360" y="1671320"/>
              <a:ext cx="5636259" cy="401828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 read(){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return 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:"+name+",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年龄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:"+age;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Example10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 18);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     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stu.read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50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调用本类中的属性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91360" y="1346200"/>
            <a:ext cx="9011920" cy="17221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在构造方法之中，使用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关键字明确标识出了类中的两个属性“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this.name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”和“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this.age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”，所以在进行赋值操作时不会产生歧义。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结果如下图。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63" y="3408680"/>
            <a:ext cx="6620034" cy="21996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2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调用成员方法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915920" y="1508760"/>
            <a:ext cx="7203440" cy="4272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关键字调用成员方法，具体示例代码如下：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class Student {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public void </a:t>
            </a:r>
            <a:r>
              <a:rPr lang="en-US" altLang="zh-CN" sz="20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openMouth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 {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...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}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public void read() {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this.openMouth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();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}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3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61440" y="1203960"/>
            <a:ext cx="9977120" cy="2362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构造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方法是在实例化对象时被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虚拟机自动调用，在程序中不能像调用其他成员方法一样调用构造方法，但可以在一个构造方法中使用“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this(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1,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2…)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”的形式调用其他的构造方法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。接下来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通过一个案例演示使用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关键字调用构造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86710" y="3520440"/>
            <a:ext cx="7385050" cy="2717800"/>
            <a:chOff x="2886710" y="3581400"/>
            <a:chExt cx="7385050" cy="2717800"/>
          </a:xfrm>
        </p:grpSpPr>
        <p:pic>
          <p:nvPicPr>
            <p:cNvPr id="4730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710" y="3581400"/>
              <a:ext cx="7263130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373120" y="3581400"/>
              <a:ext cx="6898640" cy="27178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private String name;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private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Student () {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实例化了一个新的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对象。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Student (String 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name,int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 {</a:t>
              </a:r>
              <a:endPara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	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this();                  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调用无参的构造方法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0109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11398" y="1325880"/>
            <a:ext cx="8376922" cy="4881880"/>
            <a:chOff x="2311398" y="1325880"/>
            <a:chExt cx="8376922" cy="4881880"/>
          </a:xfrm>
        </p:grpSpPr>
        <p:pic>
          <p:nvPicPr>
            <p:cNvPr id="4741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1325880"/>
              <a:ext cx="8376922" cy="4881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271520" y="1325880"/>
              <a:ext cx="7315200" cy="488188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this.name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= name;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age;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String read(){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return 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:"+name+",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年龄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:"+age;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class Example11 {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static void main(String[]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    Student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new Student 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",18); 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实例化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stu.read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());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035658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676400" y="1447800"/>
            <a:ext cx="997712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调用类的构造方法时，应注意以下几点：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）只能在构造方法中使用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调用其他的构造方法，不能在成员方法中通过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调用其他构造方法。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）在构造方法中，使用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调用构造方法的语句必须位于第一行，且只能出现一次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。下面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程序的写法是错误的：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public Student(String name) {</a:t>
            </a:r>
            <a:endParaRPr lang="zh-CN" altLang="zh-CN" sz="18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8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</a:t>
            </a:r>
            <a:r>
              <a:rPr lang="zh-CN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有参的构造方法被调用了。</a:t>
            </a:r>
            <a:r>
              <a:rPr lang="en-US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");</a:t>
            </a:r>
            <a:endParaRPr lang="zh-CN" altLang="zh-CN" sz="18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this(name); 			</a:t>
            </a:r>
            <a:r>
              <a:rPr lang="en-US" altLang="zh-CN" sz="1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不在第一行，编译错误！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18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8031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3.5.3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调用构造方法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656080" y="1488440"/>
            <a:ext cx="9977120" cy="4302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）不能在一个类的两个构造方法中使用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this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互相调用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错误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如下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class Student {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public Student () {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this("</a:t>
            </a:r>
            <a:r>
              <a:rPr lang="zh-CN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张三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");  		    		// </a:t>
            </a:r>
            <a:r>
              <a:rPr lang="zh-CN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调用有参构造方法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</a:t>
            </a:r>
            <a:r>
              <a:rPr lang="zh-CN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无参的构造方法被调用了。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");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}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public Student (String name) {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this();                  		// </a:t>
            </a:r>
            <a:r>
              <a:rPr lang="zh-CN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调用无参构造方法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</a:t>
            </a:r>
            <a:r>
              <a:rPr lang="zh-CN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有参的构造方法被调用了。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");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}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7788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153920" y="1856740"/>
            <a:ext cx="5201920" cy="3144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块，简单来讲，就是用“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{}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”括号括起来的一段代码，根据位置及声明关键字的不同，代码块可以分为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种：普通代码块、构造块、静态代码块、同步代码块。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751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1657350"/>
            <a:ext cx="33385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3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3.6.1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普通代码块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64640" y="1389380"/>
            <a:ext cx="9499600" cy="7543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普通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代码块就是直接在方法或是语句中定义的代码块，具体示例如下。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60320" y="2143760"/>
            <a:ext cx="7244080" cy="3911600"/>
            <a:chOff x="2560320" y="2143760"/>
            <a:chExt cx="7244080" cy="3911600"/>
          </a:xfrm>
        </p:grpSpPr>
        <p:pic>
          <p:nvPicPr>
            <p:cNvPr id="47616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320" y="2143760"/>
              <a:ext cx="7244080" cy="391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3495040" y="2252980"/>
              <a:ext cx="5659120" cy="367030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Example12 {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public static void main(String[]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  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 = 18;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这是普通代码块。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age:"+age);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}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 = 30;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("age:"+age);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	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55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3.6.1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普通代码块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64640" y="1633220"/>
            <a:ext cx="9499600" cy="35382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上述代码中，每一对“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{}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”括起来的代码都称为一个代码块。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Example12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是一个大的代码块，在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Example12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代码块中包含了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main()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方法代码块，在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main()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方法中又定义了一个局部代码块，局部代码块对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main()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方法进行了“分隔”，起到了限定作用域的作用。局部代码块中定义了变量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main()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方法代码块中也定义了变量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，但由于两个变量处在不同的代码块，作用域不同，因此并不相互影响。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0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5105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类与对象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747520" y="1452880"/>
            <a:ext cx="5344160" cy="4541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在现实生活中，学生就可以表示为一个类，而一个具体的学生，就可以称为对象。一个具体的学生会有自己的姓名和年龄等信息，这些信息在面向对象的概念中称为属性；学生可以看书和打篮球，而看书和打篮球这些行为在类中就称为方法。类与对象的关系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20" y="1781174"/>
            <a:ext cx="3853180" cy="326834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90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3.6.2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64640" y="1290320"/>
            <a:ext cx="9499600" cy="13919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构造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代码块是直接在类中定义的代码块。接下来通过一个案例演示构造代码块的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作用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9520" y="2479040"/>
            <a:ext cx="7874000" cy="3749041"/>
            <a:chOff x="2509520" y="2479040"/>
            <a:chExt cx="7874000" cy="3749041"/>
          </a:xfrm>
        </p:grpSpPr>
        <p:pic>
          <p:nvPicPr>
            <p:cNvPr id="47718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520" y="2529841"/>
              <a:ext cx="7874000" cy="369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322320" y="2479040"/>
              <a:ext cx="6675120" cy="369824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 name;    			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成员属性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{</a:t>
              </a:r>
              <a:endParaRPr lang="zh-CN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     </a:t>
              </a:r>
              <a:r>
                <a:rPr lang="en-US" altLang="zh-CN" sz="1600" dirty="0" err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我是构造代码块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       //</a:t>
              </a:r>
              <a:r>
                <a:rPr lang="zh-CN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与构造方法同级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   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构造方法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Student(){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我是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类的构造方法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");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47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3.6.2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90800" y="2113280"/>
            <a:ext cx="7030719" cy="2804159"/>
            <a:chOff x="2499360" y="1991360"/>
            <a:chExt cx="7030719" cy="2804159"/>
          </a:xfrm>
        </p:grpSpPr>
        <p:pic>
          <p:nvPicPr>
            <p:cNvPr id="4782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9360" y="1991360"/>
              <a:ext cx="7030719" cy="2804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520440" y="2103120"/>
              <a:ext cx="5151120" cy="258064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Example12 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</a:t>
              </a: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stu1 = new Student();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stu2 = new Student();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37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3.6.2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64640" y="1290320"/>
            <a:ext cx="9499600" cy="782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058795" y="2349182"/>
            <a:ext cx="6745605" cy="2486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52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3.6.2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64640" y="1524000"/>
            <a:ext cx="997712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~5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行表示的代码块定义在成员位置，与构造方法、成员属性同级，这就是构造块。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运行结果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得出以下两点结论：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）在实例化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类对象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时，构造块的执行顺序大于构造方法（这里和构造块写在前面还是后面没有关系）。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）每当实例化一个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类对象，都会在执行构造方法之前执行构造代码块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5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 static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42720" y="1625600"/>
            <a:ext cx="9977120" cy="3688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定义一个类时，只是在描述某事物的特征和行为，并没有产生具体的数据。只有通过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new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关键字创建该类的实例对象时，才会开辟栈内存及堆内存，在堆内存中要保存对象的属性时，每个对象会有自己的属性。如果希望某些属性被所有对象共享，就必须将其声明为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属性。如果属性使用了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关键字进行修饰，则该属性可以直接使用类名称进行调用。除了修饰属性，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关键字还可以修饰成员方法。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938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57899" y="1763910"/>
            <a:ext cx="4358641" cy="360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程序中使用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static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修饰属性，则该属性称为静态属性（也称全局属性），静态属性可以使用类名直接访问，访问格式如下：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属性名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4556" y="1706880"/>
            <a:ext cx="2227128" cy="3720861"/>
            <a:chOff x="3028131" y="1788160"/>
            <a:chExt cx="2227128" cy="3720861"/>
          </a:xfrm>
        </p:grpSpPr>
        <p:pic>
          <p:nvPicPr>
            <p:cNvPr id="4792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131" y="1788160"/>
              <a:ext cx="2227128" cy="3720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3566161" y="2806461"/>
              <a:ext cx="883919" cy="627619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static</a:t>
              </a:r>
              <a:endPara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00113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240" y="1188720"/>
            <a:ext cx="9865359" cy="7518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学习静态属性之前，先来看一个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案例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21840" y="1828800"/>
            <a:ext cx="8950959" cy="4521200"/>
            <a:chOff x="2011680" y="1879600"/>
            <a:chExt cx="8950959" cy="4521200"/>
          </a:xfrm>
        </p:grpSpPr>
        <p:pic>
          <p:nvPicPr>
            <p:cNvPr id="48025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80" y="1879600"/>
              <a:ext cx="8950959" cy="452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428240" y="1879600"/>
              <a:ext cx="8361680" cy="439928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 class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 name;             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age;                     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age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4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String school = "A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大学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";    	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// 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school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属性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5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Student(String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name,int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age){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6  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this.name = name;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7     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this.age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= age;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8    }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9 public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void info(){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10  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System.out.println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姓名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 this.name+"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，年龄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+this. age+"</a:t>
              </a:r>
              <a:r>
                <a:rPr lang="zh-CN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，学校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:" + school);  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11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12 }</a:t>
              </a: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1233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86988" y="1549401"/>
            <a:ext cx="7950201" cy="4307839"/>
            <a:chOff x="2311398" y="1706880"/>
            <a:chExt cx="7950201" cy="4307839"/>
          </a:xfrm>
        </p:grpSpPr>
        <p:pic>
          <p:nvPicPr>
            <p:cNvPr id="48128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8" y="1706880"/>
              <a:ext cx="7950201" cy="4307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2875279" y="1706880"/>
              <a:ext cx="7175499" cy="417576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13 public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class Example13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14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public static void main(String[] </a:t>
              </a:r>
              <a:r>
                <a:rPr lang="en-US" altLang="zh-CN" sz="1800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args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 {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15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stu1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张三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",18);    // 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创建学生对象</a:t>
              </a: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16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stu2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李四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",19);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Student stu3 = new Student("</a:t>
              </a:r>
              <a:r>
                <a:rPr lang="zh-CN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王五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",20);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18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stu1.info();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19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stu2.info();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20   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stu3.info();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21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0" indent="0" eaLnBrk="1" hangingPunct="1"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22 }</a:t>
              </a:r>
              <a:endParaRPr lang="zh-CN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3583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98320" y="2042160"/>
            <a:ext cx="9225279" cy="2560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上述代码中，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~7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行代码声明了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类的有参构造，第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9~12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行代码输出了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属性的值。第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16~21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行代码分别定义了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类的三个实例对象，并分别使用三个实例对象调用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info()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638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1398" y="501700"/>
            <a:ext cx="749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3.7.1 </a:t>
            </a:r>
            <a:r>
              <a:rPr lang="zh-CN" altLang="en-US" sz="32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静态属性</a:t>
            </a:r>
            <a:endParaRPr lang="zh-CN" altLang="zh-CN" sz="32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98320" y="1371600"/>
            <a:ext cx="9225279" cy="670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程序运行结果如下图。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3363594" y="2670173"/>
            <a:ext cx="6094730" cy="1993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691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62E317-9EB8-4EE3-A0B2-DEA7D8D8667A}"/>
  <p:tag name="ISPRING_RESOURCE_FOLDER" val="F:\7、计算机组装与维护\5、资源\2.PPT\ppt\第1章 认识计算机 教学PPT_薛蒙蒙_0827_1\"/>
  <p:tag name="ISPRING_RESOURCE_FOLDER_STATIC" val="F:\7、计算机组装与维护\5、资源\2.PPT\ppt\第1章 认识计算机 教学PPT_薛蒙蒙_0827_1\"/>
  <p:tag name="ISPRING_PRESENTATION_PATH" val="F:\7、计算机组装与维护\5、资源\2.PPT\ppt\第1章 认识计算机 教学PPT_薛蒙蒙_0827.pptx"/>
  <p:tag name="ISPRING_PROJECT_FOLDER_UPDATED" val="1"/>
  <p:tag name="ISPRING_PLAYERS_CUSTOMIZATION" val="UEsDBBQAAgAIAO9xSE3/6EwIKgQAAHYOAAAdAAAAdW5pdmVyc2FsL2NvbW1vbl9tZXNzYWdlcy5sbmetV1uP00YUfkfiP4wsUbUPXaASCKnZoEk8m1g4drAne+lF1mw8BAvHs7WdwPYJVS1i+wIStKItLVppu1upNK2QWlFW5ddsnOVf9NhOIAm0tnd5sJSx8n3n9p3jM6WLN7ou6nM/cIS3KJ1dOCMh7rWF7XidRalFl96/IKEgZJ7NXOHxRckTErpYPnmi5DKv02MdDr9PnkCo1OVBAMegHJ9enZFjL0rNilXVG02srVmqXtOtilKTylXR3WDeJlJFR3ziv/vB+Qs3zp47/17p9BiZh8hsYFWdpUIJ07kzOYg0auiqBWxEtTSySqXyO53ww/mnGI/eoqqiEak83NkbPXtyuHdr+MPzYhRNgyyDKy6Yn3syeVqGQTRqmaoiE0sxLU2nScJUQokslaMHvw/v7o7290b7vx08/frg6c3o8Xb0553DvduHgz+G/3yTZUA28Iqi1Syq66ppEU2evJHKo/170Y+PRvf3R4/vF6QxsEkM8O7e7ovvdo6AtRIRpPBo62b0cKsYSV2p1VV4aOzFi18fHDwbFCNoEg0SkB13g5gmrhGroq9CaUAjd3eLQPRLYGV7cDjYKYJaI2ZS+SyMhpeVGqaKrsXKMYhJDaWayGZN9FCbeUh47iZi7Tbg0IbP+47oBfCm7/Dr3EaB69g8KGbFJJdbIFgFq6mVq6zPUSgSyjEhcjwUXuWo4/Q5uODb3M+yAQ1UJXJcnsst5SNrCSsqkS2ol6yvWDRp9NgY8znyRIiY64o4ALDL7D7z2hyt8zbrBRxtwt9sx07+tsEg7NiTz3rO54iFqX/o1LjZNJmsnlo4nmsKVWFyrDDfg/FbkGqm1V8PttsLINIw5N2NMCuKqUwsvBUvjhtXE5vmfwaVpy7HjGjOftFwTJA4MeCrBy1fcUR+BGmAPqQy6TLHzY9StCUw1PR5wL2Q+0jxrhSwqeljAk2go3IsQ+ZnXFiGihTAr5CKqdA4x3w9cEKehUwKldb7zRppw4Lg8pC/0sk6vyKg/13O+lBEeO8EqXAWjmCskCAmkzUegdNzesyigUMdFsI6hsAl1+lC/HYOzlaDTDKYjteZTLzxyz/6/ssiH///M5L6bvCg1+UT2SRBZJGaBBvVulXFWpWA1Id3vo3+up0TBFKNfVKpaam4EsOjJ9vw9Y+++CV69HO09RwCHN76ajj4Oydhun/JZAkD6ThzOaHzjqT2YSf66WEhBmi+eOSQl0wfayLkwadZJBRXZnHJIQ9qvLFOcEX21qTs46xhSnG13gBlmIkQRM9vZ68D0wwNbFyC5k9WKqncYP41mBxUCLcQSxJ3PL3CYtaPtLhPExxvAMdRU6VpYVlOrjZwqXGd9rX0w2Ujloyw+I7jwh0nL1m1jjWYLnN83HbCgoTJQJ80O7Rdep4oLd7XXpvvL09BckMsnZ66MP4LUEsDBBQAAgAIAO9xSE2LtzoSDwQAANwPAAAnAAAAdW5pdmVyc2FsL2ZsYXNoX3B1Ymxpc2hpbmdfc2V0dGluZ3MueG1s5VdRaxtHEH7Xr1iupG/RyYldO+5JwdgSEZVl17rShFLM6m6s23pv93q7J0V5CiEJTV8aKIWShhZDavehdUugkNY0P6ZEkn9G53S2LFlyenJISSjiEDf7zbczs7Pf3lpXb/qcNCFUTIq8MZPNGQSEI10mGnnjI7t0ccEgSlPhUi4F5A0hDXK1kLGCqM6Z8mqgNUIVQRqhFgOdNzytg0XTbLVaWaaCMB6VPNLIr7KO9M0gBAVCQ2gGnLbxT7cDUEYhkyHESkyr0o04EOZiCILF0VFe4lR5hpnA6tTZboQyEu6y5DIkYaOeN95ZWIp/x5iEaoX5IOLkVAGNsVkvUtdlcTyU19gtIB6whoeBz88apMVc7eWNy7lLMQ3CzXGaPnmSBI1pliVmI/QRvw+aulTT5DWZUMNNrY4NicltC+ozx8YREhcgb6zYm7VKeaW4WV2zi7XNa/ZqJYlhCie7eN2ewsku25XiNPi09NdurBc3KuXqB5v22lrFLq+feGFFRwpimaMVs7CyMgodGBTM0l7k1wVlHLvtVBkVaOxXTsMG2LLEcBW3KFdgkM8CaHwYUc50G9s6h229DRAsqQAcvREvW97QYQTGCV1CiIHhWg56Yu7KoCfmF0ZSN5PZT9KaGKVFtaaOh82Dtn5oljlsOoZtSTGSWvxO6pK7g4TAr4NbpT4M7YnaNhMlRM4YZAsXgWOqSyGj3CBMY+rOwFlFdaWZ7u/C0jCSIBfudiCrtbFSOB4N1UjFB1WPG98pfFKVGtSnSSkS01nQ7re/dh7u9g72ege/vHj25Ytnt7s/7/Qe3e3+/tXh3heH+791/vomDc8NGRE/UpqgkgQcNBDtAfk8YrdIHbZkCIQDbaLmoJ0pojhzITsVcUCVOiGlOuEgF5IdUK6uFK9fIFoS6japcKYkx6UHP9Cvg59i7kLiFJzLFrhDFFgZh0YKSBthLnP7sDRpZs+9sudZVocKIgVvE+rg5lcEJbbJZKTQ0mQQp9QPUaXl82gT4irEzkeuhIl+zg3cPzhZ6EKYhi03c+ny7Nx78wtXFrPm37d3L77U6UgQ1zmNZ0sUcflMxU3ndUp3/8XpJeo75luSoR93pTs26eQT5Uj5xrXBMmPNmixhfaV9ExWs+8OP3QfPewdfd79/nKrZn+50Hz/o3vnpyPHR3c79e539P9L4dp7s9f58erh3v/Pd8zT4fv3TAN/l+v3TTyq/BmJPPSl3fKp8H+6mgfV29g/3n6RBboCKfCDrQ59eadw+pqHAA+GtgFbx7Gr0MyN4enHmM9yZb4VEnaUWr65u/4lCvdJHViJvr0ehzrWwb7yo/18qlrwNbjojVxvLnHiJjEd8JpiPdYw/WgY3z8LcbA4vSxOHMhlkG72RFzL/AFBLAwQUAAIACADvcUhNBOcD0bYCAABTCgAAIQAAAHVuaXZlcnNhbC9mbGFzaF9za2luX3NldHRpbmdzLnhtbJVWbU/bMBD+vl9Rdd8Jey2TTCUonYTEBhqI705yTaw6dmQ7Zf338yux26TNekKq757Hd763guSWsOWH2QwVnHLxDEoRVkmjCboZKa/neacUZxcFZwqYumBcNJjOlx9/2g/KLPIci+9ATOVscAG9m4X9TKF4H98WRsYIBW9azPYPvOIXOS62leAdK8+GVu9bEJSwrUZe/lis1qMOKJHqXkGTxLS+MjKN0gqQEkxI39dGzrIozoEGT5f2M5HTuzr9+gPajkiiLO3mk5ExWosrSJN8dWNkHM/07WlVFkZOExT8VRr65bORUSjFexDp5XdfjYwyeNu1/9MjreCVSWjKOV3Edw7luNTjZ6K6NHKWYB5kHJ2tgk+PfetdBPJf47lHZlwFp08mrwcLwRQ9p7BUogOUhZOzyZq/PXZKzwcsN5hKDYhVPehJB/2EOxmuSXU97g+8EVZGIK/oEa+cdg2sXLyx09TQE1arW7srYuy7LopQwM4roxB7ZY/8rfN6hIyUPfKZkhIeGd0fwQ8tjhNqfIt9NU+nX1uBYX0MCQunYDWeHszkysi1VwRMw0tYShPOC2nAlA1lVudCyo5iQgzvSIUV4eyXweV7+xiJsgODb7XhxkKKKApD/WZj1Fs6rpc9p+3orWk/ul+F/nHuPFN6iV/PsVK4qBv9qyTnM8/TU6ITM8+GGWZNajiIe7bhEcf6HiM1WGxBvHBOp7phXIGcej13szUGR1mUA5QNZxn5S4bSz7omB7HWVSMQ2ibVOVxNqprqP/VK4A3KlDBidExV6+sYJu9dGSl8CwAWRR161h2cpemoIhR2QL01UtgHj70MSd2jY+12ox5go+KG85pJHekXRd8pMS41DBBedVzDDGc5v4QVzqV9WTL3YQf3g59s5bDLTOvF3p3Ct1Jys7Yfp1ArzT+T/wBQSwMEFAACAAgA73FITaPtv2riAwAA7Q4AACYAAAB1bml2ZXJzYWwvaHRtbF9wdWJsaXNoaW5nX3NldHRpbmdzLnhtbN1X328bRRB+91+xOlTe6kv6g6Th7CpKHMXCdUJyiFYIReu7sW/p3u71ds+u+1ShUlFeqISQUKlAkUrCAwRUCakQ0T8G1Xb+DGZ9jhPHSTgHaNXKOlk7N/PtfLOz3946V2+HnDQhVkyKgjWdn7IICE/6TDQK1gfu0vlZiyhNhU+5FFCwhLTI1WLOiZIaZypYB63RVRGEEWou0gUr0Dqas+1Wq5VnKorNW8kTjfgq78nQjmJQIDTEdsRpG/90OwJlFXM5QpzUdE36CQfCfExBMJMd5cs65JadetWod7MRy0T4C5LLmMSNWsF6a3be/PZ9UqRFFoIw3FQRjcas56jvM5MO5evsDpAAWCPAvGcuWaTFfB0UrItTFwwMutvjMH3wlAM1MAsSyQg9wA9BU59qmg7TCTXc1mrfkJr8tqAh81x8Qwz/grXobqxXyouljeqKW1rfWHavVdIcJghyS9fdCYLcslspTeKfFX75xmpprVKuvrfhrqxU3PLqQRRWdKQgjj1aMQcrK5PYg2HBHB0kYU1QxrHZjpRRgcZ25TRugCuXGK5inXIFFvkkgsb7CeVMt7Grp7CrbwJE8yoCT6+ZZStYOk7AOoBLATExXMthT1y+MuyJmdkR6nY6+wGtY7N0qNbUC7B50NZPzbEPm/bd6lKMUDNjUpPcHxKqY5U5cpmPGeUWYRq5ecO32lRALzGO9Tex0/m60GPkvIDGaqSGwzqaVvaKH1WlBvVxSi41neTa/eaXzsOt3u52b/fnF8++ePHsbvenzd6je93fvtzb/nxv59fOn19nwbkhExImShOUhoiDBqIDILcSdofUoC5jIBxoE0UE7UwRxZkP+YmAI6rUASjVKQY5l/Z0ubpYun6OaEmo36TCmxAcFxPCSP8f+BS5C4lTcC5b4B+CwMp4NFFA2ujmM7/vloVm/swre5Zl9aggUvA2oR5uZ0VQNJtMJgotTQaGUj9FlRUvoE0wVTDBg1DCRJ9zAw8JnCz2Ic6CNjV94eKly+/MzF6Zy9t/3d06f2rQQOJWOTWzpRq3cKKGZos6oqT/EHSKno7FLsk4NF3pj016/Bkx0LJxbXBsoyTHi1JfO1+OJnW//6H74Hlv96vud48zte/Tze7jB91PfxwEPrrXuf9ZZ+f3LLGdJ9u9P57ubd/vfPs8i3+/olkc3+b63aNPprgG+h55Mu7hTHwfbmVx623u7O08yeK5BioJgawe+jzKEvYhjQVK/GvhWsXTqNFnRvA84ixkuNdeC9E5af//e716KZpz+odQqkj/keacaalevfC+sTVIR8Mbw8gVwbGPvYzl0D56RS3m/gZQSwMEFAACAAgA73FITQ/kWSCZAQAAHQYAAB8AAAB1bml2ZXJzYWwvaHRtbF9za2luX3NldHRpbmdzLmpzjZRNb8IwDIbv/AqUXSfEPrvthgaTJnGYNG7TDmkxpSJNoiR0MMR/Xx2+mtYdxJfm7dPXsStn0+mWiyWs+9Ld+Ge//wj3XgPUnFnCdaiLFj1HnVmRTWGS5SAyCayGFIdPj/L2RFDGTHrTeP2JtrbixxS+mXFhq7gmLAyhWUIrCO2HSrKixN+gtH1Zu5IqfY6XzinZS5R0IF1PKpNzz7CrN7+qFdZgVYA5g854AoFp5FcbeXJ8iDCqXKJyzeV6rFLVi3mySI1aymlb/vlagyn/+GIH9J+j11FgJzLr3h3k9cSjJ4x2UhuwFvZ5H0cYJCx4DKLi2/frHzQwbhZUo4vMZu5AD24wqrTmKTS69DTACDFZejW6GWE0OQcrtyPubjECQvA1mIbV8B4jAJVe6gt+oDYqxY400GbPj6hQfJrJdJ+6j0FyeFi0beveqVB//CELRkjVRmhOjGnednNcMPaOHFxbyzqmZl5QoqRERSTWFFiQp3H1awT3X13GnePJPC9vh/JqLNvAzQLMRClRHv/73EGLo7jL1dn+AVBLAwQUAAIACADvcUhN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73FITZQTsyJpAAAAbgAAABwAAAB1bml2ZXJzYWwvbG9jYWxfc2V0dGluZ3MueG1sDcwxDoMwDEDRnVNY3int1oHAxlaW0gNYxEWRHBuRgOD2ZPvD02/7MwocvKVg6vD1eCKwzuaDLg5/01C/EVIm9SSm7FANoe+qVmwm+XLOBSZYhS7eJo4lMo8Uixx2EajhU17/wB6brroBUEsDBBQAAgAIAKBhr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O9xSE0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73FITe7Vv9acGQAA8D4AABcAAAB1bml2ZXJzYWwvdW5pdmVyc2FsLnBuZ+17f1jSV/83u9ty3/XDWpmYP7idrZqWjlxaqdBWd9ZaulrmSoWSlJoikYkoArU2TUSpNXOulO3b7myZUlhCIlArwCSlckWEQvFJzQDxYwrIzwdsV652X89zPc9138/1XNfjHwrnfT6f9+v1fp/zfp/30XNKP0+In/HO/HcgEMiMDevXboFA3hRBIH8zvz3VLcmq6z/v/ngjd0v8J5DGzoABd+NN7MebPoZALjKn2Xe95W7/177123MhkJnXPT9vSPFnd0MgiG83rP14Kwll6MGVNfRvd4GtC9EHI1YPlX49Dyx9Ur2+6JdroermS2+93/y2eA/8k/X/WHp59pJrX72J33Lx8xnid3E/euFwDVc+Vt1YuO2+i/aZ2Y+durJvBbZReTwgt1Hui9DfPH85s+OWOjeTjb7/WdAKXKHhsiIB7XiWnIh2DldFFD2ehnZTgxy8Lznhw9+mT1GpA0ROg8a5VAD3yLvfv5hbHi5hV6GpKwXvjUv+cTE/jYFmi5yFhR6rIDxZurnw70LfZfxZnuYg54EgiDR4pf/utDfczUfhZT26Q/q/ebq+PARO82Bl+InGmyf+J809vRvR1rsDvVVoBMWm0iA2bDn1FmHhDeXRGr9ISYT7gYeWfpqzv0vHFlGNwewFDjQh6obfsZpAH8DX3Yuze3oFJVe+GzFpGW2dFXSP8oNRC/ZuIxK3Mjw2Xwre0MRpOp1ud3P7acaGHytfvrv+7nm9/ix0nMaa7zIzsPFii9vU1f7ffRQWExP6Av7oL9uVys1wqtvI28ULOtonIf7jEKeflUerVwiG28Pq3PNxbMTochqvpmuzYoQSIEsQ+hLxrJXpsjC76tnCwkLHqMIoWHf3U7GCWFQuVRQmvYTc7COffuwStYk9OgHQbnm/Jn5cyYmkDPt3nSHjJGTnllE39B8bZ52R5Cf65Xmbx8yrnHMM9N2C3R7SO7cnSSJ+pWnGOvMT5AibfiDRNZKoGfn9i8SaWvLgFbLiB+zEY/muUbQrr1B/UZrARFj3PPOwNaY1db5UukWj9UPDc8Rto1fklEEtKx5OFzeJtJw6FtWqzoqQ/+nB9KFzkgbDCtNlNsWgzno+btqSercdo4bSRbU8ywmpIVJoEj/Nq8TSxgPry22V4MZnKYwd4HUDNq23cMJaa6aH4sGws25rKf5Ieb21WeqLIj3WrqKZ82n5xuUFf3qWWAMjubRlEWoyrnbCMepyQpiwgWCbfgHK13pppRnBjclxa25N8DWm3y589mudOuBK6D1I5kuXDOTMRarCah3Lb3A/QZi7c+ukQWT9p1N+mNDMTyuyAURIWVUTy5Ux8d5g9NQLsmL2vx6Pgdhlnll34XwoUHUgaML6VcwJN/3L4S4c661KZAutzwS07y6lg8uD0Lqkl3N43T1/fCvB2hctKgDPz9q56bXu/+ejCHM/iy0gWstElrIuo3PQWEt1KGiOkWmioWlXA33RMnB5IFoFLkdMYJ8tBMW+id5I+9DAzyVBf5vngwbAy6gJ7VvjnBZg4HDGzqWvigvu+54qsexgT5A9x/G6efXHcy9Jlp/Tv7HswplzExEYSj4YQH1aQj0izhAZzzf8Kajbg/5eAo1HFQ68P2/0yfHEM3/t9gIUDxno/l8npZPSSem/W5qzjOqJc1+OzOTsRTt7cbVU60B0hApN6wuBja23WmU3KJSna2AtpDGOjd8pjYy1D13HC3sMBtpYFW3sN+do2taJ3JaknPJkp32H6g6om8Oy3BCzTiJtTciNEZqy9AsP55++k1dyflYGW/TZdBRADeeLLF82WsHpKlW2F9vgCCzgc/9F6Fcw0O5F13XA2p4s3A/qkuJrnskfEGPp2PWOTqO9U7zvo9qk5ZLTln4eKnVR+2BM45wqaQZIlOjMmN9JlG5sK5WMBDiktNQodRVoDc7xx+e3Ghp80UXgiFJONWlX2bh8gdpkEBx/NYHt/5DaYGizLK+9eBmWF3qHOPJfmM/pWgUpjbEueOo/oRUoyui9MtsRfAqjCsgjuDan0siw4Kl18Hbxaq7jfjvBsZhaboOFJB2RSOfIs8tsZSomdzliMDgHmcMPvKLt5VFby3mdboYL1VyeHGwhrfS/n5Pyp0KmMm71TAn7cs8TLBUXX1O9J3bjV1DMlrkiyQqfcvhiyWlomUTVNrVJAD0vUQWu2d56qhwNCvG0ecmMLwGgdPNXtO1QV2w20ktVxTVHo2DGxLmiCpXR2F+z5U/JPMP76GEwC2d8YqkUIBiy9CX0O3taqbFNoVMbSA7igvlcZRk+j4FNK8ceKP/5A39RM3uairkoyybM4CqFrRQVMArKtwNRxl9eS/YMdJYulooTZ8C/Kn8ju7tvGbxQHClNf7OM1ilhQ6XNSN9sG8jQ3crGN1HGOKCOwzTWbPsrL3OunX5tr02eco91kaCkBtAJoVPZoBxcehS+Ryy7A60qBnHfYm7T8QUMbLlYprQsFzbsj41ZUswBnUyWf5SwY5maCT6/3qxdBfhlgsM8SjfaFCnSOvyM6NR5OC9e/qf/wuO77XTsLpzIBy45I6tVbo0D9qbO42pmfgafKX76EV1XDg+V/GpAeoNORvqe+UZ0a49B7pqvYCqYOsmR5Y0wfPQg5vsZ6ODiehIZfgCHhMGJYh0wbNABFCisy+Qg1yX9NWI2SSIGG//qxEhqTd2kdFI6Kf2/IE23p6chraeRPzqFTc1/6nv2uASWAFswJauUPfpnMSiFJcIW/0Us9kWP6CO+TH1tZwrXhaHH2gfGV9Wf/Hiq8R0u9j+xLwgYYDufsb88dWnpS4UrtjBCIgQj75YVDt9cZHQkbNRMgK34zp1pJREG2UuUit32HSfBjbaJBTHET3Q/035X+NJMYL07U/qJLkVMqvn/SE2gn0gIluNPIZ5Xy0/VkrSl0+RIl12wMdxYja1dKTBSjDGObrmj+9t4GGVE/b4RBVLR/Y4HKCRVoAcqmMbwqolJetNyuTkEUBz2RpDg1DibvskXUCRJakuCCp+mf0hXfUNaKbmQ30RCNkZuxbFh1xVc4WhDWZXZ8cjb+UhQNZj5MkAkx9zhzB+0+Ey5HcKM3W9kCRXZ+lIsXZynVeBUjz8o/gXOMLA2+3D5eg5oNagqPs7pzmyNfahO5GXb6TY/ebZ/iMJkhTtxmkESmdBj6MfYhHi25sqrtveMYKnitw9UYhPF7gqiEDQwbW6e2OPiXngUjuUTFV52bWk4WU5WP+876BPBVEjzEKO/JqZ1L5TU8UQkSmsNL3uueTa31HZEhTWSGVsJShJa2wtPL9dJ3SXN5lR8N7pbARWlry6rktqgXD8jpv/V4SAeB8MkNVCySS5pp1/7irEW/rbYICHNnfKQ+BP95w8a54gkOO3wZgaWQIMvxqGRkguLc/zN0fMxW1MX5US3ZPPKDn1lW1pN4MN5GUCySRhPQNtsKhQ361VPxqyilgf3h15P3hZ7OnTdf0OPpj+iV5klDz5adwan1AFRKnQ8wAKov+1pdVDgB8R7ltf6Ra1rNoxKHVg8phvdikCpdaiXSYqw4EUND59ajn+r9VOCQ1+iYuJ9uplbVJK2j+hVgEGs42o+8Tt8z1SNVkmQ0siW9AP+GdfvCXkJrSwCS6VjmsMQXoSxZgLNZnY0fv/qBNJVoAGVNX09fRcWWpURch96RhJ59r+hjZKDzS7TTUMGkDIL6F089Z88pkMHVO/APGjJts83R+bM4colbFKK6uOwxmiE2mHxEdtWFfMsUC5GZaIwzHjk93lLXo0XRaAo/XbpY2wEnbC3tTVi6k9Qajr0Hfg7OFHG/ukogtKp+gDDmM9VIXKzbFYSGegvMmhKDEjpCh88rbXBoPIXq5RCNsFGSmtNBKygjgQDFGCU+fCO6Xk2bpfgtbn2xEud1fFvCGrVJvfkosV25yt190R/ieVmV/R1GarCxf/59XCKWUZNi8rGofH2Fv7EEhW/zL0nagEUp5mIQnh2Obag/JiOo4hnWX+vC0fB1GaheexEW99rz5+R238U2O3P5ejW2KlsS7+5tT/ON6Ie+1r8GkBd6aLaFXGWR4d9RTNV8M8c7a9aEgOnirkxOVL2UDm+CNDuH31tBePGUSl9kayVccNtIb4R8RrrfS4D3fGaO+6AYbZrJqUOoy98+nNJOPU2hYEijBGnfyF6LdbcewDYDhiyKay4wSAfbNGPbrbDYBj3xuDrX/P/4qq9hslFZVLNf17NFgb6vA7mfAwbfLWCm/yX0iTEJMQkxCTEJMQkxCTEJMQkxCTEJMQkxCTEJMQkxCTEJMQkxP8uhMXEFVGMjxsWCAQrQib+UBdBGdhYZ6Sa+eagvk/vunywa07NfkmlPVcel+85jT8Y1135S5e4ehZ2DTHzFvR/fTT+/7AZN6RxOTSLxmXH/g36AueLUAW9lV11SMdAVzzSeqfLCzF0qOu6N7I7oRUNOsU2PyPeRPC8I8BFH9GDrrS5sI2WJ4uQBQ0d7zX6c/24crXJLZPhBqMVQSKhc5TNog5UUT+gYPl0c7TaqAc8NwgKCx9/6/sQMdBHLe14D9GpBzR0XffluL4WrdkayirTtZgsoyCTFkvx4peZY2yknGeeA2Xf6jkClmuMhaSMydBUlc5lwrtMIymi0RTfILL+Ijet01BgUmI19m7k6O9f4K9k22zvKlSoZh8RFijU2PuiNfuVJEcSDR1hi9yPHMQQBd7UocO90oIvVK4duUhnb96IsiZN7e0e53mJ6VdgNKxoGtVopkY4ArLFeRxV40Kq3Gie80NjHLXnXiXcY8yVUuhsodEmNKZ/3hauIQ9d89KYWqCd2lH4pW9glkMwniWPFpcTXzSIGaHLxzwHyEUrD4qvfkSN+I1pb2OmrkqVGLQKHi4VnzqPFp7+OV0mkalUmRxkiBlAnNOJpfPxSOcSaa9K1RPBdTDukFTJKwP4rTD3bF3qvD4cwoz9zikgJyn7d4XxO85pzU4q4sqjh0CyKaHHRynN3cp4C/7JDTZ84W6Fkv54gf9CbTVCdS1YfT9JHRTtyzIbjs6VF9KvhaHU3mvhByTGpNaAw72WOH9AyUPZC6DyNxnwvbYlDZ5D+Ylelx67acUbQxDF4P48geUHKatfNV+kLsUyUL0v/abZfsxBIWe8INSula82Faz4zZJ322K6UF+RBK/N9mLISH2KmEXURJMoH/6umG3bvAwVJG+nH/qKkQh/r1z3DdgfXPxPRxNPy6rXqGRORoCASVrpPNXZGL3ugkE3yFUVNd+bZT7WY95WZZ4CgfBS7bfq9MaH9TKEb4oSt20es2FQIXcto/bchr7HkTVrq5ersOrd6fv85OFaU4YoH2N/6P0xOExd/Q5gvU46qRzFAnczaOtyCmHJArXewS/V68Co3WZBZU+f+2MGBHJLzG2pkcnHHsoQMA+Cr8b5AyW8UWbJW4M50hauesj0ToGTbvQWs/O3mcjmnAq0UuUtYdfLBsluJ2Q4HsOcuwod9W2D/hDIDzFVsGe1N8cVdV5bhBy7OfKcEChh+89fs5aonKVpJyrz0i101uXvHecX5SQX6bTEfd3OW2ySw3JfcsFRjU4hOEDc4V322EZSDyllzWik6BwyJFrArEcZe4JEVJeZ5hr5NqLo8Yj9uRwWVMuxqdtzjucdfxw2bsrvtQV91SNGRf97tlPZGdyVviyXvb9LfjNJkAUohPUo4hz3rPki2U+U/mA+MiQ7YmoleFhS4lh8zXBEnstYDZgXUiMkV32ALXbhjRUrp7bDi8VszIKH6oXqTuJW+rW95JMOyOXl7vB6gtDKe/PUVflZdmuHxt7RpRCaLpPRBo1O7rLLu3Sd4w7O1Nxx8/P4hdeNc7GUxq/1zzluv6feYJWftLNGy9HRc9f8BvUJb3KdaNpVxAfUegPBdaN/lbDhQ8bFrNR5h7t4S2pxy1EixyEzBuqvUDnV5T+HomCibdfdFLFsb/d8VfdBf28cFm6d0r0pA80MnnnBc9FEnWwd0Pbqq9GJiLEn4gzQ+gx9REnBZ3CV5odZ7LTp+5V57FA+HgJ5tB9squGIUljHX1A71f2kn+YnOphSRYkrhrasuxfZqFUFcymDuayNXuf0Qq5J4X2adPI09GrOMLqGY5sKgewHI90akjVr7VKHfnRN3timHH9mSAXiRBsi2jMNOu6M33/ISTONQuXa+eKh79OwvPOOnSd6zPdNLWs+qt3bTGFpU+B4HXoHBHLVXASWoT9zJVB+d6c/vGgM1myuEmuM0vzK3S5Q0II7Ip0Grgh2hjidHOgNbTMIuwsY9BEiuv55U2XPmXdhmNhjjzhmbFEQRxrXpJJkgGDmmp3dCxGJAOG+Yx4tkyNPdK+H3S16HSH2ZNjM7q9202HfiJY6M971IhDbMs2CyyLqA1gbyODwmCeLbBiixk1K1cN28TGxOQ+o2A2MCIBD0s9iBmuNls32FkrA5z1RN/IAguwp22Vla1qzGajTPDUurqIt54tSM7noFkgVD3Epeh9Y/2JEseH2cj6uaOY6GyxtDsxlKRKrjugymZoKOjJS2V+X/sJPKx46y0KaHL4bLrl872wjatxuXEb4Eubw3TYeZSS+3tilmH24g7inVOqtEsnwsEQGNqR8NpaoghY1T7ltQv4mZauuLXECVMYeoDl+N4vVoI+KBC9KpLHFjSChQgYA5bQgGDYVz9jZpKrYTCiaCSgsp8plUtcd2twIDXv2EpvdXWh8S3MoaHFx1qenfUUrU8AW3hL+jCGiUgEsninTDweHM9dEUgMzFNPG59aVc7qAu0qKO2nhqxwU6yoJ8A0UxQH3zj3dYareuIuogueILU202FlTNs89fFsP70jKGOeV7AMjezziJgULue8EqnuiENGYv5fJlc5hEhmTqkLw9QvHh63yyK4w6vOgwqc/d5UgRty/kPbHXJLLpqFZb7LsN8t00Gs7w22FAR21Y8uzWdtOpgWNJ4hcH0D0jZ41g6hsuj4+ZdWDU2CW1db8Z/V0aS/45S5GGKCMxzylY8NxrJ99aFzYlFv6ZoLA8LTJYRLyElLzp68Do7Q4sYohY7YhkO7hyMwZhm/lzoge61avtVffRCB9AEXnxgjBAWs1a6y67FDYCbmsSI+B8d1vR+ccFyx9ROawpYT1kuAf0oTRzo2f2H/8g1zknBLz4pmDcJKYDcptuhK98A3IQS7ZOlDXJfoCncwIhUsY0hl3TMMOrhnH6vmIj5u+kuBwLy2YakPvxdnZIgF++mpFJYXazFFt1VIqtJgKJsUFM8aDBKlUFHgmk9uDqC3T5cSLDJizNtDwExnELhwf3BjwVqNZaBbg/VpCCT28Tabmg8abwiBgXyDOJT5eyr682a74Wr8qmG/0DNJFChoYYtKCXHdvNbJ6oiGQo7an8cgfnQLrWZDxTz0HzK6zxFCIBXmqWVy+HpSRmruoi1vO6XPHw9KYNZpdb1kR4f8sk1suv5bBum6x4K1LeLIbrEp9bqR70SK5a5sIYQ0Bua/DbmG6LAOJzieJCS7317bA5/G0kXhfjbq9V/uoXYhqDLEVTgdEp9ZWOaYtEEokt+eKUERLsTs7cVSpSQH67cq8pvHMxG4d/nTMbM89Rslxe+fUcUvku7RtHHkHA8wKoR6l2BlsB8/Hu93Vh3f2fdLaKrIrqAZFgmg4TPRdRdhI1QxEa5JpdH+gUoE5sgs3PWVzbE+UUFJs+KLktKVQpu486l6kiSd1R8x70UTB+LjJKOPJK4eSwJHL3H25w2NyGsLRmirmR1EF/hwmVldHfVYXXjvMDWzW7qXaLi5AcQUJsYZBKVUvVRPjBouz9Y8bOOwqXZswqIQUqjeRdU3pf+frB3gpfwSZ4/Po9saTnhH43DZSh6xxOqypu1nH3WPUrwVgLpJ15ZVQQCE57I2wnNgcthuz4QHaWEKzlHTp7qCjTEPblApZ3m40MwUcuQet5Gqm+omR6H6yuOlFpFTNQG8mOsaNuRIfVLDAEWNa2fZiPf/YrglkUvnATvvDD6k1dX8iil8znqNy1owny26FyDna5BhDK/sx7gphJcldDd+VS/OgoigOnsxggU2wjdo8lc7SLOUv9SeT6vW63lXqUlqBmOJeNu/1OtwldLgvUvWBjW96xpGL3X68F/f8VuRAv7aFgfaHOYdKumAkVxVtrAo/831w2DlsOWQ2UoxkzbKz+/J3Y7zxlRRBanwRjWhaXoBM6yVffVFSGmosfHL0H7XbYD+mPouJzh8dKEkuiJJgkTZlmZfVRsjqW0TVLkqgDXnRjs4MGzG5Cw4z3r+QVM9yKFmbRKhGoJnVEoCPGQxxh0W40QsC+dBXk1HpEJD/AeY2cOTXtqUu4hvoWjPCFhCQZwB1jY3s5LTpNNCXBo44zSJk4JVlfwSba46mjuLvGqZzC2qMbxiHqW67L+dax9DJyiWdvcp9XPCXrz0UQW9NHoLguQEdQTUpPMdfz2AUQxeZFL121QtVnt0NoEV+yEYcTMtrWlEC/xAhVJG2XLssZe9LkZ/izYivLZ+N2Wa3sy1EtiUPWeSQ4O0SMfewOKPYsx3kxeXvPcxr1OXMQ/hKA+aLOsVdiUiK9ZEXklToKfrfQ/lWZXA9W5ufvMc3mRDZ+D1FyIUlfzQLH8VoxhIK3xi/b51xkRw3JPHH/+LruUR9NW0eXzHFZRO5TqLe9vTnb9ejvE85abUOz23sq5+mG+nhEvZTmrOfdjfsxRvvxiiedoBh1sF8EdlzIbbL36N5NfZillg4SqtJcHl35wtO2jaJajwKN/wjYW3jJzu//h9QSwMEFAACAAgA73FITXA/OElKAAAAagAAABsAAAB1bml2ZXJzYWwvdW5pdmVyc2FsLnBuZy54bWyzsa/IzVEoSy0qzszPs1Uy1DNQsrfj5bIpKEoty0wtV6gAihnpGUCAkkIlKrc8M6Ukw1bJ0tAYIZaRmpmeUWKrZGZhChfUBxoJAFBLAQIAABQAAgAIAO9xSE3/6EwIKgQAAHYOAAAdAAAAAAAAAAEAAAAAAAAAAAB1bml2ZXJzYWwvY29tbW9uX21lc3NhZ2VzLmxuZ1BLAQIAABQAAgAIAO9xSE2LtzoSDwQAANwPAAAnAAAAAAAAAAEAAAAAAGUEAAB1bml2ZXJzYWwvZmxhc2hfcHVibGlzaGluZ19zZXR0aW5ncy54bWxQSwECAAAUAAIACADvcUhNBOcD0bYCAABTCgAAIQAAAAAAAAABAAAAAAC5CAAAdW5pdmVyc2FsL2ZsYXNoX3NraW5fc2V0dGluZ3MueG1sUEsBAgAAFAACAAgA73FITaPtv2riAwAA7Q4AACYAAAAAAAAAAQAAAAAArgsAAHVuaXZlcnNhbC9odG1sX3B1Ymxpc2hpbmdfc2V0dGluZ3MueG1sUEsBAgAAFAACAAgA73FITQ/kWSCZAQAAHQYAAB8AAAAAAAAAAQAAAAAA1A8AAHVuaXZlcnNhbC9odG1sX3NraW5fc2V0dGluZ3MuanNQSwECAAAUAAIACADvcUhNGtrqO6oAAAAfAQAAGgAAAAAAAAABAAAAAACqEQAAdW5pdmVyc2FsL2kxOG5fcHJlc2V0cy54bWxQSwECAAAUAAIACADvcUhNlBOzImkAAABuAAAAHAAAAAAAAAABAAAAAACMEgAAdW5pdmVyc2FsL2xvY2FsX3NldHRpbmdzLnhtbFBLAQIAABQAAgAIAKBhr0TOggk37AIAAIgIAAAUAAAAAAAAAAEAAAAAAC8TAAB1bml2ZXJzYWwvcGxheWVyLnhtbFBLAQIAABQAAgAIAO9xSE0129mtaAEAAPMCAAApAAAAAAAAAAEAAAAAAE0WAAB1bml2ZXJzYWwvc2tpbl9jdXN0b21pemF0aW9uX3NldHRpbmdzLnhtbFBLAQIAABQAAgAIAO9xSE3u1b/WnBkAAPA+AAAXAAAAAAAAAAAAAAAAAPwXAAB1bml2ZXJzYWwvdW5pdmVyc2FsLnBuZ1BLAQIAABQAAgAIAO9xSE1wPzhJSgAAAGoAAAAbAAAAAAAAAAEAAAAAAM0xAAB1bml2ZXJzYWwvdW5pdmVyc2FsLnBuZy54bWxQSwUGAAAAAAsACwBJAwAAUDIAAAAA"/>
  <p:tag name="ISPRING_ULTRA_SCORM_COURSE_ID" val="29CDFE28-0755-48D7-B396-2DB4679C4ED9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RESENTATION_TITLE" val="第1章 认识计算机 教学PPT_薛蒙蒙_0827"/>
  <p:tag name="ISPRING_RESOURCE_PATHS_HASH_PRESENTER" val="6f21232e94b46569fb407c359ca3a72a584818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7 本章小结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传智播客.黑马程序员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4.1 性能测试概述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9283</TotalTime>
  <Words>7008</Words>
  <Application>Microsoft Office PowerPoint</Application>
  <PresentationFormat>宽屏</PresentationFormat>
  <Paragraphs>850</Paragraphs>
  <Slides>122</Slides>
  <Notes>122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3" baseType="lpstr">
      <vt:lpstr>等线</vt:lpstr>
      <vt:lpstr>等线 Light</vt:lpstr>
      <vt:lpstr>方正细倩简体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第3章 面向对象（上）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认识计算机 教学PPT_薛蒙蒙_0827</dc:title>
  <dc:creator>lucius</dc:creator>
  <cp:lastModifiedBy>王禹</cp:lastModifiedBy>
  <cp:revision>1028</cp:revision>
  <dcterms:created xsi:type="dcterms:W3CDTF">2016-08-25T05:35:30Z</dcterms:created>
  <dcterms:modified xsi:type="dcterms:W3CDTF">2021-02-02T08:41:10Z</dcterms:modified>
</cp:coreProperties>
</file>