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57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6ABDC78-56B1-460C-AEF1-1B1CB88767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程序设计（第五版）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6998" y="4407441"/>
            <a:ext cx="4889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9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9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32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788361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87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:①</a:t>
            </a:r>
            <a:r>
              <a:rPr lang="zh-CN" altLang="en-US" sz="1600" dirty="0" smtClean="0">
                <a:solidFill>
                  <a:schemeClr val="bg1"/>
                </a:solidFill>
              </a:rPr>
              <a:t>主函数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 smtClean="0">
                <a:solidFill>
                  <a:schemeClr val="bg1"/>
                </a:solidFill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语句将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的值作为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都是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</a:t>
            </a:r>
            <a:r>
              <a:rPr lang="zh-CN" altLang="en-US" dirty="0" smtClean="0"/>
              <a:t>：本例程序中两个函数都有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语句，请注意它们的异同。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两个函数都定义为整型，都有函数值，都需要用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语句为函数指定返回值。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语句指定的返回值一般为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max</a:t>
            </a:r>
            <a:r>
              <a:rPr lang="zh-CN" altLang="en-US" dirty="0" smtClean="0"/>
              <a:t>函数的返回值是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函数中求出的两数中的最大值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，只有通过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语句才能把求出的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值作为函数的值并返回调用它的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5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函数时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个函数包括两个部分：函数首部和函数体，函数体一般包括声明部分和执行部分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defTabSz="357188"/>
            <a:r>
              <a:rPr lang="en-US" altLang="zh-CN" sz="1400" dirty="0" smtClean="0"/>
              <a:t> {	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</a:p>
          <a:p>
            <a:pPr defTabSz="357188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</a:p>
          <a:p>
            <a:pPr defTabSz="357188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</a:p>
          <a:p>
            <a:pPr marL="0" lvl="1" defTabSz="357188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</a:p>
          <a:p>
            <a:pPr marL="0" lvl="1" defTabSz="357188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max	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x,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y)</a:t>
            </a:r>
          </a:p>
          <a:p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lang="zh-CN" altLang="en-US" sz="1600" dirty="0" smtClean="0"/>
              <a:t>函数类型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函数名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4411662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dirty="0"/>
              <a:t>课程目标：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/>
              <a:t>熟记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语言的基本概念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熟悉</a:t>
            </a:r>
            <a:r>
              <a:rPr lang="en-US" altLang="zh-CN" sz="2400" dirty="0">
                <a:latin typeface="Times New Roman" pitchFamily="18" charset="0"/>
              </a:rPr>
              <a:t>Visual C++ </a:t>
            </a:r>
            <a:r>
              <a:rPr lang="zh-CN" altLang="en-US" sz="2400" dirty="0">
                <a:latin typeface="Times New Roman" pitchFamily="18" charset="0"/>
              </a:rPr>
              <a:t>上机操作环境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会读、会编、会调试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程序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通过全国计算机等级二级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/>
              <a:t>考试（毕业资格）</a:t>
            </a:r>
          </a:p>
          <a:p>
            <a:pPr>
              <a:spcBef>
                <a:spcPct val="100000"/>
              </a:spcBef>
            </a:pPr>
            <a:r>
              <a:rPr lang="zh-CN" altLang="en-US" sz="2800" dirty="0"/>
              <a:t>课程要求：多上机实践</a:t>
            </a:r>
          </a:p>
          <a:p>
            <a:pPr lvl="1"/>
            <a:endParaRPr lang="zh-CN" altLang="en-US" sz="24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语言与自然语言的</a:t>
            </a:r>
            <a:r>
              <a:rPr lang="zh-CN" altLang="en-US" i="1" u="sng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</a:p>
        </p:txBody>
      </p:sp>
      <p:graphicFrame>
        <p:nvGraphicFramePr>
          <p:cNvPr id="49155" name="Group 3"/>
          <p:cNvGraphicFramePr>
            <a:graphicFrameLocks noGrp="1"/>
          </p:cNvGraphicFramePr>
          <p:nvPr>
            <p:ph idx="1"/>
          </p:nvPr>
        </p:nvGraphicFramePr>
        <p:xfrm>
          <a:off x="609600" y="1719263"/>
          <a:ext cx="10972800" cy="3769678"/>
        </p:xfrm>
        <a:graphic>
          <a:graphicData uri="http://schemas.openxmlformats.org/drawingml/2006/table">
            <a:tbl>
              <a:tblPr/>
              <a:tblGrid>
                <a:gridCol w="4334933"/>
                <a:gridCol w="6637867"/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自然语言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语言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信息交流（地位平等）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（有思维、推理能力）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语法规则、句法规则灵活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（可省略、颠倒）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如：走，去晒太阳！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去晒太阳，走！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表达方式多样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机对话（命令方式）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（无思维、推理能力，具有计算与逻辑判断能力）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语法规则、句法规则固定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（一般不可省略、颠倒，必须按部就班）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如：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x=a+b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scanf(“%d%d”,a,b);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算法多样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10972800" cy="4411662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dirty="0">
                <a:latin typeface="楷体_GB2312" pitchFamily="49" charset="-122"/>
              </a:rPr>
              <a:t>学习要点：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>
                <a:latin typeface="楷体_GB2312" pitchFamily="49" charset="-122"/>
              </a:rPr>
              <a:t>熟记</a:t>
            </a:r>
            <a:r>
              <a:rPr lang="en-US" altLang="zh-CN" sz="2400" dirty="0">
                <a:latin typeface="楷体_GB2312" pitchFamily="49" charset="-122"/>
              </a:rPr>
              <a:t>C</a:t>
            </a:r>
            <a:r>
              <a:rPr lang="zh-CN" altLang="en-US" sz="2400" dirty="0">
                <a:latin typeface="楷体_GB2312" pitchFamily="49" charset="-122"/>
              </a:rPr>
              <a:t>语言的语法、句法</a:t>
            </a:r>
          </a:p>
          <a:p>
            <a:pPr lvl="1">
              <a:spcBef>
                <a:spcPct val="100000"/>
              </a:spcBef>
            </a:pPr>
            <a:r>
              <a:rPr lang="zh-CN" altLang="en-US" sz="2400" dirty="0">
                <a:latin typeface="楷体_GB2312" pitchFamily="49" charset="-122"/>
              </a:rPr>
              <a:t>学会算法分析与算法设计</a:t>
            </a:r>
          </a:p>
          <a:p>
            <a:pPr>
              <a:spcBef>
                <a:spcPct val="100000"/>
              </a:spcBef>
            </a:pPr>
            <a:r>
              <a:rPr lang="zh-CN" altLang="en-US" dirty="0">
                <a:latin typeface="楷体_GB2312" pitchFamily="49" charset="-122"/>
              </a:rPr>
              <a:t>本课重点：第三章～</a:t>
            </a:r>
            <a:r>
              <a:rPr lang="zh-CN" altLang="en-US" dirty="0" smtClean="0">
                <a:latin typeface="楷体_GB2312" pitchFamily="49" charset="-122"/>
              </a:rPr>
              <a:t>第八章</a:t>
            </a:r>
            <a:endParaRPr lang="zh-CN" altLang="en-US" dirty="0">
              <a:latin typeface="楷体_GB2312" pitchFamily="49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dirty="0">
                <a:latin typeface="楷体_GB2312" pitchFamily="49" charset="-122"/>
              </a:rPr>
              <a:t>本课难点：</a:t>
            </a:r>
            <a:r>
              <a:rPr lang="zh-CN" altLang="en-US" dirty="0" smtClean="0">
                <a:latin typeface="楷体_GB2312" pitchFamily="49" charset="-122"/>
              </a:rPr>
              <a:t>第六章</a:t>
            </a:r>
            <a:r>
              <a:rPr lang="zh-CN" altLang="en-US" dirty="0">
                <a:latin typeface="楷体_GB2312" pitchFamily="49" charset="-122"/>
              </a:rPr>
              <a:t>～</a:t>
            </a:r>
            <a:r>
              <a:rPr lang="zh-CN" altLang="en-US" dirty="0" smtClean="0">
                <a:latin typeface="楷体_GB2312" pitchFamily="49" charset="-122"/>
              </a:rPr>
              <a:t>第八章</a:t>
            </a:r>
            <a:endParaRPr lang="zh-CN" altLang="en-US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期末成绩评定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出勤</a:t>
            </a:r>
            <a:r>
              <a:rPr lang="en-US" altLang="zh-CN" sz="2400" dirty="0">
                <a:latin typeface="Times New Roman" pitchFamily="18" charset="0"/>
              </a:rPr>
              <a:t>10</a:t>
            </a:r>
            <a:r>
              <a:rPr lang="zh-CN" altLang="en-US" sz="2400" dirty="0">
                <a:latin typeface="Times New Roman" pitchFamily="18" charset="0"/>
              </a:rPr>
              <a:t>％</a:t>
            </a:r>
          </a:p>
          <a:p>
            <a:pPr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平时作业</a:t>
            </a:r>
            <a:r>
              <a:rPr lang="en-US" altLang="zh-CN" sz="2400" dirty="0">
                <a:latin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</a:rPr>
              <a:t>%</a:t>
            </a:r>
            <a:r>
              <a:rPr lang="zh-CN" altLang="en-US" sz="2400" dirty="0" smtClean="0">
                <a:latin typeface="Times New Roman" pitchFamily="18" charset="0"/>
              </a:rPr>
              <a:t>（包括课堂作业）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期中测试（闭卷）</a:t>
            </a:r>
            <a:r>
              <a:rPr lang="en-US" altLang="zh-CN" sz="2400" dirty="0">
                <a:latin typeface="Times New Roman" pitchFamily="18" charset="0"/>
              </a:rPr>
              <a:t>10%</a:t>
            </a:r>
          </a:p>
          <a:p>
            <a:pPr>
              <a:spcBef>
                <a:spcPct val="100000"/>
              </a:spcBef>
            </a:pPr>
            <a:r>
              <a:rPr lang="zh-CN" altLang="en-US" sz="2400" dirty="0">
                <a:latin typeface="Times New Roman" pitchFamily="18" charset="0"/>
              </a:rPr>
              <a:t>期末测试（闭卷）</a:t>
            </a:r>
            <a:r>
              <a:rPr lang="en-US" altLang="zh-CN" sz="2400" dirty="0">
                <a:latin typeface="Times New Roman" pitchFamily="18" charset="0"/>
              </a:rPr>
              <a:t>70</a:t>
            </a:r>
            <a:r>
              <a:rPr lang="zh-CN" altLang="en-US" sz="2400" dirty="0">
                <a:latin typeface="Times New Roman" pitchFamily="18" charset="0"/>
              </a:rPr>
              <a:t>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全国计算机等级二级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考试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893" y="175738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90000"/>
              </a:lnSpc>
              <a:spcBef>
                <a:spcPct val="100000"/>
              </a:spcBef>
              <a:buNone/>
            </a:pPr>
            <a:endParaRPr lang="en-US" altLang="zh-CN" sz="2200" dirty="0"/>
          </a:p>
          <a:p>
            <a:r>
              <a:rPr lang="zh-CN" altLang="en-US" b="1" dirty="0" smtClean="0"/>
              <a:t>题型分值分布：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、单项选择题，</a:t>
            </a:r>
            <a:r>
              <a:rPr lang="en-US" altLang="zh-CN" dirty="0" smtClean="0"/>
              <a:t>40</a:t>
            </a:r>
            <a:r>
              <a:rPr lang="zh-CN" altLang="en-US" dirty="0" smtClean="0"/>
              <a:t>题，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分（含公共基础知识部分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、程序填空题，</a:t>
            </a:r>
            <a:r>
              <a:rPr lang="en-US" altLang="zh-CN" dirty="0" smtClean="0"/>
              <a:t>2~3</a:t>
            </a:r>
            <a:r>
              <a:rPr lang="zh-CN" altLang="en-US" dirty="0" smtClean="0"/>
              <a:t>个空，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分；上机题。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、程序改错题，</a:t>
            </a:r>
            <a:r>
              <a:rPr lang="en-US" altLang="zh-CN" dirty="0" smtClean="0"/>
              <a:t>2~3</a:t>
            </a:r>
            <a:r>
              <a:rPr lang="zh-CN" altLang="en-US" dirty="0" smtClean="0"/>
              <a:t>处错误，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分；上机题。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、程序设计题，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题，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分；上机题。</a:t>
            </a:r>
          </a:p>
          <a:p>
            <a:r>
              <a:rPr lang="zh-CN" altLang="en-US" dirty="0" smtClean="0"/>
              <a:t>二级公共基础知识在各科考试选择题中体现。程序设计部分，主要考查考生对程序设计语言使用和编程调试等基本能力，在选择题和操作题中加以体现。</a:t>
            </a:r>
          </a:p>
          <a:p>
            <a:r>
              <a:rPr lang="zh-CN" altLang="en-US" b="1" dirty="0" smtClean="0"/>
              <a:t>考试要求：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、熟悉</a:t>
            </a:r>
            <a:r>
              <a:rPr lang="en-US" altLang="zh-CN" dirty="0" smtClean="0"/>
              <a:t>Visual C++2010 Express</a:t>
            </a:r>
            <a:r>
              <a:rPr lang="zh-CN" altLang="en-US" dirty="0" smtClean="0"/>
              <a:t>集成开发环境。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、掌握结构化程序设计的方法，具有良好的程序设计风格。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、掌握程序设计中简单的数据结构和算法并能阅读简单的程序。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Visual C++2010 Express</a:t>
            </a:r>
            <a:r>
              <a:rPr lang="zh-CN" altLang="en-US" dirty="0" smtClean="0"/>
              <a:t>集成环境下，能够编写简单的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程序，并具有基本的纠错和调试程序的能力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967"/>
            <a:ext cx="10515600" cy="5671996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5600" b="1" dirty="0" smtClean="0"/>
              <a:t>考试内容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语言程序的结构。程序的构成，</a:t>
            </a:r>
            <a:r>
              <a:rPr lang="en-US" altLang="zh-CN" sz="4400" dirty="0" smtClean="0"/>
              <a:t>main</a:t>
            </a:r>
            <a:r>
              <a:rPr lang="zh-CN" altLang="en-US" sz="4400" dirty="0" smtClean="0"/>
              <a:t>函数和其他函数；头文件，数据说明，函数的开始和结束标志以及程序中的注释；源程序的书写格式；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语言的风格。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2</a:t>
            </a:r>
            <a:r>
              <a:rPr lang="zh-CN" altLang="en-US" sz="4400" dirty="0" smtClean="0"/>
              <a:t>、数据类型及其运算。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的数据类型；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运算符的种类、运算优先级和结合性；不同类型数据间的转换与运算；</a:t>
            </a:r>
            <a:r>
              <a:rPr lang="en-US" altLang="zh-CN" sz="4400" dirty="0" smtClean="0"/>
              <a:t>C</a:t>
            </a:r>
            <a:r>
              <a:rPr lang="zh-CN" altLang="en-US" sz="4400" dirty="0" smtClean="0"/>
              <a:t>表达式类型（赋值表达式，算术表达式，关系表达式，逻辑表达式，条件表达式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逗号表达式）和求值规则。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3</a:t>
            </a:r>
            <a:r>
              <a:rPr lang="zh-CN" altLang="en-US" sz="4400" dirty="0" smtClean="0"/>
              <a:t>、基本语句。表达式语句，空语句，复合语句；输入输出函数的调用，正确输入数据并正确设计输出格式。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4</a:t>
            </a:r>
            <a:r>
              <a:rPr lang="zh-CN" altLang="en-US" sz="4400" dirty="0" smtClean="0"/>
              <a:t>、选择结构程序设计。用</a:t>
            </a:r>
            <a:r>
              <a:rPr lang="en-US" altLang="zh-CN" sz="4400" dirty="0" smtClean="0"/>
              <a:t>if </a:t>
            </a:r>
            <a:r>
              <a:rPr lang="zh-CN" altLang="en-US" sz="4400" dirty="0" smtClean="0"/>
              <a:t>语句实现选择结构；用</a:t>
            </a:r>
            <a:r>
              <a:rPr lang="en-US" altLang="zh-CN" sz="4400" dirty="0" smtClean="0"/>
              <a:t>switch</a:t>
            </a:r>
            <a:r>
              <a:rPr lang="zh-CN" altLang="en-US" sz="4400" dirty="0" smtClean="0"/>
              <a:t>语句实现多分支选择结构；选择结构的嵌套。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5</a:t>
            </a:r>
            <a:r>
              <a:rPr lang="zh-CN" altLang="en-US" sz="4400" dirty="0" smtClean="0"/>
              <a:t>、循环结构程序设计。</a:t>
            </a:r>
            <a:r>
              <a:rPr lang="en-US" altLang="zh-CN" sz="4400" dirty="0" smtClean="0"/>
              <a:t>for</a:t>
            </a:r>
            <a:r>
              <a:rPr lang="zh-CN" altLang="en-US" sz="4400" dirty="0" smtClean="0"/>
              <a:t>循环结构；</a:t>
            </a:r>
            <a:r>
              <a:rPr lang="en-US" altLang="zh-CN" sz="4400" dirty="0" smtClean="0"/>
              <a:t>while</a:t>
            </a:r>
            <a:r>
              <a:rPr lang="zh-CN" altLang="en-US" sz="4400" dirty="0" smtClean="0"/>
              <a:t>和</a:t>
            </a:r>
            <a:r>
              <a:rPr lang="en-US" altLang="zh-CN" sz="4400" dirty="0" smtClean="0"/>
              <a:t>do-while</a:t>
            </a:r>
            <a:r>
              <a:rPr lang="zh-CN" altLang="en-US" sz="4400" dirty="0" smtClean="0"/>
              <a:t>循环结构；</a:t>
            </a:r>
            <a:r>
              <a:rPr lang="en-US" altLang="zh-CN" sz="4400" dirty="0" smtClean="0"/>
              <a:t>continue</a:t>
            </a:r>
            <a:r>
              <a:rPr lang="zh-CN" altLang="en-US" sz="4400" dirty="0" smtClean="0"/>
              <a:t>语句和</a:t>
            </a:r>
            <a:r>
              <a:rPr lang="en-US" altLang="zh-CN" sz="4400" dirty="0" smtClean="0"/>
              <a:t>break</a:t>
            </a:r>
            <a:r>
              <a:rPr lang="zh-CN" altLang="en-US" sz="4400" dirty="0" smtClean="0"/>
              <a:t>语句；循环的嵌套。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6</a:t>
            </a:r>
            <a:r>
              <a:rPr lang="zh-CN" altLang="en-US" sz="4400" dirty="0" smtClean="0"/>
              <a:t>、数组的定义和引用。一维数组和二维数组的定义、初始化和数组元素的引用；字符串与字符数组。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7</a:t>
            </a:r>
            <a:r>
              <a:rPr lang="zh-CN" altLang="en-US" sz="4400" dirty="0" smtClean="0"/>
              <a:t>、函数。库函数的正确调用；函数的定义方法；函数的类型和返回值；形式参数与实在参数，参数值的传递；函数的正确调用，嵌套调用，递归调用；局部变量和全局变量；变量的存储类别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自动，静态，寄存器，外部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，变量的作用域和生存期。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8</a:t>
            </a:r>
            <a:r>
              <a:rPr lang="zh-CN" altLang="en-US" sz="4400" dirty="0" smtClean="0"/>
              <a:t>、编译预处理。宏定义和调用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不带参数的宏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带参数的宏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；文件包含冶处理。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9</a:t>
            </a:r>
            <a:r>
              <a:rPr lang="zh-CN" altLang="en-US" sz="4400" dirty="0" smtClean="0"/>
              <a:t>、指针。地址与指针变量的概念，地址运算符与间址运算符；一维、二维数组和字符串的地址以及指向变量、数组、字符串、函数、结构体的指针变量的定义。通过指针引用以上各类型数据；用指针作函数参数；返回地址值的函数；指针数组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指向指针的指针。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10</a:t>
            </a:r>
            <a:r>
              <a:rPr lang="zh-CN" altLang="en-US" sz="4400" dirty="0" smtClean="0"/>
              <a:t>、结构体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即“结构冶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与共同体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即“联合冶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。用</a:t>
            </a:r>
            <a:r>
              <a:rPr lang="en-US" altLang="zh-CN" sz="4400" dirty="0" err="1" smtClean="0"/>
              <a:t>typedef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说明一个新类型；结构体和共用体类型数据的定义和成员的引用；通过结构体构成链表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单向链表的建立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结点数据的输出、删除与插入；二叉树基本知识。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11</a:t>
            </a:r>
            <a:r>
              <a:rPr lang="zh-CN" altLang="en-US" sz="4400" dirty="0" smtClean="0"/>
              <a:t>、位运算。位运算符的含义和使用；简单的位运算。</a:t>
            </a:r>
          </a:p>
          <a:p>
            <a:pPr>
              <a:lnSpc>
                <a:spcPct val="170000"/>
              </a:lnSpc>
            </a:pPr>
            <a:r>
              <a:rPr lang="en-US" altLang="zh-CN" sz="4400" dirty="0" smtClean="0"/>
              <a:t>12</a:t>
            </a:r>
            <a:r>
              <a:rPr lang="zh-CN" altLang="en-US" sz="4400" dirty="0" smtClean="0"/>
              <a:t>、文件操作。文件类型指针</a:t>
            </a:r>
            <a:r>
              <a:rPr lang="en-US" altLang="zh-CN" sz="4400" dirty="0" smtClean="0"/>
              <a:t>(FILE</a:t>
            </a:r>
            <a:r>
              <a:rPr lang="zh-CN" altLang="en-US" sz="4400" dirty="0" smtClean="0"/>
              <a:t>类型指针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；文件的打开与关闭</a:t>
            </a:r>
            <a:r>
              <a:rPr lang="en-US" altLang="zh-CN" sz="4400" dirty="0" smtClean="0"/>
              <a:t>(</a:t>
            </a:r>
            <a:r>
              <a:rPr lang="en-US" altLang="zh-CN" sz="4400" dirty="0" err="1" smtClean="0"/>
              <a:t>fopen,fclose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；文件的读写</a:t>
            </a:r>
            <a:r>
              <a:rPr lang="en-US" altLang="zh-CN" sz="4400" dirty="0" smtClean="0"/>
              <a:t>(</a:t>
            </a:r>
            <a:r>
              <a:rPr lang="en-US" altLang="zh-CN" sz="4400" dirty="0" err="1" smtClean="0"/>
              <a:t>fputc,fgetc,fputs,fgets,fread,fwrite,fprintf,fscanf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函数的应用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，文件的定位</a:t>
            </a:r>
            <a:r>
              <a:rPr lang="en-US" altLang="zh-CN" sz="4400" dirty="0" smtClean="0"/>
              <a:t>(</a:t>
            </a:r>
            <a:r>
              <a:rPr lang="en-US" altLang="zh-CN" sz="4400" dirty="0" err="1" smtClean="0"/>
              <a:t>rewind,fseek</a:t>
            </a:r>
            <a:r>
              <a:rPr lang="zh-CN" altLang="en-US" sz="4400" dirty="0" smtClean="0"/>
              <a:t>函数的应用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。</a:t>
            </a:r>
          </a:p>
          <a:p>
            <a:pPr lvl="1">
              <a:spcBef>
                <a:spcPct val="100000"/>
              </a:spcBef>
            </a:pP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相关要求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zh-CN" altLang="en-US" sz="2400"/>
              <a:t>上理论课集中精力听懂，课后及时消化知识点</a:t>
            </a:r>
          </a:p>
          <a:p>
            <a:pPr>
              <a:spcBef>
                <a:spcPct val="100000"/>
              </a:spcBef>
            </a:pPr>
            <a:r>
              <a:rPr lang="zh-CN" altLang="en-US" sz="2400"/>
              <a:t>珍惜每次上机课机会，独立思考，不懂就问，按时按量完成上机作业</a:t>
            </a:r>
          </a:p>
          <a:p>
            <a:pPr>
              <a:spcBef>
                <a:spcPct val="100000"/>
              </a:spcBef>
            </a:pPr>
            <a:r>
              <a:rPr lang="zh-CN" altLang="en-US" sz="2400"/>
              <a:t>认真独立完成每次课后布置作业，及时上交。</a:t>
            </a:r>
          </a:p>
          <a:p>
            <a:pPr>
              <a:spcBef>
                <a:spcPct val="100000"/>
              </a:spcBef>
            </a:pPr>
            <a:r>
              <a:rPr lang="zh-CN" altLang="en-US" sz="2400"/>
              <a:t>每次测验完成后，善于总结分析</a:t>
            </a:r>
          </a:p>
          <a:p>
            <a:pPr>
              <a:spcBef>
                <a:spcPct val="100000"/>
              </a:spcBef>
            </a:pPr>
            <a:r>
              <a:rPr lang="zh-CN" altLang="en-US" sz="2400"/>
              <a:t>多做练习多思考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第一章 概述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zh-CN" altLang="en-US" u="sng"/>
              <a:t>内容提要：</a:t>
            </a:r>
          </a:p>
          <a:p>
            <a:pPr lvl="3">
              <a:spcBef>
                <a:spcPct val="100000"/>
              </a:spcBef>
              <a:buFont typeface="Wingdings" pitchFamily="2" charset="2"/>
              <a:buChar char="Ø"/>
            </a:pPr>
            <a:r>
              <a:rPr lang="zh-CN" altLang="en-US" sz="1700"/>
              <a:t>        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语言的起源与发展</a:t>
            </a:r>
          </a:p>
          <a:p>
            <a:pPr lvl="3">
              <a:spcBef>
                <a:spcPct val="100000"/>
              </a:spcBef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    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语言的特点</a:t>
            </a:r>
          </a:p>
          <a:p>
            <a:pPr lvl="3">
              <a:spcBef>
                <a:spcPct val="100000"/>
              </a:spcBef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    简单的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程序介绍</a:t>
            </a:r>
          </a:p>
          <a:p>
            <a:pPr lvl="3">
              <a:spcBef>
                <a:spcPct val="100000"/>
              </a:spcBef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程序的结构特点和书写格式</a:t>
            </a:r>
          </a:p>
          <a:p>
            <a:pPr lvl="3">
              <a:spcBef>
                <a:spcPct val="100000"/>
              </a:spcBef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zh-CN" altLang="en-US" sz="2400">
                <a:latin typeface="Times New Roman" pitchFamily="18" charset="0"/>
              </a:rPr>
              <a:t>程序的上机步骤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0013"/>
            <a:ext cx="10058400" cy="1577976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1.1 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语言的起源与发展（自学）</a:t>
            </a:r>
            <a:br>
              <a:rPr lang="zh-CN" altLang="en-US">
                <a:latin typeface="Times New Roman" pitchFamily="18" charset="0"/>
                <a:ea typeface="楷体_GB2312" pitchFamily="49" charset="-122"/>
              </a:rPr>
            </a:br>
            <a:r>
              <a:rPr lang="en-US" altLang="zh-CN">
                <a:latin typeface="Times New Roman" pitchFamily="18" charset="0"/>
                <a:ea typeface="楷体_GB2312" pitchFamily="49" charset="-122"/>
              </a:rPr>
              <a:t>1.2 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语言的特点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       1.</a:t>
            </a:r>
            <a:r>
              <a:rPr lang="zh-CN" altLang="en-US" sz="2400" b="1">
                <a:latin typeface="Times New Roman" pitchFamily="18" charset="0"/>
              </a:rPr>
              <a:t>运算符丰富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2.</a:t>
            </a:r>
            <a:r>
              <a:rPr lang="zh-CN" altLang="en-US" sz="2400" b="1">
                <a:latin typeface="Times New Roman" pitchFamily="18" charset="0"/>
              </a:rPr>
              <a:t>数据结构类型丰富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3.</a:t>
            </a:r>
            <a:r>
              <a:rPr lang="zh-CN" altLang="en-US" sz="2400" b="1">
                <a:latin typeface="Times New Roman" pitchFamily="18" charset="0"/>
              </a:rPr>
              <a:t>具有结构化的控制语句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4.</a:t>
            </a:r>
            <a:r>
              <a:rPr lang="zh-CN" altLang="en-US" sz="2400" b="1">
                <a:latin typeface="Times New Roman" pitchFamily="18" charset="0"/>
              </a:rPr>
              <a:t>语法限制不太严格，程序设计自由度大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5.</a:t>
            </a:r>
            <a:r>
              <a:rPr lang="zh-CN" altLang="en-US" sz="2400" b="1">
                <a:latin typeface="Times New Roman" pitchFamily="18" charset="0"/>
              </a:rPr>
              <a:t>兼有低级语言和高级语言的特点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6.</a:t>
            </a:r>
            <a:r>
              <a:rPr lang="zh-CN" altLang="en-US" sz="2400" b="1">
                <a:latin typeface="Times New Roman" pitchFamily="18" charset="0"/>
              </a:rPr>
              <a:t>目标代码质量高，程序执行效率高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    </a:t>
            </a:r>
            <a:r>
              <a:rPr lang="en-US" altLang="zh-CN" sz="2400" b="1">
                <a:latin typeface="Times New Roman" pitchFamily="18" charset="0"/>
              </a:rPr>
              <a:t>7.</a:t>
            </a:r>
            <a:r>
              <a:rPr lang="zh-CN" altLang="en-US" sz="2400" b="1">
                <a:latin typeface="Times New Roman" pitchFamily="18" charset="0"/>
              </a:rPr>
              <a:t>可移植性好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584" y="-458788"/>
            <a:ext cx="10058400" cy="1295401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1.3 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程序介绍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5176"/>
            <a:ext cx="11582400" cy="66960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zh-CN" altLang="en-US" sz="1800" b="1"/>
              <a:t>例</a:t>
            </a:r>
            <a:r>
              <a:rPr lang="en-US" altLang="zh-CN" sz="1800" b="1"/>
              <a:t>1-1</a:t>
            </a:r>
            <a:r>
              <a:rPr lang="zh-CN" altLang="en-US" sz="1800" b="1"/>
              <a:t>：最简单的程序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1800" b="1"/>
              <a:t>    </a:t>
            </a:r>
            <a:r>
              <a:rPr lang="en-US" altLang="zh-CN" sz="1800" b="1">
                <a:latin typeface="Times New Roman" pitchFamily="18" charset="0"/>
              </a:rPr>
              <a:t>#include “stdio.h”     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包含头文件*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main</a:t>
            </a:r>
            <a:r>
              <a:rPr lang="zh-CN" altLang="en-US" sz="1800" b="1">
                <a:latin typeface="Times New Roman" pitchFamily="18" charset="0"/>
              </a:rPr>
              <a:t>（）         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主函数*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{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 printf(“This is a program!\n”);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输出一句话*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}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</a:t>
            </a:r>
            <a:r>
              <a:rPr lang="zh-CN" altLang="en-US" sz="1800" b="1">
                <a:latin typeface="Times New Roman" pitchFamily="18" charset="0"/>
              </a:rPr>
              <a:t>例</a:t>
            </a:r>
            <a:r>
              <a:rPr lang="en-US" altLang="zh-CN" sz="1800" b="1">
                <a:latin typeface="Times New Roman" pitchFamily="18" charset="0"/>
              </a:rPr>
              <a:t>1-2</a:t>
            </a:r>
            <a:r>
              <a:rPr lang="zh-CN" altLang="en-US" sz="1800" b="1">
                <a:latin typeface="Times New Roman" pitchFamily="18" charset="0"/>
              </a:rPr>
              <a:t>：求两数之和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1800" b="1"/>
              <a:t>    </a:t>
            </a:r>
            <a:r>
              <a:rPr lang="en-US" altLang="zh-CN" sz="1800" b="1">
                <a:latin typeface="Times New Roman" pitchFamily="18" charset="0"/>
              </a:rPr>
              <a:t>#include “stdio.h”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包含头文件*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main</a:t>
            </a:r>
            <a:r>
              <a:rPr lang="zh-CN" altLang="en-US" sz="1800" b="1">
                <a:latin typeface="Times New Roman" pitchFamily="18" charset="0"/>
              </a:rPr>
              <a:t>（）   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主函数*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          </a:t>
            </a:r>
            <a:r>
              <a:rPr lang="en-US" altLang="zh-CN" sz="1800" b="1">
                <a:latin typeface="Times New Roman" pitchFamily="18" charset="0"/>
              </a:rPr>
              <a:t>{int a,b,sum;   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定义变量*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   a=123;b=456;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给变量赋值*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  <a:r>
              <a:rPr lang="en-US" altLang="zh-CN" sz="1800" b="1">
                <a:latin typeface="Times New Roman" pitchFamily="18" charset="0"/>
              </a:rPr>
              <a:t>               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   sum=a+b;                           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求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与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b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的和*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   printf(“sum is %d\n”,sum); 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1800" b="1">
                <a:solidFill>
                  <a:srgbClr val="009999"/>
                </a:solidFill>
                <a:latin typeface="Times New Roman" pitchFamily="18" charset="0"/>
              </a:rPr>
              <a:t>输出结果*</a:t>
            </a:r>
            <a:r>
              <a:rPr lang="en-US" altLang="zh-CN" sz="18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1800" b="1">
                <a:latin typeface="Times New Roman" pitchFamily="18" charset="0"/>
              </a:rPr>
              <a:t>           }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1800" b="1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</a:p>
          <a:p>
            <a:pPr>
              <a:buFont typeface="Wingdings" pitchFamily="2" charset="2"/>
              <a:buNone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88018" y="4916488"/>
            <a:ext cx="355176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scanf(“%d%d”,&amp;a,&amp;b);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479117" y="2924176"/>
            <a:ext cx="2690283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This is a program!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9647767" y="4292601"/>
            <a:ext cx="17780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sum is 579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9745133" y="5229226"/>
            <a:ext cx="1778000" cy="7794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12 34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sum is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8" grpId="1" animBg="1"/>
      <p:bldP spid="33799" grpId="0" animBg="1"/>
      <p:bldP spid="33799" grpId="1" animBg="1"/>
      <p:bldP spid="3380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-531813"/>
            <a:ext cx="10058400" cy="1295401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1.3 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程序介绍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765175"/>
            <a:ext cx="11425767" cy="638175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000" b="1"/>
              <a:t>例</a:t>
            </a:r>
            <a:r>
              <a:rPr lang="en-US" altLang="zh-CN" sz="2000" b="1"/>
              <a:t>1-3</a:t>
            </a:r>
            <a:r>
              <a:rPr lang="zh-CN" altLang="en-US" sz="2000" b="1"/>
              <a:t>：求两数中的大数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000" b="1"/>
              <a:t> </a:t>
            </a:r>
            <a:r>
              <a:rPr lang="en-US" altLang="zh-CN" sz="2000" b="1">
                <a:latin typeface="Times New Roman" pitchFamily="18" charset="0"/>
              </a:rPr>
              <a:t>#include “stido.h”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包含头文件*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int max(int x,int y)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定义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max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函数，函数值为整型，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x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y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为形参，整型*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    { int z;    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函数中用到的内部变量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z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，也要加以定义*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       if(x&gt;y) z=x;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比较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x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y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的大小，如果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x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大于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y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，则执行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z=x*/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       else z=y;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否则执行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z=y*/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       return(z); 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将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z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的值返回，通过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max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带回调用处*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      }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main( )                          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主函数*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{ int a,b,c;                      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定义变量*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scanf(“%d %d”,&amp;a,&amp;b);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输入变量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，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b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的值*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c=max(a,b);                 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调用函数，将得到的值赋给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c*/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 printf(“max=%d\n”,c);           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/*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输出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c</a:t>
            </a:r>
            <a:r>
              <a:rPr lang="zh-CN" altLang="en-US" sz="2000" b="1">
                <a:solidFill>
                  <a:srgbClr val="009999"/>
                </a:solidFill>
                <a:latin typeface="Times New Roman" pitchFamily="18" charset="0"/>
              </a:rPr>
              <a:t>的值*</a:t>
            </a:r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    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72033" y="5516563"/>
            <a:ext cx="1778000" cy="7794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12 8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Max=12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-315913"/>
            <a:ext cx="10058400" cy="1295401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1.4 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程序的结构特点和书写格式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268414"/>
            <a:ext cx="10972800" cy="58054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1.</a:t>
            </a:r>
            <a:r>
              <a:rPr lang="zh-CN" altLang="en-US" sz="2000" b="1">
                <a:latin typeface="Times New Roman" pitchFamily="18" charset="0"/>
              </a:rPr>
              <a:t>函数是组成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zh-CN" altLang="en-US" sz="2000" b="1">
                <a:latin typeface="Times New Roman" pitchFamily="18" charset="0"/>
              </a:rPr>
              <a:t>程序的基本构件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2.</a:t>
            </a:r>
            <a:r>
              <a:rPr lang="zh-CN" altLang="en-US" sz="2000" b="1">
                <a:latin typeface="Times New Roman" pitchFamily="18" charset="0"/>
              </a:rPr>
              <a:t>每个函数由两部分组成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  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函数说明部分  函数体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  函数体：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{  [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说明部分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                       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执行部分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                    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3.</a:t>
            </a:r>
            <a:r>
              <a:rPr lang="zh-CN" altLang="en-US" sz="2000" b="1">
                <a:latin typeface="Times New Roman" pitchFamily="18" charset="0"/>
              </a:rPr>
              <a:t>一个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zh-CN" altLang="en-US" sz="2000" b="1">
                <a:latin typeface="Times New Roman" pitchFamily="18" charset="0"/>
              </a:rPr>
              <a:t>程序总是从</a:t>
            </a:r>
            <a:r>
              <a:rPr lang="en-US" altLang="zh-CN" sz="2000" b="1">
                <a:latin typeface="Times New Roman" pitchFamily="18" charset="0"/>
              </a:rPr>
              <a:t>main</a:t>
            </a:r>
            <a:r>
              <a:rPr lang="zh-CN" altLang="en-US" sz="2000" b="1">
                <a:latin typeface="Times New Roman" pitchFamily="18" charset="0"/>
              </a:rPr>
              <a:t>函数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开始执行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4.</a:t>
            </a:r>
            <a:r>
              <a:rPr lang="zh-CN" altLang="en-US" sz="2000" b="1">
                <a:latin typeface="Times New Roman" pitchFamily="18" charset="0"/>
              </a:rPr>
              <a:t>每条语句以分号；结束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5.</a:t>
            </a:r>
            <a:r>
              <a:rPr lang="zh-CN" altLang="en-US" sz="2000" b="1">
                <a:latin typeface="Times New Roman" pitchFamily="18" charset="0"/>
              </a:rPr>
              <a:t>书写格式自由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6.</a:t>
            </a:r>
            <a:r>
              <a:rPr lang="zh-CN" altLang="en-US" sz="2000" b="1">
                <a:latin typeface="Times New Roman" pitchFamily="18" charset="0"/>
              </a:rPr>
              <a:t>用</a:t>
            </a:r>
            <a:r>
              <a:rPr lang="en-US" altLang="zh-CN" sz="2000" b="1">
                <a:latin typeface="Times New Roman" pitchFamily="18" charset="0"/>
              </a:rPr>
              <a:t>/*…..*/</a:t>
            </a:r>
            <a:r>
              <a:rPr lang="zh-CN" altLang="en-US" sz="2000" b="1">
                <a:latin typeface="Times New Roman" pitchFamily="18" charset="0"/>
              </a:rPr>
              <a:t>做注释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7.</a:t>
            </a:r>
            <a:r>
              <a:rPr lang="zh-CN" altLang="en-US" sz="2000" b="1">
                <a:latin typeface="Times New Roman" pitchFamily="18" charset="0"/>
              </a:rPr>
              <a:t>编译预处理 </a:t>
            </a:r>
            <a:r>
              <a:rPr lang="en-US" altLang="zh-CN" sz="2000" b="1">
                <a:latin typeface="Times New Roman" pitchFamily="18" charset="0"/>
              </a:rPr>
              <a:t>#include “</a:t>
            </a:r>
            <a:r>
              <a:rPr lang="zh-CN" altLang="en-US" sz="2000" b="1">
                <a:latin typeface="Times New Roman" pitchFamily="18" charset="0"/>
              </a:rPr>
              <a:t>头文件名”或</a:t>
            </a:r>
            <a:r>
              <a:rPr lang="en-US" altLang="zh-CN" sz="2000" b="1">
                <a:latin typeface="Times New Roman" pitchFamily="18" charset="0"/>
              </a:rPr>
              <a:t>#include &lt;</a:t>
            </a:r>
            <a:r>
              <a:rPr lang="zh-CN" altLang="en-US" sz="2000" b="1">
                <a:latin typeface="Times New Roman" pitchFamily="18" charset="0"/>
              </a:rPr>
              <a:t>头文件名</a:t>
            </a:r>
            <a:r>
              <a:rPr lang="en-US" altLang="zh-CN" sz="2000" b="1">
                <a:latin typeface="Times New Roman" pitchFamily="18" charset="0"/>
              </a:rPr>
              <a:t>&gt;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056967" y="1773238"/>
            <a:ext cx="480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903385" y="981075"/>
            <a:ext cx="4847167" cy="494596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solidFill>
                  <a:srgbClr val="FF3300"/>
                </a:solidFill>
                <a:latin typeface="Times New Roman" pitchFamily="18" charset="0"/>
              </a:rPr>
              <a:t>int max(int x,int y)</a:t>
            </a:r>
            <a:r>
              <a:rPr lang="en-US" altLang="zh-CN" sz="1900" b="1">
                <a:latin typeface="Times New Roman" pitchFamily="18" charset="0"/>
              </a:rPr>
              <a:t>   </a:t>
            </a:r>
            <a:r>
              <a:rPr lang="en-US" altLang="zh-CN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lang="zh-CN" altLang="en-US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子函数*</a:t>
            </a:r>
            <a:r>
              <a:rPr lang="en-US" altLang="zh-CN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{ int z;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if(x&gt;y) z=x;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else z=y;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return(z);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solidFill>
                  <a:srgbClr val="FF3300"/>
                </a:solidFill>
                <a:latin typeface="Times New Roman" pitchFamily="18" charset="0"/>
              </a:rPr>
              <a:t>main()</a:t>
            </a:r>
            <a:r>
              <a:rPr lang="en-US" altLang="zh-CN" sz="1900" b="1">
                <a:latin typeface="Times New Roman" pitchFamily="18" charset="0"/>
              </a:rPr>
              <a:t>      </a:t>
            </a:r>
            <a:r>
              <a:rPr lang="en-US" altLang="zh-CN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lang="zh-CN" altLang="en-US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主函数*</a:t>
            </a:r>
            <a:r>
              <a:rPr lang="en-US" altLang="zh-CN" sz="19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{ int a,b,c;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scanf(“%d,%d”,&amp;a,&amp;b);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c=max(a,b);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  printf(“max=%d”,c);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9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-315913"/>
            <a:ext cx="10058400" cy="1295401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1.5 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程序的开发步骤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125538"/>
            <a:ext cx="10972800" cy="57324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1.</a:t>
            </a:r>
            <a:r>
              <a:rPr lang="zh-CN" altLang="en-US" sz="2000" b="1">
                <a:solidFill>
                  <a:srgbClr val="CC3300"/>
                </a:solidFill>
                <a:latin typeface="Times New Roman" pitchFamily="18" charset="0"/>
              </a:rPr>
              <a:t>编辑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生成</a:t>
            </a:r>
            <a:r>
              <a:rPr lang="en-US" altLang="zh-CN" sz="2000" b="1">
                <a:latin typeface="Times New Roman" pitchFamily="18" charset="0"/>
              </a:rPr>
              <a:t>C</a:t>
            </a:r>
            <a:r>
              <a:rPr lang="zh-CN" altLang="en-US" sz="2000" b="1">
                <a:latin typeface="Times New Roman" pitchFamily="18" charset="0"/>
              </a:rPr>
              <a:t>源程序文件，扩展名为</a:t>
            </a:r>
            <a:r>
              <a:rPr lang="en-US" altLang="zh-CN" sz="2000" b="1">
                <a:latin typeface="Times New Roman" pitchFamily="18" charset="0"/>
              </a:rPr>
              <a:t>.c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2.</a:t>
            </a:r>
            <a:r>
              <a:rPr lang="zh-CN" altLang="en-US" sz="2000" b="1">
                <a:solidFill>
                  <a:srgbClr val="CC3300"/>
                </a:solidFill>
                <a:latin typeface="Times New Roman" pitchFamily="18" charset="0"/>
              </a:rPr>
              <a:t>编译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生成目标文件，扩展名为</a:t>
            </a:r>
            <a:r>
              <a:rPr lang="en-US" altLang="zh-CN" sz="2000" b="1">
                <a:latin typeface="Times New Roman" pitchFamily="18" charset="0"/>
              </a:rPr>
              <a:t>.obj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3.</a:t>
            </a:r>
            <a:r>
              <a:rPr lang="zh-CN" altLang="en-US" sz="2000" b="1">
                <a:solidFill>
                  <a:srgbClr val="CC3300"/>
                </a:solidFill>
                <a:latin typeface="Times New Roman" pitchFamily="18" charset="0"/>
              </a:rPr>
              <a:t>连接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将目标程序和库函数及其他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目标程序连接起来，生成可执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行文件，文件扩展名为</a:t>
            </a:r>
            <a:r>
              <a:rPr lang="en-US" altLang="zh-CN" sz="2000" b="1">
                <a:latin typeface="Times New Roman" pitchFamily="18" charset="0"/>
              </a:rPr>
              <a:t>.exe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4.</a:t>
            </a:r>
            <a:r>
              <a:rPr lang="zh-CN" altLang="en-US" sz="2000" b="1">
                <a:solidFill>
                  <a:srgbClr val="CC3300"/>
                </a:solidFill>
                <a:latin typeface="Times New Roman" pitchFamily="18" charset="0"/>
              </a:rPr>
              <a:t>运行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   运行程序，得到结果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7535334" y="981075"/>
            <a:ext cx="1344084" cy="287338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开始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8303684" y="1268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7535334" y="1628775"/>
            <a:ext cx="1344084" cy="287338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编辑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8303684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7440084" y="2276475"/>
            <a:ext cx="1471083" cy="287338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编译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8303684" y="25654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7535334" y="2924175"/>
            <a:ext cx="1824567" cy="503238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有错？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5962651" y="3141663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6000751" y="14128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000751" y="1412875"/>
            <a:ext cx="23029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8303684" y="34290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7632701" y="3789364"/>
            <a:ext cx="1344084" cy="287337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连接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8303684" y="40767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7632701" y="4437064"/>
            <a:ext cx="1344084" cy="287337"/>
          </a:xfrm>
          <a:prstGeom prst="flowChart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执行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8303684" y="47275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7247467" y="5086350"/>
            <a:ext cx="2305051" cy="503238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结果正确？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8303684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7632701" y="5949950"/>
            <a:ext cx="1536700" cy="287338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结束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5520267" y="530066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5520267" y="1341439"/>
            <a:ext cx="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5520268" y="1341438"/>
            <a:ext cx="27834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8976785" y="1773239"/>
            <a:ext cx="670983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7" name="AutoShape 29"/>
          <p:cNvSpPr>
            <a:spLocks noChangeArrowheads="1"/>
          </p:cNvSpPr>
          <p:nvPr/>
        </p:nvSpPr>
        <p:spPr bwMode="auto">
          <a:xfrm rot="5400000">
            <a:off x="10044642" y="1303338"/>
            <a:ext cx="647700" cy="1441451"/>
          </a:xfrm>
          <a:prstGeom prst="flowChartOffpageConnector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源程序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f.c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H="1">
            <a:off x="8879418" y="2060576"/>
            <a:ext cx="768349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8976785" y="2420938"/>
            <a:ext cx="958849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H="1">
            <a:off x="8976784" y="2997201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 rot="5400000">
            <a:off x="10476442" y="2096030"/>
            <a:ext cx="647700" cy="1729317"/>
          </a:xfrm>
          <a:prstGeom prst="flowChartOffpageConnector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目标程序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f.obj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H="1" flipV="1">
            <a:off x="8976785" y="3933826"/>
            <a:ext cx="958849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 rot="5400000">
            <a:off x="10476442" y="3393017"/>
            <a:ext cx="647700" cy="1729317"/>
          </a:xfrm>
          <a:prstGeom prst="flowChartOffpageConnector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库函数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目标程序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H="1">
            <a:off x="7152218" y="3933826"/>
            <a:ext cx="478367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7152217" y="4292601"/>
            <a:ext cx="480483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926" name="AutoShape 38"/>
          <p:cNvSpPr>
            <a:spLocks noChangeArrowheads="1"/>
          </p:cNvSpPr>
          <p:nvPr/>
        </p:nvSpPr>
        <p:spPr bwMode="auto">
          <a:xfrm rot="5400000">
            <a:off x="6012393" y="3441700"/>
            <a:ext cx="647700" cy="1631951"/>
          </a:xfrm>
          <a:prstGeom prst="flowChartOffpageConnector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可执行程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序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f.exe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479118" y="2636838"/>
            <a:ext cx="960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有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8496301" y="3429001"/>
            <a:ext cx="96096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无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6000751" y="4868863"/>
            <a:ext cx="124671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不正确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8496300" y="5516563"/>
            <a:ext cx="124671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楷体_GB2312" pitchFamily="49" charset="-122"/>
              </a:rPr>
              <a:t>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10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  <p:bldP spid="37901" grpId="0" animBg="1"/>
      <p:bldP spid="37902" grpId="0" animBg="1"/>
      <p:bldP spid="37903" grpId="0" animBg="1"/>
      <p:bldP spid="37904" grpId="0" animBg="1"/>
      <p:bldP spid="37905" grpId="0" animBg="1"/>
      <p:bldP spid="37906" grpId="0" animBg="1"/>
      <p:bldP spid="37907" grpId="0" animBg="1"/>
      <p:bldP spid="37908" grpId="0" animBg="1"/>
      <p:bldP spid="37909" grpId="0" animBg="1"/>
      <p:bldP spid="37910" grpId="0" animBg="1"/>
      <p:bldP spid="37911" grpId="0" animBg="1"/>
      <p:bldP spid="37912" grpId="0" animBg="1"/>
      <p:bldP spid="37913" grpId="0" animBg="1"/>
      <p:bldP spid="37914" grpId="0" animBg="1"/>
      <p:bldP spid="37916" grpId="0" animBg="1"/>
      <p:bldP spid="37917" grpId="0" animBg="1"/>
      <p:bldP spid="37918" grpId="0" animBg="1"/>
      <p:bldP spid="37919" grpId="0" animBg="1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/>
      <p:bldP spid="37928" grpId="0"/>
      <p:bldP spid="37929" grpId="0"/>
      <p:bldP spid="379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1" y="-242888"/>
            <a:ext cx="10058400" cy="1295401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楷体_GB2312" pitchFamily="49" charset="-122"/>
              </a:rPr>
              <a:t>1.6 C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程序的上机步骤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125538"/>
            <a:ext cx="109728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Visual c++ 6.0</a:t>
            </a:r>
            <a:r>
              <a:rPr lang="zh-CN" altLang="en-US" sz="2400"/>
              <a:t>的上机操作方法（见书</a:t>
            </a:r>
            <a:r>
              <a:rPr lang="en-US" altLang="zh-CN" sz="2400"/>
              <a:t>P8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:p14="http://schemas.microsoft.com/office/powerpoint/2010/main" xmlns="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2363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6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7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4080</Words>
  <Application>Microsoft Office PowerPoint</Application>
  <PresentationFormat>自定义</PresentationFormat>
  <Paragraphs>532</Paragraphs>
  <Slides>37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C程序设计（第五版）</vt:lpstr>
      <vt:lpstr>幻灯片 2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  <vt:lpstr>幻灯片 24</vt:lpstr>
      <vt:lpstr>C语言与自然语言的比较</vt:lpstr>
      <vt:lpstr>幻灯片 26</vt:lpstr>
      <vt:lpstr>期末成绩评定</vt:lpstr>
      <vt:lpstr>全国计算机等级二级C考试</vt:lpstr>
      <vt:lpstr>幻灯片 29</vt:lpstr>
      <vt:lpstr>相关要求</vt:lpstr>
      <vt:lpstr>第一章 概述</vt:lpstr>
      <vt:lpstr>1.1 C语言的起源与发展（自学） 1.2 C语言的特点</vt:lpstr>
      <vt:lpstr>1.3 简单的C程序介绍</vt:lpstr>
      <vt:lpstr>1.3 简单的C程序介绍</vt:lpstr>
      <vt:lpstr>1.4 C程序的结构特点和书写格式</vt:lpstr>
      <vt:lpstr>1.5 C程序的开发步骤</vt:lpstr>
      <vt:lpstr>1.6 C程序的上机步骤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dell</cp:lastModifiedBy>
  <cp:revision>63</cp:revision>
  <dcterms:created xsi:type="dcterms:W3CDTF">2017-08-03T06:51:45Z</dcterms:created>
  <dcterms:modified xsi:type="dcterms:W3CDTF">2020-10-29T04:11:49Z</dcterms:modified>
</cp:coreProperties>
</file>