
<file path=[Content_Types].xml><?xml version="1.0" encoding="utf-8"?>
<Types xmlns="http://schemas.openxmlformats.org/package/2006/content-types">
  <Override PartName="/ppt/tags/tag8.xml" ContentType="application/vnd.openxmlformats-officedocument.presentationml.tags+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tags/tag89.xml" ContentType="application/vnd.openxmlformats-officedocument.presentationml.tags+xml"/>
  <Override PartName="/ppt/theme/theme1.xml" ContentType="application/vnd.openxmlformats-officedocument.theme+xml"/>
  <Override PartName="/ppt/slideLayouts/slideLayout2.xml" ContentType="application/vnd.openxmlformats-officedocument.presentationml.slideLayout+xml"/>
  <Override PartName="/ppt/tags/tag49.xml" ContentType="application/vnd.openxmlformats-officedocument.presentationml.tags+xml"/>
  <Override PartName="/ppt/tags/tag78.xml" ContentType="application/vnd.openxmlformats-officedocument.presentationml.tags+xml"/>
  <Override PartName="/ppt/tags/tag96.xml" ContentType="application/vnd.openxmlformats-officedocument.presentationml.tags+xml"/>
  <Override PartName="/ppt/tags/tag100.xml" ContentType="application/vnd.openxmlformats-officedocument.presentationml.tag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tags/tag38.xml" ContentType="application/vnd.openxmlformats-officedocument.presentationml.tags+xml"/>
  <Override PartName="/ppt/tags/tag56.xml" ContentType="application/vnd.openxmlformats-officedocument.presentationml.tags+xml"/>
  <Override PartName="/ppt/tags/tag67.xml" ContentType="application/vnd.openxmlformats-officedocument.presentationml.tags+xml"/>
  <Override PartName="/ppt/tags/tag85.xml" ContentType="application/vnd.openxmlformats-officedocument.presentationml.tags+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tags/tag45.xml" ContentType="application/vnd.openxmlformats-officedocument.presentationml.tags+xml"/>
  <Override PartName="/ppt/tags/tag63.xml" ContentType="application/vnd.openxmlformats-officedocument.presentationml.tags+xml"/>
  <Override PartName="/ppt/tags/tag74.xml" ContentType="application/vnd.openxmlformats-officedocument.presentationml.tags+xml"/>
  <Override PartName="/ppt/tags/tag92.xml" ContentType="application/vnd.openxmlformats-officedocument.presentationml.tags+xml"/>
  <Override PartName="/ppt/tags/tag34.xml" ContentType="application/vnd.openxmlformats-officedocument.presentationml.tags+xml"/>
  <Override PartName="/ppt/tags/tag52.xml" ContentType="application/vnd.openxmlformats-officedocument.presentationml.tags+xml"/>
  <Override PartName="/ppt/tags/tag81.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tags/tag41.xml" ContentType="application/vnd.openxmlformats-officedocument.presentationml.tags+xml"/>
  <Override PartName="/ppt/tags/tag70.xml" ContentType="application/vnd.openxmlformats-officedocument.presentationml.tags+xml"/>
  <Override PartName="/ppt/notesSlides/notesSlide7.xml" ContentType="application/vnd.openxmlformats-officedocument.presentationml.notesSlide+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30.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presProps.xml" ContentType="application/vnd.openxmlformats-officedocument.presentationml.presProps+xml"/>
  <Override PartName="/ppt/theme/theme2.xml" ContentType="application/vnd.openxmlformats-officedocument.theme+xml"/>
  <Override PartName="/ppt/tags/tag5.xml" ContentType="application/vnd.openxmlformats-officedocument.presentationml.tags+xml"/>
  <Override PartName="/ppt/tags/tag79.xml" ContentType="application/vnd.openxmlformats-officedocument.presentationml.tags+xml"/>
  <Override PartName="/ppt/tags/tag101.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tags/tag39.xml" ContentType="application/vnd.openxmlformats-officedocument.presentationml.tags+xml"/>
  <Override PartName="/ppt/tags/tag68.xml" ContentType="application/vnd.openxmlformats-officedocument.presentationml.tags+xml"/>
  <Override PartName="/ppt/tags/tag86.xml" ContentType="application/vnd.openxmlformats-officedocument.presentationml.tags+xml"/>
  <Override PartName="/ppt/tags/tag97.xml" ContentType="application/vnd.openxmlformats-officedocument.presentationml.tags+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tags/tag19.xml" ContentType="application/vnd.openxmlformats-officedocument.presentationml.tags+xml"/>
  <Override PartName="/ppt/tags/tag28.xml" ContentType="application/vnd.openxmlformats-officedocument.presentationml.tags+xml"/>
  <Override PartName="/ppt/tags/tag37.xml" ContentType="application/vnd.openxmlformats-officedocument.presentationml.tags+xml"/>
  <Override PartName="/ppt/tags/tag48.xml" ContentType="application/vnd.openxmlformats-officedocument.presentationml.tags+xml"/>
  <Override PartName="/ppt/tags/tag57.xml" ContentType="application/vnd.openxmlformats-officedocument.presentationml.tags+xml"/>
  <Override PartName="/ppt/tags/tag66.xml" ContentType="application/vnd.openxmlformats-officedocument.presentationml.tags+xml"/>
  <Override PartName="/ppt/tags/tag75.xml" ContentType="application/vnd.openxmlformats-officedocument.presentationml.tags+xml"/>
  <Override PartName="/ppt/tags/tag84.xml" ContentType="application/vnd.openxmlformats-officedocument.presentationml.tags+xml"/>
  <Override PartName="/ppt/tags/tag95.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tags/tag17.xml" ContentType="application/vnd.openxmlformats-officedocument.presentationml.tags+xml"/>
  <Override PartName="/ppt/tags/tag26.xml" ContentType="application/vnd.openxmlformats-officedocument.presentationml.tags+xml"/>
  <Override PartName="/ppt/tags/tag35.xml" ContentType="application/vnd.openxmlformats-officedocument.presentationml.tags+xml"/>
  <Override PartName="/ppt/tags/tag46.xml" ContentType="application/vnd.openxmlformats-officedocument.presentationml.tags+xml"/>
  <Override PartName="/ppt/tags/tag55.xml" ContentType="application/vnd.openxmlformats-officedocument.presentationml.tags+xml"/>
  <Override PartName="/ppt/tags/tag64.xml" ContentType="application/vnd.openxmlformats-officedocument.presentationml.tags+xml"/>
  <Override PartName="/ppt/tags/tag73.xml" ContentType="application/vnd.openxmlformats-officedocument.presentationml.tags+xml"/>
  <Override PartName="/ppt/tags/tag82.xml" ContentType="application/vnd.openxmlformats-officedocument.presentationml.tags+xml"/>
  <Override PartName="/ppt/tags/tag93.xml" ContentType="application/vnd.openxmlformats-officedocument.presentationml.tags+xml"/>
  <Override PartName="/ppt/slideLayouts/slideLayout10.xml" ContentType="application/vnd.openxmlformats-officedocument.presentationml.slideLayout+xml"/>
  <Override PartName="/ppt/tags/tag15.xml" ContentType="application/vnd.openxmlformats-officedocument.presentationml.tags+xml"/>
  <Override PartName="/ppt/tags/tag24.xml" ContentType="application/vnd.openxmlformats-officedocument.presentationml.tags+xml"/>
  <Override PartName="/ppt/tags/tag33.xml" ContentType="application/vnd.openxmlformats-officedocument.presentationml.tags+xml"/>
  <Override PartName="/ppt/tags/tag44.xml" ContentType="application/vnd.openxmlformats-officedocument.presentationml.tags+xml"/>
  <Override PartName="/ppt/tags/tag53.xml" ContentType="application/vnd.openxmlformats-officedocument.presentationml.tags+xml"/>
  <Override PartName="/ppt/tags/tag62.xml" ContentType="application/vnd.openxmlformats-officedocument.presentationml.tags+xml"/>
  <Override PartName="/ppt/tags/tag71.xml" ContentType="application/vnd.openxmlformats-officedocument.presentationml.tags+xml"/>
  <Override PartName="/ppt/tags/tag80.xml" ContentType="application/vnd.openxmlformats-officedocument.presentationml.tags+xml"/>
  <Override PartName="/ppt/tags/tag91.xml" ContentType="application/vnd.openxmlformats-officedocument.presentationml.tags+xml"/>
  <Override PartName="/ppt/notesSlides/notesSlide8.xml" ContentType="application/vnd.openxmlformats-officedocument.presentationml.notesSlide+xml"/>
  <Override PartName="/ppt/notesSlides/notesSlide11.xml" ContentType="application/vnd.openxmlformats-officedocument.presentationml.notesSlide+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tags/tag40.xml" ContentType="application/vnd.openxmlformats-officedocument.presentationml.tags+xml"/>
  <Override PartName="/ppt/tags/tag42.xml" ContentType="application/vnd.openxmlformats-officedocument.presentationml.tags+xml"/>
  <Override PartName="/ppt/tags/tag51.xml" ContentType="application/vnd.openxmlformats-officedocument.presentationml.tags+xml"/>
  <Override PartName="/ppt/tags/tag60.xml" ContentType="application/vnd.openxmlformats-officedocument.presentationml.tags+xml"/>
  <Override PartName="/ppt/notesSlides/notesSlide6.xml" ContentType="application/vnd.openxmlformats-officedocument.presentationml.notesSlide+xml"/>
  <Override PartName="/ppt/slides/slide8.xml" ContentType="application/vnd.openxmlformats-officedocument.presentationml.slide+xml"/>
  <Override PartName="/ppt/tags/tag11.xml" ContentType="application/vnd.openxmlformats-officedocument.presentationml.tags+xml"/>
  <Override PartName="/ppt/tags/tag20.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ags/tag98.xml" ContentType="application/vnd.openxmlformats-officedocument.presentationml.tags+xml"/>
  <Override PartName="/ppt/tags/tag102.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tags/tag2.xml" ContentType="application/vnd.openxmlformats-officedocument.presentationml.tags+xml"/>
  <Override PartName="/ppt/tags/tag58.xml" ContentType="application/vnd.openxmlformats-officedocument.presentationml.tags+xml"/>
  <Override PartName="/ppt/tags/tag69.xml" ContentType="application/vnd.openxmlformats-officedocument.presentationml.tags+xml"/>
  <Override PartName="/ppt/tags/tag87.xml" ContentType="application/vnd.openxmlformats-officedocument.presentationml.tags+xml"/>
  <Default Extension="rels" ContentType="application/vnd.openxmlformats-package.relationships+xml"/>
  <Override PartName="/ppt/slides/slide23.xml" ContentType="application/vnd.openxmlformats-officedocument.presentationml.slide+xml"/>
  <Override PartName="/ppt/tags/tag29.xml" ContentType="application/vnd.openxmlformats-officedocument.presentationml.tags+xml"/>
  <Override PartName="/ppt/tags/tag47.xml" ContentType="application/vnd.openxmlformats-officedocument.presentationml.tags+xml"/>
  <Override PartName="/ppt/tags/tag76.xml" ContentType="application/vnd.openxmlformats-officedocument.presentationml.tags+xml"/>
  <Override PartName="/ppt/tags/tag94.xml" ContentType="application/vnd.openxmlformats-officedocument.presentationml.tags+xml"/>
  <Override PartName="/ppt/slides/slide12.xml" ContentType="application/vnd.openxmlformats-officedocument.presentationml.slide+xml"/>
  <Override PartName="/ppt/slideLayouts/slideLayout11.xml" ContentType="application/vnd.openxmlformats-officedocument.presentationml.slideLayout+xml"/>
  <Override PartName="/ppt/tags/tag18.xml" ContentType="application/vnd.openxmlformats-officedocument.presentationml.tags+xml"/>
  <Override PartName="/ppt/tags/tag36.xml" ContentType="application/vnd.openxmlformats-officedocument.presentationml.tags+xml"/>
  <Override PartName="/ppt/tags/tag54.xml" ContentType="application/vnd.openxmlformats-officedocument.presentationml.tags+xml"/>
  <Override PartName="/ppt/tags/tag65.xml" ContentType="application/vnd.openxmlformats-officedocument.presentationml.tags+xml"/>
  <Override PartName="/ppt/tags/tag83.xml" ContentType="application/vnd.openxmlformats-officedocument.presentationml.tags+xml"/>
  <Override PartName="/ppt/tags/tag14.xml" ContentType="application/vnd.openxmlformats-officedocument.presentationml.tags+xml"/>
  <Override PartName="/ppt/tags/tag25.xml" ContentType="application/vnd.openxmlformats-officedocument.presentationml.tags+xml"/>
  <Override PartName="/ppt/tags/tag43.xml" ContentType="application/vnd.openxmlformats-officedocument.presentationml.tags+xml"/>
  <Override PartName="/ppt/tags/tag61.xml" ContentType="application/vnd.openxmlformats-officedocument.presentationml.tags+xml"/>
  <Override PartName="/ppt/tags/tag72.xml" ContentType="application/vnd.openxmlformats-officedocument.presentationml.tags+xml"/>
  <Override PartName="/ppt/tags/tag90.xml" ContentType="application/vnd.openxmlformats-officedocument.presentationml.tags+xml"/>
  <Override PartName="/ppt/notesSlides/notesSlide9.xml" ContentType="application/vnd.openxmlformats-officedocument.presentationml.notesSlide+xml"/>
  <Override PartName="/ppt/tags/tag32.xml" ContentType="application/vnd.openxmlformats-officedocument.presentationml.tags+xml"/>
  <Override PartName="/ppt/tags/tag50.xml" ContentType="application/vnd.openxmlformats-officedocument.presentationml.tags+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tags/tag10.xml" ContentType="application/vnd.openxmlformats-officedocument.presentationml.tags+xml"/>
  <Override PartName="/ppt/tags/tag21.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1.xml" ContentType="application/vnd.openxmlformats-officedocument.presentationml.notesSlide+xml"/>
  <Override PartName="/ppt/tags/tag103.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tags/tag99.xml" ContentType="application/vnd.openxmlformats-officedocument.presentationml.tags+xml"/>
  <Override PartName="/ppt/tags/tag3.xml" ContentType="application/vnd.openxmlformats-officedocument.presentationml.tags+xml"/>
  <Override PartName="/ppt/tags/tag59.xml" ContentType="application/vnd.openxmlformats-officedocument.presentationml.tags+xml"/>
  <Override PartName="/ppt/tags/tag77.xml" ContentType="application/vnd.openxmlformats-officedocument.presentationml.tags+xml"/>
  <Override PartName="/ppt/tags/tag88.xml" ContentType="application/vnd.openxmlformats-officedocument.presentationml.tags+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8" r:id="rId2"/>
    <p:sldId id="257" r:id="rId3"/>
    <p:sldId id="259" r:id="rId4"/>
    <p:sldId id="260" r:id="rId5"/>
    <p:sldId id="261" r:id="rId6"/>
    <p:sldId id="263" r:id="rId7"/>
    <p:sldId id="264" r:id="rId8"/>
    <p:sldId id="266" r:id="rId9"/>
    <p:sldId id="267" r:id="rId10"/>
    <p:sldId id="268" r:id="rId11"/>
    <p:sldId id="269" r:id="rId12"/>
    <p:sldId id="271" r:id="rId13"/>
    <p:sldId id="272" r:id="rId14"/>
    <p:sldId id="274" r:id="rId15"/>
    <p:sldId id="275" r:id="rId16"/>
    <p:sldId id="276" r:id="rId17"/>
    <p:sldId id="277" r:id="rId18"/>
    <p:sldId id="278" r:id="rId19"/>
    <p:sldId id="279" r:id="rId20"/>
    <p:sldId id="280" r:id="rId21"/>
    <p:sldId id="281" r:id="rId22"/>
    <p:sldId id="282" r:id="rId23"/>
    <p:sldId id="283"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76" autoAdjust="0"/>
    <p:restoredTop sz="88811" autoAdjust="0"/>
  </p:normalViewPr>
  <p:slideViewPr>
    <p:cSldViewPr snapToGrid="0">
      <p:cViewPr varScale="1">
        <p:scale>
          <a:sx n="62" d="100"/>
          <a:sy n="62" d="100"/>
        </p:scale>
        <p:origin x="-966" y="-8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ADE993-7C9B-4F76-A5D2-51F22BFA1A20}" type="datetimeFigureOut">
              <a:rPr lang="zh-CN" altLang="en-US" smtClean="0"/>
              <a:pPr/>
              <a:t>2020/11/13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6ADBE2-52C4-423E-AEC4-CA623BCE1D45}" type="slidenum">
              <a:rPr lang="zh-CN" altLang="en-US" smtClean="0"/>
              <a:pPr/>
              <a:t>‹#›</a:t>
            </a:fld>
            <a:endParaRPr lang="zh-CN" altLang="en-US"/>
          </a:p>
        </p:txBody>
      </p:sp>
    </p:spTree>
    <p:extLst>
      <p:ext uri="{BB962C8B-B14F-4D97-AF65-F5344CB8AC3E}">
        <p14:creationId xmlns="" xmlns:p14="http://schemas.microsoft.com/office/powerpoint/2010/main" val="33402755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3</a:t>
            </a:fld>
            <a:endParaRPr lang="zh-CN" altLang="en-US"/>
          </a:p>
        </p:txBody>
      </p:sp>
    </p:spTree>
    <p:extLst>
      <p:ext uri="{BB962C8B-B14F-4D97-AF65-F5344CB8AC3E}">
        <p14:creationId xmlns="" xmlns:p14="http://schemas.microsoft.com/office/powerpoint/2010/main" val="20960945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22</a:t>
            </a:fld>
            <a:endParaRPr lang="zh-CN" altLang="en-US"/>
          </a:p>
        </p:txBody>
      </p:sp>
    </p:spTree>
    <p:extLst>
      <p:ext uri="{BB962C8B-B14F-4D97-AF65-F5344CB8AC3E}">
        <p14:creationId xmlns="" xmlns:p14="http://schemas.microsoft.com/office/powerpoint/2010/main" val="35494061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23</a:t>
            </a:fld>
            <a:endParaRPr lang="zh-CN" altLang="en-US"/>
          </a:p>
        </p:txBody>
      </p:sp>
    </p:spTree>
    <p:extLst>
      <p:ext uri="{BB962C8B-B14F-4D97-AF65-F5344CB8AC3E}">
        <p14:creationId xmlns="" xmlns:p14="http://schemas.microsoft.com/office/powerpoint/2010/main" val="1198597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4</a:t>
            </a:fld>
            <a:endParaRPr lang="zh-CN" altLang="en-US"/>
          </a:p>
        </p:txBody>
      </p:sp>
    </p:spTree>
    <p:extLst>
      <p:ext uri="{BB962C8B-B14F-4D97-AF65-F5344CB8AC3E}">
        <p14:creationId xmlns="" xmlns:p14="http://schemas.microsoft.com/office/powerpoint/2010/main" val="11356407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5</a:t>
            </a:fld>
            <a:endParaRPr lang="zh-CN" altLang="en-US"/>
          </a:p>
        </p:txBody>
      </p:sp>
    </p:spTree>
    <p:extLst>
      <p:ext uri="{BB962C8B-B14F-4D97-AF65-F5344CB8AC3E}">
        <p14:creationId xmlns="" xmlns:p14="http://schemas.microsoft.com/office/powerpoint/2010/main" val="29168121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7EE6F58C-7FCA-49C9-B39B-D79CD75DE37D}" type="slidenum">
              <a:rPr lang="zh-CN" altLang="en-US" smtClean="0">
                <a:latin typeface="Calibri" panose="020F0502020204030204" pitchFamily="34" charset="0"/>
              </a:rPr>
              <a:pPr/>
              <a:t>12</a:t>
            </a:fld>
            <a:endParaRPr lang="zh-CN" altLang="en-US" smtClean="0">
              <a:latin typeface="Calibri" panose="020F0502020204030204" pitchFamily="34" charset="0"/>
            </a:endParaRPr>
          </a:p>
        </p:txBody>
      </p:sp>
    </p:spTree>
    <p:extLst>
      <p:ext uri="{BB962C8B-B14F-4D97-AF65-F5344CB8AC3E}">
        <p14:creationId xmlns="" xmlns:p14="http://schemas.microsoft.com/office/powerpoint/2010/main" val="6057129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15</a:t>
            </a:fld>
            <a:endParaRPr lang="zh-CN" altLang="en-US"/>
          </a:p>
        </p:txBody>
      </p:sp>
    </p:spTree>
    <p:extLst>
      <p:ext uri="{BB962C8B-B14F-4D97-AF65-F5344CB8AC3E}">
        <p14:creationId xmlns="" xmlns:p14="http://schemas.microsoft.com/office/powerpoint/2010/main" val="18998067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17</a:t>
            </a:fld>
            <a:endParaRPr lang="zh-CN" altLang="en-US"/>
          </a:p>
        </p:txBody>
      </p:sp>
    </p:spTree>
    <p:extLst>
      <p:ext uri="{BB962C8B-B14F-4D97-AF65-F5344CB8AC3E}">
        <p14:creationId xmlns="" xmlns:p14="http://schemas.microsoft.com/office/powerpoint/2010/main" val="21634982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18</a:t>
            </a:fld>
            <a:endParaRPr lang="zh-CN" altLang="en-US"/>
          </a:p>
        </p:txBody>
      </p:sp>
    </p:spTree>
    <p:extLst>
      <p:ext uri="{BB962C8B-B14F-4D97-AF65-F5344CB8AC3E}">
        <p14:creationId xmlns="" xmlns:p14="http://schemas.microsoft.com/office/powerpoint/2010/main" val="3692953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20</a:t>
            </a:fld>
            <a:endParaRPr lang="zh-CN" altLang="en-US"/>
          </a:p>
        </p:txBody>
      </p:sp>
    </p:spTree>
    <p:extLst>
      <p:ext uri="{BB962C8B-B14F-4D97-AF65-F5344CB8AC3E}">
        <p14:creationId xmlns="" xmlns:p14="http://schemas.microsoft.com/office/powerpoint/2010/main" val="4021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21</a:t>
            </a:fld>
            <a:endParaRPr lang="zh-CN" altLang="en-US"/>
          </a:p>
        </p:txBody>
      </p:sp>
    </p:spTree>
    <p:extLst>
      <p:ext uri="{BB962C8B-B14F-4D97-AF65-F5344CB8AC3E}">
        <p14:creationId xmlns="" xmlns:p14="http://schemas.microsoft.com/office/powerpoint/2010/main" val="23562257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203BE4FF-4FD3-4C1E-8C0A-F7315B6A3FD7}" type="datetimeFigureOut">
              <a:rPr lang="zh-CN" altLang="en-US" smtClean="0"/>
              <a:pPr/>
              <a:t>2020/11/13</a:t>
            </a:fld>
            <a:endParaRPr lang="zh-CN" altLang="en-US"/>
          </a:p>
        </p:txBody>
      </p:sp>
      <p:sp>
        <p:nvSpPr>
          <p:cNvPr id="5" name="页脚占位符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B058512A-BF6F-43D0-855A-BBBF14572BDB}" type="slidenum">
              <a:rPr lang="zh-CN" altLang="en-US" smtClean="0"/>
              <a:pPr/>
              <a:t>‹#›</a:t>
            </a:fld>
            <a:endParaRPr lang="zh-CN" altLang="en-US"/>
          </a:p>
        </p:txBody>
      </p:sp>
    </p:spTree>
    <p:extLst>
      <p:ext uri="{BB962C8B-B14F-4D97-AF65-F5344CB8AC3E}">
        <p14:creationId xmlns="" xmlns:p14="http://schemas.microsoft.com/office/powerpoint/2010/main" val="251130588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03BE4FF-4FD3-4C1E-8C0A-F7315B6A3FD7}" type="datetimeFigureOut">
              <a:rPr lang="zh-CN" altLang="en-US" smtClean="0"/>
              <a:pPr/>
              <a:t>2020/11/13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 xmlns:p14="http://schemas.microsoft.com/office/powerpoint/2010/main" val="3941057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03BE4FF-4FD3-4C1E-8C0A-F7315B6A3FD7}" type="datetimeFigureOut">
              <a:rPr lang="zh-CN" altLang="en-US" smtClean="0"/>
              <a:pPr/>
              <a:t>2020/11/13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 xmlns:p14="http://schemas.microsoft.com/office/powerpoint/2010/main" val="3632572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3200">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203BE4FF-4FD3-4C1E-8C0A-F7315B6A3FD7}" type="datetimeFigureOut">
              <a:rPr lang="zh-CN" altLang="en-US" smtClean="0"/>
              <a:pPr/>
              <a:t>2020/11/13</a:t>
            </a:fld>
            <a:endParaRPr lang="zh-CN" altLang="en-US"/>
          </a:p>
        </p:txBody>
      </p:sp>
      <p:sp>
        <p:nvSpPr>
          <p:cNvPr id="5" name="页脚占位符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B058512A-BF6F-43D0-855A-BBBF14572BDB}" type="slidenum">
              <a:rPr lang="zh-CN" altLang="en-US" smtClean="0"/>
              <a:pPr/>
              <a:t>‹#›</a:t>
            </a:fld>
            <a:endParaRPr lang="zh-CN" altLang="en-US"/>
          </a:p>
        </p:txBody>
      </p:sp>
    </p:spTree>
    <p:extLst>
      <p:ext uri="{BB962C8B-B14F-4D97-AF65-F5344CB8AC3E}">
        <p14:creationId xmlns="" xmlns:p14="http://schemas.microsoft.com/office/powerpoint/2010/main" val="329757993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203BE4FF-4FD3-4C1E-8C0A-F7315B6A3FD7}" type="datetimeFigureOut">
              <a:rPr lang="zh-CN" altLang="en-US" smtClean="0"/>
              <a:pPr/>
              <a:t>2020/11/13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 xmlns:p14="http://schemas.microsoft.com/office/powerpoint/2010/main" val="1934275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03BE4FF-4FD3-4C1E-8C0A-F7315B6A3FD7}" type="datetimeFigureOut">
              <a:rPr lang="zh-CN" altLang="en-US" smtClean="0"/>
              <a:pPr/>
              <a:t>2020/11/13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 xmlns:p14="http://schemas.microsoft.com/office/powerpoint/2010/main" val="3639258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03BE4FF-4FD3-4C1E-8C0A-F7315B6A3FD7}" type="datetimeFigureOut">
              <a:rPr lang="zh-CN" altLang="en-US" smtClean="0"/>
              <a:pPr/>
              <a:t>2020/11/13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 xmlns:p14="http://schemas.microsoft.com/office/powerpoint/2010/main" val="613538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03BE4FF-4FD3-4C1E-8C0A-F7315B6A3FD7}" type="datetimeFigureOut">
              <a:rPr lang="zh-CN" altLang="en-US" smtClean="0"/>
              <a:pPr/>
              <a:t>2020/11/13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 xmlns:p14="http://schemas.microsoft.com/office/powerpoint/2010/main" val="3847023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3BE4FF-4FD3-4C1E-8C0A-F7315B6A3FD7}" type="datetimeFigureOut">
              <a:rPr lang="zh-CN" altLang="en-US" smtClean="0"/>
              <a:pPr/>
              <a:t>2020/11/13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 xmlns:p14="http://schemas.microsoft.com/office/powerpoint/2010/main" val="401115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203BE4FF-4FD3-4C1E-8C0A-F7315B6A3FD7}" type="datetimeFigureOut">
              <a:rPr lang="zh-CN" altLang="en-US" smtClean="0"/>
              <a:pPr/>
              <a:t>2020/11/13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 xmlns:p14="http://schemas.microsoft.com/office/powerpoint/2010/main" val="2182354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203BE4FF-4FD3-4C1E-8C0A-F7315B6A3FD7}" type="datetimeFigureOut">
              <a:rPr lang="zh-CN" altLang="en-US" smtClean="0"/>
              <a:pPr/>
              <a:t>2020/11/13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 xmlns:p14="http://schemas.microsoft.com/office/powerpoint/2010/main" val="207925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3BE4FF-4FD3-4C1E-8C0A-F7315B6A3FD7}" type="datetimeFigureOut">
              <a:rPr lang="zh-CN" altLang="en-US" smtClean="0"/>
              <a:pPr/>
              <a:t>2020/11/13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58512A-BF6F-43D0-855A-BBBF14572BDB}" type="slidenum">
              <a:rPr lang="zh-CN" altLang="en-US" smtClean="0"/>
              <a:pPr/>
              <a:t>‹#›</a:t>
            </a:fld>
            <a:endParaRPr lang="zh-CN" altLang="en-US"/>
          </a:p>
        </p:txBody>
      </p:sp>
    </p:spTree>
    <p:extLst>
      <p:ext uri="{BB962C8B-B14F-4D97-AF65-F5344CB8AC3E}">
        <p14:creationId xmlns="" xmlns:p14="http://schemas.microsoft.com/office/powerpoint/2010/main" val="3915692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9"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tags" Target="../tags/tag52.xml"/><Relationship Id="rId7" Type="http://schemas.openxmlformats.org/officeDocument/2006/relationships/slideLayout" Target="../slideLayouts/slideLayout2.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tags" Target="../tags/tag55.xml"/><Relationship Id="rId5" Type="http://schemas.openxmlformats.org/officeDocument/2006/relationships/tags" Target="../tags/tag54.xml"/><Relationship Id="rId4" Type="http://schemas.openxmlformats.org/officeDocument/2006/relationships/tags" Target="../tags/tag53.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6.xml"/></Relationships>
</file>

<file path=ppt/slides/_rels/slide12.xml.rels><?xml version="1.0" encoding="UTF-8" standalone="yes"?>
<Relationships xmlns="http://schemas.openxmlformats.org/package/2006/relationships"><Relationship Id="rId8" Type="http://schemas.openxmlformats.org/officeDocument/2006/relationships/tags" Target="../tags/tag64.xml"/><Relationship Id="rId13" Type="http://schemas.openxmlformats.org/officeDocument/2006/relationships/tags" Target="../tags/tag69.xml"/><Relationship Id="rId18" Type="http://schemas.openxmlformats.org/officeDocument/2006/relationships/tags" Target="../tags/tag74.xml"/><Relationship Id="rId3" Type="http://schemas.openxmlformats.org/officeDocument/2006/relationships/tags" Target="../tags/tag59.xml"/><Relationship Id="rId7" Type="http://schemas.openxmlformats.org/officeDocument/2006/relationships/tags" Target="../tags/tag63.xml"/><Relationship Id="rId12" Type="http://schemas.openxmlformats.org/officeDocument/2006/relationships/tags" Target="../tags/tag68.xml"/><Relationship Id="rId17" Type="http://schemas.openxmlformats.org/officeDocument/2006/relationships/tags" Target="../tags/tag73.xml"/><Relationship Id="rId2" Type="http://schemas.openxmlformats.org/officeDocument/2006/relationships/tags" Target="../tags/tag58.xml"/><Relationship Id="rId16" Type="http://schemas.openxmlformats.org/officeDocument/2006/relationships/tags" Target="../tags/tag72.xml"/><Relationship Id="rId20" Type="http://schemas.openxmlformats.org/officeDocument/2006/relationships/notesSlide" Target="../notesSlides/notesSlide4.xml"/><Relationship Id="rId1" Type="http://schemas.openxmlformats.org/officeDocument/2006/relationships/tags" Target="../tags/tag57.xml"/><Relationship Id="rId6" Type="http://schemas.openxmlformats.org/officeDocument/2006/relationships/tags" Target="../tags/tag62.xml"/><Relationship Id="rId11" Type="http://schemas.openxmlformats.org/officeDocument/2006/relationships/tags" Target="../tags/tag67.xml"/><Relationship Id="rId5" Type="http://schemas.openxmlformats.org/officeDocument/2006/relationships/tags" Target="../tags/tag61.xml"/><Relationship Id="rId15" Type="http://schemas.openxmlformats.org/officeDocument/2006/relationships/tags" Target="../tags/tag71.xml"/><Relationship Id="rId10" Type="http://schemas.openxmlformats.org/officeDocument/2006/relationships/tags" Target="../tags/tag66.xml"/><Relationship Id="rId19" Type="http://schemas.openxmlformats.org/officeDocument/2006/relationships/slideLayout" Target="../slideLayouts/slideLayout6.xml"/><Relationship Id="rId4" Type="http://schemas.openxmlformats.org/officeDocument/2006/relationships/tags" Target="../tags/tag60.xml"/><Relationship Id="rId9" Type="http://schemas.openxmlformats.org/officeDocument/2006/relationships/tags" Target="../tags/tag65.xml"/><Relationship Id="rId14" Type="http://schemas.openxmlformats.org/officeDocument/2006/relationships/tags" Target="../tags/tag70.xml"/></Relationships>
</file>

<file path=ppt/slides/_rels/slide13.xml.rels><?xml version="1.0" encoding="UTF-8" standalone="yes"?>
<Relationships xmlns="http://schemas.openxmlformats.org/package/2006/relationships"><Relationship Id="rId3" Type="http://schemas.openxmlformats.org/officeDocument/2006/relationships/tags" Target="../tags/tag77.xml"/><Relationship Id="rId2" Type="http://schemas.openxmlformats.org/officeDocument/2006/relationships/tags" Target="../tags/tag76.xml"/><Relationship Id="rId1" Type="http://schemas.openxmlformats.org/officeDocument/2006/relationships/tags" Target="../tags/tag75.xml"/><Relationship Id="rId4"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8.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tags" Target="../tags/tag81.xml"/><Relationship Id="rId2" Type="http://schemas.openxmlformats.org/officeDocument/2006/relationships/tags" Target="../tags/tag80.xml"/><Relationship Id="rId1" Type="http://schemas.openxmlformats.org/officeDocument/2006/relationships/tags" Target="../tags/tag79.xml"/><Relationship Id="rId4"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tags" Target="../tags/tag89.xml"/><Relationship Id="rId13" Type="http://schemas.openxmlformats.org/officeDocument/2006/relationships/image" Target="../media/image12.png"/><Relationship Id="rId3" Type="http://schemas.openxmlformats.org/officeDocument/2006/relationships/tags" Target="../tags/tag84.xml"/><Relationship Id="rId7" Type="http://schemas.openxmlformats.org/officeDocument/2006/relationships/tags" Target="../tags/tag88.xml"/><Relationship Id="rId12" Type="http://schemas.openxmlformats.org/officeDocument/2006/relationships/image" Target="../media/image11.png"/><Relationship Id="rId2" Type="http://schemas.openxmlformats.org/officeDocument/2006/relationships/tags" Target="../tags/tag83.xml"/><Relationship Id="rId1" Type="http://schemas.openxmlformats.org/officeDocument/2006/relationships/tags" Target="../tags/tag82.xml"/><Relationship Id="rId6" Type="http://schemas.openxmlformats.org/officeDocument/2006/relationships/tags" Target="../tags/tag87.xml"/><Relationship Id="rId11" Type="http://schemas.openxmlformats.org/officeDocument/2006/relationships/image" Target="../media/image10.png"/><Relationship Id="rId5" Type="http://schemas.openxmlformats.org/officeDocument/2006/relationships/tags" Target="../tags/tag86.xml"/><Relationship Id="rId10" Type="http://schemas.openxmlformats.org/officeDocument/2006/relationships/notesSlide" Target="../notesSlides/notesSlide6.xml"/><Relationship Id="rId4" Type="http://schemas.openxmlformats.org/officeDocument/2006/relationships/tags" Target="../tags/tag85.xml"/><Relationship Id="rId9"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ags" Target="../tags/tag90.xml"/></Relationships>
</file>

<file path=ppt/slides/_rels/slide2.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 Id="rId5" Type="http://schemas.openxmlformats.org/officeDocument/2006/relationships/image" Target="../media/image1.png"/><Relationship Id="rId4"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tags" Target="../tags/tag98.xml"/><Relationship Id="rId13" Type="http://schemas.openxmlformats.org/officeDocument/2006/relationships/slideLayout" Target="../slideLayouts/slideLayout2.xml"/><Relationship Id="rId3" Type="http://schemas.openxmlformats.org/officeDocument/2006/relationships/tags" Target="../tags/tag93.xml"/><Relationship Id="rId7" Type="http://schemas.openxmlformats.org/officeDocument/2006/relationships/tags" Target="../tags/tag97.xml"/><Relationship Id="rId12" Type="http://schemas.openxmlformats.org/officeDocument/2006/relationships/tags" Target="../tags/tag102.xml"/><Relationship Id="rId2" Type="http://schemas.openxmlformats.org/officeDocument/2006/relationships/tags" Target="../tags/tag92.xml"/><Relationship Id="rId1" Type="http://schemas.openxmlformats.org/officeDocument/2006/relationships/tags" Target="../tags/tag91.xml"/><Relationship Id="rId6" Type="http://schemas.openxmlformats.org/officeDocument/2006/relationships/tags" Target="../tags/tag96.xml"/><Relationship Id="rId11" Type="http://schemas.openxmlformats.org/officeDocument/2006/relationships/tags" Target="../tags/tag101.xml"/><Relationship Id="rId5" Type="http://schemas.openxmlformats.org/officeDocument/2006/relationships/tags" Target="../tags/tag95.xml"/><Relationship Id="rId15" Type="http://schemas.openxmlformats.org/officeDocument/2006/relationships/image" Target="../media/image15.png"/><Relationship Id="rId10" Type="http://schemas.openxmlformats.org/officeDocument/2006/relationships/tags" Target="../tags/tag100.xml"/><Relationship Id="rId4" Type="http://schemas.openxmlformats.org/officeDocument/2006/relationships/tags" Target="../tags/tag94.xml"/><Relationship Id="rId9" Type="http://schemas.openxmlformats.org/officeDocument/2006/relationships/tags" Target="../tags/tag99.xml"/><Relationship Id="rId14" Type="http://schemas.openxmlformats.org/officeDocument/2006/relationships/notesSlide" Target="../notesSlides/notesSlide8.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03.xml"/><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14.xml"/><Relationship Id="rId7" Type="http://schemas.openxmlformats.org/officeDocument/2006/relationships/image" Target="../media/image5.png"/><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notesSlide" Target="../notesSlides/notesSlide3.xml"/><Relationship Id="rId5" Type="http://schemas.openxmlformats.org/officeDocument/2006/relationships/slideLayout" Target="../slideLayouts/slideLayout2.xml"/><Relationship Id="rId4" Type="http://schemas.openxmlformats.org/officeDocument/2006/relationships/tags" Target="../tags/tag15.xml"/></Relationships>
</file>

<file path=ppt/slides/_rels/slide6.xml.rels><?xml version="1.0" encoding="UTF-8" standalone="yes"?>
<Relationships xmlns="http://schemas.openxmlformats.org/package/2006/relationships"><Relationship Id="rId8" Type="http://schemas.openxmlformats.org/officeDocument/2006/relationships/tags" Target="../tags/tag23.xml"/><Relationship Id="rId13" Type="http://schemas.openxmlformats.org/officeDocument/2006/relationships/image" Target="../media/image7.png"/><Relationship Id="rId3" Type="http://schemas.openxmlformats.org/officeDocument/2006/relationships/tags" Target="../tags/tag18.xml"/><Relationship Id="rId7" Type="http://schemas.openxmlformats.org/officeDocument/2006/relationships/tags" Target="../tags/tag22.xml"/><Relationship Id="rId12" Type="http://schemas.openxmlformats.org/officeDocument/2006/relationships/tags" Target="../tags/tag20.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tags" Target="../tags/tag21.xml"/><Relationship Id="rId11" Type="http://schemas.openxmlformats.org/officeDocument/2006/relationships/slideLayout" Target="../slideLayouts/slideLayout2.xml"/><Relationship Id="rId5" Type="http://schemas.openxmlformats.org/officeDocument/2006/relationships/tags" Target="../tags/tag20.xml"/><Relationship Id="rId10" Type="http://schemas.openxmlformats.org/officeDocument/2006/relationships/tags" Target="../tags/tag25.xml"/><Relationship Id="rId4" Type="http://schemas.openxmlformats.org/officeDocument/2006/relationships/tags" Target="../tags/tag19.xml"/><Relationship Id="rId9" Type="http://schemas.openxmlformats.org/officeDocument/2006/relationships/tags" Target="../tags/tag24.xml"/></Relationships>
</file>

<file path=ppt/slides/_rels/slide7.xml.rels><?xml version="1.0" encoding="UTF-8" standalone="yes"?>
<Relationships xmlns="http://schemas.openxmlformats.org/package/2006/relationships"><Relationship Id="rId3" Type="http://schemas.openxmlformats.org/officeDocument/2006/relationships/tags" Target="../tags/tag28.xml"/><Relationship Id="rId7" Type="http://schemas.openxmlformats.org/officeDocument/2006/relationships/slideLayout" Target="../slideLayouts/slideLayout2.xml"/><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s>
</file>

<file path=ppt/slides/_rels/slide8.xml.rels><?xml version="1.0" encoding="UTF-8" standalone="yes"?>
<Relationships xmlns="http://schemas.openxmlformats.org/package/2006/relationships"><Relationship Id="rId8" Type="http://schemas.openxmlformats.org/officeDocument/2006/relationships/tags" Target="../tags/tag39.xml"/><Relationship Id="rId13" Type="http://schemas.openxmlformats.org/officeDocument/2006/relationships/tags" Target="../tags/tag44.xml"/><Relationship Id="rId18" Type="http://schemas.openxmlformats.org/officeDocument/2006/relationships/slideLayout" Target="../slideLayouts/slideLayout2.xml"/><Relationship Id="rId3" Type="http://schemas.openxmlformats.org/officeDocument/2006/relationships/tags" Target="../tags/tag34.xml"/><Relationship Id="rId7" Type="http://schemas.openxmlformats.org/officeDocument/2006/relationships/tags" Target="../tags/tag38.xml"/><Relationship Id="rId12" Type="http://schemas.openxmlformats.org/officeDocument/2006/relationships/tags" Target="../tags/tag43.xml"/><Relationship Id="rId17" Type="http://schemas.openxmlformats.org/officeDocument/2006/relationships/tags" Target="../tags/tag48.xml"/><Relationship Id="rId2" Type="http://schemas.openxmlformats.org/officeDocument/2006/relationships/tags" Target="../tags/tag33.xml"/><Relationship Id="rId16" Type="http://schemas.openxmlformats.org/officeDocument/2006/relationships/tags" Target="../tags/tag47.xml"/><Relationship Id="rId1" Type="http://schemas.openxmlformats.org/officeDocument/2006/relationships/tags" Target="../tags/tag32.xml"/><Relationship Id="rId6" Type="http://schemas.openxmlformats.org/officeDocument/2006/relationships/tags" Target="../tags/tag37.xml"/><Relationship Id="rId11" Type="http://schemas.openxmlformats.org/officeDocument/2006/relationships/tags" Target="../tags/tag42.xml"/><Relationship Id="rId5" Type="http://schemas.openxmlformats.org/officeDocument/2006/relationships/tags" Target="../tags/tag36.xml"/><Relationship Id="rId15" Type="http://schemas.openxmlformats.org/officeDocument/2006/relationships/tags" Target="../tags/tag46.xml"/><Relationship Id="rId10" Type="http://schemas.openxmlformats.org/officeDocument/2006/relationships/tags" Target="../tags/tag41.xml"/><Relationship Id="rId19" Type="http://schemas.openxmlformats.org/officeDocument/2006/relationships/image" Target="../media/image8.png"/><Relationship Id="rId4" Type="http://schemas.openxmlformats.org/officeDocument/2006/relationships/tags" Target="../tags/tag35.xml"/><Relationship Id="rId9" Type="http://schemas.openxmlformats.org/officeDocument/2006/relationships/tags" Target="../tags/tag40.xml"/><Relationship Id="rId14" Type="http://schemas.openxmlformats.org/officeDocument/2006/relationships/tags" Target="../tags/tag45.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任意多边形 21"/>
          <p:cNvSpPr/>
          <p:nvPr>
            <p:custDataLst>
              <p:tags r:id="rId2"/>
            </p:custDataLst>
          </p:nvPr>
        </p:nvSpPr>
        <p:spPr>
          <a:xfrm>
            <a:off x="3673476" y="2312988"/>
            <a:ext cx="4900613" cy="1801812"/>
          </a:xfrm>
          <a:custGeom>
            <a:avLst/>
            <a:gdLst>
              <a:gd name="connsiteX0" fmla="*/ 1112071 w 4901184"/>
              <a:gd name="connsiteY0" fmla="*/ 0 h 1801368"/>
              <a:gd name="connsiteX1" fmla="*/ 4901184 w 4901184"/>
              <a:gd name="connsiteY1" fmla="*/ 0 h 1801368"/>
              <a:gd name="connsiteX2" fmla="*/ 4901184 w 4901184"/>
              <a:gd name="connsiteY2" fmla="*/ 1008251 h 1801368"/>
              <a:gd name="connsiteX3" fmla="*/ 3799357 w 4901184"/>
              <a:gd name="connsiteY3" fmla="*/ 1801368 h 1801368"/>
              <a:gd name="connsiteX4" fmla="*/ 0 w 4901184"/>
              <a:gd name="connsiteY4" fmla="*/ 1801368 h 1801368"/>
              <a:gd name="connsiteX5" fmla="*/ 0 w 4901184"/>
              <a:gd name="connsiteY5" fmla="*/ 800490 h 1801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184" h="1801368">
                <a:moveTo>
                  <a:pt x="1112071" y="0"/>
                </a:moveTo>
                <a:lnTo>
                  <a:pt x="4901184" y="0"/>
                </a:lnTo>
                <a:lnTo>
                  <a:pt x="4901184" y="1008251"/>
                </a:lnTo>
                <a:lnTo>
                  <a:pt x="3799357" y="1801368"/>
                </a:lnTo>
                <a:lnTo>
                  <a:pt x="0" y="1801368"/>
                </a:lnTo>
                <a:lnTo>
                  <a:pt x="0" y="800490"/>
                </a:lnTo>
                <a:close/>
              </a:path>
            </a:pathLst>
          </a:custGeom>
          <a:solidFill>
            <a:schemeClr val="accent1"/>
          </a:solidFill>
          <a:ln w="12700" cap="flat" cmpd="sng" algn="ctr">
            <a:noFill/>
            <a:prstDash val="solid"/>
            <a:miter lim="800000"/>
          </a:ln>
          <a:effectLst/>
        </p:spPr>
        <p:txBody>
          <a:bodyPr anchor="ctr"/>
          <a:lstStyle/>
          <a:p>
            <a:pPr algn="ctr">
              <a:defRPr/>
            </a:pPr>
            <a:endParaRPr lang="zh-CN" altLang="en-US" kern="0">
              <a:solidFill>
                <a:prstClr val="white"/>
              </a:solidFill>
            </a:endParaRPr>
          </a:p>
        </p:txBody>
      </p:sp>
      <p:cxnSp>
        <p:nvCxnSpPr>
          <p:cNvPr id="23" name="直接连接符 22"/>
          <p:cNvCxnSpPr/>
          <p:nvPr>
            <p:custDataLst>
              <p:tags r:id="rId3"/>
            </p:custDataLst>
          </p:nvPr>
        </p:nvCxnSpPr>
        <p:spPr>
          <a:xfrm flipH="1">
            <a:off x="3170239" y="1947863"/>
            <a:ext cx="2103437" cy="1517650"/>
          </a:xfrm>
          <a:prstGeom prst="line">
            <a:avLst/>
          </a:prstGeom>
          <a:noFill/>
          <a:ln w="12700" cap="flat" cmpd="sng" algn="ctr">
            <a:solidFill>
              <a:schemeClr val="accent1">
                <a:lumMod val="75000"/>
              </a:schemeClr>
            </a:solidFill>
            <a:prstDash val="solid"/>
            <a:miter lim="800000"/>
          </a:ln>
          <a:effectLst/>
        </p:spPr>
      </p:cxnSp>
      <p:cxnSp>
        <p:nvCxnSpPr>
          <p:cNvPr id="24" name="直接连接符 23"/>
          <p:cNvCxnSpPr/>
          <p:nvPr>
            <p:custDataLst>
              <p:tags r:id="rId4"/>
            </p:custDataLst>
          </p:nvPr>
        </p:nvCxnSpPr>
        <p:spPr>
          <a:xfrm flipH="1">
            <a:off x="6927850" y="2981325"/>
            <a:ext cx="2103438" cy="1517650"/>
          </a:xfrm>
          <a:prstGeom prst="line">
            <a:avLst/>
          </a:prstGeom>
          <a:noFill/>
          <a:ln w="12700" cap="flat" cmpd="sng" algn="ctr">
            <a:solidFill>
              <a:schemeClr val="accent1">
                <a:lumMod val="75000"/>
              </a:schemeClr>
            </a:solidFill>
            <a:prstDash val="solid"/>
            <a:miter lim="800000"/>
          </a:ln>
          <a:effectLst/>
        </p:spPr>
      </p:cxnSp>
      <p:sp>
        <p:nvSpPr>
          <p:cNvPr id="25" name="文本框 24"/>
          <p:cNvSpPr txBox="1"/>
          <p:nvPr>
            <p:custDataLst>
              <p:tags r:id="rId5"/>
            </p:custDataLst>
          </p:nvPr>
        </p:nvSpPr>
        <p:spPr>
          <a:xfrm>
            <a:off x="7104063" y="2312988"/>
            <a:ext cx="614362" cy="1016000"/>
          </a:xfrm>
          <a:prstGeom prst="rect">
            <a:avLst/>
          </a:prstGeom>
          <a:noFill/>
        </p:spPr>
        <p:txBody>
          <a:bodyPr wrap="none"/>
          <a:lstStyle/>
          <a:p>
            <a:pPr>
              <a:defRPr/>
            </a:pPr>
            <a:r>
              <a:rPr lang="en-US" altLang="zh-CN" sz="6000" b="1" spc="400" smtClean="0">
                <a:solidFill>
                  <a:prstClr val="white"/>
                </a:solidFill>
                <a:effectLst>
                  <a:outerShdw dist="25400" dir="2700000" algn="tl" rotWithShape="0">
                    <a:prstClr val="black">
                      <a:alpha val="29000"/>
                    </a:prstClr>
                  </a:outerShdw>
                </a:effectLst>
                <a:latin typeface="Baskerville Old Face" panose="02020602080505020303" pitchFamily="18" charset="0"/>
                <a:ea typeface="华文隶书" panose="02010800040101010101" pitchFamily="2" charset="-122"/>
                <a:cs typeface="Microsoft New Tai Lue" panose="020B0502040204020203" pitchFamily="34" charset="0"/>
              </a:rPr>
              <a:t>4</a:t>
            </a:r>
            <a:endParaRPr lang="zh-CN" altLang="en-US" sz="6000" b="1" spc="400" dirty="0">
              <a:solidFill>
                <a:prstClr val="white"/>
              </a:solidFill>
              <a:effectLst>
                <a:outerShdw dist="25400" dir="2700000" algn="tl" rotWithShape="0">
                  <a:prstClr val="black">
                    <a:alpha val="29000"/>
                  </a:prstClr>
                </a:outerShdw>
              </a:effectLst>
              <a:latin typeface="Baskerville Old Face" panose="02020602080505020303" pitchFamily="18" charset="0"/>
              <a:ea typeface="华文隶书" panose="02010800040101010101" pitchFamily="2" charset="-122"/>
              <a:cs typeface="Microsoft New Tai Lue" panose="020B0502040204020203" pitchFamily="34" charset="0"/>
            </a:endParaRPr>
          </a:p>
        </p:txBody>
      </p:sp>
      <p:sp>
        <p:nvSpPr>
          <p:cNvPr id="2054" name="文本框 25"/>
          <p:cNvSpPr txBox="1">
            <a:spLocks noChangeArrowheads="1"/>
          </p:cNvSpPr>
          <p:nvPr>
            <p:custDataLst>
              <p:tags r:id="rId6"/>
            </p:custDataLst>
          </p:nvPr>
        </p:nvSpPr>
        <p:spPr bwMode="auto">
          <a:xfrm>
            <a:off x="4002089" y="3171826"/>
            <a:ext cx="3101973" cy="646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lnSpc>
                <a:spcPct val="150000"/>
              </a:lnSpc>
            </a:pPr>
            <a:r>
              <a:rPr lang="zh-CN" altLang="en-US" sz="2400" smtClean="0">
                <a:solidFill>
                  <a:srgbClr val="FFFFFF"/>
                </a:solidFill>
                <a:latin typeface="微软雅黑" panose="020B0503020204020204" pitchFamily="34" charset="-122"/>
                <a:ea typeface="微软雅黑" panose="020B0503020204020204" pitchFamily="34" charset="-122"/>
              </a:rPr>
              <a:t>选择结构程序设计</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27" name="文本框 26"/>
          <p:cNvSpPr txBox="1"/>
          <p:nvPr>
            <p:custDataLst>
              <p:tags r:id="rId7"/>
            </p:custDataLst>
          </p:nvPr>
        </p:nvSpPr>
        <p:spPr>
          <a:xfrm>
            <a:off x="6535738" y="2570164"/>
            <a:ext cx="647700" cy="585787"/>
          </a:xfrm>
          <a:prstGeom prst="rect">
            <a:avLst/>
          </a:prstGeom>
          <a:noFill/>
        </p:spPr>
        <p:txBody>
          <a:bodyPr wrap="none"/>
          <a:lstStyle/>
          <a:p>
            <a:pPr>
              <a:defRPr/>
            </a:pPr>
            <a:r>
              <a:rPr lang="zh-CN" altLang="en-US" sz="3200" b="1" spc="400" dirty="0">
                <a:solidFill>
                  <a:prstClr val="white"/>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rPr>
              <a:t>第</a:t>
            </a:r>
            <a:endParaRPr lang="zh-CN" altLang="en-US" sz="4400" b="1" spc="400" dirty="0">
              <a:solidFill>
                <a:prstClr val="white"/>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endParaRPr>
          </a:p>
        </p:txBody>
      </p:sp>
      <p:sp>
        <p:nvSpPr>
          <p:cNvPr id="28" name="文本框 27"/>
          <p:cNvSpPr txBox="1"/>
          <p:nvPr>
            <p:custDataLst>
              <p:tags r:id="rId8"/>
            </p:custDataLst>
          </p:nvPr>
        </p:nvSpPr>
        <p:spPr>
          <a:xfrm>
            <a:off x="7581901" y="2570164"/>
            <a:ext cx="646113" cy="585787"/>
          </a:xfrm>
          <a:prstGeom prst="rect">
            <a:avLst/>
          </a:prstGeom>
          <a:noFill/>
        </p:spPr>
        <p:txBody>
          <a:bodyPr wrap="none"/>
          <a:lstStyle>
            <a:defPPr>
              <a:defRPr lang="zh-CN"/>
            </a:defPPr>
            <a:lvl1pPr>
              <a:defRPr sz="3200" b="1" spc="400">
                <a:solidFill>
                  <a:schemeClr val="bg1"/>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defRPr>
            </a:lvl1pPr>
          </a:lstStyle>
          <a:p>
            <a:pPr>
              <a:defRPr/>
            </a:pPr>
            <a:r>
              <a:rPr lang="zh-CN" altLang="en-US" kern="0" dirty="0">
                <a:solidFill>
                  <a:prstClr val="white"/>
                </a:solidFill>
              </a:rPr>
              <a:t>章</a:t>
            </a:r>
          </a:p>
        </p:txBody>
      </p:sp>
    </p:spTree>
    <p:custDataLst>
      <p:tags r:id="rId1"/>
    </p:custDataLst>
    <p:extLst>
      <p:ext uri="{BB962C8B-B14F-4D97-AF65-F5344CB8AC3E}">
        <p14:creationId xmlns="" xmlns:p14="http://schemas.microsoft.com/office/powerpoint/2010/main" val="7664794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91886" y="1790909"/>
            <a:ext cx="5701610" cy="712788"/>
          </a:xfrm>
        </p:spPr>
        <p:txBody>
          <a:bodyPr>
            <a:noAutofit/>
          </a:bodyPr>
          <a:lstStyle/>
          <a:p>
            <a:r>
              <a:rPr lang="zh-CN" altLang="en-US" sz="3600"/>
              <a:t>逻辑</a:t>
            </a:r>
            <a:r>
              <a:rPr lang="zh-CN" altLang="en-US" sz="3600" smtClean="0"/>
              <a:t>运算符和</a:t>
            </a:r>
            <a:r>
              <a:rPr lang="zh-CN" altLang="en-US" sz="3600"/>
              <a:t>逻辑</a:t>
            </a:r>
            <a:r>
              <a:rPr lang="zh-CN" altLang="en-US" sz="3600" smtClean="0"/>
              <a:t>表达式</a:t>
            </a:r>
            <a:endParaRPr lang="zh-CN" altLang="en-US" sz="3600" dirty="0"/>
          </a:p>
        </p:txBody>
      </p:sp>
      <p:sp>
        <p:nvSpPr>
          <p:cNvPr id="3" name="内容占位符 2"/>
          <p:cNvSpPr>
            <a:spLocks noGrp="1"/>
          </p:cNvSpPr>
          <p:nvPr>
            <p:ph idx="1"/>
          </p:nvPr>
        </p:nvSpPr>
        <p:spPr>
          <a:xfrm>
            <a:off x="838200" y="1950244"/>
            <a:ext cx="10515600" cy="2631396"/>
          </a:xfrm>
        </p:spPr>
        <p:txBody>
          <a:bodyPr anchor="ctr">
            <a:normAutofit/>
          </a:bodyPr>
          <a:lstStyle/>
          <a:p>
            <a:pPr marL="0" indent="0">
              <a:lnSpc>
                <a:spcPct val="150000"/>
              </a:lnSpc>
              <a:buNone/>
            </a:pPr>
            <a:r>
              <a:rPr lang="zh-CN" altLang="en-US" sz="2400">
                <a:solidFill>
                  <a:schemeClr val="tx1">
                    <a:lumMod val="65000"/>
                    <a:lumOff val="35000"/>
                  </a:schemeClr>
                </a:solidFill>
                <a:latin typeface="+mn-ea"/>
                <a:ea typeface="+mn-ea"/>
              </a:rPr>
              <a:t>用逻辑运算符将关系表达式或其他逻辑量连接起来的式子就是逻辑表达式。</a:t>
            </a:r>
            <a:endParaRPr lang="zh-CN" altLang="en-US" sz="2400" dirty="0">
              <a:solidFill>
                <a:schemeClr val="tx1">
                  <a:lumMod val="65000"/>
                  <a:lumOff val="35000"/>
                </a:schemeClr>
              </a:solidFill>
              <a:latin typeface="+mn-ea"/>
              <a:ea typeface="+mn-ea"/>
            </a:endParaRPr>
          </a:p>
        </p:txBody>
      </p:sp>
      <p:grpSp>
        <p:nvGrpSpPr>
          <p:cNvPr id="4" name="组合 3"/>
          <p:cNvGrpSpPr/>
          <p:nvPr/>
        </p:nvGrpSpPr>
        <p:grpSpPr>
          <a:xfrm>
            <a:off x="838200" y="1822934"/>
            <a:ext cx="6228000" cy="657226"/>
            <a:chOff x="3275013" y="1898650"/>
            <a:chExt cx="6228000" cy="657226"/>
          </a:xfrm>
        </p:grpSpPr>
        <p:sp>
          <p:nvSpPr>
            <p:cNvPr id="5" name="MH_Other_1"/>
            <p:cNvSpPr/>
            <p:nvPr>
              <p:custDataLst>
                <p:tags r:id="rId4"/>
              </p:custDataLst>
            </p:nvPr>
          </p:nvSpPr>
          <p:spPr>
            <a:xfrm>
              <a:off x="3275013" y="1898650"/>
              <a:ext cx="709612"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MH_Other_2"/>
            <p:cNvSpPr/>
            <p:nvPr>
              <p:custDataLst>
                <p:tags r:id="rId5"/>
              </p:custDataLst>
            </p:nvPr>
          </p:nvSpPr>
          <p:spPr>
            <a:xfrm>
              <a:off x="3629026" y="1898650"/>
              <a:ext cx="709613"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MH_Other_5"/>
            <p:cNvSpPr/>
            <p:nvPr>
              <p:custDataLst>
                <p:tags r:id="rId6"/>
              </p:custDataLst>
            </p:nvPr>
          </p:nvSpPr>
          <p:spPr>
            <a:xfrm>
              <a:off x="3275013" y="2509839"/>
              <a:ext cx="6228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8" name="组合 7"/>
          <p:cNvGrpSpPr/>
          <p:nvPr/>
        </p:nvGrpSpPr>
        <p:grpSpPr>
          <a:xfrm>
            <a:off x="4857447" y="4174134"/>
            <a:ext cx="6228000" cy="611187"/>
            <a:chOff x="2615964" y="5414964"/>
            <a:chExt cx="6228000" cy="611187"/>
          </a:xfrm>
        </p:grpSpPr>
        <p:sp>
          <p:nvSpPr>
            <p:cNvPr id="9" name="MH_Other_3"/>
            <p:cNvSpPr/>
            <p:nvPr>
              <p:custDataLst>
                <p:tags r:id="rId1"/>
              </p:custDataLst>
            </p:nvPr>
          </p:nvSpPr>
          <p:spPr>
            <a:xfrm flipV="1">
              <a:off x="7780338" y="5414964"/>
              <a:ext cx="709612"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MH_Other_4"/>
            <p:cNvSpPr/>
            <p:nvPr>
              <p:custDataLst>
                <p:tags r:id="rId2"/>
              </p:custDataLst>
            </p:nvPr>
          </p:nvSpPr>
          <p:spPr>
            <a:xfrm flipV="1">
              <a:off x="8134351" y="5414964"/>
              <a:ext cx="709613"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MH_Other_6"/>
            <p:cNvSpPr/>
            <p:nvPr>
              <p:custDataLst>
                <p:tags r:id="rId3"/>
              </p:custDataLst>
            </p:nvPr>
          </p:nvSpPr>
          <p:spPr>
            <a:xfrm>
              <a:off x="2615964" y="5414964"/>
              <a:ext cx="6228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 xmlns:p14="http://schemas.microsoft.com/office/powerpoint/2010/main" val="32960697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838201" y="267848"/>
            <a:ext cx="10515600" cy="1325563"/>
          </a:xfrm>
        </p:spPr>
        <p:txBody>
          <a:bodyPr/>
          <a:lstStyle/>
          <a:p>
            <a:r>
              <a:rPr lang="zh-CN" altLang="en-US"/>
              <a:t>逻辑</a:t>
            </a:r>
            <a:r>
              <a:rPr lang="zh-CN" altLang="en-US" smtClean="0"/>
              <a:t>运算符及其优先次序</a:t>
            </a:r>
            <a:endParaRPr lang="zh-CN" altLang="en-US"/>
          </a:p>
        </p:txBody>
      </p:sp>
      <p:graphicFrame>
        <p:nvGraphicFramePr>
          <p:cNvPr id="23" name="表格 22"/>
          <p:cNvGraphicFramePr>
            <a:graphicFrameLocks noGrp="1"/>
          </p:cNvGraphicFramePr>
          <p:nvPr>
            <p:extLst>
              <p:ext uri="{D42A27DB-BD31-4B8C-83A1-F6EECF244321}">
                <p14:modId xmlns="" xmlns:p14="http://schemas.microsoft.com/office/powerpoint/2010/main" val="347732987"/>
              </p:ext>
            </p:extLst>
          </p:nvPr>
        </p:nvGraphicFramePr>
        <p:xfrm>
          <a:off x="893286" y="1368361"/>
          <a:ext cx="10405431" cy="2057400"/>
        </p:xfrm>
        <a:graphic>
          <a:graphicData uri="http://schemas.openxmlformats.org/drawingml/2006/table">
            <a:tbl>
              <a:tblPr firstRow="1" bandRow="1">
                <a:tableStyleId>{5C22544A-7EE6-4342-B048-85BDC9FD1C3A}</a:tableStyleId>
              </a:tblPr>
              <a:tblGrid>
                <a:gridCol w="936393">
                  <a:extLst>
                    <a:ext uri="{9D8B030D-6E8A-4147-A177-3AD203B41FA5}">
                      <a16:colId xmlns="" xmlns:a16="http://schemas.microsoft.com/office/drawing/2014/main" val="3890676953"/>
                    </a:ext>
                  </a:extLst>
                </a:gridCol>
                <a:gridCol w="1617354">
                  <a:extLst>
                    <a:ext uri="{9D8B030D-6E8A-4147-A177-3AD203B41FA5}">
                      <a16:colId xmlns="" xmlns:a16="http://schemas.microsoft.com/office/drawing/2014/main" val="3235808983"/>
                    </a:ext>
                  </a:extLst>
                </a:gridCol>
                <a:gridCol w="930918">
                  <a:extLst>
                    <a:ext uri="{9D8B030D-6E8A-4147-A177-3AD203B41FA5}">
                      <a16:colId xmlns="" xmlns:a16="http://schemas.microsoft.com/office/drawing/2014/main" val="2685979042"/>
                    </a:ext>
                  </a:extLst>
                </a:gridCol>
                <a:gridCol w="6920766">
                  <a:extLst>
                    <a:ext uri="{9D8B030D-6E8A-4147-A177-3AD203B41FA5}">
                      <a16:colId xmlns="" xmlns:a16="http://schemas.microsoft.com/office/drawing/2014/main" val="1527270349"/>
                    </a:ext>
                  </a:extLst>
                </a:gridCol>
              </a:tblGrid>
              <a:tr h="360000">
                <a:tc>
                  <a:txBody>
                    <a:bodyPr/>
                    <a:lstStyle/>
                    <a:p>
                      <a:pPr algn="ctr">
                        <a:lnSpc>
                          <a:spcPct val="150000"/>
                        </a:lnSpc>
                        <a:spcAft>
                          <a:spcPts val="0"/>
                        </a:spcAft>
                      </a:pPr>
                      <a:r>
                        <a:rPr lang="zh-CN" sz="1800" kern="100">
                          <a:effectLst/>
                        </a:rPr>
                        <a:t>运算符</a:t>
                      </a:r>
                      <a:endParaRPr lang="zh-CN" sz="1800" kern="100">
                        <a:effectLst/>
                        <a:latin typeface="+mn-ea"/>
                        <a:ea typeface="+mn-ea"/>
                        <a:cs typeface="Times New Roman" panose="02020603050405020304" pitchFamily="18" charset="0"/>
                      </a:endParaRPr>
                    </a:p>
                  </a:txBody>
                  <a:tcPr marL="68580" marR="68580" marT="0" marB="0" anchor="ctr"/>
                </a:tc>
                <a:tc>
                  <a:txBody>
                    <a:bodyPr/>
                    <a:lstStyle/>
                    <a:p>
                      <a:pPr algn="ctr">
                        <a:lnSpc>
                          <a:spcPct val="150000"/>
                        </a:lnSpc>
                        <a:spcAft>
                          <a:spcPts val="0"/>
                        </a:spcAft>
                      </a:pPr>
                      <a:r>
                        <a:rPr lang="zh-CN" sz="1800" kern="100">
                          <a:effectLst/>
                        </a:rPr>
                        <a:t>含义</a:t>
                      </a:r>
                      <a:endParaRPr lang="zh-CN" sz="1800" kern="100">
                        <a:effectLst/>
                        <a:latin typeface="+mn-ea"/>
                        <a:ea typeface="+mn-ea"/>
                        <a:cs typeface="Times New Roman" panose="02020603050405020304" pitchFamily="18" charset="0"/>
                      </a:endParaRPr>
                    </a:p>
                  </a:txBody>
                  <a:tcPr marL="68580" marR="68580" marT="0" marB="0" anchor="ctr"/>
                </a:tc>
                <a:tc>
                  <a:txBody>
                    <a:bodyPr/>
                    <a:lstStyle/>
                    <a:p>
                      <a:pPr algn="ctr">
                        <a:lnSpc>
                          <a:spcPct val="150000"/>
                        </a:lnSpc>
                        <a:spcAft>
                          <a:spcPts val="0"/>
                        </a:spcAft>
                      </a:pPr>
                      <a:r>
                        <a:rPr lang="zh-CN" sz="1800" kern="100">
                          <a:effectLst/>
                        </a:rPr>
                        <a:t>举例</a:t>
                      </a:r>
                      <a:endParaRPr lang="zh-CN" sz="1800" kern="100">
                        <a:effectLst/>
                        <a:latin typeface="+mn-ea"/>
                        <a:ea typeface="+mn-ea"/>
                        <a:cs typeface="Times New Roman" panose="02020603050405020304" pitchFamily="18" charset="0"/>
                      </a:endParaRPr>
                    </a:p>
                  </a:txBody>
                  <a:tcPr marL="68580" marR="68580" marT="0" marB="0" anchor="ctr"/>
                </a:tc>
                <a:tc>
                  <a:txBody>
                    <a:bodyPr/>
                    <a:lstStyle/>
                    <a:p>
                      <a:pPr algn="ctr">
                        <a:lnSpc>
                          <a:spcPct val="150000"/>
                        </a:lnSpc>
                        <a:spcAft>
                          <a:spcPts val="0"/>
                        </a:spcAft>
                      </a:pPr>
                      <a:r>
                        <a:rPr lang="zh-CN" altLang="en-US" sz="1800" kern="100" smtClean="0">
                          <a:effectLst/>
                        </a:rPr>
                        <a:t>说明</a:t>
                      </a:r>
                      <a:endParaRPr lang="zh-CN" sz="1800" kern="100">
                        <a:effectLst/>
                        <a:latin typeface="+mn-ea"/>
                        <a:ea typeface="+mn-ea"/>
                        <a:cs typeface="Times New Roman" panose="02020603050405020304" pitchFamily="18" charset="0"/>
                      </a:endParaRPr>
                    </a:p>
                  </a:txBody>
                  <a:tcPr marL="68580" marR="68580" marT="0" marB="0" anchor="ctr"/>
                </a:tc>
                <a:extLst>
                  <a:ext uri="{0D108BD9-81ED-4DB2-BD59-A6C34878D82A}">
                    <a16:rowId xmlns="" xmlns:a16="http://schemas.microsoft.com/office/drawing/2014/main" val="3350747444"/>
                  </a:ext>
                </a:extLst>
              </a:tr>
              <a:tr h="360000">
                <a:tc>
                  <a:txBody>
                    <a:bodyPr/>
                    <a:lstStyle/>
                    <a:p>
                      <a:pPr algn="ctr">
                        <a:lnSpc>
                          <a:spcPct val="150000"/>
                        </a:lnSpc>
                        <a:spcAft>
                          <a:spcPts val="0"/>
                        </a:spcAft>
                      </a:pPr>
                      <a:r>
                        <a:rPr lang="en-US" sz="1800" kern="100" smtClean="0">
                          <a:effectLst/>
                        </a:rPr>
                        <a:t>!</a:t>
                      </a:r>
                      <a:endParaRPr lang="zh-CN" sz="1800" kern="100">
                        <a:effectLst/>
                        <a:latin typeface="+mn-ea"/>
                        <a:ea typeface="+mn-ea"/>
                        <a:cs typeface="Times New Roman" panose="02020603050405020304" pitchFamily="18" charset="0"/>
                      </a:endParaRPr>
                    </a:p>
                  </a:txBody>
                  <a:tcPr marL="68580" marR="68580" marT="0" marB="0" anchor="ct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zh-CN" altLang="en-US" sz="1800" kern="100" smtClean="0">
                          <a:effectLst/>
                        </a:rPr>
                        <a:t>逻辑非</a:t>
                      </a:r>
                      <a:r>
                        <a:rPr lang="en-US" altLang="zh-CN" sz="1800" kern="100" smtClean="0">
                          <a:effectLst/>
                        </a:rPr>
                        <a:t>(NOT)</a:t>
                      </a:r>
                      <a:endParaRPr lang="zh-CN" altLang="zh-CN" sz="1800" kern="100" smtClean="0">
                        <a:effectLst/>
                        <a:latin typeface="+mn-ea"/>
                        <a:ea typeface="+mn-ea"/>
                        <a:cs typeface="Times New Roman" panose="02020603050405020304" pitchFamily="18" charset="0"/>
                      </a:endParaRPr>
                    </a:p>
                  </a:txBody>
                  <a:tcPr marL="68580" marR="68580" marT="0" marB="0" anchor="ct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altLang="zh-CN" sz="1800" kern="100" smtClean="0">
                          <a:effectLst/>
                        </a:rPr>
                        <a:t>!a</a:t>
                      </a:r>
                      <a:endParaRPr lang="zh-CN" altLang="zh-CN" sz="1800" kern="100" smtClean="0">
                        <a:effectLst/>
                        <a:latin typeface="+mn-ea"/>
                        <a:ea typeface="+mn-ea"/>
                        <a:cs typeface="Times New Roman" panose="02020603050405020304" pitchFamily="18" charset="0"/>
                      </a:endParaRPr>
                    </a:p>
                  </a:txBody>
                  <a:tcPr marL="68580" marR="68580" marT="0" marB="0" anchor="ct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1800" kern="100" smtClean="0">
                          <a:effectLst/>
                        </a:rPr>
                        <a:t>如果</a:t>
                      </a:r>
                      <a:r>
                        <a:rPr lang="en-US" altLang="zh-CN" sz="1800" kern="100" smtClean="0">
                          <a:effectLst/>
                        </a:rPr>
                        <a:t>a</a:t>
                      </a:r>
                      <a:r>
                        <a:rPr lang="zh-CN" altLang="en-US" sz="1800" kern="100" smtClean="0">
                          <a:effectLst/>
                        </a:rPr>
                        <a:t>为假，则</a:t>
                      </a:r>
                      <a:r>
                        <a:rPr lang="en-US" altLang="zh-CN" sz="1800" kern="100" smtClean="0">
                          <a:effectLst/>
                        </a:rPr>
                        <a:t>!a</a:t>
                      </a:r>
                      <a:r>
                        <a:rPr lang="zh-CN" altLang="en-US" sz="1800" kern="100" smtClean="0">
                          <a:effectLst/>
                        </a:rPr>
                        <a:t>为真</a:t>
                      </a:r>
                      <a:r>
                        <a:rPr lang="en-US" altLang="zh-CN" sz="1800" kern="100" smtClean="0">
                          <a:effectLst/>
                        </a:rPr>
                        <a:t>;</a:t>
                      </a:r>
                      <a:r>
                        <a:rPr lang="zh-CN" altLang="en-US" sz="1800" kern="100" smtClean="0">
                          <a:effectLst/>
                        </a:rPr>
                        <a:t>如果</a:t>
                      </a:r>
                      <a:r>
                        <a:rPr lang="en-US" altLang="zh-CN" sz="1800" kern="100" smtClean="0">
                          <a:effectLst/>
                        </a:rPr>
                        <a:t>a</a:t>
                      </a:r>
                      <a:r>
                        <a:rPr lang="zh-CN" altLang="en-US" sz="1800" kern="100" smtClean="0">
                          <a:effectLst/>
                        </a:rPr>
                        <a:t>为真，则</a:t>
                      </a:r>
                      <a:r>
                        <a:rPr lang="en-US" altLang="zh-CN" sz="1800" kern="100" smtClean="0">
                          <a:effectLst/>
                        </a:rPr>
                        <a:t>!a</a:t>
                      </a:r>
                      <a:r>
                        <a:rPr lang="zh-CN" altLang="en-US" sz="1800" kern="100" smtClean="0">
                          <a:effectLst/>
                        </a:rPr>
                        <a:t>为假</a:t>
                      </a:r>
                      <a:endParaRPr lang="zh-CN" altLang="zh-CN" sz="1800" kern="100" smtClean="0">
                        <a:effectLst/>
                        <a:latin typeface="+mn-ea"/>
                        <a:ea typeface="+mn-ea"/>
                        <a:cs typeface="Times New Roman" panose="02020603050405020304" pitchFamily="18" charset="0"/>
                      </a:endParaRPr>
                    </a:p>
                  </a:txBody>
                  <a:tcPr marL="68580" marR="68580" marT="0" marB="0" anchor="ctr"/>
                </a:tc>
                <a:extLst>
                  <a:ext uri="{0D108BD9-81ED-4DB2-BD59-A6C34878D82A}">
                    <a16:rowId xmlns="" xmlns:a16="http://schemas.microsoft.com/office/drawing/2014/main" val="1699790426"/>
                  </a:ext>
                </a:extLst>
              </a:tr>
              <a:tr h="360000">
                <a:tc>
                  <a:txBody>
                    <a:bodyPr/>
                    <a:lstStyle/>
                    <a:p>
                      <a:pPr algn="ctr">
                        <a:lnSpc>
                          <a:spcPct val="150000"/>
                        </a:lnSpc>
                        <a:spcAft>
                          <a:spcPts val="0"/>
                        </a:spcAft>
                      </a:pPr>
                      <a:r>
                        <a:rPr lang="en-US" sz="1800" kern="100" smtClean="0">
                          <a:effectLst/>
                        </a:rPr>
                        <a:t>&amp;&amp;</a:t>
                      </a:r>
                      <a:endParaRPr lang="zh-CN" sz="1800" kern="100">
                        <a:effectLst/>
                        <a:latin typeface="+mn-ea"/>
                        <a:ea typeface="+mn-ea"/>
                        <a:cs typeface="Times New Roman" panose="02020603050405020304" pitchFamily="18" charset="0"/>
                      </a:endParaRPr>
                    </a:p>
                  </a:txBody>
                  <a:tcPr marL="68580" marR="68580" marT="0" marB="0" anchor="ctr"/>
                </a:tc>
                <a:tc>
                  <a:txBody>
                    <a:bodyPr/>
                    <a:lstStyle/>
                    <a:p>
                      <a:pPr algn="ctr">
                        <a:lnSpc>
                          <a:spcPct val="150000"/>
                        </a:lnSpc>
                        <a:spcAft>
                          <a:spcPts val="0"/>
                        </a:spcAft>
                      </a:pPr>
                      <a:r>
                        <a:rPr lang="zh-CN" altLang="en-US" sz="1800" kern="100" smtClean="0">
                          <a:effectLst/>
                          <a:latin typeface="+mn-ea"/>
                          <a:ea typeface="+mn-ea"/>
                          <a:cs typeface="Times New Roman" panose="02020603050405020304" pitchFamily="18" charset="0"/>
                        </a:rPr>
                        <a:t>逻辑与</a:t>
                      </a:r>
                      <a:r>
                        <a:rPr lang="en-US" altLang="zh-CN" sz="1800" kern="100" smtClean="0">
                          <a:effectLst/>
                          <a:latin typeface="+mn-ea"/>
                          <a:ea typeface="+mn-ea"/>
                          <a:cs typeface="Times New Roman" panose="02020603050405020304" pitchFamily="18" charset="0"/>
                        </a:rPr>
                        <a:t>(AND)</a:t>
                      </a:r>
                      <a:endParaRPr lang="zh-CN" sz="1800" kern="100">
                        <a:effectLst/>
                        <a:latin typeface="+mn-ea"/>
                        <a:ea typeface="+mn-ea"/>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altLang="zh-CN" sz="1800" kern="100" smtClean="0">
                          <a:effectLst/>
                          <a:latin typeface="+mn-ea"/>
                          <a:ea typeface="+mn-ea"/>
                          <a:cs typeface="Times New Roman" panose="02020603050405020304" pitchFamily="18" charset="0"/>
                        </a:rPr>
                        <a:t>a &amp;&amp; b</a:t>
                      </a:r>
                      <a:endParaRPr lang="zh-CN" sz="1800" kern="100">
                        <a:effectLst/>
                        <a:latin typeface="+mn-ea"/>
                        <a:ea typeface="+mn-ea"/>
                        <a:cs typeface="Times New Roman" panose="02020603050405020304" pitchFamily="18" charset="0"/>
                      </a:endParaRPr>
                    </a:p>
                  </a:txBody>
                  <a:tcPr marL="68580" marR="68580" marT="0" marB="0" anchor="ctr"/>
                </a:tc>
                <a:tc>
                  <a:txBody>
                    <a:bodyPr/>
                    <a:lstStyle/>
                    <a:p>
                      <a:pPr algn="l">
                        <a:lnSpc>
                          <a:spcPct val="150000"/>
                        </a:lnSpc>
                        <a:spcAft>
                          <a:spcPts val="0"/>
                        </a:spcAft>
                      </a:pPr>
                      <a:r>
                        <a:rPr lang="zh-CN" altLang="en-US" sz="1800" kern="100" smtClean="0">
                          <a:effectLst/>
                          <a:latin typeface="+mn-ea"/>
                          <a:ea typeface="+mn-ea"/>
                          <a:cs typeface="Times New Roman" panose="02020603050405020304" pitchFamily="18" charset="0"/>
                        </a:rPr>
                        <a:t>如果</a:t>
                      </a:r>
                      <a:r>
                        <a:rPr lang="en-US" altLang="zh-CN" sz="1800" kern="100" smtClean="0">
                          <a:effectLst/>
                          <a:latin typeface="+mn-ea"/>
                          <a:ea typeface="+mn-ea"/>
                          <a:cs typeface="Times New Roman" panose="02020603050405020304" pitchFamily="18" charset="0"/>
                        </a:rPr>
                        <a:t>a</a:t>
                      </a:r>
                      <a:r>
                        <a:rPr lang="zh-CN" altLang="en-US" sz="1800" kern="100" smtClean="0">
                          <a:effectLst/>
                          <a:latin typeface="+mn-ea"/>
                          <a:ea typeface="+mn-ea"/>
                          <a:cs typeface="Times New Roman" panose="02020603050405020304" pitchFamily="18" charset="0"/>
                        </a:rPr>
                        <a:t>和</a:t>
                      </a:r>
                      <a:r>
                        <a:rPr lang="en-US" altLang="zh-CN" sz="1800" kern="100" smtClean="0">
                          <a:effectLst/>
                          <a:latin typeface="+mn-ea"/>
                          <a:ea typeface="+mn-ea"/>
                          <a:cs typeface="Times New Roman" panose="02020603050405020304" pitchFamily="18" charset="0"/>
                        </a:rPr>
                        <a:t>b</a:t>
                      </a:r>
                      <a:r>
                        <a:rPr lang="zh-CN" altLang="en-US" sz="1800" kern="100" smtClean="0">
                          <a:effectLst/>
                          <a:latin typeface="+mn-ea"/>
                          <a:ea typeface="+mn-ea"/>
                          <a:cs typeface="Times New Roman" panose="02020603050405020304" pitchFamily="18" charset="0"/>
                        </a:rPr>
                        <a:t>都为真，则结果为真，否则为假</a:t>
                      </a:r>
                      <a:endParaRPr lang="zh-CN" sz="1800" kern="100">
                        <a:effectLst/>
                        <a:latin typeface="+mn-ea"/>
                        <a:ea typeface="+mn-ea"/>
                        <a:cs typeface="Times New Roman" panose="02020603050405020304" pitchFamily="18" charset="0"/>
                      </a:endParaRPr>
                    </a:p>
                  </a:txBody>
                  <a:tcPr marL="68580" marR="68580" marT="0" marB="0" anchor="ctr"/>
                </a:tc>
                <a:extLst>
                  <a:ext uri="{0D108BD9-81ED-4DB2-BD59-A6C34878D82A}">
                    <a16:rowId xmlns="" xmlns:a16="http://schemas.microsoft.com/office/drawing/2014/main" val="3107255402"/>
                  </a:ext>
                </a:extLst>
              </a:tr>
              <a:tr h="360000">
                <a:tc>
                  <a:txBody>
                    <a:bodyPr/>
                    <a:lstStyle/>
                    <a:p>
                      <a:pPr algn="ctr">
                        <a:lnSpc>
                          <a:spcPct val="150000"/>
                        </a:lnSpc>
                        <a:spcAft>
                          <a:spcPts val="0"/>
                        </a:spcAft>
                      </a:pPr>
                      <a:r>
                        <a:rPr lang="en-US" sz="1800" kern="100" smtClean="0">
                          <a:effectLst/>
                        </a:rPr>
                        <a:t>||</a:t>
                      </a:r>
                      <a:endParaRPr lang="zh-CN" sz="1800" kern="100">
                        <a:effectLst/>
                        <a:latin typeface="+mn-ea"/>
                        <a:ea typeface="+mn-ea"/>
                        <a:cs typeface="Times New Roman" panose="02020603050405020304" pitchFamily="18" charset="0"/>
                      </a:endParaRPr>
                    </a:p>
                  </a:txBody>
                  <a:tcPr marL="68580" marR="68580" marT="0" marB="0" anchor="ctr"/>
                </a:tc>
                <a:tc>
                  <a:txBody>
                    <a:bodyPr/>
                    <a:lstStyle/>
                    <a:p>
                      <a:pPr algn="ctr">
                        <a:lnSpc>
                          <a:spcPct val="150000"/>
                        </a:lnSpc>
                        <a:spcAft>
                          <a:spcPts val="0"/>
                        </a:spcAft>
                      </a:pPr>
                      <a:r>
                        <a:rPr lang="zh-CN" altLang="en-US" sz="1800" kern="100" smtClean="0">
                          <a:effectLst/>
                          <a:latin typeface="+mn-ea"/>
                          <a:ea typeface="+mn-ea"/>
                          <a:cs typeface="Times New Roman" panose="02020603050405020304" pitchFamily="18" charset="0"/>
                        </a:rPr>
                        <a:t>逻辑或</a:t>
                      </a:r>
                      <a:r>
                        <a:rPr lang="en-US" altLang="zh-CN" sz="1800" kern="100" smtClean="0">
                          <a:effectLst/>
                          <a:latin typeface="+mn-ea"/>
                          <a:ea typeface="+mn-ea"/>
                          <a:cs typeface="Times New Roman" panose="02020603050405020304" pitchFamily="18" charset="0"/>
                        </a:rPr>
                        <a:t>(OR)</a:t>
                      </a:r>
                      <a:endParaRPr lang="zh-CN" sz="1800" kern="100">
                        <a:effectLst/>
                        <a:latin typeface="+mn-ea"/>
                        <a:ea typeface="+mn-ea"/>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altLang="zh-CN" sz="1800" kern="100" smtClean="0">
                          <a:effectLst/>
                          <a:latin typeface="+mn-ea"/>
                          <a:ea typeface="+mn-ea"/>
                          <a:cs typeface="Times New Roman" panose="02020603050405020304" pitchFamily="18" charset="0"/>
                        </a:rPr>
                        <a:t>a || b</a:t>
                      </a:r>
                      <a:endParaRPr lang="zh-CN" sz="1800" kern="100">
                        <a:effectLst/>
                        <a:latin typeface="+mn-ea"/>
                        <a:ea typeface="+mn-ea"/>
                        <a:cs typeface="Times New Roman" panose="02020603050405020304" pitchFamily="18" charset="0"/>
                      </a:endParaRPr>
                    </a:p>
                  </a:txBody>
                  <a:tcPr marL="68580" marR="68580" marT="0" marB="0" anchor="ctr"/>
                </a:tc>
                <a:tc>
                  <a:txBody>
                    <a:bodyPr/>
                    <a:lstStyle/>
                    <a:p>
                      <a:pPr algn="l">
                        <a:lnSpc>
                          <a:spcPct val="150000"/>
                        </a:lnSpc>
                        <a:spcAft>
                          <a:spcPts val="0"/>
                        </a:spcAft>
                      </a:pPr>
                      <a:r>
                        <a:rPr lang="zh-CN" altLang="en-US" sz="1800" kern="100" smtClean="0">
                          <a:effectLst/>
                          <a:latin typeface="+mn-ea"/>
                          <a:ea typeface="+mn-ea"/>
                          <a:cs typeface="Times New Roman" panose="02020603050405020304" pitchFamily="18" charset="0"/>
                        </a:rPr>
                        <a:t>如果</a:t>
                      </a:r>
                      <a:r>
                        <a:rPr lang="en-US" altLang="zh-CN" sz="1800" kern="100" smtClean="0">
                          <a:effectLst/>
                          <a:latin typeface="+mn-ea"/>
                          <a:ea typeface="+mn-ea"/>
                          <a:cs typeface="Times New Roman" panose="02020603050405020304" pitchFamily="18" charset="0"/>
                        </a:rPr>
                        <a:t>a</a:t>
                      </a:r>
                      <a:r>
                        <a:rPr lang="zh-CN" altLang="en-US" sz="1800" kern="100" smtClean="0">
                          <a:effectLst/>
                          <a:latin typeface="+mn-ea"/>
                          <a:ea typeface="+mn-ea"/>
                          <a:cs typeface="Times New Roman" panose="02020603050405020304" pitchFamily="18" charset="0"/>
                        </a:rPr>
                        <a:t>和</a:t>
                      </a:r>
                      <a:r>
                        <a:rPr lang="en-US" altLang="zh-CN" sz="1800" kern="100" smtClean="0">
                          <a:effectLst/>
                          <a:latin typeface="+mn-ea"/>
                          <a:ea typeface="+mn-ea"/>
                          <a:cs typeface="Times New Roman" panose="02020603050405020304" pitchFamily="18" charset="0"/>
                        </a:rPr>
                        <a:t>b</a:t>
                      </a:r>
                      <a:r>
                        <a:rPr lang="zh-CN" altLang="en-US" sz="1800" kern="100" smtClean="0">
                          <a:effectLst/>
                          <a:latin typeface="+mn-ea"/>
                          <a:ea typeface="+mn-ea"/>
                          <a:cs typeface="Times New Roman" panose="02020603050405020304" pitchFamily="18" charset="0"/>
                        </a:rPr>
                        <a:t>有一个以上为真，则结果为真，二者都为假时，结果为假</a:t>
                      </a:r>
                      <a:endParaRPr lang="zh-CN" sz="1800" kern="100">
                        <a:effectLst/>
                        <a:latin typeface="+mn-ea"/>
                        <a:ea typeface="+mn-ea"/>
                        <a:cs typeface="Times New Roman" panose="02020603050405020304" pitchFamily="18" charset="0"/>
                      </a:endParaRPr>
                    </a:p>
                  </a:txBody>
                  <a:tcPr marL="68580" marR="68580" marT="0" marB="0" anchor="ctr"/>
                </a:tc>
                <a:extLst>
                  <a:ext uri="{0D108BD9-81ED-4DB2-BD59-A6C34878D82A}">
                    <a16:rowId xmlns="" xmlns:a16="http://schemas.microsoft.com/office/drawing/2014/main" val="2351891970"/>
                  </a:ext>
                </a:extLst>
              </a:tr>
            </a:tbl>
          </a:graphicData>
        </a:graphic>
      </p:graphicFrame>
      <p:graphicFrame>
        <p:nvGraphicFramePr>
          <p:cNvPr id="2" name="表格 1"/>
          <p:cNvGraphicFramePr>
            <a:graphicFrameLocks noGrp="1"/>
          </p:cNvGraphicFramePr>
          <p:nvPr>
            <p:extLst>
              <p:ext uri="{D42A27DB-BD31-4B8C-83A1-F6EECF244321}">
                <p14:modId xmlns="" xmlns:p14="http://schemas.microsoft.com/office/powerpoint/2010/main" val="1080169241"/>
              </p:ext>
            </p:extLst>
          </p:nvPr>
        </p:nvGraphicFramePr>
        <p:xfrm>
          <a:off x="6566169" y="3216671"/>
          <a:ext cx="4732548" cy="2995948"/>
        </p:xfrm>
        <a:graphic>
          <a:graphicData uri="http://schemas.openxmlformats.org/drawingml/2006/table">
            <a:tbl>
              <a:tblPr firstRow="1">
                <a:tableStyleId>{284E427A-3D55-4303-BF80-6455036E1DE7}</a:tableStyleId>
              </a:tblPr>
              <a:tblGrid>
                <a:gridCol w="788758">
                  <a:extLst>
                    <a:ext uri="{9D8B030D-6E8A-4147-A177-3AD203B41FA5}">
                      <a16:colId xmlns="" xmlns:a16="http://schemas.microsoft.com/office/drawing/2014/main" val="3340877376"/>
                    </a:ext>
                  </a:extLst>
                </a:gridCol>
                <a:gridCol w="788758">
                  <a:extLst>
                    <a:ext uri="{9D8B030D-6E8A-4147-A177-3AD203B41FA5}">
                      <a16:colId xmlns="" xmlns:a16="http://schemas.microsoft.com/office/drawing/2014/main" val="1994263569"/>
                    </a:ext>
                  </a:extLst>
                </a:gridCol>
                <a:gridCol w="788758">
                  <a:extLst>
                    <a:ext uri="{9D8B030D-6E8A-4147-A177-3AD203B41FA5}">
                      <a16:colId xmlns="" xmlns:a16="http://schemas.microsoft.com/office/drawing/2014/main" val="3815812150"/>
                    </a:ext>
                  </a:extLst>
                </a:gridCol>
                <a:gridCol w="788758">
                  <a:extLst>
                    <a:ext uri="{9D8B030D-6E8A-4147-A177-3AD203B41FA5}">
                      <a16:colId xmlns="" xmlns:a16="http://schemas.microsoft.com/office/drawing/2014/main" val="69866498"/>
                    </a:ext>
                  </a:extLst>
                </a:gridCol>
                <a:gridCol w="788758">
                  <a:extLst>
                    <a:ext uri="{9D8B030D-6E8A-4147-A177-3AD203B41FA5}">
                      <a16:colId xmlns="" xmlns:a16="http://schemas.microsoft.com/office/drawing/2014/main" val="895864238"/>
                    </a:ext>
                  </a:extLst>
                </a:gridCol>
                <a:gridCol w="788758">
                  <a:extLst>
                    <a:ext uri="{9D8B030D-6E8A-4147-A177-3AD203B41FA5}">
                      <a16:colId xmlns="" xmlns:a16="http://schemas.microsoft.com/office/drawing/2014/main" val="1339348998"/>
                    </a:ext>
                  </a:extLst>
                </a:gridCol>
              </a:tblGrid>
              <a:tr h="679468">
                <a:tc>
                  <a:txBody>
                    <a:bodyPr/>
                    <a:lstStyle/>
                    <a:p>
                      <a:pPr algn="ctr"/>
                      <a:r>
                        <a:rPr lang="en-US" altLang="zh-CN" sz="1800" smtClean="0"/>
                        <a:t>a</a:t>
                      </a:r>
                      <a:endParaRPr lang="zh-CN" altLang="en-US" sz="18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altLang="zh-CN" sz="1800" smtClean="0"/>
                        <a:t>b</a:t>
                      </a:r>
                      <a:endParaRPr lang="zh-CN" altLang="en-US" sz="18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altLang="zh-CN" sz="1800" smtClean="0"/>
                        <a:t>!a</a:t>
                      </a:r>
                      <a:endParaRPr lang="zh-CN" altLang="en-US" sz="18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altLang="zh-CN" sz="1800" smtClean="0"/>
                        <a:t>!b</a:t>
                      </a:r>
                      <a:endParaRPr lang="zh-CN" altLang="en-US" sz="18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altLang="zh-CN" sz="1800" smtClean="0"/>
                        <a:t>a &amp;&amp; b</a:t>
                      </a:r>
                      <a:endParaRPr lang="zh-CN" altLang="en-US" sz="18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altLang="zh-CN" sz="1800" smtClean="0"/>
                        <a:t>a || b</a:t>
                      </a:r>
                      <a:endParaRPr lang="zh-CN" altLang="en-US" sz="18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 xmlns:a16="http://schemas.microsoft.com/office/drawing/2014/main" val="2269816594"/>
                  </a:ext>
                </a:extLst>
              </a:tr>
              <a:tr h="370840">
                <a:tc>
                  <a:txBody>
                    <a:bodyPr/>
                    <a:lstStyle/>
                    <a:p>
                      <a:pPr algn="ctr"/>
                      <a:r>
                        <a:rPr lang="zh-CN" altLang="en-US" sz="1600" smtClean="0"/>
                        <a:t>真</a:t>
                      </a:r>
                      <a:endParaRPr lang="en-US" altLang="zh-CN" sz="1600" smtClean="0"/>
                    </a:p>
                    <a:p>
                      <a:pPr algn="ctr"/>
                      <a:r>
                        <a:rPr lang="zh-CN" altLang="en-US" sz="1600" smtClean="0"/>
                        <a:t>（非</a:t>
                      </a:r>
                      <a:r>
                        <a:rPr lang="en-US" altLang="zh-CN" sz="1600" smtClean="0"/>
                        <a:t>0</a:t>
                      </a:r>
                      <a:r>
                        <a:rPr lang="zh-CN" altLang="en-US" sz="1600" smtClean="0"/>
                        <a:t>）</a:t>
                      </a:r>
                      <a:endParaRPr lang="zh-CN" altLang="en-US" sz="16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smtClean="0"/>
                        <a:t>真</a:t>
                      </a:r>
                      <a:endParaRPr lang="en-US" altLang="zh-CN" sz="1600" smtClean="0"/>
                    </a:p>
                    <a:p>
                      <a:pPr algn="ctr"/>
                      <a:r>
                        <a:rPr lang="zh-CN" altLang="en-US" sz="1600" smtClean="0"/>
                        <a:t>（非</a:t>
                      </a:r>
                      <a:r>
                        <a:rPr lang="en-US" altLang="zh-CN" sz="1600" smtClean="0"/>
                        <a:t>0</a:t>
                      </a:r>
                      <a:r>
                        <a:rPr lang="zh-CN" altLang="en-US" sz="1600" smtClean="0"/>
                        <a:t>）</a:t>
                      </a:r>
                      <a:endParaRPr lang="zh-CN" altLang="en-US" sz="16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smtClean="0"/>
                        <a:t>假</a:t>
                      </a:r>
                      <a:endParaRPr lang="en-US" altLang="zh-CN" sz="1600" smtClean="0"/>
                    </a:p>
                    <a:p>
                      <a:pPr algn="ctr"/>
                      <a:r>
                        <a:rPr lang="zh-CN" altLang="en-US" sz="1600" smtClean="0"/>
                        <a:t>（</a:t>
                      </a:r>
                      <a:r>
                        <a:rPr lang="en-US" altLang="zh-CN" sz="1600" smtClean="0"/>
                        <a:t>0</a:t>
                      </a:r>
                      <a:r>
                        <a:rPr lang="zh-CN" altLang="en-US" sz="1600" smtClean="0"/>
                        <a:t>）</a:t>
                      </a:r>
                      <a:endParaRPr lang="zh-CN" altLang="en-US" sz="16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smtClean="0"/>
                        <a:t>假</a:t>
                      </a:r>
                      <a:endParaRPr lang="en-US" altLang="zh-CN" sz="1600" smtClean="0"/>
                    </a:p>
                    <a:p>
                      <a:pPr algn="ctr"/>
                      <a:r>
                        <a:rPr lang="zh-CN" altLang="en-US" sz="1600" smtClean="0"/>
                        <a:t>（</a:t>
                      </a:r>
                      <a:r>
                        <a:rPr lang="en-US" altLang="zh-CN" sz="1600" smtClean="0"/>
                        <a:t>0</a:t>
                      </a:r>
                      <a:r>
                        <a:rPr lang="zh-CN" altLang="en-US" sz="1600" smtClean="0"/>
                        <a:t>）</a:t>
                      </a:r>
                      <a:endParaRPr lang="zh-CN" altLang="en-US" sz="16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smtClean="0"/>
                        <a:t>真</a:t>
                      </a:r>
                      <a:endParaRPr lang="en-US" altLang="zh-CN" sz="1600" smtClean="0"/>
                    </a:p>
                    <a:p>
                      <a:pPr algn="ctr"/>
                      <a:r>
                        <a:rPr lang="zh-CN" altLang="en-US" sz="1600" smtClean="0"/>
                        <a:t>（</a:t>
                      </a:r>
                      <a:r>
                        <a:rPr lang="en-US" altLang="zh-CN" sz="1600" smtClean="0"/>
                        <a:t>1</a:t>
                      </a:r>
                      <a:r>
                        <a:rPr lang="zh-CN" altLang="en-US" sz="1600" smtClean="0"/>
                        <a:t>）</a:t>
                      </a:r>
                      <a:endParaRPr lang="zh-CN" altLang="en-US" sz="16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smtClean="0"/>
                        <a:t>真</a:t>
                      </a:r>
                      <a:endParaRPr lang="en-US" altLang="zh-CN" sz="1600" smtClean="0"/>
                    </a:p>
                    <a:p>
                      <a:pPr algn="ctr"/>
                      <a:r>
                        <a:rPr lang="zh-CN" altLang="en-US" sz="1600" smtClean="0"/>
                        <a:t>（</a:t>
                      </a:r>
                      <a:r>
                        <a:rPr lang="en-US" altLang="zh-CN" sz="1600" smtClean="0"/>
                        <a:t>1</a:t>
                      </a:r>
                      <a:r>
                        <a:rPr lang="zh-CN" altLang="en-US" sz="1600" smtClean="0"/>
                        <a:t>）</a:t>
                      </a:r>
                      <a:endParaRPr lang="zh-CN" altLang="en-US" sz="16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 xmlns:a16="http://schemas.microsoft.com/office/drawing/2014/main" val="3331359367"/>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smtClean="0"/>
                        <a:t>真</a:t>
                      </a:r>
                      <a:endParaRPr lang="en-US" altLang="zh-CN" sz="1600" smtClean="0"/>
                    </a:p>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smtClean="0"/>
                        <a:t>（非</a:t>
                      </a:r>
                      <a:r>
                        <a:rPr lang="en-US" altLang="zh-CN" sz="1600" smtClean="0"/>
                        <a:t>0</a:t>
                      </a:r>
                      <a:r>
                        <a:rPr lang="zh-CN" altLang="en-US" sz="1600" smtClean="0"/>
                        <a:t>）</a:t>
                      </a:r>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smtClean="0"/>
                        <a:t>假</a:t>
                      </a:r>
                      <a:endParaRPr lang="en-US" altLang="zh-CN" sz="1600" smtClean="0"/>
                    </a:p>
                    <a:p>
                      <a:pPr algn="ctr"/>
                      <a:r>
                        <a:rPr lang="zh-CN" altLang="en-US" sz="1600" smtClean="0"/>
                        <a:t>（</a:t>
                      </a:r>
                      <a:r>
                        <a:rPr lang="en-US" altLang="zh-CN" sz="1600" smtClean="0"/>
                        <a:t>0</a:t>
                      </a:r>
                      <a:r>
                        <a:rPr lang="zh-CN" altLang="en-US" sz="1600" smtClean="0"/>
                        <a:t>）</a:t>
                      </a:r>
                      <a:endParaRPr lang="zh-CN" altLang="en-US" sz="16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smtClean="0"/>
                        <a:t>假</a:t>
                      </a:r>
                      <a:endParaRPr lang="en-US" altLang="zh-CN" sz="1600" smtClean="0"/>
                    </a:p>
                    <a:p>
                      <a:pPr algn="ctr"/>
                      <a:r>
                        <a:rPr lang="zh-CN" altLang="en-US" sz="1600" smtClean="0"/>
                        <a:t>（</a:t>
                      </a:r>
                      <a:r>
                        <a:rPr lang="en-US" altLang="zh-CN" sz="1600" smtClean="0"/>
                        <a:t>0</a:t>
                      </a:r>
                      <a:r>
                        <a:rPr lang="zh-CN" altLang="en-US" sz="1600" smtClean="0"/>
                        <a:t>）</a:t>
                      </a:r>
                      <a:endParaRPr lang="zh-CN" altLang="en-US" sz="16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smtClean="0"/>
                        <a:t>真</a:t>
                      </a:r>
                      <a:endParaRPr lang="en-US" altLang="zh-CN" sz="1600" smtClean="0"/>
                    </a:p>
                    <a:p>
                      <a:pPr algn="ctr"/>
                      <a:r>
                        <a:rPr lang="zh-CN" altLang="en-US" sz="1600" smtClean="0"/>
                        <a:t>（</a:t>
                      </a:r>
                      <a:r>
                        <a:rPr lang="en-US" altLang="zh-CN" sz="1600" smtClean="0"/>
                        <a:t>1</a:t>
                      </a:r>
                      <a:r>
                        <a:rPr lang="zh-CN" altLang="en-US" sz="1600" smtClean="0"/>
                        <a:t>）</a:t>
                      </a:r>
                      <a:endParaRPr lang="zh-CN" altLang="en-US" sz="16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smtClean="0"/>
                        <a:t>假</a:t>
                      </a:r>
                      <a:endParaRPr lang="en-US" altLang="zh-CN" sz="1600" smtClean="0"/>
                    </a:p>
                    <a:p>
                      <a:pPr algn="ctr"/>
                      <a:r>
                        <a:rPr lang="zh-CN" altLang="en-US" sz="1600" smtClean="0"/>
                        <a:t>（</a:t>
                      </a:r>
                      <a:r>
                        <a:rPr lang="en-US" altLang="zh-CN" sz="1600" smtClean="0"/>
                        <a:t>0</a:t>
                      </a:r>
                      <a:r>
                        <a:rPr lang="zh-CN" altLang="en-US" sz="1600" smtClean="0"/>
                        <a:t>）</a:t>
                      </a:r>
                      <a:endParaRPr lang="zh-CN" altLang="en-US" sz="16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smtClean="0"/>
                        <a:t>真</a:t>
                      </a:r>
                      <a:endParaRPr lang="en-US" altLang="zh-CN" sz="1600" smtClean="0"/>
                    </a:p>
                    <a:p>
                      <a:pPr algn="ctr"/>
                      <a:r>
                        <a:rPr lang="zh-CN" altLang="en-US" sz="1600" smtClean="0"/>
                        <a:t>（</a:t>
                      </a:r>
                      <a:r>
                        <a:rPr lang="en-US" altLang="zh-CN" sz="1600" smtClean="0"/>
                        <a:t>1</a:t>
                      </a:r>
                      <a:r>
                        <a:rPr lang="zh-CN" altLang="en-US" sz="1600" smtClean="0"/>
                        <a:t>）</a:t>
                      </a:r>
                      <a:endParaRPr lang="zh-CN" altLang="en-US" sz="16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 xmlns:a16="http://schemas.microsoft.com/office/drawing/2014/main" val="24909129"/>
                  </a:ext>
                </a:extLst>
              </a:tr>
              <a:tr h="370840">
                <a:tc>
                  <a:txBody>
                    <a:bodyPr/>
                    <a:lstStyle/>
                    <a:p>
                      <a:pPr algn="ctr"/>
                      <a:r>
                        <a:rPr lang="zh-CN" altLang="en-US" sz="1600" smtClean="0"/>
                        <a:t>假</a:t>
                      </a:r>
                      <a:endParaRPr lang="en-US" altLang="zh-CN" sz="1600" smtClean="0"/>
                    </a:p>
                    <a:p>
                      <a:pPr algn="ctr"/>
                      <a:r>
                        <a:rPr lang="zh-CN" altLang="en-US" sz="1600" smtClean="0"/>
                        <a:t>（</a:t>
                      </a:r>
                      <a:r>
                        <a:rPr lang="en-US" altLang="zh-CN" sz="1600" smtClean="0"/>
                        <a:t>0</a:t>
                      </a:r>
                      <a:r>
                        <a:rPr lang="zh-CN" altLang="en-US" sz="1600" smtClean="0"/>
                        <a:t>）</a:t>
                      </a:r>
                      <a:endParaRPr lang="zh-CN" altLang="en-US" sz="16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smtClean="0"/>
                        <a:t>真</a:t>
                      </a:r>
                      <a:endParaRPr lang="en-US" altLang="zh-CN" sz="1600" smtClean="0"/>
                    </a:p>
                    <a:p>
                      <a:pPr algn="ctr"/>
                      <a:r>
                        <a:rPr lang="zh-CN" altLang="en-US" sz="1600" smtClean="0"/>
                        <a:t>（非</a:t>
                      </a:r>
                      <a:r>
                        <a:rPr lang="en-US" altLang="zh-CN" sz="1600" smtClean="0"/>
                        <a:t>0</a:t>
                      </a:r>
                      <a:r>
                        <a:rPr lang="zh-CN" altLang="en-US" sz="1600" smtClean="0"/>
                        <a:t>）</a:t>
                      </a:r>
                      <a:endParaRPr lang="zh-CN" altLang="en-US" sz="16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smtClean="0"/>
                        <a:t>真</a:t>
                      </a:r>
                      <a:endParaRPr lang="en-US" altLang="zh-CN" sz="1600" smtClean="0"/>
                    </a:p>
                    <a:p>
                      <a:pPr algn="ctr"/>
                      <a:r>
                        <a:rPr lang="zh-CN" altLang="en-US" sz="1600" smtClean="0"/>
                        <a:t>（</a:t>
                      </a:r>
                      <a:r>
                        <a:rPr lang="en-US" altLang="zh-CN" sz="1600" smtClean="0"/>
                        <a:t>1</a:t>
                      </a:r>
                      <a:r>
                        <a:rPr lang="zh-CN" altLang="en-US" sz="1600" smtClean="0"/>
                        <a:t>）</a:t>
                      </a:r>
                      <a:endParaRPr lang="zh-CN" altLang="en-US" sz="16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smtClean="0"/>
                        <a:t>假</a:t>
                      </a:r>
                      <a:endParaRPr lang="en-US" altLang="zh-CN" sz="1600" smtClean="0"/>
                    </a:p>
                    <a:p>
                      <a:pPr algn="ctr"/>
                      <a:r>
                        <a:rPr lang="zh-CN" altLang="en-US" sz="1600" smtClean="0"/>
                        <a:t>（</a:t>
                      </a:r>
                      <a:r>
                        <a:rPr lang="en-US" altLang="zh-CN" sz="1600" smtClean="0"/>
                        <a:t>0</a:t>
                      </a:r>
                      <a:r>
                        <a:rPr lang="zh-CN" altLang="en-US" sz="1600" smtClean="0"/>
                        <a:t>）</a:t>
                      </a:r>
                      <a:endParaRPr lang="zh-CN" altLang="en-US" sz="16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smtClean="0"/>
                        <a:t>假</a:t>
                      </a:r>
                      <a:endParaRPr lang="en-US" altLang="zh-CN" sz="1600" smtClean="0"/>
                    </a:p>
                    <a:p>
                      <a:pPr algn="ctr"/>
                      <a:r>
                        <a:rPr lang="zh-CN" altLang="en-US" sz="1600" smtClean="0"/>
                        <a:t>（</a:t>
                      </a:r>
                      <a:r>
                        <a:rPr lang="en-US" altLang="zh-CN" sz="1600" smtClean="0"/>
                        <a:t>0</a:t>
                      </a:r>
                      <a:r>
                        <a:rPr lang="zh-CN" altLang="en-US" sz="1600" smtClean="0"/>
                        <a:t>）</a:t>
                      </a:r>
                      <a:endParaRPr lang="zh-CN" altLang="en-US" sz="16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smtClean="0"/>
                        <a:t>真</a:t>
                      </a:r>
                      <a:endParaRPr lang="en-US" altLang="zh-CN" sz="1600" smtClean="0"/>
                    </a:p>
                    <a:p>
                      <a:pPr algn="ctr"/>
                      <a:r>
                        <a:rPr lang="zh-CN" altLang="en-US" sz="1600" smtClean="0"/>
                        <a:t>（</a:t>
                      </a:r>
                      <a:r>
                        <a:rPr lang="en-US" altLang="zh-CN" sz="1600" smtClean="0"/>
                        <a:t>1</a:t>
                      </a:r>
                      <a:r>
                        <a:rPr lang="zh-CN" altLang="en-US" sz="1600" smtClean="0"/>
                        <a:t>）</a:t>
                      </a:r>
                      <a:endParaRPr lang="zh-CN" altLang="en-US" sz="16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 xmlns:a16="http://schemas.microsoft.com/office/drawing/2014/main" val="2723358297"/>
                  </a:ext>
                </a:extLst>
              </a:tr>
              <a:tr h="370840">
                <a:tc>
                  <a:txBody>
                    <a:bodyPr/>
                    <a:lstStyle/>
                    <a:p>
                      <a:pPr algn="ctr"/>
                      <a:r>
                        <a:rPr lang="zh-CN" altLang="en-US" sz="1600" smtClean="0"/>
                        <a:t>假</a:t>
                      </a:r>
                      <a:endParaRPr lang="en-US" altLang="zh-CN" sz="1600" smtClean="0"/>
                    </a:p>
                    <a:p>
                      <a:pPr algn="ctr"/>
                      <a:r>
                        <a:rPr lang="zh-CN" altLang="en-US" sz="1600" smtClean="0"/>
                        <a:t>（</a:t>
                      </a:r>
                      <a:r>
                        <a:rPr lang="en-US" altLang="zh-CN" sz="1600" smtClean="0"/>
                        <a:t>0</a:t>
                      </a:r>
                      <a:r>
                        <a:rPr lang="zh-CN" altLang="en-US" sz="1600" smtClean="0"/>
                        <a:t>）</a:t>
                      </a:r>
                      <a:endParaRPr lang="zh-CN" altLang="en-US" sz="16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smtClean="0"/>
                        <a:t>假</a:t>
                      </a:r>
                      <a:endParaRPr lang="en-US" altLang="zh-CN" sz="1600" smtClean="0"/>
                    </a:p>
                    <a:p>
                      <a:pPr algn="ctr"/>
                      <a:r>
                        <a:rPr lang="zh-CN" altLang="en-US" sz="1600" smtClean="0"/>
                        <a:t>（</a:t>
                      </a:r>
                      <a:r>
                        <a:rPr lang="en-US" altLang="zh-CN" sz="1600" smtClean="0"/>
                        <a:t>0</a:t>
                      </a:r>
                      <a:r>
                        <a:rPr lang="zh-CN" altLang="en-US" sz="1600" smtClean="0"/>
                        <a:t>）</a:t>
                      </a:r>
                      <a:endParaRPr lang="zh-CN" altLang="en-US" sz="16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smtClean="0"/>
                        <a:t>真</a:t>
                      </a:r>
                      <a:endParaRPr lang="en-US" altLang="zh-CN" sz="1600" smtClean="0"/>
                    </a:p>
                    <a:p>
                      <a:pPr algn="ctr"/>
                      <a:r>
                        <a:rPr lang="zh-CN" altLang="en-US" sz="1600" smtClean="0"/>
                        <a:t>（</a:t>
                      </a:r>
                      <a:r>
                        <a:rPr lang="en-US" altLang="zh-CN" sz="1600" smtClean="0"/>
                        <a:t>1</a:t>
                      </a:r>
                      <a:r>
                        <a:rPr lang="zh-CN" altLang="en-US" sz="1600" smtClean="0"/>
                        <a:t>）</a:t>
                      </a:r>
                      <a:endParaRPr lang="zh-CN" altLang="en-US" sz="16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smtClean="0"/>
                        <a:t>真</a:t>
                      </a:r>
                      <a:endParaRPr lang="en-US" altLang="zh-CN" sz="1600" smtClean="0"/>
                    </a:p>
                    <a:p>
                      <a:pPr algn="ctr"/>
                      <a:r>
                        <a:rPr lang="zh-CN" altLang="en-US" sz="1600" smtClean="0"/>
                        <a:t>（</a:t>
                      </a:r>
                      <a:r>
                        <a:rPr lang="en-US" altLang="zh-CN" sz="1600" smtClean="0"/>
                        <a:t>1</a:t>
                      </a:r>
                      <a:r>
                        <a:rPr lang="zh-CN" altLang="en-US" sz="1600" smtClean="0"/>
                        <a:t>）</a:t>
                      </a:r>
                      <a:endParaRPr lang="zh-CN" altLang="en-US" sz="16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smtClean="0"/>
                        <a:t>假</a:t>
                      </a:r>
                      <a:endParaRPr lang="en-US" altLang="zh-CN" sz="1600" smtClean="0"/>
                    </a:p>
                    <a:p>
                      <a:pPr algn="ctr"/>
                      <a:r>
                        <a:rPr lang="zh-CN" altLang="en-US" sz="1600" smtClean="0"/>
                        <a:t>（</a:t>
                      </a:r>
                      <a:r>
                        <a:rPr lang="en-US" altLang="zh-CN" sz="1600" smtClean="0"/>
                        <a:t>0</a:t>
                      </a:r>
                      <a:r>
                        <a:rPr lang="zh-CN" altLang="en-US" sz="1600" smtClean="0"/>
                        <a:t>）</a:t>
                      </a:r>
                      <a:endParaRPr lang="zh-CN" altLang="en-US" sz="16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smtClean="0"/>
                        <a:t>假</a:t>
                      </a:r>
                      <a:endParaRPr lang="en-US" altLang="zh-CN" sz="1600" smtClean="0"/>
                    </a:p>
                    <a:p>
                      <a:pPr algn="ctr"/>
                      <a:r>
                        <a:rPr lang="zh-CN" altLang="en-US" sz="1600" smtClean="0"/>
                        <a:t>（</a:t>
                      </a:r>
                      <a:r>
                        <a:rPr lang="en-US" altLang="zh-CN" sz="1600" smtClean="0"/>
                        <a:t>0</a:t>
                      </a:r>
                      <a:r>
                        <a:rPr lang="zh-CN" altLang="en-US" sz="1600" smtClean="0"/>
                        <a:t>）</a:t>
                      </a:r>
                      <a:endParaRPr lang="zh-CN" altLang="en-US" sz="16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 xmlns:a16="http://schemas.microsoft.com/office/drawing/2014/main" val="4211058509"/>
                  </a:ext>
                </a:extLst>
              </a:tr>
            </a:tbl>
          </a:graphicData>
        </a:graphic>
      </p:graphicFrame>
      <p:sp>
        <p:nvSpPr>
          <p:cNvPr id="27" name="MH_Desc_1"/>
          <p:cNvSpPr/>
          <p:nvPr>
            <p:custDataLst>
              <p:tags r:id="rId1"/>
            </p:custDataLst>
          </p:nvPr>
        </p:nvSpPr>
        <p:spPr>
          <a:xfrm>
            <a:off x="893284" y="3216672"/>
            <a:ext cx="5585338" cy="299594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gn="just">
              <a:lnSpc>
                <a:spcPct val="120000"/>
              </a:lnSpc>
              <a:spcBef>
                <a:spcPts val="600"/>
              </a:spcBef>
              <a:spcAft>
                <a:spcPts val="600"/>
              </a:spcAft>
              <a:buFont typeface="Arial" panose="020B0604020202020204" pitchFamily="34" charset="0"/>
              <a:buChar char="•"/>
              <a:defRPr/>
            </a:pPr>
            <a:r>
              <a:rPr lang="zh-CN" altLang="en-US">
                <a:solidFill>
                  <a:schemeClr val="tx1"/>
                </a:solidFill>
              </a:rPr>
              <a:t>“</a:t>
            </a:r>
            <a:r>
              <a:rPr lang="en-US" altLang="zh-CN">
                <a:solidFill>
                  <a:schemeClr val="tx1"/>
                </a:solidFill>
              </a:rPr>
              <a:t>&amp;&amp;”</a:t>
            </a:r>
            <a:r>
              <a:rPr lang="zh-CN" altLang="en-US">
                <a:solidFill>
                  <a:schemeClr val="tx1"/>
                </a:solidFill>
              </a:rPr>
              <a:t>和“</a:t>
            </a:r>
            <a:r>
              <a:rPr lang="en-US" altLang="zh-CN">
                <a:solidFill>
                  <a:schemeClr val="tx1"/>
                </a:solidFill>
              </a:rPr>
              <a:t>‖”</a:t>
            </a:r>
            <a:r>
              <a:rPr lang="zh-CN" altLang="en-US">
                <a:solidFill>
                  <a:schemeClr val="tx1"/>
                </a:solidFill>
              </a:rPr>
              <a:t>是双目运算符，要求有两个运算对象</a:t>
            </a:r>
            <a:r>
              <a:rPr lang="en-US" altLang="zh-CN">
                <a:solidFill>
                  <a:schemeClr val="tx1"/>
                </a:solidFill>
              </a:rPr>
              <a:t>(</a:t>
            </a:r>
            <a:r>
              <a:rPr lang="zh-CN" altLang="en-US">
                <a:solidFill>
                  <a:schemeClr val="tx1"/>
                </a:solidFill>
              </a:rPr>
              <a:t>操作数</a:t>
            </a:r>
            <a:r>
              <a:rPr lang="en-US" altLang="zh-CN">
                <a:solidFill>
                  <a:schemeClr val="tx1"/>
                </a:solidFill>
              </a:rPr>
              <a:t>)</a:t>
            </a:r>
            <a:r>
              <a:rPr lang="zh-CN" altLang="en-US">
                <a:solidFill>
                  <a:schemeClr val="tx1"/>
                </a:solidFill>
              </a:rPr>
              <a:t>； “！”是单目运算符，</a:t>
            </a:r>
            <a:r>
              <a:rPr lang="zh-CN" altLang="en-US" smtClean="0">
                <a:solidFill>
                  <a:schemeClr val="tx1"/>
                </a:solidFill>
              </a:rPr>
              <a:t>只要有</a:t>
            </a:r>
            <a:r>
              <a:rPr lang="zh-CN" altLang="en-US">
                <a:solidFill>
                  <a:schemeClr val="tx1"/>
                </a:solidFill>
              </a:rPr>
              <a:t>一个运算</a:t>
            </a:r>
            <a:r>
              <a:rPr lang="zh-CN" altLang="en-US" smtClean="0">
                <a:solidFill>
                  <a:schemeClr val="tx1"/>
                </a:solidFill>
              </a:rPr>
              <a:t>对象</a:t>
            </a:r>
            <a:endParaRPr lang="zh-CN" altLang="en-US">
              <a:solidFill>
                <a:schemeClr val="tx1"/>
              </a:solidFill>
            </a:endParaRPr>
          </a:p>
          <a:p>
            <a:pPr marL="285750" indent="-285750" algn="just">
              <a:lnSpc>
                <a:spcPct val="120000"/>
              </a:lnSpc>
              <a:spcBef>
                <a:spcPts val="600"/>
              </a:spcBef>
              <a:spcAft>
                <a:spcPts val="600"/>
              </a:spcAft>
              <a:buFont typeface="Arial" panose="020B0604020202020204" pitchFamily="34" charset="0"/>
              <a:buChar char="•"/>
              <a:defRPr/>
            </a:pPr>
            <a:r>
              <a:rPr lang="zh-CN" altLang="en-US">
                <a:solidFill>
                  <a:schemeClr val="tx1"/>
                </a:solidFill>
              </a:rPr>
              <a:t>优先次序</a:t>
            </a:r>
            <a:r>
              <a:rPr lang="zh-CN" altLang="en-US" smtClean="0">
                <a:solidFill>
                  <a:schemeClr val="tx1"/>
                </a:solidFill>
              </a:rPr>
              <a:t>：</a:t>
            </a:r>
            <a:r>
              <a:rPr lang="en-US" altLang="zh-CN" smtClean="0">
                <a:solidFill>
                  <a:schemeClr val="tx1"/>
                </a:solidFill>
              </a:rPr>
              <a:t>!(</a:t>
            </a:r>
            <a:r>
              <a:rPr lang="zh-CN" altLang="en-US">
                <a:solidFill>
                  <a:schemeClr val="tx1"/>
                </a:solidFill>
              </a:rPr>
              <a:t>非</a:t>
            </a:r>
            <a:r>
              <a:rPr lang="en-US" altLang="zh-CN">
                <a:solidFill>
                  <a:schemeClr val="tx1"/>
                </a:solidFill>
              </a:rPr>
              <a:t>)→</a:t>
            </a:r>
            <a:r>
              <a:rPr lang="zh-CN" altLang="en-US">
                <a:solidFill>
                  <a:schemeClr val="tx1"/>
                </a:solidFill>
              </a:rPr>
              <a:t>＆＆</a:t>
            </a:r>
            <a:r>
              <a:rPr lang="en-US" altLang="zh-CN">
                <a:solidFill>
                  <a:schemeClr val="tx1"/>
                </a:solidFill>
              </a:rPr>
              <a:t>(</a:t>
            </a:r>
            <a:r>
              <a:rPr lang="zh-CN" altLang="en-US">
                <a:solidFill>
                  <a:schemeClr val="tx1"/>
                </a:solidFill>
              </a:rPr>
              <a:t>与</a:t>
            </a:r>
            <a:r>
              <a:rPr lang="en-US" altLang="zh-CN">
                <a:solidFill>
                  <a:schemeClr val="tx1"/>
                </a:solidFill>
              </a:rPr>
              <a:t>)→‖(</a:t>
            </a:r>
            <a:r>
              <a:rPr lang="zh-CN" altLang="en-US">
                <a:solidFill>
                  <a:schemeClr val="tx1"/>
                </a:solidFill>
              </a:rPr>
              <a:t>或</a:t>
            </a:r>
            <a:r>
              <a:rPr lang="en-US" altLang="zh-CN">
                <a:solidFill>
                  <a:schemeClr val="tx1"/>
                </a:solidFill>
              </a:rPr>
              <a:t>)</a:t>
            </a:r>
            <a:r>
              <a:rPr lang="zh-CN" altLang="en-US">
                <a:solidFill>
                  <a:schemeClr val="tx1"/>
                </a:solidFill>
              </a:rPr>
              <a:t>， 即“！”为三者中最高</a:t>
            </a:r>
            <a:r>
              <a:rPr lang="zh-CN" altLang="en-US" smtClean="0">
                <a:solidFill>
                  <a:schemeClr val="tx1"/>
                </a:solidFill>
              </a:rPr>
              <a:t>的； </a:t>
            </a:r>
            <a:r>
              <a:rPr lang="zh-CN" altLang="en-US">
                <a:solidFill>
                  <a:schemeClr val="tx1"/>
                </a:solidFill>
              </a:rPr>
              <a:t>逻辑运算符中的“＆＆”和“</a:t>
            </a:r>
            <a:r>
              <a:rPr lang="en-US" altLang="zh-CN">
                <a:solidFill>
                  <a:schemeClr val="tx1"/>
                </a:solidFill>
              </a:rPr>
              <a:t>‖”</a:t>
            </a:r>
            <a:r>
              <a:rPr lang="zh-CN" altLang="en-US">
                <a:solidFill>
                  <a:schemeClr val="tx1"/>
                </a:solidFill>
              </a:rPr>
              <a:t>低于关系运算符，“！”高于算术运算</a:t>
            </a:r>
            <a:r>
              <a:rPr lang="zh-CN" altLang="en-US" smtClean="0">
                <a:solidFill>
                  <a:schemeClr val="tx1"/>
                </a:solidFill>
              </a:rPr>
              <a:t>符</a:t>
            </a:r>
            <a:endParaRPr lang="en-US" altLang="zh-CN" smtClean="0">
              <a:solidFill>
                <a:schemeClr val="tx1"/>
              </a:solidFill>
            </a:endParaRPr>
          </a:p>
          <a:p>
            <a:pPr marL="285750" indent="-285750" algn="just">
              <a:lnSpc>
                <a:spcPct val="120000"/>
              </a:lnSpc>
              <a:spcBef>
                <a:spcPts val="600"/>
              </a:spcBef>
              <a:spcAft>
                <a:spcPts val="600"/>
              </a:spcAft>
              <a:buFont typeface="Arial" panose="020B0604020202020204" pitchFamily="34" charset="0"/>
              <a:buChar char="•"/>
              <a:defRPr/>
            </a:pPr>
            <a:r>
              <a:rPr lang="zh-CN" altLang="en-US">
                <a:solidFill>
                  <a:schemeClr val="tx1"/>
                </a:solidFill>
              </a:rPr>
              <a:t>逻辑运算结果不是</a:t>
            </a:r>
            <a:r>
              <a:rPr lang="en-US" altLang="zh-CN">
                <a:solidFill>
                  <a:schemeClr val="tx1"/>
                </a:solidFill>
              </a:rPr>
              <a:t>0</a:t>
            </a:r>
            <a:r>
              <a:rPr lang="zh-CN" altLang="en-US">
                <a:solidFill>
                  <a:schemeClr val="tx1"/>
                </a:solidFill>
              </a:rPr>
              <a:t>就是</a:t>
            </a:r>
            <a:r>
              <a:rPr lang="en-US" altLang="zh-CN">
                <a:solidFill>
                  <a:schemeClr val="tx1"/>
                </a:solidFill>
              </a:rPr>
              <a:t>1</a:t>
            </a:r>
            <a:r>
              <a:rPr lang="zh-CN" altLang="en-US">
                <a:solidFill>
                  <a:schemeClr val="tx1"/>
                </a:solidFill>
              </a:rPr>
              <a:t>，不可能是其他数值。而在逻辑表达式中作为参加逻辑运算的运算对象可以是</a:t>
            </a:r>
            <a:r>
              <a:rPr lang="en-US" altLang="zh-CN">
                <a:solidFill>
                  <a:schemeClr val="tx1"/>
                </a:solidFill>
              </a:rPr>
              <a:t>0(“</a:t>
            </a:r>
            <a:r>
              <a:rPr lang="zh-CN" altLang="en-US">
                <a:solidFill>
                  <a:schemeClr val="tx1"/>
                </a:solidFill>
              </a:rPr>
              <a:t>假”</a:t>
            </a:r>
            <a:r>
              <a:rPr lang="en-US" altLang="zh-CN">
                <a:solidFill>
                  <a:schemeClr val="tx1"/>
                </a:solidFill>
              </a:rPr>
              <a:t>)</a:t>
            </a:r>
            <a:r>
              <a:rPr lang="zh-CN" altLang="en-US">
                <a:solidFill>
                  <a:schemeClr val="tx1"/>
                </a:solidFill>
              </a:rPr>
              <a:t>或任何非</a:t>
            </a:r>
            <a:r>
              <a:rPr lang="en-US" altLang="zh-CN">
                <a:solidFill>
                  <a:schemeClr val="tx1"/>
                </a:solidFill>
              </a:rPr>
              <a:t>0</a:t>
            </a:r>
            <a:r>
              <a:rPr lang="zh-CN" altLang="en-US">
                <a:solidFill>
                  <a:schemeClr val="tx1"/>
                </a:solidFill>
              </a:rPr>
              <a:t>的数值</a:t>
            </a:r>
            <a:r>
              <a:rPr lang="en-US" altLang="zh-CN">
                <a:solidFill>
                  <a:schemeClr val="tx1"/>
                </a:solidFill>
              </a:rPr>
              <a:t>(</a:t>
            </a:r>
            <a:r>
              <a:rPr lang="zh-CN" altLang="en-US">
                <a:solidFill>
                  <a:schemeClr val="tx1"/>
                </a:solidFill>
              </a:rPr>
              <a:t>按“真”对待</a:t>
            </a:r>
            <a:r>
              <a:rPr lang="en-US" altLang="zh-CN">
                <a:solidFill>
                  <a:schemeClr val="tx1"/>
                </a:solidFill>
              </a:rPr>
              <a:t>)</a:t>
            </a:r>
            <a:endParaRPr lang="zh-CN" altLang="en-US">
              <a:solidFill>
                <a:schemeClr val="tx1"/>
              </a:solidFill>
            </a:endParaRPr>
          </a:p>
        </p:txBody>
      </p:sp>
    </p:spTree>
    <p:extLst>
      <p:ext uri="{BB962C8B-B14F-4D97-AF65-F5344CB8AC3E}">
        <p14:creationId xmlns="" xmlns:p14="http://schemas.microsoft.com/office/powerpoint/2010/main" val="3967479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MH_SubTitle_1"/>
          <p:cNvSpPr/>
          <p:nvPr>
            <p:custDataLst>
              <p:tags r:id="rId2"/>
            </p:custDataLst>
          </p:nvPr>
        </p:nvSpPr>
        <p:spPr>
          <a:xfrm>
            <a:off x="1689652" y="1441174"/>
            <a:ext cx="4352373" cy="4979504"/>
          </a:xfrm>
          <a:prstGeom prst="roundRect">
            <a:avLst>
              <a:gd name="adj" fmla="val 3149"/>
            </a:avLst>
          </a:prstGeom>
          <a:solidFill>
            <a:srgbClr val="FFFFFF"/>
          </a:solidFill>
          <a:ln>
            <a:solidFill>
              <a:srgbClr val="C2C2C2"/>
            </a:solidFill>
          </a:ln>
          <a:effectLst/>
        </p:spPr>
        <p:style>
          <a:lnRef idx="2">
            <a:schemeClr val="accent1">
              <a:shade val="50000"/>
            </a:schemeClr>
          </a:lnRef>
          <a:fillRef idx="1">
            <a:schemeClr val="accent1"/>
          </a:fillRef>
          <a:effectRef idx="0">
            <a:schemeClr val="accent1"/>
          </a:effectRef>
          <a:fontRef idx="minor">
            <a:schemeClr val="lt1"/>
          </a:fontRef>
        </p:style>
        <p:txBody>
          <a:bodyPr lIns="90000" tIns="90000" rIns="648000" bIns="90000" anchor="t">
            <a:normAutofit/>
          </a:bodyPr>
          <a:lstStyle/>
          <a:p>
            <a:pPr marL="342900" indent="-342900" algn="just">
              <a:lnSpc>
                <a:spcPct val="130000"/>
              </a:lnSpc>
              <a:buClr>
                <a:schemeClr val="accent1"/>
              </a:buClr>
              <a:buFont typeface="Arial" panose="020B0604020202020204" pitchFamily="34" charset="0"/>
              <a:buChar char="•"/>
              <a:defRPr/>
            </a:pPr>
            <a:r>
              <a:rPr lang="en-US" altLang="zh-CN" sz="1600">
                <a:solidFill>
                  <a:srgbClr val="333333"/>
                </a:solidFill>
              </a:rPr>
              <a:t>a &amp;&amp; b &amp;&amp; c</a:t>
            </a:r>
            <a:r>
              <a:rPr lang="zh-CN" altLang="en-US" sz="1600">
                <a:solidFill>
                  <a:srgbClr val="333333"/>
                </a:solidFill>
              </a:rPr>
              <a:t>。只有</a:t>
            </a:r>
            <a:r>
              <a:rPr lang="en-US" altLang="zh-CN" sz="1600">
                <a:solidFill>
                  <a:srgbClr val="333333"/>
                </a:solidFill>
              </a:rPr>
              <a:t>a</a:t>
            </a:r>
            <a:r>
              <a:rPr lang="zh-CN" altLang="en-US" sz="1600">
                <a:solidFill>
                  <a:srgbClr val="333333"/>
                </a:solidFill>
              </a:rPr>
              <a:t>为真</a:t>
            </a:r>
            <a:r>
              <a:rPr lang="en-US" altLang="zh-CN" sz="1600">
                <a:solidFill>
                  <a:srgbClr val="333333"/>
                </a:solidFill>
              </a:rPr>
              <a:t>(</a:t>
            </a:r>
            <a:r>
              <a:rPr lang="zh-CN" altLang="en-US" sz="1600">
                <a:solidFill>
                  <a:srgbClr val="333333"/>
                </a:solidFill>
              </a:rPr>
              <a:t>非</a:t>
            </a:r>
            <a:r>
              <a:rPr lang="en-US" altLang="zh-CN" sz="1600">
                <a:solidFill>
                  <a:srgbClr val="333333"/>
                </a:solidFill>
              </a:rPr>
              <a:t>0)</a:t>
            </a:r>
            <a:r>
              <a:rPr lang="zh-CN" altLang="en-US" sz="1600">
                <a:solidFill>
                  <a:srgbClr val="333333"/>
                </a:solidFill>
              </a:rPr>
              <a:t>时，才需要判别</a:t>
            </a:r>
            <a:r>
              <a:rPr lang="en-US" altLang="zh-CN" sz="1600">
                <a:solidFill>
                  <a:srgbClr val="333333"/>
                </a:solidFill>
              </a:rPr>
              <a:t>b</a:t>
            </a:r>
            <a:r>
              <a:rPr lang="zh-CN" altLang="en-US" sz="1600">
                <a:solidFill>
                  <a:srgbClr val="333333"/>
                </a:solidFill>
              </a:rPr>
              <a:t>的值。只有当</a:t>
            </a:r>
            <a:r>
              <a:rPr lang="en-US" altLang="zh-CN" sz="1600">
                <a:solidFill>
                  <a:srgbClr val="333333"/>
                </a:solidFill>
              </a:rPr>
              <a:t>a</a:t>
            </a:r>
            <a:r>
              <a:rPr lang="zh-CN" altLang="en-US" sz="1600">
                <a:solidFill>
                  <a:srgbClr val="333333"/>
                </a:solidFill>
              </a:rPr>
              <a:t>和</a:t>
            </a:r>
            <a:r>
              <a:rPr lang="en-US" altLang="zh-CN" sz="1600">
                <a:solidFill>
                  <a:srgbClr val="333333"/>
                </a:solidFill>
              </a:rPr>
              <a:t>b</a:t>
            </a:r>
            <a:r>
              <a:rPr lang="zh-CN" altLang="en-US" sz="1600">
                <a:solidFill>
                  <a:srgbClr val="333333"/>
                </a:solidFill>
              </a:rPr>
              <a:t>都为</a:t>
            </a:r>
            <a:r>
              <a:rPr lang="zh-CN" altLang="en-US" sz="1600" smtClean="0">
                <a:solidFill>
                  <a:srgbClr val="333333"/>
                </a:solidFill>
              </a:rPr>
              <a:t>真时才</a:t>
            </a:r>
            <a:r>
              <a:rPr lang="zh-CN" altLang="en-US" sz="1600">
                <a:solidFill>
                  <a:srgbClr val="333333"/>
                </a:solidFill>
              </a:rPr>
              <a:t>需要判别</a:t>
            </a:r>
            <a:r>
              <a:rPr lang="en-US" altLang="zh-CN" sz="1600">
                <a:solidFill>
                  <a:srgbClr val="333333"/>
                </a:solidFill>
              </a:rPr>
              <a:t>c</a:t>
            </a:r>
            <a:r>
              <a:rPr lang="zh-CN" altLang="en-US" sz="1600">
                <a:solidFill>
                  <a:srgbClr val="333333"/>
                </a:solidFill>
              </a:rPr>
              <a:t>的值</a:t>
            </a:r>
            <a:r>
              <a:rPr lang="zh-CN" altLang="en-US" sz="1600" smtClean="0">
                <a:solidFill>
                  <a:srgbClr val="333333"/>
                </a:solidFill>
              </a:rPr>
              <a:t>。</a:t>
            </a:r>
            <a:endParaRPr lang="zh-CN" altLang="en-US" sz="1600" dirty="0">
              <a:solidFill>
                <a:srgbClr val="333333"/>
              </a:solidFill>
            </a:endParaRPr>
          </a:p>
        </p:txBody>
      </p:sp>
      <p:sp>
        <p:nvSpPr>
          <p:cNvPr id="4" name="MH_SubTitle_2"/>
          <p:cNvSpPr/>
          <p:nvPr>
            <p:custDataLst>
              <p:tags r:id="rId3"/>
            </p:custDataLst>
          </p:nvPr>
        </p:nvSpPr>
        <p:spPr>
          <a:xfrm>
            <a:off x="6149976" y="1441174"/>
            <a:ext cx="4305989" cy="4979504"/>
          </a:xfrm>
          <a:prstGeom prst="roundRect">
            <a:avLst>
              <a:gd name="adj" fmla="val 3149"/>
            </a:avLst>
          </a:prstGeom>
          <a:solidFill>
            <a:srgbClr val="FFFFFF"/>
          </a:solidFill>
          <a:ln>
            <a:solidFill>
              <a:srgbClr val="C2C2C2"/>
            </a:solidFill>
          </a:ln>
          <a:effectLst/>
        </p:spPr>
        <p:style>
          <a:lnRef idx="2">
            <a:schemeClr val="accent1">
              <a:shade val="50000"/>
            </a:schemeClr>
          </a:lnRef>
          <a:fillRef idx="1">
            <a:schemeClr val="accent1"/>
          </a:fillRef>
          <a:effectRef idx="0">
            <a:schemeClr val="accent1"/>
          </a:effectRef>
          <a:fontRef idx="minor">
            <a:schemeClr val="lt1"/>
          </a:fontRef>
        </p:style>
        <p:txBody>
          <a:bodyPr lIns="90000" tIns="90000" rIns="648000" bIns="90000" anchor="t">
            <a:normAutofit/>
          </a:bodyPr>
          <a:lstStyle/>
          <a:p>
            <a:pPr marL="342900" indent="-342900" algn="just">
              <a:lnSpc>
                <a:spcPct val="130000"/>
              </a:lnSpc>
              <a:buClr>
                <a:schemeClr val="accent1"/>
              </a:buClr>
              <a:buFont typeface="Arial" panose="020B0604020202020204" pitchFamily="34" charset="0"/>
              <a:buChar char="•"/>
            </a:pPr>
            <a:r>
              <a:rPr lang="en-US" altLang="zh-CN" sz="1600" smtClean="0">
                <a:solidFill>
                  <a:srgbClr val="333333"/>
                </a:solidFill>
              </a:rPr>
              <a:t>a ‖ b ‖ c</a:t>
            </a:r>
            <a:r>
              <a:rPr lang="zh-CN" altLang="en-US" sz="1600">
                <a:solidFill>
                  <a:srgbClr val="333333"/>
                </a:solidFill>
              </a:rPr>
              <a:t>。只要</a:t>
            </a:r>
            <a:r>
              <a:rPr lang="en-US" altLang="zh-CN" sz="1600">
                <a:solidFill>
                  <a:srgbClr val="333333"/>
                </a:solidFill>
              </a:rPr>
              <a:t>a</a:t>
            </a:r>
            <a:r>
              <a:rPr lang="zh-CN" altLang="en-US" sz="1600">
                <a:solidFill>
                  <a:srgbClr val="333333"/>
                </a:solidFill>
              </a:rPr>
              <a:t>为真</a:t>
            </a:r>
            <a:r>
              <a:rPr lang="en-US" altLang="zh-CN" sz="1600">
                <a:solidFill>
                  <a:srgbClr val="333333"/>
                </a:solidFill>
              </a:rPr>
              <a:t>(</a:t>
            </a:r>
            <a:r>
              <a:rPr lang="zh-CN" altLang="en-US" sz="1600">
                <a:solidFill>
                  <a:srgbClr val="333333"/>
                </a:solidFill>
              </a:rPr>
              <a:t>非</a:t>
            </a:r>
            <a:r>
              <a:rPr lang="en-US" altLang="zh-CN" sz="1600">
                <a:solidFill>
                  <a:srgbClr val="333333"/>
                </a:solidFill>
              </a:rPr>
              <a:t>0)</a:t>
            </a:r>
            <a:r>
              <a:rPr lang="zh-CN" altLang="en-US" sz="1600">
                <a:solidFill>
                  <a:srgbClr val="333333"/>
                </a:solidFill>
              </a:rPr>
              <a:t>，就不必判断</a:t>
            </a:r>
            <a:r>
              <a:rPr lang="en-US" altLang="zh-CN" sz="1600">
                <a:solidFill>
                  <a:srgbClr val="333333"/>
                </a:solidFill>
              </a:rPr>
              <a:t>b</a:t>
            </a:r>
            <a:r>
              <a:rPr lang="zh-CN" altLang="en-US" sz="1600">
                <a:solidFill>
                  <a:srgbClr val="333333"/>
                </a:solidFill>
              </a:rPr>
              <a:t>和</a:t>
            </a:r>
            <a:r>
              <a:rPr lang="en-US" altLang="zh-CN" sz="1600">
                <a:solidFill>
                  <a:srgbClr val="333333"/>
                </a:solidFill>
              </a:rPr>
              <a:t>c</a:t>
            </a:r>
            <a:r>
              <a:rPr lang="zh-CN" altLang="en-US" sz="1600">
                <a:solidFill>
                  <a:srgbClr val="333333"/>
                </a:solidFill>
              </a:rPr>
              <a:t>。只有</a:t>
            </a:r>
            <a:r>
              <a:rPr lang="en-US" altLang="zh-CN" sz="1600">
                <a:solidFill>
                  <a:srgbClr val="333333"/>
                </a:solidFill>
              </a:rPr>
              <a:t>a</a:t>
            </a:r>
            <a:r>
              <a:rPr lang="zh-CN" altLang="en-US" sz="1600">
                <a:solidFill>
                  <a:srgbClr val="333333"/>
                </a:solidFill>
              </a:rPr>
              <a:t>为假，才判别</a:t>
            </a:r>
            <a:r>
              <a:rPr lang="en-US" altLang="zh-CN" sz="1600">
                <a:solidFill>
                  <a:srgbClr val="333333"/>
                </a:solidFill>
              </a:rPr>
              <a:t>b</a:t>
            </a:r>
            <a:r>
              <a:rPr lang="zh-CN" altLang="en-US" sz="1600">
                <a:solidFill>
                  <a:srgbClr val="333333"/>
                </a:solidFill>
              </a:rPr>
              <a:t>。</a:t>
            </a:r>
            <a:r>
              <a:rPr lang="en-US" altLang="zh-CN" sz="1600">
                <a:solidFill>
                  <a:srgbClr val="333333"/>
                </a:solidFill>
              </a:rPr>
              <a:t>a</a:t>
            </a:r>
            <a:r>
              <a:rPr lang="zh-CN" altLang="en-US" sz="1600">
                <a:solidFill>
                  <a:srgbClr val="333333"/>
                </a:solidFill>
              </a:rPr>
              <a:t>和</a:t>
            </a:r>
            <a:r>
              <a:rPr lang="en-US" altLang="zh-CN" sz="1600">
                <a:solidFill>
                  <a:srgbClr val="333333"/>
                </a:solidFill>
              </a:rPr>
              <a:t>b</a:t>
            </a:r>
            <a:r>
              <a:rPr lang="zh-CN" altLang="en-US" sz="1600">
                <a:solidFill>
                  <a:srgbClr val="333333"/>
                </a:solidFill>
              </a:rPr>
              <a:t>都为假才判别</a:t>
            </a:r>
            <a:r>
              <a:rPr lang="en-US" altLang="zh-CN" sz="1600" smtClean="0">
                <a:solidFill>
                  <a:srgbClr val="333333"/>
                </a:solidFill>
              </a:rPr>
              <a:t>c</a:t>
            </a:r>
            <a:r>
              <a:rPr lang="zh-CN" altLang="en-US" sz="1600" smtClean="0">
                <a:solidFill>
                  <a:srgbClr val="333333"/>
                </a:solidFill>
              </a:rPr>
              <a:t>。</a:t>
            </a:r>
            <a:endParaRPr lang="en-US" altLang="zh-CN" sz="1600">
              <a:solidFill>
                <a:srgbClr val="333333"/>
              </a:solidFill>
            </a:endParaRPr>
          </a:p>
        </p:txBody>
      </p:sp>
      <p:sp>
        <p:nvSpPr>
          <p:cNvPr id="2" name="MH_Other_1"/>
          <p:cNvSpPr/>
          <p:nvPr>
            <p:custDataLst>
              <p:tags r:id="rId4"/>
            </p:custDataLst>
          </p:nvPr>
        </p:nvSpPr>
        <p:spPr>
          <a:xfrm>
            <a:off x="5529264" y="3024189"/>
            <a:ext cx="1133475" cy="1133475"/>
          </a:xfrm>
          <a:prstGeom prst="ellipse">
            <a:avLst/>
          </a:prstGeom>
          <a:solidFill>
            <a:schemeClr val="accent1"/>
          </a:solidFill>
          <a:ln w="57150">
            <a:solidFill>
              <a:srgbClr val="C2C2C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 name="MH_Title_1"/>
          <p:cNvSpPr/>
          <p:nvPr>
            <p:custDataLst>
              <p:tags r:id="rId5"/>
            </p:custDataLst>
          </p:nvPr>
        </p:nvSpPr>
        <p:spPr>
          <a:xfrm>
            <a:off x="5643564" y="3138489"/>
            <a:ext cx="904875" cy="904875"/>
          </a:xfrm>
          <a:prstGeom prst="ellipse">
            <a:avLst/>
          </a:pr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defRPr/>
            </a:pPr>
            <a:r>
              <a:rPr lang="zh-CN" altLang="en-US" sz="1600" b="1" smtClean="0">
                <a:solidFill>
                  <a:schemeClr val="accent1">
                    <a:lumMod val="75000"/>
                  </a:schemeClr>
                </a:solidFill>
              </a:rPr>
              <a:t>逻辑</a:t>
            </a:r>
            <a:endParaRPr lang="en-US" altLang="zh-CN" sz="1600" b="1" smtClean="0">
              <a:solidFill>
                <a:schemeClr val="accent1">
                  <a:lumMod val="75000"/>
                </a:schemeClr>
              </a:solidFill>
            </a:endParaRPr>
          </a:p>
          <a:p>
            <a:pPr algn="ctr">
              <a:defRPr/>
            </a:pPr>
            <a:r>
              <a:rPr lang="zh-CN" altLang="en-US" sz="1600" b="1" smtClean="0">
                <a:solidFill>
                  <a:schemeClr val="accent1">
                    <a:lumMod val="75000"/>
                  </a:schemeClr>
                </a:solidFill>
              </a:rPr>
              <a:t>表达式</a:t>
            </a:r>
            <a:endParaRPr lang="zh-CN" altLang="en-US" sz="1600" b="1" dirty="0">
              <a:solidFill>
                <a:schemeClr val="accent1">
                  <a:lumMod val="75000"/>
                </a:schemeClr>
              </a:solidFill>
            </a:endParaRPr>
          </a:p>
        </p:txBody>
      </p:sp>
      <p:sp>
        <p:nvSpPr>
          <p:cNvPr id="13" name="MH_Other_2"/>
          <p:cNvSpPr/>
          <p:nvPr>
            <p:custDataLst>
              <p:tags r:id="rId6"/>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6" name="MH_Other_3"/>
          <p:cNvSpPr/>
          <p:nvPr>
            <p:custDataLst>
              <p:tags r:id="rId7"/>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2" name="MH_Other_4"/>
          <p:cNvSpPr/>
          <p:nvPr>
            <p:custDataLst>
              <p:tags r:id="rId8"/>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1" name="MH_Other_5"/>
          <p:cNvSpPr/>
          <p:nvPr>
            <p:custDataLst>
              <p:tags r:id="rId9"/>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2" name="MH_Other_6"/>
          <p:cNvSpPr/>
          <p:nvPr>
            <p:custDataLst>
              <p:tags r:id="rId10"/>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3" name="MH_Other_7"/>
          <p:cNvSpPr/>
          <p:nvPr>
            <p:custDataLst>
              <p:tags r:id="rId11"/>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5" name="MH_Other_8"/>
          <p:cNvSpPr/>
          <p:nvPr>
            <p:custDataLst>
              <p:tags r:id="rId12"/>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6" name="MH_Other_9"/>
          <p:cNvSpPr/>
          <p:nvPr>
            <p:custDataLst>
              <p:tags r:id="rId13"/>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7" name="MH_Other_10"/>
          <p:cNvSpPr/>
          <p:nvPr>
            <p:custDataLst>
              <p:tags r:id="rId14"/>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9" name="MH_Other_11"/>
          <p:cNvSpPr/>
          <p:nvPr>
            <p:custDataLst>
              <p:tags r:id="rId15"/>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0" name="MH_Other_12"/>
          <p:cNvSpPr/>
          <p:nvPr>
            <p:custDataLst>
              <p:tags r:id="rId16"/>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1" name="MH_Other_13"/>
          <p:cNvSpPr/>
          <p:nvPr>
            <p:custDataLst>
              <p:tags r:id="rId17"/>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106" name="MH_PageTitle"/>
          <p:cNvSpPr>
            <a:spLocks noGrp="1"/>
          </p:cNvSpPr>
          <p:nvPr>
            <p:ph type="title"/>
            <p:custDataLst>
              <p:tags r:id="rId18"/>
            </p:custDataLst>
          </p:nvPr>
        </p:nvSpPr>
        <p:spPr>
          <a:xfrm>
            <a:off x="1689652" y="365125"/>
            <a:ext cx="8766313" cy="1076049"/>
          </a:xfrm>
        </p:spPr>
        <p:txBody>
          <a:bodyPr>
            <a:noAutofit/>
          </a:bodyPr>
          <a:lstStyle/>
          <a:p>
            <a:pPr>
              <a:lnSpc>
                <a:spcPct val="120000"/>
              </a:lnSpc>
            </a:pPr>
            <a:r>
              <a:rPr lang="zh-CN" altLang="en-US" sz="2000">
                <a:solidFill>
                  <a:schemeClr val="accent1"/>
                </a:solidFill>
                <a:latin typeface="+mn-ea"/>
                <a:ea typeface="+mn-ea"/>
              </a:rPr>
              <a:t>在逻辑表达式的求解中，并不是所有的逻辑运算符都被执行，只是在必须执行下一个逻辑运算符才能求出表达式的解时，才执行该运算符。</a:t>
            </a:r>
            <a:endParaRPr lang="zh-CN" altLang="en-US" sz="2000" smtClean="0">
              <a:solidFill>
                <a:schemeClr val="accent1"/>
              </a:solidFill>
              <a:latin typeface="+mn-ea"/>
              <a:ea typeface="+mn-ea"/>
            </a:endParaRPr>
          </a:p>
        </p:txBody>
      </p:sp>
      <p:grpSp>
        <p:nvGrpSpPr>
          <p:cNvPr id="20" name="组合 19"/>
          <p:cNvGrpSpPr/>
          <p:nvPr/>
        </p:nvGrpSpPr>
        <p:grpSpPr>
          <a:xfrm>
            <a:off x="2846316" y="2842633"/>
            <a:ext cx="1923054" cy="3006963"/>
            <a:chOff x="2489920" y="3339548"/>
            <a:chExt cx="1923054" cy="3006963"/>
          </a:xfrm>
        </p:grpSpPr>
        <p:cxnSp>
          <p:nvCxnSpPr>
            <p:cNvPr id="7" name="直接箭头连接符 6"/>
            <p:cNvCxnSpPr/>
            <p:nvPr/>
          </p:nvCxnSpPr>
          <p:spPr>
            <a:xfrm>
              <a:off x="2802835" y="3339548"/>
              <a:ext cx="0" cy="36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流程图: 决策 7"/>
            <p:cNvSpPr/>
            <p:nvPr/>
          </p:nvSpPr>
          <p:spPr>
            <a:xfrm>
              <a:off x="2489920" y="3695048"/>
              <a:ext cx="625830" cy="4320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a</a:t>
              </a:r>
              <a:endParaRPr lang="zh-CN" altLang="en-US"/>
            </a:p>
          </p:txBody>
        </p:sp>
        <p:cxnSp>
          <p:nvCxnSpPr>
            <p:cNvPr id="24" name="直接箭头连接符 23"/>
            <p:cNvCxnSpPr/>
            <p:nvPr/>
          </p:nvCxnSpPr>
          <p:spPr>
            <a:xfrm>
              <a:off x="2802835" y="4127048"/>
              <a:ext cx="0" cy="36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流程图: 决策 27"/>
            <p:cNvSpPr/>
            <p:nvPr/>
          </p:nvSpPr>
          <p:spPr>
            <a:xfrm>
              <a:off x="2489920" y="4482548"/>
              <a:ext cx="625830" cy="4320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b</a:t>
              </a:r>
              <a:endParaRPr lang="zh-CN" altLang="en-US"/>
            </a:p>
          </p:txBody>
        </p:sp>
        <p:cxnSp>
          <p:nvCxnSpPr>
            <p:cNvPr id="32" name="直接箭头连接符 31"/>
            <p:cNvCxnSpPr/>
            <p:nvPr/>
          </p:nvCxnSpPr>
          <p:spPr>
            <a:xfrm>
              <a:off x="2802835" y="4914548"/>
              <a:ext cx="0" cy="36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流程图: 决策 32"/>
            <p:cNvSpPr/>
            <p:nvPr/>
          </p:nvSpPr>
          <p:spPr>
            <a:xfrm>
              <a:off x="2489920" y="5270048"/>
              <a:ext cx="625830" cy="4320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c</a:t>
              </a:r>
              <a:endParaRPr lang="zh-CN" altLang="en-US"/>
            </a:p>
          </p:txBody>
        </p:sp>
        <p:cxnSp>
          <p:nvCxnSpPr>
            <p:cNvPr id="34" name="直接箭头连接符 33"/>
            <p:cNvCxnSpPr/>
            <p:nvPr/>
          </p:nvCxnSpPr>
          <p:spPr>
            <a:xfrm>
              <a:off x="2802835" y="5702048"/>
              <a:ext cx="0" cy="36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任意多边形 9"/>
            <p:cNvSpPr/>
            <p:nvPr/>
          </p:nvSpPr>
          <p:spPr>
            <a:xfrm>
              <a:off x="3120887" y="3916017"/>
              <a:ext cx="904461" cy="2097157"/>
            </a:xfrm>
            <a:custGeom>
              <a:avLst/>
              <a:gdLst>
                <a:gd name="connsiteX0" fmla="*/ 0 w 904461"/>
                <a:gd name="connsiteY0" fmla="*/ 0 h 2097157"/>
                <a:gd name="connsiteX1" fmla="*/ 904461 w 904461"/>
                <a:gd name="connsiteY1" fmla="*/ 0 h 2097157"/>
                <a:gd name="connsiteX2" fmla="*/ 904461 w 904461"/>
                <a:gd name="connsiteY2" fmla="*/ 2097157 h 2097157"/>
              </a:gdLst>
              <a:ahLst/>
              <a:cxnLst>
                <a:cxn ang="0">
                  <a:pos x="connsiteX0" y="connsiteY0"/>
                </a:cxn>
                <a:cxn ang="0">
                  <a:pos x="connsiteX1" y="connsiteY1"/>
                </a:cxn>
                <a:cxn ang="0">
                  <a:pos x="connsiteX2" y="connsiteY2"/>
                </a:cxn>
              </a:cxnLst>
              <a:rect l="l" t="t" r="r" b="b"/>
              <a:pathLst>
                <a:path w="904461" h="2097157">
                  <a:moveTo>
                    <a:pt x="0" y="0"/>
                  </a:moveTo>
                  <a:lnTo>
                    <a:pt x="904461" y="0"/>
                  </a:lnTo>
                  <a:lnTo>
                    <a:pt x="904461" y="2097157"/>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7" name="直接箭头连接符 16"/>
            <p:cNvCxnSpPr/>
            <p:nvPr/>
          </p:nvCxnSpPr>
          <p:spPr>
            <a:xfrm>
              <a:off x="3115750" y="5478811"/>
              <a:ext cx="9095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3115750" y="4693620"/>
              <a:ext cx="9095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2608013" y="3539589"/>
              <a:ext cx="1804961" cy="2806922"/>
            </a:xfrm>
            <a:prstGeom prst="rect">
              <a:avLst/>
            </a:prstGeom>
            <a:noFill/>
          </p:spPr>
          <p:txBody>
            <a:bodyPr wrap="square" rtlCol="0">
              <a:spAutoFit/>
            </a:bodyPr>
            <a:lstStyle/>
            <a:p>
              <a:pPr defTabSz="179388">
                <a:lnSpc>
                  <a:spcPct val="180000"/>
                </a:lnSpc>
              </a:pPr>
              <a:r>
                <a:rPr lang="en-US" altLang="zh-CN" sz="1400" smtClean="0"/>
                <a:t>		0(</a:t>
              </a:r>
              <a:r>
                <a:rPr lang="zh-CN" altLang="en-US" sz="1400" smtClean="0"/>
                <a:t>假</a:t>
              </a:r>
              <a:r>
                <a:rPr lang="en-US" altLang="zh-CN" sz="1400" smtClean="0"/>
                <a:t>)</a:t>
              </a:r>
            </a:p>
            <a:p>
              <a:pPr defTabSz="179388">
                <a:lnSpc>
                  <a:spcPct val="180000"/>
                </a:lnSpc>
              </a:pPr>
              <a:r>
                <a:rPr lang="en-US" altLang="zh-CN" sz="1400" smtClean="0"/>
                <a:t>	</a:t>
              </a:r>
              <a:r>
                <a:rPr lang="zh-CN" altLang="en-US" sz="1400" smtClean="0"/>
                <a:t>非</a:t>
              </a:r>
              <a:r>
                <a:rPr lang="en-US" altLang="zh-CN" sz="1400" smtClean="0"/>
                <a:t>0(</a:t>
              </a:r>
              <a:r>
                <a:rPr lang="zh-CN" altLang="en-US" sz="1400" smtClean="0"/>
                <a:t>真</a:t>
              </a:r>
              <a:r>
                <a:rPr lang="en-US" altLang="zh-CN" sz="1400" smtClean="0"/>
                <a:t>)</a:t>
              </a:r>
            </a:p>
            <a:p>
              <a:pPr defTabSz="179388">
                <a:lnSpc>
                  <a:spcPct val="180000"/>
                </a:lnSpc>
              </a:pPr>
              <a:r>
                <a:rPr lang="en-US" altLang="zh-CN" sz="1400" smtClean="0"/>
                <a:t>		0</a:t>
              </a:r>
              <a:r>
                <a:rPr lang="en-US" altLang="zh-CN" sz="1400"/>
                <a:t>(</a:t>
              </a:r>
              <a:r>
                <a:rPr lang="zh-CN" altLang="en-US" sz="1400"/>
                <a:t>假</a:t>
              </a:r>
              <a:r>
                <a:rPr lang="en-US" altLang="zh-CN" sz="1400"/>
                <a:t>)</a:t>
              </a:r>
            </a:p>
            <a:p>
              <a:pPr defTabSz="179388">
                <a:lnSpc>
                  <a:spcPct val="180000"/>
                </a:lnSpc>
              </a:pPr>
              <a:r>
                <a:rPr lang="en-US" altLang="zh-CN" sz="1400" smtClean="0"/>
                <a:t>	</a:t>
              </a:r>
              <a:r>
                <a:rPr lang="zh-CN" altLang="en-US" sz="1400" smtClean="0"/>
                <a:t>非</a:t>
              </a:r>
              <a:r>
                <a:rPr lang="en-US" altLang="zh-CN" sz="1400" smtClean="0"/>
                <a:t>0(</a:t>
              </a:r>
              <a:r>
                <a:rPr lang="zh-CN" altLang="en-US" sz="1400" smtClean="0"/>
                <a:t>真</a:t>
              </a:r>
              <a:r>
                <a:rPr lang="en-US" altLang="zh-CN" sz="1400" smtClean="0"/>
                <a:t>)</a:t>
              </a:r>
              <a:endParaRPr lang="en-US" altLang="zh-CN" sz="1400"/>
            </a:p>
            <a:p>
              <a:pPr defTabSz="179388">
                <a:lnSpc>
                  <a:spcPct val="180000"/>
                </a:lnSpc>
              </a:pPr>
              <a:r>
                <a:rPr lang="en-US" altLang="zh-CN" sz="1400" smtClean="0"/>
                <a:t>		0</a:t>
              </a:r>
              <a:r>
                <a:rPr lang="en-US" altLang="zh-CN" sz="1400"/>
                <a:t>(</a:t>
              </a:r>
              <a:r>
                <a:rPr lang="zh-CN" altLang="en-US" sz="1400"/>
                <a:t>假</a:t>
              </a:r>
              <a:r>
                <a:rPr lang="en-US" altLang="zh-CN" sz="1400"/>
                <a:t>)</a:t>
              </a:r>
            </a:p>
            <a:p>
              <a:pPr defTabSz="179388">
                <a:lnSpc>
                  <a:spcPct val="180000"/>
                </a:lnSpc>
              </a:pPr>
              <a:r>
                <a:rPr lang="en-US" altLang="zh-CN" sz="1400" smtClean="0"/>
                <a:t>	</a:t>
              </a:r>
              <a:r>
                <a:rPr lang="zh-CN" altLang="en-US" sz="1400" smtClean="0"/>
                <a:t>非</a:t>
              </a:r>
              <a:r>
                <a:rPr lang="en-US" altLang="zh-CN" sz="1400" smtClean="0"/>
                <a:t>0(</a:t>
              </a:r>
              <a:r>
                <a:rPr lang="zh-CN" altLang="en-US" sz="1400" smtClean="0"/>
                <a:t>真</a:t>
              </a:r>
              <a:r>
                <a:rPr lang="en-US" altLang="zh-CN" sz="1400" smtClean="0"/>
                <a:t>)</a:t>
              </a:r>
              <a:endParaRPr lang="en-US" altLang="zh-CN" sz="1400"/>
            </a:p>
            <a:p>
              <a:pPr defTabSz="179388">
                <a:lnSpc>
                  <a:spcPct val="180000"/>
                </a:lnSpc>
              </a:pPr>
              <a:r>
                <a:rPr lang="en-US" altLang="zh-CN" sz="1400" smtClean="0"/>
                <a:t>1</a:t>
              </a:r>
              <a:r>
                <a:rPr lang="en-US" altLang="zh-CN" sz="1400"/>
                <a:t>(</a:t>
              </a:r>
              <a:r>
                <a:rPr lang="zh-CN" altLang="en-US" sz="1400" smtClean="0"/>
                <a:t>真</a:t>
              </a:r>
              <a:r>
                <a:rPr lang="en-US" altLang="zh-CN" sz="1400" smtClean="0"/>
                <a:t>)				0</a:t>
              </a:r>
              <a:r>
                <a:rPr lang="en-US" altLang="zh-CN" sz="1400"/>
                <a:t>(</a:t>
              </a:r>
              <a:r>
                <a:rPr lang="zh-CN" altLang="en-US" sz="1400"/>
                <a:t>假</a:t>
              </a:r>
              <a:r>
                <a:rPr lang="en-US" altLang="zh-CN" sz="1400" smtClean="0"/>
                <a:t>)</a:t>
              </a:r>
              <a:endParaRPr lang="en-US" altLang="zh-CN" sz="1400"/>
            </a:p>
          </p:txBody>
        </p:sp>
      </p:grpSp>
      <p:grpSp>
        <p:nvGrpSpPr>
          <p:cNvPr id="37" name="组合 36"/>
          <p:cNvGrpSpPr/>
          <p:nvPr/>
        </p:nvGrpSpPr>
        <p:grpSpPr>
          <a:xfrm>
            <a:off x="7597825" y="2842633"/>
            <a:ext cx="1923054" cy="3006963"/>
            <a:chOff x="2489920" y="3339548"/>
            <a:chExt cx="1923054" cy="3006963"/>
          </a:xfrm>
        </p:grpSpPr>
        <p:cxnSp>
          <p:nvCxnSpPr>
            <p:cNvPr id="38" name="直接箭头连接符 37"/>
            <p:cNvCxnSpPr/>
            <p:nvPr/>
          </p:nvCxnSpPr>
          <p:spPr>
            <a:xfrm>
              <a:off x="2802835" y="3339548"/>
              <a:ext cx="0" cy="36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流程图: 决策 38"/>
            <p:cNvSpPr/>
            <p:nvPr/>
          </p:nvSpPr>
          <p:spPr>
            <a:xfrm>
              <a:off x="2489920" y="3695048"/>
              <a:ext cx="625830" cy="4320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a</a:t>
              </a:r>
              <a:endParaRPr lang="zh-CN" altLang="en-US"/>
            </a:p>
          </p:txBody>
        </p:sp>
        <p:cxnSp>
          <p:nvCxnSpPr>
            <p:cNvPr id="40" name="直接箭头连接符 39"/>
            <p:cNvCxnSpPr/>
            <p:nvPr/>
          </p:nvCxnSpPr>
          <p:spPr>
            <a:xfrm>
              <a:off x="2802835" y="4127048"/>
              <a:ext cx="0" cy="36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流程图: 决策 40"/>
            <p:cNvSpPr/>
            <p:nvPr/>
          </p:nvSpPr>
          <p:spPr>
            <a:xfrm>
              <a:off x="2489920" y="4482548"/>
              <a:ext cx="625830" cy="4320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b</a:t>
              </a:r>
              <a:endParaRPr lang="zh-CN" altLang="en-US"/>
            </a:p>
          </p:txBody>
        </p:sp>
        <p:cxnSp>
          <p:nvCxnSpPr>
            <p:cNvPr id="42" name="直接箭头连接符 41"/>
            <p:cNvCxnSpPr/>
            <p:nvPr/>
          </p:nvCxnSpPr>
          <p:spPr>
            <a:xfrm>
              <a:off x="2802835" y="4914548"/>
              <a:ext cx="0" cy="36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流程图: 决策 42"/>
            <p:cNvSpPr/>
            <p:nvPr/>
          </p:nvSpPr>
          <p:spPr>
            <a:xfrm>
              <a:off x="2489920" y="5270048"/>
              <a:ext cx="625830" cy="4320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c</a:t>
              </a:r>
              <a:endParaRPr lang="zh-CN" altLang="en-US"/>
            </a:p>
          </p:txBody>
        </p:sp>
        <p:cxnSp>
          <p:nvCxnSpPr>
            <p:cNvPr id="44" name="直接箭头连接符 43"/>
            <p:cNvCxnSpPr/>
            <p:nvPr/>
          </p:nvCxnSpPr>
          <p:spPr>
            <a:xfrm>
              <a:off x="2802835" y="5702048"/>
              <a:ext cx="0" cy="36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任意多边形 44"/>
            <p:cNvSpPr/>
            <p:nvPr/>
          </p:nvSpPr>
          <p:spPr>
            <a:xfrm>
              <a:off x="3120887" y="3916017"/>
              <a:ext cx="904461" cy="2097157"/>
            </a:xfrm>
            <a:custGeom>
              <a:avLst/>
              <a:gdLst>
                <a:gd name="connsiteX0" fmla="*/ 0 w 904461"/>
                <a:gd name="connsiteY0" fmla="*/ 0 h 2097157"/>
                <a:gd name="connsiteX1" fmla="*/ 904461 w 904461"/>
                <a:gd name="connsiteY1" fmla="*/ 0 h 2097157"/>
                <a:gd name="connsiteX2" fmla="*/ 904461 w 904461"/>
                <a:gd name="connsiteY2" fmla="*/ 2097157 h 2097157"/>
              </a:gdLst>
              <a:ahLst/>
              <a:cxnLst>
                <a:cxn ang="0">
                  <a:pos x="connsiteX0" y="connsiteY0"/>
                </a:cxn>
                <a:cxn ang="0">
                  <a:pos x="connsiteX1" y="connsiteY1"/>
                </a:cxn>
                <a:cxn ang="0">
                  <a:pos x="connsiteX2" y="connsiteY2"/>
                </a:cxn>
              </a:cxnLst>
              <a:rect l="l" t="t" r="r" b="b"/>
              <a:pathLst>
                <a:path w="904461" h="2097157">
                  <a:moveTo>
                    <a:pt x="0" y="0"/>
                  </a:moveTo>
                  <a:lnTo>
                    <a:pt x="904461" y="0"/>
                  </a:lnTo>
                  <a:lnTo>
                    <a:pt x="904461" y="2097157"/>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46" name="直接箭头连接符 45"/>
            <p:cNvCxnSpPr/>
            <p:nvPr/>
          </p:nvCxnSpPr>
          <p:spPr>
            <a:xfrm>
              <a:off x="3115750" y="5478811"/>
              <a:ext cx="9095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a:off x="3115750" y="4693620"/>
              <a:ext cx="9095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a:off x="2608013" y="3539589"/>
              <a:ext cx="1804961" cy="2806922"/>
            </a:xfrm>
            <a:prstGeom prst="rect">
              <a:avLst/>
            </a:prstGeom>
            <a:noFill/>
          </p:spPr>
          <p:txBody>
            <a:bodyPr wrap="square" rtlCol="0">
              <a:spAutoFit/>
            </a:bodyPr>
            <a:lstStyle/>
            <a:p>
              <a:pPr defTabSz="179388">
                <a:lnSpc>
                  <a:spcPct val="180000"/>
                </a:lnSpc>
              </a:pPr>
              <a:r>
                <a:rPr lang="en-US" altLang="zh-CN" sz="1400" smtClean="0"/>
                <a:t>		</a:t>
              </a:r>
              <a:r>
                <a:rPr lang="zh-CN" altLang="en-US" sz="1400" smtClean="0"/>
                <a:t>非</a:t>
              </a:r>
              <a:r>
                <a:rPr lang="en-US" altLang="zh-CN" sz="1400" smtClean="0"/>
                <a:t>0(</a:t>
              </a:r>
              <a:r>
                <a:rPr lang="zh-CN" altLang="en-US" sz="1400" smtClean="0"/>
                <a:t>真</a:t>
              </a:r>
              <a:r>
                <a:rPr lang="en-US" altLang="zh-CN" sz="1400" smtClean="0"/>
                <a:t>)</a:t>
              </a:r>
            </a:p>
            <a:p>
              <a:pPr defTabSz="179388">
                <a:lnSpc>
                  <a:spcPct val="180000"/>
                </a:lnSpc>
              </a:pPr>
              <a:r>
                <a:rPr lang="en-US" altLang="zh-CN" sz="1400" smtClean="0"/>
                <a:t>	0</a:t>
              </a:r>
              <a:r>
                <a:rPr lang="en-US" altLang="zh-CN" sz="1400"/>
                <a:t>(</a:t>
              </a:r>
              <a:r>
                <a:rPr lang="zh-CN" altLang="en-US" sz="1400"/>
                <a:t>假</a:t>
              </a:r>
              <a:r>
                <a:rPr lang="en-US" altLang="zh-CN" sz="1400"/>
                <a:t>)</a:t>
              </a:r>
            </a:p>
            <a:p>
              <a:pPr defTabSz="179388">
                <a:lnSpc>
                  <a:spcPct val="180000"/>
                </a:lnSpc>
              </a:pPr>
              <a:r>
                <a:rPr lang="en-US" altLang="zh-CN" sz="1400" smtClean="0"/>
                <a:t>		</a:t>
              </a:r>
              <a:r>
                <a:rPr lang="zh-CN" altLang="en-US" sz="1400" smtClean="0"/>
                <a:t>非</a:t>
              </a:r>
              <a:r>
                <a:rPr lang="en-US" altLang="zh-CN" sz="1400" smtClean="0"/>
                <a:t>0(</a:t>
              </a:r>
              <a:r>
                <a:rPr lang="zh-CN" altLang="en-US" sz="1400" smtClean="0"/>
                <a:t>真</a:t>
              </a:r>
              <a:r>
                <a:rPr lang="en-US" altLang="zh-CN" sz="1400" smtClean="0"/>
                <a:t>)</a:t>
              </a:r>
              <a:endParaRPr lang="en-US" altLang="zh-CN" sz="1400"/>
            </a:p>
            <a:p>
              <a:pPr defTabSz="179388">
                <a:lnSpc>
                  <a:spcPct val="180000"/>
                </a:lnSpc>
              </a:pPr>
              <a:r>
                <a:rPr lang="en-US" altLang="zh-CN" sz="1400" smtClean="0"/>
                <a:t>	0</a:t>
              </a:r>
              <a:r>
                <a:rPr lang="en-US" altLang="zh-CN" sz="1400"/>
                <a:t>(</a:t>
              </a:r>
              <a:r>
                <a:rPr lang="zh-CN" altLang="en-US" sz="1400"/>
                <a:t>假</a:t>
              </a:r>
              <a:r>
                <a:rPr lang="en-US" altLang="zh-CN" sz="1400"/>
                <a:t>)</a:t>
              </a:r>
            </a:p>
            <a:p>
              <a:pPr defTabSz="179388">
                <a:lnSpc>
                  <a:spcPct val="180000"/>
                </a:lnSpc>
              </a:pPr>
              <a:r>
                <a:rPr lang="en-US" altLang="zh-CN" sz="1400" smtClean="0"/>
                <a:t>		</a:t>
              </a:r>
              <a:r>
                <a:rPr lang="zh-CN" altLang="en-US" sz="1400" smtClean="0"/>
                <a:t>非</a:t>
              </a:r>
              <a:r>
                <a:rPr lang="en-US" altLang="zh-CN" sz="1400" smtClean="0"/>
                <a:t>0(</a:t>
              </a:r>
              <a:r>
                <a:rPr lang="zh-CN" altLang="en-US" sz="1400" smtClean="0"/>
                <a:t>真</a:t>
              </a:r>
              <a:r>
                <a:rPr lang="en-US" altLang="zh-CN" sz="1400" smtClean="0"/>
                <a:t>)</a:t>
              </a:r>
            </a:p>
            <a:p>
              <a:pPr defTabSz="179388">
                <a:lnSpc>
                  <a:spcPct val="180000"/>
                </a:lnSpc>
              </a:pPr>
              <a:r>
                <a:rPr lang="en-US" altLang="zh-CN" sz="1400" smtClean="0"/>
                <a:t>	0</a:t>
              </a:r>
              <a:r>
                <a:rPr lang="en-US" altLang="zh-CN" sz="1400"/>
                <a:t>(</a:t>
              </a:r>
              <a:r>
                <a:rPr lang="zh-CN" altLang="en-US" sz="1400"/>
                <a:t>假</a:t>
              </a:r>
              <a:r>
                <a:rPr lang="en-US" altLang="zh-CN" sz="1400"/>
                <a:t>)</a:t>
              </a:r>
            </a:p>
            <a:p>
              <a:pPr defTabSz="179388">
                <a:lnSpc>
                  <a:spcPct val="180000"/>
                </a:lnSpc>
              </a:pPr>
              <a:r>
                <a:rPr lang="en-US" altLang="zh-CN" sz="1400" smtClean="0"/>
                <a:t>0(</a:t>
              </a:r>
              <a:r>
                <a:rPr lang="zh-CN" altLang="en-US" sz="1400"/>
                <a:t>假</a:t>
              </a:r>
              <a:r>
                <a:rPr lang="en-US" altLang="zh-CN" sz="1400" smtClean="0"/>
                <a:t>)				1(</a:t>
              </a:r>
              <a:r>
                <a:rPr lang="zh-CN" altLang="en-US" sz="1400" smtClean="0"/>
                <a:t>真</a:t>
              </a:r>
              <a:r>
                <a:rPr lang="en-US" altLang="zh-CN" sz="1400" smtClean="0"/>
                <a:t>)</a:t>
              </a:r>
              <a:endParaRPr lang="en-US" altLang="zh-CN" sz="1400"/>
            </a:p>
          </p:txBody>
        </p:sp>
      </p:grpSp>
    </p:spTree>
    <p:custDataLst>
      <p:tags r:id="rId1"/>
    </p:custDataLst>
    <p:extLst>
      <p:ext uri="{BB962C8B-B14F-4D97-AF65-F5344CB8AC3E}">
        <p14:creationId xmlns="" xmlns:p14="http://schemas.microsoft.com/office/powerpoint/2010/main" val="37548320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H_Desc_1"/>
          <p:cNvSpPr/>
          <p:nvPr>
            <p:custDataLst>
              <p:tags r:id="rId1"/>
            </p:custDataLst>
          </p:nvPr>
        </p:nvSpPr>
        <p:spPr>
          <a:xfrm>
            <a:off x="1553043" y="470444"/>
            <a:ext cx="9153939" cy="86520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Bef>
                <a:spcPts val="600"/>
              </a:spcBef>
              <a:spcAft>
                <a:spcPts val="600"/>
              </a:spcAft>
              <a:defRPr/>
            </a:pPr>
            <a:r>
              <a:rPr lang="zh-CN" altLang="en-US">
                <a:solidFill>
                  <a:schemeClr val="tx1">
                    <a:lumMod val="65000"/>
                    <a:lumOff val="35000"/>
                  </a:schemeClr>
                </a:solidFill>
              </a:rPr>
              <a:t>既然关系表达式和逻辑表达式的值是</a:t>
            </a:r>
            <a:r>
              <a:rPr lang="en-US" altLang="zh-CN">
                <a:solidFill>
                  <a:schemeClr val="tx1">
                    <a:lumMod val="65000"/>
                    <a:lumOff val="35000"/>
                  </a:schemeClr>
                </a:solidFill>
              </a:rPr>
              <a:t>0</a:t>
            </a:r>
            <a:r>
              <a:rPr lang="zh-CN" altLang="en-US">
                <a:solidFill>
                  <a:schemeClr val="tx1">
                    <a:lumMod val="65000"/>
                    <a:lumOff val="35000"/>
                  </a:schemeClr>
                </a:solidFill>
              </a:rPr>
              <a:t>和</a:t>
            </a:r>
            <a:r>
              <a:rPr lang="en-US" altLang="zh-CN">
                <a:solidFill>
                  <a:schemeClr val="tx1">
                    <a:lumMod val="65000"/>
                    <a:lumOff val="35000"/>
                  </a:schemeClr>
                </a:solidFill>
              </a:rPr>
              <a:t>1</a:t>
            </a:r>
            <a:r>
              <a:rPr lang="zh-CN" altLang="en-US">
                <a:solidFill>
                  <a:schemeClr val="tx1">
                    <a:lumMod val="65000"/>
                    <a:lumOff val="35000"/>
                  </a:schemeClr>
                </a:solidFill>
              </a:rPr>
              <a:t>，而且在判断一个量是否为“真”时，以</a:t>
            </a:r>
            <a:r>
              <a:rPr lang="en-US" altLang="zh-CN">
                <a:solidFill>
                  <a:schemeClr val="tx1">
                    <a:lumMod val="65000"/>
                    <a:lumOff val="35000"/>
                  </a:schemeClr>
                </a:solidFill>
              </a:rPr>
              <a:t>0</a:t>
            </a:r>
            <a:r>
              <a:rPr lang="zh-CN" altLang="en-US">
                <a:solidFill>
                  <a:schemeClr val="tx1">
                    <a:lumMod val="65000"/>
                    <a:lumOff val="35000"/>
                  </a:schemeClr>
                </a:solidFill>
              </a:rPr>
              <a:t>代表“假”，以非</a:t>
            </a:r>
            <a:r>
              <a:rPr lang="en-US" altLang="zh-CN">
                <a:solidFill>
                  <a:schemeClr val="tx1">
                    <a:lumMod val="65000"/>
                    <a:lumOff val="35000"/>
                  </a:schemeClr>
                </a:solidFill>
              </a:rPr>
              <a:t>0</a:t>
            </a:r>
            <a:r>
              <a:rPr lang="zh-CN" altLang="en-US">
                <a:solidFill>
                  <a:schemeClr val="tx1">
                    <a:lumMod val="65000"/>
                    <a:lumOff val="35000"/>
                  </a:schemeClr>
                </a:solidFill>
              </a:rPr>
              <a:t>代表“真”。那么就可以理解为什么在</a:t>
            </a:r>
            <a:r>
              <a:rPr lang="en-US" altLang="zh-CN">
                <a:solidFill>
                  <a:schemeClr val="tx1">
                    <a:lumMod val="65000"/>
                    <a:lumOff val="35000"/>
                  </a:schemeClr>
                </a:solidFill>
              </a:rPr>
              <a:t>if</a:t>
            </a:r>
            <a:r>
              <a:rPr lang="zh-CN" altLang="en-US">
                <a:solidFill>
                  <a:schemeClr val="tx1">
                    <a:lumMod val="65000"/>
                    <a:lumOff val="35000"/>
                  </a:schemeClr>
                </a:solidFill>
              </a:rPr>
              <a:t>语句中表达式可以是任何数值表达式。</a:t>
            </a:r>
            <a:endParaRPr lang="en-US" altLang="zh-CN">
              <a:solidFill>
                <a:schemeClr val="tx1">
                  <a:lumMod val="65000"/>
                  <a:lumOff val="35000"/>
                </a:schemeClr>
              </a:solidFill>
            </a:endParaRPr>
          </a:p>
        </p:txBody>
      </p:sp>
      <p:sp>
        <p:nvSpPr>
          <p:cNvPr id="4" name="圆角矩形 3"/>
          <p:cNvSpPr/>
          <p:nvPr/>
        </p:nvSpPr>
        <p:spPr>
          <a:xfrm>
            <a:off x="1553043" y="1553272"/>
            <a:ext cx="9193696" cy="2330624"/>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lnSpc>
                <a:spcPct val="150000"/>
              </a:lnSpc>
            </a:pPr>
            <a:r>
              <a:rPr lang="en-US" altLang="zh-CN" sz="1600"/>
              <a:t>if (x!=0) </a:t>
            </a:r>
            <a:r>
              <a:rPr lang="zh-CN" altLang="en-US" sz="1600"/>
              <a:t>语句</a:t>
            </a:r>
            <a:r>
              <a:rPr lang="en-US" altLang="zh-CN" sz="1600" smtClean="0"/>
              <a:t>1			</a:t>
            </a:r>
            <a:r>
              <a:rPr lang="en-US" altLang="zh-CN" sz="1600" smtClean="0">
                <a:solidFill>
                  <a:srgbClr val="0070C0"/>
                </a:solidFill>
              </a:rPr>
              <a:t>//</a:t>
            </a:r>
            <a:r>
              <a:rPr lang="zh-CN" altLang="en-US" sz="1600">
                <a:solidFill>
                  <a:srgbClr val="0070C0"/>
                </a:solidFill>
              </a:rPr>
              <a:t>括号内的表达式是关系表达式，如果</a:t>
            </a:r>
            <a:r>
              <a:rPr lang="en-US" altLang="zh-CN" sz="1600">
                <a:solidFill>
                  <a:srgbClr val="0070C0"/>
                </a:solidFill>
              </a:rPr>
              <a:t>x</a:t>
            </a:r>
            <a:r>
              <a:rPr lang="zh-CN" altLang="en-US" sz="1600">
                <a:solidFill>
                  <a:srgbClr val="0070C0"/>
                </a:solidFill>
              </a:rPr>
              <a:t>不等于</a:t>
            </a:r>
            <a:r>
              <a:rPr lang="en-US" altLang="zh-CN" sz="1600">
                <a:solidFill>
                  <a:srgbClr val="0070C0"/>
                </a:solidFill>
              </a:rPr>
              <a:t>0</a:t>
            </a:r>
            <a:r>
              <a:rPr lang="zh-CN" altLang="en-US" sz="1600">
                <a:solidFill>
                  <a:srgbClr val="0070C0"/>
                </a:solidFill>
              </a:rPr>
              <a:t>，执行语句</a:t>
            </a:r>
            <a:r>
              <a:rPr lang="en-US" altLang="zh-CN" sz="1600">
                <a:solidFill>
                  <a:srgbClr val="0070C0"/>
                </a:solidFill>
              </a:rPr>
              <a:t>1</a:t>
            </a:r>
          </a:p>
          <a:p>
            <a:pPr defTabSz="363538">
              <a:lnSpc>
                <a:spcPct val="150000"/>
              </a:lnSpc>
            </a:pPr>
            <a:r>
              <a:rPr lang="en-US" altLang="zh-CN" sz="1600" smtClean="0"/>
              <a:t>if </a:t>
            </a:r>
            <a:r>
              <a:rPr lang="en-US" altLang="zh-CN" sz="1600"/>
              <a:t>(x&gt;0 &amp;&amp; y&gt;0) </a:t>
            </a:r>
            <a:r>
              <a:rPr lang="zh-CN" altLang="en-US" sz="1600"/>
              <a:t>语句</a:t>
            </a:r>
            <a:r>
              <a:rPr lang="en-US" altLang="zh-CN" sz="1600" smtClean="0"/>
              <a:t>2	</a:t>
            </a:r>
            <a:r>
              <a:rPr lang="en-US" altLang="zh-CN" sz="1600" smtClean="0">
                <a:solidFill>
                  <a:srgbClr val="0070C0"/>
                </a:solidFill>
              </a:rPr>
              <a:t>//</a:t>
            </a:r>
            <a:r>
              <a:rPr lang="zh-CN" altLang="en-US" sz="1600">
                <a:solidFill>
                  <a:srgbClr val="0070C0"/>
                </a:solidFill>
              </a:rPr>
              <a:t>表达式是逻辑表达式，如果</a:t>
            </a:r>
            <a:r>
              <a:rPr lang="en-US" altLang="zh-CN" sz="1600">
                <a:solidFill>
                  <a:srgbClr val="0070C0"/>
                </a:solidFill>
              </a:rPr>
              <a:t>x</a:t>
            </a:r>
            <a:r>
              <a:rPr lang="zh-CN" altLang="en-US" sz="1600">
                <a:solidFill>
                  <a:srgbClr val="0070C0"/>
                </a:solidFill>
              </a:rPr>
              <a:t>和</a:t>
            </a:r>
            <a:r>
              <a:rPr lang="en-US" altLang="zh-CN" sz="1600">
                <a:solidFill>
                  <a:srgbClr val="0070C0"/>
                </a:solidFill>
              </a:rPr>
              <a:t>y</a:t>
            </a:r>
            <a:r>
              <a:rPr lang="zh-CN" altLang="en-US" sz="1600">
                <a:solidFill>
                  <a:srgbClr val="0070C0"/>
                </a:solidFill>
              </a:rPr>
              <a:t>都大于</a:t>
            </a:r>
            <a:r>
              <a:rPr lang="en-US" altLang="zh-CN" sz="1600">
                <a:solidFill>
                  <a:srgbClr val="0070C0"/>
                </a:solidFill>
              </a:rPr>
              <a:t>0</a:t>
            </a:r>
            <a:r>
              <a:rPr lang="zh-CN" altLang="en-US" sz="1600">
                <a:solidFill>
                  <a:srgbClr val="0070C0"/>
                </a:solidFill>
              </a:rPr>
              <a:t>，执行语句</a:t>
            </a:r>
            <a:r>
              <a:rPr lang="en-US" altLang="zh-CN" sz="1600">
                <a:solidFill>
                  <a:srgbClr val="0070C0"/>
                </a:solidFill>
              </a:rPr>
              <a:t>2</a:t>
            </a:r>
          </a:p>
          <a:p>
            <a:pPr defTabSz="363538">
              <a:lnSpc>
                <a:spcPct val="150000"/>
              </a:lnSpc>
            </a:pPr>
            <a:r>
              <a:rPr lang="en-US" altLang="zh-CN" sz="1600" smtClean="0"/>
              <a:t>if </a:t>
            </a:r>
            <a:r>
              <a:rPr lang="en-US" altLang="zh-CN" sz="1600"/>
              <a:t>(x) </a:t>
            </a:r>
            <a:r>
              <a:rPr lang="zh-CN" altLang="en-US" sz="1600"/>
              <a:t>语句</a:t>
            </a:r>
            <a:r>
              <a:rPr lang="en-US" altLang="zh-CN" sz="1600" smtClean="0"/>
              <a:t>3				</a:t>
            </a:r>
            <a:r>
              <a:rPr lang="en-US" altLang="zh-CN" sz="1600" smtClean="0">
                <a:solidFill>
                  <a:srgbClr val="0070C0"/>
                </a:solidFill>
              </a:rPr>
              <a:t>//</a:t>
            </a:r>
            <a:r>
              <a:rPr lang="zh-CN" altLang="en-US" sz="1600">
                <a:solidFill>
                  <a:srgbClr val="0070C0"/>
                </a:solidFill>
              </a:rPr>
              <a:t>表达式是变量，如果</a:t>
            </a:r>
            <a:r>
              <a:rPr lang="en-US" altLang="zh-CN" sz="1600">
                <a:solidFill>
                  <a:srgbClr val="0070C0"/>
                </a:solidFill>
              </a:rPr>
              <a:t>x</a:t>
            </a:r>
            <a:r>
              <a:rPr lang="zh-CN" altLang="en-US" sz="1600">
                <a:solidFill>
                  <a:srgbClr val="0070C0"/>
                </a:solidFill>
              </a:rPr>
              <a:t>不等于</a:t>
            </a:r>
            <a:r>
              <a:rPr lang="en-US" altLang="zh-CN" sz="1600">
                <a:solidFill>
                  <a:srgbClr val="0070C0"/>
                </a:solidFill>
              </a:rPr>
              <a:t>0</a:t>
            </a:r>
            <a:r>
              <a:rPr lang="zh-CN" altLang="en-US" sz="1600">
                <a:solidFill>
                  <a:srgbClr val="0070C0"/>
                </a:solidFill>
              </a:rPr>
              <a:t>，则条件判断结果为真，执行语句</a:t>
            </a:r>
            <a:r>
              <a:rPr lang="en-US" altLang="zh-CN" sz="1600">
                <a:solidFill>
                  <a:srgbClr val="0070C0"/>
                </a:solidFill>
              </a:rPr>
              <a:t>3</a:t>
            </a:r>
          </a:p>
          <a:p>
            <a:pPr defTabSz="363538">
              <a:lnSpc>
                <a:spcPct val="150000"/>
              </a:lnSpc>
            </a:pPr>
            <a:r>
              <a:rPr lang="en-US" altLang="zh-CN" sz="1600" smtClean="0"/>
              <a:t>if </a:t>
            </a:r>
            <a:r>
              <a:rPr lang="en-US" altLang="zh-CN" sz="1600"/>
              <a:t>(1) </a:t>
            </a:r>
            <a:r>
              <a:rPr lang="zh-CN" altLang="en-US" sz="1600"/>
              <a:t>语句</a:t>
            </a:r>
            <a:r>
              <a:rPr lang="en-US" altLang="zh-CN" sz="1600" smtClean="0"/>
              <a:t>4				</a:t>
            </a:r>
            <a:r>
              <a:rPr lang="en-US" altLang="zh-CN" sz="1600" smtClean="0">
                <a:solidFill>
                  <a:srgbClr val="0070C0"/>
                </a:solidFill>
              </a:rPr>
              <a:t>//</a:t>
            </a:r>
            <a:r>
              <a:rPr lang="zh-CN" altLang="en-US" sz="1600">
                <a:solidFill>
                  <a:srgbClr val="0070C0"/>
                </a:solidFill>
              </a:rPr>
              <a:t>表达式是非</a:t>
            </a:r>
            <a:r>
              <a:rPr lang="en-US" altLang="zh-CN" sz="1600">
                <a:solidFill>
                  <a:srgbClr val="0070C0"/>
                </a:solidFill>
              </a:rPr>
              <a:t>0</a:t>
            </a:r>
            <a:r>
              <a:rPr lang="zh-CN" altLang="en-US" sz="1600">
                <a:solidFill>
                  <a:srgbClr val="0070C0"/>
                </a:solidFill>
              </a:rPr>
              <a:t>整数</a:t>
            </a:r>
            <a:r>
              <a:rPr lang="en-US" altLang="zh-CN" sz="1600">
                <a:solidFill>
                  <a:srgbClr val="0070C0"/>
                </a:solidFill>
              </a:rPr>
              <a:t>, </a:t>
            </a:r>
            <a:r>
              <a:rPr lang="zh-CN" altLang="en-US" sz="1600">
                <a:solidFill>
                  <a:srgbClr val="0070C0"/>
                </a:solidFill>
              </a:rPr>
              <a:t>条件判断结果为真，执行语句</a:t>
            </a:r>
            <a:r>
              <a:rPr lang="en-US" altLang="zh-CN" sz="1600" smtClean="0">
                <a:solidFill>
                  <a:srgbClr val="0070C0"/>
                </a:solidFill>
              </a:rPr>
              <a:t>4</a:t>
            </a:r>
          </a:p>
          <a:p>
            <a:pPr defTabSz="363538">
              <a:lnSpc>
                <a:spcPct val="150000"/>
              </a:lnSpc>
            </a:pPr>
            <a:r>
              <a:rPr lang="en-US" altLang="zh-CN" sz="1600"/>
              <a:t>if (0) </a:t>
            </a:r>
            <a:r>
              <a:rPr lang="zh-CN" altLang="en-US" sz="1600"/>
              <a:t>语句</a:t>
            </a:r>
            <a:r>
              <a:rPr lang="en-US" altLang="zh-CN" sz="1600" smtClean="0"/>
              <a:t>5				</a:t>
            </a:r>
            <a:r>
              <a:rPr lang="en-US" altLang="zh-CN" sz="1600" smtClean="0">
                <a:solidFill>
                  <a:srgbClr val="0070C0"/>
                </a:solidFill>
              </a:rPr>
              <a:t>//</a:t>
            </a:r>
            <a:r>
              <a:rPr lang="zh-CN" altLang="en-US" sz="1600">
                <a:solidFill>
                  <a:srgbClr val="0070C0"/>
                </a:solidFill>
              </a:rPr>
              <a:t>表达式是整数</a:t>
            </a:r>
            <a:r>
              <a:rPr lang="en-US" altLang="zh-CN" sz="1600">
                <a:solidFill>
                  <a:srgbClr val="0070C0"/>
                </a:solidFill>
              </a:rPr>
              <a:t>0,</a:t>
            </a:r>
            <a:r>
              <a:rPr lang="zh-CN" altLang="en-US" sz="1600">
                <a:solidFill>
                  <a:srgbClr val="0070C0"/>
                </a:solidFill>
              </a:rPr>
              <a:t>条件判断结果为假，不执行语句</a:t>
            </a:r>
            <a:r>
              <a:rPr lang="en-US" altLang="zh-CN" sz="1600">
                <a:solidFill>
                  <a:srgbClr val="0070C0"/>
                </a:solidFill>
              </a:rPr>
              <a:t>5</a:t>
            </a:r>
            <a:r>
              <a:rPr lang="zh-CN" altLang="en-US" sz="1600">
                <a:solidFill>
                  <a:srgbClr val="0070C0"/>
                </a:solidFill>
              </a:rPr>
              <a:t>，接着执行下一</a:t>
            </a:r>
            <a:r>
              <a:rPr lang="zh-CN" altLang="en-US" sz="1600" smtClean="0">
                <a:solidFill>
                  <a:srgbClr val="0070C0"/>
                </a:solidFill>
              </a:rPr>
              <a:t>语句</a:t>
            </a:r>
            <a:endParaRPr lang="zh-CN" altLang="en-US" sz="1600">
              <a:solidFill>
                <a:srgbClr val="0070C0"/>
              </a:solidFill>
            </a:endParaRPr>
          </a:p>
          <a:p>
            <a:pPr defTabSz="363538">
              <a:lnSpc>
                <a:spcPct val="150000"/>
              </a:lnSpc>
            </a:pPr>
            <a:r>
              <a:rPr lang="en-US" altLang="zh-CN" sz="1600"/>
              <a:t>if(x+3.5) </a:t>
            </a:r>
            <a:r>
              <a:rPr lang="zh-CN" altLang="en-US" sz="1600"/>
              <a:t>语句</a:t>
            </a:r>
            <a:r>
              <a:rPr lang="en-US" altLang="zh-CN" sz="1600" smtClean="0"/>
              <a:t>6			</a:t>
            </a:r>
            <a:r>
              <a:rPr lang="en-US" altLang="zh-CN" sz="1600" smtClean="0">
                <a:solidFill>
                  <a:srgbClr val="0070C0"/>
                </a:solidFill>
              </a:rPr>
              <a:t>//</a:t>
            </a:r>
            <a:r>
              <a:rPr lang="zh-CN" altLang="en-US" sz="1600">
                <a:solidFill>
                  <a:srgbClr val="0070C0"/>
                </a:solidFill>
              </a:rPr>
              <a:t>表达式是实数表达式，若</a:t>
            </a:r>
            <a:r>
              <a:rPr lang="en-US" altLang="zh-CN" sz="1600">
                <a:solidFill>
                  <a:srgbClr val="0070C0"/>
                </a:solidFill>
              </a:rPr>
              <a:t>x+3.5</a:t>
            </a:r>
            <a:r>
              <a:rPr lang="zh-CN" altLang="en-US" sz="1600">
                <a:solidFill>
                  <a:srgbClr val="0070C0"/>
                </a:solidFill>
              </a:rPr>
              <a:t>不等于</a:t>
            </a:r>
            <a:r>
              <a:rPr lang="en-US" altLang="zh-CN" sz="1600">
                <a:solidFill>
                  <a:srgbClr val="0070C0"/>
                </a:solidFill>
              </a:rPr>
              <a:t>0</a:t>
            </a:r>
            <a:r>
              <a:rPr lang="zh-CN" altLang="en-US" sz="1600">
                <a:solidFill>
                  <a:srgbClr val="0070C0"/>
                </a:solidFill>
              </a:rPr>
              <a:t>，则条件判断结果为真，执行语句</a:t>
            </a:r>
            <a:r>
              <a:rPr lang="en-US" altLang="zh-CN" sz="1600">
                <a:solidFill>
                  <a:srgbClr val="0070C0"/>
                </a:solidFill>
              </a:rPr>
              <a:t>6</a:t>
            </a:r>
          </a:p>
        </p:txBody>
      </p:sp>
      <p:sp>
        <p:nvSpPr>
          <p:cNvPr id="5" name="MH_Text_1"/>
          <p:cNvSpPr/>
          <p:nvPr>
            <p:custDataLst>
              <p:tags r:id="rId2"/>
            </p:custDataLst>
          </p:nvPr>
        </p:nvSpPr>
        <p:spPr>
          <a:xfrm>
            <a:off x="1553043" y="4170580"/>
            <a:ext cx="3271216" cy="2355818"/>
          </a:xfrm>
          <a:custGeom>
            <a:avLst/>
            <a:gdLst>
              <a:gd name="connsiteX0" fmla="*/ 0 w 2160000"/>
              <a:gd name="connsiteY0" fmla="*/ 1377240 h 1593240"/>
              <a:gd name="connsiteX1" fmla="*/ 54000 w 2160000"/>
              <a:gd name="connsiteY1" fmla="*/ 1377240 h 1593240"/>
              <a:gd name="connsiteX2" fmla="*/ 54000 w 2160000"/>
              <a:gd name="connsiteY2" fmla="*/ 1539240 h 1593240"/>
              <a:gd name="connsiteX3" fmla="*/ 2106000 w 2160000"/>
              <a:gd name="connsiteY3" fmla="*/ 1539240 h 1593240"/>
              <a:gd name="connsiteX4" fmla="*/ 2106000 w 2160000"/>
              <a:gd name="connsiteY4" fmla="*/ 1377240 h 1593240"/>
              <a:gd name="connsiteX5" fmla="*/ 2160000 w 2160000"/>
              <a:gd name="connsiteY5" fmla="*/ 1377240 h 1593240"/>
              <a:gd name="connsiteX6" fmla="*/ 2160000 w 2160000"/>
              <a:gd name="connsiteY6" fmla="*/ 1539240 h 1593240"/>
              <a:gd name="connsiteX7" fmla="*/ 2160000 w 2160000"/>
              <a:gd name="connsiteY7" fmla="*/ 1593240 h 1593240"/>
              <a:gd name="connsiteX8" fmla="*/ 2106000 w 2160000"/>
              <a:gd name="connsiteY8" fmla="*/ 1593240 h 1593240"/>
              <a:gd name="connsiteX9" fmla="*/ 54000 w 2160000"/>
              <a:gd name="connsiteY9" fmla="*/ 1593240 h 1593240"/>
              <a:gd name="connsiteX10" fmla="*/ 0 w 2160000"/>
              <a:gd name="connsiteY10" fmla="*/ 1593240 h 1593240"/>
              <a:gd name="connsiteX11" fmla="*/ 0 w 2160000"/>
              <a:gd name="connsiteY11" fmla="*/ 1539240 h 1593240"/>
              <a:gd name="connsiteX12" fmla="*/ 1800000 w 2160000"/>
              <a:gd name="connsiteY12" fmla="*/ 0 h 1593240"/>
              <a:gd name="connsiteX13" fmla="*/ 2106000 w 2160000"/>
              <a:gd name="connsiteY13" fmla="*/ 0 h 1593240"/>
              <a:gd name="connsiteX14" fmla="*/ 2160000 w 2160000"/>
              <a:gd name="connsiteY14" fmla="*/ 0 h 1593240"/>
              <a:gd name="connsiteX15" fmla="*/ 2160000 w 2160000"/>
              <a:gd name="connsiteY15" fmla="*/ 54000 h 1593240"/>
              <a:gd name="connsiteX16" fmla="*/ 2160000 w 2160000"/>
              <a:gd name="connsiteY16" fmla="*/ 216000 h 1593240"/>
              <a:gd name="connsiteX17" fmla="*/ 2106000 w 2160000"/>
              <a:gd name="connsiteY17" fmla="*/ 216000 h 1593240"/>
              <a:gd name="connsiteX18" fmla="*/ 2106000 w 2160000"/>
              <a:gd name="connsiteY18" fmla="*/ 54000 h 1593240"/>
              <a:gd name="connsiteX19" fmla="*/ 1800000 w 2160000"/>
              <a:gd name="connsiteY19" fmla="*/ 54000 h 1593240"/>
              <a:gd name="connsiteX20" fmla="*/ 0 w 2160000"/>
              <a:gd name="connsiteY20" fmla="*/ 0 h 1593240"/>
              <a:gd name="connsiteX21" fmla="*/ 54000 w 2160000"/>
              <a:gd name="connsiteY21" fmla="*/ 0 h 1593240"/>
              <a:gd name="connsiteX22" fmla="*/ 360000 w 2160000"/>
              <a:gd name="connsiteY22" fmla="*/ 0 h 1593240"/>
              <a:gd name="connsiteX23" fmla="*/ 360000 w 2160000"/>
              <a:gd name="connsiteY23" fmla="*/ 54000 h 1593240"/>
              <a:gd name="connsiteX24" fmla="*/ 54000 w 2160000"/>
              <a:gd name="connsiteY24" fmla="*/ 54000 h 1593240"/>
              <a:gd name="connsiteX25" fmla="*/ 54000 w 2160000"/>
              <a:gd name="connsiteY25" fmla="*/ 216000 h 1593240"/>
              <a:gd name="connsiteX26" fmla="*/ 0 w 2160000"/>
              <a:gd name="connsiteY26" fmla="*/ 216000 h 1593240"/>
              <a:gd name="connsiteX27" fmla="*/ 0 w 2160000"/>
              <a:gd name="connsiteY27" fmla="*/ 54000 h 1593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160000" h="1593240">
                <a:moveTo>
                  <a:pt x="0" y="1377240"/>
                </a:moveTo>
                <a:lnTo>
                  <a:pt x="54000" y="1377240"/>
                </a:lnTo>
                <a:lnTo>
                  <a:pt x="54000" y="1539240"/>
                </a:lnTo>
                <a:lnTo>
                  <a:pt x="2106000" y="1539240"/>
                </a:lnTo>
                <a:lnTo>
                  <a:pt x="2106000" y="1377240"/>
                </a:lnTo>
                <a:lnTo>
                  <a:pt x="2160000" y="1377240"/>
                </a:lnTo>
                <a:lnTo>
                  <a:pt x="2160000" y="1539240"/>
                </a:lnTo>
                <a:lnTo>
                  <a:pt x="2160000" y="1593240"/>
                </a:lnTo>
                <a:lnTo>
                  <a:pt x="2106000" y="1593240"/>
                </a:lnTo>
                <a:lnTo>
                  <a:pt x="54000" y="1593240"/>
                </a:lnTo>
                <a:lnTo>
                  <a:pt x="0" y="1593240"/>
                </a:lnTo>
                <a:lnTo>
                  <a:pt x="0" y="1539240"/>
                </a:lnTo>
                <a:close/>
                <a:moveTo>
                  <a:pt x="1800000" y="0"/>
                </a:moveTo>
                <a:lnTo>
                  <a:pt x="2106000" y="0"/>
                </a:lnTo>
                <a:lnTo>
                  <a:pt x="2160000" y="0"/>
                </a:lnTo>
                <a:lnTo>
                  <a:pt x="2160000" y="54000"/>
                </a:lnTo>
                <a:lnTo>
                  <a:pt x="2160000" y="216000"/>
                </a:lnTo>
                <a:lnTo>
                  <a:pt x="2106000" y="216000"/>
                </a:lnTo>
                <a:lnTo>
                  <a:pt x="2106000" y="54000"/>
                </a:lnTo>
                <a:lnTo>
                  <a:pt x="1800000" y="54000"/>
                </a:lnTo>
                <a:close/>
                <a:moveTo>
                  <a:pt x="0" y="0"/>
                </a:moveTo>
                <a:lnTo>
                  <a:pt x="54000" y="0"/>
                </a:lnTo>
                <a:lnTo>
                  <a:pt x="360000" y="0"/>
                </a:lnTo>
                <a:lnTo>
                  <a:pt x="360000" y="54000"/>
                </a:lnTo>
                <a:lnTo>
                  <a:pt x="54000" y="54000"/>
                </a:lnTo>
                <a:lnTo>
                  <a:pt x="54000" y="216000"/>
                </a:lnTo>
                <a:lnTo>
                  <a:pt x="0" y="216000"/>
                </a:lnTo>
                <a:lnTo>
                  <a:pt x="0" y="54000"/>
                </a:lnTo>
                <a:close/>
              </a:path>
            </a:pathLst>
          </a:custGeom>
          <a:solidFill>
            <a:schemeClr val="accent1"/>
          </a:solidFill>
        </p:spPr>
        <p:txBody>
          <a:bodyPr lIns="288000" tIns="360000" rIns="288000" bIns="360000" anchor="t">
            <a:noAutofit/>
          </a:bodyPr>
          <a:lstStyle/>
          <a:p>
            <a:pPr>
              <a:lnSpc>
                <a:spcPct val="120000"/>
              </a:lnSpc>
              <a:defRPr/>
            </a:pPr>
            <a:r>
              <a:rPr lang="zh-CN" altLang="en-US" sz="1600">
                <a:solidFill>
                  <a:schemeClr val="tx1">
                    <a:lumMod val="65000"/>
                    <a:lumOff val="35000"/>
                  </a:schemeClr>
                </a:solidFill>
              </a:rPr>
              <a:t>判别用</a:t>
            </a:r>
            <a:r>
              <a:rPr lang="en-US" altLang="zh-CN" sz="1600">
                <a:solidFill>
                  <a:schemeClr val="tx1">
                    <a:lumMod val="65000"/>
                    <a:lumOff val="35000"/>
                  </a:schemeClr>
                </a:solidFill>
              </a:rPr>
              <a:t>year</a:t>
            </a:r>
            <a:r>
              <a:rPr lang="zh-CN" altLang="en-US" sz="1600">
                <a:solidFill>
                  <a:schemeClr val="tx1">
                    <a:lumMod val="65000"/>
                    <a:lumOff val="35000"/>
                  </a:schemeClr>
                </a:solidFill>
              </a:rPr>
              <a:t>表示的某一年是否闰年，可以用一个逻辑表达式来表示。闰年的条件是符合下面二者之一</a:t>
            </a:r>
            <a:r>
              <a:rPr lang="en-US" altLang="zh-CN" sz="1600">
                <a:solidFill>
                  <a:schemeClr val="tx1">
                    <a:lumMod val="65000"/>
                    <a:lumOff val="35000"/>
                  </a:schemeClr>
                </a:solidFill>
              </a:rPr>
              <a:t>: ①</a:t>
            </a:r>
            <a:r>
              <a:rPr lang="zh-CN" altLang="en-US" sz="1600">
                <a:solidFill>
                  <a:schemeClr val="tx1">
                    <a:lumMod val="65000"/>
                    <a:lumOff val="35000"/>
                  </a:schemeClr>
                </a:solidFill>
              </a:rPr>
              <a:t>能被４整除，但不能被</a:t>
            </a:r>
            <a:r>
              <a:rPr lang="en-US" altLang="zh-CN" sz="1600">
                <a:solidFill>
                  <a:schemeClr val="tx1">
                    <a:lumMod val="65000"/>
                    <a:lumOff val="35000"/>
                  </a:schemeClr>
                </a:solidFill>
              </a:rPr>
              <a:t>100</a:t>
            </a:r>
            <a:r>
              <a:rPr lang="zh-CN" altLang="en-US" sz="1600">
                <a:solidFill>
                  <a:schemeClr val="tx1">
                    <a:lumMod val="65000"/>
                    <a:lumOff val="35000"/>
                  </a:schemeClr>
                </a:solidFill>
              </a:rPr>
              <a:t>整除，如</a:t>
            </a:r>
            <a:r>
              <a:rPr lang="en-US" altLang="zh-CN" sz="1600">
                <a:solidFill>
                  <a:schemeClr val="tx1">
                    <a:lumMod val="65000"/>
                    <a:lumOff val="35000"/>
                  </a:schemeClr>
                </a:solidFill>
              </a:rPr>
              <a:t>2008</a:t>
            </a:r>
            <a:r>
              <a:rPr lang="zh-CN" altLang="en-US" sz="1600">
                <a:solidFill>
                  <a:schemeClr val="tx1">
                    <a:lumMod val="65000"/>
                    <a:lumOff val="35000"/>
                  </a:schemeClr>
                </a:solidFill>
              </a:rPr>
              <a:t>。②能被</a:t>
            </a:r>
            <a:r>
              <a:rPr lang="en-US" altLang="zh-CN" sz="1600">
                <a:solidFill>
                  <a:schemeClr val="tx1">
                    <a:lumMod val="65000"/>
                    <a:lumOff val="35000"/>
                  </a:schemeClr>
                </a:solidFill>
              </a:rPr>
              <a:t>400</a:t>
            </a:r>
            <a:r>
              <a:rPr lang="zh-CN" altLang="en-US" sz="1600">
                <a:solidFill>
                  <a:schemeClr val="tx1">
                    <a:lumMod val="65000"/>
                    <a:lumOff val="35000"/>
                  </a:schemeClr>
                </a:solidFill>
              </a:rPr>
              <a:t>整除，如</a:t>
            </a:r>
            <a:r>
              <a:rPr lang="en-US" altLang="zh-CN" sz="1600">
                <a:solidFill>
                  <a:schemeClr val="tx1">
                    <a:lumMod val="65000"/>
                    <a:lumOff val="35000"/>
                  </a:schemeClr>
                </a:solidFill>
              </a:rPr>
              <a:t>2000</a:t>
            </a:r>
            <a:r>
              <a:rPr lang="zh-CN" altLang="en-US" sz="1600">
                <a:solidFill>
                  <a:schemeClr val="tx1">
                    <a:lumMod val="65000"/>
                    <a:lumOff val="35000"/>
                  </a:schemeClr>
                </a:solidFill>
              </a:rPr>
              <a:t>。</a:t>
            </a:r>
            <a:endParaRPr lang="zh-CN" altLang="en-US" sz="1600" dirty="0" err="1">
              <a:solidFill>
                <a:schemeClr val="tx1">
                  <a:lumMod val="65000"/>
                  <a:lumOff val="35000"/>
                </a:schemeClr>
              </a:solidFill>
            </a:endParaRPr>
          </a:p>
        </p:txBody>
      </p:sp>
      <p:sp>
        <p:nvSpPr>
          <p:cNvPr id="6" name="MH_SubTitle_1"/>
          <p:cNvSpPr/>
          <p:nvPr>
            <p:custDataLst>
              <p:tags r:id="rId3"/>
            </p:custDataLst>
          </p:nvPr>
        </p:nvSpPr>
        <p:spPr>
          <a:xfrm>
            <a:off x="2468719" y="3908642"/>
            <a:ext cx="1439863" cy="523875"/>
          </a:xfrm>
          <a:prstGeom prst="rect">
            <a:avLst/>
          </a:prstGeom>
        </p:spPr>
        <p:txBody>
          <a:bodyPr lIns="0" tIns="0" rIns="0" bIns="0" anchor="ctr">
            <a:normAutofit/>
          </a:bodyPr>
          <a:lstStyle/>
          <a:p>
            <a:pPr algn="ctr">
              <a:defRPr/>
            </a:pPr>
            <a:r>
              <a:rPr lang="zh-CN" altLang="en-US" sz="2400" b="1" kern="0">
                <a:solidFill>
                  <a:schemeClr val="accent1"/>
                </a:solidFill>
                <a:latin typeface="微软雅黑" panose="020B0503020204020204" pitchFamily="34" charset="-122"/>
                <a:ea typeface="微软雅黑" panose="020B0503020204020204" pitchFamily="34" charset="-122"/>
              </a:rPr>
              <a:t>小</a:t>
            </a:r>
            <a:r>
              <a:rPr lang="zh-CN" altLang="en-US" sz="2400" b="1" kern="0" smtClean="0">
                <a:solidFill>
                  <a:schemeClr val="accent1"/>
                </a:solidFill>
                <a:latin typeface="微软雅黑" panose="020B0503020204020204" pitchFamily="34" charset="-122"/>
                <a:ea typeface="微软雅黑" panose="020B0503020204020204" pitchFamily="34" charset="-122"/>
              </a:rPr>
              <a:t>例子</a:t>
            </a:r>
            <a:endParaRPr lang="zh-CN" altLang="en-US" sz="2400" b="1" dirty="0">
              <a:solidFill>
                <a:schemeClr val="accent1"/>
              </a:solidFill>
              <a:latin typeface="微软雅黑" panose="020B0503020204020204" pitchFamily="34" charset="-122"/>
              <a:ea typeface="微软雅黑" panose="020B0503020204020204" pitchFamily="34" charset="-122"/>
            </a:endParaRPr>
          </a:p>
        </p:txBody>
      </p:sp>
      <p:sp>
        <p:nvSpPr>
          <p:cNvPr id="8" name="圆角矩形 7"/>
          <p:cNvSpPr/>
          <p:nvPr/>
        </p:nvSpPr>
        <p:spPr>
          <a:xfrm>
            <a:off x="4985355" y="5140904"/>
            <a:ext cx="5761384" cy="577902"/>
          </a:xfrm>
          <a:prstGeom prst="roundRect">
            <a:avLst>
              <a:gd name="adj" fmla="val 13819"/>
            </a:avLst>
          </a:prstGeom>
        </p:spPr>
        <p:style>
          <a:lnRef idx="2">
            <a:schemeClr val="accent1"/>
          </a:lnRef>
          <a:fillRef idx="1">
            <a:schemeClr val="lt1"/>
          </a:fillRef>
          <a:effectRef idx="0">
            <a:schemeClr val="accent1"/>
          </a:effectRef>
          <a:fontRef idx="minor">
            <a:schemeClr val="dk1"/>
          </a:fontRef>
        </p:style>
        <p:txBody>
          <a:bodyPr rtlCol="0" anchor="t"/>
          <a:lstStyle/>
          <a:p>
            <a:pPr algn="ctr" defTabSz="363538">
              <a:lnSpc>
                <a:spcPct val="150000"/>
              </a:lnSpc>
            </a:pPr>
            <a:r>
              <a:rPr lang="en-US" altLang="zh-CN" sz="1600"/>
              <a:t>(</a:t>
            </a:r>
            <a:r>
              <a:rPr lang="en-US" altLang="zh-CN" sz="1600" smtClean="0"/>
              <a:t>year % 4 == 0 </a:t>
            </a:r>
            <a:r>
              <a:rPr lang="en-US" altLang="zh-CN" sz="1600"/>
              <a:t>&amp;&amp; </a:t>
            </a:r>
            <a:r>
              <a:rPr lang="en-US" altLang="zh-CN" sz="1600" smtClean="0"/>
              <a:t>year % 100 != 0) ‖ year % 400 == 0 </a:t>
            </a:r>
            <a:endParaRPr lang="en-US" altLang="zh-CN" sz="1600">
              <a:solidFill>
                <a:srgbClr val="0070C0"/>
              </a:solidFill>
            </a:endParaRPr>
          </a:p>
        </p:txBody>
      </p:sp>
    </p:spTree>
    <p:extLst>
      <p:ext uri="{BB962C8B-B14F-4D97-AF65-F5344CB8AC3E}">
        <p14:creationId xmlns="" xmlns:p14="http://schemas.microsoft.com/office/powerpoint/2010/main" val="26713998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80662" y="337593"/>
            <a:ext cx="5922104" cy="1325563"/>
          </a:xfrm>
        </p:spPr>
        <p:txBody>
          <a:bodyPr/>
          <a:lstStyle/>
          <a:p>
            <a:r>
              <a:rPr lang="zh-CN" altLang="en-US" smtClean="0"/>
              <a:t>条件运算符和条件表达式</a:t>
            </a:r>
            <a:endParaRPr lang="zh-CN" altLang="en-US"/>
          </a:p>
        </p:txBody>
      </p:sp>
      <p:sp>
        <p:nvSpPr>
          <p:cNvPr id="4" name="矩形 3"/>
          <p:cNvSpPr/>
          <p:nvPr/>
        </p:nvSpPr>
        <p:spPr>
          <a:xfrm>
            <a:off x="1050236" y="3279063"/>
            <a:ext cx="4389782" cy="437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smtClean="0"/>
              <a:t>表达式</a:t>
            </a:r>
            <a:r>
              <a:rPr lang="en-US" altLang="zh-CN" b="1" smtClean="0"/>
              <a:t>1 ? </a:t>
            </a:r>
            <a:r>
              <a:rPr lang="zh-CN" altLang="en-US" b="1" smtClean="0"/>
              <a:t>表达式</a:t>
            </a:r>
            <a:r>
              <a:rPr lang="en-US" altLang="zh-CN" b="1" smtClean="0"/>
              <a:t>2 : </a:t>
            </a:r>
            <a:r>
              <a:rPr lang="zh-CN" altLang="en-US" b="1" smtClean="0"/>
              <a:t>表达式</a:t>
            </a:r>
            <a:r>
              <a:rPr lang="en-US" altLang="zh-CN" b="1" smtClean="0"/>
              <a:t>3</a:t>
            </a:r>
            <a:endParaRPr lang="zh-CN" altLang="en-US" b="1"/>
          </a:p>
        </p:txBody>
      </p:sp>
      <p:sp>
        <p:nvSpPr>
          <p:cNvPr id="15" name="MH_Desc_1"/>
          <p:cNvSpPr/>
          <p:nvPr>
            <p:custDataLst>
              <p:tags r:id="rId1"/>
            </p:custDataLst>
          </p:nvPr>
        </p:nvSpPr>
        <p:spPr>
          <a:xfrm>
            <a:off x="1050236" y="3951495"/>
            <a:ext cx="4389782" cy="2379731"/>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sz="1400">
                <a:solidFill>
                  <a:schemeClr val="tx1"/>
                </a:solidFill>
              </a:rPr>
              <a:t>条件运算符由两个符号</a:t>
            </a:r>
            <a:r>
              <a:rPr lang="en-US" altLang="zh-CN" sz="1400">
                <a:solidFill>
                  <a:schemeClr val="tx1"/>
                </a:solidFill>
              </a:rPr>
              <a:t>(?</a:t>
            </a:r>
            <a:r>
              <a:rPr lang="zh-CN" altLang="en-US" sz="1400">
                <a:solidFill>
                  <a:schemeClr val="tx1"/>
                </a:solidFill>
              </a:rPr>
              <a:t>和</a:t>
            </a:r>
            <a:r>
              <a:rPr lang="en-US" altLang="zh-CN" sz="1400">
                <a:solidFill>
                  <a:schemeClr val="tx1"/>
                </a:solidFill>
              </a:rPr>
              <a:t>:)</a:t>
            </a:r>
            <a:r>
              <a:rPr lang="zh-CN" altLang="en-US" sz="1400">
                <a:solidFill>
                  <a:schemeClr val="tx1"/>
                </a:solidFill>
              </a:rPr>
              <a:t>组成，必须一起使用。要求有</a:t>
            </a:r>
            <a:r>
              <a:rPr lang="en-US" altLang="zh-CN" sz="1400">
                <a:solidFill>
                  <a:schemeClr val="tx1"/>
                </a:solidFill>
              </a:rPr>
              <a:t>3</a:t>
            </a:r>
            <a:r>
              <a:rPr lang="zh-CN" altLang="en-US" sz="1400">
                <a:solidFill>
                  <a:schemeClr val="tx1"/>
                </a:solidFill>
              </a:rPr>
              <a:t>个操作对象，称为三目</a:t>
            </a:r>
            <a:r>
              <a:rPr lang="en-US" altLang="zh-CN" sz="1400">
                <a:solidFill>
                  <a:schemeClr val="tx1"/>
                </a:solidFill>
              </a:rPr>
              <a:t>(</a:t>
            </a:r>
            <a:r>
              <a:rPr lang="zh-CN" altLang="en-US" sz="1400">
                <a:solidFill>
                  <a:schemeClr val="tx1"/>
                </a:solidFill>
              </a:rPr>
              <a:t>元</a:t>
            </a:r>
            <a:r>
              <a:rPr lang="en-US" altLang="zh-CN" sz="1400">
                <a:solidFill>
                  <a:schemeClr val="tx1"/>
                </a:solidFill>
              </a:rPr>
              <a:t>)</a:t>
            </a:r>
            <a:r>
              <a:rPr lang="zh-CN" altLang="en-US" sz="1400">
                <a:solidFill>
                  <a:schemeClr val="tx1"/>
                </a:solidFill>
              </a:rPr>
              <a:t>运算符，它是Ｃ语言中唯一的一个三目运算符</a:t>
            </a:r>
            <a:r>
              <a:rPr lang="zh-CN" altLang="en-US" sz="1400" smtClean="0">
                <a:solidFill>
                  <a:schemeClr val="tx1"/>
                </a:solidFill>
              </a:rPr>
              <a:t>。</a:t>
            </a:r>
            <a:endParaRPr lang="en-US" altLang="zh-CN" sz="1400" smtClean="0">
              <a:solidFill>
                <a:schemeClr val="tx1"/>
              </a:solidFill>
            </a:endParaRPr>
          </a:p>
          <a:p>
            <a:pPr algn="just">
              <a:lnSpc>
                <a:spcPct val="150000"/>
              </a:lnSpc>
              <a:defRPr/>
            </a:pPr>
            <a:r>
              <a:rPr lang="zh-CN" altLang="en-US" sz="1400">
                <a:solidFill>
                  <a:schemeClr val="tx1"/>
                </a:solidFill>
              </a:rPr>
              <a:t>条件运算符的执行顺序</a:t>
            </a:r>
            <a:r>
              <a:rPr lang="en-US" altLang="zh-CN" sz="1400">
                <a:solidFill>
                  <a:schemeClr val="tx1"/>
                </a:solidFill>
              </a:rPr>
              <a:t>: </a:t>
            </a:r>
            <a:r>
              <a:rPr lang="zh-CN" altLang="en-US" sz="1400">
                <a:solidFill>
                  <a:schemeClr val="tx1"/>
                </a:solidFill>
              </a:rPr>
              <a:t>先求解表达式</a:t>
            </a:r>
            <a:r>
              <a:rPr lang="en-US" altLang="zh-CN" sz="1400">
                <a:solidFill>
                  <a:schemeClr val="tx1"/>
                </a:solidFill>
              </a:rPr>
              <a:t>1</a:t>
            </a:r>
            <a:r>
              <a:rPr lang="zh-CN" altLang="en-US" sz="1400">
                <a:solidFill>
                  <a:schemeClr val="tx1"/>
                </a:solidFill>
              </a:rPr>
              <a:t>，若为非</a:t>
            </a:r>
            <a:r>
              <a:rPr lang="en-US" altLang="zh-CN" sz="1400">
                <a:solidFill>
                  <a:schemeClr val="tx1"/>
                </a:solidFill>
              </a:rPr>
              <a:t>0(</a:t>
            </a:r>
            <a:r>
              <a:rPr lang="zh-CN" altLang="en-US" sz="1400">
                <a:solidFill>
                  <a:schemeClr val="tx1"/>
                </a:solidFill>
              </a:rPr>
              <a:t>真</a:t>
            </a:r>
            <a:r>
              <a:rPr lang="en-US" altLang="zh-CN" sz="1400">
                <a:solidFill>
                  <a:schemeClr val="tx1"/>
                </a:solidFill>
              </a:rPr>
              <a:t>)</a:t>
            </a:r>
            <a:r>
              <a:rPr lang="zh-CN" altLang="en-US" sz="1400">
                <a:solidFill>
                  <a:schemeClr val="tx1"/>
                </a:solidFill>
              </a:rPr>
              <a:t>则求解表达式２，此时</a:t>
            </a:r>
            <a:r>
              <a:rPr lang="zh-CN" altLang="en-US" sz="1400" smtClean="0">
                <a:solidFill>
                  <a:schemeClr val="tx1"/>
                </a:solidFill>
              </a:rPr>
              <a:t>表达式</a:t>
            </a:r>
            <a:r>
              <a:rPr lang="zh-CN" altLang="en-US" sz="1400">
                <a:solidFill>
                  <a:schemeClr val="tx1"/>
                </a:solidFill>
              </a:rPr>
              <a:t>２的值就作为整个条件表达式的值。若表达式</a:t>
            </a:r>
            <a:r>
              <a:rPr lang="en-US" altLang="zh-CN" sz="1400">
                <a:solidFill>
                  <a:schemeClr val="tx1"/>
                </a:solidFill>
              </a:rPr>
              <a:t>1</a:t>
            </a:r>
            <a:r>
              <a:rPr lang="zh-CN" altLang="en-US" sz="1400">
                <a:solidFill>
                  <a:schemeClr val="tx1"/>
                </a:solidFill>
              </a:rPr>
              <a:t>的值为</a:t>
            </a:r>
            <a:r>
              <a:rPr lang="en-US" altLang="zh-CN" sz="1400">
                <a:solidFill>
                  <a:schemeClr val="tx1"/>
                </a:solidFill>
              </a:rPr>
              <a:t>0(</a:t>
            </a:r>
            <a:r>
              <a:rPr lang="zh-CN" altLang="en-US" sz="1400">
                <a:solidFill>
                  <a:schemeClr val="tx1"/>
                </a:solidFill>
              </a:rPr>
              <a:t>假</a:t>
            </a:r>
            <a:r>
              <a:rPr lang="en-US" altLang="zh-CN" sz="1400">
                <a:solidFill>
                  <a:schemeClr val="tx1"/>
                </a:solidFill>
              </a:rPr>
              <a:t>)</a:t>
            </a:r>
            <a:r>
              <a:rPr lang="zh-CN" altLang="en-US" sz="1400">
                <a:solidFill>
                  <a:schemeClr val="tx1"/>
                </a:solidFill>
              </a:rPr>
              <a:t>，则求解表达式３，表达式３的值就是整个条件表达式的值。</a:t>
            </a:r>
          </a:p>
        </p:txBody>
      </p:sp>
      <p:sp>
        <p:nvSpPr>
          <p:cNvPr id="16" name="圆角矩形 15"/>
          <p:cNvSpPr/>
          <p:nvPr/>
        </p:nvSpPr>
        <p:spPr>
          <a:xfrm>
            <a:off x="1050236" y="1496423"/>
            <a:ext cx="1736036" cy="1631452"/>
          </a:xfrm>
          <a:prstGeom prst="roundRect">
            <a:avLst>
              <a:gd name="adj" fmla="val 6439"/>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lnSpc>
                <a:spcPct val="150000"/>
              </a:lnSpc>
            </a:pPr>
            <a:r>
              <a:rPr lang="en-US" altLang="zh-CN" sz="1600"/>
              <a:t>if (a&gt;b</a:t>
            </a:r>
            <a:r>
              <a:rPr lang="en-US" altLang="zh-CN" sz="1600" smtClean="0"/>
              <a:t>)</a:t>
            </a:r>
            <a:endParaRPr lang="en-US" altLang="zh-CN" sz="1600"/>
          </a:p>
          <a:p>
            <a:pPr defTabSz="363538">
              <a:lnSpc>
                <a:spcPct val="150000"/>
              </a:lnSpc>
            </a:pPr>
            <a:r>
              <a:rPr lang="en-US" altLang="zh-CN" sz="1600" smtClean="0"/>
              <a:t>	max=a</a:t>
            </a:r>
            <a:r>
              <a:rPr lang="en-US" altLang="zh-CN" sz="1600"/>
              <a:t>;</a:t>
            </a:r>
          </a:p>
          <a:p>
            <a:pPr defTabSz="363538">
              <a:lnSpc>
                <a:spcPct val="150000"/>
              </a:lnSpc>
            </a:pPr>
            <a:r>
              <a:rPr lang="en-US" altLang="zh-CN" sz="1600" smtClean="0"/>
              <a:t>else </a:t>
            </a:r>
            <a:endParaRPr lang="en-US" altLang="zh-CN" sz="1600"/>
          </a:p>
          <a:p>
            <a:pPr defTabSz="363538">
              <a:lnSpc>
                <a:spcPct val="150000"/>
              </a:lnSpc>
            </a:pPr>
            <a:r>
              <a:rPr lang="en-US" altLang="zh-CN" sz="1600" smtClean="0"/>
              <a:t>	max=b</a:t>
            </a:r>
            <a:r>
              <a:rPr lang="en-US" altLang="zh-CN" sz="1600"/>
              <a:t>;</a:t>
            </a:r>
            <a:endParaRPr lang="en-US" altLang="zh-CN" sz="1600">
              <a:solidFill>
                <a:srgbClr val="0070C0"/>
              </a:solidFill>
            </a:endParaRPr>
          </a:p>
        </p:txBody>
      </p:sp>
      <p:sp>
        <p:nvSpPr>
          <p:cNvPr id="18" name="KSO_Shape"/>
          <p:cNvSpPr>
            <a:spLocks/>
          </p:cNvSpPr>
          <p:nvPr/>
        </p:nvSpPr>
        <p:spPr bwMode="auto">
          <a:xfrm>
            <a:off x="2922034" y="2037105"/>
            <a:ext cx="463686" cy="592139"/>
          </a:xfrm>
          <a:custGeom>
            <a:avLst/>
            <a:gdLst>
              <a:gd name="T0" fmla="*/ 1408521 w 6822"/>
              <a:gd name="T1" fmla="*/ 897927 h 8720"/>
              <a:gd name="T2" fmla="*/ 500890 w 6822"/>
              <a:gd name="T3" fmla="*/ 1800397 h 8720"/>
              <a:gd name="T4" fmla="*/ 187060 w 6822"/>
              <a:gd name="T5" fmla="*/ 1487186 h 8720"/>
              <a:gd name="T6" fmla="*/ 505226 w 6822"/>
              <a:gd name="T7" fmla="*/ 1169432 h 8720"/>
              <a:gd name="T8" fmla="*/ 0 w 6822"/>
              <a:gd name="T9" fmla="*/ 1169432 h 8720"/>
              <a:gd name="T10" fmla="*/ 0 w 6822"/>
              <a:gd name="T11" fmla="*/ 1103569 h 8720"/>
              <a:gd name="T12" fmla="*/ 678659 w 6822"/>
              <a:gd name="T13" fmla="*/ 1103569 h 8720"/>
              <a:gd name="T14" fmla="*/ 285544 w 6822"/>
              <a:gd name="T15" fmla="*/ 1487186 h 8720"/>
              <a:gd name="T16" fmla="*/ 500890 w 6822"/>
              <a:gd name="T17" fmla="*/ 1702325 h 8720"/>
              <a:gd name="T18" fmla="*/ 1300539 w 6822"/>
              <a:gd name="T19" fmla="*/ 902470 h 8720"/>
              <a:gd name="T20" fmla="*/ 500890 w 6822"/>
              <a:gd name="T21" fmla="*/ 98072 h 8720"/>
              <a:gd name="T22" fmla="*/ 285544 w 6822"/>
              <a:gd name="T23" fmla="*/ 313211 h 8720"/>
              <a:gd name="T24" fmla="*/ 678659 w 6822"/>
              <a:gd name="T25" fmla="*/ 696828 h 8720"/>
              <a:gd name="T26" fmla="*/ 0 w 6822"/>
              <a:gd name="T27" fmla="*/ 696828 h 8720"/>
              <a:gd name="T28" fmla="*/ 0 w 6822"/>
              <a:gd name="T29" fmla="*/ 630965 h 8720"/>
              <a:gd name="T30" fmla="*/ 510181 w 6822"/>
              <a:gd name="T31" fmla="*/ 630965 h 8720"/>
              <a:gd name="T32" fmla="*/ 187060 w 6822"/>
              <a:gd name="T33" fmla="*/ 317754 h 8720"/>
              <a:gd name="T34" fmla="*/ 500890 w 6822"/>
              <a:gd name="T35" fmla="*/ 0 h 8720"/>
              <a:gd name="T36" fmla="*/ 1408521 w 6822"/>
              <a:gd name="T37" fmla="*/ 897927 h 872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822" h="8720">
                <a:moveTo>
                  <a:pt x="6822" y="4349"/>
                </a:moveTo>
                <a:lnTo>
                  <a:pt x="2426" y="8720"/>
                </a:lnTo>
                <a:lnTo>
                  <a:pt x="906" y="7203"/>
                </a:lnTo>
                <a:lnTo>
                  <a:pt x="2447" y="5664"/>
                </a:lnTo>
                <a:lnTo>
                  <a:pt x="0" y="5664"/>
                </a:lnTo>
                <a:lnTo>
                  <a:pt x="0" y="5345"/>
                </a:lnTo>
                <a:lnTo>
                  <a:pt x="3287" y="5345"/>
                </a:lnTo>
                <a:lnTo>
                  <a:pt x="1383" y="7203"/>
                </a:lnTo>
                <a:lnTo>
                  <a:pt x="2426" y="8245"/>
                </a:lnTo>
                <a:lnTo>
                  <a:pt x="6299" y="4371"/>
                </a:lnTo>
                <a:lnTo>
                  <a:pt x="2426" y="475"/>
                </a:lnTo>
                <a:lnTo>
                  <a:pt x="1383" y="1517"/>
                </a:lnTo>
                <a:lnTo>
                  <a:pt x="3287" y="3375"/>
                </a:lnTo>
                <a:lnTo>
                  <a:pt x="0" y="3375"/>
                </a:lnTo>
                <a:lnTo>
                  <a:pt x="0" y="3056"/>
                </a:lnTo>
                <a:lnTo>
                  <a:pt x="2471" y="3056"/>
                </a:lnTo>
                <a:lnTo>
                  <a:pt x="906" y="1539"/>
                </a:lnTo>
                <a:lnTo>
                  <a:pt x="2426" y="0"/>
                </a:lnTo>
                <a:lnTo>
                  <a:pt x="6822" y="4349"/>
                </a:ln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19" name="圆角矩形 18"/>
          <p:cNvSpPr/>
          <p:nvPr/>
        </p:nvSpPr>
        <p:spPr>
          <a:xfrm>
            <a:off x="3505058" y="2033005"/>
            <a:ext cx="1934960" cy="596239"/>
          </a:xfrm>
          <a:prstGeom prst="roundRect">
            <a:avLst>
              <a:gd name="adj" fmla="val 13107"/>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lnSpc>
                <a:spcPct val="150000"/>
              </a:lnSpc>
            </a:pPr>
            <a:r>
              <a:rPr lang="en-US" altLang="zh-CN" sz="1600"/>
              <a:t>max=(a&gt;b) </a:t>
            </a:r>
            <a:r>
              <a:rPr lang="en-US" altLang="zh-CN" sz="1600" smtClean="0"/>
              <a:t>? a : b</a:t>
            </a:r>
            <a:r>
              <a:rPr lang="en-US" altLang="zh-CN" sz="1600"/>
              <a:t>;</a:t>
            </a:r>
          </a:p>
        </p:txBody>
      </p:sp>
      <p:grpSp>
        <p:nvGrpSpPr>
          <p:cNvPr id="30" name="组合 29"/>
          <p:cNvGrpSpPr/>
          <p:nvPr/>
        </p:nvGrpSpPr>
        <p:grpSpPr>
          <a:xfrm>
            <a:off x="5993296" y="3482551"/>
            <a:ext cx="4870174" cy="2847825"/>
            <a:chOff x="6420678" y="3346445"/>
            <a:chExt cx="4870174" cy="2847825"/>
          </a:xfrm>
        </p:grpSpPr>
        <p:cxnSp>
          <p:nvCxnSpPr>
            <p:cNvPr id="20" name="直接箭头连接符 19"/>
            <p:cNvCxnSpPr/>
            <p:nvPr/>
          </p:nvCxnSpPr>
          <p:spPr>
            <a:xfrm>
              <a:off x="8855841" y="3346445"/>
              <a:ext cx="0" cy="36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流程图: 决策 20"/>
            <p:cNvSpPr/>
            <p:nvPr/>
          </p:nvSpPr>
          <p:spPr>
            <a:xfrm>
              <a:off x="7941365" y="3706445"/>
              <a:ext cx="1828800" cy="746629"/>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smtClean="0"/>
                <a:t>表达式</a:t>
              </a:r>
              <a:r>
                <a:rPr lang="en-US" altLang="zh-CN" sz="1600" smtClean="0"/>
                <a:t>1</a:t>
              </a:r>
              <a:endParaRPr lang="zh-CN" altLang="en-US" sz="1600"/>
            </a:p>
          </p:txBody>
        </p:sp>
        <p:sp>
          <p:nvSpPr>
            <p:cNvPr id="22" name="任意多边形 21"/>
            <p:cNvSpPr/>
            <p:nvPr/>
          </p:nvSpPr>
          <p:spPr>
            <a:xfrm>
              <a:off x="7275443" y="4079759"/>
              <a:ext cx="665922" cy="755374"/>
            </a:xfrm>
            <a:custGeom>
              <a:avLst/>
              <a:gdLst>
                <a:gd name="connsiteX0" fmla="*/ 665922 w 665922"/>
                <a:gd name="connsiteY0" fmla="*/ 0 h 755374"/>
                <a:gd name="connsiteX1" fmla="*/ 0 w 665922"/>
                <a:gd name="connsiteY1" fmla="*/ 0 h 755374"/>
                <a:gd name="connsiteX2" fmla="*/ 0 w 665922"/>
                <a:gd name="connsiteY2" fmla="*/ 755374 h 755374"/>
              </a:gdLst>
              <a:ahLst/>
              <a:cxnLst>
                <a:cxn ang="0">
                  <a:pos x="connsiteX0" y="connsiteY0"/>
                </a:cxn>
                <a:cxn ang="0">
                  <a:pos x="connsiteX1" y="connsiteY1"/>
                </a:cxn>
                <a:cxn ang="0">
                  <a:pos x="connsiteX2" y="connsiteY2"/>
                </a:cxn>
              </a:cxnLst>
              <a:rect l="l" t="t" r="r" b="b"/>
              <a:pathLst>
                <a:path w="665922" h="755374">
                  <a:moveTo>
                    <a:pt x="665922" y="0"/>
                  </a:moveTo>
                  <a:lnTo>
                    <a:pt x="0" y="0"/>
                  </a:lnTo>
                  <a:lnTo>
                    <a:pt x="0" y="755374"/>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矩形 22"/>
            <p:cNvSpPr/>
            <p:nvPr/>
          </p:nvSpPr>
          <p:spPr>
            <a:xfrm>
              <a:off x="6420678" y="4820696"/>
              <a:ext cx="1709530" cy="621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条件表达式</a:t>
              </a:r>
              <a:endParaRPr lang="en-US" altLang="zh-CN" smtClean="0"/>
            </a:p>
            <a:p>
              <a:pPr algn="ctr"/>
              <a:r>
                <a:rPr lang="zh-CN" altLang="en-US" smtClean="0"/>
                <a:t>取表达式</a:t>
              </a:r>
              <a:r>
                <a:rPr lang="en-US" altLang="zh-CN" smtClean="0"/>
                <a:t>2</a:t>
              </a:r>
              <a:r>
                <a:rPr lang="zh-CN" altLang="en-US" smtClean="0"/>
                <a:t>的值</a:t>
              </a:r>
              <a:endParaRPr lang="zh-CN" altLang="en-US"/>
            </a:p>
          </p:txBody>
        </p:sp>
        <p:sp>
          <p:nvSpPr>
            <p:cNvPr id="24" name="任意多边形 23"/>
            <p:cNvSpPr/>
            <p:nvPr/>
          </p:nvSpPr>
          <p:spPr>
            <a:xfrm flipH="1">
              <a:off x="9770165" y="4079759"/>
              <a:ext cx="665922" cy="755374"/>
            </a:xfrm>
            <a:custGeom>
              <a:avLst/>
              <a:gdLst>
                <a:gd name="connsiteX0" fmla="*/ 665922 w 665922"/>
                <a:gd name="connsiteY0" fmla="*/ 0 h 755374"/>
                <a:gd name="connsiteX1" fmla="*/ 0 w 665922"/>
                <a:gd name="connsiteY1" fmla="*/ 0 h 755374"/>
                <a:gd name="connsiteX2" fmla="*/ 0 w 665922"/>
                <a:gd name="connsiteY2" fmla="*/ 755374 h 755374"/>
              </a:gdLst>
              <a:ahLst/>
              <a:cxnLst>
                <a:cxn ang="0">
                  <a:pos x="connsiteX0" y="connsiteY0"/>
                </a:cxn>
                <a:cxn ang="0">
                  <a:pos x="connsiteX1" y="connsiteY1"/>
                </a:cxn>
                <a:cxn ang="0">
                  <a:pos x="connsiteX2" y="connsiteY2"/>
                </a:cxn>
              </a:cxnLst>
              <a:rect l="l" t="t" r="r" b="b"/>
              <a:pathLst>
                <a:path w="665922" h="755374">
                  <a:moveTo>
                    <a:pt x="665922" y="0"/>
                  </a:moveTo>
                  <a:lnTo>
                    <a:pt x="0" y="0"/>
                  </a:lnTo>
                  <a:lnTo>
                    <a:pt x="0" y="755374"/>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矩形 24"/>
            <p:cNvSpPr/>
            <p:nvPr/>
          </p:nvSpPr>
          <p:spPr>
            <a:xfrm>
              <a:off x="9581322" y="4847607"/>
              <a:ext cx="1709530" cy="621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条件表达式</a:t>
              </a:r>
              <a:endParaRPr lang="en-US" altLang="zh-CN" smtClean="0"/>
            </a:p>
            <a:p>
              <a:pPr algn="ctr"/>
              <a:r>
                <a:rPr lang="zh-CN" altLang="en-US" smtClean="0"/>
                <a:t>取表达式</a:t>
              </a:r>
              <a:r>
                <a:rPr lang="en-US" altLang="zh-CN"/>
                <a:t>3</a:t>
              </a:r>
              <a:r>
                <a:rPr lang="zh-CN" altLang="en-US" smtClean="0"/>
                <a:t>的值</a:t>
              </a:r>
              <a:endParaRPr lang="zh-CN" altLang="en-US"/>
            </a:p>
          </p:txBody>
        </p:sp>
        <p:sp>
          <p:nvSpPr>
            <p:cNvPr id="26" name="任意多边形 25"/>
            <p:cNvSpPr/>
            <p:nvPr/>
          </p:nvSpPr>
          <p:spPr>
            <a:xfrm>
              <a:off x="7305261" y="5456583"/>
              <a:ext cx="1570382" cy="377687"/>
            </a:xfrm>
            <a:custGeom>
              <a:avLst/>
              <a:gdLst>
                <a:gd name="connsiteX0" fmla="*/ 0 w 1570382"/>
                <a:gd name="connsiteY0" fmla="*/ 0 h 377687"/>
                <a:gd name="connsiteX1" fmla="*/ 0 w 1570382"/>
                <a:gd name="connsiteY1" fmla="*/ 377687 h 377687"/>
                <a:gd name="connsiteX2" fmla="*/ 1570382 w 1570382"/>
                <a:gd name="connsiteY2" fmla="*/ 377687 h 377687"/>
              </a:gdLst>
              <a:ahLst/>
              <a:cxnLst>
                <a:cxn ang="0">
                  <a:pos x="connsiteX0" y="connsiteY0"/>
                </a:cxn>
                <a:cxn ang="0">
                  <a:pos x="connsiteX1" y="connsiteY1"/>
                </a:cxn>
                <a:cxn ang="0">
                  <a:pos x="connsiteX2" y="connsiteY2"/>
                </a:cxn>
              </a:cxnLst>
              <a:rect l="l" t="t" r="r" b="b"/>
              <a:pathLst>
                <a:path w="1570382" h="377687">
                  <a:moveTo>
                    <a:pt x="0" y="0"/>
                  </a:moveTo>
                  <a:lnTo>
                    <a:pt x="0" y="377687"/>
                  </a:lnTo>
                  <a:lnTo>
                    <a:pt x="1570382" y="377687"/>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sp>
          <p:nvSpPr>
            <p:cNvPr id="27" name="任意多边形 26"/>
            <p:cNvSpPr/>
            <p:nvPr/>
          </p:nvSpPr>
          <p:spPr>
            <a:xfrm flipH="1">
              <a:off x="8875642" y="5485903"/>
              <a:ext cx="1560443" cy="348367"/>
            </a:xfrm>
            <a:custGeom>
              <a:avLst/>
              <a:gdLst>
                <a:gd name="connsiteX0" fmla="*/ 0 w 1570382"/>
                <a:gd name="connsiteY0" fmla="*/ 0 h 377687"/>
                <a:gd name="connsiteX1" fmla="*/ 0 w 1570382"/>
                <a:gd name="connsiteY1" fmla="*/ 377687 h 377687"/>
                <a:gd name="connsiteX2" fmla="*/ 1570382 w 1570382"/>
                <a:gd name="connsiteY2" fmla="*/ 377687 h 377687"/>
              </a:gdLst>
              <a:ahLst/>
              <a:cxnLst>
                <a:cxn ang="0">
                  <a:pos x="connsiteX0" y="connsiteY0"/>
                </a:cxn>
                <a:cxn ang="0">
                  <a:pos x="connsiteX1" y="connsiteY1"/>
                </a:cxn>
                <a:cxn ang="0">
                  <a:pos x="connsiteX2" y="connsiteY2"/>
                </a:cxn>
              </a:cxnLst>
              <a:rect l="l" t="t" r="r" b="b"/>
              <a:pathLst>
                <a:path w="1570382" h="377687">
                  <a:moveTo>
                    <a:pt x="0" y="0"/>
                  </a:moveTo>
                  <a:lnTo>
                    <a:pt x="0" y="377687"/>
                  </a:lnTo>
                  <a:lnTo>
                    <a:pt x="1570382" y="377687"/>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cxnSp>
          <p:nvCxnSpPr>
            <p:cNvPr id="28" name="直接箭头连接符 27"/>
            <p:cNvCxnSpPr/>
            <p:nvPr/>
          </p:nvCxnSpPr>
          <p:spPr>
            <a:xfrm>
              <a:off x="8875642" y="5834270"/>
              <a:ext cx="0" cy="36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7275443" y="3706445"/>
              <a:ext cx="3160642" cy="369332"/>
            </a:xfrm>
            <a:prstGeom prst="rect">
              <a:avLst/>
            </a:prstGeom>
            <a:noFill/>
          </p:spPr>
          <p:txBody>
            <a:bodyPr wrap="square" rtlCol="0">
              <a:spAutoFit/>
            </a:bodyPr>
            <a:lstStyle/>
            <a:p>
              <a:pPr defTabSz="447675"/>
              <a:r>
                <a:rPr lang="zh-CN" altLang="en-US" smtClean="0"/>
                <a:t>真</a:t>
              </a:r>
              <a:r>
                <a:rPr lang="en-US" altLang="zh-CN" smtClean="0"/>
                <a:t>(</a:t>
              </a:r>
              <a:r>
                <a:rPr lang="zh-CN" altLang="en-US" smtClean="0"/>
                <a:t>非</a:t>
              </a:r>
              <a:r>
                <a:rPr lang="en-US" altLang="zh-CN" smtClean="0"/>
                <a:t>0)				   </a:t>
              </a:r>
              <a:r>
                <a:rPr lang="zh-CN" altLang="en-US" smtClean="0"/>
                <a:t>假</a:t>
              </a:r>
              <a:r>
                <a:rPr lang="en-US" altLang="zh-CN" smtClean="0"/>
                <a:t>(0)</a:t>
              </a:r>
              <a:endParaRPr lang="zh-CN" altLang="en-US"/>
            </a:p>
          </p:txBody>
        </p:sp>
      </p:grpSp>
      <p:sp>
        <p:nvSpPr>
          <p:cNvPr id="31" name="圆角矩形 30"/>
          <p:cNvSpPr/>
          <p:nvPr/>
        </p:nvSpPr>
        <p:spPr>
          <a:xfrm>
            <a:off x="5893905" y="2033005"/>
            <a:ext cx="5565913" cy="596239"/>
          </a:xfrm>
          <a:prstGeom prst="roundRect">
            <a:avLst>
              <a:gd name="adj" fmla="val 13107"/>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lnSpc>
                <a:spcPct val="150000"/>
              </a:lnSpc>
            </a:pPr>
            <a:r>
              <a:rPr lang="en-US" altLang="zh-CN" sz="1600"/>
              <a:t>a&gt;b ? (max=a</a:t>
            </a:r>
            <a:r>
              <a:rPr lang="en-US" altLang="zh-CN" sz="1600" smtClean="0"/>
              <a:t>) : (</a:t>
            </a:r>
            <a:r>
              <a:rPr lang="en-US" altLang="zh-CN" sz="1600"/>
              <a:t>max=b</a:t>
            </a:r>
            <a:r>
              <a:rPr lang="en-US" altLang="zh-CN" sz="1600" smtClean="0"/>
              <a:t>);  </a:t>
            </a:r>
            <a:r>
              <a:rPr lang="en-US" altLang="zh-CN" sz="1600" smtClean="0">
                <a:solidFill>
                  <a:srgbClr val="008000"/>
                </a:solidFill>
              </a:rPr>
              <a:t>//</a:t>
            </a:r>
            <a:r>
              <a:rPr lang="zh-CN" altLang="en-US" sz="1600">
                <a:solidFill>
                  <a:srgbClr val="008000"/>
                </a:solidFill>
              </a:rPr>
              <a:t>表达式</a:t>
            </a:r>
            <a:r>
              <a:rPr lang="en-US" altLang="zh-CN" sz="1600">
                <a:solidFill>
                  <a:srgbClr val="008000"/>
                </a:solidFill>
              </a:rPr>
              <a:t>2</a:t>
            </a:r>
            <a:r>
              <a:rPr lang="zh-CN" altLang="en-US" sz="1600">
                <a:solidFill>
                  <a:srgbClr val="008000"/>
                </a:solidFill>
              </a:rPr>
              <a:t>和表达式</a:t>
            </a:r>
            <a:r>
              <a:rPr lang="en-US" altLang="zh-CN" sz="1600">
                <a:solidFill>
                  <a:srgbClr val="008000"/>
                </a:solidFill>
              </a:rPr>
              <a:t>3</a:t>
            </a:r>
            <a:r>
              <a:rPr lang="zh-CN" altLang="en-US" sz="1600">
                <a:solidFill>
                  <a:srgbClr val="008000"/>
                </a:solidFill>
              </a:rPr>
              <a:t>是赋值表达式</a:t>
            </a:r>
            <a:endParaRPr lang="en-US" altLang="zh-CN" sz="1600">
              <a:solidFill>
                <a:srgbClr val="008000"/>
              </a:solidFill>
            </a:endParaRPr>
          </a:p>
        </p:txBody>
      </p:sp>
      <p:sp>
        <p:nvSpPr>
          <p:cNvPr id="32" name="文本框 31"/>
          <p:cNvSpPr txBox="1"/>
          <p:nvPr/>
        </p:nvSpPr>
        <p:spPr>
          <a:xfrm>
            <a:off x="5456584" y="2176670"/>
            <a:ext cx="447261" cy="369332"/>
          </a:xfrm>
          <a:prstGeom prst="rect">
            <a:avLst/>
          </a:prstGeom>
          <a:noFill/>
        </p:spPr>
        <p:txBody>
          <a:bodyPr wrap="square" rtlCol="0">
            <a:spAutoFit/>
          </a:bodyPr>
          <a:lstStyle/>
          <a:p>
            <a:r>
              <a:rPr lang="zh-CN" altLang="en-US" smtClean="0"/>
              <a:t>或</a:t>
            </a:r>
            <a:endParaRPr lang="zh-CN" altLang="en-US"/>
          </a:p>
        </p:txBody>
      </p:sp>
    </p:spTree>
    <p:extLst>
      <p:ext uri="{BB962C8B-B14F-4D97-AF65-F5344CB8AC3E}">
        <p14:creationId xmlns="" xmlns:p14="http://schemas.microsoft.com/office/powerpoint/2010/main" val="20645851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0555" y="528706"/>
            <a:ext cx="10515600" cy="1325563"/>
          </a:xfrm>
        </p:spPr>
        <p:txBody>
          <a:bodyPr/>
          <a:lstStyle/>
          <a:p>
            <a:r>
              <a:rPr lang="zh-CN" altLang="en-US"/>
              <a:t>条件运算符和条件表达式</a:t>
            </a:r>
          </a:p>
        </p:txBody>
      </p:sp>
      <p:sp>
        <p:nvSpPr>
          <p:cNvPr id="3" name="内容占位符 2"/>
          <p:cNvSpPr>
            <a:spLocks noGrp="1"/>
          </p:cNvSpPr>
          <p:nvPr>
            <p:ph idx="1"/>
          </p:nvPr>
        </p:nvSpPr>
        <p:spPr>
          <a:xfrm>
            <a:off x="1060555" y="1542588"/>
            <a:ext cx="11015489" cy="828204"/>
          </a:xfrm>
        </p:spPr>
        <p:txBody>
          <a:bodyPr>
            <a:noAutofit/>
          </a:bodyPr>
          <a:lstStyle/>
          <a:p>
            <a:pPr marL="88900" indent="-88900">
              <a:lnSpc>
                <a:spcPct val="10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4.4】</a:t>
            </a:r>
            <a:r>
              <a:rPr lang="zh-CN" altLang="en-US" sz="2000">
                <a:solidFill>
                  <a:schemeClr val="accent1"/>
                </a:solidFill>
              </a:rPr>
              <a:t>输入一个字符，判别它是否为大写字母，如果是，将它转换成小写字母</a:t>
            </a:r>
            <a:r>
              <a:rPr lang="zh-CN" altLang="en-US" sz="2000" smtClean="0">
                <a:solidFill>
                  <a:schemeClr val="accent1"/>
                </a:solidFill>
              </a:rPr>
              <a:t>；</a:t>
            </a:r>
            <a:endParaRPr lang="en-US" altLang="zh-CN" sz="2000" smtClean="0">
              <a:solidFill>
                <a:schemeClr val="accent1"/>
              </a:solidFill>
            </a:endParaRPr>
          </a:p>
          <a:p>
            <a:pPr marL="88900" indent="-88900">
              <a:lnSpc>
                <a:spcPct val="100000"/>
              </a:lnSpc>
              <a:buNone/>
            </a:pPr>
            <a:r>
              <a:rPr lang="en-US" altLang="zh-CN" sz="2000">
                <a:solidFill>
                  <a:schemeClr val="accent1"/>
                </a:solidFill>
              </a:rPr>
              <a:t> </a:t>
            </a:r>
            <a:r>
              <a:rPr lang="en-US" altLang="zh-CN" sz="2000" smtClean="0">
                <a:solidFill>
                  <a:schemeClr val="accent1"/>
                </a:solidFill>
              </a:rPr>
              <a:t> </a:t>
            </a:r>
            <a:r>
              <a:rPr lang="zh-CN" altLang="en-US" sz="2000" smtClean="0">
                <a:solidFill>
                  <a:schemeClr val="accent1"/>
                </a:solidFill>
              </a:rPr>
              <a:t>如果</a:t>
            </a:r>
            <a:r>
              <a:rPr lang="zh-CN" altLang="en-US" sz="2000">
                <a:solidFill>
                  <a:schemeClr val="accent1"/>
                </a:solidFill>
              </a:rPr>
              <a:t>不是，不转换。然后输出最后得到的字符。</a:t>
            </a:r>
          </a:p>
        </p:txBody>
      </p:sp>
      <p:sp>
        <p:nvSpPr>
          <p:cNvPr id="13" name="圆角矩形 12"/>
          <p:cNvSpPr/>
          <p:nvPr/>
        </p:nvSpPr>
        <p:spPr>
          <a:xfrm>
            <a:off x="1334643" y="2979460"/>
            <a:ext cx="4827620" cy="2469563"/>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lnSpc>
                <a:spcPct val="120000"/>
              </a:lnSpc>
            </a:pPr>
            <a:r>
              <a:rPr lang="en-US" altLang="zh-CN" sz="1400"/>
              <a:t>#include &lt;stdio.h&gt;</a:t>
            </a:r>
          </a:p>
          <a:p>
            <a:pPr defTabSz="363538">
              <a:lnSpc>
                <a:spcPct val="120000"/>
              </a:lnSpc>
            </a:pPr>
            <a:r>
              <a:rPr lang="en-US" altLang="zh-CN" sz="1400"/>
              <a:t>int main()</a:t>
            </a:r>
          </a:p>
          <a:p>
            <a:pPr defTabSz="363538">
              <a:lnSpc>
                <a:spcPct val="120000"/>
              </a:lnSpc>
            </a:pPr>
            <a:r>
              <a:rPr lang="en-US" altLang="zh-CN" sz="1400"/>
              <a:t>{</a:t>
            </a:r>
          </a:p>
          <a:p>
            <a:pPr defTabSz="363538">
              <a:lnSpc>
                <a:spcPct val="120000"/>
              </a:lnSpc>
            </a:pPr>
            <a:r>
              <a:rPr lang="en-US" altLang="zh-CN" sz="1400"/>
              <a:t>	char ch;</a:t>
            </a:r>
          </a:p>
          <a:p>
            <a:pPr defTabSz="363538">
              <a:lnSpc>
                <a:spcPct val="120000"/>
              </a:lnSpc>
            </a:pPr>
            <a:r>
              <a:rPr lang="en-US" altLang="zh-CN" sz="1400"/>
              <a:t>	scanf("%c",&amp;ch);</a:t>
            </a:r>
          </a:p>
          <a:p>
            <a:pPr defTabSz="363538">
              <a:lnSpc>
                <a:spcPct val="120000"/>
              </a:lnSpc>
            </a:pPr>
            <a:r>
              <a:rPr lang="en-US" altLang="zh-CN" sz="1400"/>
              <a:t>	ch=(ch&gt;='A'&amp;&amp;ch&lt;='Z')?(ch+32):ch;</a:t>
            </a:r>
          </a:p>
          <a:p>
            <a:pPr defTabSz="363538">
              <a:lnSpc>
                <a:spcPct val="120000"/>
              </a:lnSpc>
            </a:pPr>
            <a:r>
              <a:rPr lang="en-US" altLang="zh-CN" sz="1400"/>
              <a:t>	printf("%c\n",ch);</a:t>
            </a:r>
          </a:p>
          <a:p>
            <a:pPr defTabSz="363538">
              <a:lnSpc>
                <a:spcPct val="120000"/>
              </a:lnSpc>
            </a:pPr>
            <a:r>
              <a:rPr lang="en-US" altLang="zh-CN" sz="1400"/>
              <a:t>	return 0;</a:t>
            </a:r>
          </a:p>
          <a:p>
            <a:pPr defTabSz="363538">
              <a:lnSpc>
                <a:spcPct val="120000"/>
              </a:lnSpc>
            </a:pPr>
            <a:r>
              <a:rPr lang="en-US" altLang="zh-CN" sz="1400"/>
              <a:t>}</a:t>
            </a:r>
            <a:endParaRPr lang="en-US" altLang="zh-CN" sz="1400" smtClean="0">
              <a:solidFill>
                <a:srgbClr val="008000"/>
              </a:solidFill>
            </a:endParaRPr>
          </a:p>
        </p:txBody>
      </p:sp>
      <p:sp>
        <p:nvSpPr>
          <p:cNvPr id="28" name="矩形 27"/>
          <p:cNvSpPr/>
          <p:nvPr/>
        </p:nvSpPr>
        <p:spPr>
          <a:xfrm>
            <a:off x="1199195" y="2455590"/>
            <a:ext cx="10781599" cy="369332"/>
          </a:xfrm>
          <a:prstGeom prst="rect">
            <a:avLst/>
          </a:prstGeom>
        </p:spPr>
        <p:txBody>
          <a:bodyPr wrap="square">
            <a:spAutoFit/>
          </a:bodyPr>
          <a:lstStyle/>
          <a:p>
            <a:r>
              <a:rPr lang="zh-CN" altLang="en-US" b="1" smtClean="0"/>
              <a:t>解题思路</a:t>
            </a:r>
            <a:r>
              <a:rPr lang="en-US" altLang="zh-CN" b="1" smtClean="0"/>
              <a:t>: </a:t>
            </a:r>
            <a:r>
              <a:rPr lang="zh-CN" altLang="en-US" smtClean="0"/>
              <a:t> 用</a:t>
            </a:r>
            <a:r>
              <a:rPr lang="zh-CN" altLang="en-US"/>
              <a:t>条件表达式来处理，当字母是大写时，转换成小写字母，否则不转换。</a:t>
            </a:r>
          </a:p>
        </p:txBody>
      </p:sp>
      <p:grpSp>
        <p:nvGrpSpPr>
          <p:cNvPr id="51" name="组合 50"/>
          <p:cNvGrpSpPr/>
          <p:nvPr/>
        </p:nvGrpSpPr>
        <p:grpSpPr>
          <a:xfrm>
            <a:off x="5221288" y="4398776"/>
            <a:ext cx="4949071" cy="1204785"/>
            <a:chOff x="8050697" y="5019262"/>
            <a:chExt cx="4949071" cy="1204785"/>
          </a:xfrm>
          <a:effectLst>
            <a:outerShdw blurRad="63500" sx="102000" sy="102000" algn="ctr" rotWithShape="0">
              <a:prstClr val="black">
                <a:alpha val="40000"/>
              </a:prstClr>
            </a:outerShdw>
          </a:effectLst>
        </p:grpSpPr>
        <p:sp>
          <p:nvSpPr>
            <p:cNvPr id="52" name="剪去单角的矩形 51"/>
            <p:cNvSpPr/>
            <p:nvPr/>
          </p:nvSpPr>
          <p:spPr>
            <a:xfrm>
              <a:off x="8050697" y="5019262"/>
              <a:ext cx="4949071" cy="1204785"/>
            </a:xfrm>
            <a:prstGeom prst="snip1Rect">
              <a:avLst>
                <a:gd name="adj" fmla="val 87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3" name="图片 52"/>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8108212" y="5064435"/>
              <a:ext cx="290352" cy="327244"/>
            </a:xfrm>
            <a:prstGeom prst="rect">
              <a:avLst/>
            </a:prstGeom>
          </p:spPr>
        </p:pic>
        <p:sp>
          <p:nvSpPr>
            <p:cNvPr id="54" name="文本框 53"/>
            <p:cNvSpPr txBox="1"/>
            <p:nvPr/>
          </p:nvSpPr>
          <p:spPr>
            <a:xfrm>
              <a:off x="8388005" y="5054496"/>
              <a:ext cx="4524214" cy="1169551"/>
            </a:xfrm>
            <a:prstGeom prst="rect">
              <a:avLst/>
            </a:prstGeom>
            <a:noFill/>
          </p:spPr>
          <p:txBody>
            <a:bodyPr wrap="square" rtlCol="0">
              <a:spAutoFit/>
            </a:bodyPr>
            <a:lstStyle/>
            <a:p>
              <a:r>
                <a:rPr lang="zh-CN" altLang="en-US" sz="1400">
                  <a:solidFill>
                    <a:schemeClr val="bg1"/>
                  </a:solidFill>
                </a:rPr>
                <a:t>条件表达式“</a:t>
              </a:r>
              <a:r>
                <a:rPr lang="en-US" altLang="zh-CN" sz="1400">
                  <a:solidFill>
                    <a:schemeClr val="bg1"/>
                  </a:solidFill>
                </a:rPr>
                <a:t>(ch&gt;='A'&amp;&amp;ch&lt;='Z')?(ch+32):ch”</a:t>
              </a:r>
              <a:r>
                <a:rPr lang="zh-CN" altLang="en-US" sz="1400">
                  <a:solidFill>
                    <a:schemeClr val="bg1"/>
                  </a:solidFill>
                </a:rPr>
                <a:t>的作用是</a:t>
              </a:r>
              <a:r>
                <a:rPr lang="en-US" altLang="zh-CN" sz="1400">
                  <a:solidFill>
                    <a:schemeClr val="bg1"/>
                  </a:solidFill>
                </a:rPr>
                <a:t>: </a:t>
              </a:r>
              <a:r>
                <a:rPr lang="zh-CN" altLang="en-US" sz="1400">
                  <a:solidFill>
                    <a:schemeClr val="bg1"/>
                  </a:solidFill>
                </a:rPr>
                <a:t>如果字符变量</a:t>
              </a:r>
              <a:r>
                <a:rPr lang="en-US" altLang="zh-CN" sz="1400">
                  <a:solidFill>
                    <a:schemeClr val="bg1"/>
                  </a:solidFill>
                </a:rPr>
                <a:t>ch</a:t>
              </a:r>
              <a:r>
                <a:rPr lang="zh-CN" altLang="en-US" sz="1400">
                  <a:solidFill>
                    <a:schemeClr val="bg1"/>
                  </a:solidFill>
                </a:rPr>
                <a:t>的值为大写字母，则条件表达式的值为</a:t>
              </a:r>
              <a:r>
                <a:rPr lang="en-US" altLang="zh-CN" sz="1400">
                  <a:solidFill>
                    <a:schemeClr val="bg1"/>
                  </a:solidFill>
                </a:rPr>
                <a:t>(ch+32)</a:t>
              </a:r>
              <a:r>
                <a:rPr lang="zh-CN" altLang="en-US" sz="1400">
                  <a:solidFill>
                    <a:schemeClr val="bg1"/>
                  </a:solidFill>
                </a:rPr>
                <a:t>，即相应的小写字母，</a:t>
              </a:r>
              <a:r>
                <a:rPr lang="en-US" altLang="zh-CN" sz="1400">
                  <a:solidFill>
                    <a:schemeClr val="bg1"/>
                  </a:solidFill>
                </a:rPr>
                <a:t>32</a:t>
              </a:r>
              <a:r>
                <a:rPr lang="zh-CN" altLang="en-US" sz="1400">
                  <a:solidFill>
                    <a:schemeClr val="bg1"/>
                  </a:solidFill>
                </a:rPr>
                <a:t>是小写字母和大写字母</a:t>
              </a:r>
              <a:r>
                <a:rPr lang="en-US" altLang="zh-CN" sz="1400">
                  <a:solidFill>
                    <a:schemeClr val="bg1"/>
                  </a:solidFill>
                </a:rPr>
                <a:t>ASCII</a:t>
              </a:r>
              <a:r>
                <a:rPr lang="zh-CN" altLang="en-US" sz="1400">
                  <a:solidFill>
                    <a:schemeClr val="bg1"/>
                  </a:solidFill>
                </a:rPr>
                <a:t>的差值。如果</a:t>
              </a:r>
              <a:r>
                <a:rPr lang="en-US" altLang="zh-CN" sz="1400">
                  <a:solidFill>
                    <a:schemeClr val="bg1"/>
                  </a:solidFill>
                </a:rPr>
                <a:t>ch</a:t>
              </a:r>
              <a:r>
                <a:rPr lang="zh-CN" altLang="en-US" sz="1400">
                  <a:solidFill>
                    <a:schemeClr val="bg1"/>
                  </a:solidFill>
                </a:rPr>
                <a:t>的值不是大写字母，则条件表达式的值为</a:t>
              </a:r>
              <a:r>
                <a:rPr lang="en-US" altLang="zh-CN" sz="1400">
                  <a:solidFill>
                    <a:schemeClr val="bg1"/>
                  </a:solidFill>
                </a:rPr>
                <a:t>ch</a:t>
              </a:r>
              <a:r>
                <a:rPr lang="zh-CN" altLang="en-US" sz="1400">
                  <a:solidFill>
                    <a:schemeClr val="bg1"/>
                  </a:solidFill>
                </a:rPr>
                <a:t>，即不进行转换。</a:t>
              </a:r>
              <a:endParaRPr lang="en-US" altLang="zh-CN" sz="1400" smtClean="0">
                <a:solidFill>
                  <a:schemeClr val="bg1"/>
                </a:solidFill>
              </a:endParaRPr>
            </a:p>
          </p:txBody>
        </p:sp>
      </p:grpSp>
      <p:pic>
        <p:nvPicPr>
          <p:cNvPr id="4" name="图片 3"/>
          <p:cNvPicPr>
            <a:picLocks noChangeAspect="1"/>
          </p:cNvPicPr>
          <p:nvPr/>
        </p:nvPicPr>
        <p:blipFill>
          <a:blip r:embed="rId4" cstate="print"/>
          <a:stretch>
            <a:fillRect/>
          </a:stretch>
        </p:blipFill>
        <p:spPr>
          <a:xfrm>
            <a:off x="6568299" y="2979460"/>
            <a:ext cx="3467100" cy="904875"/>
          </a:xfrm>
          <a:prstGeom prst="rect">
            <a:avLst/>
          </a:prstGeom>
        </p:spPr>
      </p:pic>
    </p:spTree>
    <p:extLst>
      <p:ext uri="{BB962C8B-B14F-4D97-AF65-F5344CB8AC3E}">
        <p14:creationId xmlns="" xmlns:p14="http://schemas.microsoft.com/office/powerpoint/2010/main" val="215416379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80662" y="337593"/>
            <a:ext cx="5922104" cy="1325563"/>
          </a:xfrm>
        </p:spPr>
        <p:txBody>
          <a:bodyPr/>
          <a:lstStyle/>
          <a:p>
            <a:r>
              <a:rPr lang="zh-CN" altLang="en-US" smtClean="0"/>
              <a:t>选择结构的嵌套</a:t>
            </a:r>
            <a:endParaRPr lang="zh-CN" altLang="en-US"/>
          </a:p>
        </p:txBody>
      </p:sp>
      <p:sp>
        <p:nvSpPr>
          <p:cNvPr id="4" name="矩形 3"/>
          <p:cNvSpPr/>
          <p:nvPr/>
        </p:nvSpPr>
        <p:spPr>
          <a:xfrm>
            <a:off x="1050236" y="1311965"/>
            <a:ext cx="3730486" cy="25305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b="1"/>
              <a:t>if()</a:t>
            </a:r>
          </a:p>
          <a:p>
            <a:pPr>
              <a:lnSpc>
                <a:spcPct val="150000"/>
              </a:lnSpc>
            </a:pPr>
            <a:r>
              <a:rPr lang="en-US" altLang="zh-CN" b="1" smtClean="0"/>
              <a:t>	if()  </a:t>
            </a:r>
            <a:r>
              <a:rPr lang="zh-CN" altLang="en-US" b="1" smtClean="0"/>
              <a:t>语句</a:t>
            </a:r>
            <a:r>
              <a:rPr lang="en-US" altLang="zh-CN" b="1"/>
              <a:t>1</a:t>
            </a:r>
          </a:p>
          <a:p>
            <a:pPr>
              <a:lnSpc>
                <a:spcPct val="150000"/>
              </a:lnSpc>
            </a:pPr>
            <a:r>
              <a:rPr lang="en-US" altLang="zh-CN" b="1" smtClean="0"/>
              <a:t>	else  </a:t>
            </a:r>
            <a:r>
              <a:rPr lang="zh-CN" altLang="en-US" b="1" smtClean="0"/>
              <a:t>语句</a:t>
            </a:r>
            <a:r>
              <a:rPr lang="en-US" altLang="zh-CN" b="1" smtClean="0"/>
              <a:t>2</a:t>
            </a:r>
            <a:endParaRPr lang="en-US" altLang="zh-CN" b="1"/>
          </a:p>
          <a:p>
            <a:pPr>
              <a:lnSpc>
                <a:spcPct val="150000"/>
              </a:lnSpc>
            </a:pPr>
            <a:r>
              <a:rPr lang="en-US" altLang="zh-CN" b="1"/>
              <a:t>else</a:t>
            </a:r>
          </a:p>
          <a:p>
            <a:pPr>
              <a:lnSpc>
                <a:spcPct val="150000"/>
              </a:lnSpc>
            </a:pPr>
            <a:r>
              <a:rPr lang="en-US" altLang="zh-CN" b="1" smtClean="0"/>
              <a:t>	if()  </a:t>
            </a:r>
            <a:r>
              <a:rPr lang="zh-CN" altLang="en-US" b="1" smtClean="0"/>
              <a:t>语句</a:t>
            </a:r>
            <a:r>
              <a:rPr lang="en-US" altLang="zh-CN" b="1"/>
              <a:t>3</a:t>
            </a:r>
          </a:p>
          <a:p>
            <a:pPr>
              <a:lnSpc>
                <a:spcPct val="150000"/>
              </a:lnSpc>
            </a:pPr>
            <a:r>
              <a:rPr lang="en-US" altLang="zh-CN" b="1" smtClean="0"/>
              <a:t>	else  </a:t>
            </a:r>
            <a:r>
              <a:rPr lang="zh-CN" altLang="en-US" b="1" smtClean="0"/>
              <a:t>语句</a:t>
            </a:r>
            <a:r>
              <a:rPr lang="en-US" altLang="zh-CN" b="1" smtClean="0"/>
              <a:t>4</a:t>
            </a:r>
            <a:endParaRPr lang="zh-CN" altLang="en-US" b="1"/>
          </a:p>
        </p:txBody>
      </p:sp>
      <p:sp>
        <p:nvSpPr>
          <p:cNvPr id="3" name="右大括号 2"/>
          <p:cNvSpPr/>
          <p:nvPr/>
        </p:nvSpPr>
        <p:spPr>
          <a:xfrm>
            <a:off x="3279914" y="1868557"/>
            <a:ext cx="159026" cy="646043"/>
          </a:xfrm>
          <a:prstGeom prst="rightBrace">
            <a:avLst/>
          </a:prstGeom>
          <a:no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3" name="右大括号 32"/>
          <p:cNvSpPr/>
          <p:nvPr/>
        </p:nvSpPr>
        <p:spPr>
          <a:xfrm>
            <a:off x="3279914" y="3159529"/>
            <a:ext cx="159026" cy="646043"/>
          </a:xfrm>
          <a:prstGeom prst="rightBrace">
            <a:avLst/>
          </a:prstGeom>
          <a:no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文本框 4"/>
          <p:cNvSpPr txBox="1"/>
          <p:nvPr/>
        </p:nvSpPr>
        <p:spPr>
          <a:xfrm>
            <a:off x="3616186" y="2006912"/>
            <a:ext cx="1015447" cy="369332"/>
          </a:xfrm>
          <a:prstGeom prst="rect">
            <a:avLst/>
          </a:prstGeom>
          <a:noFill/>
        </p:spPr>
        <p:txBody>
          <a:bodyPr wrap="square" rtlCol="0">
            <a:spAutoFit/>
          </a:bodyPr>
          <a:lstStyle/>
          <a:p>
            <a:r>
              <a:rPr lang="zh-CN" altLang="en-US" b="1" smtClean="0">
                <a:solidFill>
                  <a:schemeClr val="bg1"/>
                </a:solidFill>
              </a:rPr>
              <a:t>内嵌</a:t>
            </a:r>
            <a:r>
              <a:rPr lang="en-US" altLang="zh-CN" b="1" smtClean="0">
                <a:solidFill>
                  <a:schemeClr val="bg1"/>
                </a:solidFill>
              </a:rPr>
              <a:t>if</a:t>
            </a:r>
            <a:endParaRPr lang="zh-CN" altLang="en-US" b="1">
              <a:solidFill>
                <a:schemeClr val="bg1"/>
              </a:solidFill>
            </a:endParaRPr>
          </a:p>
        </p:txBody>
      </p:sp>
      <p:sp>
        <p:nvSpPr>
          <p:cNvPr id="34" name="文本框 33"/>
          <p:cNvSpPr txBox="1"/>
          <p:nvPr/>
        </p:nvSpPr>
        <p:spPr>
          <a:xfrm>
            <a:off x="3616187" y="3293219"/>
            <a:ext cx="1015447" cy="369332"/>
          </a:xfrm>
          <a:prstGeom prst="rect">
            <a:avLst/>
          </a:prstGeom>
          <a:noFill/>
        </p:spPr>
        <p:txBody>
          <a:bodyPr wrap="square" rtlCol="0">
            <a:spAutoFit/>
          </a:bodyPr>
          <a:lstStyle/>
          <a:p>
            <a:r>
              <a:rPr lang="zh-CN" altLang="en-US" b="1" smtClean="0">
                <a:solidFill>
                  <a:schemeClr val="bg1"/>
                </a:solidFill>
              </a:rPr>
              <a:t>内嵌</a:t>
            </a:r>
            <a:r>
              <a:rPr lang="en-US" altLang="zh-CN" b="1" smtClean="0">
                <a:solidFill>
                  <a:schemeClr val="bg1"/>
                </a:solidFill>
              </a:rPr>
              <a:t>if</a:t>
            </a:r>
            <a:endParaRPr lang="zh-CN" altLang="en-US" b="1">
              <a:solidFill>
                <a:schemeClr val="bg1"/>
              </a:solidFill>
            </a:endParaRPr>
          </a:p>
        </p:txBody>
      </p:sp>
      <p:sp>
        <p:nvSpPr>
          <p:cNvPr id="35" name="MH_Other_1"/>
          <p:cNvSpPr/>
          <p:nvPr>
            <p:custDataLst>
              <p:tags r:id="rId1"/>
            </p:custDataLst>
          </p:nvPr>
        </p:nvSpPr>
        <p:spPr>
          <a:xfrm>
            <a:off x="5381894" y="1295258"/>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smtClean="0">
                <a:solidFill>
                  <a:srgbClr val="FEFFFF"/>
                </a:solidFill>
              </a:rPr>
              <a:t>注意</a:t>
            </a:r>
            <a:endParaRPr lang="zh-CN" altLang="en-US" sz="2000">
              <a:solidFill>
                <a:srgbClr val="FEFFFF"/>
              </a:solidFill>
            </a:endParaRPr>
          </a:p>
        </p:txBody>
      </p:sp>
      <p:sp>
        <p:nvSpPr>
          <p:cNvPr id="36" name="MH_SubTitle_1"/>
          <p:cNvSpPr/>
          <p:nvPr>
            <p:custDataLst>
              <p:tags r:id="rId2"/>
            </p:custDataLst>
          </p:nvPr>
        </p:nvSpPr>
        <p:spPr>
          <a:xfrm>
            <a:off x="6171143" y="1295257"/>
            <a:ext cx="4919175" cy="5244691"/>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nSpc>
                <a:spcPct val="130000"/>
              </a:lnSpc>
              <a:defRPr/>
            </a:pPr>
            <a:r>
              <a:rPr lang="en-US" altLang="zh-CN" b="1">
                <a:solidFill>
                  <a:srgbClr val="1C1C1C"/>
                </a:solidFill>
              </a:rPr>
              <a:t>if</a:t>
            </a:r>
            <a:r>
              <a:rPr lang="zh-CN" altLang="en-US" b="1">
                <a:solidFill>
                  <a:srgbClr val="1C1C1C"/>
                </a:solidFill>
              </a:rPr>
              <a:t>与</a:t>
            </a:r>
            <a:r>
              <a:rPr lang="en-US" altLang="zh-CN" b="1">
                <a:solidFill>
                  <a:srgbClr val="1C1C1C"/>
                </a:solidFill>
              </a:rPr>
              <a:t>else</a:t>
            </a:r>
            <a:r>
              <a:rPr lang="zh-CN" altLang="en-US" b="1">
                <a:solidFill>
                  <a:srgbClr val="1C1C1C"/>
                </a:solidFill>
              </a:rPr>
              <a:t>的配对关系</a:t>
            </a:r>
            <a:r>
              <a:rPr lang="zh-CN" altLang="en-US" b="1" smtClean="0">
                <a:solidFill>
                  <a:srgbClr val="1C1C1C"/>
                </a:solidFill>
              </a:rPr>
              <a:t>。</a:t>
            </a:r>
            <a:endParaRPr lang="en-US" altLang="zh-CN" b="1" smtClean="0">
              <a:solidFill>
                <a:srgbClr val="1C1C1C"/>
              </a:solidFill>
            </a:endParaRPr>
          </a:p>
          <a:p>
            <a:pPr>
              <a:lnSpc>
                <a:spcPct val="130000"/>
              </a:lnSpc>
              <a:defRPr/>
            </a:pPr>
            <a:r>
              <a:rPr lang="en-US" altLang="zh-CN" smtClean="0">
                <a:solidFill>
                  <a:srgbClr val="1C1C1C"/>
                </a:solidFill>
              </a:rPr>
              <a:t>else</a:t>
            </a:r>
            <a:r>
              <a:rPr lang="zh-CN" altLang="en-US">
                <a:solidFill>
                  <a:srgbClr val="1C1C1C"/>
                </a:solidFill>
              </a:rPr>
              <a:t>总是与它上面的最近的未配对的</a:t>
            </a:r>
            <a:r>
              <a:rPr lang="en-US" altLang="zh-CN">
                <a:solidFill>
                  <a:srgbClr val="1C1C1C"/>
                </a:solidFill>
              </a:rPr>
              <a:t>if</a:t>
            </a:r>
            <a:r>
              <a:rPr lang="zh-CN" altLang="en-US">
                <a:solidFill>
                  <a:srgbClr val="1C1C1C"/>
                </a:solidFill>
              </a:rPr>
              <a:t>配对</a:t>
            </a:r>
            <a:r>
              <a:rPr lang="zh-CN" altLang="en-US" smtClean="0">
                <a:solidFill>
                  <a:srgbClr val="1C1C1C"/>
                </a:solidFill>
              </a:rPr>
              <a:t>。</a:t>
            </a:r>
            <a:endParaRPr lang="en-US" altLang="zh-CN" smtClean="0">
              <a:solidFill>
                <a:srgbClr val="1C1C1C"/>
              </a:solidFill>
            </a:endParaRPr>
          </a:p>
          <a:p>
            <a:pPr>
              <a:lnSpc>
                <a:spcPct val="130000"/>
              </a:lnSpc>
              <a:defRPr/>
            </a:pPr>
            <a:endParaRPr lang="en-US" altLang="zh-CN">
              <a:solidFill>
                <a:srgbClr val="1C1C1C"/>
              </a:solidFill>
            </a:endParaRPr>
          </a:p>
          <a:p>
            <a:pPr>
              <a:lnSpc>
                <a:spcPct val="130000"/>
              </a:lnSpc>
              <a:defRPr/>
            </a:pPr>
            <a:endParaRPr lang="en-US" altLang="zh-CN" smtClean="0">
              <a:solidFill>
                <a:srgbClr val="1C1C1C"/>
              </a:solidFill>
            </a:endParaRPr>
          </a:p>
          <a:p>
            <a:pPr>
              <a:lnSpc>
                <a:spcPct val="130000"/>
              </a:lnSpc>
              <a:defRPr/>
            </a:pPr>
            <a:endParaRPr lang="en-US" altLang="zh-CN">
              <a:solidFill>
                <a:srgbClr val="1C1C1C"/>
              </a:solidFill>
            </a:endParaRPr>
          </a:p>
          <a:p>
            <a:pPr>
              <a:lnSpc>
                <a:spcPct val="130000"/>
              </a:lnSpc>
              <a:defRPr/>
            </a:pPr>
            <a:endParaRPr lang="en-US" altLang="zh-CN" smtClean="0">
              <a:solidFill>
                <a:srgbClr val="1C1C1C"/>
              </a:solidFill>
            </a:endParaRPr>
          </a:p>
          <a:p>
            <a:pPr>
              <a:lnSpc>
                <a:spcPct val="130000"/>
              </a:lnSpc>
              <a:defRPr/>
            </a:pPr>
            <a:endParaRPr lang="en-US" altLang="zh-CN">
              <a:solidFill>
                <a:srgbClr val="1C1C1C"/>
              </a:solidFill>
            </a:endParaRPr>
          </a:p>
          <a:p>
            <a:pPr>
              <a:lnSpc>
                <a:spcPct val="130000"/>
              </a:lnSpc>
              <a:defRPr/>
            </a:pPr>
            <a:r>
              <a:rPr lang="zh-CN" altLang="en-US">
                <a:solidFill>
                  <a:srgbClr val="1C1C1C"/>
                </a:solidFill>
              </a:rPr>
              <a:t>如果</a:t>
            </a:r>
            <a:r>
              <a:rPr lang="en-US" altLang="zh-CN">
                <a:solidFill>
                  <a:srgbClr val="1C1C1C"/>
                </a:solidFill>
              </a:rPr>
              <a:t>if</a:t>
            </a:r>
            <a:r>
              <a:rPr lang="zh-CN" altLang="en-US">
                <a:solidFill>
                  <a:srgbClr val="1C1C1C"/>
                </a:solidFill>
              </a:rPr>
              <a:t>与</a:t>
            </a:r>
            <a:r>
              <a:rPr lang="en-US" altLang="zh-CN">
                <a:solidFill>
                  <a:srgbClr val="1C1C1C"/>
                </a:solidFill>
              </a:rPr>
              <a:t>else</a:t>
            </a:r>
            <a:r>
              <a:rPr lang="zh-CN" altLang="en-US">
                <a:solidFill>
                  <a:srgbClr val="1C1C1C"/>
                </a:solidFill>
              </a:rPr>
              <a:t>的数目</a:t>
            </a:r>
            <a:r>
              <a:rPr lang="zh-CN" altLang="en-US" smtClean="0">
                <a:solidFill>
                  <a:srgbClr val="1C1C1C"/>
                </a:solidFill>
              </a:rPr>
              <a:t>不一样，为</a:t>
            </a:r>
            <a:r>
              <a:rPr lang="zh-CN" altLang="en-US">
                <a:solidFill>
                  <a:srgbClr val="1C1C1C"/>
                </a:solidFill>
              </a:rPr>
              <a:t>实现程序设计者的思想</a:t>
            </a:r>
            <a:r>
              <a:rPr lang="en-US" altLang="zh-CN">
                <a:solidFill>
                  <a:srgbClr val="1C1C1C"/>
                </a:solidFill>
              </a:rPr>
              <a:t>,</a:t>
            </a:r>
            <a:r>
              <a:rPr lang="zh-CN" altLang="en-US">
                <a:solidFill>
                  <a:srgbClr val="1C1C1C"/>
                </a:solidFill>
              </a:rPr>
              <a:t>可以加花括号来确定配对关系。</a:t>
            </a:r>
          </a:p>
        </p:txBody>
      </p:sp>
      <p:sp>
        <p:nvSpPr>
          <p:cNvPr id="37" name="MH_Other_2"/>
          <p:cNvSpPr/>
          <p:nvPr>
            <p:custDataLst>
              <p:tags r:id="rId3"/>
            </p:custDataLst>
          </p:nvPr>
        </p:nvSpPr>
        <p:spPr>
          <a:xfrm rot="16200000">
            <a:off x="10803242" y="6238323"/>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38" name="直接连接符 37"/>
          <p:cNvCxnSpPr/>
          <p:nvPr/>
        </p:nvCxnSpPr>
        <p:spPr>
          <a:xfrm>
            <a:off x="5168214" y="1282154"/>
            <a:ext cx="0" cy="2643803"/>
          </a:xfrm>
          <a:prstGeom prst="line">
            <a:avLst/>
          </a:prstGeom>
          <a:ln>
            <a:gradFill>
              <a:gsLst>
                <a:gs pos="0">
                  <a:schemeClr val="accent1">
                    <a:lumMod val="5000"/>
                    <a:lumOff val="95000"/>
                  </a:schemeClr>
                </a:gs>
                <a:gs pos="33000">
                  <a:schemeClr val="accent1"/>
                </a:gs>
                <a:gs pos="66000">
                  <a:schemeClr val="accent1"/>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sp>
        <p:nvSpPr>
          <p:cNvPr id="39" name="圆角矩形 38"/>
          <p:cNvSpPr/>
          <p:nvPr/>
        </p:nvSpPr>
        <p:spPr>
          <a:xfrm>
            <a:off x="6261651" y="2158212"/>
            <a:ext cx="2067340" cy="1667238"/>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lnSpc>
                <a:spcPct val="120000"/>
              </a:lnSpc>
            </a:pPr>
            <a:r>
              <a:rPr lang="en-US" altLang="zh-CN" sz="1600"/>
              <a:t>if()</a:t>
            </a:r>
          </a:p>
          <a:p>
            <a:pPr defTabSz="363538">
              <a:lnSpc>
                <a:spcPct val="120000"/>
              </a:lnSpc>
            </a:pPr>
            <a:r>
              <a:rPr lang="en-US" altLang="zh-CN" sz="1600" smtClean="0"/>
              <a:t>	if()	</a:t>
            </a:r>
            <a:r>
              <a:rPr lang="zh-CN" altLang="en-US" sz="1600" smtClean="0"/>
              <a:t>语句</a:t>
            </a:r>
            <a:r>
              <a:rPr lang="en-US" altLang="zh-CN" sz="1600"/>
              <a:t>1</a:t>
            </a:r>
          </a:p>
          <a:p>
            <a:pPr defTabSz="363538">
              <a:lnSpc>
                <a:spcPct val="120000"/>
              </a:lnSpc>
            </a:pPr>
            <a:r>
              <a:rPr lang="en-US" altLang="zh-CN" sz="1600" smtClean="0"/>
              <a:t>else</a:t>
            </a:r>
            <a:endParaRPr lang="en-US" altLang="zh-CN" sz="1600"/>
          </a:p>
          <a:p>
            <a:pPr defTabSz="363538">
              <a:lnSpc>
                <a:spcPct val="120000"/>
              </a:lnSpc>
            </a:pPr>
            <a:r>
              <a:rPr lang="en-US" altLang="zh-CN" sz="1600" smtClean="0"/>
              <a:t>	if()	</a:t>
            </a:r>
            <a:r>
              <a:rPr lang="zh-CN" altLang="en-US" sz="1600" smtClean="0"/>
              <a:t>语句</a:t>
            </a:r>
            <a:r>
              <a:rPr lang="en-US" altLang="zh-CN" sz="1600"/>
              <a:t>2</a:t>
            </a:r>
          </a:p>
          <a:p>
            <a:pPr defTabSz="363538">
              <a:lnSpc>
                <a:spcPct val="120000"/>
              </a:lnSpc>
            </a:pPr>
            <a:r>
              <a:rPr lang="en-US" altLang="zh-CN" sz="1600" smtClean="0"/>
              <a:t>else		</a:t>
            </a:r>
            <a:r>
              <a:rPr lang="zh-CN" altLang="en-US" sz="1600" smtClean="0"/>
              <a:t>语句</a:t>
            </a:r>
            <a:r>
              <a:rPr lang="en-US" altLang="zh-CN" sz="1600"/>
              <a:t>3</a:t>
            </a:r>
          </a:p>
        </p:txBody>
      </p:sp>
      <p:sp>
        <p:nvSpPr>
          <p:cNvPr id="7" name="矩形 6"/>
          <p:cNvSpPr/>
          <p:nvPr/>
        </p:nvSpPr>
        <p:spPr>
          <a:xfrm>
            <a:off x="8406111" y="2178090"/>
            <a:ext cx="2616385" cy="1569660"/>
          </a:xfrm>
          <a:prstGeom prst="rect">
            <a:avLst/>
          </a:prstGeom>
        </p:spPr>
        <p:txBody>
          <a:bodyPr wrap="square">
            <a:spAutoFit/>
          </a:bodyPr>
          <a:lstStyle/>
          <a:p>
            <a:pPr>
              <a:lnSpc>
                <a:spcPct val="120000"/>
              </a:lnSpc>
            </a:pPr>
            <a:r>
              <a:rPr lang="zh-CN" altLang="en-US" sz="1600">
                <a:solidFill>
                  <a:schemeClr val="tx1">
                    <a:lumMod val="75000"/>
                    <a:lumOff val="25000"/>
                  </a:schemeClr>
                </a:solidFill>
              </a:rPr>
              <a:t>编程序者把else写在与第1个if(外层if)同一列</a:t>
            </a:r>
            <a:r>
              <a:rPr lang="zh-CN" altLang="en-US" sz="1600" smtClean="0">
                <a:solidFill>
                  <a:schemeClr val="tx1">
                    <a:lumMod val="75000"/>
                    <a:lumOff val="25000"/>
                  </a:schemeClr>
                </a:solidFill>
              </a:rPr>
              <a:t>上，意图</a:t>
            </a:r>
            <a:r>
              <a:rPr lang="zh-CN" altLang="en-US" sz="1600">
                <a:solidFill>
                  <a:schemeClr val="tx1">
                    <a:lumMod val="75000"/>
                    <a:lumOff val="25000"/>
                  </a:schemeClr>
                </a:solidFill>
              </a:rPr>
              <a:t>是使else与第1个if</a:t>
            </a:r>
            <a:r>
              <a:rPr lang="zh-CN" altLang="en-US" sz="1600" smtClean="0">
                <a:solidFill>
                  <a:schemeClr val="tx1">
                    <a:lumMod val="75000"/>
                    <a:lumOff val="25000"/>
                  </a:schemeClr>
                </a:solidFill>
              </a:rPr>
              <a:t>对应，但</a:t>
            </a:r>
            <a:r>
              <a:rPr lang="zh-CN" altLang="en-US" sz="1600">
                <a:solidFill>
                  <a:schemeClr val="tx1">
                    <a:lumMod val="75000"/>
                    <a:lumOff val="25000"/>
                  </a:schemeClr>
                </a:solidFill>
              </a:rPr>
              <a:t>实际上else是与第2个if</a:t>
            </a:r>
            <a:r>
              <a:rPr lang="zh-CN" altLang="en-US" sz="1600" smtClean="0">
                <a:solidFill>
                  <a:schemeClr val="tx1">
                    <a:lumMod val="75000"/>
                    <a:lumOff val="25000"/>
                  </a:schemeClr>
                </a:solidFill>
              </a:rPr>
              <a:t>配对，因为</a:t>
            </a:r>
            <a:r>
              <a:rPr lang="zh-CN" altLang="en-US" sz="1600">
                <a:solidFill>
                  <a:schemeClr val="tx1">
                    <a:lumMod val="75000"/>
                    <a:lumOff val="25000"/>
                  </a:schemeClr>
                </a:solidFill>
              </a:rPr>
              <a:t>它们相距最近</a:t>
            </a:r>
            <a:r>
              <a:rPr lang="zh-CN" altLang="en-US" sz="1600" smtClean="0">
                <a:solidFill>
                  <a:schemeClr val="tx1">
                    <a:lumMod val="75000"/>
                    <a:lumOff val="25000"/>
                  </a:schemeClr>
                </a:solidFill>
              </a:rPr>
              <a:t>。</a:t>
            </a:r>
            <a:endParaRPr lang="zh-CN" altLang="en-US" sz="1600">
              <a:solidFill>
                <a:schemeClr val="tx1">
                  <a:lumMod val="75000"/>
                  <a:lumOff val="25000"/>
                </a:schemeClr>
              </a:solidFill>
            </a:endParaRPr>
          </a:p>
        </p:txBody>
      </p:sp>
      <p:sp>
        <p:nvSpPr>
          <p:cNvPr id="40" name="圆角矩形 39"/>
          <p:cNvSpPr/>
          <p:nvPr/>
        </p:nvSpPr>
        <p:spPr>
          <a:xfrm>
            <a:off x="7295320" y="4688405"/>
            <a:ext cx="2782957" cy="1667238"/>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lnSpc>
                <a:spcPct val="120000"/>
              </a:lnSpc>
            </a:pPr>
            <a:r>
              <a:rPr lang="en-US" altLang="zh-CN" sz="1600"/>
              <a:t>if</a:t>
            </a:r>
            <a:r>
              <a:rPr lang="en-US" altLang="zh-CN" sz="1600" smtClean="0"/>
              <a:t>()</a:t>
            </a:r>
          </a:p>
          <a:p>
            <a:pPr defTabSz="363538">
              <a:lnSpc>
                <a:spcPct val="120000"/>
              </a:lnSpc>
            </a:pPr>
            <a:r>
              <a:rPr lang="en-US" altLang="zh-CN" sz="1600" smtClean="0"/>
              <a:t>{</a:t>
            </a:r>
            <a:endParaRPr lang="en-US" altLang="zh-CN" sz="1600"/>
          </a:p>
          <a:p>
            <a:pPr defTabSz="363538">
              <a:lnSpc>
                <a:spcPct val="120000"/>
              </a:lnSpc>
            </a:pPr>
            <a:r>
              <a:rPr lang="en-US" altLang="zh-CN" sz="1600" smtClean="0"/>
              <a:t>	if()	</a:t>
            </a:r>
            <a:r>
              <a:rPr lang="zh-CN" altLang="en-US" sz="1600" smtClean="0"/>
              <a:t>语句</a:t>
            </a:r>
            <a:r>
              <a:rPr lang="en-US" altLang="zh-CN" sz="1600" smtClean="0"/>
              <a:t>1		</a:t>
            </a:r>
            <a:r>
              <a:rPr lang="zh-CN" altLang="en-US" sz="1600" smtClean="0"/>
              <a:t>内嵌</a:t>
            </a:r>
            <a:r>
              <a:rPr lang="en-US" altLang="zh-CN" sz="1600" smtClean="0"/>
              <a:t>if</a:t>
            </a:r>
          </a:p>
          <a:p>
            <a:pPr defTabSz="363538">
              <a:lnSpc>
                <a:spcPct val="120000"/>
              </a:lnSpc>
            </a:pPr>
            <a:r>
              <a:rPr lang="en-US" altLang="zh-CN" sz="1600"/>
              <a:t>}</a:t>
            </a:r>
          </a:p>
          <a:p>
            <a:pPr defTabSz="363538">
              <a:lnSpc>
                <a:spcPct val="120000"/>
              </a:lnSpc>
            </a:pPr>
            <a:r>
              <a:rPr lang="en-US" altLang="zh-CN" sz="1600" smtClean="0"/>
              <a:t>else		</a:t>
            </a:r>
            <a:r>
              <a:rPr lang="zh-CN" altLang="en-US" sz="1600" smtClean="0"/>
              <a:t>语句</a:t>
            </a:r>
            <a:r>
              <a:rPr lang="en-US" altLang="zh-CN" sz="1600" smtClean="0"/>
              <a:t>2</a:t>
            </a:r>
            <a:endParaRPr lang="en-US" altLang="zh-CN" sz="1600"/>
          </a:p>
        </p:txBody>
      </p:sp>
      <p:sp>
        <p:nvSpPr>
          <p:cNvPr id="41" name="右大括号 40"/>
          <p:cNvSpPr/>
          <p:nvPr/>
        </p:nvSpPr>
        <p:spPr>
          <a:xfrm>
            <a:off x="8925339" y="5121146"/>
            <a:ext cx="148558" cy="801756"/>
          </a:xfrm>
          <a:prstGeom prst="rightBrace">
            <a:avLst/>
          </a:prstGeo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 xmlns:p14="http://schemas.microsoft.com/office/powerpoint/2010/main" val="39871710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0555" y="528706"/>
            <a:ext cx="10515600" cy="1325563"/>
          </a:xfrm>
        </p:spPr>
        <p:txBody>
          <a:bodyPr/>
          <a:lstStyle/>
          <a:p>
            <a:r>
              <a:rPr lang="zh-CN" altLang="en-US"/>
              <a:t>条件运算符和条件表达式</a:t>
            </a:r>
          </a:p>
        </p:txBody>
      </p:sp>
      <mc:AlternateContent xmlns:mc="http://schemas.openxmlformats.org/markup-compatibility/2006">
        <mc:Choice xmlns="" xmlns:a14="http://schemas.microsoft.com/office/drawing/2010/main" Requires="a14">
          <p:sp>
            <p:nvSpPr>
              <p:cNvPr id="3" name="内容占位符 2"/>
              <p:cNvSpPr>
                <a:spLocks noGrp="1"/>
              </p:cNvSpPr>
              <p:nvPr>
                <p:ph idx="1"/>
              </p:nvPr>
            </p:nvSpPr>
            <p:spPr>
              <a:xfrm>
                <a:off x="1060556" y="1542588"/>
                <a:ext cx="5343176" cy="1836716"/>
              </a:xfrm>
            </p:spPr>
            <p:txBody>
              <a:bodyPr>
                <a:noAutofit/>
              </a:bodyPr>
              <a:lstStyle/>
              <a:p>
                <a:pPr marL="88900" indent="-88900">
                  <a:lnSpc>
                    <a:spcPct val="10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4.5】</a:t>
                </a:r>
                <a:r>
                  <a:rPr lang="zh-CN" altLang="en-US" sz="2000">
                    <a:solidFill>
                      <a:schemeClr val="accent1"/>
                    </a:solidFill>
                  </a:rPr>
                  <a:t>有一</a:t>
                </a:r>
                <a:r>
                  <a:rPr lang="zh-CN" altLang="en-US" sz="2000" smtClean="0">
                    <a:solidFill>
                      <a:schemeClr val="accent1"/>
                    </a:solidFill>
                  </a:rPr>
                  <a:t>阶跃函数：</a:t>
                </a:r>
                <a14:m>
                  <m:oMath xmlns:m="http://schemas.openxmlformats.org/officeDocument/2006/math">
                    <m:r>
                      <m:rPr>
                        <m:sty m:val="p"/>
                      </m:rPr>
                      <a:rPr lang="en-US" altLang="zh-CN" sz="2000" i="1">
                        <a:solidFill>
                          <a:schemeClr val="accent1"/>
                        </a:solidFill>
                        <a:latin typeface="Cambria Math" panose="02040503050406030204" pitchFamily="18" charset="0"/>
                      </a:rPr>
                      <m:t>y</m:t>
                    </m:r>
                    <m:r>
                      <a:rPr lang="en-US" altLang="zh-CN" sz="2000" b="0" i="1" smtClean="0">
                        <a:solidFill>
                          <a:schemeClr val="accent1"/>
                        </a:solidFill>
                        <a:latin typeface="Cambria Math" panose="02040503050406030204" pitchFamily="18" charset="0"/>
                      </a:rPr>
                      <m:t>=</m:t>
                    </m:r>
                    <m:d>
                      <m:dPr>
                        <m:begChr m:val="{"/>
                        <m:endChr m:val=""/>
                        <m:ctrlPr>
                          <a:rPr lang="en-US" altLang="zh-CN" sz="2000" b="0" i="1" smtClean="0">
                            <a:solidFill>
                              <a:schemeClr val="accent1"/>
                            </a:solidFill>
                            <a:latin typeface="Cambria Math" panose="02040503050406030204" pitchFamily="18" charset="0"/>
                          </a:rPr>
                        </m:ctrlPr>
                      </m:dPr>
                      <m:e>
                        <m:m>
                          <m:mPr>
                            <m:mcs>
                              <m:mc>
                                <m:mcPr>
                                  <m:count m:val="1"/>
                                  <m:mcJc m:val="center"/>
                                </m:mcPr>
                              </m:mc>
                            </m:mcs>
                            <m:ctrlPr>
                              <a:rPr lang="en-US" altLang="zh-CN" sz="2000" b="0" i="1" smtClean="0">
                                <a:solidFill>
                                  <a:schemeClr val="accent1"/>
                                </a:solidFill>
                                <a:latin typeface="Cambria Math" panose="02040503050406030204" pitchFamily="18" charset="0"/>
                              </a:rPr>
                            </m:ctrlPr>
                          </m:mPr>
                          <m:mr>
                            <m:e>
                              <m:r>
                                <m:rPr>
                                  <m:brk m:alnAt="7"/>
                                </m:rPr>
                                <a:rPr lang="en-US" altLang="zh-CN" sz="2000" b="0" i="1" smtClean="0">
                                  <a:solidFill>
                                    <a:schemeClr val="accent1"/>
                                  </a:solidFill>
                                  <a:latin typeface="Cambria Math" panose="02040503050406030204" pitchFamily="18" charset="0"/>
                                </a:rPr>
                                <m:t>−</m:t>
                              </m:r>
                              <m:r>
                                <a:rPr lang="en-US" altLang="zh-CN" sz="2000" b="0" i="1" smtClean="0">
                                  <a:solidFill>
                                    <a:schemeClr val="accent1"/>
                                  </a:solidFill>
                                  <a:latin typeface="Cambria Math" panose="02040503050406030204" pitchFamily="18" charset="0"/>
                                </a:rPr>
                                <m:t>1</m:t>
                              </m:r>
                            </m:e>
                          </m:mr>
                          <m:mr>
                            <m:e>
                              <m:r>
                                <a:rPr lang="en-US" altLang="zh-CN" sz="2000" b="0" i="1" smtClean="0">
                                  <a:solidFill>
                                    <a:schemeClr val="accent1"/>
                                  </a:solidFill>
                                  <a:latin typeface="Cambria Math" panose="02040503050406030204" pitchFamily="18" charset="0"/>
                                </a:rPr>
                                <m:t>0</m:t>
                              </m:r>
                            </m:e>
                          </m:mr>
                          <m:mr>
                            <m:e>
                              <m:r>
                                <a:rPr lang="en-US" altLang="zh-CN" sz="2000" b="0" i="1" smtClean="0">
                                  <a:solidFill>
                                    <a:schemeClr val="accent1"/>
                                  </a:solidFill>
                                  <a:latin typeface="Cambria Math" panose="02040503050406030204" pitchFamily="18" charset="0"/>
                                </a:rPr>
                                <m:t>1</m:t>
                              </m:r>
                            </m:e>
                          </m:mr>
                        </m:m>
                        <m:m>
                          <m:mPr>
                            <m:mcs>
                              <m:mc>
                                <m:mcPr>
                                  <m:count m:val="1"/>
                                  <m:mcJc m:val="center"/>
                                </m:mcPr>
                              </m:mc>
                            </m:mcs>
                            <m:ctrlPr>
                              <a:rPr lang="en-US" altLang="zh-CN" sz="2000" b="0" i="1" smtClean="0">
                                <a:solidFill>
                                  <a:schemeClr val="accent1"/>
                                </a:solidFill>
                                <a:latin typeface="Cambria Math" panose="02040503050406030204" pitchFamily="18" charset="0"/>
                              </a:rPr>
                            </m:ctrlPr>
                          </m:mPr>
                          <m:mr>
                            <m:e>
                              <m:r>
                                <m:rPr>
                                  <m:brk m:alnAt="7"/>
                                </m:rPr>
                                <a:rPr lang="en-US" altLang="zh-CN" sz="2000" b="0" i="1" smtClean="0">
                                  <a:solidFill>
                                    <a:schemeClr val="accent1"/>
                                  </a:solidFill>
                                  <a:latin typeface="Cambria Math" panose="02040503050406030204" pitchFamily="18" charset="0"/>
                                </a:rPr>
                                <m:t>(</m:t>
                              </m:r>
                              <m:r>
                                <a:rPr lang="en-US" altLang="zh-CN" sz="2000" b="0" i="1" smtClean="0">
                                  <a:solidFill>
                                    <a:schemeClr val="accent1"/>
                                  </a:solidFill>
                                  <a:latin typeface="Cambria Math" panose="02040503050406030204" pitchFamily="18" charset="0"/>
                                </a:rPr>
                                <m:t>𝑥</m:t>
                              </m:r>
                              <m:r>
                                <a:rPr lang="en-US" altLang="zh-CN" sz="2000" b="0" i="1" smtClean="0">
                                  <a:solidFill>
                                    <a:schemeClr val="accent1"/>
                                  </a:solidFill>
                                  <a:latin typeface="Cambria Math" panose="02040503050406030204" pitchFamily="18" charset="0"/>
                                </a:rPr>
                                <m:t>&lt;0)</m:t>
                              </m:r>
                            </m:e>
                          </m:mr>
                          <m:mr>
                            <m:e>
                              <m:r>
                                <a:rPr lang="en-US" altLang="zh-CN" sz="2000" b="0" i="1" smtClean="0">
                                  <a:solidFill>
                                    <a:schemeClr val="accent1"/>
                                  </a:solidFill>
                                  <a:latin typeface="Cambria Math" panose="02040503050406030204" pitchFamily="18" charset="0"/>
                                </a:rPr>
                                <m:t>(</m:t>
                              </m:r>
                              <m:r>
                                <a:rPr lang="en-US" altLang="zh-CN" sz="2000" b="0" i="1" smtClean="0">
                                  <a:solidFill>
                                    <a:schemeClr val="accent1"/>
                                  </a:solidFill>
                                  <a:latin typeface="Cambria Math" panose="02040503050406030204" pitchFamily="18" charset="0"/>
                                </a:rPr>
                                <m:t>𝑥</m:t>
                              </m:r>
                              <m:r>
                                <a:rPr lang="en-US" altLang="zh-CN" sz="2000" b="0" i="1" smtClean="0">
                                  <a:solidFill>
                                    <a:schemeClr val="accent1"/>
                                  </a:solidFill>
                                  <a:latin typeface="Cambria Math" panose="02040503050406030204" pitchFamily="18" charset="0"/>
                                </a:rPr>
                                <m:t>=0)</m:t>
                              </m:r>
                            </m:e>
                          </m:mr>
                          <m:mr>
                            <m:e>
                              <m:r>
                                <a:rPr lang="en-US" altLang="zh-CN" sz="2000" b="0" i="1" smtClean="0">
                                  <a:solidFill>
                                    <a:schemeClr val="accent1"/>
                                  </a:solidFill>
                                  <a:latin typeface="Cambria Math" panose="02040503050406030204" pitchFamily="18" charset="0"/>
                                </a:rPr>
                                <m:t>(</m:t>
                              </m:r>
                              <m:r>
                                <a:rPr lang="en-US" altLang="zh-CN" sz="2000" b="0" i="1" smtClean="0">
                                  <a:solidFill>
                                    <a:schemeClr val="accent1"/>
                                  </a:solidFill>
                                  <a:latin typeface="Cambria Math" panose="02040503050406030204" pitchFamily="18" charset="0"/>
                                </a:rPr>
                                <m:t>𝑥</m:t>
                              </m:r>
                              <m:r>
                                <a:rPr lang="en-US" altLang="zh-CN" sz="2000" b="0" i="1" smtClean="0">
                                  <a:solidFill>
                                    <a:schemeClr val="accent1"/>
                                  </a:solidFill>
                                  <a:latin typeface="Cambria Math" panose="02040503050406030204" pitchFamily="18" charset="0"/>
                                </a:rPr>
                                <m:t>&gt;0)</m:t>
                              </m:r>
                            </m:e>
                          </m:mr>
                        </m:m>
                      </m:e>
                    </m:d>
                  </m:oMath>
                </a14:m>
                <a:r>
                  <a:rPr lang="zh-CN" altLang="en-US" sz="2000" smtClean="0">
                    <a:solidFill>
                      <a:schemeClr val="accent1"/>
                    </a:solidFill>
                  </a:rPr>
                  <a:t>    编</a:t>
                </a:r>
                <a:r>
                  <a:rPr lang="zh-CN" altLang="en-US" sz="2000">
                    <a:solidFill>
                      <a:schemeClr val="accent1"/>
                    </a:solidFill>
                  </a:rPr>
                  <a:t>一程序</a:t>
                </a:r>
                <a:r>
                  <a:rPr lang="en-US" altLang="zh-CN" sz="2000">
                    <a:solidFill>
                      <a:schemeClr val="accent1"/>
                    </a:solidFill>
                  </a:rPr>
                  <a:t>,</a:t>
                </a:r>
                <a:r>
                  <a:rPr lang="zh-CN" altLang="en-US" sz="2000">
                    <a:solidFill>
                      <a:schemeClr val="accent1"/>
                    </a:solidFill>
                  </a:rPr>
                  <a:t>输入一个</a:t>
                </a:r>
                <a:r>
                  <a:rPr lang="en-US" altLang="zh-CN" sz="2000">
                    <a:solidFill>
                      <a:schemeClr val="accent1"/>
                    </a:solidFill>
                  </a:rPr>
                  <a:t>x</a:t>
                </a:r>
                <a:r>
                  <a:rPr lang="zh-CN" altLang="en-US" sz="2000" smtClean="0">
                    <a:solidFill>
                      <a:schemeClr val="accent1"/>
                    </a:solidFill>
                  </a:rPr>
                  <a:t>值</a:t>
                </a:r>
                <a:r>
                  <a:rPr lang="zh-CN" altLang="en-US" sz="2000">
                    <a:solidFill>
                      <a:schemeClr val="accent1"/>
                    </a:solidFill>
                  </a:rPr>
                  <a:t>，</a:t>
                </a:r>
                <a:r>
                  <a:rPr lang="zh-CN" altLang="en-US" sz="2000" smtClean="0">
                    <a:solidFill>
                      <a:schemeClr val="accent1"/>
                    </a:solidFill>
                  </a:rPr>
                  <a:t>要求</a:t>
                </a:r>
                <a:r>
                  <a:rPr lang="zh-CN" altLang="en-US" sz="2000">
                    <a:solidFill>
                      <a:schemeClr val="accent1"/>
                    </a:solidFill>
                  </a:rPr>
                  <a:t>输出相应的</a:t>
                </a:r>
                <a:r>
                  <a:rPr lang="en-US" altLang="zh-CN" sz="2000">
                    <a:solidFill>
                      <a:schemeClr val="accent1"/>
                    </a:solidFill>
                  </a:rPr>
                  <a:t>y</a:t>
                </a:r>
                <a:r>
                  <a:rPr lang="zh-CN" altLang="en-US" sz="2000">
                    <a:solidFill>
                      <a:schemeClr val="accent1"/>
                    </a:solidFill>
                  </a:rPr>
                  <a:t>值。</a:t>
                </a: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1060556" y="1542588"/>
                <a:ext cx="5343176" cy="1836716"/>
              </a:xfrm>
              <a:blipFill>
                <a:blip r:embed="rId11" cstate="print"/>
                <a:stretch>
                  <a:fillRect l="-1256" r="-2740"/>
                </a:stretch>
              </a:blipFill>
            </p:spPr>
            <p:txBody>
              <a:bodyPr/>
              <a:lstStyle/>
              <a:p>
                <a:r>
                  <a:rPr lang="zh-CN" altLang="en-US">
                    <a:noFill/>
                  </a:rPr>
                  <a:t> </a:t>
                </a:r>
              </a:p>
            </p:txBody>
          </p:sp>
        </mc:Fallback>
      </mc:AlternateContent>
      <p:sp>
        <p:nvSpPr>
          <p:cNvPr id="13" name="圆角矩形 12"/>
          <p:cNvSpPr/>
          <p:nvPr/>
        </p:nvSpPr>
        <p:spPr>
          <a:xfrm>
            <a:off x="3530688" y="3307581"/>
            <a:ext cx="2890050" cy="2971649"/>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1400"/>
              <a:t>#include &lt;stdio.h&gt;</a:t>
            </a:r>
          </a:p>
          <a:p>
            <a:pPr defTabSz="363538"/>
            <a:r>
              <a:rPr lang="en-US" altLang="zh-CN" sz="1400"/>
              <a:t>int main()</a:t>
            </a:r>
          </a:p>
          <a:p>
            <a:pPr defTabSz="363538"/>
            <a:r>
              <a:rPr lang="en-US" altLang="zh-CN" sz="1400"/>
              <a:t>{</a:t>
            </a:r>
          </a:p>
          <a:p>
            <a:pPr defTabSz="363538"/>
            <a:r>
              <a:rPr lang="en-US" altLang="zh-CN" sz="1400"/>
              <a:t>	int x,y;</a:t>
            </a:r>
          </a:p>
          <a:p>
            <a:pPr defTabSz="363538"/>
            <a:r>
              <a:rPr lang="en-US" altLang="zh-CN" sz="1400"/>
              <a:t>	scanf("%d",&amp;x);</a:t>
            </a:r>
          </a:p>
          <a:p>
            <a:pPr defTabSz="363538"/>
            <a:r>
              <a:rPr lang="en-US" altLang="zh-CN" sz="1400"/>
              <a:t>	if(x&lt;0)</a:t>
            </a:r>
          </a:p>
          <a:p>
            <a:pPr defTabSz="363538"/>
            <a:r>
              <a:rPr lang="en-US" altLang="zh-CN" sz="1400"/>
              <a:t>		y=-1;</a:t>
            </a:r>
          </a:p>
          <a:p>
            <a:pPr defTabSz="363538"/>
            <a:r>
              <a:rPr lang="en-US" altLang="zh-CN" sz="1400"/>
              <a:t>	else </a:t>
            </a:r>
          </a:p>
          <a:p>
            <a:pPr defTabSz="363538"/>
            <a:r>
              <a:rPr lang="en-US" altLang="zh-CN" sz="1400"/>
              <a:t>		if(x==0) y=0;</a:t>
            </a:r>
          </a:p>
          <a:p>
            <a:pPr defTabSz="363538"/>
            <a:r>
              <a:rPr lang="en-US" altLang="zh-CN" sz="1400"/>
              <a:t>		else y=1;</a:t>
            </a:r>
          </a:p>
          <a:p>
            <a:pPr defTabSz="363538"/>
            <a:r>
              <a:rPr lang="en-US" altLang="zh-CN" sz="1400"/>
              <a:t>		printf("x=%d,y=%d\n",x,y);</a:t>
            </a:r>
          </a:p>
          <a:p>
            <a:pPr defTabSz="363538"/>
            <a:r>
              <a:rPr lang="en-US" altLang="zh-CN" sz="1400"/>
              <a:t>	return 0;</a:t>
            </a:r>
          </a:p>
          <a:p>
            <a:pPr defTabSz="363538"/>
            <a:r>
              <a:rPr lang="en-US" altLang="zh-CN" sz="1400"/>
              <a:t>}</a:t>
            </a:r>
            <a:endParaRPr lang="en-US" altLang="zh-CN" sz="1400" smtClean="0">
              <a:solidFill>
                <a:srgbClr val="008000"/>
              </a:solidFill>
            </a:endParaRPr>
          </a:p>
        </p:txBody>
      </p:sp>
      <p:grpSp>
        <p:nvGrpSpPr>
          <p:cNvPr id="18" name="组合 17"/>
          <p:cNvGrpSpPr/>
          <p:nvPr/>
        </p:nvGrpSpPr>
        <p:grpSpPr>
          <a:xfrm>
            <a:off x="6628363" y="818541"/>
            <a:ext cx="4845060" cy="1082218"/>
            <a:chOff x="7315200" y="1214207"/>
            <a:chExt cx="1739348" cy="1082218"/>
          </a:xfrm>
        </p:grpSpPr>
        <p:cxnSp>
          <p:nvCxnSpPr>
            <p:cNvPr id="6" name="直接箭头连接符 5"/>
            <p:cNvCxnSpPr/>
            <p:nvPr/>
          </p:nvCxnSpPr>
          <p:spPr>
            <a:xfrm flipV="1">
              <a:off x="8120270" y="1214207"/>
              <a:ext cx="0" cy="10822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7315200" y="1769165"/>
              <a:ext cx="17393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8120270" y="1542588"/>
              <a:ext cx="5367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7583557" y="2029605"/>
              <a:ext cx="536713"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5" name="组合 24"/>
          <p:cNvGrpSpPr/>
          <p:nvPr/>
        </p:nvGrpSpPr>
        <p:grpSpPr>
          <a:xfrm>
            <a:off x="281313" y="3198800"/>
            <a:ext cx="2823701" cy="3061270"/>
            <a:chOff x="4030664" y="1795463"/>
            <a:chExt cx="3717925" cy="4121151"/>
          </a:xfrm>
        </p:grpSpPr>
        <p:sp>
          <p:nvSpPr>
            <p:cNvPr id="26" name="MH_Text_1"/>
            <p:cNvSpPr>
              <a:spLocks noChangeAspect="1"/>
            </p:cNvSpPr>
            <p:nvPr>
              <p:custDataLst>
                <p:tags r:id="rId5"/>
              </p:custDataLst>
            </p:nvPr>
          </p:nvSpPr>
          <p:spPr>
            <a:xfrm>
              <a:off x="4030664" y="1916113"/>
              <a:ext cx="3717925" cy="4000501"/>
            </a:xfrm>
            <a:prstGeom prst="roundRect">
              <a:avLst>
                <a:gd name="adj" fmla="val 1429"/>
              </a:avLst>
            </a:prstGeom>
            <a:solidFill>
              <a:srgbClr val="F2F2F2"/>
            </a:solidFill>
            <a:ln w="3175">
              <a:solidFill>
                <a:srgbClr val="D5D5D5"/>
              </a:solidFill>
              <a:prstDash val="solid"/>
            </a:ln>
          </p:spPr>
          <p:style>
            <a:lnRef idx="1">
              <a:schemeClr val="accent6"/>
            </a:lnRef>
            <a:fillRef idx="0">
              <a:schemeClr val="accent6"/>
            </a:fillRef>
            <a:effectRef idx="0">
              <a:schemeClr val="accent6"/>
            </a:effectRef>
            <a:fontRef idx="minor">
              <a:schemeClr val="tx1"/>
            </a:fontRef>
          </p:style>
          <p:txBody>
            <a:bodyPr lIns="288000" tIns="720000" rIns="288000" bIns="360000" anchor="ctr">
              <a:noAutofit/>
            </a:bodyPr>
            <a:lstStyle/>
            <a:p>
              <a:pPr algn="just">
                <a:spcBef>
                  <a:spcPts val="600"/>
                </a:spcBef>
                <a:spcAft>
                  <a:spcPts val="600"/>
                </a:spcAft>
                <a:defRPr/>
              </a:pPr>
              <a:r>
                <a:rPr lang="zh-CN" altLang="en-US" sz="1400" b="1">
                  <a:solidFill>
                    <a:schemeClr val="accent1"/>
                  </a:solidFill>
                </a:rPr>
                <a:t>先后用</a:t>
              </a:r>
              <a:r>
                <a:rPr lang="en-US" altLang="zh-CN" sz="1400" b="1">
                  <a:solidFill>
                    <a:schemeClr val="accent1"/>
                  </a:solidFill>
                </a:rPr>
                <a:t>3</a:t>
              </a:r>
              <a:r>
                <a:rPr lang="zh-CN" altLang="en-US" sz="1400" b="1">
                  <a:solidFill>
                    <a:schemeClr val="accent1"/>
                  </a:solidFill>
                </a:rPr>
                <a:t>个独立的</a:t>
              </a:r>
              <a:r>
                <a:rPr lang="en-US" altLang="zh-CN" sz="1400" b="1">
                  <a:solidFill>
                    <a:schemeClr val="accent1"/>
                  </a:solidFill>
                </a:rPr>
                <a:t>if</a:t>
              </a:r>
              <a:r>
                <a:rPr lang="zh-CN" altLang="en-US" sz="1400" b="1">
                  <a:solidFill>
                    <a:schemeClr val="accent1"/>
                  </a:solidFill>
                </a:rPr>
                <a:t>语句处理</a:t>
              </a:r>
              <a:endParaRPr lang="en-US" altLang="zh-CN" sz="1400" b="1" smtClean="0">
                <a:solidFill>
                  <a:schemeClr val="accent1"/>
                </a:solidFill>
              </a:endParaRPr>
            </a:p>
            <a:p>
              <a:pPr algn="just">
                <a:spcBef>
                  <a:spcPts val="600"/>
                </a:spcBef>
                <a:spcAft>
                  <a:spcPts val="600"/>
                </a:spcAft>
                <a:defRPr/>
              </a:pPr>
              <a:r>
                <a:rPr lang="en-US" altLang="zh-CN" sz="1400" smtClean="0">
                  <a:solidFill>
                    <a:srgbClr val="454545"/>
                  </a:solidFill>
                </a:rPr>
                <a:t>S1</a:t>
              </a:r>
              <a:r>
                <a:rPr lang="zh-CN" altLang="en-US" sz="1400" smtClean="0">
                  <a:solidFill>
                    <a:srgbClr val="454545"/>
                  </a:solidFill>
                </a:rPr>
                <a:t>：输入</a:t>
              </a:r>
              <a:r>
                <a:rPr lang="en-US" altLang="zh-CN" sz="1400">
                  <a:solidFill>
                    <a:srgbClr val="454545"/>
                  </a:solidFill>
                </a:rPr>
                <a:t>x</a:t>
              </a:r>
            </a:p>
            <a:p>
              <a:pPr algn="just">
                <a:spcBef>
                  <a:spcPts val="600"/>
                </a:spcBef>
                <a:spcAft>
                  <a:spcPts val="600"/>
                </a:spcAft>
                <a:defRPr/>
              </a:pPr>
              <a:r>
                <a:rPr lang="en-US" altLang="zh-CN" sz="1400" smtClean="0">
                  <a:solidFill>
                    <a:srgbClr val="454545"/>
                  </a:solidFill>
                </a:rPr>
                <a:t>S2</a:t>
              </a:r>
              <a:r>
                <a:rPr lang="zh-CN" altLang="en-US" sz="1400" smtClean="0">
                  <a:solidFill>
                    <a:srgbClr val="454545"/>
                  </a:solidFill>
                </a:rPr>
                <a:t>：若</a:t>
              </a:r>
              <a:r>
                <a:rPr lang="en-US" altLang="zh-CN" sz="1400">
                  <a:solidFill>
                    <a:srgbClr val="454545"/>
                  </a:solidFill>
                </a:rPr>
                <a:t>x&lt;0,</a:t>
              </a:r>
              <a:r>
                <a:rPr lang="zh-CN" altLang="en-US" sz="1400">
                  <a:solidFill>
                    <a:srgbClr val="454545"/>
                  </a:solidFill>
                </a:rPr>
                <a:t>则</a:t>
              </a:r>
              <a:r>
                <a:rPr lang="en-US" altLang="zh-CN" sz="1400">
                  <a:solidFill>
                    <a:srgbClr val="454545"/>
                  </a:solidFill>
                </a:rPr>
                <a:t>y =-1</a:t>
              </a:r>
            </a:p>
            <a:p>
              <a:pPr algn="just">
                <a:spcBef>
                  <a:spcPts val="600"/>
                </a:spcBef>
                <a:spcAft>
                  <a:spcPts val="600"/>
                </a:spcAft>
                <a:defRPr/>
              </a:pPr>
              <a:r>
                <a:rPr lang="en-US" altLang="zh-CN" sz="1400" smtClean="0">
                  <a:solidFill>
                    <a:srgbClr val="454545"/>
                  </a:solidFill>
                </a:rPr>
                <a:t>S3</a:t>
              </a:r>
              <a:r>
                <a:rPr lang="zh-CN" altLang="en-US" sz="1400" smtClean="0">
                  <a:solidFill>
                    <a:srgbClr val="454545"/>
                  </a:solidFill>
                </a:rPr>
                <a:t>：若</a:t>
              </a:r>
              <a:r>
                <a:rPr lang="en-US" altLang="zh-CN" sz="1400">
                  <a:solidFill>
                    <a:srgbClr val="454545"/>
                  </a:solidFill>
                </a:rPr>
                <a:t>x=0,</a:t>
              </a:r>
              <a:r>
                <a:rPr lang="zh-CN" altLang="en-US" sz="1400">
                  <a:solidFill>
                    <a:srgbClr val="454545"/>
                  </a:solidFill>
                </a:rPr>
                <a:t>则</a:t>
              </a:r>
              <a:r>
                <a:rPr lang="en-US" altLang="zh-CN" sz="1400">
                  <a:solidFill>
                    <a:srgbClr val="454545"/>
                  </a:solidFill>
                </a:rPr>
                <a:t>y=0</a:t>
              </a:r>
            </a:p>
            <a:p>
              <a:pPr algn="just">
                <a:spcBef>
                  <a:spcPts val="600"/>
                </a:spcBef>
                <a:spcAft>
                  <a:spcPts val="600"/>
                </a:spcAft>
                <a:defRPr/>
              </a:pPr>
              <a:r>
                <a:rPr lang="en-US" altLang="zh-CN" sz="1400" smtClean="0">
                  <a:solidFill>
                    <a:srgbClr val="454545"/>
                  </a:solidFill>
                </a:rPr>
                <a:t>S4</a:t>
              </a:r>
              <a:r>
                <a:rPr lang="zh-CN" altLang="en-US" sz="1400" smtClean="0">
                  <a:solidFill>
                    <a:srgbClr val="454545"/>
                  </a:solidFill>
                </a:rPr>
                <a:t>：若</a:t>
              </a:r>
              <a:r>
                <a:rPr lang="en-US" altLang="zh-CN" sz="1400">
                  <a:solidFill>
                    <a:srgbClr val="454545"/>
                  </a:solidFill>
                </a:rPr>
                <a:t>x&gt;0,</a:t>
              </a:r>
              <a:r>
                <a:rPr lang="zh-CN" altLang="en-US" sz="1400">
                  <a:solidFill>
                    <a:srgbClr val="454545"/>
                  </a:solidFill>
                </a:rPr>
                <a:t>则</a:t>
              </a:r>
              <a:r>
                <a:rPr lang="en-US" altLang="zh-CN" sz="1400">
                  <a:solidFill>
                    <a:srgbClr val="454545"/>
                  </a:solidFill>
                </a:rPr>
                <a:t>y=1</a:t>
              </a:r>
            </a:p>
            <a:p>
              <a:pPr algn="just">
                <a:spcBef>
                  <a:spcPts val="600"/>
                </a:spcBef>
                <a:spcAft>
                  <a:spcPts val="600"/>
                </a:spcAft>
                <a:defRPr/>
              </a:pPr>
              <a:r>
                <a:rPr lang="en-US" altLang="zh-CN" sz="1400" smtClean="0">
                  <a:solidFill>
                    <a:srgbClr val="454545"/>
                  </a:solidFill>
                </a:rPr>
                <a:t>S5</a:t>
              </a:r>
              <a:r>
                <a:rPr lang="zh-CN" altLang="en-US" sz="1400" smtClean="0">
                  <a:solidFill>
                    <a:srgbClr val="454545"/>
                  </a:solidFill>
                </a:rPr>
                <a:t>：输出</a:t>
              </a:r>
              <a:r>
                <a:rPr lang="en-US" altLang="zh-CN" sz="1400">
                  <a:solidFill>
                    <a:srgbClr val="454545"/>
                  </a:solidFill>
                </a:rPr>
                <a:t>y</a:t>
              </a:r>
              <a:endParaRPr lang="zh-CN" altLang="en-US" sz="1400" dirty="0">
                <a:solidFill>
                  <a:srgbClr val="454545"/>
                </a:solidFill>
              </a:endParaRPr>
            </a:p>
          </p:txBody>
        </p:sp>
        <p:sp>
          <p:nvSpPr>
            <p:cNvPr id="27" name="MH_Other_1"/>
            <p:cNvSpPr/>
            <p:nvPr>
              <p:custDataLst>
                <p:tags r:id="rId6"/>
              </p:custDataLst>
            </p:nvPr>
          </p:nvSpPr>
          <p:spPr>
            <a:xfrm>
              <a:off x="4621214" y="1795463"/>
              <a:ext cx="276225" cy="120650"/>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29" name="MH_Other_2"/>
            <p:cNvSpPr/>
            <p:nvPr>
              <p:custDataLst>
                <p:tags r:id="rId7"/>
              </p:custDataLst>
            </p:nvPr>
          </p:nvSpPr>
          <p:spPr>
            <a:xfrm>
              <a:off x="6948489" y="1795463"/>
              <a:ext cx="261937" cy="120650"/>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30" name="MH_SubTitle_1"/>
            <p:cNvSpPr/>
            <p:nvPr>
              <p:custDataLst>
                <p:tags r:id="rId8"/>
              </p:custDataLst>
            </p:nvPr>
          </p:nvSpPr>
          <p:spPr>
            <a:xfrm>
              <a:off x="4760914" y="1795464"/>
              <a:ext cx="2308225" cy="649287"/>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gradFill flip="none" rotWithShape="1">
              <a:gsLst>
                <a:gs pos="0">
                  <a:schemeClr val="accent1">
                    <a:lumMod val="60000"/>
                    <a:lumOff val="40000"/>
                  </a:schemeClr>
                </a:gs>
                <a:gs pos="26000">
                  <a:schemeClr val="accent1">
                    <a:lumMod val="40000"/>
                    <a:lumOff val="60000"/>
                  </a:schemeClr>
                </a:gs>
                <a:gs pos="100000">
                  <a:schemeClr val="accent1">
                    <a:lumMod val="60000"/>
                    <a:lumOff val="40000"/>
                  </a:schemeClr>
                </a:gs>
              </a:gsLst>
              <a:lin ang="5400000" scaled="0"/>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2000" b="1" dirty="0">
                  <a:solidFill>
                    <a:schemeClr val="accent1">
                      <a:lumMod val="50000"/>
                    </a:schemeClr>
                  </a:solidFill>
                  <a:latin typeface="黑体" panose="02010609060101010101" pitchFamily="49" charset="-122"/>
                  <a:ea typeface="黑体" panose="02010609060101010101" pitchFamily="49" charset="-122"/>
                </a:rPr>
                <a:t>算法</a:t>
              </a:r>
              <a:r>
                <a:rPr lang="zh-CN" altLang="en-US" sz="2000" b="1" dirty="0" smtClean="0">
                  <a:solidFill>
                    <a:schemeClr val="accent1">
                      <a:lumMod val="50000"/>
                    </a:schemeClr>
                  </a:solidFill>
                  <a:latin typeface="黑体" panose="02010609060101010101" pitchFamily="49" charset="-122"/>
                  <a:ea typeface="黑体" panose="02010609060101010101" pitchFamily="49" charset="-122"/>
                </a:rPr>
                <a:t>步骤</a:t>
              </a:r>
              <a:endParaRPr lang="zh-CN" altLang="en-US" sz="2000" b="1" dirty="0">
                <a:solidFill>
                  <a:schemeClr val="accent1">
                    <a:lumMod val="50000"/>
                  </a:schemeClr>
                </a:solidFill>
                <a:latin typeface="黑体" panose="02010609060101010101" pitchFamily="49" charset="-122"/>
                <a:ea typeface="黑体" panose="02010609060101010101" pitchFamily="49" charset="-122"/>
              </a:endParaRPr>
            </a:p>
          </p:txBody>
        </p:sp>
      </p:grpSp>
      <p:sp>
        <p:nvSpPr>
          <p:cNvPr id="31" name="圆角矩形 30"/>
          <p:cNvSpPr/>
          <p:nvPr/>
        </p:nvSpPr>
        <p:spPr>
          <a:xfrm>
            <a:off x="9411839" y="3288420"/>
            <a:ext cx="2525058" cy="2971649"/>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1400"/>
              <a:t>#include &lt;stdio.h&gt;</a:t>
            </a:r>
          </a:p>
          <a:p>
            <a:pPr defTabSz="363538"/>
            <a:r>
              <a:rPr lang="en-US" altLang="zh-CN" sz="1400"/>
              <a:t>int main()</a:t>
            </a:r>
          </a:p>
          <a:p>
            <a:pPr defTabSz="363538"/>
            <a:r>
              <a:rPr lang="en-US" altLang="zh-CN" sz="1400"/>
              <a:t>{</a:t>
            </a:r>
          </a:p>
          <a:p>
            <a:pPr defTabSz="363538"/>
            <a:r>
              <a:rPr lang="en-US" altLang="zh-CN" sz="1400"/>
              <a:t>	int x,y;</a:t>
            </a:r>
          </a:p>
          <a:p>
            <a:pPr defTabSz="363538"/>
            <a:r>
              <a:rPr lang="en-US" altLang="zh-CN" sz="1400"/>
              <a:t>	scanf("%d",&amp;x);</a:t>
            </a:r>
          </a:p>
          <a:p>
            <a:pPr defTabSz="363538"/>
            <a:r>
              <a:rPr lang="en-US" altLang="zh-CN" sz="1400"/>
              <a:t>	if(x&gt;=0</a:t>
            </a:r>
            <a:r>
              <a:rPr lang="en-US" altLang="zh-CN" sz="1400" smtClean="0"/>
              <a:t>)</a:t>
            </a:r>
            <a:endParaRPr lang="en-US" altLang="zh-CN" sz="1400"/>
          </a:p>
          <a:p>
            <a:pPr defTabSz="363538"/>
            <a:r>
              <a:rPr lang="zh-CN" altLang="en-US" sz="1400"/>
              <a:t>		</a:t>
            </a:r>
            <a:r>
              <a:rPr lang="en-US" altLang="zh-CN" sz="1400"/>
              <a:t>if(x&gt;0) y=1;</a:t>
            </a:r>
          </a:p>
          <a:p>
            <a:pPr defTabSz="363538"/>
            <a:r>
              <a:rPr lang="en-US" altLang="zh-CN" sz="1400"/>
              <a:t>		else    y=0;</a:t>
            </a:r>
          </a:p>
          <a:p>
            <a:pPr defTabSz="363538"/>
            <a:r>
              <a:rPr lang="en-US" altLang="zh-CN" sz="1400"/>
              <a:t>	else 		y=-1;</a:t>
            </a:r>
          </a:p>
          <a:p>
            <a:pPr defTabSz="363538"/>
            <a:r>
              <a:rPr lang="en-US" altLang="zh-CN" sz="1400"/>
              <a:t>	printf("x=%d,y=%d\n",x,y);</a:t>
            </a:r>
          </a:p>
          <a:p>
            <a:pPr defTabSz="363538"/>
            <a:r>
              <a:rPr lang="en-US" altLang="zh-CN" sz="1400"/>
              <a:t>	return 0;</a:t>
            </a:r>
          </a:p>
          <a:p>
            <a:pPr defTabSz="363538"/>
            <a:r>
              <a:rPr lang="en-US" altLang="zh-CN" sz="1400"/>
              <a:t>}</a:t>
            </a:r>
            <a:endParaRPr lang="en-US" altLang="zh-CN" sz="1400" smtClean="0">
              <a:solidFill>
                <a:srgbClr val="008000"/>
              </a:solidFill>
            </a:endParaRPr>
          </a:p>
        </p:txBody>
      </p:sp>
      <p:grpSp>
        <p:nvGrpSpPr>
          <p:cNvPr id="32" name="组合 31"/>
          <p:cNvGrpSpPr/>
          <p:nvPr/>
        </p:nvGrpSpPr>
        <p:grpSpPr>
          <a:xfrm>
            <a:off x="6510675" y="3198799"/>
            <a:ext cx="2814179" cy="3061270"/>
            <a:chOff x="4030664" y="1795463"/>
            <a:chExt cx="3717925" cy="4121151"/>
          </a:xfrm>
        </p:grpSpPr>
        <p:sp>
          <p:nvSpPr>
            <p:cNvPr id="33" name="MH_Text_1"/>
            <p:cNvSpPr>
              <a:spLocks noChangeAspect="1"/>
            </p:cNvSpPr>
            <p:nvPr>
              <p:custDataLst>
                <p:tags r:id="rId1"/>
              </p:custDataLst>
            </p:nvPr>
          </p:nvSpPr>
          <p:spPr>
            <a:xfrm>
              <a:off x="4030664" y="1916113"/>
              <a:ext cx="3717925" cy="4000501"/>
            </a:xfrm>
            <a:prstGeom prst="roundRect">
              <a:avLst>
                <a:gd name="adj" fmla="val 1429"/>
              </a:avLst>
            </a:prstGeom>
            <a:solidFill>
              <a:srgbClr val="F2F2F2"/>
            </a:solidFill>
            <a:ln w="3175">
              <a:solidFill>
                <a:srgbClr val="D5D5D5"/>
              </a:solidFill>
              <a:prstDash val="solid"/>
            </a:ln>
          </p:spPr>
          <p:style>
            <a:lnRef idx="1">
              <a:schemeClr val="accent6"/>
            </a:lnRef>
            <a:fillRef idx="0">
              <a:schemeClr val="accent6"/>
            </a:fillRef>
            <a:effectRef idx="0">
              <a:schemeClr val="accent6"/>
            </a:effectRef>
            <a:fontRef idx="minor">
              <a:schemeClr val="tx1"/>
            </a:fontRef>
          </p:style>
          <p:txBody>
            <a:bodyPr lIns="288000" tIns="720000" rIns="288000" bIns="360000" anchor="ctr">
              <a:noAutofit/>
            </a:bodyPr>
            <a:lstStyle/>
            <a:p>
              <a:pPr algn="just">
                <a:spcBef>
                  <a:spcPts val="600"/>
                </a:spcBef>
                <a:spcAft>
                  <a:spcPts val="600"/>
                </a:spcAft>
                <a:defRPr/>
              </a:pPr>
              <a:r>
                <a:rPr lang="zh-CN" altLang="en-US" sz="1400" b="1" smtClean="0">
                  <a:solidFill>
                    <a:schemeClr val="accent1"/>
                  </a:solidFill>
                </a:rPr>
                <a:t>用</a:t>
              </a:r>
              <a:r>
                <a:rPr lang="zh-CN" altLang="en-US" sz="1400" b="1">
                  <a:solidFill>
                    <a:schemeClr val="accent1"/>
                  </a:solidFill>
                </a:rPr>
                <a:t>一个嵌套的</a:t>
              </a:r>
              <a:r>
                <a:rPr lang="en-US" altLang="zh-CN" sz="1400" b="1">
                  <a:solidFill>
                    <a:schemeClr val="accent1"/>
                  </a:solidFill>
                </a:rPr>
                <a:t>if</a:t>
              </a:r>
              <a:r>
                <a:rPr lang="zh-CN" altLang="en-US" sz="1400" b="1">
                  <a:solidFill>
                    <a:schemeClr val="accent1"/>
                  </a:solidFill>
                </a:rPr>
                <a:t>语句</a:t>
              </a:r>
              <a:r>
                <a:rPr lang="zh-CN" altLang="en-US" sz="1400" b="1" smtClean="0">
                  <a:solidFill>
                    <a:schemeClr val="accent1"/>
                  </a:solidFill>
                </a:rPr>
                <a:t>处理</a:t>
              </a:r>
              <a:endParaRPr lang="en-US" altLang="zh-CN" sz="1400" b="1" smtClean="0">
                <a:solidFill>
                  <a:schemeClr val="accent1"/>
                </a:solidFill>
              </a:endParaRPr>
            </a:p>
            <a:p>
              <a:pPr algn="just">
                <a:spcBef>
                  <a:spcPts val="600"/>
                </a:spcBef>
                <a:spcAft>
                  <a:spcPts val="600"/>
                </a:spcAft>
                <a:defRPr/>
              </a:pPr>
              <a:r>
                <a:rPr lang="en-US" altLang="zh-CN" sz="1400" smtClean="0">
                  <a:solidFill>
                    <a:srgbClr val="454545"/>
                  </a:solidFill>
                </a:rPr>
                <a:t>S1</a:t>
              </a:r>
              <a:r>
                <a:rPr lang="zh-CN" altLang="en-US" sz="1400" smtClean="0">
                  <a:solidFill>
                    <a:srgbClr val="454545"/>
                  </a:solidFill>
                </a:rPr>
                <a:t>：输入</a:t>
              </a:r>
              <a:r>
                <a:rPr lang="en-US" altLang="zh-CN" sz="1400">
                  <a:solidFill>
                    <a:srgbClr val="454545"/>
                  </a:solidFill>
                </a:rPr>
                <a:t>x</a:t>
              </a:r>
            </a:p>
            <a:p>
              <a:pPr algn="just">
                <a:spcBef>
                  <a:spcPts val="600"/>
                </a:spcBef>
                <a:spcAft>
                  <a:spcPts val="600"/>
                </a:spcAft>
                <a:defRPr/>
              </a:pPr>
              <a:r>
                <a:rPr lang="en-US" altLang="zh-CN" sz="1400" smtClean="0">
                  <a:solidFill>
                    <a:srgbClr val="454545"/>
                  </a:solidFill>
                </a:rPr>
                <a:t>S2</a:t>
              </a:r>
              <a:r>
                <a:rPr lang="zh-CN" altLang="en-US" sz="1400" smtClean="0">
                  <a:solidFill>
                    <a:srgbClr val="454545"/>
                  </a:solidFill>
                </a:rPr>
                <a:t>：若</a:t>
              </a:r>
              <a:r>
                <a:rPr lang="en-US" altLang="zh-CN" sz="1400">
                  <a:solidFill>
                    <a:srgbClr val="454545"/>
                  </a:solidFill>
                </a:rPr>
                <a:t>x&lt;0,</a:t>
              </a:r>
              <a:r>
                <a:rPr lang="zh-CN" altLang="en-US" sz="1400">
                  <a:solidFill>
                    <a:srgbClr val="454545"/>
                  </a:solidFill>
                </a:rPr>
                <a:t>则</a:t>
              </a:r>
              <a:r>
                <a:rPr lang="en-US" altLang="zh-CN" sz="1400">
                  <a:solidFill>
                    <a:srgbClr val="454545"/>
                  </a:solidFill>
                </a:rPr>
                <a:t>y=-1 </a:t>
              </a:r>
            </a:p>
            <a:p>
              <a:pPr algn="just">
                <a:spcBef>
                  <a:spcPts val="600"/>
                </a:spcBef>
                <a:spcAft>
                  <a:spcPts val="600"/>
                </a:spcAft>
                <a:defRPr/>
              </a:pPr>
              <a:r>
                <a:rPr lang="en-US" altLang="zh-CN" sz="1400" smtClean="0">
                  <a:solidFill>
                    <a:srgbClr val="454545"/>
                  </a:solidFill>
                </a:rPr>
                <a:t>S3</a:t>
              </a:r>
              <a:r>
                <a:rPr lang="zh-CN" altLang="en-US" sz="1400" smtClean="0">
                  <a:solidFill>
                    <a:srgbClr val="454545"/>
                  </a:solidFill>
                </a:rPr>
                <a:t>：否则</a:t>
              </a:r>
              <a:endParaRPr lang="zh-CN" altLang="en-US" sz="1400">
                <a:solidFill>
                  <a:srgbClr val="454545"/>
                </a:solidFill>
              </a:endParaRPr>
            </a:p>
            <a:p>
              <a:pPr algn="just">
                <a:spcBef>
                  <a:spcPts val="600"/>
                </a:spcBef>
                <a:spcAft>
                  <a:spcPts val="600"/>
                </a:spcAft>
                <a:defRPr/>
              </a:pPr>
              <a:r>
                <a:rPr lang="en-US" altLang="zh-CN" sz="1400" smtClean="0">
                  <a:solidFill>
                    <a:srgbClr val="454545"/>
                  </a:solidFill>
                </a:rPr>
                <a:t>S4</a:t>
              </a:r>
              <a:r>
                <a:rPr lang="zh-CN" altLang="en-US" sz="1400" smtClean="0">
                  <a:solidFill>
                    <a:srgbClr val="454545"/>
                  </a:solidFill>
                </a:rPr>
                <a:t>：若</a:t>
              </a:r>
              <a:r>
                <a:rPr lang="en-US" altLang="zh-CN" sz="1400">
                  <a:solidFill>
                    <a:srgbClr val="454545"/>
                  </a:solidFill>
                </a:rPr>
                <a:t>x=0,</a:t>
              </a:r>
              <a:r>
                <a:rPr lang="zh-CN" altLang="en-US" sz="1400">
                  <a:solidFill>
                    <a:srgbClr val="454545"/>
                  </a:solidFill>
                </a:rPr>
                <a:t>则</a:t>
              </a:r>
              <a:r>
                <a:rPr lang="en-US" altLang="zh-CN" sz="1400">
                  <a:solidFill>
                    <a:srgbClr val="454545"/>
                  </a:solidFill>
                </a:rPr>
                <a:t>y=0</a:t>
              </a:r>
            </a:p>
            <a:p>
              <a:pPr algn="just">
                <a:spcBef>
                  <a:spcPts val="600"/>
                </a:spcBef>
                <a:spcAft>
                  <a:spcPts val="600"/>
                </a:spcAft>
                <a:defRPr/>
              </a:pPr>
              <a:r>
                <a:rPr lang="en-US" altLang="zh-CN" sz="1400" smtClean="0">
                  <a:solidFill>
                    <a:srgbClr val="454545"/>
                  </a:solidFill>
                </a:rPr>
                <a:t>S5</a:t>
              </a:r>
              <a:r>
                <a:rPr lang="zh-CN" altLang="en-US" sz="1400" smtClean="0">
                  <a:solidFill>
                    <a:srgbClr val="454545"/>
                  </a:solidFill>
                </a:rPr>
                <a:t>：否则</a:t>
              </a:r>
              <a:r>
                <a:rPr lang="en-US" altLang="zh-CN" sz="1400">
                  <a:solidFill>
                    <a:srgbClr val="454545"/>
                  </a:solidFill>
                </a:rPr>
                <a:t>(</a:t>
              </a:r>
              <a:r>
                <a:rPr lang="zh-CN" altLang="en-US" sz="1400">
                  <a:solidFill>
                    <a:srgbClr val="454545"/>
                  </a:solidFill>
                </a:rPr>
                <a:t>即</a:t>
              </a:r>
              <a:r>
                <a:rPr lang="en-US" altLang="zh-CN" sz="1400">
                  <a:solidFill>
                    <a:srgbClr val="454545"/>
                  </a:solidFill>
                </a:rPr>
                <a:t>x&gt;0),</a:t>
              </a:r>
              <a:r>
                <a:rPr lang="zh-CN" altLang="en-US" sz="1400">
                  <a:solidFill>
                    <a:srgbClr val="454545"/>
                  </a:solidFill>
                </a:rPr>
                <a:t>则</a:t>
              </a:r>
              <a:r>
                <a:rPr lang="en-US" altLang="zh-CN" sz="1400">
                  <a:solidFill>
                    <a:srgbClr val="454545"/>
                  </a:solidFill>
                </a:rPr>
                <a:t>y=1</a:t>
              </a:r>
            </a:p>
            <a:p>
              <a:pPr algn="just">
                <a:spcBef>
                  <a:spcPts val="600"/>
                </a:spcBef>
                <a:spcAft>
                  <a:spcPts val="600"/>
                </a:spcAft>
                <a:defRPr/>
              </a:pPr>
              <a:r>
                <a:rPr lang="en-US" altLang="zh-CN" sz="1400" smtClean="0">
                  <a:solidFill>
                    <a:srgbClr val="454545"/>
                  </a:solidFill>
                </a:rPr>
                <a:t>S6</a:t>
              </a:r>
              <a:r>
                <a:rPr lang="zh-CN" altLang="en-US" sz="1400" smtClean="0">
                  <a:solidFill>
                    <a:srgbClr val="454545"/>
                  </a:solidFill>
                </a:rPr>
                <a:t>：输出</a:t>
              </a:r>
              <a:r>
                <a:rPr lang="en-US" altLang="zh-CN" sz="1400" smtClean="0">
                  <a:solidFill>
                    <a:srgbClr val="454545"/>
                  </a:solidFill>
                </a:rPr>
                <a:t>y</a:t>
              </a:r>
              <a:endParaRPr lang="zh-CN" altLang="en-US" sz="1400" dirty="0">
                <a:solidFill>
                  <a:srgbClr val="454545"/>
                </a:solidFill>
              </a:endParaRPr>
            </a:p>
          </p:txBody>
        </p:sp>
        <p:sp>
          <p:nvSpPr>
            <p:cNvPr id="34" name="MH_Other_1"/>
            <p:cNvSpPr/>
            <p:nvPr>
              <p:custDataLst>
                <p:tags r:id="rId2"/>
              </p:custDataLst>
            </p:nvPr>
          </p:nvSpPr>
          <p:spPr>
            <a:xfrm>
              <a:off x="4621214" y="1795463"/>
              <a:ext cx="276225" cy="120650"/>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35" name="MH_Other_2"/>
            <p:cNvSpPr/>
            <p:nvPr>
              <p:custDataLst>
                <p:tags r:id="rId3"/>
              </p:custDataLst>
            </p:nvPr>
          </p:nvSpPr>
          <p:spPr>
            <a:xfrm>
              <a:off x="6948489" y="1795463"/>
              <a:ext cx="261937" cy="120650"/>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36" name="MH_SubTitle_1"/>
            <p:cNvSpPr/>
            <p:nvPr>
              <p:custDataLst>
                <p:tags r:id="rId4"/>
              </p:custDataLst>
            </p:nvPr>
          </p:nvSpPr>
          <p:spPr>
            <a:xfrm>
              <a:off x="4760914" y="1795464"/>
              <a:ext cx="2308225" cy="649287"/>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gradFill flip="none" rotWithShape="1">
              <a:gsLst>
                <a:gs pos="0">
                  <a:schemeClr val="accent1">
                    <a:lumMod val="60000"/>
                    <a:lumOff val="40000"/>
                  </a:schemeClr>
                </a:gs>
                <a:gs pos="26000">
                  <a:schemeClr val="accent1">
                    <a:lumMod val="40000"/>
                    <a:lumOff val="60000"/>
                  </a:schemeClr>
                </a:gs>
                <a:gs pos="100000">
                  <a:schemeClr val="accent1">
                    <a:lumMod val="60000"/>
                    <a:lumOff val="40000"/>
                  </a:schemeClr>
                </a:gs>
              </a:gsLst>
              <a:lin ang="5400000" scaled="0"/>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2000" b="1" dirty="0">
                  <a:solidFill>
                    <a:schemeClr val="accent1">
                      <a:lumMod val="50000"/>
                    </a:schemeClr>
                  </a:solidFill>
                  <a:latin typeface="黑体" panose="02010609060101010101" pitchFamily="49" charset="-122"/>
                  <a:ea typeface="黑体" panose="02010609060101010101" pitchFamily="49" charset="-122"/>
                </a:rPr>
                <a:t>算法</a:t>
              </a:r>
              <a:r>
                <a:rPr lang="zh-CN" altLang="en-US" sz="2000" b="1" dirty="0" smtClean="0">
                  <a:solidFill>
                    <a:schemeClr val="accent1">
                      <a:lumMod val="50000"/>
                    </a:schemeClr>
                  </a:solidFill>
                  <a:latin typeface="黑体" panose="02010609060101010101" pitchFamily="49" charset="-122"/>
                  <a:ea typeface="黑体" panose="02010609060101010101" pitchFamily="49" charset="-122"/>
                </a:rPr>
                <a:t>步骤</a:t>
              </a:r>
              <a:endParaRPr lang="zh-CN" altLang="en-US" sz="2000" b="1" dirty="0">
                <a:solidFill>
                  <a:schemeClr val="accent1">
                    <a:lumMod val="50000"/>
                  </a:schemeClr>
                </a:solidFill>
                <a:latin typeface="黑体" panose="02010609060101010101" pitchFamily="49" charset="-122"/>
                <a:ea typeface="黑体" panose="02010609060101010101" pitchFamily="49" charset="-122"/>
              </a:endParaRPr>
            </a:p>
          </p:txBody>
        </p:sp>
      </p:grpSp>
      <p:cxnSp>
        <p:nvCxnSpPr>
          <p:cNvPr id="37" name="直接连接符 36"/>
          <p:cNvCxnSpPr/>
          <p:nvPr/>
        </p:nvCxnSpPr>
        <p:spPr>
          <a:xfrm>
            <a:off x="3328300" y="3379304"/>
            <a:ext cx="0" cy="2971649"/>
          </a:xfrm>
          <a:prstGeom prst="line">
            <a:avLst/>
          </a:prstGeom>
          <a:ln>
            <a:gradFill>
              <a:gsLst>
                <a:gs pos="0">
                  <a:schemeClr val="accent1">
                    <a:lumMod val="5000"/>
                    <a:lumOff val="95000"/>
                  </a:schemeClr>
                </a:gs>
                <a:gs pos="33000">
                  <a:schemeClr val="accent1"/>
                </a:gs>
                <a:gs pos="66000">
                  <a:schemeClr val="accent1"/>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pic>
        <p:nvPicPr>
          <p:cNvPr id="22" name="图片 21"/>
          <p:cNvPicPr>
            <a:picLocks noChangeAspect="1"/>
          </p:cNvPicPr>
          <p:nvPr/>
        </p:nvPicPr>
        <p:blipFill>
          <a:blip r:embed="rId12" cstate="print"/>
          <a:stretch>
            <a:fillRect/>
          </a:stretch>
        </p:blipFill>
        <p:spPr>
          <a:xfrm>
            <a:off x="6628363" y="2094761"/>
            <a:ext cx="3476625" cy="981075"/>
          </a:xfrm>
          <a:prstGeom prst="rect">
            <a:avLst/>
          </a:prstGeom>
        </p:spPr>
      </p:pic>
      <p:pic>
        <p:nvPicPr>
          <p:cNvPr id="23" name="图片 22"/>
          <p:cNvPicPr>
            <a:picLocks noChangeAspect="1"/>
          </p:cNvPicPr>
          <p:nvPr/>
        </p:nvPicPr>
        <p:blipFill>
          <a:blip r:embed="rId13" cstate="print"/>
          <a:stretch>
            <a:fillRect/>
          </a:stretch>
        </p:blipFill>
        <p:spPr>
          <a:xfrm>
            <a:off x="8371964" y="2184777"/>
            <a:ext cx="3562350" cy="942975"/>
          </a:xfrm>
          <a:prstGeom prst="rect">
            <a:avLst/>
          </a:prstGeom>
        </p:spPr>
      </p:pic>
      <p:sp>
        <p:nvSpPr>
          <p:cNvPr id="41" name="文本框 40"/>
          <p:cNvSpPr txBox="1"/>
          <p:nvPr/>
        </p:nvSpPr>
        <p:spPr>
          <a:xfrm>
            <a:off x="8646002" y="649208"/>
            <a:ext cx="3294506" cy="1190069"/>
          </a:xfrm>
          <a:prstGeom prst="rect">
            <a:avLst/>
          </a:prstGeom>
          <a:noFill/>
        </p:spPr>
        <p:txBody>
          <a:bodyPr wrap="square" rtlCol="0">
            <a:spAutoFit/>
          </a:bodyPr>
          <a:lstStyle/>
          <a:p>
            <a:pPr>
              <a:lnSpc>
                <a:spcPct val="150000"/>
              </a:lnSpc>
            </a:pPr>
            <a:r>
              <a:rPr lang="en-US" altLang="zh-CN" sz="1400" smtClean="0"/>
              <a:t>y</a:t>
            </a:r>
          </a:p>
          <a:p>
            <a:pPr>
              <a:lnSpc>
                <a:spcPct val="150000"/>
              </a:lnSpc>
            </a:pPr>
            <a:r>
              <a:rPr lang="en-US" altLang="zh-CN" sz="1400" smtClean="0"/>
              <a:t>1</a:t>
            </a:r>
          </a:p>
          <a:p>
            <a:pPr>
              <a:lnSpc>
                <a:spcPct val="150000"/>
              </a:lnSpc>
            </a:pPr>
            <a:r>
              <a:rPr lang="en-US" altLang="zh-CN" sz="1400" smtClean="0"/>
              <a:t>0			x</a:t>
            </a:r>
          </a:p>
          <a:p>
            <a:pPr>
              <a:lnSpc>
                <a:spcPts val="1000"/>
              </a:lnSpc>
            </a:pPr>
            <a:r>
              <a:rPr lang="en-US" altLang="zh-CN" sz="1400" smtClean="0"/>
              <a:t>   -1</a:t>
            </a:r>
            <a:endParaRPr lang="zh-CN" altLang="en-US" sz="1400"/>
          </a:p>
        </p:txBody>
      </p:sp>
      <p:sp>
        <p:nvSpPr>
          <p:cNvPr id="28" name="圆角矩形 27"/>
          <p:cNvSpPr/>
          <p:nvPr/>
        </p:nvSpPr>
        <p:spPr>
          <a:xfrm>
            <a:off x="223019" y="3307582"/>
            <a:ext cx="2890050" cy="2971649"/>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1400"/>
              <a:t>#include &lt;stdio.h&gt;</a:t>
            </a:r>
          </a:p>
          <a:p>
            <a:pPr defTabSz="363538"/>
            <a:r>
              <a:rPr lang="en-US" altLang="zh-CN" sz="1400"/>
              <a:t>int main()</a:t>
            </a:r>
          </a:p>
          <a:p>
            <a:pPr defTabSz="363538"/>
            <a:r>
              <a:rPr lang="en-US" altLang="zh-CN" sz="1400"/>
              <a:t>{</a:t>
            </a:r>
          </a:p>
          <a:p>
            <a:pPr defTabSz="363538"/>
            <a:r>
              <a:rPr lang="en-US" altLang="zh-CN" sz="1400"/>
              <a:t>	int x,y;</a:t>
            </a:r>
          </a:p>
          <a:p>
            <a:pPr defTabSz="363538"/>
            <a:r>
              <a:rPr lang="en-US" altLang="zh-CN" sz="1400"/>
              <a:t>	scanf("%d",&amp;x);</a:t>
            </a:r>
          </a:p>
          <a:p>
            <a:pPr defTabSz="363538"/>
            <a:r>
              <a:rPr lang="en-US" altLang="zh-CN" sz="1400"/>
              <a:t>	</a:t>
            </a:r>
            <a:r>
              <a:rPr lang="en-US" altLang="zh-CN" sz="1400" smtClean="0"/>
              <a:t>if(x&lt;0) y</a:t>
            </a:r>
            <a:r>
              <a:rPr lang="en-US" altLang="zh-CN" sz="1400"/>
              <a:t>=-1;</a:t>
            </a:r>
          </a:p>
          <a:p>
            <a:pPr defTabSz="363538"/>
            <a:r>
              <a:rPr lang="en-US" altLang="zh-CN" sz="1400"/>
              <a:t>	</a:t>
            </a:r>
            <a:r>
              <a:rPr lang="en-US" altLang="zh-CN" sz="1400" smtClean="0"/>
              <a:t>if(x</a:t>
            </a:r>
            <a:r>
              <a:rPr lang="en-US" altLang="zh-CN" sz="1400"/>
              <a:t>==0) y=0;</a:t>
            </a:r>
          </a:p>
          <a:p>
            <a:pPr defTabSz="363538"/>
            <a:r>
              <a:rPr lang="en-US" altLang="zh-CN" sz="1400"/>
              <a:t>	</a:t>
            </a:r>
            <a:r>
              <a:rPr lang="en-US" altLang="zh-CN" sz="1400" smtClean="0"/>
              <a:t>if(x&gt;0) y=1</a:t>
            </a:r>
            <a:r>
              <a:rPr lang="en-US" altLang="zh-CN" sz="1400"/>
              <a:t>;</a:t>
            </a:r>
          </a:p>
          <a:p>
            <a:pPr defTabSz="363538"/>
            <a:r>
              <a:rPr lang="en-US" altLang="zh-CN" sz="1400"/>
              <a:t>	</a:t>
            </a:r>
            <a:r>
              <a:rPr lang="en-US" altLang="zh-CN" sz="1400" smtClean="0"/>
              <a:t>printf</a:t>
            </a:r>
            <a:r>
              <a:rPr lang="en-US" altLang="zh-CN" sz="1400"/>
              <a:t>("x=%d,y=%d\n",x,y);</a:t>
            </a:r>
          </a:p>
          <a:p>
            <a:pPr defTabSz="363538"/>
            <a:r>
              <a:rPr lang="en-US" altLang="zh-CN" sz="1400"/>
              <a:t>	return 0;</a:t>
            </a:r>
          </a:p>
          <a:p>
            <a:pPr defTabSz="363538"/>
            <a:r>
              <a:rPr lang="en-US" altLang="zh-CN" sz="1400"/>
              <a:t>}</a:t>
            </a:r>
            <a:endParaRPr lang="en-US" altLang="zh-CN" sz="1400" smtClean="0">
              <a:solidFill>
                <a:srgbClr val="008000"/>
              </a:solidFill>
            </a:endParaRPr>
          </a:p>
        </p:txBody>
      </p:sp>
    </p:spTree>
    <p:extLst>
      <p:ext uri="{BB962C8B-B14F-4D97-AF65-F5344CB8AC3E}">
        <p14:creationId xmlns="" xmlns:p14="http://schemas.microsoft.com/office/powerpoint/2010/main" val="288416489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42657" y="470340"/>
            <a:ext cx="10515600" cy="1325563"/>
          </a:xfrm>
        </p:spPr>
        <p:txBody>
          <a:bodyPr/>
          <a:lstStyle/>
          <a:p>
            <a:r>
              <a:rPr lang="zh-CN" altLang="en-US"/>
              <a:t>用</a:t>
            </a:r>
            <a:r>
              <a:rPr lang="en-US" altLang="zh-CN"/>
              <a:t>switch</a:t>
            </a:r>
            <a:r>
              <a:rPr lang="zh-CN" altLang="en-US"/>
              <a:t>语句实现多分支选择结构</a:t>
            </a:r>
          </a:p>
        </p:txBody>
      </p:sp>
      <p:sp>
        <p:nvSpPr>
          <p:cNvPr id="3" name="内容占位符 2"/>
          <p:cNvSpPr>
            <a:spLocks noGrp="1"/>
          </p:cNvSpPr>
          <p:nvPr>
            <p:ph idx="1"/>
          </p:nvPr>
        </p:nvSpPr>
        <p:spPr>
          <a:xfrm>
            <a:off x="1342658" y="1484222"/>
            <a:ext cx="9493956" cy="832864"/>
          </a:xfrm>
        </p:spPr>
        <p:txBody>
          <a:bodyPr>
            <a:noAutofit/>
          </a:bodyPr>
          <a:lstStyle/>
          <a:p>
            <a:pPr marL="88900" indent="-88900">
              <a:lnSpc>
                <a:spcPct val="120000"/>
              </a:lnSpc>
              <a:spcBef>
                <a:spcPts val="0"/>
              </a:spcBef>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4.6】</a:t>
            </a:r>
            <a:r>
              <a:rPr lang="zh-CN" altLang="en-US" sz="2000">
                <a:solidFill>
                  <a:schemeClr val="accent1"/>
                </a:solidFill>
              </a:rPr>
              <a:t>要求按照考试成绩的等级输出百分制分数段，</a:t>
            </a:r>
            <a:r>
              <a:rPr lang="en-US" altLang="zh-CN" sz="2000">
                <a:solidFill>
                  <a:schemeClr val="accent1"/>
                </a:solidFill>
              </a:rPr>
              <a:t>A</a:t>
            </a:r>
            <a:r>
              <a:rPr lang="zh-CN" altLang="en-US" sz="2000">
                <a:solidFill>
                  <a:schemeClr val="accent1"/>
                </a:solidFill>
              </a:rPr>
              <a:t>等为</a:t>
            </a:r>
            <a:r>
              <a:rPr lang="en-US" altLang="zh-CN" sz="2000">
                <a:solidFill>
                  <a:schemeClr val="accent1"/>
                </a:solidFill>
              </a:rPr>
              <a:t>85</a:t>
            </a:r>
            <a:r>
              <a:rPr lang="zh-CN" altLang="en-US" sz="2000">
                <a:solidFill>
                  <a:schemeClr val="accent1"/>
                </a:solidFill>
              </a:rPr>
              <a:t>分以上，</a:t>
            </a:r>
            <a:r>
              <a:rPr lang="en-US" altLang="zh-CN" sz="2000">
                <a:solidFill>
                  <a:schemeClr val="accent1"/>
                </a:solidFill>
              </a:rPr>
              <a:t>B</a:t>
            </a:r>
            <a:r>
              <a:rPr lang="zh-CN" altLang="en-US" sz="2000">
                <a:solidFill>
                  <a:schemeClr val="accent1"/>
                </a:solidFill>
              </a:rPr>
              <a:t>等为</a:t>
            </a:r>
            <a:r>
              <a:rPr lang="en-US" altLang="zh-CN" sz="2000">
                <a:solidFill>
                  <a:schemeClr val="accent1"/>
                </a:solidFill>
              </a:rPr>
              <a:t>70</a:t>
            </a:r>
            <a:r>
              <a:rPr lang="zh-CN" altLang="en-US" sz="2000">
                <a:solidFill>
                  <a:schemeClr val="accent1"/>
                </a:solidFill>
              </a:rPr>
              <a:t>～</a:t>
            </a:r>
            <a:r>
              <a:rPr lang="en-US" altLang="zh-CN" sz="2000">
                <a:solidFill>
                  <a:schemeClr val="accent1"/>
                </a:solidFill>
              </a:rPr>
              <a:t>84</a:t>
            </a:r>
            <a:r>
              <a:rPr lang="zh-CN" altLang="en-US" sz="2000">
                <a:solidFill>
                  <a:schemeClr val="accent1"/>
                </a:solidFill>
              </a:rPr>
              <a:t>分，</a:t>
            </a:r>
            <a:r>
              <a:rPr lang="en-US" altLang="zh-CN" sz="2000">
                <a:solidFill>
                  <a:schemeClr val="accent1"/>
                </a:solidFill>
              </a:rPr>
              <a:t>C</a:t>
            </a:r>
            <a:r>
              <a:rPr lang="zh-CN" altLang="en-US" sz="2000">
                <a:solidFill>
                  <a:schemeClr val="accent1"/>
                </a:solidFill>
              </a:rPr>
              <a:t>等为</a:t>
            </a:r>
            <a:r>
              <a:rPr lang="en-US" altLang="zh-CN" sz="2000">
                <a:solidFill>
                  <a:schemeClr val="accent1"/>
                </a:solidFill>
              </a:rPr>
              <a:t>60</a:t>
            </a:r>
            <a:r>
              <a:rPr lang="zh-CN" altLang="en-US" sz="2000">
                <a:solidFill>
                  <a:schemeClr val="accent1"/>
                </a:solidFill>
              </a:rPr>
              <a:t>～</a:t>
            </a:r>
            <a:r>
              <a:rPr lang="en-US" altLang="zh-CN" sz="2000">
                <a:solidFill>
                  <a:schemeClr val="accent1"/>
                </a:solidFill>
              </a:rPr>
              <a:t>69</a:t>
            </a:r>
            <a:r>
              <a:rPr lang="zh-CN" altLang="en-US" sz="2000">
                <a:solidFill>
                  <a:schemeClr val="accent1"/>
                </a:solidFill>
              </a:rPr>
              <a:t>分，</a:t>
            </a:r>
            <a:r>
              <a:rPr lang="en-US" altLang="zh-CN" sz="2000">
                <a:solidFill>
                  <a:schemeClr val="accent1"/>
                </a:solidFill>
              </a:rPr>
              <a:t>D</a:t>
            </a:r>
            <a:r>
              <a:rPr lang="zh-CN" altLang="en-US" sz="2000">
                <a:solidFill>
                  <a:schemeClr val="accent1"/>
                </a:solidFill>
              </a:rPr>
              <a:t>等为 </a:t>
            </a:r>
            <a:r>
              <a:rPr lang="en-US" altLang="zh-CN" sz="2000">
                <a:solidFill>
                  <a:schemeClr val="accent1"/>
                </a:solidFill>
              </a:rPr>
              <a:t>60</a:t>
            </a:r>
            <a:r>
              <a:rPr lang="zh-CN" altLang="en-US" sz="2000">
                <a:solidFill>
                  <a:schemeClr val="accent1"/>
                </a:solidFill>
              </a:rPr>
              <a:t>分以下。成绩的等级由键盘输入。</a:t>
            </a:r>
          </a:p>
        </p:txBody>
      </p:sp>
      <p:sp>
        <p:nvSpPr>
          <p:cNvPr id="13" name="圆角矩形 12"/>
          <p:cNvSpPr/>
          <p:nvPr/>
        </p:nvSpPr>
        <p:spPr>
          <a:xfrm>
            <a:off x="1553964" y="2484619"/>
            <a:ext cx="4135024" cy="3569580"/>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1400"/>
              <a:t>#include &lt;stdio.h&gt;</a:t>
            </a:r>
          </a:p>
          <a:p>
            <a:pPr defTabSz="363538"/>
            <a:r>
              <a:rPr lang="en-US" altLang="zh-CN" sz="1400"/>
              <a:t>int main()</a:t>
            </a:r>
          </a:p>
          <a:p>
            <a:pPr defTabSz="363538"/>
            <a:r>
              <a:rPr lang="en-US" altLang="zh-CN" sz="1400"/>
              <a:t>{</a:t>
            </a:r>
          </a:p>
          <a:p>
            <a:pPr defTabSz="363538"/>
            <a:r>
              <a:rPr lang="en-US" altLang="zh-CN" sz="1400"/>
              <a:t>	char grade;</a:t>
            </a:r>
          </a:p>
          <a:p>
            <a:pPr defTabSz="363538"/>
            <a:r>
              <a:rPr lang="en-US" altLang="zh-CN" sz="1400"/>
              <a:t>	scanf("%c",&amp;grade);</a:t>
            </a:r>
          </a:p>
          <a:p>
            <a:pPr defTabSz="363538"/>
            <a:r>
              <a:rPr lang="en-US" altLang="zh-CN" sz="1400"/>
              <a:t>	printf("Your score:");</a:t>
            </a:r>
          </a:p>
          <a:p>
            <a:pPr defTabSz="363538"/>
            <a:r>
              <a:rPr lang="en-US" altLang="zh-CN" sz="1400"/>
              <a:t>	switch(grade)</a:t>
            </a:r>
          </a:p>
          <a:p>
            <a:pPr defTabSz="363538"/>
            <a:r>
              <a:rPr lang="en-US" altLang="zh-CN" sz="1400"/>
              <a:t>	{</a:t>
            </a:r>
          </a:p>
          <a:p>
            <a:pPr lvl="1" defTabSz="363538"/>
            <a:r>
              <a:rPr lang="en-US" altLang="zh-CN" sz="1400"/>
              <a:t>	case 'A': printf("85</a:t>
            </a:r>
            <a:r>
              <a:rPr lang="zh-CN" altLang="en-US" sz="1400"/>
              <a:t>～</a:t>
            </a:r>
            <a:r>
              <a:rPr lang="en-US" altLang="zh-CN" sz="1400"/>
              <a:t>100\n");break;</a:t>
            </a:r>
          </a:p>
          <a:p>
            <a:pPr lvl="1" defTabSz="363538"/>
            <a:r>
              <a:rPr lang="en-US" altLang="zh-CN" sz="1400"/>
              <a:t>	case 'B': printf("70</a:t>
            </a:r>
            <a:r>
              <a:rPr lang="zh-CN" altLang="en-US" sz="1400"/>
              <a:t>～</a:t>
            </a:r>
            <a:r>
              <a:rPr lang="en-US" altLang="zh-CN" sz="1400"/>
              <a:t>84\n");break;</a:t>
            </a:r>
          </a:p>
          <a:p>
            <a:pPr lvl="1" defTabSz="363538"/>
            <a:r>
              <a:rPr lang="en-US" altLang="zh-CN" sz="1400"/>
              <a:t>	case 'C': printf("60</a:t>
            </a:r>
            <a:r>
              <a:rPr lang="zh-CN" altLang="en-US" sz="1400"/>
              <a:t>～</a:t>
            </a:r>
            <a:r>
              <a:rPr lang="en-US" altLang="zh-CN" sz="1400"/>
              <a:t>69\n");break;</a:t>
            </a:r>
          </a:p>
          <a:p>
            <a:pPr lvl="1" defTabSz="363538"/>
            <a:r>
              <a:rPr lang="en-US" altLang="zh-CN" sz="1400"/>
              <a:t>	case 'D': printf("&lt;60\n");break;    </a:t>
            </a:r>
          </a:p>
          <a:p>
            <a:pPr lvl="1" defTabSz="363538"/>
            <a:r>
              <a:rPr lang="en-US" altLang="zh-CN" sz="1400"/>
              <a:t>	default:  printf("enter data error!\n");</a:t>
            </a:r>
          </a:p>
          <a:p>
            <a:pPr defTabSz="363538"/>
            <a:r>
              <a:rPr lang="en-US" altLang="zh-CN" sz="1400"/>
              <a:t>	}</a:t>
            </a:r>
          </a:p>
          <a:p>
            <a:pPr defTabSz="363538"/>
            <a:r>
              <a:rPr lang="en-US" altLang="zh-CN" sz="1400"/>
              <a:t>	return 0;</a:t>
            </a:r>
          </a:p>
          <a:p>
            <a:pPr defTabSz="363538"/>
            <a:r>
              <a:rPr lang="en-US" altLang="zh-CN" sz="1400"/>
              <a:t>}</a:t>
            </a:r>
            <a:endParaRPr lang="en-US" altLang="zh-CN" sz="1400" smtClean="0">
              <a:solidFill>
                <a:srgbClr val="008000"/>
              </a:solidFill>
            </a:endParaRPr>
          </a:p>
        </p:txBody>
      </p:sp>
      <p:pic>
        <p:nvPicPr>
          <p:cNvPr id="4" name="图片 3"/>
          <p:cNvPicPr>
            <a:picLocks noChangeAspect="1"/>
          </p:cNvPicPr>
          <p:nvPr/>
        </p:nvPicPr>
        <p:blipFill>
          <a:blip r:embed="rId3" cstate="print"/>
          <a:stretch>
            <a:fillRect/>
          </a:stretch>
        </p:blipFill>
        <p:spPr>
          <a:xfrm>
            <a:off x="6100841" y="2484619"/>
            <a:ext cx="3476625" cy="904875"/>
          </a:xfrm>
          <a:prstGeom prst="rect">
            <a:avLst/>
          </a:prstGeom>
        </p:spPr>
      </p:pic>
      <p:grpSp>
        <p:nvGrpSpPr>
          <p:cNvPr id="28" name="组合 27"/>
          <p:cNvGrpSpPr/>
          <p:nvPr/>
        </p:nvGrpSpPr>
        <p:grpSpPr>
          <a:xfrm>
            <a:off x="5491760" y="3715224"/>
            <a:ext cx="4949071" cy="2066559"/>
            <a:chOff x="8050697" y="5019262"/>
            <a:chExt cx="4949071" cy="2066559"/>
          </a:xfrm>
          <a:effectLst>
            <a:outerShdw blurRad="63500" sx="102000" sy="102000" algn="ctr" rotWithShape="0">
              <a:prstClr val="black">
                <a:alpha val="40000"/>
              </a:prstClr>
            </a:outerShdw>
          </a:effectLst>
        </p:grpSpPr>
        <p:sp>
          <p:nvSpPr>
            <p:cNvPr id="38" name="剪去单角的矩形 37"/>
            <p:cNvSpPr/>
            <p:nvPr/>
          </p:nvSpPr>
          <p:spPr>
            <a:xfrm>
              <a:off x="8050697" y="5019262"/>
              <a:ext cx="4949071" cy="2066559"/>
            </a:xfrm>
            <a:prstGeom prst="snip1Rect">
              <a:avLst>
                <a:gd name="adj" fmla="val 731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9" name="图片 38"/>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8108212" y="5064435"/>
              <a:ext cx="290352" cy="327244"/>
            </a:xfrm>
            <a:prstGeom prst="rect">
              <a:avLst/>
            </a:prstGeom>
          </p:spPr>
        </p:pic>
        <p:sp>
          <p:nvSpPr>
            <p:cNvPr id="40" name="文本框 39"/>
            <p:cNvSpPr txBox="1"/>
            <p:nvPr/>
          </p:nvSpPr>
          <p:spPr>
            <a:xfrm>
              <a:off x="8388005" y="5054496"/>
              <a:ext cx="4524214" cy="2031325"/>
            </a:xfrm>
            <a:prstGeom prst="rect">
              <a:avLst/>
            </a:prstGeom>
            <a:noFill/>
          </p:spPr>
          <p:txBody>
            <a:bodyPr wrap="square" rtlCol="0">
              <a:spAutoFit/>
            </a:bodyPr>
            <a:lstStyle/>
            <a:p>
              <a:r>
                <a:rPr lang="zh-CN" altLang="en-US" sz="1400">
                  <a:solidFill>
                    <a:schemeClr val="bg1"/>
                  </a:solidFill>
                </a:rPr>
                <a:t>等级</a:t>
              </a:r>
              <a:r>
                <a:rPr lang="en-US" altLang="zh-CN" sz="1400">
                  <a:solidFill>
                    <a:schemeClr val="bg1"/>
                  </a:solidFill>
                </a:rPr>
                <a:t>grade</a:t>
              </a:r>
              <a:r>
                <a:rPr lang="zh-CN" altLang="en-US" sz="1400">
                  <a:solidFill>
                    <a:schemeClr val="bg1"/>
                  </a:solidFill>
                </a:rPr>
                <a:t>定义为字符变量，从键盘输入一个大写字母，赋给变量</a:t>
              </a:r>
              <a:r>
                <a:rPr lang="en-US" altLang="zh-CN" sz="1400">
                  <a:solidFill>
                    <a:schemeClr val="bg1"/>
                  </a:solidFill>
                </a:rPr>
                <a:t>grade</a:t>
              </a:r>
              <a:r>
                <a:rPr lang="zh-CN" altLang="en-US" sz="1400">
                  <a:solidFill>
                    <a:schemeClr val="bg1"/>
                  </a:solidFill>
                </a:rPr>
                <a:t>，</a:t>
              </a:r>
              <a:r>
                <a:rPr lang="en-US" altLang="zh-CN" sz="1400">
                  <a:solidFill>
                    <a:schemeClr val="bg1"/>
                  </a:solidFill>
                </a:rPr>
                <a:t>switch</a:t>
              </a:r>
              <a:r>
                <a:rPr lang="zh-CN" altLang="en-US" sz="1400">
                  <a:solidFill>
                    <a:schemeClr val="bg1"/>
                  </a:solidFill>
                </a:rPr>
                <a:t>得到</a:t>
              </a:r>
              <a:r>
                <a:rPr lang="en-US" altLang="zh-CN" sz="1400">
                  <a:solidFill>
                    <a:schemeClr val="bg1"/>
                  </a:solidFill>
                </a:rPr>
                <a:t>grade</a:t>
              </a:r>
              <a:r>
                <a:rPr lang="zh-CN" altLang="en-US" sz="1400">
                  <a:solidFill>
                    <a:schemeClr val="bg1"/>
                  </a:solidFill>
                </a:rPr>
                <a:t>的值并把它和各</a:t>
              </a:r>
              <a:r>
                <a:rPr lang="en-US" altLang="zh-CN" sz="1400">
                  <a:solidFill>
                    <a:schemeClr val="bg1"/>
                  </a:solidFill>
                </a:rPr>
                <a:t>case</a:t>
              </a:r>
              <a:r>
                <a:rPr lang="zh-CN" altLang="en-US" sz="1400">
                  <a:solidFill>
                    <a:schemeClr val="bg1"/>
                  </a:solidFill>
                </a:rPr>
                <a:t>中给定的值</a:t>
              </a:r>
              <a:r>
                <a:rPr lang="en-US" altLang="zh-CN" sz="1400">
                  <a:solidFill>
                    <a:schemeClr val="bg1"/>
                  </a:solidFill>
                </a:rPr>
                <a:t>(′A′,′B′,′C′,′D′</a:t>
              </a:r>
              <a:r>
                <a:rPr lang="zh-CN" altLang="en-US" sz="1400">
                  <a:solidFill>
                    <a:schemeClr val="bg1"/>
                  </a:solidFill>
                </a:rPr>
                <a:t>之一</a:t>
              </a:r>
              <a:r>
                <a:rPr lang="en-US" altLang="zh-CN" sz="1400">
                  <a:solidFill>
                    <a:schemeClr val="bg1"/>
                  </a:solidFill>
                </a:rPr>
                <a:t>)</a:t>
              </a:r>
              <a:r>
                <a:rPr lang="zh-CN" altLang="en-US" sz="1400">
                  <a:solidFill>
                    <a:schemeClr val="bg1"/>
                  </a:solidFill>
                </a:rPr>
                <a:t>相比较，如果和其中之一相同</a:t>
              </a:r>
              <a:r>
                <a:rPr lang="en-US" altLang="zh-CN" sz="1400">
                  <a:solidFill>
                    <a:schemeClr val="bg1"/>
                  </a:solidFill>
                </a:rPr>
                <a:t>(</a:t>
              </a:r>
              <a:r>
                <a:rPr lang="zh-CN" altLang="en-US" sz="1400">
                  <a:solidFill>
                    <a:schemeClr val="bg1"/>
                  </a:solidFill>
                </a:rPr>
                <a:t>称为匹配</a:t>
              </a:r>
              <a:r>
                <a:rPr lang="en-US" altLang="zh-CN" sz="1400">
                  <a:solidFill>
                    <a:schemeClr val="bg1"/>
                  </a:solidFill>
                </a:rPr>
                <a:t>)</a:t>
              </a:r>
              <a:r>
                <a:rPr lang="zh-CN" altLang="en-US" sz="1400">
                  <a:solidFill>
                    <a:schemeClr val="bg1"/>
                  </a:solidFill>
                </a:rPr>
                <a:t>，则执行该</a:t>
              </a:r>
              <a:r>
                <a:rPr lang="en-US" altLang="zh-CN" sz="1400">
                  <a:solidFill>
                    <a:schemeClr val="bg1"/>
                  </a:solidFill>
                </a:rPr>
                <a:t>case</a:t>
              </a:r>
              <a:r>
                <a:rPr lang="zh-CN" altLang="en-US" sz="1400">
                  <a:solidFill>
                    <a:schemeClr val="bg1"/>
                  </a:solidFill>
                </a:rPr>
                <a:t>后面的语句</a:t>
              </a:r>
              <a:r>
                <a:rPr lang="en-US" altLang="zh-CN" sz="1400">
                  <a:solidFill>
                    <a:schemeClr val="bg1"/>
                  </a:solidFill>
                </a:rPr>
                <a:t>(</a:t>
              </a:r>
              <a:r>
                <a:rPr lang="zh-CN" altLang="en-US" sz="1400">
                  <a:solidFill>
                    <a:schemeClr val="bg1"/>
                  </a:solidFill>
                </a:rPr>
                <a:t>即</a:t>
              </a:r>
              <a:r>
                <a:rPr lang="en-US" altLang="zh-CN" sz="1400">
                  <a:solidFill>
                    <a:schemeClr val="bg1"/>
                  </a:solidFill>
                </a:rPr>
                <a:t>printf</a:t>
              </a:r>
              <a:r>
                <a:rPr lang="zh-CN" altLang="en-US" sz="1400">
                  <a:solidFill>
                    <a:schemeClr val="bg1"/>
                  </a:solidFill>
                </a:rPr>
                <a:t>语句</a:t>
              </a:r>
              <a:r>
                <a:rPr lang="en-US" altLang="zh-CN" sz="1400">
                  <a:solidFill>
                    <a:schemeClr val="bg1"/>
                  </a:solidFill>
                </a:rPr>
                <a:t>)</a:t>
              </a:r>
              <a:r>
                <a:rPr lang="zh-CN" altLang="en-US" sz="1400" smtClean="0">
                  <a:solidFill>
                    <a:schemeClr val="bg1"/>
                  </a:solidFill>
                </a:rPr>
                <a:t>。</a:t>
              </a:r>
              <a:endParaRPr lang="en-US" altLang="zh-CN" sz="1400" smtClean="0">
                <a:solidFill>
                  <a:schemeClr val="bg1"/>
                </a:solidFill>
              </a:endParaRPr>
            </a:p>
            <a:p>
              <a:r>
                <a:rPr lang="zh-CN" altLang="en-US" sz="1400" smtClean="0">
                  <a:solidFill>
                    <a:schemeClr val="bg1"/>
                  </a:solidFill>
                </a:rPr>
                <a:t>如果</a:t>
              </a:r>
              <a:r>
                <a:rPr lang="zh-CN" altLang="en-US" sz="1400">
                  <a:solidFill>
                    <a:schemeClr val="bg1"/>
                  </a:solidFill>
                </a:rPr>
                <a:t>输入的字符与</a:t>
              </a:r>
              <a:r>
                <a:rPr lang="en-US" altLang="zh-CN" sz="1400">
                  <a:solidFill>
                    <a:schemeClr val="bg1"/>
                  </a:solidFill>
                </a:rPr>
                <a:t>′A′,′B′,′C′,′D′</a:t>
              </a:r>
              <a:r>
                <a:rPr lang="zh-CN" altLang="en-US" sz="1400">
                  <a:solidFill>
                    <a:schemeClr val="bg1"/>
                  </a:solidFill>
                </a:rPr>
                <a:t>都不相同，就执行</a:t>
              </a:r>
              <a:r>
                <a:rPr lang="en-US" altLang="zh-CN" sz="1400">
                  <a:solidFill>
                    <a:schemeClr val="bg1"/>
                  </a:solidFill>
                </a:rPr>
                <a:t>default</a:t>
              </a:r>
              <a:r>
                <a:rPr lang="zh-CN" altLang="en-US" sz="1400">
                  <a:solidFill>
                    <a:schemeClr val="bg1"/>
                  </a:solidFill>
                </a:rPr>
                <a:t>后面的语句</a:t>
              </a:r>
              <a:r>
                <a:rPr lang="zh-CN" altLang="en-US" sz="1400" smtClean="0">
                  <a:solidFill>
                    <a:schemeClr val="bg1"/>
                  </a:solidFill>
                </a:rPr>
                <a:t>，</a:t>
              </a:r>
              <a:endParaRPr lang="en-US" altLang="zh-CN" sz="1400" smtClean="0">
                <a:solidFill>
                  <a:schemeClr val="bg1"/>
                </a:solidFill>
              </a:endParaRPr>
            </a:p>
            <a:p>
              <a:r>
                <a:rPr lang="zh-CN" altLang="en-US" sz="1400" b="1" smtClean="0">
                  <a:solidFill>
                    <a:srgbClr val="FFFF00"/>
                  </a:solidFill>
                </a:rPr>
                <a:t>注意</a:t>
              </a:r>
              <a:r>
                <a:rPr lang="zh-CN" altLang="en-US" sz="1400" b="1">
                  <a:solidFill>
                    <a:srgbClr val="FFFF00"/>
                  </a:solidFill>
                </a:rPr>
                <a:t>在每个</a:t>
              </a:r>
              <a:r>
                <a:rPr lang="en-US" altLang="zh-CN" sz="1400" b="1">
                  <a:solidFill>
                    <a:srgbClr val="FFFF00"/>
                  </a:solidFill>
                </a:rPr>
                <a:t>case</a:t>
              </a:r>
              <a:r>
                <a:rPr lang="zh-CN" altLang="en-US" sz="1400" b="1">
                  <a:solidFill>
                    <a:srgbClr val="FFFF00"/>
                  </a:solidFill>
                </a:rPr>
                <a:t>后面后的语句中，最后都有一个</a:t>
              </a:r>
              <a:r>
                <a:rPr lang="en-US" altLang="zh-CN" sz="1400" b="1">
                  <a:solidFill>
                    <a:srgbClr val="FFFF00"/>
                  </a:solidFill>
                </a:rPr>
                <a:t>break</a:t>
              </a:r>
              <a:r>
                <a:rPr lang="zh-CN" altLang="en-US" sz="1400" b="1">
                  <a:solidFill>
                    <a:srgbClr val="FFFF00"/>
                  </a:solidFill>
                </a:rPr>
                <a:t>语句，它的作用是使流程转到</a:t>
              </a:r>
              <a:r>
                <a:rPr lang="en-US" altLang="zh-CN" sz="1400" b="1">
                  <a:solidFill>
                    <a:srgbClr val="FFFF00"/>
                  </a:solidFill>
                </a:rPr>
                <a:t>switch</a:t>
              </a:r>
              <a:r>
                <a:rPr lang="zh-CN" altLang="en-US" sz="1400" b="1">
                  <a:solidFill>
                    <a:srgbClr val="FFFF00"/>
                  </a:solidFill>
                </a:rPr>
                <a:t>语句的末尾</a:t>
              </a:r>
              <a:r>
                <a:rPr lang="en-US" altLang="zh-CN" sz="1400" b="1">
                  <a:solidFill>
                    <a:srgbClr val="FFFF00"/>
                  </a:solidFill>
                </a:rPr>
                <a:t>(</a:t>
              </a:r>
              <a:r>
                <a:rPr lang="zh-CN" altLang="en-US" sz="1400" b="1">
                  <a:solidFill>
                    <a:srgbClr val="FFFF00"/>
                  </a:solidFill>
                </a:rPr>
                <a:t>即右花括号处</a:t>
              </a:r>
              <a:r>
                <a:rPr lang="en-US" altLang="zh-CN" sz="1400" b="1">
                  <a:solidFill>
                    <a:srgbClr val="FFFF00"/>
                  </a:solidFill>
                </a:rPr>
                <a:t>)</a:t>
              </a:r>
              <a:r>
                <a:rPr lang="zh-CN" altLang="en-US" sz="1400" b="1">
                  <a:solidFill>
                    <a:srgbClr val="FFFF00"/>
                  </a:solidFill>
                </a:rPr>
                <a:t>。</a:t>
              </a:r>
              <a:endParaRPr lang="en-US" altLang="zh-CN" sz="1400" b="1" smtClean="0">
                <a:solidFill>
                  <a:srgbClr val="FFFF00"/>
                </a:solidFill>
              </a:endParaRPr>
            </a:p>
          </p:txBody>
        </p:sp>
      </p:grpSp>
    </p:spTree>
    <p:extLst>
      <p:ext uri="{BB962C8B-B14F-4D97-AF65-F5344CB8AC3E}">
        <p14:creationId xmlns="" xmlns:p14="http://schemas.microsoft.com/office/powerpoint/2010/main" val="10136501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5704" y="90594"/>
            <a:ext cx="8918712" cy="1325563"/>
          </a:xfrm>
        </p:spPr>
        <p:txBody>
          <a:bodyPr/>
          <a:lstStyle/>
          <a:p>
            <a:r>
              <a:rPr lang="zh-CN" altLang="en-US"/>
              <a:t>用</a:t>
            </a:r>
            <a:r>
              <a:rPr lang="en-US" altLang="zh-CN"/>
              <a:t>switch</a:t>
            </a:r>
            <a:r>
              <a:rPr lang="zh-CN" altLang="en-US"/>
              <a:t>语句实现多分支选择结构</a:t>
            </a:r>
          </a:p>
        </p:txBody>
      </p:sp>
      <mc:AlternateContent xmlns:mc="http://schemas.openxmlformats.org/markup-compatibility/2006">
        <mc:Choice xmlns="" xmlns:a14="http://schemas.microsoft.com/office/drawing/2010/main" Requires="a14">
          <p:sp>
            <p:nvSpPr>
              <p:cNvPr id="4" name="矩形 3"/>
              <p:cNvSpPr/>
              <p:nvPr/>
            </p:nvSpPr>
            <p:spPr>
              <a:xfrm>
                <a:off x="575095" y="1227162"/>
                <a:ext cx="3056282" cy="52248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en-US" altLang="zh-CN" b="1"/>
                  <a:t>switch(</a:t>
                </a:r>
                <a:r>
                  <a:rPr lang="zh-CN" altLang="en-US" b="1"/>
                  <a:t>表达式</a:t>
                </a:r>
                <a:r>
                  <a:rPr lang="en-US" altLang="zh-CN" b="1"/>
                  <a:t>)</a:t>
                </a:r>
              </a:p>
              <a:p>
                <a:pPr>
                  <a:lnSpc>
                    <a:spcPct val="200000"/>
                  </a:lnSpc>
                </a:pPr>
                <a:r>
                  <a:rPr lang="en-US" altLang="zh-CN" b="1" smtClean="0"/>
                  <a:t>{</a:t>
                </a:r>
                <a:endParaRPr lang="en-US" altLang="zh-CN" b="1"/>
              </a:p>
              <a:p>
                <a:pPr lvl="1" defTabSz="536575">
                  <a:lnSpc>
                    <a:spcPct val="200000"/>
                  </a:lnSpc>
                </a:pPr>
                <a:r>
                  <a:rPr lang="en-US" altLang="zh-CN" b="1" smtClean="0"/>
                  <a:t>case	</a:t>
                </a:r>
                <a:r>
                  <a:rPr lang="zh-CN" altLang="en-US" b="1" smtClean="0"/>
                  <a:t>常量</a:t>
                </a:r>
                <a:r>
                  <a:rPr lang="en-US" altLang="zh-CN" b="1"/>
                  <a:t>1 : </a:t>
                </a:r>
                <a:r>
                  <a:rPr lang="zh-CN" altLang="en-US" b="1"/>
                  <a:t>语句</a:t>
                </a:r>
                <a:r>
                  <a:rPr lang="en-US" altLang="zh-CN" b="1"/>
                  <a:t>1</a:t>
                </a:r>
              </a:p>
              <a:p>
                <a:pPr lvl="1" defTabSz="536575">
                  <a:lnSpc>
                    <a:spcPct val="200000"/>
                  </a:lnSpc>
                </a:pPr>
                <a:r>
                  <a:rPr lang="en-US" altLang="zh-CN" b="1" smtClean="0"/>
                  <a:t>case	</a:t>
                </a:r>
                <a:r>
                  <a:rPr lang="zh-CN" altLang="en-US" b="1" smtClean="0"/>
                  <a:t>常量</a:t>
                </a:r>
                <a:r>
                  <a:rPr lang="en-US" altLang="zh-CN" b="1"/>
                  <a:t>2 : </a:t>
                </a:r>
                <a:r>
                  <a:rPr lang="zh-CN" altLang="en-US" b="1"/>
                  <a:t>语句</a:t>
                </a:r>
                <a:r>
                  <a:rPr lang="en-US" altLang="zh-CN" b="1" smtClean="0"/>
                  <a:t>2</a:t>
                </a:r>
              </a:p>
              <a:p>
                <a:pPr lvl="1" defTabSz="536575">
                  <a:lnSpc>
                    <a:spcPct val="200000"/>
                  </a:lnSpc>
                </a:pPr>
                <a:r>
                  <a:rPr lang="en-US" altLang="zh-CN" b="1" smtClean="0">
                    <a:ea typeface="Cambria Math" panose="02040503050406030204" pitchFamily="18" charset="0"/>
                  </a:rPr>
                  <a:t>    </a:t>
                </a:r>
                <a14:m>
                  <m:oMath xmlns:m="http://schemas.openxmlformats.org/officeDocument/2006/math">
                    <m:r>
                      <a:rPr lang="en-US" altLang="zh-CN" b="1" i="1" smtClean="0">
                        <a:latin typeface="Cambria Math" panose="02040503050406030204" pitchFamily="18" charset="0"/>
                        <a:ea typeface="Cambria Math" panose="02040503050406030204" pitchFamily="18" charset="0"/>
                      </a:rPr>
                      <m:t>⋮</m:t>
                    </m:r>
                  </m:oMath>
                </a14:m>
                <a:r>
                  <a:rPr lang="en-US" altLang="zh-CN" b="1" smtClean="0"/>
                  <a:t>	    </a:t>
                </a:r>
                <a14:m>
                  <m:oMath xmlns:m="http://schemas.openxmlformats.org/officeDocument/2006/math">
                    <m:r>
                      <a:rPr lang="en-US" altLang="zh-CN" b="1" i="1">
                        <a:latin typeface="Cambria Math" panose="02040503050406030204" pitchFamily="18" charset="0"/>
                        <a:ea typeface="Cambria Math" panose="02040503050406030204" pitchFamily="18" charset="0"/>
                      </a:rPr>
                      <m:t>⋮</m:t>
                    </m:r>
                  </m:oMath>
                </a14:m>
                <a:r>
                  <a:rPr lang="en-US" altLang="zh-CN" b="1" smtClean="0"/>
                  <a:t>		</a:t>
                </a:r>
                <a14:m>
                  <m:oMath xmlns:m="http://schemas.openxmlformats.org/officeDocument/2006/math">
                    <m:r>
                      <a:rPr lang="en-US" altLang="zh-CN" b="1" i="1">
                        <a:latin typeface="Cambria Math" panose="02040503050406030204" pitchFamily="18" charset="0"/>
                        <a:ea typeface="Cambria Math" panose="02040503050406030204" pitchFamily="18" charset="0"/>
                      </a:rPr>
                      <m:t>⋮</m:t>
                    </m:r>
                  </m:oMath>
                </a14:m>
                <a:endParaRPr lang="en-US" altLang="zh-CN" b="1"/>
              </a:p>
              <a:p>
                <a:pPr lvl="1" defTabSz="536575">
                  <a:lnSpc>
                    <a:spcPct val="200000"/>
                  </a:lnSpc>
                </a:pPr>
                <a:r>
                  <a:rPr lang="en-US" altLang="zh-CN" b="1" smtClean="0"/>
                  <a:t>case	</a:t>
                </a:r>
                <a:r>
                  <a:rPr lang="zh-CN" altLang="en-US" b="1" smtClean="0"/>
                  <a:t>常量</a:t>
                </a:r>
                <a:r>
                  <a:rPr lang="en-US" altLang="zh-CN" b="1"/>
                  <a:t>n : </a:t>
                </a:r>
                <a:r>
                  <a:rPr lang="zh-CN" altLang="en-US" b="1"/>
                  <a:t>语句</a:t>
                </a:r>
                <a:r>
                  <a:rPr lang="en-US" altLang="zh-CN" b="1"/>
                  <a:t>n</a:t>
                </a:r>
              </a:p>
              <a:p>
                <a:pPr lvl="1" defTabSz="536575">
                  <a:lnSpc>
                    <a:spcPct val="200000"/>
                  </a:lnSpc>
                </a:pPr>
                <a:r>
                  <a:rPr lang="en-US" altLang="zh-CN" b="1" smtClean="0"/>
                  <a:t>default :	    </a:t>
                </a:r>
                <a:r>
                  <a:rPr lang="zh-CN" altLang="en-US" b="1" smtClean="0"/>
                  <a:t>语句</a:t>
                </a:r>
                <a:r>
                  <a:rPr lang="en-US" altLang="zh-CN" b="1"/>
                  <a:t>n+1</a:t>
                </a:r>
              </a:p>
              <a:p>
                <a:pPr defTabSz="536575">
                  <a:lnSpc>
                    <a:spcPct val="200000"/>
                  </a:lnSpc>
                </a:pPr>
                <a:r>
                  <a:rPr lang="en-US" altLang="zh-CN" b="1" smtClean="0"/>
                  <a:t>}</a:t>
                </a:r>
                <a:endParaRPr lang="zh-CN" altLang="en-US" b="1"/>
              </a:p>
            </p:txBody>
          </p:sp>
        </mc:Choice>
        <mc:Fallback>
          <p:sp>
            <p:nvSpPr>
              <p:cNvPr id="4" name="矩形 3"/>
              <p:cNvSpPr>
                <a:spLocks noRot="1" noChangeAspect="1" noMove="1" noResize="1" noEditPoints="1" noAdjustHandles="1" noChangeArrowheads="1" noChangeShapeType="1" noTextEdit="1"/>
              </p:cNvSpPr>
              <p:nvPr/>
            </p:nvSpPr>
            <p:spPr>
              <a:xfrm>
                <a:off x="575095" y="1227162"/>
                <a:ext cx="3056282" cy="5224814"/>
              </a:xfrm>
              <a:prstGeom prst="rect">
                <a:avLst/>
              </a:prstGeom>
              <a:blipFill>
                <a:blip r:embed="rId3" cstate="print"/>
                <a:stretch>
                  <a:fillRect l="-1389"/>
                </a:stretch>
              </a:blipFill>
            </p:spPr>
            <p:txBody>
              <a:bodyPr/>
              <a:lstStyle/>
              <a:p>
                <a:r>
                  <a:rPr lang="zh-CN" altLang="en-US">
                    <a:noFill/>
                  </a:rPr>
                  <a:t> </a:t>
                </a:r>
              </a:p>
            </p:txBody>
          </p:sp>
        </mc:Fallback>
      </mc:AlternateContent>
      <p:sp>
        <p:nvSpPr>
          <p:cNvPr id="16" name="MH_Desc_1"/>
          <p:cNvSpPr/>
          <p:nvPr>
            <p:custDataLst>
              <p:tags r:id="rId1"/>
            </p:custDataLst>
          </p:nvPr>
        </p:nvSpPr>
        <p:spPr>
          <a:xfrm>
            <a:off x="3850040" y="1227162"/>
            <a:ext cx="7682948" cy="522481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en-US" altLang="zh-CN" sz="1400">
                <a:solidFill>
                  <a:schemeClr val="tx1"/>
                </a:solidFill>
              </a:rPr>
              <a:t>(1) </a:t>
            </a:r>
            <a:r>
              <a:rPr lang="zh-CN" altLang="en-US" sz="1400" smtClean="0">
                <a:solidFill>
                  <a:schemeClr val="tx1"/>
                </a:solidFill>
              </a:rPr>
              <a:t>括号</a:t>
            </a:r>
            <a:r>
              <a:rPr lang="zh-CN" altLang="en-US" sz="1400">
                <a:solidFill>
                  <a:schemeClr val="tx1"/>
                </a:solidFill>
              </a:rPr>
              <a:t>内的“表达式”，其值的类型应为整数类型</a:t>
            </a:r>
            <a:r>
              <a:rPr lang="en-US" altLang="zh-CN" sz="1400">
                <a:solidFill>
                  <a:schemeClr val="tx1"/>
                </a:solidFill>
              </a:rPr>
              <a:t>(</a:t>
            </a:r>
            <a:r>
              <a:rPr lang="zh-CN" altLang="en-US" sz="1400">
                <a:solidFill>
                  <a:schemeClr val="tx1"/>
                </a:solidFill>
              </a:rPr>
              <a:t>包括字符型</a:t>
            </a:r>
            <a:r>
              <a:rPr lang="en-US" altLang="zh-CN" sz="1400">
                <a:solidFill>
                  <a:schemeClr val="tx1"/>
                </a:solidFill>
              </a:rPr>
              <a:t>)</a:t>
            </a:r>
            <a:r>
              <a:rPr lang="zh-CN" altLang="en-US" sz="1400">
                <a:solidFill>
                  <a:schemeClr val="tx1"/>
                </a:solidFill>
              </a:rPr>
              <a:t>。</a:t>
            </a:r>
          </a:p>
          <a:p>
            <a:pPr algn="just">
              <a:lnSpc>
                <a:spcPct val="150000"/>
              </a:lnSpc>
              <a:defRPr/>
            </a:pPr>
            <a:r>
              <a:rPr lang="en-US" altLang="zh-CN" sz="1400" smtClean="0">
                <a:solidFill>
                  <a:schemeClr val="tx1"/>
                </a:solidFill>
              </a:rPr>
              <a:t>(</a:t>
            </a:r>
            <a:r>
              <a:rPr lang="en-US" altLang="zh-CN" sz="1400">
                <a:solidFill>
                  <a:schemeClr val="tx1"/>
                </a:solidFill>
              </a:rPr>
              <a:t>2) </a:t>
            </a:r>
            <a:r>
              <a:rPr lang="zh-CN" altLang="en-US" sz="1400" smtClean="0">
                <a:solidFill>
                  <a:schemeClr val="tx1"/>
                </a:solidFill>
              </a:rPr>
              <a:t>花括号</a:t>
            </a:r>
            <a:r>
              <a:rPr lang="zh-CN" altLang="en-US" sz="1400">
                <a:solidFill>
                  <a:schemeClr val="tx1"/>
                </a:solidFill>
              </a:rPr>
              <a:t>内是一个</a:t>
            </a:r>
            <a:r>
              <a:rPr lang="zh-CN" altLang="en-US" sz="1400" smtClean="0">
                <a:solidFill>
                  <a:schemeClr val="tx1"/>
                </a:solidFill>
              </a:rPr>
              <a:t>复合语句，内</a:t>
            </a:r>
            <a:r>
              <a:rPr lang="zh-CN" altLang="en-US" sz="1400">
                <a:solidFill>
                  <a:schemeClr val="tx1"/>
                </a:solidFill>
              </a:rPr>
              <a:t>包含多个以关键字</a:t>
            </a:r>
            <a:r>
              <a:rPr lang="en-US" altLang="zh-CN" sz="1400">
                <a:solidFill>
                  <a:schemeClr val="tx1"/>
                </a:solidFill>
              </a:rPr>
              <a:t>case</a:t>
            </a:r>
            <a:r>
              <a:rPr lang="zh-CN" altLang="en-US" sz="1400">
                <a:solidFill>
                  <a:schemeClr val="tx1"/>
                </a:solidFill>
              </a:rPr>
              <a:t>开头的语句行和最多一个以</a:t>
            </a:r>
            <a:r>
              <a:rPr lang="en-US" altLang="zh-CN" sz="1400">
                <a:solidFill>
                  <a:schemeClr val="tx1"/>
                </a:solidFill>
              </a:rPr>
              <a:t>default</a:t>
            </a:r>
            <a:r>
              <a:rPr lang="zh-CN" altLang="en-US" sz="1400">
                <a:solidFill>
                  <a:schemeClr val="tx1"/>
                </a:solidFill>
              </a:rPr>
              <a:t>开头的行。</a:t>
            </a:r>
            <a:r>
              <a:rPr lang="en-US" altLang="zh-CN" sz="1400">
                <a:solidFill>
                  <a:schemeClr val="tx1"/>
                </a:solidFill>
              </a:rPr>
              <a:t>case</a:t>
            </a:r>
            <a:r>
              <a:rPr lang="zh-CN" altLang="en-US" sz="1400">
                <a:solidFill>
                  <a:schemeClr val="tx1"/>
                </a:solidFill>
              </a:rPr>
              <a:t>后面跟一个常量</a:t>
            </a:r>
            <a:r>
              <a:rPr lang="en-US" altLang="zh-CN" sz="1400">
                <a:solidFill>
                  <a:schemeClr val="tx1"/>
                </a:solidFill>
              </a:rPr>
              <a:t>(</a:t>
            </a:r>
            <a:r>
              <a:rPr lang="zh-CN" altLang="en-US" sz="1400">
                <a:solidFill>
                  <a:schemeClr val="tx1"/>
                </a:solidFill>
              </a:rPr>
              <a:t>或常量表达式</a:t>
            </a:r>
            <a:r>
              <a:rPr lang="en-US" altLang="zh-CN" sz="1400">
                <a:solidFill>
                  <a:schemeClr val="tx1"/>
                </a:solidFill>
              </a:rPr>
              <a:t>)</a:t>
            </a:r>
            <a:r>
              <a:rPr lang="zh-CN" altLang="en-US" sz="1400" smtClean="0">
                <a:solidFill>
                  <a:schemeClr val="tx1"/>
                </a:solidFill>
              </a:rPr>
              <a:t>，它们</a:t>
            </a:r>
            <a:r>
              <a:rPr lang="zh-CN" altLang="en-US" sz="1400">
                <a:solidFill>
                  <a:schemeClr val="tx1"/>
                </a:solidFill>
              </a:rPr>
              <a:t>和</a:t>
            </a:r>
            <a:r>
              <a:rPr lang="en-US" altLang="zh-CN" sz="1400">
                <a:solidFill>
                  <a:schemeClr val="tx1"/>
                </a:solidFill>
              </a:rPr>
              <a:t>default</a:t>
            </a:r>
            <a:r>
              <a:rPr lang="zh-CN" altLang="en-US" sz="1400">
                <a:solidFill>
                  <a:schemeClr val="tx1"/>
                </a:solidFill>
              </a:rPr>
              <a:t>都是起</a:t>
            </a:r>
            <a:r>
              <a:rPr lang="zh-CN" altLang="en-US" sz="1400" smtClean="0">
                <a:solidFill>
                  <a:schemeClr val="tx1"/>
                </a:solidFill>
              </a:rPr>
              <a:t>标号作用</a:t>
            </a:r>
            <a:r>
              <a:rPr lang="zh-CN" altLang="en-US" sz="1400">
                <a:solidFill>
                  <a:schemeClr val="tx1"/>
                </a:solidFill>
              </a:rPr>
              <a:t>，用来标志一个位置。执行</a:t>
            </a:r>
            <a:r>
              <a:rPr lang="en-US" altLang="zh-CN" sz="1400">
                <a:solidFill>
                  <a:schemeClr val="tx1"/>
                </a:solidFill>
              </a:rPr>
              <a:t>switch</a:t>
            </a:r>
            <a:r>
              <a:rPr lang="zh-CN" altLang="en-US" sz="1400">
                <a:solidFill>
                  <a:schemeClr val="tx1"/>
                </a:solidFill>
              </a:rPr>
              <a:t>语句时，先计算</a:t>
            </a:r>
            <a:r>
              <a:rPr lang="en-US" altLang="zh-CN" sz="1400">
                <a:solidFill>
                  <a:schemeClr val="tx1"/>
                </a:solidFill>
              </a:rPr>
              <a:t>switch</a:t>
            </a:r>
            <a:r>
              <a:rPr lang="zh-CN" altLang="en-US" sz="1400">
                <a:solidFill>
                  <a:schemeClr val="tx1"/>
                </a:solidFill>
              </a:rPr>
              <a:t>后面的“表达式”的值，然后将它与各</a:t>
            </a:r>
            <a:r>
              <a:rPr lang="en-US" altLang="zh-CN" sz="1400">
                <a:solidFill>
                  <a:schemeClr val="tx1"/>
                </a:solidFill>
              </a:rPr>
              <a:t>case</a:t>
            </a:r>
            <a:r>
              <a:rPr lang="zh-CN" altLang="en-US" sz="1400">
                <a:solidFill>
                  <a:schemeClr val="tx1"/>
                </a:solidFill>
              </a:rPr>
              <a:t>标号比较，如果与某一个</a:t>
            </a:r>
            <a:r>
              <a:rPr lang="en-US" altLang="zh-CN" sz="1400">
                <a:solidFill>
                  <a:schemeClr val="tx1"/>
                </a:solidFill>
              </a:rPr>
              <a:t>case</a:t>
            </a:r>
            <a:r>
              <a:rPr lang="zh-CN" altLang="en-US" sz="1400">
                <a:solidFill>
                  <a:schemeClr val="tx1"/>
                </a:solidFill>
              </a:rPr>
              <a:t>标号中的常量相同，流程就转到此</a:t>
            </a:r>
            <a:r>
              <a:rPr lang="en-US" altLang="zh-CN" sz="1400">
                <a:solidFill>
                  <a:schemeClr val="tx1"/>
                </a:solidFill>
              </a:rPr>
              <a:t>case</a:t>
            </a:r>
            <a:r>
              <a:rPr lang="zh-CN" altLang="en-US" sz="1400">
                <a:solidFill>
                  <a:schemeClr val="tx1"/>
                </a:solidFill>
              </a:rPr>
              <a:t>标号后面的语句。如果没有与</a:t>
            </a:r>
            <a:r>
              <a:rPr lang="en-US" altLang="zh-CN" sz="1400">
                <a:solidFill>
                  <a:schemeClr val="tx1"/>
                </a:solidFill>
              </a:rPr>
              <a:t>switch</a:t>
            </a:r>
            <a:r>
              <a:rPr lang="zh-CN" altLang="en-US" sz="1400">
                <a:solidFill>
                  <a:schemeClr val="tx1"/>
                </a:solidFill>
              </a:rPr>
              <a:t>表达式相匹配的</a:t>
            </a:r>
            <a:r>
              <a:rPr lang="en-US" altLang="zh-CN" sz="1400">
                <a:solidFill>
                  <a:schemeClr val="tx1"/>
                </a:solidFill>
              </a:rPr>
              <a:t>case</a:t>
            </a:r>
            <a:r>
              <a:rPr lang="zh-CN" altLang="en-US" sz="1400">
                <a:solidFill>
                  <a:schemeClr val="tx1"/>
                </a:solidFill>
              </a:rPr>
              <a:t>常量，流程转去执行</a:t>
            </a:r>
            <a:r>
              <a:rPr lang="en-US" altLang="zh-CN" sz="1400">
                <a:solidFill>
                  <a:schemeClr val="tx1"/>
                </a:solidFill>
              </a:rPr>
              <a:t>default</a:t>
            </a:r>
            <a:r>
              <a:rPr lang="zh-CN" altLang="en-US" sz="1400">
                <a:solidFill>
                  <a:schemeClr val="tx1"/>
                </a:solidFill>
              </a:rPr>
              <a:t>标号后面的语句。</a:t>
            </a:r>
          </a:p>
          <a:p>
            <a:pPr algn="just">
              <a:lnSpc>
                <a:spcPct val="150000"/>
              </a:lnSpc>
              <a:defRPr/>
            </a:pPr>
            <a:r>
              <a:rPr lang="en-US" altLang="zh-CN" sz="1400" smtClean="0">
                <a:solidFill>
                  <a:schemeClr val="tx1"/>
                </a:solidFill>
              </a:rPr>
              <a:t>(</a:t>
            </a:r>
            <a:r>
              <a:rPr lang="en-US" altLang="zh-CN" sz="1400">
                <a:solidFill>
                  <a:schemeClr val="tx1"/>
                </a:solidFill>
              </a:rPr>
              <a:t>3) </a:t>
            </a:r>
            <a:r>
              <a:rPr lang="zh-CN" altLang="en-US" sz="1400">
                <a:solidFill>
                  <a:schemeClr val="tx1"/>
                </a:solidFill>
              </a:rPr>
              <a:t>可以没有</a:t>
            </a:r>
            <a:r>
              <a:rPr lang="en-US" altLang="zh-CN" sz="1400">
                <a:solidFill>
                  <a:schemeClr val="tx1"/>
                </a:solidFill>
              </a:rPr>
              <a:t>default</a:t>
            </a:r>
            <a:r>
              <a:rPr lang="zh-CN" altLang="en-US" sz="1400">
                <a:solidFill>
                  <a:schemeClr val="tx1"/>
                </a:solidFill>
              </a:rPr>
              <a:t>标号，此时如果没有与</a:t>
            </a:r>
            <a:r>
              <a:rPr lang="en-US" altLang="zh-CN" sz="1400">
                <a:solidFill>
                  <a:schemeClr val="tx1"/>
                </a:solidFill>
              </a:rPr>
              <a:t>switch</a:t>
            </a:r>
            <a:r>
              <a:rPr lang="zh-CN" altLang="en-US" sz="1400">
                <a:solidFill>
                  <a:schemeClr val="tx1"/>
                </a:solidFill>
              </a:rPr>
              <a:t>表达式相匹配的</a:t>
            </a:r>
            <a:r>
              <a:rPr lang="en-US" altLang="zh-CN" sz="1400">
                <a:solidFill>
                  <a:schemeClr val="tx1"/>
                </a:solidFill>
              </a:rPr>
              <a:t>case</a:t>
            </a:r>
            <a:r>
              <a:rPr lang="zh-CN" altLang="en-US" sz="1400">
                <a:solidFill>
                  <a:schemeClr val="tx1"/>
                </a:solidFill>
              </a:rPr>
              <a:t>常量，则不执行任何</a:t>
            </a:r>
            <a:r>
              <a:rPr lang="zh-CN" altLang="en-US" sz="1400" smtClean="0">
                <a:solidFill>
                  <a:schemeClr val="tx1"/>
                </a:solidFill>
              </a:rPr>
              <a:t>语句。</a:t>
            </a:r>
            <a:endParaRPr lang="zh-CN" altLang="en-US" sz="1400">
              <a:solidFill>
                <a:schemeClr val="tx1"/>
              </a:solidFill>
            </a:endParaRPr>
          </a:p>
          <a:p>
            <a:pPr algn="just">
              <a:lnSpc>
                <a:spcPct val="150000"/>
              </a:lnSpc>
              <a:defRPr/>
            </a:pPr>
            <a:r>
              <a:rPr lang="en-US" altLang="zh-CN" sz="1400" smtClean="0">
                <a:solidFill>
                  <a:schemeClr val="tx1"/>
                </a:solidFill>
              </a:rPr>
              <a:t>(</a:t>
            </a:r>
            <a:r>
              <a:rPr lang="en-US" altLang="zh-CN" sz="1400">
                <a:solidFill>
                  <a:schemeClr val="tx1"/>
                </a:solidFill>
              </a:rPr>
              <a:t>4) </a:t>
            </a:r>
            <a:r>
              <a:rPr lang="zh-CN" altLang="en-US" sz="1400">
                <a:solidFill>
                  <a:schemeClr val="tx1"/>
                </a:solidFill>
              </a:rPr>
              <a:t>各个</a:t>
            </a:r>
            <a:r>
              <a:rPr lang="en-US" altLang="zh-CN" sz="1400">
                <a:solidFill>
                  <a:schemeClr val="tx1"/>
                </a:solidFill>
              </a:rPr>
              <a:t>case</a:t>
            </a:r>
            <a:r>
              <a:rPr lang="zh-CN" altLang="en-US" sz="1400">
                <a:solidFill>
                  <a:schemeClr val="tx1"/>
                </a:solidFill>
              </a:rPr>
              <a:t>标号出现次序不影响执行结果</a:t>
            </a:r>
            <a:r>
              <a:rPr lang="zh-CN" altLang="en-US" sz="1400" smtClean="0">
                <a:solidFill>
                  <a:schemeClr val="tx1"/>
                </a:solidFill>
              </a:rPr>
              <a:t>。</a:t>
            </a:r>
            <a:endParaRPr lang="zh-CN" altLang="en-US" sz="1400">
              <a:solidFill>
                <a:schemeClr val="tx1"/>
              </a:solidFill>
            </a:endParaRPr>
          </a:p>
          <a:p>
            <a:pPr algn="just">
              <a:lnSpc>
                <a:spcPct val="150000"/>
              </a:lnSpc>
              <a:defRPr/>
            </a:pPr>
            <a:r>
              <a:rPr lang="en-US" altLang="zh-CN" sz="1400">
                <a:solidFill>
                  <a:schemeClr val="tx1"/>
                </a:solidFill>
              </a:rPr>
              <a:t>(5) </a:t>
            </a:r>
            <a:r>
              <a:rPr lang="zh-CN" altLang="en-US" sz="1400">
                <a:solidFill>
                  <a:schemeClr val="tx1"/>
                </a:solidFill>
              </a:rPr>
              <a:t>每一个</a:t>
            </a:r>
            <a:r>
              <a:rPr lang="en-US" altLang="zh-CN" sz="1400">
                <a:solidFill>
                  <a:schemeClr val="tx1"/>
                </a:solidFill>
              </a:rPr>
              <a:t>case</a:t>
            </a:r>
            <a:r>
              <a:rPr lang="zh-CN" altLang="en-US" sz="1400">
                <a:solidFill>
                  <a:schemeClr val="tx1"/>
                </a:solidFill>
              </a:rPr>
              <a:t>常量必须互不相同；否则就会出现互相矛盾的</a:t>
            </a:r>
            <a:r>
              <a:rPr lang="zh-CN" altLang="en-US" sz="1400" smtClean="0">
                <a:solidFill>
                  <a:schemeClr val="tx1"/>
                </a:solidFill>
              </a:rPr>
              <a:t>现象。</a:t>
            </a:r>
            <a:endParaRPr lang="zh-CN" altLang="en-US" sz="1400">
              <a:solidFill>
                <a:schemeClr val="tx1"/>
              </a:solidFill>
            </a:endParaRPr>
          </a:p>
          <a:p>
            <a:pPr algn="just">
              <a:lnSpc>
                <a:spcPct val="150000"/>
              </a:lnSpc>
              <a:defRPr/>
            </a:pPr>
            <a:r>
              <a:rPr lang="en-US" altLang="zh-CN" sz="1400" smtClean="0">
                <a:solidFill>
                  <a:schemeClr val="tx1"/>
                </a:solidFill>
              </a:rPr>
              <a:t>(</a:t>
            </a:r>
            <a:r>
              <a:rPr lang="en-US" altLang="zh-CN" sz="1400">
                <a:solidFill>
                  <a:schemeClr val="tx1"/>
                </a:solidFill>
              </a:rPr>
              <a:t>6) case</a:t>
            </a:r>
            <a:r>
              <a:rPr lang="zh-CN" altLang="en-US" sz="1400">
                <a:solidFill>
                  <a:schemeClr val="tx1"/>
                </a:solidFill>
              </a:rPr>
              <a:t>标号只起标记的作用。在执行</a:t>
            </a:r>
            <a:r>
              <a:rPr lang="en-US" altLang="zh-CN" sz="1400">
                <a:solidFill>
                  <a:schemeClr val="tx1"/>
                </a:solidFill>
              </a:rPr>
              <a:t>switch</a:t>
            </a:r>
            <a:r>
              <a:rPr lang="zh-CN" altLang="en-US" sz="1400">
                <a:solidFill>
                  <a:schemeClr val="tx1"/>
                </a:solidFill>
              </a:rPr>
              <a:t>语句时，根据</a:t>
            </a:r>
            <a:r>
              <a:rPr lang="en-US" altLang="zh-CN" sz="1400">
                <a:solidFill>
                  <a:schemeClr val="tx1"/>
                </a:solidFill>
              </a:rPr>
              <a:t>switch</a:t>
            </a:r>
            <a:r>
              <a:rPr lang="zh-CN" altLang="en-US" sz="1400">
                <a:solidFill>
                  <a:schemeClr val="tx1"/>
                </a:solidFill>
              </a:rPr>
              <a:t>表达式的值找到匹配的入口标号</a:t>
            </a:r>
            <a:r>
              <a:rPr lang="zh-CN" altLang="en-US" sz="1400" smtClean="0">
                <a:solidFill>
                  <a:schemeClr val="tx1"/>
                </a:solidFill>
              </a:rPr>
              <a:t>，在</a:t>
            </a:r>
            <a:r>
              <a:rPr lang="zh-CN" altLang="en-US" sz="1400">
                <a:solidFill>
                  <a:schemeClr val="tx1"/>
                </a:solidFill>
              </a:rPr>
              <a:t>执行完一个</a:t>
            </a:r>
            <a:r>
              <a:rPr lang="en-US" altLang="zh-CN" sz="1400">
                <a:solidFill>
                  <a:schemeClr val="tx1"/>
                </a:solidFill>
              </a:rPr>
              <a:t>case</a:t>
            </a:r>
            <a:r>
              <a:rPr lang="zh-CN" altLang="en-US" sz="1400">
                <a:solidFill>
                  <a:schemeClr val="tx1"/>
                </a:solidFill>
              </a:rPr>
              <a:t>标号后面的语句后，就从此标号开始执行下去，不再进行判断</a:t>
            </a:r>
            <a:r>
              <a:rPr lang="zh-CN" altLang="en-US" sz="1400" smtClean="0">
                <a:solidFill>
                  <a:schemeClr val="tx1"/>
                </a:solidFill>
              </a:rPr>
              <a:t>。因此，一般</a:t>
            </a:r>
            <a:r>
              <a:rPr lang="zh-CN" altLang="en-US" sz="1400">
                <a:solidFill>
                  <a:schemeClr val="tx1"/>
                </a:solidFill>
              </a:rPr>
              <a:t>情况下，在执行一个</a:t>
            </a:r>
            <a:r>
              <a:rPr lang="en-US" altLang="zh-CN" sz="1400">
                <a:solidFill>
                  <a:schemeClr val="tx1"/>
                </a:solidFill>
              </a:rPr>
              <a:t>case</a:t>
            </a:r>
            <a:r>
              <a:rPr lang="zh-CN" altLang="en-US" sz="1400">
                <a:solidFill>
                  <a:schemeClr val="tx1"/>
                </a:solidFill>
              </a:rPr>
              <a:t>子句后，应当用</a:t>
            </a:r>
            <a:r>
              <a:rPr lang="en-US" altLang="zh-CN" sz="1400">
                <a:solidFill>
                  <a:schemeClr val="tx1"/>
                </a:solidFill>
              </a:rPr>
              <a:t>break</a:t>
            </a:r>
            <a:r>
              <a:rPr lang="zh-CN" altLang="en-US" sz="1400">
                <a:solidFill>
                  <a:schemeClr val="tx1"/>
                </a:solidFill>
              </a:rPr>
              <a:t>语句使流程跳出</a:t>
            </a:r>
            <a:r>
              <a:rPr lang="en-US" altLang="zh-CN" sz="1400">
                <a:solidFill>
                  <a:schemeClr val="tx1"/>
                </a:solidFill>
              </a:rPr>
              <a:t>switch</a:t>
            </a:r>
            <a:r>
              <a:rPr lang="zh-CN" altLang="en-US" sz="1400" smtClean="0">
                <a:solidFill>
                  <a:schemeClr val="tx1"/>
                </a:solidFill>
              </a:rPr>
              <a:t>结构。</a:t>
            </a:r>
            <a:r>
              <a:rPr lang="zh-CN" altLang="en-US" sz="1400">
                <a:solidFill>
                  <a:schemeClr val="tx1"/>
                </a:solidFill>
              </a:rPr>
              <a:t>最后一个</a:t>
            </a:r>
            <a:r>
              <a:rPr lang="en-US" altLang="zh-CN" sz="1400">
                <a:solidFill>
                  <a:schemeClr val="tx1"/>
                </a:solidFill>
              </a:rPr>
              <a:t>case</a:t>
            </a:r>
            <a:r>
              <a:rPr lang="zh-CN" altLang="en-US" sz="1400">
                <a:solidFill>
                  <a:schemeClr val="tx1"/>
                </a:solidFill>
              </a:rPr>
              <a:t>子句</a:t>
            </a:r>
            <a:r>
              <a:rPr lang="en-US" altLang="zh-CN" sz="1400">
                <a:solidFill>
                  <a:schemeClr val="tx1"/>
                </a:solidFill>
              </a:rPr>
              <a:t>(</a:t>
            </a:r>
            <a:r>
              <a:rPr lang="zh-CN" altLang="en-US" sz="1400">
                <a:solidFill>
                  <a:schemeClr val="tx1"/>
                </a:solidFill>
              </a:rPr>
              <a:t>今为</a:t>
            </a:r>
            <a:r>
              <a:rPr lang="en-US" altLang="zh-CN" sz="1400">
                <a:solidFill>
                  <a:schemeClr val="tx1"/>
                </a:solidFill>
              </a:rPr>
              <a:t>default</a:t>
            </a:r>
            <a:r>
              <a:rPr lang="zh-CN" altLang="en-US" sz="1400">
                <a:solidFill>
                  <a:schemeClr val="tx1"/>
                </a:solidFill>
              </a:rPr>
              <a:t>子句</a:t>
            </a:r>
            <a:r>
              <a:rPr lang="en-US" altLang="zh-CN" sz="1400">
                <a:solidFill>
                  <a:schemeClr val="tx1"/>
                </a:solidFill>
              </a:rPr>
              <a:t>)</a:t>
            </a:r>
            <a:r>
              <a:rPr lang="zh-CN" altLang="en-US" sz="1400">
                <a:solidFill>
                  <a:schemeClr val="tx1"/>
                </a:solidFill>
              </a:rPr>
              <a:t>中</a:t>
            </a:r>
            <a:r>
              <a:rPr lang="zh-CN" altLang="en-US" sz="1400" smtClean="0">
                <a:solidFill>
                  <a:schemeClr val="tx1"/>
                </a:solidFill>
              </a:rPr>
              <a:t>可不加</a:t>
            </a:r>
            <a:r>
              <a:rPr lang="en-US" altLang="zh-CN" sz="1400">
                <a:solidFill>
                  <a:schemeClr val="tx1"/>
                </a:solidFill>
              </a:rPr>
              <a:t>break</a:t>
            </a:r>
            <a:r>
              <a:rPr lang="zh-CN" altLang="en-US" sz="1400" smtClean="0">
                <a:solidFill>
                  <a:schemeClr val="tx1"/>
                </a:solidFill>
              </a:rPr>
              <a:t>语句。</a:t>
            </a:r>
            <a:endParaRPr lang="zh-CN" altLang="en-US" sz="1400">
              <a:solidFill>
                <a:schemeClr val="tx1"/>
              </a:solidFill>
            </a:endParaRPr>
          </a:p>
          <a:p>
            <a:pPr algn="just">
              <a:lnSpc>
                <a:spcPct val="150000"/>
              </a:lnSpc>
              <a:defRPr/>
            </a:pPr>
            <a:r>
              <a:rPr lang="en-US" altLang="zh-CN" sz="1400" smtClean="0">
                <a:solidFill>
                  <a:schemeClr val="tx1"/>
                </a:solidFill>
              </a:rPr>
              <a:t>(</a:t>
            </a:r>
            <a:r>
              <a:rPr lang="en-US" altLang="zh-CN" sz="1400">
                <a:solidFill>
                  <a:schemeClr val="tx1"/>
                </a:solidFill>
              </a:rPr>
              <a:t>7) </a:t>
            </a:r>
            <a:r>
              <a:rPr lang="zh-CN" altLang="en-US" sz="1400">
                <a:solidFill>
                  <a:schemeClr val="tx1"/>
                </a:solidFill>
              </a:rPr>
              <a:t>在</a:t>
            </a:r>
            <a:r>
              <a:rPr lang="en-US" altLang="zh-CN" sz="1400">
                <a:solidFill>
                  <a:schemeClr val="tx1"/>
                </a:solidFill>
              </a:rPr>
              <a:t>case</a:t>
            </a:r>
            <a:r>
              <a:rPr lang="zh-CN" altLang="en-US" sz="1400">
                <a:solidFill>
                  <a:schemeClr val="tx1"/>
                </a:solidFill>
              </a:rPr>
              <a:t>子句中虽然包含了一个以上执行语句，但可以不必用花括号括起来，会自动顺序执行本</a:t>
            </a:r>
            <a:r>
              <a:rPr lang="en-US" altLang="zh-CN" sz="1400">
                <a:solidFill>
                  <a:schemeClr val="tx1"/>
                </a:solidFill>
              </a:rPr>
              <a:t>case</a:t>
            </a:r>
            <a:r>
              <a:rPr lang="zh-CN" altLang="en-US" sz="1400">
                <a:solidFill>
                  <a:schemeClr val="tx1"/>
                </a:solidFill>
              </a:rPr>
              <a:t>标号后面所有的语句。当然加上花括号也可以。</a:t>
            </a:r>
          </a:p>
          <a:p>
            <a:pPr algn="just">
              <a:lnSpc>
                <a:spcPct val="150000"/>
              </a:lnSpc>
              <a:defRPr/>
            </a:pPr>
            <a:r>
              <a:rPr lang="en-US" altLang="zh-CN" sz="1400" smtClean="0">
                <a:solidFill>
                  <a:schemeClr val="tx1"/>
                </a:solidFill>
              </a:rPr>
              <a:t>(</a:t>
            </a:r>
            <a:r>
              <a:rPr lang="en-US" altLang="zh-CN" sz="1400">
                <a:solidFill>
                  <a:schemeClr val="tx1"/>
                </a:solidFill>
              </a:rPr>
              <a:t>8) </a:t>
            </a:r>
            <a:r>
              <a:rPr lang="zh-CN" altLang="en-US" sz="1400">
                <a:solidFill>
                  <a:schemeClr val="tx1"/>
                </a:solidFill>
              </a:rPr>
              <a:t>多个</a:t>
            </a:r>
            <a:r>
              <a:rPr lang="en-US" altLang="zh-CN" sz="1400">
                <a:solidFill>
                  <a:schemeClr val="tx1"/>
                </a:solidFill>
              </a:rPr>
              <a:t>case</a:t>
            </a:r>
            <a:r>
              <a:rPr lang="zh-CN" altLang="en-US" sz="1400">
                <a:solidFill>
                  <a:schemeClr val="tx1"/>
                </a:solidFill>
              </a:rPr>
              <a:t>标号可以共用一组执行</a:t>
            </a:r>
            <a:r>
              <a:rPr lang="zh-CN" altLang="en-US" sz="1400" smtClean="0">
                <a:solidFill>
                  <a:schemeClr val="tx1"/>
                </a:solidFill>
              </a:rPr>
              <a:t>语句。</a:t>
            </a:r>
            <a:endParaRPr lang="zh-CN" altLang="en-US" sz="1400">
              <a:solidFill>
                <a:schemeClr val="tx1"/>
              </a:solidFill>
            </a:endParaRPr>
          </a:p>
        </p:txBody>
      </p:sp>
    </p:spTree>
    <p:extLst>
      <p:ext uri="{BB962C8B-B14F-4D97-AF65-F5344CB8AC3E}">
        <p14:creationId xmlns="" xmlns:p14="http://schemas.microsoft.com/office/powerpoint/2010/main" val="28949940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algn="ctr"/>
            <a:r>
              <a:rPr lang="zh-CN" altLang="en-US" smtClean="0"/>
              <a:t>选择结构和条件判断</a:t>
            </a:r>
            <a:endParaRPr lang="zh-CN" altLang="en-US"/>
          </a:p>
        </p:txBody>
      </p:sp>
      <p:pic>
        <p:nvPicPr>
          <p:cNvPr id="6" name="图片 5"/>
          <p:cNvPicPr>
            <a:picLocks noChangeAspect="1"/>
          </p:cNvPicPr>
          <p:nvPr/>
        </p:nvPicPr>
        <p:blipFill>
          <a:blip r:embed="rId5" cstate="print"/>
          <a:stretch>
            <a:fillRect/>
          </a:stretch>
        </p:blipFill>
        <p:spPr>
          <a:xfrm>
            <a:off x="765554" y="3132527"/>
            <a:ext cx="2851270" cy="1519865"/>
          </a:xfrm>
          <a:prstGeom prst="rect">
            <a:avLst/>
          </a:prstGeom>
        </p:spPr>
      </p:pic>
      <p:grpSp>
        <p:nvGrpSpPr>
          <p:cNvPr id="20" name="组合 19"/>
          <p:cNvGrpSpPr/>
          <p:nvPr/>
        </p:nvGrpSpPr>
        <p:grpSpPr>
          <a:xfrm>
            <a:off x="3776863" y="2120154"/>
            <a:ext cx="3688895" cy="3073950"/>
            <a:chOff x="6350040" y="1690688"/>
            <a:chExt cx="4691976" cy="3909816"/>
          </a:xfrm>
        </p:grpSpPr>
        <p:cxnSp>
          <p:nvCxnSpPr>
            <p:cNvPr id="8" name="直接箭头连接符 7"/>
            <p:cNvCxnSpPr/>
            <p:nvPr/>
          </p:nvCxnSpPr>
          <p:spPr>
            <a:xfrm>
              <a:off x="8649325" y="1690688"/>
              <a:ext cx="0" cy="714297"/>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9" name="流程图: 决策 8"/>
            <p:cNvSpPr/>
            <p:nvPr/>
          </p:nvSpPr>
          <p:spPr>
            <a:xfrm>
              <a:off x="7689954" y="2404985"/>
              <a:ext cx="1918742" cy="106617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条件</a:t>
              </a:r>
              <a:endParaRPr lang="zh-CN" altLang="en-US"/>
            </a:p>
          </p:txBody>
        </p:sp>
        <p:sp>
          <p:nvSpPr>
            <p:cNvPr id="10" name="任意多边形 9"/>
            <p:cNvSpPr/>
            <p:nvPr/>
          </p:nvSpPr>
          <p:spPr>
            <a:xfrm>
              <a:off x="6760564" y="2953062"/>
              <a:ext cx="929390" cy="869429"/>
            </a:xfrm>
            <a:custGeom>
              <a:avLst/>
              <a:gdLst>
                <a:gd name="connsiteX0" fmla="*/ 929390 w 929390"/>
                <a:gd name="connsiteY0" fmla="*/ 0 h 869429"/>
                <a:gd name="connsiteX1" fmla="*/ 0 w 929390"/>
                <a:gd name="connsiteY1" fmla="*/ 0 h 869429"/>
                <a:gd name="connsiteX2" fmla="*/ 0 w 929390"/>
                <a:gd name="connsiteY2" fmla="*/ 869429 h 869429"/>
              </a:gdLst>
              <a:ahLst/>
              <a:cxnLst>
                <a:cxn ang="0">
                  <a:pos x="connsiteX0" y="connsiteY0"/>
                </a:cxn>
                <a:cxn ang="0">
                  <a:pos x="connsiteX1" y="connsiteY1"/>
                </a:cxn>
                <a:cxn ang="0">
                  <a:pos x="connsiteX2" y="connsiteY2"/>
                </a:cxn>
              </a:cxnLst>
              <a:rect l="l" t="t" r="r" b="b"/>
              <a:pathLst>
                <a:path w="929390" h="869429">
                  <a:moveTo>
                    <a:pt x="929390" y="0"/>
                  </a:moveTo>
                  <a:lnTo>
                    <a:pt x="0" y="0"/>
                  </a:lnTo>
                  <a:lnTo>
                    <a:pt x="0" y="869429"/>
                  </a:lnTo>
                </a:path>
              </a:pathLst>
            </a:custGeom>
            <a:noFill/>
            <a:ln>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p:nvSpPr>
          <p:spPr>
            <a:xfrm flipH="1">
              <a:off x="9608696" y="2944337"/>
              <a:ext cx="1010700" cy="869429"/>
            </a:xfrm>
            <a:custGeom>
              <a:avLst/>
              <a:gdLst>
                <a:gd name="connsiteX0" fmla="*/ 929390 w 929390"/>
                <a:gd name="connsiteY0" fmla="*/ 0 h 869429"/>
                <a:gd name="connsiteX1" fmla="*/ 0 w 929390"/>
                <a:gd name="connsiteY1" fmla="*/ 0 h 869429"/>
                <a:gd name="connsiteX2" fmla="*/ 0 w 929390"/>
                <a:gd name="connsiteY2" fmla="*/ 869429 h 869429"/>
              </a:gdLst>
              <a:ahLst/>
              <a:cxnLst>
                <a:cxn ang="0">
                  <a:pos x="connsiteX0" y="connsiteY0"/>
                </a:cxn>
                <a:cxn ang="0">
                  <a:pos x="connsiteX1" y="connsiteY1"/>
                </a:cxn>
                <a:cxn ang="0">
                  <a:pos x="connsiteX2" y="connsiteY2"/>
                </a:cxn>
              </a:cxnLst>
              <a:rect l="l" t="t" r="r" b="b"/>
              <a:pathLst>
                <a:path w="929390" h="869429">
                  <a:moveTo>
                    <a:pt x="929390" y="0"/>
                  </a:moveTo>
                  <a:lnTo>
                    <a:pt x="0" y="0"/>
                  </a:lnTo>
                  <a:lnTo>
                    <a:pt x="0" y="869429"/>
                  </a:lnTo>
                </a:path>
              </a:pathLst>
            </a:custGeom>
            <a:noFill/>
            <a:ln>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0196775" y="3822491"/>
              <a:ext cx="845241" cy="539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B</a:t>
              </a:r>
              <a:endParaRPr lang="zh-CN" altLang="en-US"/>
            </a:p>
          </p:txBody>
        </p:sp>
        <p:sp>
          <p:nvSpPr>
            <p:cNvPr id="16" name="矩形 15"/>
            <p:cNvSpPr/>
            <p:nvPr/>
          </p:nvSpPr>
          <p:spPr>
            <a:xfrm>
              <a:off x="6350040" y="3813766"/>
              <a:ext cx="845241" cy="539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A</a:t>
              </a:r>
              <a:endParaRPr lang="zh-CN" altLang="en-US"/>
            </a:p>
          </p:txBody>
        </p:sp>
        <p:sp>
          <p:nvSpPr>
            <p:cNvPr id="13" name="任意多边形 12"/>
            <p:cNvSpPr/>
            <p:nvPr/>
          </p:nvSpPr>
          <p:spPr>
            <a:xfrm>
              <a:off x="6760565" y="4363278"/>
              <a:ext cx="3858832" cy="522929"/>
            </a:xfrm>
            <a:custGeom>
              <a:avLst/>
              <a:gdLst>
                <a:gd name="connsiteX0" fmla="*/ 0 w 3925956"/>
                <a:gd name="connsiteY0" fmla="*/ 0 h 397565"/>
                <a:gd name="connsiteX1" fmla="*/ 0 w 3925956"/>
                <a:gd name="connsiteY1" fmla="*/ 397565 h 397565"/>
                <a:gd name="connsiteX2" fmla="*/ 3925956 w 3925956"/>
                <a:gd name="connsiteY2" fmla="*/ 397565 h 397565"/>
                <a:gd name="connsiteX3" fmla="*/ 3925956 w 3925956"/>
                <a:gd name="connsiteY3" fmla="*/ 9939 h 397565"/>
              </a:gdLst>
              <a:ahLst/>
              <a:cxnLst>
                <a:cxn ang="0">
                  <a:pos x="connsiteX0" y="connsiteY0"/>
                </a:cxn>
                <a:cxn ang="0">
                  <a:pos x="connsiteX1" y="connsiteY1"/>
                </a:cxn>
                <a:cxn ang="0">
                  <a:pos x="connsiteX2" y="connsiteY2"/>
                </a:cxn>
                <a:cxn ang="0">
                  <a:pos x="connsiteX3" y="connsiteY3"/>
                </a:cxn>
              </a:cxnLst>
              <a:rect l="l" t="t" r="r" b="b"/>
              <a:pathLst>
                <a:path w="3925956" h="397565">
                  <a:moveTo>
                    <a:pt x="0" y="0"/>
                  </a:moveTo>
                  <a:lnTo>
                    <a:pt x="0" y="397565"/>
                  </a:lnTo>
                  <a:lnTo>
                    <a:pt x="3925956" y="397565"/>
                  </a:lnTo>
                  <a:lnTo>
                    <a:pt x="3925956" y="9939"/>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箭头连接符 18"/>
            <p:cNvCxnSpPr/>
            <p:nvPr/>
          </p:nvCxnSpPr>
          <p:spPr>
            <a:xfrm>
              <a:off x="8649325" y="4886207"/>
              <a:ext cx="0" cy="714297"/>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grpSp>
      <p:sp>
        <p:nvSpPr>
          <p:cNvPr id="18" name="矩形 17"/>
          <p:cNvSpPr/>
          <p:nvPr/>
        </p:nvSpPr>
        <p:spPr>
          <a:xfrm>
            <a:off x="8956169" y="2416184"/>
            <a:ext cx="2557670" cy="369332"/>
          </a:xfrm>
          <a:prstGeom prst="rect">
            <a:avLst/>
          </a:prstGeom>
        </p:spPr>
        <p:txBody>
          <a:bodyPr wrap="square">
            <a:spAutoFit/>
          </a:bodyPr>
          <a:lstStyle/>
          <a:p>
            <a:r>
              <a:rPr lang="zh-CN" altLang="en-US" b="1">
                <a:solidFill>
                  <a:schemeClr val="accent1"/>
                </a:solidFill>
              </a:rPr>
              <a:t>C语言有两种选择</a:t>
            </a:r>
            <a:r>
              <a:rPr lang="zh-CN" altLang="en-US" b="1" smtClean="0">
                <a:solidFill>
                  <a:schemeClr val="accent1"/>
                </a:solidFill>
              </a:rPr>
              <a:t>语句</a:t>
            </a:r>
            <a:endParaRPr lang="en-US" altLang="zh-CN" b="1" smtClean="0">
              <a:solidFill>
                <a:schemeClr val="accent1"/>
              </a:solidFill>
            </a:endParaRPr>
          </a:p>
        </p:txBody>
      </p:sp>
      <p:sp>
        <p:nvSpPr>
          <p:cNvPr id="27" name="MH_Other_2"/>
          <p:cNvSpPr/>
          <p:nvPr>
            <p:custDataLst>
              <p:tags r:id="rId1"/>
            </p:custDataLst>
          </p:nvPr>
        </p:nvSpPr>
        <p:spPr>
          <a:xfrm rot="9749914">
            <a:off x="5088345" y="1419598"/>
            <a:ext cx="4214088" cy="4577709"/>
          </a:xfrm>
          <a:custGeom>
            <a:avLst/>
            <a:gdLst/>
            <a:ahLst/>
            <a:cxnLst/>
            <a:rect l="l" t="t" r="r" b="b"/>
            <a:pathLst>
              <a:path w="1372652" h="1620180">
                <a:moveTo>
                  <a:pt x="1372652" y="0"/>
                </a:moveTo>
                <a:lnTo>
                  <a:pt x="1372652" y="8290"/>
                </a:lnTo>
                <a:lnTo>
                  <a:pt x="1267108" y="321406"/>
                </a:lnTo>
                <a:cubicBezTo>
                  <a:pt x="714776" y="349913"/>
                  <a:pt x="283078" y="628566"/>
                  <a:pt x="283078" y="967607"/>
                </a:cubicBezTo>
                <a:cubicBezTo>
                  <a:pt x="283078" y="1328013"/>
                  <a:pt x="770897" y="1620180"/>
                  <a:pt x="1372652" y="1620180"/>
                </a:cubicBezTo>
                <a:cubicBezTo>
                  <a:pt x="614558" y="1620180"/>
                  <a:pt x="0" y="1257490"/>
                  <a:pt x="0" y="810090"/>
                </a:cubicBezTo>
                <a:cubicBezTo>
                  <a:pt x="0" y="362690"/>
                  <a:pt x="614558" y="0"/>
                  <a:pt x="1372652" y="0"/>
                </a:cubicBezTo>
                <a:close/>
              </a:path>
            </a:pathLst>
          </a:custGeom>
          <a:gradFill flip="none" rotWithShape="1">
            <a:gsLst>
              <a:gs pos="0">
                <a:schemeClr val="accent1">
                  <a:lumMod val="20000"/>
                  <a:lumOff val="80000"/>
                </a:schemeClr>
              </a:gs>
              <a:gs pos="100000">
                <a:schemeClr val="accent1"/>
              </a:gs>
            </a:gsLst>
            <a:lin ang="16200000" scaled="1"/>
            <a:tileRect/>
          </a:gradFill>
          <a:ln>
            <a:noFill/>
          </a:ln>
          <a:effectLst>
            <a:outerShdw blurRad="50800" dist="38100" dir="5400000" algn="t" rotWithShape="0">
              <a:schemeClr val="accent1">
                <a:lumMod val="50000"/>
                <a:alpha val="40000"/>
              </a:scheme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31" name="MH_Other_5"/>
          <p:cNvCxnSpPr/>
          <p:nvPr>
            <p:custDataLst>
              <p:tags r:id="rId2"/>
            </p:custDataLst>
          </p:nvPr>
        </p:nvCxnSpPr>
        <p:spPr>
          <a:xfrm flipH="1">
            <a:off x="9067831" y="2817872"/>
            <a:ext cx="2274958" cy="0"/>
          </a:xfrm>
          <a:prstGeom prst="line">
            <a:avLst/>
          </a:prstGeom>
          <a:ln>
            <a:solidFill>
              <a:schemeClr val="accent1">
                <a:lumMod val="60000"/>
                <a:lumOff val="40000"/>
              </a:schemeClr>
            </a:solidFill>
            <a:headEnd type="diamond"/>
            <a:tailEnd type="none"/>
          </a:ln>
        </p:spPr>
        <p:style>
          <a:lnRef idx="1">
            <a:schemeClr val="accent1"/>
          </a:lnRef>
          <a:fillRef idx="0">
            <a:schemeClr val="accent1"/>
          </a:fillRef>
          <a:effectRef idx="0">
            <a:schemeClr val="accent1"/>
          </a:effectRef>
          <a:fontRef idx="minor">
            <a:schemeClr val="tx1"/>
          </a:fontRef>
        </p:style>
      </p:cxnSp>
      <p:sp>
        <p:nvSpPr>
          <p:cNvPr id="33" name="MH_Text_2"/>
          <p:cNvSpPr>
            <a:spLocks noChangeArrowheads="1"/>
          </p:cNvSpPr>
          <p:nvPr>
            <p:custDataLst>
              <p:tags r:id="rId3"/>
            </p:custDataLst>
          </p:nvPr>
        </p:nvSpPr>
        <p:spPr bwMode="auto">
          <a:xfrm>
            <a:off x="9377067" y="2937186"/>
            <a:ext cx="1965722" cy="27673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285750" indent="-285750">
              <a:lnSpc>
                <a:spcPct val="150000"/>
              </a:lnSpc>
              <a:spcBef>
                <a:spcPts val="600"/>
              </a:spcBef>
              <a:spcAft>
                <a:spcPts val="600"/>
              </a:spcAft>
              <a:buFont typeface="Arial" panose="020B0604020202020204" pitchFamily="34" charset="0"/>
              <a:buChar char="•"/>
            </a:pPr>
            <a:r>
              <a:rPr lang="zh-CN" altLang="en-US" sz="1600" b="1" smtClean="0"/>
              <a:t>if</a:t>
            </a:r>
            <a:r>
              <a:rPr lang="zh-CN" altLang="en-US" sz="1600" b="1"/>
              <a:t>语句</a:t>
            </a:r>
            <a:r>
              <a:rPr lang="zh-CN" altLang="en-US" sz="1600"/>
              <a:t>，用来实现</a:t>
            </a:r>
            <a:r>
              <a:rPr lang="zh-CN" altLang="en-US" sz="1600" b="1"/>
              <a:t>两个分支</a:t>
            </a:r>
            <a:r>
              <a:rPr lang="zh-CN" altLang="en-US" sz="1600"/>
              <a:t>的选择</a:t>
            </a:r>
            <a:r>
              <a:rPr lang="zh-CN" altLang="en-US" sz="1600" smtClean="0"/>
              <a:t>结构</a:t>
            </a:r>
            <a:endParaRPr lang="en-US" altLang="zh-CN" sz="1600"/>
          </a:p>
          <a:p>
            <a:pPr marL="285750" indent="-285750">
              <a:lnSpc>
                <a:spcPct val="150000"/>
              </a:lnSpc>
              <a:spcBef>
                <a:spcPts val="600"/>
              </a:spcBef>
              <a:spcAft>
                <a:spcPts val="600"/>
              </a:spcAft>
              <a:buFont typeface="Arial" panose="020B0604020202020204" pitchFamily="34" charset="0"/>
              <a:buChar char="•"/>
            </a:pPr>
            <a:r>
              <a:rPr lang="zh-CN" altLang="en-US" sz="1600" b="1" smtClean="0"/>
              <a:t>switch</a:t>
            </a:r>
            <a:r>
              <a:rPr lang="zh-CN" altLang="en-US" sz="1600"/>
              <a:t>语句，用来实现</a:t>
            </a:r>
            <a:r>
              <a:rPr lang="zh-CN" altLang="en-US" sz="1600" b="1"/>
              <a:t>多分支</a:t>
            </a:r>
            <a:r>
              <a:rPr lang="zh-CN" altLang="en-US" sz="1600"/>
              <a:t>的选择</a:t>
            </a:r>
            <a:r>
              <a:rPr lang="zh-CN" altLang="en-US" sz="1600" smtClean="0"/>
              <a:t>结构</a:t>
            </a:r>
            <a:endParaRPr lang="zh-CN" altLang="en-US" sz="1600"/>
          </a:p>
        </p:txBody>
      </p:sp>
    </p:spTree>
    <p:extLst>
      <p:ext uri="{BB962C8B-B14F-4D97-AF65-F5344CB8AC3E}">
        <p14:creationId xmlns="" xmlns:p14="http://schemas.microsoft.com/office/powerpoint/2010/main" val="7446695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4737" y="392519"/>
            <a:ext cx="10761146" cy="1325563"/>
          </a:xfrm>
        </p:spPr>
        <p:txBody>
          <a:bodyPr/>
          <a:lstStyle/>
          <a:p>
            <a:r>
              <a:rPr lang="zh-CN" altLang="en-US"/>
              <a:t>用</a:t>
            </a:r>
            <a:r>
              <a:rPr lang="en-US" altLang="zh-CN"/>
              <a:t>switch</a:t>
            </a:r>
            <a:r>
              <a:rPr lang="zh-CN" altLang="en-US"/>
              <a:t>语句实现多分支选择结构</a:t>
            </a:r>
          </a:p>
        </p:txBody>
      </p:sp>
      <p:sp>
        <p:nvSpPr>
          <p:cNvPr id="3" name="内容占位符 2"/>
          <p:cNvSpPr>
            <a:spLocks noGrp="1"/>
          </p:cNvSpPr>
          <p:nvPr>
            <p:ph idx="1"/>
          </p:nvPr>
        </p:nvSpPr>
        <p:spPr>
          <a:xfrm>
            <a:off x="832559" y="1406401"/>
            <a:ext cx="10418325" cy="832864"/>
          </a:xfrm>
        </p:spPr>
        <p:txBody>
          <a:bodyPr>
            <a:noAutofit/>
          </a:bodyPr>
          <a:lstStyle/>
          <a:p>
            <a:pPr marL="88900" indent="-88900">
              <a:lnSpc>
                <a:spcPct val="120000"/>
              </a:lnSpc>
              <a:spcBef>
                <a:spcPts val="0"/>
              </a:spcBef>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4.7】</a:t>
            </a:r>
            <a:r>
              <a:rPr lang="zh-CN" altLang="en-US" sz="2000">
                <a:solidFill>
                  <a:schemeClr val="accent1"/>
                </a:solidFill>
              </a:rPr>
              <a:t>用</a:t>
            </a:r>
            <a:r>
              <a:rPr lang="en-US" altLang="zh-CN" sz="2000">
                <a:solidFill>
                  <a:schemeClr val="accent1"/>
                </a:solidFill>
              </a:rPr>
              <a:t>switch</a:t>
            </a:r>
            <a:r>
              <a:rPr lang="zh-CN" altLang="en-US" sz="2000">
                <a:solidFill>
                  <a:schemeClr val="accent1"/>
                </a:solidFill>
              </a:rPr>
              <a:t>语句处理菜单命令。在许多应用程序中，用菜单对流程进行控制，例如从键盘输入一个</a:t>
            </a:r>
            <a:r>
              <a:rPr lang="en-US" altLang="zh-CN" sz="2000">
                <a:solidFill>
                  <a:schemeClr val="accent1"/>
                </a:solidFill>
              </a:rPr>
              <a:t>′A′</a:t>
            </a:r>
            <a:r>
              <a:rPr lang="zh-CN" altLang="en-US" sz="2000">
                <a:solidFill>
                  <a:schemeClr val="accent1"/>
                </a:solidFill>
              </a:rPr>
              <a:t>或</a:t>
            </a:r>
            <a:r>
              <a:rPr lang="en-US" altLang="zh-CN" sz="2000">
                <a:solidFill>
                  <a:schemeClr val="accent1"/>
                </a:solidFill>
              </a:rPr>
              <a:t>′a′</a:t>
            </a:r>
            <a:r>
              <a:rPr lang="zh-CN" altLang="en-US" sz="2000">
                <a:solidFill>
                  <a:schemeClr val="accent1"/>
                </a:solidFill>
              </a:rPr>
              <a:t>字符，就会执行</a:t>
            </a:r>
            <a:r>
              <a:rPr lang="en-US" altLang="zh-CN" sz="2000">
                <a:solidFill>
                  <a:schemeClr val="accent1"/>
                </a:solidFill>
              </a:rPr>
              <a:t>A</a:t>
            </a:r>
            <a:r>
              <a:rPr lang="zh-CN" altLang="en-US" sz="2000">
                <a:solidFill>
                  <a:schemeClr val="accent1"/>
                </a:solidFill>
              </a:rPr>
              <a:t>操作，输入一个</a:t>
            </a:r>
            <a:r>
              <a:rPr lang="en-US" altLang="zh-CN" sz="2000">
                <a:solidFill>
                  <a:schemeClr val="accent1"/>
                </a:solidFill>
              </a:rPr>
              <a:t>′B′</a:t>
            </a:r>
            <a:r>
              <a:rPr lang="zh-CN" altLang="en-US" sz="2000">
                <a:solidFill>
                  <a:schemeClr val="accent1"/>
                </a:solidFill>
              </a:rPr>
              <a:t>或</a:t>
            </a:r>
            <a:r>
              <a:rPr lang="en-US" altLang="zh-CN" sz="2000">
                <a:solidFill>
                  <a:schemeClr val="accent1"/>
                </a:solidFill>
              </a:rPr>
              <a:t>′b′</a:t>
            </a:r>
            <a:r>
              <a:rPr lang="zh-CN" altLang="en-US" sz="2000">
                <a:solidFill>
                  <a:schemeClr val="accent1"/>
                </a:solidFill>
              </a:rPr>
              <a:t>字符，就会执行</a:t>
            </a:r>
            <a:r>
              <a:rPr lang="en-US" altLang="zh-CN" sz="2000">
                <a:solidFill>
                  <a:schemeClr val="accent1"/>
                </a:solidFill>
              </a:rPr>
              <a:t>B</a:t>
            </a:r>
            <a:r>
              <a:rPr lang="zh-CN" altLang="en-US" sz="2000">
                <a:solidFill>
                  <a:schemeClr val="accent1"/>
                </a:solidFill>
              </a:rPr>
              <a:t>操作。</a:t>
            </a:r>
          </a:p>
        </p:txBody>
      </p:sp>
      <p:grpSp>
        <p:nvGrpSpPr>
          <p:cNvPr id="24" name="组合 23"/>
          <p:cNvGrpSpPr/>
          <p:nvPr/>
        </p:nvGrpSpPr>
        <p:grpSpPr>
          <a:xfrm>
            <a:off x="1033458" y="2406798"/>
            <a:ext cx="10217426" cy="3569580"/>
            <a:chOff x="1023730" y="2542985"/>
            <a:chExt cx="10217426" cy="3569580"/>
          </a:xfrm>
        </p:grpSpPr>
        <mc:AlternateContent xmlns:mc="http://schemas.openxmlformats.org/markup-compatibility/2006">
          <mc:Choice xmlns="" xmlns:a14="http://schemas.microsoft.com/office/drawing/2010/main" Requires="a14">
            <p:sp>
              <p:nvSpPr>
                <p:cNvPr id="13" name="圆角矩形 12"/>
                <p:cNvSpPr/>
                <p:nvPr/>
              </p:nvSpPr>
              <p:spPr>
                <a:xfrm>
                  <a:off x="1023730" y="2542985"/>
                  <a:ext cx="10217426" cy="3569580"/>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1400"/>
                    <a:t>#include &lt;stdio.h&gt;</a:t>
                  </a:r>
                </a:p>
                <a:p>
                  <a:pPr defTabSz="363538"/>
                  <a:r>
                    <a:rPr lang="en-US" altLang="zh-CN" sz="1400"/>
                    <a:t>int main()</a:t>
                  </a:r>
                </a:p>
                <a:p>
                  <a:pPr defTabSz="363538"/>
                  <a:r>
                    <a:rPr lang="en-US" altLang="zh-CN" sz="1400" smtClean="0"/>
                    <a:t>{</a:t>
                  </a:r>
                  <a:r>
                    <a:rPr lang="en-US" altLang="zh-CN" sz="1400"/>
                    <a:t>	void action1(int,int),action2(int,int</a:t>
                  </a:r>
                  <a:r>
                    <a:rPr lang="en-US" altLang="zh-CN" sz="1400" smtClean="0"/>
                    <a:t>);	</a:t>
                  </a:r>
                  <a:r>
                    <a:rPr lang="en-US" altLang="zh-CN" sz="1400" smtClean="0">
                      <a:solidFill>
                        <a:srgbClr val="008000"/>
                      </a:solidFill>
                    </a:rPr>
                    <a:t>//</a:t>
                  </a:r>
                  <a:r>
                    <a:rPr lang="zh-CN" altLang="en-US" sz="1400">
                      <a:solidFill>
                        <a:srgbClr val="008000"/>
                      </a:solidFill>
                    </a:rPr>
                    <a:t>函数声明</a:t>
                  </a:r>
                </a:p>
                <a:p>
                  <a:pPr defTabSz="363538"/>
                  <a:r>
                    <a:rPr lang="zh-CN" altLang="en-US" sz="1400"/>
                    <a:t>	</a:t>
                  </a:r>
                  <a:r>
                    <a:rPr lang="en-US" altLang="zh-CN" sz="1400"/>
                    <a:t>char ch;</a:t>
                  </a:r>
                </a:p>
                <a:p>
                  <a:pPr defTabSz="363538"/>
                  <a:r>
                    <a:rPr lang="en-US" altLang="zh-CN" sz="1400"/>
                    <a:t>	int a=15,b=23;</a:t>
                  </a:r>
                </a:p>
                <a:p>
                  <a:pPr defTabSz="363538"/>
                  <a:r>
                    <a:rPr lang="en-US" altLang="zh-CN" sz="1400"/>
                    <a:t>	ch=getchar();</a:t>
                  </a:r>
                </a:p>
                <a:p>
                  <a:pPr defTabSz="363538"/>
                  <a:r>
                    <a:rPr lang="en-US" altLang="zh-CN" sz="1400"/>
                    <a:t>	switch(ch)</a:t>
                  </a:r>
                </a:p>
                <a:p>
                  <a:pPr defTabSz="363538"/>
                  <a:r>
                    <a:rPr lang="en-US" altLang="zh-CN" sz="1400"/>
                    <a:t>	{ 	case 'a':</a:t>
                  </a:r>
                </a:p>
                <a:p>
                  <a:pPr defTabSz="363538"/>
                  <a:r>
                    <a:rPr lang="en-US" altLang="zh-CN" sz="1400"/>
                    <a:t>		case 'A': action1(a,b);break</a:t>
                  </a:r>
                  <a:r>
                    <a:rPr lang="en-US" altLang="zh-CN" sz="1400" smtClean="0"/>
                    <a:t>;		//</a:t>
                  </a:r>
                  <a:r>
                    <a:rPr lang="zh-CN" altLang="en-US" sz="1400"/>
                    <a:t>调用</a:t>
                  </a:r>
                  <a:r>
                    <a:rPr lang="en-US" altLang="zh-CN" sz="1400"/>
                    <a:t>action1</a:t>
                  </a:r>
                  <a:r>
                    <a:rPr lang="zh-CN" altLang="en-US" sz="1400"/>
                    <a:t>函数，执行</a:t>
                  </a:r>
                  <a:r>
                    <a:rPr lang="en-US" altLang="zh-CN" sz="1400"/>
                    <a:t>A</a:t>
                  </a:r>
                  <a:r>
                    <a:rPr lang="zh-CN" altLang="en-US" sz="1400"/>
                    <a:t>操作</a:t>
                  </a:r>
                </a:p>
                <a:p>
                  <a:pPr defTabSz="363538"/>
                  <a:r>
                    <a:rPr lang="zh-CN" altLang="en-US" sz="1400"/>
                    <a:t>		</a:t>
                  </a:r>
                  <a:r>
                    <a:rPr lang="en-US" altLang="zh-CN" sz="1400"/>
                    <a:t>case 'b':</a:t>
                  </a:r>
                </a:p>
                <a:p>
                  <a:pPr defTabSz="363538"/>
                  <a:r>
                    <a:rPr lang="en-US" altLang="zh-CN" sz="1400"/>
                    <a:t>		case 'B': action2(a,b);break</a:t>
                  </a:r>
                  <a:r>
                    <a:rPr lang="en-US" altLang="zh-CN" sz="1400" smtClean="0"/>
                    <a:t>;		//</a:t>
                  </a:r>
                  <a:r>
                    <a:rPr lang="zh-CN" altLang="en-US" sz="1400"/>
                    <a:t>调用</a:t>
                  </a:r>
                  <a:r>
                    <a:rPr lang="en-US" altLang="zh-CN" sz="1400"/>
                    <a:t>action2</a:t>
                  </a:r>
                  <a:r>
                    <a:rPr lang="zh-CN" altLang="en-US" sz="1400"/>
                    <a:t>函数，执行</a:t>
                  </a:r>
                  <a:r>
                    <a:rPr lang="en-US" altLang="zh-CN" sz="1400"/>
                    <a:t>B</a:t>
                  </a:r>
                  <a:r>
                    <a:rPr lang="zh-CN" altLang="en-US" sz="1400"/>
                    <a:t>操作</a:t>
                  </a:r>
                </a:p>
                <a:p>
                  <a:pPr defTabSz="363538"/>
                  <a:r>
                    <a:rPr lang="zh-CN" altLang="en-US" sz="1400"/>
                    <a:t>		</a:t>
                  </a:r>
                  <a:r>
                    <a:rPr lang="en-US" altLang="zh-CN" sz="1400" smtClean="0"/>
                    <a:t>	</a:t>
                  </a:r>
                  <a14:m>
                    <m:oMath xmlns:m="http://schemas.openxmlformats.org/officeDocument/2006/math">
                      <m:r>
                        <a:rPr lang="zh-CN" altLang="en-US" sz="1400" i="1" smtClean="0">
                          <a:latin typeface="Cambria Math" panose="02040503050406030204" pitchFamily="18" charset="0"/>
                        </a:rPr>
                        <m:t>⋮</m:t>
                      </m:r>
                    </m:oMath>
                  </a14:m>
                  <a:endParaRPr lang="en-US" altLang="zh-CN" sz="1400" smtClean="0"/>
                </a:p>
                <a:p>
                  <a:pPr defTabSz="363538"/>
                  <a:r>
                    <a:rPr lang="en-US" altLang="zh-CN" sz="1400"/>
                    <a:t>		default:  putchar('\a</a:t>
                  </a:r>
                  <a:r>
                    <a:rPr lang="en-US" altLang="zh-CN" sz="1400" smtClean="0"/>
                    <a:t>');			 </a:t>
                  </a:r>
                  <a:r>
                    <a:rPr lang="en-US" altLang="zh-CN" sz="1400"/>
                    <a:t>//</a:t>
                  </a:r>
                  <a:r>
                    <a:rPr lang="zh-CN" altLang="en-US" sz="1400"/>
                    <a:t>如果输入其他字符，发出警告</a:t>
                  </a:r>
                </a:p>
                <a:p>
                  <a:pPr defTabSz="363538"/>
                  <a:r>
                    <a:rPr lang="zh-CN" altLang="en-US" sz="1400"/>
                    <a:t>	</a:t>
                  </a:r>
                  <a:r>
                    <a:rPr lang="en-US" altLang="zh-CN" sz="1400"/>
                    <a:t>}</a:t>
                  </a:r>
                </a:p>
                <a:p>
                  <a:pPr defTabSz="363538"/>
                  <a:r>
                    <a:rPr lang="en-US" altLang="zh-CN" sz="1400"/>
                    <a:t>	return 0;</a:t>
                  </a:r>
                </a:p>
                <a:p>
                  <a:pPr defTabSz="363538"/>
                  <a:r>
                    <a:rPr lang="en-US" altLang="zh-CN" sz="1400" smtClean="0"/>
                    <a:t>}</a:t>
                  </a:r>
                  <a:endParaRPr lang="en-US" altLang="zh-CN" sz="1400"/>
                </a:p>
              </p:txBody>
            </p:sp>
          </mc:Choice>
          <mc:Fallback>
            <p:sp>
              <p:nvSpPr>
                <p:cNvPr id="13" name="圆角矩形 12"/>
                <p:cNvSpPr>
                  <a:spLocks noRot="1" noChangeAspect="1" noMove="1" noResize="1" noEditPoints="1" noAdjustHandles="1" noChangeArrowheads="1" noChangeShapeType="1" noTextEdit="1"/>
                </p:cNvSpPr>
                <p:nvPr/>
              </p:nvSpPr>
              <p:spPr>
                <a:xfrm>
                  <a:off x="1023730" y="2542985"/>
                  <a:ext cx="10217426" cy="3569580"/>
                </a:xfrm>
                <a:prstGeom prst="roundRect">
                  <a:avLst>
                    <a:gd name="adj" fmla="val 1849"/>
                  </a:avLst>
                </a:prstGeom>
                <a:blipFill>
                  <a:blip r:embed="rId15" cstate="print"/>
                  <a:stretch>
                    <a:fillRect b="-340"/>
                  </a:stretch>
                </a:blipFill>
              </p:spPr>
              <p:txBody>
                <a:bodyPr/>
                <a:lstStyle/>
                <a:p>
                  <a:r>
                    <a:rPr lang="zh-CN" altLang="en-US">
                      <a:noFill/>
                    </a:rPr>
                    <a:t> </a:t>
                  </a:r>
                </a:p>
              </p:txBody>
            </p:sp>
          </mc:Fallback>
        </mc:AlternateContent>
        <p:sp>
          <p:nvSpPr>
            <p:cNvPr id="5" name="矩形 4"/>
            <p:cNvSpPr/>
            <p:nvPr/>
          </p:nvSpPr>
          <p:spPr>
            <a:xfrm>
              <a:off x="7401338" y="2589115"/>
              <a:ext cx="3839818" cy="1600438"/>
            </a:xfrm>
            <a:prstGeom prst="rect">
              <a:avLst/>
            </a:prstGeom>
          </p:spPr>
          <p:txBody>
            <a:bodyPr wrap="square">
              <a:spAutoFit/>
            </a:bodyPr>
            <a:lstStyle/>
            <a:p>
              <a:pPr defTabSz="363538"/>
              <a:r>
                <a:rPr lang="en-US" altLang="zh-CN" sz="1400"/>
                <a:t>void action1(int x,int y</a:t>
              </a:r>
              <a:r>
                <a:rPr lang="en-US" altLang="zh-CN" sz="1400" smtClean="0"/>
                <a:t>)		//</a:t>
              </a:r>
              <a:r>
                <a:rPr lang="zh-CN" altLang="en-US" sz="1400"/>
                <a:t>执行加法的函数</a:t>
              </a:r>
            </a:p>
            <a:p>
              <a:pPr defTabSz="363538"/>
              <a:r>
                <a:rPr lang="en-US" altLang="zh-CN" sz="1400"/>
                <a:t>{	printf("x+y=%d\n",x+y);</a:t>
              </a:r>
            </a:p>
            <a:p>
              <a:pPr defTabSz="363538"/>
              <a:r>
                <a:rPr lang="en-US" altLang="zh-CN" sz="1400"/>
                <a:t>}</a:t>
              </a:r>
            </a:p>
            <a:p>
              <a:pPr defTabSz="363538"/>
              <a:endParaRPr lang="en-US" altLang="zh-CN" sz="1400"/>
            </a:p>
            <a:p>
              <a:pPr defTabSz="363538"/>
              <a:r>
                <a:rPr lang="en-US" altLang="zh-CN" sz="1400"/>
                <a:t>void action2(int x,int y</a:t>
              </a:r>
              <a:r>
                <a:rPr lang="en-US" altLang="zh-CN" sz="1400" smtClean="0"/>
                <a:t>)		//</a:t>
              </a:r>
              <a:r>
                <a:rPr lang="zh-CN" altLang="en-US" sz="1400"/>
                <a:t>执行乘法的函数</a:t>
              </a:r>
            </a:p>
            <a:p>
              <a:pPr defTabSz="363538"/>
              <a:r>
                <a:rPr lang="en-US" altLang="zh-CN" sz="1400"/>
                <a:t>{	printf("x*y=%d\n",x*y);</a:t>
              </a:r>
            </a:p>
            <a:p>
              <a:pPr defTabSz="363538"/>
              <a:r>
                <a:rPr lang="en-US" altLang="zh-CN" sz="1400"/>
                <a:t>}</a:t>
              </a:r>
              <a:endParaRPr lang="en-US" altLang="zh-CN" sz="1400">
                <a:solidFill>
                  <a:srgbClr val="008000"/>
                </a:solidFill>
              </a:endParaRPr>
            </a:p>
          </p:txBody>
        </p:sp>
        <p:cxnSp>
          <p:nvCxnSpPr>
            <p:cNvPr id="9" name="直接连接符 8"/>
            <p:cNvCxnSpPr/>
            <p:nvPr/>
          </p:nvCxnSpPr>
          <p:spPr>
            <a:xfrm>
              <a:off x="7201704" y="2542985"/>
              <a:ext cx="0" cy="3569580"/>
            </a:xfrm>
            <a:prstGeom prst="line">
              <a:avLst/>
            </a:prstGeom>
          </p:spPr>
          <p:style>
            <a:lnRef idx="1">
              <a:schemeClr val="accent1"/>
            </a:lnRef>
            <a:fillRef idx="0">
              <a:schemeClr val="accent1"/>
            </a:fillRef>
            <a:effectRef idx="0">
              <a:schemeClr val="accent1"/>
            </a:effectRef>
            <a:fontRef idx="minor">
              <a:schemeClr val="tx1"/>
            </a:fontRef>
          </p:style>
        </p:cxnSp>
        <p:grpSp>
          <p:nvGrpSpPr>
            <p:cNvPr id="7" name="组合 6"/>
            <p:cNvGrpSpPr/>
            <p:nvPr/>
          </p:nvGrpSpPr>
          <p:grpSpPr>
            <a:xfrm>
              <a:off x="7046025" y="2946797"/>
              <a:ext cx="325496" cy="260107"/>
              <a:chOff x="5926033" y="1926699"/>
              <a:chExt cx="325496" cy="260107"/>
            </a:xfrm>
          </p:grpSpPr>
          <p:sp>
            <p:nvSpPr>
              <p:cNvPr id="11" name="MH_Other_2"/>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2" name="MH_Other_3"/>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4" name="MH_Other_4"/>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5" name="MH_Other_5"/>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6" name="MH_Other_6"/>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7" name="MH_Other_7"/>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6" name="组合 5"/>
            <p:cNvGrpSpPr/>
            <p:nvPr/>
          </p:nvGrpSpPr>
          <p:grpSpPr>
            <a:xfrm>
              <a:off x="7052649" y="5541003"/>
              <a:ext cx="325496" cy="260106"/>
              <a:chOff x="5926033" y="5434781"/>
              <a:chExt cx="325496" cy="260106"/>
            </a:xfrm>
          </p:grpSpPr>
          <p:sp>
            <p:nvSpPr>
              <p:cNvPr id="18" name="MH_Other_8"/>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9" name="MH_Other_9"/>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0" name="MH_Other_10"/>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1" name="MH_Other_11"/>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2" name="MH_Other_12"/>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3" name="MH_Other_13"/>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spTree>
    <p:extLst>
      <p:ext uri="{BB962C8B-B14F-4D97-AF65-F5344CB8AC3E}">
        <p14:creationId xmlns="" xmlns:p14="http://schemas.microsoft.com/office/powerpoint/2010/main" val="696999895"/>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5857417" y="1930123"/>
            <a:ext cx="2773016" cy="2992518"/>
          </a:xfrm>
          <a:prstGeom prst="rect">
            <a:avLst/>
          </a:prstGeom>
          <a:solidFill>
            <a:schemeClr val="accent2">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795554" y="218537"/>
            <a:ext cx="10761146" cy="1325563"/>
          </a:xfrm>
        </p:spPr>
        <p:txBody>
          <a:bodyPr/>
          <a:lstStyle/>
          <a:p>
            <a:r>
              <a:rPr lang="zh-CN" altLang="en-US" smtClean="0"/>
              <a:t>选择结构程序综合举例</a:t>
            </a:r>
            <a:endParaRPr lang="zh-CN" altLang="en-US"/>
          </a:p>
        </p:txBody>
      </p:sp>
      <p:sp>
        <p:nvSpPr>
          <p:cNvPr id="3" name="内容占位符 2"/>
          <p:cNvSpPr>
            <a:spLocks noGrp="1"/>
          </p:cNvSpPr>
          <p:nvPr>
            <p:ph idx="1"/>
          </p:nvPr>
        </p:nvSpPr>
        <p:spPr>
          <a:xfrm>
            <a:off x="669411" y="1208547"/>
            <a:ext cx="5697239" cy="432331"/>
          </a:xfrm>
        </p:spPr>
        <p:txBody>
          <a:bodyPr>
            <a:noAutofit/>
          </a:bodyPr>
          <a:lstStyle/>
          <a:p>
            <a:pPr marL="88900" indent="-88900">
              <a:lnSpc>
                <a:spcPct val="120000"/>
              </a:lnSpc>
              <a:spcBef>
                <a:spcPts val="0"/>
              </a:spcBef>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4.8】</a:t>
            </a:r>
            <a:r>
              <a:rPr lang="zh-CN" altLang="en-US" sz="2000">
                <a:solidFill>
                  <a:schemeClr val="accent1"/>
                </a:solidFill>
              </a:rPr>
              <a:t>写一程序，判断某一年是否为闰年。</a:t>
            </a:r>
          </a:p>
        </p:txBody>
      </p:sp>
      <p:sp>
        <p:nvSpPr>
          <p:cNvPr id="13" name="圆角矩形 12"/>
          <p:cNvSpPr/>
          <p:nvPr/>
        </p:nvSpPr>
        <p:spPr>
          <a:xfrm>
            <a:off x="5857417" y="580334"/>
            <a:ext cx="2773016" cy="5864087"/>
          </a:xfrm>
          <a:prstGeom prst="roundRect">
            <a:avLst>
              <a:gd name="adj" fmla="val 1849"/>
            </a:avLst>
          </a:prstGeom>
          <a:noFill/>
        </p:spPr>
        <p:style>
          <a:lnRef idx="2">
            <a:schemeClr val="accent1"/>
          </a:lnRef>
          <a:fillRef idx="1">
            <a:schemeClr val="lt1"/>
          </a:fillRef>
          <a:effectRef idx="0">
            <a:schemeClr val="accent1"/>
          </a:effectRef>
          <a:fontRef idx="minor">
            <a:schemeClr val="dk1"/>
          </a:fontRef>
        </p:style>
        <p:txBody>
          <a:bodyPr numCol="1" spcCol="324000" rtlCol="0" anchor="t"/>
          <a:lstStyle/>
          <a:p>
            <a:pPr defTabSz="363538"/>
            <a:r>
              <a:rPr lang="en-US" altLang="zh-CN" sz="1400"/>
              <a:t>#include &lt;stdio.h&gt;</a:t>
            </a:r>
          </a:p>
          <a:p>
            <a:pPr defTabSz="363538"/>
            <a:r>
              <a:rPr lang="en-US" altLang="zh-CN" sz="1400"/>
              <a:t>int main()	</a:t>
            </a:r>
          </a:p>
          <a:p>
            <a:pPr defTabSz="363538"/>
            <a:r>
              <a:rPr lang="en-US" altLang="zh-CN" sz="1400"/>
              <a:t>{</a:t>
            </a:r>
          </a:p>
          <a:p>
            <a:pPr defTabSz="363538"/>
            <a:r>
              <a:rPr lang="en-US" altLang="zh-CN" sz="1400"/>
              <a:t>	int year,leap;</a:t>
            </a:r>
          </a:p>
          <a:p>
            <a:pPr defTabSz="363538"/>
            <a:r>
              <a:rPr lang="en-US" altLang="zh-CN" sz="1400"/>
              <a:t>	printf("enter year:");</a:t>
            </a:r>
          </a:p>
          <a:p>
            <a:pPr defTabSz="363538"/>
            <a:r>
              <a:rPr lang="en-US" altLang="zh-CN" sz="1400"/>
              <a:t>	scanf("%d",&amp;year);</a:t>
            </a:r>
          </a:p>
          <a:p>
            <a:pPr defTabSz="363538"/>
            <a:r>
              <a:rPr lang="en-US" altLang="zh-CN" sz="1400"/>
              <a:t>	</a:t>
            </a:r>
            <a:r>
              <a:rPr lang="en-US" altLang="zh-CN" sz="1400">
                <a:solidFill>
                  <a:schemeClr val="accent6"/>
                </a:solidFill>
              </a:rPr>
              <a:t>if(year%4==0)</a:t>
            </a:r>
          </a:p>
          <a:p>
            <a:pPr defTabSz="363538"/>
            <a:r>
              <a:rPr lang="en-US" altLang="zh-CN" sz="1400">
                <a:solidFill>
                  <a:schemeClr val="accent6"/>
                </a:solidFill>
              </a:rPr>
              <a:t>	{</a:t>
            </a:r>
          </a:p>
          <a:p>
            <a:pPr defTabSz="363538"/>
            <a:r>
              <a:rPr lang="en-US" altLang="zh-CN" sz="1400">
                <a:solidFill>
                  <a:schemeClr val="accent6"/>
                </a:solidFill>
              </a:rPr>
              <a:t>		if(year%100==0)</a:t>
            </a:r>
          </a:p>
          <a:p>
            <a:pPr defTabSz="363538"/>
            <a:r>
              <a:rPr lang="en-US" altLang="zh-CN" sz="1400">
                <a:solidFill>
                  <a:schemeClr val="accent6"/>
                </a:solidFill>
              </a:rPr>
              <a:t>		{</a:t>
            </a:r>
          </a:p>
          <a:p>
            <a:pPr defTabSz="363538"/>
            <a:r>
              <a:rPr lang="en-US" altLang="zh-CN" sz="1400">
                <a:solidFill>
                  <a:schemeClr val="accent6"/>
                </a:solidFill>
              </a:rPr>
              <a:t>			if(year%400==0)</a:t>
            </a:r>
          </a:p>
          <a:p>
            <a:pPr defTabSz="363538"/>
            <a:r>
              <a:rPr lang="en-US" altLang="zh-CN" sz="1400">
                <a:solidFill>
                  <a:schemeClr val="accent6"/>
                </a:solidFill>
              </a:rPr>
              <a:t>				leap=1;</a:t>
            </a:r>
          </a:p>
          <a:p>
            <a:pPr defTabSz="363538"/>
            <a:r>
              <a:rPr lang="en-US" altLang="zh-CN" sz="1400">
                <a:solidFill>
                  <a:schemeClr val="accent6"/>
                </a:solidFill>
              </a:rPr>
              <a:t>			else</a:t>
            </a:r>
          </a:p>
          <a:p>
            <a:pPr defTabSz="363538"/>
            <a:r>
              <a:rPr lang="en-US" altLang="zh-CN" sz="1400">
                <a:solidFill>
                  <a:schemeClr val="accent6"/>
                </a:solidFill>
              </a:rPr>
              <a:t>				leap=0;</a:t>
            </a:r>
          </a:p>
          <a:p>
            <a:pPr defTabSz="363538"/>
            <a:r>
              <a:rPr lang="en-US" altLang="zh-CN" sz="1400">
                <a:solidFill>
                  <a:schemeClr val="accent6"/>
                </a:solidFill>
              </a:rPr>
              <a:t>		}</a:t>
            </a:r>
          </a:p>
          <a:p>
            <a:pPr defTabSz="363538"/>
            <a:r>
              <a:rPr lang="en-US" altLang="zh-CN" sz="1400">
                <a:solidFill>
                  <a:schemeClr val="accent6"/>
                </a:solidFill>
              </a:rPr>
              <a:t>		else</a:t>
            </a:r>
          </a:p>
          <a:p>
            <a:pPr defTabSz="363538"/>
            <a:r>
              <a:rPr lang="en-US" altLang="zh-CN" sz="1400">
                <a:solidFill>
                  <a:schemeClr val="accent6"/>
                </a:solidFill>
              </a:rPr>
              <a:t>			leap=1;</a:t>
            </a:r>
          </a:p>
          <a:p>
            <a:pPr defTabSz="363538"/>
            <a:r>
              <a:rPr lang="en-US" altLang="zh-CN" sz="1400">
                <a:solidFill>
                  <a:schemeClr val="accent6"/>
                </a:solidFill>
              </a:rPr>
              <a:t>	}</a:t>
            </a:r>
          </a:p>
          <a:p>
            <a:pPr defTabSz="363538"/>
            <a:r>
              <a:rPr lang="en-US" altLang="zh-CN" sz="1400">
                <a:solidFill>
                  <a:schemeClr val="accent6"/>
                </a:solidFill>
              </a:rPr>
              <a:t>	else</a:t>
            </a:r>
          </a:p>
          <a:p>
            <a:pPr defTabSz="363538"/>
            <a:r>
              <a:rPr lang="en-US" altLang="zh-CN" sz="1400">
                <a:solidFill>
                  <a:schemeClr val="accent6"/>
                </a:solidFill>
              </a:rPr>
              <a:t>		leap=0;</a:t>
            </a:r>
          </a:p>
          <a:p>
            <a:pPr defTabSz="363538"/>
            <a:r>
              <a:rPr lang="en-US" altLang="zh-CN" sz="1400"/>
              <a:t>	if(leap)</a:t>
            </a:r>
          </a:p>
          <a:p>
            <a:pPr defTabSz="363538"/>
            <a:r>
              <a:rPr lang="en-US" altLang="zh-CN" sz="1400"/>
              <a:t>		printf("%d is ",year);</a:t>
            </a:r>
          </a:p>
          <a:p>
            <a:pPr defTabSz="363538"/>
            <a:r>
              <a:rPr lang="en-US" altLang="zh-CN" sz="1400"/>
              <a:t>	else</a:t>
            </a:r>
          </a:p>
          <a:p>
            <a:pPr defTabSz="363538"/>
            <a:r>
              <a:rPr lang="en-US" altLang="zh-CN" sz="1400"/>
              <a:t>		printf("%d is not ",year);</a:t>
            </a:r>
          </a:p>
          <a:p>
            <a:pPr defTabSz="363538"/>
            <a:r>
              <a:rPr lang="en-US" altLang="zh-CN" sz="1400"/>
              <a:t>	printf("a leap year.\n");</a:t>
            </a:r>
          </a:p>
          <a:p>
            <a:pPr defTabSz="363538"/>
            <a:r>
              <a:rPr lang="en-US" altLang="zh-CN" sz="1400"/>
              <a:t>	return 0;</a:t>
            </a:r>
          </a:p>
          <a:p>
            <a:pPr defTabSz="363538"/>
            <a:r>
              <a:rPr lang="en-US" altLang="zh-CN" sz="1400"/>
              <a:t>}</a:t>
            </a:r>
          </a:p>
        </p:txBody>
      </p:sp>
      <p:graphicFrame>
        <p:nvGraphicFramePr>
          <p:cNvPr id="4" name="表格 3"/>
          <p:cNvGraphicFramePr>
            <a:graphicFrameLocks noGrp="1"/>
          </p:cNvGraphicFramePr>
          <p:nvPr>
            <p:extLst>
              <p:ext uri="{D42A27DB-BD31-4B8C-83A1-F6EECF244321}">
                <p14:modId xmlns="" xmlns:p14="http://schemas.microsoft.com/office/powerpoint/2010/main" val="3945458756"/>
              </p:ext>
            </p:extLst>
          </p:nvPr>
        </p:nvGraphicFramePr>
        <p:xfrm>
          <a:off x="1240229" y="1799168"/>
          <a:ext cx="3514036" cy="2682240"/>
        </p:xfrm>
        <a:graphic>
          <a:graphicData uri="http://schemas.openxmlformats.org/drawingml/2006/table">
            <a:tbl>
              <a:tblPr>
                <a:tableStyleId>{21E4AEA4-8DFA-4A89-87EB-49C32662AFE0}</a:tableStyleId>
              </a:tblPr>
              <a:tblGrid>
                <a:gridCol w="878509">
                  <a:extLst>
                    <a:ext uri="{9D8B030D-6E8A-4147-A177-3AD203B41FA5}">
                      <a16:colId xmlns="" xmlns:a16="http://schemas.microsoft.com/office/drawing/2014/main" val="3680760886"/>
                    </a:ext>
                  </a:extLst>
                </a:gridCol>
                <a:gridCol w="878509">
                  <a:extLst>
                    <a:ext uri="{9D8B030D-6E8A-4147-A177-3AD203B41FA5}">
                      <a16:colId xmlns="" xmlns:a16="http://schemas.microsoft.com/office/drawing/2014/main" val="1798099947"/>
                    </a:ext>
                  </a:extLst>
                </a:gridCol>
                <a:gridCol w="878509">
                  <a:extLst>
                    <a:ext uri="{9D8B030D-6E8A-4147-A177-3AD203B41FA5}">
                      <a16:colId xmlns="" xmlns:a16="http://schemas.microsoft.com/office/drawing/2014/main" val="2520813459"/>
                    </a:ext>
                  </a:extLst>
                </a:gridCol>
                <a:gridCol w="878509">
                  <a:extLst>
                    <a:ext uri="{9D8B030D-6E8A-4147-A177-3AD203B41FA5}">
                      <a16:colId xmlns="" xmlns:a16="http://schemas.microsoft.com/office/drawing/2014/main" val="1032489704"/>
                    </a:ext>
                  </a:extLst>
                </a:gridCol>
              </a:tblGrid>
              <a:tr h="0">
                <a:tc gridSpan="3">
                  <a:txBody>
                    <a:bodyPr/>
                    <a:lstStyle/>
                    <a:p>
                      <a:pPr algn="r">
                        <a:lnSpc>
                          <a:spcPct val="100000"/>
                        </a:lnSpc>
                        <a:spcBef>
                          <a:spcPts val="0"/>
                        </a:spcBef>
                        <a:spcAft>
                          <a:spcPts val="0"/>
                        </a:spcAft>
                      </a:pPr>
                      <a:r>
                        <a:rPr lang="en-US" altLang="zh-CN" sz="1400" smtClean="0"/>
                        <a:t>year</a:t>
                      </a:r>
                      <a:r>
                        <a:rPr lang="zh-CN" altLang="en-US" sz="1400" smtClean="0"/>
                        <a:t>被</a:t>
                      </a:r>
                      <a:r>
                        <a:rPr lang="en-US" altLang="zh-CN" sz="1400" smtClean="0"/>
                        <a:t>4</a:t>
                      </a:r>
                      <a:r>
                        <a:rPr lang="zh-CN" altLang="en-US" sz="1400" smtClean="0"/>
                        <a:t>整除</a:t>
                      </a:r>
                      <a:endParaRPr lang="en-US" altLang="zh-CN" sz="1400" smtClean="0"/>
                    </a:p>
                    <a:p>
                      <a:pPr algn="l">
                        <a:lnSpc>
                          <a:spcPct val="100000"/>
                        </a:lnSpc>
                        <a:spcBef>
                          <a:spcPts val="0"/>
                        </a:spcBef>
                        <a:spcAft>
                          <a:spcPts val="0"/>
                        </a:spcAft>
                      </a:pPr>
                      <a:r>
                        <a:rPr lang="zh-CN" altLang="en-US" sz="1400" smtClean="0"/>
                        <a:t>真</a:t>
                      </a:r>
                      <a:endParaRPr lang="zh-CN" altLang="en-US" sz="1400"/>
                    </a:p>
                  </a:txBody>
                  <a:tcPr>
                    <a:lnL w="6350" cap="flat" cmpd="sng" algn="ctr">
                      <a:solidFill>
                        <a:schemeClr val="tx1"/>
                      </a:solidFill>
                      <a:prstDash val="solid"/>
                      <a:round/>
                      <a:headEnd type="none" w="med" len="med"/>
                      <a:tailEnd type="none" w="med" len="med"/>
                    </a:lnL>
                    <a:lnR w="6350" cap="flat" cmpd="sng" algn="ctr">
                      <a:solidFill>
                        <a:schemeClr val="accent2">
                          <a:lumMod val="20000"/>
                          <a:lumOff val="8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6350" cap="flat" cmpd="sng" algn="ctr">
                      <a:solidFill>
                        <a:schemeClr val="tx1"/>
                      </a:solidFill>
                      <a:prstDash val="solid"/>
                      <a:round/>
                      <a:headEnd type="none" w="med" len="med"/>
                      <a:tailEnd type="none" w="med" len="med"/>
                    </a:lnTlToBr>
                  </a:tcPr>
                </a:tc>
                <a:tc h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nSpc>
                          <a:spcPct val="100000"/>
                        </a:lnSpc>
                        <a:spcBef>
                          <a:spcPts val="0"/>
                        </a:spcBef>
                        <a:spcAft>
                          <a:spcPts val="0"/>
                        </a:spcAft>
                      </a:pPr>
                      <a:endParaRPr lang="en-US" altLang="zh-CN" sz="1400" smtClean="0"/>
                    </a:p>
                    <a:p>
                      <a:pPr algn="r">
                        <a:lnSpc>
                          <a:spcPct val="100000"/>
                        </a:lnSpc>
                        <a:spcBef>
                          <a:spcPts val="0"/>
                        </a:spcBef>
                        <a:spcAft>
                          <a:spcPts val="0"/>
                        </a:spcAft>
                      </a:pPr>
                      <a:r>
                        <a:rPr lang="zh-CN" altLang="en-US" sz="1400" smtClean="0"/>
                        <a:t>假</a:t>
                      </a:r>
                      <a:endParaRPr lang="zh-CN" altLang="en-US" sz="1400"/>
                    </a:p>
                  </a:txBody>
                  <a:tcPr>
                    <a:lnL w="6350" cap="flat" cmpd="sng" algn="ctr">
                      <a:solidFill>
                        <a:schemeClr val="accent2">
                          <a:lumMod val="20000"/>
                          <a:lumOff val="8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6350" cap="flat" cmpd="sng" algn="ctr">
                      <a:noFill/>
                      <a:prstDash val="solid"/>
                      <a:round/>
                      <a:headEnd type="none" w="med" len="med"/>
                      <a:tailEnd type="none" w="med" len="med"/>
                    </a:lnTlToBr>
                    <a:lnBlToTr w="6350" cap="flat" cmpd="sng" algn="ctr">
                      <a:solidFill>
                        <a:schemeClr val="tx1"/>
                      </a:solidFill>
                      <a:prstDash val="solid"/>
                      <a:round/>
                      <a:headEnd type="none" w="med" len="med"/>
                      <a:tailEnd type="none" w="med" len="med"/>
                    </a:lnBlToTr>
                  </a:tcPr>
                </a:tc>
                <a:extLst>
                  <a:ext uri="{0D108BD9-81ED-4DB2-BD59-A6C34878D82A}">
                    <a16:rowId xmlns="" xmlns:a16="http://schemas.microsoft.com/office/drawing/2014/main" val="3088190094"/>
                  </a:ext>
                </a:extLst>
              </a:tr>
              <a:tr h="0">
                <a:tc gridSpan="2">
                  <a:txBody>
                    <a:bodyPr/>
                    <a:lstStyle/>
                    <a:p>
                      <a:pPr algn="l">
                        <a:lnSpc>
                          <a:spcPct val="100000"/>
                        </a:lnSpc>
                        <a:spcBef>
                          <a:spcPts val="0"/>
                        </a:spcBef>
                        <a:spcAft>
                          <a:spcPts val="0"/>
                        </a:spcAft>
                      </a:pPr>
                      <a:r>
                        <a:rPr lang="zh-CN" altLang="en-US" sz="1400" smtClean="0"/>
                        <a:t>真</a:t>
                      </a:r>
                      <a:endParaRPr lang="zh-CN" altLang="en-US" sz="1400"/>
                    </a:p>
                  </a:txBody>
                  <a:tcPr>
                    <a:lnL w="6350" cap="flat" cmpd="sng" algn="ctr">
                      <a:solidFill>
                        <a:schemeClr val="tx1"/>
                      </a:solidFill>
                      <a:prstDash val="solid"/>
                      <a:round/>
                      <a:headEnd type="none" w="med" len="med"/>
                      <a:tailEnd type="none" w="med" len="med"/>
                    </a:lnL>
                    <a:lnR w="6350" cap="flat" cmpd="sng" algn="ctr">
                      <a:solidFill>
                        <a:schemeClr val="accent2">
                          <a:lumMod val="20000"/>
                          <a:lumOff val="8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6350" cap="flat" cmpd="sng" algn="ctr">
                      <a:solidFill>
                        <a:schemeClr val="tx1"/>
                      </a:solidFill>
                      <a:prstDash val="solid"/>
                      <a:round/>
                      <a:headEnd type="none" w="med" len="med"/>
                      <a:tailEnd type="none" w="med" len="med"/>
                    </a:lnTlToBr>
                  </a:tcPr>
                </a:tc>
                <a:tc h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nSpc>
                          <a:spcPct val="100000"/>
                        </a:lnSpc>
                        <a:spcBef>
                          <a:spcPts val="0"/>
                        </a:spcBef>
                        <a:spcAft>
                          <a:spcPts val="0"/>
                        </a:spcAft>
                      </a:pPr>
                      <a:endParaRPr lang="en-US" altLang="zh-CN" sz="1400" smtClean="0"/>
                    </a:p>
                    <a:p>
                      <a:pPr algn="r">
                        <a:lnSpc>
                          <a:spcPct val="100000"/>
                        </a:lnSpc>
                        <a:spcBef>
                          <a:spcPts val="0"/>
                        </a:spcBef>
                        <a:spcAft>
                          <a:spcPts val="0"/>
                        </a:spcAft>
                      </a:pPr>
                      <a:r>
                        <a:rPr lang="zh-CN" altLang="en-US" sz="1400" smtClean="0"/>
                        <a:t>假</a:t>
                      </a:r>
                      <a:endParaRPr lang="zh-CN" altLang="en-US" sz="1400"/>
                    </a:p>
                  </a:txBody>
                  <a:tcPr>
                    <a:lnL w="6350" cap="flat" cmpd="sng" algn="ctr">
                      <a:solidFill>
                        <a:schemeClr val="accent2">
                          <a:lumMod val="20000"/>
                          <a:lumOff val="8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BlToTr w="6350" cap="flat" cmpd="sng" algn="ctr">
                      <a:solidFill>
                        <a:schemeClr val="tx1"/>
                      </a:solidFill>
                      <a:prstDash val="solid"/>
                      <a:round/>
                      <a:headEnd type="none" w="med" len="med"/>
                      <a:tailEnd type="none" w="med" len="med"/>
                    </a:lnBlToTr>
                  </a:tcPr>
                </a:tc>
                <a:tc rowSpan="3">
                  <a:txBody>
                    <a:bodyPr/>
                    <a:lstStyle/>
                    <a:p>
                      <a:pPr algn="ctr">
                        <a:lnSpc>
                          <a:spcPct val="100000"/>
                        </a:lnSpc>
                        <a:spcBef>
                          <a:spcPts val="0"/>
                        </a:spcBef>
                        <a:spcAft>
                          <a:spcPts val="0"/>
                        </a:spcAft>
                      </a:pPr>
                      <a:r>
                        <a:rPr lang="en-US" altLang="zh-CN" sz="1400" smtClean="0"/>
                        <a:t>leap=0</a:t>
                      </a:r>
                      <a:endParaRPr lang="zh-CN" altLang="en-US" sz="140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338014693"/>
                  </a:ext>
                </a:extLst>
              </a:tr>
              <a:tr h="0">
                <a:tc>
                  <a:txBody>
                    <a:bodyPr/>
                    <a:lstStyle/>
                    <a:p>
                      <a:pPr>
                        <a:lnSpc>
                          <a:spcPct val="100000"/>
                        </a:lnSpc>
                        <a:spcBef>
                          <a:spcPts val="0"/>
                        </a:spcBef>
                        <a:spcAft>
                          <a:spcPts val="0"/>
                        </a:spcAft>
                      </a:pPr>
                      <a:endParaRPr lang="en-US" altLang="zh-CN" sz="1400" smtClean="0"/>
                    </a:p>
                    <a:p>
                      <a:pPr>
                        <a:lnSpc>
                          <a:spcPct val="100000"/>
                        </a:lnSpc>
                        <a:spcBef>
                          <a:spcPts val="0"/>
                        </a:spcBef>
                        <a:spcAft>
                          <a:spcPts val="0"/>
                        </a:spcAft>
                      </a:pPr>
                      <a:r>
                        <a:rPr lang="zh-CN" altLang="en-US" sz="1400" smtClean="0"/>
                        <a:t>真</a:t>
                      </a:r>
                      <a:endParaRPr lang="zh-CN" altLang="en-US" sz="1400"/>
                    </a:p>
                  </a:txBody>
                  <a:tcPr>
                    <a:lnL w="6350" cap="flat" cmpd="sng" algn="ctr">
                      <a:solidFill>
                        <a:schemeClr val="tx1"/>
                      </a:solidFill>
                      <a:prstDash val="solid"/>
                      <a:round/>
                      <a:headEnd type="none" w="med" len="med"/>
                      <a:tailEnd type="none" w="med" len="med"/>
                    </a:lnL>
                    <a:lnR w="6350" cap="flat" cmpd="sng" algn="ctr">
                      <a:solidFill>
                        <a:schemeClr val="accent2">
                          <a:lumMod val="20000"/>
                          <a:lumOff val="8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6350" cap="flat" cmpd="sng" algn="ctr">
                      <a:solidFill>
                        <a:schemeClr val="tx1"/>
                      </a:solidFill>
                      <a:prstDash val="solid"/>
                      <a:round/>
                      <a:headEnd type="none" w="med" len="med"/>
                      <a:tailEnd type="none" w="med" len="med"/>
                    </a:lnTlToBr>
                  </a:tcPr>
                </a:tc>
                <a:tc>
                  <a:txBody>
                    <a:bodyPr/>
                    <a:lstStyle/>
                    <a:p>
                      <a:pPr algn="r">
                        <a:lnSpc>
                          <a:spcPct val="100000"/>
                        </a:lnSpc>
                        <a:spcBef>
                          <a:spcPts val="0"/>
                        </a:spcBef>
                        <a:spcAft>
                          <a:spcPts val="0"/>
                        </a:spcAft>
                      </a:pPr>
                      <a:endParaRPr lang="en-US" altLang="zh-CN" sz="1400" smtClean="0"/>
                    </a:p>
                    <a:p>
                      <a:pPr algn="r">
                        <a:lnSpc>
                          <a:spcPct val="100000"/>
                        </a:lnSpc>
                        <a:spcBef>
                          <a:spcPts val="0"/>
                        </a:spcBef>
                        <a:spcAft>
                          <a:spcPts val="0"/>
                        </a:spcAft>
                      </a:pPr>
                      <a:r>
                        <a:rPr lang="zh-CN" altLang="en-US" sz="1400" smtClean="0"/>
                        <a:t>假</a:t>
                      </a:r>
                      <a:endParaRPr lang="zh-CN" altLang="en-US" sz="1400"/>
                    </a:p>
                  </a:txBody>
                  <a:tcPr>
                    <a:lnL w="6350" cap="flat" cmpd="sng" algn="ctr">
                      <a:solidFill>
                        <a:schemeClr val="accent2">
                          <a:lumMod val="20000"/>
                          <a:lumOff val="8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BlToTr w="6350" cap="flat" cmpd="sng" algn="ctr">
                      <a:solidFill>
                        <a:schemeClr val="tx1"/>
                      </a:solidFill>
                      <a:prstDash val="solid"/>
                      <a:round/>
                      <a:headEnd type="none" w="med" len="med"/>
                      <a:tailEnd type="none" w="med" len="med"/>
                    </a:lnBlToTr>
                  </a:tcPr>
                </a:tc>
                <a:tc rowSpan="2">
                  <a:txBody>
                    <a:bodyPr/>
                    <a:lstStyle/>
                    <a:p>
                      <a:pPr algn="ctr">
                        <a:lnSpc>
                          <a:spcPct val="100000"/>
                        </a:lnSpc>
                        <a:spcBef>
                          <a:spcPts val="0"/>
                        </a:spcBef>
                        <a:spcAft>
                          <a:spcPts val="0"/>
                        </a:spcAft>
                      </a:pPr>
                      <a:r>
                        <a:rPr lang="en-US" altLang="zh-CN" sz="1400" smtClean="0"/>
                        <a:t>leap=1</a:t>
                      </a:r>
                      <a:endParaRPr lang="zh-CN" altLang="en-US" sz="140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pPr>
                        <a:lnSpc>
                          <a:spcPct val="100000"/>
                        </a:lnSpc>
                        <a:spcBef>
                          <a:spcPts val="0"/>
                        </a:spcBef>
                        <a:spcAft>
                          <a:spcPts val="0"/>
                        </a:spcAft>
                      </a:pPr>
                      <a:endParaRPr lang="zh-CN" altLang="en-US" sz="140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78434844"/>
                  </a:ext>
                </a:extLst>
              </a:tr>
              <a:tr h="0">
                <a:tc>
                  <a:txBody>
                    <a:bodyPr/>
                    <a:lstStyle/>
                    <a:p>
                      <a:pPr algn="ctr">
                        <a:lnSpc>
                          <a:spcPct val="100000"/>
                        </a:lnSpc>
                        <a:spcBef>
                          <a:spcPts val="0"/>
                        </a:spcBef>
                        <a:spcAft>
                          <a:spcPts val="0"/>
                        </a:spcAft>
                      </a:pPr>
                      <a:r>
                        <a:rPr lang="en-US" altLang="zh-CN" sz="1400" smtClean="0"/>
                        <a:t>leap=1</a:t>
                      </a:r>
                      <a:endParaRPr lang="zh-CN" altLang="en-US" sz="140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lnSpc>
                          <a:spcPct val="100000"/>
                        </a:lnSpc>
                        <a:spcBef>
                          <a:spcPts val="0"/>
                        </a:spcBef>
                        <a:spcAft>
                          <a:spcPts val="0"/>
                        </a:spcAft>
                      </a:pPr>
                      <a:r>
                        <a:rPr lang="en-US" altLang="zh-CN" sz="1400" smtClean="0"/>
                        <a:t>leap=0</a:t>
                      </a:r>
                      <a:endParaRPr lang="zh-CN" altLang="en-US" sz="140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pPr>
                        <a:lnSpc>
                          <a:spcPct val="100000"/>
                        </a:lnSpc>
                        <a:spcBef>
                          <a:spcPts val="0"/>
                        </a:spcBef>
                        <a:spcAft>
                          <a:spcPts val="0"/>
                        </a:spcAft>
                      </a:pPr>
                      <a:endParaRPr lang="zh-CN" altLang="en-US" sz="140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pPr>
                        <a:lnSpc>
                          <a:spcPct val="100000"/>
                        </a:lnSpc>
                        <a:spcBef>
                          <a:spcPts val="0"/>
                        </a:spcBef>
                        <a:spcAft>
                          <a:spcPts val="0"/>
                        </a:spcAft>
                      </a:pPr>
                      <a:endParaRPr lang="zh-CN" altLang="en-US" sz="140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857690474"/>
                  </a:ext>
                </a:extLst>
              </a:tr>
              <a:tr h="0">
                <a:tc gridSpan="2">
                  <a:txBody>
                    <a:bodyPr/>
                    <a:lstStyle/>
                    <a:p>
                      <a:pPr>
                        <a:lnSpc>
                          <a:spcPct val="100000"/>
                        </a:lnSpc>
                        <a:spcBef>
                          <a:spcPts val="0"/>
                        </a:spcBef>
                        <a:spcAft>
                          <a:spcPts val="0"/>
                        </a:spcAft>
                      </a:pPr>
                      <a:r>
                        <a:rPr lang="zh-CN" altLang="en-US" sz="1400" smtClean="0"/>
                        <a:t>真</a:t>
                      </a:r>
                      <a:endParaRPr lang="zh-CN" altLang="en-US" sz="1400"/>
                    </a:p>
                  </a:txBody>
                  <a:tcPr>
                    <a:lnL w="6350" cap="flat" cmpd="sng" algn="ctr">
                      <a:solidFill>
                        <a:schemeClr val="tx1"/>
                      </a:solidFill>
                      <a:prstDash val="solid"/>
                      <a:round/>
                      <a:headEnd type="none" w="med" len="med"/>
                      <a:tailEnd type="none" w="med" len="med"/>
                    </a:lnL>
                    <a:lnR w="6350" cap="flat" cmpd="sng" algn="ctr">
                      <a:solidFill>
                        <a:schemeClr val="accent2">
                          <a:lumMod val="20000"/>
                          <a:lumOff val="8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6350" cap="flat" cmpd="sng" algn="ctr">
                      <a:solidFill>
                        <a:schemeClr val="tx1"/>
                      </a:solidFill>
                      <a:prstDash val="solid"/>
                      <a:round/>
                      <a:headEnd type="none" w="med" len="med"/>
                      <a:tailEnd type="none" w="med" len="med"/>
                    </a:lnTlToBr>
                  </a:tcPr>
                </a:tc>
                <a:tc h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gridSpan="2">
                  <a:txBody>
                    <a:bodyPr/>
                    <a:lstStyle/>
                    <a:p>
                      <a:pPr>
                        <a:lnSpc>
                          <a:spcPct val="100000"/>
                        </a:lnSpc>
                        <a:spcBef>
                          <a:spcPts val="0"/>
                        </a:spcBef>
                        <a:spcAft>
                          <a:spcPts val="0"/>
                        </a:spcAft>
                      </a:pPr>
                      <a:r>
                        <a:rPr lang="en-US" altLang="zh-CN" sz="1400" smtClean="0"/>
                        <a:t>leap                     </a:t>
                      </a:r>
                      <a:r>
                        <a:rPr lang="zh-CN" altLang="en-US" sz="1400" smtClean="0"/>
                        <a:t>假</a:t>
                      </a:r>
                      <a:endParaRPr lang="zh-CN" altLang="en-US" sz="1400"/>
                    </a:p>
                  </a:txBody>
                  <a:tcPr>
                    <a:lnL w="6350" cap="flat" cmpd="sng" algn="ctr">
                      <a:solidFill>
                        <a:schemeClr val="accent2">
                          <a:lumMod val="20000"/>
                          <a:lumOff val="8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BlToTr w="6350" cap="flat" cmpd="sng" algn="ctr">
                      <a:solidFill>
                        <a:schemeClr val="tx1"/>
                      </a:solidFill>
                      <a:prstDash val="solid"/>
                      <a:round/>
                      <a:headEnd type="none" w="med" len="med"/>
                      <a:tailEnd type="none" w="med" len="med"/>
                    </a:lnBlToTr>
                  </a:tcPr>
                </a:tc>
                <a:tc h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208687228"/>
                  </a:ext>
                </a:extLst>
              </a:tr>
              <a:tr h="0">
                <a:tc gridSpan="2">
                  <a:txBody>
                    <a:bodyPr/>
                    <a:lstStyle/>
                    <a:p>
                      <a:pPr algn="ctr">
                        <a:lnSpc>
                          <a:spcPct val="100000"/>
                        </a:lnSpc>
                        <a:spcBef>
                          <a:spcPts val="0"/>
                        </a:spcBef>
                        <a:spcAft>
                          <a:spcPts val="0"/>
                        </a:spcAft>
                      </a:pPr>
                      <a:r>
                        <a:rPr lang="zh-CN" altLang="en-US" sz="1400" smtClean="0"/>
                        <a:t>输出“闰年”</a:t>
                      </a:r>
                      <a:endParaRPr lang="zh-CN" altLang="en-US" sz="140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gridSpan="2">
                  <a:txBody>
                    <a:bodyPr/>
                    <a:lstStyle/>
                    <a:p>
                      <a:pPr algn="ctr">
                        <a:lnSpc>
                          <a:spcPct val="100000"/>
                        </a:lnSpc>
                        <a:spcBef>
                          <a:spcPts val="0"/>
                        </a:spcBef>
                        <a:spcAft>
                          <a:spcPts val="0"/>
                        </a:spcAft>
                      </a:pPr>
                      <a:r>
                        <a:rPr lang="zh-CN" altLang="en-US" sz="1400" smtClean="0"/>
                        <a:t>输出“非闰年”</a:t>
                      </a:r>
                      <a:endParaRPr lang="zh-CN" altLang="en-US" sz="140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728529051"/>
                  </a:ext>
                </a:extLst>
              </a:tr>
            </a:tbl>
          </a:graphicData>
        </a:graphic>
      </p:graphicFrame>
      <p:sp>
        <p:nvSpPr>
          <p:cNvPr id="10" name="矩形 9"/>
          <p:cNvSpPr/>
          <p:nvPr/>
        </p:nvSpPr>
        <p:spPr>
          <a:xfrm>
            <a:off x="1471296" y="2779882"/>
            <a:ext cx="1334020" cy="307777"/>
          </a:xfrm>
          <a:prstGeom prst="rect">
            <a:avLst/>
          </a:prstGeom>
        </p:spPr>
        <p:txBody>
          <a:bodyPr wrap="none">
            <a:spAutoFit/>
          </a:bodyPr>
          <a:lstStyle/>
          <a:p>
            <a:pPr>
              <a:defRPr/>
            </a:pPr>
            <a:r>
              <a:rPr lang="en-US" altLang="zh-CN" sz="1400"/>
              <a:t>year</a:t>
            </a:r>
            <a:r>
              <a:rPr lang="zh-CN" altLang="en-US" sz="1400"/>
              <a:t>被</a:t>
            </a:r>
            <a:r>
              <a:rPr lang="en-US" altLang="zh-CN" sz="1400"/>
              <a:t>400</a:t>
            </a:r>
            <a:r>
              <a:rPr lang="zh-CN" altLang="en-US" sz="1400"/>
              <a:t>整除</a:t>
            </a:r>
            <a:endParaRPr lang="en-US" altLang="zh-CN" sz="1400"/>
          </a:p>
        </p:txBody>
      </p:sp>
      <p:sp>
        <p:nvSpPr>
          <p:cNvPr id="25" name="矩形 24"/>
          <p:cNvSpPr/>
          <p:nvPr/>
        </p:nvSpPr>
        <p:spPr>
          <a:xfrm>
            <a:off x="2138306" y="2314313"/>
            <a:ext cx="1334020" cy="307777"/>
          </a:xfrm>
          <a:prstGeom prst="rect">
            <a:avLst/>
          </a:prstGeom>
        </p:spPr>
        <p:txBody>
          <a:bodyPr wrap="none">
            <a:spAutoFit/>
          </a:bodyPr>
          <a:lstStyle/>
          <a:p>
            <a:pPr algn="r">
              <a:lnSpc>
                <a:spcPct val="100000"/>
              </a:lnSpc>
              <a:spcBef>
                <a:spcPts val="0"/>
              </a:spcBef>
              <a:spcAft>
                <a:spcPts val="0"/>
              </a:spcAft>
            </a:pPr>
            <a:r>
              <a:rPr lang="en-US" altLang="zh-CN" sz="1400"/>
              <a:t>year</a:t>
            </a:r>
            <a:r>
              <a:rPr lang="zh-CN" altLang="en-US" sz="1400"/>
              <a:t>被</a:t>
            </a:r>
            <a:r>
              <a:rPr lang="en-US" altLang="zh-CN" sz="1400"/>
              <a:t>100</a:t>
            </a:r>
            <a:r>
              <a:rPr lang="zh-CN" altLang="en-US" sz="1400"/>
              <a:t>整除</a:t>
            </a:r>
            <a:endParaRPr lang="en-US" altLang="zh-CN" sz="1400"/>
          </a:p>
        </p:txBody>
      </p:sp>
      <p:pic>
        <p:nvPicPr>
          <p:cNvPr id="27" name="图片 26"/>
          <p:cNvPicPr>
            <a:picLocks noChangeAspect="1"/>
          </p:cNvPicPr>
          <p:nvPr/>
        </p:nvPicPr>
        <p:blipFill>
          <a:blip r:embed="rId3" cstate="print"/>
          <a:stretch>
            <a:fillRect/>
          </a:stretch>
        </p:blipFill>
        <p:spPr>
          <a:xfrm>
            <a:off x="1242608" y="4372761"/>
            <a:ext cx="3457575" cy="942975"/>
          </a:xfrm>
          <a:prstGeom prst="rect">
            <a:avLst/>
          </a:prstGeom>
        </p:spPr>
      </p:pic>
      <p:pic>
        <p:nvPicPr>
          <p:cNvPr id="28" name="图片 27"/>
          <p:cNvPicPr>
            <a:picLocks noChangeAspect="1"/>
          </p:cNvPicPr>
          <p:nvPr/>
        </p:nvPicPr>
        <p:blipFill>
          <a:blip r:embed="rId4" cstate="print"/>
          <a:stretch>
            <a:fillRect/>
          </a:stretch>
        </p:blipFill>
        <p:spPr>
          <a:xfrm>
            <a:off x="1242608" y="5337912"/>
            <a:ext cx="3457575" cy="914400"/>
          </a:xfrm>
          <a:prstGeom prst="rect">
            <a:avLst/>
          </a:prstGeom>
        </p:spPr>
      </p:pic>
      <p:sp>
        <p:nvSpPr>
          <p:cNvPr id="29" name="圆角矩形 28"/>
          <p:cNvSpPr/>
          <p:nvPr/>
        </p:nvSpPr>
        <p:spPr>
          <a:xfrm>
            <a:off x="8944138" y="2598888"/>
            <a:ext cx="2773016" cy="1836807"/>
          </a:xfrm>
          <a:prstGeom prst="roundRect">
            <a:avLst>
              <a:gd name="adj" fmla="val 4013"/>
            </a:avLst>
          </a:prstGeom>
          <a:solidFill>
            <a:schemeClr val="accent2">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357188"/>
            <a:r>
              <a:rPr lang="en-US" altLang="zh-CN">
                <a:solidFill>
                  <a:schemeClr val="lt1"/>
                </a:solidFill>
              </a:rPr>
              <a:t>	</a:t>
            </a:r>
            <a:r>
              <a:rPr lang="en-US" altLang="zh-CN" sz="1400">
                <a:solidFill>
                  <a:schemeClr val="accent6"/>
                </a:solidFill>
              </a:rPr>
              <a:t>if(year%4!=0)</a:t>
            </a:r>
          </a:p>
          <a:p>
            <a:pPr defTabSz="357188"/>
            <a:r>
              <a:rPr lang="en-US" altLang="zh-CN" sz="1400">
                <a:solidFill>
                  <a:schemeClr val="accent6"/>
                </a:solidFill>
              </a:rPr>
              <a:t>		leap=0;</a:t>
            </a:r>
          </a:p>
          <a:p>
            <a:pPr defTabSz="357188"/>
            <a:r>
              <a:rPr lang="en-US" altLang="zh-CN" sz="1400">
                <a:solidFill>
                  <a:schemeClr val="accent6"/>
                </a:solidFill>
              </a:rPr>
              <a:t>	else if (year%100!=0)</a:t>
            </a:r>
          </a:p>
          <a:p>
            <a:pPr defTabSz="357188"/>
            <a:r>
              <a:rPr lang="en-US" altLang="zh-CN" sz="1400">
                <a:solidFill>
                  <a:schemeClr val="accent6"/>
                </a:solidFill>
              </a:rPr>
              <a:t>		leap=1;</a:t>
            </a:r>
          </a:p>
          <a:p>
            <a:pPr defTabSz="357188"/>
            <a:r>
              <a:rPr lang="en-US" altLang="zh-CN" sz="1400">
                <a:solidFill>
                  <a:schemeClr val="accent6"/>
                </a:solidFill>
              </a:rPr>
              <a:t>	else if(year%400!=0)</a:t>
            </a:r>
          </a:p>
          <a:p>
            <a:pPr defTabSz="357188"/>
            <a:r>
              <a:rPr lang="en-US" altLang="zh-CN" sz="1400">
                <a:solidFill>
                  <a:schemeClr val="accent6"/>
                </a:solidFill>
              </a:rPr>
              <a:t>		leap=0;</a:t>
            </a:r>
          </a:p>
          <a:p>
            <a:pPr defTabSz="357188"/>
            <a:r>
              <a:rPr lang="en-US" altLang="zh-CN" sz="1400">
                <a:solidFill>
                  <a:schemeClr val="accent6"/>
                </a:solidFill>
              </a:rPr>
              <a:t>	else</a:t>
            </a:r>
          </a:p>
          <a:p>
            <a:pPr defTabSz="357188"/>
            <a:r>
              <a:rPr lang="en-US" altLang="zh-CN" sz="1400">
                <a:solidFill>
                  <a:schemeClr val="accent6"/>
                </a:solidFill>
              </a:rPr>
              <a:t>		leap=1;</a:t>
            </a:r>
          </a:p>
        </p:txBody>
      </p:sp>
      <p:sp>
        <p:nvSpPr>
          <p:cNvPr id="30" name="圆角矩形 29"/>
          <p:cNvSpPr/>
          <p:nvPr/>
        </p:nvSpPr>
        <p:spPr>
          <a:xfrm>
            <a:off x="7165148" y="5086110"/>
            <a:ext cx="4552006" cy="1006433"/>
          </a:xfrm>
          <a:prstGeom prst="roundRect">
            <a:avLst>
              <a:gd name="adj" fmla="val 6786"/>
            </a:avLst>
          </a:prstGeom>
          <a:solidFill>
            <a:schemeClr val="accent2">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357188"/>
            <a:r>
              <a:rPr lang="en-US" altLang="zh-CN" sz="1400">
                <a:solidFill>
                  <a:schemeClr val="accent6"/>
                </a:solidFill>
              </a:rPr>
              <a:t>	if((year%4==0 &amp;&amp; year%100!=0) || (year%400==0))</a:t>
            </a:r>
          </a:p>
          <a:p>
            <a:pPr defTabSz="357188"/>
            <a:r>
              <a:rPr lang="en-US" altLang="zh-CN" sz="1400">
                <a:solidFill>
                  <a:schemeClr val="accent6"/>
                </a:solidFill>
              </a:rPr>
              <a:t>	  leap=1;</a:t>
            </a:r>
          </a:p>
          <a:p>
            <a:pPr defTabSz="357188"/>
            <a:r>
              <a:rPr lang="en-US" altLang="zh-CN" sz="1400">
                <a:solidFill>
                  <a:schemeClr val="accent6"/>
                </a:solidFill>
              </a:rPr>
              <a:t>	else</a:t>
            </a:r>
          </a:p>
          <a:p>
            <a:pPr defTabSz="357188"/>
            <a:r>
              <a:rPr lang="en-US" altLang="zh-CN" sz="1400">
                <a:solidFill>
                  <a:schemeClr val="accent6"/>
                </a:solidFill>
              </a:rPr>
              <a:t>	  leap=0;</a:t>
            </a:r>
          </a:p>
        </p:txBody>
      </p:sp>
    </p:spTree>
    <p:extLst>
      <p:ext uri="{BB962C8B-B14F-4D97-AF65-F5344CB8AC3E}">
        <p14:creationId xmlns="" xmlns:p14="http://schemas.microsoft.com/office/powerpoint/2010/main" val="126567744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wipe(left)">
                                      <p:cBhvr>
                                        <p:cTn id="1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79592" y="226106"/>
            <a:ext cx="10761146" cy="1325563"/>
          </a:xfrm>
        </p:spPr>
        <p:txBody>
          <a:bodyPr/>
          <a:lstStyle/>
          <a:p>
            <a:r>
              <a:rPr lang="zh-CN" altLang="en-US" smtClean="0"/>
              <a:t>选择结构程序综合举例</a:t>
            </a:r>
            <a:endParaRPr lang="zh-CN" altLang="en-US"/>
          </a:p>
        </p:txBody>
      </p:sp>
      <p:sp>
        <p:nvSpPr>
          <p:cNvPr id="3" name="内容占位符 2"/>
          <p:cNvSpPr>
            <a:spLocks noGrp="1"/>
          </p:cNvSpPr>
          <p:nvPr>
            <p:ph idx="1"/>
          </p:nvPr>
        </p:nvSpPr>
        <p:spPr>
          <a:xfrm>
            <a:off x="302086" y="1337618"/>
            <a:ext cx="5697239" cy="432331"/>
          </a:xfrm>
        </p:spPr>
        <p:txBody>
          <a:bodyPr>
            <a:noAutofit/>
          </a:bodyPr>
          <a:lstStyle/>
          <a:p>
            <a:pPr marL="88900" indent="-88900">
              <a:lnSpc>
                <a:spcPct val="120000"/>
              </a:lnSpc>
              <a:spcBef>
                <a:spcPts val="0"/>
              </a:spcBef>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4.9】</a:t>
            </a:r>
            <a:r>
              <a:rPr lang="zh-CN" altLang="en-US" sz="2000">
                <a:solidFill>
                  <a:schemeClr val="accent1"/>
                </a:solidFill>
              </a:rPr>
              <a:t>求</a:t>
            </a:r>
            <a:r>
              <a:rPr lang="en-US" altLang="zh-CN" sz="2000">
                <a:solidFill>
                  <a:schemeClr val="accent1"/>
                </a:solidFill>
              </a:rPr>
              <a:t>ax</a:t>
            </a:r>
            <a:r>
              <a:rPr lang="en-US" altLang="zh-CN" sz="2000" baseline="30000">
                <a:solidFill>
                  <a:schemeClr val="accent1"/>
                </a:solidFill>
              </a:rPr>
              <a:t>2</a:t>
            </a:r>
            <a:r>
              <a:rPr lang="en-US" altLang="zh-CN" sz="2000">
                <a:solidFill>
                  <a:schemeClr val="accent1"/>
                </a:solidFill>
              </a:rPr>
              <a:t>+bx+c=0</a:t>
            </a:r>
            <a:r>
              <a:rPr lang="zh-CN" altLang="en-US" sz="2000">
                <a:solidFill>
                  <a:schemeClr val="accent1"/>
                </a:solidFill>
              </a:rPr>
              <a:t>方程的解。</a:t>
            </a:r>
          </a:p>
        </p:txBody>
      </p:sp>
      <p:sp>
        <p:nvSpPr>
          <p:cNvPr id="13" name="圆角矩形 12"/>
          <p:cNvSpPr/>
          <p:nvPr/>
        </p:nvSpPr>
        <p:spPr>
          <a:xfrm>
            <a:off x="4991892" y="357809"/>
            <a:ext cx="6470373" cy="6132444"/>
          </a:xfrm>
          <a:prstGeom prst="roundRect">
            <a:avLst>
              <a:gd name="adj" fmla="val 1067"/>
            </a:avLst>
          </a:prstGeom>
          <a:noFill/>
        </p:spPr>
        <p:style>
          <a:lnRef idx="2">
            <a:schemeClr val="accent1"/>
          </a:lnRef>
          <a:fillRef idx="1">
            <a:schemeClr val="lt1"/>
          </a:fillRef>
          <a:effectRef idx="0">
            <a:schemeClr val="accent1"/>
          </a:effectRef>
          <a:fontRef idx="minor">
            <a:schemeClr val="dk1"/>
          </a:fontRef>
        </p:style>
        <p:txBody>
          <a:bodyPr numCol="1" spcCol="324000" rtlCol="0" anchor="t"/>
          <a:lstStyle/>
          <a:p>
            <a:pPr defTabSz="363538"/>
            <a:r>
              <a:rPr lang="en-US" altLang="zh-CN" sz="1400"/>
              <a:t>#include &lt;stdio.h&gt;</a:t>
            </a:r>
          </a:p>
          <a:p>
            <a:pPr defTabSz="363538"/>
            <a:r>
              <a:rPr lang="en-US" altLang="zh-CN" sz="1400"/>
              <a:t>#include &lt;math.h&gt;</a:t>
            </a:r>
          </a:p>
          <a:p>
            <a:pPr defTabSz="363538"/>
            <a:r>
              <a:rPr lang="en-US" altLang="zh-CN" sz="1400"/>
              <a:t>int main()</a:t>
            </a:r>
          </a:p>
          <a:p>
            <a:pPr defTabSz="363538"/>
            <a:r>
              <a:rPr lang="en-US" altLang="zh-CN" sz="1400" smtClean="0"/>
              <a:t>{</a:t>
            </a:r>
            <a:r>
              <a:rPr lang="en-US" altLang="zh-CN" sz="1400"/>
              <a:t>	double a,b,c,disc,x1,x2,realpart,imagpart;</a:t>
            </a:r>
          </a:p>
          <a:p>
            <a:pPr defTabSz="363538"/>
            <a:r>
              <a:rPr lang="en-US" altLang="zh-CN" sz="1400"/>
              <a:t>	scanf("%lf,%lf,%lf",&amp;a,&amp;b,&amp;c);</a:t>
            </a:r>
          </a:p>
          <a:p>
            <a:pPr defTabSz="363538"/>
            <a:r>
              <a:rPr lang="en-US" altLang="zh-CN" sz="1400"/>
              <a:t>	printf("The equation ");</a:t>
            </a:r>
          </a:p>
          <a:p>
            <a:pPr defTabSz="363538"/>
            <a:r>
              <a:rPr lang="en-US" altLang="zh-CN" sz="1400"/>
              <a:t>	if(fabs(a)&lt;=1e-6)</a:t>
            </a:r>
          </a:p>
          <a:p>
            <a:pPr defTabSz="363538"/>
            <a:r>
              <a:rPr lang="en-US" altLang="zh-CN" sz="1400"/>
              <a:t>		printf("is not a quadratic\n");</a:t>
            </a:r>
          </a:p>
          <a:p>
            <a:pPr defTabSz="363538"/>
            <a:r>
              <a:rPr lang="en-US" altLang="zh-CN" sz="1400"/>
              <a:t>	else</a:t>
            </a:r>
          </a:p>
          <a:p>
            <a:pPr defTabSz="363538"/>
            <a:r>
              <a:rPr lang="en-US" altLang="zh-CN" sz="1400"/>
              <a:t>	</a:t>
            </a:r>
            <a:r>
              <a:rPr lang="en-US" altLang="zh-CN" sz="1400" smtClean="0"/>
              <a:t>{</a:t>
            </a:r>
            <a:r>
              <a:rPr lang="en-US" altLang="zh-CN" sz="1400"/>
              <a:t>	disc=b*b-4*a*c;</a:t>
            </a:r>
          </a:p>
          <a:p>
            <a:pPr defTabSz="363538"/>
            <a:r>
              <a:rPr lang="en-US" altLang="zh-CN" sz="1400"/>
              <a:t>		if(fabs(disc)&lt;=1e-6)</a:t>
            </a:r>
          </a:p>
          <a:p>
            <a:pPr defTabSz="363538"/>
            <a:r>
              <a:rPr lang="en-US" altLang="zh-CN" sz="1400"/>
              <a:t>			printf("has two equal roots:%8.4f\n",-b/(2*a));</a:t>
            </a:r>
          </a:p>
          <a:p>
            <a:pPr defTabSz="363538"/>
            <a:r>
              <a:rPr lang="en-US" altLang="zh-CN" sz="1400"/>
              <a:t>		else</a:t>
            </a:r>
          </a:p>
          <a:p>
            <a:pPr defTabSz="363538"/>
            <a:r>
              <a:rPr lang="en-US" altLang="zh-CN" sz="1400"/>
              <a:t>			if(disc&gt;1e-6)</a:t>
            </a:r>
          </a:p>
          <a:p>
            <a:pPr defTabSz="363538"/>
            <a:r>
              <a:rPr lang="en-US" altLang="zh-CN" sz="1400"/>
              <a:t>			</a:t>
            </a:r>
            <a:r>
              <a:rPr lang="en-US" altLang="zh-CN" sz="1400" smtClean="0"/>
              <a:t>{</a:t>
            </a:r>
            <a:r>
              <a:rPr lang="en-US" altLang="zh-CN" sz="1400"/>
              <a:t>	x1=(-b+sqrt(disc))/(2*a);</a:t>
            </a:r>
          </a:p>
          <a:p>
            <a:pPr defTabSz="363538"/>
            <a:r>
              <a:rPr lang="en-US" altLang="zh-CN" sz="1400"/>
              <a:t>				x2=(-b-sqrt(disc))/(2*a);</a:t>
            </a:r>
          </a:p>
          <a:p>
            <a:pPr defTabSz="363538"/>
            <a:r>
              <a:rPr lang="en-US" altLang="zh-CN" sz="1400"/>
              <a:t>				printf("has distinct real roots:%8.4f and %8.4f\n",x1,x2);</a:t>
            </a:r>
          </a:p>
          <a:p>
            <a:pPr defTabSz="363538"/>
            <a:r>
              <a:rPr lang="en-US" altLang="zh-CN" sz="1400"/>
              <a:t>			}</a:t>
            </a:r>
          </a:p>
          <a:p>
            <a:pPr defTabSz="363538"/>
            <a:r>
              <a:rPr lang="en-US" altLang="zh-CN" sz="1400"/>
              <a:t>			else</a:t>
            </a:r>
          </a:p>
          <a:p>
            <a:pPr defTabSz="363538"/>
            <a:r>
              <a:rPr lang="en-US" altLang="zh-CN" sz="1400"/>
              <a:t>			</a:t>
            </a:r>
            <a:r>
              <a:rPr lang="en-US" altLang="zh-CN" sz="1400" smtClean="0"/>
              <a:t>{</a:t>
            </a:r>
            <a:r>
              <a:rPr lang="en-US" altLang="zh-CN" sz="1400"/>
              <a:t>	realpart=-b/(2*a</a:t>
            </a:r>
            <a:r>
              <a:rPr lang="en-US" altLang="zh-CN" sz="1400" smtClean="0"/>
              <a:t>);			//</a:t>
            </a:r>
            <a:r>
              <a:rPr lang="en-US" altLang="zh-CN" sz="1400"/>
              <a:t>realpart</a:t>
            </a:r>
            <a:r>
              <a:rPr lang="zh-CN" altLang="en-US" sz="1400"/>
              <a:t>是复根的实部</a:t>
            </a:r>
          </a:p>
          <a:p>
            <a:pPr defTabSz="363538"/>
            <a:r>
              <a:rPr lang="zh-CN" altLang="en-US" sz="1400"/>
              <a:t>				</a:t>
            </a:r>
            <a:r>
              <a:rPr lang="en-US" altLang="zh-CN" sz="1400"/>
              <a:t>imagpart=sqrt(-disc)/(2*a</a:t>
            </a:r>
            <a:r>
              <a:rPr lang="en-US" altLang="zh-CN" sz="1400" smtClean="0"/>
              <a:t>);	//</a:t>
            </a:r>
            <a:r>
              <a:rPr lang="en-US" altLang="zh-CN" sz="1400"/>
              <a:t>imagpart</a:t>
            </a:r>
            <a:r>
              <a:rPr lang="zh-CN" altLang="en-US" sz="1400"/>
              <a:t>是复根的虚部</a:t>
            </a:r>
          </a:p>
          <a:p>
            <a:pPr defTabSz="363538"/>
            <a:r>
              <a:rPr lang="zh-CN" altLang="en-US" sz="1400"/>
              <a:t>				</a:t>
            </a:r>
            <a:r>
              <a:rPr lang="en-US" altLang="zh-CN" sz="1400"/>
              <a:t>printf("has complex roots:\n");</a:t>
            </a:r>
          </a:p>
          <a:p>
            <a:pPr defTabSz="363538"/>
            <a:r>
              <a:rPr lang="en-US" altLang="zh-CN" sz="1400"/>
              <a:t>				printf("%8.4f+%8.4fi\n",realpart,imagpart</a:t>
            </a:r>
            <a:r>
              <a:rPr lang="en-US" altLang="zh-CN" sz="1400" smtClean="0"/>
              <a:t>);	//</a:t>
            </a:r>
            <a:r>
              <a:rPr lang="zh-CN" altLang="en-US" sz="1400"/>
              <a:t>输出一个复数</a:t>
            </a:r>
          </a:p>
          <a:p>
            <a:pPr defTabSz="363538"/>
            <a:r>
              <a:rPr lang="zh-CN" altLang="en-US" sz="1400"/>
              <a:t>				</a:t>
            </a:r>
            <a:r>
              <a:rPr lang="en-US" altLang="zh-CN" sz="1400"/>
              <a:t>printf("%8.4f-%8.4fi\n",realpart,imagpart</a:t>
            </a:r>
            <a:r>
              <a:rPr lang="en-US" altLang="zh-CN" sz="1400" smtClean="0"/>
              <a:t>);	//</a:t>
            </a:r>
            <a:r>
              <a:rPr lang="zh-CN" altLang="en-US" sz="1400"/>
              <a:t>输出另一个复数</a:t>
            </a:r>
          </a:p>
          <a:p>
            <a:pPr defTabSz="363538"/>
            <a:r>
              <a:rPr lang="zh-CN" altLang="en-US" sz="1400"/>
              <a:t>			</a:t>
            </a:r>
            <a:r>
              <a:rPr lang="en-US" altLang="zh-CN" sz="1400"/>
              <a:t>}</a:t>
            </a:r>
          </a:p>
          <a:p>
            <a:pPr defTabSz="363538"/>
            <a:r>
              <a:rPr lang="en-US" altLang="zh-CN" sz="1400"/>
              <a:t>	}</a:t>
            </a:r>
          </a:p>
          <a:p>
            <a:pPr defTabSz="363538"/>
            <a:r>
              <a:rPr lang="en-US" altLang="zh-CN" sz="1400"/>
              <a:t>	return 0;</a:t>
            </a:r>
          </a:p>
          <a:p>
            <a:pPr defTabSz="363538"/>
            <a:r>
              <a:rPr lang="en-US" altLang="zh-CN" sz="1400"/>
              <a:t>} </a:t>
            </a:r>
          </a:p>
        </p:txBody>
      </p:sp>
      <p:graphicFrame>
        <p:nvGraphicFramePr>
          <p:cNvPr id="5" name="表格 4"/>
          <p:cNvGraphicFramePr>
            <a:graphicFrameLocks noGrp="1"/>
          </p:cNvGraphicFramePr>
          <p:nvPr>
            <p:extLst>
              <p:ext uri="{D42A27DB-BD31-4B8C-83A1-F6EECF244321}">
                <p14:modId xmlns="" xmlns:p14="http://schemas.microsoft.com/office/powerpoint/2010/main" val="2916862343"/>
              </p:ext>
            </p:extLst>
          </p:nvPr>
        </p:nvGraphicFramePr>
        <p:xfrm>
          <a:off x="467140" y="1957734"/>
          <a:ext cx="4052788" cy="2590800"/>
        </p:xfrm>
        <a:graphic>
          <a:graphicData uri="http://schemas.openxmlformats.org/drawingml/2006/table">
            <a:tbl>
              <a:tblPr>
                <a:tableStyleId>{21E4AEA4-8DFA-4A89-87EB-49C32662AFE0}</a:tableStyleId>
              </a:tblPr>
              <a:tblGrid>
                <a:gridCol w="1013197">
                  <a:extLst>
                    <a:ext uri="{9D8B030D-6E8A-4147-A177-3AD203B41FA5}">
                      <a16:colId xmlns="" xmlns:a16="http://schemas.microsoft.com/office/drawing/2014/main" val="1587561421"/>
                    </a:ext>
                  </a:extLst>
                </a:gridCol>
                <a:gridCol w="1013197">
                  <a:extLst>
                    <a:ext uri="{9D8B030D-6E8A-4147-A177-3AD203B41FA5}">
                      <a16:colId xmlns="" xmlns:a16="http://schemas.microsoft.com/office/drawing/2014/main" val="3240896132"/>
                    </a:ext>
                  </a:extLst>
                </a:gridCol>
                <a:gridCol w="1013197">
                  <a:extLst>
                    <a:ext uri="{9D8B030D-6E8A-4147-A177-3AD203B41FA5}">
                      <a16:colId xmlns="" xmlns:a16="http://schemas.microsoft.com/office/drawing/2014/main" val="1947674375"/>
                    </a:ext>
                  </a:extLst>
                </a:gridCol>
                <a:gridCol w="1013197">
                  <a:extLst>
                    <a:ext uri="{9D8B030D-6E8A-4147-A177-3AD203B41FA5}">
                      <a16:colId xmlns="" xmlns:a16="http://schemas.microsoft.com/office/drawing/2014/main" val="65541945"/>
                    </a:ext>
                  </a:extLst>
                </a:gridCol>
              </a:tblGrid>
              <a:tr h="199906">
                <a:tc gridSpan="4">
                  <a:txBody>
                    <a:bodyPr/>
                    <a:lstStyle/>
                    <a:p>
                      <a:pPr algn="ctr"/>
                      <a:r>
                        <a:rPr lang="zh-CN" altLang="en-US" sz="1400" smtClean="0"/>
                        <a:t>输入</a:t>
                      </a:r>
                      <a:r>
                        <a:rPr lang="en-US" altLang="zh-CN" sz="1400" smtClean="0"/>
                        <a:t>a,b,c</a:t>
                      </a:r>
                      <a:endParaRPr lang="zh-CN" altLang="en-US" sz="140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348594255"/>
                  </a:ext>
                </a:extLst>
              </a:tr>
              <a:tr h="199906">
                <a:tc>
                  <a:txBody>
                    <a:bodyPr/>
                    <a:lstStyle/>
                    <a:p>
                      <a:endParaRPr lang="en-US" altLang="zh-CN" sz="1400" smtClean="0"/>
                    </a:p>
                    <a:p>
                      <a:r>
                        <a:rPr lang="en-US" altLang="zh-CN" sz="1400" smtClean="0"/>
                        <a:t>T</a:t>
                      </a:r>
                      <a:endParaRPr lang="zh-CN" altLang="en-US" sz="1400"/>
                    </a:p>
                  </a:txBody>
                  <a:tcPr>
                    <a:lnL w="6350" cap="flat" cmpd="sng" algn="ctr">
                      <a:solidFill>
                        <a:schemeClr val="tx1"/>
                      </a:solidFill>
                      <a:prstDash val="solid"/>
                      <a:round/>
                      <a:headEnd type="none" w="med" len="med"/>
                      <a:tailEnd type="none" w="med" len="med"/>
                    </a:lnL>
                    <a:lnR w="6350" cap="flat" cmpd="sng" algn="ctr">
                      <a:solidFill>
                        <a:schemeClr val="accent2">
                          <a:lumMod val="20000"/>
                          <a:lumOff val="8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6350" cap="flat" cmpd="sng" algn="ctr">
                      <a:solidFill>
                        <a:schemeClr val="tx1"/>
                      </a:solidFill>
                      <a:prstDash val="solid"/>
                      <a:round/>
                      <a:headEnd type="none" w="med" len="med"/>
                      <a:tailEnd type="none" w="med" len="med"/>
                    </a:lnTlToBr>
                  </a:tcPr>
                </a:tc>
                <a:tc gridSpan="3">
                  <a:txBody>
                    <a:bodyPr/>
                    <a:lstStyle/>
                    <a:p>
                      <a:r>
                        <a:rPr lang="en-US" altLang="zh-CN" sz="1400" smtClean="0"/>
                        <a:t>a=0</a:t>
                      </a:r>
                    </a:p>
                    <a:p>
                      <a:pPr algn="r"/>
                      <a:r>
                        <a:rPr lang="en-US" altLang="zh-CN" sz="1400" smtClean="0"/>
                        <a:t>F</a:t>
                      </a:r>
                      <a:endParaRPr lang="zh-CN" altLang="en-US" sz="1400"/>
                    </a:p>
                  </a:txBody>
                  <a:tcPr>
                    <a:lnL w="6350" cap="flat" cmpd="sng" algn="ctr">
                      <a:solidFill>
                        <a:schemeClr val="accent2">
                          <a:lumMod val="20000"/>
                          <a:lumOff val="8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BlToTr w="6350" cap="flat" cmpd="sng" algn="ctr">
                      <a:solidFill>
                        <a:schemeClr val="tx1"/>
                      </a:solidFill>
                      <a:prstDash val="solid"/>
                      <a:round/>
                      <a:headEnd type="none" w="med" len="med"/>
                      <a:tailEnd type="none" w="med" len="med"/>
                    </a:lnBlToTr>
                  </a:tcPr>
                </a:tc>
                <a:tc h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248333936"/>
                  </a:ext>
                </a:extLst>
              </a:tr>
              <a:tr h="381378">
                <a:tc rowSpan="3">
                  <a:txBody>
                    <a:bodyPr/>
                    <a:lstStyle/>
                    <a:p>
                      <a:r>
                        <a:rPr lang="zh-CN" altLang="en-US" sz="1400" smtClean="0"/>
                        <a:t>输出不是“二次方程”</a:t>
                      </a:r>
                      <a:endParaRPr lang="zh-CN" altLang="en-US" sz="140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lang="en-US" altLang="zh-CN" sz="1400" smtClean="0"/>
                    </a:p>
                    <a:p>
                      <a:r>
                        <a:rPr lang="en-US" altLang="zh-CN" sz="1400" smtClean="0"/>
                        <a:t>T</a:t>
                      </a:r>
                      <a:endParaRPr lang="zh-CN" altLang="en-US" sz="1400"/>
                    </a:p>
                  </a:txBody>
                  <a:tcPr>
                    <a:lnL w="6350" cap="flat" cmpd="sng" algn="ctr">
                      <a:solidFill>
                        <a:schemeClr val="tx1"/>
                      </a:solidFill>
                      <a:prstDash val="solid"/>
                      <a:round/>
                      <a:headEnd type="none" w="med" len="med"/>
                      <a:tailEnd type="none" w="med" len="med"/>
                    </a:lnL>
                    <a:lnR w="6350" cap="flat" cmpd="sng" algn="ctr">
                      <a:solidFill>
                        <a:schemeClr val="accent2">
                          <a:lumMod val="20000"/>
                          <a:lumOff val="8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6350" cap="flat" cmpd="sng" algn="ctr">
                      <a:solidFill>
                        <a:schemeClr val="tx1"/>
                      </a:solidFill>
                      <a:prstDash val="solid"/>
                      <a:round/>
                      <a:headEnd type="none" w="med" len="med"/>
                      <a:tailEnd type="none" w="med" len="med"/>
                    </a:lnTlToBr>
                  </a:tcPr>
                </a:tc>
                <a:tc gridSpan="2">
                  <a:txBody>
                    <a:bodyPr/>
                    <a:lstStyle/>
                    <a:p>
                      <a:r>
                        <a:rPr lang="en-US" altLang="zh-CN" sz="1400" smtClean="0"/>
                        <a:t>b</a:t>
                      </a:r>
                      <a:r>
                        <a:rPr lang="en-US" altLang="zh-CN" sz="1400" baseline="30000" smtClean="0"/>
                        <a:t>2</a:t>
                      </a:r>
                      <a:r>
                        <a:rPr lang="en-US" altLang="zh-CN" sz="1400" smtClean="0"/>
                        <a:t>-4ac=0 </a:t>
                      </a:r>
                    </a:p>
                    <a:p>
                      <a:pPr algn="r"/>
                      <a:r>
                        <a:rPr lang="en-US" altLang="zh-CN" sz="1400" smtClean="0"/>
                        <a:t>F</a:t>
                      </a:r>
                      <a:endParaRPr lang="zh-CN" altLang="en-US" sz="1400"/>
                    </a:p>
                  </a:txBody>
                  <a:tcPr>
                    <a:lnL w="6350" cap="flat" cmpd="sng" algn="ctr">
                      <a:solidFill>
                        <a:schemeClr val="accent2">
                          <a:lumMod val="20000"/>
                          <a:lumOff val="8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6350" cap="flat" cmpd="sng" algn="ctr">
                      <a:noFill/>
                      <a:prstDash val="solid"/>
                      <a:round/>
                      <a:headEnd type="none" w="med" len="med"/>
                      <a:tailEnd type="none" w="med" len="med"/>
                    </a:lnTlToBr>
                    <a:lnBlToTr w="6350" cap="flat" cmpd="sng" algn="ctr">
                      <a:solidFill>
                        <a:schemeClr val="tx1"/>
                      </a:solidFill>
                      <a:prstDash val="solid"/>
                      <a:round/>
                      <a:headEnd type="none" w="med" len="med"/>
                      <a:tailEnd type="none" w="med" len="med"/>
                    </a:lnBlToTr>
                  </a:tcPr>
                </a:tc>
                <a:tc h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29386591"/>
                  </a:ext>
                </a:extLst>
              </a:tr>
              <a:tr h="199906">
                <a:tc v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rowSpan="2">
                  <a:txBody>
                    <a:bodyPr/>
                    <a:lstStyle/>
                    <a:p>
                      <a:r>
                        <a:rPr lang="zh-CN" altLang="en-US" sz="1400" smtClean="0"/>
                        <a:t>计算和输出两个相等的实根</a:t>
                      </a:r>
                      <a:endParaRPr lang="zh-CN" altLang="en-US" sz="140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lang="en-US" altLang="zh-CN" sz="1400" smtClean="0"/>
                    </a:p>
                    <a:p>
                      <a:r>
                        <a:rPr lang="en-US" altLang="zh-CN" sz="1400" smtClean="0"/>
                        <a:t>T</a:t>
                      </a:r>
                      <a:endParaRPr lang="zh-CN" altLang="en-US" sz="1400"/>
                    </a:p>
                  </a:txBody>
                  <a:tcPr>
                    <a:lnL w="6350" cap="flat" cmpd="sng" algn="ctr">
                      <a:solidFill>
                        <a:schemeClr val="tx1"/>
                      </a:solidFill>
                      <a:prstDash val="solid"/>
                      <a:round/>
                      <a:headEnd type="none" w="med" len="med"/>
                      <a:tailEnd type="none" w="med" len="med"/>
                    </a:lnL>
                    <a:lnR w="6350" cap="flat" cmpd="sng" algn="ctr">
                      <a:solidFill>
                        <a:schemeClr val="accent2">
                          <a:lumMod val="20000"/>
                          <a:lumOff val="8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6350" cap="flat" cmpd="sng" algn="ctr">
                      <a:solidFill>
                        <a:schemeClr val="tx1"/>
                      </a:solidFill>
                      <a:prstDash val="solid"/>
                      <a:round/>
                      <a:headEnd type="none" w="med" len="med"/>
                      <a:tailEnd type="none" w="med" len="med"/>
                    </a:lnTlToBr>
                  </a:tcPr>
                </a:tc>
                <a:tc>
                  <a:txBody>
                    <a:bodyPr/>
                    <a:lstStyle/>
                    <a:p>
                      <a:pPr algn="r"/>
                      <a:endParaRPr lang="en-US" altLang="zh-CN" sz="1400" smtClean="0"/>
                    </a:p>
                    <a:p>
                      <a:pPr algn="r"/>
                      <a:r>
                        <a:rPr lang="en-US" altLang="zh-CN" sz="1400" smtClean="0"/>
                        <a:t>F</a:t>
                      </a:r>
                      <a:endParaRPr lang="zh-CN" altLang="en-US" sz="1400"/>
                    </a:p>
                  </a:txBody>
                  <a:tcPr>
                    <a:lnL w="6350" cap="flat" cmpd="sng" algn="ctr">
                      <a:solidFill>
                        <a:schemeClr val="accent2">
                          <a:lumMod val="20000"/>
                          <a:lumOff val="8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BlToTr w="6350" cap="flat" cmpd="sng" algn="ctr">
                      <a:solidFill>
                        <a:schemeClr val="tx1"/>
                      </a:solidFill>
                      <a:prstDash val="solid"/>
                      <a:round/>
                      <a:headEnd type="none" w="med" len="med"/>
                      <a:tailEnd type="none" w="med" len="med"/>
                    </a:lnBlToTr>
                  </a:tcPr>
                </a:tc>
                <a:extLst>
                  <a:ext uri="{0D108BD9-81ED-4DB2-BD59-A6C34878D82A}">
                    <a16:rowId xmlns="" xmlns:a16="http://schemas.microsoft.com/office/drawing/2014/main" val="1822607010"/>
                  </a:ext>
                </a:extLst>
              </a:tr>
              <a:tr h="279868">
                <a:tc v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zh-CN" altLang="en-US" sz="1400" smtClean="0"/>
                        <a:t>计算和输出两个不等实根</a:t>
                      </a:r>
                      <a:endParaRPr lang="zh-CN" altLang="en-US" sz="140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zh-CN" altLang="en-US" sz="1400" smtClean="0"/>
                        <a:t>计算和输出两个共轭复根</a:t>
                      </a:r>
                      <a:endParaRPr lang="zh-CN" altLang="en-US" sz="140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236828233"/>
                  </a:ext>
                </a:extLst>
              </a:tr>
            </a:tbl>
          </a:graphicData>
        </a:graphic>
      </p:graphicFrame>
      <p:sp>
        <p:nvSpPr>
          <p:cNvPr id="6" name="矩形 5"/>
          <p:cNvSpPr/>
          <p:nvPr/>
        </p:nvSpPr>
        <p:spPr>
          <a:xfrm>
            <a:off x="3081832" y="3323129"/>
            <a:ext cx="970137" cy="307777"/>
          </a:xfrm>
          <a:prstGeom prst="rect">
            <a:avLst/>
          </a:prstGeom>
        </p:spPr>
        <p:txBody>
          <a:bodyPr wrap="none">
            <a:spAutoFit/>
          </a:bodyPr>
          <a:lstStyle/>
          <a:p>
            <a:r>
              <a:rPr lang="en-US" altLang="zh-CN" sz="1400" smtClean="0"/>
              <a:t>b</a:t>
            </a:r>
            <a:r>
              <a:rPr lang="en-US" altLang="zh-CN" sz="1400" baseline="30000" smtClean="0"/>
              <a:t>2</a:t>
            </a:r>
            <a:r>
              <a:rPr lang="en-US" altLang="zh-CN" sz="1400" smtClean="0"/>
              <a:t>-4ac&gt;0 </a:t>
            </a:r>
            <a:endParaRPr lang="zh-CN" altLang="en-US" sz="1400"/>
          </a:p>
        </p:txBody>
      </p:sp>
      <p:pic>
        <p:nvPicPr>
          <p:cNvPr id="7" name="图片 6"/>
          <p:cNvPicPr>
            <a:picLocks noChangeAspect="1"/>
          </p:cNvPicPr>
          <p:nvPr/>
        </p:nvPicPr>
        <p:blipFill>
          <a:blip r:embed="rId3" cstate="print"/>
          <a:stretch>
            <a:fillRect/>
          </a:stretch>
        </p:blipFill>
        <p:spPr>
          <a:xfrm>
            <a:off x="8779067" y="198783"/>
            <a:ext cx="3234674" cy="606090"/>
          </a:xfrm>
          <a:prstGeom prst="rect">
            <a:avLst/>
          </a:prstGeom>
        </p:spPr>
      </p:pic>
      <p:pic>
        <p:nvPicPr>
          <p:cNvPr id="8" name="图片 7"/>
          <p:cNvPicPr>
            <a:picLocks noChangeAspect="1"/>
          </p:cNvPicPr>
          <p:nvPr/>
        </p:nvPicPr>
        <p:blipFill>
          <a:blip r:embed="rId4" cstate="print"/>
          <a:stretch>
            <a:fillRect/>
          </a:stretch>
        </p:blipFill>
        <p:spPr>
          <a:xfrm>
            <a:off x="8779067" y="804872"/>
            <a:ext cx="3225270" cy="860983"/>
          </a:xfrm>
          <a:prstGeom prst="rect">
            <a:avLst/>
          </a:prstGeom>
        </p:spPr>
      </p:pic>
      <p:pic>
        <p:nvPicPr>
          <p:cNvPr id="9" name="图片 8"/>
          <p:cNvPicPr>
            <a:picLocks noChangeAspect="1"/>
          </p:cNvPicPr>
          <p:nvPr/>
        </p:nvPicPr>
        <p:blipFill>
          <a:blip r:embed="rId5" cstate="print"/>
          <a:stretch>
            <a:fillRect/>
          </a:stretch>
        </p:blipFill>
        <p:spPr>
          <a:xfrm>
            <a:off x="8779067" y="1675793"/>
            <a:ext cx="3234674" cy="608119"/>
          </a:xfrm>
          <a:prstGeom prst="rect">
            <a:avLst/>
          </a:prstGeom>
        </p:spPr>
      </p:pic>
    </p:spTree>
    <p:extLst>
      <p:ext uri="{BB962C8B-B14F-4D97-AF65-F5344CB8AC3E}">
        <p14:creationId xmlns="" xmlns:p14="http://schemas.microsoft.com/office/powerpoint/2010/main" val="149144592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6868" y="128414"/>
            <a:ext cx="10761146" cy="1325563"/>
          </a:xfrm>
        </p:spPr>
        <p:txBody>
          <a:bodyPr/>
          <a:lstStyle/>
          <a:p>
            <a:r>
              <a:rPr lang="zh-CN" altLang="en-US" smtClean="0"/>
              <a:t>选择结构程序综合举例</a:t>
            </a:r>
            <a:endParaRPr lang="zh-CN" altLang="en-US"/>
          </a:p>
        </p:txBody>
      </p:sp>
      <p:sp>
        <p:nvSpPr>
          <p:cNvPr id="3" name="内容占位符 2"/>
          <p:cNvSpPr>
            <a:spLocks noGrp="1"/>
          </p:cNvSpPr>
          <p:nvPr>
            <p:ph idx="1"/>
          </p:nvPr>
        </p:nvSpPr>
        <p:spPr>
          <a:xfrm>
            <a:off x="371660" y="1194300"/>
            <a:ext cx="4597905" cy="2379617"/>
          </a:xfrm>
        </p:spPr>
        <p:txBody>
          <a:bodyPr>
            <a:noAutofit/>
          </a:bodyPr>
          <a:lstStyle/>
          <a:p>
            <a:pPr marL="88900" indent="-88900">
              <a:lnSpc>
                <a:spcPct val="120000"/>
              </a:lnSpc>
              <a:spcBef>
                <a:spcPts val="0"/>
              </a:spcBef>
              <a:buNone/>
            </a:pPr>
            <a:r>
              <a:rPr lang="en-US" altLang="zh-CN" sz="1800" smtClean="0">
                <a:solidFill>
                  <a:schemeClr val="accent1"/>
                </a:solidFill>
              </a:rPr>
              <a:t>【</a:t>
            </a:r>
            <a:r>
              <a:rPr lang="zh-CN" altLang="en-US" sz="1800" smtClean="0">
                <a:solidFill>
                  <a:schemeClr val="accent1"/>
                </a:solidFill>
              </a:rPr>
              <a:t>例</a:t>
            </a:r>
            <a:r>
              <a:rPr lang="en-US" altLang="zh-CN" sz="1800" smtClean="0">
                <a:solidFill>
                  <a:schemeClr val="accent1"/>
                </a:solidFill>
              </a:rPr>
              <a:t>4.10】</a:t>
            </a:r>
            <a:r>
              <a:rPr lang="zh-CN" altLang="en-US" sz="1800">
                <a:solidFill>
                  <a:schemeClr val="accent1"/>
                </a:solidFill>
              </a:rPr>
              <a:t>运输公司对用户计算运输费用。路程越远，运费越低。标准如下</a:t>
            </a:r>
            <a:r>
              <a:rPr lang="en-US" altLang="zh-CN" sz="1800">
                <a:solidFill>
                  <a:schemeClr val="accent1"/>
                </a:solidFill>
              </a:rPr>
              <a:t>:  </a:t>
            </a:r>
          </a:p>
          <a:p>
            <a:pPr marL="1460500" lvl="3" indent="-338138">
              <a:lnSpc>
                <a:spcPct val="120000"/>
              </a:lnSpc>
              <a:spcBef>
                <a:spcPts val="0"/>
              </a:spcBef>
              <a:buNone/>
            </a:pPr>
            <a:r>
              <a:rPr lang="en-US" altLang="zh-CN">
                <a:solidFill>
                  <a:schemeClr val="accent1"/>
                </a:solidFill>
              </a:rPr>
              <a:t>s&lt;250</a:t>
            </a:r>
            <a:r>
              <a:rPr lang="zh-CN" altLang="en-US">
                <a:solidFill>
                  <a:schemeClr val="accent1"/>
                </a:solidFill>
              </a:rPr>
              <a:t>没有折扣</a:t>
            </a:r>
          </a:p>
          <a:p>
            <a:pPr marL="1460500" lvl="3" indent="-338138">
              <a:lnSpc>
                <a:spcPct val="120000"/>
              </a:lnSpc>
              <a:spcBef>
                <a:spcPts val="0"/>
              </a:spcBef>
              <a:buNone/>
            </a:pPr>
            <a:r>
              <a:rPr lang="en-US" altLang="zh-CN">
                <a:solidFill>
                  <a:schemeClr val="accent1"/>
                </a:solidFill>
              </a:rPr>
              <a:t>250≤s&lt; 5002</a:t>
            </a:r>
            <a:r>
              <a:rPr lang="zh-CN" altLang="en-US">
                <a:solidFill>
                  <a:schemeClr val="accent1"/>
                </a:solidFill>
              </a:rPr>
              <a:t>％折扣</a:t>
            </a:r>
          </a:p>
          <a:p>
            <a:pPr marL="1460500" lvl="3" indent="-338138">
              <a:lnSpc>
                <a:spcPct val="120000"/>
              </a:lnSpc>
              <a:spcBef>
                <a:spcPts val="0"/>
              </a:spcBef>
              <a:buNone/>
            </a:pPr>
            <a:r>
              <a:rPr lang="en-US" altLang="zh-CN">
                <a:solidFill>
                  <a:schemeClr val="accent1"/>
                </a:solidFill>
              </a:rPr>
              <a:t>500≤s&lt; 10005</a:t>
            </a:r>
            <a:r>
              <a:rPr lang="zh-CN" altLang="en-US">
                <a:solidFill>
                  <a:schemeClr val="accent1"/>
                </a:solidFill>
              </a:rPr>
              <a:t>％折扣</a:t>
            </a:r>
          </a:p>
          <a:p>
            <a:pPr marL="1460500" lvl="3" indent="-338138">
              <a:lnSpc>
                <a:spcPct val="120000"/>
              </a:lnSpc>
              <a:spcBef>
                <a:spcPts val="0"/>
              </a:spcBef>
              <a:buNone/>
            </a:pPr>
            <a:r>
              <a:rPr lang="en-US" altLang="zh-CN">
                <a:solidFill>
                  <a:schemeClr val="accent1"/>
                </a:solidFill>
              </a:rPr>
              <a:t>1000≤s&lt; 20008</a:t>
            </a:r>
            <a:r>
              <a:rPr lang="zh-CN" altLang="en-US">
                <a:solidFill>
                  <a:schemeClr val="accent1"/>
                </a:solidFill>
              </a:rPr>
              <a:t>％折扣</a:t>
            </a:r>
          </a:p>
          <a:p>
            <a:pPr marL="1460500" lvl="3" indent="-338138">
              <a:lnSpc>
                <a:spcPct val="120000"/>
              </a:lnSpc>
              <a:spcBef>
                <a:spcPts val="0"/>
              </a:spcBef>
              <a:buNone/>
            </a:pPr>
            <a:r>
              <a:rPr lang="en-US" altLang="zh-CN">
                <a:solidFill>
                  <a:schemeClr val="accent1"/>
                </a:solidFill>
              </a:rPr>
              <a:t>2000≤s&lt; 300010</a:t>
            </a:r>
            <a:r>
              <a:rPr lang="zh-CN" altLang="en-US">
                <a:solidFill>
                  <a:schemeClr val="accent1"/>
                </a:solidFill>
              </a:rPr>
              <a:t>％折扣</a:t>
            </a:r>
          </a:p>
          <a:p>
            <a:pPr marL="1460500" lvl="3" indent="-338138">
              <a:lnSpc>
                <a:spcPct val="120000"/>
              </a:lnSpc>
              <a:spcBef>
                <a:spcPts val="0"/>
              </a:spcBef>
              <a:buNone/>
            </a:pPr>
            <a:r>
              <a:rPr lang="en-US" altLang="zh-CN">
                <a:solidFill>
                  <a:schemeClr val="accent1"/>
                </a:solidFill>
              </a:rPr>
              <a:t>3000≤s15</a:t>
            </a:r>
            <a:r>
              <a:rPr lang="zh-CN" altLang="en-US">
                <a:solidFill>
                  <a:schemeClr val="accent1"/>
                </a:solidFill>
              </a:rPr>
              <a:t>％折扣</a:t>
            </a:r>
          </a:p>
        </p:txBody>
      </p:sp>
      <p:sp>
        <p:nvSpPr>
          <p:cNvPr id="13" name="圆角矩形 12"/>
          <p:cNvSpPr/>
          <p:nvPr/>
        </p:nvSpPr>
        <p:spPr>
          <a:xfrm>
            <a:off x="5065045" y="580128"/>
            <a:ext cx="6701422" cy="5930001"/>
          </a:xfrm>
          <a:prstGeom prst="roundRect">
            <a:avLst>
              <a:gd name="adj" fmla="val 1067"/>
            </a:avLst>
          </a:prstGeom>
          <a:noFill/>
        </p:spPr>
        <p:style>
          <a:lnRef idx="2">
            <a:schemeClr val="accent1"/>
          </a:lnRef>
          <a:fillRef idx="1">
            <a:schemeClr val="lt1"/>
          </a:fillRef>
          <a:effectRef idx="0">
            <a:schemeClr val="accent1"/>
          </a:effectRef>
          <a:fontRef idx="minor">
            <a:schemeClr val="dk1"/>
          </a:fontRef>
        </p:style>
        <p:txBody>
          <a:bodyPr numCol="1" spcCol="324000" rtlCol="0" anchor="t"/>
          <a:lstStyle/>
          <a:p>
            <a:pPr defTabSz="363538"/>
            <a:r>
              <a:rPr lang="en-US" altLang="zh-CN" sz="1400"/>
              <a:t>#include &lt;stdio.h&gt;</a:t>
            </a:r>
          </a:p>
          <a:p>
            <a:pPr defTabSz="363538"/>
            <a:r>
              <a:rPr lang="en-US" altLang="zh-CN" sz="1400"/>
              <a:t>int main()</a:t>
            </a:r>
          </a:p>
          <a:p>
            <a:pPr defTabSz="363538"/>
            <a:r>
              <a:rPr lang="en-US" altLang="zh-CN" sz="1400"/>
              <a:t>{ 	int c,s;</a:t>
            </a:r>
          </a:p>
          <a:p>
            <a:pPr defTabSz="363538"/>
            <a:r>
              <a:rPr lang="en-US" altLang="zh-CN" sz="1400"/>
              <a:t>	float p,w,d,f;</a:t>
            </a:r>
          </a:p>
          <a:p>
            <a:pPr defTabSz="363538"/>
            <a:r>
              <a:rPr lang="en-US" altLang="zh-CN" sz="1400"/>
              <a:t>	printf("please enter price,weight,discount:");//</a:t>
            </a:r>
            <a:r>
              <a:rPr lang="zh-CN" altLang="en-US" sz="1400"/>
              <a:t>提示输入的数据</a:t>
            </a:r>
          </a:p>
          <a:p>
            <a:pPr defTabSz="363538"/>
            <a:r>
              <a:rPr lang="zh-CN" altLang="en-US" sz="1400"/>
              <a:t>	</a:t>
            </a:r>
            <a:r>
              <a:rPr lang="en-US" altLang="zh-CN" sz="1400"/>
              <a:t>scanf("%f,%f,%d",&amp;p,&amp;w,&amp;s</a:t>
            </a:r>
            <a:r>
              <a:rPr lang="en-US" altLang="zh-CN" sz="1400" smtClean="0"/>
              <a:t>);		</a:t>
            </a:r>
            <a:r>
              <a:rPr lang="en-US" altLang="zh-CN" sz="1400" smtClean="0">
                <a:solidFill>
                  <a:srgbClr val="008000"/>
                </a:solidFill>
              </a:rPr>
              <a:t>//</a:t>
            </a:r>
            <a:r>
              <a:rPr lang="zh-CN" altLang="en-US" sz="1400">
                <a:solidFill>
                  <a:srgbClr val="008000"/>
                </a:solidFill>
              </a:rPr>
              <a:t>输入单价、重量、距离 </a:t>
            </a:r>
          </a:p>
          <a:p>
            <a:pPr defTabSz="363538"/>
            <a:r>
              <a:rPr lang="zh-CN" altLang="en-US" sz="1400"/>
              <a:t>	</a:t>
            </a:r>
            <a:r>
              <a:rPr lang="en-US" altLang="zh-CN" sz="1400"/>
              <a:t>if(s&gt;=3000) c=12;  //3000km</a:t>
            </a:r>
            <a:r>
              <a:rPr lang="zh-CN" altLang="en-US" sz="1400"/>
              <a:t>以上为同一折扣</a:t>
            </a:r>
          </a:p>
          <a:p>
            <a:pPr defTabSz="363538"/>
            <a:r>
              <a:rPr lang="zh-CN" altLang="en-US" sz="1400"/>
              <a:t>	</a:t>
            </a:r>
            <a:r>
              <a:rPr lang="en-US" altLang="zh-CN" sz="1400"/>
              <a:t>else c=s/250;//3000km</a:t>
            </a:r>
            <a:r>
              <a:rPr lang="zh-CN" altLang="en-US" sz="1400"/>
              <a:t>以下各段折扣不同，</a:t>
            </a:r>
            <a:r>
              <a:rPr lang="en-US" altLang="zh-CN" sz="1400"/>
              <a:t>c</a:t>
            </a:r>
            <a:r>
              <a:rPr lang="zh-CN" altLang="en-US" sz="1400"/>
              <a:t>的值不相同</a:t>
            </a:r>
          </a:p>
          <a:p>
            <a:pPr defTabSz="363538"/>
            <a:r>
              <a:rPr lang="zh-CN" altLang="en-US" sz="1400"/>
              <a:t>	</a:t>
            </a:r>
            <a:r>
              <a:rPr lang="en-US" altLang="zh-CN" sz="1400"/>
              <a:t>switch(c)</a:t>
            </a:r>
          </a:p>
          <a:p>
            <a:pPr defTabSz="363538"/>
            <a:r>
              <a:rPr lang="en-US" altLang="zh-CN" sz="1400"/>
              <a:t>	</a:t>
            </a:r>
            <a:r>
              <a:rPr lang="en-US" altLang="zh-CN" sz="1400" smtClean="0"/>
              <a:t>{</a:t>
            </a:r>
            <a:r>
              <a:rPr lang="en-US" altLang="zh-CN" sz="1400"/>
              <a:t>	case 0</a:t>
            </a:r>
            <a:r>
              <a:rPr lang="en-US" altLang="zh-CN" sz="1400" smtClean="0"/>
              <a:t>: d=0;break;			</a:t>
            </a:r>
            <a:r>
              <a:rPr lang="en-US" altLang="zh-CN" sz="1400">
                <a:solidFill>
                  <a:srgbClr val="008000"/>
                </a:solidFill>
              </a:rPr>
              <a:t>//c=0,</a:t>
            </a:r>
            <a:r>
              <a:rPr lang="zh-CN" altLang="en-US" sz="1400">
                <a:solidFill>
                  <a:srgbClr val="008000"/>
                </a:solidFill>
              </a:rPr>
              <a:t>代表</a:t>
            </a:r>
            <a:r>
              <a:rPr lang="en-US" altLang="zh-CN" sz="1400">
                <a:solidFill>
                  <a:srgbClr val="008000"/>
                </a:solidFill>
              </a:rPr>
              <a:t>250km</a:t>
            </a:r>
            <a:r>
              <a:rPr lang="zh-CN" altLang="en-US" sz="1400">
                <a:solidFill>
                  <a:srgbClr val="008000"/>
                </a:solidFill>
              </a:rPr>
              <a:t>以下</a:t>
            </a:r>
            <a:r>
              <a:rPr lang="en-US" altLang="zh-CN" sz="1400">
                <a:solidFill>
                  <a:srgbClr val="008000"/>
                </a:solidFill>
              </a:rPr>
              <a:t>,</a:t>
            </a:r>
            <a:r>
              <a:rPr lang="zh-CN" altLang="en-US" sz="1400">
                <a:solidFill>
                  <a:srgbClr val="008000"/>
                </a:solidFill>
              </a:rPr>
              <a:t>折扣</a:t>
            </a:r>
            <a:r>
              <a:rPr lang="en-US" altLang="zh-CN" sz="1400">
                <a:solidFill>
                  <a:srgbClr val="008000"/>
                </a:solidFill>
              </a:rPr>
              <a:t>d=0</a:t>
            </a:r>
          </a:p>
          <a:p>
            <a:pPr defTabSz="363538"/>
            <a:r>
              <a:rPr lang="en-US" altLang="zh-CN" sz="1400"/>
              <a:t>		case 1</a:t>
            </a:r>
            <a:r>
              <a:rPr lang="en-US" altLang="zh-CN" sz="1400" smtClean="0"/>
              <a:t>: d=2;break;			</a:t>
            </a:r>
            <a:r>
              <a:rPr lang="en-US" altLang="zh-CN" sz="1400">
                <a:solidFill>
                  <a:srgbClr val="008000"/>
                </a:solidFill>
              </a:rPr>
              <a:t>//c=1,</a:t>
            </a:r>
            <a:r>
              <a:rPr lang="zh-CN" altLang="en-US" sz="1400">
                <a:solidFill>
                  <a:srgbClr val="008000"/>
                </a:solidFill>
              </a:rPr>
              <a:t>代表</a:t>
            </a:r>
            <a:r>
              <a:rPr lang="en-US" altLang="zh-CN" sz="1400">
                <a:solidFill>
                  <a:srgbClr val="008000"/>
                </a:solidFill>
              </a:rPr>
              <a:t>250</a:t>
            </a:r>
            <a:r>
              <a:rPr lang="zh-CN" altLang="en-US" sz="1400">
                <a:solidFill>
                  <a:srgbClr val="008000"/>
                </a:solidFill>
              </a:rPr>
              <a:t>～</a:t>
            </a:r>
            <a:r>
              <a:rPr lang="en-US" altLang="zh-CN" sz="1400">
                <a:solidFill>
                  <a:srgbClr val="008000"/>
                </a:solidFill>
              </a:rPr>
              <a:t>500km</a:t>
            </a:r>
            <a:r>
              <a:rPr lang="zh-CN" altLang="en-US" sz="1400">
                <a:solidFill>
                  <a:srgbClr val="008000"/>
                </a:solidFill>
              </a:rPr>
              <a:t>以下</a:t>
            </a:r>
            <a:r>
              <a:rPr lang="en-US" altLang="zh-CN" sz="1400">
                <a:solidFill>
                  <a:srgbClr val="008000"/>
                </a:solidFill>
              </a:rPr>
              <a:t>,</a:t>
            </a:r>
            <a:r>
              <a:rPr lang="zh-CN" altLang="en-US" sz="1400">
                <a:solidFill>
                  <a:srgbClr val="008000"/>
                </a:solidFill>
              </a:rPr>
              <a:t>折扣</a:t>
            </a:r>
            <a:r>
              <a:rPr lang="en-US" altLang="zh-CN" sz="1400">
                <a:solidFill>
                  <a:srgbClr val="008000"/>
                </a:solidFill>
              </a:rPr>
              <a:t>d=2%</a:t>
            </a:r>
          </a:p>
          <a:p>
            <a:pPr defTabSz="363538"/>
            <a:r>
              <a:rPr lang="en-US" altLang="zh-CN" sz="1400"/>
              <a:t>		case 2: </a:t>
            </a:r>
          </a:p>
          <a:p>
            <a:pPr defTabSz="363538"/>
            <a:r>
              <a:rPr lang="en-US" altLang="zh-CN" sz="1400"/>
              <a:t>		case 3</a:t>
            </a:r>
            <a:r>
              <a:rPr lang="en-US" altLang="zh-CN" sz="1400" smtClean="0"/>
              <a:t>: d=5;break;			</a:t>
            </a:r>
            <a:r>
              <a:rPr lang="en-US" altLang="zh-CN" sz="1400">
                <a:solidFill>
                  <a:srgbClr val="008000"/>
                </a:solidFill>
              </a:rPr>
              <a:t>//c=2</a:t>
            </a:r>
            <a:r>
              <a:rPr lang="zh-CN" altLang="en-US" sz="1400">
                <a:solidFill>
                  <a:srgbClr val="008000"/>
                </a:solidFill>
              </a:rPr>
              <a:t>和</a:t>
            </a:r>
            <a:r>
              <a:rPr lang="en-US" altLang="zh-CN" sz="1400">
                <a:solidFill>
                  <a:srgbClr val="008000"/>
                </a:solidFill>
              </a:rPr>
              <a:t>3,</a:t>
            </a:r>
            <a:r>
              <a:rPr lang="zh-CN" altLang="en-US" sz="1400">
                <a:solidFill>
                  <a:srgbClr val="008000"/>
                </a:solidFill>
              </a:rPr>
              <a:t>代表</a:t>
            </a:r>
            <a:r>
              <a:rPr lang="en-US" altLang="zh-CN" sz="1400">
                <a:solidFill>
                  <a:srgbClr val="008000"/>
                </a:solidFill>
              </a:rPr>
              <a:t>500</a:t>
            </a:r>
            <a:r>
              <a:rPr lang="zh-CN" altLang="en-US" sz="1400">
                <a:solidFill>
                  <a:srgbClr val="008000"/>
                </a:solidFill>
              </a:rPr>
              <a:t>～</a:t>
            </a:r>
            <a:r>
              <a:rPr lang="en-US" altLang="zh-CN" sz="1400">
                <a:solidFill>
                  <a:srgbClr val="008000"/>
                </a:solidFill>
              </a:rPr>
              <a:t>1000km,</a:t>
            </a:r>
            <a:r>
              <a:rPr lang="zh-CN" altLang="en-US" sz="1400">
                <a:solidFill>
                  <a:srgbClr val="008000"/>
                </a:solidFill>
              </a:rPr>
              <a:t>折扣</a:t>
            </a:r>
            <a:r>
              <a:rPr lang="en-US" altLang="zh-CN" sz="1400">
                <a:solidFill>
                  <a:srgbClr val="008000"/>
                </a:solidFill>
              </a:rPr>
              <a:t>d=5% </a:t>
            </a:r>
          </a:p>
          <a:p>
            <a:pPr defTabSz="363538"/>
            <a:r>
              <a:rPr lang="en-US" altLang="zh-CN" sz="1400"/>
              <a:t>		case 4: </a:t>
            </a:r>
          </a:p>
          <a:p>
            <a:pPr defTabSz="363538"/>
            <a:r>
              <a:rPr lang="en-US" altLang="zh-CN" sz="1400"/>
              <a:t>		case 5:      </a:t>
            </a:r>
          </a:p>
          <a:p>
            <a:pPr defTabSz="363538"/>
            <a:r>
              <a:rPr lang="en-US" altLang="zh-CN" sz="1400"/>
              <a:t>		case 6: </a:t>
            </a:r>
          </a:p>
          <a:p>
            <a:pPr defTabSz="363538"/>
            <a:r>
              <a:rPr lang="en-US" altLang="zh-CN" sz="1400"/>
              <a:t>		case 7</a:t>
            </a:r>
            <a:r>
              <a:rPr lang="en-US" altLang="zh-CN" sz="1400" smtClean="0"/>
              <a:t>: d=8;break;			</a:t>
            </a:r>
            <a:r>
              <a:rPr lang="en-US" altLang="zh-CN" sz="1400">
                <a:solidFill>
                  <a:srgbClr val="008000"/>
                </a:solidFill>
              </a:rPr>
              <a:t>//c=4</a:t>
            </a:r>
            <a:r>
              <a:rPr lang="zh-CN" altLang="en-US" sz="1400">
                <a:solidFill>
                  <a:srgbClr val="008000"/>
                </a:solidFill>
              </a:rPr>
              <a:t>～</a:t>
            </a:r>
            <a:r>
              <a:rPr lang="en-US" altLang="zh-CN" sz="1400">
                <a:solidFill>
                  <a:srgbClr val="008000"/>
                </a:solidFill>
              </a:rPr>
              <a:t>7,</a:t>
            </a:r>
            <a:r>
              <a:rPr lang="zh-CN" altLang="en-US" sz="1400">
                <a:solidFill>
                  <a:srgbClr val="008000"/>
                </a:solidFill>
              </a:rPr>
              <a:t>代表</a:t>
            </a:r>
            <a:r>
              <a:rPr lang="en-US" altLang="zh-CN" sz="1400">
                <a:solidFill>
                  <a:srgbClr val="008000"/>
                </a:solidFill>
              </a:rPr>
              <a:t>1000</a:t>
            </a:r>
            <a:r>
              <a:rPr lang="zh-CN" altLang="en-US" sz="1400">
                <a:solidFill>
                  <a:srgbClr val="008000"/>
                </a:solidFill>
              </a:rPr>
              <a:t>～</a:t>
            </a:r>
            <a:r>
              <a:rPr lang="en-US" altLang="zh-CN" sz="1400">
                <a:solidFill>
                  <a:srgbClr val="008000"/>
                </a:solidFill>
              </a:rPr>
              <a:t>2000km,</a:t>
            </a:r>
            <a:r>
              <a:rPr lang="zh-CN" altLang="en-US" sz="1400">
                <a:solidFill>
                  <a:srgbClr val="008000"/>
                </a:solidFill>
              </a:rPr>
              <a:t>折扣</a:t>
            </a:r>
            <a:r>
              <a:rPr lang="en-US" altLang="zh-CN" sz="1400">
                <a:solidFill>
                  <a:srgbClr val="008000"/>
                </a:solidFill>
              </a:rPr>
              <a:t>d=8%</a:t>
            </a:r>
          </a:p>
          <a:p>
            <a:pPr defTabSz="363538"/>
            <a:r>
              <a:rPr lang="en-US" altLang="zh-CN" sz="1400"/>
              <a:t>		case 8:  </a:t>
            </a:r>
          </a:p>
          <a:p>
            <a:pPr defTabSz="363538"/>
            <a:r>
              <a:rPr lang="en-US" altLang="zh-CN" sz="1400"/>
              <a:t>		case 9:    </a:t>
            </a:r>
          </a:p>
          <a:p>
            <a:pPr defTabSz="363538"/>
            <a:r>
              <a:rPr lang="en-US" altLang="zh-CN" sz="1400"/>
              <a:t>		case 10:   </a:t>
            </a:r>
          </a:p>
          <a:p>
            <a:pPr defTabSz="363538"/>
            <a:r>
              <a:rPr lang="en-US" altLang="zh-CN" sz="1400"/>
              <a:t>		case 11</a:t>
            </a:r>
            <a:r>
              <a:rPr lang="en-US" altLang="zh-CN" sz="1400" smtClean="0"/>
              <a:t>: d=10;break;		</a:t>
            </a:r>
            <a:r>
              <a:rPr lang="en-US" altLang="zh-CN" sz="1400">
                <a:solidFill>
                  <a:srgbClr val="008000"/>
                </a:solidFill>
              </a:rPr>
              <a:t>//c=8</a:t>
            </a:r>
            <a:r>
              <a:rPr lang="zh-CN" altLang="en-US" sz="1400">
                <a:solidFill>
                  <a:srgbClr val="008000"/>
                </a:solidFill>
              </a:rPr>
              <a:t>～</a:t>
            </a:r>
            <a:r>
              <a:rPr lang="en-US" altLang="zh-CN" sz="1400">
                <a:solidFill>
                  <a:srgbClr val="008000"/>
                </a:solidFill>
              </a:rPr>
              <a:t>11,</a:t>
            </a:r>
            <a:r>
              <a:rPr lang="zh-CN" altLang="en-US" sz="1400">
                <a:solidFill>
                  <a:srgbClr val="008000"/>
                </a:solidFill>
              </a:rPr>
              <a:t>代表</a:t>
            </a:r>
            <a:r>
              <a:rPr lang="en-US" altLang="zh-CN" sz="1400">
                <a:solidFill>
                  <a:srgbClr val="008000"/>
                </a:solidFill>
              </a:rPr>
              <a:t>2000</a:t>
            </a:r>
            <a:r>
              <a:rPr lang="zh-CN" altLang="en-US" sz="1400">
                <a:solidFill>
                  <a:srgbClr val="008000"/>
                </a:solidFill>
              </a:rPr>
              <a:t>～</a:t>
            </a:r>
            <a:r>
              <a:rPr lang="en-US" altLang="zh-CN" sz="1400">
                <a:solidFill>
                  <a:srgbClr val="008000"/>
                </a:solidFill>
              </a:rPr>
              <a:t>3000km,</a:t>
            </a:r>
            <a:r>
              <a:rPr lang="zh-CN" altLang="en-US" sz="1400">
                <a:solidFill>
                  <a:srgbClr val="008000"/>
                </a:solidFill>
              </a:rPr>
              <a:t>折扣</a:t>
            </a:r>
            <a:r>
              <a:rPr lang="en-US" altLang="zh-CN" sz="1400">
                <a:solidFill>
                  <a:srgbClr val="008000"/>
                </a:solidFill>
              </a:rPr>
              <a:t>d=10% </a:t>
            </a:r>
          </a:p>
          <a:p>
            <a:pPr defTabSz="363538"/>
            <a:r>
              <a:rPr lang="en-US" altLang="zh-CN" sz="1400"/>
              <a:t>		case 12: d=15;break</a:t>
            </a:r>
            <a:r>
              <a:rPr lang="en-US" altLang="zh-CN" sz="1400" smtClean="0"/>
              <a:t>;		</a:t>
            </a:r>
            <a:r>
              <a:rPr lang="en-US" altLang="zh-CN" sz="1400">
                <a:solidFill>
                  <a:srgbClr val="008000"/>
                </a:solidFill>
              </a:rPr>
              <a:t>//c12,</a:t>
            </a:r>
            <a:r>
              <a:rPr lang="zh-CN" altLang="en-US" sz="1400">
                <a:solidFill>
                  <a:srgbClr val="008000"/>
                </a:solidFill>
              </a:rPr>
              <a:t>代表</a:t>
            </a:r>
            <a:r>
              <a:rPr lang="en-US" altLang="zh-CN" sz="1400">
                <a:solidFill>
                  <a:srgbClr val="008000"/>
                </a:solidFill>
              </a:rPr>
              <a:t>3000km</a:t>
            </a:r>
            <a:r>
              <a:rPr lang="zh-CN" altLang="en-US" sz="1400">
                <a:solidFill>
                  <a:srgbClr val="008000"/>
                </a:solidFill>
              </a:rPr>
              <a:t>以上</a:t>
            </a:r>
            <a:r>
              <a:rPr lang="en-US" altLang="zh-CN" sz="1400">
                <a:solidFill>
                  <a:srgbClr val="008000"/>
                </a:solidFill>
              </a:rPr>
              <a:t>,</a:t>
            </a:r>
            <a:r>
              <a:rPr lang="zh-CN" altLang="en-US" sz="1400">
                <a:solidFill>
                  <a:srgbClr val="008000"/>
                </a:solidFill>
              </a:rPr>
              <a:t>折扣</a:t>
            </a:r>
            <a:r>
              <a:rPr lang="en-US" altLang="zh-CN" sz="1400">
                <a:solidFill>
                  <a:srgbClr val="008000"/>
                </a:solidFill>
              </a:rPr>
              <a:t>d=15%</a:t>
            </a:r>
          </a:p>
          <a:p>
            <a:pPr defTabSz="363538"/>
            <a:r>
              <a:rPr lang="en-US" altLang="zh-CN" sz="1400"/>
              <a:t>	}</a:t>
            </a:r>
          </a:p>
          <a:p>
            <a:pPr defTabSz="363538"/>
            <a:r>
              <a:rPr lang="en-US" altLang="zh-CN" sz="1400"/>
              <a:t>	f=p*w*s*(1-d/100</a:t>
            </a:r>
            <a:r>
              <a:rPr lang="en-US" altLang="zh-CN" sz="1400" smtClean="0"/>
              <a:t>);			</a:t>
            </a:r>
            <a:r>
              <a:rPr lang="en-US" altLang="zh-CN" sz="1400">
                <a:solidFill>
                  <a:srgbClr val="008000"/>
                </a:solidFill>
              </a:rPr>
              <a:t>//</a:t>
            </a:r>
            <a:r>
              <a:rPr lang="zh-CN" altLang="en-US" sz="1400">
                <a:solidFill>
                  <a:srgbClr val="008000"/>
                </a:solidFill>
              </a:rPr>
              <a:t>计算总运费</a:t>
            </a:r>
          </a:p>
          <a:p>
            <a:pPr defTabSz="363538"/>
            <a:r>
              <a:rPr lang="zh-CN" altLang="en-US" sz="1400"/>
              <a:t>	</a:t>
            </a:r>
            <a:r>
              <a:rPr lang="en-US" altLang="zh-CN" sz="1400"/>
              <a:t>printf("freight=%10.2f\n",f</a:t>
            </a:r>
            <a:r>
              <a:rPr lang="en-US" altLang="zh-CN" sz="1400" smtClean="0"/>
              <a:t>);		</a:t>
            </a:r>
            <a:r>
              <a:rPr lang="en-US" altLang="zh-CN" sz="1400">
                <a:solidFill>
                  <a:srgbClr val="008000"/>
                </a:solidFill>
              </a:rPr>
              <a:t>//</a:t>
            </a:r>
            <a:r>
              <a:rPr lang="zh-CN" altLang="en-US" sz="1400">
                <a:solidFill>
                  <a:srgbClr val="008000"/>
                </a:solidFill>
              </a:rPr>
              <a:t>输出总运费，取两位小数</a:t>
            </a:r>
          </a:p>
          <a:p>
            <a:pPr defTabSz="363538"/>
            <a:r>
              <a:rPr lang="zh-CN" altLang="en-US" sz="1400"/>
              <a:t>	</a:t>
            </a:r>
            <a:r>
              <a:rPr lang="en-US" altLang="zh-CN" sz="1400"/>
              <a:t>return 0;</a:t>
            </a:r>
          </a:p>
          <a:p>
            <a:pPr defTabSz="363538"/>
            <a:r>
              <a:rPr lang="en-US" altLang="zh-CN" sz="1400"/>
              <a:t>}</a:t>
            </a:r>
          </a:p>
        </p:txBody>
      </p:sp>
      <p:sp>
        <p:nvSpPr>
          <p:cNvPr id="10" name="MH_Desc_1"/>
          <p:cNvSpPr/>
          <p:nvPr>
            <p:custDataLst>
              <p:tags r:id="rId1"/>
            </p:custDataLst>
          </p:nvPr>
        </p:nvSpPr>
        <p:spPr>
          <a:xfrm>
            <a:off x="745435" y="4204251"/>
            <a:ext cx="3786808" cy="209715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defRPr/>
            </a:pPr>
            <a:r>
              <a:rPr lang="en-US" altLang="zh-CN" smtClean="0">
                <a:solidFill>
                  <a:schemeClr val="tx1"/>
                </a:solidFill>
              </a:rPr>
              <a:t>p</a:t>
            </a:r>
            <a:r>
              <a:rPr lang="zh-CN" altLang="en-US" smtClean="0">
                <a:solidFill>
                  <a:schemeClr val="tx1"/>
                </a:solidFill>
              </a:rPr>
              <a:t>：每吨每千米货物的基本运费</a:t>
            </a:r>
            <a:endParaRPr lang="en-US" altLang="zh-CN" smtClean="0">
              <a:solidFill>
                <a:schemeClr val="tx1"/>
              </a:solidFill>
            </a:endParaRPr>
          </a:p>
          <a:p>
            <a:pPr algn="just">
              <a:lnSpc>
                <a:spcPct val="120000"/>
              </a:lnSpc>
              <a:defRPr/>
            </a:pPr>
            <a:r>
              <a:rPr lang="en-US" altLang="zh-CN" smtClean="0">
                <a:solidFill>
                  <a:schemeClr val="tx1"/>
                </a:solidFill>
              </a:rPr>
              <a:t>w</a:t>
            </a:r>
            <a:r>
              <a:rPr lang="zh-CN" altLang="en-US" smtClean="0">
                <a:solidFill>
                  <a:schemeClr val="tx1"/>
                </a:solidFill>
              </a:rPr>
              <a:t>：货物重量</a:t>
            </a:r>
            <a:endParaRPr lang="en-US" altLang="zh-CN" smtClean="0">
              <a:solidFill>
                <a:schemeClr val="tx1"/>
              </a:solidFill>
            </a:endParaRPr>
          </a:p>
          <a:p>
            <a:pPr algn="just">
              <a:lnSpc>
                <a:spcPct val="120000"/>
              </a:lnSpc>
              <a:defRPr/>
            </a:pPr>
            <a:r>
              <a:rPr lang="en-US" altLang="zh-CN" smtClean="0">
                <a:solidFill>
                  <a:schemeClr val="tx1"/>
                </a:solidFill>
              </a:rPr>
              <a:t>s</a:t>
            </a:r>
            <a:r>
              <a:rPr lang="zh-CN" altLang="en-US" smtClean="0">
                <a:solidFill>
                  <a:schemeClr val="tx1"/>
                </a:solidFill>
              </a:rPr>
              <a:t>：运输距离</a:t>
            </a:r>
            <a:endParaRPr lang="en-US" altLang="zh-CN" smtClean="0">
              <a:solidFill>
                <a:schemeClr val="tx1"/>
              </a:solidFill>
            </a:endParaRPr>
          </a:p>
          <a:p>
            <a:pPr algn="just">
              <a:lnSpc>
                <a:spcPct val="120000"/>
              </a:lnSpc>
              <a:defRPr/>
            </a:pPr>
            <a:r>
              <a:rPr lang="en-US" altLang="zh-CN" smtClean="0">
                <a:solidFill>
                  <a:schemeClr val="tx1"/>
                </a:solidFill>
              </a:rPr>
              <a:t>d</a:t>
            </a:r>
            <a:r>
              <a:rPr lang="zh-CN" altLang="en-US" smtClean="0">
                <a:solidFill>
                  <a:schemeClr val="tx1"/>
                </a:solidFill>
              </a:rPr>
              <a:t>：折扣</a:t>
            </a:r>
            <a:endParaRPr lang="en-US" altLang="zh-CN" smtClean="0">
              <a:solidFill>
                <a:schemeClr val="tx1"/>
              </a:solidFill>
            </a:endParaRPr>
          </a:p>
          <a:p>
            <a:pPr algn="just">
              <a:lnSpc>
                <a:spcPct val="120000"/>
              </a:lnSpc>
              <a:defRPr/>
            </a:pPr>
            <a:r>
              <a:rPr lang="en-US" altLang="zh-CN" smtClean="0">
                <a:solidFill>
                  <a:schemeClr val="tx1"/>
                </a:solidFill>
              </a:rPr>
              <a:t>f</a:t>
            </a:r>
            <a:r>
              <a:rPr lang="zh-CN" altLang="en-US" smtClean="0">
                <a:solidFill>
                  <a:schemeClr val="tx1"/>
                </a:solidFill>
              </a:rPr>
              <a:t>：总运费</a:t>
            </a:r>
            <a:endParaRPr lang="en-US" altLang="zh-CN" smtClean="0">
              <a:solidFill>
                <a:schemeClr val="tx1"/>
              </a:solidFill>
            </a:endParaRPr>
          </a:p>
          <a:p>
            <a:pPr algn="ctr">
              <a:lnSpc>
                <a:spcPct val="120000"/>
              </a:lnSpc>
              <a:defRPr/>
            </a:pPr>
            <a:r>
              <a:rPr lang="en-US" altLang="zh-CN" b="1" smtClean="0">
                <a:solidFill>
                  <a:schemeClr val="accent6"/>
                </a:solidFill>
              </a:rPr>
              <a:t>f=p*w*s*(1-d)</a:t>
            </a:r>
            <a:endParaRPr lang="zh-CN" altLang="en-US" b="1">
              <a:solidFill>
                <a:schemeClr val="accent6"/>
              </a:solidFill>
            </a:endParaRPr>
          </a:p>
        </p:txBody>
      </p:sp>
      <p:pic>
        <p:nvPicPr>
          <p:cNvPr id="4" name="图片 3"/>
          <p:cNvPicPr>
            <a:picLocks noChangeAspect="1"/>
          </p:cNvPicPr>
          <p:nvPr/>
        </p:nvPicPr>
        <p:blipFill>
          <a:blip r:embed="rId4" cstate="print"/>
          <a:stretch>
            <a:fillRect/>
          </a:stretch>
        </p:blipFill>
        <p:spPr>
          <a:xfrm>
            <a:off x="7775722" y="357809"/>
            <a:ext cx="4086225" cy="866775"/>
          </a:xfrm>
          <a:prstGeom prst="rect">
            <a:avLst/>
          </a:prstGeom>
        </p:spPr>
      </p:pic>
    </p:spTree>
    <p:extLst>
      <p:ext uri="{BB962C8B-B14F-4D97-AF65-F5344CB8AC3E}">
        <p14:creationId xmlns="" xmlns:p14="http://schemas.microsoft.com/office/powerpoint/2010/main" val="387251122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4552" y="135070"/>
            <a:ext cx="10515600" cy="1032590"/>
          </a:xfrm>
        </p:spPr>
        <p:txBody>
          <a:bodyPr/>
          <a:lstStyle/>
          <a:p>
            <a:r>
              <a:rPr lang="en-US" altLang="zh-CN" smtClean="0"/>
              <a:t>if</a:t>
            </a:r>
            <a:r>
              <a:rPr lang="zh-CN" altLang="en-US" smtClean="0"/>
              <a:t>语句例题</a:t>
            </a:r>
            <a:endParaRPr lang="zh-CN" altLang="en-US"/>
          </a:p>
        </p:txBody>
      </p:sp>
      <p:sp>
        <p:nvSpPr>
          <p:cNvPr id="3" name="内容占位符 2"/>
          <p:cNvSpPr>
            <a:spLocks noGrp="1"/>
          </p:cNvSpPr>
          <p:nvPr>
            <p:ph idx="1"/>
          </p:nvPr>
        </p:nvSpPr>
        <p:spPr>
          <a:xfrm>
            <a:off x="574552" y="981616"/>
            <a:ext cx="7494850" cy="1404675"/>
          </a:xfrm>
        </p:spPr>
        <p:txBody>
          <a:bodyPr>
            <a:noAutofit/>
          </a:bodyPr>
          <a:lstStyle/>
          <a:p>
            <a:pPr marL="88900" indent="-88900">
              <a:lnSpc>
                <a:spcPct val="120000"/>
              </a:lnSpc>
              <a:buNone/>
            </a:pPr>
            <a:r>
              <a:rPr lang="en-US" altLang="zh-CN" sz="1800" smtClean="0">
                <a:solidFill>
                  <a:schemeClr val="accent1"/>
                </a:solidFill>
              </a:rPr>
              <a:t>【</a:t>
            </a:r>
            <a:r>
              <a:rPr lang="zh-CN" altLang="en-US" sz="1800" smtClean="0">
                <a:solidFill>
                  <a:schemeClr val="accent1"/>
                </a:solidFill>
              </a:rPr>
              <a:t>例</a:t>
            </a:r>
            <a:r>
              <a:rPr lang="en-US" altLang="zh-CN" sz="1800" smtClean="0">
                <a:solidFill>
                  <a:schemeClr val="accent1"/>
                </a:solidFill>
              </a:rPr>
              <a:t>4.1】</a:t>
            </a:r>
            <a:r>
              <a:rPr lang="zh-CN" altLang="en-US" sz="1800">
                <a:solidFill>
                  <a:schemeClr val="accent1"/>
                </a:solidFill>
              </a:rPr>
              <a:t>在例</a:t>
            </a:r>
            <a:r>
              <a:rPr lang="en-US" altLang="zh-CN" sz="1800">
                <a:solidFill>
                  <a:schemeClr val="accent1"/>
                </a:solidFill>
              </a:rPr>
              <a:t>3.5</a:t>
            </a:r>
            <a:r>
              <a:rPr lang="zh-CN" altLang="en-US" sz="1800">
                <a:solidFill>
                  <a:schemeClr val="accent1"/>
                </a:solidFill>
              </a:rPr>
              <a:t>的基础上对程序进行改进。题目要求解得</a:t>
            </a:r>
            <a:r>
              <a:rPr lang="en-US" altLang="zh-CN" sz="1800">
                <a:solidFill>
                  <a:schemeClr val="accent1"/>
                </a:solidFill>
              </a:rPr>
              <a:t>ax</a:t>
            </a:r>
            <a:r>
              <a:rPr lang="en-US" altLang="zh-CN" sz="1800" baseline="30000">
                <a:solidFill>
                  <a:schemeClr val="accent1"/>
                </a:solidFill>
              </a:rPr>
              <a:t>2</a:t>
            </a:r>
            <a:r>
              <a:rPr lang="en-US" altLang="zh-CN" sz="1800">
                <a:solidFill>
                  <a:schemeClr val="accent1"/>
                </a:solidFill>
              </a:rPr>
              <a:t>+bx+c=0</a:t>
            </a:r>
            <a:r>
              <a:rPr lang="zh-CN" altLang="en-US" sz="1800">
                <a:solidFill>
                  <a:schemeClr val="accent1"/>
                </a:solidFill>
              </a:rPr>
              <a:t>方程的根。由键盘输入</a:t>
            </a:r>
            <a:r>
              <a:rPr lang="en-US" altLang="zh-CN" sz="1800">
                <a:solidFill>
                  <a:schemeClr val="accent1"/>
                </a:solidFill>
              </a:rPr>
              <a:t>a,b,c</a:t>
            </a:r>
            <a:r>
              <a:rPr lang="zh-CN" altLang="en-US" sz="1800">
                <a:solidFill>
                  <a:schemeClr val="accent1"/>
                </a:solidFill>
              </a:rPr>
              <a:t>。假设</a:t>
            </a:r>
            <a:r>
              <a:rPr lang="en-US" altLang="zh-CN" sz="1800">
                <a:solidFill>
                  <a:schemeClr val="accent1"/>
                </a:solidFill>
              </a:rPr>
              <a:t>a,b,c</a:t>
            </a:r>
            <a:r>
              <a:rPr lang="zh-CN" altLang="en-US" sz="1800">
                <a:solidFill>
                  <a:schemeClr val="accent1"/>
                </a:solidFill>
              </a:rPr>
              <a:t>的值任意，并不保证</a:t>
            </a:r>
            <a:r>
              <a:rPr lang="en-US" altLang="zh-CN" sz="1800" smtClean="0">
                <a:solidFill>
                  <a:schemeClr val="accent1"/>
                </a:solidFill>
              </a:rPr>
              <a:t>b</a:t>
            </a:r>
            <a:r>
              <a:rPr lang="en-US" altLang="zh-CN" sz="1800" baseline="30000" smtClean="0">
                <a:solidFill>
                  <a:schemeClr val="accent1"/>
                </a:solidFill>
              </a:rPr>
              <a:t>2</a:t>
            </a:r>
            <a:r>
              <a:rPr lang="en-US" altLang="zh-CN" sz="1800" smtClean="0">
                <a:solidFill>
                  <a:schemeClr val="accent1"/>
                </a:solidFill>
              </a:rPr>
              <a:t>-4ac</a:t>
            </a:r>
            <a:r>
              <a:rPr lang="zh-CN" altLang="en-US" sz="1800" smtClean="0">
                <a:solidFill>
                  <a:schemeClr val="accent1"/>
                </a:solidFill>
              </a:rPr>
              <a:t>≥</a:t>
            </a:r>
            <a:r>
              <a:rPr lang="en-US" altLang="zh-CN" sz="1800" smtClean="0">
                <a:solidFill>
                  <a:schemeClr val="accent1"/>
                </a:solidFill>
              </a:rPr>
              <a:t>0</a:t>
            </a:r>
            <a:r>
              <a:rPr lang="zh-CN" altLang="en-US" sz="1800">
                <a:solidFill>
                  <a:schemeClr val="accent1"/>
                </a:solidFill>
              </a:rPr>
              <a:t>。需要在程序中进行判别，如果</a:t>
            </a:r>
            <a:r>
              <a:rPr lang="en-US" altLang="zh-CN" sz="1800">
                <a:solidFill>
                  <a:schemeClr val="accent1"/>
                </a:solidFill>
              </a:rPr>
              <a:t>b</a:t>
            </a:r>
            <a:r>
              <a:rPr lang="en-US" altLang="zh-CN" sz="1800" baseline="30000">
                <a:solidFill>
                  <a:schemeClr val="accent1"/>
                </a:solidFill>
              </a:rPr>
              <a:t>2</a:t>
            </a:r>
            <a:r>
              <a:rPr lang="en-US" altLang="zh-CN" sz="1800">
                <a:solidFill>
                  <a:schemeClr val="accent1"/>
                </a:solidFill>
              </a:rPr>
              <a:t>-4ac≥0</a:t>
            </a:r>
            <a:r>
              <a:rPr lang="zh-CN" altLang="en-US" sz="1800">
                <a:solidFill>
                  <a:schemeClr val="accent1"/>
                </a:solidFill>
              </a:rPr>
              <a:t>，就计算并输出方程的两个实根，如果</a:t>
            </a:r>
            <a:r>
              <a:rPr lang="en-US" altLang="zh-CN" sz="1800">
                <a:solidFill>
                  <a:schemeClr val="accent1"/>
                </a:solidFill>
              </a:rPr>
              <a:t>b</a:t>
            </a:r>
            <a:r>
              <a:rPr lang="en-US" altLang="zh-CN" sz="1800" baseline="30000">
                <a:solidFill>
                  <a:schemeClr val="accent1"/>
                </a:solidFill>
              </a:rPr>
              <a:t>2</a:t>
            </a:r>
            <a:r>
              <a:rPr lang="en-US" altLang="zh-CN" sz="1800">
                <a:solidFill>
                  <a:schemeClr val="accent1"/>
                </a:solidFill>
              </a:rPr>
              <a:t>-4ac&lt;0</a:t>
            </a:r>
            <a:r>
              <a:rPr lang="zh-CN" altLang="en-US" sz="1800">
                <a:solidFill>
                  <a:schemeClr val="accent1"/>
                </a:solidFill>
              </a:rPr>
              <a:t>，就输出“此方程无实根”的信息。</a:t>
            </a:r>
          </a:p>
        </p:txBody>
      </p:sp>
      <p:sp>
        <p:nvSpPr>
          <p:cNvPr id="13" name="圆角矩形 12"/>
          <p:cNvSpPr/>
          <p:nvPr/>
        </p:nvSpPr>
        <p:spPr>
          <a:xfrm>
            <a:off x="739308" y="2495579"/>
            <a:ext cx="6884854" cy="4236451"/>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lnSpc>
                <a:spcPct val="120000"/>
              </a:lnSpc>
            </a:pPr>
            <a:r>
              <a:rPr lang="en-US" altLang="zh-CN" sz="1400"/>
              <a:t>#include&lt;stdio.h&gt;</a:t>
            </a:r>
          </a:p>
          <a:p>
            <a:pPr defTabSz="363538">
              <a:lnSpc>
                <a:spcPct val="120000"/>
              </a:lnSpc>
            </a:pPr>
            <a:r>
              <a:rPr lang="en-US" altLang="zh-CN" sz="1400"/>
              <a:t>#include&lt;math.h</a:t>
            </a:r>
            <a:r>
              <a:rPr lang="en-US" altLang="zh-CN" sz="1400" smtClean="0"/>
              <a:t>&gt;		</a:t>
            </a:r>
            <a:r>
              <a:rPr lang="en-US" altLang="zh-CN" sz="1400" smtClean="0">
                <a:solidFill>
                  <a:srgbClr val="008000"/>
                </a:solidFill>
              </a:rPr>
              <a:t>//</a:t>
            </a:r>
            <a:r>
              <a:rPr lang="zh-CN" altLang="en-US" sz="1400">
                <a:solidFill>
                  <a:srgbClr val="008000"/>
                </a:solidFill>
              </a:rPr>
              <a:t>程序中要调用求平方根函数</a:t>
            </a:r>
            <a:r>
              <a:rPr lang="en-US" altLang="zh-CN" sz="1400">
                <a:solidFill>
                  <a:srgbClr val="008000"/>
                </a:solidFill>
              </a:rPr>
              <a:t>sqrt</a:t>
            </a:r>
          </a:p>
          <a:p>
            <a:pPr defTabSz="363538">
              <a:lnSpc>
                <a:spcPct val="120000"/>
              </a:lnSpc>
            </a:pPr>
            <a:r>
              <a:rPr lang="en-US" altLang="zh-CN" sz="1400"/>
              <a:t>int main() </a:t>
            </a:r>
          </a:p>
          <a:p>
            <a:pPr defTabSz="363538">
              <a:lnSpc>
                <a:spcPct val="120000"/>
              </a:lnSpc>
            </a:pPr>
            <a:r>
              <a:rPr lang="en-US" altLang="zh-CN" sz="1400" smtClean="0"/>
              <a:t>{</a:t>
            </a:r>
            <a:r>
              <a:rPr lang="en-US" altLang="zh-CN" sz="1400"/>
              <a:t>	double a,b,c,disc,x1,x2,p,q</a:t>
            </a:r>
            <a:r>
              <a:rPr lang="en-US" altLang="zh-CN" sz="1400" smtClean="0"/>
              <a:t>;	</a:t>
            </a:r>
            <a:r>
              <a:rPr lang="en-US" altLang="zh-CN" sz="1400">
                <a:solidFill>
                  <a:srgbClr val="008000"/>
                </a:solidFill>
              </a:rPr>
              <a:t>//disc</a:t>
            </a:r>
            <a:r>
              <a:rPr lang="zh-CN" altLang="en-US" sz="1400">
                <a:solidFill>
                  <a:srgbClr val="008000"/>
                </a:solidFill>
              </a:rPr>
              <a:t>是判别式</a:t>
            </a:r>
            <a:r>
              <a:rPr lang="en-US" altLang="zh-CN" sz="1400">
                <a:solidFill>
                  <a:srgbClr val="008000"/>
                </a:solidFill>
              </a:rPr>
              <a:t>sqrt(b*b-4ac)  </a:t>
            </a:r>
          </a:p>
          <a:p>
            <a:pPr defTabSz="363538">
              <a:lnSpc>
                <a:spcPct val="120000"/>
              </a:lnSpc>
            </a:pPr>
            <a:r>
              <a:rPr lang="en-US" altLang="zh-CN" sz="1400"/>
              <a:t>	scanf("%lf%lf%lf",&amp;a,&amp;b,&amp;c</a:t>
            </a:r>
            <a:r>
              <a:rPr lang="en-US" altLang="zh-CN" sz="1400" smtClean="0"/>
              <a:t>);	</a:t>
            </a:r>
            <a:r>
              <a:rPr lang="en-US" altLang="zh-CN" sz="1400">
                <a:solidFill>
                  <a:srgbClr val="008000"/>
                </a:solidFill>
              </a:rPr>
              <a:t>//</a:t>
            </a:r>
            <a:r>
              <a:rPr lang="zh-CN" altLang="en-US" sz="1400">
                <a:solidFill>
                  <a:srgbClr val="008000"/>
                </a:solidFill>
              </a:rPr>
              <a:t>输入双精度浮点型变量的值要用格式声明</a:t>
            </a:r>
            <a:r>
              <a:rPr lang="en-US" altLang="zh-CN" sz="1400">
                <a:solidFill>
                  <a:srgbClr val="008000"/>
                </a:solidFill>
              </a:rPr>
              <a:t>"%lf"  </a:t>
            </a:r>
          </a:p>
          <a:p>
            <a:pPr defTabSz="363538">
              <a:lnSpc>
                <a:spcPct val="120000"/>
              </a:lnSpc>
            </a:pPr>
            <a:r>
              <a:rPr lang="en-US" altLang="zh-CN" sz="1400"/>
              <a:t>	disc=b*b-4*a*c;</a:t>
            </a:r>
          </a:p>
          <a:p>
            <a:pPr defTabSz="363538">
              <a:lnSpc>
                <a:spcPct val="120000"/>
              </a:lnSpc>
            </a:pPr>
            <a:r>
              <a:rPr lang="en-US" altLang="zh-CN" sz="1400"/>
              <a:t>	</a:t>
            </a:r>
            <a:r>
              <a:rPr lang="en-US" altLang="zh-CN" sz="1400">
                <a:solidFill>
                  <a:schemeClr val="accent6"/>
                </a:solidFill>
              </a:rPr>
              <a:t>if(disc&lt;0</a:t>
            </a:r>
            <a:r>
              <a:rPr lang="en-US" altLang="zh-CN" sz="1400" smtClean="0">
                <a:solidFill>
                  <a:schemeClr val="accent6"/>
                </a:solidFill>
              </a:rPr>
              <a:t>)					</a:t>
            </a:r>
            <a:r>
              <a:rPr lang="en-US" altLang="zh-CN" sz="1400">
                <a:solidFill>
                  <a:srgbClr val="008000"/>
                </a:solidFill>
              </a:rPr>
              <a:t>//</a:t>
            </a:r>
            <a:r>
              <a:rPr lang="zh-CN" altLang="en-US" sz="1400">
                <a:solidFill>
                  <a:srgbClr val="008000"/>
                </a:solidFill>
              </a:rPr>
              <a:t>若</a:t>
            </a:r>
            <a:r>
              <a:rPr lang="en-US" altLang="zh-CN" sz="1400">
                <a:solidFill>
                  <a:srgbClr val="008000"/>
                </a:solidFill>
              </a:rPr>
              <a:t>b*b-4ac&lt;0</a:t>
            </a:r>
          </a:p>
          <a:p>
            <a:pPr defTabSz="363538">
              <a:lnSpc>
                <a:spcPct val="120000"/>
              </a:lnSpc>
            </a:pPr>
            <a:r>
              <a:rPr lang="en-US" altLang="zh-CN" sz="1400">
                <a:solidFill>
                  <a:schemeClr val="accent6"/>
                </a:solidFill>
              </a:rPr>
              <a:t>		printf("This equation hasn't real roots\n</a:t>
            </a:r>
            <a:r>
              <a:rPr lang="en-US" altLang="zh-CN" sz="1400" smtClean="0">
                <a:solidFill>
                  <a:schemeClr val="accent6"/>
                </a:solidFill>
              </a:rPr>
              <a:t>");	</a:t>
            </a:r>
            <a:r>
              <a:rPr lang="en-US" altLang="zh-CN" sz="1400">
                <a:solidFill>
                  <a:srgbClr val="008000"/>
                </a:solidFill>
              </a:rPr>
              <a:t>//</a:t>
            </a:r>
            <a:r>
              <a:rPr lang="zh-CN" altLang="en-US" sz="1400">
                <a:solidFill>
                  <a:srgbClr val="008000"/>
                </a:solidFill>
              </a:rPr>
              <a:t>输出“此方程无实根”</a:t>
            </a:r>
          </a:p>
          <a:p>
            <a:pPr defTabSz="363538">
              <a:lnSpc>
                <a:spcPct val="120000"/>
              </a:lnSpc>
            </a:pPr>
            <a:r>
              <a:rPr lang="zh-CN" altLang="en-US" sz="1400">
                <a:solidFill>
                  <a:schemeClr val="accent6"/>
                </a:solidFill>
              </a:rPr>
              <a:t>	</a:t>
            </a:r>
            <a:r>
              <a:rPr lang="en-US" altLang="zh-CN" sz="1400" smtClean="0">
                <a:solidFill>
                  <a:schemeClr val="accent6"/>
                </a:solidFill>
              </a:rPr>
              <a:t>else						</a:t>
            </a:r>
            <a:r>
              <a:rPr lang="en-US" altLang="zh-CN" sz="1400">
                <a:solidFill>
                  <a:srgbClr val="008000"/>
                </a:solidFill>
              </a:rPr>
              <a:t>//b*b-4ac≥0</a:t>
            </a:r>
          </a:p>
          <a:p>
            <a:pPr defTabSz="363538">
              <a:lnSpc>
                <a:spcPct val="120000"/>
              </a:lnSpc>
            </a:pPr>
            <a:r>
              <a:rPr lang="en-US" altLang="zh-CN" sz="1400">
                <a:solidFill>
                  <a:schemeClr val="accent6"/>
                </a:solidFill>
              </a:rPr>
              <a:t>	{	p=-b/(2.0*a);</a:t>
            </a:r>
          </a:p>
          <a:p>
            <a:pPr defTabSz="363538">
              <a:lnSpc>
                <a:spcPct val="120000"/>
              </a:lnSpc>
            </a:pPr>
            <a:r>
              <a:rPr lang="en-US" altLang="zh-CN" sz="1400">
                <a:solidFill>
                  <a:schemeClr val="accent6"/>
                </a:solidFill>
              </a:rPr>
              <a:t>		q=sqrt(disc)/(2.0*a);</a:t>
            </a:r>
          </a:p>
          <a:p>
            <a:pPr defTabSz="363538">
              <a:lnSpc>
                <a:spcPct val="120000"/>
              </a:lnSpc>
            </a:pPr>
            <a:r>
              <a:rPr lang="en-US" altLang="zh-CN" sz="1400">
                <a:solidFill>
                  <a:schemeClr val="accent6"/>
                </a:solidFill>
              </a:rPr>
              <a:t>		x1=p+q;x2=p-q</a:t>
            </a:r>
            <a:r>
              <a:rPr lang="en-US" altLang="zh-CN" sz="1400" smtClean="0">
                <a:solidFill>
                  <a:schemeClr val="accent6"/>
                </a:solidFill>
              </a:rPr>
              <a:t>;		</a:t>
            </a:r>
            <a:r>
              <a:rPr lang="en-US" altLang="zh-CN" sz="1400">
                <a:solidFill>
                  <a:srgbClr val="008000"/>
                </a:solidFill>
              </a:rPr>
              <a:t>//</a:t>
            </a:r>
            <a:r>
              <a:rPr lang="zh-CN" altLang="en-US" sz="1400">
                <a:solidFill>
                  <a:srgbClr val="008000"/>
                </a:solidFill>
              </a:rPr>
              <a:t>求出方程的两个根  </a:t>
            </a:r>
          </a:p>
          <a:p>
            <a:pPr defTabSz="363538">
              <a:lnSpc>
                <a:spcPct val="120000"/>
              </a:lnSpc>
            </a:pPr>
            <a:r>
              <a:rPr lang="zh-CN" altLang="en-US" sz="1400">
                <a:solidFill>
                  <a:schemeClr val="accent6"/>
                </a:solidFill>
              </a:rPr>
              <a:t>		</a:t>
            </a:r>
            <a:r>
              <a:rPr lang="en-US" altLang="zh-CN" sz="1400">
                <a:solidFill>
                  <a:schemeClr val="accent6"/>
                </a:solidFill>
              </a:rPr>
              <a:t>printf("real roots:\nx1=%7.2f\nx2=%7.2f\n",x1,x2</a:t>
            </a:r>
            <a:r>
              <a:rPr lang="en-US" altLang="zh-CN" sz="1400" smtClean="0">
                <a:solidFill>
                  <a:schemeClr val="accent6"/>
                </a:solidFill>
              </a:rPr>
              <a:t>);	</a:t>
            </a:r>
            <a:r>
              <a:rPr lang="en-US" altLang="zh-CN" sz="1400">
                <a:solidFill>
                  <a:srgbClr val="008000"/>
                </a:solidFill>
              </a:rPr>
              <a:t>//</a:t>
            </a:r>
            <a:r>
              <a:rPr lang="zh-CN" altLang="en-US" sz="1400">
                <a:solidFill>
                  <a:srgbClr val="008000"/>
                </a:solidFill>
              </a:rPr>
              <a:t>输出方程的两个根  </a:t>
            </a:r>
          </a:p>
          <a:p>
            <a:pPr defTabSz="363538">
              <a:lnSpc>
                <a:spcPct val="120000"/>
              </a:lnSpc>
            </a:pPr>
            <a:r>
              <a:rPr lang="zh-CN" altLang="en-US" sz="1400">
                <a:solidFill>
                  <a:schemeClr val="accent6"/>
                </a:solidFill>
              </a:rPr>
              <a:t>	</a:t>
            </a:r>
            <a:r>
              <a:rPr lang="en-US" altLang="zh-CN" sz="1400">
                <a:solidFill>
                  <a:schemeClr val="accent6"/>
                </a:solidFill>
              </a:rPr>
              <a:t>}</a:t>
            </a:r>
          </a:p>
          <a:p>
            <a:pPr defTabSz="363538">
              <a:lnSpc>
                <a:spcPct val="120000"/>
              </a:lnSpc>
            </a:pPr>
            <a:r>
              <a:rPr lang="en-US" altLang="zh-CN" sz="1400"/>
              <a:t>	return 0;</a:t>
            </a:r>
          </a:p>
          <a:p>
            <a:pPr defTabSz="363538">
              <a:lnSpc>
                <a:spcPct val="120000"/>
              </a:lnSpc>
            </a:pPr>
            <a:r>
              <a:rPr lang="en-US" altLang="zh-CN" sz="1400"/>
              <a:t>}</a:t>
            </a:r>
            <a:endParaRPr lang="en-US" altLang="zh-CN" sz="1400" smtClean="0">
              <a:solidFill>
                <a:srgbClr val="008000"/>
              </a:solidFill>
            </a:endParaRPr>
          </a:p>
        </p:txBody>
      </p:sp>
      <p:grpSp>
        <p:nvGrpSpPr>
          <p:cNvPr id="4" name="组合 3"/>
          <p:cNvGrpSpPr/>
          <p:nvPr/>
        </p:nvGrpSpPr>
        <p:grpSpPr>
          <a:xfrm>
            <a:off x="7800980" y="3111309"/>
            <a:ext cx="4288698" cy="3622741"/>
            <a:chOff x="7609305" y="1027906"/>
            <a:chExt cx="4833676" cy="4257186"/>
          </a:xfrm>
        </p:grpSpPr>
        <p:cxnSp>
          <p:nvCxnSpPr>
            <p:cNvPr id="23" name="直接箭头连接符 22"/>
            <p:cNvCxnSpPr/>
            <p:nvPr/>
          </p:nvCxnSpPr>
          <p:spPr>
            <a:xfrm>
              <a:off x="10039676" y="1027906"/>
              <a:ext cx="0" cy="311147"/>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a:off x="10039676" y="1505802"/>
              <a:ext cx="0" cy="40725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6" name="流程图: 可选过程 25"/>
            <p:cNvSpPr/>
            <p:nvPr/>
          </p:nvSpPr>
          <p:spPr>
            <a:xfrm>
              <a:off x="8902992" y="4885285"/>
              <a:ext cx="2417387" cy="399807"/>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结束</a:t>
              </a:r>
              <a:endParaRPr lang="zh-CN" altLang="en-US" sz="1600" dirty="0"/>
            </a:p>
          </p:txBody>
        </p:sp>
        <p:sp>
          <p:nvSpPr>
            <p:cNvPr id="27" name="流程图: 数据 26"/>
            <p:cNvSpPr/>
            <p:nvPr/>
          </p:nvSpPr>
          <p:spPr>
            <a:xfrm>
              <a:off x="7609305" y="3948458"/>
              <a:ext cx="1587283" cy="389569"/>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zh-CN" altLang="en-US" sz="1600" smtClean="0">
                  <a:solidFill>
                    <a:schemeClr val="bg1"/>
                  </a:solidFill>
                </a:rPr>
                <a:t>输出</a:t>
              </a:r>
              <a:r>
                <a:rPr lang="en-US" altLang="zh-CN" sz="1600" smtClean="0">
                  <a:solidFill>
                    <a:schemeClr val="bg1"/>
                  </a:solidFill>
                </a:rPr>
                <a:t>x</a:t>
              </a:r>
              <a:r>
                <a:rPr lang="en-US" altLang="zh-CN" sz="1600" baseline="-25000"/>
                <a:t>1</a:t>
              </a:r>
              <a:r>
                <a:rPr lang="en-US" altLang="zh-CN" sz="1600" smtClean="0">
                  <a:solidFill>
                    <a:schemeClr val="bg1"/>
                  </a:solidFill>
                </a:rPr>
                <a:t>,x</a:t>
              </a:r>
              <a:r>
                <a:rPr lang="en-US" altLang="zh-CN" sz="1600" baseline="-25000"/>
                <a:t>2</a:t>
              </a:r>
              <a:endParaRPr lang="zh-CN" altLang="en-US" sz="1600" baseline="-25000" dirty="0"/>
            </a:p>
          </p:txBody>
        </p:sp>
        <p:cxnSp>
          <p:nvCxnSpPr>
            <p:cNvPr id="31" name="直接箭头连接符 30"/>
            <p:cNvCxnSpPr/>
            <p:nvPr/>
          </p:nvCxnSpPr>
          <p:spPr>
            <a:xfrm>
              <a:off x="10073078" y="2126054"/>
              <a:ext cx="0" cy="40725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11279584" y="2450530"/>
              <a:ext cx="409357" cy="369332"/>
            </a:xfrm>
            <a:prstGeom prst="rect">
              <a:avLst/>
            </a:prstGeom>
            <a:noFill/>
          </p:spPr>
          <p:txBody>
            <a:bodyPr wrap="square" rtlCol="0">
              <a:spAutoFit/>
            </a:bodyPr>
            <a:lstStyle/>
            <a:p>
              <a:r>
                <a:rPr lang="en-US" altLang="zh-CN" sz="1600" dirty="0" smtClean="0">
                  <a:solidFill>
                    <a:schemeClr val="accent1"/>
                  </a:solidFill>
                </a:rPr>
                <a:t>Y</a:t>
              </a:r>
              <a:endParaRPr lang="zh-CN" altLang="en-US" sz="1600" dirty="0">
                <a:solidFill>
                  <a:schemeClr val="accent1"/>
                </a:solidFill>
              </a:endParaRPr>
            </a:p>
          </p:txBody>
        </p:sp>
        <p:sp>
          <p:nvSpPr>
            <p:cNvPr id="35" name="文本框 34"/>
            <p:cNvSpPr txBox="1"/>
            <p:nvPr/>
          </p:nvSpPr>
          <p:spPr>
            <a:xfrm>
              <a:off x="8493466" y="2451648"/>
              <a:ext cx="492042" cy="365571"/>
            </a:xfrm>
            <a:prstGeom prst="rect">
              <a:avLst/>
            </a:prstGeom>
            <a:noFill/>
          </p:spPr>
          <p:txBody>
            <a:bodyPr wrap="square" rtlCol="0">
              <a:spAutoFit/>
            </a:bodyPr>
            <a:lstStyle/>
            <a:p>
              <a:r>
                <a:rPr lang="en-US" altLang="zh-CN" sz="1600" dirty="0" smtClean="0">
                  <a:solidFill>
                    <a:schemeClr val="accent1"/>
                  </a:solidFill>
                </a:rPr>
                <a:t>N</a:t>
              </a:r>
              <a:endParaRPr lang="zh-CN" altLang="en-US" sz="1600" dirty="0">
                <a:solidFill>
                  <a:schemeClr val="accent1"/>
                </a:solidFill>
              </a:endParaRPr>
            </a:p>
          </p:txBody>
        </p:sp>
        <p:sp>
          <p:nvSpPr>
            <p:cNvPr id="36" name="流程图: 过程 35"/>
            <p:cNvSpPr/>
            <p:nvPr/>
          </p:nvSpPr>
          <p:spPr>
            <a:xfrm>
              <a:off x="8834708" y="1923392"/>
              <a:ext cx="2444876" cy="3463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smtClean="0"/>
                <a:t>计算</a:t>
              </a:r>
              <a:r>
                <a:rPr lang="en-US" altLang="zh-CN" sz="1600" smtClean="0"/>
                <a:t>disc=b</a:t>
              </a:r>
              <a:r>
                <a:rPr lang="en-US" altLang="zh-CN" sz="1600" baseline="30000" smtClean="0"/>
                <a:t>2</a:t>
              </a:r>
              <a:r>
                <a:rPr lang="en-US" altLang="zh-CN" sz="1600" smtClean="0"/>
                <a:t>-4ac</a:t>
              </a:r>
              <a:endParaRPr lang="en-US" altLang="zh-CN" sz="1600" dirty="0" smtClean="0"/>
            </a:p>
          </p:txBody>
        </p:sp>
        <p:cxnSp>
          <p:nvCxnSpPr>
            <p:cNvPr id="37" name="直接箭头连接符 36"/>
            <p:cNvCxnSpPr/>
            <p:nvPr/>
          </p:nvCxnSpPr>
          <p:spPr>
            <a:xfrm>
              <a:off x="8408604" y="3551185"/>
              <a:ext cx="0" cy="40725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38" name="流程图: 过程 37"/>
            <p:cNvSpPr/>
            <p:nvPr/>
          </p:nvSpPr>
          <p:spPr>
            <a:xfrm>
              <a:off x="7804563" y="3277901"/>
              <a:ext cx="1244356" cy="34639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smtClean="0"/>
                <a:t>计算</a:t>
              </a:r>
              <a:r>
                <a:rPr lang="en-US" altLang="zh-CN" sz="1600" smtClean="0"/>
                <a:t>x</a:t>
              </a:r>
              <a:r>
                <a:rPr lang="en-US" altLang="zh-CN" sz="1600" baseline="-25000" smtClean="0"/>
                <a:t>1</a:t>
              </a:r>
              <a:r>
                <a:rPr lang="en-US" altLang="zh-CN" sz="1600" smtClean="0"/>
                <a:t>,x</a:t>
              </a:r>
              <a:r>
                <a:rPr lang="en-US" altLang="zh-CN" sz="1600" baseline="-25000"/>
                <a:t>2</a:t>
              </a:r>
              <a:endParaRPr lang="zh-CN" altLang="en-US" sz="1600" baseline="-25000" dirty="0"/>
            </a:p>
          </p:txBody>
        </p:sp>
        <p:cxnSp>
          <p:nvCxnSpPr>
            <p:cNvPr id="41" name="直接箭头连接符 40"/>
            <p:cNvCxnSpPr/>
            <p:nvPr/>
          </p:nvCxnSpPr>
          <p:spPr>
            <a:xfrm>
              <a:off x="10111613" y="4484852"/>
              <a:ext cx="0" cy="40725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42" name="流程图: 数据 41"/>
            <p:cNvSpPr/>
            <p:nvPr/>
          </p:nvSpPr>
          <p:spPr>
            <a:xfrm>
              <a:off x="8808142" y="1322491"/>
              <a:ext cx="2463068" cy="361037"/>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smtClean="0">
                  <a:solidFill>
                    <a:schemeClr val="bg1"/>
                  </a:solidFill>
                </a:rPr>
                <a:t>输入</a:t>
              </a:r>
              <a:r>
                <a:rPr lang="en-US" altLang="zh-CN" sz="1600" smtClean="0">
                  <a:solidFill>
                    <a:schemeClr val="bg1"/>
                  </a:solidFill>
                </a:rPr>
                <a:t>a,b,c</a:t>
              </a:r>
              <a:endParaRPr lang="zh-CN" altLang="en-US" sz="1600" baseline="-25000" dirty="0">
                <a:solidFill>
                  <a:schemeClr val="bg1"/>
                </a:solidFill>
              </a:endParaRPr>
            </a:p>
          </p:txBody>
        </p:sp>
        <p:sp>
          <p:nvSpPr>
            <p:cNvPr id="43" name="流程图: 决策 42"/>
            <p:cNvSpPr/>
            <p:nvPr/>
          </p:nvSpPr>
          <p:spPr>
            <a:xfrm>
              <a:off x="8826335" y="2526644"/>
              <a:ext cx="2444875" cy="49440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smtClean="0"/>
                <a:t>disc&lt;0</a:t>
              </a:r>
              <a:endParaRPr lang="zh-CN" altLang="en-US" sz="1600" dirty="0"/>
            </a:p>
          </p:txBody>
        </p:sp>
        <p:sp>
          <p:nvSpPr>
            <p:cNvPr id="44" name="任意多边形 43"/>
            <p:cNvSpPr/>
            <p:nvPr/>
          </p:nvSpPr>
          <p:spPr>
            <a:xfrm>
              <a:off x="8408604" y="2766630"/>
              <a:ext cx="471984" cy="487563"/>
            </a:xfrm>
            <a:custGeom>
              <a:avLst/>
              <a:gdLst>
                <a:gd name="connsiteX0" fmla="*/ 787941 w 787941"/>
                <a:gd name="connsiteY0" fmla="*/ 0 h 398834"/>
                <a:gd name="connsiteX1" fmla="*/ 0 w 787941"/>
                <a:gd name="connsiteY1" fmla="*/ 0 h 398834"/>
                <a:gd name="connsiteX2" fmla="*/ 0 w 787941"/>
                <a:gd name="connsiteY2" fmla="*/ 398834 h 398834"/>
              </a:gdLst>
              <a:ahLst/>
              <a:cxnLst>
                <a:cxn ang="0">
                  <a:pos x="connsiteX0" y="connsiteY0"/>
                </a:cxn>
                <a:cxn ang="0">
                  <a:pos x="connsiteX1" y="connsiteY1"/>
                </a:cxn>
                <a:cxn ang="0">
                  <a:pos x="connsiteX2" y="connsiteY2"/>
                </a:cxn>
              </a:cxnLst>
              <a:rect l="l" t="t" r="r" b="b"/>
              <a:pathLst>
                <a:path w="787941" h="398834">
                  <a:moveTo>
                    <a:pt x="787941" y="0"/>
                  </a:moveTo>
                  <a:lnTo>
                    <a:pt x="0" y="0"/>
                  </a:lnTo>
                  <a:lnTo>
                    <a:pt x="0" y="398834"/>
                  </a:lnTo>
                </a:path>
              </a:pathLst>
            </a:custGeom>
            <a:ln>
              <a:tailEnd type="triangl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sz="1600">
                <a:solidFill>
                  <a:schemeClr val="tx1"/>
                </a:solidFill>
              </a:endParaRPr>
            </a:p>
          </p:txBody>
        </p:sp>
        <p:sp>
          <p:nvSpPr>
            <p:cNvPr id="45" name="流程图: 数据 44"/>
            <p:cNvSpPr/>
            <p:nvPr/>
          </p:nvSpPr>
          <p:spPr>
            <a:xfrm>
              <a:off x="9481931" y="3551185"/>
              <a:ext cx="2961050" cy="389569"/>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zh-CN" altLang="en-US" sz="1600" smtClean="0">
                  <a:solidFill>
                    <a:schemeClr val="bg1"/>
                  </a:solidFill>
                </a:rPr>
                <a:t>输出“此方程无根</a:t>
              </a:r>
              <a:r>
                <a:rPr lang="en-US" altLang="zh-CN" sz="1600" smtClean="0">
                  <a:solidFill>
                    <a:schemeClr val="bg1"/>
                  </a:solidFill>
                </a:rPr>
                <a:t>”</a:t>
              </a:r>
              <a:endParaRPr lang="zh-CN" altLang="en-US" sz="1600" baseline="-25000" dirty="0">
                <a:solidFill>
                  <a:schemeClr val="bg1"/>
                </a:solidFill>
              </a:endParaRPr>
            </a:p>
          </p:txBody>
        </p:sp>
        <p:sp>
          <p:nvSpPr>
            <p:cNvPr id="46" name="任意多边形 45"/>
            <p:cNvSpPr/>
            <p:nvPr/>
          </p:nvSpPr>
          <p:spPr>
            <a:xfrm flipV="1">
              <a:off x="8408603" y="4291773"/>
              <a:ext cx="1703011" cy="193078"/>
            </a:xfrm>
            <a:custGeom>
              <a:avLst/>
              <a:gdLst>
                <a:gd name="connsiteX0" fmla="*/ 787941 w 787941"/>
                <a:gd name="connsiteY0" fmla="*/ 0 h 398834"/>
                <a:gd name="connsiteX1" fmla="*/ 0 w 787941"/>
                <a:gd name="connsiteY1" fmla="*/ 0 h 398834"/>
                <a:gd name="connsiteX2" fmla="*/ 0 w 787941"/>
                <a:gd name="connsiteY2" fmla="*/ 398834 h 398834"/>
              </a:gdLst>
              <a:ahLst/>
              <a:cxnLst>
                <a:cxn ang="0">
                  <a:pos x="connsiteX0" y="connsiteY0"/>
                </a:cxn>
                <a:cxn ang="0">
                  <a:pos x="connsiteX1" y="connsiteY1"/>
                </a:cxn>
                <a:cxn ang="0">
                  <a:pos x="connsiteX2" y="connsiteY2"/>
                </a:cxn>
              </a:cxnLst>
              <a:rect l="l" t="t" r="r" b="b"/>
              <a:pathLst>
                <a:path w="787941" h="398834">
                  <a:moveTo>
                    <a:pt x="787941" y="0"/>
                  </a:moveTo>
                  <a:lnTo>
                    <a:pt x="0" y="0"/>
                  </a:lnTo>
                  <a:lnTo>
                    <a:pt x="0" y="398834"/>
                  </a:lnTo>
                </a:path>
              </a:pathLst>
            </a:custGeom>
            <a:ln>
              <a:headEnd type="triangle" w="lg" len="lg"/>
              <a:tailEnd type="non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sz="1600">
                <a:solidFill>
                  <a:schemeClr val="tx1"/>
                </a:solidFill>
              </a:endParaRPr>
            </a:p>
          </p:txBody>
        </p:sp>
        <p:sp>
          <p:nvSpPr>
            <p:cNvPr id="47" name="任意多边形 46"/>
            <p:cNvSpPr/>
            <p:nvPr/>
          </p:nvSpPr>
          <p:spPr>
            <a:xfrm flipH="1">
              <a:off x="11167157" y="2774631"/>
              <a:ext cx="521783" cy="768877"/>
            </a:xfrm>
            <a:custGeom>
              <a:avLst/>
              <a:gdLst>
                <a:gd name="connsiteX0" fmla="*/ 787941 w 787941"/>
                <a:gd name="connsiteY0" fmla="*/ 0 h 398834"/>
                <a:gd name="connsiteX1" fmla="*/ 0 w 787941"/>
                <a:gd name="connsiteY1" fmla="*/ 0 h 398834"/>
                <a:gd name="connsiteX2" fmla="*/ 0 w 787941"/>
                <a:gd name="connsiteY2" fmla="*/ 398834 h 398834"/>
              </a:gdLst>
              <a:ahLst/>
              <a:cxnLst>
                <a:cxn ang="0">
                  <a:pos x="connsiteX0" y="connsiteY0"/>
                </a:cxn>
                <a:cxn ang="0">
                  <a:pos x="connsiteX1" y="connsiteY1"/>
                </a:cxn>
                <a:cxn ang="0">
                  <a:pos x="connsiteX2" y="connsiteY2"/>
                </a:cxn>
              </a:cxnLst>
              <a:rect l="l" t="t" r="r" b="b"/>
              <a:pathLst>
                <a:path w="787941" h="398834">
                  <a:moveTo>
                    <a:pt x="787941" y="0"/>
                  </a:moveTo>
                  <a:lnTo>
                    <a:pt x="0" y="0"/>
                  </a:lnTo>
                  <a:lnTo>
                    <a:pt x="0" y="398834"/>
                  </a:lnTo>
                </a:path>
              </a:pathLst>
            </a:custGeom>
            <a:ln>
              <a:tailEnd type="triangl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sz="1600">
                <a:solidFill>
                  <a:schemeClr val="tx1"/>
                </a:solidFill>
              </a:endParaRPr>
            </a:p>
          </p:txBody>
        </p:sp>
        <p:sp>
          <p:nvSpPr>
            <p:cNvPr id="48" name="任意多边形 47"/>
            <p:cNvSpPr/>
            <p:nvPr/>
          </p:nvSpPr>
          <p:spPr>
            <a:xfrm flipH="1" flipV="1">
              <a:off x="10111613" y="3909730"/>
              <a:ext cx="1577324" cy="575122"/>
            </a:xfrm>
            <a:custGeom>
              <a:avLst/>
              <a:gdLst>
                <a:gd name="connsiteX0" fmla="*/ 787941 w 787941"/>
                <a:gd name="connsiteY0" fmla="*/ 0 h 398834"/>
                <a:gd name="connsiteX1" fmla="*/ 0 w 787941"/>
                <a:gd name="connsiteY1" fmla="*/ 0 h 398834"/>
                <a:gd name="connsiteX2" fmla="*/ 0 w 787941"/>
                <a:gd name="connsiteY2" fmla="*/ 398834 h 398834"/>
              </a:gdLst>
              <a:ahLst/>
              <a:cxnLst>
                <a:cxn ang="0">
                  <a:pos x="connsiteX0" y="connsiteY0"/>
                </a:cxn>
                <a:cxn ang="0">
                  <a:pos x="connsiteX1" y="connsiteY1"/>
                </a:cxn>
                <a:cxn ang="0">
                  <a:pos x="connsiteX2" y="connsiteY2"/>
                </a:cxn>
              </a:cxnLst>
              <a:rect l="l" t="t" r="r" b="b"/>
              <a:pathLst>
                <a:path w="787941" h="398834">
                  <a:moveTo>
                    <a:pt x="787941" y="0"/>
                  </a:moveTo>
                  <a:lnTo>
                    <a:pt x="0" y="0"/>
                  </a:lnTo>
                  <a:lnTo>
                    <a:pt x="0" y="398834"/>
                  </a:lnTo>
                </a:path>
              </a:pathLst>
            </a:custGeom>
            <a:ln>
              <a:headEnd type="triangle" w="lg" len="lg"/>
              <a:tailEnd type="non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sz="1600">
                <a:solidFill>
                  <a:schemeClr val="tx1"/>
                </a:solidFill>
              </a:endParaRPr>
            </a:p>
          </p:txBody>
        </p:sp>
      </p:grpSp>
      <p:pic>
        <p:nvPicPr>
          <p:cNvPr id="6" name="图片 5"/>
          <p:cNvPicPr>
            <a:picLocks noChangeAspect="1"/>
          </p:cNvPicPr>
          <p:nvPr/>
        </p:nvPicPr>
        <p:blipFill>
          <a:blip r:embed="rId3" cstate="print"/>
          <a:stretch>
            <a:fillRect/>
          </a:stretch>
        </p:blipFill>
        <p:spPr>
          <a:xfrm>
            <a:off x="8414955" y="763771"/>
            <a:ext cx="3552825" cy="933450"/>
          </a:xfrm>
          <a:prstGeom prst="rect">
            <a:avLst/>
          </a:prstGeom>
        </p:spPr>
      </p:pic>
      <p:pic>
        <p:nvPicPr>
          <p:cNvPr id="12" name="图片 11"/>
          <p:cNvPicPr>
            <a:picLocks noChangeAspect="1"/>
          </p:cNvPicPr>
          <p:nvPr/>
        </p:nvPicPr>
        <p:blipFill>
          <a:blip r:embed="rId4" cstate="print"/>
          <a:stretch>
            <a:fillRect/>
          </a:stretch>
        </p:blipFill>
        <p:spPr>
          <a:xfrm>
            <a:off x="8414954" y="1793242"/>
            <a:ext cx="3552825" cy="1228725"/>
          </a:xfrm>
          <a:prstGeom prst="rect">
            <a:avLst/>
          </a:prstGeom>
        </p:spPr>
      </p:pic>
    </p:spTree>
    <p:extLst>
      <p:ext uri="{BB962C8B-B14F-4D97-AF65-F5344CB8AC3E}">
        <p14:creationId xmlns="" xmlns:p14="http://schemas.microsoft.com/office/powerpoint/2010/main" val="375325526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3537" y="260350"/>
            <a:ext cx="10515600" cy="1325563"/>
          </a:xfrm>
        </p:spPr>
        <p:txBody>
          <a:bodyPr/>
          <a:lstStyle/>
          <a:p>
            <a:r>
              <a:rPr lang="zh-CN" altLang="en-US"/>
              <a:t>用</a:t>
            </a:r>
            <a:r>
              <a:rPr lang="en-US" altLang="zh-CN" smtClean="0"/>
              <a:t>if</a:t>
            </a:r>
            <a:r>
              <a:rPr lang="zh-CN" altLang="en-US" smtClean="0"/>
              <a:t>语句实现选择结构</a:t>
            </a:r>
            <a:endParaRPr lang="zh-CN" altLang="en-US"/>
          </a:p>
        </p:txBody>
      </p:sp>
      <p:sp>
        <p:nvSpPr>
          <p:cNvPr id="3" name="内容占位符 2"/>
          <p:cNvSpPr>
            <a:spLocks noGrp="1"/>
          </p:cNvSpPr>
          <p:nvPr>
            <p:ph idx="1"/>
          </p:nvPr>
        </p:nvSpPr>
        <p:spPr>
          <a:xfrm>
            <a:off x="573537" y="1154962"/>
            <a:ext cx="7494850" cy="5422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4.2】</a:t>
            </a:r>
            <a:r>
              <a:rPr lang="zh-CN" altLang="en-US" sz="2000">
                <a:solidFill>
                  <a:schemeClr val="accent1"/>
                </a:solidFill>
              </a:rPr>
              <a:t>输入两个实数，按由小到大的顺序输出这两个数。</a:t>
            </a:r>
          </a:p>
        </p:txBody>
      </p:sp>
      <p:sp>
        <p:nvSpPr>
          <p:cNvPr id="13" name="圆角矩形 12"/>
          <p:cNvSpPr/>
          <p:nvPr/>
        </p:nvSpPr>
        <p:spPr>
          <a:xfrm>
            <a:off x="738293" y="2559637"/>
            <a:ext cx="6884854" cy="3721894"/>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lnSpc>
                <a:spcPct val="120000"/>
              </a:lnSpc>
            </a:pPr>
            <a:r>
              <a:rPr lang="en-US" altLang="zh-CN" sz="1400"/>
              <a:t>#include &lt;stdio.h&gt;</a:t>
            </a:r>
          </a:p>
          <a:p>
            <a:pPr defTabSz="363538">
              <a:lnSpc>
                <a:spcPct val="120000"/>
              </a:lnSpc>
            </a:pPr>
            <a:r>
              <a:rPr lang="en-US" altLang="zh-CN" sz="1400"/>
              <a:t>int main()</a:t>
            </a:r>
          </a:p>
          <a:p>
            <a:pPr defTabSz="363538">
              <a:lnSpc>
                <a:spcPct val="120000"/>
              </a:lnSpc>
            </a:pPr>
            <a:r>
              <a:rPr lang="en-US" altLang="zh-CN" sz="1400"/>
              <a:t>{</a:t>
            </a:r>
          </a:p>
          <a:p>
            <a:pPr defTabSz="363538">
              <a:lnSpc>
                <a:spcPct val="120000"/>
              </a:lnSpc>
            </a:pPr>
            <a:r>
              <a:rPr lang="en-US" altLang="zh-CN" sz="1400"/>
              <a:t>	float a,b,t;</a:t>
            </a:r>
          </a:p>
          <a:p>
            <a:pPr defTabSz="363538">
              <a:lnSpc>
                <a:spcPct val="120000"/>
              </a:lnSpc>
            </a:pPr>
            <a:r>
              <a:rPr lang="en-US" altLang="zh-CN" sz="1400"/>
              <a:t>	scanf("%f,%f",&amp;a,&amp;b);</a:t>
            </a:r>
          </a:p>
          <a:p>
            <a:pPr defTabSz="363538">
              <a:lnSpc>
                <a:spcPct val="120000"/>
              </a:lnSpc>
            </a:pPr>
            <a:r>
              <a:rPr lang="en-US" altLang="zh-CN" sz="1400"/>
              <a:t>	</a:t>
            </a:r>
            <a:r>
              <a:rPr lang="en-US" altLang="zh-CN" sz="1400">
                <a:solidFill>
                  <a:schemeClr val="accent6"/>
                </a:solidFill>
              </a:rPr>
              <a:t>if(a&gt;b)</a:t>
            </a:r>
          </a:p>
          <a:p>
            <a:pPr defTabSz="363538">
              <a:lnSpc>
                <a:spcPct val="120000"/>
              </a:lnSpc>
            </a:pPr>
            <a:r>
              <a:rPr lang="en-US" altLang="zh-CN" sz="1400">
                <a:solidFill>
                  <a:schemeClr val="accent6"/>
                </a:solidFill>
              </a:rPr>
              <a:t>	</a:t>
            </a:r>
            <a:r>
              <a:rPr lang="en-US" altLang="zh-CN" sz="1400" smtClean="0">
                <a:solidFill>
                  <a:schemeClr val="accent6"/>
                </a:solidFill>
              </a:rPr>
              <a:t>{			</a:t>
            </a:r>
            <a:r>
              <a:rPr lang="en-US" altLang="zh-CN" sz="1400" smtClean="0">
                <a:solidFill>
                  <a:srgbClr val="008000"/>
                </a:solidFill>
              </a:rPr>
              <a:t>//</a:t>
            </a:r>
            <a:r>
              <a:rPr lang="zh-CN" altLang="en-US" sz="1400">
                <a:solidFill>
                  <a:srgbClr val="008000"/>
                </a:solidFill>
              </a:rPr>
              <a:t>将</a:t>
            </a:r>
            <a:r>
              <a:rPr lang="en-US" altLang="zh-CN" sz="1400">
                <a:solidFill>
                  <a:srgbClr val="008000"/>
                </a:solidFill>
              </a:rPr>
              <a:t>a</a:t>
            </a:r>
            <a:r>
              <a:rPr lang="zh-CN" altLang="en-US" sz="1400">
                <a:solidFill>
                  <a:srgbClr val="008000"/>
                </a:solidFill>
              </a:rPr>
              <a:t>和</a:t>
            </a:r>
            <a:r>
              <a:rPr lang="en-US" altLang="zh-CN" sz="1400">
                <a:solidFill>
                  <a:srgbClr val="008000"/>
                </a:solidFill>
              </a:rPr>
              <a:t>b</a:t>
            </a:r>
            <a:r>
              <a:rPr lang="zh-CN" altLang="en-US" sz="1400">
                <a:solidFill>
                  <a:srgbClr val="008000"/>
                </a:solidFill>
              </a:rPr>
              <a:t>的值互换</a:t>
            </a:r>
          </a:p>
          <a:p>
            <a:pPr defTabSz="363538">
              <a:lnSpc>
                <a:spcPct val="120000"/>
              </a:lnSpc>
            </a:pPr>
            <a:r>
              <a:rPr lang="zh-CN" altLang="en-US" sz="1400">
                <a:solidFill>
                  <a:schemeClr val="accent6"/>
                </a:solidFill>
              </a:rPr>
              <a:t>		</a:t>
            </a:r>
            <a:r>
              <a:rPr lang="en-US" altLang="zh-CN" sz="1400">
                <a:solidFill>
                  <a:schemeClr val="accent6"/>
                </a:solidFill>
              </a:rPr>
              <a:t>t=a;</a:t>
            </a:r>
          </a:p>
          <a:p>
            <a:pPr defTabSz="363538">
              <a:lnSpc>
                <a:spcPct val="120000"/>
              </a:lnSpc>
            </a:pPr>
            <a:r>
              <a:rPr lang="en-US" altLang="zh-CN" sz="1400">
                <a:solidFill>
                  <a:schemeClr val="accent6"/>
                </a:solidFill>
              </a:rPr>
              <a:t>		a=b;</a:t>
            </a:r>
          </a:p>
          <a:p>
            <a:pPr defTabSz="363538">
              <a:lnSpc>
                <a:spcPct val="120000"/>
              </a:lnSpc>
            </a:pPr>
            <a:r>
              <a:rPr lang="en-US" altLang="zh-CN" sz="1400">
                <a:solidFill>
                  <a:schemeClr val="accent6"/>
                </a:solidFill>
              </a:rPr>
              <a:t>		b=t;</a:t>
            </a:r>
          </a:p>
          <a:p>
            <a:pPr defTabSz="363538">
              <a:lnSpc>
                <a:spcPct val="120000"/>
              </a:lnSpc>
            </a:pPr>
            <a:r>
              <a:rPr lang="en-US" altLang="zh-CN" sz="1400">
                <a:solidFill>
                  <a:schemeClr val="accent6"/>
                </a:solidFill>
              </a:rPr>
              <a:t>	}</a:t>
            </a:r>
          </a:p>
          <a:p>
            <a:pPr defTabSz="363538">
              <a:lnSpc>
                <a:spcPct val="120000"/>
              </a:lnSpc>
            </a:pPr>
            <a:r>
              <a:rPr lang="en-US" altLang="zh-CN" sz="1400"/>
              <a:t>	printf("%5.2f,%5.2f\n",a,b);</a:t>
            </a:r>
          </a:p>
          <a:p>
            <a:pPr defTabSz="363538">
              <a:lnSpc>
                <a:spcPct val="120000"/>
              </a:lnSpc>
            </a:pPr>
            <a:r>
              <a:rPr lang="en-US" altLang="zh-CN" sz="1400"/>
              <a:t>	return 0;</a:t>
            </a:r>
          </a:p>
          <a:p>
            <a:pPr defTabSz="363538">
              <a:lnSpc>
                <a:spcPct val="120000"/>
              </a:lnSpc>
            </a:pPr>
            <a:r>
              <a:rPr lang="en-US" altLang="zh-CN" sz="1400"/>
              <a:t>}</a:t>
            </a:r>
            <a:endParaRPr lang="en-US" altLang="zh-CN" sz="1400" smtClean="0">
              <a:solidFill>
                <a:srgbClr val="008000"/>
              </a:solidFill>
            </a:endParaRPr>
          </a:p>
        </p:txBody>
      </p:sp>
      <p:sp>
        <p:nvSpPr>
          <p:cNvPr id="28" name="矩形 27"/>
          <p:cNvSpPr/>
          <p:nvPr/>
        </p:nvSpPr>
        <p:spPr>
          <a:xfrm>
            <a:off x="738294" y="1585913"/>
            <a:ext cx="6517271" cy="646331"/>
          </a:xfrm>
          <a:prstGeom prst="rect">
            <a:avLst/>
          </a:prstGeom>
        </p:spPr>
        <p:txBody>
          <a:bodyPr wrap="square">
            <a:spAutoFit/>
          </a:bodyPr>
          <a:lstStyle/>
          <a:p>
            <a:r>
              <a:rPr lang="zh-CN" altLang="en-US" b="1" smtClean="0"/>
              <a:t>解题思路</a:t>
            </a:r>
            <a:r>
              <a:rPr lang="en-US" altLang="zh-CN" b="1" smtClean="0"/>
              <a:t>: </a:t>
            </a:r>
            <a:r>
              <a:rPr lang="zh-CN" altLang="en-US" smtClean="0"/>
              <a:t> 只要</a:t>
            </a:r>
            <a:r>
              <a:rPr lang="zh-CN" altLang="en-US"/>
              <a:t>做一次比较，然后进行一次交换即可。用</a:t>
            </a:r>
            <a:r>
              <a:rPr lang="en-US" altLang="zh-CN"/>
              <a:t>if</a:t>
            </a:r>
            <a:r>
              <a:rPr lang="zh-CN" altLang="en-US"/>
              <a:t>语句实现条件判断。</a:t>
            </a:r>
          </a:p>
        </p:txBody>
      </p:sp>
      <p:pic>
        <p:nvPicPr>
          <p:cNvPr id="5" name="图片 4"/>
          <p:cNvPicPr>
            <a:picLocks noChangeAspect="1"/>
          </p:cNvPicPr>
          <p:nvPr/>
        </p:nvPicPr>
        <p:blipFill>
          <a:blip r:embed="rId3" cstate="print"/>
          <a:stretch>
            <a:fillRect/>
          </a:stretch>
        </p:blipFill>
        <p:spPr>
          <a:xfrm>
            <a:off x="7874275" y="2591834"/>
            <a:ext cx="3619500" cy="847725"/>
          </a:xfrm>
          <a:prstGeom prst="rect">
            <a:avLst/>
          </a:prstGeom>
        </p:spPr>
      </p:pic>
      <p:grpSp>
        <p:nvGrpSpPr>
          <p:cNvPr id="11" name="组合 10"/>
          <p:cNvGrpSpPr/>
          <p:nvPr/>
        </p:nvGrpSpPr>
        <p:grpSpPr>
          <a:xfrm>
            <a:off x="3913297" y="4138958"/>
            <a:ext cx="4949071" cy="1566102"/>
            <a:chOff x="4807819" y="4248289"/>
            <a:chExt cx="4949071" cy="1566102"/>
          </a:xfrm>
        </p:grpSpPr>
        <p:grpSp>
          <p:nvGrpSpPr>
            <p:cNvPr id="51" name="组合 50"/>
            <p:cNvGrpSpPr/>
            <p:nvPr/>
          </p:nvGrpSpPr>
          <p:grpSpPr>
            <a:xfrm>
              <a:off x="4807819" y="4248289"/>
              <a:ext cx="4949071" cy="1566102"/>
              <a:chOff x="8050697" y="5019262"/>
              <a:chExt cx="4949071" cy="1566102"/>
            </a:xfrm>
            <a:effectLst>
              <a:outerShdw blurRad="63500" sx="102000" sy="102000" algn="ctr" rotWithShape="0">
                <a:prstClr val="black">
                  <a:alpha val="40000"/>
                </a:prstClr>
              </a:outerShdw>
            </a:effectLst>
          </p:grpSpPr>
          <p:sp>
            <p:nvSpPr>
              <p:cNvPr id="52" name="剪去单角的矩形 51"/>
              <p:cNvSpPr/>
              <p:nvPr/>
            </p:nvSpPr>
            <p:spPr>
              <a:xfrm>
                <a:off x="8050697" y="5019262"/>
                <a:ext cx="4949071" cy="1566102"/>
              </a:xfrm>
              <a:prstGeom prst="snip1Rect">
                <a:avLst>
                  <a:gd name="adj" fmla="val 87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3" name="图片 52"/>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8108212" y="5064435"/>
                <a:ext cx="290352" cy="327244"/>
              </a:xfrm>
              <a:prstGeom prst="rect">
                <a:avLst/>
              </a:prstGeom>
            </p:spPr>
          </p:pic>
          <p:sp>
            <p:nvSpPr>
              <p:cNvPr id="54" name="文本框 53"/>
              <p:cNvSpPr txBox="1"/>
              <p:nvPr/>
            </p:nvSpPr>
            <p:spPr>
              <a:xfrm>
                <a:off x="8388005" y="5054496"/>
                <a:ext cx="4524214" cy="1384995"/>
              </a:xfrm>
              <a:prstGeom prst="rect">
                <a:avLst/>
              </a:prstGeom>
              <a:noFill/>
            </p:spPr>
            <p:txBody>
              <a:bodyPr wrap="square" rtlCol="0">
                <a:spAutoFit/>
              </a:bodyPr>
              <a:lstStyle/>
              <a:p>
                <a:r>
                  <a:rPr lang="zh-CN" altLang="en-US" sz="1400" smtClean="0">
                    <a:solidFill>
                      <a:schemeClr val="bg1"/>
                    </a:solidFill>
                  </a:rPr>
                  <a:t>两个变量值的互换</a:t>
                </a:r>
                <a:endParaRPr lang="en-US" altLang="zh-CN" sz="1400" smtClean="0">
                  <a:solidFill>
                    <a:schemeClr val="bg1"/>
                  </a:solidFill>
                </a:endParaRPr>
              </a:p>
              <a:p>
                <a:endParaRPr lang="en-US" altLang="zh-CN" sz="1400">
                  <a:solidFill>
                    <a:schemeClr val="bg1"/>
                  </a:solidFill>
                </a:endParaRPr>
              </a:p>
              <a:p>
                <a:endParaRPr lang="en-US" altLang="zh-CN" sz="1400" smtClean="0">
                  <a:solidFill>
                    <a:schemeClr val="bg1"/>
                  </a:solidFill>
                </a:endParaRPr>
              </a:p>
              <a:p>
                <a:endParaRPr lang="en-US" altLang="zh-CN" sz="1400">
                  <a:solidFill>
                    <a:schemeClr val="bg1"/>
                  </a:solidFill>
                </a:endParaRPr>
              </a:p>
              <a:p>
                <a:endParaRPr lang="en-US" altLang="zh-CN" sz="1400" smtClean="0">
                  <a:solidFill>
                    <a:schemeClr val="bg1"/>
                  </a:solidFill>
                </a:endParaRPr>
              </a:p>
              <a:p>
                <a:r>
                  <a:rPr lang="zh-CN" altLang="en-US" sz="1400" smtClean="0">
                    <a:solidFill>
                      <a:schemeClr val="bg1"/>
                    </a:solidFill>
                  </a:rPr>
                  <a:t>因此，为了实现互换，必须借助于第三个变量</a:t>
                </a:r>
                <a:endParaRPr lang="en-US" altLang="zh-CN" sz="1400" smtClean="0">
                  <a:solidFill>
                    <a:schemeClr val="bg1"/>
                  </a:solidFill>
                </a:endParaRPr>
              </a:p>
            </p:txBody>
          </p:sp>
        </p:grpSp>
        <p:sp>
          <p:nvSpPr>
            <p:cNvPr id="55" name="圆角矩形 54"/>
            <p:cNvSpPr/>
            <p:nvPr/>
          </p:nvSpPr>
          <p:spPr>
            <a:xfrm>
              <a:off x="5213201" y="4620705"/>
              <a:ext cx="4348242" cy="647033"/>
            </a:xfrm>
            <a:prstGeom prst="roundRect">
              <a:avLst>
                <a:gd name="adj" fmla="val 8916"/>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rtlCol="0" anchor="t"/>
            <a:lstStyle/>
            <a:p>
              <a:pPr defTabSz="363538">
                <a:lnSpc>
                  <a:spcPct val="120000"/>
                </a:lnSpc>
              </a:pPr>
              <a:r>
                <a:rPr lang="en-US" altLang="zh-CN" sz="1400">
                  <a:solidFill>
                    <a:schemeClr val="bg1"/>
                  </a:solidFill>
                </a:rPr>
                <a:t>a=b</a:t>
              </a:r>
              <a:r>
                <a:rPr lang="en-US" altLang="zh-CN" sz="1400" smtClean="0">
                  <a:solidFill>
                    <a:schemeClr val="bg1"/>
                  </a:solidFill>
                </a:rPr>
                <a:t>;  </a:t>
              </a:r>
              <a:r>
                <a:rPr lang="en-US" altLang="zh-CN" sz="1400" smtClean="0">
                  <a:solidFill>
                    <a:srgbClr val="92D050"/>
                  </a:solidFill>
                </a:rPr>
                <a:t>//</a:t>
              </a:r>
              <a:r>
                <a:rPr lang="zh-CN" altLang="en-US" sz="1400">
                  <a:solidFill>
                    <a:srgbClr val="92D050"/>
                  </a:solidFill>
                </a:rPr>
                <a:t>把变量</a:t>
              </a:r>
              <a:r>
                <a:rPr lang="en-US" altLang="zh-CN" sz="1400">
                  <a:solidFill>
                    <a:srgbClr val="92D050"/>
                  </a:solidFill>
                </a:rPr>
                <a:t>b</a:t>
              </a:r>
              <a:r>
                <a:rPr lang="zh-CN" altLang="en-US" sz="1400">
                  <a:solidFill>
                    <a:srgbClr val="92D050"/>
                  </a:solidFill>
                </a:rPr>
                <a:t>的值赋给变量</a:t>
              </a:r>
              <a:r>
                <a:rPr lang="en-US" altLang="zh-CN" sz="1400">
                  <a:solidFill>
                    <a:srgbClr val="92D050"/>
                  </a:solidFill>
                </a:rPr>
                <a:t>a</a:t>
              </a:r>
              <a:r>
                <a:rPr lang="zh-CN" altLang="en-US" sz="1400">
                  <a:solidFill>
                    <a:srgbClr val="92D050"/>
                  </a:solidFill>
                </a:rPr>
                <a:t>，</a:t>
              </a:r>
              <a:r>
                <a:rPr lang="en-US" altLang="zh-CN" sz="1400">
                  <a:solidFill>
                    <a:srgbClr val="92D050"/>
                  </a:solidFill>
                </a:rPr>
                <a:t>a</a:t>
              </a:r>
              <a:r>
                <a:rPr lang="zh-CN" altLang="en-US" sz="1400">
                  <a:solidFill>
                    <a:srgbClr val="92D050"/>
                  </a:solidFill>
                </a:rPr>
                <a:t>的值等于</a:t>
              </a:r>
              <a:r>
                <a:rPr lang="en-US" altLang="zh-CN" sz="1400">
                  <a:solidFill>
                    <a:srgbClr val="92D050"/>
                  </a:solidFill>
                </a:rPr>
                <a:t>b</a:t>
              </a:r>
              <a:r>
                <a:rPr lang="zh-CN" altLang="en-US" sz="1400">
                  <a:solidFill>
                    <a:srgbClr val="92D050"/>
                  </a:solidFill>
                </a:rPr>
                <a:t>的</a:t>
              </a:r>
              <a:r>
                <a:rPr lang="zh-CN" altLang="en-US" sz="1400" smtClean="0">
                  <a:solidFill>
                    <a:srgbClr val="92D050"/>
                  </a:solidFill>
                </a:rPr>
                <a:t>值</a:t>
              </a:r>
              <a:endParaRPr lang="zh-CN" altLang="en-US" sz="1400">
                <a:solidFill>
                  <a:srgbClr val="92D050"/>
                </a:solidFill>
              </a:endParaRPr>
            </a:p>
            <a:p>
              <a:pPr defTabSz="363538">
                <a:lnSpc>
                  <a:spcPct val="120000"/>
                </a:lnSpc>
              </a:pPr>
              <a:r>
                <a:rPr lang="en-US" altLang="zh-CN" sz="1400">
                  <a:solidFill>
                    <a:schemeClr val="bg1"/>
                  </a:solidFill>
                </a:rPr>
                <a:t>b=a</a:t>
              </a:r>
              <a:r>
                <a:rPr lang="en-US" altLang="zh-CN" sz="1400" smtClean="0">
                  <a:solidFill>
                    <a:schemeClr val="bg1"/>
                  </a:solidFill>
                </a:rPr>
                <a:t>;  </a:t>
              </a:r>
              <a:r>
                <a:rPr lang="en-US" altLang="zh-CN" sz="1400" smtClean="0">
                  <a:solidFill>
                    <a:srgbClr val="92D050"/>
                  </a:solidFill>
                </a:rPr>
                <a:t>//</a:t>
              </a:r>
              <a:r>
                <a:rPr lang="zh-CN" altLang="en-US" sz="1400">
                  <a:solidFill>
                    <a:srgbClr val="92D050"/>
                  </a:solidFill>
                </a:rPr>
                <a:t>再把变量</a:t>
              </a:r>
              <a:r>
                <a:rPr lang="en-US" altLang="zh-CN" sz="1400">
                  <a:solidFill>
                    <a:srgbClr val="92D050"/>
                  </a:solidFill>
                </a:rPr>
                <a:t>a</a:t>
              </a:r>
              <a:r>
                <a:rPr lang="zh-CN" altLang="en-US" sz="1400">
                  <a:solidFill>
                    <a:srgbClr val="92D050"/>
                  </a:solidFill>
                </a:rPr>
                <a:t>的值赋给变量</a:t>
              </a:r>
              <a:r>
                <a:rPr lang="en-US" altLang="zh-CN" sz="1400">
                  <a:solidFill>
                    <a:srgbClr val="92D050"/>
                  </a:solidFill>
                </a:rPr>
                <a:t>b</a:t>
              </a:r>
              <a:r>
                <a:rPr lang="zh-CN" altLang="en-US" sz="1400">
                  <a:solidFill>
                    <a:srgbClr val="92D050"/>
                  </a:solidFill>
                </a:rPr>
                <a:t>，变量</a:t>
              </a:r>
              <a:r>
                <a:rPr lang="en-US" altLang="zh-CN" sz="1400">
                  <a:solidFill>
                    <a:srgbClr val="92D050"/>
                  </a:solidFill>
                </a:rPr>
                <a:t>b</a:t>
              </a:r>
              <a:r>
                <a:rPr lang="zh-CN" altLang="en-US" sz="1400">
                  <a:solidFill>
                    <a:srgbClr val="92D050"/>
                  </a:solidFill>
                </a:rPr>
                <a:t>值没有改变</a:t>
              </a:r>
              <a:endParaRPr lang="en-US" altLang="zh-CN" sz="1400" smtClean="0">
                <a:solidFill>
                  <a:srgbClr val="92D050"/>
                </a:solidFill>
              </a:endParaRPr>
            </a:p>
          </p:txBody>
        </p:sp>
      </p:grpSp>
    </p:spTree>
    <p:extLst>
      <p:ext uri="{BB962C8B-B14F-4D97-AF65-F5344CB8AC3E}">
        <p14:creationId xmlns="" xmlns:p14="http://schemas.microsoft.com/office/powerpoint/2010/main" val="409255176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3537" y="260350"/>
            <a:ext cx="10515600" cy="1325563"/>
          </a:xfrm>
        </p:spPr>
        <p:txBody>
          <a:bodyPr/>
          <a:lstStyle/>
          <a:p>
            <a:r>
              <a:rPr lang="zh-CN" altLang="en-US"/>
              <a:t>用</a:t>
            </a:r>
            <a:r>
              <a:rPr lang="en-US" altLang="zh-CN" smtClean="0"/>
              <a:t>if</a:t>
            </a:r>
            <a:r>
              <a:rPr lang="zh-CN" altLang="en-US" smtClean="0"/>
              <a:t>语句实现选择结构</a:t>
            </a:r>
            <a:endParaRPr lang="zh-CN" altLang="en-US"/>
          </a:p>
        </p:txBody>
      </p:sp>
      <p:sp>
        <p:nvSpPr>
          <p:cNvPr id="3" name="内容占位符 2"/>
          <p:cNvSpPr>
            <a:spLocks noGrp="1"/>
          </p:cNvSpPr>
          <p:nvPr>
            <p:ph idx="1"/>
          </p:nvPr>
        </p:nvSpPr>
        <p:spPr>
          <a:xfrm>
            <a:off x="573537" y="1154962"/>
            <a:ext cx="7494850" cy="5422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4.3】</a:t>
            </a:r>
            <a:r>
              <a:rPr lang="zh-CN" altLang="en-US" sz="2000">
                <a:solidFill>
                  <a:schemeClr val="accent1"/>
                </a:solidFill>
              </a:rPr>
              <a:t>输入</a:t>
            </a:r>
            <a:r>
              <a:rPr lang="en-US" altLang="zh-CN" sz="2000">
                <a:solidFill>
                  <a:schemeClr val="accent1"/>
                </a:solidFill>
              </a:rPr>
              <a:t>3</a:t>
            </a:r>
            <a:r>
              <a:rPr lang="zh-CN" altLang="en-US" sz="2000">
                <a:solidFill>
                  <a:schemeClr val="accent1"/>
                </a:solidFill>
              </a:rPr>
              <a:t>个数</a:t>
            </a:r>
            <a:r>
              <a:rPr lang="en-US" altLang="zh-CN" sz="2000">
                <a:solidFill>
                  <a:schemeClr val="accent1"/>
                </a:solidFill>
              </a:rPr>
              <a:t>a</a:t>
            </a:r>
            <a:r>
              <a:rPr lang="zh-CN" altLang="en-US" sz="2000">
                <a:solidFill>
                  <a:schemeClr val="accent1"/>
                </a:solidFill>
              </a:rPr>
              <a:t>，</a:t>
            </a:r>
            <a:r>
              <a:rPr lang="en-US" altLang="zh-CN" sz="2000">
                <a:solidFill>
                  <a:schemeClr val="accent1"/>
                </a:solidFill>
              </a:rPr>
              <a:t>b</a:t>
            </a:r>
            <a:r>
              <a:rPr lang="zh-CN" altLang="en-US" sz="2000">
                <a:solidFill>
                  <a:schemeClr val="accent1"/>
                </a:solidFill>
              </a:rPr>
              <a:t>，</a:t>
            </a:r>
            <a:r>
              <a:rPr lang="en-US" altLang="zh-CN" sz="2000">
                <a:solidFill>
                  <a:schemeClr val="accent1"/>
                </a:solidFill>
              </a:rPr>
              <a:t>c</a:t>
            </a:r>
            <a:r>
              <a:rPr lang="zh-CN" altLang="en-US" sz="2000">
                <a:solidFill>
                  <a:schemeClr val="accent1"/>
                </a:solidFill>
              </a:rPr>
              <a:t>，要求按由小到大的顺序输出。</a:t>
            </a:r>
          </a:p>
        </p:txBody>
      </p:sp>
      <p:sp>
        <p:nvSpPr>
          <p:cNvPr id="13" name="圆角矩形 12"/>
          <p:cNvSpPr/>
          <p:nvPr/>
        </p:nvSpPr>
        <p:spPr>
          <a:xfrm>
            <a:off x="808178" y="1624642"/>
            <a:ext cx="5562805" cy="5028632"/>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1400"/>
              <a:t>#include &lt;stdio.h&gt;</a:t>
            </a:r>
          </a:p>
          <a:p>
            <a:pPr defTabSz="363538"/>
            <a:r>
              <a:rPr lang="en-US" altLang="zh-CN" sz="1400"/>
              <a:t>int main()</a:t>
            </a:r>
          </a:p>
          <a:p>
            <a:pPr defTabSz="363538"/>
            <a:r>
              <a:rPr lang="en-US" altLang="zh-CN" sz="1400"/>
              <a:t>{</a:t>
            </a:r>
          </a:p>
          <a:p>
            <a:pPr defTabSz="363538"/>
            <a:r>
              <a:rPr lang="en-US" altLang="zh-CN" sz="1400"/>
              <a:t>	float a,b,c,t;</a:t>
            </a:r>
          </a:p>
          <a:p>
            <a:pPr defTabSz="363538"/>
            <a:r>
              <a:rPr lang="en-US" altLang="zh-CN" sz="1400"/>
              <a:t>	scanf("%f,%f,%f",&amp;a,&amp;b,&amp;c);</a:t>
            </a:r>
          </a:p>
          <a:p>
            <a:pPr defTabSz="363538"/>
            <a:r>
              <a:rPr lang="en-US" altLang="zh-CN" sz="1400"/>
              <a:t>	if(a&gt;b)</a:t>
            </a:r>
          </a:p>
          <a:p>
            <a:pPr defTabSz="363538"/>
            <a:r>
              <a:rPr lang="en-US" altLang="zh-CN" sz="1400"/>
              <a:t>	{	t=a</a:t>
            </a:r>
            <a:r>
              <a:rPr lang="en-US" altLang="zh-CN" sz="1400" smtClean="0"/>
              <a:t>;		</a:t>
            </a:r>
            <a:r>
              <a:rPr lang="en-US" altLang="zh-CN" sz="1400" smtClean="0">
                <a:solidFill>
                  <a:srgbClr val="008000"/>
                </a:solidFill>
              </a:rPr>
              <a:t>//</a:t>
            </a:r>
            <a:r>
              <a:rPr lang="zh-CN" altLang="en-US" sz="1400">
                <a:solidFill>
                  <a:srgbClr val="008000"/>
                </a:solidFill>
              </a:rPr>
              <a:t>借助变量</a:t>
            </a:r>
            <a:r>
              <a:rPr lang="en-US" altLang="zh-CN" sz="1400">
                <a:solidFill>
                  <a:srgbClr val="008000"/>
                </a:solidFill>
              </a:rPr>
              <a:t>t</a:t>
            </a:r>
            <a:r>
              <a:rPr lang="zh-CN" altLang="en-US" sz="1400">
                <a:solidFill>
                  <a:srgbClr val="008000"/>
                </a:solidFill>
              </a:rPr>
              <a:t>，实现变量</a:t>
            </a:r>
            <a:r>
              <a:rPr lang="en-US" altLang="zh-CN" sz="1400">
                <a:solidFill>
                  <a:srgbClr val="008000"/>
                </a:solidFill>
              </a:rPr>
              <a:t>a</a:t>
            </a:r>
            <a:r>
              <a:rPr lang="zh-CN" altLang="en-US" sz="1400">
                <a:solidFill>
                  <a:srgbClr val="008000"/>
                </a:solidFill>
              </a:rPr>
              <a:t>和变量</a:t>
            </a:r>
            <a:r>
              <a:rPr lang="en-US" altLang="zh-CN" sz="1400">
                <a:solidFill>
                  <a:srgbClr val="008000"/>
                </a:solidFill>
              </a:rPr>
              <a:t>b</a:t>
            </a:r>
            <a:r>
              <a:rPr lang="zh-CN" altLang="en-US" sz="1400">
                <a:solidFill>
                  <a:srgbClr val="008000"/>
                </a:solidFill>
              </a:rPr>
              <a:t>互换值</a:t>
            </a:r>
          </a:p>
          <a:p>
            <a:pPr defTabSz="363538"/>
            <a:r>
              <a:rPr lang="zh-CN" altLang="en-US" sz="1400"/>
              <a:t>		</a:t>
            </a:r>
            <a:r>
              <a:rPr lang="en-US" altLang="zh-CN" sz="1400"/>
              <a:t>a=b;</a:t>
            </a:r>
          </a:p>
          <a:p>
            <a:pPr defTabSz="363538"/>
            <a:r>
              <a:rPr lang="en-US" altLang="zh-CN" sz="1400"/>
              <a:t>		b=t;</a:t>
            </a:r>
          </a:p>
          <a:p>
            <a:pPr defTabSz="363538"/>
            <a:r>
              <a:rPr lang="en-US" altLang="zh-CN" sz="1400"/>
              <a:t>	</a:t>
            </a:r>
            <a:r>
              <a:rPr lang="en-US" altLang="zh-CN" sz="1400" smtClean="0"/>
              <a:t>}			</a:t>
            </a:r>
            <a:r>
              <a:rPr lang="en-US" altLang="zh-CN" sz="1400">
                <a:solidFill>
                  <a:srgbClr val="008000"/>
                </a:solidFill>
              </a:rPr>
              <a:t>//</a:t>
            </a:r>
            <a:r>
              <a:rPr lang="zh-CN" altLang="en-US" sz="1400">
                <a:solidFill>
                  <a:srgbClr val="008000"/>
                </a:solidFill>
              </a:rPr>
              <a:t>互换后，</a:t>
            </a:r>
            <a:r>
              <a:rPr lang="en-US" altLang="zh-CN" sz="1400">
                <a:solidFill>
                  <a:srgbClr val="008000"/>
                </a:solidFill>
              </a:rPr>
              <a:t>a</a:t>
            </a:r>
            <a:r>
              <a:rPr lang="zh-CN" altLang="en-US" sz="1400">
                <a:solidFill>
                  <a:srgbClr val="008000"/>
                </a:solidFill>
              </a:rPr>
              <a:t>小于或等于</a:t>
            </a:r>
            <a:r>
              <a:rPr lang="en-US" altLang="zh-CN" sz="1400">
                <a:solidFill>
                  <a:srgbClr val="008000"/>
                </a:solidFill>
              </a:rPr>
              <a:t>b     </a:t>
            </a:r>
          </a:p>
          <a:p>
            <a:pPr defTabSz="363538"/>
            <a:r>
              <a:rPr lang="en-US" altLang="zh-CN" sz="1400"/>
              <a:t>	if(a&gt;c)</a:t>
            </a:r>
          </a:p>
          <a:p>
            <a:pPr defTabSz="363538"/>
            <a:r>
              <a:rPr lang="en-US" altLang="zh-CN" sz="1400"/>
              <a:t>	{	t=a</a:t>
            </a:r>
            <a:r>
              <a:rPr lang="en-US" altLang="zh-CN" sz="1400" smtClean="0"/>
              <a:t>;		</a:t>
            </a:r>
            <a:r>
              <a:rPr lang="en-US" altLang="zh-CN" sz="1400">
                <a:solidFill>
                  <a:srgbClr val="008000"/>
                </a:solidFill>
              </a:rPr>
              <a:t>//</a:t>
            </a:r>
            <a:r>
              <a:rPr lang="zh-CN" altLang="en-US" sz="1400">
                <a:solidFill>
                  <a:srgbClr val="008000"/>
                </a:solidFill>
              </a:rPr>
              <a:t>借助变量</a:t>
            </a:r>
            <a:r>
              <a:rPr lang="en-US" altLang="zh-CN" sz="1400">
                <a:solidFill>
                  <a:srgbClr val="008000"/>
                </a:solidFill>
              </a:rPr>
              <a:t>t</a:t>
            </a:r>
            <a:r>
              <a:rPr lang="zh-CN" altLang="en-US" sz="1400">
                <a:solidFill>
                  <a:srgbClr val="008000"/>
                </a:solidFill>
              </a:rPr>
              <a:t>，实现变量</a:t>
            </a:r>
            <a:r>
              <a:rPr lang="en-US" altLang="zh-CN" sz="1400">
                <a:solidFill>
                  <a:srgbClr val="008000"/>
                </a:solidFill>
              </a:rPr>
              <a:t>a</a:t>
            </a:r>
            <a:r>
              <a:rPr lang="zh-CN" altLang="en-US" sz="1400">
                <a:solidFill>
                  <a:srgbClr val="008000"/>
                </a:solidFill>
              </a:rPr>
              <a:t>和变量</a:t>
            </a:r>
            <a:r>
              <a:rPr lang="en-US" altLang="zh-CN" sz="1400">
                <a:solidFill>
                  <a:srgbClr val="008000"/>
                </a:solidFill>
              </a:rPr>
              <a:t>c</a:t>
            </a:r>
            <a:r>
              <a:rPr lang="zh-CN" altLang="en-US" sz="1400">
                <a:solidFill>
                  <a:srgbClr val="008000"/>
                </a:solidFill>
              </a:rPr>
              <a:t>互换值</a:t>
            </a:r>
          </a:p>
          <a:p>
            <a:pPr defTabSz="363538"/>
            <a:r>
              <a:rPr lang="zh-CN" altLang="en-US" sz="1400"/>
              <a:t>		</a:t>
            </a:r>
            <a:r>
              <a:rPr lang="en-US" altLang="zh-CN" sz="1400"/>
              <a:t>a=c;</a:t>
            </a:r>
          </a:p>
          <a:p>
            <a:pPr defTabSz="363538"/>
            <a:r>
              <a:rPr lang="en-US" altLang="zh-CN" sz="1400"/>
              <a:t>		c=t;</a:t>
            </a:r>
          </a:p>
          <a:p>
            <a:pPr defTabSz="363538"/>
            <a:r>
              <a:rPr lang="en-US" altLang="zh-CN" sz="1400"/>
              <a:t>	</a:t>
            </a:r>
            <a:r>
              <a:rPr lang="en-US" altLang="zh-CN" sz="1400" smtClean="0"/>
              <a:t>}			</a:t>
            </a:r>
            <a:r>
              <a:rPr lang="en-US" altLang="zh-CN" sz="1400">
                <a:solidFill>
                  <a:srgbClr val="008000"/>
                </a:solidFill>
              </a:rPr>
              <a:t>//</a:t>
            </a:r>
            <a:r>
              <a:rPr lang="zh-CN" altLang="en-US" sz="1400">
                <a:solidFill>
                  <a:srgbClr val="008000"/>
                </a:solidFill>
              </a:rPr>
              <a:t>互换后，</a:t>
            </a:r>
            <a:r>
              <a:rPr lang="en-US" altLang="zh-CN" sz="1400">
                <a:solidFill>
                  <a:srgbClr val="008000"/>
                </a:solidFill>
              </a:rPr>
              <a:t>a</a:t>
            </a:r>
            <a:r>
              <a:rPr lang="zh-CN" altLang="en-US" sz="1400">
                <a:solidFill>
                  <a:srgbClr val="008000"/>
                </a:solidFill>
              </a:rPr>
              <a:t>小于或等于</a:t>
            </a:r>
            <a:r>
              <a:rPr lang="en-US" altLang="zh-CN" sz="1400">
                <a:solidFill>
                  <a:srgbClr val="008000"/>
                </a:solidFill>
              </a:rPr>
              <a:t>c       </a:t>
            </a:r>
          </a:p>
          <a:p>
            <a:pPr defTabSz="363538"/>
            <a:r>
              <a:rPr lang="en-US" altLang="zh-CN" sz="1400"/>
              <a:t>	if(b&gt;c</a:t>
            </a:r>
            <a:r>
              <a:rPr lang="en-US" altLang="zh-CN" sz="1400" smtClean="0"/>
              <a:t>)</a:t>
            </a:r>
            <a:endParaRPr lang="zh-CN" altLang="en-US" sz="1400" smtClean="0">
              <a:solidFill>
                <a:srgbClr val="008000"/>
              </a:solidFill>
            </a:endParaRPr>
          </a:p>
          <a:p>
            <a:pPr defTabSz="363538"/>
            <a:r>
              <a:rPr lang="zh-CN" altLang="en-US" sz="1400" smtClean="0"/>
              <a:t>	</a:t>
            </a:r>
            <a:r>
              <a:rPr lang="en-US" altLang="zh-CN" sz="1400" smtClean="0"/>
              <a:t>{	t=b;		</a:t>
            </a:r>
            <a:r>
              <a:rPr lang="en-US" altLang="zh-CN" sz="1400" smtClean="0">
                <a:solidFill>
                  <a:srgbClr val="008000"/>
                </a:solidFill>
              </a:rPr>
              <a:t>//</a:t>
            </a:r>
            <a:r>
              <a:rPr lang="zh-CN" altLang="en-US" sz="1400" smtClean="0">
                <a:solidFill>
                  <a:srgbClr val="008000"/>
                </a:solidFill>
              </a:rPr>
              <a:t>借助变量</a:t>
            </a:r>
            <a:r>
              <a:rPr lang="en-US" altLang="zh-CN" sz="1400" smtClean="0">
                <a:solidFill>
                  <a:srgbClr val="008000"/>
                </a:solidFill>
              </a:rPr>
              <a:t>t</a:t>
            </a:r>
            <a:r>
              <a:rPr lang="zh-CN" altLang="en-US" sz="1400" smtClean="0">
                <a:solidFill>
                  <a:srgbClr val="008000"/>
                </a:solidFill>
              </a:rPr>
              <a:t>，实现变量</a:t>
            </a:r>
            <a:r>
              <a:rPr lang="en-US" altLang="zh-CN" sz="1400" smtClean="0">
                <a:solidFill>
                  <a:srgbClr val="008000"/>
                </a:solidFill>
              </a:rPr>
              <a:t>b</a:t>
            </a:r>
            <a:r>
              <a:rPr lang="zh-CN" altLang="en-US" sz="1400" smtClean="0">
                <a:solidFill>
                  <a:srgbClr val="008000"/>
                </a:solidFill>
              </a:rPr>
              <a:t>和变量</a:t>
            </a:r>
            <a:r>
              <a:rPr lang="en-US" altLang="zh-CN" sz="1400" smtClean="0">
                <a:solidFill>
                  <a:srgbClr val="008000"/>
                </a:solidFill>
              </a:rPr>
              <a:t>c</a:t>
            </a:r>
            <a:r>
              <a:rPr lang="zh-CN" altLang="en-US" sz="1400" smtClean="0">
                <a:solidFill>
                  <a:srgbClr val="008000"/>
                </a:solidFill>
              </a:rPr>
              <a:t>互换值</a:t>
            </a:r>
          </a:p>
          <a:p>
            <a:pPr defTabSz="363538"/>
            <a:r>
              <a:rPr lang="zh-CN" altLang="en-US" sz="1400"/>
              <a:t>		</a:t>
            </a:r>
            <a:r>
              <a:rPr lang="en-US" altLang="zh-CN" sz="1400"/>
              <a:t>b=c;</a:t>
            </a:r>
          </a:p>
          <a:p>
            <a:pPr defTabSz="363538"/>
            <a:r>
              <a:rPr lang="en-US" altLang="zh-CN" sz="1400"/>
              <a:t>		c=t;</a:t>
            </a:r>
          </a:p>
          <a:p>
            <a:pPr defTabSz="363538"/>
            <a:r>
              <a:rPr lang="en-US" altLang="zh-CN" sz="1400"/>
              <a:t>	</a:t>
            </a:r>
            <a:r>
              <a:rPr lang="en-US" altLang="zh-CN" sz="1400" smtClean="0"/>
              <a:t>}			</a:t>
            </a:r>
            <a:r>
              <a:rPr lang="en-US" altLang="zh-CN" sz="1400">
                <a:solidFill>
                  <a:srgbClr val="008000"/>
                </a:solidFill>
              </a:rPr>
              <a:t>//</a:t>
            </a:r>
            <a:r>
              <a:rPr lang="zh-CN" altLang="en-US" sz="1400">
                <a:solidFill>
                  <a:srgbClr val="008000"/>
                </a:solidFill>
              </a:rPr>
              <a:t>互换后，</a:t>
            </a:r>
            <a:r>
              <a:rPr lang="en-US" altLang="zh-CN" sz="1400">
                <a:solidFill>
                  <a:srgbClr val="008000"/>
                </a:solidFill>
              </a:rPr>
              <a:t>b</a:t>
            </a:r>
            <a:r>
              <a:rPr lang="zh-CN" altLang="en-US" sz="1400">
                <a:solidFill>
                  <a:srgbClr val="008000"/>
                </a:solidFill>
              </a:rPr>
              <a:t>小于或等于</a:t>
            </a:r>
            <a:r>
              <a:rPr lang="en-US" altLang="zh-CN" sz="1400">
                <a:solidFill>
                  <a:srgbClr val="008000"/>
                </a:solidFill>
              </a:rPr>
              <a:t>c                       </a:t>
            </a:r>
          </a:p>
          <a:p>
            <a:pPr defTabSz="363538"/>
            <a:r>
              <a:rPr lang="en-US" altLang="zh-CN" sz="1400"/>
              <a:t>	printf("%5.2f,%5.2f,%5.2f\n",a,b,c); </a:t>
            </a:r>
            <a:r>
              <a:rPr lang="en-US" altLang="zh-CN" sz="1400" smtClean="0"/>
              <a:t>		</a:t>
            </a:r>
            <a:r>
              <a:rPr lang="en-US" altLang="zh-CN" sz="1400">
                <a:solidFill>
                  <a:srgbClr val="008000"/>
                </a:solidFill>
              </a:rPr>
              <a:t>//</a:t>
            </a:r>
            <a:r>
              <a:rPr lang="zh-CN" altLang="en-US" sz="1400">
                <a:solidFill>
                  <a:srgbClr val="008000"/>
                </a:solidFill>
              </a:rPr>
              <a:t>顺序输出</a:t>
            </a:r>
            <a:r>
              <a:rPr lang="en-US" altLang="zh-CN" sz="1400">
                <a:solidFill>
                  <a:srgbClr val="008000"/>
                </a:solidFill>
              </a:rPr>
              <a:t>a,b,c</a:t>
            </a:r>
            <a:r>
              <a:rPr lang="zh-CN" altLang="en-US" sz="1400">
                <a:solidFill>
                  <a:srgbClr val="008000"/>
                </a:solidFill>
              </a:rPr>
              <a:t>的值</a:t>
            </a:r>
          </a:p>
          <a:p>
            <a:pPr defTabSz="363538"/>
            <a:r>
              <a:rPr lang="zh-CN" altLang="en-US" sz="1400"/>
              <a:t>	</a:t>
            </a:r>
            <a:r>
              <a:rPr lang="en-US" altLang="zh-CN" sz="1400"/>
              <a:t>return 0;</a:t>
            </a:r>
          </a:p>
          <a:p>
            <a:pPr defTabSz="363538"/>
            <a:r>
              <a:rPr lang="en-US" altLang="zh-CN" sz="1400"/>
              <a:t>}</a:t>
            </a:r>
            <a:endParaRPr lang="en-US" altLang="zh-CN" sz="1400" smtClean="0">
              <a:solidFill>
                <a:srgbClr val="008000"/>
              </a:solidFill>
            </a:endParaRPr>
          </a:p>
        </p:txBody>
      </p:sp>
      <p:grpSp>
        <p:nvGrpSpPr>
          <p:cNvPr id="51" name="组合 50"/>
          <p:cNvGrpSpPr/>
          <p:nvPr/>
        </p:nvGrpSpPr>
        <p:grpSpPr>
          <a:xfrm>
            <a:off x="6704278" y="4307923"/>
            <a:ext cx="4626331" cy="989341"/>
            <a:chOff x="8050697" y="5019262"/>
            <a:chExt cx="4626331" cy="989341"/>
          </a:xfrm>
          <a:effectLst>
            <a:outerShdw blurRad="63500" sx="102000" sy="102000" algn="ctr" rotWithShape="0">
              <a:prstClr val="black">
                <a:alpha val="40000"/>
              </a:prstClr>
            </a:outerShdw>
          </a:effectLst>
        </p:grpSpPr>
        <p:sp>
          <p:nvSpPr>
            <p:cNvPr id="52" name="剪去单角的矩形 51"/>
            <p:cNvSpPr/>
            <p:nvPr/>
          </p:nvSpPr>
          <p:spPr>
            <a:xfrm>
              <a:off x="8050697" y="5019262"/>
              <a:ext cx="4626331" cy="989341"/>
            </a:xfrm>
            <a:prstGeom prst="snip1Rect">
              <a:avLst>
                <a:gd name="adj" fmla="val 87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3" name="图片 52"/>
            <p:cNvPicPr>
              <a:picLocks noChangeAspect="1"/>
            </p:cNvPicPr>
            <p:nvPr/>
          </p:nvPicPr>
          <p:blipFill>
            <a:blip r:embed="rId7" cstate="print">
              <a:extLst>
                <a:ext uri="{28A0092B-C50C-407E-A947-70E740481C1C}">
                  <a14:useLocalDpi xmlns="" xmlns:a14="http://schemas.microsoft.com/office/drawing/2010/main" val="0"/>
                </a:ext>
              </a:extLst>
            </a:blip>
            <a:stretch>
              <a:fillRect/>
            </a:stretch>
          </p:blipFill>
          <p:spPr>
            <a:xfrm>
              <a:off x="8108212" y="5064435"/>
              <a:ext cx="290352" cy="327244"/>
            </a:xfrm>
            <a:prstGeom prst="rect">
              <a:avLst/>
            </a:prstGeom>
          </p:spPr>
        </p:pic>
        <p:sp>
          <p:nvSpPr>
            <p:cNvPr id="54" name="文本框 53"/>
            <p:cNvSpPr txBox="1"/>
            <p:nvPr/>
          </p:nvSpPr>
          <p:spPr>
            <a:xfrm>
              <a:off x="8388005" y="5054496"/>
              <a:ext cx="4219449" cy="954107"/>
            </a:xfrm>
            <a:prstGeom prst="rect">
              <a:avLst/>
            </a:prstGeom>
            <a:noFill/>
          </p:spPr>
          <p:txBody>
            <a:bodyPr wrap="square" rtlCol="0">
              <a:spAutoFit/>
            </a:bodyPr>
            <a:lstStyle/>
            <a:p>
              <a:r>
                <a:rPr lang="zh-CN" altLang="en-US" sz="1400">
                  <a:solidFill>
                    <a:schemeClr val="bg1"/>
                  </a:solidFill>
                </a:rPr>
                <a:t>在经过第</a:t>
              </a:r>
              <a:r>
                <a:rPr lang="en-US" altLang="zh-CN" sz="1400">
                  <a:solidFill>
                    <a:schemeClr val="bg1"/>
                  </a:solidFill>
                </a:rPr>
                <a:t>1</a:t>
              </a:r>
              <a:r>
                <a:rPr lang="zh-CN" altLang="en-US" sz="1400">
                  <a:solidFill>
                    <a:schemeClr val="bg1"/>
                  </a:solidFill>
                </a:rPr>
                <a:t>次互换值后，</a:t>
              </a:r>
              <a:r>
                <a:rPr lang="en-US" altLang="zh-CN" sz="1400">
                  <a:solidFill>
                    <a:schemeClr val="bg1"/>
                  </a:solidFill>
                </a:rPr>
                <a:t>a≤b</a:t>
              </a:r>
              <a:r>
                <a:rPr lang="zh-CN" altLang="en-US" sz="1400">
                  <a:solidFill>
                    <a:schemeClr val="bg1"/>
                  </a:solidFill>
                </a:rPr>
                <a:t>，经过第</a:t>
              </a:r>
              <a:r>
                <a:rPr lang="en-US" altLang="zh-CN" sz="1400">
                  <a:solidFill>
                    <a:schemeClr val="bg1"/>
                  </a:solidFill>
                </a:rPr>
                <a:t>2</a:t>
              </a:r>
              <a:r>
                <a:rPr lang="zh-CN" altLang="en-US" sz="1400">
                  <a:solidFill>
                    <a:schemeClr val="bg1"/>
                  </a:solidFill>
                </a:rPr>
                <a:t>次互换值后</a:t>
              </a:r>
              <a:r>
                <a:rPr lang="en-US" altLang="zh-CN" sz="1400">
                  <a:solidFill>
                    <a:schemeClr val="bg1"/>
                  </a:solidFill>
                </a:rPr>
                <a:t>a≤c</a:t>
              </a:r>
              <a:r>
                <a:rPr lang="zh-CN" altLang="en-US" sz="1400">
                  <a:solidFill>
                    <a:schemeClr val="bg1"/>
                  </a:solidFill>
                </a:rPr>
                <a:t>，这样</a:t>
              </a:r>
              <a:r>
                <a:rPr lang="en-US" altLang="zh-CN" sz="1400">
                  <a:solidFill>
                    <a:schemeClr val="bg1"/>
                  </a:solidFill>
                </a:rPr>
                <a:t>a</a:t>
              </a:r>
              <a:r>
                <a:rPr lang="zh-CN" altLang="en-US" sz="1400">
                  <a:solidFill>
                    <a:schemeClr val="bg1"/>
                  </a:solidFill>
                </a:rPr>
                <a:t>已是三者中最小的</a:t>
              </a:r>
              <a:r>
                <a:rPr lang="en-US" altLang="zh-CN" sz="1400">
                  <a:solidFill>
                    <a:schemeClr val="bg1"/>
                  </a:solidFill>
                </a:rPr>
                <a:t>(</a:t>
              </a:r>
              <a:r>
                <a:rPr lang="zh-CN" altLang="en-US" sz="1400">
                  <a:solidFill>
                    <a:schemeClr val="bg1"/>
                  </a:solidFill>
                </a:rPr>
                <a:t>或最小者之一</a:t>
              </a:r>
              <a:r>
                <a:rPr lang="en-US" altLang="zh-CN" sz="1400">
                  <a:solidFill>
                    <a:schemeClr val="bg1"/>
                  </a:solidFill>
                </a:rPr>
                <a:t>)</a:t>
              </a:r>
              <a:r>
                <a:rPr lang="zh-CN" altLang="en-US" sz="1400">
                  <a:solidFill>
                    <a:schemeClr val="bg1"/>
                  </a:solidFill>
                </a:rPr>
                <a:t>，但是</a:t>
              </a:r>
              <a:r>
                <a:rPr lang="en-US" altLang="zh-CN" sz="1400">
                  <a:solidFill>
                    <a:schemeClr val="bg1"/>
                  </a:solidFill>
                </a:rPr>
                <a:t>b</a:t>
              </a:r>
              <a:r>
                <a:rPr lang="zh-CN" altLang="en-US" sz="1400">
                  <a:solidFill>
                    <a:schemeClr val="bg1"/>
                  </a:solidFill>
                </a:rPr>
                <a:t>和</a:t>
              </a:r>
              <a:r>
                <a:rPr lang="en-US" altLang="zh-CN" sz="1400">
                  <a:solidFill>
                    <a:schemeClr val="bg1"/>
                  </a:solidFill>
                </a:rPr>
                <a:t>c</a:t>
              </a:r>
              <a:r>
                <a:rPr lang="zh-CN" altLang="en-US" sz="1400">
                  <a:solidFill>
                    <a:schemeClr val="bg1"/>
                  </a:solidFill>
                </a:rPr>
                <a:t>谁大还未解决，还需要进行比较和互换。经过第</a:t>
              </a:r>
              <a:r>
                <a:rPr lang="en-US" altLang="zh-CN" sz="1400">
                  <a:solidFill>
                    <a:schemeClr val="bg1"/>
                  </a:solidFill>
                </a:rPr>
                <a:t>3</a:t>
              </a:r>
              <a:r>
                <a:rPr lang="zh-CN" altLang="en-US" sz="1400">
                  <a:solidFill>
                    <a:schemeClr val="bg1"/>
                  </a:solidFill>
                </a:rPr>
                <a:t>次互换值后，</a:t>
              </a:r>
              <a:r>
                <a:rPr lang="en-US" altLang="zh-CN" sz="1400">
                  <a:solidFill>
                    <a:schemeClr val="bg1"/>
                  </a:solidFill>
                </a:rPr>
                <a:t>a≤b≤c</a:t>
              </a:r>
              <a:r>
                <a:rPr lang="zh-CN" altLang="en-US" sz="1400">
                  <a:solidFill>
                    <a:schemeClr val="bg1"/>
                  </a:solidFill>
                </a:rPr>
                <a:t>。</a:t>
              </a:r>
              <a:endParaRPr lang="en-US" altLang="zh-CN" sz="1400" smtClean="0">
                <a:solidFill>
                  <a:schemeClr val="bg1"/>
                </a:solidFill>
              </a:endParaRPr>
            </a:p>
          </p:txBody>
        </p:sp>
      </p:grpSp>
      <p:grpSp>
        <p:nvGrpSpPr>
          <p:cNvPr id="14" name="组合 13"/>
          <p:cNvGrpSpPr/>
          <p:nvPr/>
        </p:nvGrpSpPr>
        <p:grpSpPr>
          <a:xfrm>
            <a:off x="8372602" y="487814"/>
            <a:ext cx="2958007" cy="3294688"/>
            <a:chOff x="4030665" y="1795463"/>
            <a:chExt cx="3717926" cy="4624986"/>
          </a:xfrm>
        </p:grpSpPr>
        <p:sp>
          <p:nvSpPr>
            <p:cNvPr id="15" name="MH_Text_1"/>
            <p:cNvSpPr>
              <a:spLocks noChangeAspect="1"/>
            </p:cNvSpPr>
            <p:nvPr>
              <p:custDataLst>
                <p:tags r:id="rId1"/>
              </p:custDataLst>
            </p:nvPr>
          </p:nvSpPr>
          <p:spPr>
            <a:xfrm>
              <a:off x="4030665" y="1916113"/>
              <a:ext cx="3717926" cy="4504336"/>
            </a:xfrm>
            <a:prstGeom prst="roundRect">
              <a:avLst>
                <a:gd name="adj" fmla="val 1429"/>
              </a:avLst>
            </a:prstGeom>
            <a:solidFill>
              <a:srgbClr val="F2F2F2"/>
            </a:solidFill>
            <a:ln w="3175">
              <a:solidFill>
                <a:srgbClr val="D5D5D5"/>
              </a:solidFill>
              <a:prstDash val="solid"/>
            </a:ln>
          </p:spPr>
          <p:style>
            <a:lnRef idx="1">
              <a:schemeClr val="accent6"/>
            </a:lnRef>
            <a:fillRef idx="0">
              <a:schemeClr val="accent6"/>
            </a:fillRef>
            <a:effectRef idx="0">
              <a:schemeClr val="accent6"/>
            </a:effectRef>
            <a:fontRef idx="minor">
              <a:schemeClr val="tx1"/>
            </a:fontRef>
          </p:style>
          <p:txBody>
            <a:bodyPr lIns="288000" tIns="720000" rIns="288000" bIns="360000" anchor="ctr">
              <a:noAutofit/>
            </a:bodyPr>
            <a:lstStyle/>
            <a:p>
              <a:pPr algn="just">
                <a:defRPr/>
              </a:pPr>
              <a:r>
                <a:rPr lang="en-US" altLang="zh-CN" sz="1400">
                  <a:solidFill>
                    <a:srgbClr val="454545"/>
                  </a:solidFill>
                </a:rPr>
                <a:t>S1: if a&gt;b</a:t>
              </a:r>
              <a:r>
                <a:rPr lang="zh-CN" altLang="en-US" sz="1400">
                  <a:solidFill>
                    <a:srgbClr val="454545"/>
                  </a:solidFill>
                </a:rPr>
                <a:t>，将</a:t>
              </a:r>
              <a:r>
                <a:rPr lang="en-US" altLang="zh-CN" sz="1400">
                  <a:solidFill>
                    <a:srgbClr val="454545"/>
                  </a:solidFill>
                </a:rPr>
                <a:t>a</a:t>
              </a:r>
              <a:r>
                <a:rPr lang="zh-CN" altLang="en-US" sz="1400">
                  <a:solidFill>
                    <a:srgbClr val="454545"/>
                  </a:solidFill>
                </a:rPr>
                <a:t>和</a:t>
              </a:r>
              <a:r>
                <a:rPr lang="en-US" altLang="zh-CN" sz="1400">
                  <a:solidFill>
                    <a:srgbClr val="454545"/>
                  </a:solidFill>
                </a:rPr>
                <a:t>b</a:t>
              </a:r>
              <a:r>
                <a:rPr lang="zh-CN" altLang="en-US" sz="1400" smtClean="0">
                  <a:solidFill>
                    <a:srgbClr val="454545"/>
                  </a:solidFill>
                </a:rPr>
                <a:t>对换</a:t>
              </a:r>
              <a:endParaRPr lang="en-US" altLang="zh-CN" sz="1400" smtClean="0">
                <a:solidFill>
                  <a:srgbClr val="454545"/>
                </a:solidFill>
              </a:endParaRPr>
            </a:p>
            <a:p>
              <a:pPr algn="just">
                <a:defRPr/>
              </a:pPr>
              <a:r>
                <a:rPr lang="en-US" altLang="zh-CN" sz="1400" smtClean="0">
                  <a:solidFill>
                    <a:srgbClr val="454545"/>
                  </a:solidFill>
                </a:rPr>
                <a:t>(</a:t>
              </a:r>
              <a:r>
                <a:rPr lang="zh-CN" altLang="en-US" sz="1400">
                  <a:solidFill>
                    <a:srgbClr val="454545"/>
                  </a:solidFill>
                </a:rPr>
                <a:t>交换后，</a:t>
              </a:r>
              <a:r>
                <a:rPr lang="en-US" altLang="zh-CN" sz="1400">
                  <a:solidFill>
                    <a:srgbClr val="454545"/>
                  </a:solidFill>
                </a:rPr>
                <a:t>a</a:t>
              </a:r>
              <a:r>
                <a:rPr lang="zh-CN" altLang="en-US" sz="1400">
                  <a:solidFill>
                    <a:srgbClr val="454545"/>
                  </a:solidFill>
                </a:rPr>
                <a:t>是</a:t>
              </a:r>
              <a:r>
                <a:rPr lang="en-US" altLang="zh-CN" sz="1400" smtClean="0">
                  <a:solidFill>
                    <a:srgbClr val="454545"/>
                  </a:solidFill>
                </a:rPr>
                <a:t>a</a:t>
              </a:r>
              <a:r>
                <a:rPr lang="zh-CN" altLang="en-US" sz="1400" smtClean="0">
                  <a:solidFill>
                    <a:srgbClr val="454545"/>
                  </a:solidFill>
                </a:rPr>
                <a:t>、</a:t>
              </a:r>
              <a:r>
                <a:rPr lang="en-US" altLang="zh-CN" sz="1400" smtClean="0">
                  <a:solidFill>
                    <a:srgbClr val="454545"/>
                  </a:solidFill>
                </a:rPr>
                <a:t>b</a:t>
              </a:r>
              <a:r>
                <a:rPr lang="zh-CN" altLang="en-US" sz="1400">
                  <a:solidFill>
                    <a:srgbClr val="454545"/>
                  </a:solidFill>
                </a:rPr>
                <a:t>中的小者</a:t>
              </a:r>
              <a:r>
                <a:rPr lang="en-US" altLang="zh-CN" sz="1400" smtClean="0">
                  <a:solidFill>
                    <a:srgbClr val="454545"/>
                  </a:solidFill>
                </a:rPr>
                <a:t>)</a:t>
              </a:r>
            </a:p>
            <a:p>
              <a:pPr algn="just">
                <a:defRPr/>
              </a:pPr>
              <a:endParaRPr lang="en-US" altLang="zh-CN" sz="1400">
                <a:solidFill>
                  <a:srgbClr val="454545"/>
                </a:solidFill>
              </a:endParaRPr>
            </a:p>
            <a:p>
              <a:pPr algn="just">
                <a:defRPr/>
              </a:pPr>
              <a:r>
                <a:rPr lang="en-US" altLang="zh-CN" sz="1400" smtClean="0">
                  <a:solidFill>
                    <a:srgbClr val="454545"/>
                  </a:solidFill>
                </a:rPr>
                <a:t>S2</a:t>
              </a:r>
              <a:r>
                <a:rPr lang="en-US" altLang="zh-CN" sz="1400">
                  <a:solidFill>
                    <a:srgbClr val="454545"/>
                  </a:solidFill>
                </a:rPr>
                <a:t>: if a&gt;c</a:t>
              </a:r>
              <a:r>
                <a:rPr lang="zh-CN" altLang="en-US" sz="1400">
                  <a:solidFill>
                    <a:srgbClr val="454545"/>
                  </a:solidFill>
                </a:rPr>
                <a:t>，将</a:t>
              </a:r>
              <a:r>
                <a:rPr lang="en-US" altLang="zh-CN" sz="1400">
                  <a:solidFill>
                    <a:srgbClr val="454545"/>
                  </a:solidFill>
                </a:rPr>
                <a:t>a</a:t>
              </a:r>
              <a:r>
                <a:rPr lang="zh-CN" altLang="en-US" sz="1400">
                  <a:solidFill>
                    <a:srgbClr val="454545"/>
                  </a:solidFill>
                </a:rPr>
                <a:t>和</a:t>
              </a:r>
              <a:r>
                <a:rPr lang="en-US" altLang="zh-CN" sz="1400">
                  <a:solidFill>
                    <a:srgbClr val="454545"/>
                  </a:solidFill>
                </a:rPr>
                <a:t>c</a:t>
              </a:r>
              <a:r>
                <a:rPr lang="zh-CN" altLang="en-US" sz="1400" smtClean="0">
                  <a:solidFill>
                    <a:srgbClr val="454545"/>
                  </a:solidFill>
                </a:rPr>
                <a:t>对换</a:t>
              </a:r>
              <a:endParaRPr lang="en-US" altLang="zh-CN" sz="1400" smtClean="0">
                <a:solidFill>
                  <a:srgbClr val="454545"/>
                </a:solidFill>
              </a:endParaRPr>
            </a:p>
            <a:p>
              <a:pPr algn="just">
                <a:defRPr/>
              </a:pPr>
              <a:r>
                <a:rPr lang="en-US" altLang="zh-CN" sz="1400" smtClean="0">
                  <a:solidFill>
                    <a:srgbClr val="454545"/>
                  </a:solidFill>
                </a:rPr>
                <a:t>(</a:t>
              </a:r>
              <a:r>
                <a:rPr lang="zh-CN" altLang="en-US" sz="1400">
                  <a:solidFill>
                    <a:srgbClr val="454545"/>
                  </a:solidFill>
                </a:rPr>
                <a:t>交换后，</a:t>
              </a:r>
              <a:r>
                <a:rPr lang="en-US" altLang="zh-CN" sz="1400">
                  <a:solidFill>
                    <a:srgbClr val="454545"/>
                  </a:solidFill>
                </a:rPr>
                <a:t>a</a:t>
              </a:r>
              <a:r>
                <a:rPr lang="zh-CN" altLang="en-US" sz="1400">
                  <a:solidFill>
                    <a:srgbClr val="454545"/>
                  </a:solidFill>
                </a:rPr>
                <a:t>是</a:t>
              </a:r>
              <a:r>
                <a:rPr lang="en-US" altLang="zh-CN" sz="1400" smtClean="0">
                  <a:solidFill>
                    <a:srgbClr val="454545"/>
                  </a:solidFill>
                </a:rPr>
                <a:t>a</a:t>
              </a:r>
              <a:r>
                <a:rPr lang="zh-CN" altLang="en-US" sz="1400" smtClean="0">
                  <a:solidFill>
                    <a:srgbClr val="454545"/>
                  </a:solidFill>
                </a:rPr>
                <a:t>、</a:t>
              </a:r>
              <a:r>
                <a:rPr lang="en-US" altLang="zh-CN" sz="1400" smtClean="0">
                  <a:solidFill>
                    <a:srgbClr val="454545"/>
                  </a:solidFill>
                </a:rPr>
                <a:t>c</a:t>
              </a:r>
              <a:r>
                <a:rPr lang="zh-CN" altLang="en-US" sz="1400">
                  <a:solidFill>
                    <a:srgbClr val="454545"/>
                  </a:solidFill>
                </a:rPr>
                <a:t>中的小者，因此</a:t>
              </a:r>
              <a:r>
                <a:rPr lang="en-US" altLang="zh-CN" sz="1400">
                  <a:solidFill>
                    <a:srgbClr val="454545"/>
                  </a:solidFill>
                </a:rPr>
                <a:t>a</a:t>
              </a:r>
              <a:r>
                <a:rPr lang="zh-CN" altLang="en-US" sz="1400">
                  <a:solidFill>
                    <a:srgbClr val="454545"/>
                  </a:solidFill>
                </a:rPr>
                <a:t>是三者中最小者</a:t>
              </a:r>
              <a:r>
                <a:rPr lang="en-US" altLang="zh-CN" sz="1400" smtClean="0">
                  <a:solidFill>
                    <a:srgbClr val="454545"/>
                  </a:solidFill>
                </a:rPr>
                <a:t>)</a:t>
              </a:r>
            </a:p>
            <a:p>
              <a:pPr algn="just">
                <a:defRPr/>
              </a:pPr>
              <a:endParaRPr lang="en-US" altLang="zh-CN" sz="1400">
                <a:solidFill>
                  <a:srgbClr val="454545"/>
                </a:solidFill>
              </a:endParaRPr>
            </a:p>
            <a:p>
              <a:pPr algn="just">
                <a:defRPr/>
              </a:pPr>
              <a:r>
                <a:rPr lang="en-US" altLang="zh-CN" sz="1400" smtClean="0">
                  <a:solidFill>
                    <a:srgbClr val="454545"/>
                  </a:solidFill>
                </a:rPr>
                <a:t>S3</a:t>
              </a:r>
              <a:r>
                <a:rPr lang="en-US" altLang="zh-CN" sz="1400">
                  <a:solidFill>
                    <a:srgbClr val="454545"/>
                  </a:solidFill>
                </a:rPr>
                <a:t>: if b&gt;c</a:t>
              </a:r>
              <a:r>
                <a:rPr lang="zh-CN" altLang="en-US" sz="1400">
                  <a:solidFill>
                    <a:srgbClr val="454545"/>
                  </a:solidFill>
                </a:rPr>
                <a:t>，将</a:t>
              </a:r>
              <a:r>
                <a:rPr lang="en-US" altLang="zh-CN" sz="1400">
                  <a:solidFill>
                    <a:srgbClr val="454545"/>
                  </a:solidFill>
                </a:rPr>
                <a:t>b</a:t>
              </a:r>
              <a:r>
                <a:rPr lang="zh-CN" altLang="en-US" sz="1400">
                  <a:solidFill>
                    <a:srgbClr val="454545"/>
                  </a:solidFill>
                </a:rPr>
                <a:t>和</a:t>
              </a:r>
              <a:r>
                <a:rPr lang="en-US" altLang="zh-CN" sz="1400">
                  <a:solidFill>
                    <a:srgbClr val="454545"/>
                  </a:solidFill>
                </a:rPr>
                <a:t>c</a:t>
              </a:r>
              <a:r>
                <a:rPr lang="zh-CN" altLang="en-US" sz="1400" smtClean="0">
                  <a:solidFill>
                    <a:srgbClr val="454545"/>
                  </a:solidFill>
                </a:rPr>
                <a:t>对换</a:t>
              </a:r>
              <a:endParaRPr lang="en-US" altLang="zh-CN" sz="1400" smtClean="0">
                <a:solidFill>
                  <a:srgbClr val="454545"/>
                </a:solidFill>
              </a:endParaRPr>
            </a:p>
            <a:p>
              <a:pPr algn="just">
                <a:defRPr/>
              </a:pPr>
              <a:r>
                <a:rPr lang="en-US" altLang="zh-CN" sz="1400" smtClean="0">
                  <a:solidFill>
                    <a:srgbClr val="454545"/>
                  </a:solidFill>
                </a:rPr>
                <a:t>(</a:t>
              </a:r>
              <a:r>
                <a:rPr lang="zh-CN" altLang="en-US" sz="1400">
                  <a:solidFill>
                    <a:srgbClr val="454545"/>
                  </a:solidFill>
                </a:rPr>
                <a:t>交换后，</a:t>
              </a:r>
              <a:r>
                <a:rPr lang="en-US" altLang="zh-CN" sz="1400">
                  <a:solidFill>
                    <a:srgbClr val="454545"/>
                  </a:solidFill>
                </a:rPr>
                <a:t>b</a:t>
              </a:r>
              <a:r>
                <a:rPr lang="zh-CN" altLang="en-US" sz="1400">
                  <a:solidFill>
                    <a:srgbClr val="454545"/>
                  </a:solidFill>
                </a:rPr>
                <a:t>是</a:t>
              </a:r>
              <a:r>
                <a:rPr lang="en-US" altLang="zh-CN" sz="1400" smtClean="0">
                  <a:solidFill>
                    <a:srgbClr val="454545"/>
                  </a:solidFill>
                </a:rPr>
                <a:t>b</a:t>
              </a:r>
              <a:r>
                <a:rPr lang="zh-CN" altLang="en-US" sz="1400" smtClean="0">
                  <a:solidFill>
                    <a:srgbClr val="454545"/>
                  </a:solidFill>
                </a:rPr>
                <a:t>、</a:t>
              </a:r>
              <a:r>
                <a:rPr lang="en-US" altLang="zh-CN" sz="1400" smtClean="0">
                  <a:solidFill>
                    <a:srgbClr val="454545"/>
                  </a:solidFill>
                </a:rPr>
                <a:t>c</a:t>
              </a:r>
              <a:r>
                <a:rPr lang="zh-CN" altLang="en-US" sz="1400">
                  <a:solidFill>
                    <a:srgbClr val="454545"/>
                  </a:solidFill>
                </a:rPr>
                <a:t>中的小者，也是三者中次小者</a:t>
              </a:r>
              <a:r>
                <a:rPr lang="en-US" altLang="zh-CN" sz="1400" smtClean="0">
                  <a:solidFill>
                    <a:srgbClr val="454545"/>
                  </a:solidFill>
                </a:rPr>
                <a:t>)</a:t>
              </a:r>
            </a:p>
            <a:p>
              <a:pPr algn="just">
                <a:defRPr/>
              </a:pPr>
              <a:endParaRPr lang="en-US" altLang="zh-CN" sz="1400">
                <a:solidFill>
                  <a:srgbClr val="454545"/>
                </a:solidFill>
              </a:endParaRPr>
            </a:p>
            <a:p>
              <a:pPr algn="just">
                <a:defRPr/>
              </a:pPr>
              <a:r>
                <a:rPr lang="en-US" altLang="zh-CN" sz="1400" smtClean="0">
                  <a:solidFill>
                    <a:srgbClr val="454545"/>
                  </a:solidFill>
                </a:rPr>
                <a:t>S4</a:t>
              </a:r>
              <a:r>
                <a:rPr lang="en-US" altLang="zh-CN" sz="1400">
                  <a:solidFill>
                    <a:srgbClr val="454545"/>
                  </a:solidFill>
                </a:rPr>
                <a:t>: </a:t>
              </a:r>
              <a:r>
                <a:rPr lang="zh-CN" altLang="en-US" sz="1400">
                  <a:solidFill>
                    <a:srgbClr val="454545"/>
                  </a:solidFill>
                </a:rPr>
                <a:t>顺序输出</a:t>
              </a:r>
              <a:r>
                <a:rPr lang="en-US" altLang="zh-CN" sz="1400">
                  <a:solidFill>
                    <a:srgbClr val="454545"/>
                  </a:solidFill>
                </a:rPr>
                <a:t>a</a:t>
              </a:r>
              <a:r>
                <a:rPr lang="zh-CN" altLang="en-US" sz="1400">
                  <a:solidFill>
                    <a:srgbClr val="454545"/>
                  </a:solidFill>
                </a:rPr>
                <a:t>，</a:t>
              </a:r>
              <a:r>
                <a:rPr lang="en-US" altLang="zh-CN" sz="1400">
                  <a:solidFill>
                    <a:srgbClr val="454545"/>
                  </a:solidFill>
                </a:rPr>
                <a:t>b</a:t>
              </a:r>
              <a:r>
                <a:rPr lang="zh-CN" altLang="en-US" sz="1400">
                  <a:solidFill>
                    <a:srgbClr val="454545"/>
                  </a:solidFill>
                </a:rPr>
                <a:t>，</a:t>
              </a:r>
              <a:r>
                <a:rPr lang="en-US" altLang="zh-CN" sz="1400" smtClean="0">
                  <a:solidFill>
                    <a:srgbClr val="454545"/>
                  </a:solidFill>
                </a:rPr>
                <a:t>c</a:t>
              </a:r>
              <a:endParaRPr lang="zh-CN" altLang="en-US" sz="1400" dirty="0">
                <a:solidFill>
                  <a:srgbClr val="454545"/>
                </a:solidFill>
              </a:endParaRPr>
            </a:p>
          </p:txBody>
        </p:sp>
        <p:sp>
          <p:nvSpPr>
            <p:cNvPr id="16" name="MH_Other_1"/>
            <p:cNvSpPr/>
            <p:nvPr>
              <p:custDataLst>
                <p:tags r:id="rId2"/>
              </p:custDataLst>
            </p:nvPr>
          </p:nvSpPr>
          <p:spPr>
            <a:xfrm>
              <a:off x="4621214" y="1795463"/>
              <a:ext cx="276225" cy="120650"/>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17" name="MH_Other_2"/>
            <p:cNvSpPr/>
            <p:nvPr>
              <p:custDataLst>
                <p:tags r:id="rId3"/>
              </p:custDataLst>
            </p:nvPr>
          </p:nvSpPr>
          <p:spPr>
            <a:xfrm>
              <a:off x="6948489" y="1795463"/>
              <a:ext cx="261937" cy="120650"/>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18" name="MH_SubTitle_1"/>
            <p:cNvSpPr/>
            <p:nvPr>
              <p:custDataLst>
                <p:tags r:id="rId4"/>
              </p:custDataLst>
            </p:nvPr>
          </p:nvSpPr>
          <p:spPr>
            <a:xfrm>
              <a:off x="4760914" y="1795464"/>
              <a:ext cx="2308225" cy="649287"/>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gradFill flip="none" rotWithShape="1">
              <a:gsLst>
                <a:gs pos="0">
                  <a:schemeClr val="accent1">
                    <a:lumMod val="60000"/>
                    <a:lumOff val="40000"/>
                  </a:schemeClr>
                </a:gs>
                <a:gs pos="26000">
                  <a:schemeClr val="accent1">
                    <a:lumMod val="40000"/>
                    <a:lumOff val="60000"/>
                  </a:schemeClr>
                </a:gs>
                <a:gs pos="100000">
                  <a:schemeClr val="accent1">
                    <a:lumMod val="60000"/>
                    <a:lumOff val="40000"/>
                  </a:schemeClr>
                </a:gs>
              </a:gsLst>
              <a:lin ang="5400000" scaled="0"/>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2000" b="1" dirty="0">
                  <a:solidFill>
                    <a:schemeClr val="accent1">
                      <a:lumMod val="50000"/>
                    </a:schemeClr>
                  </a:solidFill>
                  <a:latin typeface="黑体" panose="02010609060101010101" pitchFamily="49" charset="-122"/>
                  <a:ea typeface="黑体" panose="02010609060101010101" pitchFamily="49" charset="-122"/>
                </a:rPr>
                <a:t>算法</a:t>
              </a:r>
              <a:r>
                <a:rPr lang="zh-CN" altLang="en-US" sz="2000" b="1" dirty="0" smtClean="0">
                  <a:solidFill>
                    <a:schemeClr val="accent1">
                      <a:lumMod val="50000"/>
                    </a:schemeClr>
                  </a:solidFill>
                  <a:latin typeface="黑体" panose="02010609060101010101" pitchFamily="49" charset="-122"/>
                  <a:ea typeface="黑体" panose="02010609060101010101" pitchFamily="49" charset="-122"/>
                </a:rPr>
                <a:t>步骤</a:t>
              </a:r>
              <a:endParaRPr lang="zh-CN" altLang="en-US" sz="2000" b="1" dirty="0">
                <a:solidFill>
                  <a:schemeClr val="accent1">
                    <a:lumMod val="50000"/>
                  </a:schemeClr>
                </a:solidFill>
                <a:latin typeface="黑体" panose="02010609060101010101" pitchFamily="49" charset="-122"/>
                <a:ea typeface="黑体" panose="02010609060101010101" pitchFamily="49" charset="-122"/>
              </a:endParaRPr>
            </a:p>
          </p:txBody>
        </p:sp>
      </p:grpSp>
      <p:pic>
        <p:nvPicPr>
          <p:cNvPr id="4" name="图片 3"/>
          <p:cNvPicPr>
            <a:picLocks noChangeAspect="1"/>
          </p:cNvPicPr>
          <p:nvPr/>
        </p:nvPicPr>
        <p:blipFill>
          <a:blip r:embed="rId8" cstate="print"/>
          <a:stretch>
            <a:fillRect/>
          </a:stretch>
        </p:blipFill>
        <p:spPr>
          <a:xfrm>
            <a:off x="6704278" y="5562428"/>
            <a:ext cx="3476625" cy="971550"/>
          </a:xfrm>
          <a:prstGeom prst="rect">
            <a:avLst/>
          </a:prstGeom>
        </p:spPr>
      </p:pic>
    </p:spTree>
    <p:extLst>
      <p:ext uri="{BB962C8B-B14F-4D97-AF65-F5344CB8AC3E}">
        <p14:creationId xmlns="" xmlns:p14="http://schemas.microsoft.com/office/powerpoint/2010/main" val="2099911115"/>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40904" y="249583"/>
            <a:ext cx="5922104" cy="1325563"/>
          </a:xfrm>
        </p:spPr>
        <p:txBody>
          <a:bodyPr/>
          <a:lstStyle/>
          <a:p>
            <a:r>
              <a:rPr lang="en-US" altLang="zh-CN" smtClean="0"/>
              <a:t>if</a:t>
            </a:r>
            <a:r>
              <a:rPr lang="zh-CN" altLang="en-US" smtClean="0"/>
              <a:t>语句的一般形式</a:t>
            </a:r>
            <a:endParaRPr lang="zh-CN" altLang="en-US"/>
          </a:p>
        </p:txBody>
      </p:sp>
      <p:sp>
        <p:nvSpPr>
          <p:cNvPr id="4" name="矩形 3"/>
          <p:cNvSpPr/>
          <p:nvPr/>
        </p:nvSpPr>
        <p:spPr>
          <a:xfrm>
            <a:off x="1010479" y="1294910"/>
            <a:ext cx="3183834" cy="7549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44000" tIns="0" rIns="144000" bIns="0" rtlCol="0" anchor="ctr"/>
          <a:lstStyle/>
          <a:p>
            <a:pPr>
              <a:lnSpc>
                <a:spcPct val="120000"/>
              </a:lnSpc>
            </a:pPr>
            <a:r>
              <a:rPr lang="en-US" altLang="zh-CN" sz="2000" b="1">
                <a:latin typeface="+mn-ea"/>
              </a:rPr>
              <a:t>if (</a:t>
            </a:r>
            <a:r>
              <a:rPr lang="zh-CN" altLang="en-US" sz="2000" b="1">
                <a:latin typeface="+mn-ea"/>
              </a:rPr>
              <a:t>表达式</a:t>
            </a:r>
            <a:r>
              <a:rPr lang="en-US" altLang="zh-CN" sz="2000" b="1">
                <a:latin typeface="+mn-ea"/>
              </a:rPr>
              <a:t>) </a:t>
            </a:r>
            <a:r>
              <a:rPr lang="zh-CN" altLang="en-US" sz="2000" b="1">
                <a:latin typeface="+mn-ea"/>
              </a:rPr>
              <a:t>语句</a:t>
            </a:r>
            <a:r>
              <a:rPr lang="en-US" altLang="zh-CN" sz="2000" b="1">
                <a:latin typeface="+mn-ea"/>
              </a:rPr>
              <a:t>1</a:t>
            </a:r>
          </a:p>
          <a:p>
            <a:pPr>
              <a:lnSpc>
                <a:spcPct val="120000"/>
              </a:lnSpc>
            </a:pPr>
            <a:r>
              <a:rPr lang="en-US" altLang="zh-CN" sz="2000" b="1" smtClean="0">
                <a:latin typeface="+mn-ea"/>
              </a:rPr>
              <a:t>[ </a:t>
            </a:r>
            <a:r>
              <a:rPr lang="en-US" altLang="zh-CN" sz="2000" b="1">
                <a:latin typeface="+mn-ea"/>
              </a:rPr>
              <a:t>else  </a:t>
            </a:r>
            <a:r>
              <a:rPr lang="zh-CN" altLang="en-US" sz="2000" b="1">
                <a:latin typeface="+mn-ea"/>
              </a:rPr>
              <a:t>语句</a:t>
            </a:r>
            <a:r>
              <a:rPr lang="en-US" altLang="zh-CN" sz="2000" b="1">
                <a:latin typeface="+mn-ea"/>
              </a:rPr>
              <a:t>2 ]</a:t>
            </a:r>
            <a:endParaRPr lang="zh-CN" altLang="en-US" sz="2000" b="1">
              <a:latin typeface="+mn-ea"/>
            </a:endParaRPr>
          </a:p>
        </p:txBody>
      </p:sp>
      <p:sp>
        <p:nvSpPr>
          <p:cNvPr id="20" name="MH_Desc_1"/>
          <p:cNvSpPr/>
          <p:nvPr>
            <p:custDataLst>
              <p:tags r:id="rId1"/>
            </p:custDataLst>
          </p:nvPr>
        </p:nvSpPr>
        <p:spPr>
          <a:xfrm>
            <a:off x="1010479" y="2349833"/>
            <a:ext cx="3183834" cy="396571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Bef>
                <a:spcPts val="600"/>
              </a:spcBef>
              <a:spcAft>
                <a:spcPts val="600"/>
              </a:spcAft>
              <a:defRPr/>
            </a:pPr>
            <a:r>
              <a:rPr lang="zh-CN" altLang="en-US">
                <a:solidFill>
                  <a:schemeClr val="tx1"/>
                </a:solidFill>
              </a:rPr>
              <a:t>“表达式”可以是关系表达式、逻辑表达式，甚至是数值</a:t>
            </a:r>
            <a:r>
              <a:rPr lang="zh-CN" altLang="en-US" smtClean="0">
                <a:solidFill>
                  <a:schemeClr val="tx1"/>
                </a:solidFill>
              </a:rPr>
              <a:t>表达式</a:t>
            </a:r>
            <a:endParaRPr lang="en-US" altLang="zh-CN" smtClean="0">
              <a:solidFill>
                <a:schemeClr val="tx1"/>
              </a:solidFill>
            </a:endParaRPr>
          </a:p>
          <a:p>
            <a:pPr algn="just">
              <a:lnSpc>
                <a:spcPct val="120000"/>
              </a:lnSpc>
              <a:spcBef>
                <a:spcPts val="600"/>
              </a:spcBef>
              <a:spcAft>
                <a:spcPts val="600"/>
              </a:spcAft>
              <a:defRPr/>
            </a:pPr>
            <a:r>
              <a:rPr lang="zh-CN" altLang="en-US">
                <a:solidFill>
                  <a:schemeClr val="tx1"/>
                </a:solidFill>
              </a:rPr>
              <a:t>方括号内的部分</a:t>
            </a:r>
            <a:r>
              <a:rPr lang="en-US" altLang="zh-CN">
                <a:solidFill>
                  <a:schemeClr val="tx1"/>
                </a:solidFill>
              </a:rPr>
              <a:t>(</a:t>
            </a:r>
            <a:r>
              <a:rPr lang="zh-CN" altLang="en-US">
                <a:solidFill>
                  <a:schemeClr val="tx1"/>
                </a:solidFill>
              </a:rPr>
              <a:t>即</a:t>
            </a:r>
            <a:r>
              <a:rPr lang="en-US" altLang="zh-CN">
                <a:solidFill>
                  <a:schemeClr val="tx1"/>
                </a:solidFill>
              </a:rPr>
              <a:t>else</a:t>
            </a:r>
            <a:r>
              <a:rPr lang="zh-CN" altLang="en-US">
                <a:solidFill>
                  <a:schemeClr val="tx1"/>
                </a:solidFill>
              </a:rPr>
              <a:t>子句</a:t>
            </a:r>
            <a:r>
              <a:rPr lang="en-US" altLang="zh-CN">
                <a:solidFill>
                  <a:schemeClr val="tx1"/>
                </a:solidFill>
              </a:rPr>
              <a:t>)</a:t>
            </a:r>
            <a:r>
              <a:rPr lang="zh-CN" altLang="en-US">
                <a:solidFill>
                  <a:schemeClr val="tx1"/>
                </a:solidFill>
              </a:rPr>
              <a:t>为可选的，既可以有，也可以</a:t>
            </a:r>
            <a:r>
              <a:rPr lang="zh-CN" altLang="en-US" smtClean="0">
                <a:solidFill>
                  <a:schemeClr val="tx1"/>
                </a:solidFill>
              </a:rPr>
              <a:t>没有</a:t>
            </a:r>
            <a:endParaRPr lang="en-US" altLang="zh-CN" smtClean="0">
              <a:solidFill>
                <a:schemeClr val="tx1"/>
              </a:solidFill>
            </a:endParaRPr>
          </a:p>
          <a:p>
            <a:pPr algn="just">
              <a:lnSpc>
                <a:spcPct val="120000"/>
              </a:lnSpc>
              <a:spcBef>
                <a:spcPts val="600"/>
              </a:spcBef>
              <a:spcAft>
                <a:spcPts val="600"/>
              </a:spcAft>
              <a:defRPr/>
            </a:pPr>
            <a:r>
              <a:rPr lang="zh-CN" altLang="en-US">
                <a:solidFill>
                  <a:schemeClr val="tx1"/>
                </a:solidFill>
              </a:rPr>
              <a:t>语句</a:t>
            </a:r>
            <a:r>
              <a:rPr lang="en-US" altLang="zh-CN">
                <a:solidFill>
                  <a:schemeClr val="tx1"/>
                </a:solidFill>
              </a:rPr>
              <a:t>1</a:t>
            </a:r>
            <a:r>
              <a:rPr lang="zh-CN" altLang="en-US">
                <a:solidFill>
                  <a:schemeClr val="tx1"/>
                </a:solidFill>
              </a:rPr>
              <a:t>和语句</a:t>
            </a:r>
            <a:r>
              <a:rPr lang="en-US" altLang="zh-CN">
                <a:solidFill>
                  <a:schemeClr val="tx1"/>
                </a:solidFill>
              </a:rPr>
              <a:t>2</a:t>
            </a:r>
            <a:r>
              <a:rPr lang="zh-CN" altLang="en-US">
                <a:solidFill>
                  <a:schemeClr val="tx1"/>
                </a:solidFill>
              </a:rPr>
              <a:t>可以是一个简单的语句，也可以是一个复合语句，还可以是另一个</a:t>
            </a:r>
            <a:r>
              <a:rPr lang="en-US" altLang="zh-CN">
                <a:solidFill>
                  <a:schemeClr val="tx1"/>
                </a:solidFill>
              </a:rPr>
              <a:t>if</a:t>
            </a:r>
            <a:r>
              <a:rPr lang="zh-CN" altLang="en-US">
                <a:solidFill>
                  <a:schemeClr val="tx1"/>
                </a:solidFill>
              </a:rPr>
              <a:t>语句</a:t>
            </a:r>
            <a:endParaRPr lang="en-US" altLang="zh-CN">
              <a:solidFill>
                <a:schemeClr val="tx1"/>
              </a:solidFill>
            </a:endParaRPr>
          </a:p>
        </p:txBody>
      </p:sp>
      <p:cxnSp>
        <p:nvCxnSpPr>
          <p:cNvPr id="12" name="MH_Other_1"/>
          <p:cNvCxnSpPr>
            <a:stCxn id="4" idx="3"/>
          </p:cNvCxnSpPr>
          <p:nvPr>
            <p:custDataLst>
              <p:tags r:id="rId2"/>
            </p:custDataLst>
          </p:nvPr>
        </p:nvCxnSpPr>
        <p:spPr>
          <a:xfrm>
            <a:off x="4194313" y="1672376"/>
            <a:ext cx="1714018" cy="520534"/>
          </a:xfrm>
          <a:prstGeom prst="line">
            <a:avLst/>
          </a:prstGeom>
          <a:ln w="12700">
            <a:solidFill>
              <a:srgbClr val="DCDCDC"/>
            </a:solidFill>
          </a:ln>
        </p:spPr>
        <p:style>
          <a:lnRef idx="1">
            <a:schemeClr val="accent1"/>
          </a:lnRef>
          <a:fillRef idx="0">
            <a:schemeClr val="accent1"/>
          </a:fillRef>
          <a:effectRef idx="0">
            <a:schemeClr val="accent1"/>
          </a:effectRef>
          <a:fontRef idx="minor">
            <a:schemeClr val="tx1"/>
          </a:fontRef>
        </p:style>
      </p:cxnSp>
      <p:cxnSp>
        <p:nvCxnSpPr>
          <p:cNvPr id="13" name="MH_Other_2"/>
          <p:cNvCxnSpPr>
            <a:endCxn id="34" idx="2"/>
          </p:cNvCxnSpPr>
          <p:nvPr>
            <p:custDataLst>
              <p:tags r:id="rId3"/>
            </p:custDataLst>
          </p:nvPr>
        </p:nvCxnSpPr>
        <p:spPr>
          <a:xfrm>
            <a:off x="4194313" y="1878496"/>
            <a:ext cx="1714016" cy="2216495"/>
          </a:xfrm>
          <a:prstGeom prst="line">
            <a:avLst/>
          </a:prstGeom>
          <a:ln w="12700">
            <a:solidFill>
              <a:srgbClr val="DCDCDC"/>
            </a:solidFill>
          </a:ln>
        </p:spPr>
        <p:style>
          <a:lnRef idx="1">
            <a:schemeClr val="accent1"/>
          </a:lnRef>
          <a:fillRef idx="0">
            <a:schemeClr val="accent1"/>
          </a:fillRef>
          <a:effectRef idx="0">
            <a:schemeClr val="accent1"/>
          </a:effectRef>
          <a:fontRef idx="minor">
            <a:schemeClr val="tx1"/>
          </a:fontRef>
        </p:style>
      </p:cxnSp>
      <p:cxnSp>
        <p:nvCxnSpPr>
          <p:cNvPr id="14" name="MH_Other_3"/>
          <p:cNvCxnSpPr/>
          <p:nvPr>
            <p:custDataLst>
              <p:tags r:id="rId4"/>
            </p:custDataLst>
          </p:nvPr>
        </p:nvCxnSpPr>
        <p:spPr>
          <a:xfrm flipV="1">
            <a:off x="4194313" y="1184426"/>
            <a:ext cx="1714018" cy="306444"/>
          </a:xfrm>
          <a:prstGeom prst="line">
            <a:avLst/>
          </a:prstGeom>
          <a:ln w="12700">
            <a:solidFill>
              <a:srgbClr val="DCDCDC"/>
            </a:solidFill>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5908331" y="907051"/>
            <a:ext cx="5136519" cy="824461"/>
            <a:chOff x="6132870" y="2758143"/>
            <a:chExt cx="5136519" cy="824461"/>
          </a:xfrm>
        </p:grpSpPr>
        <p:sp>
          <p:nvSpPr>
            <p:cNvPr id="37" name="MH_Text_1"/>
            <p:cNvSpPr/>
            <p:nvPr>
              <p:custDataLst>
                <p:tags r:id="rId9"/>
              </p:custDataLst>
            </p:nvPr>
          </p:nvSpPr>
          <p:spPr>
            <a:xfrm>
              <a:off x="6132870" y="3098120"/>
              <a:ext cx="5136519" cy="484484"/>
            </a:xfrm>
            <a:prstGeom prst="rect">
              <a:avLst/>
            </a:prstGeom>
            <a:solidFill>
              <a:srgbClr val="FFFFFF"/>
            </a:solidFill>
            <a:ln w="9525" cap="flat" cmpd="sng" algn="ctr">
              <a:solidFill>
                <a:schemeClr val="accent2"/>
              </a:solidFill>
              <a:prstDash val="solid"/>
            </a:ln>
            <a:effectLst/>
          </p:spPr>
          <p:txBody>
            <a:bodyPr wrap="square" tIns="90000" bIns="90000" rtlCol="0" anchor="t"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just">
                <a:lnSpc>
                  <a:spcPct val="120000"/>
                </a:lnSpc>
                <a:defRPr/>
              </a:pPr>
              <a:r>
                <a:rPr lang="en-US" altLang="zh-CN">
                  <a:solidFill>
                    <a:schemeClr val="tx1">
                      <a:lumMod val="65000"/>
                      <a:lumOff val="35000"/>
                    </a:schemeClr>
                  </a:solidFill>
                </a:rPr>
                <a:t>if(</a:t>
              </a:r>
              <a:r>
                <a:rPr lang="zh-CN" altLang="en-US">
                  <a:solidFill>
                    <a:schemeClr val="tx1">
                      <a:lumMod val="65000"/>
                      <a:lumOff val="35000"/>
                    </a:schemeClr>
                  </a:solidFill>
                </a:rPr>
                <a:t>表达式</a:t>
              </a:r>
              <a:r>
                <a:rPr lang="en-US" altLang="zh-CN">
                  <a:solidFill>
                    <a:schemeClr val="tx1">
                      <a:lumMod val="65000"/>
                      <a:lumOff val="35000"/>
                    </a:schemeClr>
                  </a:solidFill>
                </a:rPr>
                <a:t>) </a:t>
              </a:r>
              <a:r>
                <a:rPr lang="zh-CN" altLang="en-US">
                  <a:solidFill>
                    <a:schemeClr val="tx1">
                      <a:lumMod val="65000"/>
                      <a:lumOff val="35000"/>
                    </a:schemeClr>
                  </a:solidFill>
                </a:rPr>
                <a:t>语句</a:t>
              </a:r>
              <a:r>
                <a:rPr lang="en-US" altLang="zh-CN">
                  <a:solidFill>
                    <a:schemeClr val="tx1">
                      <a:lumMod val="65000"/>
                      <a:lumOff val="35000"/>
                    </a:schemeClr>
                  </a:solidFill>
                </a:rPr>
                <a:t>1</a:t>
              </a:r>
              <a:endParaRPr lang="zh-CN" altLang="en-US" dirty="0">
                <a:solidFill>
                  <a:schemeClr val="tx1">
                    <a:lumMod val="65000"/>
                    <a:lumOff val="35000"/>
                  </a:schemeClr>
                </a:solidFill>
              </a:endParaRPr>
            </a:p>
          </p:txBody>
        </p:sp>
        <p:sp>
          <p:nvSpPr>
            <p:cNvPr id="38" name="MH_Other_1"/>
            <p:cNvSpPr/>
            <p:nvPr>
              <p:custDataLst>
                <p:tags r:id="rId10"/>
              </p:custDataLst>
            </p:nvPr>
          </p:nvSpPr>
          <p:spPr>
            <a:xfrm>
              <a:off x="6132870" y="2758143"/>
              <a:ext cx="5136519" cy="390239"/>
            </a:xfrm>
            <a:prstGeom prst="round2SameRect">
              <a:avLst>
                <a:gd name="adj1" fmla="val 20839"/>
                <a:gd name="adj2" fmla="val 0"/>
              </a:avLst>
            </a:prstGeom>
            <a:solidFill>
              <a:schemeClr val="accent2">
                <a:lumMod val="20000"/>
                <a:lumOff val="80000"/>
              </a:schemeClr>
            </a:solidFill>
            <a:ln w="9525" cap="flat" cmpd="sng" algn="ctr">
              <a:solidFill>
                <a:schemeClr val="accent2"/>
              </a:solid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r>
                <a:rPr lang="zh-CN" altLang="en-US" smtClean="0">
                  <a:solidFill>
                    <a:schemeClr val="tx1">
                      <a:lumMod val="50000"/>
                      <a:lumOff val="50000"/>
                    </a:schemeClr>
                  </a:solidFill>
                  <a:latin typeface="微软雅黑" pitchFamily="34" charset="-122"/>
                  <a:ea typeface="微软雅黑" pitchFamily="34" charset="-122"/>
                </a:rPr>
                <a:t>形式</a:t>
              </a:r>
              <a:r>
                <a:rPr lang="en-US" altLang="zh-CN" smtClean="0">
                  <a:solidFill>
                    <a:schemeClr val="tx1">
                      <a:lumMod val="50000"/>
                      <a:lumOff val="50000"/>
                    </a:schemeClr>
                  </a:solidFill>
                  <a:latin typeface="微软雅黑" pitchFamily="34" charset="-122"/>
                  <a:ea typeface="微软雅黑" pitchFamily="34" charset="-122"/>
                </a:rPr>
                <a:t>1	</a:t>
              </a:r>
              <a:r>
                <a:rPr lang="zh-CN" altLang="en-US" sz="1600" smtClean="0">
                  <a:solidFill>
                    <a:schemeClr val="tx1">
                      <a:lumMod val="50000"/>
                      <a:lumOff val="50000"/>
                    </a:schemeClr>
                  </a:solidFill>
                  <a:latin typeface="微软雅黑" pitchFamily="34" charset="-122"/>
                  <a:ea typeface="微软雅黑" pitchFamily="34" charset="-122"/>
                </a:rPr>
                <a:t>没有</a:t>
              </a:r>
              <a:r>
                <a:rPr lang="en-US" altLang="zh-CN" sz="1600" smtClean="0">
                  <a:solidFill>
                    <a:schemeClr val="tx1">
                      <a:lumMod val="50000"/>
                      <a:lumOff val="50000"/>
                    </a:schemeClr>
                  </a:solidFill>
                  <a:latin typeface="微软雅黑" pitchFamily="34" charset="-122"/>
                  <a:ea typeface="微软雅黑" pitchFamily="34" charset="-122"/>
                </a:rPr>
                <a:t>else</a:t>
              </a:r>
              <a:r>
                <a:rPr lang="zh-CN" altLang="en-US" sz="1600" smtClean="0">
                  <a:solidFill>
                    <a:schemeClr val="tx1">
                      <a:lumMod val="50000"/>
                      <a:lumOff val="50000"/>
                    </a:schemeClr>
                  </a:solidFill>
                  <a:latin typeface="微软雅黑" pitchFamily="34" charset="-122"/>
                  <a:ea typeface="微软雅黑" pitchFamily="34" charset="-122"/>
                </a:rPr>
                <a:t>子句部分</a:t>
              </a:r>
              <a:endParaRPr lang="en-US" sz="1600">
                <a:solidFill>
                  <a:schemeClr val="tx1">
                    <a:lumMod val="50000"/>
                    <a:lumOff val="50000"/>
                  </a:schemeClr>
                </a:solidFill>
                <a:latin typeface="微软雅黑" pitchFamily="34" charset="-122"/>
                <a:ea typeface="微软雅黑" pitchFamily="34" charset="-122"/>
              </a:endParaRPr>
            </a:p>
          </p:txBody>
        </p:sp>
      </p:grpSp>
      <p:grpSp>
        <p:nvGrpSpPr>
          <p:cNvPr id="26" name="组合 25"/>
          <p:cNvGrpSpPr/>
          <p:nvPr/>
        </p:nvGrpSpPr>
        <p:grpSpPr>
          <a:xfrm>
            <a:off x="5908330" y="1877800"/>
            <a:ext cx="5136519" cy="1809617"/>
            <a:chOff x="6132870" y="2758143"/>
            <a:chExt cx="5136519" cy="1809617"/>
          </a:xfrm>
        </p:grpSpPr>
        <p:sp>
          <p:nvSpPr>
            <p:cNvPr id="27" name="MH_Text_1"/>
            <p:cNvSpPr/>
            <p:nvPr>
              <p:custDataLst>
                <p:tags r:id="rId7"/>
              </p:custDataLst>
            </p:nvPr>
          </p:nvSpPr>
          <p:spPr>
            <a:xfrm>
              <a:off x="6132870" y="3098119"/>
              <a:ext cx="5136519" cy="1469641"/>
            </a:xfrm>
            <a:prstGeom prst="rect">
              <a:avLst/>
            </a:prstGeom>
            <a:solidFill>
              <a:srgbClr val="FFFFFF"/>
            </a:solidFill>
            <a:ln w="9525" cap="flat" cmpd="sng" algn="ctr">
              <a:solidFill>
                <a:schemeClr val="accent2"/>
              </a:solidFill>
              <a:prstDash val="solid"/>
            </a:ln>
            <a:effectLst/>
          </p:spPr>
          <p:txBody>
            <a:bodyPr wrap="square" tIns="90000" bIns="90000" rtlCol="0" anchor="t"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just" defTabSz="625475">
                <a:lnSpc>
                  <a:spcPct val="120000"/>
                </a:lnSpc>
              </a:pPr>
              <a:r>
                <a:rPr lang="en-US" altLang="zh-CN">
                  <a:solidFill>
                    <a:schemeClr val="tx1">
                      <a:lumMod val="65000"/>
                      <a:lumOff val="35000"/>
                    </a:schemeClr>
                  </a:solidFill>
                </a:rPr>
                <a:t>if (</a:t>
              </a:r>
              <a:r>
                <a:rPr lang="zh-CN" altLang="en-US">
                  <a:solidFill>
                    <a:schemeClr val="tx1">
                      <a:lumMod val="65000"/>
                      <a:lumOff val="35000"/>
                    </a:schemeClr>
                  </a:solidFill>
                </a:rPr>
                <a:t>表达式</a:t>
              </a:r>
              <a:r>
                <a:rPr lang="en-US" altLang="zh-CN">
                  <a:solidFill>
                    <a:schemeClr val="tx1">
                      <a:lumMod val="65000"/>
                      <a:lumOff val="35000"/>
                    </a:schemeClr>
                  </a:solidFill>
                </a:rPr>
                <a:t>)</a:t>
              </a:r>
            </a:p>
            <a:p>
              <a:pPr algn="just" defTabSz="625475">
                <a:lnSpc>
                  <a:spcPct val="120000"/>
                </a:lnSpc>
              </a:pPr>
              <a:r>
                <a:rPr lang="en-US" altLang="zh-CN">
                  <a:solidFill>
                    <a:schemeClr val="tx1">
                      <a:lumMod val="65000"/>
                      <a:lumOff val="35000"/>
                    </a:schemeClr>
                  </a:solidFill>
                </a:rPr>
                <a:t>	</a:t>
              </a:r>
              <a:r>
                <a:rPr lang="zh-CN" altLang="en-US">
                  <a:solidFill>
                    <a:schemeClr val="tx1">
                      <a:lumMod val="65000"/>
                      <a:lumOff val="35000"/>
                    </a:schemeClr>
                  </a:solidFill>
                </a:rPr>
                <a:t>语句</a:t>
              </a:r>
              <a:r>
                <a:rPr lang="en-US" altLang="zh-CN">
                  <a:solidFill>
                    <a:schemeClr val="tx1">
                      <a:lumMod val="65000"/>
                      <a:lumOff val="35000"/>
                    </a:schemeClr>
                  </a:solidFill>
                </a:rPr>
                <a:t>1 </a:t>
              </a:r>
            </a:p>
            <a:p>
              <a:pPr algn="just" defTabSz="625475">
                <a:lnSpc>
                  <a:spcPct val="120000"/>
                </a:lnSpc>
              </a:pPr>
              <a:r>
                <a:rPr lang="en-US" altLang="zh-CN">
                  <a:solidFill>
                    <a:schemeClr val="tx1">
                      <a:lumMod val="65000"/>
                      <a:lumOff val="35000"/>
                    </a:schemeClr>
                  </a:solidFill>
                </a:rPr>
                <a:t>else </a:t>
              </a:r>
            </a:p>
            <a:p>
              <a:pPr algn="just" defTabSz="625475">
                <a:lnSpc>
                  <a:spcPct val="120000"/>
                </a:lnSpc>
              </a:pPr>
              <a:r>
                <a:rPr lang="en-US" altLang="zh-CN">
                  <a:solidFill>
                    <a:schemeClr val="tx1">
                      <a:lumMod val="65000"/>
                      <a:lumOff val="35000"/>
                    </a:schemeClr>
                  </a:solidFill>
                </a:rPr>
                <a:t>	</a:t>
              </a:r>
              <a:r>
                <a:rPr lang="zh-CN" altLang="en-US">
                  <a:solidFill>
                    <a:schemeClr val="tx1">
                      <a:lumMod val="65000"/>
                      <a:lumOff val="35000"/>
                    </a:schemeClr>
                  </a:solidFill>
                </a:rPr>
                <a:t>语句</a:t>
              </a:r>
              <a:r>
                <a:rPr lang="en-US" altLang="zh-CN">
                  <a:solidFill>
                    <a:schemeClr val="tx1">
                      <a:lumMod val="65000"/>
                      <a:lumOff val="35000"/>
                    </a:schemeClr>
                  </a:solidFill>
                </a:rPr>
                <a:t>2</a:t>
              </a:r>
              <a:endParaRPr lang="zh-CN" altLang="en-US" dirty="0">
                <a:solidFill>
                  <a:schemeClr val="tx1">
                    <a:lumMod val="65000"/>
                    <a:lumOff val="35000"/>
                  </a:schemeClr>
                </a:solidFill>
              </a:endParaRPr>
            </a:p>
          </p:txBody>
        </p:sp>
        <p:sp>
          <p:nvSpPr>
            <p:cNvPr id="28" name="MH_Other_1"/>
            <p:cNvSpPr/>
            <p:nvPr>
              <p:custDataLst>
                <p:tags r:id="rId8"/>
              </p:custDataLst>
            </p:nvPr>
          </p:nvSpPr>
          <p:spPr>
            <a:xfrm>
              <a:off x="6132870" y="2758143"/>
              <a:ext cx="5136519" cy="390239"/>
            </a:xfrm>
            <a:prstGeom prst="round2SameRect">
              <a:avLst>
                <a:gd name="adj1" fmla="val 23386"/>
                <a:gd name="adj2" fmla="val 0"/>
              </a:avLst>
            </a:prstGeom>
            <a:solidFill>
              <a:schemeClr val="accent2">
                <a:lumMod val="20000"/>
                <a:lumOff val="80000"/>
              </a:schemeClr>
            </a:solidFill>
            <a:ln w="9525" cap="flat" cmpd="sng" algn="ctr">
              <a:solidFill>
                <a:schemeClr val="accent2"/>
              </a:solid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r>
                <a:rPr lang="zh-CN" altLang="en-US" smtClean="0">
                  <a:solidFill>
                    <a:schemeClr val="tx1">
                      <a:lumMod val="50000"/>
                      <a:lumOff val="50000"/>
                    </a:schemeClr>
                  </a:solidFill>
                  <a:latin typeface="微软雅黑" pitchFamily="34" charset="-122"/>
                  <a:ea typeface="微软雅黑" pitchFamily="34" charset="-122"/>
                </a:rPr>
                <a:t>形式</a:t>
              </a:r>
              <a:r>
                <a:rPr lang="en-US" altLang="zh-CN" smtClean="0">
                  <a:solidFill>
                    <a:schemeClr val="tx1">
                      <a:lumMod val="50000"/>
                      <a:lumOff val="50000"/>
                    </a:schemeClr>
                  </a:solidFill>
                  <a:latin typeface="微软雅黑" pitchFamily="34" charset="-122"/>
                  <a:ea typeface="微软雅黑" pitchFamily="34" charset="-122"/>
                </a:rPr>
                <a:t>2	</a:t>
              </a:r>
              <a:r>
                <a:rPr lang="zh-CN" altLang="en-US" sz="1600" smtClean="0">
                  <a:solidFill>
                    <a:schemeClr val="tx1">
                      <a:lumMod val="50000"/>
                      <a:lumOff val="50000"/>
                    </a:schemeClr>
                  </a:solidFill>
                  <a:latin typeface="微软雅黑" pitchFamily="34" charset="-122"/>
                  <a:ea typeface="微软雅黑" pitchFamily="34" charset="-122"/>
                </a:rPr>
                <a:t>有</a:t>
              </a:r>
              <a:r>
                <a:rPr lang="en-US" altLang="zh-CN" sz="1600" smtClean="0">
                  <a:solidFill>
                    <a:schemeClr val="tx1">
                      <a:lumMod val="50000"/>
                      <a:lumOff val="50000"/>
                    </a:schemeClr>
                  </a:solidFill>
                  <a:latin typeface="微软雅黑" pitchFamily="34" charset="-122"/>
                  <a:ea typeface="微软雅黑" pitchFamily="34" charset="-122"/>
                </a:rPr>
                <a:t>else</a:t>
              </a:r>
              <a:r>
                <a:rPr lang="zh-CN" altLang="en-US" sz="1600" smtClean="0">
                  <a:solidFill>
                    <a:schemeClr val="tx1">
                      <a:lumMod val="50000"/>
                      <a:lumOff val="50000"/>
                    </a:schemeClr>
                  </a:solidFill>
                  <a:latin typeface="微软雅黑" pitchFamily="34" charset="-122"/>
                  <a:ea typeface="微软雅黑" pitchFamily="34" charset="-122"/>
                </a:rPr>
                <a:t>子句部分</a:t>
              </a:r>
              <a:endParaRPr lang="en-US" sz="1600">
                <a:solidFill>
                  <a:schemeClr val="tx1">
                    <a:lumMod val="50000"/>
                    <a:lumOff val="50000"/>
                  </a:schemeClr>
                </a:solidFill>
                <a:latin typeface="微软雅黑" pitchFamily="34" charset="-122"/>
                <a:ea typeface="微软雅黑" pitchFamily="34" charset="-122"/>
              </a:endParaRPr>
            </a:p>
          </p:txBody>
        </p:sp>
      </p:grpSp>
      <p:grpSp>
        <p:nvGrpSpPr>
          <p:cNvPr id="29" name="组合 28"/>
          <p:cNvGrpSpPr/>
          <p:nvPr/>
        </p:nvGrpSpPr>
        <p:grpSpPr>
          <a:xfrm>
            <a:off x="5908329" y="3899871"/>
            <a:ext cx="5136519" cy="2420384"/>
            <a:chOff x="6132870" y="2758143"/>
            <a:chExt cx="5136519" cy="2420384"/>
          </a:xfrm>
        </p:grpSpPr>
        <mc:AlternateContent xmlns:mc="http://schemas.openxmlformats.org/markup-compatibility/2006">
          <mc:Choice xmlns="" xmlns:a14="http://schemas.microsoft.com/office/drawing/2010/main" Requires="a14">
            <p:sp>
              <p:nvSpPr>
                <p:cNvPr id="30" name="MH_Text_1"/>
                <p:cNvSpPr/>
                <p:nvPr>
                  <p:custDataLst>
                    <p:tags r:id="rId12"/>
                  </p:custDataLst>
                </p:nvPr>
              </p:nvSpPr>
              <p:spPr>
                <a:xfrm>
                  <a:off x="6132870" y="3098119"/>
                  <a:ext cx="5136519" cy="2080408"/>
                </a:xfrm>
                <a:prstGeom prst="rect">
                  <a:avLst/>
                </a:prstGeom>
                <a:solidFill>
                  <a:srgbClr val="FFFFFF"/>
                </a:solidFill>
                <a:ln w="9525" cap="flat" cmpd="sng" algn="ctr">
                  <a:solidFill>
                    <a:schemeClr val="accent2"/>
                  </a:solidFill>
                  <a:prstDash val="solid"/>
                </a:ln>
                <a:effectLst/>
              </p:spPr>
              <p:txBody>
                <a:bodyPr wrap="square" tIns="90000" bIns="90000" rtlCol="0" anchor="t"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just" defTabSz="625475">
                    <a:lnSpc>
                      <a:spcPct val="120000"/>
                    </a:lnSpc>
                  </a:pPr>
                  <a:r>
                    <a:rPr lang="en-US" altLang="zh-CN">
                      <a:solidFill>
                        <a:schemeClr val="tx1">
                          <a:lumMod val="65000"/>
                          <a:lumOff val="35000"/>
                        </a:schemeClr>
                      </a:solidFill>
                    </a:rPr>
                    <a:t>if(</a:t>
                  </a:r>
                  <a:r>
                    <a:rPr lang="zh-CN" altLang="en-US">
                      <a:solidFill>
                        <a:schemeClr val="tx1">
                          <a:lumMod val="65000"/>
                          <a:lumOff val="35000"/>
                        </a:schemeClr>
                      </a:solidFill>
                    </a:rPr>
                    <a:t>表达式</a:t>
                  </a:r>
                  <a:r>
                    <a:rPr lang="en-US" altLang="zh-CN">
                      <a:solidFill>
                        <a:schemeClr val="tx1">
                          <a:lumMod val="65000"/>
                          <a:lumOff val="35000"/>
                        </a:schemeClr>
                      </a:solidFill>
                    </a:rPr>
                    <a:t>1)		</a:t>
                  </a:r>
                  <a:r>
                    <a:rPr lang="zh-CN" altLang="en-US">
                      <a:solidFill>
                        <a:schemeClr val="tx1">
                          <a:lumMod val="65000"/>
                          <a:lumOff val="35000"/>
                        </a:schemeClr>
                      </a:solidFill>
                    </a:rPr>
                    <a:t>语句</a:t>
                  </a:r>
                  <a:r>
                    <a:rPr lang="en-US" altLang="zh-CN">
                      <a:solidFill>
                        <a:schemeClr val="tx1">
                          <a:lumMod val="65000"/>
                          <a:lumOff val="35000"/>
                        </a:schemeClr>
                      </a:solidFill>
                    </a:rPr>
                    <a:t>1</a:t>
                  </a:r>
                </a:p>
                <a:p>
                  <a:pPr algn="just" defTabSz="625475">
                    <a:lnSpc>
                      <a:spcPct val="120000"/>
                    </a:lnSpc>
                  </a:pPr>
                  <a:r>
                    <a:rPr lang="en-US" altLang="zh-CN">
                      <a:solidFill>
                        <a:schemeClr val="tx1">
                          <a:lumMod val="65000"/>
                          <a:lumOff val="35000"/>
                        </a:schemeClr>
                      </a:solidFill>
                    </a:rPr>
                    <a:t>else if(</a:t>
                  </a:r>
                  <a:r>
                    <a:rPr lang="zh-CN" altLang="en-US">
                      <a:solidFill>
                        <a:schemeClr val="tx1">
                          <a:lumMod val="65000"/>
                          <a:lumOff val="35000"/>
                        </a:schemeClr>
                      </a:solidFill>
                    </a:rPr>
                    <a:t>表达式</a:t>
                  </a:r>
                  <a:r>
                    <a:rPr lang="en-US" altLang="zh-CN">
                      <a:solidFill>
                        <a:schemeClr val="tx1">
                          <a:lumMod val="65000"/>
                          <a:lumOff val="35000"/>
                        </a:schemeClr>
                      </a:solidFill>
                    </a:rPr>
                    <a:t>2) 	</a:t>
                  </a:r>
                  <a:r>
                    <a:rPr lang="zh-CN" altLang="en-US">
                      <a:solidFill>
                        <a:schemeClr val="tx1">
                          <a:lumMod val="65000"/>
                          <a:lumOff val="35000"/>
                        </a:schemeClr>
                      </a:solidFill>
                    </a:rPr>
                    <a:t>语句</a:t>
                  </a:r>
                  <a:r>
                    <a:rPr lang="en-US" altLang="zh-CN">
                      <a:solidFill>
                        <a:schemeClr val="tx1">
                          <a:lumMod val="65000"/>
                          <a:lumOff val="35000"/>
                        </a:schemeClr>
                      </a:solidFill>
                    </a:rPr>
                    <a:t>2</a:t>
                  </a:r>
                </a:p>
                <a:p>
                  <a:pPr algn="just" defTabSz="625475">
                    <a:lnSpc>
                      <a:spcPct val="120000"/>
                    </a:lnSpc>
                  </a:pPr>
                  <a:r>
                    <a:rPr lang="en-US" altLang="zh-CN">
                      <a:solidFill>
                        <a:schemeClr val="tx1">
                          <a:lumMod val="65000"/>
                          <a:lumOff val="35000"/>
                        </a:schemeClr>
                      </a:solidFill>
                    </a:rPr>
                    <a:t>else if(</a:t>
                  </a:r>
                  <a:r>
                    <a:rPr lang="zh-CN" altLang="en-US">
                      <a:solidFill>
                        <a:schemeClr val="tx1">
                          <a:lumMod val="65000"/>
                          <a:lumOff val="35000"/>
                        </a:schemeClr>
                      </a:solidFill>
                    </a:rPr>
                    <a:t>表达式</a:t>
                  </a:r>
                  <a:r>
                    <a:rPr lang="en-US" altLang="zh-CN">
                      <a:solidFill>
                        <a:schemeClr val="tx1">
                          <a:lumMod val="65000"/>
                          <a:lumOff val="35000"/>
                        </a:schemeClr>
                      </a:solidFill>
                    </a:rPr>
                    <a:t>3) 	</a:t>
                  </a:r>
                  <a:r>
                    <a:rPr lang="zh-CN" altLang="en-US">
                      <a:solidFill>
                        <a:schemeClr val="tx1">
                          <a:lumMod val="65000"/>
                          <a:lumOff val="35000"/>
                        </a:schemeClr>
                      </a:solidFill>
                    </a:rPr>
                    <a:t>语句</a:t>
                  </a:r>
                  <a:r>
                    <a:rPr lang="en-US" altLang="zh-CN">
                      <a:solidFill>
                        <a:schemeClr val="tx1">
                          <a:lumMod val="65000"/>
                          <a:lumOff val="35000"/>
                        </a:schemeClr>
                      </a:solidFill>
                    </a:rPr>
                    <a:t>3</a:t>
                  </a:r>
                </a:p>
                <a:p>
                  <a:pPr algn="just" defTabSz="625475">
                    <a:lnSpc>
                      <a:spcPct val="120000"/>
                    </a:lnSpc>
                  </a:pPr>
                  <a:r>
                    <a:rPr lang="en-US" altLang="zh-CN">
                      <a:solidFill>
                        <a:schemeClr val="tx1">
                          <a:lumMod val="65000"/>
                          <a:lumOff val="35000"/>
                        </a:schemeClr>
                      </a:solidFill>
                    </a:rPr>
                    <a:t></a:t>
                  </a:r>
                  <a14:m>
                    <m:oMath xmlns:m="http://schemas.openxmlformats.org/officeDocument/2006/math">
                      <m:r>
                        <a:rPr lang="en-US" altLang="zh-CN" i="1">
                          <a:solidFill>
                            <a:schemeClr val="tx1">
                              <a:lumMod val="65000"/>
                              <a:lumOff val="35000"/>
                            </a:schemeClr>
                          </a:solidFill>
                          <a:latin typeface="Cambria Math" panose="02040503050406030204" pitchFamily="18" charset="0"/>
                          <a:ea typeface="Cambria Math" panose="02040503050406030204" pitchFamily="18" charset="0"/>
                        </a:rPr>
                        <m:t>⋮</m:t>
                      </m:r>
                    </m:oMath>
                  </a14:m>
                  <a:r>
                    <a:rPr lang="en-US" altLang="zh-CN">
                      <a:solidFill>
                        <a:schemeClr val="tx1">
                          <a:lumMod val="65000"/>
                          <a:lumOff val="35000"/>
                        </a:schemeClr>
                      </a:solidFill>
                      <a:ea typeface="Cambria Math" panose="02040503050406030204" pitchFamily="18" charset="0"/>
                    </a:rPr>
                    <a:t>			    </a:t>
                  </a:r>
                  <a14:m>
                    <m:oMath xmlns:m="http://schemas.openxmlformats.org/officeDocument/2006/math">
                      <m:r>
                        <a:rPr lang="en-US" altLang="zh-CN" i="1">
                          <a:solidFill>
                            <a:schemeClr val="tx1">
                              <a:lumMod val="65000"/>
                              <a:lumOff val="35000"/>
                            </a:schemeClr>
                          </a:solidFill>
                          <a:latin typeface="Cambria Math" panose="02040503050406030204" pitchFamily="18" charset="0"/>
                          <a:ea typeface="Cambria Math" panose="02040503050406030204" pitchFamily="18" charset="0"/>
                        </a:rPr>
                        <m:t>⋮</m:t>
                      </m:r>
                    </m:oMath>
                  </a14:m>
                  <a:endParaRPr lang="en-US" altLang="zh-CN">
                    <a:solidFill>
                      <a:schemeClr val="tx1">
                        <a:lumMod val="65000"/>
                        <a:lumOff val="35000"/>
                      </a:schemeClr>
                    </a:solidFill>
                    <a:ea typeface="Cambria Math" panose="02040503050406030204" pitchFamily="18" charset="0"/>
                  </a:endParaRPr>
                </a:p>
                <a:p>
                  <a:pPr algn="just" defTabSz="625475">
                    <a:lnSpc>
                      <a:spcPct val="120000"/>
                    </a:lnSpc>
                  </a:pPr>
                  <a:r>
                    <a:rPr lang="en-US" altLang="zh-CN">
                      <a:solidFill>
                        <a:schemeClr val="tx1">
                          <a:lumMod val="65000"/>
                          <a:lumOff val="35000"/>
                        </a:schemeClr>
                      </a:solidFill>
                    </a:rPr>
                    <a:t>else if(</a:t>
                  </a:r>
                  <a:r>
                    <a:rPr lang="zh-CN" altLang="en-US">
                      <a:solidFill>
                        <a:schemeClr val="tx1">
                          <a:lumMod val="65000"/>
                          <a:lumOff val="35000"/>
                        </a:schemeClr>
                      </a:solidFill>
                    </a:rPr>
                    <a:t>表达式</a:t>
                  </a:r>
                  <a:r>
                    <a:rPr lang="en-US" altLang="zh-CN">
                      <a:solidFill>
                        <a:schemeClr val="tx1">
                          <a:lumMod val="65000"/>
                          <a:lumOff val="35000"/>
                        </a:schemeClr>
                      </a:solidFill>
                    </a:rPr>
                    <a:t>m) 	</a:t>
                  </a:r>
                  <a:r>
                    <a:rPr lang="zh-CN" altLang="en-US">
                      <a:solidFill>
                        <a:schemeClr val="tx1">
                          <a:lumMod val="65000"/>
                          <a:lumOff val="35000"/>
                        </a:schemeClr>
                      </a:solidFill>
                    </a:rPr>
                    <a:t>语句</a:t>
                  </a:r>
                  <a:r>
                    <a:rPr lang="en-US" altLang="zh-CN">
                      <a:solidFill>
                        <a:schemeClr val="tx1">
                          <a:lumMod val="65000"/>
                          <a:lumOff val="35000"/>
                        </a:schemeClr>
                      </a:solidFill>
                    </a:rPr>
                    <a:t>m</a:t>
                  </a:r>
                </a:p>
                <a:p>
                  <a:pPr algn="just" defTabSz="625475">
                    <a:lnSpc>
                      <a:spcPct val="120000"/>
                    </a:lnSpc>
                  </a:pPr>
                  <a:r>
                    <a:rPr lang="en-US" altLang="zh-CN">
                      <a:solidFill>
                        <a:schemeClr val="tx1">
                          <a:lumMod val="65000"/>
                          <a:lumOff val="35000"/>
                        </a:schemeClr>
                      </a:solidFill>
                    </a:rPr>
                    <a:t>else			</a:t>
                  </a:r>
                  <a:r>
                    <a:rPr lang="zh-CN" altLang="en-US">
                      <a:solidFill>
                        <a:schemeClr val="tx1">
                          <a:lumMod val="65000"/>
                          <a:lumOff val="35000"/>
                        </a:schemeClr>
                      </a:solidFill>
                    </a:rPr>
                    <a:t>语句</a:t>
                  </a:r>
                  <a:r>
                    <a:rPr lang="en-US" altLang="zh-CN">
                      <a:solidFill>
                        <a:schemeClr val="tx1">
                          <a:lumMod val="65000"/>
                          <a:lumOff val="35000"/>
                        </a:schemeClr>
                      </a:solidFill>
                    </a:rPr>
                    <a:t>m+1</a:t>
                  </a:r>
                </a:p>
              </p:txBody>
            </p:sp>
          </mc:Choice>
          <mc:Fallback>
            <p:sp>
              <p:nvSpPr>
                <p:cNvPr id="30" name="MH_Text_1"/>
                <p:cNvSpPr>
                  <a:spLocks noRot="1" noChangeAspect="1" noMove="1" noResize="1" noEditPoints="1" noAdjustHandles="1" noChangeArrowheads="1" noChangeShapeType="1" noTextEdit="1"/>
                </p:cNvSpPr>
                <p:nvPr>
                  <p:custDataLst>
                    <p:tags r:id="rId5"/>
                  </p:custDataLst>
                </p:nvPr>
              </p:nvSpPr>
              <p:spPr>
                <a:xfrm>
                  <a:off x="6132870" y="3098119"/>
                  <a:ext cx="5136519" cy="2080408"/>
                </a:xfrm>
                <a:prstGeom prst="rect">
                  <a:avLst/>
                </a:prstGeom>
                <a:blipFill>
                  <a:blip r:embed="rId13" cstate="print"/>
                  <a:stretch>
                    <a:fillRect l="-828" b="-4956"/>
                  </a:stretch>
                </a:blipFill>
                <a:ln w="9525" cap="flat" cmpd="sng" algn="ctr">
                  <a:solidFill>
                    <a:schemeClr val="accent2"/>
                  </a:solidFill>
                  <a:prstDash val="solid"/>
                </a:ln>
                <a:effectLst/>
              </p:spPr>
              <p:txBody>
                <a:bodyPr/>
                <a:lstStyle/>
                <a:p>
                  <a:r>
                    <a:rPr lang="zh-CN" altLang="en-US">
                      <a:noFill/>
                    </a:rPr>
                    <a:t> </a:t>
                  </a:r>
                </a:p>
              </p:txBody>
            </p:sp>
          </mc:Fallback>
        </mc:AlternateContent>
        <p:sp>
          <p:nvSpPr>
            <p:cNvPr id="34" name="MH_Other_1"/>
            <p:cNvSpPr/>
            <p:nvPr>
              <p:custDataLst>
                <p:tags r:id="rId6"/>
              </p:custDataLst>
            </p:nvPr>
          </p:nvSpPr>
          <p:spPr>
            <a:xfrm>
              <a:off x="6132870" y="2758143"/>
              <a:ext cx="5136519" cy="390239"/>
            </a:xfrm>
            <a:prstGeom prst="round2SameRect">
              <a:avLst>
                <a:gd name="adj1" fmla="val 20839"/>
                <a:gd name="adj2" fmla="val 0"/>
              </a:avLst>
            </a:prstGeom>
            <a:solidFill>
              <a:schemeClr val="accent2">
                <a:lumMod val="20000"/>
                <a:lumOff val="80000"/>
              </a:schemeClr>
            </a:solidFill>
            <a:ln w="9525" cap="flat" cmpd="sng" algn="ctr">
              <a:solidFill>
                <a:schemeClr val="accent2"/>
              </a:solid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r>
                <a:rPr lang="zh-CN" altLang="en-US" smtClean="0">
                  <a:solidFill>
                    <a:schemeClr val="tx1">
                      <a:lumMod val="50000"/>
                      <a:lumOff val="50000"/>
                    </a:schemeClr>
                  </a:solidFill>
                  <a:latin typeface="微软雅黑" pitchFamily="34" charset="-122"/>
                  <a:ea typeface="微软雅黑" pitchFamily="34" charset="-122"/>
                </a:rPr>
                <a:t>形式</a:t>
              </a:r>
              <a:r>
                <a:rPr lang="en-US" altLang="zh-CN" smtClean="0">
                  <a:solidFill>
                    <a:schemeClr val="tx1">
                      <a:lumMod val="50000"/>
                      <a:lumOff val="50000"/>
                    </a:schemeClr>
                  </a:solidFill>
                  <a:latin typeface="微软雅黑" pitchFamily="34" charset="-122"/>
                  <a:ea typeface="微软雅黑" pitchFamily="34" charset="-122"/>
                </a:rPr>
                <a:t>3	</a:t>
              </a:r>
              <a:r>
                <a:rPr lang="zh-CN" altLang="en-US" sz="1600" smtClean="0">
                  <a:solidFill>
                    <a:schemeClr val="tx1">
                      <a:lumMod val="50000"/>
                      <a:lumOff val="50000"/>
                    </a:schemeClr>
                  </a:solidFill>
                  <a:latin typeface="微软雅黑" pitchFamily="34" charset="-122"/>
                  <a:ea typeface="微软雅黑" pitchFamily="34" charset="-122"/>
                </a:rPr>
                <a:t>在</a:t>
              </a:r>
              <a:r>
                <a:rPr lang="en-US" altLang="zh-CN" sz="1600">
                  <a:solidFill>
                    <a:schemeClr val="tx1">
                      <a:lumMod val="50000"/>
                      <a:lumOff val="50000"/>
                    </a:schemeClr>
                  </a:solidFill>
                  <a:latin typeface="微软雅黑" pitchFamily="34" charset="-122"/>
                  <a:ea typeface="微软雅黑" pitchFamily="34" charset="-122"/>
                </a:rPr>
                <a:t>else</a:t>
              </a:r>
              <a:r>
                <a:rPr lang="zh-CN" altLang="en-US" sz="1600">
                  <a:solidFill>
                    <a:schemeClr val="tx1">
                      <a:lumMod val="50000"/>
                      <a:lumOff val="50000"/>
                    </a:schemeClr>
                  </a:solidFill>
                  <a:latin typeface="微软雅黑" pitchFamily="34" charset="-122"/>
                  <a:ea typeface="微软雅黑" pitchFamily="34" charset="-122"/>
                </a:rPr>
                <a:t>部分又嵌套了多层的</a:t>
              </a:r>
              <a:r>
                <a:rPr lang="en-US" altLang="zh-CN" sz="1600">
                  <a:solidFill>
                    <a:schemeClr val="tx1">
                      <a:lumMod val="50000"/>
                      <a:lumOff val="50000"/>
                    </a:schemeClr>
                  </a:solidFill>
                  <a:latin typeface="微软雅黑" pitchFamily="34" charset="-122"/>
                  <a:ea typeface="微软雅黑" pitchFamily="34" charset="-122"/>
                </a:rPr>
                <a:t>if</a:t>
              </a:r>
              <a:r>
                <a:rPr lang="zh-CN" altLang="en-US" sz="1600">
                  <a:solidFill>
                    <a:schemeClr val="tx1">
                      <a:lumMod val="50000"/>
                      <a:lumOff val="50000"/>
                    </a:schemeClr>
                  </a:solidFill>
                  <a:latin typeface="微软雅黑" pitchFamily="34" charset="-122"/>
                  <a:ea typeface="微软雅黑" pitchFamily="34" charset="-122"/>
                </a:rPr>
                <a:t>语句</a:t>
              </a:r>
              <a:endParaRPr lang="en-US" sz="1600">
                <a:solidFill>
                  <a:schemeClr val="tx1">
                    <a:lumMod val="50000"/>
                    <a:lumOff val="50000"/>
                  </a:schemeClr>
                </a:solidFill>
                <a:latin typeface="微软雅黑" pitchFamily="34" charset="-122"/>
                <a:ea typeface="微软雅黑" pitchFamily="34" charset="-122"/>
              </a:endParaRPr>
            </a:p>
          </p:txBody>
        </p:sp>
      </p:grpSp>
    </p:spTree>
    <p:extLst>
      <p:ext uri="{BB962C8B-B14F-4D97-AF65-F5344CB8AC3E}">
        <p14:creationId xmlns="" xmlns:p14="http://schemas.microsoft.com/office/powerpoint/2010/main" val="4867413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91886" y="1790909"/>
            <a:ext cx="5701610" cy="712788"/>
          </a:xfrm>
        </p:spPr>
        <p:txBody>
          <a:bodyPr>
            <a:noAutofit/>
          </a:bodyPr>
          <a:lstStyle/>
          <a:p>
            <a:r>
              <a:rPr lang="zh-CN" altLang="en-US" sz="3600"/>
              <a:t>关系运算符和关系表达式</a:t>
            </a:r>
            <a:endParaRPr lang="zh-CN" altLang="en-US" sz="3600" dirty="0"/>
          </a:p>
        </p:txBody>
      </p:sp>
      <p:sp>
        <p:nvSpPr>
          <p:cNvPr id="3" name="内容占位符 2"/>
          <p:cNvSpPr>
            <a:spLocks noGrp="1"/>
          </p:cNvSpPr>
          <p:nvPr>
            <p:ph idx="1"/>
          </p:nvPr>
        </p:nvSpPr>
        <p:spPr>
          <a:xfrm>
            <a:off x="838200" y="1950244"/>
            <a:ext cx="10515600" cy="2631396"/>
          </a:xfrm>
        </p:spPr>
        <p:txBody>
          <a:bodyPr anchor="ctr">
            <a:normAutofit/>
          </a:bodyPr>
          <a:lstStyle/>
          <a:p>
            <a:pPr marL="0" indent="0">
              <a:lnSpc>
                <a:spcPct val="150000"/>
              </a:lnSpc>
              <a:buNone/>
            </a:pPr>
            <a:r>
              <a:rPr lang="zh-CN" altLang="en-US" sz="2400">
                <a:solidFill>
                  <a:schemeClr val="tx1">
                    <a:lumMod val="65000"/>
                    <a:lumOff val="35000"/>
                  </a:schemeClr>
                </a:solidFill>
                <a:latin typeface="+mn-ea"/>
                <a:ea typeface="+mn-ea"/>
              </a:rPr>
              <a:t>在</a:t>
            </a:r>
            <a:r>
              <a:rPr lang="en-US" altLang="zh-CN" sz="2400">
                <a:solidFill>
                  <a:schemeClr val="tx1">
                    <a:lumMod val="65000"/>
                    <a:lumOff val="35000"/>
                  </a:schemeClr>
                </a:solidFill>
                <a:latin typeface="+mn-ea"/>
                <a:ea typeface="+mn-ea"/>
              </a:rPr>
              <a:t>C</a:t>
            </a:r>
            <a:r>
              <a:rPr lang="zh-CN" altLang="en-US" sz="2400">
                <a:solidFill>
                  <a:schemeClr val="tx1">
                    <a:lumMod val="65000"/>
                    <a:lumOff val="35000"/>
                  </a:schemeClr>
                </a:solidFill>
                <a:latin typeface="+mn-ea"/>
                <a:ea typeface="+mn-ea"/>
              </a:rPr>
              <a:t>语言中，比较符</a:t>
            </a:r>
            <a:r>
              <a:rPr lang="en-US" altLang="zh-CN" sz="2400">
                <a:solidFill>
                  <a:schemeClr val="tx1">
                    <a:lumMod val="65000"/>
                    <a:lumOff val="35000"/>
                  </a:schemeClr>
                </a:solidFill>
                <a:latin typeface="+mn-ea"/>
                <a:ea typeface="+mn-ea"/>
              </a:rPr>
              <a:t>(</a:t>
            </a:r>
            <a:r>
              <a:rPr lang="zh-CN" altLang="en-US" sz="2400">
                <a:solidFill>
                  <a:schemeClr val="tx1">
                    <a:lumMod val="65000"/>
                    <a:lumOff val="35000"/>
                  </a:schemeClr>
                </a:solidFill>
                <a:latin typeface="+mn-ea"/>
                <a:ea typeface="+mn-ea"/>
              </a:rPr>
              <a:t>或称比较运算符</a:t>
            </a:r>
            <a:r>
              <a:rPr lang="en-US" altLang="zh-CN" sz="2400">
                <a:solidFill>
                  <a:schemeClr val="tx1">
                    <a:lumMod val="65000"/>
                    <a:lumOff val="35000"/>
                  </a:schemeClr>
                </a:solidFill>
                <a:latin typeface="+mn-ea"/>
                <a:ea typeface="+mn-ea"/>
              </a:rPr>
              <a:t>)</a:t>
            </a:r>
            <a:r>
              <a:rPr lang="zh-CN" altLang="en-US" sz="2400">
                <a:solidFill>
                  <a:schemeClr val="tx1">
                    <a:lumMod val="65000"/>
                    <a:lumOff val="35000"/>
                  </a:schemeClr>
                </a:solidFill>
                <a:latin typeface="+mn-ea"/>
                <a:ea typeface="+mn-ea"/>
              </a:rPr>
              <a:t>称为</a:t>
            </a:r>
            <a:r>
              <a:rPr lang="zh-CN" altLang="en-US" sz="2400" b="1">
                <a:solidFill>
                  <a:schemeClr val="tx1">
                    <a:lumMod val="65000"/>
                    <a:lumOff val="35000"/>
                  </a:schemeClr>
                </a:solidFill>
                <a:latin typeface="+mn-ea"/>
                <a:ea typeface="+mn-ea"/>
              </a:rPr>
              <a:t>关系运算符</a:t>
            </a:r>
            <a:r>
              <a:rPr lang="zh-CN" altLang="en-US" sz="2400">
                <a:solidFill>
                  <a:schemeClr val="tx1">
                    <a:lumMod val="65000"/>
                    <a:lumOff val="35000"/>
                  </a:schemeClr>
                </a:solidFill>
                <a:latin typeface="+mn-ea"/>
                <a:ea typeface="+mn-ea"/>
              </a:rPr>
              <a:t>。所谓“关系运算”就是“比较运算”，将两个数值进行比较，判断其比较的结果是否符合给定的条件。</a:t>
            </a:r>
            <a:endParaRPr lang="zh-CN" altLang="en-US" sz="2400" dirty="0">
              <a:solidFill>
                <a:schemeClr val="tx1">
                  <a:lumMod val="65000"/>
                  <a:lumOff val="35000"/>
                </a:schemeClr>
              </a:solidFill>
              <a:latin typeface="+mn-ea"/>
              <a:ea typeface="+mn-ea"/>
            </a:endParaRPr>
          </a:p>
        </p:txBody>
      </p:sp>
      <p:grpSp>
        <p:nvGrpSpPr>
          <p:cNvPr id="4" name="组合 3"/>
          <p:cNvGrpSpPr/>
          <p:nvPr/>
        </p:nvGrpSpPr>
        <p:grpSpPr>
          <a:xfrm>
            <a:off x="838200" y="1822934"/>
            <a:ext cx="6228000" cy="657226"/>
            <a:chOff x="3275013" y="1898650"/>
            <a:chExt cx="6228000" cy="657226"/>
          </a:xfrm>
        </p:grpSpPr>
        <p:sp>
          <p:nvSpPr>
            <p:cNvPr id="5" name="MH_Other_1"/>
            <p:cNvSpPr/>
            <p:nvPr>
              <p:custDataLst>
                <p:tags r:id="rId4"/>
              </p:custDataLst>
            </p:nvPr>
          </p:nvSpPr>
          <p:spPr>
            <a:xfrm>
              <a:off x="3275013" y="1898650"/>
              <a:ext cx="709612"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MH_Other_2"/>
            <p:cNvSpPr/>
            <p:nvPr>
              <p:custDataLst>
                <p:tags r:id="rId5"/>
              </p:custDataLst>
            </p:nvPr>
          </p:nvSpPr>
          <p:spPr>
            <a:xfrm>
              <a:off x="3629026" y="1898650"/>
              <a:ext cx="709613"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MH_Other_5"/>
            <p:cNvSpPr/>
            <p:nvPr>
              <p:custDataLst>
                <p:tags r:id="rId6"/>
              </p:custDataLst>
            </p:nvPr>
          </p:nvSpPr>
          <p:spPr>
            <a:xfrm>
              <a:off x="3275013" y="2509839"/>
              <a:ext cx="6228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8" name="组合 7"/>
          <p:cNvGrpSpPr/>
          <p:nvPr/>
        </p:nvGrpSpPr>
        <p:grpSpPr>
          <a:xfrm>
            <a:off x="4857447" y="4174134"/>
            <a:ext cx="6228000" cy="611187"/>
            <a:chOff x="2615964" y="5414964"/>
            <a:chExt cx="6228000" cy="611187"/>
          </a:xfrm>
        </p:grpSpPr>
        <p:sp>
          <p:nvSpPr>
            <p:cNvPr id="9" name="MH_Other_3"/>
            <p:cNvSpPr/>
            <p:nvPr>
              <p:custDataLst>
                <p:tags r:id="rId1"/>
              </p:custDataLst>
            </p:nvPr>
          </p:nvSpPr>
          <p:spPr>
            <a:xfrm flipV="1">
              <a:off x="7780338" y="5414964"/>
              <a:ext cx="709612"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MH_Other_4"/>
            <p:cNvSpPr/>
            <p:nvPr>
              <p:custDataLst>
                <p:tags r:id="rId2"/>
              </p:custDataLst>
            </p:nvPr>
          </p:nvSpPr>
          <p:spPr>
            <a:xfrm flipV="1">
              <a:off x="8134351" y="5414964"/>
              <a:ext cx="709613"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MH_Other_6"/>
            <p:cNvSpPr/>
            <p:nvPr>
              <p:custDataLst>
                <p:tags r:id="rId3"/>
              </p:custDataLst>
            </p:nvPr>
          </p:nvSpPr>
          <p:spPr>
            <a:xfrm>
              <a:off x="2615964" y="5414964"/>
              <a:ext cx="6228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 xmlns:p14="http://schemas.microsoft.com/office/powerpoint/2010/main" val="27728066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mtClean="0"/>
              <a:t>关系运算符及其优先次序</a:t>
            </a:r>
            <a:endParaRPr lang="zh-CN" altLang="en-US"/>
          </a:p>
        </p:txBody>
      </p:sp>
      <p:sp>
        <p:nvSpPr>
          <p:cNvPr id="6" name="MH_SubTitle_1"/>
          <p:cNvSpPr/>
          <p:nvPr>
            <p:custDataLst>
              <p:tags r:id="rId1"/>
            </p:custDataLst>
          </p:nvPr>
        </p:nvSpPr>
        <p:spPr>
          <a:xfrm>
            <a:off x="3662363" y="1989414"/>
            <a:ext cx="2260600" cy="32385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anchor="ctr">
            <a:normAutofit/>
          </a:bodyPr>
          <a:lstStyle/>
          <a:p>
            <a:pPr>
              <a:defRPr/>
            </a:pPr>
            <a:r>
              <a:rPr lang="zh-CN" altLang="en-US" sz="1400" smtClean="0">
                <a:solidFill>
                  <a:schemeClr val="accent1">
                    <a:lumMod val="75000"/>
                  </a:schemeClr>
                </a:solidFill>
              </a:rPr>
              <a:t>＜</a:t>
            </a:r>
            <a:r>
              <a:rPr lang="en-US" altLang="zh-CN" sz="1400" smtClean="0">
                <a:solidFill>
                  <a:schemeClr val="accent1">
                    <a:lumMod val="75000"/>
                  </a:schemeClr>
                </a:solidFill>
              </a:rPr>
              <a:t>	</a:t>
            </a:r>
            <a:r>
              <a:rPr lang="zh-CN" altLang="en-US" sz="1400" smtClean="0">
                <a:solidFill>
                  <a:schemeClr val="accent1">
                    <a:lumMod val="75000"/>
                  </a:schemeClr>
                </a:solidFill>
              </a:rPr>
              <a:t>（小于）</a:t>
            </a:r>
            <a:endParaRPr lang="en-US" altLang="zh-CN" sz="1400" dirty="0">
              <a:solidFill>
                <a:schemeClr val="accent1">
                  <a:lumMod val="75000"/>
                </a:schemeClr>
              </a:solidFill>
            </a:endParaRPr>
          </a:p>
        </p:txBody>
      </p:sp>
      <p:sp>
        <p:nvSpPr>
          <p:cNvPr id="7" name="MH_Other_1"/>
          <p:cNvSpPr/>
          <p:nvPr>
            <p:custDataLst>
              <p:tags r:id="rId2"/>
            </p:custDataLst>
          </p:nvPr>
        </p:nvSpPr>
        <p:spPr>
          <a:xfrm rot="16200000">
            <a:off x="991763" y="2646482"/>
            <a:ext cx="3251390" cy="1937492"/>
          </a:xfrm>
          <a:custGeom>
            <a:avLst/>
            <a:gdLst>
              <a:gd name="connsiteX0" fmla="*/ 1030079 w 2883578"/>
              <a:gd name="connsiteY0" fmla="*/ 0 h 2418446"/>
              <a:gd name="connsiteX1" fmla="*/ 1053716 w 2883578"/>
              <a:gd name="connsiteY1" fmla="*/ 43547 h 2418446"/>
              <a:gd name="connsiteX2" fmla="*/ 1441789 w 2883578"/>
              <a:gd name="connsiteY2" fmla="*/ 249884 h 2418446"/>
              <a:gd name="connsiteX3" fmla="*/ 1829862 w 2883578"/>
              <a:gd name="connsiteY3" fmla="*/ 43547 h 2418446"/>
              <a:gd name="connsiteX4" fmla="*/ 1853499 w 2883578"/>
              <a:gd name="connsiteY4" fmla="*/ 0 h 2418446"/>
              <a:gd name="connsiteX5" fmla="*/ 2883578 w 2883578"/>
              <a:gd name="connsiteY5" fmla="*/ 2418446 h 2418446"/>
              <a:gd name="connsiteX6" fmla="*/ 0 w 2883578"/>
              <a:gd name="connsiteY6" fmla="*/ 2418446 h 2418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83578" h="2418446">
                <a:moveTo>
                  <a:pt x="1030079" y="0"/>
                </a:moveTo>
                <a:lnTo>
                  <a:pt x="1053716" y="43547"/>
                </a:lnTo>
                <a:cubicBezTo>
                  <a:pt x="1137819" y="168036"/>
                  <a:pt x="1280246" y="249884"/>
                  <a:pt x="1441789" y="249884"/>
                </a:cubicBezTo>
                <a:cubicBezTo>
                  <a:pt x="1603332" y="249884"/>
                  <a:pt x="1745759" y="168036"/>
                  <a:pt x="1829862" y="43547"/>
                </a:cubicBezTo>
                <a:lnTo>
                  <a:pt x="1853499" y="0"/>
                </a:lnTo>
                <a:lnTo>
                  <a:pt x="2883578" y="2418446"/>
                </a:lnTo>
                <a:lnTo>
                  <a:pt x="0" y="2418446"/>
                </a:lnTo>
                <a:close/>
              </a:path>
            </a:pathLst>
          </a:custGeom>
          <a:gradFill flip="none" rotWithShape="1">
            <a:gsLst>
              <a:gs pos="19000">
                <a:schemeClr val="accent1">
                  <a:lumMod val="60000"/>
                  <a:lumOff val="40000"/>
                </a:schemeClr>
              </a:gs>
              <a:gs pos="0">
                <a:schemeClr val="accent1">
                  <a:lumMod val="60000"/>
                  <a:lumOff val="40000"/>
                  <a:alpha val="84000"/>
                </a:schemeClr>
              </a:gs>
              <a:gs pos="100000">
                <a:srgbClr val="F9F9F9">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792000" rIns="792000" anchor="ctr"/>
          <a:lstStyle/>
          <a:p>
            <a:pPr algn="ctr">
              <a:lnSpc>
                <a:spcPct val="130000"/>
              </a:lnSpc>
              <a:defRPr/>
            </a:pPr>
            <a:endParaRPr lang="zh-CN" altLang="en-US" dirty="0">
              <a:solidFill>
                <a:srgbClr val="F9F9F9"/>
              </a:solidFill>
            </a:endParaRPr>
          </a:p>
        </p:txBody>
      </p:sp>
      <p:sp>
        <p:nvSpPr>
          <p:cNvPr id="8" name="MH_Title_1"/>
          <p:cNvSpPr/>
          <p:nvPr>
            <p:custDataLst>
              <p:tags r:id="rId3"/>
            </p:custDataLst>
          </p:nvPr>
        </p:nvSpPr>
        <p:spPr>
          <a:xfrm>
            <a:off x="838200" y="2883176"/>
            <a:ext cx="1460500" cy="1462088"/>
          </a:xfrm>
          <a:prstGeom prst="ellipse">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lnSpc>
                <a:spcPct val="130000"/>
              </a:lnSpc>
              <a:defRPr/>
            </a:pPr>
            <a:r>
              <a:rPr lang="zh-CN" altLang="en-US" sz="2400" b="1" smtClean="0">
                <a:solidFill>
                  <a:srgbClr val="F9F9F9"/>
                </a:solidFill>
              </a:rPr>
              <a:t>关系</a:t>
            </a:r>
            <a:endParaRPr lang="en-US" altLang="zh-CN" sz="2400" b="1" smtClean="0">
              <a:solidFill>
                <a:srgbClr val="F9F9F9"/>
              </a:solidFill>
            </a:endParaRPr>
          </a:p>
          <a:p>
            <a:pPr algn="ctr">
              <a:lnSpc>
                <a:spcPct val="130000"/>
              </a:lnSpc>
              <a:defRPr/>
            </a:pPr>
            <a:r>
              <a:rPr lang="zh-CN" altLang="en-US" sz="2400" b="1">
                <a:solidFill>
                  <a:srgbClr val="F9F9F9"/>
                </a:solidFill>
              </a:rPr>
              <a:t>运算符</a:t>
            </a:r>
            <a:endParaRPr lang="en-US" altLang="zh-CN" sz="2400" b="1" dirty="0">
              <a:solidFill>
                <a:srgbClr val="F9F9F9"/>
              </a:solidFill>
            </a:endParaRPr>
          </a:p>
        </p:txBody>
      </p:sp>
      <p:sp>
        <p:nvSpPr>
          <p:cNvPr id="9" name="MH_Other_2"/>
          <p:cNvSpPr/>
          <p:nvPr>
            <p:custDataLst>
              <p:tags r:id="rId4"/>
            </p:custDataLst>
          </p:nvPr>
        </p:nvSpPr>
        <p:spPr>
          <a:xfrm>
            <a:off x="3373438" y="1971952"/>
            <a:ext cx="360362" cy="360363"/>
          </a:xfrm>
          <a:prstGeom prst="ellipse">
            <a:avLst/>
          </a:prstGeom>
          <a:ln w="38100">
            <a:solidFill>
              <a:srgbClr val="F9F9F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F9F9F9"/>
                </a:solidFill>
              </a:rPr>
              <a:t>1</a:t>
            </a:r>
            <a:endParaRPr lang="zh-CN" altLang="en-US" dirty="0">
              <a:solidFill>
                <a:srgbClr val="F9F9F9"/>
              </a:solidFill>
            </a:endParaRPr>
          </a:p>
        </p:txBody>
      </p:sp>
      <p:sp>
        <p:nvSpPr>
          <p:cNvPr id="10" name="MH_SubTitle_2"/>
          <p:cNvSpPr/>
          <p:nvPr>
            <p:custDataLst>
              <p:tags r:id="rId5"/>
            </p:custDataLst>
          </p:nvPr>
        </p:nvSpPr>
        <p:spPr>
          <a:xfrm>
            <a:off x="3662363" y="2575201"/>
            <a:ext cx="2260600" cy="32385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anchor="ctr">
            <a:normAutofit/>
          </a:bodyPr>
          <a:lstStyle/>
          <a:p>
            <a:pPr>
              <a:defRPr/>
            </a:pPr>
            <a:r>
              <a:rPr lang="en-US" altLang="zh-CN" sz="1400" smtClean="0">
                <a:solidFill>
                  <a:schemeClr val="accent1">
                    <a:lumMod val="75000"/>
                  </a:schemeClr>
                </a:solidFill>
              </a:rPr>
              <a:t>&lt;=	</a:t>
            </a:r>
            <a:r>
              <a:rPr lang="zh-CN" altLang="en-US" sz="1400" smtClean="0">
                <a:solidFill>
                  <a:schemeClr val="accent1">
                    <a:lumMod val="75000"/>
                  </a:schemeClr>
                </a:solidFill>
              </a:rPr>
              <a:t>（小于等于）</a:t>
            </a:r>
            <a:endParaRPr lang="en-US" altLang="zh-CN" sz="1400">
              <a:solidFill>
                <a:schemeClr val="accent1">
                  <a:lumMod val="75000"/>
                </a:schemeClr>
              </a:solidFill>
            </a:endParaRPr>
          </a:p>
        </p:txBody>
      </p:sp>
      <p:sp>
        <p:nvSpPr>
          <p:cNvPr id="11" name="MH_Other_3"/>
          <p:cNvSpPr/>
          <p:nvPr>
            <p:custDataLst>
              <p:tags r:id="rId6"/>
            </p:custDataLst>
          </p:nvPr>
        </p:nvSpPr>
        <p:spPr>
          <a:xfrm>
            <a:off x="3373438" y="2557740"/>
            <a:ext cx="360362" cy="358775"/>
          </a:xfrm>
          <a:prstGeom prst="ellipse">
            <a:avLst/>
          </a:prstGeom>
          <a:ln w="38100">
            <a:solidFill>
              <a:srgbClr val="F9F9F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F9F9F9"/>
                </a:solidFill>
              </a:rPr>
              <a:t>2</a:t>
            </a:r>
            <a:endParaRPr lang="zh-CN" altLang="en-US" dirty="0">
              <a:solidFill>
                <a:srgbClr val="F9F9F9"/>
              </a:solidFill>
            </a:endParaRPr>
          </a:p>
        </p:txBody>
      </p:sp>
      <p:sp>
        <p:nvSpPr>
          <p:cNvPr id="12" name="MH_SubTitle_3"/>
          <p:cNvSpPr/>
          <p:nvPr>
            <p:custDataLst>
              <p:tags r:id="rId7"/>
            </p:custDataLst>
          </p:nvPr>
        </p:nvSpPr>
        <p:spPr>
          <a:xfrm>
            <a:off x="3662363" y="3160989"/>
            <a:ext cx="2260600" cy="32385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anchor="ctr">
            <a:normAutofit/>
          </a:bodyPr>
          <a:lstStyle/>
          <a:p>
            <a:pPr>
              <a:defRPr/>
            </a:pPr>
            <a:r>
              <a:rPr lang="en-US" altLang="zh-CN" sz="1400" smtClean="0">
                <a:solidFill>
                  <a:schemeClr val="accent1">
                    <a:lumMod val="75000"/>
                  </a:schemeClr>
                </a:solidFill>
              </a:rPr>
              <a:t>&gt;	</a:t>
            </a:r>
            <a:r>
              <a:rPr lang="zh-CN" altLang="en-US" sz="1400" smtClean="0">
                <a:solidFill>
                  <a:schemeClr val="accent1">
                    <a:lumMod val="75000"/>
                  </a:schemeClr>
                </a:solidFill>
              </a:rPr>
              <a:t>（大于）</a:t>
            </a:r>
            <a:endParaRPr lang="en-US" altLang="zh-CN" sz="1400">
              <a:solidFill>
                <a:schemeClr val="accent1">
                  <a:lumMod val="75000"/>
                </a:schemeClr>
              </a:solidFill>
            </a:endParaRPr>
          </a:p>
        </p:txBody>
      </p:sp>
      <p:sp>
        <p:nvSpPr>
          <p:cNvPr id="13" name="MH_Other_4"/>
          <p:cNvSpPr/>
          <p:nvPr>
            <p:custDataLst>
              <p:tags r:id="rId8"/>
            </p:custDataLst>
          </p:nvPr>
        </p:nvSpPr>
        <p:spPr>
          <a:xfrm>
            <a:off x="3373438" y="3141939"/>
            <a:ext cx="360362" cy="360362"/>
          </a:xfrm>
          <a:prstGeom prst="ellipse">
            <a:avLst/>
          </a:prstGeom>
          <a:ln w="38100">
            <a:solidFill>
              <a:srgbClr val="F9F9F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F9F9F9"/>
                </a:solidFill>
              </a:rPr>
              <a:t>3</a:t>
            </a:r>
            <a:endParaRPr lang="zh-CN" altLang="en-US" dirty="0">
              <a:solidFill>
                <a:srgbClr val="F9F9F9"/>
              </a:solidFill>
            </a:endParaRPr>
          </a:p>
        </p:txBody>
      </p:sp>
      <p:sp>
        <p:nvSpPr>
          <p:cNvPr id="14" name="MH_SubTitle_4"/>
          <p:cNvSpPr/>
          <p:nvPr>
            <p:custDataLst>
              <p:tags r:id="rId9"/>
            </p:custDataLst>
          </p:nvPr>
        </p:nvSpPr>
        <p:spPr>
          <a:xfrm>
            <a:off x="3662363" y="3745190"/>
            <a:ext cx="2260600" cy="32543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anchor="ctr">
            <a:normAutofit/>
          </a:bodyPr>
          <a:lstStyle/>
          <a:p>
            <a:pPr>
              <a:defRPr/>
            </a:pPr>
            <a:r>
              <a:rPr lang="en-US" altLang="zh-CN" sz="1400" smtClean="0">
                <a:solidFill>
                  <a:schemeClr val="accent1">
                    <a:lumMod val="75000"/>
                  </a:schemeClr>
                </a:solidFill>
              </a:rPr>
              <a:t>&gt;=	</a:t>
            </a:r>
            <a:r>
              <a:rPr lang="zh-CN" altLang="en-US" sz="1400" smtClean="0">
                <a:solidFill>
                  <a:schemeClr val="accent1">
                    <a:lumMod val="75000"/>
                  </a:schemeClr>
                </a:solidFill>
              </a:rPr>
              <a:t>（大于等于）</a:t>
            </a:r>
            <a:endParaRPr lang="en-US" altLang="zh-CN" sz="1400">
              <a:solidFill>
                <a:schemeClr val="accent1">
                  <a:lumMod val="75000"/>
                </a:schemeClr>
              </a:solidFill>
            </a:endParaRPr>
          </a:p>
        </p:txBody>
      </p:sp>
      <p:sp>
        <p:nvSpPr>
          <p:cNvPr id="15" name="MH_Other_5"/>
          <p:cNvSpPr/>
          <p:nvPr>
            <p:custDataLst>
              <p:tags r:id="rId10"/>
            </p:custDataLst>
          </p:nvPr>
        </p:nvSpPr>
        <p:spPr>
          <a:xfrm>
            <a:off x="3373438" y="3727727"/>
            <a:ext cx="360362" cy="360363"/>
          </a:xfrm>
          <a:prstGeom prst="ellipse">
            <a:avLst/>
          </a:prstGeom>
          <a:ln w="38100">
            <a:solidFill>
              <a:srgbClr val="F9F9F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F9F9F9"/>
                </a:solidFill>
              </a:rPr>
              <a:t>4</a:t>
            </a:r>
            <a:endParaRPr lang="zh-CN" altLang="en-US" dirty="0">
              <a:solidFill>
                <a:srgbClr val="F9F9F9"/>
              </a:solidFill>
            </a:endParaRPr>
          </a:p>
        </p:txBody>
      </p:sp>
      <p:sp>
        <p:nvSpPr>
          <p:cNvPr id="16" name="MH_SubTitle_5"/>
          <p:cNvSpPr/>
          <p:nvPr>
            <p:custDataLst>
              <p:tags r:id="rId11"/>
            </p:custDataLst>
          </p:nvPr>
        </p:nvSpPr>
        <p:spPr>
          <a:xfrm>
            <a:off x="3662363" y="4330976"/>
            <a:ext cx="2260600" cy="32385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anchor="ctr">
            <a:normAutofit/>
          </a:bodyPr>
          <a:lstStyle/>
          <a:p>
            <a:pPr>
              <a:defRPr/>
            </a:pPr>
            <a:r>
              <a:rPr lang="en-US" altLang="zh-CN" sz="1400" smtClean="0">
                <a:solidFill>
                  <a:schemeClr val="accent1">
                    <a:lumMod val="75000"/>
                  </a:schemeClr>
                </a:solidFill>
              </a:rPr>
              <a:t>==	</a:t>
            </a:r>
            <a:r>
              <a:rPr lang="zh-CN" altLang="en-US" sz="1400" smtClean="0">
                <a:solidFill>
                  <a:schemeClr val="accent1">
                    <a:lumMod val="75000"/>
                  </a:schemeClr>
                </a:solidFill>
              </a:rPr>
              <a:t>（等于）</a:t>
            </a:r>
            <a:endParaRPr lang="en-US" altLang="zh-CN" sz="1400">
              <a:solidFill>
                <a:schemeClr val="accent1">
                  <a:lumMod val="75000"/>
                </a:schemeClr>
              </a:solidFill>
            </a:endParaRPr>
          </a:p>
        </p:txBody>
      </p:sp>
      <p:sp>
        <p:nvSpPr>
          <p:cNvPr id="17" name="MH_Other_6"/>
          <p:cNvSpPr/>
          <p:nvPr>
            <p:custDataLst>
              <p:tags r:id="rId12"/>
            </p:custDataLst>
          </p:nvPr>
        </p:nvSpPr>
        <p:spPr>
          <a:xfrm>
            <a:off x="3373438" y="4313514"/>
            <a:ext cx="360362" cy="360362"/>
          </a:xfrm>
          <a:prstGeom prst="ellipse">
            <a:avLst/>
          </a:prstGeom>
          <a:solidFill>
            <a:schemeClr val="accent2"/>
          </a:solidFill>
          <a:ln w="38100">
            <a:solidFill>
              <a:srgbClr val="F9F9F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F9F9F9"/>
                </a:solidFill>
              </a:rPr>
              <a:t>5</a:t>
            </a:r>
            <a:endParaRPr lang="zh-CN" altLang="en-US" dirty="0">
              <a:solidFill>
                <a:srgbClr val="F9F9F9"/>
              </a:solidFill>
            </a:endParaRPr>
          </a:p>
        </p:txBody>
      </p:sp>
      <p:sp>
        <p:nvSpPr>
          <p:cNvPr id="18" name="MH_SubTitle_6"/>
          <p:cNvSpPr/>
          <p:nvPr>
            <p:custDataLst>
              <p:tags r:id="rId13"/>
            </p:custDataLst>
          </p:nvPr>
        </p:nvSpPr>
        <p:spPr>
          <a:xfrm>
            <a:off x="3662363" y="4916764"/>
            <a:ext cx="2260600" cy="32385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anchor="ctr">
            <a:normAutofit/>
          </a:bodyPr>
          <a:lstStyle/>
          <a:p>
            <a:pPr>
              <a:defRPr/>
            </a:pPr>
            <a:r>
              <a:rPr lang="en-US" altLang="zh-CN" sz="1400" smtClean="0">
                <a:solidFill>
                  <a:schemeClr val="accent1">
                    <a:lumMod val="75000"/>
                  </a:schemeClr>
                </a:solidFill>
              </a:rPr>
              <a:t>!=	</a:t>
            </a:r>
            <a:r>
              <a:rPr lang="zh-CN" altLang="en-US" sz="1400" smtClean="0">
                <a:solidFill>
                  <a:schemeClr val="accent1">
                    <a:lumMod val="75000"/>
                  </a:schemeClr>
                </a:solidFill>
              </a:rPr>
              <a:t>（不等于）</a:t>
            </a:r>
            <a:endParaRPr lang="en-US" altLang="zh-CN" sz="1400" dirty="0">
              <a:solidFill>
                <a:schemeClr val="accent1">
                  <a:lumMod val="75000"/>
                </a:schemeClr>
              </a:solidFill>
            </a:endParaRPr>
          </a:p>
        </p:txBody>
      </p:sp>
      <p:sp>
        <p:nvSpPr>
          <p:cNvPr id="19" name="MH_Other_7"/>
          <p:cNvSpPr/>
          <p:nvPr>
            <p:custDataLst>
              <p:tags r:id="rId14"/>
            </p:custDataLst>
          </p:nvPr>
        </p:nvSpPr>
        <p:spPr>
          <a:xfrm>
            <a:off x="3373438" y="4899302"/>
            <a:ext cx="360362" cy="360363"/>
          </a:xfrm>
          <a:prstGeom prst="ellipse">
            <a:avLst/>
          </a:prstGeom>
          <a:solidFill>
            <a:schemeClr val="accent2"/>
          </a:solidFill>
          <a:ln w="38100">
            <a:solidFill>
              <a:srgbClr val="F9F9F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F9F9F9"/>
                </a:solidFill>
              </a:rPr>
              <a:t>6</a:t>
            </a:r>
            <a:endParaRPr lang="zh-CN" altLang="en-US" dirty="0">
              <a:solidFill>
                <a:srgbClr val="F9F9F9"/>
              </a:solidFill>
            </a:endParaRPr>
          </a:p>
        </p:txBody>
      </p:sp>
      <p:sp>
        <p:nvSpPr>
          <p:cNvPr id="20" name="MH_Desc_1"/>
          <p:cNvSpPr/>
          <p:nvPr>
            <p:custDataLst>
              <p:tags r:id="rId15"/>
            </p:custDataLst>
          </p:nvPr>
        </p:nvSpPr>
        <p:spPr>
          <a:xfrm>
            <a:off x="6201549" y="1669272"/>
            <a:ext cx="5562805" cy="187093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gn="just">
              <a:lnSpc>
                <a:spcPct val="120000"/>
              </a:lnSpc>
              <a:spcBef>
                <a:spcPts val="600"/>
              </a:spcBef>
              <a:spcAft>
                <a:spcPts val="600"/>
              </a:spcAft>
              <a:buFont typeface="Arial" panose="020B0604020202020204" pitchFamily="34" charset="0"/>
              <a:buChar char="•"/>
              <a:defRPr/>
            </a:pPr>
            <a:r>
              <a:rPr lang="zh-CN" altLang="en-US" smtClean="0">
                <a:solidFill>
                  <a:schemeClr val="tx1"/>
                </a:solidFill>
              </a:rPr>
              <a:t>前</a:t>
            </a:r>
            <a:r>
              <a:rPr lang="zh-CN" altLang="en-US">
                <a:solidFill>
                  <a:schemeClr val="tx1"/>
                </a:solidFill>
              </a:rPr>
              <a:t>４种关系</a:t>
            </a:r>
            <a:r>
              <a:rPr lang="zh-CN" altLang="en-US" smtClean="0">
                <a:solidFill>
                  <a:schemeClr val="tx1"/>
                </a:solidFill>
              </a:rPr>
              <a:t>运算符的</a:t>
            </a:r>
            <a:r>
              <a:rPr lang="zh-CN" altLang="en-US">
                <a:solidFill>
                  <a:schemeClr val="tx1"/>
                </a:solidFill>
              </a:rPr>
              <a:t>优先级别相同，后</a:t>
            </a:r>
            <a:r>
              <a:rPr lang="en-US" altLang="zh-CN">
                <a:solidFill>
                  <a:schemeClr val="tx1"/>
                </a:solidFill>
              </a:rPr>
              <a:t>2</a:t>
            </a:r>
            <a:r>
              <a:rPr lang="zh-CN" altLang="en-US">
                <a:solidFill>
                  <a:schemeClr val="tx1"/>
                </a:solidFill>
              </a:rPr>
              <a:t>种也相同。前４种高于后２种。</a:t>
            </a:r>
          </a:p>
          <a:p>
            <a:pPr marL="285750" indent="-285750" algn="just">
              <a:lnSpc>
                <a:spcPct val="120000"/>
              </a:lnSpc>
              <a:spcBef>
                <a:spcPts val="600"/>
              </a:spcBef>
              <a:spcAft>
                <a:spcPts val="600"/>
              </a:spcAft>
              <a:buFont typeface="Arial" panose="020B0604020202020204" pitchFamily="34" charset="0"/>
              <a:buChar char="•"/>
              <a:defRPr/>
            </a:pPr>
            <a:r>
              <a:rPr lang="zh-CN" altLang="en-US" smtClean="0">
                <a:solidFill>
                  <a:schemeClr val="tx1"/>
                </a:solidFill>
              </a:rPr>
              <a:t>关系</a:t>
            </a:r>
            <a:r>
              <a:rPr lang="zh-CN" altLang="en-US">
                <a:solidFill>
                  <a:schemeClr val="tx1"/>
                </a:solidFill>
              </a:rPr>
              <a:t>运算符的优先级低于算术运算符。</a:t>
            </a:r>
          </a:p>
          <a:p>
            <a:pPr marL="285750" indent="-285750" algn="just">
              <a:lnSpc>
                <a:spcPct val="120000"/>
              </a:lnSpc>
              <a:spcBef>
                <a:spcPts val="600"/>
              </a:spcBef>
              <a:spcAft>
                <a:spcPts val="600"/>
              </a:spcAft>
              <a:buFont typeface="Arial" panose="020B0604020202020204" pitchFamily="34" charset="0"/>
              <a:buChar char="•"/>
              <a:defRPr/>
            </a:pPr>
            <a:r>
              <a:rPr lang="zh-CN" altLang="en-US" smtClean="0">
                <a:solidFill>
                  <a:schemeClr val="tx1"/>
                </a:solidFill>
              </a:rPr>
              <a:t>关系</a:t>
            </a:r>
            <a:r>
              <a:rPr lang="zh-CN" altLang="en-US">
                <a:solidFill>
                  <a:schemeClr val="tx1"/>
                </a:solidFill>
              </a:rPr>
              <a:t>运算符的优先级高于赋值运算符。</a:t>
            </a:r>
            <a:endParaRPr lang="en-US" altLang="zh-CN">
              <a:solidFill>
                <a:schemeClr val="tx1"/>
              </a:solidFill>
            </a:endParaRPr>
          </a:p>
        </p:txBody>
      </p:sp>
      <p:sp>
        <p:nvSpPr>
          <p:cNvPr id="21" name="MH_Title_1"/>
          <p:cNvSpPr/>
          <p:nvPr>
            <p:custDataLst>
              <p:tags r:id="rId16"/>
            </p:custDataLst>
          </p:nvPr>
        </p:nvSpPr>
        <p:spPr>
          <a:xfrm>
            <a:off x="945243" y="1494498"/>
            <a:ext cx="1209557" cy="1210872"/>
          </a:xfrm>
          <a:prstGeom prst="ellipse">
            <a:avLst/>
          </a:prstGeom>
          <a:solidFill>
            <a:schemeClr val="accent2"/>
          </a:solidFill>
          <a:ln w="76200">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lnSpc>
                <a:spcPct val="130000"/>
              </a:lnSpc>
              <a:defRPr/>
            </a:pPr>
            <a:r>
              <a:rPr lang="zh-CN" altLang="en-US" sz="2000" b="1" smtClean="0">
                <a:solidFill>
                  <a:srgbClr val="F9F9F9"/>
                </a:solidFill>
              </a:rPr>
              <a:t>算术</a:t>
            </a:r>
            <a:endParaRPr lang="en-US" altLang="zh-CN" sz="2000" b="1" smtClean="0">
              <a:solidFill>
                <a:srgbClr val="F9F9F9"/>
              </a:solidFill>
            </a:endParaRPr>
          </a:p>
          <a:p>
            <a:pPr algn="ctr">
              <a:lnSpc>
                <a:spcPct val="130000"/>
              </a:lnSpc>
              <a:defRPr/>
            </a:pPr>
            <a:r>
              <a:rPr lang="zh-CN" altLang="en-US" sz="2000" b="1" smtClean="0">
                <a:solidFill>
                  <a:srgbClr val="F9F9F9"/>
                </a:solidFill>
              </a:rPr>
              <a:t>运算符</a:t>
            </a:r>
            <a:endParaRPr lang="en-US" altLang="zh-CN" sz="2000" b="1" dirty="0">
              <a:solidFill>
                <a:srgbClr val="F9F9F9"/>
              </a:solidFill>
            </a:endParaRPr>
          </a:p>
        </p:txBody>
      </p:sp>
      <p:sp>
        <p:nvSpPr>
          <p:cNvPr id="22" name="MH_Title_1"/>
          <p:cNvSpPr/>
          <p:nvPr>
            <p:custDataLst>
              <p:tags r:id="rId17"/>
            </p:custDataLst>
          </p:nvPr>
        </p:nvSpPr>
        <p:spPr>
          <a:xfrm>
            <a:off x="945243" y="4532798"/>
            <a:ext cx="1209557" cy="1210872"/>
          </a:xfrm>
          <a:prstGeom prst="ellipse">
            <a:avLst/>
          </a:pr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lnSpc>
                <a:spcPct val="130000"/>
              </a:lnSpc>
              <a:defRPr/>
            </a:pPr>
            <a:r>
              <a:rPr lang="zh-CN" altLang="en-US" sz="2000" b="1" smtClean="0">
                <a:solidFill>
                  <a:srgbClr val="F9F9F9"/>
                </a:solidFill>
              </a:rPr>
              <a:t>赋值</a:t>
            </a:r>
            <a:endParaRPr lang="en-US" altLang="zh-CN" sz="2000" b="1" smtClean="0">
              <a:solidFill>
                <a:srgbClr val="F9F9F9"/>
              </a:solidFill>
            </a:endParaRPr>
          </a:p>
          <a:p>
            <a:pPr algn="ctr">
              <a:lnSpc>
                <a:spcPct val="130000"/>
              </a:lnSpc>
              <a:defRPr/>
            </a:pPr>
            <a:r>
              <a:rPr lang="zh-CN" altLang="en-US" sz="2000" b="1" smtClean="0">
                <a:solidFill>
                  <a:srgbClr val="F9F9F9"/>
                </a:solidFill>
              </a:rPr>
              <a:t>运算符</a:t>
            </a:r>
            <a:endParaRPr lang="en-US" altLang="zh-CN" sz="2000" b="1" dirty="0">
              <a:solidFill>
                <a:srgbClr val="F9F9F9"/>
              </a:solidFill>
            </a:endParaRPr>
          </a:p>
        </p:txBody>
      </p:sp>
      <p:pic>
        <p:nvPicPr>
          <p:cNvPr id="24" name="图片 23"/>
          <p:cNvPicPr>
            <a:picLocks noChangeAspect="1"/>
          </p:cNvPicPr>
          <p:nvPr/>
        </p:nvPicPr>
        <p:blipFill rotWithShape="1">
          <a:blip r:embed="rId19" cstate="print"/>
          <a:srcRect t="50106"/>
          <a:stretch/>
        </p:blipFill>
        <p:spPr>
          <a:xfrm flipV="1">
            <a:off x="945243" y="3423995"/>
            <a:ext cx="1231499" cy="1105592"/>
          </a:xfrm>
          <a:prstGeom prst="rect">
            <a:avLst/>
          </a:prstGeom>
        </p:spPr>
      </p:pic>
      <p:sp>
        <p:nvSpPr>
          <p:cNvPr id="25" name="下箭头 24"/>
          <p:cNvSpPr/>
          <p:nvPr/>
        </p:nvSpPr>
        <p:spPr>
          <a:xfrm>
            <a:off x="271647" y="1494498"/>
            <a:ext cx="429638" cy="4249172"/>
          </a:xfrm>
          <a:prstGeom prst="downArrow">
            <a:avLst/>
          </a:prstGeom>
          <a:gradFill>
            <a:gsLst>
              <a:gs pos="0">
                <a:schemeClr val="accent1">
                  <a:lumMod val="75000"/>
                </a:schemeClr>
              </a:gs>
              <a:gs pos="100000">
                <a:schemeClr val="accent1">
                  <a:lumMod val="20000"/>
                  <a:lumOff val="80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smtClean="0">
                <a:latin typeface="微软雅黑" panose="020B0503020204020204" pitchFamily="34" charset="-122"/>
                <a:ea typeface="微软雅黑" panose="020B0503020204020204" pitchFamily="34" charset="-122"/>
              </a:rPr>
              <a:t>高</a:t>
            </a:r>
            <a:endParaRPr lang="en-US" altLang="zh-CN" sz="1600" b="1" smtClean="0">
              <a:latin typeface="微软雅黑" panose="020B0503020204020204" pitchFamily="34" charset="-122"/>
              <a:ea typeface="微软雅黑" panose="020B0503020204020204" pitchFamily="34" charset="-122"/>
            </a:endParaRPr>
          </a:p>
          <a:p>
            <a:pPr algn="ctr"/>
            <a:endParaRPr lang="en-US" altLang="zh-CN" sz="1600" b="1" smtClean="0">
              <a:latin typeface="微软雅黑" panose="020B0503020204020204" pitchFamily="34" charset="-122"/>
              <a:ea typeface="微软雅黑" panose="020B0503020204020204" pitchFamily="34" charset="-122"/>
            </a:endParaRPr>
          </a:p>
          <a:p>
            <a:pPr algn="ctr"/>
            <a:endParaRPr lang="en-US" altLang="zh-CN" sz="1600" b="1" smtClean="0">
              <a:latin typeface="微软雅黑" panose="020B0503020204020204" pitchFamily="34" charset="-122"/>
              <a:ea typeface="微软雅黑" panose="020B0503020204020204" pitchFamily="34" charset="-122"/>
            </a:endParaRPr>
          </a:p>
          <a:p>
            <a:pPr algn="ctr"/>
            <a:endParaRPr lang="en-US" altLang="zh-CN" sz="1600" b="1">
              <a:latin typeface="微软雅黑" panose="020B0503020204020204" pitchFamily="34" charset="-122"/>
              <a:ea typeface="微软雅黑" panose="020B0503020204020204" pitchFamily="34" charset="-122"/>
            </a:endParaRPr>
          </a:p>
          <a:p>
            <a:pPr algn="ctr"/>
            <a:endParaRPr lang="en-US" altLang="zh-CN" sz="1600" b="1" smtClean="0">
              <a:latin typeface="微软雅黑" panose="020B0503020204020204" pitchFamily="34" charset="-122"/>
              <a:ea typeface="微软雅黑" panose="020B0503020204020204" pitchFamily="34" charset="-122"/>
            </a:endParaRPr>
          </a:p>
          <a:p>
            <a:pPr algn="ctr"/>
            <a:endParaRPr lang="en-US" altLang="zh-CN" sz="1600" b="1">
              <a:latin typeface="微软雅黑" panose="020B0503020204020204" pitchFamily="34" charset="-122"/>
              <a:ea typeface="微软雅黑" panose="020B0503020204020204" pitchFamily="34" charset="-122"/>
            </a:endParaRPr>
          </a:p>
          <a:p>
            <a:pPr algn="ctr">
              <a:lnSpc>
                <a:spcPct val="150000"/>
              </a:lnSpc>
            </a:pPr>
            <a:r>
              <a:rPr lang="zh-CN" altLang="en-US" sz="1600" b="1" smtClean="0">
                <a:latin typeface="微软雅黑" panose="020B0503020204020204" pitchFamily="34" charset="-122"/>
                <a:ea typeface="微软雅黑" panose="020B0503020204020204" pitchFamily="34" charset="-122"/>
              </a:rPr>
              <a:t>优先级</a:t>
            </a:r>
            <a:endParaRPr lang="en-US" altLang="zh-CN" sz="1600" b="1" smtClean="0">
              <a:latin typeface="微软雅黑" panose="020B0503020204020204" pitchFamily="34" charset="-122"/>
              <a:ea typeface="微软雅黑" panose="020B0503020204020204" pitchFamily="34" charset="-122"/>
            </a:endParaRPr>
          </a:p>
          <a:p>
            <a:pPr algn="ctr"/>
            <a:endParaRPr lang="en-US" altLang="zh-CN" sz="1600" b="1" smtClean="0">
              <a:latin typeface="微软雅黑" panose="020B0503020204020204" pitchFamily="34" charset="-122"/>
              <a:ea typeface="微软雅黑" panose="020B0503020204020204" pitchFamily="34" charset="-122"/>
            </a:endParaRPr>
          </a:p>
          <a:p>
            <a:pPr algn="ctr"/>
            <a:endParaRPr lang="en-US" altLang="zh-CN" sz="1600" b="1" smtClean="0">
              <a:latin typeface="微软雅黑" panose="020B0503020204020204" pitchFamily="34" charset="-122"/>
              <a:ea typeface="微软雅黑" panose="020B0503020204020204" pitchFamily="34" charset="-122"/>
            </a:endParaRPr>
          </a:p>
          <a:p>
            <a:pPr algn="ctr"/>
            <a:endParaRPr lang="en-US" altLang="zh-CN" sz="1600" b="1">
              <a:latin typeface="微软雅黑" panose="020B0503020204020204" pitchFamily="34" charset="-122"/>
              <a:ea typeface="微软雅黑" panose="020B0503020204020204" pitchFamily="34" charset="-122"/>
            </a:endParaRPr>
          </a:p>
          <a:p>
            <a:pPr algn="ctr"/>
            <a:endParaRPr lang="en-US" altLang="zh-CN" sz="1600" b="1">
              <a:latin typeface="微软雅黑" panose="020B0503020204020204" pitchFamily="34" charset="-122"/>
              <a:ea typeface="微软雅黑" panose="020B0503020204020204" pitchFamily="34" charset="-122"/>
            </a:endParaRPr>
          </a:p>
          <a:p>
            <a:pPr algn="ctr"/>
            <a:endParaRPr lang="en-US" altLang="zh-CN" sz="1600" b="1" smtClean="0">
              <a:latin typeface="微软雅黑" panose="020B0503020204020204" pitchFamily="34" charset="-122"/>
              <a:ea typeface="微软雅黑" panose="020B0503020204020204" pitchFamily="34" charset="-122"/>
            </a:endParaRPr>
          </a:p>
          <a:p>
            <a:pPr algn="ctr"/>
            <a:r>
              <a:rPr lang="zh-CN" altLang="en-US" sz="1600" b="1">
                <a:latin typeface="微软雅黑" panose="020B0503020204020204" pitchFamily="34" charset="-122"/>
                <a:ea typeface="微软雅黑" panose="020B0503020204020204" pitchFamily="34" charset="-122"/>
              </a:rPr>
              <a:t>低</a:t>
            </a:r>
          </a:p>
        </p:txBody>
      </p:sp>
      <p:sp>
        <p:nvSpPr>
          <p:cNvPr id="26" name="圆角矩形 25"/>
          <p:cNvSpPr/>
          <p:nvPr/>
        </p:nvSpPr>
        <p:spPr>
          <a:xfrm>
            <a:off x="6201549" y="3901211"/>
            <a:ext cx="5562805" cy="1621547"/>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1400"/>
              <a:t>c&gt;a+b </a:t>
            </a:r>
            <a:r>
              <a:rPr lang="zh-CN" altLang="en-US" sz="1400">
                <a:solidFill>
                  <a:srgbClr val="0070C0"/>
                </a:solidFill>
              </a:rPr>
              <a:t>等效于</a:t>
            </a:r>
            <a:r>
              <a:rPr lang="en-US" altLang="zh-CN" sz="1400">
                <a:solidFill>
                  <a:srgbClr val="0070C0"/>
                </a:solidFill>
              </a:rPr>
              <a:t>c&gt;(a+b)(</a:t>
            </a:r>
            <a:r>
              <a:rPr lang="zh-CN" altLang="en-US" sz="1400">
                <a:solidFill>
                  <a:srgbClr val="0070C0"/>
                </a:solidFill>
              </a:rPr>
              <a:t>关系运算符的优先级低于算术运算符</a:t>
            </a:r>
            <a:r>
              <a:rPr lang="en-US" altLang="zh-CN" sz="1400">
                <a:solidFill>
                  <a:srgbClr val="0070C0"/>
                </a:solidFill>
              </a:rPr>
              <a:t>)</a:t>
            </a:r>
          </a:p>
          <a:p>
            <a:pPr defTabSz="363538"/>
            <a:endParaRPr lang="en-US" altLang="zh-CN" sz="1400"/>
          </a:p>
          <a:p>
            <a:pPr defTabSz="363538"/>
            <a:r>
              <a:rPr lang="en-US" altLang="zh-CN" sz="1400"/>
              <a:t>a&gt;b==c</a:t>
            </a:r>
            <a:r>
              <a:rPr lang="zh-CN" altLang="en-US" sz="1400">
                <a:solidFill>
                  <a:srgbClr val="0070C0"/>
                </a:solidFill>
              </a:rPr>
              <a:t>等效于</a:t>
            </a:r>
            <a:r>
              <a:rPr lang="en-US" altLang="zh-CN" sz="1400">
                <a:solidFill>
                  <a:srgbClr val="0070C0"/>
                </a:solidFill>
              </a:rPr>
              <a:t>(a&gt;b)==c(</a:t>
            </a:r>
            <a:r>
              <a:rPr lang="zh-CN" altLang="en-US" sz="1400">
                <a:solidFill>
                  <a:srgbClr val="0070C0"/>
                </a:solidFill>
              </a:rPr>
              <a:t>大于运算符</a:t>
            </a:r>
            <a:r>
              <a:rPr lang="en-US" altLang="zh-CN" sz="1400">
                <a:solidFill>
                  <a:srgbClr val="0070C0"/>
                </a:solidFill>
              </a:rPr>
              <a:t>&gt;</a:t>
            </a:r>
            <a:r>
              <a:rPr lang="zh-CN" altLang="en-US" sz="1400">
                <a:solidFill>
                  <a:srgbClr val="0070C0"/>
                </a:solidFill>
              </a:rPr>
              <a:t>的优先级高于相等运算符</a:t>
            </a:r>
            <a:r>
              <a:rPr lang="en-US" altLang="zh-CN" sz="1400">
                <a:solidFill>
                  <a:srgbClr val="0070C0"/>
                </a:solidFill>
              </a:rPr>
              <a:t>==)</a:t>
            </a:r>
          </a:p>
          <a:p>
            <a:pPr defTabSz="363538"/>
            <a:endParaRPr lang="en-US" altLang="zh-CN" sz="1400"/>
          </a:p>
          <a:p>
            <a:pPr defTabSz="363538"/>
            <a:r>
              <a:rPr lang="en-US" altLang="zh-CN" sz="1400"/>
              <a:t>a==b&lt;c</a:t>
            </a:r>
            <a:r>
              <a:rPr lang="zh-CN" altLang="en-US" sz="1400">
                <a:solidFill>
                  <a:srgbClr val="0070C0"/>
                </a:solidFill>
              </a:rPr>
              <a:t>等效于</a:t>
            </a:r>
            <a:r>
              <a:rPr lang="en-US" altLang="zh-CN" sz="1400">
                <a:solidFill>
                  <a:srgbClr val="0070C0"/>
                </a:solidFill>
              </a:rPr>
              <a:t>a==(b&lt;c)(</a:t>
            </a:r>
            <a:r>
              <a:rPr lang="zh-CN" altLang="en-US" sz="1400">
                <a:solidFill>
                  <a:srgbClr val="0070C0"/>
                </a:solidFill>
              </a:rPr>
              <a:t>小于运算符</a:t>
            </a:r>
            <a:r>
              <a:rPr lang="en-US" altLang="zh-CN" sz="1400">
                <a:solidFill>
                  <a:srgbClr val="0070C0"/>
                </a:solidFill>
              </a:rPr>
              <a:t>&lt;</a:t>
            </a:r>
            <a:r>
              <a:rPr lang="zh-CN" altLang="en-US" sz="1400">
                <a:solidFill>
                  <a:srgbClr val="0070C0"/>
                </a:solidFill>
              </a:rPr>
              <a:t>的优先级高于相等运算符</a:t>
            </a:r>
            <a:r>
              <a:rPr lang="en-US" altLang="zh-CN" sz="1400">
                <a:solidFill>
                  <a:srgbClr val="0070C0"/>
                </a:solidFill>
              </a:rPr>
              <a:t>==)</a:t>
            </a:r>
          </a:p>
          <a:p>
            <a:pPr defTabSz="363538"/>
            <a:endParaRPr lang="en-US" altLang="zh-CN" sz="1400"/>
          </a:p>
          <a:p>
            <a:pPr defTabSz="363538"/>
            <a:r>
              <a:rPr lang="en-US" altLang="zh-CN" sz="1400"/>
              <a:t>a=b&gt;c</a:t>
            </a:r>
            <a:r>
              <a:rPr lang="zh-CN" altLang="en-US" sz="1400">
                <a:solidFill>
                  <a:srgbClr val="0070C0"/>
                </a:solidFill>
              </a:rPr>
              <a:t>等效于</a:t>
            </a:r>
            <a:r>
              <a:rPr lang="en-US" altLang="zh-CN" sz="1400">
                <a:solidFill>
                  <a:srgbClr val="0070C0"/>
                </a:solidFill>
              </a:rPr>
              <a:t>a=(b&gt;c)(</a:t>
            </a:r>
            <a:r>
              <a:rPr lang="zh-CN" altLang="en-US" sz="1400">
                <a:solidFill>
                  <a:srgbClr val="0070C0"/>
                </a:solidFill>
              </a:rPr>
              <a:t>关系运算符的优先级高于赋值运算符</a:t>
            </a:r>
            <a:r>
              <a:rPr lang="en-US" altLang="zh-CN" sz="1400">
                <a:solidFill>
                  <a:srgbClr val="0070C0"/>
                </a:solidFill>
              </a:rPr>
              <a:t>)</a:t>
            </a:r>
          </a:p>
        </p:txBody>
      </p:sp>
    </p:spTree>
    <p:extLst>
      <p:ext uri="{BB962C8B-B14F-4D97-AF65-F5344CB8AC3E}">
        <p14:creationId xmlns="" xmlns:p14="http://schemas.microsoft.com/office/powerpoint/2010/main" val="383377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769164" y="365125"/>
            <a:ext cx="9584635" cy="1325563"/>
          </a:xfrm>
        </p:spPr>
        <p:txBody>
          <a:bodyPr/>
          <a:lstStyle/>
          <a:p>
            <a:r>
              <a:rPr lang="zh-CN" altLang="en-US" smtClean="0"/>
              <a:t>关系表达式</a:t>
            </a:r>
            <a:endParaRPr lang="zh-CN" altLang="en-US"/>
          </a:p>
        </p:txBody>
      </p:sp>
      <p:sp>
        <p:nvSpPr>
          <p:cNvPr id="20" name="MH_Desc_1"/>
          <p:cNvSpPr/>
          <p:nvPr>
            <p:custDataLst>
              <p:tags r:id="rId1"/>
            </p:custDataLst>
          </p:nvPr>
        </p:nvSpPr>
        <p:spPr>
          <a:xfrm>
            <a:off x="1769164" y="1540063"/>
            <a:ext cx="8169966" cy="160070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gn="just">
              <a:lnSpc>
                <a:spcPct val="120000"/>
              </a:lnSpc>
              <a:spcBef>
                <a:spcPts val="600"/>
              </a:spcBef>
              <a:spcAft>
                <a:spcPts val="600"/>
              </a:spcAft>
              <a:buFont typeface="Arial" panose="020B0604020202020204" pitchFamily="34" charset="0"/>
              <a:buChar char="•"/>
              <a:defRPr/>
            </a:pPr>
            <a:r>
              <a:rPr lang="zh-CN" altLang="en-US">
                <a:solidFill>
                  <a:schemeClr val="tx1"/>
                </a:solidFill>
              </a:rPr>
              <a:t>用关系运算符将两个数值或数值表达式连接起来的式子，称为关系表达式</a:t>
            </a:r>
            <a:r>
              <a:rPr lang="zh-CN" altLang="en-US" smtClean="0">
                <a:solidFill>
                  <a:schemeClr val="tx1"/>
                </a:solidFill>
              </a:rPr>
              <a:t>。</a:t>
            </a:r>
            <a:endParaRPr lang="en-US" altLang="zh-CN" smtClean="0">
              <a:solidFill>
                <a:schemeClr val="tx1"/>
              </a:solidFill>
            </a:endParaRPr>
          </a:p>
          <a:p>
            <a:pPr marL="285750" indent="-285750" algn="just">
              <a:lnSpc>
                <a:spcPct val="120000"/>
              </a:lnSpc>
              <a:spcBef>
                <a:spcPts val="600"/>
              </a:spcBef>
              <a:spcAft>
                <a:spcPts val="600"/>
              </a:spcAft>
              <a:buFont typeface="Arial" panose="020B0604020202020204" pitchFamily="34" charset="0"/>
              <a:buChar char="•"/>
              <a:defRPr/>
            </a:pPr>
            <a:r>
              <a:rPr lang="zh-CN" altLang="en-US" smtClean="0">
                <a:solidFill>
                  <a:schemeClr val="tx1"/>
                </a:solidFill>
              </a:rPr>
              <a:t>关系</a:t>
            </a:r>
            <a:r>
              <a:rPr lang="zh-CN" altLang="en-US">
                <a:solidFill>
                  <a:schemeClr val="tx1"/>
                </a:solidFill>
              </a:rPr>
              <a:t>表达式的值是一个逻辑值，即“真”或“假”</a:t>
            </a:r>
            <a:r>
              <a:rPr lang="zh-CN" altLang="en-US" smtClean="0">
                <a:solidFill>
                  <a:schemeClr val="tx1"/>
                </a:solidFill>
              </a:rPr>
              <a:t>。</a:t>
            </a:r>
            <a:endParaRPr lang="en-US" altLang="zh-CN" smtClean="0">
              <a:solidFill>
                <a:schemeClr val="tx1"/>
              </a:solidFill>
            </a:endParaRPr>
          </a:p>
          <a:p>
            <a:pPr marL="285750" indent="-285750" algn="just">
              <a:lnSpc>
                <a:spcPct val="120000"/>
              </a:lnSpc>
              <a:spcBef>
                <a:spcPts val="600"/>
              </a:spcBef>
              <a:spcAft>
                <a:spcPts val="600"/>
              </a:spcAft>
              <a:buFont typeface="Arial" panose="020B0604020202020204" pitchFamily="34" charset="0"/>
              <a:buChar char="•"/>
              <a:defRPr/>
            </a:pPr>
            <a:r>
              <a:rPr lang="zh-CN" altLang="en-US" smtClean="0">
                <a:solidFill>
                  <a:schemeClr val="tx1"/>
                </a:solidFill>
              </a:rPr>
              <a:t>在</a:t>
            </a:r>
            <a:r>
              <a:rPr lang="en-US" altLang="zh-CN">
                <a:solidFill>
                  <a:schemeClr val="tx1"/>
                </a:solidFill>
              </a:rPr>
              <a:t>C</a:t>
            </a:r>
            <a:r>
              <a:rPr lang="zh-CN" altLang="en-US">
                <a:solidFill>
                  <a:schemeClr val="tx1"/>
                </a:solidFill>
              </a:rPr>
              <a:t>的逻辑运算中，以“</a:t>
            </a:r>
            <a:r>
              <a:rPr lang="en-US" altLang="zh-CN">
                <a:solidFill>
                  <a:schemeClr val="tx1"/>
                </a:solidFill>
              </a:rPr>
              <a:t>1”</a:t>
            </a:r>
            <a:r>
              <a:rPr lang="zh-CN" altLang="en-US">
                <a:solidFill>
                  <a:schemeClr val="tx1"/>
                </a:solidFill>
              </a:rPr>
              <a:t>代表“真”，以“</a:t>
            </a:r>
            <a:r>
              <a:rPr lang="en-US" altLang="zh-CN">
                <a:solidFill>
                  <a:schemeClr val="tx1"/>
                </a:solidFill>
              </a:rPr>
              <a:t>0”</a:t>
            </a:r>
            <a:r>
              <a:rPr lang="zh-CN" altLang="en-US">
                <a:solidFill>
                  <a:schemeClr val="tx1"/>
                </a:solidFill>
              </a:rPr>
              <a:t>代表“假”</a:t>
            </a:r>
            <a:r>
              <a:rPr lang="zh-CN" altLang="en-US" smtClean="0">
                <a:solidFill>
                  <a:schemeClr val="tx1"/>
                </a:solidFill>
              </a:rPr>
              <a:t>。</a:t>
            </a:r>
            <a:endParaRPr lang="en-US" altLang="zh-CN">
              <a:solidFill>
                <a:schemeClr val="tx1"/>
              </a:solidFill>
            </a:endParaRPr>
          </a:p>
        </p:txBody>
      </p:sp>
      <p:sp>
        <p:nvSpPr>
          <p:cNvPr id="26" name="圆角矩形 25"/>
          <p:cNvSpPr/>
          <p:nvPr/>
        </p:nvSpPr>
        <p:spPr>
          <a:xfrm>
            <a:off x="1769164" y="3682550"/>
            <a:ext cx="8169966" cy="1621547"/>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lnSpc>
                <a:spcPct val="150000"/>
              </a:lnSpc>
            </a:pPr>
            <a:r>
              <a:rPr lang="zh-CN" altLang="en-US" sz="1600"/>
              <a:t>若</a:t>
            </a:r>
            <a:r>
              <a:rPr lang="en-US" altLang="zh-CN" sz="1600"/>
              <a:t>a=3</a:t>
            </a:r>
            <a:r>
              <a:rPr lang="zh-CN" altLang="en-US" sz="1600"/>
              <a:t>，</a:t>
            </a:r>
            <a:r>
              <a:rPr lang="en-US" altLang="zh-CN" sz="1600"/>
              <a:t>b=2</a:t>
            </a:r>
            <a:r>
              <a:rPr lang="zh-CN" altLang="en-US" sz="1600"/>
              <a:t>，</a:t>
            </a:r>
            <a:r>
              <a:rPr lang="en-US" altLang="zh-CN" sz="1600"/>
              <a:t>c=1</a:t>
            </a:r>
            <a:r>
              <a:rPr lang="zh-CN" altLang="en-US" sz="1600" smtClean="0"/>
              <a:t>，则：</a:t>
            </a:r>
            <a:endParaRPr lang="en-US" altLang="zh-CN" sz="1600" smtClean="0"/>
          </a:p>
          <a:p>
            <a:pPr defTabSz="363538">
              <a:lnSpc>
                <a:spcPct val="150000"/>
              </a:lnSpc>
            </a:pPr>
            <a:r>
              <a:rPr lang="en-US" altLang="zh-CN" sz="1600"/>
              <a:t>d=a&gt;b</a:t>
            </a:r>
            <a:r>
              <a:rPr lang="zh-CN" altLang="en-US" sz="1600"/>
              <a:t>，由于</a:t>
            </a:r>
            <a:r>
              <a:rPr lang="en-US" altLang="zh-CN" sz="1600"/>
              <a:t>a&gt;b</a:t>
            </a:r>
            <a:r>
              <a:rPr lang="zh-CN" altLang="en-US" sz="1600"/>
              <a:t>为真，因此关系表达式</a:t>
            </a:r>
            <a:r>
              <a:rPr lang="en-US" altLang="zh-CN" sz="1600"/>
              <a:t>a&gt;b</a:t>
            </a:r>
            <a:r>
              <a:rPr lang="zh-CN" altLang="en-US" sz="1600"/>
              <a:t>的值为</a:t>
            </a:r>
            <a:r>
              <a:rPr lang="en-US" altLang="zh-CN" sz="1600"/>
              <a:t>1</a:t>
            </a:r>
            <a:r>
              <a:rPr lang="zh-CN" altLang="en-US" sz="1600"/>
              <a:t>，所以赋值后</a:t>
            </a:r>
            <a:r>
              <a:rPr lang="en-US" altLang="zh-CN" sz="1600"/>
              <a:t>d</a:t>
            </a:r>
            <a:r>
              <a:rPr lang="zh-CN" altLang="en-US" sz="1600"/>
              <a:t>的值为</a:t>
            </a:r>
            <a:r>
              <a:rPr lang="en-US" altLang="zh-CN" sz="1600"/>
              <a:t>1</a:t>
            </a:r>
            <a:r>
              <a:rPr lang="zh-CN" altLang="en-US" sz="1600"/>
              <a:t>。</a:t>
            </a:r>
          </a:p>
          <a:p>
            <a:pPr defTabSz="363538">
              <a:lnSpc>
                <a:spcPct val="150000"/>
              </a:lnSpc>
            </a:pPr>
            <a:r>
              <a:rPr lang="en-US" altLang="zh-CN" sz="1600"/>
              <a:t>f=a&gt;b&gt;c</a:t>
            </a:r>
            <a:r>
              <a:rPr lang="zh-CN" altLang="en-US" sz="1600"/>
              <a:t>，则</a:t>
            </a:r>
            <a:r>
              <a:rPr lang="en-US" altLang="zh-CN" sz="1600"/>
              <a:t>f</a:t>
            </a:r>
            <a:r>
              <a:rPr lang="zh-CN" altLang="en-US" sz="1600"/>
              <a:t>的值为</a:t>
            </a:r>
            <a:r>
              <a:rPr lang="en-US" altLang="zh-CN" sz="1600"/>
              <a:t>0</a:t>
            </a:r>
            <a:r>
              <a:rPr lang="zh-CN" altLang="en-US" sz="1600"/>
              <a:t>。因为“</a:t>
            </a:r>
            <a:r>
              <a:rPr lang="en-US" altLang="zh-CN" sz="1600"/>
              <a:t>&gt;”</a:t>
            </a:r>
            <a:r>
              <a:rPr lang="zh-CN" altLang="en-US" sz="1600"/>
              <a:t>运算符是自左至右的结合方向，先执行“</a:t>
            </a:r>
            <a:r>
              <a:rPr lang="en-US" altLang="zh-CN" sz="1600"/>
              <a:t>a&gt;b”</a:t>
            </a:r>
            <a:r>
              <a:rPr lang="zh-CN" altLang="en-US" sz="1600"/>
              <a:t>得值为</a:t>
            </a:r>
            <a:r>
              <a:rPr lang="en-US" altLang="zh-CN" sz="1600"/>
              <a:t>1</a:t>
            </a:r>
            <a:r>
              <a:rPr lang="zh-CN" altLang="en-US" sz="1600"/>
              <a:t>， 再执行关系运算“</a:t>
            </a:r>
            <a:r>
              <a:rPr lang="en-US" altLang="zh-CN" sz="1600"/>
              <a:t>1&gt;c”</a:t>
            </a:r>
            <a:r>
              <a:rPr lang="zh-CN" altLang="en-US" sz="1600"/>
              <a:t>，得值</a:t>
            </a:r>
            <a:r>
              <a:rPr lang="en-US" altLang="zh-CN" sz="1600"/>
              <a:t>0</a:t>
            </a:r>
            <a:r>
              <a:rPr lang="zh-CN" altLang="en-US" sz="1600"/>
              <a:t>，赋</a:t>
            </a:r>
            <a:r>
              <a:rPr lang="zh-CN" altLang="en-US" sz="1600" smtClean="0"/>
              <a:t>给</a:t>
            </a:r>
            <a:r>
              <a:rPr lang="en-US" altLang="zh-CN" sz="1600" smtClean="0"/>
              <a:t>f</a:t>
            </a:r>
            <a:r>
              <a:rPr lang="zh-CN" altLang="en-US" sz="1600" smtClean="0"/>
              <a:t>，</a:t>
            </a:r>
            <a:r>
              <a:rPr lang="zh-CN" altLang="en-US" sz="1600"/>
              <a:t>所以</a:t>
            </a:r>
            <a:r>
              <a:rPr lang="en-US" altLang="zh-CN" sz="1600"/>
              <a:t>f</a:t>
            </a:r>
            <a:r>
              <a:rPr lang="zh-CN" altLang="en-US" sz="1600"/>
              <a:t>的值为</a:t>
            </a:r>
            <a:r>
              <a:rPr lang="en-US" altLang="zh-CN" sz="1600"/>
              <a:t>0</a:t>
            </a:r>
          </a:p>
        </p:txBody>
      </p:sp>
    </p:spTree>
    <p:extLst>
      <p:ext uri="{BB962C8B-B14F-4D97-AF65-F5344CB8AC3E}">
        <p14:creationId xmlns="" xmlns:p14="http://schemas.microsoft.com/office/powerpoint/2010/main" val="266478702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70803150623"/>
  <p:tag name="MH_LIBRARY" val="GRAPHIC"/>
</p:tagLst>
</file>

<file path=ppt/tags/tag10.xml><?xml version="1.0" encoding="utf-8"?>
<p:tagLst xmlns:a="http://schemas.openxmlformats.org/drawingml/2006/main" xmlns:r="http://schemas.openxmlformats.org/officeDocument/2006/relationships" xmlns:p="http://schemas.openxmlformats.org/presentationml/2006/main">
  <p:tag name="MH" val="20170807185238"/>
  <p:tag name="MH_LIBRARY" val="GRAPHIC"/>
  <p:tag name="MH_TYPE" val="Other"/>
  <p:tag name="MH_ORDER" val="5"/>
</p:tagLst>
</file>

<file path=ppt/tags/tag10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10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10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103.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1.xml><?xml version="1.0" encoding="utf-8"?>
<p:tagLst xmlns:a="http://schemas.openxmlformats.org/drawingml/2006/main" xmlns:r="http://schemas.openxmlformats.org/officeDocument/2006/relationships" xmlns:p="http://schemas.openxmlformats.org/presentationml/2006/main">
  <p:tag name="MH" val="20170807185238"/>
  <p:tag name="MH_LIBRARY" val="GRAPHIC"/>
  <p:tag name="MH_TYPE" val="Text"/>
  <p:tag name="MH_ORDER" val="2"/>
</p:tagLst>
</file>

<file path=ppt/tags/tag12.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Text"/>
  <p:tag name="MH_ORDER" val="1"/>
</p:tagLst>
</file>

<file path=ppt/tags/tag13.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1"/>
</p:tagLst>
</file>

<file path=ppt/tags/tag14.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2"/>
</p:tagLst>
</file>

<file path=ppt/tags/tag15.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SubTitle"/>
  <p:tag name="MH_ORDER" val="1"/>
</p:tagLst>
</file>

<file path=ppt/tags/tag16.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7.xml><?xml version="1.0" encoding="utf-8"?>
<p:tagLst xmlns:a="http://schemas.openxmlformats.org/drawingml/2006/main" xmlns:r="http://schemas.openxmlformats.org/officeDocument/2006/relationships" xmlns:p="http://schemas.openxmlformats.org/presentationml/2006/main">
  <p:tag name="MH" val="20170807225937"/>
  <p:tag name="MH_LIBRARY" val="GRAPHIC"/>
  <p:tag name="MH_TYPE" val="Other"/>
  <p:tag name="MH_ORDER" val="1"/>
</p:tagLst>
</file>

<file path=ppt/tags/tag18.xml><?xml version="1.0" encoding="utf-8"?>
<p:tagLst xmlns:a="http://schemas.openxmlformats.org/drawingml/2006/main" xmlns:r="http://schemas.openxmlformats.org/officeDocument/2006/relationships" xmlns:p="http://schemas.openxmlformats.org/presentationml/2006/main">
  <p:tag name="MH" val="20170807225937"/>
  <p:tag name="MH_LIBRARY" val="GRAPHIC"/>
  <p:tag name="MH_TYPE" val="Other"/>
  <p:tag name="MH_ORDER" val="2"/>
</p:tagLst>
</file>

<file path=ppt/tags/tag19.xml><?xml version="1.0" encoding="utf-8"?>
<p:tagLst xmlns:a="http://schemas.openxmlformats.org/drawingml/2006/main" xmlns:r="http://schemas.openxmlformats.org/officeDocument/2006/relationships" xmlns:p="http://schemas.openxmlformats.org/presentationml/2006/main">
  <p:tag name="MH" val="20170807225937"/>
  <p:tag name="MH_LIBRARY" val="GRAPHIC"/>
  <p:tag name="MH_TYPE" val="Other"/>
  <p:tag name="MH_ORDER" val="3"/>
</p:tagLst>
</file>

<file path=ppt/tags/tag2.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Freeform 21"/>
</p:tagLst>
</file>

<file path=ppt/tags/tag20.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Text"/>
  <p:tag name="MH_ORDER" val="1"/>
</p:tagLst>
</file>

<file path=ppt/tags/tag21.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Other"/>
  <p:tag name="MH_ORDER" val="1"/>
</p:tagLst>
</file>

<file path=ppt/tags/tag22.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Text"/>
  <p:tag name="MH_ORDER" val="1"/>
</p:tagLst>
</file>

<file path=ppt/tags/tag23.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Other"/>
  <p:tag name="MH_ORDER" val="1"/>
</p:tagLst>
</file>

<file path=ppt/tags/tag24.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Text"/>
  <p:tag name="MH_ORDER" val="1"/>
</p:tagLst>
</file>

<file path=ppt/tags/tag25.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Other"/>
  <p:tag name="MH_ORDER" val="1"/>
</p:tagLst>
</file>

<file path=ppt/tags/tag26.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3"/>
</p:tagLst>
</file>

<file path=ppt/tags/tag27.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4"/>
</p:tagLst>
</file>

<file path=ppt/tags/tag28.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6"/>
</p:tagLst>
</file>

<file path=ppt/tags/tag29.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Straight Connector 22"/>
</p:tagLst>
</file>

<file path=ppt/tags/tag30.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2"/>
</p:tagLst>
</file>

<file path=ppt/tags/tag31.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5"/>
</p:tagLst>
</file>

<file path=ppt/tags/tag32.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SubTitle"/>
  <p:tag name="MH_ORDER" val="1"/>
</p:tagLst>
</file>

<file path=ppt/tags/tag33.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Other"/>
  <p:tag name="MH_ORDER" val="1"/>
</p:tagLst>
</file>

<file path=ppt/tags/tag34.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Title"/>
  <p:tag name="MH_ORDER" val="1"/>
</p:tagLst>
</file>

<file path=ppt/tags/tag35.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Other"/>
  <p:tag name="MH_ORDER" val="2"/>
</p:tagLst>
</file>

<file path=ppt/tags/tag36.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SubTitle"/>
  <p:tag name="MH_ORDER" val="2"/>
</p:tagLst>
</file>

<file path=ppt/tags/tag37.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Other"/>
  <p:tag name="MH_ORDER" val="3"/>
</p:tagLst>
</file>

<file path=ppt/tags/tag38.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SubTitle"/>
  <p:tag name="MH_ORDER" val="3"/>
</p:tagLst>
</file>

<file path=ppt/tags/tag39.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Other"/>
  <p:tag name="MH_ORDER" val="4"/>
</p:tagLst>
</file>

<file path=ppt/tags/tag4.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Straight Connector 23"/>
</p:tagLst>
</file>

<file path=ppt/tags/tag40.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SubTitle"/>
  <p:tag name="MH_ORDER" val="4"/>
</p:tagLst>
</file>

<file path=ppt/tags/tag41.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Other"/>
  <p:tag name="MH_ORDER" val="5"/>
</p:tagLst>
</file>

<file path=ppt/tags/tag42.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SubTitle"/>
  <p:tag name="MH_ORDER" val="5"/>
</p:tagLst>
</file>

<file path=ppt/tags/tag43.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Other"/>
  <p:tag name="MH_ORDER" val="6"/>
</p:tagLst>
</file>

<file path=ppt/tags/tag44.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SubTitle"/>
  <p:tag name="MH_ORDER" val="6"/>
</p:tagLst>
</file>

<file path=ppt/tags/tag45.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Other"/>
  <p:tag name="MH_ORDER" val="7"/>
</p:tagLst>
</file>

<file path=ppt/tags/tag46.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47.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Title"/>
  <p:tag name="MH_ORDER" val="1"/>
</p:tagLst>
</file>

<file path=ppt/tags/tag48.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Title"/>
  <p:tag name="MH_ORDER" val="1"/>
</p:tagLst>
</file>

<file path=ppt/tags/tag49.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4"/>
</p:tagLst>
</file>

<file path=ppt/tags/tag50.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3"/>
</p:tagLst>
</file>

<file path=ppt/tags/tag51.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4"/>
</p:tagLst>
</file>

<file path=ppt/tags/tag52.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6"/>
</p:tagLst>
</file>

<file path=ppt/tags/tag53.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1"/>
</p:tagLst>
</file>

<file path=ppt/tags/tag54.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2"/>
</p:tagLst>
</file>

<file path=ppt/tags/tag55.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5"/>
</p:tagLst>
</file>

<file path=ppt/tags/tag56.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57.xml><?xml version="1.0" encoding="utf-8"?>
<p:tagLst xmlns:a="http://schemas.openxmlformats.org/drawingml/2006/main" xmlns:r="http://schemas.openxmlformats.org/officeDocument/2006/relationships" xmlns:p="http://schemas.openxmlformats.org/presentationml/2006/main">
  <p:tag name="MH_TYPE" val="#NeiR#"/>
  <p:tag name="MH_NUMBER" val="2"/>
  <p:tag name="MH_CATEGORY" val="#YinZJG#"/>
  <p:tag name="MH_LAYOUT" val="TitleSubTitle"/>
  <p:tag name="MH" val="20170808105946"/>
  <p:tag name="MH_LIBRARY" val="GRAPHIC"/>
</p:tagLst>
</file>

<file path=ppt/tags/tag5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SubTitle"/>
  <p:tag name="MH_ORDER" val="1"/>
</p:tagLst>
</file>

<file path=ppt/tags/tag5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SubTitle"/>
  <p:tag name="MH_ORDER" val="2"/>
</p:tagLst>
</file>

<file path=ppt/tags/tag6.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文本框 25"/>
</p:tagLst>
</file>

<file path=ppt/tags/tag6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
</p:tagLst>
</file>

<file path=ppt/tags/tag6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Title"/>
  <p:tag name="MH_ORDER" val="1"/>
</p:tagLst>
</file>

<file path=ppt/tags/tag6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6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6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6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6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6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6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6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7.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6"/>
</p:tagLst>
</file>

<file path=ppt/tags/tag7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7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7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7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7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PageTitle"/>
  <p:tag name="MH_ORDER" val="PageTitle"/>
</p:tagLst>
</file>

<file path=ppt/tags/tag75.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76.xml><?xml version="1.0" encoding="utf-8"?>
<p:tagLst xmlns:a="http://schemas.openxmlformats.org/drawingml/2006/main" xmlns:r="http://schemas.openxmlformats.org/officeDocument/2006/relationships" xmlns:p="http://schemas.openxmlformats.org/presentationml/2006/main">
  <p:tag name="MH" val="20170808112346"/>
  <p:tag name="MH_LIBRARY" val="GRAPHIC"/>
  <p:tag name="MH_TYPE" val="Text"/>
  <p:tag name="MH_ORDER" val="1"/>
</p:tagLst>
</file>

<file path=ppt/tags/tag77.xml><?xml version="1.0" encoding="utf-8"?>
<p:tagLst xmlns:a="http://schemas.openxmlformats.org/drawingml/2006/main" xmlns:r="http://schemas.openxmlformats.org/officeDocument/2006/relationships" xmlns:p="http://schemas.openxmlformats.org/presentationml/2006/main">
  <p:tag name="MH" val="20170808112346"/>
  <p:tag name="MH_LIBRARY" val="GRAPHIC"/>
  <p:tag name="MH_TYPE" val="SubTitle"/>
  <p:tag name="MH_ORDER" val="1"/>
</p:tagLst>
</file>

<file path=ppt/tags/tag78.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79.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8.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7"/>
</p:tagLst>
</file>

<file path=ppt/tags/tag80.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81.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82.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Text"/>
  <p:tag name="MH_ORDER" val="1"/>
</p:tagLst>
</file>

<file path=ppt/tags/tag83.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1"/>
</p:tagLst>
</file>

<file path=ppt/tags/tag84.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2"/>
</p:tagLst>
</file>

<file path=ppt/tags/tag85.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SubTitle"/>
  <p:tag name="MH_ORDER" val="1"/>
</p:tagLst>
</file>

<file path=ppt/tags/tag86.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Text"/>
  <p:tag name="MH_ORDER" val="1"/>
</p:tagLst>
</file>

<file path=ppt/tags/tag87.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1"/>
</p:tagLst>
</file>

<file path=ppt/tags/tag88.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2"/>
</p:tagLst>
</file>

<file path=ppt/tags/tag89.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SubTitle"/>
  <p:tag name="MH_ORDER" val="1"/>
</p:tagLst>
</file>

<file path=ppt/tags/tag9.xml><?xml version="1.0" encoding="utf-8"?>
<p:tagLst xmlns:a="http://schemas.openxmlformats.org/drawingml/2006/main" xmlns:r="http://schemas.openxmlformats.org/officeDocument/2006/relationships" xmlns:p="http://schemas.openxmlformats.org/presentationml/2006/main">
  <p:tag name="MH" val="20170807185238"/>
  <p:tag name="MH_LIBRARY" val="GRAPHIC"/>
  <p:tag name="MH_TYPE" val="Other"/>
  <p:tag name="MH_ORDER" val="2"/>
</p:tagLst>
</file>

<file path=ppt/tags/tag90.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9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9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9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9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9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9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9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9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9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heme/theme1.xml><?xml version="1.0" encoding="utf-8"?>
<a:theme xmlns:a="http://schemas.openxmlformats.org/drawingml/2006/main" name="Office 主题​​">
  <a:themeElements>
    <a:clrScheme name="红橙色">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2346</TotalTime>
  <Words>2854</Words>
  <Application>Microsoft Office PowerPoint</Application>
  <PresentationFormat>自定义</PresentationFormat>
  <Paragraphs>597</Paragraphs>
  <Slides>23</Slides>
  <Notes>11</Notes>
  <HiddenSlides>0</HiddenSlides>
  <MMClips>0</MMClips>
  <ScaleCrop>false</ScaleCrop>
  <HeadingPairs>
    <vt:vector size="4" baseType="variant">
      <vt:variant>
        <vt:lpstr>主题</vt:lpstr>
      </vt:variant>
      <vt:variant>
        <vt:i4>1</vt:i4>
      </vt:variant>
      <vt:variant>
        <vt:lpstr>幻灯片标题</vt:lpstr>
      </vt:variant>
      <vt:variant>
        <vt:i4>23</vt:i4>
      </vt:variant>
    </vt:vector>
  </HeadingPairs>
  <TitlesOfParts>
    <vt:vector size="24" baseType="lpstr">
      <vt:lpstr>Office 主题​​</vt:lpstr>
      <vt:lpstr>幻灯片 1</vt:lpstr>
      <vt:lpstr>选择结构和条件判断</vt:lpstr>
      <vt:lpstr>if语句例题</vt:lpstr>
      <vt:lpstr>用if语句实现选择结构</vt:lpstr>
      <vt:lpstr>用if语句实现选择结构</vt:lpstr>
      <vt:lpstr>if语句的一般形式</vt:lpstr>
      <vt:lpstr>关系运算符和关系表达式</vt:lpstr>
      <vt:lpstr>关系运算符及其优先次序</vt:lpstr>
      <vt:lpstr>关系表达式</vt:lpstr>
      <vt:lpstr>逻辑运算符和逻辑表达式</vt:lpstr>
      <vt:lpstr>逻辑运算符及其优先次序</vt:lpstr>
      <vt:lpstr>在逻辑表达式的求解中，并不是所有的逻辑运算符都被执行，只是在必须执行下一个逻辑运算符才能求出表达式的解时，才执行该运算符。</vt:lpstr>
      <vt:lpstr>幻灯片 13</vt:lpstr>
      <vt:lpstr>条件运算符和条件表达式</vt:lpstr>
      <vt:lpstr>条件运算符和条件表达式</vt:lpstr>
      <vt:lpstr>选择结构的嵌套</vt:lpstr>
      <vt:lpstr>条件运算符和条件表达式</vt:lpstr>
      <vt:lpstr>用switch语句实现多分支选择结构</vt:lpstr>
      <vt:lpstr>用switch语句实现多分支选择结构</vt:lpstr>
      <vt:lpstr>用switch语句实现多分支选择结构</vt:lpstr>
      <vt:lpstr>选择结构程序综合举例</vt:lpstr>
      <vt:lpstr>选择结构程序综合举例</vt:lpstr>
      <vt:lpstr>选择结构程序综合举例</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C程序设计</dc:title>
  <dc:creator>zi jin</dc:creator>
  <cp:lastModifiedBy>迟荣华</cp:lastModifiedBy>
  <cp:revision>186</cp:revision>
  <dcterms:created xsi:type="dcterms:W3CDTF">2017-08-03T06:51:45Z</dcterms:created>
  <dcterms:modified xsi:type="dcterms:W3CDTF">2020-11-13T00:06:29Z</dcterms:modified>
</cp:coreProperties>
</file>