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tags/tag112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8" autoAdjust="0"/>
    <p:restoredTop sz="88811" autoAdjust="0"/>
  </p:normalViewPr>
  <p:slideViewPr>
    <p:cSldViewPr snapToGrid="0">
      <p:cViewPr varScale="1">
        <p:scale>
          <a:sx n="96" d="100"/>
          <a:sy n="96" d="100"/>
        </p:scale>
        <p:origin x="-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D5EB93-2A2C-4A14-B765-DDECDA53E3BF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C12BD2-A21A-412E-8B6F-A3DD52E19B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152D0E-8A8D-4F2E-B2C7-E59D1EDD6A59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12152E-00E9-4C3B-BD03-402C98BF3B61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22316A-DFA4-4145-AC44-84E190E4777A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60501E-BE80-4552-A6E3-77D1C9BCA13A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D23F67-65A8-4BD0-ABC4-424A78AB48D6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CD9987-EE4D-4151-B41B-0D6F41821F8F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3761E4-C871-4FEF-BFF4-FDC30AC5349A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E008E8-050D-4C9E-8B41-54D52AF53C0A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EAAE01-5D6B-4B50-85D1-1CFAFD23B8E4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C9806E-EDB1-4274-A312-B6AA23B82C9F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7326F0-D6C8-4D99-BC6B-4B339BADC0D9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2A0C8F-FEE9-4DBC-B560-9D4BA9EFE8AC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938A37B-81EF-4584-AD5F-2107951327B9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3FC19ED-63FA-4502-B282-C703463BC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B4043-C366-467F-B5C3-63308A82AB10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4220-8EAA-4106-A722-F5BE0012D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766DD-75D3-4414-B642-E831F4E58D15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2396-CD34-412F-9002-112267E0A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039ECC9-5310-4EAC-BB84-BCAEF7F452C2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D959788-1550-4731-AB55-887FF01D3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ED8C9-351E-41D3-AC8C-5B113A95E02B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1696E-7D96-45B2-A91C-36B17AC13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B84D-2CBA-456F-B2D4-D401C6C1DEF8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ADD37-5552-43B8-8AE8-D557F28AF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54623-916E-4FC5-908E-27FDEB0B51F6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17587-EC92-4114-A1C4-5F74A4269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36AA-DA1A-4084-B07F-18356DE36816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ABF1-D0AC-454B-A61D-9191688E3F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6127-BCD2-4615-8523-C7AD66136C24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C1329-2312-4D08-9180-AED56CBBD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823D-0845-450D-A86D-F1CA9AD14D3C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3D336-A813-4F9C-BC19-CECEB40D0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1B40D-A8EF-4F89-9DC2-A2CD36B9ED5B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F46FC-DF92-4C90-859E-77524FB2DD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8C7D8C7-EB7D-42F8-8E61-2DF727EFC7C6}" type="datetimeFigureOut">
              <a:rPr lang="zh-CN" altLang="en-US"/>
              <a:pPr>
                <a:defRPr/>
              </a:pPr>
              <a:t>2020-12-11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67E62E-F21C-4CA1-94D1-FFD2301DC2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2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18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5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8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14342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8" y="3171825"/>
            <a:ext cx="3263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dist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利用数组处理批量数据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3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0" y="2570163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/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5563" y="1854200"/>
            <a:ext cx="3270250" cy="1485900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/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39963" y="1592263"/>
            <a:ext cx="1439862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5081588" y="1862138"/>
          <a:ext cx="5849937" cy="147796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/>
                  </a:extLst>
                </a:gridCol>
                <a:gridCol w="736528">
                  <a:extLst>
                    <a:ext uri="{9D8B030D-6E8A-4147-A177-3AD203B41FA5}"/>
                  </a:extLst>
                </a:gridCol>
                <a:gridCol w="736528">
                  <a:extLst>
                    <a:ext uri="{9D8B030D-6E8A-4147-A177-3AD203B41FA5}"/>
                  </a:extLst>
                </a:gridCol>
                <a:gridCol w="736528">
                  <a:extLst>
                    <a:ext uri="{9D8B030D-6E8A-4147-A177-3AD203B41FA5}"/>
                  </a:extLst>
                </a:gridCol>
                <a:gridCol w="736528">
                  <a:extLst>
                    <a:ext uri="{9D8B030D-6E8A-4147-A177-3AD203B41FA5}"/>
                  </a:extLst>
                </a:gridCol>
                <a:gridCol w="736528">
                  <a:extLst>
                    <a:ext uri="{9D8B030D-6E8A-4147-A177-3AD203B41FA5}"/>
                  </a:extLst>
                </a:gridCol>
                <a:gridCol w="736528">
                  <a:extLst>
                    <a:ext uri="{9D8B030D-6E8A-4147-A177-3AD203B41FA5}"/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/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5563" y="3500438"/>
            <a:ext cx="9605962" cy="23637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362075"/>
            <a:ext cx="4784725" cy="4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3475038"/>
            <a:ext cx="10296525" cy="29606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float a[3][4];</a:t>
            </a:r>
            <a:r>
              <a:rPr lang="zh-CN" altLang="en-US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个元素：</a:t>
            </a:r>
            <a:r>
              <a:rPr lang="en-US" altLang="zh-CN" dirty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个元素的一维数组：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a[1] ——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359525" y="1362075"/>
            <a:ext cx="1898650" cy="414338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algn="ctr"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1275" y="560388"/>
            <a:ext cx="2524125" cy="301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float</a:t>
            </a:r>
            <a:r>
              <a:rPr lang="zh-CN" altLang="en-US" sz="1600"/>
              <a:t>型二维数组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8931275" y="1030288"/>
            <a:ext cx="2524125" cy="301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/>
              <a:t>数组名为</a:t>
            </a:r>
            <a:r>
              <a:rPr lang="en-US" altLang="zh-CN" sz="1600" dirty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1275" y="2103438"/>
            <a:ext cx="2524125" cy="301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/>
              <a:t>数组第二维有</a:t>
            </a:r>
            <a:r>
              <a:rPr lang="en-US" altLang="zh-CN" sz="1600" dirty="0"/>
              <a:t>6</a:t>
            </a:r>
            <a:r>
              <a:rPr lang="zh-CN" altLang="en-US" sz="1600"/>
              <a:t>个元素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8931275" y="2608263"/>
            <a:ext cx="2524125" cy="301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/>
              <a:t>数组第一维有</a:t>
            </a:r>
            <a:r>
              <a:rPr lang="en-US" altLang="zh-CN" sz="1600" dirty="0"/>
              <a:t>3</a:t>
            </a:r>
            <a:r>
              <a:rPr lang="zh-CN" altLang="en-US" sz="1600"/>
              <a:t>个元素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25625" y="1895475"/>
            <a:ext cx="5894388" cy="7921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a[3][4], b[5][10];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625" y="2801938"/>
            <a:ext cx="5894388" cy="438150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a[3, 4], b[5, 10];</a:t>
            </a:r>
            <a:r>
              <a:rPr lang="zh-CN" altLang="en-US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在一对方括号内不能写两个下标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8683" name="图片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74478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4" name="图片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8875" y="2030413"/>
            <a:ext cx="5524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488"/>
            <a:ext cx="6415088" cy="4064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语言中，二维数组中元素排列的顺序是按行存放的。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675" y="2030413"/>
            <a:ext cx="1365250" cy="436562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9700" name="组合 19"/>
          <p:cNvGrpSpPr>
            <a:grpSpLocks/>
          </p:cNvGrpSpPr>
          <p:nvPr/>
        </p:nvGrpSpPr>
        <p:grpSpPr bwMode="auto">
          <a:xfrm>
            <a:off x="955675" y="3802063"/>
            <a:ext cx="5529263" cy="208915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661" cy="52197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45" y="4266795"/>
              <a:ext cx="475432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矩阵形式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列形式）表示二维数组，是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444" y="6053177"/>
              <a:ext cx="301446" cy="301610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701" name="组合 65"/>
          <p:cNvGrpSpPr>
            <a:grpSpLocks/>
          </p:cNvGrpSpPr>
          <p:nvPr/>
        </p:nvGrpSpPr>
        <p:grpSpPr bwMode="auto">
          <a:xfrm>
            <a:off x="3022600" y="1912938"/>
            <a:ext cx="3924300" cy="1773237"/>
            <a:chOff x="2743115" y="2029768"/>
            <a:chExt cx="3924757" cy="1892826"/>
          </a:xfrm>
        </p:grpSpPr>
        <p:sp>
          <p:nvSpPr>
            <p:cNvPr id="29746" name="文本框 8"/>
            <p:cNvSpPr txBox="1">
              <a:spLocks noChangeArrowheads="1"/>
            </p:cNvSpPr>
            <p:nvPr/>
          </p:nvSpPr>
          <p:spPr bwMode="auto">
            <a:xfrm>
              <a:off x="2992687" y="2029768"/>
              <a:ext cx="3675185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latin typeface="等线"/>
                  <a:ea typeface="等线"/>
                </a:rPr>
                <a:t>a</a:t>
              </a:r>
              <a:r>
                <a:rPr lang="en-US" altLang="zh-CN" baseline="-25000">
                  <a:latin typeface="等线"/>
                  <a:ea typeface="等线"/>
                </a:rPr>
                <a:t>00</a:t>
              </a:r>
              <a:r>
                <a:rPr lang="en-US" altLang="zh-CN">
                  <a:latin typeface="等线"/>
                  <a:ea typeface="等线"/>
                </a:rPr>
                <a:t>	 a</a:t>
              </a:r>
              <a:r>
                <a:rPr lang="en-US" altLang="zh-CN" baseline="-25000">
                  <a:latin typeface="等线"/>
                  <a:ea typeface="等线"/>
                </a:rPr>
                <a:t>01 </a:t>
              </a:r>
              <a:r>
                <a:rPr lang="en-US" altLang="zh-CN">
                  <a:latin typeface="等线"/>
                  <a:ea typeface="等线"/>
                </a:rPr>
                <a:t>	 a</a:t>
              </a:r>
              <a:r>
                <a:rPr lang="en-US" altLang="zh-CN" baseline="-25000">
                  <a:latin typeface="等线"/>
                  <a:ea typeface="等线"/>
                </a:rPr>
                <a:t>02 </a:t>
              </a:r>
              <a:r>
                <a:rPr lang="en-US" altLang="zh-CN">
                  <a:latin typeface="等线"/>
                  <a:ea typeface="等线"/>
                </a:rPr>
                <a:t>	 a</a:t>
              </a:r>
              <a:r>
                <a:rPr lang="en-US" altLang="zh-CN" baseline="-25000">
                  <a:latin typeface="等线"/>
                  <a:ea typeface="等线"/>
                </a:rPr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>
                <a:latin typeface="等线"/>
                <a:ea typeface="等线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等线"/>
                  <a:ea typeface="等线"/>
                </a:rPr>
                <a:t>a</a:t>
              </a:r>
              <a:r>
                <a:rPr lang="en-US" altLang="zh-CN" baseline="-25000">
                  <a:latin typeface="等线"/>
                  <a:ea typeface="等线"/>
                </a:rPr>
                <a:t>10	</a:t>
              </a:r>
              <a:r>
                <a:rPr lang="en-US" altLang="zh-CN">
                  <a:latin typeface="等线"/>
                  <a:ea typeface="等线"/>
                </a:rPr>
                <a:t> a</a:t>
              </a:r>
              <a:r>
                <a:rPr lang="en-US" altLang="zh-CN" baseline="-25000">
                  <a:latin typeface="等线"/>
                  <a:ea typeface="等线"/>
                </a:rPr>
                <a:t>11	</a:t>
              </a:r>
              <a:r>
                <a:rPr lang="en-US" altLang="zh-CN">
                  <a:latin typeface="等线"/>
                  <a:ea typeface="等线"/>
                </a:rPr>
                <a:t> a</a:t>
              </a:r>
              <a:r>
                <a:rPr lang="en-US" altLang="zh-CN" baseline="-25000">
                  <a:latin typeface="等线"/>
                  <a:ea typeface="等线"/>
                </a:rPr>
                <a:t>12	</a:t>
              </a:r>
              <a:r>
                <a:rPr lang="en-US" altLang="zh-CN">
                  <a:latin typeface="等线"/>
                  <a:ea typeface="等线"/>
                </a:rPr>
                <a:t> a</a:t>
              </a:r>
              <a:r>
                <a:rPr lang="en-US" altLang="zh-CN" baseline="-25000">
                  <a:latin typeface="等线"/>
                  <a:ea typeface="等线"/>
                </a:rPr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>
                <a:latin typeface="等线"/>
                <a:ea typeface="等线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等线"/>
                  <a:ea typeface="等线"/>
                </a:rPr>
                <a:t>a</a:t>
              </a:r>
              <a:r>
                <a:rPr lang="en-US" altLang="zh-CN" baseline="-25000">
                  <a:latin typeface="等线"/>
                  <a:ea typeface="等线"/>
                </a:rPr>
                <a:t>20	</a:t>
              </a:r>
              <a:r>
                <a:rPr lang="en-US" altLang="zh-CN">
                  <a:latin typeface="等线"/>
                  <a:ea typeface="等线"/>
                </a:rPr>
                <a:t> a</a:t>
              </a:r>
              <a:r>
                <a:rPr lang="en-US" altLang="zh-CN" baseline="-25000">
                  <a:latin typeface="等线"/>
                  <a:ea typeface="等线"/>
                </a:rPr>
                <a:t>21	</a:t>
              </a:r>
              <a:r>
                <a:rPr lang="en-US" altLang="zh-CN">
                  <a:latin typeface="等线"/>
                  <a:ea typeface="等线"/>
                </a:rPr>
                <a:t> a</a:t>
              </a:r>
              <a:r>
                <a:rPr lang="en-US" altLang="zh-CN" baseline="-25000">
                  <a:latin typeface="等线"/>
                  <a:ea typeface="等线"/>
                </a:rPr>
                <a:t>22	</a:t>
              </a:r>
              <a:r>
                <a:rPr lang="en-US" altLang="zh-CN">
                  <a:latin typeface="等线"/>
                  <a:ea typeface="等线"/>
                </a:rPr>
                <a:t> a</a:t>
              </a:r>
              <a:r>
                <a:rPr lang="en-US" altLang="zh-CN" baseline="-25000">
                  <a:latin typeface="等线"/>
                  <a:ea typeface="等线"/>
                </a:rPr>
                <a:t>23</a:t>
              </a:r>
              <a:endParaRPr lang="zh-CN" altLang="en-US">
                <a:latin typeface="等线"/>
                <a:ea typeface="等线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8890"/>
              <a:ext cx="904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6176" y="2178890"/>
              <a:ext cx="941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5681" y="2178890"/>
              <a:ext cx="20322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50" name="组合 50"/>
            <p:cNvGrpSpPr>
              <a:grpSpLocks/>
            </p:cNvGrpSpPr>
            <p:nvPr/>
          </p:nvGrpSpPr>
          <p:grpSpPr bwMode="auto"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2134" y="2173806"/>
                <a:ext cx="571567" cy="39991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3722" y="2143304"/>
                <a:ext cx="571567" cy="40330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91" y="2543220"/>
              <a:ext cx="31928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115" y="2543220"/>
              <a:ext cx="649364" cy="38805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115" y="2538137"/>
              <a:ext cx="649364" cy="38974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8591" y="2927886"/>
              <a:ext cx="31928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932" y="2927886"/>
              <a:ext cx="579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56" name="组合 57"/>
            <p:cNvGrpSpPr>
              <a:grpSpLocks/>
            </p:cNvGrpSpPr>
            <p:nvPr/>
          </p:nvGrpSpPr>
          <p:grpSpPr bwMode="auto"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646" y="2172672"/>
                <a:ext cx="571567" cy="39144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233" y="2154032"/>
                <a:ext cx="571567" cy="38805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8591" y="3295606"/>
              <a:ext cx="31928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606"/>
              <a:ext cx="649364" cy="38805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90523"/>
              <a:ext cx="647775" cy="38805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91" y="3678577"/>
              <a:ext cx="3472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8362950" y="1893888"/>
          <a:ext cx="1355725" cy="415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/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397750" y="1716088"/>
          <a:ext cx="1355725" cy="4135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/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213" y="1893888"/>
            <a:ext cx="185737" cy="1376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438" y="3270250"/>
            <a:ext cx="185737" cy="1376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438" y="4668838"/>
            <a:ext cx="185737" cy="1376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45" name="文本框 73"/>
          <p:cNvSpPr txBox="1">
            <a:spLocks noChangeArrowheads="1"/>
          </p:cNvSpPr>
          <p:nvPr/>
        </p:nvSpPr>
        <p:spPr bwMode="auto">
          <a:xfrm>
            <a:off x="9915525" y="2414588"/>
            <a:ext cx="2208213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等线"/>
                <a:ea typeface="等线"/>
              </a:rPr>
              <a:t>第</a:t>
            </a:r>
            <a:r>
              <a:rPr lang="en-US" altLang="zh-CN">
                <a:latin typeface="等线"/>
                <a:ea typeface="等线"/>
              </a:rPr>
              <a:t>0</a:t>
            </a:r>
            <a:r>
              <a:rPr lang="zh-CN" altLang="en-US">
                <a:latin typeface="等线"/>
                <a:ea typeface="等线"/>
              </a:rPr>
              <a:t>行元素</a:t>
            </a:r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r>
              <a:rPr lang="zh-CN" altLang="en-US">
                <a:latin typeface="等线"/>
                <a:ea typeface="等线"/>
              </a:rPr>
              <a:t>第</a:t>
            </a:r>
            <a:r>
              <a:rPr lang="en-US" altLang="zh-CN">
                <a:latin typeface="等线"/>
                <a:ea typeface="等线"/>
              </a:rPr>
              <a:t>1</a:t>
            </a:r>
            <a:r>
              <a:rPr lang="zh-CN" altLang="en-US">
                <a:latin typeface="等线"/>
                <a:ea typeface="等线"/>
              </a:rPr>
              <a:t>行元素</a:t>
            </a:r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endParaRPr lang="en-US" altLang="zh-CN">
              <a:latin typeface="等线"/>
              <a:ea typeface="等线"/>
            </a:endParaRPr>
          </a:p>
          <a:p>
            <a:r>
              <a:rPr lang="zh-CN" altLang="en-US">
                <a:latin typeface="等线"/>
                <a:ea typeface="等线"/>
              </a:rPr>
              <a:t>第</a:t>
            </a:r>
            <a:r>
              <a:rPr lang="en-US" altLang="zh-CN">
                <a:latin typeface="等线"/>
                <a:ea typeface="等线"/>
              </a:rPr>
              <a:t>2</a:t>
            </a:r>
            <a:r>
              <a:rPr lang="zh-CN" altLang="en-US">
                <a:latin typeface="等线"/>
                <a:ea typeface="等线"/>
              </a:rPr>
              <a:t>行元素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675" y="2163763"/>
            <a:ext cx="9891713" cy="40798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维的下标变化最慢，最右边的下标变化最快。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675" y="1485900"/>
            <a:ext cx="6118225" cy="4365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338" y="2811463"/>
            <a:ext cx="9398000" cy="29606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</a:t>
            </a:r>
            <a:r>
              <a:rPr lang="zh-CN" altLang="en-US" dirty="0">
                <a:solidFill>
                  <a:srgbClr val="000000"/>
                </a:solidFill>
              </a:rPr>
              <a:t>在内存中的排列顺序为：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引用二维数组元素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095500"/>
            <a:ext cx="3890963" cy="16827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>
                <a:solidFill>
                  <a:schemeClr val="tx1"/>
                </a:solidFill>
              </a:rPr>
              <a:t>表达式。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数组元素可以出现在表达式中，也可以被赋值，如：</a:t>
            </a:r>
            <a:r>
              <a:rPr lang="en-US" altLang="zh-CN" dirty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1748" name="组合 10"/>
          <p:cNvGrpSpPr>
            <a:grpSpLocks/>
          </p:cNvGrpSpPr>
          <p:nvPr/>
        </p:nvGrpSpPr>
        <p:grpSpPr bwMode="auto">
          <a:xfrm>
            <a:off x="5491163" y="1457325"/>
            <a:ext cx="6059487" cy="4406900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4"/>
              <a:ext cx="774784" cy="522201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768" y="4266794"/>
              <a:ext cx="5285363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的元素（行序号和列序号均从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15" y="8371341"/>
              <a:ext cx="301575" cy="301658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263" y="2200275"/>
            <a:ext cx="4576762" cy="1577975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/>
              <a:t>int</a:t>
            </a:r>
            <a:r>
              <a:rPr lang="en-US" altLang="zh-CN" sz="1600"/>
              <a:t> a[3][4];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/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a[3][4]=3;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>
                <a:solidFill>
                  <a:srgbClr val="008000"/>
                </a:solidFill>
              </a:rPr>
              <a:t>a[3][4]</a:t>
            </a:r>
            <a:r>
              <a:rPr lang="zh-CN" altLang="en-US" sz="1600">
                <a:solidFill>
                  <a:srgbClr val="008000"/>
                </a:solidFill>
              </a:rPr>
              <a:t>元素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>
                <a:solidFill>
                  <a:srgbClr val="008000"/>
                </a:solidFill>
              </a:rPr>
              <a:t>0~3</a:t>
            </a:r>
          </a:p>
        </p:txBody>
      </p:sp>
      <p:pic>
        <p:nvPicPr>
          <p:cNvPr id="31750" name="图片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40925" y="257968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509588" y="0"/>
            <a:ext cx="5922962" cy="1325563"/>
          </a:xfrm>
        </p:spPr>
        <p:txBody>
          <a:bodyPr/>
          <a:lstStyle/>
          <a:p>
            <a:r>
              <a:rPr lang="zh-CN" altLang="en-US" smtClean="0"/>
              <a:t>二维数组的初始化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438" y="1427163"/>
            <a:ext cx="11061700" cy="520223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(1)</a:t>
            </a:r>
            <a:r>
              <a:rPr lang="zh-CN" altLang="en-US" sz="1600">
                <a:solidFill>
                  <a:schemeClr val="tx1"/>
                </a:solidFill>
              </a:rPr>
              <a:t>分行给二维数组赋初值。（最清楚直观）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(2)</a:t>
            </a:r>
            <a:r>
              <a:rPr lang="zh-CN" altLang="en-US" sz="1600">
                <a:solidFill>
                  <a:schemeClr val="tx1"/>
                </a:solidFill>
              </a:rPr>
              <a:t>可以将所有数据写在一个花括号内，按数组元素在内存中的排列顺序对各元素赋初值。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(3)</a:t>
            </a:r>
            <a:r>
              <a:rPr lang="zh-CN" altLang="en-US" sz="1600">
                <a:solidFill>
                  <a:schemeClr val="tx1"/>
                </a:solidFill>
              </a:rPr>
              <a:t>可以对部分元素赋初值。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(4)</a:t>
            </a:r>
            <a:r>
              <a:rPr lang="zh-CN" altLang="en-US" sz="16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维的长度不能省。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维的长度，但应分行赋初值。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509588" y="966788"/>
            <a:ext cx="88915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等线"/>
                <a:ea typeface="等线"/>
              </a:rPr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8213" y="1806575"/>
            <a:ext cx="7573962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8213" y="2614613"/>
            <a:ext cx="7780337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1813" y="3351213"/>
            <a:ext cx="4311650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a[3][4]={{1},{5},{9}};			</a:t>
            </a:r>
            <a:r>
              <a:rPr lang="zh-CN" altLang="en-US" sz="160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0063" y="3829050"/>
            <a:ext cx="4343400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a[3][4]={{1},{0,6},{0,0,11}};		</a:t>
            </a:r>
            <a:r>
              <a:rPr lang="zh-CN" altLang="en-US" sz="160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0700" y="4305300"/>
            <a:ext cx="4322763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a[3][4]={{1},{5,6}};				</a:t>
            </a:r>
            <a:r>
              <a:rPr lang="zh-CN" altLang="en-US" sz="160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025" y="3375025"/>
            <a:ext cx="1598613" cy="179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①</a:t>
            </a:r>
            <a:endParaRPr lang="en-US" altLang="zh-CN"/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1	0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5	0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250" y="3375025"/>
            <a:ext cx="1597025" cy="179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②</a:t>
            </a:r>
            <a:endParaRPr lang="en-US" altLang="zh-CN"/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1	0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0	6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0888" y="3375025"/>
            <a:ext cx="1598612" cy="179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③</a:t>
            </a:r>
            <a:endParaRPr lang="en-US" altLang="zh-CN"/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1	0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5	6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41325" y="4783138"/>
            <a:ext cx="4402138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a[3][4]={{1},{},{9}};				</a:t>
            </a:r>
            <a:r>
              <a:rPr lang="zh-CN" altLang="en-US" sz="160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4113" y="3375025"/>
            <a:ext cx="1597025" cy="179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④</a:t>
            </a:r>
            <a:endParaRPr lang="en-US" altLang="zh-CN"/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1	0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0	0	0	0</a:t>
            </a:r>
          </a:p>
          <a:p>
            <a:pPr algn="ctr" defTabSz="3571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52413" y="5511800"/>
            <a:ext cx="4591050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a[3][4]={1,2,3,4,5,6,7,8,9,10,11,12};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4" name="文本框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69572" y="5444387"/>
            <a:ext cx="1089372" cy="523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84800" y="5511800"/>
            <a:ext cx="6142038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a[][4]={1,2,3,4,5,6,7,8,9,10,11,12};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8213" y="6215063"/>
            <a:ext cx="5087937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a[][4]={{0,0,3},{},{0,10}};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二维数组程序举例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731838" y="1165225"/>
            <a:ext cx="10515600" cy="603250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6.4】</a:t>
            </a:r>
            <a:r>
              <a:rPr lang="zh-CN" altLang="en-US" sz="2000" smtClean="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a[2][3]={{1,2,3},{4,5,6}};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b[3][2],i,j;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printf("array a:\n");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for(i=0;i&lt;=1;i++)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数组中的一行中各元素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for (j=0;j&lt;=2;j++)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数组中某一列中各元素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	printf("%5d",a[i][j]);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	</a:t>
            </a:r>
            <a:r>
              <a:rPr lang="en-US" altLang="zh-CN" sz="1400">
                <a:solidFill>
                  <a:schemeClr val="accent6"/>
                </a:solidFill>
              </a:rPr>
              <a:t>b[j][i]=a[i][j];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数组元素的值赋给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数组相应元素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printf("array b:\n");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数组各元素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for(i=0;i&lt;=2;i++)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数组中一行中各元素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for(j=0;j&lt;=1;j++)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数组中一列中各元素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	</a:t>
            </a:r>
            <a:r>
              <a:rPr lang="en-US" altLang="zh-CN" sz="1400"/>
              <a:t>printf("%5d",b[i][j]);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8088" y="2665413"/>
            <a:ext cx="0" cy="355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97" name="组合 8"/>
          <p:cNvGrpSpPr>
            <a:grpSpLocks/>
          </p:cNvGrpSpPr>
          <p:nvPr/>
        </p:nvGrpSpPr>
        <p:grpSpPr bwMode="auto">
          <a:xfrm>
            <a:off x="6130925" y="3070225"/>
            <a:ext cx="325438" cy="258763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0964" y="1941061"/>
              <a:ext cx="269923" cy="5425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0964" y="2114997"/>
              <a:ext cx="269923" cy="5425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33798" name="组合 16"/>
          <p:cNvGrpSpPr>
            <a:grpSpLocks/>
          </p:cNvGrpSpPr>
          <p:nvPr/>
        </p:nvGrpSpPr>
        <p:grpSpPr bwMode="auto">
          <a:xfrm>
            <a:off x="6138863" y="5664200"/>
            <a:ext cx="325437" cy="260350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0964" y="5449056"/>
              <a:ext cx="269924" cy="53924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0964" y="5623517"/>
              <a:ext cx="269924" cy="53924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24" name="文本框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3392" y="1638783"/>
            <a:ext cx="6821215" cy="8469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33800" name="KSO_Shape"/>
          <p:cNvSpPr>
            <a:spLocks/>
          </p:cNvSpPr>
          <p:nvPr/>
        </p:nvSpPr>
        <p:spPr bwMode="auto">
          <a:xfrm>
            <a:off x="5334000" y="1768475"/>
            <a:ext cx="463550" cy="592138"/>
          </a:xfrm>
          <a:custGeom>
            <a:avLst/>
            <a:gdLst>
              <a:gd name="T0" fmla="*/ 95736076 w 6822"/>
              <a:gd name="T1" fmla="*/ 60974485 h 8720"/>
              <a:gd name="T2" fmla="*/ 34045100 w 6822"/>
              <a:gd name="T3" fmla="*/ 122257465 h 8720"/>
              <a:gd name="T4" fmla="*/ 12714322 w 6822"/>
              <a:gd name="T5" fmla="*/ 100988616 h 8720"/>
              <a:gd name="T6" fmla="*/ 34339814 w 6822"/>
              <a:gd name="T7" fmla="*/ 79411271 h 8720"/>
              <a:gd name="T8" fmla="*/ 0 w 6822"/>
              <a:gd name="T9" fmla="*/ 79411271 h 8720"/>
              <a:gd name="T10" fmla="*/ 0 w 6822"/>
              <a:gd name="T11" fmla="*/ 74938790 h 8720"/>
              <a:gd name="T12" fmla="*/ 46127925 w 6822"/>
              <a:gd name="T13" fmla="*/ 74938790 h 8720"/>
              <a:gd name="T14" fmla="*/ 19408205 w 6822"/>
              <a:gd name="T15" fmla="*/ 100988616 h 8720"/>
              <a:gd name="T16" fmla="*/ 34045100 w 6822"/>
              <a:gd name="T17" fmla="*/ 115597806 h 8720"/>
              <a:gd name="T18" fmla="*/ 88396626 w 6822"/>
              <a:gd name="T19" fmla="*/ 61282981 h 8720"/>
              <a:gd name="T20" fmla="*/ 34045100 w 6822"/>
              <a:gd name="T21" fmla="*/ 6659662 h 8720"/>
              <a:gd name="T22" fmla="*/ 19408205 w 6822"/>
              <a:gd name="T23" fmla="*/ 21268858 h 8720"/>
              <a:gd name="T24" fmla="*/ 46127925 w 6822"/>
              <a:gd name="T25" fmla="*/ 47318692 h 8720"/>
              <a:gd name="T26" fmla="*/ 0 w 6822"/>
              <a:gd name="T27" fmla="*/ 47318692 h 8720"/>
              <a:gd name="T28" fmla="*/ 0 w 6822"/>
              <a:gd name="T29" fmla="*/ 42846212 h 8720"/>
              <a:gd name="T30" fmla="*/ 34676602 w 6822"/>
              <a:gd name="T31" fmla="*/ 42846212 h 8720"/>
              <a:gd name="T32" fmla="*/ 12714322 w 6822"/>
              <a:gd name="T33" fmla="*/ 21577354 h 8720"/>
              <a:gd name="T34" fmla="*/ 34045100 w 6822"/>
              <a:gd name="T35" fmla="*/ 0 h 8720"/>
              <a:gd name="T36" fmla="*/ 95736076 w 6822"/>
              <a:gd name="T37" fmla="*/ 60974485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822"/>
              <a:gd name="T58" fmla="*/ 0 h 8720"/>
              <a:gd name="T59" fmla="*/ 6822 w 6822"/>
              <a:gd name="T60" fmla="*/ 8720 h 872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0" hangingPunct="0"/>
            <a:endParaRPr lang="zh-CN" altLang="en-US">
              <a:latin typeface="Calibri" pitchFamily="34" charset="0"/>
            </a:endParaRPr>
          </a:p>
        </p:txBody>
      </p:sp>
      <p:pic>
        <p:nvPicPr>
          <p:cNvPr id="33801" name="图片 25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97863" y="4935538"/>
            <a:ext cx="34575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二维数组程序举例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731838" y="1165225"/>
            <a:ext cx="7827962" cy="603250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 smtClean="0">
                <a:solidFill>
                  <a:schemeClr val="accent1"/>
                </a:solidFill>
              </a:rPr>
              <a:t>有一个</a:t>
            </a:r>
            <a:r>
              <a:rPr lang="en-US" altLang="zh-CN" sz="2000" smtClean="0">
                <a:solidFill>
                  <a:schemeClr val="accent1"/>
                </a:solidFill>
              </a:rPr>
              <a:t>3×4</a:t>
            </a:r>
            <a:r>
              <a:rPr lang="zh-CN" altLang="en-US" sz="2000" smtClean="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688" y="2109788"/>
            <a:ext cx="7324725" cy="39862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	int i,j,row=0,colum=0,max;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a[3][4]={{1,2,3,4},{9,8,7,6},{-10,10,-5,2}};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max=a[0][0];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for(j=0;j&lt;=3;j++)</a:t>
            </a:r>
          </a:p>
          <a:p>
            <a:pPr lvl="1"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if(a[i][j]&gt;max)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	row=i;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	</a:t>
            </a:r>
            <a:r>
              <a:rPr lang="en-US" altLang="zh-CN" sz="1400"/>
              <a:t>colum=j;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printf("max=%d\nrow=%d\ncolum=%d\n",max,row,colum);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18575" y="3783013"/>
          <a:ext cx="2724150" cy="2798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/>
                  </a:extLst>
                </a:gridCol>
                <a:gridCol w="396815">
                  <a:extLst>
                    <a:ext uri="{9D8B030D-6E8A-4147-A177-3AD203B41FA5}"/>
                  </a:extLst>
                </a:gridCol>
                <a:gridCol w="1078302">
                  <a:extLst>
                    <a:ext uri="{9D8B030D-6E8A-4147-A177-3AD203B41FA5}"/>
                  </a:extLst>
                </a:gridCol>
                <a:gridCol w="822523">
                  <a:extLst>
                    <a:ext uri="{9D8B030D-6E8A-4147-A177-3AD203B41FA5}"/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/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max=a[i][j]</a:t>
                      </a:r>
                    </a:p>
                    <a:p>
                      <a:r>
                        <a:rPr lang="en-US" altLang="zh-CN" sz="1400"/>
                        <a:t>row=i</a:t>
                      </a:r>
                    </a:p>
                    <a:p>
                      <a:r>
                        <a:rPr lang="en-US" altLang="zh-CN" sz="140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max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row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5869" name="文本框 4"/>
          <p:cNvSpPr txBox="1">
            <a:spLocks noChangeArrowheads="1"/>
          </p:cNvSpPr>
          <p:nvPr/>
        </p:nvSpPr>
        <p:spPr bwMode="auto">
          <a:xfrm>
            <a:off x="10247313" y="4837113"/>
            <a:ext cx="1069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等线"/>
                <a:ea typeface="等线"/>
              </a:rPr>
              <a:t>a[i][j]&gt;max</a:t>
            </a:r>
            <a:endParaRPr lang="zh-CN" altLang="en-US" sz="1400">
              <a:latin typeface="等线"/>
              <a:ea typeface="等线"/>
            </a:endParaRPr>
          </a:p>
        </p:txBody>
      </p:sp>
      <p:grpSp>
        <p:nvGrpSpPr>
          <p:cNvPr id="35870" name="组合 7"/>
          <p:cNvGrpSpPr>
            <a:grpSpLocks/>
          </p:cNvGrpSpPr>
          <p:nvPr/>
        </p:nvGrpSpPr>
        <p:grpSpPr bwMode="auto">
          <a:xfrm>
            <a:off x="8056563" y="227013"/>
            <a:ext cx="3840162" cy="1241425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8795" y="2624183"/>
              <a:ext cx="3143845" cy="1052769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056" y="2705166"/>
              <a:ext cx="2897735" cy="886040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找最大最小值</a:t>
              </a:r>
              <a:endParaRPr lang="en-US" altLang="zh-CN" sz="2400" b="1">
                <a:solidFill>
                  <a:srgbClr val="FEFEFD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551" y="2435225"/>
              <a:ext cx="1111460" cy="660561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949" y="2498740"/>
              <a:ext cx="1005077" cy="536706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220"/>
              <a:ext cx="1013017" cy="398559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871" name="矩形 6"/>
          <p:cNvSpPr>
            <a:spLocks noChangeArrowheads="1"/>
          </p:cNvSpPr>
          <p:nvPr/>
        </p:nvSpPr>
        <p:spPr bwMode="auto">
          <a:xfrm>
            <a:off x="8736013" y="1828800"/>
            <a:ext cx="30861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等线"/>
                <a:ea typeface="等线"/>
              </a:rPr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35872" name="图片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46613" y="5600700"/>
            <a:ext cx="3486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定义字符数组</a:t>
            </a:r>
          </a:p>
        </p:txBody>
      </p:sp>
      <p:sp>
        <p:nvSpPr>
          <p:cNvPr id="38914" name="矩形 2"/>
          <p:cNvSpPr>
            <a:spLocks noChangeArrowheads="1"/>
          </p:cNvSpPr>
          <p:nvPr/>
        </p:nvSpPr>
        <p:spPr bwMode="auto">
          <a:xfrm>
            <a:off x="1090613" y="1470025"/>
            <a:ext cx="886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等线"/>
                <a:ea typeface="等线"/>
              </a:rPr>
              <a:t>用来存放字符数据的数组是</a:t>
            </a:r>
            <a:r>
              <a:rPr lang="zh-CN" altLang="en-US" b="1">
                <a:latin typeface="等线"/>
                <a:ea typeface="等线"/>
              </a:rPr>
              <a:t>字符数组</a:t>
            </a:r>
            <a:r>
              <a:rPr lang="zh-CN" altLang="en-US">
                <a:latin typeface="等线"/>
                <a:ea typeface="等线"/>
              </a:rPr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41400" y="1809750"/>
            <a:ext cx="9964738" cy="7445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c[0]='I';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2850" y="2724150"/>
          <a:ext cx="6989763" cy="671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8949" name="矩形 5"/>
          <p:cNvSpPr>
            <a:spLocks noChangeArrowheads="1"/>
          </p:cNvSpPr>
          <p:nvPr/>
        </p:nvSpPr>
        <p:spPr bwMode="auto">
          <a:xfrm>
            <a:off x="1090613" y="3479800"/>
            <a:ext cx="9618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等线"/>
                <a:ea typeface="等线"/>
              </a:rPr>
              <a:t>由于字符型数据是以整数形式(ASCII代码)存放的，因此也可以用整型数组来存放字符数据。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90613" y="3887788"/>
            <a:ext cx="8275637" cy="7445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c[0]='a';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为什么需要数组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4625" y="3617913"/>
            <a:ext cx="6443663" cy="3074987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(1) </a:t>
            </a: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数组是一组有序数据的集合。数组中各数据的排列是有一定规律的，下标代表数据在数组中的序号。</a:t>
            </a:r>
          </a:p>
          <a:p>
            <a:pPr defTabSz="357188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(2) </a:t>
            </a: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用数组名和下标即可唯一地确定数组中的元素。</a:t>
            </a:r>
          </a:p>
          <a:p>
            <a:pPr defTabSz="357188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(3) </a:t>
            </a: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0975" y="3617913"/>
            <a:ext cx="6437313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>
                <a:latin typeface="+mn-lt"/>
                <a:ea typeface="+mn-ea"/>
                <a:cs typeface="+mn-cs"/>
              </a:rPr>
              <a:t>数组</a:t>
            </a:r>
            <a:endParaRPr lang="zh-CN" altLang="en-US" sz="20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4625" y="1420813"/>
            <a:ext cx="6443663" cy="220821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742950" lvl="1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742950" lvl="1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1663" y="1420813"/>
            <a:ext cx="4659312" cy="220821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/>
          <a:lstStyle/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4625" y="1419225"/>
            <a:ext cx="931863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04500" y="1765300"/>
            <a:ext cx="501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44538" y="3876675"/>
            <a:ext cx="2695575" cy="1882775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b="1" dirty="0">
                  <a:ln/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541" y="3988427"/>
              <a:ext cx="1041449" cy="353942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451" y="4601080"/>
              <a:ext cx="1041449" cy="353942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074988" y="5103813"/>
            <a:ext cx="1778000" cy="646112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6640"/>
              <a:ext cx="635000" cy="54628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chemeClr val="accent1"/>
                  </a:solidFill>
                  <a:latin typeface="+mn-ea"/>
                  <a:ea typeface="+mn-ea"/>
                  <a:cs typeface="+mn-cs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509588" y="0"/>
            <a:ext cx="5922962" cy="1325563"/>
          </a:xfrm>
        </p:spPr>
        <p:txBody>
          <a:bodyPr/>
          <a:lstStyle/>
          <a:p>
            <a:r>
              <a:rPr lang="zh-CN" altLang="en-US" smtClean="0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438" y="1427163"/>
            <a:ext cx="11061700" cy="48768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如果在定义字符数组时不进行初始化，则数组中各元素的值是</a:t>
            </a:r>
            <a:r>
              <a:rPr lang="zh-CN" altLang="en-US" sz="1600" b="1">
                <a:solidFill>
                  <a:schemeClr val="tx1"/>
                </a:solidFill>
              </a:rPr>
              <a:t>不可预料</a:t>
            </a:r>
            <a:r>
              <a:rPr lang="zh-CN" altLang="en-US" sz="1600">
                <a:solidFill>
                  <a:schemeClr val="tx1"/>
                </a:solidFill>
              </a:rPr>
              <a:t>的。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</a:t>
            </a:r>
            <a:r>
              <a:rPr lang="en-US" altLang="zh-CN" sz="1600">
                <a:solidFill>
                  <a:schemeClr val="tx1"/>
                </a:solidFill>
              </a:rPr>
              <a:t>′\0′)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509588" y="966788"/>
            <a:ext cx="11131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等线"/>
                <a:ea typeface="等线"/>
              </a:rPr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700" y="1525588"/>
            <a:ext cx="11380788" cy="390525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863" y="3000375"/>
            <a:ext cx="10528300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863" y="5156200"/>
            <a:ext cx="9463087" cy="984250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863" y="4460875"/>
            <a:ext cx="9293225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1600"/>
              <a:t>char c</a:t>
            </a:r>
            <a:r>
              <a:rPr lang="en-US" altLang="zh-CN" sz="1600"/>
              <a:t>[]</a:t>
            </a:r>
            <a:r>
              <a:rPr lang="pt-BR" altLang="zh-CN" sz="1600"/>
              <a:t>={′I′,′ ′,′a′,′m′,′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77863" y="3427413"/>
          <a:ext cx="6989762" cy="671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  <a:gridCol w="698989">
                  <a:extLst>
                    <a:ext uri="{9D8B030D-6E8A-4147-A177-3AD203B41FA5}"/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9977" name="文本框 3"/>
          <p:cNvSpPr txBox="1">
            <a:spLocks noChangeArrowheads="1"/>
          </p:cNvSpPr>
          <p:nvPr/>
        </p:nvSpPr>
        <p:spPr bwMode="auto">
          <a:xfrm>
            <a:off x="10299700" y="4654550"/>
            <a:ext cx="9636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charset="-122"/>
              </a:rPr>
              <a:t>  *</a:t>
            </a:r>
          </a:p>
          <a:p>
            <a:r>
              <a:rPr lang="en-US" altLang="zh-CN">
                <a:latin typeface="宋体" charset="-122"/>
              </a:rPr>
              <a:t> * *</a:t>
            </a:r>
          </a:p>
          <a:p>
            <a:r>
              <a:rPr lang="en-US" altLang="zh-CN">
                <a:latin typeface="宋体" charset="-122"/>
              </a:rPr>
              <a:t>*   *</a:t>
            </a:r>
          </a:p>
          <a:p>
            <a:r>
              <a:rPr lang="en-US" altLang="zh-CN">
                <a:latin typeface="宋体" charset="-122"/>
              </a:rPr>
              <a:t> * *</a:t>
            </a:r>
          </a:p>
          <a:p>
            <a:r>
              <a:rPr lang="en-US" altLang="zh-CN">
                <a:latin typeface="宋体" charset="-122"/>
              </a:rPr>
              <a:t>  *</a:t>
            </a:r>
            <a:endParaRPr lang="zh-CN" altLang="en-US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731838" y="1250950"/>
            <a:ext cx="5326062" cy="663575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 smtClean="0">
                <a:solidFill>
                  <a:schemeClr val="accent1"/>
                </a:solidFill>
              </a:rPr>
              <a:t>输出一个已知的字符串。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39800" y="1714500"/>
            <a:ext cx="4791075" cy="320992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i;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for(i=0;i&lt;15;i++)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printf("%c",c[i]);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0964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1788" y="5095875"/>
            <a:ext cx="3467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内容占位符 2"/>
          <p:cNvSpPr txBox="1">
            <a:spLocks/>
          </p:cNvSpPr>
          <p:nvPr/>
        </p:nvSpPr>
        <p:spPr bwMode="auto">
          <a:xfrm>
            <a:off x="6308725" y="1250950"/>
            <a:ext cx="532606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88900">
              <a:lnSpc>
                <a:spcPct val="12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6.7】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输出一个菱形图。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16688" y="1714500"/>
            <a:ext cx="4791075" cy="320992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	char diamond[][5]={{' ',' ','*'},{' ','*',' ','*'},{'*',' ',' ',' ','*'},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{' ','*',' ','*'},{' ',' ','*'}};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i,j;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 (i=0;i&lt;5;i++)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{		for (j=0;j&lt;5;j++)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printf("%c",diamond[i][j]);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0967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3763" y="5043488"/>
            <a:ext cx="34575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字符串和字符串结束标志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488"/>
            <a:ext cx="10768013" cy="1325562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语言中，是将字符串作为字符数组来处理的。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  <a:cs typeface="+mn-cs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在实际工作中，人们关心的往往是字符串的有效长度而不是字符数组的长度。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  <a:cs typeface="+mn-cs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为了测定字符串的实际长度，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语言规定了一个“字符串结束标志”，以字符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  <a:cs typeface="+mn-cs"/>
              </a:rPr>
              <a:t>′\0′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  <a:cs typeface="+mn-cs"/>
              </a:rPr>
              <a:t>作为结束标志。</a:t>
            </a:r>
          </a:p>
        </p:txBody>
      </p:sp>
      <p:grpSp>
        <p:nvGrpSpPr>
          <p:cNvPr id="43011" name="组合 19"/>
          <p:cNvGrpSpPr>
            <a:grpSpLocks/>
          </p:cNvGrpSpPr>
          <p:nvPr/>
        </p:nvGrpSpPr>
        <p:grpSpPr bwMode="auto">
          <a:xfrm>
            <a:off x="955675" y="3802063"/>
            <a:ext cx="6615113" cy="208915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668" cy="52197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52" y="4266795"/>
              <a:ext cx="5840170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293" y="6053176"/>
              <a:ext cx="301446" cy="301612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200" y="3087688"/>
            <a:ext cx="10515600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″C program″  </a:t>
            </a:r>
            <a:r>
              <a:rPr lang="zh-CN" altLang="en-US" sz="160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个字节，字符占</a:t>
            </a:r>
            <a:r>
              <a:rPr lang="en-US" altLang="zh-CN" sz="1600">
                <a:solidFill>
                  <a:srgbClr val="0070C0"/>
                </a:solidFill>
              </a:rPr>
              <a:t>9</a:t>
            </a:r>
            <a:r>
              <a:rPr lang="zh-CN" altLang="en-US" sz="160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字符串和字符串结束标志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38200" y="1557338"/>
            <a:ext cx="10515600" cy="1036637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printf("How do you do?\n");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2900"/>
            <a:ext cx="10515600" cy="103663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char c[]={"I  am  happy"}; 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/>
              <a:t>或 </a:t>
            </a:r>
            <a:r>
              <a:rPr lang="en-US" altLang="zh-CN" sz="1600"/>
              <a:t>char c[]="I am happy";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而不是单引号括起来的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44036" name="组合 12"/>
          <p:cNvGrpSpPr>
            <a:grpSpLocks/>
          </p:cNvGrpSpPr>
          <p:nvPr/>
        </p:nvGrpSpPr>
        <p:grpSpPr bwMode="auto">
          <a:xfrm>
            <a:off x="838200" y="3938588"/>
            <a:ext cx="10515600" cy="525462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659" cy="522315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43" y="4266795"/>
              <a:ext cx="9740384" cy="522315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41" cy="301609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538"/>
            <a:ext cx="4846638" cy="747712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′,′h′,′a′,′p′,′p′,′y′,′\0′};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5225" y="4681538"/>
            <a:ext cx="4827588" cy="6873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[]</a:t>
            </a:r>
            <a:r>
              <a:rPr lang="pt-BR" altLang="zh-CN" sz="1600">
                <a:solidFill>
                  <a:schemeClr val="tx1"/>
                </a:solidFill>
              </a:rPr>
              <a:t>={′I′, ′ ′, ′a′,′m′, ′ ′,′h′,′a′,′p′,′p′,′y′};</a:t>
            </a: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5258" y="4614704"/>
            <a:ext cx="363136" cy="52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24" name="KSO_Shape"/>
          <p:cNvSpPr/>
          <p:nvPr/>
        </p:nvSpPr>
        <p:spPr>
          <a:xfrm rot="17021938" flipH="1" flipV="1">
            <a:off x="-209550" y="3724275"/>
            <a:ext cx="1781175" cy="777875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7825"/>
            <a:ext cx="10564813" cy="1400175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1600">
                <a:solidFill>
                  <a:schemeClr val="tx1"/>
                </a:solidFill>
              </a:rPr>
              <a:t>char c</a:t>
            </a:r>
            <a:r>
              <a:rPr lang="en-US" altLang="zh-CN" sz="1600">
                <a:solidFill>
                  <a:schemeClr val="tx1"/>
                </a:solidFill>
              </a:rPr>
              <a:t>[10]</a:t>
            </a:r>
            <a:r>
              <a:rPr lang="pt-BR" altLang="zh-CN" sz="1600">
                <a:solidFill>
                  <a:schemeClr val="tx1"/>
                </a:solidFill>
              </a:rPr>
              <a:t>={"China"};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个元素也自动设定为空字符。</a:t>
            </a:r>
            <a:endParaRPr lang="en-US" altLang="zh-CN" sz="1600">
              <a:solidFill>
                <a:srgbClr val="0070C0"/>
              </a:solidFill>
            </a:endParaRP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27413" y="6132513"/>
          <a:ext cx="5335587" cy="371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  <a:gridCol w="533595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29425" y="358775"/>
            <a:ext cx="4776788" cy="267176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i;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for(i=0;i&lt;15;i++)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45059" name="内容占位符 2"/>
          <p:cNvSpPr txBox="1">
            <a:spLocks/>
          </p:cNvSpPr>
          <p:nvPr/>
        </p:nvSpPr>
        <p:spPr bwMode="auto">
          <a:xfrm>
            <a:off x="809625" y="1595438"/>
            <a:ext cx="566261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88900">
              <a:lnSpc>
                <a:spcPct val="120000"/>
              </a:lnSpc>
              <a:spcBef>
                <a:spcPts val="1200"/>
              </a:spcBef>
              <a:buFont typeface="Arial" charset="0"/>
              <a:buNone/>
            </a:pP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%c”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输入或输出一个字符。</a:t>
            </a: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Font typeface="Arial" charset="0"/>
              <a:buNone/>
            </a:pP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%s”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(string)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的输入输出。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41388" y="3768725"/>
            <a:ext cx="2470150" cy="233362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c[]="China";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138" y="3794125"/>
            <a:ext cx="7966075" cy="23082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输出的字符中不包括结束符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用“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如果数组长度大于字符串的实际长度，也只输出到遇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(4) </a:t>
            </a:r>
            <a:r>
              <a:rPr lang="zh-CN" altLang="en-US">
                <a:solidFill>
                  <a:srgbClr val="000000"/>
                </a:solidFill>
              </a:rPr>
              <a:t>如果一个字符数组中包含一个以上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85750" y="1385888"/>
            <a:ext cx="3468688" cy="644525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c[6];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scanf("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37000" y="1127125"/>
            <a:ext cx="7693025" cy="13747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China↙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系统会自动在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5738" y="2955925"/>
            <a:ext cx="3579812" cy="1201738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str1[5],str2[5],str3[5];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575" y="2678113"/>
            <a:ext cx="7693025" cy="180181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分隔。</a:t>
            </a:r>
            <a:endParaRPr lang="en-US" altLang="zh-CN">
              <a:solidFill>
                <a:srgbClr val="000000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47174" name="Group 70"/>
          <p:cNvGraphicFramePr>
            <a:graphicFrameLocks noGrp="1"/>
          </p:cNvGraphicFramePr>
          <p:nvPr/>
        </p:nvGraphicFramePr>
        <p:xfrm>
          <a:off x="8308975" y="3441700"/>
          <a:ext cx="3673475" cy="1114425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2775"/>
                <a:gridCol w="611187"/>
                <a:gridCol w="6127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str1: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H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o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w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str2: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a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r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str3: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y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o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u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?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195263" y="4953000"/>
            <a:ext cx="3559175" cy="750888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1600">
                <a:solidFill>
                  <a:schemeClr val="tx1"/>
                </a:solidFill>
              </a:rPr>
              <a:t>char str</a:t>
            </a:r>
            <a:r>
              <a:rPr lang="en-US" altLang="zh-CN" sz="1600">
                <a:solidFill>
                  <a:schemeClr val="tx1"/>
                </a:solidFill>
              </a:rPr>
              <a:t>[</a:t>
            </a:r>
            <a:r>
              <a:rPr lang="pt-BR" altLang="zh-CN" sz="1600">
                <a:solidFill>
                  <a:schemeClr val="tx1"/>
                </a:solidFill>
              </a:rPr>
              <a:t>13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r>
              <a:rPr lang="pt-BR" altLang="zh-CN" sz="1600">
                <a:solidFill>
                  <a:schemeClr val="tx1"/>
                </a:solidFill>
              </a:rPr>
              <a:t>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1600">
                <a:solidFill>
                  <a:schemeClr val="tx1"/>
                </a:solidFill>
              </a:rPr>
              <a:t>scanf("%s"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pt-BR" altLang="zh-CN" sz="160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54463" y="4775200"/>
            <a:ext cx="8012112" cy="17732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08738" y="5210175"/>
          <a:ext cx="5335587" cy="369888"/>
        </p:xfrm>
        <a:graphic>
          <a:graphicData uri="http://schemas.openxmlformats.org/drawingml/2006/table">
            <a:tbl>
              <a:tblPr/>
              <a:tblGrid>
                <a:gridCol w="409575"/>
                <a:gridCol w="411162"/>
                <a:gridCol w="411163"/>
                <a:gridCol w="409575"/>
                <a:gridCol w="411162"/>
                <a:gridCol w="409575"/>
                <a:gridCol w="411163"/>
                <a:gridCol w="409575"/>
                <a:gridCol w="411162"/>
                <a:gridCol w="409575"/>
                <a:gridCol w="411163"/>
                <a:gridCol w="411162"/>
                <a:gridCol w="40957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H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o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w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\0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/>
                        <a:ea typeface="等线"/>
                        <a:cs typeface="等线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字符数组的输入输出</a:t>
            </a:r>
          </a:p>
        </p:txBody>
      </p:sp>
      <p:grpSp>
        <p:nvGrpSpPr>
          <p:cNvPr id="49154" name="组合 11"/>
          <p:cNvGrpSpPr>
            <a:grpSpLocks/>
          </p:cNvGrpSpPr>
          <p:nvPr/>
        </p:nvGrpSpPr>
        <p:grpSpPr bwMode="auto">
          <a:xfrm>
            <a:off x="806450" y="1446213"/>
            <a:ext cx="10210800" cy="4752975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4"/>
              <a:ext cx="774707" cy="522220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91" y="4266794"/>
              <a:ext cx="9436185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若数组占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实际上是这样执行的：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69" y="8717548"/>
              <a:ext cx="301586" cy="301628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8738" y="2195513"/>
            <a:ext cx="5894387" cy="436562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scanf("%s", &amp;str);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9156" name="图片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43100" y="2138363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圆角矩形 20"/>
          <p:cNvSpPr/>
          <p:nvPr/>
        </p:nvSpPr>
        <p:spPr>
          <a:xfrm>
            <a:off x="1943100" y="3375025"/>
            <a:ext cx="6550025" cy="4365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printf("%o",c);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3100" y="5054600"/>
            <a:ext cx="6550025" cy="4365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printf("%s",c);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77325" y="3216275"/>
          <a:ext cx="1354138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/>
                  </a:extLst>
                </a:gridCol>
                <a:gridCol w="677008">
                  <a:extLst>
                    <a:ext uri="{9D8B030D-6E8A-4147-A177-3AD203B41FA5}"/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数组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extLst>
                  <a:ext uri="{0D108BD9-81ED-4DB2-BD59-A6C34878D82A}"/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/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使用字符串处理函数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输出字符串的函数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puts(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095500"/>
            <a:ext cx="3890963" cy="30384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作用：将一个字符串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结束的字符序列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输出到终端。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函数输出的字符串中可以包含转义字符。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在用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输出时将字符串结束标志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转换成</a:t>
            </a:r>
            <a:r>
              <a:rPr lang="en-US" altLang="zh-CN">
                <a:solidFill>
                  <a:schemeClr val="tx1"/>
                </a:solidFill>
              </a:rPr>
              <a:t>′\n′</a:t>
            </a:r>
            <a:r>
              <a:rPr lang="zh-CN" altLang="en-US">
                <a:solidFill>
                  <a:schemeClr val="tx1"/>
                </a:solidFill>
              </a:rPr>
              <a:t>，即输出完字符串后换行。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6750" y="1457325"/>
            <a:ext cx="5286375" cy="271462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52229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075" y="4238625"/>
            <a:ext cx="3448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输入字符串的函数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gets(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095500"/>
            <a:ext cx="3890963" cy="142081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6750" y="1457325"/>
            <a:ext cx="6200775" cy="401638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gets(str);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6750" y="2095500"/>
            <a:ext cx="5286375" cy="249396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Computer↙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254" name="组合 9"/>
          <p:cNvGrpSpPr>
            <a:grpSpLocks/>
          </p:cNvGrpSpPr>
          <p:nvPr/>
        </p:nvGrpSpPr>
        <p:grpSpPr bwMode="auto">
          <a:xfrm>
            <a:off x="5746750" y="4991100"/>
            <a:ext cx="5726113" cy="522288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185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169" y="4266795"/>
              <a:ext cx="4524646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函数只能输出或输入一个字符串。</a:t>
              </a:r>
            </a:p>
          </p:txBody>
        </p:sp>
        <p:sp>
          <p:nvSpPr>
            <p:cNvPr id="13" name="MH_Other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-54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975" y="5846763"/>
            <a:ext cx="5099050" cy="436562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</a:t>
            </a:r>
          </a:p>
        </p:txBody>
      </p:sp>
      <p:pic>
        <p:nvPicPr>
          <p:cNvPr id="53256" name="图片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46750" y="5788025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405063"/>
            <a:ext cx="3890963" cy="34591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375" y="1450975"/>
            <a:ext cx="1898650" cy="414338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algn="ctr"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900" y="560388"/>
            <a:ext cx="3492500" cy="301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900" y="1030288"/>
            <a:ext cx="3492500" cy="301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900" y="2103438"/>
            <a:ext cx="3492500" cy="301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99138" y="2590800"/>
          <a:ext cx="5656262" cy="5794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  <a:gridCol w="565701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6416" name="矩形 8"/>
          <p:cNvSpPr>
            <a:spLocks noChangeArrowheads="1"/>
          </p:cNvSpPr>
          <p:nvPr/>
        </p:nvSpPr>
        <p:spPr bwMode="auto">
          <a:xfrm>
            <a:off x="7796213" y="3176588"/>
            <a:ext cx="3659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>
                <a:latin typeface="等线"/>
                <a:ea typeface="等线"/>
              </a:rPr>
              <a:t>相当于定义了10个简单的整型变量</a:t>
            </a:r>
          </a:p>
        </p:txBody>
      </p:sp>
      <p:grpSp>
        <p:nvGrpSpPr>
          <p:cNvPr id="16417" name="组合 29"/>
          <p:cNvGrpSpPr>
            <a:grpSpLocks/>
          </p:cNvGrpSpPr>
          <p:nvPr/>
        </p:nvGrpSpPr>
        <p:grpSpPr bwMode="auto">
          <a:xfrm>
            <a:off x="8156575" y="3776663"/>
            <a:ext cx="3298825" cy="2087562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975" cy="522374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959" y="4266795"/>
              <a:ext cx="2525021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276" y="6053001"/>
              <a:ext cx="301675" cy="301732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strcat(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字符数组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095500"/>
            <a:ext cx="10328275" cy="211931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连接前两个字符串的后面都有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8875" y="4437063"/>
            <a:ext cx="5286375" cy="1373187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char str1[30]={"People′s Republic of "};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char str2[]={"China"};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printf("%s", 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6075" y="4435475"/>
            <a:ext cx="3849688" cy="4651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75163" y="5154613"/>
          <a:ext cx="7011987" cy="131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  <a:gridCol w="216000">
                  <a:extLst>
                    <a:ext uri="{9D8B030D-6E8A-4147-A177-3AD203B41FA5}"/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1068388" y="0"/>
            <a:ext cx="5922962" cy="1325563"/>
          </a:xfrm>
        </p:spPr>
        <p:txBody>
          <a:bodyPr/>
          <a:lstStyle/>
          <a:p>
            <a:r>
              <a:rPr lang="zh-CN" altLang="en-US" smtClean="0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38238" y="1090613"/>
            <a:ext cx="388937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238" y="1628775"/>
            <a:ext cx="10264775" cy="509746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若在复制前未对字符数组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初始化或赋值，则其各字节中的内容无法预知，复制时将字符串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和其后的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中前面的字符，未被取代的字符保持原有内容。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225" y="246063"/>
            <a:ext cx="5284788" cy="917575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55301" name="矩形 3"/>
          <p:cNvSpPr>
            <a:spLocks noChangeArrowheads="1"/>
          </p:cNvSpPr>
          <p:nvPr/>
        </p:nvSpPr>
        <p:spPr bwMode="auto">
          <a:xfrm>
            <a:off x="6092825" y="1228725"/>
            <a:ext cx="1706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等线"/>
                <a:ea typeface="等线"/>
              </a:rPr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799388" y="1227138"/>
          <a:ext cx="3603625" cy="519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  <a:gridCol w="360361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350" y="4824413"/>
            <a:ext cx="4411663" cy="436562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55327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25" y="4765675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 10"/>
          <p:cNvSpPr/>
          <p:nvPr/>
        </p:nvSpPr>
        <p:spPr>
          <a:xfrm>
            <a:off x="8074025" y="5402263"/>
            <a:ext cx="3328988" cy="436562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strncpy(str1,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字符串比较函数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strcmp(</a:t>
            </a:r>
            <a:r>
              <a:rPr lang="zh-CN" altLang="en-US" b="1"/>
              <a:t>字符串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095500"/>
            <a:ext cx="9842500" cy="43370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字符串比较的</a:t>
            </a:r>
            <a:r>
              <a:rPr lang="zh-CN" altLang="en-US" b="1">
                <a:solidFill>
                  <a:schemeClr val="tx1"/>
                </a:solidFill>
              </a:rPr>
              <a:t>规则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zh-CN">
                <a:solidFill>
                  <a:schemeClr val="tx1"/>
                </a:solidFill>
              </a:rPr>
              <a:t>ASCII</a:t>
            </a:r>
            <a:r>
              <a:rPr lang="zh-CN" altLang="en-US">
                <a:solidFill>
                  <a:schemeClr val="tx1"/>
                </a:solidFill>
              </a:rPr>
              <a:t>码值大小比较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为止。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对不相同的字符的比较结果为准。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比较的</a:t>
            </a:r>
            <a:r>
              <a:rPr lang="zh-CN" altLang="en-US" b="1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由函数值带回。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相同，则函数值为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1&gt;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，则函数值为一个正整数。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1&lt;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，则函数值为一个负整数。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000" y="636588"/>
            <a:ext cx="5286375" cy="1222375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  <p:grpSp>
        <p:nvGrpSpPr>
          <p:cNvPr id="56325" name="组合 8"/>
          <p:cNvGrpSpPr>
            <a:grpSpLocks/>
          </p:cNvGrpSpPr>
          <p:nvPr/>
        </p:nvGrpSpPr>
        <p:grpSpPr bwMode="auto">
          <a:xfrm>
            <a:off x="6256338" y="4519613"/>
            <a:ext cx="4745037" cy="1892300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552" cy="522311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536" y="4266795"/>
              <a:ext cx="395688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对两个字符串比较不能直接用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代表地址而不代表数组中全部元素，而只能用 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str2)&gt;0)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实现，系统分别找到两个字符数组的第一个元素，然后顺序比较数组中各个元素的值。</a:t>
              </a: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513" y="5857580"/>
              <a:ext cx="301639" cy="301567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测字符串长度的函数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strlen(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095500"/>
            <a:ext cx="3890963" cy="20764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6750" y="1457325"/>
            <a:ext cx="5286375" cy="271462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	printf("%d,%d\n",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57349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7925" y="4529138"/>
            <a:ext cx="3505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转换为大小写的函数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095500"/>
            <a:ext cx="3890963" cy="9731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138" y="1457325"/>
            <a:ext cx="3889375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138" y="2095500"/>
            <a:ext cx="3889375" cy="9731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58374" name="组合 10"/>
          <p:cNvGrpSpPr>
            <a:grpSpLocks/>
          </p:cNvGrpSpPr>
          <p:nvPr/>
        </p:nvGrpSpPr>
        <p:grpSpPr bwMode="auto">
          <a:xfrm>
            <a:off x="1158875" y="3478213"/>
            <a:ext cx="9418638" cy="1892300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644" cy="522311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28" y="4266795"/>
              <a:ext cx="8643309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6" y="5857562"/>
              <a:ext cx="301639" cy="301603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25438" y="30163"/>
            <a:ext cx="10922000" cy="1463675"/>
          </a:xfrm>
        </p:spPr>
        <p:txBody>
          <a:bodyPr/>
          <a:lstStyle/>
          <a:p>
            <a:r>
              <a:rPr lang="zh-CN" altLang="en-US" smtClean="0"/>
              <a:t>字符数组应用举例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252413" y="1147763"/>
            <a:ext cx="5972175" cy="603250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6.8】</a:t>
            </a:r>
            <a:r>
              <a:rPr lang="zh-CN" altLang="en-US" sz="2000" smtClean="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400050" y="1993900"/>
            <a:ext cx="6746875" cy="201771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：用于存放字符串。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 fontAlgn="auto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：用于统计单词数。</a:t>
            </a:r>
          </a:p>
        </p:txBody>
      </p:sp>
      <p:sp>
        <p:nvSpPr>
          <p:cNvPr id="59396" name="文本框 5"/>
          <p:cNvSpPr txBox="1">
            <a:spLocks noChangeArrowheads="1"/>
          </p:cNvSpPr>
          <p:nvPr/>
        </p:nvSpPr>
        <p:spPr bwMode="auto">
          <a:xfrm>
            <a:off x="9123363" y="2030413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等线"/>
                <a:ea typeface="等线"/>
              </a:rPr>
              <a:t>c</a:t>
            </a:r>
            <a:r>
              <a:rPr lang="zh-CN" altLang="en-US" sz="1400">
                <a:latin typeface="等线"/>
                <a:ea typeface="等线"/>
              </a:rPr>
              <a:t>等于空格</a:t>
            </a:r>
            <a:r>
              <a:rPr lang="en-US" altLang="zh-CN" sz="1400">
                <a:latin typeface="等线"/>
                <a:ea typeface="等线"/>
              </a:rPr>
              <a:t>?</a:t>
            </a:r>
            <a:endParaRPr lang="zh-CN" altLang="en-US" sz="1400">
              <a:latin typeface="等线"/>
              <a:ea typeface="等线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string[81];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i,num=0,word=0;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c;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gets(string);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for(i=0;(c=string[i])!='\0';i++)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只要字符不是</a:t>
            </a:r>
            <a:r>
              <a:rPr lang="en-US" altLang="zh-CN" sz="1400">
                <a:solidFill>
                  <a:srgbClr val="008000"/>
                </a:solidFill>
              </a:rPr>
              <a:t>'\0'</a:t>
            </a:r>
            <a:r>
              <a:rPr lang="zh-CN" altLang="en-US" sz="1400">
                <a:solidFill>
                  <a:srgbClr val="008000"/>
                </a:solidFill>
              </a:rPr>
              <a:t>就循环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if(c==' ') word=0;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若是空格字符，使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else if(word==0)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原值为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{	word=1;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	num++; 		</a:t>
            </a:r>
            <a:r>
              <a:rPr lang="en-US" altLang="zh-CN" sz="1400">
                <a:solidFill>
                  <a:srgbClr val="008000"/>
                </a:solidFill>
              </a:rPr>
              <a:t>//num</a:t>
            </a:r>
            <a:r>
              <a:rPr lang="zh-CN" altLang="en-US" sz="1400">
                <a:solidFill>
                  <a:srgbClr val="008000"/>
                </a:solidFill>
              </a:rPr>
              <a:t>累加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，表示增加一个单词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printf("There are %d words in this line.\n",num);	  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输出单词数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150" y="4100513"/>
            <a:ext cx="0" cy="24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399" name="组合 30"/>
          <p:cNvGrpSpPr>
            <a:grpSpLocks/>
          </p:cNvGrpSpPr>
          <p:nvPr/>
        </p:nvGrpSpPr>
        <p:grpSpPr bwMode="auto">
          <a:xfrm>
            <a:off x="5616575" y="4503738"/>
            <a:ext cx="325438" cy="260350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0964" y="1940973"/>
              <a:ext cx="269923" cy="5392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0964" y="2115435"/>
              <a:ext cx="269923" cy="5392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59400" name="组合 37"/>
          <p:cNvGrpSpPr>
            <a:grpSpLocks/>
          </p:cNvGrpSpPr>
          <p:nvPr/>
        </p:nvGrpSpPr>
        <p:grpSpPr bwMode="auto">
          <a:xfrm>
            <a:off x="5611813" y="5876925"/>
            <a:ext cx="325437" cy="260350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0964" y="5449056"/>
              <a:ext cx="269924" cy="53924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0964" y="5623517"/>
              <a:ext cx="269924" cy="53924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pic>
        <p:nvPicPr>
          <p:cNvPr id="59401" name="图片 44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196263" y="5761038"/>
            <a:ext cx="3495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651750" y="1146175"/>
          <a:ext cx="4194175" cy="2651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/>
                  </a:extLst>
                </a:gridCol>
                <a:gridCol w="1543725">
                  <a:extLst>
                    <a:ext uri="{9D8B030D-6E8A-4147-A177-3AD203B41FA5}"/>
                  </a:extLst>
                </a:gridCol>
                <a:gridCol w="1215578">
                  <a:extLst>
                    <a:ext uri="{9D8B030D-6E8A-4147-A177-3AD203B41FA5}"/>
                  </a:extLst>
                </a:gridCol>
                <a:gridCol w="881236">
                  <a:extLst>
                    <a:ext uri="{9D8B030D-6E8A-4147-A177-3AD203B41FA5}"/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输入一个字符串给</a:t>
                      </a:r>
                      <a:r>
                        <a:rPr lang="en-US" altLang="zh-CN" sz="140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((c=string[i])</a:t>
                      </a:r>
                      <a:r>
                        <a:rPr lang="zh-CN" altLang="en-US" sz="1400"/>
                        <a:t>≠</a:t>
                      </a:r>
                      <a:r>
                        <a:rPr lang="en-US" altLang="zh-CN" sz="140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word=0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/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word=1</a:t>
                      </a:r>
                    </a:p>
                    <a:p>
                      <a:r>
                        <a:rPr lang="en-US" altLang="zh-CN" sz="140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/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9437" name="文本框 25"/>
          <p:cNvSpPr txBox="1">
            <a:spLocks noChangeArrowheads="1"/>
          </p:cNvSpPr>
          <p:nvPr/>
        </p:nvSpPr>
        <p:spPr bwMode="auto">
          <a:xfrm>
            <a:off x="9123363" y="2030413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等线"/>
                <a:ea typeface="等线"/>
              </a:rPr>
              <a:t>c</a:t>
            </a:r>
            <a:r>
              <a:rPr lang="zh-CN" altLang="en-US" sz="1400">
                <a:latin typeface="等线"/>
                <a:ea typeface="等线"/>
              </a:rPr>
              <a:t>等于空格</a:t>
            </a:r>
            <a:r>
              <a:rPr lang="en-US" altLang="zh-CN" sz="1400">
                <a:latin typeface="等线"/>
                <a:ea typeface="等线"/>
              </a:rPr>
              <a:t>?</a:t>
            </a:r>
            <a:endParaRPr lang="zh-CN" altLang="en-US" sz="1400">
              <a:latin typeface="等线"/>
              <a:ea typeface="等线"/>
            </a:endParaRPr>
          </a:p>
        </p:txBody>
      </p:sp>
      <p:sp>
        <p:nvSpPr>
          <p:cNvPr id="59438" name="文本框 45"/>
          <p:cNvSpPr txBox="1">
            <a:spLocks noChangeArrowheads="1"/>
          </p:cNvSpPr>
          <p:nvPr/>
        </p:nvSpPr>
        <p:spPr bwMode="auto">
          <a:xfrm>
            <a:off x="10248900" y="2312988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等线"/>
                <a:ea typeface="等线"/>
              </a:rPr>
              <a:t>word</a:t>
            </a:r>
            <a:r>
              <a:rPr lang="zh-CN" altLang="en-US" sz="1400">
                <a:latin typeface="等线"/>
                <a:ea typeface="等线"/>
              </a:rPr>
              <a:t>等于</a:t>
            </a:r>
            <a:r>
              <a:rPr lang="en-US" altLang="zh-CN" sz="1400">
                <a:latin typeface="等线"/>
                <a:ea typeface="等线"/>
              </a:rPr>
              <a:t>0?</a:t>
            </a:r>
            <a:endParaRPr lang="zh-CN" altLang="en-US" sz="1400">
              <a:latin typeface="等线"/>
              <a:ea typeface="等线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325438" y="30163"/>
            <a:ext cx="10922000" cy="1463675"/>
          </a:xfrm>
        </p:spPr>
        <p:txBody>
          <a:bodyPr/>
          <a:lstStyle/>
          <a:p>
            <a:r>
              <a:rPr lang="zh-CN" altLang="en-US" smtClean="0"/>
              <a:t>字符数组应用举例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52413" y="1147763"/>
            <a:ext cx="5972175" cy="603250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 smtClean="0">
                <a:solidFill>
                  <a:schemeClr val="accent1"/>
                </a:solidFill>
              </a:rPr>
              <a:t>有</a:t>
            </a:r>
            <a:r>
              <a:rPr lang="en-US" altLang="zh-CN" sz="2000" smtClean="0">
                <a:solidFill>
                  <a:schemeClr val="accent1"/>
                </a:solidFill>
              </a:rPr>
              <a:t>3</a:t>
            </a:r>
            <a:r>
              <a:rPr lang="zh-CN" altLang="en-US" sz="2000" smtClean="0">
                <a:solidFill>
                  <a:schemeClr val="accent1"/>
                </a:solidFill>
              </a:rPr>
              <a:t>个字符串</a:t>
            </a:r>
            <a:r>
              <a:rPr lang="en-US" altLang="zh-CN" sz="2000" smtClean="0">
                <a:solidFill>
                  <a:schemeClr val="accent1"/>
                </a:solidFill>
              </a:rPr>
              <a:t>,</a:t>
            </a:r>
            <a:r>
              <a:rPr lang="zh-CN" altLang="en-US" sz="2000" smtClean="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accent6"/>
                </a:solidFill>
              </a:rPr>
              <a:t>#include&lt;string.h&gt;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char str[3][20];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定义二维字符数组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char string[20];	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int i;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for(i=0;i&lt;3;i++)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gets(str[i]);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读入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个字符串，分别给</a:t>
            </a:r>
            <a:r>
              <a:rPr lang="en-US" altLang="zh-CN" sz="1400">
                <a:solidFill>
                  <a:srgbClr val="008000"/>
                </a:solidFill>
              </a:rPr>
              <a:t>str[0],str[1],str[2]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strcmp(str[0],str[1])&gt;0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strcpy(string,str[0]);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else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小于等于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strcpy(string,str[1]);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 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strcmp(str[2],string)&gt;0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strcpy(string,str[2]);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printf("\nthe largest string is:\n%s\n",string);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9125" y="2676525"/>
            <a:ext cx="0" cy="267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45" name="组合 30"/>
          <p:cNvGrpSpPr>
            <a:grpSpLocks/>
          </p:cNvGrpSpPr>
          <p:nvPr/>
        </p:nvGrpSpPr>
        <p:grpSpPr bwMode="auto">
          <a:xfrm>
            <a:off x="5543550" y="3079750"/>
            <a:ext cx="325438" cy="260350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0964" y="1940974"/>
              <a:ext cx="269923" cy="5392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0964" y="2115436"/>
              <a:ext cx="269923" cy="5392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61446" name="组合 37"/>
          <p:cNvGrpSpPr>
            <a:grpSpLocks/>
          </p:cNvGrpSpPr>
          <p:nvPr/>
        </p:nvGrpSpPr>
        <p:grpSpPr bwMode="auto">
          <a:xfrm>
            <a:off x="5538788" y="4452938"/>
            <a:ext cx="325437" cy="258762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0964" y="5449142"/>
              <a:ext cx="269924" cy="52660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0964" y="5623079"/>
              <a:ext cx="269924" cy="5425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413" y="1681163"/>
          <a:ext cx="695166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  <a:gridCol w="311535">
                  <a:extLst>
                    <a:ext uri="{9D8B030D-6E8A-4147-A177-3AD203B41FA5}"/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46975" y="317500"/>
          <a:ext cx="4224338" cy="22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/>
                  </a:extLst>
                </a:gridCol>
                <a:gridCol w="2112579">
                  <a:extLst>
                    <a:ext uri="{9D8B030D-6E8A-4147-A177-3AD203B41FA5}"/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读入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个字符串给</a:t>
                      </a:r>
                      <a:r>
                        <a:rPr lang="en-US" altLang="zh-CN" sz="140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str[1]=&gt;string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str[2]=&gt;string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string</a:t>
                      </a:r>
                      <a:r>
                        <a:rPr lang="zh-CN" altLang="en-US" sz="1400"/>
                        <a:t>中的字符串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1563" name="文本框 7"/>
          <p:cNvSpPr txBox="1">
            <a:spLocks noChangeArrowheads="1"/>
          </p:cNvSpPr>
          <p:nvPr/>
        </p:nvSpPr>
        <p:spPr bwMode="auto">
          <a:xfrm>
            <a:off x="9082088" y="638175"/>
            <a:ext cx="1262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等线"/>
                <a:ea typeface="等线"/>
              </a:rPr>
              <a:t>str[0]&gt;str[1]</a:t>
            </a:r>
            <a:endParaRPr lang="zh-CN" altLang="en-US" sz="1400">
              <a:latin typeface="等线"/>
              <a:ea typeface="等线"/>
            </a:endParaRPr>
          </a:p>
        </p:txBody>
      </p:sp>
      <p:sp>
        <p:nvSpPr>
          <p:cNvPr id="61564" name="文本框 45"/>
          <p:cNvSpPr txBox="1">
            <a:spLocks noChangeArrowheads="1"/>
          </p:cNvSpPr>
          <p:nvPr/>
        </p:nvSpPr>
        <p:spPr bwMode="auto">
          <a:xfrm>
            <a:off x="9082088" y="1430338"/>
            <a:ext cx="1262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等线"/>
                <a:ea typeface="等线"/>
              </a:rPr>
              <a:t>str[2]&gt;string</a:t>
            </a:r>
            <a:endParaRPr lang="zh-CN" altLang="en-US" sz="1400">
              <a:latin typeface="等线"/>
              <a:ea typeface="等线"/>
            </a:endParaRPr>
          </a:p>
        </p:txBody>
      </p:sp>
      <p:pic>
        <p:nvPicPr>
          <p:cNvPr id="61565" name="图片 9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66113" y="5278438"/>
            <a:ext cx="3467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/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流程图和程序注释中的“大于”是指两个字符串的比较中的“大于”。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(2) str[0]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是一维字符数组，其中可以存放一个字符串。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(3) strcpy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函数在将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或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时，最后都有一个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中第一个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8875" y="1457325"/>
            <a:ext cx="3890963" cy="40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2405063"/>
            <a:ext cx="3890963" cy="34591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7412" name="组合 10"/>
          <p:cNvGrpSpPr>
            <a:grpSpLocks/>
          </p:cNvGrpSpPr>
          <p:nvPr/>
        </p:nvGrpSpPr>
        <p:grpSpPr bwMode="auto">
          <a:xfrm>
            <a:off x="5491163" y="1457325"/>
            <a:ext cx="6059487" cy="4406900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4"/>
              <a:ext cx="774784" cy="522201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768" y="4266794"/>
              <a:ext cx="5285363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/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15" y="8371341"/>
              <a:ext cx="301575" cy="301658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4963" y="2405063"/>
            <a:ext cx="4727575" cy="1787525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a[10];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前面有</a:t>
            </a:r>
            <a:r>
              <a:rPr lang="en-US" altLang="zh-CN" sz="1600">
                <a:solidFill>
                  <a:srgbClr val="008000"/>
                </a:solidFill>
              </a:rPr>
              <a:t>int,</a:t>
            </a:r>
            <a:r>
              <a:rPr lang="zh-CN" altLang="en-US" sz="1600">
                <a:solidFill>
                  <a:srgbClr val="008000"/>
                </a:solidFill>
              </a:rPr>
              <a:t>这是定义数组</a:t>
            </a:r>
            <a:r>
              <a:rPr lang="en-US" altLang="zh-CN" sz="1600">
                <a:solidFill>
                  <a:srgbClr val="008000"/>
                </a:solidFill>
              </a:rPr>
              <a:t>,</a:t>
            </a:r>
            <a:r>
              <a:rPr lang="zh-CN" altLang="en-US" sz="1600">
                <a:solidFill>
                  <a:srgbClr val="008000"/>
                </a:solidFill>
              </a:rPr>
              <a:t>指定数组包含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t=a[6];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这里的</a:t>
            </a:r>
            <a:r>
              <a:rPr lang="en-US" altLang="zh-CN" sz="1600">
                <a:solidFill>
                  <a:srgbClr val="008000"/>
                </a:solidFill>
              </a:rPr>
              <a:t>a[6]</a:t>
            </a:r>
            <a:r>
              <a:rPr lang="zh-CN" altLang="en-US" sz="1600">
                <a:solidFill>
                  <a:srgbClr val="008000"/>
                </a:solidFill>
              </a:rPr>
              <a:t>表示引用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数组中序号为</a:t>
            </a:r>
            <a:r>
              <a:rPr lang="en-US" altLang="zh-CN" sz="1600">
                <a:solidFill>
                  <a:srgbClr val="008000"/>
                </a:solidFill>
              </a:rPr>
              <a:t>6</a:t>
            </a:r>
            <a:r>
              <a:rPr lang="zh-CN" altLang="en-US" sz="1600">
                <a:solidFill>
                  <a:srgbClr val="008000"/>
                </a:solidFill>
              </a:rPr>
              <a:t>的元素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引用一维数组元素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731838" y="1250950"/>
            <a:ext cx="10172700" cy="663575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6.1】</a:t>
            </a:r>
            <a:r>
              <a:rPr lang="zh-CN" altLang="en-US" sz="2000" smtClean="0">
                <a:solidFill>
                  <a:schemeClr val="accent1"/>
                </a:solidFill>
              </a:rPr>
              <a:t>对</a:t>
            </a:r>
            <a:r>
              <a:rPr lang="en-US" altLang="zh-CN" sz="2000" smtClean="0">
                <a:solidFill>
                  <a:schemeClr val="accent1"/>
                </a:solidFill>
              </a:rPr>
              <a:t>10</a:t>
            </a:r>
            <a:r>
              <a:rPr lang="zh-CN" altLang="en-US" sz="2000" smtClean="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 smtClean="0">
                <a:solidFill>
                  <a:schemeClr val="accent1"/>
                </a:solidFill>
              </a:rPr>
              <a:t>0,1,2,3,4,5,6,7,8,9</a:t>
            </a:r>
            <a:r>
              <a:rPr lang="zh-CN" altLang="en-US" sz="2000" smtClean="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2663" y="2047875"/>
            <a:ext cx="4792662" cy="307657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i,a</a:t>
            </a:r>
            <a:r>
              <a:rPr lang="en-US" altLang="zh-CN" sz="1400" dirty="0"/>
              <a:t>[10];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&lt;=9;i++)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对数组元素</a:t>
            </a:r>
            <a:r>
              <a:rPr lang="en-US" altLang="zh-CN" sz="1400" dirty="0">
                <a:solidFill>
                  <a:srgbClr val="008000"/>
                </a:solidFill>
              </a:rPr>
              <a:t>a[0]~a[9]</a:t>
            </a:r>
            <a:r>
              <a:rPr lang="zh-CN" altLang="en-US" sz="1400" dirty="0">
                <a:solidFill>
                  <a:srgbClr val="008000"/>
                </a:solidFill>
              </a:rPr>
              <a:t>赋值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		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=9;i&gt;=0;i--)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a[9]~a[0]</a:t>
            </a:r>
            <a:r>
              <a:rPr lang="zh-CN" altLang="en-US" sz="1400" dirty="0">
                <a:solidFill>
                  <a:srgbClr val="008000"/>
                </a:solidFill>
              </a:rPr>
              <a:t>共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个数组元素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/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。</a:t>
              </a:r>
              <a:endParaRPr lang="en-US" altLang="zh-CN" sz="1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8437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6975" y="2051050"/>
            <a:ext cx="3467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2863" y="4486275"/>
          <a:ext cx="5318125" cy="822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  <a:gridCol w="531786">
                  <a:extLst>
                    <a:ext uri="{9D8B030D-6E8A-4147-A177-3AD203B41FA5}"/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1090613" y="366713"/>
            <a:ext cx="5921375" cy="1325562"/>
          </a:xfrm>
        </p:spPr>
        <p:txBody>
          <a:bodyPr/>
          <a:lstStyle/>
          <a:p>
            <a:r>
              <a:rPr lang="zh-CN" altLang="en-US" smtClean="0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8875" y="1793875"/>
            <a:ext cx="9675813" cy="47466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数组有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1090613" y="1333500"/>
            <a:ext cx="889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等线"/>
                <a:ea typeface="等线"/>
              </a:rPr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  <a:latin typeface="等线"/>
                <a:ea typeface="等线"/>
              </a:rPr>
              <a:t>初始化</a:t>
            </a:r>
            <a:r>
              <a:rPr lang="zh-CN" altLang="en-US">
                <a:latin typeface="等线"/>
                <a:ea typeface="等线"/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76500" y="2125663"/>
            <a:ext cx="6046788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30363" y="3462338"/>
            <a:ext cx="3157537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5738" y="4779963"/>
            <a:ext cx="4602162" cy="38893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a[10]={0, 0, 0, 0, 0, 0, 0, 0, 0, 0};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2450" y="4549775"/>
            <a:ext cx="5202238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a[10]={0};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0488" name="文本框 3"/>
          <p:cNvSpPr txBox="1">
            <a:spLocks noChangeArrowheads="1"/>
          </p:cNvSpPr>
          <p:nvPr/>
        </p:nvSpPr>
        <p:spPr bwMode="auto">
          <a:xfrm>
            <a:off x="4933950" y="4568825"/>
            <a:ext cx="552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>
                <a:latin typeface="等线"/>
                <a:ea typeface="等线"/>
              </a:rPr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7650" y="5524500"/>
            <a:ext cx="3270250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a[5]={1,2,3,4,5};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65825" y="5524500"/>
            <a:ext cx="2855913" cy="388938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491" name="文本框 21"/>
          <p:cNvSpPr txBox="1">
            <a:spLocks noChangeArrowheads="1"/>
          </p:cNvSpPr>
          <p:nvPr/>
        </p:nvSpPr>
        <p:spPr bwMode="auto">
          <a:xfrm>
            <a:off x="4933950" y="5337175"/>
            <a:ext cx="552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>
                <a:latin typeface="等线"/>
                <a:ea typeface="等线"/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一维数组程序举例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731838" y="1165225"/>
            <a:ext cx="10515600" cy="603250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6.2】</a:t>
            </a:r>
            <a:r>
              <a:rPr lang="zh-CN" altLang="en-US" sz="2000" smtClean="0">
                <a:solidFill>
                  <a:schemeClr val="accent1"/>
                </a:solidFill>
              </a:rPr>
              <a:t>用数组来处理求</a:t>
            </a:r>
            <a:r>
              <a:rPr lang="en-US" altLang="zh-CN" sz="2000" smtClean="0">
                <a:solidFill>
                  <a:schemeClr val="accent1"/>
                </a:solidFill>
              </a:rPr>
              <a:t>Fibonacci</a:t>
            </a:r>
            <a:r>
              <a:rPr lang="zh-CN" altLang="en-US" sz="2000" smtClean="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263" y="1768475"/>
            <a:ext cx="5865812" cy="4140200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i;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for(i=2;i&lt;20;i++)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21508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5225" y="4700588"/>
            <a:ext cx="49244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/>
        </p:nvGraphicFramePr>
        <p:xfrm>
          <a:off x="8626475" y="1887538"/>
          <a:ext cx="1439863" cy="3879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/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/>
        </p:nvGraphicFramePr>
        <p:xfrm>
          <a:off x="6915150" y="1881188"/>
          <a:ext cx="1439863" cy="3881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/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/>
        </p:nvGraphicFramePr>
        <p:xfrm>
          <a:off x="5024438" y="1870075"/>
          <a:ext cx="1439862" cy="388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/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/>
        </p:nvGraphicFramePr>
        <p:xfrm>
          <a:off x="3151188" y="1855788"/>
          <a:ext cx="1439862" cy="3879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/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54150" y="1833563"/>
          <a:ext cx="1439863" cy="3879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/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3633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一维数组程序举例</a:t>
            </a:r>
          </a:p>
        </p:txBody>
      </p:sp>
      <p:sp>
        <p:nvSpPr>
          <p:cNvPr id="23634" name="内容占位符 2"/>
          <p:cNvSpPr>
            <a:spLocks noGrp="1"/>
          </p:cNvSpPr>
          <p:nvPr>
            <p:ph idx="1"/>
          </p:nvPr>
        </p:nvSpPr>
        <p:spPr>
          <a:xfrm>
            <a:off x="731838" y="1165225"/>
            <a:ext cx="10515600" cy="603250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6.3】</a:t>
            </a:r>
            <a:r>
              <a:rPr lang="zh-CN" altLang="en-US" sz="2000" smtClean="0">
                <a:solidFill>
                  <a:schemeClr val="accent1"/>
                </a:solidFill>
              </a:rPr>
              <a:t>有</a:t>
            </a:r>
            <a:r>
              <a:rPr lang="en-US" altLang="zh-CN" sz="2000" smtClean="0">
                <a:solidFill>
                  <a:schemeClr val="accent1"/>
                </a:solidFill>
              </a:rPr>
              <a:t>10</a:t>
            </a:r>
            <a:r>
              <a:rPr lang="zh-CN" altLang="en-US" sz="2000" smtClean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23635" name="组合 5"/>
          <p:cNvGrpSpPr>
            <a:grpSpLocks/>
          </p:cNvGrpSpPr>
          <p:nvPr/>
        </p:nvGrpSpPr>
        <p:grpSpPr bwMode="auto">
          <a:xfrm>
            <a:off x="8056563" y="227013"/>
            <a:ext cx="3824287" cy="1014412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5"/>
              <a:ext cx="3143250" cy="823914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6" y="2706688"/>
              <a:ext cx="2897187" cy="661989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1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1" y="2498725"/>
              <a:ext cx="1004887" cy="536576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413" y="1905000"/>
            <a:ext cx="5397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9</a:t>
            </a:r>
            <a:endParaRPr lang="en-US" altLang="zh-CN" sz="2600"/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413" y="2555875"/>
            <a:ext cx="5397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8</a:t>
            </a:r>
            <a:endParaRPr lang="en-US" altLang="zh-CN" sz="2600"/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413" y="3225800"/>
            <a:ext cx="5397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5</a:t>
            </a:r>
            <a:endParaRPr lang="en-US" altLang="zh-CN" sz="2600"/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413" y="3865563"/>
            <a:ext cx="5397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4</a:t>
            </a:r>
            <a:endParaRPr lang="en-US" altLang="zh-CN" sz="2600"/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413" y="4519613"/>
            <a:ext cx="5397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2</a:t>
            </a:r>
            <a:endParaRPr lang="en-US" altLang="zh-CN" sz="2600"/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413" y="5173663"/>
            <a:ext cx="5397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0</a:t>
            </a:r>
            <a:endParaRPr lang="en-US" altLang="zh-CN" sz="2600"/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2038" y="19351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2038" y="2586038"/>
            <a:ext cx="539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2038" y="32559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2038" y="3895725"/>
            <a:ext cx="539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2038" y="4549775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0</a:t>
            </a:r>
          </a:p>
        </p:txBody>
      </p:sp>
      <p:sp>
        <p:nvSpPr>
          <p:cNvPr id="23647" name="Text Box 96"/>
          <p:cNvSpPr txBox="1">
            <a:spLocks noChangeArrowheads="1"/>
          </p:cNvSpPr>
          <p:nvPr/>
        </p:nvSpPr>
        <p:spPr bwMode="auto">
          <a:xfrm>
            <a:off x="3602038" y="5173663"/>
            <a:ext cx="5397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9</a:t>
            </a:r>
            <a:endParaRPr lang="en-US" altLang="zh-CN" sz="2600"/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3700" y="19351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3700" y="2586038"/>
            <a:ext cx="539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3700" y="32559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3700" y="3895725"/>
            <a:ext cx="539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0</a:t>
            </a:r>
          </a:p>
        </p:txBody>
      </p:sp>
      <p:sp>
        <p:nvSpPr>
          <p:cNvPr id="23652" name="Text Box 107"/>
          <p:cNvSpPr txBox="1">
            <a:spLocks noChangeArrowheads="1"/>
          </p:cNvSpPr>
          <p:nvPr/>
        </p:nvSpPr>
        <p:spPr bwMode="auto">
          <a:xfrm>
            <a:off x="5473700" y="4549775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8</a:t>
            </a:r>
          </a:p>
        </p:txBody>
      </p:sp>
      <p:sp>
        <p:nvSpPr>
          <p:cNvPr id="23653" name="Text Box 108"/>
          <p:cNvSpPr txBox="1">
            <a:spLocks noChangeArrowheads="1"/>
          </p:cNvSpPr>
          <p:nvPr/>
        </p:nvSpPr>
        <p:spPr bwMode="auto">
          <a:xfrm>
            <a:off x="5473700" y="5173663"/>
            <a:ext cx="5397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9</a:t>
            </a:r>
            <a:endParaRPr lang="en-US" altLang="zh-CN" sz="2600"/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413" y="19351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413" y="2586038"/>
            <a:ext cx="539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413" y="32559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0</a:t>
            </a:r>
          </a:p>
        </p:txBody>
      </p:sp>
      <p:sp>
        <p:nvSpPr>
          <p:cNvPr id="23657" name="Text Box 118"/>
          <p:cNvSpPr txBox="1">
            <a:spLocks noChangeArrowheads="1"/>
          </p:cNvSpPr>
          <p:nvPr/>
        </p:nvSpPr>
        <p:spPr bwMode="auto">
          <a:xfrm>
            <a:off x="7364413" y="3895725"/>
            <a:ext cx="539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5</a:t>
            </a:r>
          </a:p>
        </p:txBody>
      </p:sp>
      <p:sp>
        <p:nvSpPr>
          <p:cNvPr id="23658" name="Text Box 119"/>
          <p:cNvSpPr txBox="1">
            <a:spLocks noChangeArrowheads="1"/>
          </p:cNvSpPr>
          <p:nvPr/>
        </p:nvSpPr>
        <p:spPr bwMode="auto">
          <a:xfrm>
            <a:off x="7364413" y="4549775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8</a:t>
            </a:r>
          </a:p>
        </p:txBody>
      </p:sp>
      <p:sp>
        <p:nvSpPr>
          <p:cNvPr id="23659" name="Text Box 120"/>
          <p:cNvSpPr txBox="1">
            <a:spLocks noChangeArrowheads="1"/>
          </p:cNvSpPr>
          <p:nvPr/>
        </p:nvSpPr>
        <p:spPr bwMode="auto">
          <a:xfrm>
            <a:off x="7364413" y="5173663"/>
            <a:ext cx="5397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9</a:t>
            </a:r>
            <a:endParaRPr lang="en-US" altLang="zh-CN" sz="2600"/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7325" y="19351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7325" y="2586038"/>
            <a:ext cx="539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0</a:t>
            </a:r>
          </a:p>
        </p:txBody>
      </p:sp>
      <p:sp>
        <p:nvSpPr>
          <p:cNvPr id="23662" name="Text Box 129"/>
          <p:cNvSpPr txBox="1">
            <a:spLocks noChangeArrowheads="1"/>
          </p:cNvSpPr>
          <p:nvPr/>
        </p:nvSpPr>
        <p:spPr bwMode="auto">
          <a:xfrm>
            <a:off x="9077325" y="3255963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4</a:t>
            </a:r>
          </a:p>
        </p:txBody>
      </p:sp>
      <p:sp>
        <p:nvSpPr>
          <p:cNvPr id="23663" name="Text Box 130"/>
          <p:cNvSpPr txBox="1">
            <a:spLocks noChangeArrowheads="1"/>
          </p:cNvSpPr>
          <p:nvPr/>
        </p:nvSpPr>
        <p:spPr bwMode="auto">
          <a:xfrm>
            <a:off x="9077325" y="3895725"/>
            <a:ext cx="539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5</a:t>
            </a:r>
          </a:p>
        </p:txBody>
      </p:sp>
      <p:sp>
        <p:nvSpPr>
          <p:cNvPr id="23664" name="Text Box 131"/>
          <p:cNvSpPr txBox="1">
            <a:spLocks noChangeArrowheads="1"/>
          </p:cNvSpPr>
          <p:nvPr/>
        </p:nvSpPr>
        <p:spPr bwMode="auto">
          <a:xfrm>
            <a:off x="9077325" y="4549775"/>
            <a:ext cx="539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/>
              <a:t>8</a:t>
            </a:r>
          </a:p>
        </p:txBody>
      </p:sp>
      <p:sp>
        <p:nvSpPr>
          <p:cNvPr id="23665" name="Text Box 132"/>
          <p:cNvSpPr txBox="1">
            <a:spLocks noChangeArrowheads="1"/>
          </p:cNvSpPr>
          <p:nvPr/>
        </p:nvSpPr>
        <p:spPr bwMode="auto">
          <a:xfrm>
            <a:off x="9077325" y="5173663"/>
            <a:ext cx="5397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000"/>
              <a:t>9</a:t>
            </a:r>
            <a:endParaRPr lang="en-US" altLang="zh-CN" sz="2600"/>
          </a:p>
        </p:txBody>
      </p:sp>
      <p:sp>
        <p:nvSpPr>
          <p:cNvPr id="23666" name="Text Box 133"/>
          <p:cNvSpPr txBox="1">
            <a:spLocks noChangeArrowheads="1"/>
          </p:cNvSpPr>
          <p:nvPr/>
        </p:nvSpPr>
        <p:spPr bwMode="auto">
          <a:xfrm>
            <a:off x="1490663" y="6048375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第一趟</a:t>
            </a:r>
          </a:p>
        </p:txBody>
      </p:sp>
      <p:sp>
        <p:nvSpPr>
          <p:cNvPr id="23667" name="Text Box 134"/>
          <p:cNvSpPr txBox="1">
            <a:spLocks noChangeArrowheads="1"/>
          </p:cNvSpPr>
          <p:nvPr/>
        </p:nvSpPr>
        <p:spPr bwMode="auto">
          <a:xfrm>
            <a:off x="3187700" y="6073775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第二趟</a:t>
            </a:r>
          </a:p>
        </p:txBody>
      </p:sp>
      <p:sp>
        <p:nvSpPr>
          <p:cNvPr id="23668" name="Text Box 135"/>
          <p:cNvSpPr txBox="1">
            <a:spLocks noChangeArrowheads="1"/>
          </p:cNvSpPr>
          <p:nvPr/>
        </p:nvSpPr>
        <p:spPr bwMode="auto">
          <a:xfrm>
            <a:off x="5060950" y="6081713"/>
            <a:ext cx="13668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第三趟</a:t>
            </a:r>
          </a:p>
        </p:txBody>
      </p:sp>
      <p:sp>
        <p:nvSpPr>
          <p:cNvPr id="23669" name="Text Box 136"/>
          <p:cNvSpPr txBox="1">
            <a:spLocks noChangeArrowheads="1"/>
          </p:cNvSpPr>
          <p:nvPr/>
        </p:nvSpPr>
        <p:spPr bwMode="auto">
          <a:xfrm>
            <a:off x="6951663" y="6081713"/>
            <a:ext cx="1366837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第四趟</a:t>
            </a:r>
          </a:p>
        </p:txBody>
      </p:sp>
      <p:sp>
        <p:nvSpPr>
          <p:cNvPr id="23670" name="Text Box 137"/>
          <p:cNvSpPr txBox="1">
            <a:spLocks noChangeArrowheads="1"/>
          </p:cNvSpPr>
          <p:nvPr/>
        </p:nvSpPr>
        <p:spPr bwMode="auto">
          <a:xfrm>
            <a:off x="8662988" y="6081713"/>
            <a:ext cx="1366837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1963" y="1673225"/>
            <a:ext cx="7308850" cy="5097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8363" y="1624013"/>
            <a:ext cx="5292725" cy="4995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400" y="1690688"/>
            <a:ext cx="3419475" cy="5011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238" y="1690688"/>
            <a:ext cx="1835150" cy="5011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731838" y="269875"/>
            <a:ext cx="10515600" cy="1325563"/>
          </a:xfrm>
        </p:spPr>
        <p:txBody>
          <a:bodyPr/>
          <a:lstStyle/>
          <a:p>
            <a:r>
              <a:rPr lang="zh-CN" altLang="en-US" smtClean="0"/>
              <a:t>一维数组程序举例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731838" y="1165225"/>
            <a:ext cx="10515600" cy="603250"/>
          </a:xfrm>
        </p:spPr>
        <p:txBody>
          <a:bodyPr/>
          <a:lstStyle/>
          <a:p>
            <a:pPr marL="88900" indent="-88900">
              <a:lnSpc>
                <a:spcPct val="120000"/>
              </a:lnSpc>
              <a:buFont typeface="Arial" charset="0"/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6.3】</a:t>
            </a:r>
            <a:r>
              <a:rPr lang="zh-CN" altLang="en-US" sz="2000" smtClean="0">
                <a:solidFill>
                  <a:schemeClr val="accent1"/>
                </a:solidFill>
              </a:rPr>
              <a:t>有</a:t>
            </a:r>
            <a:r>
              <a:rPr lang="en-US" altLang="zh-CN" sz="2000" smtClean="0">
                <a:solidFill>
                  <a:schemeClr val="accent1"/>
                </a:solidFill>
              </a:rPr>
              <a:t>10</a:t>
            </a:r>
            <a:r>
              <a:rPr lang="zh-CN" altLang="en-US" sz="2000" smtClean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263" y="1655763"/>
            <a:ext cx="5865812" cy="496887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#include &lt;stdio.h&gt;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int main()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{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a[10];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int i,j,t;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printf("input 10 numbers :\n");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 (i=0;i&lt;10;i++)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scanf("%d",&amp;a[i]);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for(j=0;j&lt;9;j++)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进行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次循环，实现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趟比较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</a:t>
            </a:r>
            <a:r>
              <a:rPr lang="en-US" altLang="zh-CN" sz="1400"/>
              <a:t>for(i=0;i&lt;9-j;i++)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在每一趟中进行</a:t>
            </a:r>
            <a:r>
              <a:rPr lang="en-US" altLang="zh-CN" sz="1400">
                <a:solidFill>
                  <a:srgbClr val="008000"/>
                </a:solidFill>
              </a:rPr>
              <a:t>9-j</a:t>
            </a:r>
            <a:r>
              <a:rPr lang="zh-CN" altLang="en-US" sz="1400">
                <a:solidFill>
                  <a:srgbClr val="008000"/>
                </a:solidFill>
              </a:rPr>
              <a:t>次比较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	</a:t>
            </a:r>
            <a:r>
              <a:rPr lang="en-US" altLang="zh-CN" sz="1400"/>
              <a:t>if(a[i]&gt;a[i+1])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相邻两个数比较 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/>
              <a:t>				</a:t>
            </a:r>
            <a:r>
              <a:rPr lang="en-US" altLang="zh-CN" sz="1400"/>
              <a:t>{t=a[i];a[i]=a[i+1];a[i+1]=t;}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printf("the sorted numbers :\n");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for(i=0;i&lt;10;i++)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	printf("%d ",a[i]);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printf("\n");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	return 0;</a:t>
            </a:r>
          </a:p>
          <a:p>
            <a:pPr defTabSz="36353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73975" y="1768475"/>
          <a:ext cx="2724150" cy="2371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/>
                  </a:extLst>
                </a:gridCol>
                <a:gridCol w="396815">
                  <a:extLst>
                    <a:ext uri="{9D8B030D-6E8A-4147-A177-3AD203B41FA5}"/>
                  </a:extLst>
                </a:gridCol>
                <a:gridCol w="1078302">
                  <a:extLst>
                    <a:ext uri="{9D8B030D-6E8A-4147-A177-3AD203B41FA5}"/>
                  </a:extLst>
                </a:gridCol>
                <a:gridCol w="822523">
                  <a:extLst>
                    <a:ext uri="{9D8B030D-6E8A-4147-A177-3AD203B41FA5}"/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/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5629" name="文本框 4"/>
          <p:cNvSpPr txBox="1">
            <a:spLocks noChangeArrowheads="1"/>
          </p:cNvSpPr>
          <p:nvPr/>
        </p:nvSpPr>
        <p:spPr bwMode="auto">
          <a:xfrm>
            <a:off x="8963025" y="2843213"/>
            <a:ext cx="1069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等线"/>
                <a:ea typeface="等线"/>
              </a:rPr>
              <a:t>a[i]&gt;a[i+1]</a:t>
            </a:r>
            <a:endParaRPr lang="zh-CN" altLang="en-US" sz="1400">
              <a:latin typeface="等线"/>
              <a:ea typeface="等线"/>
            </a:endParaRPr>
          </a:p>
        </p:txBody>
      </p:sp>
      <p:pic>
        <p:nvPicPr>
          <p:cNvPr id="25630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2975" y="4718050"/>
            <a:ext cx="34861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</TotalTime>
  <Words>6046</Words>
  <Application>Microsoft Office PowerPoint</Application>
  <PresentationFormat>自定义</PresentationFormat>
  <Paragraphs>876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等线</vt:lpstr>
      <vt:lpstr>Arial</vt:lpstr>
      <vt:lpstr>等线 Light</vt:lpstr>
      <vt:lpstr>微软雅黑</vt:lpstr>
      <vt:lpstr>Baskerville Old Face</vt:lpstr>
      <vt:lpstr>华文隶书</vt:lpstr>
      <vt:lpstr>Microsoft New Tai Lue</vt:lpstr>
      <vt:lpstr>华文中宋</vt:lpstr>
      <vt:lpstr>宋体</vt:lpstr>
      <vt:lpstr>Calibri</vt:lpstr>
      <vt:lpstr>Office 主题​​</vt:lpstr>
      <vt:lpstr>Office 主题​​</vt:lpstr>
      <vt:lpstr>Office 主题​​</vt:lpstr>
      <vt:lpstr>幻灯片 1</vt:lpstr>
      <vt:lpstr>为什么需要数组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二维数组程序举例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张芳向 Netboy</cp:lastModifiedBy>
  <cp:revision>281</cp:revision>
  <dcterms:created xsi:type="dcterms:W3CDTF">2017-08-03T06:51:45Z</dcterms:created>
  <dcterms:modified xsi:type="dcterms:W3CDTF">2020-12-11T01:16:48Z</dcterms:modified>
</cp:coreProperties>
</file>