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tags/tag241.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notesSlides/notesSlide41.xml" ContentType="application/vnd.openxmlformats-officedocument.presentationml.notesSlide+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diagrams/data2.xml" ContentType="application/vnd.openxmlformats-officedocument.drawingml.diagramData+xml"/>
  <Override PartName="/ppt/tags/tag279.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diagrams/quickStyle3.xml" ContentType="application/vnd.openxmlformats-officedocument.drawingml.diagramStyle+xml"/>
  <Override PartName="/ppt/theme/themeOverride6.xml" ContentType="application/vnd.openxmlformats-officedocument.themeOverride+xml"/>
  <Override PartName="/ppt/slides/slide44.xml" ContentType="application/vnd.openxmlformats-officedocument.presentationml.slide+xml"/>
  <Override PartName="/ppt/tags/tag235.xml" ContentType="application/vnd.openxmlformats-officedocument.presentationml.tags+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notesSlides/notesSlide35.xml" ContentType="application/vnd.openxmlformats-officedocument.presentationml.notesSlide+xml"/>
  <Override PartName="/ppt/tags/tag260.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197.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diagrams/colors1.xml" ContentType="application/vnd.openxmlformats-officedocument.drawingml.diagramColors+xml"/>
  <Override PartName="/ppt/tags/tag276.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notesSlides/notesSlide29.xml" ContentType="application/vnd.openxmlformats-officedocument.presentationml.notesSlide+xml"/>
  <Override PartName="/ppt/tags/tag25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tags/tag243.xml" ContentType="application/vnd.openxmlformats-officedocument.presentationml.tags+xml"/>
  <Override PartName="/ppt/theme/themeOverride3.xml" ContentType="application/vnd.openxmlformats-officedocument.themeOverride+xml"/>
  <Override PartName="/ppt/tags/tag290.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notesSlides/notesSlide32.xml" ContentType="application/vnd.openxmlformats-officedocument.presentationml.notesSlide+xml"/>
  <Override PartName="/ppt/tags/tag221.xml" ContentType="application/vnd.openxmlformats-officedocument.presentationml.tags+xml"/>
  <Override PartName="/ppt/tags/tag308.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diagrams/layout3.xml" ContentType="application/vnd.openxmlformats-officedocument.drawingml.diagramLayout+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tags/tag311.xml" ContentType="application/vnd.openxmlformats-officedocument.presentationml.tags+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notesSlides/notesSlide48.xml" ContentType="application/vnd.openxmlformats-officedocument.presentationml.notesSlide+xml"/>
  <Override PartName="/ppt/tags/tag284.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notesSlides/notesSlide37.xml" ContentType="application/vnd.openxmlformats-officedocument.presentationml.notesSlide+xml"/>
  <Override PartName="/ppt/tags/tag262.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notesSlides/notesSlide26.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notesSlides/notesSlide51.xml" ContentType="application/vnd.openxmlformats-officedocument.presentationml.notesSlide+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diagrams/data1.xml" ContentType="application/vnd.openxmlformats-officedocument.drawingml.diagramData+xml"/>
  <Override PartName="/ppt/tags/tag278.xml" ContentType="application/vnd.openxmlformats-officedocument.presentationml.tags+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diagrams/quickStyle2.xml" ContentType="application/vnd.openxmlformats-officedocument.drawingml.diagramStyle+xml"/>
  <Override PartName="/ppt/theme/themeOverride5.xml" ContentType="application/vnd.openxmlformats-officedocument.themeOverride+xml"/>
  <Override PartName="/ppt/tags/tag292.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notesSlides/notesSlide45.xml" ContentType="application/vnd.openxmlformats-officedocument.presentationml.notesSlide+xml"/>
  <Override PartName="/ppt/tags/tag281.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notesSlides/notesSlide34.xml" ContentType="application/vnd.openxmlformats-officedocument.presentationml.notesSlide+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notesSlides/notesSlide39.xml" ContentType="application/vnd.openxmlformats-officedocument.presentationml.notesSlide+xml"/>
  <Override PartName="/ppt/tags/tag26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notesSlides/notesSlide17.xml" ContentType="application/vnd.openxmlformats-officedocument.presentationml.notesSlide+xml"/>
  <Override PartName="/ppt/tags/tag97.xml" ContentType="application/vnd.openxmlformats-officedocument.presentationml.tags+xml"/>
  <Override PartName="/ppt/notesSlides/notesSlide28.xml" ContentType="application/vnd.openxmlformats-officedocument.presentationml.notesSlide+xml"/>
  <Override PartName="/ppt/tags/tag206.xml" ContentType="application/vnd.openxmlformats-officedocument.presentationml.tags+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heme/themeOverride2.xml" ContentType="application/vnd.openxmlformats-officedocument.themeOverride+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tags/tag157.xml" ContentType="application/vnd.openxmlformats-officedocument.presentationml.tags+xml"/>
  <Override PartName="/ppt/notesSlides/notesSlide31.xml" ContentType="application/vnd.openxmlformats-officedocument.presentationml.notesSlide+xml"/>
  <Override PartName="/ppt/diagrams/layout2.xml" ContentType="application/vnd.openxmlformats-officedocument.drawingml.diagramLayout+xml"/>
  <Override PartName="/ppt/tags/tag30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diagrams/data3.xml" ContentType="application/vnd.openxmlformats-officedocument.drawingml.diagramData+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heme/themeOverride7.xml" ContentType="application/vnd.openxmlformats-officedocument.themeOverride+xml"/>
  <Override PartName="/ppt/tags/tag31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ags/tag236.xml" ContentType="application/vnd.openxmlformats-officedocument.presentationml.tags+xml"/>
  <Override PartName="/ppt/notesSlides/notesSlide47.xml" ContentType="application/vnd.openxmlformats-officedocument.presentationml.notesSlide+xml"/>
  <Override PartName="/ppt/tags/tag283.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notesSlides/notesSlide36.xml" ContentType="application/vnd.openxmlformats-officedocument.presentationml.notesSlide+xml"/>
  <Override PartName="/ppt/tags/tag27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diagrams/drawing1.xml" ContentType="application/vnd.ms-office.drawingml.diagramDrawing+xml"/>
  <Override PartName="/ppt/slides/slide53.xml" ContentType="application/vnd.openxmlformats-officedocument.presentationml.slide+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diagrams/quickStyle1.xml" ContentType="application/vnd.openxmlformats-officedocument.drawingml.diagramStyle+xml"/>
  <Override PartName="/ppt/tags/tag280.xml" ContentType="application/vnd.openxmlformats-officedocument.presentationml.tags+xml"/>
  <Override PartName="/ppt/theme/themeOverride4.xml" ContentType="application/vnd.openxmlformats-officedocument.themeOverride+xml"/>
  <Override PartName="/ppt/tags/tag291.xml" ContentType="application/vnd.openxmlformats-officedocument.presentationml.tags+xml"/>
  <Override PartName="/ppt/notesSlides/notesSlide55.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55.xml" ContentType="application/vnd.openxmlformats-officedocument.presentationml.tags+xml"/>
  <Override PartName="/ppt/notesSlides/notesSlide22.xml" ContentType="application/vnd.openxmlformats-officedocument.presentationml.notesSlide+xml"/>
  <Override PartName="/ppt/tags/tag159.xml" ContentType="application/vnd.openxmlformats-officedocument.presentationml.tags+xml"/>
  <Override PartName="/ppt/tags/tag211.xml" ContentType="application/vnd.openxmlformats-officedocument.presentationml.tags+xml"/>
  <Override PartName="/ppt/notesSlides/notesSlide33.xml" ContentType="application/vnd.openxmlformats-officedocument.presentationml.notesSlide+xml"/>
  <Override PartName="/ppt/tags/tag309.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notesSlides/notesSlide49.xml" ContentType="application/vnd.openxmlformats-officedocument.presentationml.notesSlide+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heme/themeOverride1.xml" ContentType="application/vnd.openxmlformats-officedocument.themeOverrid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tags/tag306.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diagrams/layout1.xml" ContentType="application/vnd.openxmlformats-officedocument.drawingml.diagramLayout+xml"/>
  <Override PartName="/ppt/slides/slide77.xml" ContentType="application/vnd.openxmlformats-officedocument.presentationml.slide+xml"/>
  <Override PartName="/ppt/tags/tag30.xml" ContentType="application/vnd.openxmlformats-officedocument.presentationml.tags+xml"/>
  <Override PartName="/ppt/tags/tag268.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diagrams/drawing3.xml" ContentType="application/vnd.ms-office.drawingml.diagramDrawing+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notesSlides/notesSlide46.xml" ContentType="application/vnd.openxmlformats-officedocument.presentationml.notesSlide+xml"/>
  <Override PartName="/ppt/tags/tag271.xml" ContentType="application/vnd.openxmlformats-officedocument.presentationml.tags+xml"/>
  <Override PartName="/ppt/presentation.xml" ContentType="application/vnd.openxmlformats-officedocument.presentationml.presentation.main+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8" r:id="rId2"/>
    <p:sldId id="257" r:id="rId3"/>
    <p:sldId id="259" r:id="rId4"/>
    <p:sldId id="309" r:id="rId5"/>
    <p:sldId id="311" r:id="rId6"/>
    <p:sldId id="310" r:id="rId7"/>
    <p:sldId id="288" r:id="rId8"/>
    <p:sldId id="312" r:id="rId9"/>
    <p:sldId id="313" r:id="rId10"/>
    <p:sldId id="314" r:id="rId11"/>
    <p:sldId id="315" r:id="rId12"/>
    <p:sldId id="316" r:id="rId13"/>
    <p:sldId id="317" r:id="rId14"/>
    <p:sldId id="318" r:id="rId15"/>
    <p:sldId id="321" r:id="rId16"/>
    <p:sldId id="322" r:id="rId17"/>
    <p:sldId id="323" r:id="rId18"/>
    <p:sldId id="319" r:id="rId19"/>
    <p:sldId id="320" r:id="rId20"/>
    <p:sldId id="324" r:id="rId21"/>
    <p:sldId id="325" r:id="rId22"/>
    <p:sldId id="326" r:id="rId23"/>
    <p:sldId id="328" r:id="rId24"/>
    <p:sldId id="327"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70" r:id="rId66"/>
    <p:sldId id="369" r:id="rId67"/>
    <p:sldId id="371" r:id="rId68"/>
    <p:sldId id="372" r:id="rId69"/>
    <p:sldId id="373" r:id="rId70"/>
    <p:sldId id="374" r:id="rId71"/>
    <p:sldId id="375" r:id="rId72"/>
    <p:sldId id="376" r:id="rId73"/>
    <p:sldId id="377" r:id="rId74"/>
    <p:sldId id="378" r:id="rId75"/>
    <p:sldId id="379" r:id="rId76"/>
    <p:sldId id="380" r:id="rId77"/>
    <p:sldId id="381" r:id="rId7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等线"/>
      </a:defRPr>
    </a:lvl1pPr>
    <a:lvl2pPr marL="457200" algn="l" rtl="0" fontAlgn="base">
      <a:spcBef>
        <a:spcPct val="0"/>
      </a:spcBef>
      <a:spcAft>
        <a:spcPct val="0"/>
      </a:spcAft>
      <a:defRPr kern="1200">
        <a:solidFill>
          <a:schemeClr val="tx1"/>
        </a:solidFill>
        <a:latin typeface="Arial" charset="0"/>
        <a:ea typeface="宋体" charset="-122"/>
        <a:cs typeface="等线"/>
      </a:defRPr>
    </a:lvl2pPr>
    <a:lvl3pPr marL="914400" algn="l" rtl="0" fontAlgn="base">
      <a:spcBef>
        <a:spcPct val="0"/>
      </a:spcBef>
      <a:spcAft>
        <a:spcPct val="0"/>
      </a:spcAft>
      <a:defRPr kern="1200">
        <a:solidFill>
          <a:schemeClr val="tx1"/>
        </a:solidFill>
        <a:latin typeface="Arial" charset="0"/>
        <a:ea typeface="宋体" charset="-122"/>
        <a:cs typeface="等线"/>
      </a:defRPr>
    </a:lvl3pPr>
    <a:lvl4pPr marL="1371600" algn="l" rtl="0" fontAlgn="base">
      <a:spcBef>
        <a:spcPct val="0"/>
      </a:spcBef>
      <a:spcAft>
        <a:spcPct val="0"/>
      </a:spcAft>
      <a:defRPr kern="1200">
        <a:solidFill>
          <a:schemeClr val="tx1"/>
        </a:solidFill>
        <a:latin typeface="Arial" charset="0"/>
        <a:ea typeface="宋体" charset="-122"/>
        <a:cs typeface="等线"/>
      </a:defRPr>
    </a:lvl4pPr>
    <a:lvl5pPr marL="1828800" algn="l" rtl="0" fontAlgn="base">
      <a:spcBef>
        <a:spcPct val="0"/>
      </a:spcBef>
      <a:spcAft>
        <a:spcPct val="0"/>
      </a:spcAft>
      <a:defRPr kern="1200">
        <a:solidFill>
          <a:schemeClr val="tx1"/>
        </a:solidFill>
        <a:latin typeface="Arial" charset="0"/>
        <a:ea typeface="宋体" charset="-122"/>
        <a:cs typeface="等线"/>
      </a:defRPr>
    </a:lvl5pPr>
    <a:lvl6pPr marL="2286000" algn="l" defTabSz="914400" rtl="0" eaLnBrk="1" latinLnBrk="0" hangingPunct="1">
      <a:defRPr kern="1200">
        <a:solidFill>
          <a:schemeClr val="tx1"/>
        </a:solidFill>
        <a:latin typeface="Arial" charset="0"/>
        <a:ea typeface="宋体" charset="-122"/>
        <a:cs typeface="等线"/>
      </a:defRPr>
    </a:lvl6pPr>
    <a:lvl7pPr marL="2743200" algn="l" defTabSz="914400" rtl="0" eaLnBrk="1" latinLnBrk="0" hangingPunct="1">
      <a:defRPr kern="1200">
        <a:solidFill>
          <a:schemeClr val="tx1"/>
        </a:solidFill>
        <a:latin typeface="Arial" charset="0"/>
        <a:ea typeface="宋体" charset="-122"/>
        <a:cs typeface="等线"/>
      </a:defRPr>
    </a:lvl7pPr>
    <a:lvl8pPr marL="3200400" algn="l" defTabSz="914400" rtl="0" eaLnBrk="1" latinLnBrk="0" hangingPunct="1">
      <a:defRPr kern="1200">
        <a:solidFill>
          <a:schemeClr val="tx1"/>
        </a:solidFill>
        <a:latin typeface="Arial" charset="0"/>
        <a:ea typeface="宋体" charset="-122"/>
        <a:cs typeface="等线"/>
      </a:defRPr>
    </a:lvl8pPr>
    <a:lvl9pPr marL="3657600" algn="l" defTabSz="914400" rtl="0" eaLnBrk="1" latinLnBrk="0" hangingPunct="1">
      <a:defRPr kern="1200">
        <a:solidFill>
          <a:schemeClr val="tx1"/>
        </a:solidFill>
        <a:latin typeface="Arial" charset="0"/>
        <a:ea typeface="宋体" charset="-122"/>
        <a:cs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7179" autoAdjust="0"/>
  </p:normalViewPr>
  <p:slideViewPr>
    <p:cSldViewPr snapToGrid="0">
      <p:cViewPr varScale="1">
        <p:scale>
          <a:sx n="61" d="100"/>
          <a:sy n="61" d="100"/>
        </p:scale>
        <p:origin x="-100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1" qsCatId="simple" csTypeId="urn:microsoft.com/office/officeart/2005/8/colors/accent1_2#1" csCatId="accent1" phldr="1"/>
      <dgm:spPr/>
      <dgm:t>
        <a:bodyPr/>
        <a:lstStyle/>
        <a:p>
          <a:endParaRPr lang="zh-CN" altLang="en-US"/>
        </a:p>
      </dgm:t>
    </dgm:pt>
    <dgm:pt modelId="{9EAB8647-6D27-491A-B8A1-35A50E2E725C}">
      <dgm:prSet phldrT="[文本]" custT="1"/>
      <dgm:spPr/>
      <dgm:t>
        <a:bodyPr/>
        <a:lstStyle/>
        <a:p>
          <a:r>
            <a:rPr lang="zh-CN" altLang="en-US" sz="1600"/>
            <a:t>按作用域角度分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a:t>局部变量</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a:t>自动变量，即动态局部变量（离开函数，值就消失）</a:t>
          </a:r>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D059B814-DA4A-411D-A31E-0D220499D0D8}">
      <dgm:prSet phldrT="[文本]" custT="1"/>
      <dgm:spPr/>
      <dgm:t>
        <a:bodyPr/>
        <a:lstStyle/>
        <a:p>
          <a:pPr algn="l"/>
          <a:r>
            <a:rPr lang="zh-CN" altLang="en-US" sz="1600"/>
            <a:t>静态局部变量（离开函数，值仍保留）</a:t>
          </a:r>
        </a:p>
      </dgm:t>
    </dgm:pt>
    <dgm:pt modelId="{35CB1102-39C7-4300-90AD-5750E961DB4F}" type="parTrans" cxnId="{4B8733E9-D152-4627-AD51-EF03DC1B6F98}">
      <dgm:prSet custT="1"/>
      <dgm:spPr>
        <a:ln>
          <a:solidFill>
            <a:schemeClr val="bg1"/>
          </a:solidFill>
        </a:ln>
      </dgm:spPr>
      <dgm:t>
        <a:bodyPr/>
        <a:lstStyle/>
        <a:p>
          <a:endParaRPr lang="zh-CN" altLang="en-US" sz="1600"/>
        </a:p>
      </dgm:t>
    </dgm:pt>
    <dgm:pt modelId="{DC4905C9-0B45-4AA4-B02B-AF4C9EDF6CF9}" type="sibTrans" cxnId="{4B8733E9-D152-4627-AD51-EF03DC1B6F98}">
      <dgm:prSet/>
      <dgm:spPr/>
      <dgm:t>
        <a:bodyPr/>
        <a:lstStyle/>
        <a:p>
          <a:endParaRPr lang="zh-CN" altLang="en-US" sz="1600"/>
        </a:p>
      </dgm:t>
    </dgm:pt>
    <dgm:pt modelId="{76F902CA-C065-462F-B66D-420303498236}">
      <dgm:prSet phldrT="[文本]" custT="1"/>
      <dgm:spPr/>
      <dgm:t>
        <a:bodyPr/>
        <a:lstStyle/>
        <a:p>
          <a:r>
            <a:rPr lang="zh-CN" altLang="en-US" sz="1600"/>
            <a:t>全局变量</a:t>
          </a:r>
        </a:p>
      </dgm:t>
    </dgm:pt>
    <dgm:pt modelId="{F7488A1A-2866-4832-8387-C72C7BB682DE}" type="parTrans" cxnId="{3F76BA4F-0E31-43D1-A67A-DC86314883F9}">
      <dgm:prSet custT="1"/>
      <dgm:spPr>
        <a:ln>
          <a:solidFill>
            <a:schemeClr val="bg1"/>
          </a:solidFill>
        </a:ln>
      </dgm:spPr>
      <dgm:t>
        <a:bodyPr/>
        <a:lstStyle/>
        <a:p>
          <a:endParaRPr lang="zh-CN" altLang="en-US" sz="1600"/>
        </a:p>
      </dgm:t>
    </dgm:pt>
    <dgm:pt modelId="{65FAEB09-6BCC-4F33-891B-4BEB2BB1D4F5}" type="sibTrans" cxnId="{3F76BA4F-0E31-43D1-A67A-DC86314883F9}">
      <dgm:prSet/>
      <dgm:spPr/>
      <dgm:t>
        <a:bodyPr/>
        <a:lstStyle/>
        <a:p>
          <a:endParaRPr lang="zh-CN" altLang="en-US" sz="1600"/>
        </a:p>
      </dgm:t>
    </dgm:pt>
    <dgm:pt modelId="{C6FD0EBE-3856-49E3-8F08-0FD85A196ECC}">
      <dgm:prSet phldrT="[文本]" custT="1"/>
      <dgm:spPr/>
      <dgm:t>
        <a:bodyPr/>
        <a:lstStyle/>
        <a:p>
          <a:pPr algn="l"/>
          <a:r>
            <a:rPr lang="zh-CN" altLang="en-US" sz="1600"/>
            <a:t>静态外部变量（只限本文件引用）</a:t>
          </a: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24F7E07B-8675-4189-B759-FF21E6A33C41}">
      <dgm:prSet phldrT="[文本]" custT="1"/>
      <dgm:spPr/>
      <dgm:t>
        <a:bodyPr/>
        <a:lstStyle/>
        <a:p>
          <a:pPr algn="l"/>
          <a:r>
            <a:rPr lang="zh-CN" altLang="en-US" sz="1600"/>
            <a:t>寄存器变量（离开函数，值就消失）</a:t>
          </a:r>
        </a:p>
      </dgm:t>
    </dgm:pt>
    <dgm:pt modelId="{A39D9175-AEDE-46F6-B5BA-B622EDC23877}" type="parTrans" cxnId="{2D255CD4-E000-43BD-BAB4-020FAF64CF9A}">
      <dgm:prSet custT="1"/>
      <dgm:spPr>
        <a:ln>
          <a:solidFill>
            <a:schemeClr val="bg1"/>
          </a:solidFill>
        </a:ln>
      </dgm:spPr>
      <dgm:t>
        <a:bodyPr/>
        <a:lstStyle/>
        <a:p>
          <a:endParaRPr lang="zh-CN" altLang="en-US" sz="1600"/>
        </a:p>
      </dgm:t>
    </dgm:pt>
    <dgm:pt modelId="{DF324190-68F2-4793-A64A-2BE25D9CBB3B}" type="sibTrans" cxnId="{2D255CD4-E000-43BD-BAB4-020FAF64CF9A}">
      <dgm:prSet/>
      <dgm:spPr/>
      <dgm:t>
        <a:bodyPr/>
        <a:lstStyle/>
        <a:p>
          <a:endParaRPr lang="zh-CN" altLang="en-US" sz="1600"/>
        </a:p>
      </dgm:t>
    </dgm:pt>
    <dgm:pt modelId="{07E63637-DB1B-46B5-8F91-D7BC058F780F}">
      <dgm:prSet phldrT="[文本]" custT="1"/>
      <dgm:spPr/>
      <dgm:t>
        <a:bodyPr/>
        <a:lstStyle/>
        <a:p>
          <a:pPr algn="l"/>
          <a:r>
            <a:rPr lang="zh-CN" altLang="en-US" sz="1600"/>
            <a:t>（形式参数可以定义为自动变量或寄存器变量）</a:t>
          </a: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a:t>外部变量（即非静态的外部变量，允许其他文件引用）</a:t>
          </a: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700" custScaleY="52400">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CA0924DD-CBB4-47D6-BB0E-942F53B6AA52}" type="pres">
      <dgm:prSet presAssocID="{35CB1102-39C7-4300-90AD-5750E961DB4F}" presName="conn2-1" presStyleLbl="parChTrans1D3" presStyleIdx="1" presStyleCnt="6"/>
      <dgm:spPr/>
      <dgm:t>
        <a:bodyPr/>
        <a:lstStyle/>
        <a:p>
          <a:endParaRPr lang="zh-CN" altLang="en-US"/>
        </a:p>
      </dgm:t>
    </dgm:pt>
    <dgm:pt modelId="{94156F96-77D2-421C-B127-1339569C5849}" type="pres">
      <dgm:prSet presAssocID="{35CB1102-39C7-4300-90AD-5750E961DB4F}" presName="connTx" presStyleLbl="parChTrans1D3" presStyleIdx="1" presStyleCnt="6"/>
      <dgm:spPr/>
      <dgm:t>
        <a:bodyPr/>
        <a:lstStyle/>
        <a:p>
          <a:endParaRPr lang="zh-CN" altLang="en-US"/>
        </a:p>
      </dgm:t>
    </dgm:pt>
    <dgm:pt modelId="{8FFF95B6-D3B5-4FC9-96D9-8F9E58B4E20C}" type="pres">
      <dgm:prSet presAssocID="{D059B814-DA4A-411D-A31E-0D220499D0D8}" presName="root2" presStyleCnt="0"/>
      <dgm:spPr/>
    </dgm:pt>
    <dgm:pt modelId="{FBFB39F2-1C70-4D3D-B4DA-07D018E25088}" type="pres">
      <dgm:prSet presAssocID="{D059B814-DA4A-411D-A31E-0D220499D0D8}" presName="LevelTwoTextNode" presStyleLbl="node3" presStyleIdx="1" presStyleCnt="6" custScaleX="292700" custScaleY="52400">
        <dgm:presLayoutVars>
          <dgm:chPref val="3"/>
        </dgm:presLayoutVars>
      </dgm:prSet>
      <dgm:spPr/>
      <dgm:t>
        <a:bodyPr/>
        <a:lstStyle/>
        <a:p>
          <a:endParaRPr lang="zh-CN" altLang="en-US"/>
        </a:p>
      </dgm:t>
    </dgm:pt>
    <dgm:pt modelId="{EE6AF431-506E-41D1-B4BA-B24BF25E703C}" type="pres">
      <dgm:prSet presAssocID="{D059B814-DA4A-411D-A31E-0D220499D0D8}" presName="level3hierChild" presStyleCnt="0"/>
      <dgm:spPr/>
    </dgm:pt>
    <dgm:pt modelId="{184B900F-34E4-4D9E-BF00-AF359F81F52E}" type="pres">
      <dgm:prSet presAssocID="{A39D9175-AEDE-46F6-B5BA-B622EDC23877}" presName="conn2-1" presStyleLbl="parChTrans1D3" presStyleIdx="2" presStyleCnt="6"/>
      <dgm:spPr/>
      <dgm:t>
        <a:bodyPr/>
        <a:lstStyle/>
        <a:p>
          <a:endParaRPr lang="zh-CN" altLang="en-US"/>
        </a:p>
      </dgm:t>
    </dgm:pt>
    <dgm:pt modelId="{C68498DD-F5F6-49C3-8279-275488F31513}" type="pres">
      <dgm:prSet presAssocID="{A39D9175-AEDE-46F6-B5BA-B622EDC23877}" presName="connTx" presStyleLbl="parChTrans1D3" presStyleIdx="2" presStyleCnt="6"/>
      <dgm:spPr/>
      <dgm:t>
        <a:bodyPr/>
        <a:lstStyle/>
        <a:p>
          <a:endParaRPr lang="zh-CN" altLang="en-US"/>
        </a:p>
      </dgm:t>
    </dgm:pt>
    <dgm:pt modelId="{7806F131-C896-4BF1-95BD-833DD54E6D9D}" type="pres">
      <dgm:prSet presAssocID="{24F7E07B-8675-4189-B759-FF21E6A33C41}" presName="root2" presStyleCnt="0"/>
      <dgm:spPr/>
    </dgm:pt>
    <dgm:pt modelId="{494DA38D-49EE-4C1A-B3B2-63034F41DF81}" type="pres">
      <dgm:prSet presAssocID="{24F7E07B-8675-4189-B759-FF21E6A33C41}" presName="LevelTwoTextNode" presStyleLbl="node3" presStyleIdx="2" presStyleCnt="6" custScaleX="292700" custScaleY="52400">
        <dgm:presLayoutVars>
          <dgm:chPref val="3"/>
        </dgm:presLayoutVars>
      </dgm:prSet>
      <dgm:spPr/>
      <dgm:t>
        <a:bodyPr/>
        <a:lstStyle/>
        <a:p>
          <a:endParaRPr lang="zh-CN" altLang="en-US"/>
        </a:p>
      </dgm:t>
    </dgm:pt>
    <dgm:pt modelId="{CBE908D3-BB68-44F3-9500-6992F6418687}" type="pres">
      <dgm:prSet presAssocID="{24F7E07B-8675-4189-B759-FF21E6A33C41}" presName="level3hierChild" presStyleCnt="0"/>
      <dgm:spPr/>
    </dgm:pt>
    <dgm:pt modelId="{9487F4F1-48FC-446E-9CC1-8CC0E68299DD}" type="pres">
      <dgm:prSet presAssocID="{15835F6A-1EEE-497C-9353-F7FED0820979}" presName="conn2-1" presStyleLbl="parChTrans1D3" presStyleIdx="3" presStyleCnt="6"/>
      <dgm:spPr/>
      <dgm:t>
        <a:bodyPr/>
        <a:lstStyle/>
        <a:p>
          <a:endParaRPr lang="zh-CN" altLang="en-US"/>
        </a:p>
      </dgm:t>
    </dgm:pt>
    <dgm:pt modelId="{5F5687B9-66F3-4B02-8AE9-670A615502A1}" type="pres">
      <dgm:prSet presAssocID="{15835F6A-1EEE-497C-9353-F7FED0820979}" presName="connTx" presStyleLbl="parChTrans1D3" presStyleIdx="3" presStyleCnt="6"/>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3" presStyleIdx="3" presStyleCnt="6" custScaleX="292700" custScaleY="5240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DFB3FF7C-948B-421D-8F13-49186FDCA399}" type="pres">
      <dgm:prSet presAssocID="{F7488A1A-2866-4832-8387-C72C7BB682DE}" presName="conn2-1" presStyleLbl="parChTrans1D2" presStyleIdx="1" presStyleCnt="2"/>
      <dgm:spPr/>
      <dgm:t>
        <a:bodyPr/>
        <a:lstStyle/>
        <a:p>
          <a:endParaRPr lang="zh-CN" altLang="en-US"/>
        </a:p>
      </dgm:t>
    </dgm:pt>
    <dgm:pt modelId="{8648147B-C1ED-4F99-B2F1-3D0949C61C44}" type="pres">
      <dgm:prSet presAssocID="{F7488A1A-2866-4832-8387-C72C7BB682DE}" presName="connTx" presStyleLbl="parChTrans1D2" presStyleIdx="1" presStyleCnt="2"/>
      <dgm:spPr/>
      <dgm:t>
        <a:bodyPr/>
        <a:lstStyle/>
        <a:p>
          <a:endParaRPr lang="zh-CN" altLang="en-US"/>
        </a:p>
      </dgm:t>
    </dgm:pt>
    <dgm:pt modelId="{42ECD8EF-7D38-4F04-AB3D-C6990CA323D0}" type="pres">
      <dgm:prSet presAssocID="{76F902CA-C065-462F-B66D-420303498236}" presName="root2" presStyleCnt="0"/>
      <dgm:spPr/>
    </dgm:pt>
    <dgm:pt modelId="{AB48AF42-1AA9-4F06-B905-732EF1235BBA}" type="pres">
      <dgm:prSet presAssocID="{76F902CA-C065-462F-B66D-420303498236}" presName="LevelTwoTextNode" presStyleLbl="node2" presStyleIdx="1" presStyleCnt="2">
        <dgm:presLayoutVars>
          <dgm:chPref val="3"/>
        </dgm:presLayoutVars>
      </dgm:prSet>
      <dgm:spPr/>
      <dgm:t>
        <a:bodyPr/>
        <a:lstStyle/>
        <a:p>
          <a:endParaRPr lang="zh-CN" altLang="en-US"/>
        </a:p>
      </dgm:t>
    </dgm:pt>
    <dgm:pt modelId="{3C6375EC-AA73-4111-9785-B184646FE4EC}" type="pres">
      <dgm:prSet presAssocID="{76F902CA-C065-462F-B66D-420303498236}" presName="level3hierChild" presStyleCnt="0"/>
      <dgm:spPr/>
    </dgm:pt>
    <dgm:pt modelId="{94CB5FB9-0A6B-4E1A-8C0D-77A3266208E4}" type="pres">
      <dgm:prSet presAssocID="{F8EBBBD9-227D-4DC3-89DD-9AC7E0CDCA8C}" presName="conn2-1" presStyleLbl="parChTrans1D3" presStyleIdx="4" presStyleCnt="6"/>
      <dgm:spPr/>
      <dgm:t>
        <a:bodyPr/>
        <a:lstStyle/>
        <a:p>
          <a:endParaRPr lang="zh-CN" altLang="en-US"/>
        </a:p>
      </dgm:t>
    </dgm:pt>
    <dgm:pt modelId="{CE40F644-EB12-4FD9-9BB6-655185B42EE2}" type="pres">
      <dgm:prSet presAssocID="{F8EBBBD9-227D-4DC3-89DD-9AC7E0CDCA8C}" presName="connTx" presStyleLbl="parChTrans1D3" presStyleIdx="4"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4" presStyleCnt="6" custScaleX="292700" custScaleY="52400">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5" presStyleCnt="6"/>
      <dgm:spPr/>
      <dgm:t>
        <a:bodyPr/>
        <a:lstStyle/>
        <a:p>
          <a:endParaRPr lang="zh-CN" altLang="en-US"/>
        </a:p>
      </dgm:t>
    </dgm:pt>
    <dgm:pt modelId="{5BA342F5-3EB0-40E6-8484-B2CA12C5E8C3}" type="pres">
      <dgm:prSet presAssocID="{A0F10D81-AB68-42D4-A7B0-F9482EC32B78}" presName="connTx" presStyleLbl="parChTrans1D3" presStyleIdx="5"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5" presStyleCnt="6" custScaleX="292700" custScaleY="52400">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Lst>
  <dgm:cxnLst>
    <dgm:cxn modelId="{BCF10542-AB85-4C15-8F01-66A9A7C470CD}" type="presOf" srcId="{76F902CA-C065-462F-B66D-420303498236}" destId="{AB48AF42-1AA9-4F06-B905-732EF1235BBA}" srcOrd="0" destOrd="0" presId="urn:microsoft.com/office/officeart/2005/8/layout/hierarchy2"/>
    <dgm:cxn modelId="{9A235722-4490-49F7-B9BA-25BA359CA7A1}" type="presOf" srcId="{F8EBBBD9-227D-4DC3-89DD-9AC7E0CDCA8C}" destId="{94CB5FB9-0A6B-4E1A-8C0D-77A3266208E4}" srcOrd="0"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2DD74C62-9231-4B1E-987C-CF1BDC0B4AA9}" srcId="{AD143DF5-B084-44E6-A507-0B4A417F35FF}" destId="{FE3FD823-F55A-4E23-BDC1-11FF64460377}" srcOrd="0" destOrd="0" parTransId="{07B73F3A-D90B-46D3-8FEE-E238639079B9}" sibTransId="{19233C97-2598-4110-B0A6-EC858681C62C}"/>
    <dgm:cxn modelId="{7D943695-181B-4842-9BF5-F6D46CC38804}" srcId="{76F902CA-C065-462F-B66D-420303498236}" destId="{C6FD0EBE-3856-49E3-8F08-0FD85A196ECC}" srcOrd="0" destOrd="0" parTransId="{F8EBBBD9-227D-4DC3-89DD-9AC7E0CDCA8C}" sibTransId="{6CACC922-8C1B-4507-BC76-EDC7816E3A42}"/>
    <dgm:cxn modelId="{32E4570C-E515-4F15-8FF1-7FCF5D1DE5F4}" type="presOf" srcId="{F7488A1A-2866-4832-8387-C72C7BB682DE}" destId="{DFB3FF7C-948B-421D-8F13-49186FDCA399}"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8F4C3612-2E98-4FCD-82E1-D01C05785BCF}" type="presOf" srcId="{A39D9175-AEDE-46F6-B5BA-B622EDC23877}" destId="{184B900F-34E4-4D9E-BF00-AF359F81F52E}" srcOrd="0" destOrd="0" presId="urn:microsoft.com/office/officeart/2005/8/layout/hierarchy2"/>
    <dgm:cxn modelId="{3F797161-8246-4D9D-B123-3540E2F8F07F}" type="presOf" srcId="{07B73F3A-D90B-46D3-8FEE-E238639079B9}" destId="{34D8822B-0843-437E-8F35-8470744F890B}" srcOrd="1" destOrd="0" presId="urn:microsoft.com/office/officeart/2005/8/layout/hierarchy2"/>
    <dgm:cxn modelId="{295B2F17-C4BB-4D5A-A448-E53DF13EBDFE}" type="presOf" srcId="{15835F6A-1EEE-497C-9353-F7FED0820979}" destId="{5F5687B9-66F3-4B02-8AE9-670A615502A1}" srcOrd="1"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6CB8C4C8-F0C7-4A77-8AB1-21C7EB948645}" type="presOf" srcId="{D059B814-DA4A-411D-A31E-0D220499D0D8}" destId="{FBFB39F2-1C70-4D3D-B4DA-07D018E25088}" srcOrd="0" destOrd="0" presId="urn:microsoft.com/office/officeart/2005/8/layout/hierarchy2"/>
    <dgm:cxn modelId="{F3AAE39D-CC5F-4422-B843-4EC9B0903885}" type="presOf" srcId="{A0F10D81-AB68-42D4-A7B0-F9482EC32B78}" destId="{5BA342F5-3EB0-40E6-8484-B2CA12C5E8C3}" srcOrd="1" destOrd="0" presId="urn:microsoft.com/office/officeart/2005/8/layout/hierarchy2"/>
    <dgm:cxn modelId="{40FD10DB-DF78-4B43-B143-F9DE51E05EDD}" type="presOf" srcId="{F8EBBBD9-227D-4DC3-89DD-9AC7E0CDCA8C}" destId="{CE40F644-EB12-4FD9-9BB6-655185B42EE2}" srcOrd="1" destOrd="0" presId="urn:microsoft.com/office/officeart/2005/8/layout/hierarchy2"/>
    <dgm:cxn modelId="{5FD9DFA0-F581-4B37-9AEE-6FCE5020C381}" type="presOf" srcId="{07E63637-DB1B-46B5-8F91-D7BC058F780F}" destId="{36C82E94-DB8E-4ADA-AA52-30605374B0C0}" srcOrd="0" destOrd="0" presId="urn:microsoft.com/office/officeart/2005/8/layout/hierarchy2"/>
    <dgm:cxn modelId="{1CAE531A-1A20-4F62-AABA-C0E56B0EEFDC}" srcId="{76F902CA-C065-462F-B66D-420303498236}" destId="{1B9F89BD-CEC2-43E5-9366-C3FDD7F6EBDA}" srcOrd="1" destOrd="0" parTransId="{A0F10D81-AB68-42D4-A7B0-F9482EC32B78}" sibTransId="{69967688-D3DA-4088-A966-39A645DBF9FA}"/>
    <dgm:cxn modelId="{17D6B069-936D-4FC2-81CE-52AC5824BF75}" type="presOf" srcId="{F7488A1A-2866-4832-8387-C72C7BB682DE}" destId="{8648147B-C1ED-4F99-B2F1-3D0949C61C44}" srcOrd="1" destOrd="0" presId="urn:microsoft.com/office/officeart/2005/8/layout/hierarchy2"/>
    <dgm:cxn modelId="{0024859E-32F0-4D4A-8FF6-E75819125BC0}" type="presOf" srcId="{15835F6A-1EEE-497C-9353-F7FED0820979}" destId="{9487F4F1-48FC-446E-9CC1-8CC0E68299DD}" srcOrd="0" destOrd="0" presId="urn:microsoft.com/office/officeart/2005/8/layout/hierarchy2"/>
    <dgm:cxn modelId="{5EC56ECE-E344-4D5A-8FC8-B8C64BEBE062}" type="presOf" srcId="{A0F10D81-AB68-42D4-A7B0-F9482EC32B78}" destId="{35BD36B7-9BE2-441D-92FD-530A77BD66B1}"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42C545C-6FD5-4E1D-B6F5-31BD64ED63D4}" type="presOf" srcId="{A39D9175-AEDE-46F6-B5BA-B622EDC23877}" destId="{C68498DD-F5F6-49C3-8279-275488F31513}" srcOrd="1" destOrd="0" presId="urn:microsoft.com/office/officeart/2005/8/layout/hierarchy2"/>
    <dgm:cxn modelId="{DEC9E9CA-0D82-46A6-80F7-1630784C2EF7}" srcId="{AD143DF5-B084-44E6-A507-0B4A417F35FF}" destId="{07E63637-DB1B-46B5-8F91-D7BC058F780F}" srcOrd="3" destOrd="0" parTransId="{15835F6A-1EEE-497C-9353-F7FED0820979}" sibTransId="{D69F27AC-F90A-4368-87FA-72E33ACB158A}"/>
    <dgm:cxn modelId="{55C0D69C-80C8-461B-A721-FF193C124FA7}" srcId="{5D67D741-1065-4E34-89E2-37748741D151}" destId="{9EAB8647-6D27-491A-B8A1-35A50E2E725C}" srcOrd="0" destOrd="0" parTransId="{C3293143-31CE-4A93-8B23-511D02BA07EA}" sibTransId="{E1275BDC-2CF1-4EE8-BD65-1C9413546BED}"/>
    <dgm:cxn modelId="{3F76BA4F-0E31-43D1-A67A-DC86314883F9}" srcId="{9EAB8647-6D27-491A-B8A1-35A50E2E725C}" destId="{76F902CA-C065-462F-B66D-420303498236}" srcOrd="1" destOrd="0" parTransId="{F7488A1A-2866-4832-8387-C72C7BB682DE}" sibTransId="{65FAEB09-6BCC-4F33-891B-4BEB2BB1D4F5}"/>
    <dgm:cxn modelId="{5EB558AD-32F8-447B-BA18-9AC792B0457B}" type="presOf" srcId="{1B9F89BD-CEC2-43E5-9366-C3FDD7F6EBDA}" destId="{324C4295-D856-4ECC-A954-C60358AA6939}" srcOrd="0" destOrd="0" presId="urn:microsoft.com/office/officeart/2005/8/layout/hierarchy2"/>
    <dgm:cxn modelId="{3D3E988A-7105-48AB-9996-7FEB5F723C58}" type="presOf" srcId="{35CB1102-39C7-4300-90AD-5750E961DB4F}" destId="{CA0924DD-CBB4-47D6-BB0E-942F53B6AA52}" srcOrd="0" destOrd="0" presId="urn:microsoft.com/office/officeart/2005/8/layout/hierarchy2"/>
    <dgm:cxn modelId="{4B8733E9-D152-4627-AD51-EF03DC1B6F98}" srcId="{AD143DF5-B084-44E6-A507-0B4A417F35FF}" destId="{D059B814-DA4A-411D-A31E-0D220499D0D8}" srcOrd="1" destOrd="0" parTransId="{35CB1102-39C7-4300-90AD-5750E961DB4F}" sibTransId="{DC4905C9-0B45-4AA4-B02B-AF4C9EDF6CF9}"/>
    <dgm:cxn modelId="{DABCB7BE-5DF7-44B9-84D4-D141E7B29754}" type="presOf" srcId="{C6FD0EBE-3856-49E3-8F08-0FD85A196ECC}" destId="{A935A54B-5AF7-481B-8960-F01D7B7CBA95}"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2E7E3B56-6EE0-426D-8798-4DD2D98CB0B8}" type="presOf" srcId="{35CB1102-39C7-4300-90AD-5750E961DB4F}" destId="{94156F96-77D2-421C-B127-1339569C5849}" srcOrd="1" destOrd="0" presId="urn:microsoft.com/office/officeart/2005/8/layout/hierarchy2"/>
    <dgm:cxn modelId="{2D255CD4-E000-43BD-BAB4-020FAF64CF9A}" srcId="{AD143DF5-B084-44E6-A507-0B4A417F35FF}" destId="{24F7E07B-8675-4189-B759-FF21E6A33C41}" srcOrd="2" destOrd="0" parTransId="{A39D9175-AEDE-46F6-B5BA-B622EDC23877}" sibTransId="{DF324190-68F2-4793-A64A-2BE25D9CBB3B}"/>
    <dgm:cxn modelId="{6B5FE272-F14C-4F7B-9840-E144D50C7D48}" srcId="{9EAB8647-6D27-491A-B8A1-35A50E2E725C}" destId="{AD143DF5-B084-44E6-A507-0B4A417F35FF}" srcOrd="0" destOrd="0" parTransId="{E5B2BA49-3101-40E4-B9EF-F26F1A16EF30}" sibTransId="{36C980F4-AD11-43D2-B825-225183167B08}"/>
    <dgm:cxn modelId="{9ED421B3-D0AE-4EFC-B520-9A69426C1B20}" type="presOf" srcId="{24F7E07B-8675-4189-B759-FF21E6A33C41}" destId="{494DA38D-49EE-4C1A-B3B2-63034F41DF81}"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1FF48873-9E2D-448F-AD5A-106449EF3934}" type="presParOf" srcId="{434C22C1-5446-497B-B867-64A2F9A5E3E6}" destId="{CA0924DD-CBB4-47D6-BB0E-942F53B6AA52}" srcOrd="2" destOrd="0" presId="urn:microsoft.com/office/officeart/2005/8/layout/hierarchy2"/>
    <dgm:cxn modelId="{EEDF4F2A-DF6A-4227-BEC6-ECD22065F674}" type="presParOf" srcId="{CA0924DD-CBB4-47D6-BB0E-942F53B6AA52}" destId="{94156F96-77D2-421C-B127-1339569C5849}" srcOrd="0" destOrd="0" presId="urn:microsoft.com/office/officeart/2005/8/layout/hierarchy2"/>
    <dgm:cxn modelId="{C86A6536-E1FE-4344-AB58-A2CF0CC937F5}" type="presParOf" srcId="{434C22C1-5446-497B-B867-64A2F9A5E3E6}" destId="{8FFF95B6-D3B5-4FC9-96D9-8F9E58B4E20C}" srcOrd="3" destOrd="0" presId="urn:microsoft.com/office/officeart/2005/8/layout/hierarchy2"/>
    <dgm:cxn modelId="{F4B84CB6-8B31-402E-8DA7-ECDDFD365A48}" type="presParOf" srcId="{8FFF95B6-D3B5-4FC9-96D9-8F9E58B4E20C}" destId="{FBFB39F2-1C70-4D3D-B4DA-07D018E25088}" srcOrd="0" destOrd="0" presId="urn:microsoft.com/office/officeart/2005/8/layout/hierarchy2"/>
    <dgm:cxn modelId="{D626D273-4180-4FF0-85AE-7CA9FB0122B0}" type="presParOf" srcId="{8FFF95B6-D3B5-4FC9-96D9-8F9E58B4E20C}" destId="{EE6AF431-506E-41D1-B4BA-B24BF25E703C}" srcOrd="1" destOrd="0" presId="urn:microsoft.com/office/officeart/2005/8/layout/hierarchy2"/>
    <dgm:cxn modelId="{7ADD8FF4-4EB7-4AB2-B179-0BE3448E631A}" type="presParOf" srcId="{434C22C1-5446-497B-B867-64A2F9A5E3E6}" destId="{184B900F-34E4-4D9E-BF00-AF359F81F52E}" srcOrd="4" destOrd="0" presId="urn:microsoft.com/office/officeart/2005/8/layout/hierarchy2"/>
    <dgm:cxn modelId="{1B21D7C5-1F37-4EF0-B248-255B2064ABEE}" type="presParOf" srcId="{184B900F-34E4-4D9E-BF00-AF359F81F52E}" destId="{C68498DD-F5F6-49C3-8279-275488F31513}" srcOrd="0" destOrd="0" presId="urn:microsoft.com/office/officeart/2005/8/layout/hierarchy2"/>
    <dgm:cxn modelId="{651BD85B-1C95-426E-A524-00455A5CB255}" type="presParOf" srcId="{434C22C1-5446-497B-B867-64A2F9A5E3E6}" destId="{7806F131-C896-4BF1-95BD-833DD54E6D9D}" srcOrd="5" destOrd="0" presId="urn:microsoft.com/office/officeart/2005/8/layout/hierarchy2"/>
    <dgm:cxn modelId="{BBE46581-88FE-4EF1-B7AA-8899FC90E805}" type="presParOf" srcId="{7806F131-C896-4BF1-95BD-833DD54E6D9D}" destId="{494DA38D-49EE-4C1A-B3B2-63034F41DF81}" srcOrd="0" destOrd="0" presId="urn:microsoft.com/office/officeart/2005/8/layout/hierarchy2"/>
    <dgm:cxn modelId="{89EE9B1D-DDC1-44C8-9BAD-A58583C381B2}" type="presParOf" srcId="{7806F131-C896-4BF1-95BD-833DD54E6D9D}" destId="{CBE908D3-BB68-44F3-9500-6992F6418687}" srcOrd="1" destOrd="0" presId="urn:microsoft.com/office/officeart/2005/8/layout/hierarchy2"/>
    <dgm:cxn modelId="{7D583109-8B37-4D2B-9FCD-89E80B318BE7}" type="presParOf" srcId="{434C22C1-5446-497B-B867-64A2F9A5E3E6}" destId="{9487F4F1-48FC-446E-9CC1-8CC0E68299DD}" srcOrd="6" destOrd="0" presId="urn:microsoft.com/office/officeart/2005/8/layout/hierarchy2"/>
    <dgm:cxn modelId="{17B39FFC-2CF2-49C4-85D8-6F18B2722CFE}" type="presParOf" srcId="{9487F4F1-48FC-446E-9CC1-8CC0E68299DD}" destId="{5F5687B9-66F3-4B02-8AE9-670A615502A1}" srcOrd="0" destOrd="0" presId="urn:microsoft.com/office/officeart/2005/8/layout/hierarchy2"/>
    <dgm:cxn modelId="{E1B123FC-8BF7-421B-9888-429BF074C134}" type="presParOf" srcId="{434C22C1-5446-497B-B867-64A2F9A5E3E6}" destId="{18AA6E14-0BE0-4EFE-9573-7C4E7CECFDC2}" srcOrd="7" destOrd="0" presId="urn:microsoft.com/office/officeart/2005/8/layout/hierarchy2"/>
    <dgm:cxn modelId="{1D958AAE-E43A-40B2-BA91-F22D68D2DB0E}" type="presParOf" srcId="{18AA6E14-0BE0-4EFE-9573-7C4E7CECFDC2}" destId="{36C82E94-DB8E-4ADA-AA52-30605374B0C0}" srcOrd="0" destOrd="0" presId="urn:microsoft.com/office/officeart/2005/8/layout/hierarchy2"/>
    <dgm:cxn modelId="{BD8BD53E-0FA7-4FBF-8009-EB6364494974}" type="presParOf" srcId="{18AA6E14-0BE0-4EFE-9573-7C4E7CECFDC2}" destId="{6B1E6F85-366C-4011-B3CA-3C63DCF2EA32}" srcOrd="1" destOrd="0" presId="urn:microsoft.com/office/officeart/2005/8/layout/hierarchy2"/>
    <dgm:cxn modelId="{E3190955-546E-41AD-9C7F-0EABDA9CC6F0}" type="presParOf" srcId="{14D31926-6263-42C1-A257-51BAFAC94AA3}" destId="{DFB3FF7C-948B-421D-8F13-49186FDCA399}" srcOrd="2" destOrd="0" presId="urn:microsoft.com/office/officeart/2005/8/layout/hierarchy2"/>
    <dgm:cxn modelId="{D7D8FD11-47A2-426B-B63F-5E57893B48D9}" type="presParOf" srcId="{DFB3FF7C-948B-421D-8F13-49186FDCA399}" destId="{8648147B-C1ED-4F99-B2F1-3D0949C61C44}" srcOrd="0" destOrd="0" presId="urn:microsoft.com/office/officeart/2005/8/layout/hierarchy2"/>
    <dgm:cxn modelId="{D70A390F-B682-4F5A-A072-5E72F545D93D}" type="presParOf" srcId="{14D31926-6263-42C1-A257-51BAFAC94AA3}" destId="{42ECD8EF-7D38-4F04-AB3D-C6990CA323D0}" srcOrd="3" destOrd="0" presId="urn:microsoft.com/office/officeart/2005/8/layout/hierarchy2"/>
    <dgm:cxn modelId="{B23E60D7-1F4E-4E54-97D2-E8D31ACA20BE}" type="presParOf" srcId="{42ECD8EF-7D38-4F04-AB3D-C6990CA323D0}" destId="{AB48AF42-1AA9-4F06-B905-732EF1235BBA}" srcOrd="0" destOrd="0" presId="urn:microsoft.com/office/officeart/2005/8/layout/hierarchy2"/>
    <dgm:cxn modelId="{7D8C1039-C12A-4186-87FD-8D1A4D599FAD}" type="presParOf" srcId="{42ECD8EF-7D38-4F04-AB3D-C6990CA323D0}" destId="{3C6375EC-AA73-4111-9785-B184646FE4EC}" srcOrd="1" destOrd="0" presId="urn:microsoft.com/office/officeart/2005/8/layout/hierarchy2"/>
    <dgm:cxn modelId="{7259E5E4-160E-4779-9217-CAD0B8B9D599}" type="presParOf" srcId="{3C6375EC-AA73-4111-9785-B184646FE4EC}" destId="{94CB5FB9-0A6B-4E1A-8C0D-77A3266208E4}" srcOrd="0" destOrd="0" presId="urn:microsoft.com/office/officeart/2005/8/layout/hierarchy2"/>
    <dgm:cxn modelId="{E851FA9E-AC18-4F17-B73F-548284F609E6}" type="presParOf" srcId="{94CB5FB9-0A6B-4E1A-8C0D-77A3266208E4}" destId="{CE40F644-EB12-4FD9-9BB6-655185B42EE2}" srcOrd="0" destOrd="0" presId="urn:microsoft.com/office/officeart/2005/8/layout/hierarchy2"/>
    <dgm:cxn modelId="{18E2936F-23CC-4727-89D6-6FB2C57D6EFD}" type="presParOf" srcId="{3C6375EC-AA73-4111-9785-B184646FE4EC}" destId="{5C2FD700-164A-4C82-89BA-A8DBA2F2231B}" srcOrd="1" destOrd="0" presId="urn:microsoft.com/office/officeart/2005/8/layout/hierarchy2"/>
    <dgm:cxn modelId="{8F721A7E-1D08-428C-9B72-BBB3035F49C0}" type="presParOf" srcId="{5C2FD700-164A-4C82-89BA-A8DBA2F2231B}" destId="{A935A54B-5AF7-481B-8960-F01D7B7CBA95}" srcOrd="0" destOrd="0" presId="urn:microsoft.com/office/officeart/2005/8/layout/hierarchy2"/>
    <dgm:cxn modelId="{1DF5203B-A03A-4C30-8973-430DA2978898}" type="presParOf" srcId="{5C2FD700-164A-4C82-89BA-A8DBA2F2231B}" destId="{31C56261-14BD-4639-915C-823F34E6D59E}" srcOrd="1" destOrd="0" presId="urn:microsoft.com/office/officeart/2005/8/layout/hierarchy2"/>
    <dgm:cxn modelId="{46DD7CD3-4D42-4C18-934F-B4BF995B27BB}" type="presParOf" srcId="{3C6375EC-AA73-4111-9785-B184646FE4EC}" destId="{35BD36B7-9BE2-441D-92FD-530A77BD66B1}" srcOrd="2" destOrd="0" presId="urn:microsoft.com/office/officeart/2005/8/layout/hierarchy2"/>
    <dgm:cxn modelId="{90261894-5D09-43E1-8983-97A4DE95788B}" type="presParOf" srcId="{35BD36B7-9BE2-441D-92FD-530A77BD66B1}" destId="{5BA342F5-3EB0-40E6-8484-B2CA12C5E8C3}" srcOrd="0" destOrd="0" presId="urn:microsoft.com/office/officeart/2005/8/layout/hierarchy2"/>
    <dgm:cxn modelId="{9AE063E4-B88E-4081-BCD8-D37C6634888C}" type="presParOf" srcId="{3C6375EC-AA73-4111-9785-B184646FE4EC}" destId="{32C297CF-E9BA-4585-B31F-2F2961A8FB88}" srcOrd="3" destOrd="0" presId="urn:microsoft.com/office/officeart/2005/8/layout/hierarchy2"/>
    <dgm:cxn modelId="{DC91F63B-4CD2-4EFF-B572-40EFAA5F56F2}" type="presParOf" srcId="{32C297CF-E9BA-4585-B31F-2F2961A8FB88}" destId="{324C4295-D856-4ECC-A954-C60358AA6939}" srcOrd="0" destOrd="0" presId="urn:microsoft.com/office/officeart/2005/8/layout/hierarchy2"/>
    <dgm:cxn modelId="{02F40112-0C66-4AA1-9712-4AD3F4A640E4}" type="presParOf" srcId="{32C297CF-E9BA-4585-B31F-2F2961A8FB88}" destId="{DF0111F1-D179-4117-B69B-58A1E4A3D3B4}"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2" qsCatId="simple" csTypeId="urn:microsoft.com/office/officeart/2005/8/colors/accent1_2#2" csCatId="accent1" phldr="1"/>
      <dgm:spPr/>
      <dgm:t>
        <a:bodyPr/>
        <a:lstStyle/>
        <a:p>
          <a:endParaRPr lang="zh-CN" altLang="en-US"/>
        </a:p>
      </dgm:t>
    </dgm:pt>
    <dgm:pt modelId="{9EAB8647-6D27-491A-B8A1-35A50E2E725C}">
      <dgm:prSet phldrT="[文本]" custT="1"/>
      <dgm:spPr/>
      <dgm:t>
        <a:bodyPr/>
        <a:lstStyle/>
        <a:p>
          <a:r>
            <a:rPr lang="zh-CN" altLang="en-US" sz="1600"/>
            <a:t>按变量的生存期分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a:t>动态存储</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a:t>自动变量</a:t>
          </a:r>
          <a:r>
            <a:rPr lang="en-US" altLang="en-US" sz="1600"/>
            <a:t>(</a:t>
          </a:r>
          <a:r>
            <a:rPr lang="zh-CN" altLang="en-US" sz="1600"/>
            <a:t>本函数内有效</a:t>
          </a:r>
          <a:r>
            <a:rPr lang="en-US" altLang="en-US" sz="1600"/>
            <a:t>)</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C6FD0EBE-3856-49E3-8F08-0FD85A196ECC}">
      <dgm:prSet phldrT="[文本]" custT="1"/>
      <dgm:spPr/>
      <dgm:t>
        <a:bodyPr/>
        <a:lstStyle/>
        <a:p>
          <a:pPr algn="l"/>
          <a:r>
            <a:rPr lang="zh-CN" altLang="en-US" sz="1600"/>
            <a:t>静态局部变量（函数内有效）</a:t>
          </a: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07E63637-DB1B-46B5-8F91-D7BC058F780F}">
      <dgm:prSet phldrT="[文本]" custT="1"/>
      <dgm:spPr/>
      <dgm:t>
        <a:bodyPr/>
        <a:lstStyle/>
        <a:p>
          <a:pPr algn="ctr"/>
          <a:r>
            <a:rPr lang="zh-CN" altLang="en-US" sz="1600"/>
            <a:t>静态存储</a:t>
          </a: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a:t>静态外部变量（本文件内有效）</a:t>
          </a: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D824C04B-32F9-4DD9-A11E-7EC479D4B41F}">
      <dgm:prSet custT="1"/>
      <dgm:spPr/>
      <dgm:t>
        <a:bodyPr/>
        <a:lstStyle/>
        <a:p>
          <a:pPr algn="l"/>
          <a:r>
            <a:rPr lang="zh-CN" altLang="en-US" sz="1600"/>
            <a:t>寄存器变量</a:t>
          </a:r>
          <a:r>
            <a:rPr lang="en-US" altLang="en-US" sz="1600"/>
            <a:t>(</a:t>
          </a:r>
          <a:r>
            <a:rPr lang="zh-CN" altLang="en-US" sz="1600"/>
            <a:t>本函数内有效</a:t>
          </a:r>
          <a:r>
            <a:rPr lang="en-US" altLang="en-US" sz="1600"/>
            <a:t>)</a:t>
          </a:r>
          <a:endParaRPr lang="zh-CN" altLang="en-US" sz="1600"/>
        </a:p>
      </dgm:t>
    </dgm:pt>
    <dgm:pt modelId="{08AE46DC-0CAE-4DA8-A1BA-D802E85CB44C}" type="parTrans" cxnId="{946C6674-A21F-41B2-B9AE-1A4C4AF542CA}">
      <dgm:prSet/>
      <dgm:spPr>
        <a:ln>
          <a:solidFill>
            <a:schemeClr val="bg1"/>
          </a:solidFill>
        </a:ln>
      </dgm:spPr>
      <dgm:t>
        <a:bodyPr/>
        <a:lstStyle/>
        <a:p>
          <a:endParaRPr lang="zh-CN" altLang="en-US"/>
        </a:p>
      </dgm:t>
    </dgm:pt>
    <dgm:pt modelId="{69DBB338-3F77-4BFA-9AEC-50F6A1D7D0BB}" type="sibTrans" cxnId="{946C6674-A21F-41B2-B9AE-1A4C4AF542CA}">
      <dgm:prSet/>
      <dgm:spPr/>
      <dgm:t>
        <a:bodyPr/>
        <a:lstStyle/>
        <a:p>
          <a:endParaRPr lang="zh-CN" altLang="en-US"/>
        </a:p>
      </dgm:t>
    </dgm:pt>
    <dgm:pt modelId="{2F2254E7-E9E2-446A-A124-F2F2D9EED7B4}">
      <dgm:prSet custT="1"/>
      <dgm:spPr/>
      <dgm:t>
        <a:bodyPr/>
        <a:lstStyle/>
        <a:p>
          <a:pPr algn="l"/>
          <a:r>
            <a:rPr lang="zh-CN" altLang="en-US" sz="1600"/>
            <a:t>形式参数</a:t>
          </a:r>
          <a:r>
            <a:rPr lang="en-US" altLang="en-US" sz="1600"/>
            <a:t>(</a:t>
          </a:r>
          <a:r>
            <a:rPr lang="zh-CN" altLang="en-US" sz="1600"/>
            <a:t>本函数内有效</a:t>
          </a:r>
          <a:r>
            <a:rPr lang="en-US" altLang="en-US" sz="1600"/>
            <a:t>)</a:t>
          </a:r>
          <a:endParaRPr lang="zh-CN" altLang="en-US" sz="1600"/>
        </a:p>
      </dgm:t>
    </dgm:pt>
    <dgm:pt modelId="{D199BC24-2841-43B4-843F-4CBBDD0E47D4}" type="parTrans" cxnId="{8F34271D-9416-4C17-83B3-DF66E0D7EBC2}">
      <dgm:prSet/>
      <dgm:spPr>
        <a:ln>
          <a:solidFill>
            <a:schemeClr val="bg1"/>
          </a:solidFill>
        </a:ln>
      </dgm:spPr>
      <dgm:t>
        <a:bodyPr/>
        <a:lstStyle/>
        <a:p>
          <a:endParaRPr lang="zh-CN" altLang="en-US"/>
        </a:p>
      </dgm:t>
    </dgm:pt>
    <dgm:pt modelId="{0D45A02F-44AE-42C3-9D24-3B546BA17334}" type="sibTrans" cxnId="{8F34271D-9416-4C17-83B3-DF66E0D7EBC2}">
      <dgm:prSet/>
      <dgm:spPr/>
      <dgm:t>
        <a:bodyPr/>
        <a:lstStyle/>
        <a:p>
          <a:endParaRPr lang="zh-CN" altLang="en-US"/>
        </a:p>
      </dgm:t>
    </dgm:pt>
    <dgm:pt modelId="{ED85548A-CA6A-442C-B622-A10E6B07B8E2}">
      <dgm:prSet phldrT="[文本]" custT="1"/>
      <dgm:spPr/>
      <dgm:t>
        <a:bodyPr/>
        <a:lstStyle/>
        <a:p>
          <a:pPr algn="l"/>
          <a:r>
            <a:rPr lang="zh-CN" altLang="en-US" sz="1600"/>
            <a:t>外部变量（用</a:t>
          </a:r>
          <a:r>
            <a:rPr lang="en-US" altLang="zh-CN" sz="1600"/>
            <a:t>extern</a:t>
          </a:r>
          <a:r>
            <a:rPr lang="zh-CN" altLang="en-US" sz="1600"/>
            <a:t>声明后，其他文件可引用）</a:t>
          </a:r>
        </a:p>
      </dgm:t>
    </dgm:pt>
    <dgm:pt modelId="{15B8A0DB-40A2-4F5C-9517-32B67A92FE9B}" type="parTrans" cxnId="{F1EB03C1-E573-4BE3-9A81-37B328E17AB1}">
      <dgm:prSet/>
      <dgm:spPr>
        <a:ln>
          <a:solidFill>
            <a:schemeClr val="bg1"/>
          </a:solidFill>
        </a:ln>
      </dgm:spPr>
      <dgm:t>
        <a:bodyPr/>
        <a:lstStyle/>
        <a:p>
          <a:endParaRPr lang="zh-CN" altLang="en-US"/>
        </a:p>
      </dgm:t>
    </dgm:pt>
    <dgm:pt modelId="{336F0419-2BDB-4E61-BB84-C2E17E97717F}" type="sibTrans" cxnId="{F1EB03C1-E573-4BE3-9A81-37B328E17AB1}">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260" custScaleY="52269">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61423441-CF44-4A5B-83D1-99C8D5BDCFC2}" type="pres">
      <dgm:prSet presAssocID="{08AE46DC-0CAE-4DA8-A1BA-D802E85CB44C}" presName="conn2-1" presStyleLbl="parChTrans1D3" presStyleIdx="1" presStyleCnt="6"/>
      <dgm:spPr/>
      <dgm:t>
        <a:bodyPr/>
        <a:lstStyle/>
        <a:p>
          <a:endParaRPr lang="zh-CN" altLang="en-US"/>
        </a:p>
      </dgm:t>
    </dgm:pt>
    <dgm:pt modelId="{DCE1E5F7-D1D8-4EC7-80DF-6DD72D1416BD}" type="pres">
      <dgm:prSet presAssocID="{08AE46DC-0CAE-4DA8-A1BA-D802E85CB44C}" presName="connTx" presStyleLbl="parChTrans1D3" presStyleIdx="1" presStyleCnt="6"/>
      <dgm:spPr/>
      <dgm:t>
        <a:bodyPr/>
        <a:lstStyle/>
        <a:p>
          <a:endParaRPr lang="zh-CN" altLang="en-US"/>
        </a:p>
      </dgm:t>
    </dgm:pt>
    <dgm:pt modelId="{52E5A9F3-FA2E-4923-AB48-34858146EAB7}" type="pres">
      <dgm:prSet presAssocID="{D824C04B-32F9-4DD9-A11E-7EC479D4B41F}" presName="root2" presStyleCnt="0"/>
      <dgm:spPr/>
    </dgm:pt>
    <dgm:pt modelId="{CBB9E03C-B4B3-4247-B44C-8298666D3F85}" type="pres">
      <dgm:prSet presAssocID="{D824C04B-32F9-4DD9-A11E-7EC479D4B41F}" presName="LevelTwoTextNode" presStyleLbl="node3" presStyleIdx="1" presStyleCnt="6" custScaleX="292260" custScaleY="52269">
        <dgm:presLayoutVars>
          <dgm:chPref val="3"/>
        </dgm:presLayoutVars>
      </dgm:prSet>
      <dgm:spPr/>
      <dgm:t>
        <a:bodyPr/>
        <a:lstStyle/>
        <a:p>
          <a:endParaRPr lang="zh-CN" altLang="en-US"/>
        </a:p>
      </dgm:t>
    </dgm:pt>
    <dgm:pt modelId="{95FCFB14-C491-4C1C-9FF4-69374A530058}" type="pres">
      <dgm:prSet presAssocID="{D824C04B-32F9-4DD9-A11E-7EC479D4B41F}" presName="level3hierChild" presStyleCnt="0"/>
      <dgm:spPr/>
    </dgm:pt>
    <dgm:pt modelId="{CB7E44ED-960D-4342-84B4-293ED54074CF}" type="pres">
      <dgm:prSet presAssocID="{D199BC24-2841-43B4-843F-4CBBDD0E47D4}" presName="conn2-1" presStyleLbl="parChTrans1D3" presStyleIdx="2" presStyleCnt="6"/>
      <dgm:spPr/>
      <dgm:t>
        <a:bodyPr/>
        <a:lstStyle/>
        <a:p>
          <a:endParaRPr lang="zh-CN" altLang="en-US"/>
        </a:p>
      </dgm:t>
    </dgm:pt>
    <dgm:pt modelId="{55C18256-291B-4C05-B7E9-75E904FBEF79}" type="pres">
      <dgm:prSet presAssocID="{D199BC24-2841-43B4-843F-4CBBDD0E47D4}" presName="connTx" presStyleLbl="parChTrans1D3" presStyleIdx="2" presStyleCnt="6"/>
      <dgm:spPr/>
      <dgm:t>
        <a:bodyPr/>
        <a:lstStyle/>
        <a:p>
          <a:endParaRPr lang="zh-CN" altLang="en-US"/>
        </a:p>
      </dgm:t>
    </dgm:pt>
    <dgm:pt modelId="{67C4BE2F-8B91-48A1-B5A1-2F704807FD7E}" type="pres">
      <dgm:prSet presAssocID="{2F2254E7-E9E2-446A-A124-F2F2D9EED7B4}" presName="root2" presStyleCnt="0"/>
      <dgm:spPr/>
    </dgm:pt>
    <dgm:pt modelId="{24BFCF41-32BF-4502-9AA0-6083BBEA75DB}" type="pres">
      <dgm:prSet presAssocID="{2F2254E7-E9E2-446A-A124-F2F2D9EED7B4}" presName="LevelTwoTextNode" presStyleLbl="node3" presStyleIdx="2" presStyleCnt="6" custScaleX="292260" custScaleY="52269">
        <dgm:presLayoutVars>
          <dgm:chPref val="3"/>
        </dgm:presLayoutVars>
      </dgm:prSet>
      <dgm:spPr/>
      <dgm:t>
        <a:bodyPr/>
        <a:lstStyle/>
        <a:p>
          <a:endParaRPr lang="zh-CN" altLang="en-US"/>
        </a:p>
      </dgm:t>
    </dgm:pt>
    <dgm:pt modelId="{DCBE75A1-97B0-49DD-B72B-90E9FAA6E3DF}" type="pres">
      <dgm:prSet presAssocID="{2F2254E7-E9E2-446A-A124-F2F2D9EED7B4}" presName="level3hierChild" presStyleCnt="0"/>
      <dgm:spPr/>
    </dgm:pt>
    <dgm:pt modelId="{9487F4F1-48FC-446E-9CC1-8CC0E68299DD}" type="pres">
      <dgm:prSet presAssocID="{15835F6A-1EEE-497C-9353-F7FED0820979}" presName="conn2-1" presStyleLbl="parChTrans1D2" presStyleIdx="1" presStyleCnt="2"/>
      <dgm:spPr/>
      <dgm:t>
        <a:bodyPr/>
        <a:lstStyle/>
        <a:p>
          <a:endParaRPr lang="zh-CN" altLang="en-US"/>
        </a:p>
      </dgm:t>
    </dgm:pt>
    <dgm:pt modelId="{5F5687B9-66F3-4B02-8AE9-670A615502A1}" type="pres">
      <dgm:prSet presAssocID="{15835F6A-1EEE-497C-9353-F7FED0820979}" presName="connTx" presStyleLbl="parChTrans1D2" presStyleIdx="1" presStyleCnt="2"/>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2" presStyleIdx="1" presStyleCnt="2" custScaleX="99978" custScaleY="10019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94CB5FB9-0A6B-4E1A-8C0D-77A3266208E4}" type="pres">
      <dgm:prSet presAssocID="{F8EBBBD9-227D-4DC3-89DD-9AC7E0CDCA8C}" presName="conn2-1" presStyleLbl="parChTrans1D3" presStyleIdx="3" presStyleCnt="6"/>
      <dgm:spPr/>
      <dgm:t>
        <a:bodyPr/>
        <a:lstStyle/>
        <a:p>
          <a:endParaRPr lang="zh-CN" altLang="en-US"/>
        </a:p>
      </dgm:t>
    </dgm:pt>
    <dgm:pt modelId="{CE40F644-EB12-4FD9-9BB6-655185B42EE2}" type="pres">
      <dgm:prSet presAssocID="{F8EBBBD9-227D-4DC3-89DD-9AC7E0CDCA8C}" presName="connTx" presStyleLbl="parChTrans1D3" presStyleIdx="3"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3" presStyleCnt="6" custScaleX="292260" custScaleY="52269">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4" presStyleCnt="6"/>
      <dgm:spPr/>
      <dgm:t>
        <a:bodyPr/>
        <a:lstStyle/>
        <a:p>
          <a:endParaRPr lang="zh-CN" altLang="en-US"/>
        </a:p>
      </dgm:t>
    </dgm:pt>
    <dgm:pt modelId="{5BA342F5-3EB0-40E6-8484-B2CA12C5E8C3}" type="pres">
      <dgm:prSet presAssocID="{A0F10D81-AB68-42D4-A7B0-F9482EC32B78}" presName="connTx" presStyleLbl="parChTrans1D3" presStyleIdx="4"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4" presStyleCnt="6" custScaleX="292260" custScaleY="52269">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 modelId="{F6E9A38F-6E1B-4F19-9DC3-3F8D099FAE03}" type="pres">
      <dgm:prSet presAssocID="{15B8A0DB-40A2-4F5C-9517-32B67A92FE9B}" presName="conn2-1" presStyleLbl="parChTrans1D3" presStyleIdx="5" presStyleCnt="6"/>
      <dgm:spPr/>
      <dgm:t>
        <a:bodyPr/>
        <a:lstStyle/>
        <a:p>
          <a:endParaRPr lang="zh-CN" altLang="en-US"/>
        </a:p>
      </dgm:t>
    </dgm:pt>
    <dgm:pt modelId="{71D9F2EA-F352-4A2F-B197-03CE4528C2F1}" type="pres">
      <dgm:prSet presAssocID="{15B8A0DB-40A2-4F5C-9517-32B67A92FE9B}" presName="connTx" presStyleLbl="parChTrans1D3" presStyleIdx="5" presStyleCnt="6"/>
      <dgm:spPr/>
      <dgm:t>
        <a:bodyPr/>
        <a:lstStyle/>
        <a:p>
          <a:endParaRPr lang="zh-CN" altLang="en-US"/>
        </a:p>
      </dgm:t>
    </dgm:pt>
    <dgm:pt modelId="{7A0DF9D6-7E9A-4462-81F8-9D34453D686C}" type="pres">
      <dgm:prSet presAssocID="{ED85548A-CA6A-442C-B622-A10E6B07B8E2}" presName="root2" presStyleCnt="0"/>
      <dgm:spPr/>
    </dgm:pt>
    <dgm:pt modelId="{D30AA896-B5B4-4AA6-B615-0D958BC154F3}" type="pres">
      <dgm:prSet presAssocID="{ED85548A-CA6A-442C-B622-A10E6B07B8E2}" presName="LevelTwoTextNode" presStyleLbl="node3" presStyleIdx="5" presStyleCnt="6" custScaleX="292260" custScaleY="52269">
        <dgm:presLayoutVars>
          <dgm:chPref val="3"/>
        </dgm:presLayoutVars>
      </dgm:prSet>
      <dgm:spPr/>
      <dgm:t>
        <a:bodyPr/>
        <a:lstStyle/>
        <a:p>
          <a:endParaRPr lang="zh-CN" altLang="en-US"/>
        </a:p>
      </dgm:t>
    </dgm:pt>
    <dgm:pt modelId="{DBE270B7-C261-4484-88BB-7ED520CE726B}" type="pres">
      <dgm:prSet presAssocID="{ED85548A-CA6A-442C-B622-A10E6B07B8E2}"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2DD74C62-9231-4B1E-987C-CF1BDC0B4AA9}" srcId="{AD143DF5-B084-44E6-A507-0B4A417F35FF}" destId="{FE3FD823-F55A-4E23-BDC1-11FF64460377}" srcOrd="0" destOrd="0" parTransId="{07B73F3A-D90B-46D3-8FEE-E238639079B9}" sibTransId="{19233C97-2598-4110-B0A6-EC858681C62C}"/>
    <dgm:cxn modelId="{8F34271D-9416-4C17-83B3-DF66E0D7EBC2}" srcId="{AD143DF5-B084-44E6-A507-0B4A417F35FF}" destId="{2F2254E7-E9E2-446A-A124-F2F2D9EED7B4}" srcOrd="2" destOrd="0" parTransId="{D199BC24-2841-43B4-843F-4CBBDD0E47D4}" sibTransId="{0D45A02F-44AE-42C3-9D24-3B546BA17334}"/>
    <dgm:cxn modelId="{7D943695-181B-4842-9BF5-F6D46CC38804}" srcId="{07E63637-DB1B-46B5-8F91-D7BC058F780F}" destId="{C6FD0EBE-3856-49E3-8F08-0FD85A196ECC}" srcOrd="0" destOrd="0" parTransId="{F8EBBBD9-227D-4DC3-89DD-9AC7E0CDCA8C}" sibTransId="{6CACC922-8C1B-4507-BC76-EDC7816E3A42}"/>
    <dgm:cxn modelId="{9E81A45B-F514-4600-9258-FAA778DE19E6}" type="presOf" srcId="{F8EBBBD9-227D-4DC3-89DD-9AC7E0CDCA8C}" destId="{CE40F644-EB12-4FD9-9BB6-655185B42EE2}" srcOrd="1" destOrd="0" presId="urn:microsoft.com/office/officeart/2005/8/layout/hierarchy2"/>
    <dgm:cxn modelId="{FB4B7DDC-53E7-4673-98B6-0FD250A17ABC}" type="presOf" srcId="{1B9F89BD-CEC2-43E5-9366-C3FDD7F6EBDA}" destId="{324C4295-D856-4ECC-A954-C60358AA6939}"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3F797161-8246-4D9D-B123-3540E2F8F07F}" type="presOf" srcId="{07B73F3A-D90B-46D3-8FEE-E238639079B9}" destId="{34D8822B-0843-437E-8F35-8470744F890B}" srcOrd="1"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46C6674-A21F-41B2-B9AE-1A4C4AF542CA}" srcId="{AD143DF5-B084-44E6-A507-0B4A417F35FF}" destId="{D824C04B-32F9-4DD9-A11E-7EC479D4B41F}" srcOrd="1" destOrd="0" parTransId="{08AE46DC-0CAE-4DA8-A1BA-D802E85CB44C}" sibTransId="{69DBB338-3F77-4BFA-9AEC-50F6A1D7D0BB}"/>
    <dgm:cxn modelId="{F1EB03C1-E573-4BE3-9A81-37B328E17AB1}" srcId="{07E63637-DB1B-46B5-8F91-D7BC058F780F}" destId="{ED85548A-CA6A-442C-B622-A10E6B07B8E2}" srcOrd="2" destOrd="0" parTransId="{15B8A0DB-40A2-4F5C-9517-32B67A92FE9B}" sibTransId="{336F0419-2BDB-4E61-BB84-C2E17E97717F}"/>
    <dgm:cxn modelId="{FC735152-583F-4835-AC87-F53F594DA993}" type="presOf" srcId="{08AE46DC-0CAE-4DA8-A1BA-D802E85CB44C}" destId="{61423441-CF44-4A5B-83D1-99C8D5BDCFC2}" srcOrd="0" destOrd="0" presId="urn:microsoft.com/office/officeart/2005/8/layout/hierarchy2"/>
    <dgm:cxn modelId="{28F13DC6-79DF-48D7-B151-5D6001769EC4}" type="presOf" srcId="{15835F6A-1EEE-497C-9353-F7FED0820979}" destId="{9487F4F1-48FC-446E-9CC1-8CC0E68299DD}" srcOrd="0" destOrd="0" presId="urn:microsoft.com/office/officeart/2005/8/layout/hierarchy2"/>
    <dgm:cxn modelId="{F3AC1DC7-02CE-4A84-B4F5-50DB74F2B79B}" type="presOf" srcId="{C6FD0EBE-3856-49E3-8F08-0FD85A196ECC}" destId="{A935A54B-5AF7-481B-8960-F01D7B7CBA95}" srcOrd="0" destOrd="0" presId="urn:microsoft.com/office/officeart/2005/8/layout/hierarchy2"/>
    <dgm:cxn modelId="{1CAE531A-1A20-4F62-AABA-C0E56B0EEFDC}" srcId="{07E63637-DB1B-46B5-8F91-D7BC058F780F}" destId="{1B9F89BD-CEC2-43E5-9366-C3FDD7F6EBDA}" srcOrd="1" destOrd="0" parTransId="{A0F10D81-AB68-42D4-A7B0-F9482EC32B78}" sibTransId="{69967688-D3DA-4088-A966-39A645DBF9FA}"/>
    <dgm:cxn modelId="{11A4A8D1-2634-49AB-8C12-2FAB259B5D07}" type="presOf" srcId="{07E63637-DB1B-46B5-8F91-D7BC058F780F}" destId="{36C82E94-DB8E-4ADA-AA52-30605374B0C0}" srcOrd="0" destOrd="0" presId="urn:microsoft.com/office/officeart/2005/8/layout/hierarchy2"/>
    <dgm:cxn modelId="{E3F05754-D886-4C63-AB62-E254756A8077}" type="presOf" srcId="{D199BC24-2841-43B4-843F-4CBBDD0E47D4}" destId="{55C18256-291B-4C05-B7E9-75E904FBEF79}" srcOrd="1" destOrd="0" presId="urn:microsoft.com/office/officeart/2005/8/layout/hierarchy2"/>
    <dgm:cxn modelId="{DB51C052-C142-440C-991A-74FC3A95259B}" type="presOf" srcId="{08AE46DC-0CAE-4DA8-A1BA-D802E85CB44C}" destId="{DCE1E5F7-D1D8-4EC7-80DF-6DD72D1416BD}" srcOrd="1" destOrd="0" presId="urn:microsoft.com/office/officeart/2005/8/layout/hierarchy2"/>
    <dgm:cxn modelId="{B106935E-5FEC-42C1-A77C-86882FB79207}" type="presOf" srcId="{D199BC24-2841-43B4-843F-4CBBDD0E47D4}" destId="{CB7E44ED-960D-4342-84B4-293ED54074CF}" srcOrd="0" destOrd="0" presId="urn:microsoft.com/office/officeart/2005/8/layout/hierarchy2"/>
    <dgm:cxn modelId="{A46E199E-CFF4-4813-941E-A3467CACF487}" type="presOf" srcId="{A0F10D81-AB68-42D4-A7B0-F9482EC32B78}" destId="{5BA342F5-3EB0-40E6-8484-B2CA12C5E8C3}" srcOrd="1" destOrd="0" presId="urn:microsoft.com/office/officeart/2005/8/layout/hierarchy2"/>
    <dgm:cxn modelId="{8E5B543A-D808-400B-B428-E99ADEC33498}" type="presOf" srcId="{15B8A0DB-40A2-4F5C-9517-32B67A92FE9B}" destId="{F6E9A38F-6E1B-4F19-9DC3-3F8D099FAE03}" srcOrd="0" destOrd="0" presId="urn:microsoft.com/office/officeart/2005/8/layout/hierarchy2"/>
    <dgm:cxn modelId="{C1CE7F9B-A2EF-4B4D-BDD4-3A61E3D89030}" type="presOf" srcId="{A0F10D81-AB68-42D4-A7B0-F9482EC32B78}" destId="{35BD36B7-9BE2-441D-92FD-530A77BD66B1}"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7F6410E-C18F-40D0-9B12-E8C6D8158093}" type="presOf" srcId="{2F2254E7-E9E2-446A-A124-F2F2D9EED7B4}" destId="{24BFCF41-32BF-4502-9AA0-6083BBEA75DB}" srcOrd="0"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DEC9E9CA-0D82-46A6-80F7-1630784C2EF7}" srcId="{9EAB8647-6D27-491A-B8A1-35A50E2E725C}" destId="{07E63637-DB1B-46B5-8F91-D7BC058F780F}" srcOrd="1" destOrd="0" parTransId="{15835F6A-1EEE-497C-9353-F7FED0820979}" sibTransId="{D69F27AC-F90A-4368-87FA-72E33ACB158A}"/>
    <dgm:cxn modelId="{3F8043E5-CF92-4536-A158-AE832B86B4A4}" type="presOf" srcId="{15B8A0DB-40A2-4F5C-9517-32B67A92FE9B}" destId="{71D9F2EA-F352-4A2F-B197-03CE4528C2F1}" srcOrd="1" destOrd="0" presId="urn:microsoft.com/office/officeart/2005/8/layout/hierarchy2"/>
    <dgm:cxn modelId="{A232D2C6-50BC-4E34-88C3-A366E8DF4656}" type="presOf" srcId="{D824C04B-32F9-4DD9-A11E-7EC479D4B41F}" destId="{CBB9E03C-B4B3-4247-B44C-8298666D3F85}"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9A556C3F-1F4E-4986-9EEA-5D064BE236A6}" type="presOf" srcId="{15835F6A-1EEE-497C-9353-F7FED0820979}" destId="{5F5687B9-66F3-4B02-8AE9-670A615502A1}" srcOrd="1"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C6D5135B-4865-42E1-ADE8-160FD12185A4}" type="presOf" srcId="{F8EBBBD9-227D-4DC3-89DD-9AC7E0CDCA8C}" destId="{94CB5FB9-0A6B-4E1A-8C0D-77A3266208E4}" srcOrd="0" destOrd="0" presId="urn:microsoft.com/office/officeart/2005/8/layout/hierarchy2"/>
    <dgm:cxn modelId="{C601E2F8-EEA5-450F-90CD-08E5F7D3EB2C}" type="presOf" srcId="{ED85548A-CA6A-442C-B622-A10E6B07B8E2}" destId="{D30AA896-B5B4-4AA6-B615-0D958BC154F3}"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F51CB657-2876-4156-A514-2314CCF196FD}" type="presParOf" srcId="{434C22C1-5446-497B-B867-64A2F9A5E3E6}" destId="{61423441-CF44-4A5B-83D1-99C8D5BDCFC2}" srcOrd="2" destOrd="0" presId="urn:microsoft.com/office/officeart/2005/8/layout/hierarchy2"/>
    <dgm:cxn modelId="{B4BA4589-582C-4266-B0EA-22821C4AC1A0}" type="presParOf" srcId="{61423441-CF44-4A5B-83D1-99C8D5BDCFC2}" destId="{DCE1E5F7-D1D8-4EC7-80DF-6DD72D1416BD}" srcOrd="0" destOrd="0" presId="urn:microsoft.com/office/officeart/2005/8/layout/hierarchy2"/>
    <dgm:cxn modelId="{8E514F64-AD8F-4257-BC5D-117C1F5E78C1}" type="presParOf" srcId="{434C22C1-5446-497B-B867-64A2F9A5E3E6}" destId="{52E5A9F3-FA2E-4923-AB48-34858146EAB7}" srcOrd="3" destOrd="0" presId="urn:microsoft.com/office/officeart/2005/8/layout/hierarchy2"/>
    <dgm:cxn modelId="{85B08381-DAAB-4820-B808-60495FF7FB83}" type="presParOf" srcId="{52E5A9F3-FA2E-4923-AB48-34858146EAB7}" destId="{CBB9E03C-B4B3-4247-B44C-8298666D3F85}" srcOrd="0" destOrd="0" presId="urn:microsoft.com/office/officeart/2005/8/layout/hierarchy2"/>
    <dgm:cxn modelId="{CD40807E-9F54-411F-88D3-D0E96D254DF1}" type="presParOf" srcId="{52E5A9F3-FA2E-4923-AB48-34858146EAB7}" destId="{95FCFB14-C491-4C1C-9FF4-69374A530058}" srcOrd="1" destOrd="0" presId="urn:microsoft.com/office/officeart/2005/8/layout/hierarchy2"/>
    <dgm:cxn modelId="{6BF742E9-BCAB-49EC-9AA8-4384956E379B}" type="presParOf" srcId="{434C22C1-5446-497B-B867-64A2F9A5E3E6}" destId="{CB7E44ED-960D-4342-84B4-293ED54074CF}" srcOrd="4" destOrd="0" presId="urn:microsoft.com/office/officeart/2005/8/layout/hierarchy2"/>
    <dgm:cxn modelId="{F147AD6D-F9F6-4485-BB1F-E304E9F154E9}" type="presParOf" srcId="{CB7E44ED-960D-4342-84B4-293ED54074CF}" destId="{55C18256-291B-4C05-B7E9-75E904FBEF79}" srcOrd="0" destOrd="0" presId="urn:microsoft.com/office/officeart/2005/8/layout/hierarchy2"/>
    <dgm:cxn modelId="{DAFB6E6A-5BDA-43C3-8FF3-BD0ABC622213}" type="presParOf" srcId="{434C22C1-5446-497B-B867-64A2F9A5E3E6}" destId="{67C4BE2F-8B91-48A1-B5A1-2F704807FD7E}" srcOrd="5" destOrd="0" presId="urn:microsoft.com/office/officeart/2005/8/layout/hierarchy2"/>
    <dgm:cxn modelId="{9322B3A7-8510-4B7B-A484-42512428CF47}" type="presParOf" srcId="{67C4BE2F-8B91-48A1-B5A1-2F704807FD7E}" destId="{24BFCF41-32BF-4502-9AA0-6083BBEA75DB}" srcOrd="0" destOrd="0" presId="urn:microsoft.com/office/officeart/2005/8/layout/hierarchy2"/>
    <dgm:cxn modelId="{3A09BD6D-D51E-4D4E-9533-007D1C396749}" type="presParOf" srcId="{67C4BE2F-8B91-48A1-B5A1-2F704807FD7E}" destId="{DCBE75A1-97B0-49DD-B72B-90E9FAA6E3DF}" srcOrd="1" destOrd="0" presId="urn:microsoft.com/office/officeart/2005/8/layout/hierarchy2"/>
    <dgm:cxn modelId="{B4CE86A5-A5C6-4AFB-86F5-752E528640BA}" type="presParOf" srcId="{14D31926-6263-42C1-A257-51BAFAC94AA3}" destId="{9487F4F1-48FC-446E-9CC1-8CC0E68299DD}" srcOrd="2" destOrd="0" presId="urn:microsoft.com/office/officeart/2005/8/layout/hierarchy2"/>
    <dgm:cxn modelId="{167306A0-D6F5-4577-B08A-18C6EBBAF381}" type="presParOf" srcId="{9487F4F1-48FC-446E-9CC1-8CC0E68299DD}" destId="{5F5687B9-66F3-4B02-8AE9-670A615502A1}" srcOrd="0" destOrd="0" presId="urn:microsoft.com/office/officeart/2005/8/layout/hierarchy2"/>
    <dgm:cxn modelId="{983C59D9-888A-4338-8965-23476371BB50}" type="presParOf" srcId="{14D31926-6263-42C1-A257-51BAFAC94AA3}" destId="{18AA6E14-0BE0-4EFE-9573-7C4E7CECFDC2}" srcOrd="3" destOrd="0" presId="urn:microsoft.com/office/officeart/2005/8/layout/hierarchy2"/>
    <dgm:cxn modelId="{BCA7A9D9-D270-4C5E-8D2A-7411A1D2C471}" type="presParOf" srcId="{18AA6E14-0BE0-4EFE-9573-7C4E7CECFDC2}" destId="{36C82E94-DB8E-4ADA-AA52-30605374B0C0}" srcOrd="0" destOrd="0" presId="urn:microsoft.com/office/officeart/2005/8/layout/hierarchy2"/>
    <dgm:cxn modelId="{C4DC6CE3-3F39-4778-9729-CF1D27B41E34}" type="presParOf" srcId="{18AA6E14-0BE0-4EFE-9573-7C4E7CECFDC2}" destId="{6B1E6F85-366C-4011-B3CA-3C63DCF2EA32}" srcOrd="1" destOrd="0" presId="urn:microsoft.com/office/officeart/2005/8/layout/hierarchy2"/>
    <dgm:cxn modelId="{4AF7748B-4781-4EA1-92D5-A19D84CCC828}" type="presParOf" srcId="{6B1E6F85-366C-4011-B3CA-3C63DCF2EA32}" destId="{94CB5FB9-0A6B-4E1A-8C0D-77A3266208E4}" srcOrd="0" destOrd="0" presId="urn:microsoft.com/office/officeart/2005/8/layout/hierarchy2"/>
    <dgm:cxn modelId="{B671A1EB-02A0-454C-8947-41866CA5E6E0}" type="presParOf" srcId="{94CB5FB9-0A6B-4E1A-8C0D-77A3266208E4}" destId="{CE40F644-EB12-4FD9-9BB6-655185B42EE2}" srcOrd="0" destOrd="0" presId="urn:microsoft.com/office/officeart/2005/8/layout/hierarchy2"/>
    <dgm:cxn modelId="{4289F682-E3AD-4BE9-8B02-B18204CD2B47}" type="presParOf" srcId="{6B1E6F85-366C-4011-B3CA-3C63DCF2EA32}" destId="{5C2FD700-164A-4C82-89BA-A8DBA2F2231B}" srcOrd="1" destOrd="0" presId="urn:microsoft.com/office/officeart/2005/8/layout/hierarchy2"/>
    <dgm:cxn modelId="{7BB7022F-D8CF-4830-88DC-D38C1EF52019}" type="presParOf" srcId="{5C2FD700-164A-4C82-89BA-A8DBA2F2231B}" destId="{A935A54B-5AF7-481B-8960-F01D7B7CBA95}" srcOrd="0" destOrd="0" presId="urn:microsoft.com/office/officeart/2005/8/layout/hierarchy2"/>
    <dgm:cxn modelId="{D953F261-FB29-4E32-BC9E-94128A9B01F2}" type="presParOf" srcId="{5C2FD700-164A-4C82-89BA-A8DBA2F2231B}" destId="{31C56261-14BD-4639-915C-823F34E6D59E}" srcOrd="1" destOrd="0" presId="urn:microsoft.com/office/officeart/2005/8/layout/hierarchy2"/>
    <dgm:cxn modelId="{ADEADB18-66FC-43F0-AC4F-AA81C96043C8}" type="presParOf" srcId="{6B1E6F85-366C-4011-B3CA-3C63DCF2EA32}" destId="{35BD36B7-9BE2-441D-92FD-530A77BD66B1}" srcOrd="2" destOrd="0" presId="urn:microsoft.com/office/officeart/2005/8/layout/hierarchy2"/>
    <dgm:cxn modelId="{58C79D2B-0507-41EE-91ED-7521183B81A5}" type="presParOf" srcId="{35BD36B7-9BE2-441D-92FD-530A77BD66B1}" destId="{5BA342F5-3EB0-40E6-8484-B2CA12C5E8C3}" srcOrd="0" destOrd="0" presId="urn:microsoft.com/office/officeart/2005/8/layout/hierarchy2"/>
    <dgm:cxn modelId="{D4A226CC-92AF-4219-833F-32CB18C88F50}" type="presParOf" srcId="{6B1E6F85-366C-4011-B3CA-3C63DCF2EA32}" destId="{32C297CF-E9BA-4585-B31F-2F2961A8FB88}" srcOrd="3" destOrd="0" presId="urn:microsoft.com/office/officeart/2005/8/layout/hierarchy2"/>
    <dgm:cxn modelId="{2F2B0C42-33C9-416F-AB29-84A31412D6D2}" type="presParOf" srcId="{32C297CF-E9BA-4585-B31F-2F2961A8FB88}" destId="{324C4295-D856-4ECC-A954-C60358AA6939}" srcOrd="0" destOrd="0" presId="urn:microsoft.com/office/officeart/2005/8/layout/hierarchy2"/>
    <dgm:cxn modelId="{B2353CCA-20A2-4549-86F6-BB7D462B9A10}" type="presParOf" srcId="{32C297CF-E9BA-4585-B31F-2F2961A8FB88}" destId="{DF0111F1-D179-4117-B69B-58A1E4A3D3B4}" srcOrd="1" destOrd="0" presId="urn:microsoft.com/office/officeart/2005/8/layout/hierarchy2"/>
    <dgm:cxn modelId="{B969F6E6-76C1-4626-BE49-A59CB3BB5B53}" type="presParOf" srcId="{6B1E6F85-366C-4011-B3CA-3C63DCF2EA32}" destId="{F6E9A38F-6E1B-4F19-9DC3-3F8D099FAE03}" srcOrd="4" destOrd="0" presId="urn:microsoft.com/office/officeart/2005/8/layout/hierarchy2"/>
    <dgm:cxn modelId="{BEAC4D02-6A50-4FB3-B112-8D5DEE3D81F2}" type="presParOf" srcId="{F6E9A38F-6E1B-4F19-9DC3-3F8D099FAE03}" destId="{71D9F2EA-F352-4A2F-B197-03CE4528C2F1}" srcOrd="0" destOrd="0" presId="urn:microsoft.com/office/officeart/2005/8/layout/hierarchy2"/>
    <dgm:cxn modelId="{41888A80-8F38-410B-802E-576A1C3FED05}" type="presParOf" srcId="{6B1E6F85-366C-4011-B3CA-3C63DCF2EA32}" destId="{7A0DF9D6-7E9A-4462-81F8-9D34453D686C}" srcOrd="5" destOrd="0" presId="urn:microsoft.com/office/officeart/2005/8/layout/hierarchy2"/>
    <dgm:cxn modelId="{EFC80D2B-0581-4A14-B116-40365A02726F}" type="presParOf" srcId="{7A0DF9D6-7E9A-4462-81F8-9D34453D686C}" destId="{D30AA896-B5B4-4AA6-B615-0D958BC154F3}" srcOrd="0" destOrd="0" presId="urn:microsoft.com/office/officeart/2005/8/layout/hierarchy2"/>
    <dgm:cxn modelId="{0FFA9B73-5EEF-4CF5-A837-F2F49E7E48F3}" type="presParOf" srcId="{7A0DF9D6-7E9A-4462-81F8-9D34453D686C}" destId="{DBE270B7-C261-4484-88BB-7ED520CE726B}"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3" qsCatId="simple" csTypeId="urn:microsoft.com/office/officeart/2005/8/colors/accent1_2#3" csCatId="accent1" phldr="1"/>
      <dgm:spPr/>
      <dgm:t>
        <a:bodyPr/>
        <a:lstStyle/>
        <a:p>
          <a:endParaRPr lang="zh-CN" altLang="en-US"/>
        </a:p>
      </dgm:t>
    </dgm:pt>
    <dgm:pt modelId="{9EAB8647-6D27-491A-B8A1-35A50E2E725C}">
      <dgm:prSet phldrT="[文本]" custT="1"/>
      <dgm:spPr/>
      <dgm:t>
        <a:bodyPr/>
        <a:lstStyle/>
        <a:p>
          <a:r>
            <a:rPr lang="zh-CN" altLang="en-US" sz="1600"/>
            <a:t>按变量值存放的位置分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pPr algn="l"/>
          <a:r>
            <a:rPr lang="zh-CN" altLang="en-US" sz="1600"/>
            <a:t>内存中静态存储区</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1A53B4A3-8CEC-4A67-BD12-2D324DC5C154}">
      <dgm:prSet phldrT="[文本]" custT="1"/>
      <dgm:spPr/>
      <dgm:t>
        <a:bodyPr/>
        <a:lstStyle/>
        <a:p>
          <a:pPr algn="l"/>
          <a:r>
            <a:rPr lang="zh-CN" altLang="en-US" sz="1600"/>
            <a:t>静态局部变量</a:t>
          </a:r>
        </a:p>
      </dgm:t>
    </dgm:pt>
    <dgm:pt modelId="{5021797A-97A1-494F-B84B-58FC438A6ED7}" type="parTrans" cxnId="{74002B7C-7B65-4420-97AD-AFE5C4CE4B4E}">
      <dgm:prSet/>
      <dgm:spPr>
        <a:ln>
          <a:solidFill>
            <a:schemeClr val="bg1"/>
          </a:solidFill>
        </a:ln>
      </dgm:spPr>
      <dgm:t>
        <a:bodyPr/>
        <a:lstStyle/>
        <a:p>
          <a:endParaRPr lang="zh-CN" altLang="en-US"/>
        </a:p>
      </dgm:t>
    </dgm:pt>
    <dgm:pt modelId="{E760BC64-518C-431D-9AB3-A18639999F0C}" type="sibTrans" cxnId="{74002B7C-7B65-4420-97AD-AFE5C4CE4B4E}">
      <dgm:prSet/>
      <dgm:spPr/>
      <dgm:t>
        <a:bodyPr/>
        <a:lstStyle/>
        <a:p>
          <a:endParaRPr lang="zh-CN" altLang="en-US"/>
        </a:p>
      </dgm:t>
    </dgm:pt>
    <dgm:pt modelId="{DC1C6751-0C13-4407-9875-CAB01E1C345A}">
      <dgm:prSet phldrT="[文本]" custT="1"/>
      <dgm:spPr/>
      <dgm:t>
        <a:bodyPr/>
        <a:lstStyle/>
        <a:p>
          <a:pPr algn="l"/>
          <a:r>
            <a:rPr lang="zh-CN" altLang="en-US" sz="1600"/>
            <a:t>静态外部变量（函数外部静态变量）</a:t>
          </a:r>
        </a:p>
      </dgm:t>
    </dgm:pt>
    <dgm:pt modelId="{9F314007-D901-4DD6-ACFF-188CD12C815F}" type="parTrans" cxnId="{0A34C099-15DA-4798-B7F2-5D7DA5063F83}">
      <dgm:prSet/>
      <dgm:spPr>
        <a:ln>
          <a:solidFill>
            <a:schemeClr val="bg1"/>
          </a:solidFill>
        </a:ln>
      </dgm:spPr>
      <dgm:t>
        <a:bodyPr/>
        <a:lstStyle/>
        <a:p>
          <a:endParaRPr lang="zh-CN" altLang="en-US"/>
        </a:p>
      </dgm:t>
    </dgm:pt>
    <dgm:pt modelId="{0ED534BB-FF08-4220-B29C-721839598762}" type="sibTrans" cxnId="{0A34C099-15DA-4798-B7F2-5D7DA5063F83}">
      <dgm:prSet/>
      <dgm:spPr/>
      <dgm:t>
        <a:bodyPr/>
        <a:lstStyle/>
        <a:p>
          <a:endParaRPr lang="zh-CN" altLang="en-US"/>
        </a:p>
      </dgm:t>
    </dgm:pt>
    <dgm:pt modelId="{6598B809-5CF9-4A24-9F14-39E1441484B0}">
      <dgm:prSet phldrT="[文本]" custT="1"/>
      <dgm:spPr/>
      <dgm:t>
        <a:bodyPr/>
        <a:lstStyle/>
        <a:p>
          <a:pPr algn="l"/>
          <a:r>
            <a:rPr lang="zh-CN" altLang="en-US" sz="1600"/>
            <a:t>外部变量（可为其他文件引用）</a:t>
          </a:r>
        </a:p>
      </dgm:t>
    </dgm:pt>
    <dgm:pt modelId="{5431E2B0-3D9D-48FA-9DA5-8790827325F8}" type="parTrans" cxnId="{741EFDA0-A8C9-411B-BA7D-DA86B5C04F35}">
      <dgm:prSet/>
      <dgm:spPr>
        <a:ln>
          <a:solidFill>
            <a:schemeClr val="bg1"/>
          </a:solidFill>
        </a:ln>
      </dgm:spPr>
      <dgm:t>
        <a:bodyPr/>
        <a:lstStyle/>
        <a:p>
          <a:endParaRPr lang="zh-CN" altLang="en-US"/>
        </a:p>
      </dgm:t>
    </dgm:pt>
    <dgm:pt modelId="{7D635268-BEA7-481C-88DD-9C49693886C6}" type="sibTrans" cxnId="{741EFDA0-A8C9-411B-BA7D-DA86B5C04F35}">
      <dgm:prSet/>
      <dgm:spPr/>
      <dgm:t>
        <a:bodyPr/>
        <a:lstStyle/>
        <a:p>
          <a:endParaRPr lang="zh-CN" altLang="en-US"/>
        </a:p>
      </dgm:t>
    </dgm:pt>
    <dgm:pt modelId="{82890021-6B6E-44A8-80E7-E0FA63684401}">
      <dgm:prSet phldrT="[文本]" custT="1"/>
      <dgm:spPr/>
      <dgm:t>
        <a:bodyPr/>
        <a:lstStyle/>
        <a:p>
          <a:pPr algn="l"/>
          <a:r>
            <a:rPr lang="zh-CN" altLang="en-US" sz="1600"/>
            <a:t>内存中动态存储区：自动变量和形式参数</a:t>
          </a:r>
        </a:p>
      </dgm:t>
    </dgm:pt>
    <dgm:pt modelId="{CDAA453A-C3A6-48B3-996B-4E9B494771BD}" type="parTrans" cxnId="{6A72D6FA-6F0E-402F-9254-11E072437A96}">
      <dgm:prSet/>
      <dgm:spPr>
        <a:ln>
          <a:solidFill>
            <a:schemeClr val="bg1"/>
          </a:solidFill>
        </a:ln>
      </dgm:spPr>
      <dgm:t>
        <a:bodyPr/>
        <a:lstStyle/>
        <a:p>
          <a:endParaRPr lang="zh-CN" altLang="en-US"/>
        </a:p>
      </dgm:t>
    </dgm:pt>
    <dgm:pt modelId="{03456DBC-D4FD-4C00-836B-8F618983C7B9}" type="sibTrans" cxnId="{6A72D6FA-6F0E-402F-9254-11E072437A96}">
      <dgm:prSet/>
      <dgm:spPr/>
      <dgm:t>
        <a:bodyPr/>
        <a:lstStyle/>
        <a:p>
          <a:endParaRPr lang="zh-CN" altLang="en-US"/>
        </a:p>
      </dgm:t>
    </dgm:pt>
    <dgm:pt modelId="{82860FAF-B415-4B3E-9164-93540A2034E5}">
      <dgm:prSet phldrT="[文本]" custT="1"/>
      <dgm:spPr/>
      <dgm:t>
        <a:bodyPr/>
        <a:lstStyle/>
        <a:p>
          <a:pPr algn="l"/>
          <a:r>
            <a:rPr lang="en-US" altLang="zh-CN" sz="1600"/>
            <a:t>CPU</a:t>
          </a:r>
          <a:r>
            <a:rPr lang="zh-CN" altLang="en-US" sz="1600"/>
            <a:t>中的寄存器：寄存器变量</a:t>
          </a:r>
        </a:p>
      </dgm:t>
    </dgm:pt>
    <dgm:pt modelId="{64EB6AB9-F282-4B81-919E-765F80753CE9}" type="parTrans" cxnId="{C5CD1C95-7E06-4B18-A4EA-A71D6CC94824}">
      <dgm:prSet/>
      <dgm:spPr>
        <a:ln>
          <a:solidFill>
            <a:schemeClr val="bg1"/>
          </a:solidFill>
        </a:ln>
      </dgm:spPr>
      <dgm:t>
        <a:bodyPr/>
        <a:lstStyle/>
        <a:p>
          <a:endParaRPr lang="zh-CN" altLang="en-US"/>
        </a:p>
      </dgm:t>
    </dgm:pt>
    <dgm:pt modelId="{5FC5505A-392A-4F72-9038-15BC65F997D2}" type="sibTrans" cxnId="{C5CD1C95-7E06-4B18-A4EA-A71D6CC94824}">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3"/>
      <dgm:spPr/>
      <dgm:t>
        <a:bodyPr/>
        <a:lstStyle/>
        <a:p>
          <a:endParaRPr lang="zh-CN" altLang="en-US"/>
        </a:p>
      </dgm:t>
    </dgm:pt>
    <dgm:pt modelId="{741E8693-72D3-4148-B561-A50491D247AC}" type="pres">
      <dgm:prSet presAssocID="{E5B2BA49-3101-40E4-B9EF-F26F1A16EF30}" presName="connTx" presStyleLbl="parChTrans1D2" presStyleIdx="0" presStyleCnt="3"/>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3" custScaleY="47281">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DF686C6E-6463-4C18-B5E6-C3608BD9DD7F}" type="pres">
      <dgm:prSet presAssocID="{5021797A-97A1-494F-B84B-58FC438A6ED7}" presName="conn2-1" presStyleLbl="parChTrans1D3" presStyleIdx="0" presStyleCnt="3"/>
      <dgm:spPr/>
      <dgm:t>
        <a:bodyPr/>
        <a:lstStyle/>
        <a:p>
          <a:endParaRPr lang="zh-CN" altLang="en-US"/>
        </a:p>
      </dgm:t>
    </dgm:pt>
    <dgm:pt modelId="{4F3F1B3D-AC0C-43CA-940F-A1492A02CE58}" type="pres">
      <dgm:prSet presAssocID="{5021797A-97A1-494F-B84B-58FC438A6ED7}" presName="connTx" presStyleLbl="parChTrans1D3" presStyleIdx="0" presStyleCnt="3"/>
      <dgm:spPr/>
      <dgm:t>
        <a:bodyPr/>
        <a:lstStyle/>
        <a:p>
          <a:endParaRPr lang="zh-CN" altLang="en-US"/>
        </a:p>
      </dgm:t>
    </dgm:pt>
    <dgm:pt modelId="{24A55C85-95A2-4692-BAB4-B3B4D24B463E}" type="pres">
      <dgm:prSet presAssocID="{1A53B4A3-8CEC-4A67-BD12-2D324DC5C154}" presName="root2" presStyleCnt="0"/>
      <dgm:spPr/>
    </dgm:pt>
    <dgm:pt modelId="{821A32BD-E3FB-4755-894D-A033B8243A26}" type="pres">
      <dgm:prSet presAssocID="{1A53B4A3-8CEC-4A67-BD12-2D324DC5C154}" presName="LevelTwoTextNode" presStyleLbl="node3" presStyleIdx="0" presStyleCnt="3" custScaleX="177083" custScaleY="39091" custLinFactNeighborY="6339">
        <dgm:presLayoutVars>
          <dgm:chPref val="3"/>
        </dgm:presLayoutVars>
      </dgm:prSet>
      <dgm:spPr/>
      <dgm:t>
        <a:bodyPr/>
        <a:lstStyle/>
        <a:p>
          <a:endParaRPr lang="zh-CN" altLang="en-US"/>
        </a:p>
      </dgm:t>
    </dgm:pt>
    <dgm:pt modelId="{4CC2EF51-07FF-4A3E-A57F-E08CB6E663A3}" type="pres">
      <dgm:prSet presAssocID="{1A53B4A3-8CEC-4A67-BD12-2D324DC5C154}" presName="level3hierChild" presStyleCnt="0"/>
      <dgm:spPr/>
    </dgm:pt>
    <dgm:pt modelId="{DCD6E85E-AE8F-4CF7-AD0F-446D87A602D5}" type="pres">
      <dgm:prSet presAssocID="{9F314007-D901-4DD6-ACFF-188CD12C815F}" presName="conn2-1" presStyleLbl="parChTrans1D3" presStyleIdx="1" presStyleCnt="3"/>
      <dgm:spPr/>
      <dgm:t>
        <a:bodyPr/>
        <a:lstStyle/>
        <a:p>
          <a:endParaRPr lang="zh-CN" altLang="en-US"/>
        </a:p>
      </dgm:t>
    </dgm:pt>
    <dgm:pt modelId="{28C39BC2-6B94-4289-B5AC-16093108CA12}" type="pres">
      <dgm:prSet presAssocID="{9F314007-D901-4DD6-ACFF-188CD12C815F}" presName="connTx" presStyleLbl="parChTrans1D3" presStyleIdx="1" presStyleCnt="3"/>
      <dgm:spPr/>
      <dgm:t>
        <a:bodyPr/>
        <a:lstStyle/>
        <a:p>
          <a:endParaRPr lang="zh-CN" altLang="en-US"/>
        </a:p>
      </dgm:t>
    </dgm:pt>
    <dgm:pt modelId="{B2F01DEF-65AC-407A-80F7-1578C770F238}" type="pres">
      <dgm:prSet presAssocID="{DC1C6751-0C13-4407-9875-CAB01E1C345A}" presName="root2" presStyleCnt="0"/>
      <dgm:spPr/>
    </dgm:pt>
    <dgm:pt modelId="{DB841FD5-997B-4A0B-8749-2D903B3BF392}" type="pres">
      <dgm:prSet presAssocID="{DC1C6751-0C13-4407-9875-CAB01E1C345A}" presName="LevelTwoTextNode" presStyleLbl="node3" presStyleIdx="1" presStyleCnt="3" custScaleX="177083" custScaleY="39091" custLinFactNeighborY="6339">
        <dgm:presLayoutVars>
          <dgm:chPref val="3"/>
        </dgm:presLayoutVars>
      </dgm:prSet>
      <dgm:spPr/>
      <dgm:t>
        <a:bodyPr/>
        <a:lstStyle/>
        <a:p>
          <a:endParaRPr lang="zh-CN" altLang="en-US"/>
        </a:p>
      </dgm:t>
    </dgm:pt>
    <dgm:pt modelId="{1795BB2D-616F-4AC9-A97B-97FD41E64668}" type="pres">
      <dgm:prSet presAssocID="{DC1C6751-0C13-4407-9875-CAB01E1C345A}" presName="level3hierChild" presStyleCnt="0"/>
      <dgm:spPr/>
    </dgm:pt>
    <dgm:pt modelId="{79298B7E-0BD0-441D-8DBB-776298EF699C}" type="pres">
      <dgm:prSet presAssocID="{5431E2B0-3D9D-48FA-9DA5-8790827325F8}" presName="conn2-1" presStyleLbl="parChTrans1D3" presStyleIdx="2" presStyleCnt="3"/>
      <dgm:spPr/>
      <dgm:t>
        <a:bodyPr/>
        <a:lstStyle/>
        <a:p>
          <a:endParaRPr lang="zh-CN" altLang="en-US"/>
        </a:p>
      </dgm:t>
    </dgm:pt>
    <dgm:pt modelId="{42FA3856-2F9C-4907-B916-9BD1CAF8F5BC}" type="pres">
      <dgm:prSet presAssocID="{5431E2B0-3D9D-48FA-9DA5-8790827325F8}" presName="connTx" presStyleLbl="parChTrans1D3" presStyleIdx="2" presStyleCnt="3"/>
      <dgm:spPr/>
      <dgm:t>
        <a:bodyPr/>
        <a:lstStyle/>
        <a:p>
          <a:endParaRPr lang="zh-CN" altLang="en-US"/>
        </a:p>
      </dgm:t>
    </dgm:pt>
    <dgm:pt modelId="{AECBEAF1-2C7D-4D92-AB73-B3AD1AD633BF}" type="pres">
      <dgm:prSet presAssocID="{6598B809-5CF9-4A24-9F14-39E1441484B0}" presName="root2" presStyleCnt="0"/>
      <dgm:spPr/>
    </dgm:pt>
    <dgm:pt modelId="{22188E78-1DD5-4C59-871B-FA6A8B456787}" type="pres">
      <dgm:prSet presAssocID="{6598B809-5CF9-4A24-9F14-39E1441484B0}" presName="LevelTwoTextNode" presStyleLbl="node3" presStyleIdx="2" presStyleCnt="3" custScaleX="177083" custScaleY="39091" custLinFactNeighborY="6339">
        <dgm:presLayoutVars>
          <dgm:chPref val="3"/>
        </dgm:presLayoutVars>
      </dgm:prSet>
      <dgm:spPr/>
      <dgm:t>
        <a:bodyPr/>
        <a:lstStyle/>
        <a:p>
          <a:endParaRPr lang="zh-CN" altLang="en-US"/>
        </a:p>
      </dgm:t>
    </dgm:pt>
    <dgm:pt modelId="{E567E074-8121-4076-9DC2-15F72FAC5332}" type="pres">
      <dgm:prSet presAssocID="{6598B809-5CF9-4A24-9F14-39E1441484B0}" presName="level3hierChild" presStyleCnt="0"/>
      <dgm:spPr/>
    </dgm:pt>
    <dgm:pt modelId="{B694E5B9-AA54-471B-950B-0550223EFA84}" type="pres">
      <dgm:prSet presAssocID="{CDAA453A-C3A6-48B3-996B-4E9B494771BD}" presName="conn2-1" presStyleLbl="parChTrans1D2" presStyleIdx="1" presStyleCnt="3"/>
      <dgm:spPr/>
      <dgm:t>
        <a:bodyPr/>
        <a:lstStyle/>
        <a:p>
          <a:endParaRPr lang="zh-CN" altLang="en-US"/>
        </a:p>
      </dgm:t>
    </dgm:pt>
    <dgm:pt modelId="{210A3C82-4182-496A-92A4-42487B9C3726}" type="pres">
      <dgm:prSet presAssocID="{CDAA453A-C3A6-48B3-996B-4E9B494771BD}" presName="connTx" presStyleLbl="parChTrans1D2" presStyleIdx="1" presStyleCnt="3"/>
      <dgm:spPr/>
      <dgm:t>
        <a:bodyPr/>
        <a:lstStyle/>
        <a:p>
          <a:endParaRPr lang="zh-CN" altLang="en-US"/>
        </a:p>
      </dgm:t>
    </dgm:pt>
    <dgm:pt modelId="{5EC4C3B3-CCD5-48FB-83CD-C3FBA6A2B704}" type="pres">
      <dgm:prSet presAssocID="{82890021-6B6E-44A8-80E7-E0FA63684401}" presName="root2" presStyleCnt="0"/>
      <dgm:spPr/>
    </dgm:pt>
    <dgm:pt modelId="{2CBA548F-C3AF-4ECC-97F1-CD5079D35437}" type="pres">
      <dgm:prSet presAssocID="{82890021-6B6E-44A8-80E7-E0FA63684401}" presName="LevelTwoTextNode" presStyleLbl="node2" presStyleIdx="1" presStyleCnt="3" custScaleX="317845" custScaleY="47281">
        <dgm:presLayoutVars>
          <dgm:chPref val="3"/>
        </dgm:presLayoutVars>
      </dgm:prSet>
      <dgm:spPr/>
      <dgm:t>
        <a:bodyPr/>
        <a:lstStyle/>
        <a:p>
          <a:endParaRPr lang="zh-CN" altLang="en-US"/>
        </a:p>
      </dgm:t>
    </dgm:pt>
    <dgm:pt modelId="{9B945B05-1CB3-44C5-A8F7-675C2D2238F7}" type="pres">
      <dgm:prSet presAssocID="{82890021-6B6E-44A8-80E7-E0FA63684401}" presName="level3hierChild" presStyleCnt="0"/>
      <dgm:spPr/>
    </dgm:pt>
    <dgm:pt modelId="{0E047A06-AC6E-41C3-ABD2-E32D1B5DF4FA}" type="pres">
      <dgm:prSet presAssocID="{64EB6AB9-F282-4B81-919E-765F80753CE9}" presName="conn2-1" presStyleLbl="parChTrans1D2" presStyleIdx="2" presStyleCnt="3"/>
      <dgm:spPr/>
      <dgm:t>
        <a:bodyPr/>
        <a:lstStyle/>
        <a:p>
          <a:endParaRPr lang="zh-CN" altLang="en-US"/>
        </a:p>
      </dgm:t>
    </dgm:pt>
    <dgm:pt modelId="{754DAEBB-B81D-4C0B-9729-DB93C024702F}" type="pres">
      <dgm:prSet presAssocID="{64EB6AB9-F282-4B81-919E-765F80753CE9}" presName="connTx" presStyleLbl="parChTrans1D2" presStyleIdx="2" presStyleCnt="3"/>
      <dgm:spPr/>
      <dgm:t>
        <a:bodyPr/>
        <a:lstStyle/>
        <a:p>
          <a:endParaRPr lang="zh-CN" altLang="en-US"/>
        </a:p>
      </dgm:t>
    </dgm:pt>
    <dgm:pt modelId="{CC5AA2F2-FDE3-4B48-9D11-F05155B3A098}" type="pres">
      <dgm:prSet presAssocID="{82860FAF-B415-4B3E-9164-93540A2034E5}" presName="root2" presStyleCnt="0"/>
      <dgm:spPr/>
    </dgm:pt>
    <dgm:pt modelId="{27AEE529-2B7C-4364-8F8B-60C6D6610070}" type="pres">
      <dgm:prSet presAssocID="{82860FAF-B415-4B3E-9164-93540A2034E5}" presName="LevelTwoTextNode" presStyleLbl="node2" presStyleIdx="2" presStyleCnt="3" custScaleX="317933" custScaleY="47281">
        <dgm:presLayoutVars>
          <dgm:chPref val="3"/>
        </dgm:presLayoutVars>
      </dgm:prSet>
      <dgm:spPr/>
      <dgm:t>
        <a:bodyPr/>
        <a:lstStyle/>
        <a:p>
          <a:endParaRPr lang="zh-CN" altLang="en-US"/>
        </a:p>
      </dgm:t>
    </dgm:pt>
    <dgm:pt modelId="{C39D651C-138D-4205-8AA5-913EDC304A32}" type="pres">
      <dgm:prSet presAssocID="{82860FAF-B415-4B3E-9164-93540A2034E5}"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8B88CC0C-F9FD-499C-9FFE-3C922F200A1B}" type="presOf" srcId="{DC1C6751-0C13-4407-9875-CAB01E1C345A}" destId="{DB841FD5-997B-4A0B-8749-2D903B3BF392}" srcOrd="0" destOrd="0" presId="urn:microsoft.com/office/officeart/2005/8/layout/hierarchy2"/>
    <dgm:cxn modelId="{18EB1FA0-2A96-49D5-BB48-AD3555409295}" type="presOf" srcId="{64EB6AB9-F282-4B81-919E-765F80753CE9}" destId="{754DAEBB-B81D-4C0B-9729-DB93C024702F}" srcOrd="1" destOrd="0" presId="urn:microsoft.com/office/officeart/2005/8/layout/hierarchy2"/>
    <dgm:cxn modelId="{DBE860D5-F47B-44D7-B744-6FDDD6B3A572}" type="presOf" srcId="{CDAA453A-C3A6-48B3-996B-4E9B494771BD}" destId="{210A3C82-4182-496A-92A4-42487B9C3726}" srcOrd="1"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CC66DE0-63A3-4502-B24B-EEB4C28BFA7F}" type="presOf" srcId="{6598B809-5CF9-4A24-9F14-39E1441484B0}" destId="{22188E78-1DD5-4C59-871B-FA6A8B456787}" srcOrd="0" destOrd="0" presId="urn:microsoft.com/office/officeart/2005/8/layout/hierarchy2"/>
    <dgm:cxn modelId="{44731E2E-A689-48EA-B30E-BD6A572DB5CE}" type="presOf" srcId="{CDAA453A-C3A6-48B3-996B-4E9B494771BD}" destId="{B694E5B9-AA54-471B-950B-0550223EFA84}" srcOrd="0" destOrd="0" presId="urn:microsoft.com/office/officeart/2005/8/layout/hierarchy2"/>
    <dgm:cxn modelId="{D2B5FF59-868D-4AC2-BDB5-1C6794C021DD}" type="presOf" srcId="{5021797A-97A1-494F-B84B-58FC438A6ED7}" destId="{DF686C6E-6463-4C18-B5E6-C3608BD9DD7F}" srcOrd="0" destOrd="0" presId="urn:microsoft.com/office/officeart/2005/8/layout/hierarchy2"/>
    <dgm:cxn modelId="{74002B7C-7B65-4420-97AD-AFE5C4CE4B4E}" srcId="{AD143DF5-B084-44E6-A507-0B4A417F35FF}" destId="{1A53B4A3-8CEC-4A67-BD12-2D324DC5C154}" srcOrd="0" destOrd="0" parTransId="{5021797A-97A1-494F-B84B-58FC438A6ED7}" sibTransId="{E760BC64-518C-431D-9AB3-A18639999F0C}"/>
    <dgm:cxn modelId="{741EFDA0-A8C9-411B-BA7D-DA86B5C04F35}" srcId="{AD143DF5-B084-44E6-A507-0B4A417F35FF}" destId="{6598B809-5CF9-4A24-9F14-39E1441484B0}" srcOrd="2" destOrd="0" parTransId="{5431E2B0-3D9D-48FA-9DA5-8790827325F8}" sibTransId="{7D635268-BEA7-481C-88DD-9C49693886C6}"/>
    <dgm:cxn modelId="{F2F05823-F6AF-48A7-BF26-5CD87A8EB207}" type="presOf" srcId="{1A53B4A3-8CEC-4A67-BD12-2D324DC5C154}" destId="{821A32BD-E3FB-4755-894D-A033B8243A26}" srcOrd="0" destOrd="0" presId="urn:microsoft.com/office/officeart/2005/8/layout/hierarchy2"/>
    <dgm:cxn modelId="{C5CD1C95-7E06-4B18-A4EA-A71D6CC94824}" srcId="{9EAB8647-6D27-491A-B8A1-35A50E2E725C}" destId="{82860FAF-B415-4B3E-9164-93540A2034E5}" srcOrd="2" destOrd="0" parTransId="{64EB6AB9-F282-4B81-919E-765F80753CE9}" sibTransId="{5FC5505A-392A-4F72-9038-15BC65F997D2}"/>
    <dgm:cxn modelId="{222510CE-9C96-4F3F-BA66-7E44787BCEBF}" type="presOf" srcId="{82890021-6B6E-44A8-80E7-E0FA63684401}" destId="{2CBA548F-C3AF-4ECC-97F1-CD5079D35437}"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C4CAB2C7-300E-4162-A5DD-48F54DFD9D13}" type="presOf" srcId="{82860FAF-B415-4B3E-9164-93540A2034E5}" destId="{27AEE529-2B7C-4364-8F8B-60C6D6610070}" srcOrd="0" destOrd="0" presId="urn:microsoft.com/office/officeart/2005/8/layout/hierarchy2"/>
    <dgm:cxn modelId="{33D42A93-929B-4200-A8D3-AADC14C8FBAF}" type="presOf" srcId="{5431E2B0-3D9D-48FA-9DA5-8790827325F8}" destId="{79298B7E-0BD0-441D-8DBB-776298EF699C}" srcOrd="0" destOrd="0" presId="urn:microsoft.com/office/officeart/2005/8/layout/hierarchy2"/>
    <dgm:cxn modelId="{1A4D3134-6A78-49A3-868C-E91D0FF4429B}" type="presOf" srcId="{5021797A-97A1-494F-B84B-58FC438A6ED7}" destId="{4F3F1B3D-AC0C-43CA-940F-A1492A02CE58}" srcOrd="1"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6A72D6FA-6F0E-402F-9254-11E072437A96}" srcId="{9EAB8647-6D27-491A-B8A1-35A50E2E725C}" destId="{82890021-6B6E-44A8-80E7-E0FA63684401}" srcOrd="1" destOrd="0" parTransId="{CDAA453A-C3A6-48B3-996B-4E9B494771BD}" sibTransId="{03456DBC-D4FD-4C00-836B-8F618983C7B9}"/>
    <dgm:cxn modelId="{06C89699-3D75-437C-B74C-2DC4F8623CE5}" type="presOf" srcId="{9F314007-D901-4DD6-ACFF-188CD12C815F}" destId="{28C39BC2-6B94-4289-B5AC-16093108CA12}" srcOrd="1"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C243AC8E-8B4B-4622-B748-2F1620D08F3B}" type="presOf" srcId="{5431E2B0-3D9D-48FA-9DA5-8790827325F8}" destId="{42FA3856-2F9C-4907-B916-9BD1CAF8F5BC}" srcOrd="1" destOrd="0" presId="urn:microsoft.com/office/officeart/2005/8/layout/hierarchy2"/>
    <dgm:cxn modelId="{BEBD56B4-596E-4D6F-82D2-24E4CFD3F1BC}" type="presOf" srcId="{64EB6AB9-F282-4B81-919E-765F80753CE9}" destId="{0E047A06-AC6E-41C3-ABD2-E32D1B5DF4FA}"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0A34C099-15DA-4798-B7F2-5D7DA5063F83}" srcId="{AD143DF5-B084-44E6-A507-0B4A417F35FF}" destId="{DC1C6751-0C13-4407-9875-CAB01E1C345A}" srcOrd="1" destOrd="0" parTransId="{9F314007-D901-4DD6-ACFF-188CD12C815F}" sibTransId="{0ED534BB-FF08-4220-B29C-721839598762}"/>
    <dgm:cxn modelId="{01798E06-0C8E-4903-B6DA-D82898758EA6}" type="presOf" srcId="{9F314007-D901-4DD6-ACFF-188CD12C815F}" destId="{DCD6E85E-AE8F-4CF7-AD0F-446D87A602D5}"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4D76D076-8A43-4C79-9A28-0848601CF7B0}" type="presParOf" srcId="{434C22C1-5446-497B-B867-64A2F9A5E3E6}" destId="{DF686C6E-6463-4C18-B5E6-C3608BD9DD7F}" srcOrd="0" destOrd="0" presId="urn:microsoft.com/office/officeart/2005/8/layout/hierarchy2"/>
    <dgm:cxn modelId="{3E00C90F-4D0B-453D-AD44-17508953B5AB}" type="presParOf" srcId="{DF686C6E-6463-4C18-B5E6-C3608BD9DD7F}" destId="{4F3F1B3D-AC0C-43CA-940F-A1492A02CE58}" srcOrd="0" destOrd="0" presId="urn:microsoft.com/office/officeart/2005/8/layout/hierarchy2"/>
    <dgm:cxn modelId="{39AE8D38-BEED-4701-8620-820013683923}" type="presParOf" srcId="{434C22C1-5446-497B-B867-64A2F9A5E3E6}" destId="{24A55C85-95A2-4692-BAB4-B3B4D24B463E}" srcOrd="1" destOrd="0" presId="urn:microsoft.com/office/officeart/2005/8/layout/hierarchy2"/>
    <dgm:cxn modelId="{A409A624-C9D8-4A6A-9861-EF77D9CF3629}" type="presParOf" srcId="{24A55C85-95A2-4692-BAB4-B3B4D24B463E}" destId="{821A32BD-E3FB-4755-894D-A033B8243A26}" srcOrd="0" destOrd="0" presId="urn:microsoft.com/office/officeart/2005/8/layout/hierarchy2"/>
    <dgm:cxn modelId="{B2E9F2BC-B1A0-464D-9FE0-3DE36DB3EAE6}" type="presParOf" srcId="{24A55C85-95A2-4692-BAB4-B3B4D24B463E}" destId="{4CC2EF51-07FF-4A3E-A57F-E08CB6E663A3}" srcOrd="1" destOrd="0" presId="urn:microsoft.com/office/officeart/2005/8/layout/hierarchy2"/>
    <dgm:cxn modelId="{DD3359C2-E7CD-496B-ABB7-1F2197A63979}" type="presParOf" srcId="{434C22C1-5446-497B-B867-64A2F9A5E3E6}" destId="{DCD6E85E-AE8F-4CF7-AD0F-446D87A602D5}" srcOrd="2" destOrd="0" presId="urn:microsoft.com/office/officeart/2005/8/layout/hierarchy2"/>
    <dgm:cxn modelId="{F95A4582-4456-458B-AFF7-4C8FE704BC32}" type="presParOf" srcId="{DCD6E85E-AE8F-4CF7-AD0F-446D87A602D5}" destId="{28C39BC2-6B94-4289-B5AC-16093108CA12}" srcOrd="0" destOrd="0" presId="urn:microsoft.com/office/officeart/2005/8/layout/hierarchy2"/>
    <dgm:cxn modelId="{D271A4FC-E15B-4146-8AA1-F967AAB127F2}" type="presParOf" srcId="{434C22C1-5446-497B-B867-64A2F9A5E3E6}" destId="{B2F01DEF-65AC-407A-80F7-1578C770F238}" srcOrd="3" destOrd="0" presId="urn:microsoft.com/office/officeart/2005/8/layout/hierarchy2"/>
    <dgm:cxn modelId="{89E3F7A8-7509-47C8-B8BC-B90CAA525A0C}" type="presParOf" srcId="{B2F01DEF-65AC-407A-80F7-1578C770F238}" destId="{DB841FD5-997B-4A0B-8749-2D903B3BF392}" srcOrd="0" destOrd="0" presId="urn:microsoft.com/office/officeart/2005/8/layout/hierarchy2"/>
    <dgm:cxn modelId="{D5BF9758-5C27-477A-8468-DFC7C67EAFF6}" type="presParOf" srcId="{B2F01DEF-65AC-407A-80F7-1578C770F238}" destId="{1795BB2D-616F-4AC9-A97B-97FD41E64668}" srcOrd="1" destOrd="0" presId="urn:microsoft.com/office/officeart/2005/8/layout/hierarchy2"/>
    <dgm:cxn modelId="{F658ABC0-1383-4537-86C8-005994B5351E}" type="presParOf" srcId="{434C22C1-5446-497B-B867-64A2F9A5E3E6}" destId="{79298B7E-0BD0-441D-8DBB-776298EF699C}" srcOrd="4" destOrd="0" presId="urn:microsoft.com/office/officeart/2005/8/layout/hierarchy2"/>
    <dgm:cxn modelId="{959BA41E-F3C5-4529-975F-0535DA0CFD8E}" type="presParOf" srcId="{79298B7E-0BD0-441D-8DBB-776298EF699C}" destId="{42FA3856-2F9C-4907-B916-9BD1CAF8F5BC}" srcOrd="0" destOrd="0" presId="urn:microsoft.com/office/officeart/2005/8/layout/hierarchy2"/>
    <dgm:cxn modelId="{A47D9615-90E0-4EE3-9703-50FFE420C548}" type="presParOf" srcId="{434C22C1-5446-497B-B867-64A2F9A5E3E6}" destId="{AECBEAF1-2C7D-4D92-AB73-B3AD1AD633BF}" srcOrd="5" destOrd="0" presId="urn:microsoft.com/office/officeart/2005/8/layout/hierarchy2"/>
    <dgm:cxn modelId="{A170C11E-82A0-4BA1-A470-E4CDE9AE26C4}" type="presParOf" srcId="{AECBEAF1-2C7D-4D92-AB73-B3AD1AD633BF}" destId="{22188E78-1DD5-4C59-871B-FA6A8B456787}" srcOrd="0" destOrd="0" presId="urn:microsoft.com/office/officeart/2005/8/layout/hierarchy2"/>
    <dgm:cxn modelId="{8CB25F50-6416-4049-820A-29DA63A63DAB}" type="presParOf" srcId="{AECBEAF1-2C7D-4D92-AB73-B3AD1AD633BF}" destId="{E567E074-8121-4076-9DC2-15F72FAC5332}" srcOrd="1" destOrd="0" presId="urn:microsoft.com/office/officeart/2005/8/layout/hierarchy2"/>
    <dgm:cxn modelId="{0C826C0E-C17D-4025-9BF6-6761C0C07892}" type="presParOf" srcId="{14D31926-6263-42C1-A257-51BAFAC94AA3}" destId="{B694E5B9-AA54-471B-950B-0550223EFA84}" srcOrd="2" destOrd="0" presId="urn:microsoft.com/office/officeart/2005/8/layout/hierarchy2"/>
    <dgm:cxn modelId="{A5755D9B-9609-4968-998E-E99CAF899338}" type="presParOf" srcId="{B694E5B9-AA54-471B-950B-0550223EFA84}" destId="{210A3C82-4182-496A-92A4-42487B9C3726}" srcOrd="0" destOrd="0" presId="urn:microsoft.com/office/officeart/2005/8/layout/hierarchy2"/>
    <dgm:cxn modelId="{369D2D60-CC20-43AF-8686-F0EAD7C55279}" type="presParOf" srcId="{14D31926-6263-42C1-A257-51BAFAC94AA3}" destId="{5EC4C3B3-CCD5-48FB-83CD-C3FBA6A2B704}" srcOrd="3" destOrd="0" presId="urn:microsoft.com/office/officeart/2005/8/layout/hierarchy2"/>
    <dgm:cxn modelId="{CB47AB4F-2DCC-4C59-AA78-5251F0609C10}" type="presParOf" srcId="{5EC4C3B3-CCD5-48FB-83CD-C3FBA6A2B704}" destId="{2CBA548F-C3AF-4ECC-97F1-CD5079D35437}" srcOrd="0" destOrd="0" presId="urn:microsoft.com/office/officeart/2005/8/layout/hierarchy2"/>
    <dgm:cxn modelId="{4988B101-965B-490A-974E-A93FD256A128}" type="presParOf" srcId="{5EC4C3B3-CCD5-48FB-83CD-C3FBA6A2B704}" destId="{9B945B05-1CB3-44C5-A8F7-675C2D2238F7}" srcOrd="1" destOrd="0" presId="urn:microsoft.com/office/officeart/2005/8/layout/hierarchy2"/>
    <dgm:cxn modelId="{5044841D-E215-42B7-94ED-78BACBCB5E0F}" type="presParOf" srcId="{14D31926-6263-42C1-A257-51BAFAC94AA3}" destId="{0E047A06-AC6E-41C3-ABD2-E32D1B5DF4FA}" srcOrd="4" destOrd="0" presId="urn:microsoft.com/office/officeart/2005/8/layout/hierarchy2"/>
    <dgm:cxn modelId="{868F3400-DBAB-446A-ADD5-5041F6BA39BB}" type="presParOf" srcId="{0E047A06-AC6E-41C3-ABD2-E32D1B5DF4FA}" destId="{754DAEBB-B81D-4C0B-9729-DB93C024702F}" srcOrd="0" destOrd="0" presId="urn:microsoft.com/office/officeart/2005/8/layout/hierarchy2"/>
    <dgm:cxn modelId="{B93236B9-B3AC-4796-8C29-F4056FC57F97}" type="presParOf" srcId="{14D31926-6263-42C1-A257-51BAFAC94AA3}" destId="{CC5AA2F2-FDE3-4B48-9D11-F05155B3A098}" srcOrd="5" destOrd="0" presId="urn:microsoft.com/office/officeart/2005/8/layout/hierarchy2"/>
    <dgm:cxn modelId="{7EA38E59-AA34-4AC7-AAED-010F3245F1F9}" type="presParOf" srcId="{CC5AA2F2-FDE3-4B48-9D11-F05155B3A098}" destId="{27AEE529-2B7C-4364-8F8B-60C6D6610070}" srcOrd="0" destOrd="0" presId="urn:microsoft.com/office/officeart/2005/8/layout/hierarchy2"/>
    <dgm:cxn modelId="{DAEE4191-2341-445D-ADD0-AD241961E6DB}" type="presParOf" srcId="{CC5AA2F2-FDE3-4B48-9D11-F05155B3A098}" destId="{C39D651C-138D-4205-8AA5-913EDC304A32}"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B64C8F-8355-4F2C-A467-2EF9524C8283}">
      <dsp:nvSpPr>
        <dsp:cNvPr id="0" name=""/>
        <dsp:cNvSpPr/>
      </dsp:nvSpPr>
      <dsp:spPr>
        <a:xfrm>
          <a:off x="4872" y="2571111"/>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按作用域角度分</a:t>
          </a:r>
        </a:p>
      </dsp:txBody>
      <dsp:txXfrm>
        <a:off x="4872" y="2571111"/>
        <a:ext cx="1695979" cy="847989"/>
      </dsp:txXfrm>
    </dsp:sp>
    <dsp:sp modelId="{85E08284-7A50-4E49-8713-95E6F558FD58}">
      <dsp:nvSpPr>
        <dsp:cNvPr id="0" name=""/>
        <dsp:cNvSpPr/>
      </dsp:nvSpPr>
      <dsp:spPr>
        <a:xfrm rot="18501265">
          <a:off x="1493419" y="2552362"/>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8501265">
        <a:off x="2012716" y="2539115"/>
        <a:ext cx="54662" cy="54662"/>
      </dsp:txXfrm>
    </dsp:sp>
    <dsp:sp modelId="{DD44B907-6941-43E8-9D36-B5F3C2FC6BDE}">
      <dsp:nvSpPr>
        <dsp:cNvPr id="0" name=""/>
        <dsp:cNvSpPr/>
      </dsp:nvSpPr>
      <dsp:spPr>
        <a:xfrm>
          <a:off x="2379243" y="1713793"/>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局部变量</a:t>
          </a:r>
        </a:p>
      </dsp:txBody>
      <dsp:txXfrm>
        <a:off x="2379243" y="1713793"/>
        <a:ext cx="1695979" cy="847989"/>
      </dsp:txXfrm>
    </dsp:sp>
    <dsp:sp modelId="{F0F69C3E-30A5-4A07-A515-84ED773806FD}">
      <dsp:nvSpPr>
        <dsp:cNvPr id="0" name=""/>
        <dsp:cNvSpPr/>
      </dsp:nvSpPr>
      <dsp:spPr>
        <a:xfrm rot="18501265">
          <a:off x="3867790" y="1695045"/>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8501265">
        <a:off x="4387087" y="1681798"/>
        <a:ext cx="54662" cy="54662"/>
      </dsp:txXfrm>
    </dsp:sp>
    <dsp:sp modelId="{822E0AFE-9352-4928-A5A0-88A0A40E533D}">
      <dsp:nvSpPr>
        <dsp:cNvPr id="0" name=""/>
        <dsp:cNvSpPr/>
      </dsp:nvSpPr>
      <dsp:spPr>
        <a:xfrm>
          <a:off x="4753614" y="105829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自动变量，即动态局部变量（离开函数，值就消失）</a:t>
          </a:r>
        </a:p>
      </dsp:txBody>
      <dsp:txXfrm>
        <a:off x="4753614" y="1058297"/>
        <a:ext cx="4964131" cy="444346"/>
      </dsp:txXfrm>
    </dsp:sp>
    <dsp:sp modelId="{CA0924DD-CBB4-47D6-BB0E-942F53B6AA52}">
      <dsp:nvSpPr>
        <dsp:cNvPr id="0" name=""/>
        <dsp:cNvSpPr/>
      </dsp:nvSpPr>
      <dsp:spPr>
        <a:xfrm rot="20229404">
          <a:off x="4046356" y="1980817"/>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20229404">
        <a:off x="4396015" y="1976499"/>
        <a:ext cx="36806" cy="36806"/>
      </dsp:txXfrm>
    </dsp:sp>
    <dsp:sp modelId="{FBFB39F2-1C70-4D3D-B4DA-07D018E25088}">
      <dsp:nvSpPr>
        <dsp:cNvPr id="0" name=""/>
        <dsp:cNvSpPr/>
      </dsp:nvSpPr>
      <dsp:spPr>
        <a:xfrm>
          <a:off x="4753614" y="162984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静态局部变量（离开函数，值仍保留）</a:t>
          </a:r>
        </a:p>
      </dsp:txBody>
      <dsp:txXfrm>
        <a:off x="4753614" y="1629842"/>
        <a:ext cx="4964131" cy="444346"/>
      </dsp:txXfrm>
    </dsp:sp>
    <dsp:sp modelId="{184B900F-34E4-4D9E-BF00-AF359F81F52E}">
      <dsp:nvSpPr>
        <dsp:cNvPr id="0" name=""/>
        <dsp:cNvSpPr/>
      </dsp:nvSpPr>
      <dsp:spPr>
        <a:xfrm rot="1370596">
          <a:off x="4046356" y="2266590"/>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370596">
        <a:off x="4396015" y="2262271"/>
        <a:ext cx="36806" cy="36806"/>
      </dsp:txXfrm>
    </dsp:sp>
    <dsp:sp modelId="{494DA38D-49EE-4C1A-B3B2-63034F41DF81}">
      <dsp:nvSpPr>
        <dsp:cNvPr id="0" name=""/>
        <dsp:cNvSpPr/>
      </dsp:nvSpPr>
      <dsp:spPr>
        <a:xfrm>
          <a:off x="4753614" y="220138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寄存器变量（离开函数，值就消失）</a:t>
          </a:r>
        </a:p>
      </dsp:txBody>
      <dsp:txXfrm>
        <a:off x="4753614" y="2201387"/>
        <a:ext cx="4964131" cy="444346"/>
      </dsp:txXfrm>
    </dsp:sp>
    <dsp:sp modelId="{9487F4F1-48FC-446E-9CC1-8CC0E68299DD}">
      <dsp:nvSpPr>
        <dsp:cNvPr id="0" name=""/>
        <dsp:cNvSpPr/>
      </dsp:nvSpPr>
      <dsp:spPr>
        <a:xfrm rot="3098735">
          <a:off x="3867790" y="2552362"/>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3098735">
        <a:off x="4387087" y="2539115"/>
        <a:ext cx="54662" cy="54662"/>
      </dsp:txXfrm>
    </dsp:sp>
    <dsp:sp modelId="{36C82E94-DB8E-4ADA-AA52-30605374B0C0}">
      <dsp:nvSpPr>
        <dsp:cNvPr id="0" name=""/>
        <dsp:cNvSpPr/>
      </dsp:nvSpPr>
      <dsp:spPr>
        <a:xfrm>
          <a:off x="4753614" y="277293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（形式参数可以定义为自动变量或寄存器变量）</a:t>
          </a:r>
        </a:p>
      </dsp:txBody>
      <dsp:txXfrm>
        <a:off x="4753614" y="2772932"/>
        <a:ext cx="4964131" cy="444346"/>
      </dsp:txXfrm>
    </dsp:sp>
    <dsp:sp modelId="{DFB3FF7C-948B-421D-8F13-49186FDCA399}">
      <dsp:nvSpPr>
        <dsp:cNvPr id="0" name=""/>
        <dsp:cNvSpPr/>
      </dsp:nvSpPr>
      <dsp:spPr>
        <a:xfrm rot="3098735">
          <a:off x="1493419" y="3409680"/>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3098735">
        <a:off x="2012716" y="3396433"/>
        <a:ext cx="54662" cy="54662"/>
      </dsp:txXfrm>
    </dsp:sp>
    <dsp:sp modelId="{AB48AF42-1AA9-4F06-B905-732EF1235BBA}">
      <dsp:nvSpPr>
        <dsp:cNvPr id="0" name=""/>
        <dsp:cNvSpPr/>
      </dsp:nvSpPr>
      <dsp:spPr>
        <a:xfrm>
          <a:off x="2379243" y="3428428"/>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全局变量</a:t>
          </a:r>
        </a:p>
      </dsp:txBody>
      <dsp:txXfrm>
        <a:off x="2379243" y="3428428"/>
        <a:ext cx="1695979" cy="847989"/>
      </dsp:txXfrm>
    </dsp:sp>
    <dsp:sp modelId="{94CB5FB9-0A6B-4E1A-8C0D-77A3266208E4}">
      <dsp:nvSpPr>
        <dsp:cNvPr id="0" name=""/>
        <dsp:cNvSpPr/>
      </dsp:nvSpPr>
      <dsp:spPr>
        <a:xfrm rot="20229404">
          <a:off x="4046356" y="3695452"/>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20229404">
        <a:off x="4396015" y="3691134"/>
        <a:ext cx="36806" cy="36806"/>
      </dsp:txXfrm>
    </dsp:sp>
    <dsp:sp modelId="{A935A54B-5AF7-481B-8960-F01D7B7CBA95}">
      <dsp:nvSpPr>
        <dsp:cNvPr id="0" name=""/>
        <dsp:cNvSpPr/>
      </dsp:nvSpPr>
      <dsp:spPr>
        <a:xfrm>
          <a:off x="4753614" y="334447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静态外部变量（只限本文件引用）</a:t>
          </a:r>
        </a:p>
      </dsp:txBody>
      <dsp:txXfrm>
        <a:off x="4753614" y="3344477"/>
        <a:ext cx="4964131" cy="444346"/>
      </dsp:txXfrm>
    </dsp:sp>
    <dsp:sp modelId="{35BD36B7-9BE2-441D-92FD-530A77BD66B1}">
      <dsp:nvSpPr>
        <dsp:cNvPr id="0" name=""/>
        <dsp:cNvSpPr/>
      </dsp:nvSpPr>
      <dsp:spPr>
        <a:xfrm rot="1370596">
          <a:off x="4046356" y="3981225"/>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370596">
        <a:off x="4396015" y="3976906"/>
        <a:ext cx="36806" cy="36806"/>
      </dsp:txXfrm>
    </dsp:sp>
    <dsp:sp modelId="{324C4295-D856-4ECC-A954-C60358AA6939}">
      <dsp:nvSpPr>
        <dsp:cNvPr id="0" name=""/>
        <dsp:cNvSpPr/>
      </dsp:nvSpPr>
      <dsp:spPr>
        <a:xfrm>
          <a:off x="4753614" y="391602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外部变量（即非静态的外部变量，允许其他文件引用）</a:t>
          </a:r>
        </a:p>
      </dsp:txBody>
      <dsp:txXfrm>
        <a:off x="4753614" y="3916022"/>
        <a:ext cx="4964131" cy="4443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B64C8F-8355-4F2C-A467-2EF9524C8283}">
      <dsp:nvSpPr>
        <dsp:cNvPr id="0" name=""/>
        <dsp:cNvSpPr/>
      </dsp:nvSpPr>
      <dsp:spPr>
        <a:xfrm>
          <a:off x="1033" y="2285080"/>
          <a:ext cx="1698625" cy="849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按变量的生存期分</a:t>
          </a:r>
        </a:p>
      </dsp:txBody>
      <dsp:txXfrm>
        <a:off x="1033" y="2285080"/>
        <a:ext cx="1698625" cy="849312"/>
      </dsp:txXfrm>
    </dsp:sp>
    <dsp:sp modelId="{85E08284-7A50-4E49-8713-95E6F558FD58}">
      <dsp:nvSpPr>
        <dsp:cNvPr id="0" name=""/>
        <dsp:cNvSpPr/>
      </dsp:nvSpPr>
      <dsp:spPr>
        <a:xfrm rot="18503733">
          <a:off x="1492398" y="2266935"/>
          <a:ext cx="1093969" cy="28212"/>
        </a:xfrm>
        <a:custGeom>
          <a:avLst/>
          <a:gdLst/>
          <a:ahLst/>
          <a:cxnLst/>
          <a:rect l="0" t="0" r="0" b="0"/>
          <a:pathLst>
            <a:path>
              <a:moveTo>
                <a:pt x="0" y="14106"/>
              </a:moveTo>
              <a:lnTo>
                <a:pt x="109396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8503733">
        <a:off x="2012034" y="2253692"/>
        <a:ext cx="54698" cy="54698"/>
      </dsp:txXfrm>
    </dsp:sp>
    <dsp:sp modelId="{DD44B907-6941-43E8-9D36-B5F3C2FC6BDE}">
      <dsp:nvSpPr>
        <dsp:cNvPr id="0" name=""/>
        <dsp:cNvSpPr/>
      </dsp:nvSpPr>
      <dsp:spPr>
        <a:xfrm>
          <a:off x="2379108" y="1427691"/>
          <a:ext cx="1698625" cy="849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动态存储</a:t>
          </a:r>
        </a:p>
      </dsp:txBody>
      <dsp:txXfrm>
        <a:off x="2379108" y="1427691"/>
        <a:ext cx="1698625" cy="849312"/>
      </dsp:txXfrm>
    </dsp:sp>
    <dsp:sp modelId="{F0F69C3E-30A5-4A07-A515-84ED773806FD}">
      <dsp:nvSpPr>
        <dsp:cNvPr id="0" name=""/>
        <dsp:cNvSpPr/>
      </dsp:nvSpPr>
      <dsp:spPr>
        <a:xfrm rot="19196447">
          <a:off x="3973594" y="1552578"/>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9196447">
        <a:off x="4395265" y="1544492"/>
        <a:ext cx="44386" cy="44386"/>
      </dsp:txXfrm>
    </dsp:sp>
    <dsp:sp modelId="{822E0AFE-9352-4928-A5A0-88A0A40E533D}">
      <dsp:nvSpPr>
        <dsp:cNvPr id="0" name=""/>
        <dsp:cNvSpPr/>
      </dsp:nvSpPr>
      <dsp:spPr>
        <a:xfrm>
          <a:off x="4757183" y="1059059"/>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自动变量</a:t>
          </a:r>
          <a:r>
            <a:rPr lang="en-US" altLang="en-US" sz="1600" kern="1200"/>
            <a:t>(</a:t>
          </a:r>
          <a:r>
            <a:rPr lang="zh-CN" altLang="en-US" sz="1600" kern="1200"/>
            <a:t>本函数内有效</a:t>
          </a:r>
          <a:r>
            <a:rPr lang="en-US" altLang="en-US" sz="1600" kern="1200"/>
            <a:t>)</a:t>
          </a:r>
          <a:endParaRPr lang="zh-CN" altLang="en-US" sz="1600" kern="1200"/>
        </a:p>
      </dsp:txBody>
      <dsp:txXfrm>
        <a:off x="4757183" y="1059059"/>
        <a:ext cx="4964401" cy="443927"/>
      </dsp:txXfrm>
    </dsp:sp>
    <dsp:sp modelId="{61423441-CF44-4A5B-83D1-99C8D5BDCFC2}">
      <dsp:nvSpPr>
        <dsp:cNvPr id="0" name=""/>
        <dsp:cNvSpPr/>
      </dsp:nvSpPr>
      <dsp:spPr>
        <a:xfrm>
          <a:off x="4077733" y="1838240"/>
          <a:ext cx="679450" cy="28212"/>
        </a:xfrm>
        <a:custGeom>
          <a:avLst/>
          <a:gdLst/>
          <a:ahLst/>
          <a:cxnLst/>
          <a:rect l="0" t="0" r="0" b="0"/>
          <a:pathLst>
            <a:path>
              <a:moveTo>
                <a:pt x="0" y="14106"/>
              </a:moveTo>
              <a:lnTo>
                <a:pt x="679450"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00472" y="1835361"/>
        <a:ext cx="33972" cy="33972"/>
      </dsp:txXfrm>
    </dsp:sp>
    <dsp:sp modelId="{CBB9E03C-B4B3-4247-B44C-8298666D3F85}">
      <dsp:nvSpPr>
        <dsp:cNvPr id="0" name=""/>
        <dsp:cNvSpPr/>
      </dsp:nvSpPr>
      <dsp:spPr>
        <a:xfrm>
          <a:off x="4757183" y="1630383"/>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寄存器变量</a:t>
          </a:r>
          <a:r>
            <a:rPr lang="en-US" altLang="en-US" sz="1600" kern="1200"/>
            <a:t>(</a:t>
          </a:r>
          <a:r>
            <a:rPr lang="zh-CN" altLang="en-US" sz="1600" kern="1200"/>
            <a:t>本函数内有效</a:t>
          </a:r>
          <a:r>
            <a:rPr lang="en-US" altLang="en-US" sz="1600" kern="1200"/>
            <a:t>)</a:t>
          </a:r>
          <a:endParaRPr lang="zh-CN" altLang="en-US" sz="1600" kern="1200"/>
        </a:p>
      </dsp:txBody>
      <dsp:txXfrm>
        <a:off x="4757183" y="1630383"/>
        <a:ext cx="4964401" cy="443927"/>
      </dsp:txXfrm>
    </dsp:sp>
    <dsp:sp modelId="{CB7E44ED-960D-4342-84B4-293ED54074CF}">
      <dsp:nvSpPr>
        <dsp:cNvPr id="0" name=""/>
        <dsp:cNvSpPr/>
      </dsp:nvSpPr>
      <dsp:spPr>
        <a:xfrm rot="2403553">
          <a:off x="3973594" y="2123902"/>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403553">
        <a:off x="4395265" y="2115816"/>
        <a:ext cx="44386" cy="44386"/>
      </dsp:txXfrm>
    </dsp:sp>
    <dsp:sp modelId="{24BFCF41-32BF-4502-9AA0-6083BBEA75DB}">
      <dsp:nvSpPr>
        <dsp:cNvPr id="0" name=""/>
        <dsp:cNvSpPr/>
      </dsp:nvSpPr>
      <dsp:spPr>
        <a:xfrm>
          <a:off x="4757183" y="2201707"/>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形式参数</a:t>
          </a:r>
          <a:r>
            <a:rPr lang="en-US" altLang="en-US" sz="1600" kern="1200"/>
            <a:t>(</a:t>
          </a:r>
          <a:r>
            <a:rPr lang="zh-CN" altLang="en-US" sz="1600" kern="1200"/>
            <a:t>本函数内有效</a:t>
          </a:r>
          <a:r>
            <a:rPr lang="en-US" altLang="en-US" sz="1600" kern="1200"/>
            <a:t>)</a:t>
          </a:r>
          <a:endParaRPr lang="zh-CN" altLang="en-US" sz="1600" kern="1200"/>
        </a:p>
      </dsp:txBody>
      <dsp:txXfrm>
        <a:off x="4757183" y="2201707"/>
        <a:ext cx="4964401" cy="443927"/>
      </dsp:txXfrm>
    </dsp:sp>
    <dsp:sp modelId="{9487F4F1-48FC-446E-9CC1-8CC0E68299DD}">
      <dsp:nvSpPr>
        <dsp:cNvPr id="0" name=""/>
        <dsp:cNvSpPr/>
      </dsp:nvSpPr>
      <dsp:spPr>
        <a:xfrm rot="3094692">
          <a:off x="1492715" y="3123921"/>
          <a:ext cx="1093337" cy="28212"/>
        </a:xfrm>
        <a:custGeom>
          <a:avLst/>
          <a:gdLst/>
          <a:ahLst/>
          <a:cxnLst/>
          <a:rect l="0" t="0" r="0" b="0"/>
          <a:pathLst>
            <a:path>
              <a:moveTo>
                <a:pt x="0" y="14106"/>
              </a:moveTo>
              <a:lnTo>
                <a:pt x="1093337"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3094692">
        <a:off x="2012050" y="3110694"/>
        <a:ext cx="54666" cy="54666"/>
      </dsp:txXfrm>
    </dsp:sp>
    <dsp:sp modelId="{36C82E94-DB8E-4ADA-AA52-30605374B0C0}">
      <dsp:nvSpPr>
        <dsp:cNvPr id="0" name=""/>
        <dsp:cNvSpPr/>
      </dsp:nvSpPr>
      <dsp:spPr>
        <a:xfrm>
          <a:off x="2379108" y="3140856"/>
          <a:ext cx="1698251" cy="85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静态存储</a:t>
          </a:r>
        </a:p>
      </dsp:txBody>
      <dsp:txXfrm>
        <a:off x="2379108" y="3140856"/>
        <a:ext cx="1698251" cy="850926"/>
      </dsp:txXfrm>
    </dsp:sp>
    <dsp:sp modelId="{94CB5FB9-0A6B-4E1A-8C0D-77A3266208E4}">
      <dsp:nvSpPr>
        <dsp:cNvPr id="0" name=""/>
        <dsp:cNvSpPr/>
      </dsp:nvSpPr>
      <dsp:spPr>
        <a:xfrm rot="19196447">
          <a:off x="3973220" y="3266551"/>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9196447">
        <a:off x="4394891" y="3258464"/>
        <a:ext cx="44386" cy="44386"/>
      </dsp:txXfrm>
    </dsp:sp>
    <dsp:sp modelId="{A935A54B-5AF7-481B-8960-F01D7B7CBA95}">
      <dsp:nvSpPr>
        <dsp:cNvPr id="0" name=""/>
        <dsp:cNvSpPr/>
      </dsp:nvSpPr>
      <dsp:spPr>
        <a:xfrm>
          <a:off x="4756810" y="2773031"/>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静态局部变量（函数内有效）</a:t>
          </a:r>
        </a:p>
      </dsp:txBody>
      <dsp:txXfrm>
        <a:off x="4756810" y="2773031"/>
        <a:ext cx="4964401" cy="443927"/>
      </dsp:txXfrm>
    </dsp:sp>
    <dsp:sp modelId="{35BD36B7-9BE2-441D-92FD-530A77BD66B1}">
      <dsp:nvSpPr>
        <dsp:cNvPr id="0" name=""/>
        <dsp:cNvSpPr/>
      </dsp:nvSpPr>
      <dsp:spPr>
        <a:xfrm>
          <a:off x="4077360" y="3552213"/>
          <a:ext cx="679450" cy="28212"/>
        </a:xfrm>
        <a:custGeom>
          <a:avLst/>
          <a:gdLst/>
          <a:ahLst/>
          <a:cxnLst/>
          <a:rect l="0" t="0" r="0" b="0"/>
          <a:pathLst>
            <a:path>
              <a:moveTo>
                <a:pt x="0" y="14106"/>
              </a:moveTo>
              <a:lnTo>
                <a:pt x="679450"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400098" y="3549333"/>
        <a:ext cx="33972" cy="33972"/>
      </dsp:txXfrm>
    </dsp:sp>
    <dsp:sp modelId="{324C4295-D856-4ECC-A954-C60358AA6939}">
      <dsp:nvSpPr>
        <dsp:cNvPr id="0" name=""/>
        <dsp:cNvSpPr/>
      </dsp:nvSpPr>
      <dsp:spPr>
        <a:xfrm>
          <a:off x="4756810" y="3344356"/>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静态外部变量（本文件内有效）</a:t>
          </a:r>
        </a:p>
      </dsp:txBody>
      <dsp:txXfrm>
        <a:off x="4756810" y="3344356"/>
        <a:ext cx="4964401" cy="443927"/>
      </dsp:txXfrm>
    </dsp:sp>
    <dsp:sp modelId="{F6E9A38F-6E1B-4F19-9DC3-3F8D099FAE03}">
      <dsp:nvSpPr>
        <dsp:cNvPr id="0" name=""/>
        <dsp:cNvSpPr/>
      </dsp:nvSpPr>
      <dsp:spPr>
        <a:xfrm rot="2403553">
          <a:off x="3973220" y="3837875"/>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403553">
        <a:off x="4394891" y="3829788"/>
        <a:ext cx="44386" cy="44386"/>
      </dsp:txXfrm>
    </dsp:sp>
    <dsp:sp modelId="{D30AA896-B5B4-4AA6-B615-0D958BC154F3}">
      <dsp:nvSpPr>
        <dsp:cNvPr id="0" name=""/>
        <dsp:cNvSpPr/>
      </dsp:nvSpPr>
      <dsp:spPr>
        <a:xfrm>
          <a:off x="4756810" y="3915680"/>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外部变量（用</a:t>
          </a:r>
          <a:r>
            <a:rPr lang="en-US" altLang="zh-CN" sz="1600" kern="1200"/>
            <a:t>extern</a:t>
          </a:r>
          <a:r>
            <a:rPr lang="zh-CN" altLang="en-US" sz="1600" kern="1200"/>
            <a:t>声明后，其他文件可引用）</a:t>
          </a:r>
        </a:p>
      </dsp:txBody>
      <dsp:txXfrm>
        <a:off x="4756810" y="3915680"/>
        <a:ext cx="4964401" cy="44392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B64C8F-8355-4F2C-A467-2EF9524C8283}">
      <dsp:nvSpPr>
        <dsp:cNvPr id="0" name=""/>
        <dsp:cNvSpPr/>
      </dsp:nvSpPr>
      <dsp:spPr>
        <a:xfrm>
          <a:off x="2735" y="2444067"/>
          <a:ext cx="2121958" cy="106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按变量值存放的位置分</a:t>
          </a:r>
        </a:p>
      </dsp:txBody>
      <dsp:txXfrm>
        <a:off x="2735" y="2444067"/>
        <a:ext cx="2121958" cy="1060979"/>
      </dsp:txXfrm>
    </dsp:sp>
    <dsp:sp modelId="{85E08284-7A50-4E49-8713-95E6F558FD58}">
      <dsp:nvSpPr>
        <dsp:cNvPr id="0" name=""/>
        <dsp:cNvSpPr/>
      </dsp:nvSpPr>
      <dsp:spPr>
        <a:xfrm rot="18750504">
          <a:off x="1921006" y="2493928"/>
          <a:ext cx="1256157" cy="35244"/>
        </a:xfrm>
        <a:custGeom>
          <a:avLst/>
          <a:gdLst/>
          <a:ahLst/>
          <a:cxnLst/>
          <a:rect l="0" t="0" r="0" b="0"/>
          <a:pathLst>
            <a:path>
              <a:moveTo>
                <a:pt x="0" y="17622"/>
              </a:moveTo>
              <a:lnTo>
                <a:pt x="1256157"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8750504">
        <a:off x="2517681" y="2480147"/>
        <a:ext cx="62807" cy="62807"/>
      </dsp:txXfrm>
    </dsp:sp>
    <dsp:sp modelId="{DD44B907-6941-43E8-9D36-B5F3C2FC6BDE}">
      <dsp:nvSpPr>
        <dsp:cNvPr id="0" name=""/>
        <dsp:cNvSpPr/>
      </dsp:nvSpPr>
      <dsp:spPr>
        <a:xfrm>
          <a:off x="2973477" y="1797724"/>
          <a:ext cx="2121958"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内存中静态存储区</a:t>
          </a:r>
        </a:p>
      </dsp:txBody>
      <dsp:txXfrm>
        <a:off x="2973477" y="1797724"/>
        <a:ext cx="2121958" cy="501641"/>
      </dsp:txXfrm>
    </dsp:sp>
    <dsp:sp modelId="{DF686C6E-6463-4C18-B5E6-C3608BD9DD7F}">
      <dsp:nvSpPr>
        <dsp:cNvPr id="0" name=""/>
        <dsp:cNvSpPr/>
      </dsp:nvSpPr>
      <dsp:spPr>
        <a:xfrm rot="19750021">
          <a:off x="5025581" y="1777603"/>
          <a:ext cx="988491" cy="35244"/>
        </a:xfrm>
        <a:custGeom>
          <a:avLst/>
          <a:gdLst/>
          <a:ahLst/>
          <a:cxnLst/>
          <a:rect l="0" t="0" r="0" b="0"/>
          <a:pathLst>
            <a:path>
              <a:moveTo>
                <a:pt x="0" y="17622"/>
              </a:moveTo>
              <a:lnTo>
                <a:pt x="988491"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750021">
        <a:off x="5495115" y="1770513"/>
        <a:ext cx="49424" cy="49424"/>
      </dsp:txXfrm>
    </dsp:sp>
    <dsp:sp modelId="{821A32BD-E3FB-4755-894D-A033B8243A26}">
      <dsp:nvSpPr>
        <dsp:cNvPr id="0" name=""/>
        <dsp:cNvSpPr/>
      </dsp:nvSpPr>
      <dsp:spPr>
        <a:xfrm>
          <a:off x="5944219" y="1334532"/>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静态局部变量</a:t>
          </a:r>
        </a:p>
      </dsp:txBody>
      <dsp:txXfrm>
        <a:off x="5944219" y="1334532"/>
        <a:ext cx="3757627" cy="414747"/>
      </dsp:txXfrm>
    </dsp:sp>
    <dsp:sp modelId="{DCD6E85E-AE8F-4CF7-AD0F-446D87A602D5}">
      <dsp:nvSpPr>
        <dsp:cNvPr id="0" name=""/>
        <dsp:cNvSpPr/>
      </dsp:nvSpPr>
      <dsp:spPr>
        <a:xfrm rot="271831">
          <a:off x="5094105" y="2064550"/>
          <a:ext cx="851443" cy="35244"/>
        </a:xfrm>
        <a:custGeom>
          <a:avLst/>
          <a:gdLst/>
          <a:ahLst/>
          <a:cxnLst/>
          <a:rect l="0" t="0" r="0" b="0"/>
          <a:pathLst>
            <a:path>
              <a:moveTo>
                <a:pt x="0" y="17622"/>
              </a:moveTo>
              <a:lnTo>
                <a:pt x="851443"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71831">
        <a:off x="5498541" y="2060886"/>
        <a:ext cx="42572" cy="42572"/>
      </dsp:txXfrm>
    </dsp:sp>
    <dsp:sp modelId="{DB841FD5-997B-4A0B-8749-2D903B3BF392}">
      <dsp:nvSpPr>
        <dsp:cNvPr id="0" name=""/>
        <dsp:cNvSpPr/>
      </dsp:nvSpPr>
      <dsp:spPr>
        <a:xfrm>
          <a:off x="5944219" y="1908426"/>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静态外部变量（函数外部静态变量）</a:t>
          </a:r>
        </a:p>
      </dsp:txBody>
      <dsp:txXfrm>
        <a:off x="5944219" y="1908426"/>
        <a:ext cx="3757627" cy="414747"/>
      </dsp:txXfrm>
    </dsp:sp>
    <dsp:sp modelId="{79298B7E-0BD0-441D-8DBB-776298EF699C}">
      <dsp:nvSpPr>
        <dsp:cNvPr id="0" name=""/>
        <dsp:cNvSpPr/>
      </dsp:nvSpPr>
      <dsp:spPr>
        <a:xfrm rot="2223989">
          <a:off x="4987966" y="2351497"/>
          <a:ext cx="1063722" cy="35244"/>
        </a:xfrm>
        <a:custGeom>
          <a:avLst/>
          <a:gdLst/>
          <a:ahLst/>
          <a:cxnLst/>
          <a:rect l="0" t="0" r="0" b="0"/>
          <a:pathLst>
            <a:path>
              <a:moveTo>
                <a:pt x="0" y="17622"/>
              </a:moveTo>
              <a:lnTo>
                <a:pt x="1063722"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223989">
        <a:off x="5493234" y="2342526"/>
        <a:ext cx="53186" cy="53186"/>
      </dsp:txXfrm>
    </dsp:sp>
    <dsp:sp modelId="{22188E78-1DD5-4C59-871B-FA6A8B456787}">
      <dsp:nvSpPr>
        <dsp:cNvPr id="0" name=""/>
        <dsp:cNvSpPr/>
      </dsp:nvSpPr>
      <dsp:spPr>
        <a:xfrm>
          <a:off x="5944219" y="2482321"/>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外部变量（可为其他文件引用）</a:t>
          </a:r>
        </a:p>
      </dsp:txBody>
      <dsp:txXfrm>
        <a:off x="5944219" y="2482321"/>
        <a:ext cx="3757627" cy="414747"/>
      </dsp:txXfrm>
    </dsp:sp>
    <dsp:sp modelId="{B694E5B9-AA54-471B-950B-0550223EFA84}">
      <dsp:nvSpPr>
        <dsp:cNvPr id="0" name=""/>
        <dsp:cNvSpPr/>
      </dsp:nvSpPr>
      <dsp:spPr>
        <a:xfrm rot="1041163">
          <a:off x="2104457" y="3089546"/>
          <a:ext cx="889256" cy="35244"/>
        </a:xfrm>
        <a:custGeom>
          <a:avLst/>
          <a:gdLst/>
          <a:ahLst/>
          <a:cxnLst/>
          <a:rect l="0" t="0" r="0" b="0"/>
          <a:pathLst>
            <a:path>
              <a:moveTo>
                <a:pt x="0" y="17622"/>
              </a:moveTo>
              <a:lnTo>
                <a:pt x="889256"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41163">
        <a:off x="2526854" y="3084937"/>
        <a:ext cx="44462" cy="44462"/>
      </dsp:txXfrm>
    </dsp:sp>
    <dsp:sp modelId="{2CBA548F-C3AF-4ECC-97F1-CD5079D35437}">
      <dsp:nvSpPr>
        <dsp:cNvPr id="0" name=""/>
        <dsp:cNvSpPr/>
      </dsp:nvSpPr>
      <dsp:spPr>
        <a:xfrm>
          <a:off x="2973477" y="2988959"/>
          <a:ext cx="6744538"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内存中动态存储区：自动变量和形式参数</a:t>
          </a:r>
        </a:p>
      </dsp:txBody>
      <dsp:txXfrm>
        <a:off x="2973477" y="2988959"/>
        <a:ext cx="6744538" cy="501641"/>
      </dsp:txXfrm>
    </dsp:sp>
    <dsp:sp modelId="{0E047A06-AC6E-41C3-ABD2-E32D1B5DF4FA}">
      <dsp:nvSpPr>
        <dsp:cNvPr id="0" name=""/>
        <dsp:cNvSpPr/>
      </dsp:nvSpPr>
      <dsp:spPr>
        <a:xfrm rot="2849496">
          <a:off x="1921006" y="3419941"/>
          <a:ext cx="1256157" cy="35244"/>
        </a:xfrm>
        <a:custGeom>
          <a:avLst/>
          <a:gdLst/>
          <a:ahLst/>
          <a:cxnLst/>
          <a:rect l="0" t="0" r="0" b="0"/>
          <a:pathLst>
            <a:path>
              <a:moveTo>
                <a:pt x="0" y="17622"/>
              </a:moveTo>
              <a:lnTo>
                <a:pt x="1256157"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849496">
        <a:off x="2517681" y="3406159"/>
        <a:ext cx="62807" cy="62807"/>
      </dsp:txXfrm>
    </dsp:sp>
    <dsp:sp modelId="{27AEE529-2B7C-4364-8F8B-60C6D6610070}">
      <dsp:nvSpPr>
        <dsp:cNvPr id="0" name=""/>
        <dsp:cNvSpPr/>
      </dsp:nvSpPr>
      <dsp:spPr>
        <a:xfrm>
          <a:off x="2973477" y="3649748"/>
          <a:ext cx="6746406"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a:t>CPU</a:t>
          </a:r>
          <a:r>
            <a:rPr lang="zh-CN" altLang="en-US" sz="1600" kern="1200"/>
            <a:t>中的寄存器：寄存器变量</a:t>
          </a:r>
        </a:p>
      </dsp:txBody>
      <dsp:txXfrm>
        <a:off x="2973477" y="3649748"/>
        <a:ext cx="6746406" cy="5016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ACCC8DFB-F66A-4140-9362-650C20DC9E29}" type="datetimeFigureOut">
              <a:rPr lang="zh-CN" altLang="en-US"/>
              <a:pPr>
                <a:defRPr/>
              </a:pPr>
              <a:t>2020/12/23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232AAA9-81AE-413C-8AE2-3992DF12801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等线"/>
      </a:defRPr>
    </a:lvl1pPr>
    <a:lvl2pPr marL="457200" algn="l" rtl="0" fontAlgn="base">
      <a:spcBef>
        <a:spcPct val="30000"/>
      </a:spcBef>
      <a:spcAft>
        <a:spcPct val="0"/>
      </a:spcAft>
      <a:defRPr sz="1200" kern="1200">
        <a:solidFill>
          <a:schemeClr val="tx1"/>
        </a:solidFill>
        <a:latin typeface="+mn-lt"/>
        <a:ea typeface="+mn-ea"/>
        <a:cs typeface="等线"/>
      </a:defRPr>
    </a:lvl2pPr>
    <a:lvl3pPr marL="914400" algn="l" rtl="0" fontAlgn="base">
      <a:spcBef>
        <a:spcPct val="30000"/>
      </a:spcBef>
      <a:spcAft>
        <a:spcPct val="0"/>
      </a:spcAft>
      <a:defRPr sz="1200" kern="1200">
        <a:solidFill>
          <a:schemeClr val="tx1"/>
        </a:solidFill>
        <a:latin typeface="+mn-lt"/>
        <a:ea typeface="+mn-ea"/>
        <a:cs typeface="等线"/>
      </a:defRPr>
    </a:lvl3pPr>
    <a:lvl4pPr marL="1371600" algn="l" rtl="0" fontAlgn="base">
      <a:spcBef>
        <a:spcPct val="30000"/>
      </a:spcBef>
      <a:spcAft>
        <a:spcPct val="0"/>
      </a:spcAft>
      <a:defRPr sz="1200" kern="1200">
        <a:solidFill>
          <a:schemeClr val="tx1"/>
        </a:solidFill>
        <a:latin typeface="+mn-lt"/>
        <a:ea typeface="+mn-ea"/>
        <a:cs typeface="等线"/>
      </a:defRPr>
    </a:lvl4pPr>
    <a:lvl5pPr marL="1828800" algn="l" rtl="0" fontAlgn="base">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67E301-4F7E-4535-874C-BFCBE057D229}" type="slidenum">
              <a:rPr lang="zh-CN" altLang="en-US">
                <a:cs typeface="等线"/>
              </a:rPr>
              <a:pPr fontAlgn="base">
                <a:spcBef>
                  <a:spcPct val="0"/>
                </a:spcBef>
                <a:spcAft>
                  <a:spcPct val="0"/>
                </a:spcAft>
              </a:pPr>
              <a:t>3</a:t>
            </a:fld>
            <a:endParaRPr lang="en-US" altLang="zh-CN">
              <a:cs typeface="等线"/>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99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368799-00DB-4658-8DF9-54B92AE9729E}" type="slidenum">
              <a:rPr lang="zh-CN" altLang="en-US">
                <a:cs typeface="等线"/>
              </a:rPr>
              <a:pPr fontAlgn="base">
                <a:spcBef>
                  <a:spcPct val="0"/>
                </a:spcBef>
                <a:spcAft>
                  <a:spcPct val="0"/>
                </a:spcAft>
              </a:pPr>
              <a:t>16</a:t>
            </a:fld>
            <a:endParaRPr lang="en-US" altLang="zh-CN">
              <a:cs typeface="等线"/>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bwMode="auto">
          <a:noFill/>
          <a:ln>
            <a:solidFill>
              <a:srgbClr val="000000"/>
            </a:solidFill>
            <a:miter lim="800000"/>
            <a:headEnd/>
            <a:tailEnd/>
          </a:ln>
        </p:spPr>
      </p:sp>
      <p:sp>
        <p:nvSpPr>
          <p:cNvPr id="419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A0221E3-DD9B-4F02-AB97-05B9C2EA86C7}" type="slidenum">
              <a:rPr lang="zh-CN" altLang="en-US">
                <a:cs typeface="等线"/>
              </a:rPr>
              <a:pPr fontAlgn="base">
                <a:spcBef>
                  <a:spcPct val="0"/>
                </a:spcBef>
                <a:spcAft>
                  <a:spcPct val="0"/>
                </a:spcAft>
              </a:pPr>
              <a:t>17</a:t>
            </a:fld>
            <a:endParaRPr lang="en-US" altLang="zh-CN">
              <a:cs typeface="等线"/>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headEnd/>
            <a:tailEnd/>
          </a:ln>
        </p:spPr>
      </p:sp>
      <p:sp>
        <p:nvSpPr>
          <p:cNvPr id="440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40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9DD3B2B-6B0A-4561-AD22-79E315144E1E}" type="slidenum">
              <a:rPr lang="zh-CN" altLang="en-US">
                <a:cs typeface="等线"/>
              </a:rPr>
              <a:pPr fontAlgn="base">
                <a:spcBef>
                  <a:spcPct val="0"/>
                </a:spcBef>
                <a:spcAft>
                  <a:spcPct val="0"/>
                </a:spcAft>
              </a:pPr>
              <a:t>18</a:t>
            </a:fld>
            <a:endParaRPr lang="en-US" altLang="zh-CN">
              <a:cs typeface="等线"/>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83EFE9-23FA-4E6E-86D4-896ED9D4C836}" type="slidenum">
              <a:rPr lang="zh-CN" altLang="en-US">
                <a:cs typeface="等线"/>
              </a:rPr>
              <a:pPr fontAlgn="base">
                <a:spcBef>
                  <a:spcPct val="0"/>
                </a:spcBef>
                <a:spcAft>
                  <a:spcPct val="0"/>
                </a:spcAft>
              </a:pPr>
              <a:t>19</a:t>
            </a:fld>
            <a:endParaRPr lang="en-US" altLang="zh-CN">
              <a:cs typeface="等线"/>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bwMode="auto">
          <a:noFill/>
          <a:ln>
            <a:solidFill>
              <a:srgbClr val="000000"/>
            </a:solidFill>
            <a:miter lim="800000"/>
            <a:headEnd/>
            <a:tailEnd/>
          </a:ln>
        </p:spPr>
      </p:sp>
      <p:sp>
        <p:nvSpPr>
          <p:cNvPr id="512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12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E959AC-884C-4ACB-951D-623D57846F28}" type="slidenum">
              <a:rPr lang="zh-CN" altLang="en-US">
                <a:cs typeface="等线"/>
              </a:rPr>
              <a:pPr fontAlgn="base">
                <a:spcBef>
                  <a:spcPct val="0"/>
                </a:spcBef>
                <a:spcAft>
                  <a:spcPct val="0"/>
                </a:spcAft>
              </a:pPr>
              <a:t>23</a:t>
            </a:fld>
            <a:endParaRPr lang="en-US" altLang="zh-CN">
              <a:cs typeface="等线"/>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bwMode="auto">
          <a:noFill/>
          <a:ln>
            <a:solidFill>
              <a:srgbClr val="000000"/>
            </a:solidFill>
            <a:miter lim="800000"/>
            <a:headEnd/>
            <a:tailEnd/>
          </a:ln>
        </p:spPr>
      </p:sp>
      <p:sp>
        <p:nvSpPr>
          <p:cNvPr id="532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32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BE2BD7-1017-4E77-8430-D178B4341F96}" type="slidenum">
              <a:rPr lang="zh-CN" altLang="en-US">
                <a:cs typeface="等线"/>
              </a:rPr>
              <a:pPr fontAlgn="base">
                <a:spcBef>
                  <a:spcPct val="0"/>
                </a:spcBef>
                <a:spcAft>
                  <a:spcPct val="0"/>
                </a:spcAft>
              </a:pPr>
              <a:t>24</a:t>
            </a:fld>
            <a:endParaRPr lang="en-US" altLang="zh-CN">
              <a:cs typeface="等线"/>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bwMode="auto">
          <a:noFill/>
          <a:ln>
            <a:solidFill>
              <a:srgbClr val="000000"/>
            </a:solidFill>
            <a:miter lim="800000"/>
            <a:headEnd/>
            <a:tailEnd/>
          </a:ln>
        </p:spPr>
      </p:sp>
      <p:sp>
        <p:nvSpPr>
          <p:cNvPr id="552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52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CFCA67-E980-4CD8-B516-24B8C971C585}" type="slidenum">
              <a:rPr lang="zh-CN" altLang="en-US">
                <a:cs typeface="等线"/>
              </a:rPr>
              <a:pPr fontAlgn="base">
                <a:spcBef>
                  <a:spcPct val="0"/>
                </a:spcBef>
                <a:spcAft>
                  <a:spcPct val="0"/>
                </a:spcAft>
              </a:pPr>
              <a:t>25</a:t>
            </a:fld>
            <a:endParaRPr lang="en-US" altLang="zh-CN">
              <a:cs typeface="等线"/>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headEnd/>
            <a:tailEnd/>
          </a:ln>
        </p:spPr>
      </p:sp>
      <p:sp>
        <p:nvSpPr>
          <p:cNvPr id="573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73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CC78EA-0D09-4F80-9F08-9F65E6BEFA20}" type="slidenum">
              <a:rPr lang="zh-CN" altLang="en-US">
                <a:cs typeface="等线"/>
              </a:rPr>
              <a:pPr fontAlgn="base">
                <a:spcBef>
                  <a:spcPct val="0"/>
                </a:spcBef>
                <a:spcAft>
                  <a:spcPct val="0"/>
                </a:spcAft>
              </a:pPr>
              <a:t>26</a:t>
            </a:fld>
            <a:endParaRPr lang="en-US" altLang="zh-CN">
              <a:cs typeface="等线"/>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bwMode="auto">
          <a:noFill/>
          <a:ln>
            <a:solidFill>
              <a:srgbClr val="000000"/>
            </a:solidFill>
            <a:miter lim="800000"/>
            <a:headEnd/>
            <a:tailEnd/>
          </a:ln>
        </p:spPr>
      </p:sp>
      <p:sp>
        <p:nvSpPr>
          <p:cNvPr id="593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93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45E388-DD5D-4317-A184-BDBBF357324F}" type="slidenum">
              <a:rPr lang="zh-CN" altLang="en-US">
                <a:cs typeface="等线"/>
              </a:rPr>
              <a:pPr fontAlgn="base">
                <a:spcBef>
                  <a:spcPct val="0"/>
                </a:spcBef>
                <a:spcAft>
                  <a:spcPct val="0"/>
                </a:spcAft>
              </a:pPr>
              <a:t>27</a:t>
            </a:fld>
            <a:endParaRPr lang="en-US" altLang="zh-CN">
              <a:cs typeface="等线"/>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bwMode="auto">
          <a:noFill/>
          <a:ln>
            <a:solidFill>
              <a:srgbClr val="000000"/>
            </a:solidFill>
            <a:miter lim="800000"/>
            <a:headEnd/>
            <a:tailEnd/>
          </a:ln>
        </p:spPr>
      </p:sp>
      <p:sp>
        <p:nvSpPr>
          <p:cNvPr id="614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14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E05829-F8B3-4BDC-B8FC-3A90DD1EAA4D}" type="slidenum">
              <a:rPr lang="zh-CN" altLang="en-US">
                <a:cs typeface="等线"/>
              </a:rPr>
              <a:pPr fontAlgn="base">
                <a:spcBef>
                  <a:spcPct val="0"/>
                </a:spcBef>
                <a:spcAft>
                  <a:spcPct val="0"/>
                </a:spcAft>
              </a:pPr>
              <a:t>28</a:t>
            </a:fld>
            <a:endParaRPr lang="en-US" altLang="zh-CN">
              <a:cs typeface="等线"/>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AF6B501-BF3A-4D0C-9532-5BC00BABD426}" type="slidenum">
              <a:rPr lang="zh-CN" altLang="en-US">
                <a:cs typeface="等线"/>
              </a:rPr>
              <a:pPr fontAlgn="base">
                <a:spcBef>
                  <a:spcPct val="0"/>
                </a:spcBef>
                <a:spcAft>
                  <a:spcPct val="0"/>
                </a:spcAft>
              </a:pPr>
              <a:t>4</a:t>
            </a:fld>
            <a:endParaRPr lang="en-US" altLang="zh-CN">
              <a:cs typeface="等线"/>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bwMode="auto">
          <a:noFill/>
          <a:ln>
            <a:solidFill>
              <a:srgbClr val="000000"/>
            </a:solidFill>
            <a:miter lim="800000"/>
            <a:headEnd/>
            <a:tailEnd/>
          </a:ln>
        </p:spPr>
      </p:sp>
      <p:sp>
        <p:nvSpPr>
          <p:cNvPr id="634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34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C5AD62-1565-49F9-BD5F-3EFD86089C77}" type="slidenum">
              <a:rPr lang="zh-CN" altLang="en-US">
                <a:cs typeface="等线"/>
              </a:rPr>
              <a:pPr fontAlgn="base">
                <a:spcBef>
                  <a:spcPct val="0"/>
                </a:spcBef>
                <a:spcAft>
                  <a:spcPct val="0"/>
                </a:spcAft>
              </a:pPr>
              <a:t>29</a:t>
            </a:fld>
            <a:endParaRPr lang="en-US" altLang="zh-CN">
              <a:cs typeface="等线"/>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62747C-AA3D-48ED-BCAA-E7E071925FA0}" type="slidenum">
              <a:rPr lang="zh-CN" altLang="en-US">
                <a:cs typeface="等线"/>
              </a:rPr>
              <a:pPr fontAlgn="base">
                <a:spcBef>
                  <a:spcPct val="0"/>
                </a:spcBef>
                <a:spcAft>
                  <a:spcPct val="0"/>
                </a:spcAft>
              </a:pPr>
              <a:t>32</a:t>
            </a:fld>
            <a:endParaRPr lang="en-US" altLang="zh-CN">
              <a:cs typeface="等线"/>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96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55A990-A7B0-44DD-8718-0316063E8E86}" type="slidenum">
              <a:rPr lang="zh-CN" altLang="en-US">
                <a:cs typeface="等线"/>
              </a:rPr>
              <a:pPr fontAlgn="base">
                <a:spcBef>
                  <a:spcPct val="0"/>
                </a:spcBef>
                <a:spcAft>
                  <a:spcPct val="0"/>
                </a:spcAft>
              </a:pPr>
              <a:t>33</a:t>
            </a:fld>
            <a:endParaRPr lang="en-US" altLang="zh-CN">
              <a:cs typeface="等线"/>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16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A7B826-4B26-4B0B-AA25-5DF56CC2EDFD}" type="slidenum">
              <a:rPr lang="zh-CN" altLang="en-US">
                <a:cs typeface="等线"/>
              </a:rPr>
              <a:pPr fontAlgn="base">
                <a:spcBef>
                  <a:spcPct val="0"/>
                </a:spcBef>
                <a:spcAft>
                  <a:spcPct val="0"/>
                </a:spcAft>
              </a:pPr>
              <a:t>34</a:t>
            </a:fld>
            <a:endParaRPr lang="en-US" altLang="zh-CN">
              <a:cs typeface="等线"/>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7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B557C7-FC85-4033-BBD5-E82DF5E85AAF}" type="slidenum">
              <a:rPr lang="zh-CN" altLang="en-US">
                <a:cs typeface="等线"/>
              </a:rPr>
              <a:pPr fontAlgn="base">
                <a:spcBef>
                  <a:spcPct val="0"/>
                </a:spcBef>
                <a:spcAft>
                  <a:spcPct val="0"/>
                </a:spcAft>
              </a:pPr>
              <a:t>35</a:t>
            </a:fld>
            <a:endParaRPr lang="en-US" altLang="zh-CN">
              <a:cs typeface="等线"/>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noFill/>
          <a:ln>
            <a:solidFill>
              <a:srgbClr val="000000"/>
            </a:solidFill>
            <a:miter lim="800000"/>
            <a:headEnd/>
            <a:tailEnd/>
          </a:ln>
        </p:spPr>
      </p:sp>
      <p:sp>
        <p:nvSpPr>
          <p:cNvPr id="757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57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CC9892-45CC-4C95-B9E0-9F3F5E1ECF27}" type="slidenum">
              <a:rPr lang="zh-CN" altLang="en-US">
                <a:cs typeface="等线"/>
              </a:rPr>
              <a:pPr fontAlgn="base">
                <a:spcBef>
                  <a:spcPct val="0"/>
                </a:spcBef>
                <a:spcAft>
                  <a:spcPct val="0"/>
                </a:spcAft>
              </a:pPr>
              <a:t>36</a:t>
            </a:fld>
            <a:endParaRPr lang="en-US" altLang="zh-CN">
              <a:cs typeface="等线"/>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bwMode="auto">
          <a:noFill/>
          <a:ln>
            <a:solidFill>
              <a:srgbClr val="000000"/>
            </a:solidFill>
            <a:miter lim="800000"/>
            <a:headEnd/>
            <a:tailEnd/>
          </a:ln>
        </p:spPr>
      </p:sp>
      <p:sp>
        <p:nvSpPr>
          <p:cNvPr id="778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78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ACBEBB-1FB8-4DF1-938A-C20C67D697AE}" type="slidenum">
              <a:rPr lang="zh-CN" altLang="en-US">
                <a:cs typeface="等线"/>
              </a:rPr>
              <a:pPr fontAlgn="base">
                <a:spcBef>
                  <a:spcPct val="0"/>
                </a:spcBef>
                <a:spcAft>
                  <a:spcPct val="0"/>
                </a:spcAft>
              </a:pPr>
              <a:t>37</a:t>
            </a:fld>
            <a:endParaRPr lang="en-US" altLang="zh-CN">
              <a:cs typeface="等线"/>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4AEC6E-0693-42AA-8A0A-9C482DC90FCE}" type="slidenum">
              <a:rPr lang="zh-CN" altLang="en-US">
                <a:cs typeface="等线"/>
              </a:rPr>
              <a:pPr fontAlgn="base">
                <a:spcBef>
                  <a:spcPct val="0"/>
                </a:spcBef>
                <a:spcAft>
                  <a:spcPct val="0"/>
                </a:spcAft>
              </a:pPr>
              <a:t>38</a:t>
            </a:fld>
            <a:endParaRPr lang="en-US" altLang="zh-CN">
              <a:cs typeface="等线"/>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nvPr>
        </p:nvSpPr>
        <p:spPr bwMode="auto">
          <a:noFill/>
          <a:ln>
            <a:solidFill>
              <a:srgbClr val="000000"/>
            </a:solidFill>
            <a:miter lim="800000"/>
            <a:headEnd/>
            <a:tailEnd/>
          </a:ln>
        </p:spPr>
      </p:sp>
      <p:sp>
        <p:nvSpPr>
          <p:cNvPr id="819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19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4C88B5-176E-468C-865F-629F7940D04A}" type="slidenum">
              <a:rPr lang="zh-CN" altLang="en-US">
                <a:cs typeface="等线"/>
              </a:rPr>
              <a:pPr fontAlgn="base">
                <a:spcBef>
                  <a:spcPct val="0"/>
                </a:spcBef>
                <a:spcAft>
                  <a:spcPct val="0"/>
                </a:spcAft>
              </a:pPr>
              <a:t>39</a:t>
            </a:fld>
            <a:endParaRPr lang="en-US" altLang="zh-CN">
              <a:cs typeface="等线"/>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p:nvPr>
        </p:nvSpPr>
        <p:spPr bwMode="auto">
          <a:noFill/>
          <a:ln>
            <a:solidFill>
              <a:srgbClr val="000000"/>
            </a:solidFill>
            <a:miter lim="800000"/>
            <a:headEnd/>
            <a:tailEnd/>
          </a:ln>
        </p:spPr>
      </p:sp>
      <p:sp>
        <p:nvSpPr>
          <p:cNvPr id="890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90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69F3A9-0F57-42AA-8AFA-3D01EA07362B}" type="slidenum">
              <a:rPr lang="zh-CN" altLang="en-US">
                <a:cs typeface="等线"/>
              </a:rPr>
              <a:pPr fontAlgn="base">
                <a:spcBef>
                  <a:spcPct val="0"/>
                </a:spcBef>
                <a:spcAft>
                  <a:spcPct val="0"/>
                </a:spcAft>
              </a:pPr>
              <a:t>45</a:t>
            </a:fld>
            <a:endParaRPr lang="en-US" altLang="zh-CN">
              <a:cs typeface="等线"/>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bwMode="auto">
          <a:noFill/>
          <a:ln>
            <a:solidFill>
              <a:srgbClr val="000000"/>
            </a:solidFill>
            <a:miter lim="800000"/>
            <a:headEnd/>
            <a:tailEnd/>
          </a:ln>
        </p:spPr>
      </p:sp>
      <p:sp>
        <p:nvSpPr>
          <p:cNvPr id="225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25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065E1A7-297E-4EE0-8216-BCDF1008F4A4}" type="slidenum">
              <a:rPr lang="zh-CN" altLang="en-US">
                <a:cs typeface="等线"/>
              </a:rPr>
              <a:pPr fontAlgn="base">
                <a:spcBef>
                  <a:spcPct val="0"/>
                </a:spcBef>
                <a:spcAft>
                  <a:spcPct val="0"/>
                </a:spcAft>
              </a:pPr>
              <a:t>6</a:t>
            </a:fld>
            <a:endParaRPr lang="en-US" altLang="zh-CN">
              <a:cs typeface="等线"/>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p:cNvSpPr>
          <p:nvPr>
            <p:ph type="sldImg"/>
          </p:nvPr>
        </p:nvSpPr>
        <p:spPr bwMode="auto">
          <a:noFill/>
          <a:ln>
            <a:solidFill>
              <a:srgbClr val="000000"/>
            </a:solidFill>
            <a:miter lim="800000"/>
            <a:headEnd/>
            <a:tailEnd/>
          </a:ln>
        </p:spPr>
      </p:sp>
      <p:sp>
        <p:nvSpPr>
          <p:cNvPr id="921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21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1A8E5D-B05C-4206-BB3A-B7478963E305}" type="slidenum">
              <a:rPr lang="zh-CN" altLang="en-US">
                <a:cs typeface="等线"/>
              </a:rPr>
              <a:pPr fontAlgn="base">
                <a:spcBef>
                  <a:spcPct val="0"/>
                </a:spcBef>
                <a:spcAft>
                  <a:spcPct val="0"/>
                </a:spcAft>
              </a:pPr>
              <a:t>47</a:t>
            </a:fld>
            <a:endParaRPr lang="en-US" altLang="zh-CN">
              <a:cs typeface="等线"/>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p:cNvSpPr>
          <p:nvPr>
            <p:ph type="sldImg"/>
          </p:nvPr>
        </p:nvSpPr>
        <p:spPr bwMode="auto">
          <a:noFill/>
          <a:ln>
            <a:solidFill>
              <a:srgbClr val="000000"/>
            </a:solidFill>
            <a:miter lim="800000"/>
            <a:headEnd/>
            <a:tailEnd/>
          </a:ln>
        </p:spPr>
      </p:sp>
      <p:sp>
        <p:nvSpPr>
          <p:cNvPr id="952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52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168571-5C9B-4441-AAC5-F95B7AC75C42}" type="slidenum">
              <a:rPr lang="zh-CN" altLang="en-US">
                <a:cs typeface="等线"/>
              </a:rPr>
              <a:pPr fontAlgn="base">
                <a:spcBef>
                  <a:spcPct val="0"/>
                </a:spcBef>
                <a:spcAft>
                  <a:spcPct val="0"/>
                </a:spcAft>
              </a:pPr>
              <a:t>49</a:t>
            </a:fld>
            <a:endParaRPr lang="en-US" altLang="zh-CN">
              <a:cs typeface="等线"/>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p:cNvSpPr>
          <p:nvPr>
            <p:ph type="sldImg"/>
          </p:nvPr>
        </p:nvSpPr>
        <p:spPr bwMode="auto">
          <a:noFill/>
          <a:ln>
            <a:solidFill>
              <a:srgbClr val="000000"/>
            </a:solidFill>
            <a:miter lim="800000"/>
            <a:headEnd/>
            <a:tailEnd/>
          </a:ln>
        </p:spPr>
      </p:sp>
      <p:sp>
        <p:nvSpPr>
          <p:cNvPr id="972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72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DE8876-791F-44FC-85E7-5635D5BEBDF4}" type="slidenum">
              <a:rPr lang="zh-CN" altLang="en-US">
                <a:cs typeface="等线"/>
              </a:rPr>
              <a:pPr fontAlgn="base">
                <a:spcBef>
                  <a:spcPct val="0"/>
                </a:spcBef>
                <a:spcAft>
                  <a:spcPct val="0"/>
                </a:spcAft>
              </a:pPr>
              <a:t>50</a:t>
            </a:fld>
            <a:endParaRPr lang="en-US" altLang="zh-CN">
              <a:cs typeface="等线"/>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p:cNvSpPr>
          <p:nvPr>
            <p:ph type="sldImg"/>
          </p:nvPr>
        </p:nvSpPr>
        <p:spPr bwMode="auto">
          <a:noFill/>
          <a:ln>
            <a:solidFill>
              <a:srgbClr val="000000"/>
            </a:solidFill>
            <a:miter lim="800000"/>
            <a:headEnd/>
            <a:tailEnd/>
          </a:ln>
        </p:spPr>
      </p:sp>
      <p:sp>
        <p:nvSpPr>
          <p:cNvPr id="993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93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DA876E-338C-4908-AE04-EB80F4A25633}" type="slidenum">
              <a:rPr lang="zh-CN" altLang="en-US">
                <a:cs typeface="等线"/>
              </a:rPr>
              <a:pPr fontAlgn="base">
                <a:spcBef>
                  <a:spcPct val="0"/>
                </a:spcBef>
                <a:spcAft>
                  <a:spcPct val="0"/>
                </a:spcAft>
              </a:pPr>
              <a:t>51</a:t>
            </a:fld>
            <a:endParaRPr lang="en-US" altLang="zh-CN">
              <a:cs typeface="等线"/>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p:cNvSpPr>
          <p:nvPr>
            <p:ph type="sldImg"/>
          </p:nvPr>
        </p:nvSpPr>
        <p:spPr bwMode="auto">
          <a:noFill/>
          <a:ln>
            <a:solidFill>
              <a:srgbClr val="000000"/>
            </a:solidFill>
            <a:miter lim="800000"/>
            <a:headEnd/>
            <a:tailEnd/>
          </a:ln>
        </p:spPr>
      </p:sp>
      <p:sp>
        <p:nvSpPr>
          <p:cNvPr id="1013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13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185E35-5D23-4B69-8F31-42436CE085B9}" type="slidenum">
              <a:rPr lang="zh-CN" altLang="en-US">
                <a:cs typeface="等线"/>
              </a:rPr>
              <a:pPr fontAlgn="base">
                <a:spcBef>
                  <a:spcPct val="0"/>
                </a:spcBef>
                <a:spcAft>
                  <a:spcPct val="0"/>
                </a:spcAft>
              </a:pPr>
              <a:t>52</a:t>
            </a:fld>
            <a:endParaRPr lang="en-US" altLang="zh-CN">
              <a:cs typeface="等线"/>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p:cNvSpPr>
          <p:nvPr>
            <p:ph type="sldImg"/>
          </p:nvPr>
        </p:nvSpPr>
        <p:spPr bwMode="auto">
          <a:noFill/>
          <a:ln>
            <a:solidFill>
              <a:srgbClr val="000000"/>
            </a:solidFill>
            <a:miter lim="800000"/>
            <a:headEnd/>
            <a:tailEnd/>
          </a:ln>
        </p:spPr>
      </p:sp>
      <p:sp>
        <p:nvSpPr>
          <p:cNvPr id="1044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44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662A40A-C704-4AFD-B970-595F4ED34AC5}" type="slidenum">
              <a:rPr lang="zh-CN" altLang="en-US">
                <a:cs typeface="等线"/>
              </a:rPr>
              <a:pPr fontAlgn="base">
                <a:spcBef>
                  <a:spcPct val="0"/>
                </a:spcBef>
                <a:spcAft>
                  <a:spcPct val="0"/>
                </a:spcAft>
              </a:pPr>
              <a:t>54</a:t>
            </a:fld>
            <a:endParaRPr lang="en-US" altLang="zh-CN">
              <a:cs typeface="等线"/>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p:cNvSpPr>
          <p:nvPr>
            <p:ph type="sldImg"/>
          </p:nvPr>
        </p:nvSpPr>
        <p:spPr bwMode="auto">
          <a:noFill/>
          <a:ln>
            <a:solidFill>
              <a:srgbClr val="000000"/>
            </a:solidFill>
            <a:miter lim="800000"/>
            <a:headEnd/>
            <a:tailEnd/>
          </a:ln>
        </p:spPr>
      </p:sp>
      <p:sp>
        <p:nvSpPr>
          <p:cNvPr id="1064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64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0E58581-3F2E-4CC5-A3D0-3F35643588B6}" type="slidenum">
              <a:rPr lang="zh-CN" altLang="en-US">
                <a:cs typeface="等线"/>
              </a:rPr>
              <a:pPr fontAlgn="base">
                <a:spcBef>
                  <a:spcPct val="0"/>
                </a:spcBef>
                <a:spcAft>
                  <a:spcPct val="0"/>
                </a:spcAft>
              </a:pPr>
              <a:t>55</a:t>
            </a:fld>
            <a:endParaRPr lang="en-US" altLang="zh-CN">
              <a:cs typeface="等线"/>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p:cNvSpPr>
          <p:nvPr>
            <p:ph type="sldImg"/>
          </p:nvPr>
        </p:nvSpPr>
        <p:spPr bwMode="auto">
          <a:noFill/>
          <a:ln>
            <a:solidFill>
              <a:srgbClr val="000000"/>
            </a:solidFill>
            <a:miter lim="800000"/>
            <a:headEnd/>
            <a:tailEnd/>
          </a:ln>
        </p:spPr>
      </p:sp>
      <p:sp>
        <p:nvSpPr>
          <p:cNvPr id="1085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85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DA10D8-72A9-4D29-BBD7-C972706737AB}" type="slidenum">
              <a:rPr lang="zh-CN" altLang="en-US">
                <a:cs typeface="等线"/>
              </a:rPr>
              <a:pPr fontAlgn="base">
                <a:spcBef>
                  <a:spcPct val="0"/>
                </a:spcBef>
                <a:spcAft>
                  <a:spcPct val="0"/>
                </a:spcAft>
              </a:pPr>
              <a:t>56</a:t>
            </a:fld>
            <a:endParaRPr lang="en-US" altLang="zh-CN">
              <a:cs typeface="等线"/>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p:cNvSpPr>
          <p:nvPr>
            <p:ph type="sldImg"/>
          </p:nvPr>
        </p:nvSpPr>
        <p:spPr bwMode="auto">
          <a:noFill/>
          <a:ln>
            <a:solidFill>
              <a:srgbClr val="000000"/>
            </a:solidFill>
            <a:miter lim="800000"/>
            <a:headEnd/>
            <a:tailEnd/>
          </a:ln>
        </p:spPr>
      </p:sp>
      <p:sp>
        <p:nvSpPr>
          <p:cNvPr id="1105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05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72B006-6370-48D0-A799-B484B73C438D}" type="slidenum">
              <a:rPr lang="zh-CN" altLang="en-US">
                <a:cs typeface="等线"/>
              </a:rPr>
              <a:pPr fontAlgn="base">
                <a:spcBef>
                  <a:spcPct val="0"/>
                </a:spcBef>
                <a:spcAft>
                  <a:spcPct val="0"/>
                </a:spcAft>
              </a:pPr>
              <a:t>57</a:t>
            </a:fld>
            <a:endParaRPr lang="en-US" altLang="zh-CN">
              <a:cs typeface="等线"/>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p:cNvSpPr>
          <p:nvPr>
            <p:ph type="sldImg"/>
          </p:nvPr>
        </p:nvSpPr>
        <p:spPr bwMode="auto">
          <a:noFill/>
          <a:ln>
            <a:solidFill>
              <a:srgbClr val="000000"/>
            </a:solidFill>
            <a:miter lim="800000"/>
            <a:headEnd/>
            <a:tailEnd/>
          </a:ln>
        </p:spPr>
      </p:sp>
      <p:sp>
        <p:nvSpPr>
          <p:cNvPr id="1126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26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22D8FA-26C8-4455-912D-C51EF3CBEEED}" type="slidenum">
              <a:rPr lang="zh-CN" altLang="en-US">
                <a:cs typeface="等线"/>
              </a:rPr>
              <a:pPr fontAlgn="base">
                <a:spcBef>
                  <a:spcPct val="0"/>
                </a:spcBef>
                <a:spcAft>
                  <a:spcPct val="0"/>
                </a:spcAft>
              </a:pPr>
              <a:t>58</a:t>
            </a:fld>
            <a:endParaRPr lang="en-US" altLang="zh-CN">
              <a:cs typeface="等线"/>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76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8F048E-C3E1-433C-B3A3-7D61F2B135A0}" type="slidenum">
              <a:rPr lang="zh-CN" altLang="en-US">
                <a:cs typeface="等线"/>
              </a:rPr>
              <a:pPr fontAlgn="base">
                <a:spcBef>
                  <a:spcPct val="0"/>
                </a:spcBef>
                <a:spcAft>
                  <a:spcPct val="0"/>
                </a:spcAft>
              </a:pPr>
              <a:t>10</a:t>
            </a:fld>
            <a:endParaRPr lang="en-US" altLang="zh-CN">
              <a:cs typeface="等线"/>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p:cNvSpPr>
          <p:nvPr>
            <p:ph type="sldImg"/>
          </p:nvPr>
        </p:nvSpPr>
        <p:spPr bwMode="auto">
          <a:noFill/>
          <a:ln>
            <a:solidFill>
              <a:srgbClr val="000000"/>
            </a:solidFill>
            <a:miter lim="800000"/>
            <a:headEnd/>
            <a:tailEnd/>
          </a:ln>
        </p:spPr>
      </p:sp>
      <p:sp>
        <p:nvSpPr>
          <p:cNvPr id="1146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46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FF9B4B-168E-4BB0-91AD-4B1EEC3A01A8}" type="slidenum">
              <a:rPr lang="zh-CN" altLang="en-US">
                <a:cs typeface="等线"/>
              </a:rPr>
              <a:pPr fontAlgn="base">
                <a:spcBef>
                  <a:spcPct val="0"/>
                </a:spcBef>
                <a:spcAft>
                  <a:spcPct val="0"/>
                </a:spcAft>
              </a:pPr>
              <a:t>59</a:t>
            </a:fld>
            <a:endParaRPr lang="en-US" altLang="zh-CN">
              <a:cs typeface="等线"/>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p:cNvSpPr>
          <p:nvPr>
            <p:ph type="sldImg"/>
          </p:nvPr>
        </p:nvSpPr>
        <p:spPr bwMode="auto">
          <a:noFill/>
          <a:ln>
            <a:solidFill>
              <a:srgbClr val="000000"/>
            </a:solidFill>
            <a:miter lim="800000"/>
            <a:headEnd/>
            <a:tailEnd/>
          </a:ln>
        </p:spPr>
      </p:sp>
      <p:sp>
        <p:nvSpPr>
          <p:cNvPr id="1167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67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12281A6-F011-46CB-AEBA-B1A4E5A07C3B}" type="slidenum">
              <a:rPr lang="zh-CN" altLang="en-US">
                <a:cs typeface="等线"/>
              </a:rPr>
              <a:pPr fontAlgn="base">
                <a:spcBef>
                  <a:spcPct val="0"/>
                </a:spcBef>
                <a:spcAft>
                  <a:spcPct val="0"/>
                </a:spcAft>
              </a:pPr>
              <a:t>60</a:t>
            </a:fld>
            <a:endParaRPr lang="en-US" altLang="zh-CN">
              <a:cs typeface="等线"/>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p:nvPr>
        </p:nvSpPr>
        <p:spPr bwMode="auto">
          <a:noFill/>
          <a:ln>
            <a:solidFill>
              <a:srgbClr val="000000"/>
            </a:solidFill>
            <a:miter lim="800000"/>
            <a:headEnd/>
            <a:tailEnd/>
          </a:ln>
        </p:spPr>
      </p:sp>
      <p:sp>
        <p:nvSpPr>
          <p:cNvPr id="1187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87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7A397A-7A2B-4E1A-9A60-B25069415F4D}" type="slidenum">
              <a:rPr lang="zh-CN" altLang="en-US">
                <a:cs typeface="等线"/>
              </a:rPr>
              <a:pPr fontAlgn="base">
                <a:spcBef>
                  <a:spcPct val="0"/>
                </a:spcBef>
                <a:spcAft>
                  <a:spcPct val="0"/>
                </a:spcAft>
              </a:pPr>
              <a:t>61</a:t>
            </a:fld>
            <a:endParaRPr lang="en-US" altLang="zh-CN">
              <a:cs typeface="等线"/>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p:cNvSpPr>
            <a:spLocks noGrp="1" noRot="1" noChangeAspect="1"/>
          </p:cNvSpPr>
          <p:nvPr>
            <p:ph type="sldImg"/>
          </p:nvPr>
        </p:nvSpPr>
        <p:spPr bwMode="auto">
          <a:noFill/>
          <a:ln>
            <a:solidFill>
              <a:srgbClr val="000000"/>
            </a:solidFill>
            <a:miter lim="800000"/>
            <a:headEnd/>
            <a:tailEnd/>
          </a:ln>
        </p:spPr>
      </p:sp>
      <p:sp>
        <p:nvSpPr>
          <p:cNvPr id="1208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08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197310-D935-4991-84DA-97D2E15096E6}" type="slidenum">
              <a:rPr lang="zh-CN" altLang="en-US">
                <a:cs typeface="等线"/>
              </a:rPr>
              <a:pPr fontAlgn="base">
                <a:spcBef>
                  <a:spcPct val="0"/>
                </a:spcBef>
                <a:spcAft>
                  <a:spcPct val="0"/>
                </a:spcAft>
              </a:pPr>
              <a:t>62</a:t>
            </a:fld>
            <a:endParaRPr lang="en-US" altLang="zh-CN">
              <a:cs typeface="等线"/>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p:nvPr>
        </p:nvSpPr>
        <p:spPr bwMode="auto">
          <a:noFill/>
          <a:ln>
            <a:solidFill>
              <a:srgbClr val="000000"/>
            </a:solidFill>
            <a:miter lim="800000"/>
            <a:headEnd/>
            <a:tailEnd/>
          </a:ln>
        </p:spPr>
      </p:sp>
      <p:sp>
        <p:nvSpPr>
          <p:cNvPr id="1228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28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56AC89C-F444-4615-93D0-FA476B8B43C8}" type="slidenum">
              <a:rPr lang="zh-CN" altLang="en-US">
                <a:cs typeface="等线"/>
              </a:rPr>
              <a:pPr fontAlgn="base">
                <a:spcBef>
                  <a:spcPct val="0"/>
                </a:spcBef>
                <a:spcAft>
                  <a:spcPct val="0"/>
                </a:spcAft>
              </a:pPr>
              <a:t>63</a:t>
            </a:fld>
            <a:endParaRPr lang="en-US" altLang="zh-CN">
              <a:cs typeface="等线"/>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p:cNvSpPr>
          <p:nvPr>
            <p:ph type="sldImg"/>
          </p:nvPr>
        </p:nvSpPr>
        <p:spPr bwMode="auto">
          <a:noFill/>
          <a:ln>
            <a:solidFill>
              <a:srgbClr val="000000"/>
            </a:solidFill>
            <a:miter lim="800000"/>
            <a:headEnd/>
            <a:tailEnd/>
          </a:ln>
        </p:spPr>
      </p:sp>
      <p:sp>
        <p:nvSpPr>
          <p:cNvPr id="1249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49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E0B3E7-7D11-4600-B64D-AC8D131DC092}" type="slidenum">
              <a:rPr lang="zh-CN" altLang="en-US">
                <a:cs typeface="等线"/>
              </a:rPr>
              <a:pPr fontAlgn="base">
                <a:spcBef>
                  <a:spcPct val="0"/>
                </a:spcBef>
                <a:spcAft>
                  <a:spcPct val="0"/>
                </a:spcAft>
              </a:pPr>
              <a:t>64</a:t>
            </a:fld>
            <a:endParaRPr lang="en-US" altLang="zh-CN">
              <a:cs typeface="等线"/>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p:spPr>
      </p:sp>
      <p:sp>
        <p:nvSpPr>
          <p:cNvPr id="1269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6980"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1ED47037-1154-494F-B1A8-204F8DD4DB10}" type="slidenum">
              <a:rPr lang="zh-CN" altLang="en-US" sz="1200">
                <a:solidFill>
                  <a:srgbClr val="000000"/>
                </a:solidFill>
                <a:latin typeface="Calibri" pitchFamily="34" charset="0"/>
              </a:rPr>
              <a:pPr algn="r">
                <a:buFont typeface="Arial" charset="0"/>
                <a:buNone/>
              </a:pPr>
              <a:t>65</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9028"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D2A007EE-556E-4A14-829C-FA2246E462CC}" type="slidenum">
              <a:rPr lang="zh-CN" altLang="en-US" sz="1200">
                <a:solidFill>
                  <a:srgbClr val="000000"/>
                </a:solidFill>
                <a:latin typeface="Calibri" pitchFamily="34" charset="0"/>
              </a:rPr>
              <a:pPr algn="r">
                <a:buFont typeface="Arial" charset="0"/>
                <a:buNone/>
              </a:pPr>
              <a:t>66</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1076"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F92C93E4-611F-4BD0-AA24-7C0DD28DD064}" type="slidenum">
              <a:rPr lang="zh-CN" altLang="en-US" sz="1200">
                <a:solidFill>
                  <a:srgbClr val="000000"/>
                </a:solidFill>
                <a:latin typeface="Calibri" pitchFamily="34" charset="0"/>
              </a:rPr>
              <a:pPr algn="r">
                <a:buFont typeface="Arial" charset="0"/>
                <a:buNone/>
              </a:pPr>
              <a:t>67</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3124"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3F785975-EABA-40E8-BA83-DB7B82CC0434}" type="slidenum">
              <a:rPr lang="zh-CN" altLang="en-US" sz="1200">
                <a:solidFill>
                  <a:srgbClr val="000000"/>
                </a:solidFill>
                <a:latin typeface="Calibri" pitchFamily="34" charset="0"/>
              </a:rPr>
              <a:pPr algn="r">
                <a:buFont typeface="Arial" charset="0"/>
                <a:buNone/>
              </a:pPr>
              <a:t>68</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96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28A4AC-3163-4938-954B-492C0D29BEA5}" type="slidenum">
              <a:rPr lang="zh-CN" altLang="en-US">
                <a:cs typeface="等线"/>
              </a:rPr>
              <a:pPr fontAlgn="base">
                <a:spcBef>
                  <a:spcPct val="0"/>
                </a:spcBef>
                <a:spcAft>
                  <a:spcPct val="0"/>
                </a:spcAft>
              </a:pPr>
              <a:t>11</a:t>
            </a:fld>
            <a:endParaRPr lang="en-US" altLang="zh-CN">
              <a:cs typeface="等线"/>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p:spPr>
      </p:sp>
      <p:sp>
        <p:nvSpPr>
          <p:cNvPr id="13517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5172"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2977D10E-6A10-49C5-83A8-834FE3500594}" type="slidenum">
              <a:rPr lang="zh-CN" altLang="en-US" sz="1200">
                <a:solidFill>
                  <a:srgbClr val="000000"/>
                </a:solidFill>
                <a:latin typeface="Calibri" pitchFamily="34" charset="0"/>
              </a:rPr>
              <a:pPr algn="r">
                <a:buFont typeface="Arial" charset="0"/>
                <a:buNone/>
              </a:pPr>
              <a:t>69</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p:spPr>
      </p:sp>
      <p:sp>
        <p:nvSpPr>
          <p:cNvPr id="1372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7220"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533CC569-D51A-4AFB-AC5A-349745333725}" type="slidenum">
              <a:rPr lang="zh-CN" altLang="en-US" sz="1200">
                <a:solidFill>
                  <a:srgbClr val="000000"/>
                </a:solidFill>
                <a:latin typeface="Calibri" pitchFamily="34" charset="0"/>
              </a:rPr>
              <a:pPr algn="r">
                <a:buFont typeface="Arial" charset="0"/>
                <a:buNone/>
              </a:pPr>
              <a:t>70</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392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9268"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BB84F453-EFC5-4AD0-B2BD-943951C766A4}" type="slidenum">
              <a:rPr lang="zh-CN" altLang="en-US" sz="1200">
                <a:solidFill>
                  <a:srgbClr val="000000"/>
                </a:solidFill>
                <a:latin typeface="Calibri" pitchFamily="34" charset="0"/>
              </a:rPr>
              <a:pPr algn="r">
                <a:buFont typeface="Arial" charset="0"/>
                <a:buNone/>
              </a:pPr>
              <a:t>71</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p:cNvSpPr>
            <a:spLocks noGrp="1" noRot="1" noChangeAspect="1"/>
          </p:cNvSpPr>
          <p:nvPr>
            <p:ph type="sldImg"/>
          </p:nvPr>
        </p:nvSpPr>
        <p:spPr bwMode="auto">
          <a:noFill/>
          <a:ln>
            <a:solidFill>
              <a:srgbClr val="000000"/>
            </a:solidFill>
            <a:miter lim="800000"/>
            <a:headEnd/>
            <a:tailEnd/>
          </a:ln>
        </p:spPr>
      </p:sp>
      <p:sp>
        <p:nvSpPr>
          <p:cNvPr id="1413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13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CB352E-2FA2-447C-8B23-938531240AC8}" type="slidenum">
              <a:rPr lang="zh-CN" altLang="en-US">
                <a:cs typeface="等线"/>
              </a:rPr>
              <a:pPr fontAlgn="base">
                <a:spcBef>
                  <a:spcPct val="0"/>
                </a:spcBef>
                <a:spcAft>
                  <a:spcPct val="0"/>
                </a:spcAft>
              </a:pPr>
              <a:t>72</a:t>
            </a:fld>
            <a:endParaRPr lang="en-US" altLang="zh-CN">
              <a:cs typeface="等线"/>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p:cNvSpPr>
            <a:spLocks noGrp="1" noRot="1" noChangeAspect="1"/>
          </p:cNvSpPr>
          <p:nvPr>
            <p:ph type="sldImg"/>
          </p:nvPr>
        </p:nvSpPr>
        <p:spPr bwMode="auto">
          <a:noFill/>
          <a:ln>
            <a:solidFill>
              <a:srgbClr val="000000"/>
            </a:solidFill>
            <a:miter lim="800000"/>
            <a:headEnd/>
            <a:tailEnd/>
          </a:ln>
        </p:spPr>
      </p:sp>
      <p:sp>
        <p:nvSpPr>
          <p:cNvPr id="1433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3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4362FB-3CBA-45E1-A45E-8DB0CEA1A8A1}" type="slidenum">
              <a:rPr lang="zh-CN" altLang="en-US">
                <a:cs typeface="等线"/>
              </a:rPr>
              <a:pPr fontAlgn="base">
                <a:spcBef>
                  <a:spcPct val="0"/>
                </a:spcBef>
                <a:spcAft>
                  <a:spcPct val="0"/>
                </a:spcAft>
              </a:pPr>
              <a:t>73</a:t>
            </a:fld>
            <a:endParaRPr lang="en-US" altLang="zh-CN">
              <a:cs typeface="等线"/>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图像占位符 1"/>
          <p:cNvSpPr>
            <a:spLocks noGrp="1" noRot="1" noChangeAspect="1"/>
          </p:cNvSpPr>
          <p:nvPr>
            <p:ph type="sldImg"/>
          </p:nvPr>
        </p:nvSpPr>
        <p:spPr bwMode="auto">
          <a:noFill/>
          <a:ln>
            <a:solidFill>
              <a:srgbClr val="000000"/>
            </a:solidFill>
            <a:miter lim="800000"/>
            <a:headEnd/>
            <a:tailEnd/>
          </a:ln>
        </p:spPr>
      </p:sp>
      <p:sp>
        <p:nvSpPr>
          <p:cNvPr id="1474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7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D9A8A8-D0AE-4BDC-B191-44F6D561B63E}" type="slidenum">
              <a:rPr lang="zh-CN" altLang="en-US">
                <a:cs typeface="等线"/>
              </a:rPr>
              <a:pPr fontAlgn="base">
                <a:spcBef>
                  <a:spcPct val="0"/>
                </a:spcBef>
                <a:spcAft>
                  <a:spcPct val="0"/>
                </a:spcAft>
              </a:pPr>
              <a:t>76</a:t>
            </a:fld>
            <a:endParaRPr lang="en-US" altLang="zh-CN">
              <a:cs typeface="等线"/>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0C3160-C6AB-476E-A301-92907620EF46}" type="slidenum">
              <a:rPr lang="zh-CN" altLang="en-US">
                <a:cs typeface="等线"/>
              </a:rPr>
              <a:pPr fontAlgn="base">
                <a:spcBef>
                  <a:spcPct val="0"/>
                </a:spcBef>
                <a:spcAft>
                  <a:spcPct val="0"/>
                </a:spcAft>
              </a:pPr>
              <a:t>12</a:t>
            </a:fld>
            <a:endParaRPr lang="en-US" altLang="zh-CN">
              <a:cs typeface="等线"/>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F8F35B-1A03-4D6C-B98C-FC74B4AA5C7B}" type="slidenum">
              <a:rPr lang="zh-CN" altLang="en-US">
                <a:cs typeface="等线"/>
              </a:rPr>
              <a:pPr fontAlgn="base">
                <a:spcBef>
                  <a:spcPct val="0"/>
                </a:spcBef>
                <a:spcAft>
                  <a:spcPct val="0"/>
                </a:spcAft>
              </a:pPr>
              <a:t>13</a:t>
            </a:fld>
            <a:endParaRPr lang="en-US" altLang="zh-CN">
              <a:cs typeface="等线"/>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58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E88E58-5BEE-48AD-9A6D-DE4403F5E344}" type="slidenum">
              <a:rPr lang="zh-CN" altLang="en-US">
                <a:cs typeface="等线"/>
              </a:rPr>
              <a:pPr fontAlgn="base">
                <a:spcBef>
                  <a:spcPct val="0"/>
                </a:spcBef>
                <a:spcAft>
                  <a:spcPct val="0"/>
                </a:spcAft>
              </a:pPr>
              <a:t>14</a:t>
            </a:fld>
            <a:endParaRPr lang="en-US" altLang="zh-CN">
              <a:cs typeface="等线"/>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78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913C58-2EE6-42AC-A4DF-80DB267EBEFD}" type="slidenum">
              <a:rPr lang="zh-CN" altLang="en-US">
                <a:cs typeface="等线"/>
              </a:rPr>
              <a:pPr fontAlgn="base">
                <a:spcBef>
                  <a:spcPct val="0"/>
                </a:spcBef>
                <a:spcAft>
                  <a:spcPct val="0"/>
                </a:spcAft>
              </a:pPr>
              <a:t>15</a:t>
            </a:fld>
            <a:endParaRPr lang="en-US" altLang="zh-CN">
              <a:cs typeface="等线"/>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758CA45C-228F-471F-9D77-53E2843BD2EF}" type="datetimeFigureOut">
              <a:rPr lang="zh-CN" altLang="en-US"/>
              <a:pPr>
                <a:defRPr/>
              </a:pPr>
              <a:t>2020/12/23</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FC7E3F40-CCE3-45C4-BD8C-89B9676842D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002B047-2D66-45DF-A936-C30BF0723A82}" type="datetimeFigureOut">
              <a:rPr lang="zh-CN" altLang="en-US"/>
              <a:pPr>
                <a:defRPr/>
              </a:pPr>
              <a:t>2020/12/23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88C9E5-737C-4DAD-AACD-9E67497D1B7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843BC6F-2430-4F37-886A-D3F3C4916931}" type="datetimeFigureOut">
              <a:rPr lang="zh-CN" altLang="en-US"/>
              <a:pPr>
                <a:defRPr/>
              </a:pPr>
              <a:t>2020/12/23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2B03B87-1B0D-4CAA-84D7-C26D81C9112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FD689017-483C-4DB2-A4F5-9188B0029201}" type="datetimeFigureOut">
              <a:rPr lang="zh-CN" altLang="en-US"/>
              <a:pPr>
                <a:defRPr/>
              </a:pPr>
              <a:t>2020/12/23</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31F4E09C-B9C7-46C1-9C54-F13F8316638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821EF286-B10C-4446-B4A7-4A2CEACBAD58}" type="datetimeFigureOut">
              <a:rPr lang="zh-CN" altLang="en-US"/>
              <a:pPr>
                <a:defRPr/>
              </a:pPr>
              <a:t>2020/12/23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A4019F-4CCF-4B44-8240-AB76A9E5C6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C3D1F874-655A-4632-B59B-3A27CD45416F}" type="datetimeFigureOut">
              <a:rPr lang="zh-CN" altLang="en-US"/>
              <a:pPr>
                <a:defRPr/>
              </a:pPr>
              <a:t>2020/12/23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EE6F6C0-D47B-4480-AA88-C35291E135C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314B113-83C9-4459-B3C5-D614F25E4233}" type="datetimeFigureOut">
              <a:rPr lang="zh-CN" altLang="en-US"/>
              <a:pPr>
                <a:defRPr/>
              </a:pPr>
              <a:t>2020/12/23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F84DAEC-9F20-4D19-A223-1FDE63E97A2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3B3CE19-CFFE-4E7A-8C53-37CFA6650208}" type="datetimeFigureOut">
              <a:rPr lang="zh-CN" altLang="en-US"/>
              <a:pPr>
                <a:defRPr/>
              </a:pPr>
              <a:t>2020/12/23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F09F7A5-9862-4243-B91E-AD8738CDEE3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A876BD7-E916-427E-AF47-1E61FC1AA6BB}" type="datetimeFigureOut">
              <a:rPr lang="zh-CN" altLang="en-US"/>
              <a:pPr>
                <a:defRPr/>
              </a:pPr>
              <a:t>2020/12/23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CE92BD1-2F0B-4984-BA91-E8237CDD79E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4C022349-34C2-40AE-8356-2AB0B950B0BC}" type="datetimeFigureOut">
              <a:rPr lang="zh-CN" altLang="en-US"/>
              <a:pPr>
                <a:defRPr/>
              </a:pPr>
              <a:t>2020/12/23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C030753-C729-48A4-A7AB-DAA64FFF136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DFC2175D-5F6A-4ABC-A673-5DA26AE6904A}" type="datetimeFigureOut">
              <a:rPr lang="zh-CN" altLang="en-US"/>
              <a:pPr>
                <a:defRPr/>
              </a:pPr>
              <a:t>2020/12/23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4425AE9-3DE4-4EE1-A045-0E8D6F81D3D1}"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E1E8FBEE-3129-4460-BF08-A5B58567EFFA}" type="datetimeFigureOut">
              <a:rPr lang="zh-CN" altLang="en-US"/>
              <a:pPr>
                <a:defRPr/>
              </a:pPr>
              <a:t>2020/12/23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F3AAA50-6DBE-4EFB-AEC9-E60FFE7F810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a:defRPr>
      </a:lvl1pPr>
      <a:lvl2pPr algn="l" rtl="0" fontAlgn="base">
        <a:lnSpc>
          <a:spcPct val="90000"/>
        </a:lnSpc>
        <a:spcBef>
          <a:spcPct val="0"/>
        </a:spcBef>
        <a:spcAft>
          <a:spcPct val="0"/>
        </a:spcAft>
        <a:defRPr sz="4400">
          <a:solidFill>
            <a:schemeClr val="tx1"/>
          </a:solidFill>
          <a:latin typeface="等线 Light"/>
          <a:ea typeface="等线 Light"/>
          <a:cs typeface="等线 Light"/>
        </a:defRPr>
      </a:lvl2pPr>
      <a:lvl3pPr algn="l" rtl="0" fontAlgn="base">
        <a:lnSpc>
          <a:spcPct val="90000"/>
        </a:lnSpc>
        <a:spcBef>
          <a:spcPct val="0"/>
        </a:spcBef>
        <a:spcAft>
          <a:spcPct val="0"/>
        </a:spcAft>
        <a:defRPr sz="4400">
          <a:solidFill>
            <a:schemeClr val="tx1"/>
          </a:solidFill>
          <a:latin typeface="等线 Light"/>
          <a:ea typeface="等线 Light"/>
          <a:cs typeface="等线 Light"/>
        </a:defRPr>
      </a:lvl3pPr>
      <a:lvl4pPr algn="l" rtl="0" fontAlgn="base">
        <a:lnSpc>
          <a:spcPct val="90000"/>
        </a:lnSpc>
        <a:spcBef>
          <a:spcPct val="0"/>
        </a:spcBef>
        <a:spcAft>
          <a:spcPct val="0"/>
        </a:spcAft>
        <a:defRPr sz="4400">
          <a:solidFill>
            <a:schemeClr val="tx1"/>
          </a:solidFill>
          <a:latin typeface="等线 Light"/>
          <a:ea typeface="等线 Light"/>
          <a:cs typeface="等线 Light"/>
        </a:defRPr>
      </a:lvl4pPr>
      <a:lvl5pPr algn="l" rtl="0" fontAlgn="base">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7.xml"/><Relationship Id="rId7"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s/_rels/slide11.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image" Target="../media/image5.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image" Target="../media/image3.png"/><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slideLayout" Target="../slideLayouts/slideLayout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2" Type="http://schemas.openxmlformats.org/officeDocument/2006/relationships/tags" Target="../tags/tag39.xml"/><Relationship Id="rId16" Type="http://schemas.openxmlformats.org/officeDocument/2006/relationships/image" Target="../media/image6.pn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image" Target="../media/image3.png"/><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2.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6" Type="http://schemas.openxmlformats.org/officeDocument/2006/relationships/image" Target="../media/image7.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3.png"/><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9.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Layout" Target="../slideLayouts/slideLayout2.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6" Type="http://schemas.openxmlformats.org/officeDocument/2006/relationships/image" Target="../media/image8.png"/><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image" Target="../media/image3.png"/><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9.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notesSlide" Target="../notesSlides/notesSlide16.xml"/><Relationship Id="rId2" Type="http://schemas.openxmlformats.org/officeDocument/2006/relationships/tags" Target="../tags/tag83.xml"/><Relationship Id="rId16"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image" Target="../media/image10.png"/><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slideLayout" Target="../slideLayouts/slideLayout2.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2" Type="http://schemas.openxmlformats.org/officeDocument/2006/relationships/tags" Target="../tags/tag98.xml"/><Relationship Id="rId16" Type="http://schemas.openxmlformats.org/officeDocument/2006/relationships/image" Target="../media/image11.png"/><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image" Target="../media/image3.png"/><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11.xml"/><Relationship Id="rId7"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s>
</file>

<file path=ppt/slides/_rels/slide33.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slideLayout" Target="../slideLayouts/slideLayout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6" Type="http://schemas.openxmlformats.org/officeDocument/2006/relationships/image" Target="../media/image12.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image" Target="../media/image3.png"/><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image" Target="../media/image3.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notesSlide" Target="../notesSlides/notesSlide23.xml"/><Relationship Id="rId2" Type="http://schemas.openxmlformats.org/officeDocument/2006/relationships/tags" Target="../tags/tag128.xml"/><Relationship Id="rId16" Type="http://schemas.openxmlformats.org/officeDocument/2006/relationships/slideLayout" Target="../slideLayouts/slideLayout2.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image" Target="../media/image13.png"/><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35.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image" Target="../media/image14.png"/><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notesSlide" Target="../notesSlides/notesSlide24.xml"/><Relationship Id="rId2" Type="http://schemas.openxmlformats.org/officeDocument/2006/relationships/tags" Target="../tags/tag143.xml"/><Relationship Id="rId16" Type="http://schemas.openxmlformats.org/officeDocument/2006/relationships/slideLayout" Target="../slideLayouts/slideLayout2.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59.xml"/><Relationship Id="rId7"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s>
</file>

<file path=ppt/slides/_rels/slide37.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slideLayout" Target="../slideLayouts/slideLayout2.xml"/><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tags" Target="../tags/tag174.xml"/><Relationship Id="rId2" Type="http://schemas.openxmlformats.org/officeDocument/2006/relationships/tags" Target="../tags/tag164.xml"/><Relationship Id="rId16" Type="http://schemas.openxmlformats.org/officeDocument/2006/relationships/image" Target="../media/image15.png"/><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tags" Target="../tags/tag173.xml"/><Relationship Id="rId5" Type="http://schemas.openxmlformats.org/officeDocument/2006/relationships/tags" Target="../tags/tag167.xml"/><Relationship Id="rId15" Type="http://schemas.openxmlformats.org/officeDocument/2006/relationships/image" Target="../media/image3.png"/><Relationship Id="rId10" Type="http://schemas.openxmlformats.org/officeDocument/2006/relationships/tags" Target="../tags/tag172.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75.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slideLayout" Target="../slideLayouts/slideLayout2.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2" Type="http://schemas.openxmlformats.org/officeDocument/2006/relationships/tags" Target="../tags/tag177.xml"/><Relationship Id="rId16" Type="http://schemas.openxmlformats.org/officeDocument/2006/relationships/image" Target="../media/image18.png"/><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image" Target="../media/image3.png"/><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8.xml"/><Relationship Id="rId1" Type="http://schemas.openxmlformats.org/officeDocument/2006/relationships/tags" Target="../tags/tag197.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slideLayout" Target="../slideLayouts/slideLayout2.xml"/><Relationship Id="rId3" Type="http://schemas.openxmlformats.org/officeDocument/2006/relationships/tags" Target="../tags/tag201.xml"/><Relationship Id="rId7" Type="http://schemas.openxmlformats.org/officeDocument/2006/relationships/tags" Target="../tags/tag205.xml"/><Relationship Id="rId12" Type="http://schemas.openxmlformats.org/officeDocument/2006/relationships/tags" Target="../tags/tag210.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tags" Target="../tags/tag209.xml"/><Relationship Id="rId5" Type="http://schemas.openxmlformats.org/officeDocument/2006/relationships/tags" Target="../tags/tag203.xml"/><Relationship Id="rId15" Type="http://schemas.openxmlformats.org/officeDocument/2006/relationships/image" Target="../media/image22.png"/><Relationship Id="rId10" Type="http://schemas.openxmlformats.org/officeDocument/2006/relationships/tags" Target="../tags/tag208.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2.xml"/><Relationship Id="rId1" Type="http://schemas.openxmlformats.org/officeDocument/2006/relationships/tags" Target="../tags/tag21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215.xml"/><Relationship Id="rId7" Type="http://schemas.openxmlformats.org/officeDocument/2006/relationships/slideLayout" Target="../slideLayouts/slideLayout2.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222.xml"/><Relationship Id="rId7" Type="http://schemas.openxmlformats.org/officeDocument/2006/relationships/slideLayout" Target="../slideLayouts/slideLayout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26.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28.xml"/></Relationships>
</file>

<file path=ppt/slides/_rels/slide56.xml.rels><?xml version="1.0" encoding="UTF-8" standalone="yes"?>
<Relationships xmlns="http://schemas.openxmlformats.org/package/2006/relationships"><Relationship Id="rId3" Type="http://schemas.openxmlformats.org/officeDocument/2006/relationships/tags" Target="../tags/tag231.xml"/><Relationship Id="rId7" Type="http://schemas.openxmlformats.org/officeDocument/2006/relationships/image" Target="../media/image26.png"/><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image" Target="../media/image3.png"/><Relationship Id="rId5" Type="http://schemas.openxmlformats.org/officeDocument/2006/relationships/notesSlide" Target="../notesSlides/notesSlide37.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235.xml"/></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39.xml"/><Relationship Id="rId3" Type="http://schemas.openxmlformats.org/officeDocument/2006/relationships/tags" Target="../tags/tag238.xml"/><Relationship Id="rId7" Type="http://schemas.openxmlformats.org/officeDocument/2006/relationships/slideLayout" Target="../slideLayouts/slideLayout2.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s>
</file>

<file path=ppt/slides/_rels/slide59.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27.pn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24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28.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tags" Target="../tags/tag24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5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51.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2.xml"/></Relationships>
</file>

<file path=ppt/slides/_rels/slide64.xml.rels><?xml version="1.0" encoding="UTF-8" standalone="yes"?>
<Relationships xmlns="http://schemas.openxmlformats.org/package/2006/relationships"><Relationship Id="rId3" Type="http://schemas.openxmlformats.org/officeDocument/2006/relationships/tags" Target="../tags/tag255.xml"/><Relationship Id="rId7" Type="http://schemas.openxmlformats.org/officeDocument/2006/relationships/image" Target="../media/image16.png"/><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256.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46.xml"/><Relationship Id="rId3" Type="http://schemas.openxmlformats.org/officeDocument/2006/relationships/tags" Target="../tags/tag259.xml"/><Relationship Id="rId7" Type="http://schemas.openxmlformats.org/officeDocument/2006/relationships/slideLayout" Target="../slideLayouts/slideLayout7.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47.xml"/><Relationship Id="rId13" Type="http://schemas.microsoft.com/office/2007/relationships/diagramDrawing" Target="../diagrams/drawing1.xml"/><Relationship Id="rId3" Type="http://schemas.openxmlformats.org/officeDocument/2006/relationships/tags" Target="../tags/tag265.xml"/><Relationship Id="rId7" Type="http://schemas.openxmlformats.org/officeDocument/2006/relationships/slideLayout" Target="../slideLayouts/slideLayout7.xml"/><Relationship Id="rId12" Type="http://schemas.openxmlformats.org/officeDocument/2006/relationships/diagramColors" Target="../diagrams/colors1.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tags" Target="../tags/tag268.xml"/><Relationship Id="rId11" Type="http://schemas.openxmlformats.org/officeDocument/2006/relationships/diagramQuickStyle" Target="../diagrams/quickStyle1.xml"/><Relationship Id="rId5" Type="http://schemas.openxmlformats.org/officeDocument/2006/relationships/tags" Target="../tags/tag267.xml"/><Relationship Id="rId10" Type="http://schemas.openxmlformats.org/officeDocument/2006/relationships/diagramLayout" Target="../diagrams/layout1.xml"/><Relationship Id="rId4" Type="http://schemas.openxmlformats.org/officeDocument/2006/relationships/tags" Target="../tags/tag266.xml"/><Relationship Id="rId9" Type="http://schemas.openxmlformats.org/officeDocument/2006/relationships/diagramData" Target="../diagrams/data1.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48.xml"/><Relationship Id="rId13" Type="http://schemas.microsoft.com/office/2007/relationships/diagramDrawing" Target="../diagrams/drawing2.xml"/><Relationship Id="rId3" Type="http://schemas.openxmlformats.org/officeDocument/2006/relationships/tags" Target="../tags/tag271.xml"/><Relationship Id="rId7" Type="http://schemas.openxmlformats.org/officeDocument/2006/relationships/slideLayout" Target="../slideLayouts/slideLayout7.xml"/><Relationship Id="rId12" Type="http://schemas.openxmlformats.org/officeDocument/2006/relationships/diagramColors" Target="../diagrams/colors2.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diagramQuickStyle" Target="../diagrams/quickStyle2.xml"/><Relationship Id="rId5" Type="http://schemas.openxmlformats.org/officeDocument/2006/relationships/tags" Target="../tags/tag273.xml"/><Relationship Id="rId10" Type="http://schemas.openxmlformats.org/officeDocument/2006/relationships/diagramLayout" Target="../diagrams/layout2.xml"/><Relationship Id="rId4" Type="http://schemas.openxmlformats.org/officeDocument/2006/relationships/tags" Target="../tags/tag272.xml"/><Relationship Id="rId9" Type="http://schemas.openxmlformats.org/officeDocument/2006/relationships/diagramData" Target="../diagrams/data2.xml"/></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49.xml"/><Relationship Id="rId13" Type="http://schemas.microsoft.com/office/2007/relationships/diagramDrawing" Target="../diagrams/drawing3.xml"/><Relationship Id="rId3" Type="http://schemas.openxmlformats.org/officeDocument/2006/relationships/tags" Target="../tags/tag277.xml"/><Relationship Id="rId7" Type="http://schemas.openxmlformats.org/officeDocument/2006/relationships/slideLayout" Target="../slideLayouts/slideLayout7.xml"/><Relationship Id="rId12" Type="http://schemas.openxmlformats.org/officeDocument/2006/relationships/diagramColors" Target="../diagrams/colors3.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diagramQuickStyle" Target="../diagrams/quickStyle3.xml"/><Relationship Id="rId5" Type="http://schemas.openxmlformats.org/officeDocument/2006/relationships/tags" Target="../tags/tag279.xml"/><Relationship Id="rId10" Type="http://schemas.openxmlformats.org/officeDocument/2006/relationships/diagramLayout" Target="../diagrams/layout3.xml"/><Relationship Id="rId4" Type="http://schemas.openxmlformats.org/officeDocument/2006/relationships/tags" Target="../tags/tag278.xml"/><Relationship Id="rId9" Type="http://schemas.openxmlformats.org/officeDocument/2006/relationships/diagramData" Target="../diagrams/data3.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50.xml"/><Relationship Id="rId3" Type="http://schemas.openxmlformats.org/officeDocument/2006/relationships/tags" Target="../tags/tag283.xml"/><Relationship Id="rId7" Type="http://schemas.openxmlformats.org/officeDocument/2006/relationships/slideLayout" Target="../slideLayouts/slideLayout7.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70.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289.xml"/><Relationship Id="rId7" Type="http://schemas.openxmlformats.org/officeDocument/2006/relationships/slideLayout" Target="../slideLayouts/slideLayout7.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295.xml"/><Relationship Id="rId7" Type="http://schemas.openxmlformats.org/officeDocument/2006/relationships/slideLayout" Target="../slideLayouts/slideLayout7.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s>
</file>

<file path=ppt/slides/_rels/slide72.xml.rels><?xml version="1.0" encoding="UTF-8" standalone="yes"?>
<Relationships xmlns="http://schemas.openxmlformats.org/package/2006/relationships"><Relationship Id="rId3" Type="http://schemas.openxmlformats.org/officeDocument/2006/relationships/tags" Target="../tags/tag301.xml"/><Relationship Id="rId7" Type="http://schemas.openxmlformats.org/officeDocument/2006/relationships/image" Target="../media/image31.png"/><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tags" Target="../tags/tag302.xml"/></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305.xml"/><Relationship Id="rId7" Type="http://schemas.openxmlformats.org/officeDocument/2006/relationships/slideLayout" Target="../slideLayouts/slideLayout2.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0.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5"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mn-lt"/>
              <a:ea typeface="+mn-ea"/>
              <a:cs typeface="+mn-cs"/>
            </a:endParaRPr>
          </a:p>
        </p:txBody>
      </p:sp>
      <p:cxnSp>
        <p:nvCxnSpPr>
          <p:cNvPr id="23" name="直接连接符 22"/>
          <p:cNvCxnSpPr/>
          <p:nvPr>
            <p:custDataLst>
              <p:tags r:id="rId3"/>
            </p:custDataLst>
          </p:nvPr>
        </p:nvCxnSpPr>
        <p:spPr>
          <a:xfrm flipH="1">
            <a:off x="3170238"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fontAlgn="auto">
              <a:spcBef>
                <a:spcPts val="0"/>
              </a:spcBef>
              <a:spcAft>
                <a:spcPts val="0"/>
              </a:spcAft>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7</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14342" name="文本框 25"/>
          <p:cNvSpPr txBox="1">
            <a:spLocks noChangeArrowheads="1"/>
          </p:cNvSpPr>
          <p:nvPr>
            <p:custDataLst>
              <p:tags r:id="rId6"/>
            </p:custDataLst>
          </p:nvPr>
        </p:nvSpPr>
        <p:spPr bwMode="auto">
          <a:xfrm>
            <a:off x="3925888" y="3171825"/>
            <a:ext cx="3935412" cy="646113"/>
          </a:xfrm>
          <a:prstGeom prst="rect">
            <a:avLst/>
          </a:prstGeom>
          <a:noFill/>
          <a:ln w="9525">
            <a:noFill/>
            <a:miter lim="800000"/>
            <a:headEnd/>
            <a:tailEnd/>
          </a:ln>
        </p:spPr>
        <p:txBody>
          <a:bodyPr/>
          <a:lstStyle/>
          <a:p>
            <a:pPr algn="dist">
              <a:lnSpc>
                <a:spcPct val="150000"/>
              </a:lnSpc>
            </a:pPr>
            <a:r>
              <a:rPr lang="zh-CN" altLang="en-US" sz="2400">
                <a:solidFill>
                  <a:srgbClr val="FFFFFF"/>
                </a:solidFill>
                <a:latin typeface="微软雅黑" pitchFamily="34" charset="-122"/>
                <a:ea typeface="微软雅黑" pitchFamily="34" charset="-122"/>
              </a:rPr>
              <a:t>用函数实现模块化程序设计</a:t>
            </a:r>
          </a:p>
        </p:txBody>
      </p:sp>
      <p:sp>
        <p:nvSpPr>
          <p:cNvPr id="27" name="文本框 26"/>
          <p:cNvSpPr txBox="1"/>
          <p:nvPr>
            <p:custDataLst>
              <p:tags r:id="rId7"/>
            </p:custDataLst>
          </p:nvPr>
        </p:nvSpPr>
        <p:spPr>
          <a:xfrm>
            <a:off x="6535738" y="2570163"/>
            <a:ext cx="647700" cy="585787"/>
          </a:xfrm>
          <a:prstGeom prst="rect">
            <a:avLst/>
          </a:prstGeom>
          <a:noFill/>
        </p:spPr>
        <p:txBody>
          <a:bodyPr wrap="none"/>
          <a:lstStyle/>
          <a:p>
            <a:pPr fontAlgn="auto">
              <a:spcBef>
                <a:spcPts val="0"/>
              </a:spcBef>
              <a:spcAft>
                <a:spcPts val="0"/>
              </a:spcAft>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0" y="2570163"/>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fontAlgn="auto">
              <a:spcBef>
                <a:spcPts val="0"/>
              </a:spcBef>
              <a:spcAft>
                <a:spcPts val="0"/>
              </a:spcAft>
              <a:defRPr/>
            </a:pPr>
            <a:r>
              <a:rPr lang="zh-CN" altLang="en-US" kern="0" dirty="0">
                <a:solidFill>
                  <a:prstClr val="white"/>
                </a:solidFill>
              </a:rPr>
              <a:t>章</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1912938" y="444500"/>
            <a:ext cx="5702300" cy="712788"/>
          </a:xfrm>
        </p:spPr>
        <p:txBody>
          <a:bodyPr/>
          <a:lstStyle/>
          <a:p>
            <a:r>
              <a:rPr lang="zh-CN" altLang="en-US" sz="3600" smtClean="0"/>
              <a:t>形式参数和实际参数</a:t>
            </a:r>
          </a:p>
        </p:txBody>
      </p:sp>
      <p:sp>
        <p:nvSpPr>
          <p:cNvPr id="9" name="内容占位符 2">
            <a:extLst>
              <a:ext uri="{FF2B5EF4-FFF2-40B4-BE49-F238E27FC236}"/>
            </a:extLst>
          </p:cNvPr>
          <p:cNvSpPr>
            <a:spLocks noGrp="1"/>
          </p:cNvSpPr>
          <p:nvPr>
            <p:ph idx="1"/>
          </p:nvPr>
        </p:nvSpPr>
        <p:spPr>
          <a:xfrm>
            <a:off x="860425" y="1827213"/>
            <a:ext cx="10245725" cy="3160712"/>
          </a:xfrm>
        </p:spPr>
        <p:txBody>
          <a:bodyPr rtlCol="0" anchor="ctr">
            <a:noAutofit/>
          </a:bodyPr>
          <a:lstStyle/>
          <a:p>
            <a:pPr marL="0" indent="0" fontAlgn="auto">
              <a:lnSpc>
                <a:spcPct val="150000"/>
              </a:lnSpc>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在调用有参函数时，主调函数和被调用函数之间有数据传递关系。</a:t>
            </a:r>
            <a:endParaRPr lang="en-US" altLang="zh-CN" sz="2400" dirty="0">
              <a:solidFill>
                <a:schemeClr val="tx1">
                  <a:lumMod val="65000"/>
                  <a:lumOff val="35000"/>
                </a:schemeClr>
              </a:solidFill>
              <a:latin typeface="+mn-ea"/>
              <a:ea typeface="+mn-ea"/>
              <a:cs typeface="+mn-cs"/>
            </a:endParaRPr>
          </a:p>
          <a:p>
            <a:pPr marL="0" indent="0" fontAlgn="auto">
              <a:lnSpc>
                <a:spcPct val="150000"/>
              </a:lnSpc>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在定义函数时函数名后面括号中的变量名称为“</a:t>
            </a:r>
            <a:r>
              <a:rPr lang="zh-CN" altLang="en-US" sz="2400" b="1" dirty="0">
                <a:solidFill>
                  <a:schemeClr val="tx1">
                    <a:lumMod val="65000"/>
                    <a:lumOff val="35000"/>
                  </a:schemeClr>
                </a:solidFill>
                <a:latin typeface="+mn-ea"/>
                <a:ea typeface="+mn-ea"/>
                <a:cs typeface="+mn-cs"/>
              </a:rPr>
              <a:t>形式参数</a:t>
            </a:r>
            <a:r>
              <a:rPr lang="zh-CN" altLang="en-US" sz="2400" dirty="0">
                <a:solidFill>
                  <a:schemeClr val="tx1">
                    <a:lumMod val="65000"/>
                    <a:lumOff val="35000"/>
                  </a:schemeClr>
                </a:solidFill>
                <a:latin typeface="+mn-ea"/>
                <a:ea typeface="+mn-ea"/>
                <a:cs typeface="+mn-cs"/>
              </a:rPr>
              <a:t>”（简称“形参”）或“虚拟参数”。</a:t>
            </a:r>
            <a:endParaRPr lang="en-US" altLang="zh-CN" sz="2400" dirty="0">
              <a:solidFill>
                <a:schemeClr val="tx1">
                  <a:lumMod val="65000"/>
                  <a:lumOff val="35000"/>
                </a:schemeClr>
              </a:solidFill>
              <a:latin typeface="+mn-ea"/>
              <a:ea typeface="+mn-ea"/>
              <a:cs typeface="+mn-cs"/>
            </a:endParaRPr>
          </a:p>
          <a:p>
            <a:pPr marL="0" indent="0" fontAlgn="auto">
              <a:lnSpc>
                <a:spcPct val="150000"/>
              </a:lnSpc>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在主调函数中调用一个函数时，函数名后面括号中的参数称为“</a:t>
            </a:r>
            <a:r>
              <a:rPr lang="zh-CN" altLang="en-US" sz="2400" b="1" dirty="0">
                <a:solidFill>
                  <a:schemeClr val="tx1">
                    <a:lumMod val="65000"/>
                    <a:lumOff val="35000"/>
                  </a:schemeClr>
                </a:solidFill>
                <a:latin typeface="+mn-ea"/>
                <a:ea typeface="+mn-ea"/>
                <a:cs typeface="+mn-cs"/>
              </a:rPr>
              <a:t>实际参数</a:t>
            </a:r>
            <a:r>
              <a:rPr lang="zh-CN" altLang="en-US" sz="2400" dirty="0">
                <a:solidFill>
                  <a:schemeClr val="tx1">
                    <a:lumMod val="65000"/>
                    <a:lumOff val="35000"/>
                  </a:schemeClr>
                </a:solidFill>
                <a:latin typeface="+mn-ea"/>
                <a:ea typeface="+mn-ea"/>
                <a:cs typeface="+mn-cs"/>
              </a:rPr>
              <a:t>”（简称“实参”）。 实际参数可以是常量、变量或表达式，但要求它们有确定的值。</a:t>
            </a:r>
            <a:endParaRPr lang="en-US" altLang="zh-CN" sz="2400" dirty="0">
              <a:solidFill>
                <a:schemeClr val="tx1">
                  <a:lumMod val="65000"/>
                  <a:lumOff val="35000"/>
                </a:schemeClr>
              </a:solidFill>
              <a:latin typeface="+mn-ea"/>
              <a:ea typeface="+mn-ea"/>
              <a:cs typeface="+mn-cs"/>
            </a:endParaRPr>
          </a:p>
          <a:p>
            <a:pPr marL="0" indent="0" fontAlgn="auto">
              <a:lnSpc>
                <a:spcPct val="150000"/>
              </a:lnSpc>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实参与形参的类型应相同或赋值兼容。赋值兼容是指实参与形参类型不同时能按不同类型数值的赋值规则进行转换。</a:t>
            </a:r>
          </a:p>
        </p:txBody>
      </p:sp>
      <p:grpSp>
        <p:nvGrpSpPr>
          <p:cNvPr id="26627" name="组合 9"/>
          <p:cNvGrpSpPr>
            <a:grpSpLocks/>
          </p:cNvGrpSpPr>
          <p:nvPr/>
        </p:nvGrpSpPr>
        <p:grpSpPr bwMode="auto">
          <a:xfrm>
            <a:off x="860425" y="476250"/>
            <a:ext cx="6227763" cy="657225"/>
            <a:chOff x="3275013" y="1898650"/>
            <a:chExt cx="6228000" cy="657226"/>
          </a:xfrm>
        </p:grpSpPr>
        <p:sp>
          <p:nvSpPr>
            <p:cNvPr id="11" name="MH_Other_1">
              <a:extLst>
                <a:ext uri="{FF2B5EF4-FFF2-40B4-BE49-F238E27FC236}"/>
              </a:extLst>
            </p:cNvPr>
            <p:cNvSpPr/>
            <p:nvPr>
              <p:custDataLst>
                <p:tags r:id="rId4"/>
              </p:custDataLst>
            </p:nvPr>
          </p:nvSpPr>
          <p:spPr>
            <a:xfrm>
              <a:off x="3275013" y="1898650"/>
              <a:ext cx="709640" cy="611189"/>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2">
              <a:extLst>
                <a:ext uri="{FF2B5EF4-FFF2-40B4-BE49-F238E27FC236}"/>
              </a:extLst>
            </p:cNvPr>
            <p:cNvSpPr/>
            <p:nvPr>
              <p:custDataLst>
                <p:tags r:id="rId5"/>
              </p:custDataLst>
            </p:nvPr>
          </p:nvSpPr>
          <p:spPr>
            <a:xfrm>
              <a:off x="3629039" y="1898650"/>
              <a:ext cx="709639" cy="611189"/>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5">
              <a:extLst>
                <a:ext uri="{FF2B5EF4-FFF2-40B4-BE49-F238E27FC236}"/>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6628" name="组合 13"/>
          <p:cNvGrpSpPr>
            <a:grpSpLocks/>
          </p:cNvGrpSpPr>
          <p:nvPr/>
        </p:nvGrpSpPr>
        <p:grpSpPr bwMode="auto">
          <a:xfrm>
            <a:off x="4878388" y="5816600"/>
            <a:ext cx="6227762" cy="611188"/>
            <a:chOff x="2615964" y="5414964"/>
            <a:chExt cx="6228000" cy="611187"/>
          </a:xfrm>
        </p:grpSpPr>
        <p:sp>
          <p:nvSpPr>
            <p:cNvPr id="15" name="MH_Other_3">
              <a:extLst>
                <a:ext uri="{FF2B5EF4-FFF2-40B4-BE49-F238E27FC236}"/>
              </a:extLst>
            </p:cNvPr>
            <p:cNvSpPr/>
            <p:nvPr>
              <p:custDataLst>
                <p:tags r:id="rId1"/>
              </p:custDataLst>
            </p:nvPr>
          </p:nvSpPr>
          <p:spPr>
            <a:xfrm flipV="1">
              <a:off x="7780298" y="5414964"/>
              <a:ext cx="709640"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MH_Other_4">
              <a:extLst>
                <a:ext uri="{FF2B5EF4-FFF2-40B4-BE49-F238E27FC236}"/>
              </a:extLst>
            </p:cNvPr>
            <p:cNvSpPr/>
            <p:nvPr>
              <p:custDataLst>
                <p:tags r:id="rId2"/>
              </p:custDataLst>
            </p:nvPr>
          </p:nvSpPr>
          <p:spPr>
            <a:xfrm flipV="1">
              <a:off x="8134325" y="5414964"/>
              <a:ext cx="709639"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MH_Other_6">
              <a:extLst>
                <a:ext uri="{FF2B5EF4-FFF2-40B4-BE49-F238E27FC236}"/>
              </a:extLst>
            </p:cNvPr>
            <p:cNvSpPr/>
            <p:nvPr>
              <p:custDataLst>
                <p:tags r:id="rId3"/>
              </p:custDataLst>
            </p:nvPr>
          </p:nvSpPr>
          <p:spPr>
            <a:xfrm>
              <a:off x="2615964" y="5414964"/>
              <a:ext cx="6228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563563" y="233363"/>
            <a:ext cx="10515600" cy="1325562"/>
          </a:xfrm>
        </p:spPr>
        <p:txBody>
          <a:bodyPr/>
          <a:lstStyle/>
          <a:p>
            <a:r>
              <a:rPr lang="zh-CN" altLang="en-US" smtClean="0"/>
              <a:t>实参和形参间的数据传递</a:t>
            </a:r>
          </a:p>
        </p:txBody>
      </p:sp>
      <p:sp>
        <p:nvSpPr>
          <p:cNvPr id="28674" name="内容占位符 2"/>
          <p:cNvSpPr>
            <a:spLocks noGrp="1"/>
          </p:cNvSpPr>
          <p:nvPr>
            <p:ph idx="1"/>
          </p:nvPr>
        </p:nvSpPr>
        <p:spPr>
          <a:xfrm>
            <a:off x="563563" y="1247775"/>
            <a:ext cx="11015662" cy="552450"/>
          </a:xfrm>
        </p:spPr>
        <p:txBody>
          <a:bodyPr/>
          <a:lstStyle/>
          <a:p>
            <a:pPr marL="88900" indent="-88900">
              <a:lnSpc>
                <a:spcPct val="10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7.2】</a:t>
            </a:r>
            <a:r>
              <a:rPr lang="zh-CN" altLang="en-US" sz="2000" smtClean="0">
                <a:solidFill>
                  <a:schemeClr val="accent1"/>
                </a:solidFill>
              </a:rPr>
              <a:t>输入两个整数，要求输出其中值较大者。要求用函数来找到大数。</a:t>
            </a:r>
          </a:p>
        </p:txBody>
      </p:sp>
      <p:sp>
        <p:nvSpPr>
          <p:cNvPr id="13" name="圆角矩形 12"/>
          <p:cNvSpPr/>
          <p:nvPr/>
        </p:nvSpPr>
        <p:spPr>
          <a:xfrm>
            <a:off x="742986" y="1815067"/>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t>int main()</a:t>
            </a:r>
          </a:p>
          <a:p>
            <a:pPr defTabSz="363538" fontAlgn="auto">
              <a:lnSpc>
                <a:spcPct val="120000"/>
              </a:lnSpc>
              <a:spcBef>
                <a:spcPts val="0"/>
              </a:spcBef>
              <a:spcAft>
                <a:spcPts val="0"/>
              </a:spcAft>
              <a:defRPr/>
            </a:pPr>
            <a:r>
              <a:rPr lang="en-US" altLang="zh-CN" sz="1400" dirty="0"/>
              <a:t>{	</a:t>
            </a: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a:t>
            </a:r>
            <a:r>
              <a:rPr lang="zh-CN" altLang="en-US" sz="1400" dirty="0">
                <a:solidFill>
                  <a:srgbClr val="008000"/>
                </a:solidFill>
              </a:rPr>
              <a:t>函数的声明</a:t>
            </a:r>
          </a:p>
          <a:p>
            <a:pPr defTabSz="363538" fontAlgn="auto">
              <a:lnSpc>
                <a:spcPct val="120000"/>
              </a:lnSpc>
              <a:spcBef>
                <a:spcPts val="0"/>
              </a:spcBef>
              <a:spcAft>
                <a:spcPts val="0"/>
              </a:spcAft>
              <a:defRPr/>
            </a:pPr>
            <a:r>
              <a:rPr lang="zh-CN" altLang="en-US" sz="1400" dirty="0"/>
              <a:t>	</a:t>
            </a:r>
            <a:r>
              <a:rPr lang="en-US" altLang="zh-CN" sz="1400" dirty="0"/>
              <a:t>int </a:t>
            </a:r>
            <a:r>
              <a:rPr lang="en-US" altLang="zh-CN" sz="1400" dirty="0" err="1"/>
              <a:t>a,b,c</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("please enter two integer numbers:");  </a:t>
            </a:r>
            <a:r>
              <a:rPr lang="en-US" altLang="zh-CN" sz="1400" dirty="0">
                <a:solidFill>
                  <a:srgbClr val="008000"/>
                </a:solidFill>
              </a:rPr>
              <a:t>//</a:t>
            </a:r>
            <a:r>
              <a:rPr lang="zh-CN" altLang="en-US" sz="1400" dirty="0">
                <a:solidFill>
                  <a:srgbClr val="008000"/>
                </a:solidFill>
              </a:rPr>
              <a:t>提示输入数据</a:t>
            </a:r>
          </a:p>
          <a:p>
            <a:pPr defTabSz="363538" fontAlgn="auto">
              <a:lnSpc>
                <a:spcPct val="120000"/>
              </a:lnSpc>
              <a:spcBef>
                <a:spcPts val="0"/>
              </a:spcBef>
              <a:spcAft>
                <a:spcPts val="0"/>
              </a:spcAft>
              <a:defRPr/>
            </a:pPr>
            <a:r>
              <a:rPr lang="zh-CN" altLang="en-US"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a:t>
            </a:r>
          </a:p>
          <a:p>
            <a:pPr defTabSz="363538" fontAlgn="auto">
              <a:lnSpc>
                <a:spcPct val="120000"/>
              </a:lnSpc>
              <a:spcBef>
                <a:spcPts val="0"/>
              </a:spcBef>
              <a:spcAft>
                <a:spcPts val="0"/>
              </a:spcAft>
              <a:defRPr/>
            </a:pPr>
            <a:r>
              <a:rPr lang="zh-CN" altLang="en-US" sz="1400" dirty="0"/>
              <a:t>	</a:t>
            </a:r>
            <a:r>
              <a:rPr lang="en-US" altLang="zh-CN" sz="1400" dirty="0">
                <a:solidFill>
                  <a:schemeClr val="accent6"/>
                </a:solidFill>
              </a:rPr>
              <a:t>c=max(</a:t>
            </a:r>
            <a:r>
              <a:rPr lang="en-US" altLang="zh-CN" sz="1400" dirty="0" err="1">
                <a:solidFill>
                  <a:schemeClr val="accent6"/>
                </a:solidFill>
              </a:rPr>
              <a:t>a,b</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函数，有两个实参。大数赋给变量</a:t>
            </a:r>
            <a:r>
              <a:rPr lang="en-US" altLang="zh-CN" sz="1400" dirty="0">
                <a:solidFill>
                  <a:srgbClr val="008000"/>
                </a:solidFill>
              </a:rPr>
              <a:t>c</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输出大数</a:t>
            </a:r>
            <a:r>
              <a:rPr lang="en-US" altLang="zh-CN" sz="1400" dirty="0">
                <a:solidFill>
                  <a:srgbClr val="008000"/>
                </a:solidFill>
              </a:rPr>
              <a:t>c</a:t>
            </a:r>
          </a:p>
          <a:p>
            <a:pPr defTabSz="363538" fontAlgn="auto">
              <a:lnSpc>
                <a:spcPct val="120000"/>
              </a:lnSpc>
              <a:spcBef>
                <a:spcPts val="0"/>
              </a:spcBef>
              <a:spcAft>
                <a:spcPts val="0"/>
              </a:spcAft>
              <a:defRPr/>
            </a:pPr>
            <a:r>
              <a:rPr lang="en-US" altLang="zh-CN" sz="1400" dirty="0"/>
              <a:t>	return 0; }</a:t>
            </a:r>
            <a:endParaRPr lang="en-US" altLang="zh-CN" sz="1400" dirty="0">
              <a:solidFill>
                <a:srgbClr val="008000"/>
              </a:solidFill>
            </a:endParaRPr>
          </a:p>
          <a:p>
            <a:pPr defTabSz="363538" fontAlgn="auto">
              <a:lnSpc>
                <a:spcPct val="120000"/>
              </a:lnSpc>
              <a:spcBef>
                <a:spcPts val="0"/>
              </a:spcBef>
              <a:spcAft>
                <a:spcPts val="0"/>
              </a:spcAft>
              <a:defRPr/>
            </a:pP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函数，有两个参数</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r>
              <a:rPr lang="en-US" altLang="zh-CN" sz="1400" dirty="0"/>
              <a:t>	int z;		</a:t>
            </a:r>
            <a:r>
              <a:rPr lang="en-US" altLang="zh-CN" sz="1400" dirty="0">
                <a:solidFill>
                  <a:srgbClr val="008000"/>
                </a:solidFill>
              </a:rPr>
              <a:t>//</a:t>
            </a:r>
            <a:r>
              <a:rPr lang="zh-CN" altLang="en-US" sz="1400" dirty="0">
                <a:solidFill>
                  <a:srgbClr val="008000"/>
                </a:solidFill>
              </a:rPr>
              <a:t>定义临时变量</a:t>
            </a:r>
            <a:r>
              <a:rPr lang="en-US" altLang="zh-CN" sz="1400" dirty="0">
                <a:solidFill>
                  <a:srgbClr val="008000"/>
                </a:solidFill>
              </a:rPr>
              <a:t>z</a:t>
            </a:r>
          </a:p>
          <a:p>
            <a:pPr defTabSz="363538" fontAlgn="auto">
              <a:lnSpc>
                <a:spcPct val="120000"/>
              </a:lnSpc>
              <a:spcBef>
                <a:spcPts val="0"/>
              </a:spcBef>
              <a:spcAft>
                <a:spcPts val="0"/>
              </a:spcAft>
              <a:defRPr/>
            </a:pPr>
            <a:r>
              <a:rPr lang="en-US" altLang="zh-CN" sz="1400" dirty="0"/>
              <a:t>	z=x&gt;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中大者赋给</a:t>
            </a:r>
            <a:r>
              <a:rPr lang="en-US" altLang="zh-CN" sz="1400" dirty="0">
                <a:solidFill>
                  <a:srgbClr val="008000"/>
                </a:solidFill>
              </a:rPr>
              <a:t>z</a:t>
            </a:r>
          </a:p>
          <a:p>
            <a:pPr defTabSz="363538" fontAlgn="auto">
              <a:lnSpc>
                <a:spcPct val="120000"/>
              </a:lnSpc>
              <a:spcBef>
                <a:spcPts val="0"/>
              </a:spcBef>
              <a:spcAft>
                <a:spcPts val="0"/>
              </a:spcAft>
              <a:defRPr/>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z</a:t>
            </a:r>
            <a:r>
              <a:rPr lang="zh-CN" altLang="en-US" sz="1400" dirty="0">
                <a:solidFill>
                  <a:srgbClr val="008000"/>
                </a:solidFill>
              </a:rPr>
              <a:t>作为</a:t>
            </a:r>
            <a:r>
              <a:rPr lang="en-US" altLang="zh-CN" sz="1400" dirty="0">
                <a:solidFill>
                  <a:srgbClr val="008000"/>
                </a:solidFill>
              </a:rPr>
              <a:t>max</a:t>
            </a:r>
            <a:r>
              <a:rPr lang="zh-CN" altLang="en-US" sz="1400" dirty="0">
                <a:solidFill>
                  <a:srgbClr val="008000"/>
                </a:solidFill>
              </a:rPr>
              <a:t>函数的值带回</a:t>
            </a:r>
            <a:r>
              <a:rPr lang="en-US" altLang="zh-CN" sz="1400" dirty="0">
                <a:solidFill>
                  <a:srgbClr val="008000"/>
                </a:solidFill>
              </a:rPr>
              <a:t>main</a:t>
            </a:r>
            <a:r>
              <a:rPr lang="zh-CN" altLang="en-US" sz="1400" dirty="0">
                <a:solidFill>
                  <a:srgbClr val="008000"/>
                </a:solidFill>
              </a:rPr>
              <a:t>函数</a:t>
            </a:r>
          </a:p>
          <a:p>
            <a:pPr defTabSz="363538" fontAlgn="auto">
              <a:lnSpc>
                <a:spcPct val="120000"/>
              </a:lnSpc>
              <a:spcBef>
                <a:spcPts val="0"/>
              </a:spcBef>
              <a:spcAft>
                <a:spcPts val="0"/>
              </a:spcAft>
              <a:defRPr/>
            </a:pPr>
            <a:r>
              <a:rPr lang="en-US" altLang="zh-CN" sz="1400" dirty="0"/>
              <a:t>}</a:t>
            </a:r>
          </a:p>
        </p:txBody>
      </p:sp>
      <p:grpSp>
        <p:nvGrpSpPr>
          <p:cNvPr id="51" name="组合 50"/>
          <p:cNvGrpSpPr/>
          <p:nvPr/>
        </p:nvGrpSpPr>
        <p:grpSpPr>
          <a:xfrm>
            <a:off x="767739" y="4403802"/>
            <a:ext cx="10651381" cy="1647176"/>
            <a:chOff x="8050697" y="5019262"/>
            <a:chExt cx="10651381" cy="1647176"/>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64717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3" name="图片 52"/>
            <p:cNvPicPr>
              <a:picLocks noChangeAspect="1"/>
            </p:cNvPicPr>
            <p:nvPr/>
          </p:nvPicPr>
          <p:blipFill>
            <a:blip r:embed="rId15" cstate="print">
              <a:extLst>
                <a:ext uri="{28A0092B-C50C-407E-A947-70E740481C1C}"/>
              </a:extLst>
            </a:blip>
            <a:stretch>
              <a:fillRect/>
            </a:stretch>
          </p:blipFill>
          <p:spPr>
            <a:xfrm>
              <a:off x="8108212" y="5064435"/>
              <a:ext cx="290352" cy="327244"/>
            </a:xfrm>
            <a:prstGeom prst="rect">
              <a:avLst/>
            </a:prstGeom>
          </p:spPr>
        </p:pic>
        <p:sp>
          <p:nvSpPr>
            <p:cNvPr id="54" name="文本框 53"/>
            <p:cNvSpPr txBox="1"/>
            <p:nvPr/>
          </p:nvSpPr>
          <p:spPr>
            <a:xfrm>
              <a:off x="8388005" y="5054496"/>
              <a:ext cx="6213340" cy="1384995"/>
            </a:xfrm>
            <a:prstGeom prst="rect">
              <a:avLst/>
            </a:prstGeom>
            <a:noFill/>
          </p:spPr>
          <p:txBody>
            <a:bodyPr>
              <a:spAutoFit/>
            </a:bodyPr>
            <a:lstStyle/>
            <a:p>
              <a:pPr fontAlgn="auto">
                <a:spcBef>
                  <a:spcPts val="0"/>
                </a:spcBef>
                <a:spcAft>
                  <a:spcPts val="0"/>
                </a:spcAft>
                <a:defRPr/>
              </a:pPr>
              <a:r>
                <a:rPr lang="zh-CN" altLang="en-US" sz="1400" dirty="0">
                  <a:solidFill>
                    <a:schemeClr val="bg1"/>
                  </a:solidFill>
                  <a:latin typeface="+mn-lt"/>
                  <a:ea typeface="+mn-ea"/>
                  <a:cs typeface="+mn-cs"/>
                </a:rPr>
                <a:t>定义函数，名为</a:t>
              </a:r>
              <a:r>
                <a:rPr lang="en-US" altLang="zh-CN" sz="1400" dirty="0">
                  <a:solidFill>
                    <a:schemeClr val="bg1"/>
                  </a:solidFill>
                  <a:latin typeface="+mn-lt"/>
                  <a:ea typeface="+mn-ea"/>
                  <a:cs typeface="+mn-cs"/>
                </a:rPr>
                <a:t>max</a:t>
              </a:r>
              <a:r>
                <a:rPr lang="zh-CN" altLang="en-US" sz="1400" dirty="0">
                  <a:solidFill>
                    <a:schemeClr val="bg1"/>
                  </a:solidFill>
                  <a:latin typeface="+mn-lt"/>
                  <a:ea typeface="+mn-ea"/>
                  <a:cs typeface="+mn-cs"/>
                </a:rPr>
                <a:t>，函数类型为</a:t>
              </a:r>
              <a:r>
                <a:rPr lang="en-US" altLang="zh-CN" sz="1400" dirty="0">
                  <a:solidFill>
                    <a:schemeClr val="bg1"/>
                  </a:solidFill>
                  <a:latin typeface="+mn-lt"/>
                  <a:ea typeface="+mn-ea"/>
                  <a:cs typeface="+mn-cs"/>
                </a:rPr>
                <a:t>int</a:t>
              </a:r>
              <a:r>
                <a:rPr lang="zh-CN" altLang="en-US" sz="1400" dirty="0">
                  <a:solidFill>
                    <a:schemeClr val="bg1"/>
                  </a:solidFill>
                  <a:latin typeface="+mn-lt"/>
                  <a:ea typeface="+mn-ea"/>
                  <a:cs typeface="+mn-cs"/>
                </a:rPr>
                <a:t>。指定两个形参</a:t>
              </a:r>
              <a:r>
                <a:rPr lang="en-US" altLang="zh-CN" sz="1400" dirty="0">
                  <a:solidFill>
                    <a:schemeClr val="bg1"/>
                  </a:solidFill>
                  <a:latin typeface="+mn-lt"/>
                  <a:ea typeface="+mn-ea"/>
                  <a:cs typeface="+mn-cs"/>
                </a:rPr>
                <a:t>x</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y</a:t>
              </a:r>
              <a:r>
                <a:rPr lang="zh-CN" altLang="en-US" sz="1400" dirty="0">
                  <a:solidFill>
                    <a:schemeClr val="bg1"/>
                  </a:solidFill>
                  <a:latin typeface="+mn-lt"/>
                  <a:ea typeface="+mn-ea"/>
                  <a:cs typeface="+mn-cs"/>
                </a:rPr>
                <a:t>，形参的类型为</a:t>
              </a:r>
              <a:r>
                <a:rPr lang="en-US" altLang="zh-CN" sz="1400" dirty="0">
                  <a:solidFill>
                    <a:schemeClr val="bg1"/>
                  </a:solidFill>
                  <a:latin typeface="+mn-lt"/>
                  <a:ea typeface="+mn-ea"/>
                  <a:cs typeface="+mn-cs"/>
                </a:rPr>
                <a:t>int</a:t>
              </a:r>
              <a:r>
                <a:rPr lang="zh-CN" altLang="en-US" sz="1400" dirty="0">
                  <a:solidFill>
                    <a:schemeClr val="bg1"/>
                  </a:solidFill>
                  <a:latin typeface="+mn-lt"/>
                  <a:ea typeface="+mn-ea"/>
                  <a:cs typeface="+mn-cs"/>
                </a:rPr>
                <a:t>。</a:t>
              </a:r>
            </a:p>
            <a:p>
              <a:pPr fontAlgn="auto">
                <a:spcBef>
                  <a:spcPts val="0"/>
                </a:spcBef>
                <a:spcAft>
                  <a:spcPts val="0"/>
                </a:spcAft>
                <a:defRPr/>
              </a:pPr>
              <a:endParaRPr lang="zh-CN" altLang="en-US" sz="1400" dirty="0">
                <a:solidFill>
                  <a:schemeClr val="bg1"/>
                </a:solidFill>
                <a:latin typeface="+mn-lt"/>
                <a:ea typeface="+mn-ea"/>
                <a:cs typeface="+mn-cs"/>
              </a:endParaRPr>
            </a:p>
            <a:p>
              <a:pPr fontAlgn="auto">
                <a:spcBef>
                  <a:spcPts val="0"/>
                </a:spcBef>
                <a:spcAft>
                  <a:spcPts val="0"/>
                </a:spcAft>
                <a:defRPr/>
              </a:pPr>
              <a:r>
                <a:rPr lang="zh-CN" altLang="en-US" sz="1400" dirty="0">
                  <a:solidFill>
                    <a:schemeClr val="bg1"/>
                  </a:solidFill>
                  <a:latin typeface="+mn-lt"/>
                  <a:ea typeface="+mn-ea"/>
                  <a:cs typeface="+mn-cs"/>
                </a:rPr>
                <a:t>主函数中包含了一个函数调用</a:t>
              </a:r>
              <a:r>
                <a:rPr lang="en-US" altLang="zh-CN" sz="1400" dirty="0">
                  <a:solidFill>
                    <a:schemeClr val="bg1"/>
                  </a:solidFill>
                  <a:latin typeface="+mn-lt"/>
                  <a:ea typeface="+mn-ea"/>
                  <a:cs typeface="+mn-cs"/>
                </a:rPr>
                <a:t>max(</a:t>
              </a:r>
              <a:r>
                <a:rPr lang="en-US" altLang="zh-CN" sz="1400" dirty="0" err="1">
                  <a:solidFill>
                    <a:schemeClr val="bg1"/>
                  </a:solidFill>
                  <a:latin typeface="+mn-lt"/>
                  <a:ea typeface="+mn-ea"/>
                  <a:cs typeface="+mn-cs"/>
                </a:rPr>
                <a:t>a,b</a:t>
              </a:r>
              <a:r>
                <a:rPr lang="en-US" altLang="zh-CN" sz="1400" dirty="0">
                  <a:solidFill>
                    <a:schemeClr val="bg1"/>
                  </a:solidFill>
                  <a:latin typeface="+mn-lt"/>
                  <a:ea typeface="+mn-ea"/>
                  <a:cs typeface="+mn-cs"/>
                </a:rPr>
                <a:t>)</a:t>
              </a:r>
              <a:r>
                <a:rPr lang="zh-CN" altLang="en-US" sz="1400" dirty="0">
                  <a:solidFill>
                    <a:schemeClr val="bg1"/>
                  </a:solidFill>
                  <a:latin typeface="+mn-lt"/>
                  <a:ea typeface="+mn-ea"/>
                  <a:cs typeface="+mn-cs"/>
                </a:rPr>
                <a:t>。</a:t>
              </a:r>
              <a:r>
                <a:rPr lang="en-US" altLang="zh-CN" sz="1400" dirty="0">
                  <a:solidFill>
                    <a:schemeClr val="bg1"/>
                  </a:solidFill>
                  <a:latin typeface="+mn-lt"/>
                  <a:ea typeface="+mn-ea"/>
                  <a:cs typeface="+mn-cs"/>
                </a:rPr>
                <a:t>max</a:t>
              </a:r>
              <a:r>
                <a:rPr lang="zh-CN" altLang="en-US" sz="1400" dirty="0">
                  <a:solidFill>
                    <a:schemeClr val="bg1"/>
                  </a:solidFill>
                  <a:latin typeface="+mn-lt"/>
                  <a:ea typeface="+mn-ea"/>
                  <a:cs typeface="+mn-cs"/>
                </a:rPr>
                <a:t>后面括号内的</a:t>
              </a:r>
              <a:r>
                <a:rPr lang="en-US" altLang="zh-CN" sz="1400" dirty="0">
                  <a:solidFill>
                    <a:schemeClr val="bg1"/>
                  </a:solidFill>
                  <a:latin typeface="+mn-lt"/>
                  <a:ea typeface="+mn-ea"/>
                  <a:cs typeface="+mn-cs"/>
                </a:rPr>
                <a:t>a</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b</a:t>
              </a:r>
              <a:r>
                <a:rPr lang="zh-CN" altLang="en-US" sz="1400" dirty="0">
                  <a:solidFill>
                    <a:schemeClr val="bg1"/>
                  </a:solidFill>
                  <a:latin typeface="+mn-lt"/>
                  <a:ea typeface="+mn-ea"/>
                  <a:cs typeface="+mn-cs"/>
                </a:rPr>
                <a:t>是实参。</a:t>
              </a:r>
              <a:r>
                <a:rPr lang="en-US" altLang="zh-CN" sz="1400" dirty="0">
                  <a:solidFill>
                    <a:schemeClr val="bg1"/>
                  </a:solidFill>
                  <a:latin typeface="+mn-lt"/>
                  <a:ea typeface="+mn-ea"/>
                  <a:cs typeface="+mn-cs"/>
                </a:rPr>
                <a:t>a</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b</a:t>
              </a:r>
              <a:r>
                <a:rPr lang="zh-CN" altLang="en-US" sz="1400" dirty="0">
                  <a:solidFill>
                    <a:schemeClr val="bg1"/>
                  </a:solidFill>
                  <a:latin typeface="+mn-lt"/>
                  <a:ea typeface="+mn-ea"/>
                  <a:cs typeface="+mn-cs"/>
                </a:rPr>
                <a:t>是在</a:t>
              </a:r>
              <a:r>
                <a:rPr lang="en-US" altLang="zh-CN" sz="1400" dirty="0">
                  <a:solidFill>
                    <a:schemeClr val="bg1"/>
                  </a:solidFill>
                  <a:latin typeface="+mn-lt"/>
                  <a:ea typeface="+mn-ea"/>
                  <a:cs typeface="+mn-cs"/>
                </a:rPr>
                <a:t>main</a:t>
              </a:r>
              <a:r>
                <a:rPr lang="zh-CN" altLang="en-US" sz="1400" dirty="0">
                  <a:solidFill>
                    <a:schemeClr val="bg1"/>
                  </a:solidFill>
                  <a:latin typeface="+mn-lt"/>
                  <a:ea typeface="+mn-ea"/>
                  <a:cs typeface="+mn-cs"/>
                </a:rPr>
                <a:t>函数中定义的变量，</a:t>
              </a:r>
              <a:r>
                <a:rPr lang="en-US" altLang="zh-CN" sz="1400" dirty="0">
                  <a:solidFill>
                    <a:schemeClr val="bg1"/>
                  </a:solidFill>
                  <a:latin typeface="+mn-lt"/>
                  <a:ea typeface="+mn-ea"/>
                  <a:cs typeface="+mn-cs"/>
                </a:rPr>
                <a:t>x</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y</a:t>
              </a:r>
              <a:r>
                <a:rPr lang="zh-CN" altLang="en-US" sz="1400" dirty="0">
                  <a:solidFill>
                    <a:schemeClr val="bg1"/>
                  </a:solidFill>
                  <a:latin typeface="+mn-lt"/>
                  <a:ea typeface="+mn-ea"/>
                  <a:cs typeface="+mn-cs"/>
                </a:rPr>
                <a:t>是函数</a:t>
              </a:r>
              <a:r>
                <a:rPr lang="en-US" altLang="zh-CN" sz="1400" dirty="0">
                  <a:solidFill>
                    <a:schemeClr val="bg1"/>
                  </a:solidFill>
                  <a:latin typeface="+mn-lt"/>
                  <a:ea typeface="+mn-ea"/>
                  <a:cs typeface="+mn-cs"/>
                </a:rPr>
                <a:t>max</a:t>
              </a:r>
              <a:r>
                <a:rPr lang="zh-CN" altLang="en-US" sz="1400" dirty="0">
                  <a:solidFill>
                    <a:schemeClr val="bg1"/>
                  </a:solidFill>
                  <a:latin typeface="+mn-lt"/>
                  <a:ea typeface="+mn-ea"/>
                  <a:cs typeface="+mn-cs"/>
                </a:rPr>
                <a:t>的形式参数。通过函数调用，在两个函数之间发生数据传递，实参</a:t>
              </a:r>
              <a:r>
                <a:rPr lang="en-US" altLang="zh-CN" sz="1400" dirty="0">
                  <a:solidFill>
                    <a:schemeClr val="bg1"/>
                  </a:solidFill>
                  <a:latin typeface="+mn-lt"/>
                  <a:ea typeface="+mn-ea"/>
                  <a:cs typeface="+mn-cs"/>
                </a:rPr>
                <a:t>a</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b</a:t>
              </a:r>
              <a:r>
                <a:rPr lang="zh-CN" altLang="en-US" sz="1400" dirty="0">
                  <a:solidFill>
                    <a:schemeClr val="bg1"/>
                  </a:solidFill>
                  <a:latin typeface="+mn-lt"/>
                  <a:ea typeface="+mn-ea"/>
                  <a:cs typeface="+mn-cs"/>
                </a:rPr>
                <a:t>的值传递给形参</a:t>
              </a:r>
              <a:r>
                <a:rPr lang="en-US" altLang="zh-CN" sz="1400" dirty="0">
                  <a:solidFill>
                    <a:schemeClr val="bg1"/>
                  </a:solidFill>
                  <a:latin typeface="+mn-lt"/>
                  <a:ea typeface="+mn-ea"/>
                  <a:cs typeface="+mn-cs"/>
                </a:rPr>
                <a:t>x</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y</a:t>
              </a:r>
              <a:r>
                <a:rPr lang="zh-CN" altLang="en-US" sz="1400" dirty="0">
                  <a:solidFill>
                    <a:schemeClr val="bg1"/>
                  </a:solidFill>
                  <a:latin typeface="+mn-lt"/>
                  <a:ea typeface="+mn-ea"/>
                  <a:cs typeface="+mn-cs"/>
                </a:rPr>
                <a:t>，在</a:t>
              </a:r>
              <a:r>
                <a:rPr lang="en-US" altLang="zh-CN" sz="1400" dirty="0">
                  <a:solidFill>
                    <a:schemeClr val="bg1"/>
                  </a:solidFill>
                  <a:latin typeface="+mn-lt"/>
                  <a:ea typeface="+mn-ea"/>
                  <a:cs typeface="+mn-cs"/>
                </a:rPr>
                <a:t>max</a:t>
              </a:r>
              <a:r>
                <a:rPr lang="zh-CN" altLang="en-US" sz="1400" dirty="0">
                  <a:solidFill>
                    <a:schemeClr val="bg1"/>
                  </a:solidFill>
                  <a:latin typeface="+mn-lt"/>
                  <a:ea typeface="+mn-ea"/>
                  <a:cs typeface="+mn-cs"/>
                </a:rPr>
                <a:t>函数中把</a:t>
              </a:r>
              <a:r>
                <a:rPr lang="en-US" altLang="zh-CN" sz="1400" dirty="0">
                  <a:solidFill>
                    <a:schemeClr val="bg1"/>
                  </a:solidFill>
                  <a:latin typeface="+mn-lt"/>
                  <a:ea typeface="+mn-ea"/>
                  <a:cs typeface="+mn-cs"/>
                </a:rPr>
                <a:t>x</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y</a:t>
              </a:r>
              <a:r>
                <a:rPr lang="zh-CN" altLang="en-US" sz="1400" dirty="0">
                  <a:solidFill>
                    <a:schemeClr val="bg1"/>
                  </a:solidFill>
                  <a:latin typeface="+mn-lt"/>
                  <a:ea typeface="+mn-ea"/>
                  <a:cs typeface="+mn-cs"/>
                </a:rPr>
                <a:t>中的大者赋给变量</a:t>
              </a:r>
              <a:r>
                <a:rPr lang="en-US" altLang="zh-CN" sz="1400" dirty="0">
                  <a:solidFill>
                    <a:schemeClr val="bg1"/>
                  </a:solidFill>
                  <a:latin typeface="+mn-lt"/>
                  <a:ea typeface="+mn-ea"/>
                  <a:cs typeface="+mn-cs"/>
                </a:rPr>
                <a:t>z</a:t>
              </a:r>
              <a:r>
                <a:rPr lang="zh-CN" altLang="en-US" sz="1400" dirty="0">
                  <a:solidFill>
                    <a:schemeClr val="bg1"/>
                  </a:solidFill>
                  <a:latin typeface="+mn-lt"/>
                  <a:ea typeface="+mn-ea"/>
                  <a:cs typeface="+mn-cs"/>
                </a:rPr>
                <a:t>，</a:t>
              </a:r>
              <a:r>
                <a:rPr lang="en-US" altLang="zh-CN" sz="1400" dirty="0">
                  <a:solidFill>
                    <a:schemeClr val="bg1"/>
                  </a:solidFill>
                  <a:latin typeface="+mn-lt"/>
                  <a:ea typeface="+mn-ea"/>
                  <a:cs typeface="+mn-cs"/>
                </a:rPr>
                <a:t>z</a:t>
              </a:r>
              <a:r>
                <a:rPr lang="zh-CN" altLang="en-US" sz="1400" dirty="0">
                  <a:solidFill>
                    <a:schemeClr val="bg1"/>
                  </a:solidFill>
                  <a:latin typeface="+mn-lt"/>
                  <a:ea typeface="+mn-ea"/>
                  <a:cs typeface="+mn-cs"/>
                </a:rPr>
                <a:t>的值作为函数值返回</a:t>
              </a:r>
              <a:r>
                <a:rPr lang="en-US" altLang="zh-CN" sz="1400" dirty="0">
                  <a:solidFill>
                    <a:schemeClr val="bg1"/>
                  </a:solidFill>
                  <a:latin typeface="+mn-lt"/>
                  <a:ea typeface="+mn-ea"/>
                  <a:cs typeface="+mn-cs"/>
                </a:rPr>
                <a:t>main</a:t>
              </a:r>
              <a:r>
                <a:rPr lang="zh-CN" altLang="en-US" sz="1400" dirty="0">
                  <a:solidFill>
                    <a:schemeClr val="bg1"/>
                  </a:solidFill>
                  <a:latin typeface="+mn-lt"/>
                  <a:ea typeface="+mn-ea"/>
                  <a:cs typeface="+mn-cs"/>
                </a:rPr>
                <a:t>函数，赋给变量</a:t>
              </a:r>
              <a:r>
                <a:rPr lang="en-US" altLang="zh-CN" sz="1400" dirty="0">
                  <a:solidFill>
                    <a:schemeClr val="bg1"/>
                  </a:solidFill>
                  <a:latin typeface="+mn-lt"/>
                  <a:ea typeface="+mn-ea"/>
                  <a:cs typeface="+mn-cs"/>
                </a:rPr>
                <a:t>c</a:t>
              </a:r>
              <a:r>
                <a:rPr lang="zh-CN" altLang="en-US" sz="1400" dirty="0">
                  <a:solidFill>
                    <a:schemeClr val="bg1"/>
                  </a:solidFill>
                  <a:latin typeface="+mn-lt"/>
                  <a:ea typeface="+mn-ea"/>
                  <a:cs typeface="+mn-cs"/>
                </a:rPr>
                <a:t>。</a:t>
              </a:r>
              <a:endParaRPr lang="en-US" altLang="zh-CN" sz="1400" dirty="0">
                <a:solidFill>
                  <a:schemeClr val="bg1"/>
                </a:solidFill>
                <a:latin typeface="+mn-lt"/>
                <a:ea typeface="+mn-ea"/>
                <a:cs typeface="+mn-cs"/>
              </a:endParaRPr>
            </a:p>
          </p:txBody>
        </p:sp>
      </p:grpSp>
      <p:cxnSp>
        <p:nvCxnSpPr>
          <p:cNvPr id="16" name="直接连接符 15">
            <a:extLst>
              <a:ext uri="{FF2B5EF4-FFF2-40B4-BE49-F238E27FC236}"/>
            </a:extLst>
          </p:cNvPr>
          <p:cNvCxnSpPr>
            <a:cxnSpLocks/>
          </p:cNvCxnSpPr>
          <p:nvPr/>
        </p:nvCxnSpPr>
        <p:spPr>
          <a:xfrm>
            <a:off x="6018213" y="1806575"/>
            <a:ext cx="0" cy="2470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678" name="组合 16"/>
          <p:cNvGrpSpPr>
            <a:grpSpLocks/>
          </p:cNvGrpSpPr>
          <p:nvPr/>
        </p:nvGrpSpPr>
        <p:grpSpPr bwMode="auto">
          <a:xfrm>
            <a:off x="5862638" y="2109788"/>
            <a:ext cx="325437" cy="260350"/>
            <a:chOff x="5926033" y="1926699"/>
            <a:chExt cx="325496" cy="260107"/>
          </a:xfrm>
        </p:grpSpPr>
        <p:sp>
          <p:nvSpPr>
            <p:cNvPr id="18"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19"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4">
              <a:extLst>
                <a:ext uri="{FF2B5EF4-FFF2-40B4-BE49-F238E27FC236}"/>
              </a:extLst>
            </p:cNvPr>
            <p:cNvSpPr/>
            <p:nvPr>
              <p:custDataLst>
                <p:tags r:id="rId9"/>
              </p:custDataLst>
            </p:nvPr>
          </p:nvSpPr>
          <p:spPr>
            <a:xfrm>
              <a:off x="5960964" y="1940973"/>
              <a:ext cx="26992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7">
              <a:extLst>
                <a:ext uri="{FF2B5EF4-FFF2-40B4-BE49-F238E27FC236}"/>
              </a:extLst>
            </p:cNvPr>
            <p:cNvSpPr/>
            <p:nvPr>
              <p:custDataLst>
                <p:tags r:id="rId12"/>
              </p:custDataLst>
            </p:nvPr>
          </p:nvSpPr>
          <p:spPr>
            <a:xfrm>
              <a:off x="5960964" y="2115435"/>
              <a:ext cx="26992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28679" name="组合 23"/>
          <p:cNvGrpSpPr>
            <a:grpSpLocks/>
          </p:cNvGrpSpPr>
          <p:nvPr/>
        </p:nvGrpSpPr>
        <p:grpSpPr bwMode="auto">
          <a:xfrm>
            <a:off x="5842000" y="3733800"/>
            <a:ext cx="325438" cy="260350"/>
            <a:chOff x="5926033" y="5434781"/>
            <a:chExt cx="325496" cy="260106"/>
          </a:xfrm>
        </p:grpSpPr>
        <p:sp>
          <p:nvSpPr>
            <p:cNvPr id="25"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6"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10">
              <a:extLst>
                <a:ext uri="{FF2B5EF4-FFF2-40B4-BE49-F238E27FC236}"/>
              </a:extLst>
            </p:cNvPr>
            <p:cNvSpPr/>
            <p:nvPr>
              <p:custDataLst>
                <p:tags r:id="rId3"/>
              </p:custDataLst>
            </p:nvPr>
          </p:nvSpPr>
          <p:spPr>
            <a:xfrm>
              <a:off x="5960964" y="544905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9"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13">
              <a:extLst>
                <a:ext uri="{FF2B5EF4-FFF2-40B4-BE49-F238E27FC236}"/>
              </a:extLst>
            </p:cNvPr>
            <p:cNvSpPr/>
            <p:nvPr>
              <p:custDataLst>
                <p:tags r:id="rId6"/>
              </p:custDataLst>
            </p:nvPr>
          </p:nvSpPr>
          <p:spPr>
            <a:xfrm>
              <a:off x="5960964" y="5623517"/>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sp>
        <p:nvSpPr>
          <p:cNvPr id="28680" name="文本框 6"/>
          <p:cNvSpPr txBox="1">
            <a:spLocks noChangeArrowheads="1"/>
          </p:cNvSpPr>
          <p:nvPr/>
        </p:nvSpPr>
        <p:spPr bwMode="auto">
          <a:xfrm>
            <a:off x="7681913" y="4438650"/>
            <a:ext cx="3397250" cy="1600200"/>
          </a:xfrm>
          <a:prstGeom prst="rect">
            <a:avLst/>
          </a:prstGeom>
          <a:noFill/>
          <a:ln w="9525">
            <a:noFill/>
            <a:miter lim="800000"/>
            <a:headEnd/>
            <a:tailEnd/>
          </a:ln>
        </p:spPr>
        <p:txBody>
          <a:bodyPr>
            <a:spAutoFit/>
          </a:bodyPr>
          <a:lstStyle/>
          <a:p>
            <a:pPr defTabSz="357188"/>
            <a:r>
              <a:rPr lang="en-US" altLang="zh-CN" sz="1400">
                <a:latin typeface="等线"/>
                <a:ea typeface="等线"/>
              </a:rPr>
              <a:t>c=max(a,b);		(main</a:t>
            </a:r>
            <a:r>
              <a:rPr lang="zh-CN" altLang="en-US" sz="1400">
                <a:latin typeface="等线"/>
                <a:ea typeface="等线"/>
              </a:rPr>
              <a:t>函数</a:t>
            </a:r>
            <a:r>
              <a:rPr lang="en-US" altLang="zh-CN" sz="1400">
                <a:latin typeface="等线"/>
                <a:ea typeface="等线"/>
              </a:rPr>
              <a:t>)</a:t>
            </a:r>
          </a:p>
          <a:p>
            <a:pPr defTabSz="357188"/>
            <a:endParaRPr lang="en-US" altLang="zh-CN" sz="1400">
              <a:latin typeface="等线"/>
              <a:ea typeface="等线"/>
            </a:endParaRPr>
          </a:p>
          <a:p>
            <a:pPr defTabSz="357188"/>
            <a:r>
              <a:rPr lang="en-US" altLang="zh-CN" sz="1400">
                <a:latin typeface="等线"/>
                <a:ea typeface="等线"/>
              </a:rPr>
              <a:t>int max(int x,int y)	(max</a:t>
            </a:r>
            <a:r>
              <a:rPr lang="zh-CN" altLang="en-US" sz="1400">
                <a:latin typeface="等线"/>
                <a:ea typeface="等线"/>
              </a:rPr>
              <a:t>函数</a:t>
            </a:r>
            <a:r>
              <a:rPr lang="en-US" altLang="zh-CN" sz="1400">
                <a:latin typeface="等线"/>
                <a:ea typeface="等线"/>
              </a:rPr>
              <a:t>)</a:t>
            </a:r>
          </a:p>
          <a:p>
            <a:pPr defTabSz="357188"/>
            <a:r>
              <a:rPr lang="en-US" altLang="zh-CN" sz="1400">
                <a:latin typeface="等线"/>
                <a:ea typeface="等线"/>
              </a:rPr>
              <a:t>{	int z;</a:t>
            </a:r>
          </a:p>
          <a:p>
            <a:pPr defTabSz="357188"/>
            <a:r>
              <a:rPr lang="en-US" altLang="zh-CN" sz="1400">
                <a:latin typeface="等线"/>
                <a:ea typeface="等线"/>
              </a:rPr>
              <a:t>	z=x&gt;y?x:y;</a:t>
            </a:r>
          </a:p>
          <a:p>
            <a:pPr defTabSz="357188"/>
            <a:r>
              <a:rPr lang="en-US" altLang="zh-CN" sz="1400">
                <a:latin typeface="等线"/>
                <a:ea typeface="等线"/>
              </a:rPr>
              <a:t>	return(z);</a:t>
            </a:r>
          </a:p>
          <a:p>
            <a:pPr defTabSz="357188"/>
            <a:r>
              <a:rPr lang="en-US" altLang="zh-CN" sz="1400">
                <a:latin typeface="等线"/>
                <a:ea typeface="等线"/>
              </a:rPr>
              <a:t>}</a:t>
            </a:r>
          </a:p>
        </p:txBody>
      </p:sp>
      <p:cxnSp>
        <p:nvCxnSpPr>
          <p:cNvPr id="9" name="直接箭头连接符 8">
            <a:extLst>
              <a:ext uri="{FF2B5EF4-FFF2-40B4-BE49-F238E27FC236}"/>
            </a:extLst>
          </p:cNvPr>
          <p:cNvCxnSpPr/>
          <p:nvPr/>
        </p:nvCxnSpPr>
        <p:spPr>
          <a:xfrm>
            <a:off x="8567738" y="4681538"/>
            <a:ext cx="419100" cy="25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extLst>
          </p:cNvPr>
          <p:cNvCxnSpPr>
            <a:cxnSpLocks/>
          </p:cNvCxnSpPr>
          <p:nvPr/>
        </p:nvCxnSpPr>
        <p:spPr>
          <a:xfrm>
            <a:off x="8385175" y="4670425"/>
            <a:ext cx="238125" cy="265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任意多边形: 形状 10">
            <a:extLst>
              <a:ext uri="{FF2B5EF4-FFF2-40B4-BE49-F238E27FC236}"/>
            </a:extLst>
          </p:cNvPr>
          <p:cNvSpPr/>
          <p:nvPr/>
        </p:nvSpPr>
        <p:spPr>
          <a:xfrm>
            <a:off x="7508875" y="4651375"/>
            <a:ext cx="1114425" cy="1357313"/>
          </a:xfrm>
          <a:custGeom>
            <a:avLst/>
            <a:gdLst>
              <a:gd name="connsiteX0" fmla="*/ 1114425 w 1114425"/>
              <a:gd name="connsiteY0" fmla="*/ 1128712 h 1357312"/>
              <a:gd name="connsiteX1" fmla="*/ 1114425 w 1114425"/>
              <a:gd name="connsiteY1" fmla="*/ 1357312 h 1357312"/>
              <a:gd name="connsiteX2" fmla="*/ 0 w 1114425"/>
              <a:gd name="connsiteY2" fmla="*/ 1357312 h 1357312"/>
              <a:gd name="connsiteX3" fmla="*/ 0 w 1114425"/>
              <a:gd name="connsiteY3" fmla="*/ 221456 h 1357312"/>
              <a:gd name="connsiteX4" fmla="*/ 628650 w 1114425"/>
              <a:gd name="connsiteY4" fmla="*/ 221456 h 1357312"/>
              <a:gd name="connsiteX5" fmla="*/ 628650 w 1114425"/>
              <a:gd name="connsiteY5" fmla="*/ 0 h 135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425" h="1357312">
                <a:moveTo>
                  <a:pt x="1114425" y="1128712"/>
                </a:moveTo>
                <a:lnTo>
                  <a:pt x="1114425" y="1357312"/>
                </a:lnTo>
                <a:lnTo>
                  <a:pt x="0" y="1357312"/>
                </a:lnTo>
                <a:lnTo>
                  <a:pt x="0" y="221456"/>
                </a:lnTo>
                <a:lnTo>
                  <a:pt x="628650" y="221456"/>
                </a:lnTo>
                <a:lnTo>
                  <a:pt x="628650" y="0"/>
                </a:lnTo>
              </a:path>
            </a:pathLst>
          </a:custGeom>
          <a:ln>
            <a:tailEnd type="triangle"/>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37" name="矩形 36">
            <a:extLst>
              <a:ext uri="{FF2B5EF4-FFF2-40B4-BE49-F238E27FC236}"/>
            </a:extLst>
          </p:cNvPr>
          <p:cNvSpPr/>
          <p:nvPr/>
        </p:nvSpPr>
        <p:spPr>
          <a:xfrm>
            <a:off x="742950" y="6188075"/>
            <a:ext cx="10675938" cy="369888"/>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dirty="0"/>
              <a:t>在调用函数过程中发生的实参与形参间的数据传递称为“</a:t>
            </a:r>
            <a:r>
              <a:rPr lang="zh-CN" altLang="en-US" b="1" dirty="0"/>
              <a:t>虚实结合</a:t>
            </a:r>
            <a:r>
              <a:rPr lang="zh-CN" altLang="en-US" dirty="0"/>
              <a:t>”。</a:t>
            </a:r>
          </a:p>
        </p:txBody>
      </p:sp>
      <p:pic>
        <p:nvPicPr>
          <p:cNvPr id="28685" name="图片 3"/>
          <p:cNvPicPr>
            <a:picLocks noChangeAspect="1"/>
          </p:cNvPicPr>
          <p:nvPr/>
        </p:nvPicPr>
        <p:blipFill>
          <a:blip r:embed="rId16" cstate="print"/>
          <a:srcRect/>
          <a:stretch>
            <a:fillRect/>
          </a:stretch>
        </p:blipFill>
        <p:spPr bwMode="auto">
          <a:xfrm>
            <a:off x="7808913" y="3375025"/>
            <a:ext cx="3486150"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573088" y="260350"/>
            <a:ext cx="10515600" cy="1325563"/>
          </a:xfrm>
        </p:spPr>
        <p:txBody>
          <a:bodyPr/>
          <a:lstStyle/>
          <a:p>
            <a:r>
              <a:rPr lang="zh-CN" altLang="en-US" smtClean="0"/>
              <a:t>函数调用的过程</a:t>
            </a:r>
          </a:p>
        </p:txBody>
      </p:sp>
      <p:sp>
        <p:nvSpPr>
          <p:cNvPr id="11" name="MH_Desc_1"/>
          <p:cNvSpPr/>
          <p:nvPr>
            <p:custDataLst>
              <p:tags r:id="rId1"/>
            </p:custDataLst>
          </p:nvPr>
        </p:nvSpPr>
        <p:spPr>
          <a:xfrm>
            <a:off x="642938" y="1265238"/>
            <a:ext cx="10717212" cy="34782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dirty="0">
                <a:solidFill>
                  <a:schemeClr val="tx1"/>
                </a:solidFill>
              </a:rPr>
              <a:t>(1) </a:t>
            </a:r>
            <a:r>
              <a:rPr lang="zh-CN" altLang="en-US" dirty="0">
                <a:solidFill>
                  <a:schemeClr val="tx1"/>
                </a:solidFill>
              </a:rPr>
              <a:t>在定义函数中指定的形参，在未出现函数调用时，它们并不占内存中的存储单元。在发生函数调用时，函数的形参才被临时分配内存单元。</a:t>
            </a:r>
          </a:p>
          <a:p>
            <a:pPr algn="just" fontAlgn="auto">
              <a:lnSpc>
                <a:spcPct val="150000"/>
              </a:lnSpc>
              <a:spcBef>
                <a:spcPts val="0"/>
              </a:spcBef>
              <a:spcAft>
                <a:spcPts val="0"/>
              </a:spcAft>
              <a:defRPr/>
            </a:pPr>
            <a:r>
              <a:rPr lang="en-US" altLang="zh-CN" dirty="0">
                <a:solidFill>
                  <a:schemeClr val="tx1"/>
                </a:solidFill>
              </a:rPr>
              <a:t>(2) </a:t>
            </a:r>
            <a:r>
              <a:rPr lang="zh-CN" altLang="en-US" dirty="0">
                <a:solidFill>
                  <a:schemeClr val="tx1"/>
                </a:solidFill>
              </a:rPr>
              <a:t>将实参的值传递给对应形参。</a:t>
            </a:r>
            <a:endParaRPr lang="en-US" altLang="zh-CN" dirty="0">
              <a:solidFill>
                <a:schemeClr val="tx1"/>
              </a:solidFill>
            </a:endParaRPr>
          </a:p>
          <a:p>
            <a:pPr algn="just" fontAlgn="auto">
              <a:lnSpc>
                <a:spcPct val="150000"/>
              </a:lnSpc>
              <a:spcBef>
                <a:spcPts val="0"/>
              </a:spcBef>
              <a:spcAft>
                <a:spcPts val="0"/>
              </a:spcAft>
              <a:defRPr/>
            </a:pPr>
            <a:r>
              <a:rPr lang="en-US" altLang="zh-CN" dirty="0">
                <a:solidFill>
                  <a:schemeClr val="tx1"/>
                </a:solidFill>
              </a:rPr>
              <a:t>(3) </a:t>
            </a:r>
            <a:r>
              <a:rPr lang="zh-CN" altLang="en-US" dirty="0">
                <a:solidFill>
                  <a:schemeClr val="tx1"/>
                </a:solidFill>
              </a:rPr>
              <a:t>在执行函数期间，由于形参已经有值，就可以利用形参进行有关的运算。</a:t>
            </a:r>
          </a:p>
          <a:p>
            <a:pPr algn="just" fontAlgn="auto">
              <a:lnSpc>
                <a:spcPct val="150000"/>
              </a:lnSpc>
              <a:spcBef>
                <a:spcPts val="0"/>
              </a:spcBef>
              <a:spcAft>
                <a:spcPts val="0"/>
              </a:spcAft>
              <a:defRPr/>
            </a:pPr>
            <a:r>
              <a:rPr lang="en-US" altLang="zh-CN" dirty="0">
                <a:solidFill>
                  <a:schemeClr val="tx1"/>
                </a:solidFill>
              </a:rPr>
              <a:t>(4) </a:t>
            </a:r>
            <a:r>
              <a:rPr lang="zh-CN" altLang="en-US" dirty="0">
                <a:solidFill>
                  <a:schemeClr val="tx1"/>
                </a:solidFill>
              </a:rPr>
              <a:t>通过</a:t>
            </a:r>
            <a:r>
              <a:rPr lang="en-US" altLang="zh-CN" dirty="0">
                <a:solidFill>
                  <a:schemeClr val="tx1"/>
                </a:solidFill>
              </a:rPr>
              <a:t>return</a:t>
            </a:r>
            <a:r>
              <a:rPr lang="zh-CN" altLang="en-US" dirty="0">
                <a:solidFill>
                  <a:schemeClr val="tx1"/>
                </a:solidFill>
              </a:rPr>
              <a:t>语句将函数值带回到主调函数。应当注意返回值的类型与函数类型一致。如果函数不需要返回值，则不需要</a:t>
            </a:r>
            <a:r>
              <a:rPr lang="en-US" altLang="zh-CN" dirty="0">
                <a:solidFill>
                  <a:schemeClr val="tx1"/>
                </a:solidFill>
              </a:rPr>
              <a:t>return</a:t>
            </a:r>
            <a:r>
              <a:rPr lang="zh-CN" altLang="en-US" dirty="0">
                <a:solidFill>
                  <a:schemeClr val="tx1"/>
                </a:solidFill>
              </a:rPr>
              <a:t>语句。这时函数的类型应定义为</a:t>
            </a:r>
            <a:r>
              <a:rPr lang="en-US" altLang="zh-CN" dirty="0">
                <a:solidFill>
                  <a:schemeClr val="tx1"/>
                </a:solidFill>
              </a:rPr>
              <a:t>void</a:t>
            </a:r>
            <a:r>
              <a:rPr lang="zh-CN" altLang="en-US" dirty="0">
                <a:solidFill>
                  <a:schemeClr val="tx1"/>
                </a:solidFill>
              </a:rPr>
              <a:t>类型。</a:t>
            </a:r>
          </a:p>
          <a:p>
            <a:pPr algn="just" fontAlgn="auto">
              <a:lnSpc>
                <a:spcPct val="150000"/>
              </a:lnSpc>
              <a:spcBef>
                <a:spcPts val="0"/>
              </a:spcBef>
              <a:spcAft>
                <a:spcPts val="0"/>
              </a:spcAft>
              <a:defRPr/>
            </a:pPr>
            <a:r>
              <a:rPr lang="en-US" altLang="zh-CN" dirty="0">
                <a:solidFill>
                  <a:schemeClr val="tx1"/>
                </a:solidFill>
              </a:rPr>
              <a:t>(5) </a:t>
            </a:r>
            <a:r>
              <a:rPr lang="zh-CN" altLang="en-US" dirty="0">
                <a:solidFill>
                  <a:schemeClr val="tx1"/>
                </a:solidFill>
              </a:rPr>
              <a:t>调用结束，形参单元被释放。注意</a:t>
            </a:r>
            <a:r>
              <a:rPr lang="en-US" altLang="zh-CN" dirty="0">
                <a:solidFill>
                  <a:schemeClr val="tx1"/>
                </a:solidFill>
              </a:rPr>
              <a:t>: </a:t>
            </a:r>
            <a:r>
              <a:rPr lang="zh-CN" altLang="en-US" dirty="0">
                <a:solidFill>
                  <a:schemeClr val="tx1"/>
                </a:solidFill>
              </a:rPr>
              <a:t>实参单元仍保留并维持原值，没有改变。如果在执行一个被调用函数时，形参的值发生改变，不会改变主调函数的实参的值。因为实参与形参是两个不同的存储单元。</a:t>
            </a:r>
          </a:p>
        </p:txBody>
      </p:sp>
      <p:grpSp>
        <p:nvGrpSpPr>
          <p:cNvPr id="30723" name="组合 4"/>
          <p:cNvGrpSpPr>
            <a:grpSpLocks/>
          </p:cNvGrpSpPr>
          <p:nvPr/>
        </p:nvGrpSpPr>
        <p:grpSpPr bwMode="auto">
          <a:xfrm>
            <a:off x="642938" y="4902200"/>
            <a:ext cx="10717212" cy="941388"/>
            <a:chOff x="8582294" y="4088153"/>
            <a:chExt cx="10717315" cy="940943"/>
          </a:xfrm>
        </p:grpSpPr>
        <p:sp>
          <p:nvSpPr>
            <p:cNvPr id="6" name="MH_Other_1">
              <a:extLst>
                <a:ext uri="{FF2B5EF4-FFF2-40B4-BE49-F238E27FC236}"/>
              </a:extLst>
            </p:cNvPr>
            <p:cNvSpPr/>
            <p:nvPr>
              <p:custDataLst>
                <p:tags r:id="rId2"/>
              </p:custDataLst>
            </p:nvPr>
          </p:nvSpPr>
          <p:spPr>
            <a:xfrm>
              <a:off x="8582294" y="4088153"/>
              <a:ext cx="774707" cy="522041"/>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a:solidFill>
                    <a:srgbClr val="FEFFFF"/>
                  </a:solidFill>
                </a:rPr>
                <a:t>注意</a:t>
              </a:r>
            </a:p>
          </p:txBody>
        </p:sp>
        <p:sp>
          <p:nvSpPr>
            <p:cNvPr id="7" name="MH_SubTitle_1">
              <a:extLst>
                <a:ext uri="{FF2B5EF4-FFF2-40B4-BE49-F238E27FC236}"/>
              </a:extLst>
            </p:cNvPr>
            <p:cNvSpPr/>
            <p:nvPr>
              <p:custDataLst>
                <p:tags r:id="rId3"/>
              </p:custDataLst>
            </p:nvPr>
          </p:nvSpPr>
          <p:spPr>
            <a:xfrm>
              <a:off x="9371289" y="4088153"/>
              <a:ext cx="9928320"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400" dirty="0">
                  <a:solidFill>
                    <a:schemeClr val="tx1">
                      <a:lumMod val="75000"/>
                      <a:lumOff val="25000"/>
                    </a:schemeClr>
                  </a:solidFill>
                </a:rPr>
                <a:t>实参向形参的数据传递是“值传递”，单向传递，只能由实参传给形参，而不能由形参传给实参。实参和形参在内存中占有不同的存储单元</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实参无法得到形参的值。</a:t>
              </a:r>
            </a:p>
          </p:txBody>
        </p:sp>
        <p:sp>
          <p:nvSpPr>
            <p:cNvPr id="8" name="MH_Other_2">
              <a:extLst>
                <a:ext uri="{FF2B5EF4-FFF2-40B4-BE49-F238E27FC236}"/>
              </a:extLst>
            </p:cNvPr>
            <p:cNvSpPr/>
            <p:nvPr>
              <p:custDataLst>
                <p:tags r:id="rId4"/>
              </p:custDataLst>
            </p:nvPr>
          </p:nvSpPr>
          <p:spPr>
            <a:xfrm rot="16200000">
              <a:off x="18998054" y="4727541"/>
              <a:ext cx="301482" cy="301628"/>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573088" y="260350"/>
            <a:ext cx="10515600" cy="1325563"/>
          </a:xfrm>
        </p:spPr>
        <p:txBody>
          <a:bodyPr/>
          <a:lstStyle/>
          <a:p>
            <a:r>
              <a:rPr lang="zh-CN" altLang="en-US" smtClean="0"/>
              <a:t>函数的返回值</a:t>
            </a:r>
          </a:p>
        </p:txBody>
      </p:sp>
      <p:sp>
        <p:nvSpPr>
          <p:cNvPr id="11" name="MH_Desc_1"/>
          <p:cNvSpPr/>
          <p:nvPr>
            <p:custDataLst>
              <p:tags r:id="rId1"/>
            </p:custDataLst>
          </p:nvPr>
        </p:nvSpPr>
        <p:spPr>
          <a:xfrm>
            <a:off x="642938" y="1898650"/>
            <a:ext cx="10717212" cy="43672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dirty="0">
                <a:solidFill>
                  <a:schemeClr val="tx1"/>
                </a:solidFill>
              </a:rPr>
              <a:t>(1) </a:t>
            </a:r>
            <a:r>
              <a:rPr lang="zh-CN" altLang="en-US" b="1" dirty="0">
                <a:solidFill>
                  <a:schemeClr val="tx1"/>
                </a:solidFill>
              </a:rPr>
              <a:t>函数的返回值是通过函数中的</a:t>
            </a:r>
            <a:r>
              <a:rPr lang="en-US" altLang="zh-CN" b="1" dirty="0">
                <a:solidFill>
                  <a:schemeClr val="tx1"/>
                </a:solidFill>
              </a:rPr>
              <a:t>return</a:t>
            </a:r>
            <a:r>
              <a:rPr lang="zh-CN" altLang="en-US" b="1" dirty="0">
                <a:solidFill>
                  <a:schemeClr val="tx1"/>
                </a:solidFill>
              </a:rPr>
              <a:t>语句获得的。</a:t>
            </a:r>
            <a:r>
              <a:rPr lang="zh-CN" altLang="en-US" dirty="0">
                <a:solidFill>
                  <a:schemeClr val="tx1"/>
                </a:solidFill>
              </a:rPr>
              <a:t>一个函数中可以有一个以上的</a:t>
            </a:r>
            <a:r>
              <a:rPr lang="en-US" altLang="zh-CN" dirty="0">
                <a:solidFill>
                  <a:schemeClr val="tx1"/>
                </a:solidFill>
              </a:rPr>
              <a:t>return</a:t>
            </a:r>
            <a:r>
              <a:rPr lang="zh-CN" altLang="en-US" dirty="0">
                <a:solidFill>
                  <a:schemeClr val="tx1"/>
                </a:solidFill>
              </a:rPr>
              <a:t>语句，执行到哪一个</a:t>
            </a:r>
            <a:r>
              <a:rPr lang="en-US" altLang="zh-CN" dirty="0">
                <a:solidFill>
                  <a:schemeClr val="tx1"/>
                </a:solidFill>
              </a:rPr>
              <a:t>return</a:t>
            </a:r>
            <a:r>
              <a:rPr lang="zh-CN" altLang="en-US" dirty="0">
                <a:solidFill>
                  <a:schemeClr val="tx1"/>
                </a:solidFill>
              </a:rPr>
              <a:t>语句，哪一个</a:t>
            </a:r>
            <a:r>
              <a:rPr lang="en-US" altLang="zh-CN" dirty="0">
                <a:solidFill>
                  <a:schemeClr val="tx1"/>
                </a:solidFill>
              </a:rPr>
              <a:t>return</a:t>
            </a:r>
            <a:r>
              <a:rPr lang="zh-CN" altLang="en-US" dirty="0">
                <a:solidFill>
                  <a:schemeClr val="tx1"/>
                </a:solidFill>
              </a:rPr>
              <a:t>语句就起作用。</a:t>
            </a:r>
            <a:r>
              <a:rPr lang="en-US" altLang="zh-CN" dirty="0">
                <a:solidFill>
                  <a:schemeClr val="tx1"/>
                </a:solidFill>
              </a:rPr>
              <a:t>return</a:t>
            </a:r>
            <a:r>
              <a:rPr lang="zh-CN" altLang="en-US" dirty="0">
                <a:solidFill>
                  <a:schemeClr val="tx1"/>
                </a:solidFill>
              </a:rPr>
              <a:t>语句后面的括号可以不要，如“</a:t>
            </a:r>
            <a:r>
              <a:rPr lang="en-US" altLang="zh-CN" dirty="0">
                <a:solidFill>
                  <a:schemeClr val="tx1"/>
                </a:solidFill>
              </a:rPr>
              <a:t>return z;</a:t>
            </a:r>
            <a:r>
              <a:rPr lang="zh-CN" altLang="en-US" dirty="0">
                <a:solidFill>
                  <a:schemeClr val="tx1"/>
                </a:solidFill>
              </a:rPr>
              <a:t>”与“</a:t>
            </a:r>
            <a:r>
              <a:rPr lang="en-US" altLang="zh-CN" dirty="0">
                <a:solidFill>
                  <a:schemeClr val="tx1"/>
                </a:solidFill>
              </a:rPr>
              <a:t>return(z);</a:t>
            </a:r>
            <a:r>
              <a:rPr lang="zh-CN" altLang="en-US" dirty="0">
                <a:solidFill>
                  <a:schemeClr val="tx1"/>
                </a:solidFill>
              </a:rPr>
              <a:t>”等价。</a:t>
            </a:r>
            <a:r>
              <a:rPr lang="en-US" altLang="zh-CN" dirty="0">
                <a:solidFill>
                  <a:schemeClr val="tx1"/>
                </a:solidFill>
              </a:rPr>
              <a:t>return</a:t>
            </a:r>
            <a:r>
              <a:rPr lang="zh-CN" altLang="en-US" dirty="0">
                <a:solidFill>
                  <a:schemeClr val="tx1"/>
                </a:solidFill>
              </a:rPr>
              <a:t>后面的值可以是一个表达式。</a:t>
            </a:r>
          </a:p>
          <a:p>
            <a:pPr algn="just" fontAlgn="auto">
              <a:lnSpc>
                <a:spcPct val="150000"/>
              </a:lnSpc>
              <a:spcBef>
                <a:spcPts val="0"/>
              </a:spcBef>
              <a:spcAft>
                <a:spcPts val="0"/>
              </a:spcAft>
              <a:defRPr/>
            </a:pPr>
            <a:r>
              <a:rPr lang="en-US" altLang="zh-CN" dirty="0">
                <a:solidFill>
                  <a:schemeClr val="tx1"/>
                </a:solidFill>
              </a:rPr>
              <a:t>(2) </a:t>
            </a:r>
            <a:r>
              <a:rPr lang="zh-CN" altLang="en-US" b="1" dirty="0">
                <a:solidFill>
                  <a:schemeClr val="tx1"/>
                </a:solidFill>
              </a:rPr>
              <a:t>函数值的类型。</a:t>
            </a:r>
            <a:r>
              <a:rPr lang="zh-CN" altLang="en-US" dirty="0">
                <a:solidFill>
                  <a:schemeClr val="tx1"/>
                </a:solidFill>
              </a:rPr>
              <a:t>函数值的类型在定义函数时指定。</a:t>
            </a:r>
          </a:p>
          <a:p>
            <a:pPr algn="just" fontAlgn="auto">
              <a:lnSpc>
                <a:spcPct val="150000"/>
              </a:lnSpc>
              <a:spcBef>
                <a:spcPts val="0"/>
              </a:spcBef>
              <a:spcAft>
                <a:spcPts val="0"/>
              </a:spcAft>
              <a:defRPr/>
            </a:pPr>
            <a:endParaRPr lang="zh-CN" altLang="en-US" dirty="0">
              <a:solidFill>
                <a:schemeClr val="tx1"/>
              </a:solidFill>
            </a:endParaRPr>
          </a:p>
          <a:p>
            <a:pPr algn="just" fontAlgn="auto">
              <a:lnSpc>
                <a:spcPct val="150000"/>
              </a:lnSpc>
              <a:spcBef>
                <a:spcPts val="0"/>
              </a:spcBef>
              <a:spcAft>
                <a:spcPts val="0"/>
              </a:spcAft>
              <a:defRPr/>
            </a:pPr>
            <a:r>
              <a:rPr lang="en-US" altLang="zh-CN" dirty="0">
                <a:solidFill>
                  <a:schemeClr val="tx1"/>
                </a:solidFill>
              </a:rPr>
              <a:t>(3) </a:t>
            </a:r>
            <a:r>
              <a:rPr lang="zh-CN" altLang="en-US" b="1" dirty="0">
                <a:solidFill>
                  <a:schemeClr val="tx1"/>
                </a:solidFill>
              </a:rPr>
              <a:t>在定义函数时指定的函数类型一般应该和</a:t>
            </a:r>
            <a:r>
              <a:rPr lang="en-US" altLang="zh-CN" b="1" dirty="0">
                <a:solidFill>
                  <a:schemeClr val="tx1"/>
                </a:solidFill>
              </a:rPr>
              <a:t>return</a:t>
            </a:r>
            <a:r>
              <a:rPr lang="zh-CN" altLang="en-US" b="1" dirty="0">
                <a:solidFill>
                  <a:schemeClr val="tx1"/>
                </a:solidFill>
              </a:rPr>
              <a:t>语句中的表达式类型一致。</a:t>
            </a:r>
          </a:p>
          <a:p>
            <a:pPr algn="just" fontAlgn="auto">
              <a:lnSpc>
                <a:spcPct val="150000"/>
              </a:lnSpc>
              <a:spcBef>
                <a:spcPts val="0"/>
              </a:spcBef>
              <a:spcAft>
                <a:spcPts val="0"/>
              </a:spcAft>
              <a:defRPr/>
            </a:pPr>
            <a:r>
              <a:rPr lang="zh-CN" altLang="en-US" dirty="0">
                <a:solidFill>
                  <a:schemeClr val="tx1"/>
                </a:solidFill>
              </a:rPr>
              <a:t>如果函数值的类型和</a:t>
            </a:r>
            <a:r>
              <a:rPr lang="en-US" altLang="zh-CN" dirty="0">
                <a:solidFill>
                  <a:schemeClr val="tx1"/>
                </a:solidFill>
              </a:rPr>
              <a:t>return</a:t>
            </a:r>
            <a:r>
              <a:rPr lang="zh-CN" altLang="en-US" dirty="0">
                <a:solidFill>
                  <a:schemeClr val="tx1"/>
                </a:solidFill>
              </a:rPr>
              <a:t>语句中表达式的值不一致，则以函数类型为准。对数值型数据，可以自动进行类型转换。即</a:t>
            </a:r>
            <a:r>
              <a:rPr lang="zh-CN" altLang="en-US" b="1" dirty="0">
                <a:solidFill>
                  <a:schemeClr val="tx1"/>
                </a:solidFill>
              </a:rPr>
              <a:t>函数类型决定返回值的类型</a:t>
            </a:r>
            <a:r>
              <a:rPr lang="zh-CN" altLang="en-US" dirty="0">
                <a:solidFill>
                  <a:schemeClr val="tx1"/>
                </a:solidFill>
              </a:rPr>
              <a:t>。</a:t>
            </a:r>
            <a:endParaRPr lang="en-US" altLang="zh-CN" dirty="0">
              <a:solidFill>
                <a:schemeClr val="tx1"/>
              </a:solidFill>
            </a:endParaRPr>
          </a:p>
          <a:p>
            <a:pPr algn="just" fontAlgn="auto">
              <a:lnSpc>
                <a:spcPct val="150000"/>
              </a:lnSpc>
              <a:spcBef>
                <a:spcPts val="0"/>
              </a:spcBef>
              <a:spcAft>
                <a:spcPts val="0"/>
              </a:spcAft>
              <a:defRPr/>
            </a:pPr>
            <a:r>
              <a:rPr lang="en-US" altLang="zh-CN" dirty="0">
                <a:solidFill>
                  <a:schemeClr val="tx1"/>
                </a:solidFill>
              </a:rPr>
              <a:t>(4) </a:t>
            </a:r>
            <a:r>
              <a:rPr lang="zh-CN" altLang="en-US" b="1" dirty="0">
                <a:solidFill>
                  <a:schemeClr val="tx1"/>
                </a:solidFill>
              </a:rPr>
              <a:t>对于不带回值的函数，应当用定义函数为“</a:t>
            </a:r>
            <a:r>
              <a:rPr lang="en-US" altLang="zh-CN" b="1" dirty="0">
                <a:solidFill>
                  <a:schemeClr val="tx1"/>
                </a:solidFill>
              </a:rPr>
              <a:t>void</a:t>
            </a:r>
            <a:r>
              <a:rPr lang="zh-CN" altLang="en-US" b="1" dirty="0">
                <a:solidFill>
                  <a:schemeClr val="tx1"/>
                </a:solidFill>
              </a:rPr>
              <a:t>类型”</a:t>
            </a:r>
            <a:r>
              <a:rPr lang="zh-CN" altLang="en-US" dirty="0">
                <a:solidFill>
                  <a:schemeClr val="tx1"/>
                </a:solidFill>
              </a:rPr>
              <a:t>（或称“空类型”）。这样，系统就保证不使函数带回任何值，即禁止在调用函数中使用被调用函数的返回值。此时在函数体中也没有</a:t>
            </a:r>
            <a:r>
              <a:rPr lang="en-US" altLang="zh-CN" dirty="0">
                <a:solidFill>
                  <a:schemeClr val="tx1"/>
                </a:solidFill>
              </a:rPr>
              <a:t>return</a:t>
            </a:r>
            <a:r>
              <a:rPr lang="zh-CN" altLang="en-US" dirty="0">
                <a:solidFill>
                  <a:schemeClr val="tx1"/>
                </a:solidFill>
              </a:rPr>
              <a:t>语句。</a:t>
            </a:r>
          </a:p>
        </p:txBody>
      </p:sp>
      <p:sp>
        <p:nvSpPr>
          <p:cNvPr id="32771" name="矩形 2"/>
          <p:cNvSpPr>
            <a:spLocks noChangeArrowheads="1"/>
          </p:cNvSpPr>
          <p:nvPr/>
        </p:nvSpPr>
        <p:spPr bwMode="auto">
          <a:xfrm>
            <a:off x="573088" y="1362075"/>
            <a:ext cx="10787062" cy="400050"/>
          </a:xfrm>
          <a:prstGeom prst="rect">
            <a:avLst/>
          </a:prstGeom>
          <a:noFill/>
          <a:ln w="9525">
            <a:noFill/>
            <a:miter lim="800000"/>
            <a:headEnd/>
            <a:tailEnd/>
          </a:ln>
        </p:spPr>
        <p:txBody>
          <a:bodyPr>
            <a:spAutoFit/>
          </a:bodyPr>
          <a:lstStyle/>
          <a:p>
            <a:r>
              <a:rPr lang="zh-CN" altLang="en-US" sz="2000">
                <a:solidFill>
                  <a:schemeClr val="accent1"/>
                </a:solidFill>
                <a:latin typeface="等线"/>
                <a:ea typeface="等线"/>
              </a:rPr>
              <a:t>通常，希望通过函数调用使主调函数能得到一个确定的值，这就是</a:t>
            </a:r>
            <a:r>
              <a:rPr lang="zh-CN" altLang="en-US" sz="2000" b="1">
                <a:solidFill>
                  <a:schemeClr val="accent1"/>
                </a:solidFill>
                <a:latin typeface="等线"/>
                <a:ea typeface="等线"/>
              </a:rPr>
              <a:t>函数值</a:t>
            </a:r>
            <a:r>
              <a:rPr lang="en-US" altLang="zh-CN" sz="2000">
                <a:solidFill>
                  <a:schemeClr val="accent1"/>
                </a:solidFill>
                <a:latin typeface="等线"/>
                <a:ea typeface="等线"/>
              </a:rPr>
              <a:t>(</a:t>
            </a:r>
            <a:r>
              <a:rPr lang="zh-CN" altLang="en-US" sz="2000">
                <a:solidFill>
                  <a:schemeClr val="accent1"/>
                </a:solidFill>
                <a:latin typeface="等线"/>
                <a:ea typeface="等线"/>
              </a:rPr>
              <a:t>函数的返回值</a:t>
            </a:r>
            <a:r>
              <a:rPr lang="en-US" altLang="zh-CN" sz="2000">
                <a:solidFill>
                  <a:schemeClr val="accent1"/>
                </a:solidFill>
                <a:latin typeface="等线"/>
                <a:ea typeface="等线"/>
              </a:rPr>
              <a:t>)</a:t>
            </a:r>
            <a:r>
              <a:rPr lang="zh-CN" altLang="en-US" sz="2000">
                <a:solidFill>
                  <a:schemeClr val="accent1"/>
                </a:solidFill>
                <a:latin typeface="等线"/>
                <a:ea typeface="等线"/>
              </a:rPr>
              <a:t>。</a:t>
            </a:r>
          </a:p>
        </p:txBody>
      </p:sp>
      <p:sp>
        <p:nvSpPr>
          <p:cNvPr id="5" name="圆角矩形 4">
            <a:extLst>
              <a:ext uri="{FF2B5EF4-FFF2-40B4-BE49-F238E27FC236}"/>
            </a:extLst>
          </p:cNvPr>
          <p:cNvSpPr/>
          <p:nvPr/>
        </p:nvSpPr>
        <p:spPr>
          <a:xfrm>
            <a:off x="6118225" y="2968625"/>
            <a:ext cx="5241925" cy="1046163"/>
          </a:xfrm>
          <a:prstGeom prst="roundRect">
            <a:avLst>
              <a:gd name="adj" fmla="val 482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sz="1600" dirty="0">
                <a:solidFill>
                  <a:schemeClr val="tx1"/>
                </a:solidFill>
              </a:rPr>
              <a:t>int max (float x</a:t>
            </a:r>
            <a:r>
              <a:rPr lang="zh-CN" altLang="en-US" sz="1600" dirty="0">
                <a:solidFill>
                  <a:schemeClr val="tx1"/>
                </a:solidFill>
              </a:rPr>
              <a:t>，</a:t>
            </a:r>
            <a:r>
              <a:rPr lang="en-US" altLang="zh-CN" sz="1600" dirty="0">
                <a:solidFill>
                  <a:schemeClr val="tx1"/>
                </a:solidFill>
              </a:rPr>
              <a:t>float y)	//</a:t>
            </a:r>
            <a:r>
              <a:rPr lang="zh-CN" altLang="en-US" sz="1600" dirty="0">
                <a:solidFill>
                  <a:schemeClr val="tx1"/>
                </a:solidFill>
              </a:rPr>
              <a:t>函数值为整型</a:t>
            </a:r>
          </a:p>
          <a:p>
            <a:pPr algn="just" fontAlgn="auto">
              <a:lnSpc>
                <a:spcPct val="120000"/>
              </a:lnSpc>
              <a:spcBef>
                <a:spcPts val="0"/>
              </a:spcBef>
              <a:spcAft>
                <a:spcPts val="0"/>
              </a:spcAft>
              <a:defRPr/>
            </a:pPr>
            <a:r>
              <a:rPr lang="en-US" altLang="zh-CN" sz="1600" dirty="0">
                <a:solidFill>
                  <a:schemeClr val="tx1"/>
                </a:solidFill>
              </a:rPr>
              <a:t>char letter (char c1,char c2)	//</a:t>
            </a:r>
            <a:r>
              <a:rPr lang="zh-CN" altLang="en-US" sz="1600" dirty="0">
                <a:solidFill>
                  <a:schemeClr val="tx1"/>
                </a:solidFill>
              </a:rPr>
              <a:t>函数值为字符型</a:t>
            </a:r>
          </a:p>
          <a:p>
            <a:pPr algn="just" fontAlgn="auto">
              <a:lnSpc>
                <a:spcPct val="120000"/>
              </a:lnSpc>
              <a:spcBef>
                <a:spcPts val="0"/>
              </a:spcBef>
              <a:spcAft>
                <a:spcPts val="0"/>
              </a:spcAft>
              <a:defRPr/>
            </a:pPr>
            <a:r>
              <a:rPr lang="en-US" altLang="zh-CN" sz="1600" dirty="0">
                <a:solidFill>
                  <a:schemeClr val="tx1"/>
                </a:solidFill>
              </a:rPr>
              <a:t>double min (int </a:t>
            </a:r>
            <a:r>
              <a:rPr lang="en-US" altLang="zh-CN" sz="1600" dirty="0" err="1">
                <a:solidFill>
                  <a:schemeClr val="tx1"/>
                </a:solidFill>
              </a:rPr>
              <a:t>x,int</a:t>
            </a:r>
            <a:r>
              <a:rPr lang="en-US" altLang="zh-CN" sz="1600" dirty="0">
                <a:solidFill>
                  <a:schemeClr val="tx1"/>
                </a:solidFill>
              </a:rPr>
              <a:t> y)	//</a:t>
            </a:r>
            <a:r>
              <a:rPr lang="zh-CN" altLang="en-US" sz="1600" dirty="0">
                <a:solidFill>
                  <a:schemeClr val="tx1"/>
                </a:solidFill>
              </a:rPr>
              <a:t>函数值为双精度型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534988" y="227013"/>
            <a:ext cx="10515600" cy="1325562"/>
          </a:xfrm>
        </p:spPr>
        <p:txBody>
          <a:bodyPr/>
          <a:lstStyle/>
          <a:p>
            <a:r>
              <a:rPr lang="zh-CN" altLang="en-US" smtClean="0"/>
              <a:t>函数的返回值</a:t>
            </a:r>
          </a:p>
        </p:txBody>
      </p:sp>
      <p:sp>
        <p:nvSpPr>
          <p:cNvPr id="34818" name="内容占位符 2"/>
          <p:cNvSpPr>
            <a:spLocks noGrp="1"/>
          </p:cNvSpPr>
          <p:nvPr>
            <p:ph idx="1"/>
          </p:nvPr>
        </p:nvSpPr>
        <p:spPr>
          <a:xfrm>
            <a:off x="534988" y="1241425"/>
            <a:ext cx="8180387"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7.3】</a:t>
            </a:r>
            <a:r>
              <a:rPr lang="zh-CN" altLang="en-US" sz="2000" smtClean="0">
                <a:solidFill>
                  <a:schemeClr val="accent1"/>
                </a:solidFill>
              </a:rPr>
              <a:t>将例</a:t>
            </a:r>
            <a:r>
              <a:rPr lang="en-US" altLang="zh-CN" sz="2000" smtClean="0">
                <a:solidFill>
                  <a:schemeClr val="accent1"/>
                </a:solidFill>
              </a:rPr>
              <a:t>7.2</a:t>
            </a:r>
            <a:r>
              <a:rPr lang="zh-CN" altLang="en-US" sz="2000" smtClean="0">
                <a:solidFill>
                  <a:schemeClr val="accent1"/>
                </a:solidFill>
              </a:rPr>
              <a:t>稍作改动，将在</a:t>
            </a:r>
            <a:r>
              <a:rPr lang="en-US" altLang="zh-CN" sz="2000" smtClean="0">
                <a:solidFill>
                  <a:schemeClr val="accent1"/>
                </a:solidFill>
              </a:rPr>
              <a:t>max</a:t>
            </a:r>
            <a:r>
              <a:rPr lang="zh-CN" altLang="en-US" sz="2000" smtClean="0">
                <a:solidFill>
                  <a:schemeClr val="accent1"/>
                </a:solidFill>
              </a:rPr>
              <a:t>函数中定义的变量</a:t>
            </a:r>
            <a:r>
              <a:rPr lang="en-US" altLang="zh-CN" sz="2000" smtClean="0">
                <a:solidFill>
                  <a:schemeClr val="accent1"/>
                </a:solidFill>
              </a:rPr>
              <a:t>z</a:t>
            </a:r>
            <a:r>
              <a:rPr lang="zh-CN" altLang="en-US" sz="2000" smtClean="0">
                <a:solidFill>
                  <a:schemeClr val="accent1"/>
                </a:solidFill>
              </a:rPr>
              <a:t>改为</a:t>
            </a:r>
            <a:r>
              <a:rPr lang="en-US" altLang="zh-CN" sz="2000" smtClean="0">
                <a:solidFill>
                  <a:schemeClr val="accent1"/>
                </a:solidFill>
              </a:rPr>
              <a:t>float</a:t>
            </a:r>
            <a:r>
              <a:rPr lang="zh-CN" altLang="en-US" sz="2000" smtClean="0">
                <a:solidFill>
                  <a:schemeClr val="accent1"/>
                </a:solidFill>
              </a:rPr>
              <a:t>型。函数返回值的类型与指定的函数类型不同，分析其处理方法。</a:t>
            </a:r>
          </a:p>
        </p:txBody>
      </p:sp>
      <p:grpSp>
        <p:nvGrpSpPr>
          <p:cNvPr id="51" name="组合 50"/>
          <p:cNvGrpSpPr/>
          <p:nvPr/>
        </p:nvGrpSpPr>
        <p:grpSpPr>
          <a:xfrm>
            <a:off x="746307" y="4810997"/>
            <a:ext cx="10651381" cy="1334343"/>
            <a:chOff x="8050697" y="5019262"/>
            <a:chExt cx="10651381"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3" name="图片 52"/>
            <p:cNvPicPr>
              <a:picLocks noChangeAspect="1"/>
            </p:cNvPicPr>
            <p:nvPr/>
          </p:nvPicPr>
          <p:blipFill>
            <a:blip r:embed="rId15" cstate="print">
              <a:extLst>
                <a:ext uri="{28A0092B-C50C-407E-A947-70E740481C1C}"/>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1169551"/>
            </a:xfrm>
            <a:prstGeom prst="rect">
              <a:avLst/>
            </a:prstGeom>
            <a:noFill/>
          </p:spPr>
          <p:txBody>
            <a:bodyPr>
              <a:spAutoFit/>
            </a:bodyPr>
            <a:lstStyle/>
            <a:p>
              <a:pPr fontAlgn="auto">
                <a:spcBef>
                  <a:spcPts val="0"/>
                </a:spcBef>
                <a:spcAft>
                  <a:spcPts val="0"/>
                </a:spcAft>
                <a:defRPr/>
              </a:pPr>
              <a:r>
                <a:rPr lang="en-US" altLang="zh-CN" sz="1400" dirty="0">
                  <a:solidFill>
                    <a:schemeClr val="bg1"/>
                  </a:solidFill>
                  <a:latin typeface="+mn-lt"/>
                  <a:ea typeface="+mn-ea"/>
                  <a:cs typeface="+mn-cs"/>
                </a:rPr>
                <a:t>max</a:t>
              </a:r>
              <a:r>
                <a:rPr lang="zh-CN" altLang="en-US" sz="1400" dirty="0">
                  <a:solidFill>
                    <a:schemeClr val="bg1"/>
                  </a:solidFill>
                  <a:latin typeface="+mn-lt"/>
                  <a:ea typeface="+mn-ea"/>
                  <a:cs typeface="+mn-cs"/>
                </a:rPr>
                <a:t>函数的形参是</a:t>
              </a:r>
              <a:r>
                <a:rPr lang="en-US" altLang="zh-CN" sz="1400" dirty="0">
                  <a:solidFill>
                    <a:schemeClr val="bg1"/>
                  </a:solidFill>
                  <a:latin typeface="+mn-lt"/>
                  <a:ea typeface="+mn-ea"/>
                  <a:cs typeface="+mn-cs"/>
                </a:rPr>
                <a:t>float</a:t>
              </a:r>
              <a:r>
                <a:rPr lang="zh-CN" altLang="en-US" sz="1400" dirty="0">
                  <a:solidFill>
                    <a:schemeClr val="bg1"/>
                  </a:solidFill>
                  <a:latin typeface="+mn-lt"/>
                  <a:ea typeface="+mn-ea"/>
                  <a:cs typeface="+mn-cs"/>
                </a:rPr>
                <a:t>型，实参也是</a:t>
              </a:r>
              <a:r>
                <a:rPr lang="en-US" altLang="zh-CN" sz="1400" dirty="0">
                  <a:solidFill>
                    <a:schemeClr val="bg1"/>
                  </a:solidFill>
                  <a:latin typeface="+mn-lt"/>
                  <a:ea typeface="+mn-ea"/>
                  <a:cs typeface="+mn-cs"/>
                </a:rPr>
                <a:t>float</a:t>
              </a:r>
              <a:r>
                <a:rPr lang="zh-CN" altLang="en-US" sz="1400" dirty="0">
                  <a:solidFill>
                    <a:schemeClr val="bg1"/>
                  </a:solidFill>
                  <a:latin typeface="+mn-lt"/>
                  <a:ea typeface="+mn-ea"/>
                  <a:cs typeface="+mn-cs"/>
                </a:rPr>
                <a:t>型，在</a:t>
              </a:r>
              <a:r>
                <a:rPr lang="en-US" altLang="zh-CN" sz="1400" dirty="0">
                  <a:solidFill>
                    <a:schemeClr val="bg1"/>
                  </a:solidFill>
                  <a:latin typeface="+mn-lt"/>
                  <a:ea typeface="+mn-ea"/>
                  <a:cs typeface="+mn-cs"/>
                </a:rPr>
                <a:t>main</a:t>
              </a:r>
              <a:r>
                <a:rPr lang="zh-CN" altLang="en-US" sz="1400" dirty="0">
                  <a:solidFill>
                    <a:schemeClr val="bg1"/>
                  </a:solidFill>
                  <a:latin typeface="+mn-lt"/>
                  <a:ea typeface="+mn-ea"/>
                  <a:cs typeface="+mn-cs"/>
                </a:rPr>
                <a:t>函数中输入给</a:t>
              </a:r>
              <a:r>
                <a:rPr lang="en-US" altLang="zh-CN" sz="1400" dirty="0">
                  <a:solidFill>
                    <a:schemeClr val="bg1"/>
                  </a:solidFill>
                  <a:latin typeface="+mn-lt"/>
                  <a:ea typeface="+mn-ea"/>
                  <a:cs typeface="+mn-cs"/>
                </a:rPr>
                <a:t>a</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b</a:t>
              </a:r>
              <a:r>
                <a:rPr lang="zh-CN" altLang="en-US" sz="1400" dirty="0">
                  <a:solidFill>
                    <a:schemeClr val="bg1"/>
                  </a:solidFill>
                  <a:latin typeface="+mn-lt"/>
                  <a:ea typeface="+mn-ea"/>
                  <a:cs typeface="+mn-cs"/>
                </a:rPr>
                <a:t>的值是</a:t>
              </a:r>
              <a:r>
                <a:rPr lang="en-US" altLang="zh-CN" sz="1400" dirty="0">
                  <a:solidFill>
                    <a:schemeClr val="bg1"/>
                  </a:solidFill>
                  <a:latin typeface="+mn-lt"/>
                  <a:ea typeface="+mn-ea"/>
                  <a:cs typeface="+mn-cs"/>
                </a:rPr>
                <a:t>1.5</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2.6</a:t>
              </a:r>
              <a:r>
                <a:rPr lang="zh-CN" altLang="en-US" sz="1400" dirty="0">
                  <a:solidFill>
                    <a:schemeClr val="bg1"/>
                  </a:solidFill>
                  <a:latin typeface="+mn-lt"/>
                  <a:ea typeface="+mn-ea"/>
                  <a:cs typeface="+mn-cs"/>
                </a:rPr>
                <a:t>。在调用</a:t>
              </a:r>
              <a:r>
                <a:rPr lang="en-US" altLang="zh-CN" sz="1400" dirty="0">
                  <a:solidFill>
                    <a:schemeClr val="bg1"/>
                  </a:solidFill>
                  <a:latin typeface="+mn-lt"/>
                  <a:ea typeface="+mn-ea"/>
                  <a:cs typeface="+mn-cs"/>
                </a:rPr>
                <a:t>max(</a:t>
              </a:r>
              <a:r>
                <a:rPr lang="en-US" altLang="zh-CN" sz="1400" dirty="0" err="1">
                  <a:solidFill>
                    <a:schemeClr val="bg1"/>
                  </a:solidFill>
                  <a:latin typeface="+mn-lt"/>
                  <a:ea typeface="+mn-ea"/>
                  <a:cs typeface="+mn-cs"/>
                </a:rPr>
                <a:t>a,b</a:t>
              </a:r>
              <a:r>
                <a:rPr lang="en-US" altLang="zh-CN" sz="1400" dirty="0">
                  <a:solidFill>
                    <a:schemeClr val="bg1"/>
                  </a:solidFill>
                  <a:latin typeface="+mn-lt"/>
                  <a:ea typeface="+mn-ea"/>
                  <a:cs typeface="+mn-cs"/>
                </a:rPr>
                <a:t>)</a:t>
              </a:r>
              <a:r>
                <a:rPr lang="zh-CN" altLang="en-US" sz="1400" dirty="0">
                  <a:solidFill>
                    <a:schemeClr val="bg1"/>
                  </a:solidFill>
                  <a:latin typeface="+mn-lt"/>
                  <a:ea typeface="+mn-ea"/>
                  <a:cs typeface="+mn-cs"/>
                </a:rPr>
                <a:t>时，把</a:t>
              </a:r>
              <a:r>
                <a:rPr lang="en-US" altLang="zh-CN" sz="1400" dirty="0">
                  <a:solidFill>
                    <a:schemeClr val="bg1"/>
                  </a:solidFill>
                  <a:latin typeface="+mn-lt"/>
                  <a:ea typeface="+mn-ea"/>
                  <a:cs typeface="+mn-cs"/>
                </a:rPr>
                <a:t>a</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b</a:t>
              </a:r>
              <a:r>
                <a:rPr lang="zh-CN" altLang="en-US" sz="1400" dirty="0">
                  <a:solidFill>
                    <a:schemeClr val="bg1"/>
                  </a:solidFill>
                  <a:latin typeface="+mn-lt"/>
                  <a:ea typeface="+mn-ea"/>
                  <a:cs typeface="+mn-cs"/>
                </a:rPr>
                <a:t>的值</a:t>
              </a:r>
              <a:r>
                <a:rPr lang="en-US" altLang="zh-CN" sz="1400" dirty="0">
                  <a:solidFill>
                    <a:schemeClr val="bg1"/>
                  </a:solidFill>
                  <a:latin typeface="+mn-lt"/>
                  <a:ea typeface="+mn-ea"/>
                  <a:cs typeface="+mn-cs"/>
                </a:rPr>
                <a:t>1.5</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2.6</a:t>
              </a:r>
              <a:r>
                <a:rPr lang="zh-CN" altLang="en-US" sz="1400" dirty="0">
                  <a:solidFill>
                    <a:schemeClr val="bg1"/>
                  </a:solidFill>
                  <a:latin typeface="+mn-lt"/>
                  <a:ea typeface="+mn-ea"/>
                  <a:cs typeface="+mn-cs"/>
                </a:rPr>
                <a:t>传递给形参</a:t>
              </a:r>
              <a:r>
                <a:rPr lang="en-US" altLang="zh-CN" sz="1400" dirty="0">
                  <a:solidFill>
                    <a:schemeClr val="bg1"/>
                  </a:solidFill>
                  <a:latin typeface="+mn-lt"/>
                  <a:ea typeface="+mn-ea"/>
                  <a:cs typeface="+mn-cs"/>
                </a:rPr>
                <a:t>x</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y</a:t>
              </a:r>
              <a:r>
                <a:rPr lang="zh-CN" altLang="en-US" sz="1400" dirty="0">
                  <a:solidFill>
                    <a:schemeClr val="bg1"/>
                  </a:solidFill>
                  <a:latin typeface="+mn-lt"/>
                  <a:ea typeface="+mn-ea"/>
                  <a:cs typeface="+mn-cs"/>
                </a:rPr>
                <a:t>。执行函数</a:t>
              </a:r>
              <a:r>
                <a:rPr lang="en-US" altLang="zh-CN" sz="1400" dirty="0">
                  <a:solidFill>
                    <a:schemeClr val="bg1"/>
                  </a:solidFill>
                  <a:latin typeface="+mn-lt"/>
                  <a:ea typeface="+mn-ea"/>
                  <a:cs typeface="+mn-cs"/>
                </a:rPr>
                <a:t>max</a:t>
              </a:r>
              <a:r>
                <a:rPr lang="zh-CN" altLang="en-US" sz="1400" dirty="0">
                  <a:solidFill>
                    <a:schemeClr val="bg1"/>
                  </a:solidFill>
                  <a:latin typeface="+mn-lt"/>
                  <a:ea typeface="+mn-ea"/>
                  <a:cs typeface="+mn-cs"/>
                </a:rPr>
                <a:t>中的条件表达式“</a:t>
              </a:r>
              <a:r>
                <a:rPr lang="en-US" altLang="zh-CN" sz="1400" dirty="0">
                  <a:solidFill>
                    <a:schemeClr val="bg1"/>
                  </a:solidFill>
                  <a:latin typeface="+mn-lt"/>
                  <a:ea typeface="+mn-ea"/>
                  <a:cs typeface="+mn-cs"/>
                </a:rPr>
                <a:t>z=x&gt;</a:t>
              </a:r>
              <a:r>
                <a:rPr lang="en-US" altLang="zh-CN" sz="1400" dirty="0" err="1">
                  <a:solidFill>
                    <a:schemeClr val="bg1"/>
                  </a:solidFill>
                  <a:latin typeface="+mn-lt"/>
                  <a:ea typeface="+mn-ea"/>
                  <a:cs typeface="+mn-cs"/>
                </a:rPr>
                <a:t>y?x:y</a:t>
              </a:r>
              <a:r>
                <a:rPr lang="en-US" altLang="zh-CN" sz="1400" dirty="0">
                  <a:solidFill>
                    <a:schemeClr val="bg1"/>
                  </a:solidFill>
                  <a:latin typeface="+mn-lt"/>
                  <a:ea typeface="+mn-ea"/>
                  <a:cs typeface="+mn-cs"/>
                </a:rPr>
                <a:t>”</a:t>
              </a:r>
              <a:r>
                <a:rPr lang="zh-CN" altLang="en-US" sz="1400" dirty="0">
                  <a:solidFill>
                    <a:schemeClr val="bg1"/>
                  </a:solidFill>
                  <a:latin typeface="+mn-lt"/>
                  <a:ea typeface="+mn-ea"/>
                  <a:cs typeface="+mn-cs"/>
                </a:rPr>
                <a:t>，使得变量</a:t>
              </a:r>
              <a:r>
                <a:rPr lang="en-US" altLang="zh-CN" sz="1400" dirty="0">
                  <a:solidFill>
                    <a:schemeClr val="bg1"/>
                  </a:solidFill>
                  <a:latin typeface="+mn-lt"/>
                  <a:ea typeface="+mn-ea"/>
                  <a:cs typeface="+mn-cs"/>
                </a:rPr>
                <a:t>z</a:t>
              </a:r>
              <a:r>
                <a:rPr lang="zh-CN" altLang="en-US" sz="1400" dirty="0">
                  <a:solidFill>
                    <a:schemeClr val="bg1"/>
                  </a:solidFill>
                  <a:latin typeface="+mn-lt"/>
                  <a:ea typeface="+mn-ea"/>
                  <a:cs typeface="+mn-cs"/>
                </a:rPr>
                <a:t>得到的值为</a:t>
              </a:r>
              <a:r>
                <a:rPr lang="en-US" altLang="zh-CN" sz="1400" dirty="0">
                  <a:solidFill>
                    <a:schemeClr val="bg1"/>
                  </a:solidFill>
                  <a:latin typeface="+mn-lt"/>
                  <a:ea typeface="+mn-ea"/>
                  <a:cs typeface="+mn-cs"/>
                </a:rPr>
                <a:t>2.6</a:t>
              </a:r>
              <a:r>
                <a:rPr lang="zh-CN" altLang="en-US" sz="1400" dirty="0">
                  <a:solidFill>
                    <a:schemeClr val="bg1"/>
                  </a:solidFill>
                  <a:latin typeface="+mn-lt"/>
                  <a:ea typeface="+mn-ea"/>
                  <a:cs typeface="+mn-cs"/>
                </a:rPr>
                <a:t>。现在出现了矛盾</a:t>
              </a:r>
              <a:r>
                <a:rPr lang="en-US" altLang="zh-CN" sz="1400" dirty="0">
                  <a:solidFill>
                    <a:schemeClr val="bg1"/>
                  </a:solidFill>
                  <a:latin typeface="+mn-lt"/>
                  <a:ea typeface="+mn-ea"/>
                  <a:cs typeface="+mn-cs"/>
                </a:rPr>
                <a:t>: </a:t>
              </a:r>
              <a:r>
                <a:rPr lang="zh-CN" altLang="en-US" sz="1400" dirty="0">
                  <a:solidFill>
                    <a:schemeClr val="bg1"/>
                  </a:solidFill>
                  <a:latin typeface="+mn-lt"/>
                  <a:ea typeface="+mn-ea"/>
                  <a:cs typeface="+mn-cs"/>
                </a:rPr>
                <a:t>函数定义为</a:t>
              </a:r>
              <a:r>
                <a:rPr lang="en-US" altLang="zh-CN" sz="1400" dirty="0">
                  <a:solidFill>
                    <a:schemeClr val="bg1"/>
                  </a:solidFill>
                  <a:latin typeface="+mn-lt"/>
                  <a:ea typeface="+mn-ea"/>
                  <a:cs typeface="+mn-cs"/>
                </a:rPr>
                <a:t>int</a:t>
              </a:r>
              <a:r>
                <a:rPr lang="zh-CN" altLang="en-US" sz="1400" dirty="0">
                  <a:solidFill>
                    <a:schemeClr val="bg1"/>
                  </a:solidFill>
                  <a:latin typeface="+mn-lt"/>
                  <a:ea typeface="+mn-ea"/>
                  <a:cs typeface="+mn-cs"/>
                </a:rPr>
                <a:t>型，而</a:t>
              </a:r>
              <a:r>
                <a:rPr lang="en-US" altLang="zh-CN" sz="1400" dirty="0">
                  <a:solidFill>
                    <a:schemeClr val="bg1"/>
                  </a:solidFill>
                  <a:latin typeface="+mn-lt"/>
                  <a:ea typeface="+mn-ea"/>
                  <a:cs typeface="+mn-cs"/>
                </a:rPr>
                <a:t>return</a:t>
              </a:r>
              <a:r>
                <a:rPr lang="zh-CN" altLang="en-US" sz="1400" dirty="0">
                  <a:solidFill>
                    <a:schemeClr val="bg1"/>
                  </a:solidFill>
                  <a:latin typeface="+mn-lt"/>
                  <a:ea typeface="+mn-ea"/>
                  <a:cs typeface="+mn-cs"/>
                </a:rPr>
                <a:t>语句中的</a:t>
              </a:r>
              <a:r>
                <a:rPr lang="en-US" altLang="zh-CN" sz="1400" dirty="0">
                  <a:solidFill>
                    <a:schemeClr val="bg1"/>
                  </a:solidFill>
                  <a:latin typeface="+mn-lt"/>
                  <a:ea typeface="+mn-ea"/>
                  <a:cs typeface="+mn-cs"/>
                </a:rPr>
                <a:t>z</a:t>
              </a:r>
              <a:r>
                <a:rPr lang="zh-CN" altLang="en-US" sz="1400" dirty="0">
                  <a:solidFill>
                    <a:schemeClr val="bg1"/>
                  </a:solidFill>
                  <a:latin typeface="+mn-lt"/>
                  <a:ea typeface="+mn-ea"/>
                  <a:cs typeface="+mn-cs"/>
                </a:rPr>
                <a:t>为</a:t>
              </a:r>
              <a:r>
                <a:rPr lang="en-US" altLang="zh-CN" sz="1400" dirty="0">
                  <a:solidFill>
                    <a:schemeClr val="bg1"/>
                  </a:solidFill>
                  <a:latin typeface="+mn-lt"/>
                  <a:ea typeface="+mn-ea"/>
                  <a:cs typeface="+mn-cs"/>
                </a:rPr>
                <a:t>float</a:t>
              </a:r>
              <a:r>
                <a:rPr lang="zh-CN" altLang="en-US" sz="1400" dirty="0">
                  <a:solidFill>
                    <a:schemeClr val="bg1"/>
                  </a:solidFill>
                  <a:latin typeface="+mn-lt"/>
                  <a:ea typeface="+mn-ea"/>
                  <a:cs typeface="+mn-cs"/>
                </a:rPr>
                <a:t>型，要把</a:t>
              </a:r>
              <a:r>
                <a:rPr lang="en-US" altLang="zh-CN" sz="1400" dirty="0">
                  <a:solidFill>
                    <a:schemeClr val="bg1"/>
                  </a:solidFill>
                  <a:latin typeface="+mn-lt"/>
                  <a:ea typeface="+mn-ea"/>
                  <a:cs typeface="+mn-cs"/>
                </a:rPr>
                <a:t>z</a:t>
              </a:r>
              <a:r>
                <a:rPr lang="zh-CN" altLang="en-US" sz="1400" dirty="0">
                  <a:solidFill>
                    <a:schemeClr val="bg1"/>
                  </a:solidFill>
                  <a:latin typeface="+mn-lt"/>
                  <a:ea typeface="+mn-ea"/>
                  <a:cs typeface="+mn-cs"/>
                </a:rPr>
                <a:t>的值作为函数的返回值，二者不一致。</a:t>
              </a:r>
              <a:endParaRPr lang="en-US" altLang="zh-CN" sz="1400" dirty="0">
                <a:solidFill>
                  <a:schemeClr val="bg1"/>
                </a:solidFill>
                <a:latin typeface="+mn-lt"/>
                <a:ea typeface="+mn-ea"/>
                <a:cs typeface="+mn-cs"/>
              </a:endParaRPr>
            </a:p>
            <a:p>
              <a:pPr fontAlgn="auto">
                <a:spcBef>
                  <a:spcPts val="0"/>
                </a:spcBef>
                <a:spcAft>
                  <a:spcPts val="0"/>
                </a:spcAft>
                <a:defRPr/>
              </a:pPr>
              <a:r>
                <a:rPr lang="zh-CN" altLang="en-US" sz="1400" dirty="0">
                  <a:solidFill>
                    <a:schemeClr val="bg1"/>
                  </a:solidFill>
                  <a:latin typeface="+mn-lt"/>
                  <a:ea typeface="+mn-ea"/>
                  <a:cs typeface="+mn-cs"/>
                </a:rPr>
                <a:t>怎样处理呢？按赋值规则处理，先将</a:t>
              </a:r>
              <a:r>
                <a:rPr lang="en-US" altLang="zh-CN" sz="1400" dirty="0">
                  <a:solidFill>
                    <a:schemeClr val="bg1"/>
                  </a:solidFill>
                  <a:latin typeface="+mn-lt"/>
                  <a:ea typeface="+mn-ea"/>
                  <a:cs typeface="+mn-cs"/>
                </a:rPr>
                <a:t>z</a:t>
              </a:r>
              <a:r>
                <a:rPr lang="zh-CN" altLang="en-US" sz="1400" dirty="0">
                  <a:solidFill>
                    <a:schemeClr val="bg1"/>
                  </a:solidFill>
                  <a:latin typeface="+mn-lt"/>
                  <a:ea typeface="+mn-ea"/>
                  <a:cs typeface="+mn-cs"/>
                </a:rPr>
                <a:t>的值转换为</a:t>
              </a:r>
              <a:r>
                <a:rPr lang="en-US" altLang="zh-CN" sz="1400" dirty="0">
                  <a:solidFill>
                    <a:schemeClr val="bg1"/>
                  </a:solidFill>
                  <a:latin typeface="+mn-lt"/>
                  <a:ea typeface="+mn-ea"/>
                  <a:cs typeface="+mn-cs"/>
                </a:rPr>
                <a:t>int</a:t>
              </a:r>
              <a:r>
                <a:rPr lang="zh-CN" altLang="en-US" sz="1400" dirty="0">
                  <a:solidFill>
                    <a:schemeClr val="bg1"/>
                  </a:solidFill>
                  <a:latin typeface="+mn-lt"/>
                  <a:ea typeface="+mn-ea"/>
                  <a:cs typeface="+mn-cs"/>
                </a:rPr>
                <a:t>型，得到</a:t>
              </a:r>
              <a:r>
                <a:rPr lang="en-US" altLang="zh-CN" sz="1400" dirty="0">
                  <a:solidFill>
                    <a:schemeClr val="bg1"/>
                  </a:solidFill>
                  <a:latin typeface="+mn-lt"/>
                  <a:ea typeface="+mn-ea"/>
                  <a:cs typeface="+mn-cs"/>
                </a:rPr>
                <a:t>2</a:t>
              </a:r>
              <a:r>
                <a:rPr lang="zh-CN" altLang="en-US" sz="1400" dirty="0">
                  <a:solidFill>
                    <a:schemeClr val="bg1"/>
                  </a:solidFill>
                  <a:latin typeface="+mn-lt"/>
                  <a:ea typeface="+mn-ea"/>
                  <a:cs typeface="+mn-cs"/>
                </a:rPr>
                <a:t>，它就是函数得到的返回值。</a:t>
              </a:r>
            </a:p>
            <a:p>
              <a:pPr fontAlgn="auto">
                <a:spcBef>
                  <a:spcPts val="0"/>
                </a:spcBef>
                <a:spcAft>
                  <a:spcPts val="0"/>
                </a:spcAft>
                <a:defRPr/>
              </a:pPr>
              <a:r>
                <a:rPr lang="zh-CN" altLang="en-US" sz="1400" dirty="0">
                  <a:solidFill>
                    <a:schemeClr val="bg1"/>
                  </a:solidFill>
                  <a:latin typeface="+mn-lt"/>
                  <a:ea typeface="+mn-ea"/>
                  <a:cs typeface="+mn-cs"/>
                </a:rPr>
                <a:t>如果将</a:t>
              </a:r>
              <a:r>
                <a:rPr lang="en-US" altLang="zh-CN" sz="1400" dirty="0">
                  <a:solidFill>
                    <a:schemeClr val="bg1"/>
                  </a:solidFill>
                  <a:latin typeface="+mn-lt"/>
                  <a:ea typeface="+mn-ea"/>
                  <a:cs typeface="+mn-cs"/>
                </a:rPr>
                <a:t>main</a:t>
              </a:r>
              <a:r>
                <a:rPr lang="zh-CN" altLang="en-US" sz="1400" dirty="0">
                  <a:solidFill>
                    <a:schemeClr val="bg1"/>
                  </a:solidFill>
                  <a:latin typeface="+mn-lt"/>
                  <a:ea typeface="+mn-ea"/>
                  <a:cs typeface="+mn-cs"/>
                </a:rPr>
                <a:t>函数中的</a:t>
              </a:r>
              <a:r>
                <a:rPr lang="en-US" altLang="zh-CN" sz="1400" dirty="0">
                  <a:solidFill>
                    <a:schemeClr val="bg1"/>
                  </a:solidFill>
                  <a:latin typeface="+mn-lt"/>
                  <a:ea typeface="+mn-ea"/>
                  <a:cs typeface="+mn-cs"/>
                </a:rPr>
                <a:t>c</a:t>
              </a:r>
              <a:r>
                <a:rPr lang="zh-CN" altLang="en-US" sz="1400" dirty="0">
                  <a:solidFill>
                    <a:schemeClr val="bg1"/>
                  </a:solidFill>
                  <a:latin typeface="+mn-lt"/>
                  <a:ea typeface="+mn-ea"/>
                  <a:cs typeface="+mn-cs"/>
                </a:rPr>
                <a:t>改为</a:t>
              </a:r>
              <a:r>
                <a:rPr lang="en-US" altLang="zh-CN" sz="1400" dirty="0">
                  <a:solidFill>
                    <a:schemeClr val="bg1"/>
                  </a:solidFill>
                  <a:latin typeface="+mn-lt"/>
                  <a:ea typeface="+mn-ea"/>
                  <a:cs typeface="+mn-cs"/>
                </a:rPr>
                <a:t>float</a:t>
              </a:r>
              <a:r>
                <a:rPr lang="zh-CN" altLang="en-US" sz="1400" dirty="0">
                  <a:solidFill>
                    <a:schemeClr val="bg1"/>
                  </a:solidFill>
                  <a:latin typeface="+mn-lt"/>
                  <a:ea typeface="+mn-ea"/>
                  <a:cs typeface="+mn-cs"/>
                </a:rPr>
                <a:t>型，用</a:t>
              </a:r>
              <a:r>
                <a:rPr lang="en-US" altLang="zh-CN" sz="1400" dirty="0">
                  <a:solidFill>
                    <a:schemeClr val="bg1"/>
                  </a:solidFill>
                  <a:latin typeface="+mn-lt"/>
                  <a:ea typeface="+mn-ea"/>
                  <a:cs typeface="+mn-cs"/>
                </a:rPr>
                <a:t>%f</a:t>
              </a:r>
              <a:r>
                <a:rPr lang="zh-CN" altLang="en-US" sz="1400" dirty="0">
                  <a:solidFill>
                    <a:schemeClr val="bg1"/>
                  </a:solidFill>
                  <a:latin typeface="+mn-lt"/>
                  <a:ea typeface="+mn-ea"/>
                  <a:cs typeface="+mn-cs"/>
                </a:rPr>
                <a:t>格式符输出，输出</a:t>
              </a:r>
              <a:r>
                <a:rPr lang="en-US" altLang="zh-CN" sz="1400" dirty="0">
                  <a:solidFill>
                    <a:schemeClr val="bg1"/>
                  </a:solidFill>
                  <a:latin typeface="+mn-lt"/>
                  <a:ea typeface="+mn-ea"/>
                  <a:cs typeface="+mn-cs"/>
                </a:rPr>
                <a:t>2.000000</a:t>
              </a:r>
              <a:r>
                <a:rPr lang="zh-CN" altLang="en-US" sz="1400" dirty="0">
                  <a:solidFill>
                    <a:schemeClr val="bg1"/>
                  </a:solidFill>
                  <a:latin typeface="+mn-lt"/>
                  <a:ea typeface="+mn-ea"/>
                  <a:cs typeface="+mn-cs"/>
                </a:rPr>
                <a:t>。因为调用</a:t>
              </a:r>
              <a:r>
                <a:rPr lang="en-US" altLang="zh-CN" sz="1400" dirty="0">
                  <a:solidFill>
                    <a:schemeClr val="bg1"/>
                  </a:solidFill>
                  <a:latin typeface="+mn-lt"/>
                  <a:ea typeface="+mn-ea"/>
                  <a:cs typeface="+mn-cs"/>
                </a:rPr>
                <a:t>max</a:t>
              </a:r>
              <a:r>
                <a:rPr lang="zh-CN" altLang="en-US" sz="1400" dirty="0">
                  <a:solidFill>
                    <a:schemeClr val="bg1"/>
                  </a:solidFill>
                  <a:latin typeface="+mn-lt"/>
                  <a:ea typeface="+mn-ea"/>
                  <a:cs typeface="+mn-cs"/>
                </a:rPr>
                <a:t>函数得到的是</a:t>
              </a:r>
              <a:r>
                <a:rPr lang="en-US" altLang="zh-CN" sz="1400" dirty="0">
                  <a:solidFill>
                    <a:schemeClr val="bg1"/>
                  </a:solidFill>
                  <a:latin typeface="+mn-lt"/>
                  <a:ea typeface="+mn-ea"/>
                  <a:cs typeface="+mn-cs"/>
                </a:rPr>
                <a:t>int</a:t>
              </a:r>
              <a:r>
                <a:rPr lang="zh-CN" altLang="en-US" sz="1400" dirty="0">
                  <a:solidFill>
                    <a:schemeClr val="bg1"/>
                  </a:solidFill>
                  <a:latin typeface="+mn-lt"/>
                  <a:ea typeface="+mn-ea"/>
                  <a:cs typeface="+mn-cs"/>
                </a:rPr>
                <a:t>型，函数值为整数</a:t>
              </a:r>
              <a:r>
                <a:rPr lang="en-US" altLang="zh-CN" sz="1400" dirty="0">
                  <a:solidFill>
                    <a:schemeClr val="bg1"/>
                  </a:solidFill>
                  <a:latin typeface="+mn-lt"/>
                  <a:ea typeface="+mn-ea"/>
                  <a:cs typeface="+mn-cs"/>
                </a:rPr>
                <a:t>2</a:t>
              </a:r>
              <a:r>
                <a:rPr lang="zh-CN" altLang="en-US" sz="1400" dirty="0">
                  <a:solidFill>
                    <a:schemeClr val="bg1"/>
                  </a:solidFill>
                  <a:latin typeface="+mn-lt"/>
                  <a:ea typeface="+mn-ea"/>
                  <a:cs typeface="+mn-cs"/>
                </a:rPr>
                <a:t>。</a:t>
              </a:r>
            </a:p>
          </p:txBody>
        </p:sp>
      </p:grpSp>
      <p:sp>
        <p:nvSpPr>
          <p:cNvPr id="32" name="圆角矩形 12">
            <a:extLst>
              <a:ext uri="{FF2B5EF4-FFF2-40B4-BE49-F238E27FC236}"/>
            </a:extLst>
          </p:cNvPr>
          <p:cNvSpPr/>
          <p:nvPr/>
        </p:nvSpPr>
        <p:spPr>
          <a:xfrm>
            <a:off x="721554" y="2222262"/>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t>int main()</a:t>
            </a:r>
          </a:p>
          <a:p>
            <a:pPr defTabSz="363538" fontAlgn="auto">
              <a:lnSpc>
                <a:spcPct val="120000"/>
              </a:lnSpc>
              <a:spcBef>
                <a:spcPts val="0"/>
              </a:spcBef>
              <a:spcAft>
                <a:spcPts val="0"/>
              </a:spcAft>
              <a:defRPr/>
            </a:pPr>
            <a:r>
              <a:rPr lang="en-US" altLang="zh-CN" sz="1400" dirty="0"/>
              <a:t>{	int max(float </a:t>
            </a:r>
            <a:r>
              <a:rPr lang="en-US" altLang="zh-CN" sz="1400" dirty="0" err="1"/>
              <a:t>x,float</a:t>
            </a:r>
            <a:r>
              <a:rPr lang="en-US" altLang="zh-CN" sz="1400" dirty="0"/>
              <a:t> y);	</a:t>
            </a:r>
          </a:p>
          <a:p>
            <a:pPr defTabSz="363538" fontAlgn="auto">
              <a:lnSpc>
                <a:spcPct val="120000"/>
              </a:lnSpc>
              <a:spcBef>
                <a:spcPts val="0"/>
              </a:spcBef>
              <a:spcAft>
                <a:spcPts val="0"/>
              </a:spcAft>
              <a:defRPr/>
            </a:pPr>
            <a:r>
              <a:rPr lang="zh-CN" altLang="en-US" sz="1400" dirty="0"/>
              <a:t>	</a:t>
            </a:r>
            <a:r>
              <a:rPr lang="en-US" altLang="zh-CN" sz="1400" dirty="0"/>
              <a:t>float </a:t>
            </a:r>
            <a:r>
              <a:rPr lang="en-US" altLang="zh-CN" sz="1400" dirty="0" err="1"/>
              <a:t>a,b</a:t>
            </a:r>
            <a:r>
              <a:rPr lang="en-US" altLang="zh-CN" sz="1400" dirty="0"/>
              <a:t>;</a:t>
            </a:r>
          </a:p>
          <a:p>
            <a:pPr defTabSz="363538" fontAlgn="auto">
              <a:lnSpc>
                <a:spcPct val="120000"/>
              </a:lnSpc>
              <a:spcBef>
                <a:spcPts val="0"/>
              </a:spcBef>
              <a:spcAft>
                <a:spcPts val="0"/>
              </a:spcAft>
              <a:defRPr/>
            </a:pPr>
            <a:r>
              <a:rPr lang="en-US" altLang="zh-CN" sz="1400" dirty="0"/>
              <a:t>	int c;</a:t>
            </a:r>
            <a:endParaRPr lang="zh-CN" altLang="en-US" sz="1400" dirty="0">
              <a:solidFill>
                <a:srgbClr val="008000"/>
              </a:solidFill>
            </a:endParaRPr>
          </a:p>
          <a:p>
            <a:pPr defTabSz="363538" fontAlgn="auto">
              <a:lnSpc>
                <a:spcPct val="120000"/>
              </a:lnSpc>
              <a:spcBef>
                <a:spcPts val="0"/>
              </a:spcBef>
              <a:spcAft>
                <a:spcPts val="0"/>
              </a:spcAft>
              <a:defRPr/>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a:t>
            </a:r>
          </a:p>
          <a:p>
            <a:pPr defTabSz="363538" fontAlgn="auto">
              <a:lnSpc>
                <a:spcPct val="120000"/>
              </a:lnSpc>
              <a:spcBef>
                <a:spcPts val="0"/>
              </a:spcBef>
              <a:spcAft>
                <a:spcPts val="0"/>
              </a:spcAft>
              <a:defRPr/>
            </a:pPr>
            <a:r>
              <a:rPr lang="zh-CN" altLang="en-US" sz="1400" dirty="0"/>
              <a:t>	</a:t>
            </a:r>
            <a:r>
              <a:rPr lang="en-US" altLang="zh-CN" sz="1400" dirty="0">
                <a:solidFill>
                  <a:schemeClr val="tx1"/>
                </a:solidFill>
              </a:rPr>
              <a:t>c=max(</a:t>
            </a:r>
            <a:r>
              <a:rPr lang="en-US" altLang="zh-CN" sz="1400" dirty="0" err="1">
                <a:solidFill>
                  <a:schemeClr val="tx1"/>
                </a:solidFill>
              </a:rPr>
              <a:t>a,b</a:t>
            </a:r>
            <a:r>
              <a:rPr lang="en-US" altLang="zh-CN" sz="1400" dirty="0">
                <a:solidFill>
                  <a:schemeClr val="tx1"/>
                </a:solidFill>
              </a:rPr>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p>
          <a:p>
            <a:pPr defTabSz="363538" fontAlgn="auto">
              <a:lnSpc>
                <a:spcPct val="120000"/>
              </a:lnSpc>
              <a:spcBef>
                <a:spcPts val="0"/>
              </a:spcBef>
              <a:spcAft>
                <a:spcPts val="0"/>
              </a:spcAft>
              <a:defRPr/>
            </a:pPr>
            <a:r>
              <a:rPr lang="en-US" altLang="zh-CN" sz="1400" dirty="0"/>
              <a:t>	return 0; }</a:t>
            </a:r>
            <a:endParaRPr lang="en-US" altLang="zh-CN" sz="1400" dirty="0">
              <a:solidFill>
                <a:srgbClr val="008000"/>
              </a:solidFill>
            </a:endParaRPr>
          </a:p>
          <a:p>
            <a:pPr defTabSz="363538" fontAlgn="auto">
              <a:lnSpc>
                <a:spcPct val="120000"/>
              </a:lnSpc>
              <a:spcBef>
                <a:spcPts val="0"/>
              </a:spcBef>
              <a:spcAft>
                <a:spcPts val="0"/>
              </a:spcAft>
              <a:defRPr/>
            </a:pPr>
            <a:r>
              <a:rPr lang="en-US" altLang="zh-CN" sz="1400" dirty="0">
                <a:solidFill>
                  <a:schemeClr val="tx1"/>
                </a:solidFill>
              </a:rPr>
              <a:t>int max(float </a:t>
            </a:r>
            <a:r>
              <a:rPr lang="en-US" altLang="zh-CN" sz="1400" dirty="0" err="1">
                <a:solidFill>
                  <a:schemeClr val="tx1"/>
                </a:solidFill>
              </a:rPr>
              <a:t>x,float</a:t>
            </a:r>
            <a:r>
              <a:rPr lang="en-US" altLang="zh-CN" sz="1400" dirty="0">
                <a:solidFill>
                  <a:schemeClr val="tx1"/>
                </a:solidFill>
              </a:rPr>
              <a:t> y)</a:t>
            </a:r>
            <a:endParaRPr lang="zh-CN" altLang="en-US" sz="1400" dirty="0">
              <a:solidFill>
                <a:schemeClr val="tx1"/>
              </a:solidFill>
            </a:endParaRP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r>
              <a:rPr lang="en-US" altLang="zh-CN" sz="1400" dirty="0"/>
              <a:t>	float z;		</a:t>
            </a:r>
            <a:r>
              <a:rPr lang="en-US" altLang="zh-CN" sz="1400" dirty="0">
                <a:solidFill>
                  <a:srgbClr val="008000"/>
                </a:solidFill>
              </a:rPr>
              <a:t>//z</a:t>
            </a:r>
            <a:r>
              <a:rPr lang="zh-CN" altLang="en-US" sz="1400" dirty="0">
                <a:solidFill>
                  <a:srgbClr val="008000"/>
                </a:solidFill>
              </a:rPr>
              <a:t>为实型变量</a:t>
            </a:r>
            <a:endParaRPr lang="en-US" altLang="zh-CN" sz="1400" dirty="0">
              <a:solidFill>
                <a:srgbClr val="008000"/>
              </a:solidFill>
            </a:endParaRPr>
          </a:p>
          <a:p>
            <a:pPr defTabSz="363538" fontAlgn="auto">
              <a:lnSpc>
                <a:spcPct val="120000"/>
              </a:lnSpc>
              <a:spcBef>
                <a:spcPts val="0"/>
              </a:spcBef>
              <a:spcAft>
                <a:spcPts val="0"/>
              </a:spcAft>
              <a:defRPr/>
            </a:pPr>
            <a:r>
              <a:rPr lang="en-US" altLang="zh-CN" sz="1400" dirty="0"/>
              <a:t>	z=x&gt;</a:t>
            </a:r>
            <a:r>
              <a:rPr lang="en-US" altLang="zh-CN" sz="1400" dirty="0" err="1"/>
              <a:t>y?x:y</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a:solidFill>
                  <a:schemeClr val="tx1"/>
                </a:solidFill>
              </a:rPr>
              <a:t>return(z);	</a:t>
            </a:r>
          </a:p>
          <a:p>
            <a:pPr defTabSz="363538" fontAlgn="auto">
              <a:lnSpc>
                <a:spcPct val="120000"/>
              </a:lnSpc>
              <a:spcBef>
                <a:spcPts val="0"/>
              </a:spcBef>
              <a:spcAft>
                <a:spcPts val="0"/>
              </a:spcAft>
              <a:defRPr/>
            </a:pPr>
            <a:r>
              <a:rPr lang="en-US" altLang="zh-CN" sz="1400" dirty="0"/>
              <a:t>}</a:t>
            </a:r>
          </a:p>
        </p:txBody>
      </p:sp>
      <p:cxnSp>
        <p:nvCxnSpPr>
          <p:cNvPr id="33" name="直接连接符 32">
            <a:extLst>
              <a:ext uri="{FF2B5EF4-FFF2-40B4-BE49-F238E27FC236}"/>
            </a:extLst>
          </p:cNvPr>
          <p:cNvCxnSpPr>
            <a:cxnSpLocks/>
          </p:cNvCxnSpPr>
          <p:nvPr/>
        </p:nvCxnSpPr>
        <p:spPr>
          <a:xfrm>
            <a:off x="5997575" y="2212975"/>
            <a:ext cx="0" cy="2470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822" name="组合 34"/>
          <p:cNvGrpSpPr>
            <a:grpSpLocks/>
          </p:cNvGrpSpPr>
          <p:nvPr/>
        </p:nvGrpSpPr>
        <p:grpSpPr bwMode="auto">
          <a:xfrm>
            <a:off x="5842000" y="2517775"/>
            <a:ext cx="325438" cy="260350"/>
            <a:chOff x="5926033" y="1926699"/>
            <a:chExt cx="325496" cy="260107"/>
          </a:xfrm>
        </p:grpSpPr>
        <p:sp>
          <p:nvSpPr>
            <p:cNvPr id="36"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9"/>
              </p:custDataLst>
            </p:nvPr>
          </p:nvSpPr>
          <p:spPr>
            <a:xfrm>
              <a:off x="5960964" y="1940974"/>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2"/>
              </p:custDataLst>
            </p:nvPr>
          </p:nvSpPr>
          <p:spPr>
            <a:xfrm>
              <a:off x="5960964" y="2115436"/>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34823" name="组合 42"/>
          <p:cNvGrpSpPr>
            <a:grpSpLocks/>
          </p:cNvGrpSpPr>
          <p:nvPr/>
        </p:nvGrpSpPr>
        <p:grpSpPr bwMode="auto">
          <a:xfrm>
            <a:off x="5821363" y="4141788"/>
            <a:ext cx="325437" cy="260350"/>
            <a:chOff x="5926033" y="5434781"/>
            <a:chExt cx="325496" cy="260106"/>
          </a:xfrm>
        </p:grpSpPr>
        <p:sp>
          <p:nvSpPr>
            <p:cNvPr id="44"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3"/>
              </p:custDataLst>
            </p:nvPr>
          </p:nvSpPr>
          <p:spPr>
            <a:xfrm>
              <a:off x="5960964" y="5449055"/>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6"/>
              </p:custDataLst>
            </p:nvPr>
          </p:nvSpPr>
          <p:spPr>
            <a:xfrm>
              <a:off x="5960964" y="5623516"/>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34824" name="图片 3"/>
          <p:cNvPicPr>
            <a:picLocks noChangeAspect="1"/>
          </p:cNvPicPr>
          <p:nvPr/>
        </p:nvPicPr>
        <p:blipFill>
          <a:blip r:embed="rId16" cstate="print"/>
          <a:srcRect/>
          <a:stretch>
            <a:fillRect/>
          </a:stretch>
        </p:blipFill>
        <p:spPr bwMode="auto">
          <a:xfrm>
            <a:off x="7786688" y="3798888"/>
            <a:ext cx="3486150" cy="81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573088" y="260350"/>
            <a:ext cx="10515600" cy="1325563"/>
          </a:xfrm>
        </p:spPr>
        <p:txBody>
          <a:bodyPr/>
          <a:lstStyle/>
          <a:p>
            <a:r>
              <a:rPr lang="zh-CN" altLang="en-US" smtClean="0"/>
              <a:t>对被调用函数的声明和函数原型</a:t>
            </a:r>
          </a:p>
        </p:txBody>
      </p:sp>
      <p:sp>
        <p:nvSpPr>
          <p:cNvPr id="11" name="MH_Desc_1"/>
          <p:cNvSpPr/>
          <p:nvPr>
            <p:custDataLst>
              <p:tags r:id="rId1"/>
            </p:custDataLst>
          </p:nvPr>
        </p:nvSpPr>
        <p:spPr>
          <a:xfrm>
            <a:off x="642938" y="1311275"/>
            <a:ext cx="10717212" cy="39290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sz="2000" dirty="0">
                <a:solidFill>
                  <a:schemeClr val="tx1"/>
                </a:solidFill>
              </a:rPr>
              <a:t>在一个函数中调用另一个函数（即被调用函数）需要具备如下条件</a:t>
            </a:r>
            <a:r>
              <a:rPr lang="en-US" altLang="zh-CN" sz="2000" dirty="0">
                <a:solidFill>
                  <a:schemeClr val="tx1"/>
                </a:solidFill>
              </a:rPr>
              <a:t>: </a:t>
            </a:r>
          </a:p>
          <a:p>
            <a:pPr algn="just" fontAlgn="auto">
              <a:lnSpc>
                <a:spcPct val="150000"/>
              </a:lnSpc>
              <a:spcBef>
                <a:spcPts val="0"/>
              </a:spcBef>
              <a:spcAft>
                <a:spcPts val="0"/>
              </a:spcAft>
              <a:defRPr/>
            </a:pPr>
            <a:r>
              <a:rPr lang="en-US" altLang="zh-CN" sz="2000" dirty="0">
                <a:solidFill>
                  <a:schemeClr val="tx1"/>
                </a:solidFill>
              </a:rPr>
              <a:t>(1) </a:t>
            </a:r>
            <a:r>
              <a:rPr lang="zh-CN" altLang="en-US" sz="2000" dirty="0">
                <a:solidFill>
                  <a:schemeClr val="tx1"/>
                </a:solidFill>
              </a:rPr>
              <a:t>被调用的函数必须是已经定义的函数（是库函数或用户自己定义的函数）。</a:t>
            </a:r>
          </a:p>
          <a:p>
            <a:pPr algn="just" fontAlgn="auto">
              <a:lnSpc>
                <a:spcPct val="150000"/>
              </a:lnSpc>
              <a:spcBef>
                <a:spcPts val="0"/>
              </a:spcBef>
              <a:spcAft>
                <a:spcPts val="0"/>
              </a:spcAft>
              <a:defRPr/>
            </a:pPr>
            <a:r>
              <a:rPr lang="en-US" altLang="zh-CN" sz="2000" dirty="0">
                <a:solidFill>
                  <a:schemeClr val="tx1"/>
                </a:solidFill>
              </a:rPr>
              <a:t>(2) </a:t>
            </a:r>
            <a:r>
              <a:rPr lang="zh-CN" altLang="en-US" sz="2000" dirty="0">
                <a:solidFill>
                  <a:schemeClr val="tx1"/>
                </a:solidFill>
              </a:rPr>
              <a:t>如果使用库函数，应该在本文件开头用</a:t>
            </a:r>
            <a:r>
              <a:rPr lang="en-US" altLang="zh-CN" sz="2000" dirty="0">
                <a:solidFill>
                  <a:schemeClr val="tx1"/>
                </a:solidFill>
              </a:rPr>
              <a:t>#include</a:t>
            </a:r>
            <a:r>
              <a:rPr lang="zh-CN" altLang="en-US" sz="2000" dirty="0">
                <a:solidFill>
                  <a:schemeClr val="tx1"/>
                </a:solidFill>
              </a:rPr>
              <a:t>指令将调用有关库函数时所需用到的信息“包含”到本文件中来。</a:t>
            </a:r>
          </a:p>
          <a:p>
            <a:pPr algn="just" fontAlgn="auto">
              <a:lnSpc>
                <a:spcPct val="150000"/>
              </a:lnSpc>
              <a:spcBef>
                <a:spcPts val="0"/>
              </a:spcBef>
              <a:spcAft>
                <a:spcPts val="0"/>
              </a:spcAft>
              <a:defRPr/>
            </a:pPr>
            <a:r>
              <a:rPr lang="en-US" altLang="zh-CN" sz="2000" dirty="0">
                <a:solidFill>
                  <a:schemeClr val="tx1"/>
                </a:solidFill>
              </a:rPr>
              <a:t>(3) </a:t>
            </a:r>
            <a:r>
              <a:rPr lang="zh-CN" altLang="en-US" sz="2000" dirty="0">
                <a:solidFill>
                  <a:schemeClr val="tx1"/>
                </a:solidFill>
              </a:rPr>
              <a:t>如果使用用户自己定义的函数，而该函数的位置在调用它的函数（即主调函数）的后面（在同一个文件中），应该在主调函数中对被调用的函数作声明</a:t>
            </a:r>
            <a:r>
              <a:rPr lang="en-US" altLang="zh-CN" sz="2000" dirty="0">
                <a:solidFill>
                  <a:schemeClr val="tx1"/>
                </a:solidFill>
              </a:rPr>
              <a:t>(declaration)</a:t>
            </a:r>
            <a:r>
              <a:rPr lang="zh-CN" altLang="en-US" sz="2000" dirty="0">
                <a:solidFill>
                  <a:schemeClr val="tx1"/>
                </a:solidFill>
              </a:rPr>
              <a:t>。声明的作用是把函数名、函数参数的个数和参数类型等信息通知编译系统，以便在遇到函数调用时，编译系统能正确识别函数并检查调用是否合法。</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534988" y="227013"/>
            <a:ext cx="10515600" cy="1325562"/>
          </a:xfrm>
        </p:spPr>
        <p:txBody>
          <a:bodyPr/>
          <a:lstStyle/>
          <a:p>
            <a:r>
              <a:rPr lang="zh-CN" altLang="en-US" smtClean="0"/>
              <a:t>对被调用函数的声明和函数原型</a:t>
            </a:r>
          </a:p>
        </p:txBody>
      </p:sp>
      <p:sp>
        <p:nvSpPr>
          <p:cNvPr id="38914" name="内容占位符 2"/>
          <p:cNvSpPr>
            <a:spLocks noGrp="1"/>
          </p:cNvSpPr>
          <p:nvPr>
            <p:ph idx="1"/>
          </p:nvPr>
        </p:nvSpPr>
        <p:spPr>
          <a:xfrm>
            <a:off x="534988" y="1241425"/>
            <a:ext cx="8180387"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7.4】</a:t>
            </a:r>
            <a:r>
              <a:rPr lang="zh-CN" altLang="en-US" sz="2000" smtClean="0">
                <a:solidFill>
                  <a:schemeClr val="accent1"/>
                </a:solidFill>
              </a:rPr>
              <a:t>输入两个实数，用一个函数求出它们之和。</a:t>
            </a:r>
          </a:p>
        </p:txBody>
      </p:sp>
      <p:grpSp>
        <p:nvGrpSpPr>
          <p:cNvPr id="51" name="组合 50"/>
          <p:cNvGrpSpPr/>
          <p:nvPr/>
        </p:nvGrpSpPr>
        <p:grpSpPr>
          <a:xfrm>
            <a:off x="746307" y="4810998"/>
            <a:ext cx="10651381" cy="1104224"/>
            <a:chOff x="8050697" y="5019263"/>
            <a:chExt cx="10651381"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0651381"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3" name="图片 52"/>
            <p:cNvPicPr>
              <a:picLocks noChangeAspect="1"/>
            </p:cNvPicPr>
            <p:nvPr/>
          </p:nvPicPr>
          <p:blipFill>
            <a:blip r:embed="rId15" cstate="print">
              <a:extLst>
                <a:ext uri="{28A0092B-C50C-407E-A947-70E740481C1C}"/>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954107"/>
            </a:xfrm>
            <a:prstGeom prst="rect">
              <a:avLst/>
            </a:prstGeom>
            <a:noFill/>
          </p:spPr>
          <p:txBody>
            <a:bodyPr>
              <a:spAutoFit/>
            </a:bodyPr>
            <a:lstStyle/>
            <a:p>
              <a:pPr fontAlgn="auto">
                <a:spcBef>
                  <a:spcPts val="0"/>
                </a:spcBef>
                <a:spcAft>
                  <a:spcPts val="0"/>
                </a:spcAft>
                <a:defRPr/>
              </a:pPr>
              <a:r>
                <a:rPr lang="zh-CN" altLang="en-US" sz="1400" dirty="0">
                  <a:solidFill>
                    <a:schemeClr val="bg1"/>
                  </a:solidFill>
                  <a:latin typeface="+mn-lt"/>
                  <a:ea typeface="+mn-ea"/>
                  <a:cs typeface="+mn-cs"/>
                </a:rPr>
                <a:t>函数的声明和函数定义中的第</a:t>
              </a:r>
              <a:r>
                <a:rPr lang="en-US" altLang="zh-CN" sz="1400" dirty="0">
                  <a:solidFill>
                    <a:schemeClr val="bg1"/>
                  </a:solidFill>
                  <a:latin typeface="+mn-lt"/>
                  <a:ea typeface="+mn-ea"/>
                  <a:cs typeface="+mn-cs"/>
                </a:rPr>
                <a:t>1</a:t>
              </a:r>
              <a:r>
                <a:rPr lang="zh-CN" altLang="en-US" sz="1400" dirty="0">
                  <a:solidFill>
                    <a:schemeClr val="bg1"/>
                  </a:solidFill>
                  <a:latin typeface="+mn-lt"/>
                  <a:ea typeface="+mn-ea"/>
                  <a:cs typeface="+mn-cs"/>
                </a:rPr>
                <a:t>行（函数首部）基本上是相同的，只差一个分号</a:t>
              </a:r>
              <a:r>
                <a:rPr lang="en-US" altLang="zh-CN" sz="1400" dirty="0">
                  <a:solidFill>
                    <a:schemeClr val="bg1"/>
                  </a:solidFill>
                  <a:latin typeface="+mn-lt"/>
                  <a:ea typeface="+mn-ea"/>
                  <a:cs typeface="+mn-cs"/>
                </a:rPr>
                <a:t>(</a:t>
              </a:r>
              <a:r>
                <a:rPr lang="zh-CN" altLang="en-US" sz="1400" dirty="0">
                  <a:solidFill>
                    <a:schemeClr val="bg1"/>
                  </a:solidFill>
                  <a:latin typeface="+mn-lt"/>
                  <a:ea typeface="+mn-ea"/>
                  <a:cs typeface="+mn-cs"/>
                </a:rPr>
                <a:t>函数声明比函数定义中的首行多一个分号</a:t>
              </a:r>
              <a:r>
                <a:rPr lang="en-US" altLang="zh-CN" sz="1400" dirty="0">
                  <a:solidFill>
                    <a:schemeClr val="bg1"/>
                  </a:solidFill>
                  <a:latin typeface="+mn-lt"/>
                  <a:ea typeface="+mn-ea"/>
                  <a:cs typeface="+mn-cs"/>
                </a:rPr>
                <a:t>)</a:t>
              </a:r>
              <a:r>
                <a:rPr lang="zh-CN" altLang="en-US" sz="1400" dirty="0">
                  <a:solidFill>
                    <a:schemeClr val="bg1"/>
                  </a:solidFill>
                  <a:latin typeface="+mn-lt"/>
                  <a:ea typeface="+mn-ea"/>
                  <a:cs typeface="+mn-cs"/>
                </a:rPr>
                <a:t>。</a:t>
              </a:r>
              <a:endParaRPr lang="en-US" altLang="zh-CN" sz="1400" dirty="0">
                <a:solidFill>
                  <a:schemeClr val="bg1"/>
                </a:solidFill>
                <a:latin typeface="+mn-lt"/>
                <a:ea typeface="+mn-ea"/>
                <a:cs typeface="+mn-cs"/>
              </a:endParaRPr>
            </a:p>
            <a:p>
              <a:pPr fontAlgn="auto">
                <a:spcBef>
                  <a:spcPts val="0"/>
                </a:spcBef>
                <a:spcAft>
                  <a:spcPts val="0"/>
                </a:spcAft>
                <a:defRPr/>
              </a:pPr>
              <a:r>
                <a:rPr lang="zh-CN" altLang="en-US" sz="1400" dirty="0">
                  <a:solidFill>
                    <a:schemeClr val="bg1"/>
                  </a:solidFill>
                  <a:latin typeface="+mn-lt"/>
                  <a:ea typeface="+mn-ea"/>
                  <a:cs typeface="+mn-cs"/>
                </a:rPr>
                <a:t>函数的首行</a:t>
              </a:r>
              <a:r>
                <a:rPr lang="en-US" altLang="zh-CN" sz="1400" dirty="0">
                  <a:solidFill>
                    <a:schemeClr val="bg1"/>
                  </a:solidFill>
                  <a:latin typeface="+mn-lt"/>
                  <a:ea typeface="+mn-ea"/>
                  <a:cs typeface="+mn-cs"/>
                </a:rPr>
                <a:t>(</a:t>
              </a:r>
              <a:r>
                <a:rPr lang="zh-CN" altLang="en-US" sz="1400" dirty="0">
                  <a:solidFill>
                    <a:schemeClr val="bg1"/>
                  </a:solidFill>
                  <a:latin typeface="+mn-lt"/>
                  <a:ea typeface="+mn-ea"/>
                  <a:cs typeface="+mn-cs"/>
                </a:rPr>
                <a:t>即函数首部</a:t>
              </a:r>
              <a:r>
                <a:rPr lang="en-US" altLang="zh-CN" sz="1400" dirty="0">
                  <a:solidFill>
                    <a:schemeClr val="bg1"/>
                  </a:solidFill>
                  <a:latin typeface="+mn-lt"/>
                  <a:ea typeface="+mn-ea"/>
                  <a:cs typeface="+mn-cs"/>
                </a:rPr>
                <a:t>)</a:t>
              </a:r>
              <a:r>
                <a:rPr lang="zh-CN" altLang="en-US" sz="1400" dirty="0">
                  <a:solidFill>
                    <a:schemeClr val="bg1"/>
                  </a:solidFill>
                  <a:latin typeface="+mn-lt"/>
                  <a:ea typeface="+mn-ea"/>
                  <a:cs typeface="+mn-cs"/>
                </a:rPr>
                <a:t>称为</a:t>
              </a:r>
              <a:r>
                <a:rPr lang="zh-CN" altLang="en-US" sz="1400" b="1" dirty="0">
                  <a:solidFill>
                    <a:schemeClr val="bg1"/>
                  </a:solidFill>
                  <a:latin typeface="+mn-lt"/>
                  <a:ea typeface="+mn-ea"/>
                  <a:cs typeface="+mn-cs"/>
                </a:rPr>
                <a:t>函数原型</a:t>
              </a:r>
              <a:r>
                <a:rPr lang="en-US" altLang="zh-CN" sz="1400" dirty="0">
                  <a:solidFill>
                    <a:schemeClr val="bg1"/>
                  </a:solidFill>
                  <a:latin typeface="+mn-lt"/>
                  <a:ea typeface="+mn-ea"/>
                  <a:cs typeface="+mn-cs"/>
                </a:rPr>
                <a:t>(function  prototype)</a:t>
              </a:r>
              <a:r>
                <a:rPr lang="zh-CN" altLang="en-US" sz="1400" dirty="0">
                  <a:solidFill>
                    <a:schemeClr val="bg1"/>
                  </a:solidFill>
                  <a:latin typeface="+mn-lt"/>
                  <a:ea typeface="+mn-ea"/>
                  <a:cs typeface="+mn-cs"/>
                </a:rPr>
                <a:t>。</a:t>
              </a:r>
              <a:endParaRPr lang="en-US" altLang="zh-CN" sz="1400" dirty="0">
                <a:solidFill>
                  <a:schemeClr val="bg1"/>
                </a:solidFill>
                <a:latin typeface="+mn-lt"/>
                <a:ea typeface="+mn-ea"/>
                <a:cs typeface="+mn-cs"/>
              </a:endParaRPr>
            </a:p>
            <a:p>
              <a:pPr fontAlgn="auto">
                <a:spcBef>
                  <a:spcPts val="0"/>
                </a:spcBef>
                <a:spcAft>
                  <a:spcPts val="0"/>
                </a:spcAft>
                <a:defRPr/>
              </a:pPr>
              <a:r>
                <a:rPr lang="zh-CN" altLang="en-US" sz="1400" dirty="0">
                  <a:solidFill>
                    <a:schemeClr val="bg1"/>
                  </a:solidFill>
                  <a:latin typeface="+mn-lt"/>
                  <a:ea typeface="+mn-ea"/>
                  <a:cs typeface="+mn-cs"/>
                </a:rPr>
                <a:t>因为在函数的首部包含了检查调用函数是否合法的基本信息</a:t>
              </a:r>
              <a:r>
                <a:rPr lang="en-US" altLang="zh-CN" sz="1400" dirty="0">
                  <a:solidFill>
                    <a:schemeClr val="bg1"/>
                  </a:solidFill>
                  <a:latin typeface="+mn-lt"/>
                  <a:ea typeface="+mn-ea"/>
                  <a:cs typeface="+mn-cs"/>
                </a:rPr>
                <a:t>(</a:t>
              </a:r>
              <a:r>
                <a:rPr lang="zh-CN" altLang="en-US" sz="1400" dirty="0">
                  <a:solidFill>
                    <a:schemeClr val="bg1"/>
                  </a:solidFill>
                  <a:latin typeface="+mn-lt"/>
                  <a:ea typeface="+mn-ea"/>
                  <a:cs typeface="+mn-cs"/>
                </a:rPr>
                <a:t>它包括了函数名、函数值类型、参数个数、参数类型和参数顺序</a:t>
              </a:r>
              <a:r>
                <a:rPr lang="en-US" altLang="zh-CN" sz="1400" dirty="0">
                  <a:solidFill>
                    <a:schemeClr val="bg1"/>
                  </a:solidFill>
                  <a:latin typeface="+mn-lt"/>
                  <a:ea typeface="+mn-ea"/>
                  <a:cs typeface="+mn-cs"/>
                </a:rPr>
                <a:t>)</a:t>
              </a:r>
              <a:r>
                <a:rPr lang="zh-CN" altLang="en-US" sz="1400" dirty="0">
                  <a:solidFill>
                    <a:schemeClr val="bg1"/>
                  </a:solidFill>
                  <a:latin typeface="+mn-lt"/>
                  <a:ea typeface="+mn-ea"/>
                  <a:cs typeface="+mn-cs"/>
                </a:rPr>
                <a:t>，因此，在函数调用时检查函数原型是否与函数声明一致。这样就能保证函数的正确调用。</a:t>
              </a:r>
            </a:p>
          </p:txBody>
        </p:sp>
      </p:grpSp>
      <p:sp>
        <p:nvSpPr>
          <p:cNvPr id="32" name="圆角矩形 12">
            <a:extLst>
              <a:ext uri="{FF2B5EF4-FFF2-40B4-BE49-F238E27FC236}"/>
            </a:extLst>
          </p:cNvPr>
          <p:cNvSpPr/>
          <p:nvPr/>
        </p:nvSpPr>
        <p:spPr>
          <a:xfrm>
            <a:off x="787746" y="1979706"/>
            <a:ext cx="10166135" cy="27017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t>int main()</a:t>
            </a:r>
          </a:p>
          <a:p>
            <a:pPr defTabSz="363538" fontAlgn="auto">
              <a:lnSpc>
                <a:spcPct val="120000"/>
              </a:lnSpc>
              <a:spcBef>
                <a:spcPts val="0"/>
              </a:spcBef>
              <a:spcAft>
                <a:spcPts val="0"/>
              </a:spcAft>
              <a:defRPr/>
            </a:pPr>
            <a:r>
              <a:rPr lang="en-US" altLang="zh-CN" sz="1400" dirty="0"/>
              <a:t>{	</a:t>
            </a:r>
            <a:r>
              <a:rPr lang="en-US" altLang="zh-CN" sz="1400" dirty="0">
                <a:solidFill>
                  <a:schemeClr val="accent6"/>
                </a:solidFill>
              </a:rPr>
              <a:t>float add(float x, float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add</a:t>
            </a:r>
            <a:r>
              <a:rPr lang="zh-CN" altLang="en-US" sz="1400" dirty="0">
                <a:solidFill>
                  <a:srgbClr val="008000"/>
                </a:solidFill>
              </a:rPr>
              <a:t>函数作声明</a:t>
            </a:r>
          </a:p>
          <a:p>
            <a:pPr defTabSz="363538" fontAlgn="auto">
              <a:lnSpc>
                <a:spcPct val="120000"/>
              </a:lnSpc>
              <a:spcBef>
                <a:spcPts val="0"/>
              </a:spcBef>
              <a:spcAft>
                <a:spcPts val="0"/>
              </a:spcAft>
              <a:defRPr/>
            </a:pPr>
            <a:r>
              <a:rPr lang="zh-CN" altLang="en-US" sz="1400" dirty="0"/>
              <a:t>	</a:t>
            </a:r>
            <a:r>
              <a:rPr lang="en-US" altLang="zh-CN" sz="1400" dirty="0"/>
              <a:t>float </a:t>
            </a:r>
            <a:r>
              <a:rPr lang="en-US" altLang="zh-CN" sz="1400" dirty="0" err="1"/>
              <a:t>a,b,c</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("Please enter a and b:");	</a:t>
            </a:r>
            <a:r>
              <a:rPr lang="en-US" altLang="zh-CN" sz="1400" dirty="0">
                <a:solidFill>
                  <a:srgbClr val="008000"/>
                </a:solidFill>
              </a:rPr>
              <a:t>//</a:t>
            </a:r>
            <a:r>
              <a:rPr lang="zh-CN" altLang="en-US" sz="1400" dirty="0">
                <a:solidFill>
                  <a:srgbClr val="008000"/>
                </a:solidFill>
              </a:rPr>
              <a:t>提示输入</a:t>
            </a:r>
          </a:p>
          <a:p>
            <a:pPr defTabSz="363538" fontAlgn="auto">
              <a:lnSpc>
                <a:spcPct val="120000"/>
              </a:lnSpc>
              <a:spcBef>
                <a:spcPts val="0"/>
              </a:spcBef>
              <a:spcAft>
                <a:spcPts val="0"/>
              </a:spcAft>
              <a:defRPr/>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			</a:t>
            </a:r>
            <a:r>
              <a:rPr lang="en-US" altLang="zh-CN" sz="1400" dirty="0">
                <a:solidFill>
                  <a:srgbClr val="008000"/>
                </a:solidFill>
              </a:rPr>
              <a:t>//</a:t>
            </a:r>
            <a:r>
              <a:rPr lang="zh-CN" altLang="en-US" sz="1400" dirty="0">
                <a:solidFill>
                  <a:srgbClr val="008000"/>
                </a:solidFill>
              </a:rPr>
              <a:t>输入两个实数</a:t>
            </a:r>
          </a:p>
          <a:p>
            <a:pPr defTabSz="363538" fontAlgn="auto">
              <a:lnSpc>
                <a:spcPct val="120000"/>
              </a:lnSpc>
              <a:spcBef>
                <a:spcPts val="0"/>
              </a:spcBef>
              <a:spcAft>
                <a:spcPts val="0"/>
              </a:spcAft>
              <a:defRPr/>
            </a:pPr>
            <a:r>
              <a:rPr lang="zh-CN" altLang="en-US" sz="1400" dirty="0"/>
              <a:t>	</a:t>
            </a:r>
            <a:r>
              <a:rPr lang="en-US" altLang="zh-CN" sz="1400" dirty="0">
                <a:solidFill>
                  <a:schemeClr val="accent6"/>
                </a:solidFill>
              </a:rPr>
              <a:t>c=add(</a:t>
            </a:r>
            <a:r>
              <a:rPr lang="en-US" altLang="zh-CN" sz="1400" dirty="0" err="1">
                <a:solidFill>
                  <a:schemeClr val="accent6"/>
                </a:solidFill>
              </a:rPr>
              <a:t>a,b</a:t>
            </a:r>
            <a:r>
              <a:rPr lang="en-US" altLang="zh-CN" sz="1400" dirty="0">
                <a:solidFill>
                  <a:schemeClr val="accent6"/>
                </a:solidFill>
              </a:rPr>
              <a:t>); </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add</a:t>
            </a:r>
            <a:r>
              <a:rPr lang="zh-CN" altLang="en-US" sz="1400" dirty="0">
                <a:solidFill>
                  <a:srgbClr val="008000"/>
                </a:solidFill>
              </a:rPr>
              <a:t>函数</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("sum is %f\</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输出两数之和</a:t>
            </a:r>
          </a:p>
          <a:p>
            <a:pPr defTabSz="363538" fontAlgn="auto">
              <a:lnSpc>
                <a:spcPct val="120000"/>
              </a:lnSpc>
              <a:spcBef>
                <a:spcPts val="0"/>
              </a:spcBef>
              <a:spcAft>
                <a:spcPts val="0"/>
              </a:spcAft>
              <a:defRPr/>
            </a:pPr>
            <a:r>
              <a:rPr lang="zh-CN" altLang="en-US" sz="1400" dirty="0"/>
              <a:t>	</a:t>
            </a:r>
            <a:r>
              <a:rPr lang="en-US" altLang="zh-CN" sz="1400" dirty="0"/>
              <a:t>return 0;</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solidFill>
                  <a:schemeClr val="accent6"/>
                </a:solidFill>
              </a:rPr>
              <a:t>float add(float </a:t>
            </a:r>
            <a:r>
              <a:rPr lang="en-US" altLang="zh-CN" sz="1400" dirty="0" err="1">
                <a:solidFill>
                  <a:schemeClr val="accent6"/>
                </a:solidFill>
              </a:rPr>
              <a:t>x,float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add</a:t>
            </a:r>
            <a:r>
              <a:rPr lang="zh-CN" altLang="en-US" sz="1400" dirty="0">
                <a:solidFill>
                  <a:srgbClr val="008000"/>
                </a:solidFill>
              </a:rPr>
              <a:t>函数</a:t>
            </a:r>
          </a:p>
          <a:p>
            <a:pPr defTabSz="363538" fontAlgn="auto">
              <a:lnSpc>
                <a:spcPct val="120000"/>
              </a:lnSpc>
              <a:spcBef>
                <a:spcPts val="0"/>
              </a:spcBef>
              <a:spcAft>
                <a:spcPts val="0"/>
              </a:spcAft>
              <a:defRPr/>
            </a:pPr>
            <a:r>
              <a:rPr lang="en-US" altLang="zh-CN" sz="1400" dirty="0"/>
              <a:t>{	float z;</a:t>
            </a:r>
          </a:p>
          <a:p>
            <a:pPr defTabSz="363538" fontAlgn="auto">
              <a:lnSpc>
                <a:spcPct val="120000"/>
              </a:lnSpc>
              <a:spcBef>
                <a:spcPts val="0"/>
              </a:spcBef>
              <a:spcAft>
                <a:spcPts val="0"/>
              </a:spcAft>
              <a:defRPr/>
            </a:pPr>
            <a:r>
              <a:rPr lang="en-US" altLang="zh-CN" sz="1400" dirty="0"/>
              <a:t>	z=</a:t>
            </a:r>
            <a:r>
              <a:rPr lang="en-US" altLang="zh-CN" sz="1400" dirty="0" err="1"/>
              <a:t>x+y</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把变量</a:t>
            </a:r>
            <a:r>
              <a:rPr lang="en-US" altLang="zh-CN" sz="1400" dirty="0">
                <a:solidFill>
                  <a:srgbClr val="008000"/>
                </a:solidFill>
              </a:rPr>
              <a:t>z</a:t>
            </a:r>
            <a:r>
              <a:rPr lang="zh-CN" altLang="en-US" sz="1400" dirty="0">
                <a:solidFill>
                  <a:srgbClr val="008000"/>
                </a:solidFill>
              </a:rPr>
              <a:t>的值作为函数值返回</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endParaRPr lang="en-US" altLang="zh-CN" sz="1400" dirty="0"/>
          </a:p>
        </p:txBody>
      </p:sp>
      <p:cxnSp>
        <p:nvCxnSpPr>
          <p:cNvPr id="33" name="直接连接符 32">
            <a:extLst>
              <a:ext uri="{FF2B5EF4-FFF2-40B4-BE49-F238E27FC236}"/>
            </a:extLst>
          </p:cNvPr>
          <p:cNvCxnSpPr>
            <a:cxnSpLocks/>
          </p:cNvCxnSpPr>
          <p:nvPr/>
        </p:nvCxnSpPr>
        <p:spPr>
          <a:xfrm>
            <a:off x="5624513" y="1979613"/>
            <a:ext cx="0" cy="2701925"/>
          </a:xfrm>
          <a:prstGeom prst="line">
            <a:avLst/>
          </a:prstGeom>
        </p:spPr>
        <p:style>
          <a:lnRef idx="1">
            <a:schemeClr val="accent1"/>
          </a:lnRef>
          <a:fillRef idx="0">
            <a:schemeClr val="accent1"/>
          </a:fillRef>
          <a:effectRef idx="0">
            <a:schemeClr val="accent1"/>
          </a:effectRef>
          <a:fontRef idx="minor">
            <a:schemeClr val="tx1"/>
          </a:fontRef>
        </p:style>
      </p:cxnSp>
      <p:grpSp>
        <p:nvGrpSpPr>
          <p:cNvPr id="38918" name="组合 34"/>
          <p:cNvGrpSpPr>
            <a:grpSpLocks/>
          </p:cNvGrpSpPr>
          <p:nvPr/>
        </p:nvGrpSpPr>
        <p:grpSpPr bwMode="auto">
          <a:xfrm>
            <a:off x="5468938" y="2436813"/>
            <a:ext cx="325437" cy="260350"/>
            <a:chOff x="5926033" y="1926699"/>
            <a:chExt cx="325496" cy="260107"/>
          </a:xfrm>
        </p:grpSpPr>
        <p:sp>
          <p:nvSpPr>
            <p:cNvPr id="36"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9"/>
              </p:custDataLst>
            </p:nvPr>
          </p:nvSpPr>
          <p:spPr>
            <a:xfrm>
              <a:off x="5960964" y="1940973"/>
              <a:ext cx="26992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2"/>
              </p:custDataLst>
            </p:nvPr>
          </p:nvSpPr>
          <p:spPr>
            <a:xfrm>
              <a:off x="5960964" y="2115435"/>
              <a:ext cx="26992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38919" name="组合 42"/>
          <p:cNvGrpSpPr>
            <a:grpSpLocks/>
          </p:cNvGrpSpPr>
          <p:nvPr/>
        </p:nvGrpSpPr>
        <p:grpSpPr bwMode="auto">
          <a:xfrm>
            <a:off x="5448300" y="4060825"/>
            <a:ext cx="325438" cy="260350"/>
            <a:chOff x="5926033" y="5434781"/>
            <a:chExt cx="325496" cy="260106"/>
          </a:xfrm>
        </p:grpSpPr>
        <p:sp>
          <p:nvSpPr>
            <p:cNvPr id="44"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3"/>
              </p:custDataLst>
            </p:nvPr>
          </p:nvSpPr>
          <p:spPr>
            <a:xfrm>
              <a:off x="5960964" y="544905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6"/>
              </p:custDataLst>
            </p:nvPr>
          </p:nvSpPr>
          <p:spPr>
            <a:xfrm>
              <a:off x="5960964" y="5623517"/>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38920" name="图片 3"/>
          <p:cNvPicPr>
            <a:picLocks noChangeAspect="1"/>
          </p:cNvPicPr>
          <p:nvPr/>
        </p:nvPicPr>
        <p:blipFill>
          <a:blip r:embed="rId16" cstate="print"/>
          <a:srcRect/>
          <a:stretch>
            <a:fillRect/>
          </a:stretch>
        </p:blipFill>
        <p:spPr bwMode="auto">
          <a:xfrm>
            <a:off x="7389813" y="3722688"/>
            <a:ext cx="3476625"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755650" y="90488"/>
            <a:ext cx="10515600" cy="1325562"/>
          </a:xfrm>
        </p:spPr>
        <p:txBody>
          <a:bodyPr/>
          <a:lstStyle/>
          <a:p>
            <a:r>
              <a:rPr lang="zh-CN" altLang="en-US" smtClean="0"/>
              <a:t>对被调用函数的声明和函数原型</a:t>
            </a:r>
          </a:p>
        </p:txBody>
      </p:sp>
      <p:sp>
        <p:nvSpPr>
          <p:cNvPr id="11" name="MH_Desc_1"/>
          <p:cNvSpPr/>
          <p:nvPr>
            <p:custDataLst>
              <p:tags r:id="rId1"/>
            </p:custDataLst>
          </p:nvPr>
        </p:nvSpPr>
        <p:spPr>
          <a:xfrm>
            <a:off x="885825" y="2249488"/>
            <a:ext cx="2947988" cy="34036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dirty="0">
                <a:solidFill>
                  <a:schemeClr val="tx1"/>
                </a:solidFill>
              </a:rPr>
              <a:t>在函数声明中的形参名可以省写，而只写形参的类型。</a:t>
            </a:r>
            <a:endParaRPr lang="en-US" altLang="zh-CN" dirty="0">
              <a:solidFill>
                <a:schemeClr val="tx1"/>
              </a:solidFill>
            </a:endParaRPr>
          </a:p>
          <a:p>
            <a:pPr algn="just" fontAlgn="auto">
              <a:lnSpc>
                <a:spcPct val="150000"/>
              </a:lnSpc>
              <a:spcBef>
                <a:spcPts val="0"/>
              </a:spcBef>
              <a:spcAft>
                <a:spcPts val="0"/>
              </a:spcAft>
              <a:defRPr/>
            </a:pPr>
            <a:endParaRPr lang="en-US" altLang="zh-CN" dirty="0">
              <a:solidFill>
                <a:schemeClr val="tx1"/>
              </a:solidFill>
            </a:endParaRPr>
          </a:p>
          <a:p>
            <a:pPr algn="just" fontAlgn="auto">
              <a:lnSpc>
                <a:spcPct val="150000"/>
              </a:lnSpc>
              <a:spcBef>
                <a:spcPts val="0"/>
              </a:spcBef>
              <a:spcAft>
                <a:spcPts val="0"/>
              </a:spcAft>
              <a:defRPr/>
            </a:pPr>
            <a:r>
              <a:rPr lang="zh-CN" altLang="en-US" dirty="0">
                <a:solidFill>
                  <a:schemeClr val="tx1"/>
                </a:solidFill>
              </a:rPr>
              <a:t>如果已在文件的开头</a:t>
            </a:r>
            <a:r>
              <a:rPr lang="en-US" altLang="zh-CN" dirty="0">
                <a:solidFill>
                  <a:schemeClr val="tx1"/>
                </a:solidFill>
              </a:rPr>
              <a:t>(</a:t>
            </a:r>
            <a:r>
              <a:rPr lang="zh-CN" altLang="en-US" dirty="0">
                <a:solidFill>
                  <a:schemeClr val="tx1"/>
                </a:solidFill>
              </a:rPr>
              <a:t>在所有函数之前</a:t>
            </a:r>
            <a:r>
              <a:rPr lang="en-US" altLang="zh-CN" dirty="0">
                <a:solidFill>
                  <a:schemeClr val="tx1"/>
                </a:solidFill>
              </a:rPr>
              <a:t>)</a:t>
            </a:r>
            <a:r>
              <a:rPr lang="zh-CN" altLang="en-US" dirty="0">
                <a:solidFill>
                  <a:schemeClr val="tx1"/>
                </a:solidFill>
              </a:rPr>
              <a:t>，已对本文件中所调用的函数进行了声明，则在各函数中不必对其所调用的函数再作声明。</a:t>
            </a:r>
          </a:p>
        </p:txBody>
      </p:sp>
      <p:sp>
        <p:nvSpPr>
          <p:cNvPr id="4" name="圆角矩形 4">
            <a:extLst>
              <a:ext uri="{FF2B5EF4-FFF2-40B4-BE49-F238E27FC236}"/>
            </a:extLst>
          </p:cNvPr>
          <p:cNvSpPr/>
          <p:nvPr/>
        </p:nvSpPr>
        <p:spPr>
          <a:xfrm>
            <a:off x="4029075" y="2317750"/>
            <a:ext cx="7242175" cy="1022350"/>
          </a:xfrm>
          <a:prstGeom prst="roundRect">
            <a:avLst>
              <a:gd name="adj" fmla="val 7293"/>
            </a:avLst>
          </a:prstGeom>
        </p:spPr>
        <p:style>
          <a:lnRef idx="2">
            <a:schemeClr val="accent1"/>
          </a:lnRef>
          <a:fillRef idx="1">
            <a:schemeClr val="lt1"/>
          </a:fillRef>
          <a:effectRef idx="0">
            <a:schemeClr val="accent1"/>
          </a:effectRef>
          <a:fontRef idx="minor">
            <a:schemeClr val="dk1"/>
          </a:fontRef>
        </p:style>
        <p:txBody>
          <a:bodyPr/>
          <a:lstStyle/>
          <a:p>
            <a:pPr algn="just">
              <a:lnSpc>
                <a:spcPct val="120000"/>
              </a:lnSpc>
            </a:pPr>
            <a:r>
              <a:rPr lang="en-US" altLang="zh-CN" sz="1600">
                <a:solidFill>
                  <a:schemeClr val="tx1"/>
                </a:solidFill>
                <a:cs typeface="等线"/>
              </a:rPr>
              <a:t>float add(float x, float y);</a:t>
            </a:r>
          </a:p>
          <a:p>
            <a:pPr algn="just">
              <a:lnSpc>
                <a:spcPct val="120000"/>
              </a:lnSpc>
            </a:pPr>
            <a:r>
              <a:rPr lang="en-US" altLang="zh-CN" sz="1600">
                <a:solidFill>
                  <a:schemeClr val="tx1"/>
                </a:solidFill>
                <a:cs typeface="等线"/>
              </a:rPr>
              <a:t>float add(float, float);		</a:t>
            </a:r>
            <a:r>
              <a:rPr lang="en-US" altLang="zh-CN" sz="1600">
                <a:solidFill>
                  <a:srgbClr val="008000"/>
                </a:solidFill>
                <a:cs typeface="等线"/>
              </a:rPr>
              <a:t>//</a:t>
            </a:r>
            <a:r>
              <a:rPr lang="zh-CN" altLang="en-US" sz="1600">
                <a:solidFill>
                  <a:srgbClr val="008000"/>
                </a:solidFill>
                <a:cs typeface="等线"/>
              </a:rPr>
              <a:t>不写参数名，只写参数类型</a:t>
            </a:r>
            <a:endParaRPr lang="en-US" altLang="zh-CN" sz="1600">
              <a:solidFill>
                <a:srgbClr val="008000"/>
              </a:solidFill>
              <a:cs typeface="等线"/>
            </a:endParaRPr>
          </a:p>
          <a:p>
            <a:pPr algn="just">
              <a:lnSpc>
                <a:spcPct val="120000"/>
              </a:lnSpc>
            </a:pPr>
            <a:r>
              <a:rPr lang="en-US" altLang="zh-CN" sz="1600">
                <a:solidFill>
                  <a:schemeClr val="tx1"/>
                </a:solidFill>
                <a:cs typeface="等线"/>
              </a:rPr>
              <a:t>float add(float a, </a:t>
            </a:r>
            <a:r>
              <a:rPr lang="zh-CN" altLang="en-US" sz="1600">
                <a:solidFill>
                  <a:schemeClr val="tx1"/>
                </a:solidFill>
                <a:cs typeface="等线"/>
              </a:rPr>
              <a:t> </a:t>
            </a:r>
            <a:r>
              <a:rPr lang="en-US" altLang="zh-CN" sz="1600">
                <a:solidFill>
                  <a:schemeClr val="tx1"/>
                </a:solidFill>
                <a:cs typeface="等线"/>
              </a:rPr>
              <a:t>float b);</a:t>
            </a:r>
            <a:r>
              <a:rPr lang="en-US" altLang="zh-CN" sz="1600">
                <a:solidFill>
                  <a:srgbClr val="008000"/>
                </a:solidFill>
                <a:cs typeface="等线"/>
              </a:rPr>
              <a:t>	//</a:t>
            </a:r>
            <a:r>
              <a:rPr lang="zh-CN" altLang="en-US" sz="1600">
                <a:solidFill>
                  <a:srgbClr val="008000"/>
                </a:solidFill>
                <a:cs typeface="等线"/>
              </a:rPr>
              <a:t>参数名不用</a:t>
            </a:r>
            <a:r>
              <a:rPr lang="en-US" altLang="zh-CN" sz="1600">
                <a:solidFill>
                  <a:srgbClr val="008000"/>
                </a:solidFill>
                <a:cs typeface="等线"/>
              </a:rPr>
              <a:t>x,y</a:t>
            </a:r>
            <a:r>
              <a:rPr lang="zh-CN" altLang="en-US" sz="1600">
                <a:solidFill>
                  <a:srgbClr val="008000"/>
                </a:solidFill>
                <a:cs typeface="等线"/>
              </a:rPr>
              <a:t>，而用</a:t>
            </a:r>
            <a:r>
              <a:rPr lang="en-US" altLang="zh-CN" sz="1600">
                <a:solidFill>
                  <a:srgbClr val="008000"/>
                </a:solidFill>
                <a:cs typeface="等线"/>
              </a:rPr>
              <a:t>a,b</a:t>
            </a:r>
            <a:r>
              <a:rPr lang="zh-CN" altLang="en-US" sz="1600">
                <a:solidFill>
                  <a:srgbClr val="008000"/>
                </a:solidFill>
                <a:cs typeface="等线"/>
              </a:rPr>
              <a:t>。合法</a:t>
            </a:r>
          </a:p>
        </p:txBody>
      </p:sp>
      <p:sp>
        <p:nvSpPr>
          <p:cNvPr id="5" name="矩形 4">
            <a:extLst>
              <a:ext uri="{FF2B5EF4-FFF2-40B4-BE49-F238E27FC236}"/>
            </a:extLst>
          </p:cNvPr>
          <p:cNvSpPr/>
          <p:nvPr/>
        </p:nvSpPr>
        <p:spPr>
          <a:xfrm>
            <a:off x="885825" y="1049338"/>
            <a:ext cx="10385425" cy="433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ts val="0"/>
              </a:spcBef>
              <a:spcAft>
                <a:spcPts val="0"/>
              </a:spcAft>
              <a:defRPr/>
            </a:pPr>
            <a:r>
              <a:rPr lang="zh-CN" altLang="en-US" b="1" dirty="0"/>
              <a:t>函数类型 函数名</a:t>
            </a:r>
            <a:r>
              <a:rPr lang="en-US" altLang="zh-CN" b="1" dirty="0"/>
              <a:t>(</a:t>
            </a:r>
            <a:r>
              <a:rPr lang="zh-CN" altLang="en-US" b="1" dirty="0"/>
              <a:t>参数类型</a:t>
            </a:r>
            <a:r>
              <a:rPr lang="en-US" altLang="zh-CN" b="1" dirty="0"/>
              <a:t>1  </a:t>
            </a:r>
            <a:r>
              <a:rPr lang="zh-CN" altLang="en-US" b="1" dirty="0"/>
              <a:t>参数名</a:t>
            </a:r>
            <a:r>
              <a:rPr lang="en-US" altLang="zh-CN" b="1" dirty="0"/>
              <a:t>1, </a:t>
            </a:r>
            <a:r>
              <a:rPr lang="zh-CN" altLang="en-US" b="1" dirty="0"/>
              <a:t>参数类型</a:t>
            </a:r>
            <a:r>
              <a:rPr lang="en-US" altLang="zh-CN" b="1" dirty="0"/>
              <a:t>2  </a:t>
            </a:r>
            <a:r>
              <a:rPr lang="zh-CN" altLang="en-US" b="1" dirty="0"/>
              <a:t>参数名</a:t>
            </a:r>
            <a:r>
              <a:rPr lang="en-US" altLang="zh-CN" b="1" dirty="0"/>
              <a:t>2, …, </a:t>
            </a:r>
            <a:r>
              <a:rPr lang="zh-CN" altLang="en-US" b="1" dirty="0"/>
              <a:t>参数类型</a:t>
            </a:r>
            <a:r>
              <a:rPr lang="en-US" altLang="zh-CN" b="1" dirty="0"/>
              <a:t>n  </a:t>
            </a:r>
            <a:r>
              <a:rPr lang="zh-CN" altLang="en-US" b="1" dirty="0"/>
              <a:t>参数名</a:t>
            </a:r>
            <a:r>
              <a:rPr lang="en-US" altLang="zh-CN" b="1" dirty="0"/>
              <a:t>n);</a:t>
            </a:r>
            <a:endParaRPr lang="zh-CN" altLang="en-US" b="1" dirty="0"/>
          </a:p>
        </p:txBody>
      </p:sp>
      <p:sp>
        <p:nvSpPr>
          <p:cNvPr id="6" name="矩形 5">
            <a:extLst>
              <a:ext uri="{FF2B5EF4-FFF2-40B4-BE49-F238E27FC236}"/>
            </a:extLst>
          </p:cNvPr>
          <p:cNvSpPr/>
          <p:nvPr/>
        </p:nvSpPr>
        <p:spPr>
          <a:xfrm>
            <a:off x="1303338" y="1649413"/>
            <a:ext cx="9967912"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ts val="0"/>
              </a:spcBef>
              <a:spcAft>
                <a:spcPts val="0"/>
              </a:spcAft>
              <a:defRPr/>
            </a:pPr>
            <a:r>
              <a:rPr lang="zh-CN" altLang="en-US" b="1" dirty="0"/>
              <a:t>函数类型 函数名</a:t>
            </a:r>
            <a:r>
              <a:rPr lang="en-US" altLang="zh-CN" b="1" dirty="0"/>
              <a:t>(</a:t>
            </a:r>
            <a:r>
              <a:rPr lang="zh-CN" altLang="en-US" b="1" dirty="0"/>
              <a:t>参数类型</a:t>
            </a:r>
            <a:r>
              <a:rPr lang="en-US" altLang="zh-CN" b="1" dirty="0"/>
              <a:t>1,</a:t>
            </a:r>
            <a:r>
              <a:rPr lang="zh-CN" altLang="en-US" b="1" dirty="0"/>
              <a:t> 参数类型</a:t>
            </a:r>
            <a:r>
              <a:rPr lang="en-US" altLang="zh-CN" b="1" dirty="0"/>
              <a:t>2,</a:t>
            </a:r>
            <a:r>
              <a:rPr lang="zh-CN" altLang="en-US" b="1" dirty="0"/>
              <a:t> </a:t>
            </a:r>
            <a:r>
              <a:rPr lang="en-US" altLang="zh-CN" b="1" dirty="0"/>
              <a:t>…,</a:t>
            </a:r>
            <a:r>
              <a:rPr lang="zh-CN" altLang="en-US" b="1" dirty="0"/>
              <a:t> 参数类型</a:t>
            </a:r>
            <a:r>
              <a:rPr lang="en-US" altLang="zh-CN" b="1" dirty="0"/>
              <a:t>n);</a:t>
            </a:r>
            <a:endParaRPr lang="zh-CN" altLang="en-US" b="1" dirty="0"/>
          </a:p>
        </p:txBody>
      </p:sp>
      <p:sp>
        <p:nvSpPr>
          <p:cNvPr id="40966" name="文本框 6"/>
          <p:cNvSpPr txBox="1">
            <a:spLocks noChangeArrowheads="1"/>
          </p:cNvSpPr>
          <p:nvPr/>
        </p:nvSpPr>
        <p:spPr bwMode="auto">
          <a:xfrm>
            <a:off x="885825" y="1649413"/>
            <a:ext cx="417513" cy="369887"/>
          </a:xfrm>
          <a:prstGeom prst="rect">
            <a:avLst/>
          </a:prstGeom>
          <a:noFill/>
          <a:ln w="9525">
            <a:noFill/>
            <a:miter lim="800000"/>
            <a:headEnd/>
            <a:tailEnd/>
          </a:ln>
        </p:spPr>
        <p:txBody>
          <a:bodyPr>
            <a:spAutoFit/>
          </a:bodyPr>
          <a:lstStyle/>
          <a:p>
            <a:pPr algn="ctr"/>
            <a:r>
              <a:rPr lang="zh-CN" altLang="en-US">
                <a:latin typeface="等线"/>
                <a:ea typeface="等线"/>
              </a:rPr>
              <a:t>或</a:t>
            </a:r>
          </a:p>
        </p:txBody>
      </p:sp>
      <p:grpSp>
        <p:nvGrpSpPr>
          <p:cNvPr id="40967" name="组合 7"/>
          <p:cNvGrpSpPr>
            <a:grpSpLocks/>
          </p:cNvGrpSpPr>
          <p:nvPr/>
        </p:nvGrpSpPr>
        <p:grpSpPr bwMode="auto">
          <a:xfrm>
            <a:off x="885825" y="5799138"/>
            <a:ext cx="10385425" cy="939800"/>
            <a:chOff x="8582294" y="4088153"/>
            <a:chExt cx="10717315" cy="940943"/>
          </a:xfrm>
        </p:grpSpPr>
        <p:sp>
          <p:nvSpPr>
            <p:cNvPr id="9" name="MH_Other_1">
              <a:extLst>
                <a:ext uri="{FF2B5EF4-FFF2-40B4-BE49-F238E27FC236}"/>
              </a:extLst>
            </p:cNvPr>
            <p:cNvSpPr/>
            <p:nvPr>
              <p:custDataLst>
                <p:tags r:id="rId2"/>
              </p:custDataLst>
            </p:nvPr>
          </p:nvSpPr>
          <p:spPr>
            <a:xfrm>
              <a:off x="8582294" y="4088153"/>
              <a:ext cx="774884" cy="522922"/>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0" name="MH_SubTitle_1">
              <a:extLst>
                <a:ext uri="{FF2B5EF4-FFF2-40B4-BE49-F238E27FC236}"/>
              </a:extLst>
            </p:cNvPr>
            <p:cNvSpPr/>
            <p:nvPr>
              <p:custDataLst>
                <p:tags r:id="rId3"/>
              </p:custDataLst>
            </p:nvPr>
          </p:nvSpPr>
          <p:spPr>
            <a:xfrm>
              <a:off x="9371922" y="4088153"/>
              <a:ext cx="9927687"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400" dirty="0">
                  <a:solidFill>
                    <a:schemeClr val="tx1">
                      <a:lumMod val="75000"/>
                      <a:lumOff val="25000"/>
                    </a:schemeClr>
                  </a:solidFill>
                </a:rPr>
                <a:t>对函数的“定义”和“声明”不是同一回事。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它不包含函数体。</a:t>
              </a:r>
            </a:p>
          </p:txBody>
        </p:sp>
        <p:sp>
          <p:nvSpPr>
            <p:cNvPr id="12" name="MH_Other_2">
              <a:extLst>
                <a:ext uri="{FF2B5EF4-FFF2-40B4-BE49-F238E27FC236}"/>
              </a:extLst>
            </p:cNvPr>
            <p:cNvSpPr/>
            <p:nvPr>
              <p:custDataLst>
                <p:tags r:id="rId4"/>
              </p:custDataLst>
            </p:nvPr>
          </p:nvSpPr>
          <p:spPr>
            <a:xfrm rot="16200000">
              <a:off x="18997895" y="4727383"/>
              <a:ext cx="301992" cy="30143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3" name="圆角矩形 4">
            <a:extLst>
              <a:ext uri="{FF2B5EF4-FFF2-40B4-BE49-F238E27FC236}"/>
            </a:extLst>
          </p:cNvPr>
          <p:cNvSpPr/>
          <p:nvPr/>
        </p:nvSpPr>
        <p:spPr>
          <a:xfrm>
            <a:off x="4029075" y="3448050"/>
            <a:ext cx="7242175" cy="2205038"/>
          </a:xfrm>
          <a:prstGeom prst="roundRect">
            <a:avLst>
              <a:gd name="adj" fmla="val 300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sz="1600" dirty="0">
                <a:solidFill>
                  <a:schemeClr val="tx1"/>
                </a:solidFill>
              </a:rPr>
              <a:t>char letter(char, char); float f(</a:t>
            </a:r>
            <a:r>
              <a:rPr lang="en-US" altLang="zh-CN" sz="1600" dirty="0" err="1">
                <a:solidFill>
                  <a:schemeClr val="tx1"/>
                </a:solidFill>
              </a:rPr>
              <a:t>float,float</a:t>
            </a:r>
            <a:r>
              <a:rPr lang="en-US" altLang="zh-CN" sz="1600" dirty="0">
                <a:solidFill>
                  <a:schemeClr val="tx1"/>
                </a:solidFill>
              </a:rPr>
              <a:t>); int </a:t>
            </a:r>
            <a:r>
              <a:rPr lang="en-US" altLang="zh-CN" sz="1600" dirty="0" err="1">
                <a:solidFill>
                  <a:schemeClr val="tx1"/>
                </a:solidFill>
              </a:rPr>
              <a:t>i</a:t>
            </a:r>
            <a:r>
              <a:rPr lang="en-US" altLang="zh-CN" sz="1600" dirty="0">
                <a:solidFill>
                  <a:schemeClr val="tx1"/>
                </a:solidFill>
              </a:rPr>
              <a:t> (</a:t>
            </a:r>
            <a:r>
              <a:rPr lang="en-US" altLang="zh-CN" sz="1600" dirty="0" err="1">
                <a:solidFill>
                  <a:schemeClr val="tx1"/>
                </a:solidFill>
              </a:rPr>
              <a:t>float,float</a:t>
            </a:r>
            <a:r>
              <a:rPr lang="en-US" altLang="zh-CN" sz="1600" dirty="0">
                <a:solidFill>
                  <a:schemeClr val="tx1"/>
                </a:solidFill>
              </a:rPr>
              <a:t>);</a:t>
            </a:r>
            <a:endParaRPr lang="zh-CN" altLang="en-US" sz="1600" dirty="0">
              <a:solidFill>
                <a:schemeClr val="tx1"/>
              </a:solidFill>
            </a:endParaRPr>
          </a:p>
          <a:p>
            <a:pPr algn="just" fontAlgn="auto">
              <a:lnSpc>
                <a:spcPct val="120000"/>
              </a:lnSpc>
              <a:spcBef>
                <a:spcPts val="0"/>
              </a:spcBef>
              <a:spcAft>
                <a:spcPts val="0"/>
              </a:spcAft>
              <a:defRPr/>
            </a:pPr>
            <a:r>
              <a:rPr lang="en-US" altLang="zh-CN" sz="1600" dirty="0">
                <a:solidFill>
                  <a:srgbClr val="008000"/>
                </a:solidFill>
              </a:rPr>
              <a:t>//</a:t>
            </a:r>
            <a:r>
              <a:rPr lang="zh-CN" altLang="en-US" sz="1600" dirty="0">
                <a:solidFill>
                  <a:srgbClr val="008000"/>
                </a:solidFill>
              </a:rPr>
              <a:t>所有函数之前，且在函数外部进行函数声明</a:t>
            </a:r>
          </a:p>
          <a:p>
            <a:pPr algn="just" fontAlgn="auto">
              <a:lnSpc>
                <a:spcPct val="120000"/>
              </a:lnSpc>
              <a:spcBef>
                <a:spcPts val="0"/>
              </a:spcBef>
              <a:spcAft>
                <a:spcPts val="0"/>
              </a:spcAft>
              <a:defRPr/>
            </a:pPr>
            <a:r>
              <a:rPr lang="en-US" altLang="zh-CN" sz="1600" dirty="0">
                <a:solidFill>
                  <a:schemeClr val="tx1"/>
                </a:solidFill>
              </a:rPr>
              <a:t>int main() { … }</a:t>
            </a:r>
          </a:p>
          <a:p>
            <a:pPr algn="just" fontAlgn="auto">
              <a:lnSpc>
                <a:spcPct val="120000"/>
              </a:lnSpc>
              <a:spcBef>
                <a:spcPts val="0"/>
              </a:spcBef>
              <a:spcAft>
                <a:spcPts val="0"/>
              </a:spcAft>
              <a:defRPr/>
            </a:pPr>
            <a:r>
              <a:rPr lang="en-US" altLang="zh-CN" sz="1600" dirty="0">
                <a:solidFill>
                  <a:srgbClr val="008000"/>
                </a:solidFill>
              </a:rPr>
              <a:t>//</a:t>
            </a:r>
            <a:r>
              <a:rPr lang="zh-CN" altLang="en-US" sz="1600" dirty="0">
                <a:solidFill>
                  <a:srgbClr val="008000"/>
                </a:solidFill>
              </a:rPr>
              <a:t>在</a:t>
            </a:r>
            <a:r>
              <a:rPr lang="en-US" altLang="zh-CN" sz="1600" dirty="0">
                <a:solidFill>
                  <a:srgbClr val="008000"/>
                </a:solidFill>
              </a:rPr>
              <a:t>main</a:t>
            </a:r>
            <a:r>
              <a:rPr lang="zh-CN" altLang="en-US" sz="1600" dirty="0">
                <a:solidFill>
                  <a:srgbClr val="008000"/>
                </a:solidFill>
              </a:rPr>
              <a:t>函数中要调用</a:t>
            </a:r>
            <a:r>
              <a:rPr lang="en-US" altLang="zh-CN" sz="1600" dirty="0">
                <a:solidFill>
                  <a:srgbClr val="008000"/>
                </a:solidFill>
              </a:rPr>
              <a:t>letter</a:t>
            </a:r>
            <a:r>
              <a:rPr lang="zh-CN" altLang="en-US" sz="1600" dirty="0">
                <a:solidFill>
                  <a:srgbClr val="008000"/>
                </a:solidFill>
              </a:rPr>
              <a:t>，</a:t>
            </a:r>
            <a:r>
              <a:rPr lang="en-US" altLang="zh-CN" sz="1600" dirty="0">
                <a:solidFill>
                  <a:srgbClr val="008000"/>
                </a:solidFill>
              </a:rPr>
              <a:t>f</a:t>
            </a:r>
            <a:r>
              <a:rPr lang="zh-CN" altLang="en-US" sz="1600" dirty="0">
                <a:solidFill>
                  <a:srgbClr val="008000"/>
                </a:solidFill>
              </a:rPr>
              <a:t>和</a:t>
            </a:r>
            <a:r>
              <a:rPr lang="en-US" altLang="zh-CN" sz="1600" dirty="0" err="1">
                <a:solidFill>
                  <a:srgbClr val="008000"/>
                </a:solidFill>
              </a:rPr>
              <a:t>i</a:t>
            </a:r>
            <a:r>
              <a:rPr lang="zh-CN" altLang="en-US" sz="1600" dirty="0">
                <a:solidFill>
                  <a:srgbClr val="008000"/>
                </a:solidFill>
              </a:rPr>
              <a:t>函数，不必再对所调用的这</a:t>
            </a:r>
            <a:r>
              <a:rPr lang="en-US" altLang="zh-CN" sz="1600" dirty="0">
                <a:solidFill>
                  <a:srgbClr val="008000"/>
                </a:solidFill>
              </a:rPr>
              <a:t>3</a:t>
            </a:r>
            <a:r>
              <a:rPr lang="zh-CN" altLang="en-US" sz="1600" dirty="0">
                <a:solidFill>
                  <a:srgbClr val="008000"/>
                </a:solidFill>
              </a:rPr>
              <a:t>个函数进行声明</a:t>
            </a:r>
            <a:endParaRPr lang="en-US" altLang="zh-CN" sz="1600" dirty="0">
              <a:solidFill>
                <a:srgbClr val="008000"/>
              </a:solidFill>
            </a:endParaRPr>
          </a:p>
          <a:p>
            <a:pPr algn="just" fontAlgn="auto">
              <a:lnSpc>
                <a:spcPct val="120000"/>
              </a:lnSpc>
              <a:spcBef>
                <a:spcPts val="0"/>
              </a:spcBef>
              <a:spcAft>
                <a:spcPts val="0"/>
              </a:spcAft>
              <a:defRPr/>
            </a:pPr>
            <a:r>
              <a:rPr lang="en-US" altLang="zh-CN" sz="1600" dirty="0">
                <a:solidFill>
                  <a:schemeClr val="tx1"/>
                </a:solidFill>
              </a:rPr>
              <a:t>char letter(char c1,char c2)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letter</a:t>
            </a:r>
            <a:r>
              <a:rPr lang="zh-CN" altLang="en-US" sz="1600" dirty="0">
                <a:solidFill>
                  <a:srgbClr val="008000"/>
                </a:solidFill>
              </a:rPr>
              <a:t>函数</a:t>
            </a:r>
            <a:endParaRPr lang="en-US" altLang="zh-CN" sz="1600" dirty="0">
              <a:solidFill>
                <a:srgbClr val="008000"/>
              </a:solidFill>
            </a:endParaRPr>
          </a:p>
          <a:p>
            <a:pPr algn="just" fontAlgn="auto">
              <a:lnSpc>
                <a:spcPct val="120000"/>
              </a:lnSpc>
              <a:spcBef>
                <a:spcPts val="0"/>
              </a:spcBef>
              <a:spcAft>
                <a:spcPts val="0"/>
              </a:spcAft>
              <a:defRPr/>
            </a:pPr>
            <a:r>
              <a:rPr lang="en-US" altLang="zh-CN" sz="1600" dirty="0">
                <a:solidFill>
                  <a:schemeClr val="tx1"/>
                </a:solidFill>
              </a:rPr>
              <a:t>float f(float </a:t>
            </a:r>
            <a:r>
              <a:rPr lang="en-US" altLang="zh-CN" sz="1600" dirty="0" err="1">
                <a:solidFill>
                  <a:schemeClr val="tx1"/>
                </a:solidFill>
              </a:rPr>
              <a:t>x,float</a:t>
            </a:r>
            <a:r>
              <a:rPr lang="en-US" altLang="zh-CN" sz="1600" dirty="0">
                <a:solidFill>
                  <a:schemeClr val="tx1"/>
                </a:solidFill>
              </a:rPr>
              <a:t> y)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f</a:t>
            </a:r>
            <a:r>
              <a:rPr lang="zh-CN" altLang="en-US" sz="1600" dirty="0">
                <a:solidFill>
                  <a:srgbClr val="008000"/>
                </a:solidFill>
              </a:rPr>
              <a:t>函数 </a:t>
            </a:r>
            <a:endParaRPr lang="en-US" altLang="zh-CN" sz="1600" dirty="0">
              <a:solidFill>
                <a:srgbClr val="008000"/>
              </a:solidFill>
            </a:endParaRPr>
          </a:p>
          <a:p>
            <a:pPr algn="just" fontAlgn="auto">
              <a:lnSpc>
                <a:spcPct val="120000"/>
              </a:lnSpc>
              <a:spcBef>
                <a:spcPts val="0"/>
              </a:spcBef>
              <a:spcAft>
                <a:spcPts val="0"/>
              </a:spcAft>
              <a:defRPr/>
            </a:pPr>
            <a:r>
              <a:rPr lang="en-US" altLang="zh-CN" sz="1600" dirty="0">
                <a:solidFill>
                  <a:schemeClr val="tx1"/>
                </a:solidFill>
              </a:rPr>
              <a:t>int </a:t>
            </a:r>
            <a:r>
              <a:rPr lang="en-US" altLang="zh-CN" sz="1600" dirty="0" err="1">
                <a:solidFill>
                  <a:schemeClr val="tx1"/>
                </a:solidFill>
              </a:rPr>
              <a:t>i</a:t>
            </a:r>
            <a:r>
              <a:rPr lang="en-US" altLang="zh-CN" sz="1600" dirty="0">
                <a:solidFill>
                  <a:schemeClr val="tx1"/>
                </a:solidFill>
              </a:rPr>
              <a:t>(float </a:t>
            </a:r>
            <a:r>
              <a:rPr lang="en-US" altLang="zh-CN" sz="1600" dirty="0" err="1">
                <a:solidFill>
                  <a:schemeClr val="tx1"/>
                </a:solidFill>
              </a:rPr>
              <a:t>j,float</a:t>
            </a:r>
            <a:r>
              <a:rPr lang="en-US" altLang="zh-CN" sz="1600" dirty="0">
                <a:solidFill>
                  <a:schemeClr val="tx1"/>
                </a:solidFill>
              </a:rPr>
              <a:t> k) { … }		</a:t>
            </a:r>
            <a:r>
              <a:rPr lang="en-US" altLang="zh-CN" sz="1600" dirty="0">
                <a:solidFill>
                  <a:srgbClr val="008000"/>
                </a:solidFill>
              </a:rPr>
              <a:t>//</a:t>
            </a:r>
            <a:r>
              <a:rPr lang="zh-CN" altLang="en-US" sz="1600" dirty="0">
                <a:solidFill>
                  <a:srgbClr val="008000"/>
                </a:solidFill>
              </a:rPr>
              <a:t>定义</a:t>
            </a:r>
            <a:r>
              <a:rPr lang="en-US" altLang="zh-CN" sz="1600" dirty="0" err="1">
                <a:solidFill>
                  <a:srgbClr val="008000"/>
                </a:solidFill>
              </a:rPr>
              <a:t>i</a:t>
            </a:r>
            <a:r>
              <a:rPr lang="zh-CN" altLang="en-US" sz="1600" dirty="0">
                <a:solidFill>
                  <a:srgbClr val="008000"/>
                </a:solidFill>
              </a:rPr>
              <a:t>函数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573088" y="260350"/>
            <a:ext cx="10515600" cy="1325563"/>
          </a:xfrm>
        </p:spPr>
        <p:txBody>
          <a:bodyPr/>
          <a:lstStyle/>
          <a:p>
            <a:r>
              <a:rPr lang="zh-CN" altLang="en-US" smtClean="0"/>
              <a:t>函数的嵌套调用</a:t>
            </a:r>
          </a:p>
        </p:txBody>
      </p:sp>
      <p:sp>
        <p:nvSpPr>
          <p:cNvPr id="11" name="MH_Desc_1"/>
          <p:cNvSpPr/>
          <p:nvPr>
            <p:custDataLst>
              <p:tags r:id="rId1"/>
            </p:custDataLst>
          </p:nvPr>
        </p:nvSpPr>
        <p:spPr>
          <a:xfrm>
            <a:off x="642938" y="2468563"/>
            <a:ext cx="10717212" cy="3932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dirty="0">
                <a:solidFill>
                  <a:schemeClr val="tx1"/>
                </a:solidFill>
              </a:rPr>
              <a:t>① 执行</a:t>
            </a:r>
            <a:r>
              <a:rPr lang="en-US" altLang="zh-CN" dirty="0">
                <a:solidFill>
                  <a:schemeClr val="tx1"/>
                </a:solidFill>
              </a:rPr>
              <a:t>main</a:t>
            </a:r>
            <a:r>
              <a:rPr lang="zh-CN" altLang="en-US" dirty="0">
                <a:solidFill>
                  <a:schemeClr val="tx1"/>
                </a:solidFill>
              </a:rPr>
              <a:t>函数的开头部分；</a:t>
            </a:r>
          </a:p>
          <a:p>
            <a:pPr algn="just" fontAlgn="auto">
              <a:lnSpc>
                <a:spcPct val="150000"/>
              </a:lnSpc>
              <a:spcBef>
                <a:spcPts val="0"/>
              </a:spcBef>
              <a:spcAft>
                <a:spcPts val="0"/>
              </a:spcAft>
              <a:defRPr/>
            </a:pPr>
            <a:r>
              <a:rPr lang="zh-CN" altLang="en-US" dirty="0">
                <a:solidFill>
                  <a:schemeClr val="tx1"/>
                </a:solidFill>
              </a:rPr>
              <a:t>② 遇函数调用语句，调用函数</a:t>
            </a:r>
            <a:r>
              <a:rPr lang="en-US" altLang="zh-CN" dirty="0">
                <a:solidFill>
                  <a:schemeClr val="tx1"/>
                </a:solidFill>
              </a:rPr>
              <a:t>a</a:t>
            </a:r>
            <a:r>
              <a:rPr lang="zh-CN" altLang="en-US" dirty="0">
                <a:solidFill>
                  <a:schemeClr val="tx1"/>
                </a:solidFill>
              </a:rPr>
              <a:t>，流程转去</a:t>
            </a:r>
            <a:r>
              <a:rPr lang="en-US" altLang="zh-CN" dirty="0">
                <a:solidFill>
                  <a:schemeClr val="tx1"/>
                </a:solidFill>
              </a:rPr>
              <a:t>a</a:t>
            </a:r>
            <a:r>
              <a:rPr lang="zh-CN" altLang="en-US" dirty="0">
                <a:solidFill>
                  <a:schemeClr val="tx1"/>
                </a:solidFill>
              </a:rPr>
              <a:t>函数；</a:t>
            </a:r>
          </a:p>
          <a:p>
            <a:pPr algn="just" fontAlgn="auto">
              <a:lnSpc>
                <a:spcPct val="150000"/>
              </a:lnSpc>
              <a:spcBef>
                <a:spcPts val="0"/>
              </a:spcBef>
              <a:spcAft>
                <a:spcPts val="0"/>
              </a:spcAft>
              <a:defRPr/>
            </a:pPr>
            <a:r>
              <a:rPr lang="zh-CN" altLang="en-US" dirty="0">
                <a:solidFill>
                  <a:schemeClr val="tx1"/>
                </a:solidFill>
              </a:rPr>
              <a:t>③ 执行</a:t>
            </a:r>
            <a:r>
              <a:rPr lang="en-US" altLang="zh-CN" dirty="0">
                <a:solidFill>
                  <a:schemeClr val="tx1"/>
                </a:solidFill>
              </a:rPr>
              <a:t>a</a:t>
            </a:r>
            <a:r>
              <a:rPr lang="zh-CN" altLang="en-US" dirty="0">
                <a:solidFill>
                  <a:schemeClr val="tx1"/>
                </a:solidFill>
              </a:rPr>
              <a:t>函数的开头部分；</a:t>
            </a:r>
          </a:p>
          <a:p>
            <a:pPr algn="just" fontAlgn="auto">
              <a:lnSpc>
                <a:spcPct val="150000"/>
              </a:lnSpc>
              <a:spcBef>
                <a:spcPts val="0"/>
              </a:spcBef>
              <a:spcAft>
                <a:spcPts val="0"/>
              </a:spcAft>
              <a:defRPr/>
            </a:pPr>
            <a:r>
              <a:rPr lang="zh-CN" altLang="en-US" dirty="0">
                <a:solidFill>
                  <a:schemeClr val="tx1"/>
                </a:solidFill>
              </a:rPr>
              <a:t>④ 遇函数调用语句，调用函数</a:t>
            </a:r>
            <a:r>
              <a:rPr lang="en-US" altLang="zh-CN" dirty="0">
                <a:solidFill>
                  <a:schemeClr val="tx1"/>
                </a:solidFill>
              </a:rPr>
              <a:t>b</a:t>
            </a:r>
            <a:r>
              <a:rPr lang="zh-CN" altLang="en-US" dirty="0">
                <a:solidFill>
                  <a:schemeClr val="tx1"/>
                </a:solidFill>
              </a:rPr>
              <a:t>，流程转去函数</a:t>
            </a:r>
            <a:r>
              <a:rPr lang="en-US" altLang="zh-CN" dirty="0">
                <a:solidFill>
                  <a:schemeClr val="tx1"/>
                </a:solidFill>
              </a:rPr>
              <a:t>b</a:t>
            </a:r>
            <a:r>
              <a:rPr lang="zh-CN" altLang="en-US" dirty="0">
                <a:solidFill>
                  <a:schemeClr val="tx1"/>
                </a:solidFill>
              </a:rPr>
              <a:t>；</a:t>
            </a:r>
          </a:p>
          <a:p>
            <a:pPr algn="just" fontAlgn="auto">
              <a:lnSpc>
                <a:spcPct val="150000"/>
              </a:lnSpc>
              <a:spcBef>
                <a:spcPts val="0"/>
              </a:spcBef>
              <a:spcAft>
                <a:spcPts val="0"/>
              </a:spcAft>
              <a:defRPr/>
            </a:pPr>
            <a:r>
              <a:rPr lang="zh-CN" altLang="en-US" dirty="0">
                <a:solidFill>
                  <a:schemeClr val="tx1"/>
                </a:solidFill>
              </a:rPr>
              <a:t>⑤ 执行</a:t>
            </a:r>
            <a:r>
              <a:rPr lang="en-US" altLang="zh-CN" dirty="0">
                <a:solidFill>
                  <a:schemeClr val="tx1"/>
                </a:solidFill>
              </a:rPr>
              <a:t>b</a:t>
            </a:r>
            <a:r>
              <a:rPr lang="zh-CN" altLang="en-US" dirty="0">
                <a:solidFill>
                  <a:schemeClr val="tx1"/>
                </a:solidFill>
              </a:rPr>
              <a:t>函数，如果再无其他嵌套的函数，则完成</a:t>
            </a:r>
            <a:r>
              <a:rPr lang="en-US" altLang="zh-CN" dirty="0">
                <a:solidFill>
                  <a:schemeClr val="tx1"/>
                </a:solidFill>
              </a:rPr>
              <a:t>b</a:t>
            </a:r>
            <a:r>
              <a:rPr lang="zh-CN" altLang="en-US" dirty="0">
                <a:solidFill>
                  <a:schemeClr val="tx1"/>
                </a:solidFill>
              </a:rPr>
              <a:t>函数的全部操作；</a:t>
            </a:r>
          </a:p>
          <a:p>
            <a:pPr algn="just" fontAlgn="auto">
              <a:lnSpc>
                <a:spcPct val="150000"/>
              </a:lnSpc>
              <a:spcBef>
                <a:spcPts val="0"/>
              </a:spcBef>
              <a:spcAft>
                <a:spcPts val="0"/>
              </a:spcAft>
              <a:defRPr/>
            </a:pPr>
            <a:r>
              <a:rPr lang="zh-CN" altLang="en-US" dirty="0">
                <a:solidFill>
                  <a:schemeClr val="tx1"/>
                </a:solidFill>
              </a:rPr>
              <a:t>⑥ 返回到</a:t>
            </a:r>
            <a:r>
              <a:rPr lang="en-US" altLang="zh-CN" dirty="0">
                <a:solidFill>
                  <a:schemeClr val="tx1"/>
                </a:solidFill>
              </a:rPr>
              <a:t>a</a:t>
            </a:r>
            <a:r>
              <a:rPr lang="zh-CN" altLang="en-US" dirty="0">
                <a:solidFill>
                  <a:schemeClr val="tx1"/>
                </a:solidFill>
              </a:rPr>
              <a:t>函数中调用</a:t>
            </a:r>
            <a:r>
              <a:rPr lang="en-US" altLang="zh-CN" dirty="0">
                <a:solidFill>
                  <a:schemeClr val="tx1"/>
                </a:solidFill>
              </a:rPr>
              <a:t>b</a:t>
            </a:r>
            <a:r>
              <a:rPr lang="zh-CN" altLang="en-US" dirty="0">
                <a:solidFill>
                  <a:schemeClr val="tx1"/>
                </a:solidFill>
              </a:rPr>
              <a:t>函数的位置；</a:t>
            </a:r>
          </a:p>
          <a:p>
            <a:pPr algn="just" fontAlgn="auto">
              <a:lnSpc>
                <a:spcPct val="150000"/>
              </a:lnSpc>
              <a:spcBef>
                <a:spcPts val="0"/>
              </a:spcBef>
              <a:spcAft>
                <a:spcPts val="0"/>
              </a:spcAft>
              <a:defRPr/>
            </a:pPr>
            <a:r>
              <a:rPr lang="zh-CN" altLang="en-US" dirty="0">
                <a:solidFill>
                  <a:schemeClr val="tx1"/>
                </a:solidFill>
              </a:rPr>
              <a:t>⑦ 继续执行</a:t>
            </a:r>
            <a:r>
              <a:rPr lang="en-US" altLang="zh-CN" dirty="0">
                <a:solidFill>
                  <a:schemeClr val="tx1"/>
                </a:solidFill>
              </a:rPr>
              <a:t>a</a:t>
            </a:r>
            <a:r>
              <a:rPr lang="zh-CN" altLang="en-US" dirty="0">
                <a:solidFill>
                  <a:schemeClr val="tx1"/>
                </a:solidFill>
              </a:rPr>
              <a:t>函数中尚未执行的部分，直到</a:t>
            </a:r>
            <a:r>
              <a:rPr lang="en-US" altLang="zh-CN" dirty="0">
                <a:solidFill>
                  <a:schemeClr val="tx1"/>
                </a:solidFill>
              </a:rPr>
              <a:t>a</a:t>
            </a:r>
            <a:r>
              <a:rPr lang="zh-CN" altLang="en-US" dirty="0">
                <a:solidFill>
                  <a:schemeClr val="tx1"/>
                </a:solidFill>
              </a:rPr>
              <a:t>函数结束；</a:t>
            </a:r>
          </a:p>
          <a:p>
            <a:pPr algn="just" fontAlgn="auto">
              <a:lnSpc>
                <a:spcPct val="150000"/>
              </a:lnSpc>
              <a:spcBef>
                <a:spcPts val="0"/>
              </a:spcBef>
              <a:spcAft>
                <a:spcPts val="0"/>
              </a:spcAft>
              <a:defRPr/>
            </a:pPr>
            <a:r>
              <a:rPr lang="zh-CN" altLang="en-US" dirty="0">
                <a:solidFill>
                  <a:schemeClr val="tx1"/>
                </a:solidFill>
              </a:rPr>
              <a:t>⑧ 返回</a:t>
            </a:r>
            <a:r>
              <a:rPr lang="en-US" altLang="zh-CN" dirty="0">
                <a:solidFill>
                  <a:schemeClr val="tx1"/>
                </a:solidFill>
              </a:rPr>
              <a:t>main</a:t>
            </a:r>
            <a:r>
              <a:rPr lang="zh-CN" altLang="en-US" dirty="0">
                <a:solidFill>
                  <a:schemeClr val="tx1"/>
                </a:solidFill>
              </a:rPr>
              <a:t>函数中调用</a:t>
            </a:r>
            <a:r>
              <a:rPr lang="en-US" altLang="zh-CN" dirty="0">
                <a:solidFill>
                  <a:schemeClr val="tx1"/>
                </a:solidFill>
              </a:rPr>
              <a:t>a</a:t>
            </a:r>
            <a:r>
              <a:rPr lang="zh-CN" altLang="en-US" dirty="0">
                <a:solidFill>
                  <a:schemeClr val="tx1"/>
                </a:solidFill>
              </a:rPr>
              <a:t>函数的位置；</a:t>
            </a:r>
          </a:p>
          <a:p>
            <a:pPr algn="just" fontAlgn="auto">
              <a:lnSpc>
                <a:spcPct val="150000"/>
              </a:lnSpc>
              <a:spcBef>
                <a:spcPts val="0"/>
              </a:spcBef>
              <a:spcAft>
                <a:spcPts val="0"/>
              </a:spcAft>
              <a:defRPr/>
            </a:pPr>
            <a:r>
              <a:rPr lang="zh-CN" altLang="en-US" dirty="0">
                <a:solidFill>
                  <a:schemeClr val="tx1"/>
                </a:solidFill>
              </a:rPr>
              <a:t>⑨ 继续执行</a:t>
            </a:r>
            <a:r>
              <a:rPr lang="en-US" altLang="zh-CN" dirty="0">
                <a:solidFill>
                  <a:schemeClr val="tx1"/>
                </a:solidFill>
              </a:rPr>
              <a:t>main</a:t>
            </a:r>
            <a:r>
              <a:rPr lang="zh-CN" altLang="en-US" dirty="0">
                <a:solidFill>
                  <a:schemeClr val="tx1"/>
                </a:solidFill>
              </a:rPr>
              <a:t>函数的剩余部分直到结束。</a:t>
            </a:r>
          </a:p>
        </p:txBody>
      </p:sp>
      <p:sp>
        <p:nvSpPr>
          <p:cNvPr id="43011" name="矩形 8"/>
          <p:cNvSpPr>
            <a:spLocks noChangeArrowheads="1"/>
          </p:cNvSpPr>
          <p:nvPr/>
        </p:nvSpPr>
        <p:spPr bwMode="auto">
          <a:xfrm>
            <a:off x="573088" y="1362075"/>
            <a:ext cx="10787062" cy="1016000"/>
          </a:xfrm>
          <a:prstGeom prst="rect">
            <a:avLst/>
          </a:prstGeom>
          <a:noFill/>
          <a:ln w="9525">
            <a:noFill/>
            <a:miter lim="800000"/>
            <a:headEnd/>
            <a:tailEnd/>
          </a:ln>
        </p:spPr>
        <p:txBody>
          <a:bodyPr>
            <a:spAutoFit/>
          </a:bodyPr>
          <a:lstStyle/>
          <a:p>
            <a:r>
              <a:rPr lang="en-US" altLang="zh-CN" sz="2000">
                <a:solidFill>
                  <a:schemeClr val="accent1"/>
                </a:solidFill>
                <a:latin typeface="等线"/>
                <a:ea typeface="等线"/>
              </a:rPr>
              <a:t>C</a:t>
            </a:r>
            <a:r>
              <a:rPr lang="zh-CN" altLang="en-US" sz="2000">
                <a:solidFill>
                  <a:schemeClr val="accent1"/>
                </a:solidFill>
                <a:latin typeface="等线"/>
                <a:ea typeface="等线"/>
              </a:rPr>
              <a:t>语言的函数定义是互相平行、独立的，也就是说，在定义函数时，一个函数内不能再定义另一个函数，即不能嵌套定义，但可以嵌套调用函数，即在调用一个函数的过程中，又调用另一个函数。</a:t>
            </a:r>
          </a:p>
        </p:txBody>
      </p:sp>
      <p:grpSp>
        <p:nvGrpSpPr>
          <p:cNvPr id="43012" name="组合 23"/>
          <p:cNvGrpSpPr>
            <a:grpSpLocks/>
          </p:cNvGrpSpPr>
          <p:nvPr/>
        </p:nvGrpSpPr>
        <p:grpSpPr bwMode="auto">
          <a:xfrm>
            <a:off x="7643813" y="3060700"/>
            <a:ext cx="3881437" cy="2851150"/>
            <a:chOff x="7826004" y="2812568"/>
            <a:chExt cx="3717302" cy="2509860"/>
          </a:xfrm>
        </p:grpSpPr>
        <p:sp>
          <p:nvSpPr>
            <p:cNvPr id="3" name="文本框 2">
              <a:extLst>
                <a:ext uri="{FF2B5EF4-FFF2-40B4-BE49-F238E27FC236}"/>
              </a:extLst>
            </p:cNvPr>
            <p:cNvSpPr txBox="1"/>
            <p:nvPr/>
          </p:nvSpPr>
          <p:spPr>
            <a:xfrm>
              <a:off x="7826004" y="2812568"/>
              <a:ext cx="3717302" cy="25098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defTabSz="719138" fontAlgn="auto">
                <a:spcBef>
                  <a:spcPts val="0"/>
                </a:spcBef>
                <a:spcAft>
                  <a:spcPts val="0"/>
                </a:spcAft>
                <a:defRPr/>
              </a:pPr>
              <a:r>
                <a:rPr lang="en-US" altLang="zh-CN" b="1" dirty="0"/>
                <a:t>main</a:t>
              </a:r>
              <a:r>
                <a:rPr lang="zh-CN" altLang="en-US" b="1" dirty="0"/>
                <a:t>函数</a:t>
              </a:r>
              <a:r>
                <a:rPr lang="en-US" altLang="zh-CN" b="1" dirty="0"/>
                <a:t>	a</a:t>
              </a:r>
              <a:r>
                <a:rPr lang="zh-CN" altLang="en-US" b="1" dirty="0"/>
                <a:t>函数</a:t>
              </a:r>
              <a:r>
                <a:rPr lang="en-US" altLang="zh-CN" b="1" dirty="0"/>
                <a:t>		b</a:t>
              </a:r>
              <a:r>
                <a:rPr lang="zh-CN" altLang="en-US" b="1" dirty="0"/>
                <a:t>函数</a:t>
              </a:r>
              <a:endParaRPr lang="en-US" altLang="zh-CN" b="1" dirty="0"/>
            </a:p>
            <a:p>
              <a:pPr defTabSz="719138" fontAlgn="auto">
                <a:spcBef>
                  <a:spcPts val="0"/>
                </a:spcBef>
                <a:spcAft>
                  <a:spcPts val="0"/>
                </a:spcAft>
                <a:defRPr/>
              </a:pPr>
              <a:endParaRPr lang="en-US" altLang="zh-CN" b="1" dirty="0"/>
            </a:p>
            <a:p>
              <a:pPr defTabSz="719138" fontAlgn="auto">
                <a:spcBef>
                  <a:spcPts val="0"/>
                </a:spcBef>
                <a:spcAft>
                  <a:spcPts val="0"/>
                </a:spcAft>
                <a:defRPr/>
              </a:pPr>
              <a:r>
                <a:rPr lang="zh-CN" altLang="en-US" b="1" dirty="0"/>
                <a:t>①</a:t>
              </a:r>
              <a:r>
                <a:rPr lang="en-US" altLang="zh-CN" b="1" dirty="0"/>
                <a:t>	</a:t>
              </a:r>
              <a:r>
                <a:rPr lang="zh-CN" altLang="en-US" b="1" dirty="0"/>
                <a:t>②</a:t>
              </a:r>
              <a:r>
                <a:rPr lang="en-US" altLang="zh-CN" b="1" dirty="0"/>
                <a:t>	</a:t>
              </a:r>
              <a:r>
                <a:rPr lang="zh-CN" altLang="en-US" b="1" dirty="0"/>
                <a:t>③</a:t>
              </a:r>
              <a:r>
                <a:rPr lang="en-US" altLang="zh-CN" b="1" dirty="0"/>
                <a:t>	</a:t>
              </a:r>
              <a:r>
                <a:rPr lang="zh-CN" altLang="en-US" b="1" dirty="0"/>
                <a:t>④</a:t>
              </a:r>
              <a:endParaRPr lang="en-US" altLang="zh-CN" b="1" dirty="0"/>
            </a:p>
            <a:p>
              <a:pPr defTabSz="719138" fontAlgn="auto">
                <a:spcBef>
                  <a:spcPts val="0"/>
                </a:spcBef>
                <a:spcAft>
                  <a:spcPts val="0"/>
                </a:spcAft>
                <a:defRPr/>
              </a:pPr>
              <a:endParaRPr lang="en-US" altLang="zh-CN" b="1" dirty="0"/>
            </a:p>
            <a:p>
              <a:pPr defTabSz="719138" fontAlgn="auto">
                <a:spcBef>
                  <a:spcPts val="0"/>
                </a:spcBef>
                <a:spcAft>
                  <a:spcPts val="0"/>
                </a:spcAft>
                <a:defRPr/>
              </a:pPr>
              <a:r>
                <a:rPr lang="zh-CN" altLang="en-US" b="1" dirty="0"/>
                <a:t>调用</a:t>
              </a:r>
              <a:r>
                <a:rPr lang="en-US" altLang="zh-CN" b="1" dirty="0"/>
                <a:t>a</a:t>
              </a:r>
              <a:r>
                <a:rPr lang="zh-CN" altLang="en-US" b="1" dirty="0"/>
                <a:t>函数</a:t>
              </a:r>
              <a:r>
                <a:rPr lang="en-US" altLang="zh-CN" b="1" dirty="0"/>
                <a:t>	</a:t>
              </a:r>
              <a:r>
                <a:rPr lang="zh-CN" altLang="en-US" b="1" dirty="0"/>
                <a:t>调用</a:t>
              </a:r>
              <a:r>
                <a:rPr lang="en-US" altLang="zh-CN" b="1" dirty="0"/>
                <a:t>b</a:t>
              </a:r>
              <a:r>
                <a:rPr lang="zh-CN" altLang="en-US" b="1" dirty="0"/>
                <a:t>函数</a:t>
              </a:r>
              <a:r>
                <a:rPr lang="en-US" altLang="zh-CN" b="1" dirty="0"/>
                <a:t>	     </a:t>
              </a:r>
              <a:r>
                <a:rPr lang="zh-CN" altLang="en-US" b="1" dirty="0"/>
                <a:t>⑤</a:t>
              </a:r>
              <a:endParaRPr lang="en-US" altLang="zh-CN" b="1" dirty="0"/>
            </a:p>
            <a:p>
              <a:pPr defTabSz="719138" fontAlgn="auto">
                <a:spcBef>
                  <a:spcPts val="0"/>
                </a:spcBef>
                <a:spcAft>
                  <a:spcPts val="0"/>
                </a:spcAft>
                <a:defRPr/>
              </a:pPr>
              <a:endParaRPr lang="en-US" altLang="zh-CN" b="1" dirty="0"/>
            </a:p>
            <a:p>
              <a:pPr defTabSz="719138" fontAlgn="auto">
                <a:spcBef>
                  <a:spcPts val="0"/>
                </a:spcBef>
                <a:spcAft>
                  <a:spcPts val="0"/>
                </a:spcAft>
                <a:defRPr/>
              </a:pPr>
              <a:r>
                <a:rPr lang="zh-CN" altLang="en-US" b="1" dirty="0"/>
                <a:t>⑨</a:t>
              </a:r>
              <a:r>
                <a:rPr lang="en-US" altLang="zh-CN" b="1" dirty="0"/>
                <a:t>	</a:t>
              </a:r>
              <a:r>
                <a:rPr lang="zh-CN" altLang="en-US" b="1" dirty="0"/>
                <a:t>⑧</a:t>
              </a:r>
              <a:r>
                <a:rPr lang="en-US" altLang="zh-CN" b="1" dirty="0"/>
                <a:t>	</a:t>
              </a:r>
              <a:r>
                <a:rPr lang="zh-CN" altLang="en-US" b="1" dirty="0"/>
                <a:t>⑦</a:t>
              </a:r>
              <a:r>
                <a:rPr lang="en-US" altLang="zh-CN" b="1" dirty="0"/>
                <a:t>	</a:t>
              </a:r>
              <a:r>
                <a:rPr lang="zh-CN" altLang="en-US" b="1" dirty="0"/>
                <a:t>⑥</a:t>
              </a:r>
              <a:endParaRPr lang="en-US" altLang="zh-CN" b="1" dirty="0"/>
            </a:p>
            <a:p>
              <a:pPr defTabSz="719138" fontAlgn="auto">
                <a:spcBef>
                  <a:spcPts val="0"/>
                </a:spcBef>
                <a:spcAft>
                  <a:spcPts val="0"/>
                </a:spcAft>
                <a:defRPr/>
              </a:pPr>
              <a:endParaRPr lang="en-US" altLang="zh-CN" b="1" dirty="0"/>
            </a:p>
            <a:p>
              <a:pPr defTabSz="719138" fontAlgn="auto">
                <a:spcBef>
                  <a:spcPts val="0"/>
                </a:spcBef>
                <a:spcAft>
                  <a:spcPts val="0"/>
                </a:spcAft>
                <a:defRPr/>
              </a:pPr>
              <a:r>
                <a:rPr lang="zh-CN" altLang="en-US" b="1" dirty="0"/>
                <a:t>  结 束</a:t>
              </a:r>
            </a:p>
          </p:txBody>
        </p:sp>
        <p:cxnSp>
          <p:nvCxnSpPr>
            <p:cNvPr id="10" name="直接箭头连接符 9">
              <a:extLst>
                <a:ext uri="{FF2B5EF4-FFF2-40B4-BE49-F238E27FC236}"/>
              </a:extLst>
            </p:cNvPr>
            <p:cNvCxnSpPr/>
            <p:nvPr/>
          </p:nvCxnSpPr>
          <p:spPr>
            <a:xfrm>
              <a:off x="8280594" y="3090665"/>
              <a:ext cx="0" cy="8063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extLst>
            </p:cNvPr>
            <p:cNvCxnSpPr/>
            <p:nvPr/>
          </p:nvCxnSpPr>
          <p:spPr>
            <a:xfrm>
              <a:off x="8298838" y="4250567"/>
              <a:ext cx="0" cy="8063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extLst>
            </p:cNvPr>
            <p:cNvCxnSpPr>
              <a:cxnSpLocks/>
            </p:cNvCxnSpPr>
            <p:nvPr/>
          </p:nvCxnSpPr>
          <p:spPr>
            <a:xfrm flipV="1">
              <a:off x="8648523" y="3196873"/>
              <a:ext cx="933507" cy="7001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extLst>
            </p:cNvPr>
            <p:cNvCxnSpPr/>
            <p:nvPr/>
          </p:nvCxnSpPr>
          <p:spPr>
            <a:xfrm>
              <a:off x="9648926" y="3159141"/>
              <a:ext cx="0" cy="8077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extLst>
            </p:cNvPr>
            <p:cNvCxnSpPr/>
            <p:nvPr/>
          </p:nvCxnSpPr>
          <p:spPr>
            <a:xfrm>
              <a:off x="9686936" y="4250567"/>
              <a:ext cx="0" cy="8063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extLst>
            </p:cNvPr>
            <p:cNvCxnSpPr>
              <a:cxnSpLocks/>
            </p:cNvCxnSpPr>
            <p:nvPr/>
          </p:nvCxnSpPr>
          <p:spPr>
            <a:xfrm flipV="1">
              <a:off x="9951480" y="3196873"/>
              <a:ext cx="933507" cy="7001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extLst>
            </p:cNvPr>
            <p:cNvCxnSpPr>
              <a:cxnSpLocks/>
            </p:cNvCxnSpPr>
            <p:nvPr/>
          </p:nvCxnSpPr>
          <p:spPr>
            <a:xfrm flipH="1" flipV="1">
              <a:off x="8648523" y="4263144"/>
              <a:ext cx="886376" cy="7686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extLst>
            </p:cNvPr>
            <p:cNvCxnSpPr>
              <a:cxnSpLocks/>
            </p:cNvCxnSpPr>
            <p:nvPr/>
          </p:nvCxnSpPr>
          <p:spPr>
            <a:xfrm>
              <a:off x="11011177" y="3196873"/>
              <a:ext cx="0" cy="18600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extLst>
            </p:cNvPr>
            <p:cNvCxnSpPr>
              <a:cxnSpLocks/>
            </p:cNvCxnSpPr>
            <p:nvPr/>
          </p:nvCxnSpPr>
          <p:spPr>
            <a:xfrm flipH="1" flipV="1">
              <a:off x="10019896" y="4268734"/>
              <a:ext cx="886376" cy="7700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534988" y="0"/>
            <a:ext cx="10515600" cy="1325563"/>
          </a:xfrm>
        </p:spPr>
        <p:txBody>
          <a:bodyPr/>
          <a:lstStyle/>
          <a:p>
            <a:r>
              <a:rPr lang="zh-CN" altLang="en-US" smtClean="0"/>
              <a:t>函数的嵌套调用</a:t>
            </a:r>
          </a:p>
        </p:txBody>
      </p:sp>
      <p:sp>
        <p:nvSpPr>
          <p:cNvPr id="45058" name="内容占位符 2"/>
          <p:cNvSpPr>
            <a:spLocks noGrp="1"/>
          </p:cNvSpPr>
          <p:nvPr>
            <p:ph idx="1"/>
          </p:nvPr>
        </p:nvSpPr>
        <p:spPr>
          <a:xfrm>
            <a:off x="534988" y="1065213"/>
            <a:ext cx="9334500"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7.5】</a:t>
            </a:r>
            <a:r>
              <a:rPr lang="zh-CN" altLang="en-US" sz="2000" smtClean="0">
                <a:solidFill>
                  <a:schemeClr val="accent1"/>
                </a:solidFill>
              </a:rPr>
              <a:t>输入</a:t>
            </a:r>
            <a:r>
              <a:rPr lang="en-US" altLang="zh-CN" sz="2000" smtClean="0">
                <a:solidFill>
                  <a:schemeClr val="accent1"/>
                </a:solidFill>
              </a:rPr>
              <a:t>4</a:t>
            </a:r>
            <a:r>
              <a:rPr lang="zh-CN" altLang="en-US" sz="2000" smtClean="0">
                <a:solidFill>
                  <a:schemeClr val="accent1"/>
                </a:solidFill>
              </a:rPr>
              <a:t>个整数，找出其中最大的数。用函数的嵌套调用来处理。</a:t>
            </a:r>
          </a:p>
        </p:txBody>
      </p:sp>
      <p:sp>
        <p:nvSpPr>
          <p:cNvPr id="32" name="圆角矩形 12">
            <a:extLst>
              <a:ext uri="{FF2B5EF4-FFF2-40B4-BE49-F238E27FC236}"/>
            </a:extLst>
          </p:cNvPr>
          <p:cNvSpPr/>
          <p:nvPr/>
        </p:nvSpPr>
        <p:spPr>
          <a:xfrm>
            <a:off x="263472" y="1553689"/>
            <a:ext cx="11928528" cy="385926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t>int main()</a:t>
            </a:r>
          </a:p>
          <a:p>
            <a:pPr defTabSz="363538" fontAlgn="auto">
              <a:lnSpc>
                <a:spcPct val="120000"/>
              </a:lnSpc>
              <a:spcBef>
                <a:spcPts val="0"/>
              </a:spcBef>
              <a:spcAft>
                <a:spcPts val="0"/>
              </a:spcAft>
              <a:defRPr/>
            </a:pPr>
            <a:r>
              <a:rPr lang="en-US" altLang="zh-CN" sz="1400" dirty="0"/>
              <a:t>{	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max4</a:t>
            </a:r>
            <a:r>
              <a:rPr lang="zh-CN" altLang="en-US" sz="1400" dirty="0">
                <a:solidFill>
                  <a:srgbClr val="008000"/>
                </a:solidFill>
              </a:rPr>
              <a:t>的函数声明</a:t>
            </a:r>
          </a:p>
          <a:p>
            <a:pPr defTabSz="363538" fontAlgn="auto">
              <a:lnSpc>
                <a:spcPct val="120000"/>
              </a:lnSpc>
              <a:spcBef>
                <a:spcPts val="0"/>
              </a:spcBef>
              <a:spcAft>
                <a:spcPts val="0"/>
              </a:spcAft>
              <a:defRPr/>
            </a:pPr>
            <a:r>
              <a:rPr lang="zh-CN" altLang="en-US" sz="1400" dirty="0"/>
              <a:t>	</a:t>
            </a:r>
            <a:r>
              <a:rPr lang="en-US" altLang="zh-CN" sz="1400" dirty="0"/>
              <a:t>int </a:t>
            </a:r>
            <a:r>
              <a:rPr lang="en-US" altLang="zh-CN" sz="1400" dirty="0" err="1"/>
              <a:t>a,b,c,d,max</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("Please enter 4 </a:t>
            </a:r>
            <a:r>
              <a:rPr lang="en-US" altLang="zh-CN" sz="1400" dirty="0" err="1"/>
              <a:t>interger</a:t>
            </a:r>
            <a:r>
              <a:rPr lang="en-US" altLang="zh-CN" sz="1400" dirty="0"/>
              <a:t> numbers:");	</a:t>
            </a:r>
            <a:r>
              <a:rPr lang="en-US" altLang="zh-CN" sz="1400" dirty="0">
                <a:solidFill>
                  <a:srgbClr val="008000"/>
                </a:solidFill>
              </a:rPr>
              <a:t>//</a:t>
            </a:r>
            <a:r>
              <a:rPr lang="zh-CN" altLang="en-US" sz="1400" dirty="0">
                <a:solidFill>
                  <a:srgbClr val="008000"/>
                </a:solidFill>
              </a:rPr>
              <a:t>提示输入</a:t>
            </a:r>
            <a:r>
              <a:rPr lang="en-US" altLang="zh-CN" sz="1400" dirty="0">
                <a:solidFill>
                  <a:srgbClr val="008000"/>
                </a:solidFill>
              </a:rPr>
              <a:t>4</a:t>
            </a:r>
            <a:r>
              <a:rPr lang="zh-CN" altLang="en-US" sz="1400" dirty="0">
                <a:solidFill>
                  <a:srgbClr val="008000"/>
                </a:solidFill>
              </a:rPr>
              <a:t>个数</a:t>
            </a:r>
          </a:p>
          <a:p>
            <a:pPr defTabSz="363538" fontAlgn="auto">
              <a:lnSpc>
                <a:spcPct val="120000"/>
              </a:lnSpc>
              <a:spcBef>
                <a:spcPts val="0"/>
              </a:spcBef>
              <a:spcAft>
                <a:spcPts val="0"/>
              </a:spcAft>
              <a:defRPr/>
            </a:pPr>
            <a:r>
              <a:rPr lang="zh-CN" altLang="en-US" sz="1400" dirty="0"/>
              <a:t>	</a:t>
            </a:r>
            <a:r>
              <a:rPr lang="en-US" altLang="zh-CN" sz="1400" dirty="0" err="1"/>
              <a:t>scanf</a:t>
            </a:r>
            <a:r>
              <a:rPr lang="en-US" altLang="zh-CN" sz="1400" dirty="0"/>
              <a:t>("%d %d %d %</a:t>
            </a:r>
            <a:r>
              <a:rPr lang="en-US" altLang="zh-CN" sz="1400" dirty="0" err="1"/>
              <a:t>d",&amp;a,&amp;b,&amp;c,&amp;d</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4</a:t>
            </a:r>
            <a:r>
              <a:rPr lang="zh-CN" altLang="en-US" sz="1400" dirty="0">
                <a:solidFill>
                  <a:srgbClr val="008000"/>
                </a:solidFill>
              </a:rPr>
              <a:t>个数</a:t>
            </a:r>
          </a:p>
          <a:p>
            <a:pPr defTabSz="363538" fontAlgn="auto">
              <a:lnSpc>
                <a:spcPct val="120000"/>
              </a:lnSpc>
              <a:spcBef>
                <a:spcPts val="0"/>
              </a:spcBef>
              <a:spcAft>
                <a:spcPts val="0"/>
              </a:spcAft>
              <a:defRPr/>
            </a:pPr>
            <a:r>
              <a:rPr lang="zh-CN" altLang="en-US" sz="1400" dirty="0"/>
              <a:t>	</a:t>
            </a:r>
            <a:r>
              <a:rPr lang="en-US" altLang="zh-CN" sz="1400" dirty="0"/>
              <a:t>max=max4(</a:t>
            </a:r>
            <a:r>
              <a:rPr lang="en-US" altLang="zh-CN" sz="1400" dirty="0" err="1"/>
              <a:t>a,b,c,d</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max4</a:t>
            </a:r>
            <a:r>
              <a:rPr lang="zh-CN" altLang="en-US" sz="1400" dirty="0">
                <a:solidFill>
                  <a:srgbClr val="008000"/>
                </a:solidFill>
              </a:rPr>
              <a:t>函数，得到</a:t>
            </a:r>
            <a:r>
              <a:rPr lang="en-US" altLang="zh-CN" sz="1400" dirty="0">
                <a:solidFill>
                  <a:srgbClr val="008000"/>
                </a:solidFill>
              </a:rPr>
              <a:t>4</a:t>
            </a:r>
            <a:r>
              <a:rPr lang="zh-CN" altLang="en-US" sz="1400" dirty="0">
                <a:solidFill>
                  <a:srgbClr val="008000"/>
                </a:solidFill>
              </a:rPr>
              <a:t>个数中的最大者</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("max=%d \</a:t>
            </a:r>
            <a:r>
              <a:rPr lang="en-US" altLang="zh-CN" sz="1400" dirty="0" err="1"/>
              <a:t>n",max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4</a:t>
            </a:r>
            <a:r>
              <a:rPr lang="zh-CN" altLang="en-US" sz="1400" dirty="0">
                <a:solidFill>
                  <a:srgbClr val="008000"/>
                </a:solidFill>
              </a:rPr>
              <a:t>个数中的最大者</a:t>
            </a:r>
          </a:p>
          <a:p>
            <a:pPr defTabSz="363538" fontAlgn="auto">
              <a:lnSpc>
                <a:spcPct val="120000"/>
              </a:lnSpc>
              <a:spcBef>
                <a:spcPts val="0"/>
              </a:spcBef>
              <a:spcAft>
                <a:spcPts val="0"/>
              </a:spcAft>
              <a:defRPr/>
            </a:pPr>
            <a:r>
              <a:rPr lang="zh-CN" altLang="en-US" sz="1400" dirty="0"/>
              <a:t>	</a:t>
            </a:r>
            <a:r>
              <a:rPr lang="en-US" altLang="zh-CN" sz="1400" dirty="0"/>
              <a:t>return 0;</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max4</a:t>
            </a:r>
            <a:r>
              <a:rPr lang="zh-CN" altLang="en-US" sz="1400" dirty="0">
                <a:solidFill>
                  <a:srgbClr val="008000"/>
                </a:solidFill>
              </a:rPr>
              <a:t>函数 </a:t>
            </a:r>
          </a:p>
          <a:p>
            <a:pPr defTabSz="363538" fontAlgn="auto">
              <a:lnSpc>
                <a:spcPct val="120000"/>
              </a:lnSpc>
              <a:spcBef>
                <a:spcPts val="0"/>
              </a:spcBef>
              <a:spcAft>
                <a:spcPts val="0"/>
              </a:spcAft>
              <a:defRPr/>
            </a:pPr>
            <a:r>
              <a:rPr lang="en-US" altLang="zh-CN" sz="1400" dirty="0"/>
              <a:t>{	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max2</a:t>
            </a:r>
            <a:r>
              <a:rPr lang="zh-CN" altLang="en-US" sz="1400" dirty="0">
                <a:solidFill>
                  <a:srgbClr val="008000"/>
                </a:solidFill>
              </a:rPr>
              <a:t>的函数声明</a:t>
            </a:r>
          </a:p>
          <a:p>
            <a:pPr defTabSz="363538" fontAlgn="auto">
              <a:lnSpc>
                <a:spcPct val="120000"/>
              </a:lnSpc>
              <a:spcBef>
                <a:spcPts val="0"/>
              </a:spcBef>
              <a:spcAft>
                <a:spcPts val="0"/>
              </a:spcAft>
              <a:defRPr/>
            </a:pPr>
            <a:r>
              <a:rPr lang="zh-CN" altLang="en-US" sz="1400" dirty="0"/>
              <a:t>	</a:t>
            </a:r>
            <a:r>
              <a:rPr lang="en-US" altLang="zh-CN" sz="1400" dirty="0"/>
              <a:t>int m;</a:t>
            </a:r>
          </a:p>
          <a:p>
            <a:pPr defTabSz="363538" fontAlgn="auto">
              <a:lnSpc>
                <a:spcPct val="120000"/>
              </a:lnSpc>
              <a:spcBef>
                <a:spcPts val="0"/>
              </a:spcBef>
              <a:spcAft>
                <a:spcPts val="0"/>
              </a:spcAft>
              <a:defRPr/>
            </a:pPr>
            <a:r>
              <a:rPr lang="en-US" altLang="zh-CN" sz="1400" dirty="0"/>
              <a:t>	m=max2(</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fontAlgn="auto">
              <a:lnSpc>
                <a:spcPct val="120000"/>
              </a:lnSpc>
              <a:spcBef>
                <a:spcPts val="0"/>
              </a:spcBef>
              <a:spcAft>
                <a:spcPts val="0"/>
              </a:spcAft>
              <a:defRPr/>
            </a:pPr>
            <a:r>
              <a:rPr lang="zh-CN" altLang="en-US" sz="1400" dirty="0"/>
              <a:t>	</a:t>
            </a:r>
            <a:r>
              <a:rPr lang="en-US" altLang="zh-CN" sz="1400" dirty="0"/>
              <a:t>m=max2(</a:t>
            </a:r>
            <a:r>
              <a:rPr lang="en-US" altLang="zh-CN" sz="1400" dirty="0" err="1"/>
              <a:t>m,c</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fontAlgn="auto">
              <a:lnSpc>
                <a:spcPct val="120000"/>
              </a:lnSpc>
              <a:spcBef>
                <a:spcPts val="0"/>
              </a:spcBef>
              <a:spcAft>
                <a:spcPts val="0"/>
              </a:spcAft>
              <a:defRPr/>
            </a:pPr>
            <a:r>
              <a:rPr lang="zh-CN" altLang="en-US" sz="1400" dirty="0"/>
              <a:t>	</a:t>
            </a:r>
            <a:r>
              <a:rPr lang="en-US" altLang="zh-CN" sz="1400" dirty="0"/>
              <a:t>m=max2(</a:t>
            </a:r>
            <a:r>
              <a:rPr lang="en-US" altLang="zh-CN" sz="1400" dirty="0" err="1"/>
              <a:t>m,d</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a,b,c,d</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fontAlgn="auto">
              <a:lnSpc>
                <a:spcPct val="120000"/>
              </a:lnSpc>
              <a:spcBef>
                <a:spcPts val="0"/>
              </a:spcBef>
              <a:spcAft>
                <a:spcPts val="0"/>
              </a:spcAft>
              <a:defRPr/>
            </a:pPr>
            <a:r>
              <a:rPr lang="zh-CN" altLang="en-US" sz="1400" dirty="0"/>
              <a:t>	</a:t>
            </a:r>
            <a:r>
              <a:rPr lang="en-US" altLang="zh-CN" sz="1400" dirty="0"/>
              <a:t>return(m);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m</a:t>
            </a:r>
            <a:r>
              <a:rPr lang="zh-CN" altLang="en-US" sz="1400" dirty="0">
                <a:solidFill>
                  <a:srgbClr val="008000"/>
                </a:solidFill>
              </a:rPr>
              <a:t>作为函数值带回</a:t>
            </a:r>
            <a:r>
              <a:rPr lang="en-US" altLang="zh-CN" sz="1400" dirty="0">
                <a:solidFill>
                  <a:srgbClr val="008000"/>
                </a:solidFill>
              </a:rPr>
              <a:t>main</a:t>
            </a:r>
            <a:r>
              <a:rPr lang="zh-CN" altLang="en-US" sz="1400" dirty="0">
                <a:solidFill>
                  <a:srgbClr val="008000"/>
                </a:solidFill>
              </a:rPr>
              <a:t>函数</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max2</a:t>
            </a:r>
            <a:r>
              <a:rPr lang="zh-CN" altLang="en-US" sz="1400" dirty="0">
                <a:solidFill>
                  <a:srgbClr val="008000"/>
                </a:solidFill>
              </a:rPr>
              <a:t>函数 </a:t>
            </a:r>
          </a:p>
          <a:p>
            <a:pPr defTabSz="363538" fontAlgn="auto">
              <a:lnSpc>
                <a:spcPct val="120000"/>
              </a:lnSpc>
              <a:spcBef>
                <a:spcPts val="0"/>
              </a:spcBef>
              <a:spcAft>
                <a:spcPts val="0"/>
              </a:spcAft>
              <a:defRPr/>
            </a:pPr>
            <a:r>
              <a:rPr lang="en-US" altLang="zh-CN" sz="1400" dirty="0"/>
              <a:t>{	if(a&gt;=b)</a:t>
            </a:r>
          </a:p>
          <a:p>
            <a:pPr defTabSz="363538" fontAlgn="auto">
              <a:lnSpc>
                <a:spcPct val="120000"/>
              </a:lnSpc>
              <a:spcBef>
                <a:spcPts val="0"/>
              </a:spcBef>
              <a:spcAft>
                <a:spcPts val="0"/>
              </a:spcAft>
              <a:defRPr/>
            </a:pPr>
            <a:r>
              <a:rPr lang="en-US" altLang="zh-CN" sz="1400" dirty="0"/>
              <a:t>		return a;		</a:t>
            </a:r>
            <a:r>
              <a:rPr lang="en-US" altLang="zh-CN" sz="1400" dirty="0">
                <a:solidFill>
                  <a:srgbClr val="008000"/>
                </a:solidFill>
              </a:rPr>
              <a:t>//</a:t>
            </a:r>
            <a:r>
              <a:rPr lang="zh-CN" altLang="en-US" sz="1400" dirty="0">
                <a:solidFill>
                  <a:srgbClr val="008000"/>
                </a:solidFill>
              </a:rPr>
              <a:t>若</a:t>
            </a:r>
            <a:r>
              <a:rPr lang="en-US" altLang="zh-CN" sz="1400" dirty="0" err="1">
                <a:solidFill>
                  <a:srgbClr val="008000"/>
                </a:solidFill>
              </a:rPr>
              <a:t>a≥b</a:t>
            </a:r>
            <a:r>
              <a:rPr lang="zh-CN" altLang="en-US" sz="1400" dirty="0">
                <a:solidFill>
                  <a:srgbClr val="008000"/>
                </a:solidFill>
              </a:rPr>
              <a:t>，将</a:t>
            </a:r>
            <a:r>
              <a:rPr lang="en-US" altLang="zh-CN" sz="1400" dirty="0">
                <a:solidFill>
                  <a:srgbClr val="008000"/>
                </a:solidFill>
              </a:rPr>
              <a:t>a</a:t>
            </a:r>
            <a:r>
              <a:rPr lang="zh-CN" altLang="en-US" sz="1400" dirty="0">
                <a:solidFill>
                  <a:srgbClr val="008000"/>
                </a:solidFill>
              </a:rPr>
              <a:t>作为函数返回值 </a:t>
            </a:r>
          </a:p>
          <a:p>
            <a:pPr defTabSz="363538" fontAlgn="auto">
              <a:lnSpc>
                <a:spcPct val="120000"/>
              </a:lnSpc>
              <a:spcBef>
                <a:spcPts val="0"/>
              </a:spcBef>
              <a:spcAft>
                <a:spcPts val="0"/>
              </a:spcAft>
              <a:defRPr/>
            </a:pPr>
            <a:r>
              <a:rPr lang="zh-CN" altLang="en-US" sz="1400" dirty="0"/>
              <a:t>	</a:t>
            </a:r>
            <a:r>
              <a:rPr lang="en-US" altLang="zh-CN" sz="1400" dirty="0"/>
              <a:t>else</a:t>
            </a:r>
          </a:p>
          <a:p>
            <a:pPr defTabSz="363538" fontAlgn="auto">
              <a:lnSpc>
                <a:spcPct val="120000"/>
              </a:lnSpc>
              <a:spcBef>
                <a:spcPts val="0"/>
              </a:spcBef>
              <a:spcAft>
                <a:spcPts val="0"/>
              </a:spcAft>
              <a:defRPr/>
            </a:pPr>
            <a:r>
              <a:rPr lang="en-US" altLang="zh-CN" sz="1400" dirty="0"/>
              <a:t>		return b;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a&lt;b</a:t>
            </a:r>
            <a:r>
              <a:rPr lang="zh-CN" altLang="en-US" sz="1400" dirty="0">
                <a:solidFill>
                  <a:srgbClr val="008000"/>
                </a:solidFill>
              </a:rPr>
              <a:t>，将</a:t>
            </a:r>
            <a:r>
              <a:rPr lang="en-US" altLang="zh-CN" sz="1400" dirty="0">
                <a:solidFill>
                  <a:srgbClr val="008000"/>
                </a:solidFill>
              </a:rPr>
              <a:t>b</a:t>
            </a:r>
            <a:r>
              <a:rPr lang="zh-CN" altLang="en-US" sz="1400" dirty="0">
                <a:solidFill>
                  <a:srgbClr val="008000"/>
                </a:solidFill>
              </a:rPr>
              <a:t>作为函数返回值</a:t>
            </a:r>
          </a:p>
          <a:p>
            <a:pPr defTabSz="363538" fontAlgn="auto">
              <a:lnSpc>
                <a:spcPct val="120000"/>
              </a:lnSpc>
              <a:spcBef>
                <a:spcPts val="0"/>
              </a:spcBef>
              <a:spcAft>
                <a:spcPts val="0"/>
              </a:spcAft>
              <a:defRPr/>
            </a:pPr>
            <a:r>
              <a:rPr lang="en-US" altLang="zh-CN" sz="1400" dirty="0"/>
              <a:t>}</a:t>
            </a:r>
          </a:p>
        </p:txBody>
      </p:sp>
      <p:cxnSp>
        <p:nvCxnSpPr>
          <p:cNvPr id="33" name="直接连接符 32">
            <a:extLst>
              <a:ext uri="{FF2B5EF4-FFF2-40B4-BE49-F238E27FC236}"/>
            </a:extLst>
          </p:cNvPr>
          <p:cNvCxnSpPr>
            <a:cxnSpLocks/>
          </p:cNvCxnSpPr>
          <p:nvPr/>
        </p:nvCxnSpPr>
        <p:spPr>
          <a:xfrm>
            <a:off x="6021388" y="1784350"/>
            <a:ext cx="0" cy="3482975"/>
          </a:xfrm>
          <a:prstGeom prst="line">
            <a:avLst/>
          </a:prstGeom>
        </p:spPr>
        <p:style>
          <a:lnRef idx="1">
            <a:schemeClr val="accent1"/>
          </a:lnRef>
          <a:fillRef idx="0">
            <a:schemeClr val="accent1"/>
          </a:fillRef>
          <a:effectRef idx="0">
            <a:schemeClr val="accent1"/>
          </a:effectRef>
          <a:fontRef idx="minor">
            <a:schemeClr val="tx1"/>
          </a:fontRef>
        </p:style>
      </p:cxnSp>
      <p:grpSp>
        <p:nvGrpSpPr>
          <p:cNvPr id="45061" name="组合 34"/>
          <p:cNvGrpSpPr>
            <a:grpSpLocks/>
          </p:cNvGrpSpPr>
          <p:nvPr/>
        </p:nvGrpSpPr>
        <p:grpSpPr bwMode="auto">
          <a:xfrm>
            <a:off x="5865813" y="2089150"/>
            <a:ext cx="325437" cy="258763"/>
            <a:chOff x="5926033" y="1926699"/>
            <a:chExt cx="325496" cy="260107"/>
          </a:xfrm>
        </p:grpSpPr>
        <p:sp>
          <p:nvSpPr>
            <p:cNvPr id="36"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9"/>
              </p:custDataLst>
            </p:nvPr>
          </p:nvSpPr>
          <p:spPr>
            <a:xfrm>
              <a:off x="5960964" y="1941061"/>
              <a:ext cx="269924" cy="5425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2"/>
              </p:custDataLst>
            </p:nvPr>
          </p:nvSpPr>
          <p:spPr>
            <a:xfrm>
              <a:off x="5960964" y="2114997"/>
              <a:ext cx="269924" cy="5425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45062" name="组合 42"/>
          <p:cNvGrpSpPr>
            <a:grpSpLocks/>
          </p:cNvGrpSpPr>
          <p:nvPr/>
        </p:nvGrpSpPr>
        <p:grpSpPr bwMode="auto">
          <a:xfrm>
            <a:off x="5859463" y="4632325"/>
            <a:ext cx="325437" cy="258763"/>
            <a:chOff x="5926033" y="5434781"/>
            <a:chExt cx="325496" cy="260106"/>
          </a:xfrm>
        </p:grpSpPr>
        <p:sp>
          <p:nvSpPr>
            <p:cNvPr id="44"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3"/>
              </p:custDataLst>
            </p:nvPr>
          </p:nvSpPr>
          <p:spPr>
            <a:xfrm>
              <a:off x="5960964" y="5449143"/>
              <a:ext cx="269924" cy="52659"/>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6"/>
              </p:custDataLst>
            </p:nvPr>
          </p:nvSpPr>
          <p:spPr>
            <a:xfrm>
              <a:off x="5960964" y="5623078"/>
              <a:ext cx="269924" cy="5425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51" name="组合 50"/>
          <p:cNvGrpSpPr/>
          <p:nvPr/>
        </p:nvGrpSpPr>
        <p:grpSpPr>
          <a:xfrm>
            <a:off x="660709" y="5565348"/>
            <a:ext cx="11337485" cy="1334343"/>
            <a:chOff x="8050697" y="5019262"/>
            <a:chExt cx="11337485"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1337485"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3" name="图片 52"/>
            <p:cNvPicPr>
              <a:picLocks noChangeAspect="1"/>
            </p:cNvPicPr>
            <p:nvPr/>
          </p:nvPicPr>
          <p:blipFill>
            <a:blip r:embed="rId15" cstate="print">
              <a:extLst>
                <a:ext uri="{28A0092B-C50C-407E-A947-70E740481C1C}"/>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00178" cy="1169551"/>
            </a:xfrm>
            <a:prstGeom prst="rect">
              <a:avLst/>
            </a:prstGeom>
            <a:noFill/>
          </p:spPr>
          <p:txBody>
            <a:bodyPr>
              <a:spAutoFit/>
            </a:bodyPr>
            <a:lstStyle/>
            <a:p>
              <a:pPr fontAlgn="auto">
                <a:spcBef>
                  <a:spcPts val="0"/>
                </a:spcBef>
                <a:spcAft>
                  <a:spcPts val="0"/>
                </a:spcAft>
                <a:defRPr/>
              </a:pPr>
              <a:r>
                <a:rPr lang="zh-CN" altLang="en-US" sz="1400" dirty="0">
                  <a:solidFill>
                    <a:schemeClr val="bg1"/>
                  </a:solidFill>
                  <a:latin typeface="+mn-lt"/>
                  <a:ea typeface="+mn-ea"/>
                  <a:cs typeface="+mn-cs"/>
                </a:rPr>
                <a:t>在主函数中要调用</a:t>
              </a:r>
              <a:r>
                <a:rPr lang="en-US" altLang="zh-CN" sz="1400" dirty="0">
                  <a:solidFill>
                    <a:schemeClr val="bg1"/>
                  </a:solidFill>
                  <a:latin typeface="+mn-lt"/>
                  <a:ea typeface="+mn-ea"/>
                  <a:cs typeface="+mn-cs"/>
                </a:rPr>
                <a:t>max4</a:t>
              </a:r>
              <a:r>
                <a:rPr lang="zh-CN" altLang="en-US" sz="1400" dirty="0">
                  <a:solidFill>
                    <a:schemeClr val="bg1"/>
                  </a:solidFill>
                  <a:latin typeface="+mn-lt"/>
                  <a:ea typeface="+mn-ea"/>
                  <a:cs typeface="+mn-cs"/>
                </a:rPr>
                <a:t>函数，因此在主函数的开头要对</a:t>
              </a:r>
              <a:r>
                <a:rPr lang="en-US" altLang="zh-CN" sz="1400" dirty="0">
                  <a:solidFill>
                    <a:schemeClr val="bg1"/>
                  </a:solidFill>
                  <a:latin typeface="+mn-lt"/>
                  <a:ea typeface="+mn-ea"/>
                  <a:cs typeface="+mn-cs"/>
                </a:rPr>
                <a:t>max4</a:t>
              </a:r>
              <a:r>
                <a:rPr lang="zh-CN" altLang="en-US" sz="1400" dirty="0">
                  <a:solidFill>
                    <a:schemeClr val="bg1"/>
                  </a:solidFill>
                  <a:latin typeface="+mn-lt"/>
                  <a:ea typeface="+mn-ea"/>
                  <a:cs typeface="+mn-cs"/>
                </a:rPr>
                <a:t>函数作声明。在</a:t>
              </a:r>
              <a:r>
                <a:rPr lang="en-US" altLang="zh-CN" sz="1400" dirty="0">
                  <a:solidFill>
                    <a:schemeClr val="bg1"/>
                  </a:solidFill>
                  <a:latin typeface="+mn-lt"/>
                  <a:ea typeface="+mn-ea"/>
                  <a:cs typeface="+mn-cs"/>
                </a:rPr>
                <a:t>max4</a:t>
              </a:r>
              <a:r>
                <a:rPr lang="zh-CN" altLang="en-US" sz="1400" dirty="0">
                  <a:solidFill>
                    <a:schemeClr val="bg1"/>
                  </a:solidFill>
                  <a:latin typeface="+mn-lt"/>
                  <a:ea typeface="+mn-ea"/>
                  <a:cs typeface="+mn-cs"/>
                </a:rPr>
                <a:t>函数中</a:t>
              </a:r>
              <a:r>
                <a:rPr lang="en-US" altLang="zh-CN" sz="1400" dirty="0">
                  <a:solidFill>
                    <a:schemeClr val="bg1"/>
                  </a:solidFill>
                  <a:latin typeface="+mn-lt"/>
                  <a:ea typeface="+mn-ea"/>
                  <a:cs typeface="+mn-cs"/>
                </a:rPr>
                <a:t>3</a:t>
              </a:r>
              <a:r>
                <a:rPr lang="zh-CN" altLang="en-US" sz="1400" dirty="0">
                  <a:solidFill>
                    <a:schemeClr val="bg1"/>
                  </a:solidFill>
                  <a:latin typeface="+mn-lt"/>
                  <a:ea typeface="+mn-ea"/>
                  <a:cs typeface="+mn-cs"/>
                </a:rPr>
                <a:t>次调用</a:t>
              </a:r>
              <a:r>
                <a:rPr lang="en-US" altLang="zh-CN" sz="1400" dirty="0">
                  <a:solidFill>
                    <a:schemeClr val="bg1"/>
                  </a:solidFill>
                  <a:latin typeface="+mn-lt"/>
                  <a:ea typeface="+mn-ea"/>
                  <a:cs typeface="+mn-cs"/>
                </a:rPr>
                <a:t>max2</a:t>
              </a:r>
              <a:r>
                <a:rPr lang="zh-CN" altLang="en-US" sz="1400" dirty="0">
                  <a:solidFill>
                    <a:schemeClr val="bg1"/>
                  </a:solidFill>
                  <a:latin typeface="+mn-lt"/>
                  <a:ea typeface="+mn-ea"/>
                  <a:cs typeface="+mn-cs"/>
                </a:rPr>
                <a:t>函数，因此在</a:t>
              </a:r>
              <a:r>
                <a:rPr lang="en-US" altLang="zh-CN" sz="1400" dirty="0">
                  <a:solidFill>
                    <a:schemeClr val="bg1"/>
                  </a:solidFill>
                  <a:latin typeface="+mn-lt"/>
                  <a:ea typeface="+mn-ea"/>
                  <a:cs typeface="+mn-cs"/>
                </a:rPr>
                <a:t>max4</a:t>
              </a:r>
              <a:r>
                <a:rPr lang="zh-CN" altLang="en-US" sz="1400" dirty="0">
                  <a:solidFill>
                    <a:schemeClr val="bg1"/>
                  </a:solidFill>
                  <a:latin typeface="+mn-lt"/>
                  <a:ea typeface="+mn-ea"/>
                  <a:cs typeface="+mn-cs"/>
                </a:rPr>
                <a:t>函数的开头要对</a:t>
              </a:r>
              <a:r>
                <a:rPr lang="en-US" altLang="zh-CN" sz="1400" dirty="0">
                  <a:solidFill>
                    <a:schemeClr val="bg1"/>
                  </a:solidFill>
                  <a:latin typeface="+mn-lt"/>
                  <a:ea typeface="+mn-ea"/>
                  <a:cs typeface="+mn-cs"/>
                </a:rPr>
                <a:t>max2</a:t>
              </a:r>
              <a:r>
                <a:rPr lang="zh-CN" altLang="en-US" sz="1400" dirty="0">
                  <a:solidFill>
                    <a:schemeClr val="bg1"/>
                  </a:solidFill>
                  <a:latin typeface="+mn-lt"/>
                  <a:ea typeface="+mn-ea"/>
                  <a:cs typeface="+mn-cs"/>
                </a:rPr>
                <a:t>函数作声明。由于在主函数中没有直接调用</a:t>
              </a:r>
              <a:r>
                <a:rPr lang="en-US" altLang="zh-CN" sz="1400" dirty="0">
                  <a:solidFill>
                    <a:schemeClr val="bg1"/>
                  </a:solidFill>
                  <a:latin typeface="+mn-lt"/>
                  <a:ea typeface="+mn-ea"/>
                  <a:cs typeface="+mn-cs"/>
                </a:rPr>
                <a:t>max2</a:t>
              </a:r>
              <a:r>
                <a:rPr lang="zh-CN" altLang="en-US" sz="1400" dirty="0">
                  <a:solidFill>
                    <a:schemeClr val="bg1"/>
                  </a:solidFill>
                  <a:latin typeface="+mn-lt"/>
                  <a:ea typeface="+mn-ea"/>
                  <a:cs typeface="+mn-cs"/>
                </a:rPr>
                <a:t>函数，因此在主函数中不必对</a:t>
              </a:r>
              <a:r>
                <a:rPr lang="en-US" altLang="zh-CN" sz="1400" dirty="0">
                  <a:solidFill>
                    <a:schemeClr val="bg1"/>
                  </a:solidFill>
                  <a:latin typeface="+mn-lt"/>
                  <a:ea typeface="+mn-ea"/>
                  <a:cs typeface="+mn-cs"/>
                </a:rPr>
                <a:t>max2</a:t>
              </a:r>
              <a:r>
                <a:rPr lang="zh-CN" altLang="en-US" sz="1400" dirty="0">
                  <a:solidFill>
                    <a:schemeClr val="bg1"/>
                  </a:solidFill>
                  <a:latin typeface="+mn-lt"/>
                  <a:ea typeface="+mn-ea"/>
                  <a:cs typeface="+mn-cs"/>
                </a:rPr>
                <a:t>函数作声明，只须在</a:t>
              </a:r>
              <a:r>
                <a:rPr lang="en-US" altLang="zh-CN" sz="1400" dirty="0">
                  <a:solidFill>
                    <a:schemeClr val="bg1"/>
                  </a:solidFill>
                  <a:latin typeface="+mn-lt"/>
                  <a:ea typeface="+mn-ea"/>
                  <a:cs typeface="+mn-cs"/>
                </a:rPr>
                <a:t>max4</a:t>
              </a:r>
              <a:r>
                <a:rPr lang="zh-CN" altLang="en-US" sz="1400" dirty="0">
                  <a:solidFill>
                    <a:schemeClr val="bg1"/>
                  </a:solidFill>
                  <a:latin typeface="+mn-lt"/>
                  <a:ea typeface="+mn-ea"/>
                  <a:cs typeface="+mn-cs"/>
                </a:rPr>
                <a:t>函数中作声明即可。</a:t>
              </a:r>
              <a:endParaRPr lang="en-US" altLang="zh-CN" sz="1400" dirty="0">
                <a:solidFill>
                  <a:schemeClr val="bg1"/>
                </a:solidFill>
                <a:latin typeface="+mn-lt"/>
                <a:ea typeface="+mn-ea"/>
                <a:cs typeface="+mn-cs"/>
              </a:endParaRPr>
            </a:p>
            <a:p>
              <a:pPr fontAlgn="auto">
                <a:spcBef>
                  <a:spcPts val="0"/>
                </a:spcBef>
                <a:spcAft>
                  <a:spcPts val="0"/>
                </a:spcAft>
                <a:defRPr/>
              </a:pPr>
              <a:r>
                <a:rPr lang="en-US" altLang="zh-CN" sz="1400" dirty="0">
                  <a:solidFill>
                    <a:schemeClr val="bg1"/>
                  </a:solidFill>
                  <a:latin typeface="+mn-lt"/>
                  <a:ea typeface="+mn-ea"/>
                  <a:cs typeface="+mn-cs"/>
                </a:rPr>
                <a:t>max4</a:t>
              </a:r>
              <a:r>
                <a:rPr lang="zh-CN" altLang="en-US" sz="1400" dirty="0">
                  <a:solidFill>
                    <a:schemeClr val="bg1"/>
                  </a:solidFill>
                  <a:latin typeface="+mn-lt"/>
                  <a:ea typeface="+mn-ea"/>
                  <a:cs typeface="+mn-cs"/>
                </a:rPr>
                <a:t>函数执行过程</a:t>
              </a:r>
              <a:r>
                <a:rPr lang="en-US" altLang="zh-CN" sz="1400" dirty="0">
                  <a:solidFill>
                    <a:schemeClr val="bg1"/>
                  </a:solidFill>
                  <a:latin typeface="+mn-lt"/>
                  <a:ea typeface="+mn-ea"/>
                  <a:cs typeface="+mn-cs"/>
                </a:rPr>
                <a:t>: </a:t>
              </a:r>
              <a:r>
                <a:rPr lang="zh-CN" altLang="en-US" sz="1400" dirty="0">
                  <a:solidFill>
                    <a:schemeClr val="bg1"/>
                  </a:solidFill>
                  <a:latin typeface="+mn-lt"/>
                  <a:ea typeface="+mn-ea"/>
                  <a:cs typeface="+mn-cs"/>
                </a:rPr>
                <a:t>第</a:t>
              </a:r>
              <a:r>
                <a:rPr lang="en-US" altLang="zh-CN" sz="1400" dirty="0">
                  <a:solidFill>
                    <a:schemeClr val="bg1"/>
                  </a:solidFill>
                  <a:latin typeface="+mn-lt"/>
                  <a:ea typeface="+mn-ea"/>
                  <a:cs typeface="+mn-cs"/>
                </a:rPr>
                <a:t>1</a:t>
              </a:r>
              <a:r>
                <a:rPr lang="zh-CN" altLang="en-US" sz="1400" dirty="0">
                  <a:solidFill>
                    <a:schemeClr val="bg1"/>
                  </a:solidFill>
                  <a:latin typeface="+mn-lt"/>
                  <a:ea typeface="+mn-ea"/>
                  <a:cs typeface="+mn-cs"/>
                </a:rPr>
                <a:t>次调用</a:t>
              </a:r>
              <a:r>
                <a:rPr lang="en-US" altLang="zh-CN" sz="1400" dirty="0">
                  <a:solidFill>
                    <a:schemeClr val="bg1"/>
                  </a:solidFill>
                  <a:latin typeface="+mn-lt"/>
                  <a:ea typeface="+mn-ea"/>
                  <a:cs typeface="+mn-cs"/>
                </a:rPr>
                <a:t>max2</a:t>
              </a:r>
              <a:r>
                <a:rPr lang="zh-CN" altLang="en-US" sz="1400" dirty="0">
                  <a:solidFill>
                    <a:schemeClr val="bg1"/>
                  </a:solidFill>
                  <a:latin typeface="+mn-lt"/>
                  <a:ea typeface="+mn-ea"/>
                  <a:cs typeface="+mn-cs"/>
                </a:rPr>
                <a:t>函数得到的函数值是</a:t>
              </a:r>
              <a:r>
                <a:rPr lang="en-US" altLang="zh-CN" sz="1400" dirty="0">
                  <a:solidFill>
                    <a:schemeClr val="bg1"/>
                  </a:solidFill>
                  <a:latin typeface="+mn-lt"/>
                  <a:ea typeface="+mn-ea"/>
                  <a:cs typeface="+mn-cs"/>
                </a:rPr>
                <a:t>a</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b</a:t>
              </a:r>
              <a:r>
                <a:rPr lang="zh-CN" altLang="en-US" sz="1400" dirty="0">
                  <a:solidFill>
                    <a:schemeClr val="bg1"/>
                  </a:solidFill>
                  <a:latin typeface="+mn-lt"/>
                  <a:ea typeface="+mn-ea"/>
                  <a:cs typeface="+mn-cs"/>
                </a:rPr>
                <a:t>中的大者，把它赋给变量</a:t>
              </a:r>
              <a:r>
                <a:rPr lang="en-US" altLang="zh-CN" sz="1400" dirty="0">
                  <a:solidFill>
                    <a:schemeClr val="bg1"/>
                  </a:solidFill>
                  <a:latin typeface="+mn-lt"/>
                  <a:ea typeface="+mn-ea"/>
                  <a:cs typeface="+mn-cs"/>
                </a:rPr>
                <a:t>m</a:t>
              </a:r>
              <a:r>
                <a:rPr lang="zh-CN" altLang="en-US" sz="1400" dirty="0">
                  <a:solidFill>
                    <a:schemeClr val="bg1"/>
                  </a:solidFill>
                  <a:latin typeface="+mn-lt"/>
                  <a:ea typeface="+mn-ea"/>
                  <a:cs typeface="+mn-cs"/>
                </a:rPr>
                <a:t>，第</a:t>
              </a:r>
              <a:r>
                <a:rPr lang="en-US" altLang="zh-CN" sz="1400" dirty="0">
                  <a:solidFill>
                    <a:schemeClr val="bg1"/>
                  </a:solidFill>
                  <a:latin typeface="+mn-lt"/>
                  <a:ea typeface="+mn-ea"/>
                  <a:cs typeface="+mn-cs"/>
                </a:rPr>
                <a:t>2</a:t>
              </a:r>
              <a:r>
                <a:rPr lang="zh-CN" altLang="en-US" sz="1400" dirty="0">
                  <a:solidFill>
                    <a:schemeClr val="bg1"/>
                  </a:solidFill>
                  <a:latin typeface="+mn-lt"/>
                  <a:ea typeface="+mn-ea"/>
                  <a:cs typeface="+mn-cs"/>
                </a:rPr>
                <a:t>次调用</a:t>
              </a:r>
              <a:r>
                <a:rPr lang="en-US" altLang="zh-CN" sz="1400" dirty="0">
                  <a:solidFill>
                    <a:schemeClr val="bg1"/>
                  </a:solidFill>
                  <a:latin typeface="+mn-lt"/>
                  <a:ea typeface="+mn-ea"/>
                  <a:cs typeface="+mn-cs"/>
                </a:rPr>
                <a:t>max2</a:t>
              </a:r>
              <a:r>
                <a:rPr lang="zh-CN" altLang="en-US" sz="1400" dirty="0">
                  <a:solidFill>
                    <a:schemeClr val="bg1"/>
                  </a:solidFill>
                  <a:latin typeface="+mn-lt"/>
                  <a:ea typeface="+mn-ea"/>
                  <a:cs typeface="+mn-cs"/>
                </a:rPr>
                <a:t>得到</a:t>
              </a:r>
              <a:r>
                <a:rPr lang="en-US" altLang="zh-CN" sz="1400" dirty="0">
                  <a:solidFill>
                    <a:schemeClr val="bg1"/>
                  </a:solidFill>
                  <a:latin typeface="+mn-lt"/>
                  <a:ea typeface="+mn-ea"/>
                  <a:cs typeface="+mn-cs"/>
                </a:rPr>
                <a:t>m</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c</a:t>
              </a:r>
              <a:r>
                <a:rPr lang="zh-CN" altLang="en-US" sz="1400" dirty="0">
                  <a:solidFill>
                    <a:schemeClr val="bg1"/>
                  </a:solidFill>
                  <a:latin typeface="+mn-lt"/>
                  <a:ea typeface="+mn-ea"/>
                  <a:cs typeface="+mn-cs"/>
                </a:rPr>
                <a:t>中的大者，也就是</a:t>
              </a:r>
              <a:r>
                <a:rPr lang="en-US" altLang="zh-CN" sz="1400" dirty="0" err="1">
                  <a:solidFill>
                    <a:schemeClr val="bg1"/>
                  </a:solidFill>
                  <a:latin typeface="+mn-lt"/>
                  <a:ea typeface="+mn-ea"/>
                  <a:cs typeface="+mn-cs"/>
                </a:rPr>
                <a:t>a,b,c</a:t>
              </a:r>
              <a:r>
                <a:rPr lang="zh-CN" altLang="en-US" sz="1400" dirty="0">
                  <a:solidFill>
                    <a:schemeClr val="bg1"/>
                  </a:solidFill>
                  <a:latin typeface="+mn-lt"/>
                  <a:ea typeface="+mn-ea"/>
                  <a:cs typeface="+mn-cs"/>
                </a:rPr>
                <a:t>中的最大者，再把它赋给变量</a:t>
              </a:r>
              <a:r>
                <a:rPr lang="en-US" altLang="zh-CN" sz="1400" dirty="0">
                  <a:solidFill>
                    <a:schemeClr val="bg1"/>
                  </a:solidFill>
                  <a:latin typeface="+mn-lt"/>
                  <a:ea typeface="+mn-ea"/>
                  <a:cs typeface="+mn-cs"/>
                </a:rPr>
                <a:t>m</a:t>
              </a:r>
              <a:r>
                <a:rPr lang="zh-CN" altLang="en-US" sz="1400" dirty="0">
                  <a:solidFill>
                    <a:schemeClr val="bg1"/>
                  </a:solidFill>
                  <a:latin typeface="+mn-lt"/>
                  <a:ea typeface="+mn-ea"/>
                  <a:cs typeface="+mn-cs"/>
                </a:rPr>
                <a:t>。第</a:t>
              </a:r>
              <a:r>
                <a:rPr lang="en-US" altLang="zh-CN" sz="1400" dirty="0">
                  <a:solidFill>
                    <a:schemeClr val="bg1"/>
                  </a:solidFill>
                  <a:latin typeface="+mn-lt"/>
                  <a:ea typeface="+mn-ea"/>
                  <a:cs typeface="+mn-cs"/>
                </a:rPr>
                <a:t>3</a:t>
              </a:r>
              <a:r>
                <a:rPr lang="zh-CN" altLang="en-US" sz="1400" dirty="0">
                  <a:solidFill>
                    <a:schemeClr val="bg1"/>
                  </a:solidFill>
                  <a:latin typeface="+mn-lt"/>
                  <a:ea typeface="+mn-ea"/>
                  <a:cs typeface="+mn-cs"/>
                </a:rPr>
                <a:t>次调用</a:t>
              </a:r>
              <a:r>
                <a:rPr lang="en-US" altLang="zh-CN" sz="1400" dirty="0">
                  <a:solidFill>
                    <a:schemeClr val="bg1"/>
                  </a:solidFill>
                  <a:latin typeface="+mn-lt"/>
                  <a:ea typeface="+mn-ea"/>
                  <a:cs typeface="+mn-cs"/>
                </a:rPr>
                <a:t>max2</a:t>
              </a:r>
              <a:r>
                <a:rPr lang="zh-CN" altLang="en-US" sz="1400" dirty="0">
                  <a:solidFill>
                    <a:schemeClr val="bg1"/>
                  </a:solidFill>
                  <a:latin typeface="+mn-lt"/>
                  <a:ea typeface="+mn-ea"/>
                  <a:cs typeface="+mn-cs"/>
                </a:rPr>
                <a:t>得到</a:t>
              </a:r>
              <a:r>
                <a:rPr lang="en-US" altLang="zh-CN" sz="1400" dirty="0">
                  <a:solidFill>
                    <a:schemeClr val="bg1"/>
                  </a:solidFill>
                  <a:latin typeface="+mn-lt"/>
                  <a:ea typeface="+mn-ea"/>
                  <a:cs typeface="+mn-cs"/>
                </a:rPr>
                <a:t>m</a:t>
              </a:r>
              <a:r>
                <a:rPr lang="zh-CN" altLang="en-US" sz="1400" dirty="0">
                  <a:solidFill>
                    <a:schemeClr val="bg1"/>
                  </a:solidFill>
                  <a:latin typeface="+mn-lt"/>
                  <a:ea typeface="+mn-ea"/>
                  <a:cs typeface="+mn-cs"/>
                </a:rPr>
                <a:t>和</a:t>
              </a:r>
              <a:r>
                <a:rPr lang="en-US" altLang="zh-CN" sz="1400" dirty="0">
                  <a:solidFill>
                    <a:schemeClr val="bg1"/>
                  </a:solidFill>
                  <a:latin typeface="+mn-lt"/>
                  <a:ea typeface="+mn-ea"/>
                  <a:cs typeface="+mn-cs"/>
                </a:rPr>
                <a:t>d</a:t>
              </a:r>
              <a:r>
                <a:rPr lang="zh-CN" altLang="en-US" sz="1400" dirty="0">
                  <a:solidFill>
                    <a:schemeClr val="bg1"/>
                  </a:solidFill>
                  <a:latin typeface="+mn-lt"/>
                  <a:ea typeface="+mn-ea"/>
                  <a:cs typeface="+mn-cs"/>
                </a:rPr>
                <a:t>中的大者，也就是</a:t>
              </a:r>
              <a:r>
                <a:rPr lang="en-US" altLang="zh-CN" sz="1400" dirty="0" err="1">
                  <a:solidFill>
                    <a:schemeClr val="bg1"/>
                  </a:solidFill>
                  <a:latin typeface="+mn-lt"/>
                  <a:ea typeface="+mn-ea"/>
                  <a:cs typeface="+mn-cs"/>
                </a:rPr>
                <a:t>a,b,c,d</a:t>
              </a:r>
              <a:r>
                <a:rPr lang="zh-CN" altLang="en-US" sz="1400" dirty="0">
                  <a:solidFill>
                    <a:schemeClr val="bg1"/>
                  </a:solidFill>
                  <a:latin typeface="+mn-lt"/>
                  <a:ea typeface="+mn-ea"/>
                  <a:cs typeface="+mn-cs"/>
                </a:rPr>
                <a:t>中的最大者，再把它赋给变量</a:t>
              </a:r>
              <a:r>
                <a:rPr lang="en-US" altLang="zh-CN" sz="1400" dirty="0">
                  <a:solidFill>
                    <a:schemeClr val="bg1"/>
                  </a:solidFill>
                  <a:latin typeface="+mn-lt"/>
                  <a:ea typeface="+mn-ea"/>
                  <a:cs typeface="+mn-cs"/>
                </a:rPr>
                <a:t>m</a:t>
              </a:r>
              <a:r>
                <a:rPr lang="zh-CN" altLang="en-US" sz="1400" dirty="0">
                  <a:solidFill>
                    <a:schemeClr val="bg1"/>
                  </a:solidFill>
                  <a:latin typeface="+mn-lt"/>
                  <a:ea typeface="+mn-ea"/>
                  <a:cs typeface="+mn-cs"/>
                </a:rPr>
                <a:t>。这是一种</a:t>
              </a:r>
              <a:r>
                <a:rPr lang="zh-CN" altLang="en-US" sz="1400" b="1" dirty="0">
                  <a:solidFill>
                    <a:schemeClr val="bg1"/>
                  </a:solidFill>
                  <a:latin typeface="+mn-lt"/>
                  <a:ea typeface="+mn-ea"/>
                  <a:cs typeface="+mn-cs"/>
                </a:rPr>
                <a:t>递推</a:t>
              </a:r>
              <a:r>
                <a:rPr lang="zh-CN" altLang="en-US" sz="1400" dirty="0">
                  <a:solidFill>
                    <a:schemeClr val="bg1"/>
                  </a:solidFill>
                  <a:latin typeface="+mn-lt"/>
                  <a:ea typeface="+mn-ea"/>
                  <a:cs typeface="+mn-cs"/>
                </a:rPr>
                <a:t>方法，先求出</a:t>
              </a:r>
              <a:r>
                <a:rPr lang="en-US" altLang="zh-CN" sz="1400" dirty="0">
                  <a:solidFill>
                    <a:schemeClr val="bg1"/>
                  </a:solidFill>
                  <a:latin typeface="+mn-lt"/>
                  <a:ea typeface="+mn-ea"/>
                  <a:cs typeface="+mn-cs"/>
                </a:rPr>
                <a:t>2</a:t>
              </a:r>
              <a:r>
                <a:rPr lang="zh-CN" altLang="en-US" sz="1400" dirty="0">
                  <a:solidFill>
                    <a:schemeClr val="bg1"/>
                  </a:solidFill>
                  <a:latin typeface="+mn-lt"/>
                  <a:ea typeface="+mn-ea"/>
                  <a:cs typeface="+mn-cs"/>
                </a:rPr>
                <a:t>个数的大者；再以此为基础求出</a:t>
              </a:r>
              <a:r>
                <a:rPr lang="en-US" altLang="zh-CN" sz="1400" dirty="0">
                  <a:solidFill>
                    <a:schemeClr val="bg1"/>
                  </a:solidFill>
                  <a:latin typeface="+mn-lt"/>
                  <a:ea typeface="+mn-ea"/>
                  <a:cs typeface="+mn-cs"/>
                </a:rPr>
                <a:t>3</a:t>
              </a:r>
              <a:r>
                <a:rPr lang="zh-CN" altLang="en-US" sz="1400" dirty="0">
                  <a:solidFill>
                    <a:schemeClr val="bg1"/>
                  </a:solidFill>
                  <a:latin typeface="+mn-lt"/>
                  <a:ea typeface="+mn-ea"/>
                  <a:cs typeface="+mn-cs"/>
                </a:rPr>
                <a:t>个数的大者；再以此为基础求出</a:t>
              </a:r>
              <a:r>
                <a:rPr lang="en-US" altLang="zh-CN" sz="1400" dirty="0">
                  <a:solidFill>
                    <a:schemeClr val="bg1"/>
                  </a:solidFill>
                  <a:latin typeface="+mn-lt"/>
                  <a:ea typeface="+mn-ea"/>
                  <a:cs typeface="+mn-cs"/>
                </a:rPr>
                <a:t>4</a:t>
              </a:r>
              <a:r>
                <a:rPr lang="zh-CN" altLang="en-US" sz="1400" dirty="0">
                  <a:solidFill>
                    <a:schemeClr val="bg1"/>
                  </a:solidFill>
                  <a:latin typeface="+mn-lt"/>
                  <a:ea typeface="+mn-ea"/>
                  <a:cs typeface="+mn-cs"/>
                </a:rPr>
                <a:t>个数的大者。</a:t>
              </a:r>
              <a:r>
                <a:rPr lang="en-US" altLang="zh-CN" sz="1400" dirty="0">
                  <a:solidFill>
                    <a:schemeClr val="bg1"/>
                  </a:solidFill>
                  <a:latin typeface="+mn-lt"/>
                  <a:ea typeface="+mn-ea"/>
                  <a:cs typeface="+mn-cs"/>
                </a:rPr>
                <a:t>m</a:t>
              </a:r>
              <a:r>
                <a:rPr lang="zh-CN" altLang="en-US" sz="1400" dirty="0">
                  <a:solidFill>
                    <a:schemeClr val="bg1"/>
                  </a:solidFill>
                  <a:latin typeface="+mn-lt"/>
                  <a:ea typeface="+mn-ea"/>
                  <a:cs typeface="+mn-cs"/>
                </a:rPr>
                <a:t>的值一次一次地变化，直到实现最终要求。</a:t>
              </a:r>
            </a:p>
          </p:txBody>
        </p:sp>
      </p:grpSp>
      <p:pic>
        <p:nvPicPr>
          <p:cNvPr id="45064" name="图片 3"/>
          <p:cNvPicPr>
            <a:picLocks noChangeAspect="1"/>
          </p:cNvPicPr>
          <p:nvPr/>
        </p:nvPicPr>
        <p:blipFill>
          <a:blip r:embed="rId16" cstate="print"/>
          <a:srcRect/>
          <a:stretch>
            <a:fillRect/>
          </a:stretch>
        </p:blipFill>
        <p:spPr bwMode="auto">
          <a:xfrm>
            <a:off x="8220075" y="376238"/>
            <a:ext cx="3686175"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3"/>
          <p:cNvSpPr>
            <a:spLocks noGrp="1"/>
          </p:cNvSpPr>
          <p:nvPr>
            <p:ph type="title"/>
          </p:nvPr>
        </p:nvSpPr>
        <p:spPr/>
        <p:txBody>
          <a:bodyPr/>
          <a:lstStyle/>
          <a:p>
            <a:pPr algn="ctr"/>
            <a:r>
              <a:rPr lang="zh-CN" altLang="en-US" smtClean="0"/>
              <a:t>为什么要用函数</a:t>
            </a:r>
          </a:p>
        </p:txBody>
      </p:sp>
      <p:sp>
        <p:nvSpPr>
          <p:cNvPr id="2" name="圆角矩形 1"/>
          <p:cNvSpPr>
            <a:spLocks noRot="1" noChangeAspect="1" noMove="1" noResize="1" noEditPoints="1" noAdjustHandles="1" noChangeArrowheads="1" noChangeShapeType="1" noTextEdit="1"/>
          </p:cNvSpPr>
          <p:nvPr/>
        </p:nvSpPr>
        <p:spPr>
          <a:xfrm>
            <a:off x="896176" y="1625566"/>
            <a:ext cx="2160000" cy="4124739"/>
          </a:xfrm>
          <a:prstGeom prst="roundRect">
            <a:avLst>
              <a:gd name="adj" fmla="val 2282"/>
            </a:avLst>
          </a:prstGeom>
          <a:blipFill>
            <a:blip r:embed="rId3" cstate="print"/>
            <a:stretch>
              <a:fillRect/>
            </a:stretch>
          </a:blipFill>
          <a:ln>
            <a:tailEnd type="triangle" w="lg" len="lg"/>
          </a:ln>
        </p:spPr>
        <p:txBody>
          <a:bodyPr/>
          <a:lstStyle/>
          <a:p>
            <a:pPr fontAlgn="auto">
              <a:spcBef>
                <a:spcPts val="0"/>
              </a:spcBef>
              <a:spcAft>
                <a:spcPts val="0"/>
              </a:spcAft>
              <a:defRPr/>
            </a:pPr>
            <a:r>
              <a:rPr lang="zh-CN" altLang="en-US">
                <a:noFill/>
                <a:latin typeface="+mn-lt"/>
                <a:ea typeface="+mn-ea"/>
                <a:cs typeface="+mn-cs"/>
              </a:rPr>
              <a:t> </a:t>
            </a:r>
          </a:p>
        </p:txBody>
      </p:sp>
      <p:sp>
        <p:nvSpPr>
          <p:cNvPr id="10" name="圆角矩形 9"/>
          <p:cNvSpPr>
            <a:spLocks noRot="1" noChangeAspect="1" noMove="1" noResize="1" noEditPoints="1" noAdjustHandles="1" noChangeArrowheads="1" noChangeShapeType="1" noTextEdit="1"/>
          </p:cNvSpPr>
          <p:nvPr/>
        </p:nvSpPr>
        <p:spPr>
          <a:xfrm>
            <a:off x="3889149" y="1625563"/>
            <a:ext cx="2160000" cy="4124739"/>
          </a:xfrm>
          <a:prstGeom prst="roundRect">
            <a:avLst>
              <a:gd name="adj" fmla="val 2282"/>
            </a:avLst>
          </a:prstGeom>
          <a:blipFill>
            <a:blip r:embed="rId4" cstate="print"/>
            <a:stretch>
              <a:fillRect/>
            </a:stretch>
          </a:blipFill>
          <a:ln>
            <a:tailEnd type="triangle" w="lg" len="lg"/>
          </a:ln>
        </p:spPr>
        <p:txBody>
          <a:bodyPr/>
          <a:lstStyle/>
          <a:p>
            <a:pPr fontAlgn="auto">
              <a:spcBef>
                <a:spcPts val="0"/>
              </a:spcBef>
              <a:spcAft>
                <a:spcPts val="0"/>
              </a:spcAft>
              <a:defRPr/>
            </a:pPr>
            <a:r>
              <a:rPr lang="zh-CN" altLang="en-US">
                <a:noFill/>
                <a:latin typeface="+mn-lt"/>
                <a:ea typeface="+mn-ea"/>
                <a:cs typeface="+mn-cs"/>
              </a:rPr>
              <a:t> </a:t>
            </a:r>
          </a:p>
        </p:txBody>
      </p:sp>
      <p:sp>
        <p:nvSpPr>
          <p:cNvPr id="3" name="文本框 2"/>
          <p:cNvSpPr txBox="1"/>
          <p:nvPr/>
        </p:nvSpPr>
        <p:spPr>
          <a:xfrm>
            <a:off x="3114675" y="3425825"/>
            <a:ext cx="635000" cy="523875"/>
          </a:xfrm>
          <a:prstGeom prst="rect">
            <a:avLst/>
          </a:prstGeom>
          <a:noFill/>
        </p:spPr>
        <p:txBody>
          <a:bodyPr>
            <a:spAutoFit/>
          </a:bodyPr>
          <a:lstStyle/>
          <a:p>
            <a:pPr fontAlgn="auto">
              <a:spcBef>
                <a:spcPts val="0"/>
              </a:spcBef>
              <a:spcAft>
                <a:spcPts val="0"/>
              </a:spcAft>
              <a:defRPr/>
            </a:pPr>
            <a:r>
              <a:rPr lang="en-US" altLang="zh-CN" sz="2800" b="1" dirty="0">
                <a:ln w="0"/>
                <a:solidFill>
                  <a:schemeClr val="accent1"/>
                </a:solidFill>
                <a:effectLst>
                  <a:outerShdw blurRad="38100" dist="25400" dir="5400000" algn="ctr" rotWithShape="0">
                    <a:srgbClr val="6E747A">
                      <a:alpha val="43000"/>
                    </a:srgbClr>
                  </a:outerShdw>
                </a:effectLst>
                <a:latin typeface="+mn-lt"/>
                <a:ea typeface="+mn-ea"/>
                <a:cs typeface="+mn-cs"/>
              </a:rPr>
              <a:t>VS.</a:t>
            </a:r>
            <a:endParaRPr lang="zh-CN" altLang="en-US" sz="2800" b="1">
              <a:ln w="0"/>
              <a:solidFill>
                <a:schemeClr val="accent1"/>
              </a:solidFill>
              <a:effectLst>
                <a:outerShdw blurRad="38100" dist="25400" dir="5400000" algn="ctr" rotWithShape="0">
                  <a:srgbClr val="6E747A">
                    <a:alpha val="43000"/>
                  </a:srgbClr>
                </a:outerShdw>
              </a:effectLst>
              <a:latin typeface="+mn-lt"/>
              <a:ea typeface="+mn-ea"/>
              <a:cs typeface="+mn-cs"/>
            </a:endParaRPr>
          </a:p>
        </p:txBody>
      </p:sp>
      <p:sp>
        <p:nvSpPr>
          <p:cNvPr id="12" name="MH_Desc_1"/>
          <p:cNvSpPr/>
          <p:nvPr>
            <p:custDataLst>
              <p:tags r:id="rId1"/>
            </p:custDataLst>
          </p:nvPr>
        </p:nvSpPr>
        <p:spPr>
          <a:xfrm>
            <a:off x="6400800" y="1625600"/>
            <a:ext cx="5022850" cy="41243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algn="just" fontAlgn="auto">
              <a:lnSpc>
                <a:spcPct val="150000"/>
              </a:lnSpc>
              <a:spcBef>
                <a:spcPts val="0"/>
              </a:spcBef>
              <a:spcAft>
                <a:spcPts val="0"/>
              </a:spcAft>
              <a:buFont typeface="Arial" panose="020B0604020202020204" pitchFamily="34" charset="0"/>
              <a:buChar char="•"/>
              <a:defRPr/>
            </a:pPr>
            <a:r>
              <a:rPr lang="zh-CN" altLang="en-US">
                <a:solidFill>
                  <a:schemeClr val="tx1"/>
                </a:solidFill>
              </a:rPr>
              <a:t>使用函数可使程序清晰、精炼、简单、灵活。</a:t>
            </a:r>
            <a:endParaRPr lang="en-US" altLang="zh-CN" dirty="0">
              <a:solidFill>
                <a:schemeClr val="tx1"/>
              </a:solidFill>
            </a:endParaRPr>
          </a:p>
          <a:p>
            <a:pPr marL="285750" indent="-285750" algn="just" fontAlgn="auto">
              <a:lnSpc>
                <a:spcPct val="150000"/>
              </a:lnSpc>
              <a:spcBef>
                <a:spcPts val="0"/>
              </a:spcBef>
              <a:spcAft>
                <a:spcPts val="0"/>
              </a:spcAft>
              <a:buFont typeface="Arial" panose="020B0604020202020204" pitchFamily="34" charset="0"/>
              <a:buChar char="•"/>
              <a:defRPr/>
            </a:pPr>
            <a:r>
              <a:rPr lang="zh-CN" altLang="en-US">
                <a:solidFill>
                  <a:schemeClr val="tx1"/>
                </a:solidFill>
              </a:rPr>
              <a:t>函数就是功能。每一个函数用来实现一个特定的功能。函数名应反映其代表的功能。</a:t>
            </a:r>
          </a:p>
          <a:p>
            <a:pPr marL="285750" indent="-285750" algn="just" fontAlgn="auto">
              <a:lnSpc>
                <a:spcPct val="150000"/>
              </a:lnSpc>
              <a:spcBef>
                <a:spcPts val="0"/>
              </a:spcBef>
              <a:spcAft>
                <a:spcPts val="0"/>
              </a:spcAft>
              <a:buFont typeface="Arial" panose="020B0604020202020204" pitchFamily="34" charset="0"/>
              <a:buChar char="•"/>
              <a:defRPr/>
            </a:pPr>
            <a:r>
              <a:rPr lang="zh-CN" altLang="en-US">
                <a:solidFill>
                  <a:schemeClr val="tx1"/>
                </a:solidFill>
              </a:rPr>
              <a:t>在设计较大程序时，往往把它分为若干个程序模块，每一个模块包括一个或多个函数，每个函数实现一个特定的功能。</a:t>
            </a:r>
            <a:endParaRPr lang="en-US" altLang="zh-CN" dirty="0">
              <a:solidFill>
                <a:schemeClr val="tx1"/>
              </a:solidFill>
            </a:endParaRPr>
          </a:p>
          <a:p>
            <a:pPr marL="285750" indent="-285750" algn="just" fontAlgn="auto">
              <a:lnSpc>
                <a:spcPct val="150000"/>
              </a:lnSpc>
              <a:spcBef>
                <a:spcPts val="0"/>
              </a:spcBef>
              <a:spcAft>
                <a:spcPts val="0"/>
              </a:spcAft>
              <a:buFont typeface="Arial" panose="020B0604020202020204" pitchFamily="34" charset="0"/>
              <a:buChar char="•"/>
              <a:defRPr/>
            </a:pPr>
            <a:r>
              <a:rPr lang="zh-CN" altLang="en-US">
                <a:solidFill>
                  <a:schemeClr val="tx1"/>
                </a:solidFill>
              </a:rPr>
              <a:t>一个</a:t>
            </a:r>
            <a:r>
              <a:rPr lang="en-US" altLang="zh-CN" dirty="0">
                <a:solidFill>
                  <a:schemeClr val="tx1"/>
                </a:solidFill>
              </a:rPr>
              <a:t>C</a:t>
            </a:r>
            <a:r>
              <a:rPr lang="zh-CN" altLang="en-US">
                <a:solidFill>
                  <a:schemeClr val="tx1"/>
                </a:solidFill>
              </a:rPr>
              <a:t>程序可由一个主函数和若干个其他函数构成。由主函数调用其他函数，其他函数也可以互相调用。</a:t>
            </a:r>
          </a:p>
          <a:p>
            <a:pPr marL="285750" indent="-285750" algn="just" fontAlgn="auto">
              <a:lnSpc>
                <a:spcPct val="150000"/>
              </a:lnSpc>
              <a:spcBef>
                <a:spcPts val="0"/>
              </a:spcBef>
              <a:spcAft>
                <a:spcPts val="0"/>
              </a:spcAft>
              <a:buFont typeface="Arial" panose="020B0604020202020204" pitchFamily="34" charset="0"/>
              <a:buChar char="•"/>
              <a:defRPr/>
            </a:pP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Desc_1">
            <a:extLst>
              <a:ext uri="{FF2B5EF4-FFF2-40B4-BE49-F238E27FC236}"/>
            </a:extLst>
          </p:cNvPr>
          <p:cNvSpPr/>
          <p:nvPr>
            <p:custDataLst>
              <p:tags r:id="rId1"/>
            </p:custDataLst>
          </p:nvPr>
        </p:nvSpPr>
        <p:spPr>
          <a:xfrm>
            <a:off x="838200" y="1431925"/>
            <a:ext cx="10304463" cy="43164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fontAlgn="auto">
              <a:spcBef>
                <a:spcPts val="0"/>
              </a:spcBef>
              <a:spcAft>
                <a:spcPts val="0"/>
              </a:spcAft>
              <a:defRPr/>
            </a:pPr>
            <a:r>
              <a:rPr lang="zh-CN" altLang="en-US" dirty="0">
                <a:solidFill>
                  <a:schemeClr val="tx1"/>
                </a:solidFill>
              </a:rPr>
              <a:t>(1) 可以将max2函数的函数体改为只用一个return语句，返回一个条件表达式的值: </a:t>
            </a:r>
            <a:endParaRPr lang="en-US" altLang="zh-CN" dirty="0">
              <a:solidFill>
                <a:schemeClr val="tx1"/>
              </a:solidFill>
            </a:endParaRPr>
          </a:p>
          <a:p>
            <a:pPr fontAlgn="auto">
              <a:spcBef>
                <a:spcPts val="0"/>
              </a:spcBef>
              <a:spcAft>
                <a:spcPts val="0"/>
              </a:spcAft>
              <a:defRPr/>
            </a:pPr>
            <a:endParaRPr lang="zh-CN" altLang="en-US" dirty="0">
              <a:solidFill>
                <a:schemeClr val="tx1"/>
              </a:solidFill>
            </a:endParaRPr>
          </a:p>
          <a:p>
            <a:pPr fontAlgn="auto">
              <a:spcBef>
                <a:spcPts val="0"/>
              </a:spcBef>
              <a:spcAft>
                <a:spcPts val="0"/>
              </a:spcAft>
              <a:defRPr/>
            </a:pPr>
            <a:endParaRPr lang="en-US" altLang="zh-CN" dirty="0">
              <a:solidFill>
                <a:schemeClr val="tx1"/>
              </a:solidFill>
            </a:endParaRPr>
          </a:p>
          <a:p>
            <a:pPr fontAlgn="auto">
              <a:spcBef>
                <a:spcPts val="0"/>
              </a:spcBef>
              <a:spcAft>
                <a:spcPts val="0"/>
              </a:spcAft>
              <a:defRPr/>
            </a:pPr>
            <a:endParaRPr lang="zh-CN" altLang="en-US" dirty="0">
              <a:solidFill>
                <a:schemeClr val="tx1"/>
              </a:solidFill>
            </a:endParaRPr>
          </a:p>
          <a:p>
            <a:pPr fontAlgn="auto">
              <a:spcBef>
                <a:spcPts val="0"/>
              </a:spcBef>
              <a:spcAft>
                <a:spcPts val="0"/>
              </a:spcAft>
              <a:defRPr/>
            </a:pPr>
            <a:r>
              <a:rPr lang="zh-CN" altLang="en-US" dirty="0">
                <a:solidFill>
                  <a:schemeClr val="tx1"/>
                </a:solidFill>
              </a:rPr>
              <a:t>(2) 在max4函数中，3个调用max2的语句可以用以下一行代替: </a:t>
            </a:r>
          </a:p>
          <a:p>
            <a:pPr fontAlgn="auto">
              <a:spcBef>
                <a:spcPts val="0"/>
              </a:spcBef>
              <a:spcAft>
                <a:spcPts val="0"/>
              </a:spcAft>
              <a:defRPr/>
            </a:pPr>
            <a:endParaRPr lang="zh-CN" altLang="en-US" dirty="0">
              <a:solidFill>
                <a:schemeClr val="tx1"/>
              </a:solidFill>
            </a:endParaRPr>
          </a:p>
          <a:p>
            <a:pPr fontAlgn="auto">
              <a:spcBef>
                <a:spcPts val="0"/>
              </a:spcBef>
              <a:spcAft>
                <a:spcPts val="0"/>
              </a:spcAft>
              <a:defRPr/>
            </a:pPr>
            <a:endParaRPr lang="zh-CN" altLang="en-US" dirty="0">
              <a:solidFill>
                <a:schemeClr val="tx1"/>
              </a:solidFill>
            </a:endParaRPr>
          </a:p>
          <a:p>
            <a:pPr fontAlgn="auto">
              <a:spcBef>
                <a:spcPts val="0"/>
              </a:spcBef>
              <a:spcAft>
                <a:spcPts val="0"/>
              </a:spcAft>
              <a:defRPr/>
            </a:pPr>
            <a:r>
              <a:rPr lang="zh-CN" altLang="en-US" dirty="0">
                <a:solidFill>
                  <a:schemeClr val="tx1"/>
                </a:solidFill>
              </a:rPr>
              <a:t>甚至可以取消变量m，max4函数可写成</a:t>
            </a:r>
          </a:p>
          <a:p>
            <a:pPr fontAlgn="auto">
              <a:spcBef>
                <a:spcPts val="0"/>
              </a:spcBef>
              <a:spcAft>
                <a:spcPts val="0"/>
              </a:spcAft>
              <a:defRPr/>
            </a:pPr>
            <a:endParaRPr lang="zh-CN" altLang="en-US" dirty="0">
              <a:solidFill>
                <a:schemeClr val="tx1"/>
              </a:solidFill>
            </a:endParaRPr>
          </a:p>
          <a:p>
            <a:pPr fontAlgn="auto">
              <a:spcBef>
                <a:spcPts val="0"/>
              </a:spcBef>
              <a:spcAft>
                <a:spcPts val="0"/>
              </a:spcAft>
              <a:defRPr/>
            </a:pPr>
            <a:endParaRPr lang="en-US" altLang="zh-CN" dirty="0">
              <a:solidFill>
                <a:schemeClr val="tx1"/>
              </a:solidFill>
            </a:endParaRPr>
          </a:p>
          <a:p>
            <a:pPr fontAlgn="auto">
              <a:spcBef>
                <a:spcPts val="0"/>
              </a:spcBef>
              <a:spcAft>
                <a:spcPts val="0"/>
              </a:spcAft>
              <a:defRPr/>
            </a:pPr>
            <a:endParaRPr lang="en-US" altLang="zh-CN" dirty="0">
              <a:solidFill>
                <a:schemeClr val="tx1"/>
              </a:solidFill>
            </a:endParaRPr>
          </a:p>
          <a:p>
            <a:pPr fontAlgn="auto">
              <a:spcBef>
                <a:spcPts val="0"/>
              </a:spcBef>
              <a:spcAft>
                <a:spcPts val="0"/>
              </a:spcAft>
              <a:defRPr/>
            </a:pPr>
            <a:endParaRPr lang="en-US" altLang="zh-CN" dirty="0">
              <a:solidFill>
                <a:schemeClr val="tx1"/>
              </a:solidFill>
            </a:endParaRPr>
          </a:p>
          <a:p>
            <a:pPr fontAlgn="auto">
              <a:spcBef>
                <a:spcPts val="0"/>
              </a:spcBef>
              <a:spcAft>
                <a:spcPts val="0"/>
              </a:spcAft>
              <a:defRPr/>
            </a:pPr>
            <a:endParaRPr lang="zh-CN" altLang="en-US" dirty="0">
              <a:solidFill>
                <a:schemeClr val="tx1"/>
              </a:solidFill>
            </a:endParaRPr>
          </a:p>
          <a:p>
            <a:pPr fontAlgn="auto">
              <a:spcBef>
                <a:spcPts val="0"/>
              </a:spcBef>
              <a:spcAft>
                <a:spcPts val="0"/>
              </a:spcAft>
              <a:defRPr/>
            </a:pPr>
            <a:r>
              <a:rPr lang="zh-CN" altLang="en-US" dirty="0">
                <a:solidFill>
                  <a:schemeClr val="tx1"/>
                </a:solidFill>
              </a:rPr>
              <a:t>先调用“max2(a,b)”，得到a和b中的大者。再调用“max2(</a:t>
            </a:r>
            <a:r>
              <a:rPr lang="zh-CN" altLang="en-US" u="sng" dirty="0">
                <a:solidFill>
                  <a:schemeClr val="tx1"/>
                </a:solidFill>
              </a:rPr>
              <a:t>max2(a,b)</a:t>
            </a:r>
            <a:r>
              <a:rPr lang="zh-CN" altLang="en-US" dirty="0">
                <a:solidFill>
                  <a:schemeClr val="tx1"/>
                </a:solidFill>
              </a:rPr>
              <a:t>,c)”(其中max2(a,b)为已知)，得到a,b,c三者中的大者。最后由“max2(</a:t>
            </a:r>
            <a:r>
              <a:rPr lang="zh-CN" altLang="en-US" u="sng" dirty="0">
                <a:solidFill>
                  <a:schemeClr val="tx1"/>
                </a:solidFill>
              </a:rPr>
              <a:t>max2(max2(a,b)</a:t>
            </a:r>
            <a:r>
              <a:rPr lang="zh-CN" altLang="en-US" dirty="0">
                <a:solidFill>
                  <a:schemeClr val="tx1"/>
                </a:solidFill>
              </a:rPr>
              <a:t>,c),d)”求得a,b,c,d四者中的大者。</a:t>
            </a:r>
          </a:p>
        </p:txBody>
      </p:sp>
      <p:sp>
        <p:nvSpPr>
          <p:cNvPr id="2" name="标题 1">
            <a:extLst>
              <a:ext uri="{FF2B5EF4-FFF2-40B4-BE49-F238E27FC236}"/>
            </a:extLst>
          </p:cNvPr>
          <p:cNvSpPr>
            <a:spLocks noGrp="1"/>
          </p:cNvSpPr>
          <p:nvPr>
            <p:ph type="title"/>
          </p:nvPr>
        </p:nvSpPr>
        <p:spPr>
          <a:xfrm>
            <a:off x="838200" y="889000"/>
            <a:ext cx="1898650" cy="530225"/>
          </a:xfrm>
        </p:spPr>
        <p:style>
          <a:lnRef idx="3">
            <a:schemeClr val="lt1"/>
          </a:lnRef>
          <a:fillRef idx="1">
            <a:schemeClr val="accent1"/>
          </a:fillRef>
          <a:effectRef idx="1">
            <a:schemeClr val="accent1"/>
          </a:effectRef>
          <a:fontRef idx="minor">
            <a:schemeClr val="lt1"/>
          </a:fontRef>
        </p:style>
        <p:txBody>
          <a:bodyPr rtlCol="0"/>
          <a:lstStyle/>
          <a:p>
            <a:pPr algn="ctr" fontAlgn="auto">
              <a:spcAft>
                <a:spcPts val="0"/>
              </a:spcAft>
              <a:defRPr/>
            </a:pPr>
            <a:r>
              <a:rPr lang="zh-CN" altLang="en-US" sz="2800" dirty="0"/>
              <a:t>程序改进</a:t>
            </a:r>
          </a:p>
        </p:txBody>
      </p:sp>
      <p:sp>
        <p:nvSpPr>
          <p:cNvPr id="4" name="箭头: 虚尾 3">
            <a:extLst>
              <a:ext uri="{FF2B5EF4-FFF2-40B4-BE49-F238E27FC236}"/>
            </a:extLst>
          </p:cNvPr>
          <p:cNvSpPr/>
          <p:nvPr/>
        </p:nvSpPr>
        <p:spPr>
          <a:xfrm rot="5400000">
            <a:off x="1318420" y="240506"/>
            <a:ext cx="938212" cy="473075"/>
          </a:xfrm>
          <a:prstGeom prst="stripedRightArrow">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6" name="圆角矩形 4">
            <a:extLst>
              <a:ext uri="{FF2B5EF4-FFF2-40B4-BE49-F238E27FC236}"/>
            </a:extLst>
          </p:cNvPr>
          <p:cNvSpPr/>
          <p:nvPr/>
        </p:nvSpPr>
        <p:spPr>
          <a:xfrm>
            <a:off x="933450" y="1827213"/>
            <a:ext cx="7513126" cy="646112"/>
          </a:xfrm>
          <a:prstGeom prst="roundRect">
            <a:avLst>
              <a:gd name="adj" fmla="val 10221"/>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zh-CN" altLang="en-US" sz="1600" dirty="0"/>
              <a:t>int max2(int a,int b)</a:t>
            </a:r>
            <a:r>
              <a:rPr lang="en-US" altLang="zh-CN" sz="1600" dirty="0"/>
              <a:t>	</a:t>
            </a:r>
            <a:r>
              <a:rPr lang="zh-CN" altLang="en-US" sz="1600" dirty="0">
                <a:solidFill>
                  <a:srgbClr val="008000"/>
                </a:solidFill>
              </a:rPr>
              <a:t>//定义max2函数 </a:t>
            </a:r>
          </a:p>
          <a:p>
            <a:pPr fontAlgn="auto">
              <a:spcBef>
                <a:spcPts val="0"/>
              </a:spcBef>
              <a:spcAft>
                <a:spcPts val="0"/>
              </a:spcAft>
              <a:defRPr/>
            </a:pPr>
            <a:r>
              <a:rPr lang="zh-CN" altLang="en-US" sz="1600" dirty="0"/>
              <a:t>{return(a&gt;=b?a:b);}</a:t>
            </a:r>
            <a:r>
              <a:rPr lang="en-US" altLang="zh-CN" sz="1600" dirty="0"/>
              <a:t>	</a:t>
            </a:r>
            <a:r>
              <a:rPr lang="zh-CN" altLang="en-US" sz="1600" dirty="0">
                <a:solidFill>
                  <a:srgbClr val="008000"/>
                </a:solidFill>
              </a:rPr>
              <a:t>//返回条件表达式的值，即a和b中的大者</a:t>
            </a:r>
          </a:p>
        </p:txBody>
      </p:sp>
      <p:sp>
        <p:nvSpPr>
          <p:cNvPr id="7" name="圆角矩形 4">
            <a:extLst>
              <a:ext uri="{FF2B5EF4-FFF2-40B4-BE49-F238E27FC236}"/>
            </a:extLst>
          </p:cNvPr>
          <p:cNvSpPr/>
          <p:nvPr/>
        </p:nvSpPr>
        <p:spPr>
          <a:xfrm>
            <a:off x="933450" y="2938463"/>
            <a:ext cx="7497628" cy="407987"/>
          </a:xfrm>
          <a:prstGeom prst="roundRect">
            <a:avLst>
              <a:gd name="adj" fmla="val 16428"/>
            </a:avLst>
          </a:prstGeom>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r>
              <a:rPr lang="zh-CN" altLang="en-US" sz="1600" dirty="0"/>
              <a:t>m=max2(max2(max2(a,b),c),d);</a:t>
            </a:r>
            <a:r>
              <a:rPr lang="en-US" altLang="zh-CN" sz="1600" dirty="0"/>
              <a:t>	</a:t>
            </a:r>
            <a:r>
              <a:rPr lang="zh-CN" altLang="en-US" sz="1600" dirty="0">
                <a:solidFill>
                  <a:srgbClr val="008000"/>
                </a:solidFill>
              </a:rPr>
              <a:t>//把函数调用作为函数参数</a:t>
            </a:r>
          </a:p>
        </p:txBody>
      </p:sp>
      <p:sp>
        <p:nvSpPr>
          <p:cNvPr id="8" name="圆角矩形 4">
            <a:extLst>
              <a:ext uri="{FF2B5EF4-FFF2-40B4-BE49-F238E27FC236}"/>
            </a:extLst>
          </p:cNvPr>
          <p:cNvSpPr/>
          <p:nvPr/>
        </p:nvSpPr>
        <p:spPr>
          <a:xfrm>
            <a:off x="933450" y="3811588"/>
            <a:ext cx="7342645" cy="1120775"/>
          </a:xfrm>
          <a:prstGeom prst="roundRect">
            <a:avLst>
              <a:gd name="adj" fmla="val 4479"/>
            </a:avLst>
          </a:prstGeom>
        </p:spPr>
        <p:style>
          <a:lnRef idx="2">
            <a:schemeClr val="accent1"/>
          </a:lnRef>
          <a:fillRef idx="1">
            <a:schemeClr val="lt1"/>
          </a:fillRef>
          <a:effectRef idx="0">
            <a:schemeClr val="accent1"/>
          </a:effectRef>
          <a:fontRef idx="minor">
            <a:schemeClr val="dk1"/>
          </a:fontRef>
        </p:style>
        <p:txBody>
          <a:bodyPr/>
          <a:lstStyle/>
          <a:p>
            <a:pPr defTabSz="358775" fontAlgn="auto">
              <a:spcBef>
                <a:spcPts val="0"/>
              </a:spcBef>
              <a:spcAft>
                <a:spcPts val="0"/>
              </a:spcAft>
              <a:defRPr/>
            </a:pPr>
            <a:r>
              <a:rPr lang="zh-CN" altLang="en-US" sz="1600" dirty="0"/>
              <a:t>int max4(int a,int b,int c,int d) </a:t>
            </a:r>
          </a:p>
          <a:p>
            <a:pPr defTabSz="358775" fontAlgn="auto">
              <a:spcBef>
                <a:spcPts val="0"/>
              </a:spcBef>
              <a:spcAft>
                <a:spcPts val="0"/>
              </a:spcAft>
              <a:defRPr/>
            </a:pPr>
            <a:r>
              <a:rPr lang="zh-CN" altLang="en-US" sz="1600" dirty="0"/>
              <a:t>{</a:t>
            </a:r>
            <a:r>
              <a:rPr lang="en-US" altLang="zh-CN" sz="1600" dirty="0"/>
              <a:t>	</a:t>
            </a:r>
            <a:r>
              <a:rPr lang="zh-CN" altLang="en-US" sz="1600" dirty="0"/>
              <a:t>int max2(int a,int b);</a:t>
            </a:r>
            <a:r>
              <a:rPr lang="en-US" altLang="zh-CN" sz="1600" dirty="0"/>
              <a:t>		</a:t>
            </a:r>
            <a:r>
              <a:rPr lang="zh-CN" altLang="en-US" sz="1600" dirty="0">
                <a:solidFill>
                  <a:srgbClr val="008000"/>
                </a:solidFill>
              </a:rPr>
              <a:t>//对max2的函数声明</a:t>
            </a:r>
          </a:p>
          <a:p>
            <a:pPr defTabSz="358775" fontAlgn="auto">
              <a:spcBef>
                <a:spcPts val="0"/>
              </a:spcBef>
              <a:spcAft>
                <a:spcPts val="0"/>
              </a:spcAft>
              <a:defRPr/>
            </a:pPr>
            <a:r>
              <a:rPr lang="en-US" altLang="zh-CN" sz="1600" dirty="0"/>
              <a:t>	</a:t>
            </a:r>
            <a:r>
              <a:rPr lang="zh-CN" altLang="en-US" sz="1600" dirty="0"/>
              <a:t>return max2(max2(max2(a,b),c),d);</a:t>
            </a:r>
          </a:p>
          <a:p>
            <a:pPr defTabSz="358775" fontAlgn="auto">
              <a:spcBef>
                <a:spcPts val="0"/>
              </a:spcBef>
              <a:spcAft>
                <a:spcPts val="0"/>
              </a:spcAft>
              <a:defRPr/>
            </a:pPr>
            <a:r>
              <a:rPr lang="zh-CN" altLang="en-US" sz="1600" dirty="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ctrTitle"/>
          </p:nvPr>
        </p:nvSpPr>
        <p:spPr/>
        <p:txBody>
          <a:bodyPr/>
          <a:lstStyle/>
          <a:p>
            <a:r>
              <a:rPr lang="zh-CN" altLang="en-US" smtClean="0"/>
              <a:t>函数的递归调用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1090613" y="366713"/>
            <a:ext cx="5921375" cy="1325562"/>
          </a:xfrm>
        </p:spPr>
        <p:txBody>
          <a:bodyPr/>
          <a:lstStyle/>
          <a:p>
            <a:r>
              <a:rPr lang="zh-CN" altLang="en-US" smtClean="0"/>
              <a:t>函数的递归调用</a:t>
            </a:r>
          </a:p>
        </p:txBody>
      </p:sp>
      <p:sp>
        <p:nvSpPr>
          <p:cNvPr id="18" name="MH_Desc_1">
            <a:extLst>
              <a:ext uri="{FF2B5EF4-FFF2-40B4-BE49-F238E27FC236}"/>
            </a:extLst>
          </p:cNvPr>
          <p:cNvSpPr/>
          <p:nvPr>
            <p:custDataLst>
              <p:tags r:id="rId1"/>
            </p:custDataLst>
          </p:nvPr>
        </p:nvSpPr>
        <p:spPr>
          <a:xfrm>
            <a:off x="1325563" y="4629150"/>
            <a:ext cx="9605962" cy="12350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600"/>
              </a:spcBef>
              <a:spcAft>
                <a:spcPts val="600"/>
              </a:spcAft>
              <a:defRPr/>
            </a:pPr>
            <a:r>
              <a:rPr lang="zh-CN" altLang="en-US" dirty="0">
                <a:solidFill>
                  <a:schemeClr val="tx1"/>
                </a:solidFill>
              </a:rPr>
              <a:t>程序中不应出现无终止的递归调用，而只应出现有限次数的、有终止的递归调用，这可以用</a:t>
            </a:r>
            <a:r>
              <a:rPr lang="en-US" altLang="zh-CN" dirty="0">
                <a:solidFill>
                  <a:schemeClr val="tx1"/>
                </a:solidFill>
              </a:rPr>
              <a:t>if</a:t>
            </a:r>
            <a:r>
              <a:rPr lang="zh-CN" altLang="en-US" dirty="0">
                <a:solidFill>
                  <a:schemeClr val="tx1"/>
                </a:solidFill>
              </a:rPr>
              <a:t>语句来控制，只有在某一条件成立时才继续执行递归调用；否则就不再继续。</a:t>
            </a:r>
          </a:p>
        </p:txBody>
      </p:sp>
      <p:sp>
        <p:nvSpPr>
          <p:cNvPr id="49155" name="矩形 6"/>
          <p:cNvSpPr>
            <a:spLocks noChangeArrowheads="1"/>
          </p:cNvSpPr>
          <p:nvPr/>
        </p:nvSpPr>
        <p:spPr bwMode="auto">
          <a:xfrm>
            <a:off x="1090613" y="1355725"/>
            <a:ext cx="10785475" cy="400050"/>
          </a:xfrm>
          <a:prstGeom prst="rect">
            <a:avLst/>
          </a:prstGeom>
          <a:noFill/>
          <a:ln w="9525">
            <a:noFill/>
            <a:miter lim="800000"/>
            <a:headEnd/>
            <a:tailEnd/>
          </a:ln>
        </p:spPr>
        <p:txBody>
          <a:bodyPr>
            <a:spAutoFit/>
          </a:bodyPr>
          <a:lstStyle/>
          <a:p>
            <a:r>
              <a:rPr lang="zh-CN" altLang="en-US" sz="2000">
                <a:solidFill>
                  <a:schemeClr val="accent1"/>
                </a:solidFill>
                <a:latin typeface="等线"/>
                <a:ea typeface="等线"/>
              </a:rPr>
              <a:t>在调用一个函数的过程中又出现</a:t>
            </a:r>
            <a:r>
              <a:rPr lang="zh-CN" altLang="en-US" sz="2000" b="1">
                <a:solidFill>
                  <a:schemeClr val="accent1"/>
                </a:solidFill>
                <a:latin typeface="等线"/>
                <a:ea typeface="等线"/>
              </a:rPr>
              <a:t>直接或间接地调用该函数本身，称为函数的递归调用</a:t>
            </a:r>
            <a:r>
              <a:rPr lang="zh-CN" altLang="en-US" sz="2000">
                <a:solidFill>
                  <a:schemeClr val="accent1"/>
                </a:solidFill>
                <a:latin typeface="等线"/>
                <a:ea typeface="等线"/>
              </a:rPr>
              <a:t>。</a:t>
            </a:r>
          </a:p>
        </p:txBody>
      </p:sp>
      <p:sp>
        <p:nvSpPr>
          <p:cNvPr id="8" name="圆角矩形 4">
            <a:extLst>
              <a:ext uri="{FF2B5EF4-FFF2-40B4-BE49-F238E27FC236}"/>
            </a:extLst>
          </p:cNvPr>
          <p:cNvSpPr/>
          <p:nvPr/>
        </p:nvSpPr>
        <p:spPr>
          <a:xfrm>
            <a:off x="1198563" y="2039938"/>
            <a:ext cx="4786312" cy="1604962"/>
          </a:xfrm>
          <a:prstGeom prst="roundRect">
            <a:avLst>
              <a:gd name="adj" fmla="val 2515"/>
            </a:avLst>
          </a:prstGeom>
        </p:spPr>
        <p:style>
          <a:lnRef idx="2">
            <a:schemeClr val="accent1"/>
          </a:lnRef>
          <a:fillRef idx="1">
            <a:schemeClr val="lt1"/>
          </a:fillRef>
          <a:effectRef idx="0">
            <a:schemeClr val="accent1"/>
          </a:effectRef>
          <a:fontRef idx="minor">
            <a:schemeClr val="dk1"/>
          </a:fontRef>
        </p:style>
        <p:txBody>
          <a:bodyPr/>
          <a:lstStyle/>
          <a:p>
            <a:pPr defTabSz="358775" fontAlgn="auto">
              <a:spcBef>
                <a:spcPts val="0"/>
              </a:spcBef>
              <a:spcAft>
                <a:spcPts val="0"/>
              </a:spcAft>
              <a:defRPr/>
            </a:pPr>
            <a:r>
              <a:rPr lang="en-US" altLang="zh-CN" sz="1600" dirty="0"/>
              <a:t>int f(int x)</a:t>
            </a:r>
          </a:p>
          <a:p>
            <a:pPr defTabSz="358775" fontAlgn="auto">
              <a:spcBef>
                <a:spcPts val="0"/>
              </a:spcBef>
              <a:spcAft>
                <a:spcPts val="0"/>
              </a:spcAft>
              <a:defRPr/>
            </a:pPr>
            <a:r>
              <a:rPr lang="en-US" altLang="zh-CN" sz="1600" dirty="0"/>
              <a:t>{</a:t>
            </a:r>
          </a:p>
          <a:p>
            <a:pPr defTabSz="358775" fontAlgn="auto">
              <a:spcBef>
                <a:spcPts val="0"/>
              </a:spcBef>
              <a:spcAft>
                <a:spcPts val="0"/>
              </a:spcAft>
              <a:defRPr/>
            </a:pPr>
            <a:r>
              <a:rPr lang="en-US" altLang="zh-CN" sz="1600" dirty="0"/>
              <a:t>	int </a:t>
            </a:r>
            <a:r>
              <a:rPr lang="en-US" altLang="zh-CN" sz="1600" dirty="0" err="1"/>
              <a:t>y,z</a:t>
            </a:r>
            <a:r>
              <a:rPr lang="en-US" altLang="zh-CN" sz="1600" dirty="0"/>
              <a:t>;</a:t>
            </a:r>
          </a:p>
          <a:p>
            <a:pPr defTabSz="358775" fontAlgn="auto">
              <a:spcBef>
                <a:spcPts val="0"/>
              </a:spcBef>
              <a:spcAft>
                <a:spcPts val="0"/>
              </a:spcAft>
              <a:defRPr/>
            </a:pPr>
            <a:r>
              <a:rPr lang="en-US" altLang="zh-CN" sz="1600" dirty="0"/>
              <a:t>	z=f(y);	</a:t>
            </a:r>
            <a:r>
              <a:rPr lang="en-US" altLang="zh-CN" sz="1600" dirty="0">
                <a:solidFill>
                  <a:srgbClr val="008000"/>
                </a:solidFill>
              </a:rPr>
              <a:t>//</a:t>
            </a:r>
            <a:r>
              <a:rPr lang="zh-CN" altLang="en-US" sz="1600" dirty="0">
                <a:solidFill>
                  <a:srgbClr val="008000"/>
                </a:solidFill>
              </a:rPr>
              <a:t>在执行</a:t>
            </a:r>
            <a:r>
              <a:rPr lang="en-US" altLang="zh-CN" sz="1600" dirty="0">
                <a:solidFill>
                  <a:srgbClr val="008000"/>
                </a:solidFill>
              </a:rPr>
              <a:t>f</a:t>
            </a:r>
            <a:r>
              <a:rPr lang="zh-CN" altLang="en-US" sz="1600" dirty="0">
                <a:solidFill>
                  <a:srgbClr val="008000"/>
                </a:solidFill>
              </a:rPr>
              <a:t>函数的过程中又要调用</a:t>
            </a:r>
            <a:r>
              <a:rPr lang="en-US" altLang="zh-CN" sz="1600" dirty="0">
                <a:solidFill>
                  <a:srgbClr val="008000"/>
                </a:solidFill>
              </a:rPr>
              <a:t>f</a:t>
            </a:r>
            <a:r>
              <a:rPr lang="zh-CN" altLang="en-US" sz="1600" dirty="0">
                <a:solidFill>
                  <a:srgbClr val="008000"/>
                </a:solidFill>
              </a:rPr>
              <a:t>函数</a:t>
            </a:r>
          </a:p>
          <a:p>
            <a:pPr defTabSz="358775" fontAlgn="auto">
              <a:spcBef>
                <a:spcPts val="0"/>
              </a:spcBef>
              <a:spcAft>
                <a:spcPts val="0"/>
              </a:spcAft>
              <a:defRPr/>
            </a:pPr>
            <a:r>
              <a:rPr lang="zh-CN" altLang="en-US" sz="1600" dirty="0"/>
              <a:t>	</a:t>
            </a:r>
            <a:r>
              <a:rPr lang="en-US" altLang="zh-CN" sz="1600" dirty="0"/>
              <a:t>return (2*z);</a:t>
            </a:r>
          </a:p>
          <a:p>
            <a:pPr defTabSz="358775" fontAlgn="auto">
              <a:spcBef>
                <a:spcPts val="0"/>
              </a:spcBef>
              <a:spcAft>
                <a:spcPts val="0"/>
              </a:spcAft>
              <a:defRPr/>
            </a:pPr>
            <a:r>
              <a:rPr lang="en-US" altLang="zh-CN" sz="1600" dirty="0"/>
              <a:t>}</a:t>
            </a:r>
            <a:endParaRPr lang="zh-CN" altLang="en-US" sz="1600" dirty="0"/>
          </a:p>
        </p:txBody>
      </p:sp>
      <p:sp>
        <p:nvSpPr>
          <p:cNvPr id="49157" name="文本框 3"/>
          <p:cNvSpPr txBox="1">
            <a:spLocks noChangeArrowheads="1"/>
          </p:cNvSpPr>
          <p:nvPr/>
        </p:nvSpPr>
        <p:spPr bwMode="auto">
          <a:xfrm>
            <a:off x="6042025" y="2241550"/>
            <a:ext cx="1822450" cy="1755775"/>
          </a:xfrm>
          <a:prstGeom prst="rect">
            <a:avLst/>
          </a:prstGeom>
          <a:noFill/>
          <a:ln w="9525">
            <a:noFill/>
            <a:miter lim="800000"/>
            <a:headEnd/>
            <a:tailEnd/>
          </a:ln>
        </p:spPr>
        <p:txBody>
          <a:bodyPr>
            <a:spAutoFit/>
          </a:bodyPr>
          <a:lstStyle/>
          <a:p>
            <a:pPr algn="ctr"/>
            <a:r>
              <a:rPr lang="en-US" altLang="zh-CN">
                <a:latin typeface="等线"/>
                <a:ea typeface="等线"/>
              </a:rPr>
              <a:t>f</a:t>
            </a:r>
            <a:r>
              <a:rPr lang="zh-CN" altLang="en-US">
                <a:latin typeface="等线"/>
                <a:ea typeface="等线"/>
              </a:rPr>
              <a:t>函数</a:t>
            </a:r>
            <a:endParaRPr lang="en-US" altLang="zh-CN">
              <a:latin typeface="等线"/>
              <a:ea typeface="等线"/>
            </a:endParaRPr>
          </a:p>
          <a:p>
            <a:pPr algn="ctr"/>
            <a:endParaRPr lang="en-US" altLang="zh-CN">
              <a:latin typeface="等线"/>
              <a:ea typeface="等线"/>
            </a:endParaRPr>
          </a:p>
          <a:p>
            <a:pPr algn="ctr"/>
            <a:endParaRPr lang="en-US" altLang="zh-CN">
              <a:latin typeface="等线"/>
              <a:ea typeface="等线"/>
            </a:endParaRPr>
          </a:p>
          <a:p>
            <a:pPr algn="ctr"/>
            <a:r>
              <a:rPr lang="zh-CN" altLang="en-US">
                <a:latin typeface="等线"/>
                <a:ea typeface="等线"/>
              </a:rPr>
              <a:t>调用</a:t>
            </a:r>
            <a:r>
              <a:rPr lang="en-US" altLang="zh-CN">
                <a:latin typeface="等线"/>
                <a:ea typeface="等线"/>
              </a:rPr>
              <a:t>f</a:t>
            </a:r>
            <a:r>
              <a:rPr lang="zh-CN" altLang="en-US">
                <a:latin typeface="等线"/>
                <a:ea typeface="等线"/>
              </a:rPr>
              <a:t>函数</a:t>
            </a:r>
            <a:endParaRPr lang="en-US" altLang="zh-CN">
              <a:latin typeface="等线"/>
              <a:ea typeface="等线"/>
            </a:endParaRPr>
          </a:p>
          <a:p>
            <a:pPr algn="ctr"/>
            <a:endParaRPr lang="en-US" altLang="zh-CN">
              <a:latin typeface="等线"/>
              <a:ea typeface="等线"/>
            </a:endParaRPr>
          </a:p>
          <a:p>
            <a:pPr algn="ctr"/>
            <a:r>
              <a:rPr lang="zh-CN" altLang="en-US" b="1">
                <a:solidFill>
                  <a:schemeClr val="accent1"/>
                </a:solidFill>
                <a:latin typeface="等线"/>
                <a:ea typeface="等线"/>
              </a:rPr>
              <a:t>直接递归</a:t>
            </a:r>
          </a:p>
        </p:txBody>
      </p:sp>
      <p:sp>
        <p:nvSpPr>
          <p:cNvPr id="49158" name="文本框 9"/>
          <p:cNvSpPr txBox="1">
            <a:spLocks noChangeArrowheads="1"/>
          </p:cNvSpPr>
          <p:nvPr/>
        </p:nvSpPr>
        <p:spPr bwMode="auto">
          <a:xfrm>
            <a:off x="7864475" y="2241550"/>
            <a:ext cx="3240088" cy="1755775"/>
          </a:xfrm>
          <a:prstGeom prst="rect">
            <a:avLst/>
          </a:prstGeom>
          <a:noFill/>
          <a:ln w="9525">
            <a:noFill/>
            <a:miter lim="800000"/>
            <a:headEnd/>
            <a:tailEnd/>
          </a:ln>
        </p:spPr>
        <p:txBody>
          <a:bodyPr>
            <a:spAutoFit/>
          </a:bodyPr>
          <a:lstStyle/>
          <a:p>
            <a:pPr algn="ctr"/>
            <a:r>
              <a:rPr lang="en-US" altLang="zh-CN">
                <a:latin typeface="等线"/>
                <a:ea typeface="等线"/>
              </a:rPr>
              <a:t>f1</a:t>
            </a:r>
            <a:r>
              <a:rPr lang="zh-CN" altLang="en-US">
                <a:latin typeface="等线"/>
                <a:ea typeface="等线"/>
              </a:rPr>
              <a:t>函数</a:t>
            </a:r>
            <a:r>
              <a:rPr lang="en-US" altLang="zh-CN">
                <a:latin typeface="等线"/>
                <a:ea typeface="等线"/>
              </a:rPr>
              <a:t>		f2</a:t>
            </a:r>
            <a:r>
              <a:rPr lang="zh-CN" altLang="en-US">
                <a:latin typeface="等线"/>
                <a:ea typeface="等线"/>
              </a:rPr>
              <a:t>函数</a:t>
            </a:r>
            <a:endParaRPr lang="en-US" altLang="zh-CN">
              <a:latin typeface="等线"/>
              <a:ea typeface="等线"/>
            </a:endParaRPr>
          </a:p>
          <a:p>
            <a:pPr algn="ctr"/>
            <a:endParaRPr lang="en-US" altLang="zh-CN">
              <a:latin typeface="等线"/>
              <a:ea typeface="等线"/>
            </a:endParaRPr>
          </a:p>
          <a:p>
            <a:pPr algn="ctr"/>
            <a:endParaRPr lang="en-US" altLang="zh-CN">
              <a:latin typeface="等线"/>
              <a:ea typeface="等线"/>
            </a:endParaRPr>
          </a:p>
          <a:p>
            <a:pPr algn="ctr"/>
            <a:r>
              <a:rPr lang="zh-CN" altLang="en-US">
                <a:latin typeface="等线"/>
                <a:ea typeface="等线"/>
              </a:rPr>
              <a:t>调用</a:t>
            </a:r>
            <a:r>
              <a:rPr lang="en-US" altLang="zh-CN">
                <a:latin typeface="等线"/>
                <a:ea typeface="等线"/>
              </a:rPr>
              <a:t>f2</a:t>
            </a:r>
            <a:r>
              <a:rPr lang="zh-CN" altLang="en-US">
                <a:latin typeface="等线"/>
                <a:ea typeface="等线"/>
              </a:rPr>
              <a:t>函数</a:t>
            </a:r>
            <a:r>
              <a:rPr lang="en-US" altLang="zh-CN">
                <a:latin typeface="等线"/>
                <a:ea typeface="等线"/>
              </a:rPr>
              <a:t>	</a:t>
            </a:r>
            <a:r>
              <a:rPr lang="zh-CN" altLang="en-US">
                <a:latin typeface="等线"/>
                <a:ea typeface="等线"/>
              </a:rPr>
              <a:t>调用</a:t>
            </a:r>
            <a:r>
              <a:rPr lang="en-US" altLang="zh-CN">
                <a:latin typeface="等线"/>
                <a:ea typeface="等线"/>
              </a:rPr>
              <a:t>f1</a:t>
            </a:r>
            <a:r>
              <a:rPr lang="zh-CN" altLang="en-US">
                <a:latin typeface="等线"/>
                <a:ea typeface="等线"/>
              </a:rPr>
              <a:t>函数</a:t>
            </a:r>
            <a:endParaRPr lang="en-US" altLang="zh-CN">
              <a:latin typeface="等线"/>
              <a:ea typeface="等线"/>
            </a:endParaRPr>
          </a:p>
          <a:p>
            <a:pPr algn="ctr"/>
            <a:endParaRPr lang="en-US" altLang="zh-CN">
              <a:latin typeface="等线"/>
              <a:ea typeface="等线"/>
            </a:endParaRPr>
          </a:p>
          <a:p>
            <a:pPr algn="ctr"/>
            <a:r>
              <a:rPr lang="zh-CN" altLang="en-US" b="1">
                <a:solidFill>
                  <a:schemeClr val="accent1"/>
                </a:solidFill>
                <a:latin typeface="等线"/>
                <a:ea typeface="等线"/>
              </a:rPr>
              <a:t>间接递归</a:t>
            </a:r>
          </a:p>
        </p:txBody>
      </p:sp>
      <p:cxnSp>
        <p:nvCxnSpPr>
          <p:cNvPr id="11" name="直接连接符 10">
            <a:extLst>
              <a:ext uri="{FF2B5EF4-FFF2-40B4-BE49-F238E27FC236}"/>
            </a:extLst>
          </p:cNvPr>
          <p:cNvCxnSpPr>
            <a:cxnSpLocks/>
          </p:cNvCxnSpPr>
          <p:nvPr/>
        </p:nvCxnSpPr>
        <p:spPr>
          <a:xfrm>
            <a:off x="7712075" y="1967537"/>
            <a:ext cx="0" cy="202909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extLst>
          </p:cNvPr>
          <p:cNvCxnSpPr/>
          <p:nvPr/>
        </p:nvCxnSpPr>
        <p:spPr>
          <a:xfrm>
            <a:off x="6953250" y="2617788"/>
            <a:ext cx="0" cy="43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extLst>
          </p:cNvPr>
          <p:cNvSpPr/>
          <p:nvPr/>
        </p:nvSpPr>
        <p:spPr>
          <a:xfrm>
            <a:off x="6211888" y="2471738"/>
            <a:ext cx="403225" cy="801687"/>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17" name="直接箭头连接符 16">
            <a:extLst>
              <a:ext uri="{FF2B5EF4-FFF2-40B4-BE49-F238E27FC236}"/>
            </a:extLst>
          </p:cNvPr>
          <p:cNvCxnSpPr/>
          <p:nvPr/>
        </p:nvCxnSpPr>
        <p:spPr>
          <a:xfrm>
            <a:off x="8561388" y="2614613"/>
            <a:ext cx="0" cy="43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extLst>
          </p:cNvPr>
          <p:cNvCxnSpPr/>
          <p:nvPr/>
        </p:nvCxnSpPr>
        <p:spPr>
          <a:xfrm>
            <a:off x="10358438" y="2649538"/>
            <a:ext cx="0" cy="43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extLst>
          </p:cNvPr>
          <p:cNvCxnSpPr>
            <a:cxnSpLocks/>
          </p:cNvCxnSpPr>
          <p:nvPr/>
        </p:nvCxnSpPr>
        <p:spPr>
          <a:xfrm flipV="1">
            <a:off x="8766175" y="2649538"/>
            <a:ext cx="1381125"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extLst>
          </p:cNvPr>
          <p:cNvSpPr/>
          <p:nvPr/>
        </p:nvSpPr>
        <p:spPr>
          <a:xfrm>
            <a:off x="8040688" y="2181225"/>
            <a:ext cx="3159125" cy="1079500"/>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534988" y="227013"/>
            <a:ext cx="10515600" cy="1325562"/>
          </a:xfrm>
        </p:spPr>
        <p:txBody>
          <a:bodyPr/>
          <a:lstStyle/>
          <a:p>
            <a:r>
              <a:rPr lang="zh-CN" altLang="en-US" smtClean="0"/>
              <a:t>函数的递归调用</a:t>
            </a:r>
          </a:p>
        </p:txBody>
      </p:sp>
      <p:sp>
        <p:nvSpPr>
          <p:cNvPr id="50178" name="内容占位符 2"/>
          <p:cNvSpPr>
            <a:spLocks noGrp="1"/>
          </p:cNvSpPr>
          <p:nvPr>
            <p:ph idx="1"/>
          </p:nvPr>
        </p:nvSpPr>
        <p:spPr>
          <a:xfrm>
            <a:off x="534988" y="1241425"/>
            <a:ext cx="11263312"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7.6】</a:t>
            </a:r>
            <a:r>
              <a:rPr lang="zh-CN" altLang="en-US" sz="2000" smtClean="0">
                <a:solidFill>
                  <a:schemeClr val="accent1"/>
                </a:solidFill>
              </a:rPr>
              <a:t>有</a:t>
            </a:r>
            <a:r>
              <a:rPr lang="en-US" altLang="zh-CN" sz="2000" smtClean="0">
                <a:solidFill>
                  <a:schemeClr val="accent1"/>
                </a:solidFill>
              </a:rPr>
              <a:t>5</a:t>
            </a:r>
            <a:r>
              <a:rPr lang="zh-CN" altLang="en-US" sz="2000" smtClean="0">
                <a:solidFill>
                  <a:schemeClr val="accent1"/>
                </a:solidFill>
              </a:rPr>
              <a:t>个学生坐在一起，问第</a:t>
            </a:r>
            <a:r>
              <a:rPr lang="en-US" altLang="zh-CN" sz="2000" smtClean="0">
                <a:solidFill>
                  <a:schemeClr val="accent1"/>
                </a:solidFill>
              </a:rPr>
              <a:t>5</a:t>
            </a:r>
            <a:r>
              <a:rPr lang="zh-CN" altLang="en-US" sz="2000" smtClean="0">
                <a:solidFill>
                  <a:schemeClr val="accent1"/>
                </a:solidFill>
              </a:rPr>
              <a:t>个学生多少岁，他说比第</a:t>
            </a:r>
            <a:r>
              <a:rPr lang="en-US" altLang="zh-CN" sz="2000" smtClean="0">
                <a:solidFill>
                  <a:schemeClr val="accent1"/>
                </a:solidFill>
              </a:rPr>
              <a:t>4</a:t>
            </a:r>
            <a:r>
              <a:rPr lang="zh-CN" altLang="en-US" sz="2000" smtClean="0">
                <a:solidFill>
                  <a:schemeClr val="accent1"/>
                </a:solidFill>
              </a:rPr>
              <a:t>个学生大</a:t>
            </a:r>
            <a:r>
              <a:rPr lang="en-US" altLang="zh-CN" sz="2000" smtClean="0">
                <a:solidFill>
                  <a:schemeClr val="accent1"/>
                </a:solidFill>
              </a:rPr>
              <a:t>2</a:t>
            </a:r>
            <a:r>
              <a:rPr lang="zh-CN" altLang="en-US" sz="2000" smtClean="0">
                <a:solidFill>
                  <a:schemeClr val="accent1"/>
                </a:solidFill>
              </a:rPr>
              <a:t>岁。问第</a:t>
            </a:r>
            <a:r>
              <a:rPr lang="en-US" altLang="zh-CN" sz="2000" smtClean="0">
                <a:solidFill>
                  <a:schemeClr val="accent1"/>
                </a:solidFill>
              </a:rPr>
              <a:t>4</a:t>
            </a:r>
            <a:r>
              <a:rPr lang="zh-CN" altLang="en-US" sz="2000" smtClean="0">
                <a:solidFill>
                  <a:schemeClr val="accent1"/>
                </a:solidFill>
              </a:rPr>
              <a:t>个学生岁数，他说比第</a:t>
            </a:r>
            <a:r>
              <a:rPr lang="en-US" altLang="zh-CN" sz="2000" smtClean="0">
                <a:solidFill>
                  <a:schemeClr val="accent1"/>
                </a:solidFill>
              </a:rPr>
              <a:t>3</a:t>
            </a:r>
            <a:r>
              <a:rPr lang="zh-CN" altLang="en-US" sz="2000" smtClean="0">
                <a:solidFill>
                  <a:schemeClr val="accent1"/>
                </a:solidFill>
              </a:rPr>
              <a:t>个学生大</a:t>
            </a:r>
            <a:r>
              <a:rPr lang="en-US" altLang="zh-CN" sz="2000" smtClean="0">
                <a:solidFill>
                  <a:schemeClr val="accent1"/>
                </a:solidFill>
              </a:rPr>
              <a:t>2</a:t>
            </a:r>
            <a:r>
              <a:rPr lang="zh-CN" altLang="en-US" sz="2000" smtClean="0">
                <a:solidFill>
                  <a:schemeClr val="accent1"/>
                </a:solidFill>
              </a:rPr>
              <a:t>岁。问第</a:t>
            </a:r>
            <a:r>
              <a:rPr lang="en-US" altLang="zh-CN" sz="2000" smtClean="0">
                <a:solidFill>
                  <a:schemeClr val="accent1"/>
                </a:solidFill>
              </a:rPr>
              <a:t>3</a:t>
            </a:r>
            <a:r>
              <a:rPr lang="zh-CN" altLang="en-US" sz="2000" smtClean="0">
                <a:solidFill>
                  <a:schemeClr val="accent1"/>
                </a:solidFill>
              </a:rPr>
              <a:t>个学生，又说比第</a:t>
            </a:r>
            <a:r>
              <a:rPr lang="en-US" altLang="zh-CN" sz="2000" smtClean="0">
                <a:solidFill>
                  <a:schemeClr val="accent1"/>
                </a:solidFill>
              </a:rPr>
              <a:t>2</a:t>
            </a:r>
            <a:r>
              <a:rPr lang="zh-CN" altLang="en-US" sz="2000" smtClean="0">
                <a:solidFill>
                  <a:schemeClr val="accent1"/>
                </a:solidFill>
              </a:rPr>
              <a:t>个学生大</a:t>
            </a:r>
            <a:r>
              <a:rPr lang="en-US" altLang="zh-CN" sz="2000" smtClean="0">
                <a:solidFill>
                  <a:schemeClr val="accent1"/>
                </a:solidFill>
              </a:rPr>
              <a:t>2</a:t>
            </a:r>
            <a:r>
              <a:rPr lang="zh-CN" altLang="en-US" sz="2000" smtClean="0">
                <a:solidFill>
                  <a:schemeClr val="accent1"/>
                </a:solidFill>
              </a:rPr>
              <a:t>岁。问第</a:t>
            </a:r>
            <a:r>
              <a:rPr lang="en-US" altLang="zh-CN" sz="2000" smtClean="0">
                <a:solidFill>
                  <a:schemeClr val="accent1"/>
                </a:solidFill>
              </a:rPr>
              <a:t>2</a:t>
            </a:r>
            <a:r>
              <a:rPr lang="zh-CN" altLang="en-US" sz="2000" smtClean="0">
                <a:solidFill>
                  <a:schemeClr val="accent1"/>
                </a:solidFill>
              </a:rPr>
              <a:t>个学生，说比第</a:t>
            </a:r>
            <a:r>
              <a:rPr lang="en-US" altLang="zh-CN" sz="2000" smtClean="0">
                <a:solidFill>
                  <a:schemeClr val="accent1"/>
                </a:solidFill>
              </a:rPr>
              <a:t>1</a:t>
            </a:r>
            <a:r>
              <a:rPr lang="zh-CN" altLang="en-US" sz="2000" smtClean="0">
                <a:solidFill>
                  <a:schemeClr val="accent1"/>
                </a:solidFill>
              </a:rPr>
              <a:t>个学生大</a:t>
            </a:r>
            <a:r>
              <a:rPr lang="en-US" altLang="zh-CN" sz="2000" smtClean="0">
                <a:solidFill>
                  <a:schemeClr val="accent1"/>
                </a:solidFill>
              </a:rPr>
              <a:t>2</a:t>
            </a:r>
            <a:r>
              <a:rPr lang="zh-CN" altLang="en-US" sz="2000" smtClean="0">
                <a:solidFill>
                  <a:schemeClr val="accent1"/>
                </a:solidFill>
              </a:rPr>
              <a:t>岁。最后问第</a:t>
            </a:r>
            <a:r>
              <a:rPr lang="en-US" altLang="zh-CN" sz="2000" smtClean="0">
                <a:solidFill>
                  <a:schemeClr val="accent1"/>
                </a:solidFill>
              </a:rPr>
              <a:t>1</a:t>
            </a:r>
            <a:r>
              <a:rPr lang="zh-CN" altLang="en-US" sz="2000" smtClean="0">
                <a:solidFill>
                  <a:schemeClr val="accent1"/>
                </a:solidFill>
              </a:rPr>
              <a:t>个学生，他说是</a:t>
            </a:r>
            <a:r>
              <a:rPr lang="en-US" altLang="zh-CN" sz="2000" smtClean="0">
                <a:solidFill>
                  <a:schemeClr val="accent1"/>
                </a:solidFill>
              </a:rPr>
              <a:t>10</a:t>
            </a:r>
            <a:r>
              <a:rPr lang="zh-CN" altLang="en-US" sz="2000" smtClean="0">
                <a:solidFill>
                  <a:schemeClr val="accent1"/>
                </a:solidFill>
              </a:rPr>
              <a:t>岁。请问第</a:t>
            </a:r>
            <a:r>
              <a:rPr lang="en-US" altLang="zh-CN" sz="2000" smtClean="0">
                <a:solidFill>
                  <a:schemeClr val="accent1"/>
                </a:solidFill>
              </a:rPr>
              <a:t>5</a:t>
            </a:r>
            <a:r>
              <a:rPr lang="zh-CN" altLang="en-US" sz="2000" smtClean="0">
                <a:solidFill>
                  <a:schemeClr val="accent1"/>
                </a:solidFill>
              </a:rPr>
              <a:t>个学生多大。</a:t>
            </a:r>
          </a:p>
          <a:p>
            <a:pPr marL="88900" indent="-88900">
              <a:lnSpc>
                <a:spcPct val="150000"/>
              </a:lnSpc>
              <a:buFont typeface="Arial" charset="0"/>
              <a:buNone/>
            </a:pPr>
            <a:endParaRPr lang="zh-CN" altLang="en-US" sz="2000" smtClean="0">
              <a:solidFill>
                <a:schemeClr val="accent1"/>
              </a:solidFill>
            </a:endParaRPr>
          </a:p>
        </p:txBody>
      </p:sp>
      <p:sp>
        <p:nvSpPr>
          <p:cNvPr id="50179" name="矩形 19"/>
          <p:cNvSpPr>
            <a:spLocks noChangeArrowheads="1"/>
          </p:cNvSpPr>
          <p:nvPr/>
        </p:nvSpPr>
        <p:spPr bwMode="auto">
          <a:xfrm>
            <a:off x="612775" y="2806700"/>
            <a:ext cx="10782300" cy="923925"/>
          </a:xfrm>
          <a:prstGeom prst="rect">
            <a:avLst/>
          </a:prstGeom>
          <a:noFill/>
          <a:ln w="9525">
            <a:noFill/>
            <a:miter lim="800000"/>
            <a:headEnd/>
            <a:tailEnd/>
          </a:ln>
        </p:spPr>
        <p:txBody>
          <a:bodyPr>
            <a:spAutoFit/>
          </a:bodyPr>
          <a:lstStyle/>
          <a:p>
            <a:r>
              <a:rPr lang="zh-CN" altLang="en-US" b="1">
                <a:latin typeface="等线"/>
                <a:ea typeface="等线"/>
              </a:rPr>
              <a:t>解题思路</a:t>
            </a:r>
            <a:r>
              <a:rPr lang="en-US" altLang="zh-CN" b="1">
                <a:latin typeface="等线"/>
                <a:ea typeface="等线"/>
              </a:rPr>
              <a:t>:</a:t>
            </a:r>
          </a:p>
          <a:p>
            <a:pPr algn="ctr"/>
            <a:r>
              <a:rPr lang="en-US" altLang="zh-CN">
                <a:latin typeface="等线"/>
                <a:ea typeface="等线"/>
              </a:rPr>
              <a:t>age(n)=10		(n=1)</a:t>
            </a:r>
          </a:p>
          <a:p>
            <a:pPr algn="ctr"/>
            <a:r>
              <a:rPr lang="en-US" altLang="zh-CN">
                <a:latin typeface="等线"/>
                <a:ea typeface="等线"/>
              </a:rPr>
              <a:t>age(n)=age(n-1)+2	(n&gt;1)</a:t>
            </a:r>
            <a:endParaRPr lang="zh-CN" altLang="en-US">
              <a:latin typeface="等线"/>
              <a:ea typeface="等线"/>
            </a:endParaRPr>
          </a:p>
        </p:txBody>
      </p:sp>
      <p:sp>
        <p:nvSpPr>
          <p:cNvPr id="4" name="左大括号 3">
            <a:extLst>
              <a:ext uri="{FF2B5EF4-FFF2-40B4-BE49-F238E27FC236}"/>
            </a:extLst>
          </p:cNvPr>
          <p:cNvSpPr/>
          <p:nvPr/>
        </p:nvSpPr>
        <p:spPr>
          <a:xfrm>
            <a:off x="4268788" y="3222625"/>
            <a:ext cx="46037" cy="434975"/>
          </a:xfrm>
          <a:prstGeom prst="leftBrace">
            <a:avLst/>
          </a:prstGeom>
          <a:ln>
            <a:tailEnd type="none"/>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grpSp>
        <p:nvGrpSpPr>
          <p:cNvPr id="50181" name="组合 8"/>
          <p:cNvGrpSpPr>
            <a:grpSpLocks/>
          </p:cNvGrpSpPr>
          <p:nvPr/>
        </p:nvGrpSpPr>
        <p:grpSpPr bwMode="auto">
          <a:xfrm>
            <a:off x="646113" y="3136900"/>
            <a:ext cx="10714037" cy="3416300"/>
            <a:chOff x="646123" y="3136451"/>
            <a:chExt cx="10714787" cy="3416320"/>
          </a:xfrm>
        </p:grpSpPr>
        <p:sp>
          <p:nvSpPr>
            <p:cNvPr id="50182" name="文本框 4"/>
            <p:cNvSpPr txBox="1">
              <a:spLocks noChangeArrowheads="1"/>
            </p:cNvSpPr>
            <p:nvPr/>
          </p:nvSpPr>
          <p:spPr bwMode="auto">
            <a:xfrm>
              <a:off x="646123" y="3136451"/>
              <a:ext cx="10714787" cy="3416320"/>
            </a:xfrm>
            <a:prstGeom prst="rect">
              <a:avLst/>
            </a:prstGeom>
            <a:noFill/>
            <a:ln w="9525">
              <a:noFill/>
              <a:miter lim="800000"/>
              <a:headEnd/>
              <a:tailEnd/>
            </a:ln>
          </p:spPr>
          <p:txBody>
            <a:bodyPr>
              <a:spAutoFit/>
            </a:bodyPr>
            <a:lstStyle/>
            <a:p>
              <a:r>
                <a:rPr lang="en-US" altLang="zh-CN">
                  <a:solidFill>
                    <a:schemeClr val="accent1"/>
                  </a:solidFill>
                  <a:latin typeface="等线"/>
                  <a:ea typeface="等线"/>
                </a:rPr>
                <a:t>age(5)										age(5)</a:t>
              </a:r>
            </a:p>
            <a:p>
              <a:r>
                <a:rPr lang="en-US" altLang="zh-CN">
                  <a:solidFill>
                    <a:schemeClr val="accent1"/>
                  </a:solidFill>
                  <a:latin typeface="等线"/>
                  <a:ea typeface="等线"/>
                </a:rPr>
                <a:t>=age(4)+2									=18</a:t>
              </a:r>
            </a:p>
            <a:p>
              <a:endParaRPr lang="en-US" altLang="zh-CN">
                <a:solidFill>
                  <a:schemeClr val="accent1"/>
                </a:solidFill>
                <a:latin typeface="等线"/>
                <a:ea typeface="等线"/>
              </a:endParaRPr>
            </a:p>
            <a:p>
              <a:r>
                <a:rPr lang="en-US" altLang="zh-CN">
                  <a:solidFill>
                    <a:schemeClr val="accent1"/>
                  </a:solidFill>
                  <a:latin typeface="等线"/>
                  <a:ea typeface="等线"/>
                </a:rPr>
                <a:t>	age(4)								age(4)</a:t>
              </a:r>
            </a:p>
            <a:p>
              <a:r>
                <a:rPr lang="en-US" altLang="zh-CN">
                  <a:solidFill>
                    <a:schemeClr val="accent1"/>
                  </a:solidFill>
                  <a:latin typeface="等线"/>
                  <a:ea typeface="等线"/>
                </a:rPr>
                <a:t>	=age(3)+2							=16</a:t>
              </a:r>
            </a:p>
            <a:p>
              <a:endParaRPr lang="en-US" altLang="zh-CN">
                <a:solidFill>
                  <a:schemeClr val="accent1"/>
                </a:solidFill>
                <a:latin typeface="等线"/>
                <a:ea typeface="等线"/>
              </a:endParaRPr>
            </a:p>
            <a:p>
              <a:r>
                <a:rPr lang="en-US" altLang="zh-CN">
                  <a:solidFill>
                    <a:schemeClr val="accent1"/>
                  </a:solidFill>
                  <a:latin typeface="等线"/>
                  <a:ea typeface="等线"/>
                </a:rPr>
                <a:t>		age(3)						age(3)</a:t>
              </a:r>
            </a:p>
            <a:p>
              <a:r>
                <a:rPr lang="en-US" altLang="zh-CN">
                  <a:solidFill>
                    <a:schemeClr val="accent1"/>
                  </a:solidFill>
                  <a:latin typeface="等线"/>
                  <a:ea typeface="等线"/>
                </a:rPr>
                <a:t>		=age(2)+2					=14</a:t>
              </a:r>
            </a:p>
            <a:p>
              <a:endParaRPr lang="en-US" altLang="zh-CN">
                <a:solidFill>
                  <a:schemeClr val="accent1"/>
                </a:solidFill>
                <a:latin typeface="等线"/>
                <a:ea typeface="等线"/>
              </a:endParaRPr>
            </a:p>
            <a:p>
              <a:r>
                <a:rPr lang="en-US" altLang="zh-CN">
                  <a:solidFill>
                    <a:schemeClr val="accent1"/>
                  </a:solidFill>
                  <a:latin typeface="等线"/>
                  <a:ea typeface="等线"/>
                </a:rPr>
                <a:t>			age(2)				age(2)</a:t>
              </a:r>
            </a:p>
            <a:p>
              <a:r>
                <a:rPr lang="en-US" altLang="zh-CN">
                  <a:solidFill>
                    <a:schemeClr val="accent1"/>
                  </a:solidFill>
                  <a:latin typeface="等线"/>
                  <a:ea typeface="等线"/>
                </a:rPr>
                <a:t>			=age(1)+2			=12</a:t>
              </a:r>
            </a:p>
            <a:p>
              <a:r>
                <a:rPr lang="en-US" altLang="zh-CN">
                  <a:solidFill>
                    <a:schemeClr val="accent1"/>
                  </a:solidFill>
                  <a:latin typeface="等线"/>
                  <a:ea typeface="等线"/>
                </a:rPr>
                <a:t>					age(1)=10</a:t>
              </a:r>
              <a:endParaRPr lang="zh-CN" altLang="en-US">
                <a:solidFill>
                  <a:schemeClr val="accent1"/>
                </a:solidFill>
                <a:latin typeface="等线"/>
                <a:ea typeface="等线"/>
              </a:endParaRPr>
            </a:p>
          </p:txBody>
        </p:sp>
        <p:cxnSp>
          <p:nvCxnSpPr>
            <p:cNvPr id="7" name="直接连接符 6">
              <a:extLst>
                <a:ext uri="{FF2B5EF4-FFF2-40B4-BE49-F238E27FC236}"/>
              </a:extLst>
            </p:cNvPr>
            <p:cNvCxnSpPr/>
            <p:nvPr/>
          </p:nvCxnSpPr>
          <p:spPr>
            <a:xfrm>
              <a:off x="5793158" y="4181032"/>
              <a:ext cx="0" cy="1847861"/>
            </a:xfrm>
            <a:prstGeom prst="line">
              <a:avLst/>
            </a:prstGeom>
            <a:ln w="12700">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箭头: 圆角右 7">
              <a:extLst>
                <a:ext uri="{FF2B5EF4-FFF2-40B4-BE49-F238E27FC236}"/>
              </a:extLst>
            </p:cNvPr>
            <p:cNvSpPr/>
            <p:nvPr/>
          </p:nvSpPr>
          <p:spPr>
            <a:xfrm flipV="1">
              <a:off x="1160509" y="3730179"/>
              <a:ext cx="466758" cy="563566"/>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lIns="0" rIns="0" anchor="ctr"/>
            <a:lstStyle/>
            <a:p>
              <a:pPr algn="ctr" fontAlgn="auto">
                <a:spcBef>
                  <a:spcPts val="0"/>
                </a:spcBef>
                <a:spcAft>
                  <a:spcPts val="0"/>
                </a:spcAft>
                <a:defRPr/>
              </a:pPr>
              <a:endParaRPr lang="zh-CN" altLang="en-US" sz="1400">
                <a:solidFill>
                  <a:schemeClr val="tx1"/>
                </a:solidFill>
              </a:endParaRPr>
            </a:p>
          </p:txBody>
        </p:sp>
        <p:sp>
          <p:nvSpPr>
            <p:cNvPr id="26" name="箭头: 圆角右 25">
              <a:extLst>
                <a:ext uri="{FF2B5EF4-FFF2-40B4-BE49-F238E27FC236}"/>
              </a:extLst>
            </p:cNvPr>
            <p:cNvSpPr/>
            <p:nvPr/>
          </p:nvSpPr>
          <p:spPr>
            <a:xfrm flipV="1">
              <a:off x="2074973" y="4541397"/>
              <a:ext cx="466758" cy="563565"/>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lIns="0" rIns="0" anchor="ctr"/>
            <a:lstStyle/>
            <a:p>
              <a:pPr algn="ctr" fontAlgn="auto">
                <a:spcBef>
                  <a:spcPts val="0"/>
                </a:spcBef>
                <a:spcAft>
                  <a:spcPts val="0"/>
                </a:spcAft>
                <a:defRPr/>
              </a:pPr>
              <a:endParaRPr lang="zh-CN" altLang="en-US" sz="1400">
                <a:solidFill>
                  <a:schemeClr val="tx1"/>
                </a:solidFill>
              </a:endParaRPr>
            </a:p>
          </p:txBody>
        </p:sp>
        <p:sp>
          <p:nvSpPr>
            <p:cNvPr id="27" name="箭头: 圆角右 26">
              <a:extLst>
                <a:ext uri="{FF2B5EF4-FFF2-40B4-BE49-F238E27FC236}"/>
              </a:extLst>
            </p:cNvPr>
            <p:cNvSpPr/>
            <p:nvPr/>
          </p:nvSpPr>
          <p:spPr>
            <a:xfrm flipV="1">
              <a:off x="2986262" y="5398652"/>
              <a:ext cx="466758" cy="563565"/>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lIns="0" rIns="0" anchor="ctr"/>
            <a:lstStyle/>
            <a:p>
              <a:pPr algn="ctr" fontAlgn="auto">
                <a:spcBef>
                  <a:spcPts val="0"/>
                </a:spcBef>
                <a:spcAft>
                  <a:spcPts val="0"/>
                </a:spcAft>
                <a:defRPr/>
              </a:pPr>
              <a:endParaRPr lang="zh-CN" altLang="en-US" sz="1400">
                <a:solidFill>
                  <a:schemeClr val="tx1"/>
                </a:solidFill>
              </a:endParaRPr>
            </a:p>
          </p:txBody>
        </p:sp>
        <p:sp>
          <p:nvSpPr>
            <p:cNvPr id="28" name="箭头: 圆角右 27">
              <a:extLst>
                <a:ext uri="{FF2B5EF4-FFF2-40B4-BE49-F238E27FC236}"/>
              </a:extLst>
            </p:cNvPr>
            <p:cNvSpPr/>
            <p:nvPr/>
          </p:nvSpPr>
          <p:spPr>
            <a:xfrm flipV="1">
              <a:off x="3957880" y="6173357"/>
              <a:ext cx="1320892" cy="328614"/>
            </a:xfrm>
            <a:prstGeom prst="bentArrow">
              <a:avLst>
                <a:gd name="adj1" fmla="val 34886"/>
                <a:gd name="adj2" fmla="val 33361"/>
                <a:gd name="adj3" fmla="val 50000"/>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lIns="0" rIns="0" anchor="ctr"/>
            <a:lstStyle/>
            <a:p>
              <a:pPr algn="ctr" fontAlgn="auto">
                <a:spcBef>
                  <a:spcPts val="0"/>
                </a:spcBef>
                <a:spcAft>
                  <a:spcPts val="0"/>
                </a:spcAft>
                <a:defRPr/>
              </a:pPr>
              <a:endParaRPr lang="zh-CN" altLang="en-US" sz="1400">
                <a:solidFill>
                  <a:schemeClr val="tx1"/>
                </a:solidFill>
              </a:endParaRPr>
            </a:p>
          </p:txBody>
        </p:sp>
        <p:sp>
          <p:nvSpPr>
            <p:cNvPr id="29" name="箭头: 圆角右 28">
              <a:extLst>
                <a:ext uri="{FF2B5EF4-FFF2-40B4-BE49-F238E27FC236}"/>
              </a:extLst>
            </p:cNvPr>
            <p:cNvSpPr/>
            <p:nvPr/>
          </p:nvSpPr>
          <p:spPr>
            <a:xfrm rot="16200000" flipV="1">
              <a:off x="6778279" y="5724849"/>
              <a:ext cx="239713" cy="1136730"/>
            </a:xfrm>
            <a:prstGeom prst="bentArrow">
              <a:avLst>
                <a:gd name="adj1" fmla="val 45412"/>
                <a:gd name="adj2" fmla="val 50000"/>
                <a:gd name="adj3" fmla="val 50000"/>
                <a:gd name="adj4" fmla="val 22697"/>
              </a:avLst>
            </a:prstGeom>
            <a:ln>
              <a:tailEnd type="triangle" w="lg" len="lg"/>
            </a:ln>
          </p:spPr>
          <p:style>
            <a:lnRef idx="3">
              <a:schemeClr val="lt1"/>
            </a:lnRef>
            <a:fillRef idx="1">
              <a:schemeClr val="accent2"/>
            </a:fillRef>
            <a:effectRef idx="1">
              <a:schemeClr val="accent2"/>
            </a:effectRef>
            <a:fontRef idx="minor">
              <a:schemeClr val="lt1"/>
            </a:fontRef>
          </p:style>
          <p:txBody>
            <a:bodyPr lIns="0" rIns="0" anchor="ctr"/>
            <a:lstStyle/>
            <a:p>
              <a:pPr algn="ctr" fontAlgn="auto">
                <a:spcBef>
                  <a:spcPts val="0"/>
                </a:spcBef>
                <a:spcAft>
                  <a:spcPts val="0"/>
                </a:spcAft>
                <a:defRPr/>
              </a:pPr>
              <a:endParaRPr lang="zh-CN" altLang="en-US" sz="1400">
                <a:solidFill>
                  <a:schemeClr val="tx1"/>
                </a:solidFill>
              </a:endParaRPr>
            </a:p>
          </p:txBody>
        </p:sp>
        <p:sp>
          <p:nvSpPr>
            <p:cNvPr id="30" name="箭头: 圆角右 29">
              <a:extLst>
                <a:ext uri="{FF2B5EF4-FFF2-40B4-BE49-F238E27FC236}"/>
              </a:extLst>
            </p:cNvPr>
            <p:cNvSpPr/>
            <p:nvPr/>
          </p:nvSpPr>
          <p:spPr>
            <a:xfrm rot="16200000" flipV="1">
              <a:off x="7900727" y="5350215"/>
              <a:ext cx="466728" cy="56360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lIns="0" rIns="0" anchor="ctr"/>
            <a:lstStyle/>
            <a:p>
              <a:pPr algn="ctr" fontAlgn="auto">
                <a:spcBef>
                  <a:spcPts val="0"/>
                </a:spcBef>
                <a:spcAft>
                  <a:spcPts val="0"/>
                </a:spcAft>
                <a:defRPr/>
              </a:pPr>
              <a:endParaRPr lang="zh-CN" altLang="en-US" sz="1400">
                <a:solidFill>
                  <a:schemeClr val="tx1"/>
                </a:solidFill>
              </a:endParaRPr>
            </a:p>
          </p:txBody>
        </p:sp>
        <p:sp>
          <p:nvSpPr>
            <p:cNvPr id="31" name="箭头: 圆角右 30">
              <a:extLst>
                <a:ext uri="{FF2B5EF4-FFF2-40B4-BE49-F238E27FC236}"/>
              </a:extLst>
            </p:cNvPr>
            <p:cNvSpPr/>
            <p:nvPr/>
          </p:nvSpPr>
          <p:spPr>
            <a:xfrm rot="16200000" flipV="1">
              <a:off x="8758037" y="4492960"/>
              <a:ext cx="466728" cy="56360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lIns="0" rIns="0" anchor="ctr"/>
            <a:lstStyle/>
            <a:p>
              <a:pPr algn="ctr" fontAlgn="auto">
                <a:spcBef>
                  <a:spcPts val="0"/>
                </a:spcBef>
                <a:spcAft>
                  <a:spcPts val="0"/>
                </a:spcAft>
                <a:defRPr/>
              </a:pPr>
              <a:endParaRPr lang="zh-CN" altLang="en-US" sz="1400">
                <a:solidFill>
                  <a:schemeClr val="tx1"/>
                </a:solidFill>
              </a:endParaRPr>
            </a:p>
          </p:txBody>
        </p:sp>
        <p:sp>
          <p:nvSpPr>
            <p:cNvPr id="34" name="箭头: 圆角右 33">
              <a:extLst>
                <a:ext uri="{FF2B5EF4-FFF2-40B4-BE49-F238E27FC236}"/>
              </a:extLst>
            </p:cNvPr>
            <p:cNvSpPr/>
            <p:nvPr/>
          </p:nvSpPr>
          <p:spPr>
            <a:xfrm rot="16200000" flipV="1">
              <a:off x="9653449" y="3678567"/>
              <a:ext cx="466728" cy="56360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lIns="0" rIns="0" anchor="ctr"/>
            <a:lstStyle/>
            <a:p>
              <a:pPr algn="ctr" fontAlgn="auto">
                <a:spcBef>
                  <a:spcPts val="0"/>
                </a:spcBef>
                <a:spcAft>
                  <a:spcPts val="0"/>
                </a:spcAft>
                <a:defRPr/>
              </a:pPr>
              <a:endParaRPr lang="zh-CN" altLang="en-US" sz="1400">
                <a:solidFill>
                  <a:schemeClr val="tx1"/>
                </a:solidFil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534988" y="227013"/>
            <a:ext cx="10515600" cy="1325562"/>
          </a:xfrm>
        </p:spPr>
        <p:txBody>
          <a:bodyPr/>
          <a:lstStyle/>
          <a:p>
            <a:r>
              <a:rPr lang="zh-CN" altLang="en-US" smtClean="0"/>
              <a:t>函数的递归调用</a:t>
            </a:r>
          </a:p>
        </p:txBody>
      </p:sp>
      <p:sp>
        <p:nvSpPr>
          <p:cNvPr id="52226" name="内容占位符 2"/>
          <p:cNvSpPr>
            <a:spLocks noGrp="1"/>
          </p:cNvSpPr>
          <p:nvPr>
            <p:ph idx="1"/>
          </p:nvPr>
        </p:nvSpPr>
        <p:spPr>
          <a:xfrm>
            <a:off x="534988" y="1241425"/>
            <a:ext cx="11263312"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7.6】</a:t>
            </a:r>
            <a:r>
              <a:rPr lang="zh-CN" altLang="en-US" sz="2000" smtClean="0">
                <a:solidFill>
                  <a:schemeClr val="accent1"/>
                </a:solidFill>
              </a:rPr>
              <a:t>有</a:t>
            </a:r>
            <a:r>
              <a:rPr lang="en-US" altLang="zh-CN" sz="2000" smtClean="0">
                <a:solidFill>
                  <a:schemeClr val="accent1"/>
                </a:solidFill>
              </a:rPr>
              <a:t>5</a:t>
            </a:r>
            <a:r>
              <a:rPr lang="zh-CN" altLang="en-US" sz="2000" smtClean="0">
                <a:solidFill>
                  <a:schemeClr val="accent1"/>
                </a:solidFill>
              </a:rPr>
              <a:t>个学生坐在一起，问第</a:t>
            </a:r>
            <a:r>
              <a:rPr lang="en-US" altLang="zh-CN" sz="2000" smtClean="0">
                <a:solidFill>
                  <a:schemeClr val="accent1"/>
                </a:solidFill>
              </a:rPr>
              <a:t>5</a:t>
            </a:r>
            <a:r>
              <a:rPr lang="zh-CN" altLang="en-US" sz="2000" smtClean="0">
                <a:solidFill>
                  <a:schemeClr val="accent1"/>
                </a:solidFill>
              </a:rPr>
              <a:t>个学生多少岁，他说比第</a:t>
            </a:r>
            <a:r>
              <a:rPr lang="en-US" altLang="zh-CN" sz="2000" smtClean="0">
                <a:solidFill>
                  <a:schemeClr val="accent1"/>
                </a:solidFill>
              </a:rPr>
              <a:t>4</a:t>
            </a:r>
            <a:r>
              <a:rPr lang="zh-CN" altLang="en-US" sz="2000" smtClean="0">
                <a:solidFill>
                  <a:schemeClr val="accent1"/>
                </a:solidFill>
              </a:rPr>
              <a:t>个学生大</a:t>
            </a:r>
            <a:r>
              <a:rPr lang="en-US" altLang="zh-CN" sz="2000" smtClean="0">
                <a:solidFill>
                  <a:schemeClr val="accent1"/>
                </a:solidFill>
              </a:rPr>
              <a:t>2</a:t>
            </a:r>
            <a:r>
              <a:rPr lang="zh-CN" altLang="en-US" sz="2000" smtClean="0">
                <a:solidFill>
                  <a:schemeClr val="accent1"/>
                </a:solidFill>
              </a:rPr>
              <a:t>岁。问第</a:t>
            </a:r>
            <a:r>
              <a:rPr lang="en-US" altLang="zh-CN" sz="2000" smtClean="0">
                <a:solidFill>
                  <a:schemeClr val="accent1"/>
                </a:solidFill>
              </a:rPr>
              <a:t>4</a:t>
            </a:r>
            <a:r>
              <a:rPr lang="zh-CN" altLang="en-US" sz="2000" smtClean="0">
                <a:solidFill>
                  <a:schemeClr val="accent1"/>
                </a:solidFill>
              </a:rPr>
              <a:t>个学生岁数，他说比第</a:t>
            </a:r>
            <a:r>
              <a:rPr lang="en-US" altLang="zh-CN" sz="2000" smtClean="0">
                <a:solidFill>
                  <a:schemeClr val="accent1"/>
                </a:solidFill>
              </a:rPr>
              <a:t>3</a:t>
            </a:r>
            <a:r>
              <a:rPr lang="zh-CN" altLang="en-US" sz="2000" smtClean="0">
                <a:solidFill>
                  <a:schemeClr val="accent1"/>
                </a:solidFill>
              </a:rPr>
              <a:t>个学生大</a:t>
            </a:r>
            <a:r>
              <a:rPr lang="en-US" altLang="zh-CN" sz="2000" smtClean="0">
                <a:solidFill>
                  <a:schemeClr val="accent1"/>
                </a:solidFill>
              </a:rPr>
              <a:t>2</a:t>
            </a:r>
            <a:r>
              <a:rPr lang="zh-CN" altLang="en-US" sz="2000" smtClean="0">
                <a:solidFill>
                  <a:schemeClr val="accent1"/>
                </a:solidFill>
              </a:rPr>
              <a:t>岁。问第</a:t>
            </a:r>
            <a:r>
              <a:rPr lang="en-US" altLang="zh-CN" sz="2000" smtClean="0">
                <a:solidFill>
                  <a:schemeClr val="accent1"/>
                </a:solidFill>
              </a:rPr>
              <a:t>3</a:t>
            </a:r>
            <a:r>
              <a:rPr lang="zh-CN" altLang="en-US" sz="2000" smtClean="0">
                <a:solidFill>
                  <a:schemeClr val="accent1"/>
                </a:solidFill>
              </a:rPr>
              <a:t>个学生，又说比第</a:t>
            </a:r>
            <a:r>
              <a:rPr lang="en-US" altLang="zh-CN" sz="2000" smtClean="0">
                <a:solidFill>
                  <a:schemeClr val="accent1"/>
                </a:solidFill>
              </a:rPr>
              <a:t>2</a:t>
            </a:r>
            <a:r>
              <a:rPr lang="zh-CN" altLang="en-US" sz="2000" smtClean="0">
                <a:solidFill>
                  <a:schemeClr val="accent1"/>
                </a:solidFill>
              </a:rPr>
              <a:t>个学生大</a:t>
            </a:r>
            <a:r>
              <a:rPr lang="en-US" altLang="zh-CN" sz="2000" smtClean="0">
                <a:solidFill>
                  <a:schemeClr val="accent1"/>
                </a:solidFill>
              </a:rPr>
              <a:t>2</a:t>
            </a:r>
            <a:r>
              <a:rPr lang="zh-CN" altLang="en-US" sz="2000" smtClean="0">
                <a:solidFill>
                  <a:schemeClr val="accent1"/>
                </a:solidFill>
              </a:rPr>
              <a:t>岁。问第</a:t>
            </a:r>
            <a:r>
              <a:rPr lang="en-US" altLang="zh-CN" sz="2000" smtClean="0">
                <a:solidFill>
                  <a:schemeClr val="accent1"/>
                </a:solidFill>
              </a:rPr>
              <a:t>2</a:t>
            </a:r>
            <a:r>
              <a:rPr lang="zh-CN" altLang="en-US" sz="2000" smtClean="0">
                <a:solidFill>
                  <a:schemeClr val="accent1"/>
                </a:solidFill>
              </a:rPr>
              <a:t>个学生，说比第</a:t>
            </a:r>
            <a:r>
              <a:rPr lang="en-US" altLang="zh-CN" sz="2000" smtClean="0">
                <a:solidFill>
                  <a:schemeClr val="accent1"/>
                </a:solidFill>
              </a:rPr>
              <a:t>1</a:t>
            </a:r>
            <a:r>
              <a:rPr lang="zh-CN" altLang="en-US" sz="2000" smtClean="0">
                <a:solidFill>
                  <a:schemeClr val="accent1"/>
                </a:solidFill>
              </a:rPr>
              <a:t>个学生大</a:t>
            </a:r>
            <a:r>
              <a:rPr lang="en-US" altLang="zh-CN" sz="2000" smtClean="0">
                <a:solidFill>
                  <a:schemeClr val="accent1"/>
                </a:solidFill>
              </a:rPr>
              <a:t>2</a:t>
            </a:r>
            <a:r>
              <a:rPr lang="zh-CN" altLang="en-US" sz="2000" smtClean="0">
                <a:solidFill>
                  <a:schemeClr val="accent1"/>
                </a:solidFill>
              </a:rPr>
              <a:t>岁。最后问第</a:t>
            </a:r>
            <a:r>
              <a:rPr lang="en-US" altLang="zh-CN" sz="2000" smtClean="0">
                <a:solidFill>
                  <a:schemeClr val="accent1"/>
                </a:solidFill>
              </a:rPr>
              <a:t>1</a:t>
            </a:r>
            <a:r>
              <a:rPr lang="zh-CN" altLang="en-US" sz="2000" smtClean="0">
                <a:solidFill>
                  <a:schemeClr val="accent1"/>
                </a:solidFill>
              </a:rPr>
              <a:t>个学生，他说是</a:t>
            </a:r>
            <a:r>
              <a:rPr lang="en-US" altLang="zh-CN" sz="2000" smtClean="0">
                <a:solidFill>
                  <a:schemeClr val="accent1"/>
                </a:solidFill>
              </a:rPr>
              <a:t>10</a:t>
            </a:r>
            <a:r>
              <a:rPr lang="zh-CN" altLang="en-US" sz="2000" smtClean="0">
                <a:solidFill>
                  <a:schemeClr val="accent1"/>
                </a:solidFill>
              </a:rPr>
              <a:t>岁。请问第</a:t>
            </a:r>
            <a:r>
              <a:rPr lang="en-US" altLang="zh-CN" sz="2000" smtClean="0">
                <a:solidFill>
                  <a:schemeClr val="accent1"/>
                </a:solidFill>
              </a:rPr>
              <a:t>5</a:t>
            </a:r>
            <a:r>
              <a:rPr lang="zh-CN" altLang="en-US" sz="2000" smtClean="0">
                <a:solidFill>
                  <a:schemeClr val="accent1"/>
                </a:solidFill>
              </a:rPr>
              <a:t>个学生多大。</a:t>
            </a:r>
          </a:p>
          <a:p>
            <a:pPr marL="88900" indent="-88900">
              <a:lnSpc>
                <a:spcPct val="150000"/>
              </a:lnSpc>
              <a:buFont typeface="Arial" charset="0"/>
              <a:buNone/>
            </a:pPr>
            <a:endParaRPr lang="zh-CN" altLang="en-US" sz="2000" smtClean="0">
              <a:solidFill>
                <a:schemeClr val="accent1"/>
              </a:solidFill>
            </a:endParaRPr>
          </a:p>
        </p:txBody>
      </p:sp>
      <p:sp>
        <p:nvSpPr>
          <p:cNvPr id="32" name="圆角矩形 12">
            <a:extLst>
              <a:ext uri="{FF2B5EF4-FFF2-40B4-BE49-F238E27FC236}"/>
            </a:extLst>
          </p:cNvPr>
          <p:cNvSpPr/>
          <p:nvPr/>
        </p:nvSpPr>
        <p:spPr>
          <a:xfrm>
            <a:off x="585788" y="2692400"/>
            <a:ext cx="11058525" cy="402272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t>int main()</a:t>
            </a:r>
          </a:p>
          <a:p>
            <a:pPr defTabSz="363538" fontAlgn="auto">
              <a:lnSpc>
                <a:spcPct val="120000"/>
              </a:lnSpc>
              <a:spcBef>
                <a:spcPts val="0"/>
              </a:spcBef>
              <a:spcAft>
                <a:spcPts val="0"/>
              </a:spcAft>
              <a:defRPr/>
            </a:pPr>
            <a:r>
              <a:rPr lang="en-US" altLang="zh-CN" sz="1400" dirty="0"/>
              <a:t>{	int age(int n);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age</a:t>
            </a:r>
            <a:r>
              <a:rPr lang="zh-CN" altLang="en-US" sz="1400" dirty="0">
                <a:solidFill>
                  <a:srgbClr val="008000"/>
                </a:solidFill>
              </a:rPr>
              <a:t>函数的声明</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("NO.5,age:%d\</a:t>
            </a:r>
            <a:r>
              <a:rPr lang="en-US" altLang="zh-CN" sz="1400" dirty="0" err="1"/>
              <a:t>n",age</a:t>
            </a:r>
            <a:r>
              <a:rPr lang="en-US" altLang="zh-CN" sz="1400" dirty="0"/>
              <a:t>(5)); 	</a:t>
            </a:r>
            <a:r>
              <a:rPr lang="en-US" altLang="zh-CN" sz="1400" dirty="0">
                <a:solidFill>
                  <a:srgbClr val="008000"/>
                </a:solidFill>
              </a:rPr>
              <a:t>//</a:t>
            </a:r>
            <a:r>
              <a:rPr lang="zh-CN" altLang="en-US" sz="1400" dirty="0">
                <a:solidFill>
                  <a:srgbClr val="008000"/>
                </a:solidFill>
              </a:rPr>
              <a:t>输出第</a:t>
            </a:r>
            <a:r>
              <a:rPr lang="en-US" altLang="zh-CN" sz="1400" dirty="0">
                <a:solidFill>
                  <a:srgbClr val="008000"/>
                </a:solidFill>
              </a:rPr>
              <a:t>5</a:t>
            </a:r>
            <a:r>
              <a:rPr lang="zh-CN" altLang="en-US" sz="1400" dirty="0">
                <a:solidFill>
                  <a:srgbClr val="008000"/>
                </a:solidFill>
              </a:rPr>
              <a:t>个学生的年龄</a:t>
            </a:r>
          </a:p>
          <a:p>
            <a:pPr defTabSz="363538" fontAlgn="auto">
              <a:lnSpc>
                <a:spcPct val="120000"/>
              </a:lnSpc>
              <a:spcBef>
                <a:spcPts val="0"/>
              </a:spcBef>
              <a:spcAft>
                <a:spcPts val="0"/>
              </a:spcAft>
              <a:defRPr/>
            </a:pPr>
            <a:r>
              <a:rPr lang="zh-CN" altLang="en-US" sz="1400" dirty="0"/>
              <a:t>	</a:t>
            </a:r>
            <a:r>
              <a:rPr lang="en-US" altLang="zh-CN" sz="1400" dirty="0"/>
              <a:t>return 0;</a:t>
            </a:r>
          </a:p>
          <a:p>
            <a:pPr defTabSz="363538" fontAlgn="auto">
              <a:lnSpc>
                <a:spcPct val="120000"/>
              </a:lnSpc>
              <a:spcBef>
                <a:spcPts val="0"/>
              </a:spcBef>
              <a:spcAft>
                <a:spcPts val="0"/>
              </a:spcAft>
              <a:defRPr/>
            </a:pPr>
            <a:r>
              <a:rPr lang="en-US" altLang="zh-CN" sz="1400" dirty="0"/>
              <a:t>} </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int age(int n) 						</a:t>
            </a:r>
            <a:r>
              <a:rPr lang="en-US" altLang="zh-CN" sz="1400" dirty="0">
                <a:solidFill>
                  <a:srgbClr val="008000"/>
                </a:solidFill>
              </a:rPr>
              <a:t>//</a:t>
            </a:r>
            <a:r>
              <a:rPr lang="zh-CN" altLang="en-US" sz="1400" dirty="0">
                <a:solidFill>
                  <a:srgbClr val="008000"/>
                </a:solidFill>
              </a:rPr>
              <a:t>定义递归函数</a:t>
            </a:r>
          </a:p>
          <a:p>
            <a:pPr defTabSz="363538" fontAlgn="auto">
              <a:lnSpc>
                <a:spcPct val="120000"/>
              </a:lnSpc>
              <a:spcBef>
                <a:spcPts val="0"/>
              </a:spcBef>
              <a:spcAft>
                <a:spcPts val="0"/>
              </a:spcAft>
              <a:defRPr/>
            </a:pPr>
            <a:r>
              <a:rPr lang="en-US" altLang="zh-CN" sz="1400" dirty="0"/>
              <a:t>{	int c; 						</a:t>
            </a:r>
            <a:r>
              <a:rPr lang="en-US" altLang="zh-CN" sz="1400" dirty="0">
                <a:solidFill>
                  <a:srgbClr val="008000"/>
                </a:solidFill>
              </a:rPr>
              <a:t>//c</a:t>
            </a:r>
            <a:r>
              <a:rPr lang="zh-CN" altLang="en-US" sz="1400" dirty="0">
                <a:solidFill>
                  <a:srgbClr val="008000"/>
                </a:solidFill>
              </a:rPr>
              <a:t>用作存放函数的返回值的变量</a:t>
            </a:r>
            <a:endParaRPr lang="en-US" altLang="zh-CN" sz="1400" dirty="0">
              <a:solidFill>
                <a:srgbClr val="008000"/>
              </a:solidFill>
            </a:endParaRPr>
          </a:p>
          <a:p>
            <a:pPr defTabSz="363538" fontAlgn="auto">
              <a:lnSpc>
                <a:spcPct val="120000"/>
              </a:lnSpc>
              <a:spcBef>
                <a:spcPts val="0"/>
              </a:spcBef>
              <a:spcAft>
                <a:spcPts val="0"/>
              </a:spcAft>
              <a:defRPr/>
            </a:pPr>
            <a:r>
              <a:rPr lang="en-US" altLang="zh-CN" sz="1400" dirty="0">
                <a:solidFill>
                  <a:schemeClr val="accent1"/>
                </a:solidFill>
              </a:rPr>
              <a:t>	if(n==1)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等于</a:t>
            </a:r>
            <a:r>
              <a:rPr lang="en-US" altLang="zh-CN" sz="1400" dirty="0">
                <a:solidFill>
                  <a:srgbClr val="008000"/>
                </a:solidFill>
              </a:rPr>
              <a:t>1</a:t>
            </a:r>
          </a:p>
          <a:p>
            <a:pPr defTabSz="363538" fontAlgn="auto">
              <a:lnSpc>
                <a:spcPct val="120000"/>
              </a:lnSpc>
              <a:spcBef>
                <a:spcPts val="0"/>
              </a:spcBef>
              <a:spcAft>
                <a:spcPts val="0"/>
              </a:spcAft>
              <a:defRPr/>
            </a:pPr>
            <a:r>
              <a:rPr lang="en-US" altLang="zh-CN" sz="1400" dirty="0">
                <a:solidFill>
                  <a:schemeClr val="accent1"/>
                </a:solidFill>
              </a:rPr>
              <a:t>		c=10;					</a:t>
            </a:r>
            <a:r>
              <a:rPr lang="en-US" altLang="zh-CN" sz="1400" dirty="0">
                <a:solidFill>
                  <a:srgbClr val="008000"/>
                </a:solidFill>
              </a:rPr>
              <a:t>//</a:t>
            </a:r>
            <a:r>
              <a:rPr lang="zh-CN" altLang="en-US" sz="1400" dirty="0">
                <a:solidFill>
                  <a:srgbClr val="008000"/>
                </a:solidFill>
              </a:rPr>
              <a:t>年龄为</a:t>
            </a:r>
            <a:r>
              <a:rPr lang="en-US" altLang="zh-CN" sz="1400" dirty="0">
                <a:solidFill>
                  <a:srgbClr val="008000"/>
                </a:solidFill>
              </a:rPr>
              <a:t>10</a:t>
            </a:r>
          </a:p>
          <a:p>
            <a:pPr defTabSz="363538" fontAlgn="auto">
              <a:lnSpc>
                <a:spcPct val="120000"/>
              </a:lnSpc>
              <a:spcBef>
                <a:spcPts val="0"/>
              </a:spcBef>
              <a:spcAft>
                <a:spcPts val="0"/>
              </a:spcAft>
              <a:defRPr/>
            </a:pPr>
            <a:r>
              <a:rPr lang="en-US" altLang="zh-CN" sz="1400" dirty="0">
                <a:solidFill>
                  <a:schemeClr val="accent1"/>
                </a:solidFill>
              </a:rPr>
              <a:t>	else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不等于</a:t>
            </a:r>
            <a:r>
              <a:rPr lang="en-US" altLang="zh-CN" sz="1400" dirty="0">
                <a:solidFill>
                  <a:srgbClr val="008000"/>
                </a:solidFill>
              </a:rPr>
              <a:t>1</a:t>
            </a:r>
          </a:p>
          <a:p>
            <a:pPr defTabSz="363538" fontAlgn="auto">
              <a:lnSpc>
                <a:spcPct val="120000"/>
              </a:lnSpc>
              <a:spcBef>
                <a:spcPts val="0"/>
              </a:spcBef>
              <a:spcAft>
                <a:spcPts val="0"/>
              </a:spcAft>
              <a:defRPr/>
            </a:pPr>
            <a:r>
              <a:rPr lang="en-US" altLang="zh-CN" sz="1400" dirty="0">
                <a:solidFill>
                  <a:schemeClr val="accent1"/>
                </a:solidFill>
              </a:rPr>
              <a:t>		c=age(n-1)+2;</a:t>
            </a:r>
            <a:r>
              <a:rPr lang="en-US" altLang="zh-CN" sz="1400" dirty="0"/>
              <a:t>			</a:t>
            </a:r>
            <a:r>
              <a:rPr lang="en-US" altLang="zh-CN" sz="1400" dirty="0">
                <a:solidFill>
                  <a:srgbClr val="008000"/>
                </a:solidFill>
              </a:rPr>
              <a:t>//</a:t>
            </a:r>
            <a:r>
              <a:rPr lang="zh-CN" altLang="en-US" sz="1400" dirty="0">
                <a:solidFill>
                  <a:srgbClr val="008000"/>
                </a:solidFill>
              </a:rPr>
              <a:t>年龄是前一个学生的年龄加</a:t>
            </a:r>
            <a:r>
              <a:rPr lang="en-US" altLang="zh-CN" sz="1400" dirty="0">
                <a:solidFill>
                  <a:srgbClr val="008000"/>
                </a:solidFill>
              </a:rPr>
              <a:t>2(</a:t>
            </a:r>
            <a:r>
              <a:rPr lang="zh-CN" altLang="en-US" sz="1400" dirty="0">
                <a:solidFill>
                  <a:srgbClr val="008000"/>
                </a:solidFill>
              </a:rPr>
              <a:t>如第</a:t>
            </a:r>
            <a:r>
              <a:rPr lang="en-US" altLang="zh-CN" sz="1400" dirty="0">
                <a:solidFill>
                  <a:srgbClr val="008000"/>
                </a:solidFill>
              </a:rPr>
              <a:t>4</a:t>
            </a:r>
            <a:r>
              <a:rPr lang="zh-CN" altLang="en-US" sz="1400" dirty="0">
                <a:solidFill>
                  <a:srgbClr val="008000"/>
                </a:solidFill>
              </a:rPr>
              <a:t>个学生年龄是第</a:t>
            </a:r>
            <a:r>
              <a:rPr lang="en-US" altLang="zh-CN" sz="1400" dirty="0">
                <a:solidFill>
                  <a:srgbClr val="008000"/>
                </a:solidFill>
              </a:rPr>
              <a:t>3</a:t>
            </a:r>
            <a:r>
              <a:rPr lang="zh-CN" altLang="en-US" sz="1400" dirty="0">
                <a:solidFill>
                  <a:srgbClr val="008000"/>
                </a:solidFill>
              </a:rPr>
              <a:t>个学生年龄加</a:t>
            </a:r>
            <a:r>
              <a:rPr lang="en-US" altLang="zh-CN" sz="1400" dirty="0">
                <a:solidFill>
                  <a:srgbClr val="008000"/>
                </a:solidFill>
              </a:rPr>
              <a:t>2)</a:t>
            </a:r>
          </a:p>
          <a:p>
            <a:pPr defTabSz="363538" fontAlgn="auto">
              <a:lnSpc>
                <a:spcPct val="120000"/>
              </a:lnSpc>
              <a:spcBef>
                <a:spcPts val="0"/>
              </a:spcBef>
              <a:spcAft>
                <a:spcPts val="0"/>
              </a:spcAft>
              <a:defRPr/>
            </a:pPr>
            <a:r>
              <a:rPr lang="en-US" altLang="zh-CN" sz="1400" dirty="0"/>
              <a:t>	return(c); 					</a:t>
            </a:r>
            <a:r>
              <a:rPr lang="en-US" altLang="zh-CN" sz="1400" dirty="0">
                <a:solidFill>
                  <a:srgbClr val="008000"/>
                </a:solidFill>
              </a:rPr>
              <a:t>//</a:t>
            </a:r>
            <a:r>
              <a:rPr lang="zh-CN" altLang="en-US" sz="1400" dirty="0">
                <a:solidFill>
                  <a:srgbClr val="008000"/>
                </a:solidFill>
              </a:rPr>
              <a:t>返回年龄</a:t>
            </a:r>
          </a:p>
          <a:p>
            <a:pPr defTabSz="363538" fontAlgn="auto">
              <a:lnSpc>
                <a:spcPct val="120000"/>
              </a:lnSpc>
              <a:spcBef>
                <a:spcPts val="0"/>
              </a:spcBef>
              <a:spcAft>
                <a:spcPts val="0"/>
              </a:spcAft>
              <a:defRPr/>
            </a:pPr>
            <a:r>
              <a:rPr lang="en-US" altLang="zh-CN" sz="1400" dirty="0"/>
              <a:t>}</a:t>
            </a:r>
          </a:p>
        </p:txBody>
      </p:sp>
      <p:sp>
        <p:nvSpPr>
          <p:cNvPr id="24" name="矩形 23">
            <a:extLst>
              <a:ext uri="{FF2B5EF4-FFF2-40B4-BE49-F238E27FC236}"/>
            </a:extLst>
          </p:cNvPr>
          <p:cNvSpPr/>
          <p:nvPr/>
        </p:nvSpPr>
        <p:spPr>
          <a:xfrm>
            <a:off x="5994400" y="5253038"/>
            <a:ext cx="2978150" cy="368300"/>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dirty="0"/>
              <a:t>注意分析递归的终止条件。</a:t>
            </a:r>
          </a:p>
        </p:txBody>
      </p:sp>
      <p:graphicFrame>
        <p:nvGraphicFramePr>
          <p:cNvPr id="6" name="表格 5">
            <a:extLst>
              <a:ext uri="{FF2B5EF4-FFF2-40B4-BE49-F238E27FC236}"/>
            </a:extLst>
          </p:cNvPr>
          <p:cNvGraphicFramePr>
            <a:graphicFrameLocks noGrp="1"/>
          </p:cNvGraphicFramePr>
          <p:nvPr/>
        </p:nvGraphicFramePr>
        <p:xfrm>
          <a:off x="5294313" y="3419475"/>
          <a:ext cx="6192000" cy="1285240"/>
        </p:xfrm>
        <a:graphic>
          <a:graphicData uri="http://schemas.openxmlformats.org/drawingml/2006/table">
            <a:tbl>
              <a:tblPr>
                <a:tableStyleId>{5C22544A-7EE6-4342-B048-85BDC9FD1C3A}</a:tableStyleId>
              </a:tblPr>
              <a:tblGrid>
                <a:gridCol w="792000">
                  <a:extLst>
                    <a:ext uri="{9D8B030D-6E8A-4147-A177-3AD203B41FA5}"/>
                  </a:extLst>
                </a:gridCol>
                <a:gridCol w="288000">
                  <a:extLst>
                    <a:ext uri="{9D8B030D-6E8A-4147-A177-3AD203B41FA5}"/>
                  </a:extLst>
                </a:gridCol>
                <a:gridCol w="792000">
                  <a:extLst>
                    <a:ext uri="{9D8B030D-6E8A-4147-A177-3AD203B41FA5}"/>
                  </a:extLst>
                </a:gridCol>
                <a:gridCol w="288000">
                  <a:extLst>
                    <a:ext uri="{9D8B030D-6E8A-4147-A177-3AD203B41FA5}"/>
                  </a:extLst>
                </a:gridCol>
                <a:gridCol w="792000">
                  <a:extLst>
                    <a:ext uri="{9D8B030D-6E8A-4147-A177-3AD203B41FA5}"/>
                  </a:extLst>
                </a:gridCol>
                <a:gridCol w="288000">
                  <a:extLst>
                    <a:ext uri="{9D8B030D-6E8A-4147-A177-3AD203B41FA5}"/>
                  </a:extLst>
                </a:gridCol>
                <a:gridCol w="792000">
                  <a:extLst>
                    <a:ext uri="{9D8B030D-6E8A-4147-A177-3AD203B41FA5}"/>
                  </a:extLst>
                </a:gridCol>
                <a:gridCol w="288000">
                  <a:extLst>
                    <a:ext uri="{9D8B030D-6E8A-4147-A177-3AD203B41FA5}"/>
                  </a:extLst>
                </a:gridCol>
                <a:gridCol w="792000">
                  <a:extLst>
                    <a:ext uri="{9D8B030D-6E8A-4147-A177-3AD203B41FA5}"/>
                  </a:extLst>
                </a:gridCol>
                <a:gridCol w="288000">
                  <a:extLst>
                    <a:ext uri="{9D8B030D-6E8A-4147-A177-3AD203B41FA5}"/>
                  </a:extLst>
                </a:gridCol>
                <a:gridCol w="792000">
                  <a:extLst>
                    <a:ext uri="{9D8B030D-6E8A-4147-A177-3AD203B41FA5}"/>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n=1</a:t>
                      </a:r>
                      <a:endParaRPr lang="zh-CN" altLang="en-US" sz="1200" dirty="0"/>
                    </a:p>
                  </a:txBody>
                  <a:tcPr marL="0" marR="0" anchor="b">
                    <a:noFill/>
                  </a:tcPr>
                </a:tc>
                <a:extLst>
                  <a:ext uri="{0D108BD9-81ED-4DB2-BD59-A6C34878D82A}"/>
                </a:extLst>
              </a:tr>
              <a:tr h="370840">
                <a:tc>
                  <a:txBody>
                    <a:bodyPr/>
                    <a:lstStyle/>
                    <a:p>
                      <a:pPr algn="ctr"/>
                      <a:r>
                        <a:rPr lang="en-US" altLang="zh-CN" sz="1200" dirty="0"/>
                        <a:t>age(5)</a:t>
                      </a:r>
                    </a:p>
                    <a:p>
                      <a:pPr algn="ctr"/>
                      <a:r>
                        <a:rPr lang="zh-CN" altLang="en-US" sz="1200" dirty="0"/>
                        <a:t>输出</a:t>
                      </a:r>
                      <a:r>
                        <a:rPr lang="en-US" altLang="zh-CN" sz="1200" dirty="0"/>
                        <a:t>age(5)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c=age(4)+2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c=age(3)+2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c=age(2)+2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c=10</a:t>
                      </a:r>
                      <a:endParaRPr lang="zh-CN" altLang="en-US" sz="1200" dirty="0"/>
                    </a:p>
                  </a:txBody>
                  <a:tcPr marL="0" marR="0"/>
                </a:tc>
                <a:extLst>
                  <a:ext uri="{0D108BD9-81ED-4DB2-BD59-A6C34878D82A}"/>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age(5)=18</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age(4)=16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age(3)=14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age(2)=12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age(1)=10</a:t>
                      </a:r>
                      <a:endParaRPr lang="zh-CN" altLang="en-US" sz="1200" dirty="0"/>
                    </a:p>
                  </a:txBody>
                  <a:tcPr marL="0" marR="0">
                    <a:noFill/>
                  </a:tcPr>
                </a:tc>
                <a:extLst>
                  <a:ext uri="{0D108BD9-81ED-4DB2-BD59-A6C34878D82A}"/>
                </a:extLst>
              </a:tr>
            </a:tbl>
          </a:graphicData>
        </a:graphic>
      </p:graphicFrame>
      <p:grpSp>
        <p:nvGrpSpPr>
          <p:cNvPr id="52279" name="组合 12"/>
          <p:cNvGrpSpPr>
            <a:grpSpLocks/>
          </p:cNvGrpSpPr>
          <p:nvPr/>
        </p:nvGrpSpPr>
        <p:grpSpPr bwMode="auto">
          <a:xfrm>
            <a:off x="6108700" y="3889375"/>
            <a:ext cx="4576763" cy="439738"/>
            <a:chOff x="6108251" y="3888808"/>
            <a:chExt cx="4576826" cy="440305"/>
          </a:xfrm>
        </p:grpSpPr>
        <p:cxnSp>
          <p:nvCxnSpPr>
            <p:cNvPr id="8" name="直接箭头连接符 7">
              <a:extLst>
                <a:ext uri="{FF2B5EF4-FFF2-40B4-BE49-F238E27FC236}"/>
              </a:extLst>
            </p:cNvPr>
            <p:cNvCxnSpPr>
              <a:cxnSpLocks/>
            </p:cNvCxnSpPr>
            <p:nvPr/>
          </p:nvCxnSpPr>
          <p:spPr>
            <a:xfrm flipV="1">
              <a:off x="6108251" y="3888808"/>
              <a:ext cx="271467"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extLst>
            </p:cNvPr>
            <p:cNvCxnSpPr/>
            <p:nvPr/>
          </p:nvCxnSpPr>
          <p:spPr>
            <a:xfrm flipH="1" flipV="1">
              <a:off x="6108251" y="4214666"/>
              <a:ext cx="271467" cy="11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extLst>
            </p:cNvPr>
            <p:cNvCxnSpPr>
              <a:cxnSpLocks/>
            </p:cNvCxnSpPr>
            <p:nvPr/>
          </p:nvCxnSpPr>
          <p:spPr>
            <a:xfrm flipV="1">
              <a:off x="7186179" y="3888808"/>
              <a:ext cx="271466"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extLst>
            </p:cNvPr>
            <p:cNvCxnSpPr/>
            <p:nvPr/>
          </p:nvCxnSpPr>
          <p:spPr>
            <a:xfrm flipH="1" flipV="1">
              <a:off x="7186179" y="4214666"/>
              <a:ext cx="271466" cy="11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extLst>
            </p:cNvPr>
            <p:cNvCxnSpPr>
              <a:cxnSpLocks/>
            </p:cNvCxnSpPr>
            <p:nvPr/>
          </p:nvCxnSpPr>
          <p:spPr>
            <a:xfrm flipV="1">
              <a:off x="8260931" y="3888808"/>
              <a:ext cx="271467"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extLst>
            </p:cNvPr>
            <p:cNvCxnSpPr/>
            <p:nvPr/>
          </p:nvCxnSpPr>
          <p:spPr>
            <a:xfrm flipH="1" flipV="1">
              <a:off x="8260931" y="4214666"/>
              <a:ext cx="271467" cy="11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extLst>
            </p:cNvPr>
            <p:cNvCxnSpPr>
              <a:cxnSpLocks/>
            </p:cNvCxnSpPr>
            <p:nvPr/>
          </p:nvCxnSpPr>
          <p:spPr>
            <a:xfrm flipV="1">
              <a:off x="9335683" y="3888808"/>
              <a:ext cx="271466"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extLst>
            </p:cNvPr>
            <p:cNvCxnSpPr/>
            <p:nvPr/>
          </p:nvCxnSpPr>
          <p:spPr>
            <a:xfrm flipH="1" flipV="1">
              <a:off x="9335683" y="4214666"/>
              <a:ext cx="271466" cy="11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extLst>
            </p:cNvPr>
            <p:cNvCxnSpPr>
              <a:cxnSpLocks/>
            </p:cNvCxnSpPr>
            <p:nvPr/>
          </p:nvCxnSpPr>
          <p:spPr>
            <a:xfrm flipV="1">
              <a:off x="10413610" y="3888808"/>
              <a:ext cx="271467"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extLst>
            </p:cNvPr>
            <p:cNvCxnSpPr/>
            <p:nvPr/>
          </p:nvCxnSpPr>
          <p:spPr>
            <a:xfrm flipH="1" flipV="1">
              <a:off x="10413610" y="4214666"/>
              <a:ext cx="271467" cy="11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534988" y="227013"/>
            <a:ext cx="10515600" cy="1325562"/>
          </a:xfrm>
        </p:spPr>
        <p:txBody>
          <a:bodyPr/>
          <a:lstStyle/>
          <a:p>
            <a:r>
              <a:rPr lang="zh-CN" altLang="en-US" smtClean="0"/>
              <a:t>函数的递归调用</a:t>
            </a:r>
          </a:p>
        </p:txBody>
      </p:sp>
      <p:sp>
        <p:nvSpPr>
          <p:cNvPr id="54274" name="内容占位符 2"/>
          <p:cNvSpPr>
            <a:spLocks noGrp="1"/>
          </p:cNvSpPr>
          <p:nvPr>
            <p:ph idx="1"/>
          </p:nvPr>
        </p:nvSpPr>
        <p:spPr>
          <a:xfrm>
            <a:off x="534988" y="1241425"/>
            <a:ext cx="11263312"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7.7】</a:t>
            </a:r>
            <a:r>
              <a:rPr lang="zh-CN" altLang="en-US" sz="2000" smtClean="0">
                <a:solidFill>
                  <a:schemeClr val="accent1"/>
                </a:solidFill>
              </a:rPr>
              <a:t>用递归方法求</a:t>
            </a:r>
            <a:r>
              <a:rPr lang="en-US" altLang="zh-CN" sz="2000" smtClean="0">
                <a:solidFill>
                  <a:schemeClr val="accent1"/>
                </a:solidFill>
              </a:rPr>
              <a:t>n!</a:t>
            </a:r>
            <a:r>
              <a:rPr lang="zh-CN" altLang="en-US" sz="2000" smtClean="0">
                <a:solidFill>
                  <a:schemeClr val="accent1"/>
                </a:solidFill>
              </a:rPr>
              <a:t>。</a:t>
            </a:r>
          </a:p>
        </p:txBody>
      </p:sp>
      <p:sp>
        <p:nvSpPr>
          <p:cNvPr id="20" name="矩形 19">
            <a:extLst>
              <a:ext uri="{FF2B5EF4-FFF2-40B4-BE49-F238E27FC236}"/>
            </a:extLst>
          </p:cNvPr>
          <p:cNvSpPr>
            <a:spLocks noRot="1" noChangeAspect="1" noMove="1" noResize="1" noEditPoints="1" noAdjustHandles="1" noChangeArrowheads="1" noChangeShapeType="1" noTextEdit="1"/>
          </p:cNvSpPr>
          <p:nvPr/>
        </p:nvSpPr>
        <p:spPr>
          <a:xfrm>
            <a:off x="655581" y="1793453"/>
            <a:ext cx="10781599" cy="710194"/>
          </a:xfrm>
          <a:prstGeom prst="rect">
            <a:avLst/>
          </a:prstGeom>
          <a:blipFill>
            <a:blip r:embed="rId18" cstate="print"/>
            <a:stretch>
              <a:fillRect l="-509"/>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17" name="圆角矩形 12">
            <a:extLst>
              <a:ext uri="{FF2B5EF4-FFF2-40B4-BE49-F238E27FC236}"/>
            </a:extLst>
          </p:cNvPr>
          <p:cNvSpPr/>
          <p:nvPr/>
        </p:nvSpPr>
        <p:spPr>
          <a:xfrm>
            <a:off x="655581" y="3164918"/>
            <a:ext cx="8088369" cy="297894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t>int main()</a:t>
            </a:r>
          </a:p>
          <a:p>
            <a:pPr defTabSz="363538" fontAlgn="auto">
              <a:lnSpc>
                <a:spcPct val="120000"/>
              </a:lnSpc>
              <a:spcBef>
                <a:spcPts val="0"/>
              </a:spcBef>
              <a:spcAft>
                <a:spcPts val="0"/>
              </a:spcAft>
              <a:defRPr/>
            </a:pPr>
            <a:r>
              <a:rPr lang="en-US" altLang="zh-CN" sz="1400" dirty="0"/>
              <a:t>{	int </a:t>
            </a:r>
            <a:r>
              <a:rPr lang="en-US" altLang="zh-CN" sz="1400" dirty="0" err="1"/>
              <a:t>fac</a:t>
            </a:r>
            <a:r>
              <a:rPr lang="en-US" altLang="zh-CN" sz="1400" dirty="0"/>
              <a:t>(int n);		</a:t>
            </a:r>
            <a:r>
              <a:rPr lang="en-US" altLang="zh-CN" sz="1400" dirty="0">
                <a:solidFill>
                  <a:srgbClr val="008000"/>
                </a:solidFill>
              </a:rPr>
              <a:t>//</a:t>
            </a:r>
            <a:r>
              <a:rPr lang="en-US" altLang="zh-CN" sz="1400" dirty="0" err="1">
                <a:solidFill>
                  <a:srgbClr val="008000"/>
                </a:solidFill>
              </a:rPr>
              <a:t>fac</a:t>
            </a:r>
            <a:r>
              <a:rPr lang="zh-CN" altLang="en-US" sz="1400" dirty="0">
                <a:solidFill>
                  <a:srgbClr val="008000"/>
                </a:solidFill>
              </a:rPr>
              <a:t>函数声明</a:t>
            </a:r>
          </a:p>
          <a:p>
            <a:pPr defTabSz="363538" fontAlgn="auto">
              <a:lnSpc>
                <a:spcPct val="120000"/>
              </a:lnSpc>
              <a:spcBef>
                <a:spcPts val="0"/>
              </a:spcBef>
              <a:spcAft>
                <a:spcPts val="0"/>
              </a:spcAft>
              <a:defRPr/>
            </a:pPr>
            <a:r>
              <a:rPr lang="zh-CN" altLang="en-US" sz="1400" dirty="0"/>
              <a:t>	</a:t>
            </a:r>
            <a:r>
              <a:rPr lang="en-US" altLang="zh-CN" sz="1400" dirty="0"/>
              <a:t>int n;</a:t>
            </a:r>
          </a:p>
          <a:p>
            <a:pPr defTabSz="363538" fontAlgn="auto">
              <a:lnSpc>
                <a:spcPct val="120000"/>
              </a:lnSpc>
              <a:spcBef>
                <a:spcPts val="0"/>
              </a:spcBef>
              <a:spcAft>
                <a:spcPts val="0"/>
              </a:spcAft>
              <a:defRPr/>
            </a:pPr>
            <a:r>
              <a:rPr lang="en-US" altLang="zh-CN" sz="1400" dirty="0"/>
              <a:t>	int y;</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("input an integer number:");</a:t>
            </a:r>
          </a:p>
          <a:p>
            <a:pPr defTabSz="363538" fontAlgn="auto">
              <a:lnSpc>
                <a:spcPct val="120000"/>
              </a:lnSpc>
              <a:spcBef>
                <a:spcPts val="0"/>
              </a:spcBef>
              <a:spcAft>
                <a:spcPts val="0"/>
              </a:spcAft>
              <a:defRPr/>
            </a:pPr>
            <a:r>
              <a:rPr lang="en-US" altLang="zh-CN" sz="1400" dirty="0"/>
              <a:t>	</a:t>
            </a:r>
            <a:r>
              <a:rPr lang="en-US" altLang="zh-CN" sz="1400" dirty="0" err="1"/>
              <a:t>scanf</a:t>
            </a:r>
            <a:r>
              <a:rPr lang="en-US" altLang="zh-CN" sz="1400" dirty="0"/>
              <a:t>("%</a:t>
            </a:r>
            <a:r>
              <a:rPr lang="en-US" altLang="zh-CN" sz="1400" dirty="0" err="1"/>
              <a:t>d",&amp;n</a:t>
            </a:r>
            <a:r>
              <a:rPr lang="en-US" altLang="zh-CN" sz="1400" dirty="0"/>
              <a:t>);	</a:t>
            </a:r>
            <a:r>
              <a:rPr lang="en-US" altLang="zh-CN" sz="1400" dirty="0">
                <a:solidFill>
                  <a:srgbClr val="008000"/>
                </a:solidFill>
              </a:rPr>
              <a:t>//</a:t>
            </a:r>
            <a:r>
              <a:rPr lang="zh-CN" altLang="en-US" sz="1400" dirty="0">
                <a:solidFill>
                  <a:srgbClr val="008000"/>
                </a:solidFill>
              </a:rPr>
              <a:t>输入要求阶乘的数</a:t>
            </a:r>
          </a:p>
          <a:p>
            <a:pPr defTabSz="363538" fontAlgn="auto">
              <a:lnSpc>
                <a:spcPct val="120000"/>
              </a:lnSpc>
              <a:spcBef>
                <a:spcPts val="0"/>
              </a:spcBef>
              <a:spcAft>
                <a:spcPts val="0"/>
              </a:spcAft>
              <a:defRPr/>
            </a:pPr>
            <a:r>
              <a:rPr lang="zh-CN" altLang="en-US" sz="1400" dirty="0"/>
              <a:t>	</a:t>
            </a:r>
            <a:r>
              <a:rPr lang="en-US" altLang="zh-CN" sz="1400" dirty="0"/>
              <a:t>y=</a:t>
            </a:r>
            <a:r>
              <a:rPr lang="en-US" altLang="zh-CN" sz="1400" dirty="0" err="1"/>
              <a:t>fac</a:t>
            </a:r>
            <a:r>
              <a:rPr lang="en-US" altLang="zh-CN" sz="1400" dirty="0"/>
              <a:t>(n);</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("%d!=%d\n",</a:t>
            </a:r>
            <a:r>
              <a:rPr lang="en-US" altLang="zh-CN" sz="1400" dirty="0" err="1"/>
              <a:t>n,y</a:t>
            </a:r>
            <a:r>
              <a:rPr lang="en-US" altLang="zh-CN" sz="1400" dirty="0"/>
              <a:t>);</a:t>
            </a:r>
          </a:p>
          <a:p>
            <a:pPr defTabSz="363538" fontAlgn="auto">
              <a:lnSpc>
                <a:spcPct val="120000"/>
              </a:lnSpc>
              <a:spcBef>
                <a:spcPts val="0"/>
              </a:spcBef>
              <a:spcAft>
                <a:spcPts val="0"/>
              </a:spcAft>
              <a:defRPr/>
            </a:pPr>
            <a:r>
              <a:rPr lang="en-US" altLang="zh-CN" sz="1400" dirty="0"/>
              <a:t>	return 0;</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int </a:t>
            </a:r>
            <a:r>
              <a:rPr lang="en-US" altLang="zh-CN" sz="1400" dirty="0" err="1"/>
              <a:t>fac</a:t>
            </a:r>
            <a:r>
              <a:rPr lang="en-US" altLang="zh-CN" sz="1400" dirty="0"/>
              <a:t>(int n)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fac</a:t>
            </a:r>
            <a:r>
              <a:rPr lang="zh-CN" altLang="en-US" sz="1400" dirty="0">
                <a:solidFill>
                  <a:srgbClr val="008000"/>
                </a:solidFill>
              </a:rPr>
              <a:t>函数</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r>
              <a:rPr lang="en-US" altLang="zh-CN" sz="1400" dirty="0"/>
              <a:t>	int f;</a:t>
            </a:r>
          </a:p>
          <a:p>
            <a:pPr defTabSz="363538" fontAlgn="auto">
              <a:lnSpc>
                <a:spcPct val="120000"/>
              </a:lnSpc>
              <a:spcBef>
                <a:spcPts val="0"/>
              </a:spcBef>
              <a:spcAft>
                <a:spcPts val="0"/>
              </a:spcAft>
              <a:defRPr/>
            </a:pPr>
            <a:r>
              <a:rPr lang="en-US" altLang="zh-CN" sz="1400" dirty="0"/>
              <a:t>	if(n&lt;0)				</a:t>
            </a:r>
            <a:r>
              <a:rPr lang="en-US" altLang="zh-CN" sz="1400" dirty="0">
                <a:solidFill>
                  <a:srgbClr val="008000"/>
                </a:solidFill>
              </a:rPr>
              <a:t>//n</a:t>
            </a:r>
            <a:r>
              <a:rPr lang="zh-CN" altLang="en-US" sz="1400" dirty="0">
                <a:solidFill>
                  <a:srgbClr val="008000"/>
                </a:solidFill>
              </a:rPr>
              <a:t>不能小于</a:t>
            </a:r>
            <a:r>
              <a:rPr lang="en-US" altLang="zh-CN" sz="1400" dirty="0">
                <a:solidFill>
                  <a:srgbClr val="008000"/>
                </a:solidFill>
              </a:rPr>
              <a:t>0</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("n&lt;0,data error!");</a:t>
            </a:r>
          </a:p>
          <a:p>
            <a:pPr defTabSz="363538" fontAlgn="auto">
              <a:lnSpc>
                <a:spcPct val="120000"/>
              </a:lnSpc>
              <a:spcBef>
                <a:spcPts val="0"/>
              </a:spcBef>
              <a:spcAft>
                <a:spcPts val="0"/>
              </a:spcAft>
              <a:defRPr/>
            </a:pPr>
            <a:r>
              <a:rPr lang="en-US" altLang="zh-CN" sz="1400" dirty="0"/>
              <a:t>	else if(n==0||n==1)	</a:t>
            </a:r>
            <a:r>
              <a:rPr lang="en-US" altLang="zh-CN" sz="1400" dirty="0">
                <a:solidFill>
                  <a:srgbClr val="008000"/>
                </a:solidFill>
              </a:rPr>
              <a:t>//n=0</a:t>
            </a:r>
            <a:r>
              <a:rPr lang="zh-CN" altLang="en-US" sz="1400" dirty="0">
                <a:solidFill>
                  <a:srgbClr val="008000"/>
                </a:solidFill>
              </a:rPr>
              <a:t>或</a:t>
            </a:r>
            <a:r>
              <a:rPr lang="en-US" altLang="zh-CN" sz="1400" dirty="0">
                <a:solidFill>
                  <a:srgbClr val="008000"/>
                </a:solidFill>
              </a:rPr>
              <a:t>,1</a:t>
            </a:r>
            <a:r>
              <a:rPr lang="zh-CN" altLang="en-US" sz="1400" dirty="0">
                <a:solidFill>
                  <a:srgbClr val="008000"/>
                </a:solidFill>
              </a:rPr>
              <a:t>时</a:t>
            </a:r>
            <a:r>
              <a:rPr lang="en-US" altLang="zh-CN" sz="1400" dirty="0">
                <a:solidFill>
                  <a:srgbClr val="008000"/>
                </a:solidFill>
              </a:rPr>
              <a:t>n!=1</a:t>
            </a:r>
          </a:p>
          <a:p>
            <a:pPr defTabSz="363538" fontAlgn="auto">
              <a:lnSpc>
                <a:spcPct val="120000"/>
              </a:lnSpc>
              <a:spcBef>
                <a:spcPts val="0"/>
              </a:spcBef>
              <a:spcAft>
                <a:spcPts val="0"/>
              </a:spcAft>
              <a:defRPr/>
            </a:pPr>
            <a:r>
              <a:rPr lang="en-US" altLang="zh-CN" sz="1400" dirty="0"/>
              <a:t>		f=1;				</a:t>
            </a:r>
            <a:r>
              <a:rPr lang="en-US" altLang="zh-CN" sz="1400" dirty="0">
                <a:solidFill>
                  <a:schemeClr val="accent1"/>
                </a:solidFill>
              </a:rPr>
              <a:t>//</a:t>
            </a:r>
            <a:r>
              <a:rPr lang="zh-CN" altLang="en-US" sz="1400" dirty="0">
                <a:solidFill>
                  <a:schemeClr val="accent1"/>
                </a:solidFill>
              </a:rPr>
              <a:t>递归终止条件</a:t>
            </a:r>
            <a:endParaRPr lang="en-US" altLang="zh-CN" sz="1400" dirty="0">
              <a:solidFill>
                <a:schemeClr val="accent1"/>
              </a:solidFill>
            </a:endParaRPr>
          </a:p>
          <a:p>
            <a:pPr defTabSz="363538" fontAlgn="auto">
              <a:lnSpc>
                <a:spcPct val="120000"/>
              </a:lnSpc>
              <a:spcBef>
                <a:spcPts val="0"/>
              </a:spcBef>
              <a:spcAft>
                <a:spcPts val="0"/>
              </a:spcAft>
              <a:defRPr/>
            </a:pPr>
            <a:r>
              <a:rPr lang="en-US" altLang="zh-CN" sz="1400" dirty="0"/>
              <a:t>	else</a:t>
            </a:r>
          </a:p>
          <a:p>
            <a:pPr defTabSz="363538" fontAlgn="auto">
              <a:lnSpc>
                <a:spcPct val="120000"/>
              </a:lnSpc>
              <a:spcBef>
                <a:spcPts val="0"/>
              </a:spcBef>
              <a:spcAft>
                <a:spcPts val="0"/>
              </a:spcAft>
              <a:defRPr/>
            </a:pPr>
            <a:r>
              <a:rPr lang="en-US" altLang="zh-CN" sz="1400" dirty="0"/>
              <a:t>		f=</a:t>
            </a:r>
            <a:r>
              <a:rPr lang="en-US" altLang="zh-CN" sz="1400" dirty="0" err="1"/>
              <a:t>fac</a:t>
            </a:r>
            <a:r>
              <a:rPr lang="en-US" altLang="zh-CN" sz="1400" dirty="0"/>
              <a:t>(n-1)*n;	 </a:t>
            </a:r>
            <a:r>
              <a:rPr lang="en-US" altLang="zh-CN" sz="1400" dirty="0">
                <a:solidFill>
                  <a:srgbClr val="008000"/>
                </a:solidFill>
              </a:rPr>
              <a:t>//n&gt;1</a:t>
            </a:r>
            <a:r>
              <a:rPr lang="zh-CN" altLang="en-US" sz="1400" dirty="0">
                <a:solidFill>
                  <a:srgbClr val="008000"/>
                </a:solidFill>
              </a:rPr>
              <a:t>时，</a:t>
            </a:r>
            <a:r>
              <a:rPr lang="en-US" altLang="zh-CN" sz="1400" dirty="0">
                <a:solidFill>
                  <a:srgbClr val="008000"/>
                </a:solidFill>
              </a:rPr>
              <a:t>n!=n*(n-1)</a:t>
            </a:r>
          </a:p>
          <a:p>
            <a:pPr defTabSz="363538" fontAlgn="auto">
              <a:lnSpc>
                <a:spcPct val="120000"/>
              </a:lnSpc>
              <a:spcBef>
                <a:spcPts val="0"/>
              </a:spcBef>
              <a:spcAft>
                <a:spcPts val="0"/>
              </a:spcAft>
              <a:defRPr/>
            </a:pPr>
            <a:r>
              <a:rPr lang="en-US" altLang="zh-CN" sz="1400" dirty="0"/>
              <a:t>	return(f);</a:t>
            </a:r>
          </a:p>
          <a:p>
            <a:pPr defTabSz="363538" fontAlgn="auto">
              <a:lnSpc>
                <a:spcPct val="120000"/>
              </a:lnSpc>
              <a:spcBef>
                <a:spcPts val="0"/>
              </a:spcBef>
              <a:spcAft>
                <a:spcPts val="0"/>
              </a:spcAft>
              <a:defRPr/>
            </a:pPr>
            <a:r>
              <a:rPr lang="en-US" altLang="zh-CN" sz="1400" dirty="0"/>
              <a:t>}</a:t>
            </a:r>
          </a:p>
        </p:txBody>
      </p:sp>
      <p:cxnSp>
        <p:nvCxnSpPr>
          <p:cNvPr id="18" name="直接连接符 17">
            <a:extLst>
              <a:ext uri="{FF2B5EF4-FFF2-40B4-BE49-F238E27FC236}"/>
            </a:extLst>
          </p:cNvPr>
          <p:cNvCxnSpPr>
            <a:cxnSpLocks/>
          </p:cNvCxnSpPr>
          <p:nvPr/>
        </p:nvCxnSpPr>
        <p:spPr>
          <a:xfrm>
            <a:off x="4292600" y="3165475"/>
            <a:ext cx="0" cy="2978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54278" name="组合 18"/>
          <p:cNvGrpSpPr>
            <a:grpSpLocks/>
          </p:cNvGrpSpPr>
          <p:nvPr/>
        </p:nvGrpSpPr>
        <p:grpSpPr bwMode="auto">
          <a:xfrm>
            <a:off x="4137025" y="3468688"/>
            <a:ext cx="325438" cy="260350"/>
            <a:chOff x="5926033" y="1926699"/>
            <a:chExt cx="325496" cy="260107"/>
          </a:xfrm>
        </p:grpSpPr>
        <p:sp>
          <p:nvSpPr>
            <p:cNvPr id="21" name="MH_Other_2">
              <a:extLst>
                <a:ext uri="{FF2B5EF4-FFF2-40B4-BE49-F238E27FC236}"/>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3">
              <a:extLst>
                <a:ext uri="{FF2B5EF4-FFF2-40B4-BE49-F238E27FC236}"/>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4">
              <a:extLst>
                <a:ext uri="{FF2B5EF4-FFF2-40B4-BE49-F238E27FC236}"/>
              </a:extLst>
            </p:cNvPr>
            <p:cNvSpPr/>
            <p:nvPr>
              <p:custDataLst>
                <p:tags r:id="rId12"/>
              </p:custDataLst>
            </p:nvPr>
          </p:nvSpPr>
          <p:spPr>
            <a:xfrm>
              <a:off x="5960964" y="1940973"/>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4" name="MH_Other_5">
              <a:extLst>
                <a:ext uri="{FF2B5EF4-FFF2-40B4-BE49-F238E27FC236}"/>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5" name="MH_Other_6">
              <a:extLst>
                <a:ext uri="{FF2B5EF4-FFF2-40B4-BE49-F238E27FC236}"/>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2" name="MH_Other_7">
              <a:extLst>
                <a:ext uri="{FF2B5EF4-FFF2-40B4-BE49-F238E27FC236}"/>
              </a:extLst>
            </p:cNvPr>
            <p:cNvSpPr/>
            <p:nvPr>
              <p:custDataLst>
                <p:tags r:id="rId15"/>
              </p:custDataLst>
            </p:nvPr>
          </p:nvSpPr>
          <p:spPr>
            <a:xfrm>
              <a:off x="5960964" y="2115435"/>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54279" name="组合 32"/>
          <p:cNvGrpSpPr>
            <a:grpSpLocks/>
          </p:cNvGrpSpPr>
          <p:nvPr/>
        </p:nvGrpSpPr>
        <p:grpSpPr bwMode="auto">
          <a:xfrm>
            <a:off x="4137025" y="5511800"/>
            <a:ext cx="325438" cy="260350"/>
            <a:chOff x="5926033" y="5434781"/>
            <a:chExt cx="325496" cy="260106"/>
          </a:xfrm>
        </p:grpSpPr>
        <p:sp>
          <p:nvSpPr>
            <p:cNvPr id="35" name="MH_Other_8">
              <a:extLst>
                <a:ext uri="{FF2B5EF4-FFF2-40B4-BE49-F238E27FC236}"/>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6" name="MH_Other_9">
              <a:extLst>
                <a:ext uri="{FF2B5EF4-FFF2-40B4-BE49-F238E27FC236}"/>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7" name="MH_Other_10">
              <a:extLst>
                <a:ext uri="{FF2B5EF4-FFF2-40B4-BE49-F238E27FC236}"/>
              </a:extLst>
            </p:cNvPr>
            <p:cNvSpPr/>
            <p:nvPr>
              <p:custDataLst>
                <p:tags r:id="rId6"/>
              </p:custDataLst>
            </p:nvPr>
          </p:nvSpPr>
          <p:spPr>
            <a:xfrm>
              <a:off x="5960964" y="544905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11">
              <a:extLst>
                <a:ext uri="{FF2B5EF4-FFF2-40B4-BE49-F238E27FC236}"/>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12">
              <a:extLst>
                <a:ext uri="{FF2B5EF4-FFF2-40B4-BE49-F238E27FC236}"/>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13">
              <a:extLst>
                <a:ext uri="{FF2B5EF4-FFF2-40B4-BE49-F238E27FC236}"/>
              </a:extLst>
            </p:cNvPr>
            <p:cNvSpPr/>
            <p:nvPr>
              <p:custDataLst>
                <p:tags r:id="rId9"/>
              </p:custDataLst>
            </p:nvPr>
          </p:nvSpPr>
          <p:spPr>
            <a:xfrm>
              <a:off x="5960964" y="5623517"/>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aphicFrame>
        <p:nvGraphicFramePr>
          <p:cNvPr id="41" name="表格 40">
            <a:extLst>
              <a:ext uri="{FF2B5EF4-FFF2-40B4-BE49-F238E27FC236}"/>
            </a:extLst>
          </p:cNvPr>
          <p:cNvGraphicFramePr>
            <a:graphicFrameLocks noGrp="1"/>
          </p:cNvGraphicFramePr>
          <p:nvPr/>
        </p:nvGraphicFramePr>
        <p:xfrm>
          <a:off x="5554663" y="1716088"/>
          <a:ext cx="6192000" cy="1285240"/>
        </p:xfrm>
        <a:graphic>
          <a:graphicData uri="http://schemas.openxmlformats.org/drawingml/2006/table">
            <a:tbl>
              <a:tblPr>
                <a:tableStyleId>{5C22544A-7EE6-4342-B048-85BDC9FD1C3A}</a:tableStyleId>
              </a:tblPr>
              <a:tblGrid>
                <a:gridCol w="792000">
                  <a:extLst>
                    <a:ext uri="{9D8B030D-6E8A-4147-A177-3AD203B41FA5}"/>
                  </a:extLst>
                </a:gridCol>
                <a:gridCol w="288000">
                  <a:extLst>
                    <a:ext uri="{9D8B030D-6E8A-4147-A177-3AD203B41FA5}"/>
                  </a:extLst>
                </a:gridCol>
                <a:gridCol w="792000">
                  <a:extLst>
                    <a:ext uri="{9D8B030D-6E8A-4147-A177-3AD203B41FA5}"/>
                  </a:extLst>
                </a:gridCol>
                <a:gridCol w="288000">
                  <a:extLst>
                    <a:ext uri="{9D8B030D-6E8A-4147-A177-3AD203B41FA5}"/>
                  </a:extLst>
                </a:gridCol>
                <a:gridCol w="792000">
                  <a:extLst>
                    <a:ext uri="{9D8B030D-6E8A-4147-A177-3AD203B41FA5}"/>
                  </a:extLst>
                </a:gridCol>
                <a:gridCol w="288000">
                  <a:extLst>
                    <a:ext uri="{9D8B030D-6E8A-4147-A177-3AD203B41FA5}"/>
                  </a:extLst>
                </a:gridCol>
                <a:gridCol w="792000">
                  <a:extLst>
                    <a:ext uri="{9D8B030D-6E8A-4147-A177-3AD203B41FA5}"/>
                  </a:extLst>
                </a:gridCol>
                <a:gridCol w="288000">
                  <a:extLst>
                    <a:ext uri="{9D8B030D-6E8A-4147-A177-3AD203B41FA5}"/>
                  </a:extLst>
                </a:gridCol>
                <a:gridCol w="792000">
                  <a:extLst>
                    <a:ext uri="{9D8B030D-6E8A-4147-A177-3AD203B41FA5}"/>
                  </a:extLst>
                </a:gridCol>
                <a:gridCol w="288000">
                  <a:extLst>
                    <a:ext uri="{9D8B030D-6E8A-4147-A177-3AD203B41FA5}"/>
                  </a:extLst>
                </a:gridCol>
                <a:gridCol w="792000">
                  <a:extLst>
                    <a:ext uri="{9D8B030D-6E8A-4147-A177-3AD203B41FA5}"/>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n=1</a:t>
                      </a:r>
                      <a:endParaRPr lang="zh-CN" altLang="en-US" sz="1200" dirty="0"/>
                    </a:p>
                  </a:txBody>
                  <a:tcPr marL="0" marR="0" anchor="b">
                    <a:noFill/>
                  </a:tcPr>
                </a:tc>
                <a:extLst>
                  <a:ext uri="{0D108BD9-81ED-4DB2-BD59-A6C34878D82A}"/>
                </a:extLst>
              </a:tr>
              <a:tr h="370840">
                <a:tc>
                  <a:txBody>
                    <a:bodyPr/>
                    <a:lstStyle/>
                    <a:p>
                      <a:pPr algn="ctr"/>
                      <a:r>
                        <a:rPr lang="en-US" altLang="zh-CN" sz="1200" dirty="0" err="1"/>
                        <a:t>fac</a:t>
                      </a:r>
                      <a:r>
                        <a:rPr lang="en-US" altLang="zh-CN" sz="1200" dirty="0"/>
                        <a:t>(5)</a:t>
                      </a:r>
                    </a:p>
                    <a:p>
                      <a:pPr algn="ctr"/>
                      <a:r>
                        <a:rPr lang="zh-CN" altLang="en-US" sz="1200" dirty="0"/>
                        <a:t>输出</a:t>
                      </a:r>
                      <a:r>
                        <a:rPr lang="en-US" altLang="zh-CN" sz="1200" dirty="0" err="1"/>
                        <a:t>fac</a:t>
                      </a:r>
                      <a:r>
                        <a:rPr lang="en-US" altLang="zh-CN" sz="1200" dirty="0"/>
                        <a:t>(5)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(4)*5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(3)*4</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(2)*3</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f=1</a:t>
                      </a:r>
                      <a:endParaRPr lang="zh-CN" altLang="en-US" sz="1200" dirty="0"/>
                    </a:p>
                  </a:txBody>
                  <a:tcPr marL="0" marR="0"/>
                </a:tc>
                <a:extLst>
                  <a:ext uri="{0D108BD9-81ED-4DB2-BD59-A6C34878D82A}"/>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(5)=120</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(4)=24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(3)=6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(2)=2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(1)=1</a:t>
                      </a:r>
                      <a:endParaRPr lang="zh-CN" altLang="en-US" sz="1200" dirty="0"/>
                    </a:p>
                  </a:txBody>
                  <a:tcPr marL="0" marR="0">
                    <a:noFill/>
                  </a:tcPr>
                </a:tc>
                <a:extLst>
                  <a:ext uri="{0D108BD9-81ED-4DB2-BD59-A6C34878D82A}"/>
                </a:extLst>
              </a:tr>
            </a:tbl>
          </a:graphicData>
        </a:graphic>
      </p:graphicFrame>
      <p:grpSp>
        <p:nvGrpSpPr>
          <p:cNvPr id="54330" name="组合 41"/>
          <p:cNvGrpSpPr>
            <a:grpSpLocks/>
          </p:cNvGrpSpPr>
          <p:nvPr/>
        </p:nvGrpSpPr>
        <p:grpSpPr bwMode="auto">
          <a:xfrm>
            <a:off x="6369050" y="2185988"/>
            <a:ext cx="4576763" cy="439737"/>
            <a:chOff x="6108251" y="3888808"/>
            <a:chExt cx="4576826" cy="440305"/>
          </a:xfrm>
        </p:grpSpPr>
        <p:cxnSp>
          <p:nvCxnSpPr>
            <p:cNvPr id="43" name="直接箭头连接符 42">
              <a:extLst>
                <a:ext uri="{FF2B5EF4-FFF2-40B4-BE49-F238E27FC236}"/>
              </a:extLst>
            </p:cNvPr>
            <p:cNvCxnSpPr>
              <a:cxnSpLocks/>
            </p:cNvCxnSpPr>
            <p:nvPr/>
          </p:nvCxnSpPr>
          <p:spPr>
            <a:xfrm flipV="1">
              <a:off x="6108251" y="3888808"/>
              <a:ext cx="271467"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extLst>
            </p:cNvPr>
            <p:cNvCxnSpPr/>
            <p:nvPr/>
          </p:nvCxnSpPr>
          <p:spPr>
            <a:xfrm flipH="1" flipV="1">
              <a:off x="6108251" y="4214665"/>
              <a:ext cx="271467" cy="11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extLst>
            </p:cNvPr>
            <p:cNvCxnSpPr>
              <a:cxnSpLocks/>
            </p:cNvCxnSpPr>
            <p:nvPr/>
          </p:nvCxnSpPr>
          <p:spPr>
            <a:xfrm flipV="1">
              <a:off x="7186179" y="3888808"/>
              <a:ext cx="271466"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extLst>
            </p:cNvPr>
            <p:cNvCxnSpPr/>
            <p:nvPr/>
          </p:nvCxnSpPr>
          <p:spPr>
            <a:xfrm flipH="1" flipV="1">
              <a:off x="7186179" y="4214665"/>
              <a:ext cx="271466" cy="11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extLst>
            </p:cNvPr>
            <p:cNvCxnSpPr>
              <a:cxnSpLocks/>
            </p:cNvCxnSpPr>
            <p:nvPr/>
          </p:nvCxnSpPr>
          <p:spPr>
            <a:xfrm flipV="1">
              <a:off x="8260931" y="3888808"/>
              <a:ext cx="271467"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extLst>
            </p:cNvPr>
            <p:cNvCxnSpPr/>
            <p:nvPr/>
          </p:nvCxnSpPr>
          <p:spPr>
            <a:xfrm flipH="1" flipV="1">
              <a:off x="8260931" y="4214665"/>
              <a:ext cx="271467" cy="11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extLst>
            </p:cNvPr>
            <p:cNvCxnSpPr>
              <a:cxnSpLocks/>
            </p:cNvCxnSpPr>
            <p:nvPr/>
          </p:nvCxnSpPr>
          <p:spPr>
            <a:xfrm flipV="1">
              <a:off x="9335683" y="3888808"/>
              <a:ext cx="271466"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extLst>
            </p:cNvPr>
            <p:cNvCxnSpPr/>
            <p:nvPr/>
          </p:nvCxnSpPr>
          <p:spPr>
            <a:xfrm flipH="1" flipV="1">
              <a:off x="9335683" y="4214665"/>
              <a:ext cx="271466" cy="11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extLst>
            </p:cNvPr>
            <p:cNvCxnSpPr>
              <a:cxnSpLocks/>
            </p:cNvCxnSpPr>
            <p:nvPr/>
          </p:nvCxnSpPr>
          <p:spPr>
            <a:xfrm flipV="1">
              <a:off x="10413610" y="3888808"/>
              <a:ext cx="271467" cy="17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extLst>
            </p:cNvPr>
            <p:cNvCxnSpPr/>
            <p:nvPr/>
          </p:nvCxnSpPr>
          <p:spPr>
            <a:xfrm flipH="1" flipV="1">
              <a:off x="10413610" y="4214665"/>
              <a:ext cx="271467" cy="11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331" name="组合 52"/>
          <p:cNvGrpSpPr>
            <a:grpSpLocks/>
          </p:cNvGrpSpPr>
          <p:nvPr/>
        </p:nvGrpSpPr>
        <p:grpSpPr bwMode="auto">
          <a:xfrm>
            <a:off x="8250238" y="3155950"/>
            <a:ext cx="3576637" cy="2987675"/>
            <a:chOff x="8582294" y="4088153"/>
            <a:chExt cx="3690953" cy="2988349"/>
          </a:xfrm>
        </p:grpSpPr>
        <p:sp>
          <p:nvSpPr>
            <p:cNvPr id="54" name="MH_Other_1">
              <a:extLst>
                <a:ext uri="{FF2B5EF4-FFF2-40B4-BE49-F238E27FC236}"/>
              </a:extLst>
            </p:cNvPr>
            <p:cNvSpPr/>
            <p:nvPr>
              <p:custDataLst>
                <p:tags r:id="rId1"/>
              </p:custDataLst>
            </p:nvPr>
          </p:nvSpPr>
          <p:spPr>
            <a:xfrm>
              <a:off x="8582294" y="4088153"/>
              <a:ext cx="774887" cy="522406"/>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55" name="MH_SubTitle_1">
              <a:extLst>
                <a:ext uri="{FF2B5EF4-FFF2-40B4-BE49-F238E27FC236}"/>
              </a:extLst>
            </p:cNvPr>
            <p:cNvSpPr/>
            <p:nvPr>
              <p:custDataLst>
                <p:tags r:id="rId2"/>
              </p:custDataLst>
            </p:nvPr>
          </p:nvSpPr>
          <p:spPr>
            <a:xfrm>
              <a:off x="9371925" y="4088153"/>
              <a:ext cx="2901322" cy="298834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400" dirty="0">
                  <a:solidFill>
                    <a:schemeClr val="tx1">
                      <a:lumMod val="75000"/>
                      <a:lumOff val="25000"/>
                    </a:schemeClr>
                  </a:solidFill>
                </a:rPr>
                <a:t>程序中的变量是</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型，如果用</a:t>
              </a:r>
              <a:r>
                <a:rPr lang="en-US" altLang="zh-CN" sz="1400" dirty="0">
                  <a:solidFill>
                    <a:schemeClr val="tx1">
                      <a:lumMod val="75000"/>
                      <a:lumOff val="25000"/>
                    </a:schemeClr>
                  </a:solidFill>
                </a:rPr>
                <a:t>Visual C++</a:t>
              </a:r>
              <a:r>
                <a:rPr lang="zh-CN" altLang="en-US" sz="1400" dirty="0">
                  <a:solidFill>
                    <a:schemeClr val="tx1">
                      <a:lumMod val="75000"/>
                      <a:lumOff val="25000"/>
                    </a:schemeClr>
                  </a:solidFill>
                </a:rPr>
                <a:t>、</a:t>
              </a:r>
              <a:r>
                <a:rPr lang="en-US" altLang="zh-CN" sz="1400" dirty="0">
                  <a:solidFill>
                    <a:schemeClr val="tx1">
                      <a:lumMod val="75000"/>
                      <a:lumOff val="25000"/>
                    </a:schemeClr>
                  </a:solidFill>
                </a:rPr>
                <a:t>GCC</a:t>
              </a:r>
              <a:r>
                <a:rPr lang="zh-CN" altLang="en-US" sz="1400" dirty="0">
                  <a:solidFill>
                    <a:schemeClr val="tx1">
                      <a:lumMod val="75000"/>
                      <a:lumOff val="25000"/>
                    </a:schemeClr>
                  </a:solidFill>
                </a:rPr>
                <a:t>以及多数</a:t>
              </a:r>
              <a:r>
                <a:rPr lang="en-US" altLang="zh-CN" sz="1400" dirty="0">
                  <a:solidFill>
                    <a:schemeClr val="tx1">
                      <a:lumMod val="75000"/>
                      <a:lumOff val="25000"/>
                    </a:schemeClr>
                  </a:solidFill>
                </a:rPr>
                <a:t>C</a:t>
              </a:r>
              <a:r>
                <a:rPr lang="zh-CN" altLang="en-US" sz="1400" dirty="0">
                  <a:solidFill>
                    <a:schemeClr val="tx1">
                      <a:lumMod val="75000"/>
                      <a:lumOff val="25000"/>
                    </a:schemeClr>
                  </a:solidFill>
                </a:rPr>
                <a:t>编译系统为</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型数据分配</a:t>
              </a:r>
              <a:r>
                <a:rPr lang="en-US" altLang="zh-CN" sz="1400" dirty="0">
                  <a:solidFill>
                    <a:schemeClr val="tx1">
                      <a:lumMod val="75000"/>
                      <a:lumOff val="25000"/>
                    </a:schemeClr>
                  </a:solidFill>
                </a:rPr>
                <a:t>4</a:t>
              </a:r>
              <a:r>
                <a:rPr lang="zh-CN" altLang="en-US" sz="1400" dirty="0">
                  <a:solidFill>
                    <a:schemeClr val="tx1">
                      <a:lumMod val="75000"/>
                      <a:lumOff val="25000"/>
                    </a:schemeClr>
                  </a:solidFill>
                </a:rPr>
                <a:t>个字节，能表示的最大数为</a:t>
              </a:r>
              <a:r>
                <a:rPr lang="en-US" altLang="zh-CN" sz="1400" dirty="0">
                  <a:solidFill>
                    <a:schemeClr val="tx1">
                      <a:lumMod val="75000"/>
                      <a:lumOff val="25000"/>
                    </a:schemeClr>
                  </a:solidFill>
                </a:rPr>
                <a:t>2 147 483 647</a:t>
              </a:r>
              <a:r>
                <a:rPr lang="zh-CN" altLang="en-US" sz="1400" dirty="0">
                  <a:solidFill>
                    <a:schemeClr val="tx1">
                      <a:lumMod val="75000"/>
                      <a:lumOff val="25000"/>
                    </a:schemeClr>
                  </a:solidFill>
                </a:rPr>
                <a:t>，当</a:t>
              </a:r>
              <a:r>
                <a:rPr lang="en-US" altLang="zh-CN" sz="1400" dirty="0">
                  <a:solidFill>
                    <a:schemeClr val="tx1">
                      <a:lumMod val="75000"/>
                      <a:lumOff val="25000"/>
                    </a:schemeClr>
                  </a:solidFill>
                </a:rPr>
                <a:t>n=12</a:t>
              </a:r>
              <a:r>
                <a:rPr lang="zh-CN" altLang="en-US" sz="1400" dirty="0">
                  <a:solidFill>
                    <a:schemeClr val="tx1">
                      <a:lumMod val="75000"/>
                      <a:lumOff val="25000"/>
                    </a:schemeClr>
                  </a:solidFill>
                </a:rPr>
                <a:t>时，运行正常，输出为</a:t>
              </a:r>
              <a:r>
                <a:rPr lang="en-US" altLang="zh-CN" sz="1400" dirty="0">
                  <a:solidFill>
                    <a:schemeClr val="tx1">
                      <a:lumMod val="75000"/>
                      <a:lumOff val="25000"/>
                    </a:schemeClr>
                  </a:solidFill>
                </a:rPr>
                <a:t>479 001 600</a:t>
              </a:r>
              <a:r>
                <a:rPr lang="zh-CN" altLang="en-US" sz="1400" dirty="0">
                  <a:solidFill>
                    <a:schemeClr val="tx1">
                      <a:lumMod val="75000"/>
                      <a:lumOff val="25000"/>
                    </a:schemeClr>
                  </a:solidFill>
                </a:rPr>
                <a:t>。如果输入</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，企图求</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，是得不到预期结果的，因为求出的结果超过了</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型数据的最大值。可将</a:t>
              </a:r>
              <a:r>
                <a:rPr lang="en-US" altLang="zh-CN" sz="1400" dirty="0" err="1">
                  <a:solidFill>
                    <a:schemeClr val="tx1">
                      <a:lumMod val="75000"/>
                      <a:lumOff val="25000"/>
                    </a:schemeClr>
                  </a:solidFill>
                </a:rPr>
                <a:t>f,y</a:t>
              </a:r>
              <a:r>
                <a:rPr lang="zh-CN" altLang="en-US" sz="1400" dirty="0">
                  <a:solidFill>
                    <a:schemeClr val="tx1">
                      <a:lumMod val="75000"/>
                      <a:lumOff val="25000"/>
                    </a:schemeClr>
                  </a:solidFill>
                </a:rPr>
                <a:t>和</a:t>
              </a:r>
              <a:r>
                <a:rPr lang="en-US" altLang="zh-CN" sz="1400" dirty="0" err="1">
                  <a:solidFill>
                    <a:schemeClr val="tx1">
                      <a:lumMod val="75000"/>
                      <a:lumOff val="25000"/>
                    </a:schemeClr>
                  </a:solidFill>
                </a:rPr>
                <a:t>fac</a:t>
              </a:r>
              <a:r>
                <a:rPr lang="zh-CN" altLang="en-US" sz="1400" dirty="0">
                  <a:solidFill>
                    <a:schemeClr val="tx1">
                      <a:lumMod val="75000"/>
                      <a:lumOff val="25000"/>
                    </a:schemeClr>
                  </a:solidFill>
                </a:rPr>
                <a:t>函数定义为</a:t>
              </a:r>
              <a:r>
                <a:rPr lang="en-US" altLang="zh-CN" sz="1400" dirty="0">
                  <a:solidFill>
                    <a:schemeClr val="tx1">
                      <a:lumMod val="75000"/>
                      <a:lumOff val="25000"/>
                    </a:schemeClr>
                  </a:solidFill>
                </a:rPr>
                <a:t>float</a:t>
              </a:r>
              <a:r>
                <a:rPr lang="zh-CN" altLang="en-US" sz="1400" dirty="0">
                  <a:solidFill>
                    <a:schemeClr val="tx1">
                      <a:lumMod val="75000"/>
                      <a:lumOff val="25000"/>
                    </a:schemeClr>
                  </a:solidFill>
                </a:rPr>
                <a:t>或</a:t>
              </a:r>
              <a:r>
                <a:rPr lang="en-US" altLang="zh-CN" sz="1400" dirty="0">
                  <a:solidFill>
                    <a:schemeClr val="tx1">
                      <a:lumMod val="75000"/>
                      <a:lumOff val="25000"/>
                    </a:schemeClr>
                  </a:solidFill>
                </a:rPr>
                <a:t>double</a:t>
              </a:r>
              <a:r>
                <a:rPr lang="zh-CN" altLang="en-US" sz="1400" dirty="0">
                  <a:solidFill>
                    <a:schemeClr val="tx1">
                      <a:lumMod val="75000"/>
                      <a:lumOff val="25000"/>
                    </a:schemeClr>
                  </a:solidFill>
                </a:rPr>
                <a:t>型。</a:t>
              </a:r>
            </a:p>
          </p:txBody>
        </p:sp>
        <p:sp>
          <p:nvSpPr>
            <p:cNvPr id="56" name="MH_Other_2">
              <a:extLst>
                <a:ext uri="{FF2B5EF4-FFF2-40B4-BE49-F238E27FC236}"/>
              </a:extLst>
            </p:cNvPr>
            <p:cNvSpPr/>
            <p:nvPr>
              <p:custDataLst>
                <p:tags r:id="rId3"/>
              </p:custDataLst>
            </p:nvPr>
          </p:nvSpPr>
          <p:spPr>
            <a:xfrm rot="16200000">
              <a:off x="11971682" y="6774938"/>
              <a:ext cx="301693" cy="301436"/>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54332" name="图片 3"/>
          <p:cNvPicPr>
            <a:picLocks noChangeAspect="1"/>
          </p:cNvPicPr>
          <p:nvPr/>
        </p:nvPicPr>
        <p:blipFill>
          <a:blip r:embed="rId19" cstate="print"/>
          <a:srcRect/>
          <a:stretch>
            <a:fillRect/>
          </a:stretch>
        </p:blipFill>
        <p:spPr bwMode="auto">
          <a:xfrm>
            <a:off x="3971925" y="842963"/>
            <a:ext cx="3476625" cy="81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534988" y="227013"/>
            <a:ext cx="10515600" cy="1325562"/>
          </a:xfrm>
        </p:spPr>
        <p:txBody>
          <a:bodyPr/>
          <a:lstStyle/>
          <a:p>
            <a:r>
              <a:rPr lang="zh-CN" altLang="en-US" smtClean="0"/>
              <a:t>函数的递归调用</a:t>
            </a:r>
          </a:p>
        </p:txBody>
      </p:sp>
      <p:sp>
        <p:nvSpPr>
          <p:cNvPr id="56322" name="内容占位符 2"/>
          <p:cNvSpPr>
            <a:spLocks noGrp="1"/>
          </p:cNvSpPr>
          <p:nvPr>
            <p:ph idx="1"/>
          </p:nvPr>
        </p:nvSpPr>
        <p:spPr>
          <a:xfrm>
            <a:off x="534988" y="1241425"/>
            <a:ext cx="11263312" cy="1381125"/>
          </a:xfrm>
        </p:spPr>
        <p:txBody>
          <a:bodyPr/>
          <a:lstStyle/>
          <a:p>
            <a:pPr marL="88900" indent="-88900">
              <a:lnSpc>
                <a:spcPct val="120000"/>
              </a:lnSpc>
              <a:spcBef>
                <a:spcPct val="0"/>
              </a:spcBef>
              <a:buFont typeface="Arial" charset="0"/>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7.8】Hanoi</a:t>
            </a:r>
            <a:r>
              <a:rPr lang="zh-CN" altLang="en-US" sz="1800" smtClean="0">
                <a:solidFill>
                  <a:schemeClr val="accent1"/>
                </a:solidFill>
              </a:rPr>
              <a:t>（汉诺）塔问题。古代有一个梵塔，塔内有</a:t>
            </a:r>
            <a:r>
              <a:rPr lang="en-US" altLang="zh-CN" sz="1800" smtClean="0">
                <a:solidFill>
                  <a:schemeClr val="accent1"/>
                </a:solidFill>
              </a:rPr>
              <a:t>3</a:t>
            </a:r>
            <a:r>
              <a:rPr lang="zh-CN" altLang="en-US" sz="1800" smtClean="0">
                <a:solidFill>
                  <a:schemeClr val="accent1"/>
                </a:solidFill>
              </a:rPr>
              <a:t>个座</a:t>
            </a:r>
            <a:r>
              <a:rPr lang="en-US" altLang="zh-CN" sz="1800" smtClean="0">
                <a:solidFill>
                  <a:schemeClr val="accent1"/>
                </a:solidFill>
              </a:rPr>
              <a:t>A,B,C</a:t>
            </a:r>
            <a:r>
              <a:rPr lang="zh-CN" altLang="en-US" sz="1800" smtClean="0">
                <a:solidFill>
                  <a:schemeClr val="accent1"/>
                </a:solidFill>
              </a:rPr>
              <a:t>。开始时</a:t>
            </a:r>
            <a:r>
              <a:rPr lang="en-US" altLang="zh-CN" sz="1800" smtClean="0">
                <a:solidFill>
                  <a:schemeClr val="accent1"/>
                </a:solidFill>
              </a:rPr>
              <a:t>A</a:t>
            </a:r>
            <a:r>
              <a:rPr lang="zh-CN" altLang="en-US" sz="1800" smtClean="0">
                <a:solidFill>
                  <a:schemeClr val="accent1"/>
                </a:solidFill>
              </a:rPr>
              <a:t>座上有</a:t>
            </a:r>
            <a:r>
              <a:rPr lang="en-US" altLang="zh-CN" sz="1800" smtClean="0">
                <a:solidFill>
                  <a:schemeClr val="accent1"/>
                </a:solidFill>
              </a:rPr>
              <a:t>64</a:t>
            </a:r>
            <a:r>
              <a:rPr lang="zh-CN" altLang="en-US" sz="1800" smtClean="0">
                <a:solidFill>
                  <a:schemeClr val="accent1"/>
                </a:solidFill>
              </a:rPr>
              <a:t>个盘子，盘子大小不等，大的在下，小的在上。有一个老和尚想把这</a:t>
            </a:r>
            <a:r>
              <a:rPr lang="en-US" altLang="zh-CN" sz="1800" smtClean="0">
                <a:solidFill>
                  <a:schemeClr val="accent1"/>
                </a:solidFill>
              </a:rPr>
              <a:t>64</a:t>
            </a:r>
            <a:r>
              <a:rPr lang="zh-CN" altLang="en-US" sz="1800" smtClean="0">
                <a:solidFill>
                  <a:schemeClr val="accent1"/>
                </a:solidFill>
              </a:rPr>
              <a:t>个盘子从</a:t>
            </a:r>
            <a:r>
              <a:rPr lang="en-US" altLang="zh-CN" sz="1800" smtClean="0">
                <a:solidFill>
                  <a:schemeClr val="accent1"/>
                </a:solidFill>
              </a:rPr>
              <a:t>A</a:t>
            </a:r>
            <a:r>
              <a:rPr lang="zh-CN" altLang="en-US" sz="1800" smtClean="0">
                <a:solidFill>
                  <a:schemeClr val="accent1"/>
                </a:solidFill>
              </a:rPr>
              <a:t>座移到</a:t>
            </a:r>
            <a:r>
              <a:rPr lang="en-US" altLang="zh-CN" sz="1800" smtClean="0">
                <a:solidFill>
                  <a:schemeClr val="accent1"/>
                </a:solidFill>
              </a:rPr>
              <a:t>C</a:t>
            </a:r>
            <a:r>
              <a:rPr lang="zh-CN" altLang="en-US" sz="1800" smtClean="0">
                <a:solidFill>
                  <a:schemeClr val="accent1"/>
                </a:solidFill>
              </a:rPr>
              <a:t>座，但规定每次只允许移动一个盘，且在移动过程中在</a:t>
            </a:r>
            <a:r>
              <a:rPr lang="en-US" altLang="zh-CN" sz="1800" smtClean="0">
                <a:solidFill>
                  <a:schemeClr val="accent1"/>
                </a:solidFill>
              </a:rPr>
              <a:t>3</a:t>
            </a:r>
            <a:r>
              <a:rPr lang="zh-CN" altLang="en-US" sz="1800" smtClean="0">
                <a:solidFill>
                  <a:schemeClr val="accent1"/>
                </a:solidFill>
              </a:rPr>
              <a:t>个座上都始终保持大盘在下，小盘在上。在移动过程中可以利用</a:t>
            </a:r>
            <a:r>
              <a:rPr lang="en-US" altLang="zh-CN" sz="1800" smtClean="0">
                <a:solidFill>
                  <a:schemeClr val="accent1"/>
                </a:solidFill>
              </a:rPr>
              <a:t>B</a:t>
            </a:r>
            <a:r>
              <a:rPr lang="zh-CN" altLang="en-US" sz="1800" smtClean="0">
                <a:solidFill>
                  <a:schemeClr val="accent1"/>
                </a:solidFill>
              </a:rPr>
              <a:t>座。要求编程序输出移动盘子的步骤。</a:t>
            </a:r>
          </a:p>
        </p:txBody>
      </p:sp>
      <p:grpSp>
        <p:nvGrpSpPr>
          <p:cNvPr id="56323" name="组合 21"/>
          <p:cNvGrpSpPr>
            <a:grpSpLocks/>
          </p:cNvGrpSpPr>
          <p:nvPr/>
        </p:nvGrpSpPr>
        <p:grpSpPr bwMode="auto">
          <a:xfrm>
            <a:off x="7735888" y="2497138"/>
            <a:ext cx="3732212" cy="1530350"/>
            <a:chOff x="6508006" y="2956560"/>
            <a:chExt cx="3733275" cy="1530357"/>
          </a:xfrm>
        </p:grpSpPr>
        <p:grpSp>
          <p:nvGrpSpPr>
            <p:cNvPr id="56344" name="组合 7"/>
            <p:cNvGrpSpPr>
              <a:grpSpLocks/>
            </p:cNvGrpSpPr>
            <p:nvPr/>
          </p:nvGrpSpPr>
          <p:grpSpPr bwMode="auto">
            <a:xfrm>
              <a:off x="6508006" y="2962866"/>
              <a:ext cx="1103587" cy="1167699"/>
              <a:chOff x="7081870" y="2893498"/>
              <a:chExt cx="1103587" cy="1167699"/>
            </a:xfrm>
          </p:grpSpPr>
          <p:cxnSp>
            <p:nvCxnSpPr>
              <p:cNvPr id="5" name="直接连接符 4">
                <a:extLst>
                  <a:ext uri="{FF2B5EF4-FFF2-40B4-BE49-F238E27FC236}"/>
                </a:extLst>
              </p:cNvPr>
              <p:cNvCxnSpPr/>
              <p:nvPr/>
            </p:nvCxnSpPr>
            <p:spPr>
              <a:xfrm>
                <a:off x="7081870" y="4061947"/>
                <a:ext cx="1103626"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extLst>
              </p:cNvPr>
              <p:cNvCxnSpPr>
                <a:cxnSpLocks/>
              </p:cNvCxnSpPr>
              <p:nvPr/>
            </p:nvCxnSpPr>
            <p:spPr>
              <a:xfrm flipV="1">
                <a:off x="7618598" y="2893542"/>
                <a:ext cx="0" cy="1168405"/>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345" name="组合 8"/>
            <p:cNvGrpSpPr>
              <a:grpSpLocks/>
            </p:cNvGrpSpPr>
            <p:nvPr/>
          </p:nvGrpSpPr>
          <p:grpSpPr bwMode="auto">
            <a:xfrm>
              <a:off x="7813390" y="2956560"/>
              <a:ext cx="1103587" cy="1167699"/>
              <a:chOff x="7081870" y="2893498"/>
              <a:chExt cx="1103587" cy="1167699"/>
            </a:xfrm>
          </p:grpSpPr>
          <p:cxnSp>
            <p:nvCxnSpPr>
              <p:cNvPr id="10" name="直接连接符 9">
                <a:extLst>
                  <a:ext uri="{FF2B5EF4-FFF2-40B4-BE49-F238E27FC236}"/>
                </a:extLst>
              </p:cNvPr>
              <p:cNvCxnSpPr/>
              <p:nvPr/>
            </p:nvCxnSpPr>
            <p:spPr>
              <a:xfrm>
                <a:off x="7081783" y="4061903"/>
                <a:ext cx="1103626"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extLst>
              </p:cNvPr>
              <p:cNvCxnSpPr>
                <a:cxnSpLocks/>
              </p:cNvCxnSpPr>
              <p:nvPr/>
            </p:nvCxnSpPr>
            <p:spPr>
              <a:xfrm flipV="1">
                <a:off x="7618511" y="2893498"/>
                <a:ext cx="0" cy="1168405"/>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346" name="组合 11"/>
            <p:cNvGrpSpPr>
              <a:grpSpLocks/>
            </p:cNvGrpSpPr>
            <p:nvPr/>
          </p:nvGrpSpPr>
          <p:grpSpPr bwMode="auto">
            <a:xfrm>
              <a:off x="9137694" y="2962865"/>
              <a:ext cx="1103587" cy="1167699"/>
              <a:chOff x="7081870" y="2893498"/>
              <a:chExt cx="1103587" cy="1167699"/>
            </a:xfrm>
          </p:grpSpPr>
          <p:cxnSp>
            <p:nvCxnSpPr>
              <p:cNvPr id="13" name="直接连接符 12">
                <a:extLst>
                  <a:ext uri="{FF2B5EF4-FFF2-40B4-BE49-F238E27FC236}"/>
                </a:extLst>
              </p:cNvPr>
              <p:cNvCxnSpPr/>
              <p:nvPr/>
            </p:nvCxnSpPr>
            <p:spPr>
              <a:xfrm>
                <a:off x="7081831" y="4061948"/>
                <a:ext cx="1103626"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extLst>
              </p:cNvPr>
              <p:cNvCxnSpPr>
                <a:cxnSpLocks/>
              </p:cNvCxnSpPr>
              <p:nvPr/>
            </p:nvCxnSpPr>
            <p:spPr>
              <a:xfrm flipV="1">
                <a:off x="7618559" y="2893543"/>
                <a:ext cx="0" cy="1168405"/>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extLst>
            </p:cNvPr>
            <p:cNvSpPr/>
            <p:nvPr/>
          </p:nvSpPr>
          <p:spPr>
            <a:xfrm>
              <a:off x="6608046" y="3902714"/>
              <a:ext cx="863846" cy="215901"/>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17" name="矩形 16">
              <a:extLst>
                <a:ext uri="{FF2B5EF4-FFF2-40B4-BE49-F238E27FC236}"/>
              </a:extLst>
            </p:cNvPr>
            <p:cNvSpPr/>
            <p:nvPr/>
          </p:nvSpPr>
          <p:spPr>
            <a:xfrm>
              <a:off x="6644570" y="3686813"/>
              <a:ext cx="792388" cy="215901"/>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18" name="矩形 17">
              <a:extLst>
                <a:ext uri="{FF2B5EF4-FFF2-40B4-BE49-F238E27FC236}"/>
              </a:extLst>
            </p:cNvPr>
            <p:cNvSpPr/>
            <p:nvPr/>
          </p:nvSpPr>
          <p:spPr>
            <a:xfrm>
              <a:off x="6687444" y="3470912"/>
              <a:ext cx="720930" cy="215901"/>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19" name="矩形 18">
              <a:extLst>
                <a:ext uri="{FF2B5EF4-FFF2-40B4-BE49-F238E27FC236}"/>
              </a:extLst>
            </p:cNvPr>
            <p:cNvSpPr/>
            <p:nvPr/>
          </p:nvSpPr>
          <p:spPr>
            <a:xfrm>
              <a:off x="6720792" y="3255011"/>
              <a:ext cx="647884" cy="215901"/>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20" name="矩形 19">
              <a:extLst>
                <a:ext uri="{FF2B5EF4-FFF2-40B4-BE49-F238E27FC236}"/>
              </a:extLst>
            </p:cNvPr>
            <p:cNvSpPr/>
            <p:nvPr/>
          </p:nvSpPr>
          <p:spPr>
            <a:xfrm>
              <a:off x="6752551" y="3034347"/>
              <a:ext cx="574839" cy="215901"/>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56352" name="文本框 20"/>
            <p:cNvSpPr txBox="1">
              <a:spLocks noChangeArrowheads="1"/>
            </p:cNvSpPr>
            <p:nvPr/>
          </p:nvSpPr>
          <p:spPr bwMode="auto">
            <a:xfrm>
              <a:off x="6879482" y="4117585"/>
              <a:ext cx="3028900" cy="369332"/>
            </a:xfrm>
            <a:prstGeom prst="rect">
              <a:avLst/>
            </a:prstGeom>
            <a:noFill/>
            <a:ln w="9525">
              <a:noFill/>
              <a:miter lim="800000"/>
              <a:headEnd/>
              <a:tailEnd/>
            </a:ln>
          </p:spPr>
          <p:txBody>
            <a:bodyPr>
              <a:spAutoFit/>
            </a:bodyPr>
            <a:lstStyle/>
            <a:p>
              <a:pPr defTabSz="1308100"/>
              <a:r>
                <a:rPr lang="en-US" altLang="zh-CN">
                  <a:solidFill>
                    <a:schemeClr val="accent1"/>
                  </a:solidFill>
                  <a:latin typeface="等线"/>
                  <a:ea typeface="等线"/>
                </a:rPr>
                <a:t>A	B	C</a:t>
              </a:r>
              <a:endParaRPr lang="zh-CN" altLang="en-US">
                <a:solidFill>
                  <a:schemeClr val="accent1"/>
                </a:solidFill>
                <a:latin typeface="等线"/>
                <a:ea typeface="等线"/>
              </a:endParaRPr>
            </a:p>
          </p:txBody>
        </p:sp>
      </p:grpSp>
      <p:sp>
        <p:nvSpPr>
          <p:cNvPr id="56324" name="矩形 22"/>
          <p:cNvSpPr>
            <a:spLocks noChangeArrowheads="1"/>
          </p:cNvSpPr>
          <p:nvPr/>
        </p:nvSpPr>
        <p:spPr bwMode="auto">
          <a:xfrm>
            <a:off x="612775" y="2566988"/>
            <a:ext cx="6915150" cy="4157662"/>
          </a:xfrm>
          <a:prstGeom prst="rect">
            <a:avLst/>
          </a:prstGeom>
          <a:noFill/>
          <a:ln w="9525">
            <a:noFill/>
            <a:miter lim="800000"/>
            <a:headEnd/>
            <a:tailEnd/>
          </a:ln>
        </p:spPr>
        <p:txBody>
          <a:bodyPr>
            <a:spAutoFit/>
          </a:bodyPr>
          <a:lstStyle/>
          <a:p>
            <a:pPr>
              <a:lnSpc>
                <a:spcPct val="120000"/>
              </a:lnSpc>
            </a:pPr>
            <a:r>
              <a:rPr lang="zh-CN" altLang="en-US" b="1">
                <a:latin typeface="等线"/>
                <a:ea typeface="等线"/>
              </a:rPr>
              <a:t>解题思路</a:t>
            </a:r>
            <a:r>
              <a:rPr lang="en-US" altLang="zh-CN" b="1">
                <a:latin typeface="等线"/>
                <a:ea typeface="等线"/>
              </a:rPr>
              <a:t>:</a:t>
            </a:r>
          </a:p>
          <a:p>
            <a:pPr>
              <a:lnSpc>
                <a:spcPct val="120000"/>
              </a:lnSpc>
            </a:pPr>
            <a:r>
              <a:rPr lang="zh-CN" altLang="en-US">
                <a:latin typeface="等线"/>
                <a:ea typeface="等线"/>
              </a:rPr>
              <a:t>老和尚会这样想</a:t>
            </a:r>
            <a:r>
              <a:rPr lang="en-US" altLang="zh-CN">
                <a:latin typeface="等线"/>
                <a:ea typeface="等线"/>
              </a:rPr>
              <a:t>: </a:t>
            </a:r>
            <a:r>
              <a:rPr lang="zh-CN" altLang="en-US">
                <a:latin typeface="等线"/>
                <a:ea typeface="等线"/>
              </a:rPr>
              <a:t>假如有另外一个和尚能有办法将上面</a:t>
            </a:r>
            <a:r>
              <a:rPr lang="en-US" altLang="zh-CN">
                <a:latin typeface="等线"/>
                <a:ea typeface="等线"/>
              </a:rPr>
              <a:t>63</a:t>
            </a:r>
            <a:r>
              <a:rPr lang="zh-CN" altLang="en-US">
                <a:latin typeface="等线"/>
                <a:ea typeface="等线"/>
              </a:rPr>
              <a:t>个盘子从一个座移到另一座。那么，问题就解决了。此时老和尚只须这样做</a:t>
            </a:r>
            <a:r>
              <a:rPr lang="en-US" altLang="zh-CN">
                <a:latin typeface="等线"/>
                <a:ea typeface="等线"/>
              </a:rPr>
              <a:t>: </a:t>
            </a:r>
          </a:p>
          <a:p>
            <a:pPr>
              <a:lnSpc>
                <a:spcPct val="120000"/>
              </a:lnSpc>
            </a:pPr>
            <a:r>
              <a:rPr lang="zh-CN" altLang="en-US">
                <a:latin typeface="等线"/>
                <a:ea typeface="等线"/>
              </a:rPr>
              <a:t>① 命令第</a:t>
            </a:r>
            <a:r>
              <a:rPr lang="en-US" altLang="zh-CN">
                <a:latin typeface="等线"/>
                <a:ea typeface="等线"/>
              </a:rPr>
              <a:t>2</a:t>
            </a:r>
            <a:r>
              <a:rPr lang="zh-CN" altLang="en-US">
                <a:latin typeface="等线"/>
                <a:ea typeface="等线"/>
              </a:rPr>
              <a:t>个和尚将</a:t>
            </a:r>
            <a:r>
              <a:rPr lang="en-US" altLang="zh-CN">
                <a:latin typeface="等线"/>
                <a:ea typeface="等线"/>
              </a:rPr>
              <a:t>63</a:t>
            </a:r>
            <a:r>
              <a:rPr lang="zh-CN" altLang="en-US">
                <a:latin typeface="等线"/>
                <a:ea typeface="等线"/>
              </a:rPr>
              <a:t>个盘子从</a:t>
            </a:r>
            <a:r>
              <a:rPr lang="en-US" altLang="zh-CN">
                <a:latin typeface="等线"/>
                <a:ea typeface="等线"/>
              </a:rPr>
              <a:t>A</a:t>
            </a:r>
            <a:r>
              <a:rPr lang="zh-CN" altLang="en-US">
                <a:latin typeface="等线"/>
                <a:ea typeface="等线"/>
              </a:rPr>
              <a:t>座移到</a:t>
            </a:r>
            <a:r>
              <a:rPr lang="en-US" altLang="zh-CN">
                <a:latin typeface="等线"/>
                <a:ea typeface="等线"/>
              </a:rPr>
              <a:t>B</a:t>
            </a:r>
            <a:r>
              <a:rPr lang="zh-CN" altLang="en-US">
                <a:latin typeface="等线"/>
                <a:ea typeface="等线"/>
              </a:rPr>
              <a:t>座；</a:t>
            </a:r>
          </a:p>
          <a:p>
            <a:pPr>
              <a:lnSpc>
                <a:spcPct val="120000"/>
              </a:lnSpc>
            </a:pPr>
            <a:r>
              <a:rPr lang="zh-CN" altLang="en-US">
                <a:latin typeface="等线"/>
                <a:ea typeface="等线"/>
              </a:rPr>
              <a:t>② 自己将</a:t>
            </a:r>
            <a:r>
              <a:rPr lang="en-US" altLang="zh-CN">
                <a:latin typeface="等线"/>
                <a:ea typeface="等线"/>
              </a:rPr>
              <a:t>1</a:t>
            </a:r>
            <a:r>
              <a:rPr lang="zh-CN" altLang="en-US">
                <a:latin typeface="等线"/>
                <a:ea typeface="等线"/>
              </a:rPr>
              <a:t>个盘子（最底下的、最大的盘子）从</a:t>
            </a:r>
            <a:r>
              <a:rPr lang="en-US" altLang="zh-CN">
                <a:latin typeface="等线"/>
                <a:ea typeface="等线"/>
              </a:rPr>
              <a:t>A</a:t>
            </a:r>
            <a:r>
              <a:rPr lang="zh-CN" altLang="en-US">
                <a:latin typeface="等线"/>
                <a:ea typeface="等线"/>
              </a:rPr>
              <a:t>座移到</a:t>
            </a:r>
            <a:r>
              <a:rPr lang="en-US" altLang="zh-CN">
                <a:latin typeface="等线"/>
                <a:ea typeface="等线"/>
              </a:rPr>
              <a:t>C</a:t>
            </a:r>
            <a:r>
              <a:rPr lang="zh-CN" altLang="en-US">
                <a:latin typeface="等线"/>
                <a:ea typeface="等线"/>
              </a:rPr>
              <a:t>座；</a:t>
            </a:r>
          </a:p>
          <a:p>
            <a:pPr>
              <a:lnSpc>
                <a:spcPct val="120000"/>
              </a:lnSpc>
            </a:pPr>
            <a:r>
              <a:rPr lang="zh-CN" altLang="en-US">
                <a:latin typeface="等线"/>
                <a:ea typeface="等线"/>
              </a:rPr>
              <a:t>③ 再命令第</a:t>
            </a:r>
            <a:r>
              <a:rPr lang="en-US" altLang="zh-CN">
                <a:latin typeface="等线"/>
                <a:ea typeface="等线"/>
              </a:rPr>
              <a:t>2</a:t>
            </a:r>
            <a:r>
              <a:rPr lang="zh-CN" altLang="en-US">
                <a:latin typeface="等线"/>
                <a:ea typeface="等线"/>
              </a:rPr>
              <a:t>个和尚将</a:t>
            </a:r>
            <a:r>
              <a:rPr lang="en-US" altLang="zh-CN">
                <a:latin typeface="等线"/>
                <a:ea typeface="等线"/>
              </a:rPr>
              <a:t>63</a:t>
            </a:r>
            <a:r>
              <a:rPr lang="zh-CN" altLang="en-US">
                <a:latin typeface="等线"/>
                <a:ea typeface="等线"/>
              </a:rPr>
              <a:t>个盘子从</a:t>
            </a:r>
            <a:r>
              <a:rPr lang="en-US" altLang="zh-CN">
                <a:latin typeface="等线"/>
                <a:ea typeface="等线"/>
              </a:rPr>
              <a:t>B</a:t>
            </a:r>
            <a:r>
              <a:rPr lang="zh-CN" altLang="en-US">
                <a:latin typeface="等线"/>
                <a:ea typeface="等线"/>
              </a:rPr>
              <a:t>座移到</a:t>
            </a:r>
            <a:r>
              <a:rPr lang="en-US" altLang="zh-CN">
                <a:latin typeface="等线"/>
                <a:ea typeface="等线"/>
              </a:rPr>
              <a:t>C</a:t>
            </a:r>
            <a:r>
              <a:rPr lang="zh-CN" altLang="en-US">
                <a:latin typeface="等线"/>
                <a:ea typeface="等线"/>
              </a:rPr>
              <a:t>座。</a:t>
            </a:r>
            <a:endParaRPr lang="en-US" altLang="zh-CN">
              <a:latin typeface="等线"/>
              <a:ea typeface="等线"/>
            </a:endParaRPr>
          </a:p>
          <a:p>
            <a:pPr>
              <a:lnSpc>
                <a:spcPct val="120000"/>
              </a:lnSpc>
              <a:spcBef>
                <a:spcPts val="600"/>
              </a:spcBef>
            </a:pPr>
            <a:r>
              <a:rPr lang="zh-CN" altLang="en-US">
                <a:latin typeface="等线"/>
                <a:ea typeface="等线"/>
              </a:rPr>
              <a:t>第</a:t>
            </a:r>
            <a:r>
              <a:rPr lang="en-US" altLang="zh-CN">
                <a:latin typeface="等线"/>
                <a:ea typeface="等线"/>
              </a:rPr>
              <a:t>2</a:t>
            </a:r>
            <a:r>
              <a:rPr lang="zh-CN" altLang="en-US">
                <a:latin typeface="等线"/>
                <a:ea typeface="等线"/>
              </a:rPr>
              <a:t>个和尚又想</a:t>
            </a:r>
            <a:r>
              <a:rPr lang="en-US" altLang="zh-CN">
                <a:latin typeface="等线"/>
                <a:ea typeface="等线"/>
              </a:rPr>
              <a:t>: </a:t>
            </a:r>
            <a:r>
              <a:rPr lang="zh-CN" altLang="en-US">
                <a:latin typeface="等线"/>
                <a:ea typeface="等线"/>
              </a:rPr>
              <a:t>如果有人能将</a:t>
            </a:r>
            <a:r>
              <a:rPr lang="en-US" altLang="zh-CN">
                <a:latin typeface="等线"/>
                <a:ea typeface="等线"/>
              </a:rPr>
              <a:t>62</a:t>
            </a:r>
            <a:r>
              <a:rPr lang="zh-CN" altLang="en-US">
                <a:latin typeface="等线"/>
                <a:ea typeface="等线"/>
              </a:rPr>
              <a:t>个盘子从一个座移到另一座，我就能将</a:t>
            </a:r>
            <a:r>
              <a:rPr lang="en-US" altLang="zh-CN">
                <a:latin typeface="等线"/>
                <a:ea typeface="等线"/>
              </a:rPr>
              <a:t>63</a:t>
            </a:r>
            <a:r>
              <a:rPr lang="zh-CN" altLang="en-US">
                <a:latin typeface="等线"/>
                <a:ea typeface="等线"/>
              </a:rPr>
              <a:t>个盘子从</a:t>
            </a:r>
            <a:r>
              <a:rPr lang="en-US" altLang="zh-CN">
                <a:latin typeface="等线"/>
                <a:ea typeface="等线"/>
              </a:rPr>
              <a:t>A</a:t>
            </a:r>
            <a:r>
              <a:rPr lang="zh-CN" altLang="en-US">
                <a:latin typeface="等线"/>
                <a:ea typeface="等线"/>
              </a:rPr>
              <a:t>座移到</a:t>
            </a:r>
            <a:r>
              <a:rPr lang="en-US" altLang="zh-CN">
                <a:latin typeface="等线"/>
                <a:ea typeface="等线"/>
              </a:rPr>
              <a:t>B</a:t>
            </a:r>
            <a:r>
              <a:rPr lang="zh-CN" altLang="en-US">
                <a:latin typeface="等线"/>
                <a:ea typeface="等线"/>
              </a:rPr>
              <a:t>座，他是这样做的</a:t>
            </a:r>
            <a:r>
              <a:rPr lang="en-US" altLang="zh-CN">
                <a:latin typeface="等线"/>
                <a:ea typeface="等线"/>
              </a:rPr>
              <a:t>: </a:t>
            </a:r>
          </a:p>
          <a:p>
            <a:pPr>
              <a:lnSpc>
                <a:spcPct val="120000"/>
              </a:lnSpc>
            </a:pPr>
            <a:r>
              <a:rPr lang="zh-CN" altLang="en-US">
                <a:latin typeface="等线"/>
                <a:ea typeface="等线"/>
              </a:rPr>
              <a:t>① 命令第</a:t>
            </a:r>
            <a:r>
              <a:rPr lang="en-US" altLang="zh-CN">
                <a:latin typeface="等线"/>
                <a:ea typeface="等线"/>
              </a:rPr>
              <a:t>3</a:t>
            </a:r>
            <a:r>
              <a:rPr lang="zh-CN" altLang="en-US">
                <a:latin typeface="等线"/>
                <a:ea typeface="等线"/>
              </a:rPr>
              <a:t>个和尚将</a:t>
            </a:r>
            <a:r>
              <a:rPr lang="en-US" altLang="zh-CN">
                <a:latin typeface="等线"/>
                <a:ea typeface="等线"/>
              </a:rPr>
              <a:t>62</a:t>
            </a:r>
            <a:r>
              <a:rPr lang="zh-CN" altLang="en-US">
                <a:latin typeface="等线"/>
                <a:ea typeface="等线"/>
              </a:rPr>
              <a:t>个盘子从</a:t>
            </a:r>
            <a:r>
              <a:rPr lang="en-US" altLang="zh-CN">
                <a:latin typeface="等线"/>
                <a:ea typeface="等线"/>
              </a:rPr>
              <a:t>A</a:t>
            </a:r>
            <a:r>
              <a:rPr lang="zh-CN" altLang="en-US">
                <a:latin typeface="等线"/>
                <a:ea typeface="等线"/>
              </a:rPr>
              <a:t>座移到</a:t>
            </a:r>
            <a:r>
              <a:rPr lang="en-US" altLang="zh-CN">
                <a:latin typeface="等线"/>
                <a:ea typeface="等线"/>
              </a:rPr>
              <a:t>C</a:t>
            </a:r>
            <a:r>
              <a:rPr lang="zh-CN" altLang="en-US">
                <a:latin typeface="等线"/>
                <a:ea typeface="等线"/>
              </a:rPr>
              <a:t>座；</a:t>
            </a:r>
          </a:p>
          <a:p>
            <a:pPr>
              <a:lnSpc>
                <a:spcPct val="120000"/>
              </a:lnSpc>
            </a:pPr>
            <a:r>
              <a:rPr lang="zh-CN" altLang="en-US">
                <a:latin typeface="等线"/>
                <a:ea typeface="等线"/>
              </a:rPr>
              <a:t>② 自己将</a:t>
            </a:r>
            <a:r>
              <a:rPr lang="en-US" altLang="zh-CN">
                <a:latin typeface="等线"/>
                <a:ea typeface="等线"/>
              </a:rPr>
              <a:t>1</a:t>
            </a:r>
            <a:r>
              <a:rPr lang="zh-CN" altLang="en-US">
                <a:latin typeface="等线"/>
                <a:ea typeface="等线"/>
              </a:rPr>
              <a:t>个盘子从</a:t>
            </a:r>
            <a:r>
              <a:rPr lang="en-US" altLang="zh-CN">
                <a:latin typeface="等线"/>
                <a:ea typeface="等线"/>
              </a:rPr>
              <a:t>A</a:t>
            </a:r>
            <a:r>
              <a:rPr lang="zh-CN" altLang="en-US">
                <a:latin typeface="等线"/>
                <a:ea typeface="等线"/>
              </a:rPr>
              <a:t>座移到</a:t>
            </a:r>
            <a:r>
              <a:rPr lang="en-US" altLang="zh-CN">
                <a:latin typeface="等线"/>
                <a:ea typeface="等线"/>
              </a:rPr>
              <a:t>B</a:t>
            </a:r>
            <a:r>
              <a:rPr lang="zh-CN" altLang="en-US">
                <a:latin typeface="等线"/>
                <a:ea typeface="等线"/>
              </a:rPr>
              <a:t>座；</a:t>
            </a:r>
          </a:p>
          <a:p>
            <a:pPr>
              <a:lnSpc>
                <a:spcPct val="120000"/>
              </a:lnSpc>
            </a:pPr>
            <a:r>
              <a:rPr lang="zh-CN" altLang="en-US">
                <a:latin typeface="等线"/>
                <a:ea typeface="等线"/>
              </a:rPr>
              <a:t>③ 再命令第</a:t>
            </a:r>
            <a:r>
              <a:rPr lang="en-US" altLang="zh-CN">
                <a:latin typeface="等线"/>
                <a:ea typeface="等线"/>
              </a:rPr>
              <a:t>3</a:t>
            </a:r>
            <a:r>
              <a:rPr lang="zh-CN" altLang="en-US">
                <a:latin typeface="等线"/>
                <a:ea typeface="等线"/>
              </a:rPr>
              <a:t>个和尚将</a:t>
            </a:r>
            <a:r>
              <a:rPr lang="en-US" altLang="zh-CN">
                <a:latin typeface="等线"/>
                <a:ea typeface="等线"/>
              </a:rPr>
              <a:t>62</a:t>
            </a:r>
            <a:r>
              <a:rPr lang="zh-CN" altLang="en-US">
                <a:latin typeface="等线"/>
                <a:ea typeface="等线"/>
              </a:rPr>
              <a:t>个盘子从</a:t>
            </a:r>
            <a:r>
              <a:rPr lang="en-US" altLang="zh-CN">
                <a:latin typeface="等线"/>
                <a:ea typeface="等线"/>
              </a:rPr>
              <a:t>C</a:t>
            </a:r>
            <a:r>
              <a:rPr lang="zh-CN" altLang="en-US">
                <a:latin typeface="等线"/>
                <a:ea typeface="等线"/>
              </a:rPr>
              <a:t>座移到</a:t>
            </a:r>
            <a:r>
              <a:rPr lang="en-US" altLang="zh-CN">
                <a:latin typeface="等线"/>
                <a:ea typeface="等线"/>
              </a:rPr>
              <a:t>B</a:t>
            </a:r>
            <a:r>
              <a:rPr lang="zh-CN" altLang="en-US">
                <a:latin typeface="等线"/>
                <a:ea typeface="等线"/>
              </a:rPr>
              <a:t>座。</a:t>
            </a:r>
            <a:endParaRPr lang="en-US" altLang="zh-CN">
              <a:latin typeface="等线"/>
              <a:ea typeface="等线"/>
            </a:endParaRPr>
          </a:p>
          <a:p>
            <a:pPr>
              <a:lnSpc>
                <a:spcPct val="120000"/>
              </a:lnSpc>
            </a:pPr>
            <a:r>
              <a:rPr lang="en-US" altLang="zh-CN">
                <a:latin typeface="等线"/>
                <a:ea typeface="等线"/>
              </a:rPr>
              <a:t>……</a:t>
            </a:r>
            <a:endParaRPr lang="zh-CN" altLang="en-US">
              <a:latin typeface="等线"/>
              <a:ea typeface="等线"/>
            </a:endParaRPr>
          </a:p>
        </p:txBody>
      </p:sp>
      <p:grpSp>
        <p:nvGrpSpPr>
          <p:cNvPr id="56325" name="组合 49"/>
          <p:cNvGrpSpPr>
            <a:grpSpLocks/>
          </p:cNvGrpSpPr>
          <p:nvPr/>
        </p:nvGrpSpPr>
        <p:grpSpPr bwMode="auto">
          <a:xfrm>
            <a:off x="7677150" y="4683125"/>
            <a:ext cx="3732213" cy="2036763"/>
            <a:chOff x="7743875" y="4362160"/>
            <a:chExt cx="3733275" cy="2037199"/>
          </a:xfrm>
        </p:grpSpPr>
        <p:grpSp>
          <p:nvGrpSpPr>
            <p:cNvPr id="56326" name="组合 24"/>
            <p:cNvGrpSpPr>
              <a:grpSpLocks/>
            </p:cNvGrpSpPr>
            <p:nvPr/>
          </p:nvGrpSpPr>
          <p:grpSpPr bwMode="auto">
            <a:xfrm>
              <a:off x="7743875" y="4875308"/>
              <a:ext cx="1103587" cy="1167699"/>
              <a:chOff x="7081870" y="2893498"/>
              <a:chExt cx="1103587" cy="1167699"/>
            </a:xfrm>
          </p:grpSpPr>
          <p:cxnSp>
            <p:nvCxnSpPr>
              <p:cNvPr id="38" name="直接连接符 37">
                <a:extLst>
                  <a:ext uri="{FF2B5EF4-FFF2-40B4-BE49-F238E27FC236}"/>
                </a:extLst>
              </p:cNvPr>
              <p:cNvCxnSpPr/>
              <p:nvPr/>
            </p:nvCxnSpPr>
            <p:spPr>
              <a:xfrm>
                <a:off x="7081870" y="4061873"/>
                <a:ext cx="110362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extLst>
              </p:cNvPr>
              <p:cNvCxnSpPr>
                <a:cxnSpLocks/>
              </p:cNvCxnSpPr>
              <p:nvPr/>
            </p:nvCxnSpPr>
            <p:spPr>
              <a:xfrm flipV="1">
                <a:off x="7618598" y="2893223"/>
                <a:ext cx="0" cy="116865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327" name="组合 25"/>
            <p:cNvGrpSpPr>
              <a:grpSpLocks/>
            </p:cNvGrpSpPr>
            <p:nvPr/>
          </p:nvGrpSpPr>
          <p:grpSpPr bwMode="auto">
            <a:xfrm>
              <a:off x="9049259" y="4869002"/>
              <a:ext cx="1103587" cy="1167699"/>
              <a:chOff x="7081870" y="2893498"/>
              <a:chExt cx="1103587" cy="1167699"/>
            </a:xfrm>
          </p:grpSpPr>
          <p:cxnSp>
            <p:nvCxnSpPr>
              <p:cNvPr id="36" name="直接连接符 35">
                <a:extLst>
                  <a:ext uri="{FF2B5EF4-FFF2-40B4-BE49-F238E27FC236}"/>
                </a:extLst>
              </p:cNvPr>
              <p:cNvCxnSpPr/>
              <p:nvPr/>
            </p:nvCxnSpPr>
            <p:spPr>
              <a:xfrm>
                <a:off x="7081782" y="4061827"/>
                <a:ext cx="110362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extLst>
              </p:cNvPr>
              <p:cNvCxnSpPr>
                <a:cxnSpLocks/>
              </p:cNvCxnSpPr>
              <p:nvPr/>
            </p:nvCxnSpPr>
            <p:spPr>
              <a:xfrm flipV="1">
                <a:off x="7618510" y="2893177"/>
                <a:ext cx="0" cy="116865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328" name="组合 26"/>
            <p:cNvGrpSpPr>
              <a:grpSpLocks/>
            </p:cNvGrpSpPr>
            <p:nvPr/>
          </p:nvGrpSpPr>
          <p:grpSpPr bwMode="auto">
            <a:xfrm>
              <a:off x="10373563" y="4875307"/>
              <a:ext cx="1103587" cy="1167699"/>
              <a:chOff x="7081870" y="2893498"/>
              <a:chExt cx="1103587" cy="1167699"/>
            </a:xfrm>
          </p:grpSpPr>
          <p:cxnSp>
            <p:nvCxnSpPr>
              <p:cNvPr id="34" name="直接连接符 33">
                <a:extLst>
                  <a:ext uri="{FF2B5EF4-FFF2-40B4-BE49-F238E27FC236}"/>
                </a:extLst>
              </p:cNvPr>
              <p:cNvCxnSpPr/>
              <p:nvPr/>
            </p:nvCxnSpPr>
            <p:spPr>
              <a:xfrm>
                <a:off x="7081830" y="4061874"/>
                <a:ext cx="110362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extLst>
              </p:cNvPr>
              <p:cNvCxnSpPr>
                <a:cxnSpLocks/>
              </p:cNvCxnSpPr>
              <p:nvPr/>
            </p:nvCxnSpPr>
            <p:spPr>
              <a:xfrm flipV="1">
                <a:off x="7618558" y="2893224"/>
                <a:ext cx="0" cy="116865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extLst>
            </p:cNvPr>
            <p:cNvSpPr/>
            <p:nvPr/>
          </p:nvSpPr>
          <p:spPr>
            <a:xfrm>
              <a:off x="7843916" y="5815034"/>
              <a:ext cx="863846" cy="215946"/>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56330" name="文本框 32"/>
            <p:cNvSpPr txBox="1">
              <a:spLocks noChangeArrowheads="1"/>
            </p:cNvSpPr>
            <p:nvPr/>
          </p:nvSpPr>
          <p:spPr bwMode="auto">
            <a:xfrm>
              <a:off x="8115351" y="6030027"/>
              <a:ext cx="3028900" cy="369332"/>
            </a:xfrm>
            <a:prstGeom prst="rect">
              <a:avLst/>
            </a:prstGeom>
            <a:noFill/>
            <a:ln w="9525">
              <a:noFill/>
              <a:miter lim="800000"/>
              <a:headEnd/>
              <a:tailEnd/>
            </a:ln>
          </p:spPr>
          <p:txBody>
            <a:bodyPr>
              <a:spAutoFit/>
            </a:bodyPr>
            <a:lstStyle/>
            <a:p>
              <a:pPr defTabSz="1308100"/>
              <a:r>
                <a:rPr lang="en-US" altLang="zh-CN">
                  <a:solidFill>
                    <a:schemeClr val="accent1"/>
                  </a:solidFill>
                  <a:latin typeface="等线"/>
                  <a:ea typeface="等线"/>
                </a:rPr>
                <a:t>A	B	C</a:t>
              </a:r>
              <a:endParaRPr lang="zh-CN" altLang="en-US">
                <a:solidFill>
                  <a:schemeClr val="accent1"/>
                </a:solidFill>
                <a:latin typeface="等线"/>
                <a:ea typeface="等线"/>
              </a:endParaRPr>
            </a:p>
          </p:txBody>
        </p:sp>
        <p:sp>
          <p:nvSpPr>
            <p:cNvPr id="40" name="矩形 39">
              <a:extLst>
                <a:ext uri="{FF2B5EF4-FFF2-40B4-BE49-F238E27FC236}"/>
              </a:extLst>
            </p:cNvPr>
            <p:cNvSpPr/>
            <p:nvPr/>
          </p:nvSpPr>
          <p:spPr>
            <a:xfrm>
              <a:off x="9180972" y="5826148"/>
              <a:ext cx="792387" cy="215946"/>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44" name="矩形 43">
              <a:extLst>
                <a:ext uri="{FF2B5EF4-FFF2-40B4-BE49-F238E27FC236}"/>
              </a:extLst>
            </p:cNvPr>
            <p:cNvSpPr/>
            <p:nvPr/>
          </p:nvSpPr>
          <p:spPr>
            <a:xfrm>
              <a:off x="9282601" y="4957600"/>
              <a:ext cx="576426" cy="215946"/>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45" name="梯形 44">
              <a:extLst>
                <a:ext uri="{FF2B5EF4-FFF2-40B4-BE49-F238E27FC236}"/>
              </a:extLst>
            </p:cNvPr>
            <p:cNvSpPr/>
            <p:nvPr/>
          </p:nvSpPr>
          <p:spPr>
            <a:xfrm>
              <a:off x="9209555" y="5179898"/>
              <a:ext cx="712990" cy="643075"/>
            </a:xfrm>
            <a:prstGeom prst="trapezoid">
              <a:avLst>
                <a:gd name="adj" fmla="val 6087"/>
              </a:avLst>
            </a:prstGeom>
            <a:solidFill>
              <a:schemeClr val="accent1">
                <a:alpha val="50000"/>
              </a:schemeClr>
            </a:solidFill>
            <a:ln w="6350">
              <a:solidFill>
                <a:schemeClr val="accent1"/>
              </a:solidFill>
              <a:prstDash val="lgDash"/>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56334" name="文本框 45"/>
            <p:cNvSpPr txBox="1">
              <a:spLocks noChangeArrowheads="1"/>
            </p:cNvSpPr>
            <p:nvPr/>
          </p:nvSpPr>
          <p:spPr bwMode="auto">
            <a:xfrm>
              <a:off x="9279879" y="5230767"/>
              <a:ext cx="778669" cy="584775"/>
            </a:xfrm>
            <a:prstGeom prst="rect">
              <a:avLst/>
            </a:prstGeom>
            <a:noFill/>
            <a:ln w="9525">
              <a:noFill/>
              <a:miter lim="800000"/>
              <a:headEnd/>
              <a:tailEnd/>
            </a:ln>
          </p:spPr>
          <p:txBody>
            <a:bodyPr>
              <a:spAutoFit/>
            </a:bodyPr>
            <a:lstStyle/>
            <a:p>
              <a:r>
                <a:rPr lang="en-US" altLang="zh-CN" sz="1600">
                  <a:latin typeface="等线"/>
                  <a:ea typeface="等线"/>
                </a:rPr>
                <a:t>63</a:t>
              </a:r>
              <a:r>
                <a:rPr lang="zh-CN" altLang="en-US" sz="1600">
                  <a:latin typeface="等线"/>
                  <a:ea typeface="等线"/>
                </a:rPr>
                <a:t>个盘子</a:t>
              </a:r>
            </a:p>
          </p:txBody>
        </p:sp>
        <p:sp>
          <p:nvSpPr>
            <p:cNvPr id="47" name="弧形 46">
              <a:extLst>
                <a:ext uri="{FF2B5EF4-FFF2-40B4-BE49-F238E27FC236}"/>
              </a:extLst>
            </p:cNvPr>
            <p:cNvSpPr/>
            <p:nvPr/>
          </p:nvSpPr>
          <p:spPr>
            <a:xfrm>
              <a:off x="8358413" y="4902026"/>
              <a:ext cx="801915" cy="600203"/>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r>
                <a:rPr lang="zh-CN" altLang="en-US" dirty="0"/>
                <a:t>①</a:t>
              </a:r>
            </a:p>
          </p:txBody>
        </p:sp>
        <p:sp>
          <p:nvSpPr>
            <p:cNvPr id="48" name="弧形 47">
              <a:extLst>
                <a:ext uri="{FF2B5EF4-FFF2-40B4-BE49-F238E27FC236}"/>
              </a:extLst>
            </p:cNvPr>
            <p:cNvSpPr/>
            <p:nvPr/>
          </p:nvSpPr>
          <p:spPr>
            <a:xfrm>
              <a:off x="10003531" y="4935371"/>
              <a:ext cx="801915" cy="600203"/>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r>
                <a:rPr lang="zh-CN" altLang="en-US" dirty="0"/>
                <a:t>③</a:t>
              </a:r>
            </a:p>
          </p:txBody>
        </p:sp>
        <p:sp>
          <p:nvSpPr>
            <p:cNvPr id="49" name="弧形 48">
              <a:extLst>
                <a:ext uri="{FF2B5EF4-FFF2-40B4-BE49-F238E27FC236}"/>
              </a:extLst>
            </p:cNvPr>
            <p:cNvSpPr/>
            <p:nvPr/>
          </p:nvSpPr>
          <p:spPr>
            <a:xfrm>
              <a:off x="8344121" y="4362160"/>
              <a:ext cx="2461325" cy="647839"/>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r>
                <a:rPr lang="zh-CN" altLang="en-US" dirty="0"/>
                <a:t>②</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69" name="组合 21"/>
          <p:cNvGrpSpPr>
            <a:grpSpLocks/>
          </p:cNvGrpSpPr>
          <p:nvPr/>
        </p:nvGrpSpPr>
        <p:grpSpPr bwMode="auto">
          <a:xfrm>
            <a:off x="7535863" y="311150"/>
            <a:ext cx="3732212" cy="1481138"/>
            <a:chOff x="6508006" y="3100884"/>
            <a:chExt cx="3733275" cy="1663032"/>
          </a:xfrm>
        </p:grpSpPr>
        <p:grpSp>
          <p:nvGrpSpPr>
            <p:cNvPr id="58414" name="组合 7"/>
            <p:cNvGrpSpPr>
              <a:grpSpLocks/>
            </p:cNvGrpSpPr>
            <p:nvPr/>
          </p:nvGrpSpPr>
          <p:grpSpPr bwMode="auto">
            <a:xfrm>
              <a:off x="6508006" y="3107190"/>
              <a:ext cx="1103587" cy="1023375"/>
              <a:chOff x="7081870" y="3037822"/>
              <a:chExt cx="1103587" cy="1023375"/>
            </a:xfrm>
          </p:grpSpPr>
          <p:cxnSp>
            <p:nvCxnSpPr>
              <p:cNvPr id="5" name="直接连接符 4">
                <a:extLst>
                  <a:ext uri="{FF2B5EF4-FFF2-40B4-BE49-F238E27FC236}"/>
                </a:extLst>
              </p:cNvPr>
              <p:cNvCxnSpPr/>
              <p:nvPr/>
            </p:nvCxnSpPr>
            <p:spPr>
              <a:xfrm>
                <a:off x="7081870" y="4061776"/>
                <a:ext cx="1103626"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extLst>
              </p:cNvPr>
              <p:cNvCxnSpPr>
                <a:cxnSpLocks/>
              </p:cNvCxnSpPr>
              <p:nvPr/>
            </p:nvCxnSpPr>
            <p:spPr>
              <a:xfrm flipV="1">
                <a:off x="7618598" y="3038646"/>
                <a:ext cx="0" cy="1010654"/>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415" name="组合 8"/>
            <p:cNvGrpSpPr>
              <a:grpSpLocks/>
            </p:cNvGrpSpPr>
            <p:nvPr/>
          </p:nvGrpSpPr>
          <p:grpSpPr bwMode="auto">
            <a:xfrm>
              <a:off x="7813390" y="3100884"/>
              <a:ext cx="1103587" cy="1023375"/>
              <a:chOff x="7081870" y="3037822"/>
              <a:chExt cx="1103587" cy="1023375"/>
            </a:xfrm>
          </p:grpSpPr>
          <p:cxnSp>
            <p:nvCxnSpPr>
              <p:cNvPr id="10" name="直接连接符 9">
                <a:extLst>
                  <a:ext uri="{FF2B5EF4-FFF2-40B4-BE49-F238E27FC236}"/>
                </a:extLst>
              </p:cNvPr>
              <p:cNvCxnSpPr/>
              <p:nvPr/>
            </p:nvCxnSpPr>
            <p:spPr>
              <a:xfrm>
                <a:off x="7081783" y="4060952"/>
                <a:ext cx="1103626"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extLst>
              </p:cNvPr>
              <p:cNvCxnSpPr>
                <a:cxnSpLocks/>
              </p:cNvCxnSpPr>
              <p:nvPr/>
            </p:nvCxnSpPr>
            <p:spPr>
              <a:xfrm flipV="1">
                <a:off x="7618511" y="3037822"/>
                <a:ext cx="0" cy="1010654"/>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416" name="组合 11"/>
            <p:cNvGrpSpPr>
              <a:grpSpLocks/>
            </p:cNvGrpSpPr>
            <p:nvPr/>
          </p:nvGrpSpPr>
          <p:grpSpPr bwMode="auto">
            <a:xfrm>
              <a:off x="9137694" y="3107191"/>
              <a:ext cx="1103587" cy="1023373"/>
              <a:chOff x="7081870" y="3037824"/>
              <a:chExt cx="1103587" cy="1023373"/>
            </a:xfrm>
          </p:grpSpPr>
          <p:cxnSp>
            <p:nvCxnSpPr>
              <p:cNvPr id="13" name="直接连接符 12">
                <a:extLst>
                  <a:ext uri="{FF2B5EF4-FFF2-40B4-BE49-F238E27FC236}"/>
                </a:extLst>
              </p:cNvPr>
              <p:cNvCxnSpPr/>
              <p:nvPr/>
            </p:nvCxnSpPr>
            <p:spPr>
              <a:xfrm>
                <a:off x="7081831" y="4061776"/>
                <a:ext cx="1103626"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extLst>
              </p:cNvPr>
              <p:cNvCxnSpPr>
                <a:cxnSpLocks/>
              </p:cNvCxnSpPr>
              <p:nvPr/>
            </p:nvCxnSpPr>
            <p:spPr>
              <a:xfrm flipV="1">
                <a:off x="7618559" y="3038647"/>
                <a:ext cx="0" cy="1010653"/>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extLst>
            </p:cNvPr>
            <p:cNvSpPr/>
            <p:nvPr/>
          </p:nvSpPr>
          <p:spPr>
            <a:xfrm>
              <a:off x="6614398" y="3902989"/>
              <a:ext cx="865434" cy="215678"/>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18" name="矩形 17">
              <a:extLst>
                <a:ext uri="{FF2B5EF4-FFF2-40B4-BE49-F238E27FC236}"/>
              </a:extLst>
            </p:cNvPr>
            <p:cNvSpPr/>
            <p:nvPr/>
          </p:nvSpPr>
          <p:spPr>
            <a:xfrm>
              <a:off x="6687444" y="3680183"/>
              <a:ext cx="719343" cy="215677"/>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20" name="矩形 19">
              <a:extLst>
                <a:ext uri="{FF2B5EF4-FFF2-40B4-BE49-F238E27FC236}"/>
              </a:extLst>
            </p:cNvPr>
            <p:cNvSpPr/>
            <p:nvPr/>
          </p:nvSpPr>
          <p:spPr>
            <a:xfrm>
              <a:off x="6757314" y="3457375"/>
              <a:ext cx="576427" cy="215678"/>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58420" name="文本框 20"/>
            <p:cNvSpPr txBox="1">
              <a:spLocks noChangeArrowheads="1"/>
            </p:cNvSpPr>
            <p:nvPr/>
          </p:nvSpPr>
          <p:spPr bwMode="auto">
            <a:xfrm>
              <a:off x="6879482" y="4117585"/>
              <a:ext cx="3028900" cy="646331"/>
            </a:xfrm>
            <a:prstGeom prst="rect">
              <a:avLst/>
            </a:prstGeom>
            <a:noFill/>
            <a:ln w="9525">
              <a:noFill/>
              <a:miter lim="800000"/>
              <a:headEnd/>
              <a:tailEnd/>
            </a:ln>
          </p:spPr>
          <p:txBody>
            <a:bodyPr>
              <a:spAutoFit/>
            </a:bodyPr>
            <a:lstStyle/>
            <a:p>
              <a:pPr defTabSz="1308100"/>
              <a:r>
                <a:rPr lang="en-US" altLang="zh-CN">
                  <a:solidFill>
                    <a:schemeClr val="accent1"/>
                  </a:solidFill>
                  <a:latin typeface="等线"/>
                  <a:ea typeface="等线"/>
                </a:rPr>
                <a:t>A	B	C</a:t>
              </a:r>
            </a:p>
            <a:p>
              <a:pPr algn="ctr" defTabSz="1308100"/>
              <a:r>
                <a:rPr lang="zh-CN" altLang="en-US">
                  <a:solidFill>
                    <a:schemeClr val="accent1"/>
                  </a:solidFill>
                  <a:latin typeface="等线"/>
                  <a:ea typeface="等线"/>
                </a:rPr>
                <a:t>移动前</a:t>
              </a:r>
            </a:p>
          </p:txBody>
        </p:sp>
      </p:grpSp>
      <p:sp>
        <p:nvSpPr>
          <p:cNvPr id="58370" name="矩形 22"/>
          <p:cNvSpPr>
            <a:spLocks noChangeArrowheads="1"/>
          </p:cNvSpPr>
          <p:nvPr/>
        </p:nvSpPr>
        <p:spPr bwMode="auto">
          <a:xfrm>
            <a:off x="534988" y="779463"/>
            <a:ext cx="6916737" cy="5410200"/>
          </a:xfrm>
          <a:prstGeom prst="rect">
            <a:avLst/>
          </a:prstGeom>
          <a:noFill/>
          <a:ln w="9525">
            <a:noFill/>
            <a:miter lim="800000"/>
            <a:headEnd/>
            <a:tailEnd/>
          </a:ln>
        </p:spPr>
        <p:txBody>
          <a:bodyPr>
            <a:spAutoFit/>
          </a:bodyPr>
          <a:lstStyle/>
          <a:p>
            <a:pPr>
              <a:lnSpc>
                <a:spcPct val="120000"/>
              </a:lnSpc>
            </a:pPr>
            <a:r>
              <a:rPr lang="zh-CN" altLang="en-US" b="1">
                <a:latin typeface="等线"/>
                <a:ea typeface="等线"/>
              </a:rPr>
              <a:t>解题思路</a:t>
            </a:r>
            <a:r>
              <a:rPr lang="en-US" altLang="zh-CN" b="1">
                <a:latin typeface="等线"/>
                <a:ea typeface="等线"/>
              </a:rPr>
              <a:t>:</a:t>
            </a:r>
          </a:p>
          <a:p>
            <a:pPr>
              <a:lnSpc>
                <a:spcPct val="120000"/>
              </a:lnSpc>
            </a:pPr>
            <a:r>
              <a:rPr lang="zh-CN" altLang="en-US">
                <a:latin typeface="等线"/>
                <a:ea typeface="等线"/>
              </a:rPr>
              <a:t>为便于理解，先分析将</a:t>
            </a:r>
            <a:r>
              <a:rPr lang="en-US" altLang="zh-CN">
                <a:latin typeface="等线"/>
                <a:ea typeface="等线"/>
              </a:rPr>
              <a:t>A</a:t>
            </a:r>
            <a:r>
              <a:rPr lang="zh-CN" altLang="en-US">
                <a:latin typeface="等线"/>
                <a:ea typeface="等线"/>
              </a:rPr>
              <a:t>座上</a:t>
            </a:r>
            <a:r>
              <a:rPr lang="en-US" altLang="zh-CN">
                <a:latin typeface="等线"/>
                <a:ea typeface="等线"/>
              </a:rPr>
              <a:t>3</a:t>
            </a:r>
            <a:r>
              <a:rPr lang="zh-CN" altLang="en-US">
                <a:latin typeface="等线"/>
                <a:ea typeface="等线"/>
              </a:rPr>
              <a:t>个盘子移到</a:t>
            </a:r>
            <a:r>
              <a:rPr lang="en-US" altLang="zh-CN">
                <a:latin typeface="等线"/>
                <a:ea typeface="等线"/>
              </a:rPr>
              <a:t>C</a:t>
            </a:r>
            <a:r>
              <a:rPr lang="zh-CN" altLang="en-US">
                <a:latin typeface="等线"/>
                <a:ea typeface="等线"/>
              </a:rPr>
              <a:t>座上的过程：</a:t>
            </a:r>
          </a:p>
          <a:p>
            <a:pPr>
              <a:lnSpc>
                <a:spcPct val="120000"/>
              </a:lnSpc>
            </a:pPr>
            <a:r>
              <a:rPr lang="zh-CN" altLang="en-US">
                <a:latin typeface="等线"/>
                <a:ea typeface="等线"/>
              </a:rPr>
              <a:t>① 将</a:t>
            </a:r>
            <a:r>
              <a:rPr lang="en-US" altLang="zh-CN">
                <a:latin typeface="等线"/>
                <a:ea typeface="等线"/>
              </a:rPr>
              <a:t>A</a:t>
            </a:r>
            <a:r>
              <a:rPr lang="zh-CN" altLang="en-US">
                <a:latin typeface="等线"/>
                <a:ea typeface="等线"/>
              </a:rPr>
              <a:t>座上</a:t>
            </a:r>
            <a:r>
              <a:rPr lang="en-US" altLang="zh-CN">
                <a:latin typeface="等线"/>
                <a:ea typeface="等线"/>
              </a:rPr>
              <a:t>2</a:t>
            </a:r>
            <a:r>
              <a:rPr lang="zh-CN" altLang="en-US">
                <a:latin typeface="等线"/>
                <a:ea typeface="等线"/>
              </a:rPr>
              <a:t>个盘子移到</a:t>
            </a:r>
            <a:r>
              <a:rPr lang="en-US" altLang="zh-CN">
                <a:latin typeface="等线"/>
                <a:ea typeface="等线"/>
              </a:rPr>
              <a:t>B</a:t>
            </a:r>
            <a:r>
              <a:rPr lang="zh-CN" altLang="en-US">
                <a:latin typeface="等线"/>
                <a:ea typeface="等线"/>
              </a:rPr>
              <a:t>座上（借助</a:t>
            </a:r>
            <a:r>
              <a:rPr lang="en-US" altLang="zh-CN">
                <a:latin typeface="等线"/>
                <a:ea typeface="等线"/>
              </a:rPr>
              <a:t>C</a:t>
            </a:r>
            <a:r>
              <a:rPr lang="zh-CN" altLang="en-US">
                <a:latin typeface="等线"/>
                <a:ea typeface="等线"/>
              </a:rPr>
              <a:t>座）。</a:t>
            </a:r>
          </a:p>
          <a:p>
            <a:pPr>
              <a:lnSpc>
                <a:spcPct val="120000"/>
              </a:lnSpc>
            </a:pPr>
            <a:r>
              <a:rPr lang="zh-CN" altLang="en-US">
                <a:latin typeface="等线"/>
                <a:ea typeface="等线"/>
              </a:rPr>
              <a:t>② 将</a:t>
            </a:r>
            <a:r>
              <a:rPr lang="en-US" altLang="zh-CN">
                <a:latin typeface="等线"/>
                <a:ea typeface="等线"/>
              </a:rPr>
              <a:t>A</a:t>
            </a:r>
            <a:r>
              <a:rPr lang="zh-CN" altLang="en-US">
                <a:latin typeface="等线"/>
                <a:ea typeface="等线"/>
              </a:rPr>
              <a:t>座上</a:t>
            </a:r>
            <a:r>
              <a:rPr lang="en-US" altLang="zh-CN">
                <a:latin typeface="等线"/>
                <a:ea typeface="等线"/>
              </a:rPr>
              <a:t>1</a:t>
            </a:r>
            <a:r>
              <a:rPr lang="zh-CN" altLang="en-US">
                <a:latin typeface="等线"/>
                <a:ea typeface="等线"/>
              </a:rPr>
              <a:t>个盘子移到</a:t>
            </a:r>
            <a:r>
              <a:rPr lang="en-US" altLang="zh-CN">
                <a:latin typeface="等线"/>
                <a:ea typeface="等线"/>
              </a:rPr>
              <a:t>C</a:t>
            </a:r>
            <a:r>
              <a:rPr lang="zh-CN" altLang="en-US">
                <a:latin typeface="等线"/>
                <a:ea typeface="等线"/>
              </a:rPr>
              <a:t>座上。</a:t>
            </a:r>
          </a:p>
          <a:p>
            <a:pPr>
              <a:lnSpc>
                <a:spcPct val="120000"/>
              </a:lnSpc>
            </a:pPr>
            <a:r>
              <a:rPr lang="zh-CN" altLang="en-US">
                <a:latin typeface="等线"/>
                <a:ea typeface="等线"/>
              </a:rPr>
              <a:t>③ 将</a:t>
            </a:r>
            <a:r>
              <a:rPr lang="en-US" altLang="zh-CN">
                <a:latin typeface="等线"/>
                <a:ea typeface="等线"/>
              </a:rPr>
              <a:t>B</a:t>
            </a:r>
            <a:r>
              <a:rPr lang="zh-CN" altLang="en-US">
                <a:latin typeface="等线"/>
                <a:ea typeface="等线"/>
              </a:rPr>
              <a:t>座上</a:t>
            </a:r>
            <a:r>
              <a:rPr lang="en-US" altLang="zh-CN">
                <a:latin typeface="等线"/>
                <a:ea typeface="等线"/>
              </a:rPr>
              <a:t>2</a:t>
            </a:r>
            <a:r>
              <a:rPr lang="zh-CN" altLang="en-US">
                <a:latin typeface="等线"/>
                <a:ea typeface="等线"/>
              </a:rPr>
              <a:t>个盘子移到</a:t>
            </a:r>
            <a:r>
              <a:rPr lang="en-US" altLang="zh-CN">
                <a:latin typeface="等线"/>
                <a:ea typeface="等线"/>
              </a:rPr>
              <a:t>C</a:t>
            </a:r>
            <a:r>
              <a:rPr lang="zh-CN" altLang="en-US">
                <a:latin typeface="等线"/>
                <a:ea typeface="等线"/>
              </a:rPr>
              <a:t>座上（借助</a:t>
            </a:r>
            <a:r>
              <a:rPr lang="en-US" altLang="zh-CN">
                <a:latin typeface="等线"/>
                <a:ea typeface="等线"/>
              </a:rPr>
              <a:t>A</a:t>
            </a:r>
            <a:r>
              <a:rPr lang="zh-CN" altLang="en-US">
                <a:latin typeface="等线"/>
                <a:ea typeface="等线"/>
              </a:rPr>
              <a:t>座）。</a:t>
            </a:r>
          </a:p>
          <a:p>
            <a:pPr>
              <a:lnSpc>
                <a:spcPct val="120000"/>
              </a:lnSpc>
            </a:pPr>
            <a:r>
              <a:rPr lang="zh-CN" altLang="en-US">
                <a:latin typeface="等线"/>
                <a:ea typeface="等线"/>
              </a:rPr>
              <a:t>其中第②步可以直接实现。第①步又可用递归方法分解为</a:t>
            </a:r>
            <a:r>
              <a:rPr lang="en-US" altLang="zh-CN">
                <a:latin typeface="等线"/>
                <a:ea typeface="等线"/>
              </a:rPr>
              <a:t>: </a:t>
            </a:r>
          </a:p>
          <a:p>
            <a:pPr>
              <a:lnSpc>
                <a:spcPct val="120000"/>
              </a:lnSpc>
            </a:pPr>
            <a:r>
              <a:rPr lang="en-US" altLang="zh-CN">
                <a:latin typeface="等线"/>
                <a:ea typeface="等线"/>
              </a:rPr>
              <a:t> </a:t>
            </a:r>
            <a:r>
              <a:rPr lang="zh-CN" altLang="en-US">
                <a:latin typeface="等线"/>
                <a:ea typeface="等线"/>
              </a:rPr>
              <a:t>将</a:t>
            </a:r>
            <a:r>
              <a:rPr lang="en-US" altLang="zh-CN">
                <a:latin typeface="等线"/>
                <a:ea typeface="等线"/>
              </a:rPr>
              <a:t>A</a:t>
            </a:r>
            <a:r>
              <a:rPr lang="zh-CN" altLang="en-US">
                <a:latin typeface="等线"/>
                <a:ea typeface="等线"/>
              </a:rPr>
              <a:t>座上</a:t>
            </a:r>
            <a:r>
              <a:rPr lang="en-US" altLang="zh-CN">
                <a:latin typeface="等线"/>
                <a:ea typeface="等线"/>
              </a:rPr>
              <a:t>1</a:t>
            </a:r>
            <a:r>
              <a:rPr lang="zh-CN" altLang="en-US">
                <a:latin typeface="等线"/>
                <a:ea typeface="等线"/>
              </a:rPr>
              <a:t>个盘子从</a:t>
            </a:r>
            <a:r>
              <a:rPr lang="en-US" altLang="zh-CN">
                <a:latin typeface="等线"/>
                <a:ea typeface="等线"/>
              </a:rPr>
              <a:t>A</a:t>
            </a:r>
            <a:r>
              <a:rPr lang="zh-CN" altLang="en-US">
                <a:latin typeface="等线"/>
                <a:ea typeface="等线"/>
              </a:rPr>
              <a:t>座移到</a:t>
            </a:r>
            <a:r>
              <a:rPr lang="en-US" altLang="zh-CN">
                <a:latin typeface="等线"/>
                <a:ea typeface="等线"/>
              </a:rPr>
              <a:t>C</a:t>
            </a:r>
            <a:r>
              <a:rPr lang="zh-CN" altLang="en-US">
                <a:latin typeface="等线"/>
                <a:ea typeface="等线"/>
              </a:rPr>
              <a:t>座；</a:t>
            </a:r>
          </a:p>
          <a:p>
            <a:pPr>
              <a:lnSpc>
                <a:spcPct val="120000"/>
              </a:lnSpc>
            </a:pPr>
            <a:r>
              <a:rPr lang="zh-CN" altLang="en-US">
                <a:latin typeface="等线"/>
                <a:ea typeface="等线"/>
              </a:rPr>
              <a:t> 将</a:t>
            </a:r>
            <a:r>
              <a:rPr lang="en-US" altLang="zh-CN">
                <a:latin typeface="等线"/>
                <a:ea typeface="等线"/>
              </a:rPr>
              <a:t>A</a:t>
            </a:r>
            <a:r>
              <a:rPr lang="zh-CN" altLang="en-US">
                <a:latin typeface="等线"/>
                <a:ea typeface="等线"/>
              </a:rPr>
              <a:t>座上</a:t>
            </a:r>
            <a:r>
              <a:rPr lang="en-US" altLang="zh-CN">
                <a:latin typeface="等线"/>
                <a:ea typeface="等线"/>
              </a:rPr>
              <a:t>1</a:t>
            </a:r>
            <a:r>
              <a:rPr lang="zh-CN" altLang="en-US">
                <a:latin typeface="等线"/>
                <a:ea typeface="等线"/>
              </a:rPr>
              <a:t>个盘子从</a:t>
            </a:r>
            <a:r>
              <a:rPr lang="en-US" altLang="zh-CN">
                <a:latin typeface="等线"/>
                <a:ea typeface="等线"/>
              </a:rPr>
              <a:t>A</a:t>
            </a:r>
            <a:r>
              <a:rPr lang="zh-CN" altLang="en-US">
                <a:latin typeface="等线"/>
                <a:ea typeface="等线"/>
              </a:rPr>
              <a:t>座移到</a:t>
            </a:r>
            <a:r>
              <a:rPr lang="en-US" altLang="zh-CN">
                <a:latin typeface="等线"/>
                <a:ea typeface="等线"/>
              </a:rPr>
              <a:t>B</a:t>
            </a:r>
            <a:r>
              <a:rPr lang="zh-CN" altLang="en-US">
                <a:latin typeface="等线"/>
                <a:ea typeface="等线"/>
              </a:rPr>
              <a:t>座；</a:t>
            </a:r>
          </a:p>
          <a:p>
            <a:pPr>
              <a:lnSpc>
                <a:spcPct val="120000"/>
              </a:lnSpc>
            </a:pPr>
            <a:r>
              <a:rPr lang="zh-CN" altLang="en-US">
                <a:latin typeface="等线"/>
                <a:ea typeface="等线"/>
              </a:rPr>
              <a:t> 将</a:t>
            </a:r>
            <a:r>
              <a:rPr lang="en-US" altLang="zh-CN">
                <a:latin typeface="等线"/>
                <a:ea typeface="等线"/>
              </a:rPr>
              <a:t>C</a:t>
            </a:r>
            <a:r>
              <a:rPr lang="zh-CN" altLang="en-US">
                <a:latin typeface="等线"/>
                <a:ea typeface="等线"/>
              </a:rPr>
              <a:t>座上</a:t>
            </a:r>
            <a:r>
              <a:rPr lang="en-US" altLang="zh-CN">
                <a:latin typeface="等线"/>
                <a:ea typeface="等线"/>
              </a:rPr>
              <a:t>1</a:t>
            </a:r>
            <a:r>
              <a:rPr lang="zh-CN" altLang="en-US">
                <a:latin typeface="等线"/>
                <a:ea typeface="等线"/>
              </a:rPr>
              <a:t>个盘子从</a:t>
            </a:r>
            <a:r>
              <a:rPr lang="en-US" altLang="zh-CN">
                <a:latin typeface="等线"/>
                <a:ea typeface="等线"/>
              </a:rPr>
              <a:t>C</a:t>
            </a:r>
            <a:r>
              <a:rPr lang="zh-CN" altLang="en-US">
                <a:latin typeface="等线"/>
                <a:ea typeface="等线"/>
              </a:rPr>
              <a:t>座移到</a:t>
            </a:r>
            <a:r>
              <a:rPr lang="en-US" altLang="zh-CN">
                <a:latin typeface="等线"/>
                <a:ea typeface="等线"/>
              </a:rPr>
              <a:t>B</a:t>
            </a:r>
            <a:r>
              <a:rPr lang="zh-CN" altLang="en-US">
                <a:latin typeface="等线"/>
                <a:ea typeface="等线"/>
              </a:rPr>
              <a:t>座。</a:t>
            </a:r>
          </a:p>
          <a:p>
            <a:pPr>
              <a:lnSpc>
                <a:spcPct val="120000"/>
              </a:lnSpc>
            </a:pPr>
            <a:r>
              <a:rPr lang="zh-CN" altLang="en-US">
                <a:latin typeface="等线"/>
                <a:ea typeface="等线"/>
              </a:rPr>
              <a:t>第③步可以分解为</a:t>
            </a:r>
            <a:r>
              <a:rPr lang="en-US" altLang="zh-CN">
                <a:latin typeface="等线"/>
                <a:ea typeface="等线"/>
              </a:rPr>
              <a:t>: </a:t>
            </a:r>
          </a:p>
          <a:p>
            <a:pPr>
              <a:lnSpc>
                <a:spcPct val="120000"/>
              </a:lnSpc>
            </a:pPr>
            <a:r>
              <a:rPr lang="en-US" altLang="zh-CN">
                <a:latin typeface="等线"/>
                <a:ea typeface="等线"/>
              </a:rPr>
              <a:t> </a:t>
            </a:r>
            <a:r>
              <a:rPr lang="zh-CN" altLang="en-US">
                <a:latin typeface="等线"/>
                <a:ea typeface="等线"/>
              </a:rPr>
              <a:t>将</a:t>
            </a:r>
            <a:r>
              <a:rPr lang="en-US" altLang="zh-CN">
                <a:latin typeface="等线"/>
                <a:ea typeface="等线"/>
              </a:rPr>
              <a:t>B</a:t>
            </a:r>
            <a:r>
              <a:rPr lang="zh-CN" altLang="en-US">
                <a:latin typeface="等线"/>
                <a:ea typeface="等线"/>
              </a:rPr>
              <a:t>座上</a:t>
            </a:r>
            <a:r>
              <a:rPr lang="en-US" altLang="zh-CN">
                <a:latin typeface="等线"/>
                <a:ea typeface="等线"/>
              </a:rPr>
              <a:t>1</a:t>
            </a:r>
            <a:r>
              <a:rPr lang="zh-CN" altLang="en-US">
                <a:latin typeface="等线"/>
                <a:ea typeface="等线"/>
              </a:rPr>
              <a:t>个盘子从</a:t>
            </a:r>
            <a:r>
              <a:rPr lang="en-US" altLang="zh-CN">
                <a:latin typeface="等线"/>
                <a:ea typeface="等线"/>
              </a:rPr>
              <a:t>B</a:t>
            </a:r>
            <a:r>
              <a:rPr lang="zh-CN" altLang="en-US">
                <a:latin typeface="等线"/>
                <a:ea typeface="等线"/>
              </a:rPr>
              <a:t>座移到</a:t>
            </a:r>
            <a:r>
              <a:rPr lang="en-US" altLang="zh-CN">
                <a:latin typeface="等线"/>
                <a:ea typeface="等线"/>
              </a:rPr>
              <a:t>A</a:t>
            </a:r>
            <a:r>
              <a:rPr lang="zh-CN" altLang="en-US">
                <a:latin typeface="等线"/>
                <a:ea typeface="等线"/>
              </a:rPr>
              <a:t>座上；</a:t>
            </a:r>
          </a:p>
          <a:p>
            <a:pPr>
              <a:lnSpc>
                <a:spcPct val="120000"/>
              </a:lnSpc>
            </a:pPr>
            <a:r>
              <a:rPr lang="zh-CN" altLang="en-US">
                <a:latin typeface="等线"/>
                <a:ea typeface="等线"/>
              </a:rPr>
              <a:t> 将</a:t>
            </a:r>
            <a:r>
              <a:rPr lang="en-US" altLang="zh-CN">
                <a:latin typeface="等线"/>
                <a:ea typeface="等线"/>
              </a:rPr>
              <a:t>B</a:t>
            </a:r>
            <a:r>
              <a:rPr lang="zh-CN" altLang="en-US">
                <a:latin typeface="等线"/>
                <a:ea typeface="等线"/>
              </a:rPr>
              <a:t>座上</a:t>
            </a:r>
            <a:r>
              <a:rPr lang="en-US" altLang="zh-CN">
                <a:latin typeface="等线"/>
                <a:ea typeface="等线"/>
              </a:rPr>
              <a:t>1</a:t>
            </a:r>
            <a:r>
              <a:rPr lang="zh-CN" altLang="en-US">
                <a:latin typeface="等线"/>
                <a:ea typeface="等线"/>
              </a:rPr>
              <a:t>个盘子从</a:t>
            </a:r>
            <a:r>
              <a:rPr lang="en-US" altLang="zh-CN">
                <a:latin typeface="等线"/>
                <a:ea typeface="等线"/>
              </a:rPr>
              <a:t>B</a:t>
            </a:r>
            <a:r>
              <a:rPr lang="zh-CN" altLang="en-US">
                <a:latin typeface="等线"/>
                <a:ea typeface="等线"/>
              </a:rPr>
              <a:t>座移到</a:t>
            </a:r>
            <a:r>
              <a:rPr lang="en-US" altLang="zh-CN">
                <a:latin typeface="等线"/>
                <a:ea typeface="等线"/>
              </a:rPr>
              <a:t>C</a:t>
            </a:r>
            <a:r>
              <a:rPr lang="zh-CN" altLang="en-US">
                <a:latin typeface="等线"/>
                <a:ea typeface="等线"/>
              </a:rPr>
              <a:t>座上；</a:t>
            </a:r>
          </a:p>
          <a:p>
            <a:pPr>
              <a:lnSpc>
                <a:spcPct val="120000"/>
              </a:lnSpc>
            </a:pPr>
            <a:r>
              <a:rPr lang="zh-CN" altLang="en-US">
                <a:latin typeface="等线"/>
                <a:ea typeface="等线"/>
              </a:rPr>
              <a:t> 将</a:t>
            </a:r>
            <a:r>
              <a:rPr lang="en-US" altLang="zh-CN">
                <a:latin typeface="等线"/>
                <a:ea typeface="等线"/>
              </a:rPr>
              <a:t>A</a:t>
            </a:r>
            <a:r>
              <a:rPr lang="zh-CN" altLang="en-US">
                <a:latin typeface="等线"/>
                <a:ea typeface="等线"/>
              </a:rPr>
              <a:t>座上</a:t>
            </a:r>
            <a:r>
              <a:rPr lang="en-US" altLang="zh-CN">
                <a:latin typeface="等线"/>
                <a:ea typeface="等线"/>
              </a:rPr>
              <a:t>1</a:t>
            </a:r>
            <a:r>
              <a:rPr lang="zh-CN" altLang="en-US">
                <a:latin typeface="等线"/>
                <a:ea typeface="等线"/>
              </a:rPr>
              <a:t>个盘子从</a:t>
            </a:r>
            <a:r>
              <a:rPr lang="en-US" altLang="zh-CN">
                <a:latin typeface="等线"/>
                <a:ea typeface="等线"/>
              </a:rPr>
              <a:t>A</a:t>
            </a:r>
            <a:r>
              <a:rPr lang="zh-CN" altLang="en-US">
                <a:latin typeface="等线"/>
                <a:ea typeface="等线"/>
              </a:rPr>
              <a:t>座移到</a:t>
            </a:r>
            <a:r>
              <a:rPr lang="en-US" altLang="zh-CN">
                <a:latin typeface="等线"/>
                <a:ea typeface="等线"/>
              </a:rPr>
              <a:t>C</a:t>
            </a:r>
            <a:r>
              <a:rPr lang="zh-CN" altLang="en-US">
                <a:latin typeface="等线"/>
                <a:ea typeface="等线"/>
              </a:rPr>
              <a:t>座上。</a:t>
            </a:r>
          </a:p>
          <a:p>
            <a:pPr>
              <a:lnSpc>
                <a:spcPct val="120000"/>
              </a:lnSpc>
            </a:pPr>
            <a:r>
              <a:rPr lang="zh-CN" altLang="en-US">
                <a:latin typeface="等线"/>
                <a:ea typeface="等线"/>
              </a:rPr>
              <a:t>将以上综合起来，可得到移动</a:t>
            </a:r>
            <a:r>
              <a:rPr lang="en-US" altLang="zh-CN">
                <a:latin typeface="等线"/>
                <a:ea typeface="等线"/>
              </a:rPr>
              <a:t>3</a:t>
            </a:r>
            <a:r>
              <a:rPr lang="zh-CN" altLang="en-US">
                <a:latin typeface="等线"/>
                <a:ea typeface="等线"/>
              </a:rPr>
              <a:t>个盘子的步骤为</a:t>
            </a:r>
            <a:r>
              <a:rPr lang="en-US" altLang="zh-CN">
                <a:latin typeface="等线"/>
                <a:ea typeface="等线"/>
              </a:rPr>
              <a:t>: </a:t>
            </a:r>
          </a:p>
          <a:p>
            <a:pPr>
              <a:lnSpc>
                <a:spcPct val="120000"/>
              </a:lnSpc>
            </a:pPr>
            <a:r>
              <a:rPr lang="en-US" altLang="zh-CN">
                <a:latin typeface="等线"/>
                <a:ea typeface="等线"/>
              </a:rPr>
              <a:t>A→C</a:t>
            </a:r>
            <a:r>
              <a:rPr lang="zh-CN" altLang="en-US">
                <a:latin typeface="等线"/>
                <a:ea typeface="等线"/>
              </a:rPr>
              <a:t>，</a:t>
            </a:r>
            <a:r>
              <a:rPr lang="en-US" altLang="zh-CN">
                <a:latin typeface="等线"/>
                <a:ea typeface="等线"/>
              </a:rPr>
              <a:t>A→B</a:t>
            </a:r>
            <a:r>
              <a:rPr lang="zh-CN" altLang="en-US">
                <a:latin typeface="等线"/>
                <a:ea typeface="等线"/>
              </a:rPr>
              <a:t>，</a:t>
            </a:r>
            <a:r>
              <a:rPr lang="en-US" altLang="zh-CN">
                <a:latin typeface="等线"/>
                <a:ea typeface="等线"/>
              </a:rPr>
              <a:t>C→B</a:t>
            </a:r>
            <a:r>
              <a:rPr lang="zh-CN" altLang="en-US">
                <a:latin typeface="等线"/>
                <a:ea typeface="等线"/>
              </a:rPr>
              <a:t>，</a:t>
            </a:r>
            <a:r>
              <a:rPr lang="en-US" altLang="zh-CN">
                <a:latin typeface="等线"/>
                <a:ea typeface="等线"/>
              </a:rPr>
              <a:t>A→C</a:t>
            </a:r>
            <a:r>
              <a:rPr lang="zh-CN" altLang="en-US">
                <a:latin typeface="等线"/>
                <a:ea typeface="等线"/>
              </a:rPr>
              <a:t>，</a:t>
            </a:r>
            <a:r>
              <a:rPr lang="en-US" altLang="zh-CN">
                <a:latin typeface="等线"/>
                <a:ea typeface="等线"/>
              </a:rPr>
              <a:t>B→A</a:t>
            </a:r>
            <a:r>
              <a:rPr lang="zh-CN" altLang="en-US">
                <a:latin typeface="等线"/>
                <a:ea typeface="等线"/>
              </a:rPr>
              <a:t>，</a:t>
            </a:r>
            <a:r>
              <a:rPr lang="en-US" altLang="zh-CN">
                <a:latin typeface="等线"/>
                <a:ea typeface="等线"/>
              </a:rPr>
              <a:t>B→C</a:t>
            </a:r>
            <a:r>
              <a:rPr lang="zh-CN" altLang="en-US">
                <a:latin typeface="等线"/>
                <a:ea typeface="等线"/>
              </a:rPr>
              <a:t>，</a:t>
            </a:r>
            <a:r>
              <a:rPr lang="en-US" altLang="zh-CN">
                <a:latin typeface="等线"/>
                <a:ea typeface="等线"/>
              </a:rPr>
              <a:t>A→C</a:t>
            </a:r>
            <a:r>
              <a:rPr lang="zh-CN" altLang="en-US">
                <a:latin typeface="等线"/>
                <a:ea typeface="等线"/>
              </a:rPr>
              <a:t>。</a:t>
            </a:r>
          </a:p>
          <a:p>
            <a:pPr>
              <a:lnSpc>
                <a:spcPct val="120000"/>
              </a:lnSpc>
            </a:pPr>
            <a:r>
              <a:rPr lang="zh-CN" altLang="en-US">
                <a:latin typeface="等线"/>
                <a:ea typeface="等线"/>
              </a:rPr>
              <a:t>共经历</a:t>
            </a:r>
            <a:r>
              <a:rPr lang="en-US" altLang="zh-CN">
                <a:latin typeface="等线"/>
                <a:ea typeface="等线"/>
              </a:rPr>
              <a:t>7</a:t>
            </a:r>
            <a:r>
              <a:rPr lang="zh-CN" altLang="en-US">
                <a:latin typeface="等线"/>
                <a:ea typeface="等线"/>
              </a:rPr>
              <a:t>步。由此可推出</a:t>
            </a:r>
            <a:r>
              <a:rPr lang="en-US" altLang="zh-CN">
                <a:latin typeface="等线"/>
                <a:ea typeface="等线"/>
              </a:rPr>
              <a:t>: </a:t>
            </a:r>
            <a:r>
              <a:rPr lang="zh-CN" altLang="en-US">
                <a:latin typeface="等线"/>
                <a:ea typeface="等线"/>
              </a:rPr>
              <a:t>移动</a:t>
            </a:r>
            <a:r>
              <a:rPr lang="en-US" altLang="zh-CN">
                <a:latin typeface="等线"/>
                <a:ea typeface="等线"/>
              </a:rPr>
              <a:t>n</a:t>
            </a:r>
            <a:r>
              <a:rPr lang="zh-CN" altLang="en-US">
                <a:latin typeface="等线"/>
                <a:ea typeface="等线"/>
              </a:rPr>
              <a:t>个盘子要经历</a:t>
            </a:r>
            <a:r>
              <a:rPr lang="en-US" altLang="zh-CN">
                <a:latin typeface="等线"/>
                <a:ea typeface="等线"/>
              </a:rPr>
              <a:t>(2</a:t>
            </a:r>
            <a:r>
              <a:rPr lang="en-US" altLang="zh-CN" baseline="30000">
                <a:latin typeface="等线"/>
                <a:ea typeface="等线"/>
              </a:rPr>
              <a:t>n</a:t>
            </a:r>
            <a:r>
              <a:rPr lang="en-US" altLang="zh-CN">
                <a:latin typeface="等线"/>
                <a:ea typeface="等线"/>
              </a:rPr>
              <a:t>-1)</a:t>
            </a:r>
            <a:r>
              <a:rPr lang="zh-CN" altLang="en-US">
                <a:latin typeface="等线"/>
                <a:ea typeface="等线"/>
              </a:rPr>
              <a:t>步。</a:t>
            </a:r>
          </a:p>
        </p:txBody>
      </p:sp>
      <p:sp>
        <p:nvSpPr>
          <p:cNvPr id="29" name="箭头: 虚尾 28">
            <a:extLst>
              <a:ext uri="{FF2B5EF4-FFF2-40B4-BE49-F238E27FC236}"/>
            </a:extLst>
          </p:cNvPr>
          <p:cNvSpPr/>
          <p:nvPr/>
        </p:nvSpPr>
        <p:spPr>
          <a:xfrm rot="5400000">
            <a:off x="742156" y="-213518"/>
            <a:ext cx="779463" cy="1206500"/>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lIns="0" rIns="0" anchor="ctr"/>
          <a:lstStyle/>
          <a:p>
            <a:pPr algn="ctr" fontAlgn="auto">
              <a:spcBef>
                <a:spcPts val="0"/>
              </a:spcBef>
              <a:spcAft>
                <a:spcPts val="0"/>
              </a:spcAft>
              <a:defRPr/>
            </a:pPr>
            <a:endParaRPr lang="zh-CN" altLang="en-US" sz="1400"/>
          </a:p>
        </p:txBody>
      </p:sp>
      <p:grpSp>
        <p:nvGrpSpPr>
          <p:cNvPr id="58372" name="组合 93"/>
          <p:cNvGrpSpPr>
            <a:grpSpLocks/>
          </p:cNvGrpSpPr>
          <p:nvPr/>
        </p:nvGrpSpPr>
        <p:grpSpPr bwMode="auto">
          <a:xfrm>
            <a:off x="7535863" y="1825625"/>
            <a:ext cx="3732212" cy="1552575"/>
            <a:chOff x="6508006" y="3100884"/>
            <a:chExt cx="3733275" cy="1742097"/>
          </a:xfrm>
        </p:grpSpPr>
        <p:grpSp>
          <p:nvGrpSpPr>
            <p:cNvPr id="58401" name="组合 94"/>
            <p:cNvGrpSpPr>
              <a:grpSpLocks/>
            </p:cNvGrpSpPr>
            <p:nvPr/>
          </p:nvGrpSpPr>
          <p:grpSpPr bwMode="auto">
            <a:xfrm>
              <a:off x="6508006" y="3107190"/>
              <a:ext cx="1103587" cy="1023375"/>
              <a:chOff x="7081870" y="3037822"/>
              <a:chExt cx="1103587" cy="1023375"/>
            </a:xfrm>
          </p:grpSpPr>
          <p:cxnSp>
            <p:nvCxnSpPr>
              <p:cNvPr id="106" name="直接连接符 105">
                <a:extLst>
                  <a:ext uri="{FF2B5EF4-FFF2-40B4-BE49-F238E27FC236}"/>
                </a:extLst>
              </p:cNvPr>
              <p:cNvCxnSpPr/>
              <p:nvPr/>
            </p:nvCxnSpPr>
            <p:spPr>
              <a:xfrm>
                <a:off x="7081870" y="4061099"/>
                <a:ext cx="1103626"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extLst>
              </p:cNvPr>
              <p:cNvCxnSpPr>
                <a:cxnSpLocks/>
              </p:cNvCxnSpPr>
              <p:nvPr/>
            </p:nvCxnSpPr>
            <p:spPr>
              <a:xfrm flipV="1">
                <a:off x="7618598" y="3038641"/>
                <a:ext cx="0" cy="10099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402" name="组合 95"/>
            <p:cNvGrpSpPr>
              <a:grpSpLocks/>
            </p:cNvGrpSpPr>
            <p:nvPr/>
          </p:nvGrpSpPr>
          <p:grpSpPr bwMode="auto">
            <a:xfrm>
              <a:off x="7813390" y="3100884"/>
              <a:ext cx="1103587" cy="1023375"/>
              <a:chOff x="7081870" y="3037822"/>
              <a:chExt cx="1103587" cy="1023375"/>
            </a:xfrm>
          </p:grpSpPr>
          <p:cxnSp>
            <p:nvCxnSpPr>
              <p:cNvPr id="104" name="直接连接符 103">
                <a:extLst>
                  <a:ext uri="{FF2B5EF4-FFF2-40B4-BE49-F238E27FC236}"/>
                </a:extLst>
              </p:cNvPr>
              <p:cNvCxnSpPr/>
              <p:nvPr/>
            </p:nvCxnSpPr>
            <p:spPr>
              <a:xfrm>
                <a:off x="7081783" y="4062062"/>
                <a:ext cx="1103626"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extLst>
              </p:cNvPr>
              <p:cNvCxnSpPr>
                <a:cxnSpLocks/>
              </p:cNvCxnSpPr>
              <p:nvPr/>
            </p:nvCxnSpPr>
            <p:spPr>
              <a:xfrm flipV="1">
                <a:off x="7618511" y="3037822"/>
                <a:ext cx="0" cy="1011771"/>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403" name="组合 96"/>
            <p:cNvGrpSpPr>
              <a:grpSpLocks/>
            </p:cNvGrpSpPr>
            <p:nvPr/>
          </p:nvGrpSpPr>
          <p:grpSpPr bwMode="auto">
            <a:xfrm>
              <a:off x="9137694" y="3107191"/>
              <a:ext cx="1103587" cy="1023373"/>
              <a:chOff x="7081870" y="3037824"/>
              <a:chExt cx="1103587" cy="1023373"/>
            </a:xfrm>
          </p:grpSpPr>
          <p:cxnSp>
            <p:nvCxnSpPr>
              <p:cNvPr id="102" name="直接连接符 101">
                <a:extLst>
                  <a:ext uri="{FF2B5EF4-FFF2-40B4-BE49-F238E27FC236}"/>
                </a:extLst>
              </p:cNvPr>
              <p:cNvCxnSpPr/>
              <p:nvPr/>
            </p:nvCxnSpPr>
            <p:spPr>
              <a:xfrm>
                <a:off x="7081831" y="4061099"/>
                <a:ext cx="1103626"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extLst>
              </p:cNvPr>
              <p:cNvCxnSpPr>
                <a:cxnSpLocks/>
              </p:cNvCxnSpPr>
              <p:nvPr/>
            </p:nvCxnSpPr>
            <p:spPr>
              <a:xfrm flipV="1">
                <a:off x="7618559" y="3038642"/>
                <a:ext cx="0" cy="100998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extLst>
            </p:cNvPr>
            <p:cNvSpPr/>
            <p:nvPr/>
          </p:nvSpPr>
          <p:spPr>
            <a:xfrm>
              <a:off x="6614398" y="3902462"/>
              <a:ext cx="865434" cy="217317"/>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99" name="矩形 98">
              <a:extLst>
                <a:ext uri="{FF2B5EF4-FFF2-40B4-BE49-F238E27FC236}"/>
              </a:extLst>
            </p:cNvPr>
            <p:cNvSpPr/>
            <p:nvPr/>
          </p:nvSpPr>
          <p:spPr>
            <a:xfrm>
              <a:off x="7991153" y="3889994"/>
              <a:ext cx="719342" cy="217317"/>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100" name="矩形 99">
              <a:extLst>
                <a:ext uri="{FF2B5EF4-FFF2-40B4-BE49-F238E27FC236}"/>
              </a:extLst>
            </p:cNvPr>
            <p:cNvSpPr/>
            <p:nvPr/>
          </p:nvSpPr>
          <p:spPr>
            <a:xfrm>
              <a:off x="8061023" y="3667333"/>
              <a:ext cx="576426" cy="217317"/>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58407" name="文本框 100"/>
            <p:cNvSpPr txBox="1">
              <a:spLocks noChangeArrowheads="1"/>
            </p:cNvSpPr>
            <p:nvPr/>
          </p:nvSpPr>
          <p:spPr bwMode="auto">
            <a:xfrm>
              <a:off x="6879482" y="4117585"/>
              <a:ext cx="3028900" cy="725396"/>
            </a:xfrm>
            <a:prstGeom prst="rect">
              <a:avLst/>
            </a:prstGeom>
            <a:noFill/>
            <a:ln w="9525">
              <a:noFill/>
              <a:miter lim="800000"/>
              <a:headEnd/>
              <a:tailEnd/>
            </a:ln>
          </p:spPr>
          <p:txBody>
            <a:bodyPr>
              <a:spAutoFit/>
            </a:bodyPr>
            <a:lstStyle/>
            <a:p>
              <a:pPr defTabSz="1308100"/>
              <a:r>
                <a:rPr lang="en-US" altLang="zh-CN">
                  <a:solidFill>
                    <a:schemeClr val="accent1"/>
                  </a:solidFill>
                  <a:latin typeface="等线"/>
                  <a:ea typeface="等线"/>
                </a:rPr>
                <a:t>A	B	C</a:t>
              </a:r>
            </a:p>
            <a:p>
              <a:pPr algn="ctr" defTabSz="1308100"/>
              <a:r>
                <a:rPr lang="zh-CN" altLang="en-US">
                  <a:solidFill>
                    <a:schemeClr val="accent1"/>
                  </a:solidFill>
                  <a:latin typeface="等线"/>
                  <a:ea typeface="等线"/>
                </a:rPr>
                <a:t>①</a:t>
              </a:r>
            </a:p>
          </p:txBody>
        </p:sp>
      </p:grpSp>
      <p:grpSp>
        <p:nvGrpSpPr>
          <p:cNvPr id="58373" name="组合 107"/>
          <p:cNvGrpSpPr>
            <a:grpSpLocks/>
          </p:cNvGrpSpPr>
          <p:nvPr/>
        </p:nvGrpSpPr>
        <p:grpSpPr bwMode="auto">
          <a:xfrm>
            <a:off x="7527925" y="3348038"/>
            <a:ext cx="3733800" cy="1550987"/>
            <a:chOff x="6508006" y="3100884"/>
            <a:chExt cx="3733275" cy="1742097"/>
          </a:xfrm>
        </p:grpSpPr>
        <p:grpSp>
          <p:nvGrpSpPr>
            <p:cNvPr id="58388" name="组合 108"/>
            <p:cNvGrpSpPr>
              <a:grpSpLocks/>
            </p:cNvGrpSpPr>
            <p:nvPr/>
          </p:nvGrpSpPr>
          <p:grpSpPr bwMode="auto">
            <a:xfrm>
              <a:off x="6508006" y="3107190"/>
              <a:ext cx="1103587" cy="1023375"/>
              <a:chOff x="7081870" y="3037822"/>
              <a:chExt cx="1103587" cy="1023375"/>
            </a:xfrm>
          </p:grpSpPr>
          <p:cxnSp>
            <p:nvCxnSpPr>
              <p:cNvPr id="120" name="直接连接符 119">
                <a:extLst>
                  <a:ext uri="{FF2B5EF4-FFF2-40B4-BE49-F238E27FC236}"/>
                </a:extLst>
              </p:cNvPr>
              <p:cNvCxnSpPr/>
              <p:nvPr/>
            </p:nvCxnSpPr>
            <p:spPr>
              <a:xfrm>
                <a:off x="7081870" y="4060369"/>
                <a:ext cx="1103158"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extLst>
              </p:cNvPr>
              <p:cNvCxnSpPr>
                <a:cxnSpLocks/>
              </p:cNvCxnSpPr>
              <p:nvPr/>
            </p:nvCxnSpPr>
            <p:spPr>
              <a:xfrm flipV="1">
                <a:off x="7618370" y="3038649"/>
                <a:ext cx="0" cy="100923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389" name="组合 109"/>
            <p:cNvGrpSpPr>
              <a:grpSpLocks/>
            </p:cNvGrpSpPr>
            <p:nvPr/>
          </p:nvGrpSpPr>
          <p:grpSpPr bwMode="auto">
            <a:xfrm>
              <a:off x="7813390" y="3100884"/>
              <a:ext cx="1103587" cy="1023375"/>
              <a:chOff x="7081870" y="3037822"/>
              <a:chExt cx="1103587" cy="1023375"/>
            </a:xfrm>
          </p:grpSpPr>
          <p:cxnSp>
            <p:nvCxnSpPr>
              <p:cNvPr id="118" name="直接连接符 117">
                <a:extLst>
                  <a:ext uri="{FF2B5EF4-FFF2-40B4-BE49-F238E27FC236}"/>
                </a:extLst>
              </p:cNvPr>
              <p:cNvCxnSpPr/>
              <p:nvPr/>
            </p:nvCxnSpPr>
            <p:spPr>
              <a:xfrm>
                <a:off x="7081227" y="4061326"/>
                <a:ext cx="1104745"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extLst>
              </p:cNvPr>
              <p:cNvCxnSpPr>
                <a:cxnSpLocks/>
              </p:cNvCxnSpPr>
              <p:nvPr/>
            </p:nvCxnSpPr>
            <p:spPr>
              <a:xfrm flipV="1">
                <a:off x="7619315" y="3037822"/>
                <a:ext cx="0" cy="101102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390" name="组合 110"/>
            <p:cNvGrpSpPr>
              <a:grpSpLocks/>
            </p:cNvGrpSpPr>
            <p:nvPr/>
          </p:nvGrpSpPr>
          <p:grpSpPr bwMode="auto">
            <a:xfrm>
              <a:off x="9137694" y="3107191"/>
              <a:ext cx="1103587" cy="1023373"/>
              <a:chOff x="7081870" y="3037824"/>
              <a:chExt cx="1103587" cy="1023373"/>
            </a:xfrm>
          </p:grpSpPr>
          <p:cxnSp>
            <p:nvCxnSpPr>
              <p:cNvPr id="116" name="直接连接符 115">
                <a:extLst>
                  <a:ext uri="{FF2B5EF4-FFF2-40B4-BE49-F238E27FC236}"/>
                </a:extLst>
              </p:cNvPr>
              <p:cNvCxnSpPr/>
              <p:nvPr/>
            </p:nvCxnSpPr>
            <p:spPr>
              <a:xfrm>
                <a:off x="7082300" y="4060370"/>
                <a:ext cx="110315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extLst>
              </p:cNvPr>
              <p:cNvCxnSpPr>
                <a:cxnSpLocks/>
              </p:cNvCxnSpPr>
              <p:nvPr/>
            </p:nvCxnSpPr>
            <p:spPr>
              <a:xfrm flipV="1">
                <a:off x="7618800" y="3038650"/>
                <a:ext cx="0" cy="100924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矩形 111">
              <a:extLst>
                <a:ext uri="{FF2B5EF4-FFF2-40B4-BE49-F238E27FC236}"/>
              </a:extLst>
            </p:cNvPr>
            <p:cNvSpPr/>
            <p:nvPr/>
          </p:nvSpPr>
          <p:spPr>
            <a:xfrm>
              <a:off x="9236535" y="3896151"/>
              <a:ext cx="865065" cy="215756"/>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113" name="矩形 112">
              <a:extLst>
                <a:ext uri="{FF2B5EF4-FFF2-40B4-BE49-F238E27FC236}"/>
              </a:extLst>
            </p:cNvPr>
            <p:cNvSpPr/>
            <p:nvPr/>
          </p:nvSpPr>
          <p:spPr>
            <a:xfrm>
              <a:off x="7998459" y="3889018"/>
              <a:ext cx="720624" cy="215756"/>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114" name="矩形 113">
              <a:extLst>
                <a:ext uri="{FF2B5EF4-FFF2-40B4-BE49-F238E27FC236}"/>
              </a:extLst>
            </p:cNvPr>
            <p:cNvSpPr/>
            <p:nvPr/>
          </p:nvSpPr>
          <p:spPr>
            <a:xfrm>
              <a:off x="8069886" y="3666129"/>
              <a:ext cx="574594" cy="215757"/>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58394" name="文本框 114"/>
            <p:cNvSpPr txBox="1">
              <a:spLocks noChangeArrowheads="1"/>
            </p:cNvSpPr>
            <p:nvPr/>
          </p:nvSpPr>
          <p:spPr bwMode="auto">
            <a:xfrm>
              <a:off x="6879482" y="4117585"/>
              <a:ext cx="3028900" cy="725396"/>
            </a:xfrm>
            <a:prstGeom prst="rect">
              <a:avLst/>
            </a:prstGeom>
            <a:noFill/>
            <a:ln w="9525">
              <a:noFill/>
              <a:miter lim="800000"/>
              <a:headEnd/>
              <a:tailEnd/>
            </a:ln>
          </p:spPr>
          <p:txBody>
            <a:bodyPr>
              <a:spAutoFit/>
            </a:bodyPr>
            <a:lstStyle/>
            <a:p>
              <a:pPr defTabSz="1308100"/>
              <a:r>
                <a:rPr lang="en-US" altLang="zh-CN">
                  <a:solidFill>
                    <a:schemeClr val="accent1"/>
                  </a:solidFill>
                  <a:latin typeface="等线"/>
                  <a:ea typeface="等线"/>
                </a:rPr>
                <a:t>A	B	C</a:t>
              </a:r>
            </a:p>
            <a:p>
              <a:pPr algn="ctr" defTabSz="1308100"/>
              <a:r>
                <a:rPr lang="zh-CN" altLang="en-US">
                  <a:solidFill>
                    <a:schemeClr val="accent1"/>
                  </a:solidFill>
                  <a:latin typeface="等线"/>
                  <a:ea typeface="等线"/>
                </a:rPr>
                <a:t>②</a:t>
              </a:r>
            </a:p>
          </p:txBody>
        </p:sp>
      </p:grpSp>
      <p:grpSp>
        <p:nvGrpSpPr>
          <p:cNvPr id="58374" name="组合 121"/>
          <p:cNvGrpSpPr>
            <a:grpSpLocks/>
          </p:cNvGrpSpPr>
          <p:nvPr/>
        </p:nvGrpSpPr>
        <p:grpSpPr bwMode="auto">
          <a:xfrm>
            <a:off x="7527925" y="4862513"/>
            <a:ext cx="3733800" cy="1550987"/>
            <a:chOff x="6508006" y="3100884"/>
            <a:chExt cx="3733275" cy="1742097"/>
          </a:xfrm>
        </p:grpSpPr>
        <p:grpSp>
          <p:nvGrpSpPr>
            <p:cNvPr id="58375" name="组合 122"/>
            <p:cNvGrpSpPr>
              <a:grpSpLocks/>
            </p:cNvGrpSpPr>
            <p:nvPr/>
          </p:nvGrpSpPr>
          <p:grpSpPr bwMode="auto">
            <a:xfrm>
              <a:off x="6508006" y="3107190"/>
              <a:ext cx="1103587" cy="1023375"/>
              <a:chOff x="7081870" y="3037822"/>
              <a:chExt cx="1103587" cy="1023375"/>
            </a:xfrm>
          </p:grpSpPr>
          <p:cxnSp>
            <p:nvCxnSpPr>
              <p:cNvPr id="134" name="直接连接符 133">
                <a:extLst>
                  <a:ext uri="{FF2B5EF4-FFF2-40B4-BE49-F238E27FC236}"/>
                </a:extLst>
              </p:cNvPr>
              <p:cNvCxnSpPr/>
              <p:nvPr/>
            </p:nvCxnSpPr>
            <p:spPr>
              <a:xfrm>
                <a:off x="7081870" y="4060369"/>
                <a:ext cx="1103158"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extLst>
              </p:cNvPr>
              <p:cNvCxnSpPr>
                <a:cxnSpLocks/>
              </p:cNvCxnSpPr>
              <p:nvPr/>
            </p:nvCxnSpPr>
            <p:spPr>
              <a:xfrm flipV="1">
                <a:off x="7618370" y="3038649"/>
                <a:ext cx="0" cy="100923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376" name="组合 123"/>
            <p:cNvGrpSpPr>
              <a:grpSpLocks/>
            </p:cNvGrpSpPr>
            <p:nvPr/>
          </p:nvGrpSpPr>
          <p:grpSpPr bwMode="auto">
            <a:xfrm>
              <a:off x="7813390" y="3100884"/>
              <a:ext cx="1103587" cy="1023375"/>
              <a:chOff x="7081870" y="3037822"/>
              <a:chExt cx="1103587" cy="1023375"/>
            </a:xfrm>
          </p:grpSpPr>
          <p:cxnSp>
            <p:nvCxnSpPr>
              <p:cNvPr id="132" name="直接连接符 131">
                <a:extLst>
                  <a:ext uri="{FF2B5EF4-FFF2-40B4-BE49-F238E27FC236}"/>
                </a:extLst>
              </p:cNvPr>
              <p:cNvCxnSpPr/>
              <p:nvPr/>
            </p:nvCxnSpPr>
            <p:spPr>
              <a:xfrm>
                <a:off x="7081227" y="4061326"/>
                <a:ext cx="1104745"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extLst>
              </p:cNvPr>
              <p:cNvCxnSpPr>
                <a:cxnSpLocks/>
              </p:cNvCxnSpPr>
              <p:nvPr/>
            </p:nvCxnSpPr>
            <p:spPr>
              <a:xfrm flipV="1">
                <a:off x="7619315" y="3037822"/>
                <a:ext cx="0" cy="101102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377" name="组合 124"/>
            <p:cNvGrpSpPr>
              <a:grpSpLocks/>
            </p:cNvGrpSpPr>
            <p:nvPr/>
          </p:nvGrpSpPr>
          <p:grpSpPr bwMode="auto">
            <a:xfrm>
              <a:off x="9137694" y="3107191"/>
              <a:ext cx="1103587" cy="1023373"/>
              <a:chOff x="7081870" y="3037824"/>
              <a:chExt cx="1103587" cy="1023373"/>
            </a:xfrm>
          </p:grpSpPr>
          <p:cxnSp>
            <p:nvCxnSpPr>
              <p:cNvPr id="130" name="直接连接符 129">
                <a:extLst>
                  <a:ext uri="{FF2B5EF4-FFF2-40B4-BE49-F238E27FC236}"/>
                </a:extLst>
              </p:cNvPr>
              <p:cNvCxnSpPr/>
              <p:nvPr/>
            </p:nvCxnSpPr>
            <p:spPr>
              <a:xfrm>
                <a:off x="7082300" y="4060370"/>
                <a:ext cx="110315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extLst>
              </p:cNvPr>
              <p:cNvCxnSpPr>
                <a:cxnSpLocks/>
              </p:cNvCxnSpPr>
              <p:nvPr/>
            </p:nvCxnSpPr>
            <p:spPr>
              <a:xfrm flipV="1">
                <a:off x="7618800" y="3038650"/>
                <a:ext cx="0" cy="100924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矩形 125">
              <a:extLst>
                <a:ext uri="{FF2B5EF4-FFF2-40B4-BE49-F238E27FC236}"/>
              </a:extLst>
            </p:cNvPr>
            <p:cNvSpPr/>
            <p:nvPr/>
          </p:nvSpPr>
          <p:spPr>
            <a:xfrm>
              <a:off x="9249234" y="3908632"/>
              <a:ext cx="865065" cy="217539"/>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127" name="矩形 126">
              <a:extLst>
                <a:ext uri="{FF2B5EF4-FFF2-40B4-BE49-F238E27FC236}"/>
              </a:extLst>
            </p:cNvPr>
            <p:cNvSpPr/>
            <p:nvPr/>
          </p:nvSpPr>
          <p:spPr>
            <a:xfrm>
              <a:off x="9322248" y="3687526"/>
              <a:ext cx="719036" cy="215757"/>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128" name="矩形 127">
              <a:extLst>
                <a:ext uri="{FF2B5EF4-FFF2-40B4-BE49-F238E27FC236}"/>
              </a:extLst>
            </p:cNvPr>
            <p:cNvSpPr/>
            <p:nvPr/>
          </p:nvSpPr>
          <p:spPr>
            <a:xfrm>
              <a:off x="9392088" y="3464638"/>
              <a:ext cx="576181" cy="215756"/>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lIns="0" rIns="0" anchor="ctr"/>
            <a:lstStyle/>
            <a:p>
              <a:pPr algn="ctr" fontAlgn="auto">
                <a:spcBef>
                  <a:spcPts val="0"/>
                </a:spcBef>
                <a:spcAft>
                  <a:spcPts val="0"/>
                </a:spcAft>
                <a:defRPr/>
              </a:pPr>
              <a:endParaRPr lang="zh-CN" altLang="en-US" sz="1400"/>
            </a:p>
          </p:txBody>
        </p:sp>
        <p:sp>
          <p:nvSpPr>
            <p:cNvPr id="58381" name="文本框 128"/>
            <p:cNvSpPr txBox="1">
              <a:spLocks noChangeArrowheads="1"/>
            </p:cNvSpPr>
            <p:nvPr/>
          </p:nvSpPr>
          <p:spPr bwMode="auto">
            <a:xfrm>
              <a:off x="6879482" y="4117585"/>
              <a:ext cx="3028900" cy="725396"/>
            </a:xfrm>
            <a:prstGeom prst="rect">
              <a:avLst/>
            </a:prstGeom>
            <a:noFill/>
            <a:ln w="9525">
              <a:noFill/>
              <a:miter lim="800000"/>
              <a:headEnd/>
              <a:tailEnd/>
            </a:ln>
          </p:spPr>
          <p:txBody>
            <a:bodyPr>
              <a:spAutoFit/>
            </a:bodyPr>
            <a:lstStyle/>
            <a:p>
              <a:pPr defTabSz="1308100"/>
              <a:r>
                <a:rPr lang="en-US" altLang="zh-CN">
                  <a:solidFill>
                    <a:schemeClr val="accent1"/>
                  </a:solidFill>
                  <a:latin typeface="等线"/>
                  <a:ea typeface="等线"/>
                </a:rPr>
                <a:t>A	B	C</a:t>
              </a:r>
            </a:p>
            <a:p>
              <a:pPr algn="ctr" defTabSz="1308100"/>
              <a:r>
                <a:rPr lang="zh-CN" altLang="en-US">
                  <a:solidFill>
                    <a:schemeClr val="accent1"/>
                  </a:solidFill>
                  <a:latin typeface="等线"/>
                  <a:ea typeface="等线"/>
                </a:rPr>
                <a:t>③</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矩形 22"/>
          <p:cNvSpPr>
            <a:spLocks noChangeArrowheads="1"/>
          </p:cNvSpPr>
          <p:nvPr/>
        </p:nvSpPr>
        <p:spPr bwMode="auto">
          <a:xfrm>
            <a:off x="442913" y="779463"/>
            <a:ext cx="11509375" cy="4391025"/>
          </a:xfrm>
          <a:prstGeom prst="rect">
            <a:avLst/>
          </a:prstGeom>
          <a:noFill/>
          <a:ln w="9525">
            <a:noFill/>
            <a:miter lim="800000"/>
            <a:headEnd/>
            <a:tailEnd/>
          </a:ln>
        </p:spPr>
        <p:txBody>
          <a:bodyPr>
            <a:spAutoFit/>
          </a:bodyPr>
          <a:lstStyle/>
          <a:p>
            <a:pPr>
              <a:lnSpc>
                <a:spcPct val="120000"/>
              </a:lnSpc>
            </a:pPr>
            <a:r>
              <a:rPr lang="zh-CN" altLang="en-US" b="1">
                <a:latin typeface="等线"/>
                <a:ea typeface="等线"/>
              </a:rPr>
              <a:t>解题思路</a:t>
            </a:r>
            <a:r>
              <a:rPr lang="en-US" altLang="zh-CN" b="1">
                <a:latin typeface="等线"/>
                <a:ea typeface="等线"/>
              </a:rPr>
              <a:t>:</a:t>
            </a:r>
          </a:p>
          <a:p>
            <a:pPr>
              <a:lnSpc>
                <a:spcPct val="120000"/>
              </a:lnSpc>
            </a:pPr>
            <a:r>
              <a:rPr lang="zh-CN" altLang="en-US">
                <a:latin typeface="等线"/>
                <a:ea typeface="等线"/>
              </a:rPr>
              <a:t>由上面的分析可知</a:t>
            </a:r>
            <a:r>
              <a:rPr lang="en-US" altLang="zh-CN">
                <a:latin typeface="等线"/>
                <a:ea typeface="等线"/>
              </a:rPr>
              <a:t>: </a:t>
            </a:r>
            <a:r>
              <a:rPr lang="zh-CN" altLang="en-US">
                <a:latin typeface="等线"/>
                <a:ea typeface="等线"/>
              </a:rPr>
              <a:t>将</a:t>
            </a:r>
            <a:r>
              <a:rPr lang="en-US" altLang="zh-CN">
                <a:latin typeface="等线"/>
                <a:ea typeface="等线"/>
              </a:rPr>
              <a:t>n</a:t>
            </a:r>
            <a:r>
              <a:rPr lang="zh-CN" altLang="en-US">
                <a:latin typeface="等线"/>
                <a:ea typeface="等线"/>
              </a:rPr>
              <a:t>个盘子从</a:t>
            </a:r>
            <a:r>
              <a:rPr lang="en-US" altLang="zh-CN">
                <a:latin typeface="等线"/>
                <a:ea typeface="等线"/>
              </a:rPr>
              <a:t>A</a:t>
            </a:r>
            <a:r>
              <a:rPr lang="zh-CN" altLang="en-US">
                <a:latin typeface="等线"/>
                <a:ea typeface="等线"/>
              </a:rPr>
              <a:t>座移到</a:t>
            </a:r>
            <a:r>
              <a:rPr lang="en-US" altLang="zh-CN">
                <a:latin typeface="等线"/>
                <a:ea typeface="等线"/>
              </a:rPr>
              <a:t>C</a:t>
            </a:r>
            <a:r>
              <a:rPr lang="zh-CN" altLang="en-US">
                <a:latin typeface="等线"/>
                <a:ea typeface="等线"/>
              </a:rPr>
              <a:t>座可以分解为以下</a:t>
            </a:r>
            <a:r>
              <a:rPr lang="en-US" altLang="zh-CN">
                <a:latin typeface="等线"/>
                <a:ea typeface="等线"/>
              </a:rPr>
              <a:t>3</a:t>
            </a:r>
            <a:r>
              <a:rPr lang="zh-CN" altLang="en-US">
                <a:latin typeface="等线"/>
                <a:ea typeface="等线"/>
              </a:rPr>
              <a:t>个步骤</a:t>
            </a:r>
            <a:r>
              <a:rPr lang="en-US" altLang="zh-CN">
                <a:latin typeface="等线"/>
                <a:ea typeface="等线"/>
              </a:rPr>
              <a:t>: </a:t>
            </a:r>
          </a:p>
          <a:p>
            <a:pPr>
              <a:lnSpc>
                <a:spcPct val="120000"/>
              </a:lnSpc>
            </a:pPr>
            <a:r>
              <a:rPr lang="zh-CN" altLang="en-US">
                <a:latin typeface="等线"/>
                <a:ea typeface="等线"/>
              </a:rPr>
              <a:t>① 将</a:t>
            </a:r>
            <a:r>
              <a:rPr lang="en-US" altLang="zh-CN">
                <a:latin typeface="等线"/>
                <a:ea typeface="等线"/>
              </a:rPr>
              <a:t>A</a:t>
            </a:r>
            <a:r>
              <a:rPr lang="zh-CN" altLang="en-US">
                <a:latin typeface="等线"/>
                <a:ea typeface="等线"/>
              </a:rPr>
              <a:t>座上</a:t>
            </a:r>
            <a:r>
              <a:rPr lang="en-US" altLang="zh-CN">
                <a:latin typeface="等线"/>
                <a:ea typeface="等线"/>
              </a:rPr>
              <a:t>n</a:t>
            </a:r>
            <a:r>
              <a:rPr lang="zh-CN" altLang="en-US">
                <a:latin typeface="等线"/>
                <a:ea typeface="等线"/>
              </a:rPr>
              <a:t>－</a:t>
            </a:r>
            <a:r>
              <a:rPr lang="en-US" altLang="zh-CN">
                <a:latin typeface="等线"/>
                <a:ea typeface="等线"/>
              </a:rPr>
              <a:t>1</a:t>
            </a:r>
            <a:r>
              <a:rPr lang="zh-CN" altLang="en-US">
                <a:latin typeface="等线"/>
                <a:ea typeface="等线"/>
              </a:rPr>
              <a:t>个盘借助</a:t>
            </a:r>
            <a:r>
              <a:rPr lang="en-US" altLang="zh-CN">
                <a:latin typeface="等线"/>
                <a:ea typeface="等线"/>
              </a:rPr>
              <a:t>C</a:t>
            </a:r>
            <a:r>
              <a:rPr lang="zh-CN" altLang="en-US">
                <a:latin typeface="等线"/>
                <a:ea typeface="等线"/>
              </a:rPr>
              <a:t>座先移到</a:t>
            </a:r>
            <a:r>
              <a:rPr lang="en-US" altLang="zh-CN">
                <a:latin typeface="等线"/>
                <a:ea typeface="等线"/>
              </a:rPr>
              <a:t>B</a:t>
            </a:r>
            <a:r>
              <a:rPr lang="zh-CN" altLang="en-US">
                <a:latin typeface="等线"/>
                <a:ea typeface="等线"/>
              </a:rPr>
              <a:t>座上；</a:t>
            </a:r>
          </a:p>
          <a:p>
            <a:pPr>
              <a:lnSpc>
                <a:spcPct val="120000"/>
              </a:lnSpc>
            </a:pPr>
            <a:r>
              <a:rPr lang="zh-CN" altLang="en-US">
                <a:latin typeface="等线"/>
                <a:ea typeface="等线"/>
              </a:rPr>
              <a:t>② 把</a:t>
            </a:r>
            <a:r>
              <a:rPr lang="en-US" altLang="zh-CN">
                <a:latin typeface="等线"/>
                <a:ea typeface="等线"/>
              </a:rPr>
              <a:t>A</a:t>
            </a:r>
            <a:r>
              <a:rPr lang="zh-CN" altLang="en-US">
                <a:latin typeface="等线"/>
                <a:ea typeface="等线"/>
              </a:rPr>
              <a:t>座上剩下的一个盘移到</a:t>
            </a:r>
            <a:r>
              <a:rPr lang="en-US" altLang="zh-CN">
                <a:latin typeface="等线"/>
                <a:ea typeface="等线"/>
              </a:rPr>
              <a:t>C</a:t>
            </a:r>
            <a:r>
              <a:rPr lang="zh-CN" altLang="en-US">
                <a:latin typeface="等线"/>
                <a:ea typeface="等线"/>
              </a:rPr>
              <a:t>座上；</a:t>
            </a:r>
          </a:p>
          <a:p>
            <a:pPr>
              <a:lnSpc>
                <a:spcPct val="120000"/>
              </a:lnSpc>
            </a:pPr>
            <a:r>
              <a:rPr lang="zh-CN" altLang="en-US">
                <a:latin typeface="等线"/>
                <a:ea typeface="等线"/>
              </a:rPr>
              <a:t>③ 将</a:t>
            </a:r>
            <a:r>
              <a:rPr lang="en-US" altLang="zh-CN">
                <a:latin typeface="等线"/>
                <a:ea typeface="等线"/>
              </a:rPr>
              <a:t>n</a:t>
            </a:r>
            <a:r>
              <a:rPr lang="zh-CN" altLang="en-US">
                <a:latin typeface="等线"/>
                <a:ea typeface="等线"/>
              </a:rPr>
              <a:t>－</a:t>
            </a:r>
            <a:r>
              <a:rPr lang="en-US" altLang="zh-CN">
                <a:latin typeface="等线"/>
                <a:ea typeface="等线"/>
              </a:rPr>
              <a:t>1</a:t>
            </a:r>
            <a:r>
              <a:rPr lang="zh-CN" altLang="en-US">
                <a:latin typeface="等线"/>
                <a:ea typeface="等线"/>
              </a:rPr>
              <a:t>个盘从</a:t>
            </a:r>
            <a:r>
              <a:rPr lang="en-US" altLang="zh-CN">
                <a:latin typeface="等线"/>
                <a:ea typeface="等线"/>
              </a:rPr>
              <a:t>B</a:t>
            </a:r>
            <a:r>
              <a:rPr lang="zh-CN" altLang="en-US">
                <a:latin typeface="等线"/>
                <a:ea typeface="等线"/>
              </a:rPr>
              <a:t>座借助于</a:t>
            </a:r>
            <a:r>
              <a:rPr lang="en-US" altLang="zh-CN">
                <a:latin typeface="等线"/>
                <a:ea typeface="等线"/>
              </a:rPr>
              <a:t>A</a:t>
            </a:r>
            <a:r>
              <a:rPr lang="zh-CN" altLang="en-US">
                <a:latin typeface="等线"/>
                <a:ea typeface="等线"/>
              </a:rPr>
              <a:t>座移到</a:t>
            </a:r>
            <a:r>
              <a:rPr lang="en-US" altLang="zh-CN">
                <a:latin typeface="等线"/>
                <a:ea typeface="等线"/>
              </a:rPr>
              <a:t>C</a:t>
            </a:r>
            <a:r>
              <a:rPr lang="zh-CN" altLang="en-US">
                <a:latin typeface="等线"/>
                <a:ea typeface="等线"/>
              </a:rPr>
              <a:t>座上。</a:t>
            </a:r>
          </a:p>
          <a:p>
            <a:pPr>
              <a:lnSpc>
                <a:spcPct val="120000"/>
              </a:lnSpc>
            </a:pPr>
            <a:r>
              <a:rPr lang="zh-CN" altLang="en-US">
                <a:latin typeface="等线"/>
                <a:ea typeface="等线"/>
              </a:rPr>
              <a:t>上面第①步和第③步，都是把</a:t>
            </a:r>
            <a:r>
              <a:rPr lang="en-US" altLang="zh-CN">
                <a:latin typeface="等线"/>
                <a:ea typeface="等线"/>
              </a:rPr>
              <a:t>n</a:t>
            </a:r>
            <a:r>
              <a:rPr lang="zh-CN" altLang="en-US">
                <a:latin typeface="等线"/>
                <a:ea typeface="等线"/>
              </a:rPr>
              <a:t>－</a:t>
            </a:r>
            <a:r>
              <a:rPr lang="en-US" altLang="zh-CN">
                <a:latin typeface="等线"/>
                <a:ea typeface="等线"/>
              </a:rPr>
              <a:t>1</a:t>
            </a:r>
            <a:r>
              <a:rPr lang="zh-CN" altLang="en-US">
                <a:latin typeface="等线"/>
                <a:ea typeface="等线"/>
              </a:rPr>
              <a:t>个盘从一个座移到另一个座上，采取的办法是一样的，只是座的名字不同而已。为使之一般化，可以将第①步和第③步表示为</a:t>
            </a:r>
            <a:r>
              <a:rPr lang="en-US" altLang="zh-CN">
                <a:latin typeface="等线"/>
                <a:ea typeface="等线"/>
              </a:rPr>
              <a:t>: </a:t>
            </a:r>
          </a:p>
          <a:p>
            <a:pPr>
              <a:lnSpc>
                <a:spcPct val="120000"/>
              </a:lnSpc>
            </a:pPr>
            <a:r>
              <a:rPr lang="zh-CN" altLang="en-US">
                <a:latin typeface="等线"/>
                <a:ea typeface="等线"/>
              </a:rPr>
              <a:t>将</a:t>
            </a:r>
            <a:r>
              <a:rPr lang="en-US" altLang="zh-CN">
                <a:latin typeface="等线"/>
                <a:ea typeface="等线"/>
              </a:rPr>
              <a:t>one</a:t>
            </a:r>
            <a:r>
              <a:rPr lang="zh-CN" altLang="en-US">
                <a:latin typeface="等线"/>
                <a:ea typeface="等线"/>
              </a:rPr>
              <a:t>座上</a:t>
            </a:r>
            <a:r>
              <a:rPr lang="en-US" altLang="zh-CN">
                <a:latin typeface="等线"/>
                <a:ea typeface="等线"/>
              </a:rPr>
              <a:t>n</a:t>
            </a:r>
            <a:r>
              <a:rPr lang="zh-CN" altLang="en-US">
                <a:latin typeface="等线"/>
                <a:ea typeface="等线"/>
              </a:rPr>
              <a:t>－</a:t>
            </a:r>
            <a:r>
              <a:rPr lang="en-US" altLang="zh-CN">
                <a:latin typeface="等线"/>
                <a:ea typeface="等线"/>
              </a:rPr>
              <a:t>1</a:t>
            </a:r>
            <a:r>
              <a:rPr lang="zh-CN" altLang="en-US">
                <a:latin typeface="等线"/>
                <a:ea typeface="等线"/>
              </a:rPr>
              <a:t>个盘移到</a:t>
            </a:r>
            <a:r>
              <a:rPr lang="en-US" altLang="zh-CN">
                <a:latin typeface="等线"/>
                <a:ea typeface="等线"/>
              </a:rPr>
              <a:t>two </a:t>
            </a:r>
            <a:r>
              <a:rPr lang="zh-CN" altLang="en-US">
                <a:latin typeface="等线"/>
                <a:ea typeface="等线"/>
              </a:rPr>
              <a:t>座</a:t>
            </a:r>
            <a:r>
              <a:rPr lang="en-US" altLang="zh-CN">
                <a:latin typeface="等线"/>
                <a:ea typeface="等线"/>
              </a:rPr>
              <a:t>(</a:t>
            </a:r>
            <a:r>
              <a:rPr lang="zh-CN" altLang="en-US">
                <a:latin typeface="等线"/>
                <a:ea typeface="等线"/>
              </a:rPr>
              <a:t>借助</a:t>
            </a:r>
            <a:r>
              <a:rPr lang="en-US" altLang="zh-CN">
                <a:latin typeface="等线"/>
                <a:ea typeface="等线"/>
              </a:rPr>
              <a:t>three</a:t>
            </a:r>
            <a:r>
              <a:rPr lang="zh-CN" altLang="en-US">
                <a:latin typeface="等线"/>
                <a:ea typeface="等线"/>
              </a:rPr>
              <a:t>座</a:t>
            </a:r>
            <a:r>
              <a:rPr lang="en-US" altLang="zh-CN">
                <a:latin typeface="等线"/>
                <a:ea typeface="等线"/>
              </a:rPr>
              <a:t>)</a:t>
            </a:r>
            <a:r>
              <a:rPr lang="zh-CN" altLang="en-US">
                <a:latin typeface="等线"/>
                <a:ea typeface="等线"/>
              </a:rPr>
              <a:t>。只是在第①步和第③步中，</a:t>
            </a:r>
            <a:r>
              <a:rPr lang="en-US" altLang="zh-CN">
                <a:latin typeface="等线"/>
                <a:ea typeface="等线"/>
              </a:rPr>
              <a:t>one,two,three</a:t>
            </a:r>
            <a:r>
              <a:rPr lang="zh-CN" altLang="en-US">
                <a:latin typeface="等线"/>
                <a:ea typeface="等线"/>
              </a:rPr>
              <a:t>和</a:t>
            </a:r>
            <a:r>
              <a:rPr lang="en-US" altLang="zh-CN">
                <a:latin typeface="等线"/>
                <a:ea typeface="等线"/>
              </a:rPr>
              <a:t>A,B,C</a:t>
            </a:r>
            <a:r>
              <a:rPr lang="zh-CN" altLang="en-US">
                <a:latin typeface="等线"/>
                <a:ea typeface="等线"/>
              </a:rPr>
              <a:t>的对应关系不同。对第①步，对应关系是</a:t>
            </a:r>
            <a:r>
              <a:rPr lang="en-US" altLang="zh-CN">
                <a:latin typeface="等线"/>
                <a:ea typeface="等线"/>
              </a:rPr>
              <a:t>one</a:t>
            </a:r>
            <a:r>
              <a:rPr lang="zh-CN" altLang="en-US">
                <a:latin typeface="等线"/>
                <a:ea typeface="等线"/>
              </a:rPr>
              <a:t>对应</a:t>
            </a:r>
            <a:r>
              <a:rPr lang="en-US" altLang="zh-CN">
                <a:latin typeface="等线"/>
                <a:ea typeface="等线"/>
              </a:rPr>
              <a:t>A</a:t>
            </a:r>
            <a:r>
              <a:rPr lang="zh-CN" altLang="en-US">
                <a:latin typeface="等线"/>
                <a:ea typeface="等线"/>
              </a:rPr>
              <a:t>，</a:t>
            </a:r>
            <a:r>
              <a:rPr lang="en-US" altLang="zh-CN">
                <a:latin typeface="等线"/>
                <a:ea typeface="等线"/>
              </a:rPr>
              <a:t>two</a:t>
            </a:r>
            <a:r>
              <a:rPr lang="zh-CN" altLang="en-US">
                <a:latin typeface="等线"/>
                <a:ea typeface="等线"/>
              </a:rPr>
              <a:t>对应</a:t>
            </a:r>
            <a:r>
              <a:rPr lang="en-US" altLang="zh-CN">
                <a:latin typeface="等线"/>
                <a:ea typeface="等线"/>
              </a:rPr>
              <a:t>B</a:t>
            </a:r>
            <a:r>
              <a:rPr lang="zh-CN" altLang="en-US">
                <a:latin typeface="等线"/>
                <a:ea typeface="等线"/>
              </a:rPr>
              <a:t>，</a:t>
            </a:r>
            <a:r>
              <a:rPr lang="en-US" altLang="zh-CN">
                <a:latin typeface="等线"/>
                <a:ea typeface="等线"/>
              </a:rPr>
              <a:t>three</a:t>
            </a:r>
            <a:r>
              <a:rPr lang="zh-CN" altLang="en-US">
                <a:latin typeface="等线"/>
                <a:ea typeface="等线"/>
              </a:rPr>
              <a:t>对应</a:t>
            </a:r>
            <a:r>
              <a:rPr lang="en-US" altLang="zh-CN">
                <a:latin typeface="等线"/>
                <a:ea typeface="等线"/>
              </a:rPr>
              <a:t>C</a:t>
            </a:r>
            <a:r>
              <a:rPr lang="zh-CN" altLang="en-US">
                <a:latin typeface="等线"/>
                <a:ea typeface="等线"/>
              </a:rPr>
              <a:t>。对第③步，是</a:t>
            </a:r>
            <a:r>
              <a:rPr lang="en-US" altLang="zh-CN">
                <a:latin typeface="等线"/>
                <a:ea typeface="等线"/>
              </a:rPr>
              <a:t>: one</a:t>
            </a:r>
            <a:r>
              <a:rPr lang="zh-CN" altLang="en-US">
                <a:latin typeface="等线"/>
                <a:ea typeface="等线"/>
              </a:rPr>
              <a:t>对应</a:t>
            </a:r>
            <a:r>
              <a:rPr lang="en-US" altLang="zh-CN">
                <a:latin typeface="等线"/>
                <a:ea typeface="等线"/>
              </a:rPr>
              <a:t>B</a:t>
            </a:r>
            <a:r>
              <a:rPr lang="zh-CN" altLang="en-US">
                <a:latin typeface="等线"/>
                <a:ea typeface="等线"/>
              </a:rPr>
              <a:t>，</a:t>
            </a:r>
            <a:r>
              <a:rPr lang="en-US" altLang="zh-CN">
                <a:latin typeface="等线"/>
                <a:ea typeface="等线"/>
              </a:rPr>
              <a:t>two</a:t>
            </a:r>
            <a:r>
              <a:rPr lang="zh-CN" altLang="en-US">
                <a:latin typeface="等线"/>
                <a:ea typeface="等线"/>
              </a:rPr>
              <a:t>对应</a:t>
            </a:r>
            <a:r>
              <a:rPr lang="en-US" altLang="zh-CN">
                <a:latin typeface="等线"/>
                <a:ea typeface="等线"/>
              </a:rPr>
              <a:t>C</a:t>
            </a:r>
            <a:r>
              <a:rPr lang="zh-CN" altLang="en-US">
                <a:latin typeface="等线"/>
                <a:ea typeface="等线"/>
              </a:rPr>
              <a:t>，</a:t>
            </a:r>
            <a:r>
              <a:rPr lang="en-US" altLang="zh-CN">
                <a:latin typeface="等线"/>
                <a:ea typeface="等线"/>
              </a:rPr>
              <a:t>three</a:t>
            </a:r>
            <a:r>
              <a:rPr lang="zh-CN" altLang="en-US">
                <a:latin typeface="等线"/>
                <a:ea typeface="等线"/>
              </a:rPr>
              <a:t>对应</a:t>
            </a:r>
            <a:r>
              <a:rPr lang="en-US" altLang="zh-CN">
                <a:latin typeface="等线"/>
                <a:ea typeface="等线"/>
              </a:rPr>
              <a:t>A</a:t>
            </a:r>
            <a:r>
              <a:rPr lang="zh-CN" altLang="en-US">
                <a:latin typeface="等线"/>
                <a:ea typeface="等线"/>
              </a:rPr>
              <a:t>。</a:t>
            </a:r>
          </a:p>
          <a:p>
            <a:pPr>
              <a:lnSpc>
                <a:spcPct val="120000"/>
              </a:lnSpc>
            </a:pPr>
            <a:r>
              <a:rPr lang="zh-CN" altLang="en-US">
                <a:latin typeface="等线"/>
                <a:ea typeface="等线"/>
              </a:rPr>
              <a:t>因此，可以把上面</a:t>
            </a:r>
            <a:r>
              <a:rPr lang="en-US" altLang="zh-CN">
                <a:latin typeface="等线"/>
                <a:ea typeface="等线"/>
              </a:rPr>
              <a:t>3</a:t>
            </a:r>
            <a:r>
              <a:rPr lang="zh-CN" altLang="en-US">
                <a:latin typeface="等线"/>
                <a:ea typeface="等线"/>
              </a:rPr>
              <a:t>个步骤分成两类操作</a:t>
            </a:r>
            <a:r>
              <a:rPr lang="en-US" altLang="zh-CN">
                <a:latin typeface="等线"/>
                <a:ea typeface="等线"/>
              </a:rPr>
              <a:t>: </a:t>
            </a:r>
          </a:p>
          <a:p>
            <a:pPr>
              <a:lnSpc>
                <a:spcPct val="120000"/>
              </a:lnSpc>
            </a:pPr>
            <a:r>
              <a:rPr lang="zh-CN" altLang="en-US">
                <a:latin typeface="等线"/>
                <a:ea typeface="等线"/>
              </a:rPr>
              <a:t>① 将</a:t>
            </a:r>
            <a:r>
              <a:rPr lang="en-US" altLang="zh-CN">
                <a:latin typeface="等线"/>
                <a:ea typeface="等线"/>
              </a:rPr>
              <a:t>n</a:t>
            </a:r>
            <a:r>
              <a:rPr lang="zh-CN" altLang="en-US">
                <a:latin typeface="等线"/>
                <a:ea typeface="等线"/>
              </a:rPr>
              <a:t>－</a:t>
            </a:r>
            <a:r>
              <a:rPr lang="en-US" altLang="zh-CN">
                <a:latin typeface="等线"/>
                <a:ea typeface="等线"/>
              </a:rPr>
              <a:t>1</a:t>
            </a:r>
            <a:r>
              <a:rPr lang="zh-CN" altLang="en-US">
                <a:latin typeface="等线"/>
                <a:ea typeface="等线"/>
              </a:rPr>
              <a:t>个盘从一个座移到另一个座上（</a:t>
            </a:r>
            <a:r>
              <a:rPr lang="en-US" altLang="zh-CN">
                <a:latin typeface="等线"/>
                <a:ea typeface="等线"/>
              </a:rPr>
              <a:t>n</a:t>
            </a:r>
            <a:r>
              <a:rPr lang="zh-CN" altLang="en-US">
                <a:latin typeface="等线"/>
                <a:ea typeface="等线"/>
              </a:rPr>
              <a:t>＞</a:t>
            </a:r>
            <a:r>
              <a:rPr lang="en-US" altLang="zh-CN">
                <a:latin typeface="等线"/>
                <a:ea typeface="等线"/>
              </a:rPr>
              <a:t>1</a:t>
            </a:r>
            <a:r>
              <a:rPr lang="zh-CN" altLang="en-US">
                <a:latin typeface="等线"/>
                <a:ea typeface="等线"/>
              </a:rPr>
              <a:t>）。这就是大和尚让小和尚做的工作，它是一个递归的过程，即和尚将任务层层下放，直到第</a:t>
            </a:r>
            <a:r>
              <a:rPr lang="en-US" altLang="zh-CN">
                <a:latin typeface="等线"/>
                <a:ea typeface="等线"/>
              </a:rPr>
              <a:t>64</a:t>
            </a:r>
            <a:r>
              <a:rPr lang="zh-CN" altLang="en-US">
                <a:latin typeface="等线"/>
                <a:ea typeface="等线"/>
              </a:rPr>
              <a:t>个和尚为止。</a:t>
            </a:r>
            <a:r>
              <a:rPr lang="en-US" altLang="zh-CN">
                <a:solidFill>
                  <a:schemeClr val="accent1"/>
                </a:solidFill>
                <a:latin typeface="等线"/>
                <a:ea typeface="等线"/>
              </a:rPr>
              <a:t>——hanoi</a:t>
            </a:r>
            <a:r>
              <a:rPr lang="zh-CN" altLang="en-US">
                <a:solidFill>
                  <a:schemeClr val="accent1"/>
                </a:solidFill>
                <a:latin typeface="等线"/>
                <a:ea typeface="等线"/>
              </a:rPr>
              <a:t>函数</a:t>
            </a:r>
          </a:p>
          <a:p>
            <a:pPr>
              <a:lnSpc>
                <a:spcPct val="120000"/>
              </a:lnSpc>
            </a:pPr>
            <a:r>
              <a:rPr lang="zh-CN" altLang="en-US">
                <a:latin typeface="等线"/>
                <a:ea typeface="等线"/>
              </a:rPr>
              <a:t>② 将</a:t>
            </a:r>
            <a:r>
              <a:rPr lang="en-US" altLang="zh-CN">
                <a:latin typeface="等线"/>
                <a:ea typeface="等线"/>
              </a:rPr>
              <a:t>1</a:t>
            </a:r>
            <a:r>
              <a:rPr lang="zh-CN" altLang="en-US">
                <a:latin typeface="等线"/>
                <a:ea typeface="等线"/>
              </a:rPr>
              <a:t>个盘子从一个座上移到另一座上。这是大和尚自己做的工作。</a:t>
            </a:r>
            <a:r>
              <a:rPr lang="en-US" altLang="zh-CN">
                <a:solidFill>
                  <a:schemeClr val="accent1"/>
                </a:solidFill>
                <a:latin typeface="等线"/>
                <a:ea typeface="等线"/>
              </a:rPr>
              <a:t>——move</a:t>
            </a:r>
            <a:r>
              <a:rPr lang="zh-CN" altLang="en-US">
                <a:solidFill>
                  <a:schemeClr val="accent1"/>
                </a:solidFill>
                <a:latin typeface="等线"/>
                <a:ea typeface="等线"/>
              </a:rPr>
              <a:t>函数</a:t>
            </a:r>
          </a:p>
        </p:txBody>
      </p:sp>
      <p:sp>
        <p:nvSpPr>
          <p:cNvPr id="29" name="箭头: 虚尾 28">
            <a:extLst>
              <a:ext uri="{FF2B5EF4-FFF2-40B4-BE49-F238E27FC236}"/>
            </a:extLst>
          </p:cNvPr>
          <p:cNvSpPr/>
          <p:nvPr/>
        </p:nvSpPr>
        <p:spPr>
          <a:xfrm rot="5400000">
            <a:off x="742156" y="-213518"/>
            <a:ext cx="779463" cy="1206500"/>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lIns="0" rIns="0" anchor="ctr"/>
          <a:lstStyle/>
          <a:p>
            <a:pPr algn="ctr" fontAlgn="auto">
              <a:spcBef>
                <a:spcPts val="0"/>
              </a:spcBef>
              <a:spcAft>
                <a:spcPts val="0"/>
              </a:spcAft>
              <a:defRPr/>
            </a:pPr>
            <a:endParaRPr lang="zh-CN" alt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9" y="4782985"/>
            <a:ext cx="7372970" cy="1139112"/>
            <a:chOff x="8050698" y="5019263"/>
            <a:chExt cx="7372970" cy="1139112"/>
          </a:xfrm>
          <a:effectLst>
            <a:outerShdw blurRad="63500" sx="102000" sy="102000" algn="ctr" rotWithShape="0">
              <a:prstClr val="black">
                <a:alpha val="40000"/>
              </a:prstClr>
            </a:outerShdw>
          </a:effectLst>
        </p:grpSpPr>
        <p:sp>
          <p:nvSpPr>
            <p:cNvPr id="52" name="剪去单角的矩形 51"/>
            <p:cNvSpPr/>
            <p:nvPr/>
          </p:nvSpPr>
          <p:spPr>
            <a:xfrm>
              <a:off x="8050698" y="5019263"/>
              <a:ext cx="7372970" cy="113911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pic>
          <p:nvPicPr>
            <p:cNvPr id="53" name="图片 52"/>
            <p:cNvPicPr>
              <a:picLocks noChangeAspect="1"/>
            </p:cNvPicPr>
            <p:nvPr/>
          </p:nvPicPr>
          <p:blipFill>
            <a:blip r:embed="rId15" cstate="print">
              <a:extLst>
                <a:ext uri="{28A0092B-C50C-407E-A947-70E740481C1C}"/>
              </a:extLst>
            </a:blip>
            <a:stretch>
              <a:fillRect/>
            </a:stretch>
          </p:blipFill>
          <p:spPr>
            <a:xfrm>
              <a:off x="8108212" y="5064435"/>
              <a:ext cx="290352" cy="327244"/>
            </a:xfrm>
            <a:prstGeom prst="rect">
              <a:avLst/>
            </a:prstGeom>
          </p:spPr>
        </p:pic>
        <p:sp>
          <p:nvSpPr>
            <p:cNvPr id="54" name="文本框 53"/>
            <p:cNvSpPr txBox="1"/>
            <p:nvPr/>
          </p:nvSpPr>
          <p:spPr>
            <a:xfrm>
              <a:off x="8388004" y="5054496"/>
              <a:ext cx="6956151" cy="1077218"/>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cs"/>
                </a:rPr>
                <a:t>在本程序中，调用递归函数</a:t>
              </a:r>
              <a:r>
                <a:rPr lang="en-US" altLang="zh-CN" sz="1600" dirty="0" err="1">
                  <a:solidFill>
                    <a:schemeClr val="bg1"/>
                  </a:solidFill>
                  <a:latin typeface="+mn-lt"/>
                  <a:ea typeface="+mn-ea"/>
                  <a:cs typeface="+mn-cs"/>
                </a:rPr>
                <a:t>hanoi</a:t>
              </a:r>
              <a:r>
                <a:rPr lang="zh-CN" altLang="en-US" sz="1600" dirty="0">
                  <a:solidFill>
                    <a:schemeClr val="bg1"/>
                  </a:solidFill>
                  <a:latin typeface="+mn-lt"/>
                  <a:ea typeface="+mn-ea"/>
                  <a:cs typeface="+mn-cs"/>
                </a:rPr>
                <a:t>，其终止条件为</a:t>
              </a:r>
              <a:r>
                <a:rPr lang="en-US" altLang="zh-CN" sz="1600" dirty="0" err="1">
                  <a:solidFill>
                    <a:schemeClr val="bg1"/>
                  </a:solidFill>
                  <a:latin typeface="+mn-lt"/>
                  <a:ea typeface="+mn-ea"/>
                  <a:cs typeface="+mn-cs"/>
                </a:rPr>
                <a:t>hanoi</a:t>
              </a:r>
              <a:r>
                <a:rPr lang="zh-CN" altLang="en-US" sz="1600" dirty="0">
                  <a:solidFill>
                    <a:schemeClr val="bg1"/>
                  </a:solidFill>
                  <a:latin typeface="+mn-lt"/>
                  <a:ea typeface="+mn-ea"/>
                  <a:cs typeface="+mn-cs"/>
                </a:rPr>
                <a:t>函数的参数</a:t>
              </a:r>
              <a:r>
                <a:rPr lang="en-US" altLang="zh-CN" sz="1600" dirty="0">
                  <a:solidFill>
                    <a:schemeClr val="bg1"/>
                  </a:solidFill>
                  <a:latin typeface="+mn-lt"/>
                  <a:ea typeface="+mn-ea"/>
                  <a:cs typeface="+mn-cs"/>
                </a:rPr>
                <a:t>n</a:t>
              </a:r>
              <a:r>
                <a:rPr lang="zh-CN" altLang="en-US" sz="1600" dirty="0">
                  <a:solidFill>
                    <a:schemeClr val="bg1"/>
                  </a:solidFill>
                  <a:latin typeface="+mn-lt"/>
                  <a:ea typeface="+mn-ea"/>
                  <a:cs typeface="+mn-cs"/>
                </a:rPr>
                <a:t>的值等于</a:t>
              </a:r>
              <a:r>
                <a:rPr lang="en-US" altLang="zh-CN" sz="1600" dirty="0">
                  <a:solidFill>
                    <a:schemeClr val="bg1"/>
                  </a:solidFill>
                  <a:latin typeface="+mn-lt"/>
                  <a:ea typeface="+mn-ea"/>
                  <a:cs typeface="+mn-cs"/>
                </a:rPr>
                <a:t>1</a:t>
              </a:r>
              <a:r>
                <a:rPr lang="zh-CN" altLang="en-US" sz="1600" dirty="0">
                  <a:solidFill>
                    <a:schemeClr val="bg1"/>
                  </a:solidFill>
                  <a:latin typeface="+mn-lt"/>
                  <a:ea typeface="+mn-ea"/>
                  <a:cs typeface="+mn-cs"/>
                </a:rPr>
                <a:t>。显然，此时不必再调用</a:t>
              </a:r>
              <a:r>
                <a:rPr lang="en-US" altLang="zh-CN" sz="1600" dirty="0" err="1">
                  <a:solidFill>
                    <a:schemeClr val="bg1"/>
                  </a:solidFill>
                  <a:latin typeface="+mn-lt"/>
                  <a:ea typeface="+mn-ea"/>
                  <a:cs typeface="+mn-cs"/>
                </a:rPr>
                <a:t>hanoi</a:t>
              </a:r>
              <a:r>
                <a:rPr lang="zh-CN" altLang="en-US" sz="1600" dirty="0">
                  <a:solidFill>
                    <a:schemeClr val="bg1"/>
                  </a:solidFill>
                  <a:latin typeface="+mn-lt"/>
                  <a:ea typeface="+mn-ea"/>
                  <a:cs typeface="+mn-cs"/>
                </a:rPr>
                <a:t>函数了，直接执行</a:t>
              </a:r>
              <a:r>
                <a:rPr lang="en-US" altLang="zh-CN" sz="1600" dirty="0">
                  <a:solidFill>
                    <a:schemeClr val="bg1"/>
                  </a:solidFill>
                  <a:latin typeface="+mn-lt"/>
                  <a:ea typeface="+mn-ea"/>
                  <a:cs typeface="+mn-cs"/>
                </a:rPr>
                <a:t>move</a:t>
              </a:r>
              <a:r>
                <a:rPr lang="zh-CN" altLang="en-US" sz="1600" dirty="0">
                  <a:solidFill>
                    <a:schemeClr val="bg1"/>
                  </a:solidFill>
                  <a:latin typeface="+mn-lt"/>
                  <a:ea typeface="+mn-ea"/>
                  <a:cs typeface="+mn-cs"/>
                </a:rPr>
                <a:t>函数即可。</a:t>
              </a:r>
            </a:p>
            <a:p>
              <a:pPr fontAlgn="auto">
                <a:spcBef>
                  <a:spcPts val="0"/>
                </a:spcBef>
                <a:spcAft>
                  <a:spcPts val="0"/>
                </a:spcAft>
                <a:defRPr/>
              </a:pPr>
              <a:r>
                <a:rPr lang="zh-CN" altLang="en-US" sz="1600" dirty="0">
                  <a:solidFill>
                    <a:schemeClr val="bg1"/>
                  </a:solidFill>
                  <a:latin typeface="+mn-lt"/>
                  <a:ea typeface="+mn-ea"/>
                  <a:cs typeface="+mn-cs"/>
                </a:rPr>
                <a:t>在本程序中</a:t>
              </a:r>
              <a:r>
                <a:rPr lang="en-US" altLang="zh-CN" sz="1600" dirty="0">
                  <a:solidFill>
                    <a:schemeClr val="bg1"/>
                  </a:solidFill>
                  <a:latin typeface="+mn-lt"/>
                  <a:ea typeface="+mn-ea"/>
                  <a:cs typeface="+mn-cs"/>
                </a:rPr>
                <a:t>move</a:t>
              </a:r>
              <a:r>
                <a:rPr lang="zh-CN" altLang="en-US" sz="1600" dirty="0">
                  <a:solidFill>
                    <a:schemeClr val="bg1"/>
                  </a:solidFill>
                  <a:latin typeface="+mn-lt"/>
                  <a:ea typeface="+mn-ea"/>
                  <a:cs typeface="+mn-cs"/>
                </a:rPr>
                <a:t>函数并未真正移动盘子，而只是输出移盘的方案（表示从哪一个座移到哪一个座）。</a:t>
              </a:r>
            </a:p>
          </p:txBody>
        </p:sp>
      </p:grpSp>
      <p:sp>
        <p:nvSpPr>
          <p:cNvPr id="32" name="圆角矩形 12">
            <a:extLst>
              <a:ext uri="{FF2B5EF4-FFF2-40B4-BE49-F238E27FC236}"/>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err="1"/>
              <a:t>int</a:t>
            </a:r>
            <a:r>
              <a:rPr lang="en-US" altLang="zh-CN" sz="1400" dirty="0"/>
              <a:t> main()</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r>
              <a:rPr lang="en-US" altLang="zh-CN" sz="1400" dirty="0"/>
              <a:t>	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a:t>
            </a:r>
          </a:p>
          <a:p>
            <a:pPr defTabSz="363538" fontAlgn="auto">
              <a:lnSpc>
                <a:spcPct val="120000"/>
              </a:lnSpc>
              <a:spcBef>
                <a:spcPts val="0"/>
              </a:spcBef>
              <a:spcAft>
                <a:spcPts val="0"/>
              </a:spcAft>
              <a:defRPr/>
            </a:pP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err="1">
                <a:solidFill>
                  <a:srgbClr val="008000"/>
                </a:solidFill>
              </a:rPr>
              <a:t>hanoi</a:t>
            </a:r>
            <a:r>
              <a:rPr lang="zh-CN" altLang="en-US" sz="1400" dirty="0">
                <a:solidFill>
                  <a:srgbClr val="008000"/>
                </a:solidFill>
              </a:rPr>
              <a:t>函数的声明 </a:t>
            </a:r>
          </a:p>
          <a:p>
            <a:pPr defTabSz="363538" fontAlgn="auto">
              <a:lnSpc>
                <a:spcPct val="120000"/>
              </a:lnSpc>
              <a:spcBef>
                <a:spcPts val="0"/>
              </a:spcBef>
              <a:spcAft>
                <a:spcPts val="0"/>
              </a:spcAft>
              <a:defRPr/>
            </a:pPr>
            <a:r>
              <a:rPr lang="zh-CN" altLang="en-US" sz="1400" dirty="0"/>
              <a:t>	</a:t>
            </a:r>
            <a:r>
              <a:rPr lang="en-US" altLang="zh-CN" sz="1400" dirty="0" err="1"/>
              <a:t>int</a:t>
            </a:r>
            <a:r>
              <a:rPr lang="en-US" altLang="zh-CN" sz="1400" dirty="0"/>
              <a:t> m;</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("input the number of </a:t>
            </a:r>
            <a:r>
              <a:rPr lang="en-US" altLang="zh-CN" sz="1400" dirty="0" err="1"/>
              <a:t>diskes</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scanf</a:t>
            </a:r>
            <a:r>
              <a:rPr lang="en-US" altLang="zh-CN" sz="1400" dirty="0"/>
              <a:t>("%</a:t>
            </a:r>
            <a:r>
              <a:rPr lang="en-US" altLang="zh-CN" sz="1400" dirty="0" err="1"/>
              <a:t>d",&amp;m</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("The step to move %d </a:t>
            </a:r>
            <a:r>
              <a:rPr lang="en-US" altLang="zh-CN" sz="1400" dirty="0" err="1"/>
              <a:t>diskes</a:t>
            </a:r>
            <a:r>
              <a:rPr lang="en-US" altLang="zh-CN" sz="1400" dirty="0"/>
              <a:t>:\</a:t>
            </a:r>
            <a:r>
              <a:rPr lang="en-US" altLang="zh-CN" sz="1400" dirty="0" err="1"/>
              <a:t>n",m</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hanoi</a:t>
            </a:r>
            <a:r>
              <a:rPr lang="en-US" altLang="zh-CN" sz="1400" dirty="0"/>
              <a:t>(</a:t>
            </a:r>
            <a:r>
              <a:rPr lang="en-US" altLang="zh-CN" sz="1400" dirty="0" err="1"/>
              <a:t>m,'A','B','C</a:t>
            </a:r>
            <a:r>
              <a:rPr lang="en-US" altLang="zh-CN" sz="1400" dirty="0"/>
              <a:t>');</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hanoi</a:t>
            </a:r>
            <a:r>
              <a:rPr lang="zh-CN" altLang="en-US" sz="1400" dirty="0">
                <a:solidFill>
                  <a:srgbClr val="008000"/>
                </a:solidFill>
              </a:rPr>
              <a:t>函数</a:t>
            </a:r>
          </a:p>
          <a:p>
            <a:pPr defTabSz="363538" fontAlgn="auto">
              <a:lnSpc>
                <a:spcPct val="120000"/>
              </a:lnSpc>
              <a:spcBef>
                <a:spcPts val="0"/>
              </a:spcBef>
              <a:spcAft>
                <a:spcPts val="0"/>
              </a:spcAft>
              <a:defRPr/>
            </a:pP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n</a:t>
            </a:r>
            <a:r>
              <a:rPr lang="zh-CN" altLang="en-US" sz="1400" dirty="0">
                <a:solidFill>
                  <a:srgbClr val="008000"/>
                </a:solidFill>
              </a:rPr>
              <a:t>个盘从</a:t>
            </a:r>
            <a:r>
              <a:rPr lang="en-US" altLang="zh-CN" sz="1400" dirty="0">
                <a:solidFill>
                  <a:srgbClr val="008000"/>
                </a:solidFill>
              </a:rPr>
              <a:t>one</a:t>
            </a:r>
            <a:r>
              <a:rPr lang="zh-CN" altLang="en-US" sz="1400" dirty="0">
                <a:solidFill>
                  <a:srgbClr val="008000"/>
                </a:solidFill>
              </a:rPr>
              <a:t>座借助</a:t>
            </a:r>
            <a:r>
              <a:rPr lang="en-US" altLang="zh-CN" sz="1400" dirty="0">
                <a:solidFill>
                  <a:srgbClr val="008000"/>
                </a:solidFill>
              </a:rPr>
              <a:t>two</a:t>
            </a:r>
            <a:r>
              <a:rPr lang="zh-CN" altLang="en-US" sz="1400" dirty="0">
                <a:solidFill>
                  <a:srgbClr val="008000"/>
                </a:solidFill>
              </a:rPr>
              <a:t>座</a:t>
            </a:r>
            <a:r>
              <a:rPr lang="en-US" altLang="zh-CN" sz="1400" dirty="0">
                <a:solidFill>
                  <a:srgbClr val="008000"/>
                </a:solidFill>
              </a:rPr>
              <a:t>,</a:t>
            </a:r>
            <a:r>
              <a:rPr lang="zh-CN" altLang="en-US" sz="1400" dirty="0">
                <a:solidFill>
                  <a:srgbClr val="008000"/>
                </a:solidFill>
              </a:rPr>
              <a:t>移到</a:t>
            </a:r>
            <a:r>
              <a:rPr lang="en-US" altLang="zh-CN" sz="1400" dirty="0">
                <a:solidFill>
                  <a:srgbClr val="008000"/>
                </a:solidFill>
              </a:rPr>
              <a:t>three</a:t>
            </a:r>
            <a:r>
              <a:rPr lang="zh-CN" altLang="en-US" sz="1400" dirty="0">
                <a:solidFill>
                  <a:srgbClr val="008000"/>
                </a:solidFill>
              </a:rPr>
              <a:t>座 </a:t>
            </a:r>
          </a:p>
          <a:p>
            <a:pPr defTabSz="363538" fontAlgn="auto">
              <a:lnSpc>
                <a:spcPct val="120000"/>
              </a:lnSpc>
              <a:spcBef>
                <a:spcPts val="0"/>
              </a:spcBef>
              <a:spcAft>
                <a:spcPts val="0"/>
              </a:spcAft>
              <a:defRPr/>
            </a:pPr>
            <a:r>
              <a:rPr lang="en-US" altLang="zh-CN" sz="1400" dirty="0"/>
              <a:t>{	void move(char </a:t>
            </a:r>
            <a:r>
              <a:rPr lang="en-US" altLang="zh-CN" sz="1400" dirty="0" err="1"/>
              <a:t>x,char</a:t>
            </a:r>
            <a:r>
              <a:rPr lang="en-US" altLang="zh-CN" sz="1400" dirty="0"/>
              <a:t> y);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move</a:t>
            </a:r>
            <a:r>
              <a:rPr lang="zh-CN" altLang="en-US" sz="1400" dirty="0">
                <a:solidFill>
                  <a:srgbClr val="008000"/>
                </a:solidFill>
              </a:rPr>
              <a:t>函数的声明 </a:t>
            </a:r>
          </a:p>
          <a:p>
            <a:pPr defTabSz="363538" fontAlgn="auto">
              <a:lnSpc>
                <a:spcPct val="120000"/>
              </a:lnSpc>
              <a:spcBef>
                <a:spcPts val="0"/>
              </a:spcBef>
              <a:spcAft>
                <a:spcPts val="0"/>
              </a:spcAft>
              <a:defRPr/>
            </a:pPr>
            <a:r>
              <a:rPr lang="zh-CN" altLang="en-US" sz="1400" dirty="0"/>
              <a:t>	</a:t>
            </a:r>
            <a:r>
              <a:rPr lang="en-US" altLang="zh-CN" sz="1400" dirty="0"/>
              <a:t>if(n==1)</a:t>
            </a:r>
          </a:p>
          <a:p>
            <a:pPr defTabSz="363538" fontAlgn="auto">
              <a:lnSpc>
                <a:spcPct val="120000"/>
              </a:lnSpc>
              <a:spcBef>
                <a:spcPts val="0"/>
              </a:spcBef>
              <a:spcAft>
                <a:spcPts val="0"/>
              </a:spcAft>
              <a:defRPr/>
            </a:pPr>
            <a:r>
              <a:rPr lang="en-US" altLang="zh-CN" sz="1400" dirty="0"/>
              <a:t>		move(</a:t>
            </a:r>
            <a:r>
              <a:rPr lang="en-US" altLang="zh-CN" sz="1400" dirty="0" err="1"/>
              <a:t>one,three</a:t>
            </a:r>
            <a:r>
              <a:rPr lang="en-US" altLang="zh-CN" sz="1400" dirty="0"/>
              <a:t>);</a:t>
            </a:r>
          </a:p>
          <a:p>
            <a:pPr defTabSz="363538" fontAlgn="auto">
              <a:lnSpc>
                <a:spcPct val="120000"/>
              </a:lnSpc>
              <a:spcBef>
                <a:spcPts val="0"/>
              </a:spcBef>
              <a:spcAft>
                <a:spcPts val="0"/>
              </a:spcAft>
              <a:defRPr/>
            </a:pPr>
            <a:r>
              <a:rPr lang="en-US" altLang="zh-CN" sz="1400" dirty="0"/>
              <a:t>	else</a:t>
            </a:r>
          </a:p>
          <a:p>
            <a:pPr defTabSz="363538" fontAlgn="auto">
              <a:lnSpc>
                <a:spcPct val="120000"/>
              </a:lnSpc>
              <a:spcBef>
                <a:spcPts val="0"/>
              </a:spcBef>
              <a:spcAft>
                <a:spcPts val="0"/>
              </a:spcAft>
              <a:defRPr/>
            </a:pPr>
            <a:r>
              <a:rPr lang="en-US" altLang="zh-CN" sz="1400" dirty="0"/>
              <a:t>	{	</a:t>
            </a:r>
            <a:r>
              <a:rPr lang="en-US" altLang="zh-CN" sz="1400" dirty="0" err="1"/>
              <a:t>hanoi</a:t>
            </a:r>
            <a:r>
              <a:rPr lang="en-US" altLang="zh-CN" sz="1400" dirty="0"/>
              <a:t>(n-1,one,three,two);</a:t>
            </a:r>
          </a:p>
          <a:p>
            <a:pPr defTabSz="363538" fontAlgn="auto">
              <a:lnSpc>
                <a:spcPct val="120000"/>
              </a:lnSpc>
              <a:spcBef>
                <a:spcPts val="0"/>
              </a:spcBef>
              <a:spcAft>
                <a:spcPts val="0"/>
              </a:spcAft>
              <a:defRPr/>
            </a:pPr>
            <a:r>
              <a:rPr lang="en-US" altLang="zh-CN" sz="1400" dirty="0"/>
              <a:t>		move(</a:t>
            </a:r>
            <a:r>
              <a:rPr lang="en-US" altLang="zh-CN" sz="1400" dirty="0" err="1"/>
              <a:t>one,three</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hanoi</a:t>
            </a:r>
            <a:r>
              <a:rPr lang="en-US" altLang="zh-CN" sz="1400" dirty="0"/>
              <a:t>(n-1,two,one,three);</a:t>
            </a:r>
          </a:p>
          <a:p>
            <a:pPr defTabSz="363538" fontAlgn="auto">
              <a:lnSpc>
                <a:spcPct val="120000"/>
              </a:lnSpc>
              <a:spcBef>
                <a:spcPts val="0"/>
              </a:spcBef>
              <a:spcAft>
                <a:spcPts val="0"/>
              </a:spcAft>
              <a:defRPr/>
            </a:pPr>
            <a:r>
              <a:rPr lang="en-US" altLang="zh-CN" sz="1400" dirty="0"/>
              <a:t>	}</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r>
              <a:rPr lang="en-US" altLang="zh-CN" sz="1400" dirty="0"/>
              <a:t>void move(char </a:t>
            </a:r>
            <a:r>
              <a:rPr lang="en-US" altLang="zh-CN" sz="1400" dirty="0" err="1"/>
              <a:t>x,char</a:t>
            </a:r>
            <a:r>
              <a:rPr lang="en-US" altLang="zh-CN" sz="1400" dirty="0"/>
              <a:t> 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move</a:t>
            </a:r>
            <a:r>
              <a:rPr lang="zh-CN" altLang="en-US" sz="1400" dirty="0">
                <a:solidFill>
                  <a:srgbClr val="008000"/>
                </a:solidFill>
              </a:rPr>
              <a:t>函数 </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("%c-&gt;%c\n",</a:t>
            </a:r>
            <a:r>
              <a:rPr lang="en-US" altLang="zh-CN" sz="1400" dirty="0" err="1"/>
              <a:t>x,y</a:t>
            </a:r>
            <a:r>
              <a:rPr lang="en-US" altLang="zh-CN" sz="1400" dirty="0"/>
              <a:t>); }</a:t>
            </a:r>
          </a:p>
        </p:txBody>
      </p:sp>
      <p:cxnSp>
        <p:nvCxnSpPr>
          <p:cNvPr id="33" name="直接连接符 32">
            <a:extLst>
              <a:ext uri="{FF2B5EF4-FFF2-40B4-BE49-F238E27FC236}"/>
            </a:extLst>
          </p:cNvPr>
          <p:cNvCxnSpPr>
            <a:cxnSpLocks/>
          </p:cNvCxnSpPr>
          <p:nvPr/>
        </p:nvCxnSpPr>
        <p:spPr>
          <a:xfrm>
            <a:off x="5365750" y="879475"/>
            <a:ext cx="0" cy="3649663"/>
          </a:xfrm>
          <a:prstGeom prst="line">
            <a:avLst/>
          </a:prstGeom>
        </p:spPr>
        <p:style>
          <a:lnRef idx="1">
            <a:schemeClr val="accent1"/>
          </a:lnRef>
          <a:fillRef idx="0">
            <a:schemeClr val="accent1"/>
          </a:fillRef>
          <a:effectRef idx="0">
            <a:schemeClr val="accent1"/>
          </a:effectRef>
          <a:fontRef idx="minor">
            <a:schemeClr val="tx1"/>
          </a:fontRef>
        </p:style>
      </p:cxnSp>
      <p:grpSp>
        <p:nvGrpSpPr>
          <p:cNvPr id="62468" name="组合 34"/>
          <p:cNvGrpSpPr>
            <a:grpSpLocks/>
          </p:cNvGrpSpPr>
          <p:nvPr/>
        </p:nvGrpSpPr>
        <p:grpSpPr bwMode="auto">
          <a:xfrm>
            <a:off x="5210175" y="1336675"/>
            <a:ext cx="325438" cy="260350"/>
            <a:chOff x="5926033" y="1926699"/>
            <a:chExt cx="325496" cy="260107"/>
          </a:xfrm>
        </p:grpSpPr>
        <p:sp>
          <p:nvSpPr>
            <p:cNvPr id="36"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9"/>
              </p:custDataLst>
            </p:nvPr>
          </p:nvSpPr>
          <p:spPr>
            <a:xfrm>
              <a:off x="5960964" y="1940974"/>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2"/>
              </p:custDataLst>
            </p:nvPr>
          </p:nvSpPr>
          <p:spPr>
            <a:xfrm>
              <a:off x="5960964" y="2115436"/>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62469" name="组合 42"/>
          <p:cNvGrpSpPr>
            <a:grpSpLocks/>
          </p:cNvGrpSpPr>
          <p:nvPr/>
        </p:nvGrpSpPr>
        <p:grpSpPr bwMode="auto">
          <a:xfrm>
            <a:off x="5210175" y="3703638"/>
            <a:ext cx="325438" cy="260350"/>
            <a:chOff x="5926033" y="5434781"/>
            <a:chExt cx="325496" cy="260106"/>
          </a:xfrm>
        </p:grpSpPr>
        <p:sp>
          <p:nvSpPr>
            <p:cNvPr id="44"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3"/>
              </p:custDataLst>
            </p:nvPr>
          </p:nvSpPr>
          <p:spPr>
            <a:xfrm>
              <a:off x="5960964" y="5449055"/>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6"/>
              </p:custDataLst>
            </p:nvPr>
          </p:nvSpPr>
          <p:spPr>
            <a:xfrm>
              <a:off x="5960964" y="562351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sp>
        <p:nvSpPr>
          <p:cNvPr id="26" name="箭头: 虚尾 25">
            <a:extLst>
              <a:ext uri="{FF2B5EF4-FFF2-40B4-BE49-F238E27FC236}"/>
            </a:extLst>
          </p:cNvPr>
          <p:cNvSpPr/>
          <p:nvPr/>
        </p:nvSpPr>
        <p:spPr>
          <a:xfrm rot="5400000">
            <a:off x="742156" y="-213518"/>
            <a:ext cx="779463" cy="1206500"/>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lIns="0" rIns="0" anchor="ctr"/>
          <a:lstStyle/>
          <a:p>
            <a:pPr algn="ctr" fontAlgn="auto">
              <a:spcBef>
                <a:spcPts val="0"/>
              </a:spcBef>
              <a:spcAft>
                <a:spcPts val="0"/>
              </a:spcAft>
              <a:defRPr/>
            </a:pPr>
            <a:endParaRPr lang="zh-CN" altLang="en-US" sz="1400"/>
          </a:p>
        </p:txBody>
      </p:sp>
      <p:pic>
        <p:nvPicPr>
          <p:cNvPr id="62471" name="图片 1"/>
          <p:cNvPicPr>
            <a:picLocks noChangeAspect="1"/>
          </p:cNvPicPr>
          <p:nvPr/>
        </p:nvPicPr>
        <p:blipFill>
          <a:blip r:embed="rId16" cstate="print"/>
          <a:srcRect/>
          <a:stretch>
            <a:fillRect/>
          </a:stretch>
        </p:blipFill>
        <p:spPr bwMode="auto">
          <a:xfrm>
            <a:off x="8164513" y="4630738"/>
            <a:ext cx="3457575" cy="191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573088" y="260350"/>
            <a:ext cx="10515600" cy="1325563"/>
          </a:xfrm>
        </p:spPr>
        <p:txBody>
          <a:bodyPr/>
          <a:lstStyle/>
          <a:p>
            <a:r>
              <a:rPr lang="zh-CN" altLang="en-US" smtClean="0"/>
              <a:t>为什么要用函数</a:t>
            </a:r>
          </a:p>
        </p:txBody>
      </p:sp>
      <p:sp>
        <p:nvSpPr>
          <p:cNvPr id="16386" name="内容占位符 2"/>
          <p:cNvSpPr>
            <a:spLocks noGrp="1"/>
          </p:cNvSpPr>
          <p:nvPr>
            <p:ph idx="1"/>
          </p:nvPr>
        </p:nvSpPr>
        <p:spPr>
          <a:xfrm>
            <a:off x="573088" y="1155700"/>
            <a:ext cx="7494587" cy="465138"/>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a:t>
            </a:r>
            <a:r>
              <a:rPr lang="zh-CN" altLang="en-US" sz="2000" smtClean="0">
                <a:solidFill>
                  <a:schemeClr val="accent1"/>
                </a:solidFill>
              </a:rPr>
              <a:t>想输出以下的结果，用函数调用实现。</a:t>
            </a:r>
          </a:p>
        </p:txBody>
      </p:sp>
      <p:sp>
        <p:nvSpPr>
          <p:cNvPr id="13" name="圆角矩形 12"/>
          <p:cNvSpPr/>
          <p:nvPr/>
        </p:nvSpPr>
        <p:spPr>
          <a:xfrm>
            <a:off x="793750" y="1676400"/>
            <a:ext cx="5189538" cy="461327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t>int main()</a:t>
            </a:r>
          </a:p>
          <a:p>
            <a:pPr defTabSz="363538" fontAlgn="auto">
              <a:lnSpc>
                <a:spcPct val="120000"/>
              </a:lnSpc>
              <a:spcBef>
                <a:spcPts val="0"/>
              </a:spcBef>
              <a:spcAft>
                <a:spcPts val="0"/>
              </a:spcAft>
              <a:defRPr/>
            </a:pPr>
            <a:r>
              <a:rPr lang="en-US" altLang="zh-CN" sz="1400" dirty="0"/>
              <a:t>{	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print_star</a:t>
            </a:r>
            <a:r>
              <a:rPr lang="zh-CN" altLang="en-US" sz="1400" dirty="0">
                <a:solidFill>
                  <a:srgbClr val="008000"/>
                </a:solidFill>
              </a:rPr>
              <a:t>函数</a:t>
            </a:r>
          </a:p>
          <a:p>
            <a:pPr defTabSz="363538" fontAlgn="auto">
              <a:lnSpc>
                <a:spcPct val="120000"/>
              </a:lnSpc>
              <a:spcBef>
                <a:spcPts val="0"/>
              </a:spcBef>
              <a:spcAft>
                <a:spcPts val="0"/>
              </a:spcAft>
              <a:defRPr/>
            </a:pPr>
            <a:r>
              <a:rPr lang="zh-CN" altLang="en-US" sz="1400" dirty="0"/>
              <a:t>	</a:t>
            </a: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print_message</a:t>
            </a:r>
            <a:r>
              <a:rPr lang="zh-CN" altLang="en-US" sz="1400" dirty="0">
                <a:solidFill>
                  <a:srgbClr val="008000"/>
                </a:solidFill>
              </a:rPr>
              <a:t>函数</a:t>
            </a:r>
          </a:p>
          <a:p>
            <a:pPr defTabSz="363538" fontAlgn="auto">
              <a:lnSpc>
                <a:spcPct val="120000"/>
              </a:lnSpc>
              <a:spcBef>
                <a:spcPts val="0"/>
              </a:spcBef>
              <a:spcAft>
                <a:spcPts val="0"/>
              </a:spcAft>
              <a:defRPr/>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fontAlgn="auto">
              <a:lnSpc>
                <a:spcPct val="120000"/>
              </a:lnSpc>
              <a:spcBef>
                <a:spcPts val="0"/>
              </a:spcBef>
              <a:spcAft>
                <a:spcPts val="0"/>
              </a:spcAft>
              <a:defRPr/>
            </a:pPr>
            <a:r>
              <a:rPr lang="zh-CN" altLang="en-US" sz="1400" dirty="0"/>
              <a:t>	</a:t>
            </a:r>
            <a:r>
              <a:rPr lang="en-US" altLang="zh-CN" sz="1400" dirty="0" err="1"/>
              <a:t>print_message</a:t>
            </a:r>
            <a:r>
              <a:rPr lang="en-US" altLang="zh-CN" sz="1400" dirty="0"/>
              <a:t>();			</a:t>
            </a:r>
            <a:r>
              <a:rPr lang="en-US" altLang="zh-CN" sz="1400" dirty="0">
                <a:solidFill>
                  <a:srgbClr val="008000"/>
                </a:solidFill>
              </a:rPr>
              <a:t>//</a:t>
            </a:r>
            <a:r>
              <a:rPr lang="en-US" altLang="zh-CN" sz="1400" dirty="0" err="1">
                <a:solidFill>
                  <a:srgbClr val="008000"/>
                </a:solidFill>
              </a:rPr>
              <a:t>print_message</a:t>
            </a:r>
            <a:r>
              <a:rPr lang="zh-CN" altLang="en-US" sz="1400" dirty="0">
                <a:solidFill>
                  <a:srgbClr val="008000"/>
                </a:solidFill>
              </a:rPr>
              <a:t>函数</a:t>
            </a:r>
          </a:p>
          <a:p>
            <a:pPr defTabSz="363538" fontAlgn="auto">
              <a:lnSpc>
                <a:spcPct val="120000"/>
              </a:lnSpc>
              <a:spcBef>
                <a:spcPts val="0"/>
              </a:spcBef>
              <a:spcAft>
                <a:spcPts val="0"/>
              </a:spcAft>
              <a:defRPr/>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fontAlgn="auto">
              <a:lnSpc>
                <a:spcPct val="120000"/>
              </a:lnSpc>
              <a:spcBef>
                <a:spcPts val="0"/>
              </a:spcBef>
              <a:spcAft>
                <a:spcPts val="0"/>
              </a:spcAft>
              <a:defRPr/>
            </a:pPr>
            <a:r>
              <a:rPr lang="zh-CN" altLang="en-US" sz="1400" dirty="0"/>
              <a:t>	</a:t>
            </a:r>
            <a:r>
              <a:rPr lang="en-US" altLang="zh-CN" sz="1400" dirty="0"/>
              <a:t>return 0;</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print_star</a:t>
            </a:r>
            <a:r>
              <a:rPr lang="zh-CN" altLang="en-US" sz="1400" dirty="0">
                <a:solidFill>
                  <a:srgbClr val="008000"/>
                </a:solidFill>
              </a:rPr>
              <a:t>函数</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("******************\n");	</a:t>
            </a:r>
            <a:r>
              <a:rPr lang="en-US" altLang="zh-CN" sz="1400" dirty="0">
                <a:solidFill>
                  <a:srgbClr val="008000"/>
                </a:solidFill>
              </a:rPr>
              <a:t>//</a:t>
            </a:r>
            <a:r>
              <a:rPr lang="zh-CN" altLang="en-US" sz="1400" dirty="0">
                <a:solidFill>
                  <a:srgbClr val="008000"/>
                </a:solidFill>
              </a:rPr>
              <a:t>输出一行*号</a:t>
            </a:r>
            <a:endParaRPr lang="en-US" altLang="zh-CN" sz="1400" dirty="0">
              <a:solidFill>
                <a:srgbClr val="008000"/>
              </a:solidFill>
            </a:endParaRP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print_message</a:t>
            </a:r>
            <a:r>
              <a:rPr lang="zh-CN" altLang="en-US" sz="1400" dirty="0">
                <a:solidFill>
                  <a:srgbClr val="008000"/>
                </a:solidFill>
              </a:rPr>
              <a:t>函数</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("How do you do!\n");	</a:t>
            </a:r>
            <a:r>
              <a:rPr lang="en-US" altLang="zh-CN" sz="1400" dirty="0">
                <a:solidFill>
                  <a:srgbClr val="008000"/>
                </a:solidFill>
              </a:rPr>
              <a:t>//</a:t>
            </a:r>
            <a:r>
              <a:rPr lang="zh-CN" altLang="en-US" sz="1400" dirty="0">
                <a:solidFill>
                  <a:srgbClr val="008000"/>
                </a:solidFill>
              </a:rPr>
              <a:t>输出一行文字信息</a:t>
            </a:r>
            <a:endParaRPr lang="en-US" altLang="zh-CN" sz="1400" dirty="0">
              <a:solidFill>
                <a:srgbClr val="008000"/>
              </a:solidFill>
            </a:endParaRPr>
          </a:p>
          <a:p>
            <a:pPr defTabSz="363538" fontAlgn="auto">
              <a:lnSpc>
                <a:spcPct val="120000"/>
              </a:lnSpc>
              <a:spcBef>
                <a:spcPts val="0"/>
              </a:spcBef>
              <a:spcAft>
                <a:spcPts val="0"/>
              </a:spcAft>
              <a:defRPr/>
            </a:pPr>
            <a:r>
              <a:rPr lang="en-US" altLang="zh-CN" sz="1400" dirty="0"/>
              <a:t>}</a:t>
            </a:r>
            <a:endParaRPr lang="en-US" altLang="zh-CN" sz="1400" dirty="0">
              <a:solidFill>
                <a:srgbClr val="008000"/>
              </a:solidFill>
            </a:endParaRPr>
          </a:p>
        </p:txBody>
      </p:sp>
      <p:grpSp>
        <p:nvGrpSpPr>
          <p:cNvPr id="52" name="组合 51"/>
          <p:cNvGrpSpPr/>
          <p:nvPr/>
        </p:nvGrpSpPr>
        <p:grpSpPr>
          <a:xfrm>
            <a:off x="6092613" y="2430214"/>
            <a:ext cx="5286587" cy="3858827"/>
            <a:chOff x="8050698" y="5019262"/>
            <a:chExt cx="5286587" cy="3858827"/>
          </a:xfrm>
          <a:effectLst>
            <a:outerShdw blurRad="63500" sx="102000" sy="102000" algn="ctr" rotWithShape="0">
              <a:prstClr val="black">
                <a:alpha val="40000"/>
              </a:prstClr>
            </a:outerShdw>
          </a:effectLst>
        </p:grpSpPr>
        <p:sp>
          <p:nvSpPr>
            <p:cNvPr id="53" name="剪去单角的矩形 52"/>
            <p:cNvSpPr/>
            <p:nvPr/>
          </p:nvSpPr>
          <p:spPr>
            <a:xfrm>
              <a:off x="8050698" y="5019262"/>
              <a:ext cx="5286587" cy="3858827"/>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a:p>
          </p:txBody>
        </p:sp>
        <p:pic>
          <p:nvPicPr>
            <p:cNvPr id="54" name="图片 53"/>
            <p:cNvPicPr>
              <a:picLocks noChangeAspect="1"/>
            </p:cNvPicPr>
            <p:nvPr/>
          </p:nvPicPr>
          <p:blipFill>
            <a:blip r:embed="rId3" cstate="print">
              <a:extLst>
                <a:ext uri="{28A0092B-C50C-407E-A947-70E740481C1C}"/>
              </a:extLst>
            </a:blip>
            <a:stretch>
              <a:fillRect/>
            </a:stretch>
          </p:blipFill>
          <p:spPr>
            <a:xfrm>
              <a:off x="8108212" y="5064435"/>
              <a:ext cx="290352" cy="327244"/>
            </a:xfrm>
            <a:prstGeom prst="rect">
              <a:avLst/>
            </a:prstGeom>
          </p:spPr>
        </p:pic>
        <p:sp>
          <p:nvSpPr>
            <p:cNvPr id="55" name="文本框 54"/>
            <p:cNvSpPr txBox="1"/>
            <p:nvPr/>
          </p:nvSpPr>
          <p:spPr>
            <a:xfrm>
              <a:off x="8388006" y="5054496"/>
              <a:ext cx="4786720" cy="3711785"/>
            </a:xfrm>
            <a:prstGeom prst="rect">
              <a:avLst/>
            </a:prstGeom>
            <a:noFill/>
          </p:spPr>
          <p:txBody>
            <a:bodyPr>
              <a:spAutoFit/>
            </a:bodyPr>
            <a:lstStyle/>
            <a:p>
              <a:pPr fontAlgn="auto">
                <a:lnSpc>
                  <a:spcPct val="120000"/>
                </a:lnSpc>
                <a:spcBef>
                  <a:spcPts val="0"/>
                </a:spcBef>
                <a:spcAft>
                  <a:spcPts val="0"/>
                </a:spcAft>
                <a:defRPr/>
              </a:pPr>
              <a:r>
                <a:rPr lang="en-US" altLang="zh-CN" sz="1400">
                  <a:solidFill>
                    <a:schemeClr val="bg1"/>
                  </a:solidFill>
                  <a:latin typeface="+mn-lt"/>
                  <a:ea typeface="+mn-ea"/>
                  <a:cs typeface="+mn-cs"/>
                </a:rPr>
                <a:t>print_star</a:t>
              </a:r>
              <a:r>
                <a:rPr lang="zh-CN" altLang="en-US" sz="1400">
                  <a:solidFill>
                    <a:schemeClr val="bg1"/>
                  </a:solidFill>
                  <a:latin typeface="+mn-lt"/>
                  <a:ea typeface="+mn-ea"/>
                  <a:cs typeface="+mn-cs"/>
                </a:rPr>
                <a:t>和</a:t>
              </a:r>
              <a:r>
                <a:rPr lang="en-US" altLang="zh-CN" sz="1400">
                  <a:solidFill>
                    <a:schemeClr val="bg1"/>
                  </a:solidFill>
                  <a:latin typeface="+mn-lt"/>
                  <a:ea typeface="+mn-ea"/>
                  <a:cs typeface="+mn-cs"/>
                </a:rPr>
                <a:t>print_message</a:t>
              </a:r>
              <a:r>
                <a:rPr lang="zh-CN" altLang="en-US" sz="1400">
                  <a:solidFill>
                    <a:schemeClr val="bg1"/>
                  </a:solidFill>
                  <a:latin typeface="+mn-lt"/>
                  <a:ea typeface="+mn-ea"/>
                  <a:cs typeface="+mn-cs"/>
                </a:rPr>
                <a:t>都是用户定义的函数名，分别用来输出一排“*”号和一行文字信息。在定义这两个函数时指定函数的类型为</a:t>
              </a:r>
              <a:r>
                <a:rPr lang="en-US" altLang="zh-CN" sz="1400">
                  <a:solidFill>
                    <a:schemeClr val="bg1"/>
                  </a:solidFill>
                  <a:latin typeface="+mn-lt"/>
                  <a:ea typeface="+mn-ea"/>
                  <a:cs typeface="+mn-cs"/>
                </a:rPr>
                <a:t>void</a:t>
              </a:r>
              <a:r>
                <a:rPr lang="zh-CN" altLang="en-US" sz="1400">
                  <a:solidFill>
                    <a:schemeClr val="bg1"/>
                  </a:solidFill>
                  <a:latin typeface="+mn-lt"/>
                  <a:ea typeface="+mn-ea"/>
                  <a:cs typeface="+mn-cs"/>
                </a:rPr>
                <a:t>，意为函数无类型，即无函数值，也就是说，执行这两个函数后不会把任何值带回</a:t>
              </a:r>
              <a:r>
                <a:rPr lang="en-US" altLang="zh-CN" sz="1400">
                  <a:solidFill>
                    <a:schemeClr val="bg1"/>
                  </a:solidFill>
                  <a:latin typeface="+mn-lt"/>
                  <a:ea typeface="+mn-ea"/>
                  <a:cs typeface="+mn-cs"/>
                </a:rPr>
                <a:t>main</a:t>
              </a:r>
              <a:r>
                <a:rPr lang="zh-CN" altLang="en-US" sz="1400">
                  <a:solidFill>
                    <a:schemeClr val="bg1"/>
                  </a:solidFill>
                  <a:latin typeface="+mn-lt"/>
                  <a:ea typeface="+mn-ea"/>
                  <a:cs typeface="+mn-cs"/>
                </a:rPr>
                <a:t>函数。</a:t>
              </a:r>
            </a:p>
            <a:p>
              <a:pPr fontAlgn="auto">
                <a:lnSpc>
                  <a:spcPct val="120000"/>
                </a:lnSpc>
                <a:spcBef>
                  <a:spcPts val="0"/>
                </a:spcBef>
                <a:spcAft>
                  <a:spcPts val="0"/>
                </a:spcAft>
                <a:defRPr/>
              </a:pPr>
              <a:endParaRPr lang="zh-CN" altLang="en-US" sz="1400">
                <a:solidFill>
                  <a:schemeClr val="bg1"/>
                </a:solidFill>
                <a:latin typeface="+mn-lt"/>
                <a:ea typeface="+mn-ea"/>
                <a:cs typeface="+mn-cs"/>
              </a:endParaRPr>
            </a:p>
            <a:p>
              <a:pPr fontAlgn="auto">
                <a:lnSpc>
                  <a:spcPct val="120000"/>
                </a:lnSpc>
                <a:spcBef>
                  <a:spcPts val="0"/>
                </a:spcBef>
                <a:spcAft>
                  <a:spcPts val="0"/>
                </a:spcAft>
                <a:defRPr/>
              </a:pPr>
              <a:r>
                <a:rPr lang="zh-CN" altLang="en-US" sz="1400">
                  <a:solidFill>
                    <a:schemeClr val="bg1"/>
                  </a:solidFill>
                  <a:latin typeface="+mn-lt"/>
                  <a:ea typeface="+mn-ea"/>
                  <a:cs typeface="+mn-cs"/>
                </a:rPr>
                <a:t>在程序中，定义</a:t>
              </a:r>
              <a:r>
                <a:rPr lang="en-US" altLang="zh-CN" sz="1400">
                  <a:solidFill>
                    <a:schemeClr val="bg1"/>
                  </a:solidFill>
                  <a:latin typeface="+mn-lt"/>
                  <a:ea typeface="+mn-ea"/>
                  <a:cs typeface="+mn-cs"/>
                </a:rPr>
                <a:t>print_star</a:t>
              </a:r>
              <a:r>
                <a:rPr lang="zh-CN" altLang="en-US" sz="1400">
                  <a:solidFill>
                    <a:schemeClr val="bg1"/>
                  </a:solidFill>
                  <a:latin typeface="+mn-lt"/>
                  <a:ea typeface="+mn-ea"/>
                  <a:cs typeface="+mn-cs"/>
                </a:rPr>
                <a:t>函数和</a:t>
              </a:r>
              <a:r>
                <a:rPr lang="en-US" altLang="zh-CN" sz="1400">
                  <a:solidFill>
                    <a:schemeClr val="bg1"/>
                  </a:solidFill>
                  <a:latin typeface="+mn-lt"/>
                  <a:ea typeface="+mn-ea"/>
                  <a:cs typeface="+mn-cs"/>
                </a:rPr>
                <a:t>print_message</a:t>
              </a:r>
              <a:r>
                <a:rPr lang="zh-CN" altLang="en-US" sz="1400">
                  <a:solidFill>
                    <a:schemeClr val="bg1"/>
                  </a:solidFill>
                  <a:latin typeface="+mn-lt"/>
                  <a:ea typeface="+mn-ea"/>
                  <a:cs typeface="+mn-cs"/>
                </a:rPr>
                <a:t>函数的位置是在</a:t>
              </a:r>
              <a:r>
                <a:rPr lang="en-US" altLang="zh-CN" sz="1400">
                  <a:solidFill>
                    <a:schemeClr val="bg1"/>
                  </a:solidFill>
                  <a:latin typeface="+mn-lt"/>
                  <a:ea typeface="+mn-ea"/>
                  <a:cs typeface="+mn-cs"/>
                </a:rPr>
                <a:t>main</a:t>
              </a:r>
              <a:r>
                <a:rPr lang="zh-CN" altLang="en-US" sz="1400">
                  <a:solidFill>
                    <a:schemeClr val="bg1"/>
                  </a:solidFill>
                  <a:latin typeface="+mn-lt"/>
                  <a:ea typeface="+mn-ea"/>
                  <a:cs typeface="+mn-cs"/>
                </a:rPr>
                <a:t>函数的后面，在这种情况下，应当在</a:t>
              </a:r>
              <a:r>
                <a:rPr lang="en-US" altLang="zh-CN" sz="1400">
                  <a:solidFill>
                    <a:schemeClr val="bg1"/>
                  </a:solidFill>
                  <a:latin typeface="+mn-lt"/>
                  <a:ea typeface="+mn-ea"/>
                  <a:cs typeface="+mn-cs"/>
                </a:rPr>
                <a:t>main</a:t>
              </a:r>
              <a:r>
                <a:rPr lang="zh-CN" altLang="en-US" sz="1400">
                  <a:solidFill>
                    <a:schemeClr val="bg1"/>
                  </a:solidFill>
                  <a:latin typeface="+mn-lt"/>
                  <a:ea typeface="+mn-ea"/>
                  <a:cs typeface="+mn-cs"/>
                </a:rPr>
                <a:t>函数之前或</a:t>
              </a:r>
              <a:r>
                <a:rPr lang="en-US" altLang="zh-CN" sz="1400">
                  <a:solidFill>
                    <a:schemeClr val="bg1"/>
                  </a:solidFill>
                  <a:latin typeface="+mn-lt"/>
                  <a:ea typeface="+mn-ea"/>
                  <a:cs typeface="+mn-cs"/>
                </a:rPr>
                <a:t>main</a:t>
              </a:r>
              <a:r>
                <a:rPr lang="zh-CN" altLang="en-US" sz="1400">
                  <a:solidFill>
                    <a:schemeClr val="bg1"/>
                  </a:solidFill>
                  <a:latin typeface="+mn-lt"/>
                  <a:ea typeface="+mn-ea"/>
                  <a:cs typeface="+mn-cs"/>
                </a:rPr>
                <a:t>函数中的开头部分，对以上两个函数进行“声明”。</a:t>
              </a:r>
              <a:r>
                <a:rPr lang="zh-CN" altLang="en-US" sz="1400" b="1">
                  <a:solidFill>
                    <a:schemeClr val="bg1"/>
                  </a:solidFill>
                  <a:latin typeface="+mn-lt"/>
                  <a:ea typeface="+mn-ea"/>
                  <a:cs typeface="+mn-cs"/>
                </a:rPr>
                <a:t>函数声明</a:t>
              </a:r>
              <a:r>
                <a:rPr lang="zh-CN" altLang="en-US" sz="1400">
                  <a:solidFill>
                    <a:schemeClr val="bg1"/>
                  </a:solidFill>
                  <a:latin typeface="+mn-lt"/>
                  <a:ea typeface="+mn-ea"/>
                  <a:cs typeface="+mn-cs"/>
                </a:rPr>
                <a:t>的作用是把有关函数的信息</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函数名、函数类型、函数参数的个数与类型</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通知编译系统，以便在编译系统对程序进行编译时，在进行到</a:t>
              </a:r>
              <a:r>
                <a:rPr lang="en-US" altLang="zh-CN" sz="1400">
                  <a:solidFill>
                    <a:schemeClr val="bg1"/>
                  </a:solidFill>
                  <a:latin typeface="+mn-lt"/>
                  <a:ea typeface="+mn-ea"/>
                  <a:cs typeface="+mn-cs"/>
                </a:rPr>
                <a:t>main</a:t>
              </a:r>
              <a:r>
                <a:rPr lang="zh-CN" altLang="en-US" sz="1400">
                  <a:solidFill>
                    <a:schemeClr val="bg1"/>
                  </a:solidFill>
                  <a:latin typeface="+mn-lt"/>
                  <a:ea typeface="+mn-ea"/>
                  <a:cs typeface="+mn-cs"/>
                </a:rPr>
                <a:t>函数调用</a:t>
              </a:r>
              <a:r>
                <a:rPr lang="en-US" altLang="zh-CN" sz="1400">
                  <a:solidFill>
                    <a:schemeClr val="bg1"/>
                  </a:solidFill>
                  <a:latin typeface="+mn-lt"/>
                  <a:ea typeface="+mn-ea"/>
                  <a:cs typeface="+mn-cs"/>
                </a:rPr>
                <a:t>print_star()</a:t>
              </a:r>
              <a:r>
                <a:rPr lang="zh-CN" altLang="en-US" sz="1400">
                  <a:solidFill>
                    <a:schemeClr val="bg1"/>
                  </a:solidFill>
                  <a:latin typeface="+mn-lt"/>
                  <a:ea typeface="+mn-ea"/>
                  <a:cs typeface="+mn-cs"/>
                </a:rPr>
                <a:t>和 </a:t>
              </a:r>
              <a:r>
                <a:rPr lang="en-US" altLang="zh-CN" sz="1400">
                  <a:solidFill>
                    <a:schemeClr val="bg1"/>
                  </a:solidFill>
                  <a:latin typeface="+mn-lt"/>
                  <a:ea typeface="+mn-ea"/>
                  <a:cs typeface="+mn-cs"/>
                </a:rPr>
                <a:t>print_message()</a:t>
              </a:r>
              <a:r>
                <a:rPr lang="zh-CN" altLang="en-US" sz="1400">
                  <a:solidFill>
                    <a:schemeClr val="bg1"/>
                  </a:solidFill>
                  <a:latin typeface="+mn-lt"/>
                  <a:ea typeface="+mn-ea"/>
                  <a:cs typeface="+mn-cs"/>
                </a:rPr>
                <a:t>时知道它们是函数而不是变量或其他对象。此外，还对调用函数的正确性进行检查</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如类型、函数名、参数个数、参数类型等是否正确</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a:t>
              </a:r>
              <a:endParaRPr lang="en-US" altLang="zh-CN" sz="1400">
                <a:solidFill>
                  <a:schemeClr val="bg1"/>
                </a:solidFill>
                <a:latin typeface="+mn-lt"/>
                <a:ea typeface="+mn-ea"/>
                <a:cs typeface="+mn-cs"/>
              </a:endParaRPr>
            </a:p>
          </p:txBody>
        </p:sp>
      </p:grpSp>
      <p:pic>
        <p:nvPicPr>
          <p:cNvPr id="16389" name="图片 3"/>
          <p:cNvPicPr>
            <a:picLocks noChangeAspect="1"/>
          </p:cNvPicPr>
          <p:nvPr/>
        </p:nvPicPr>
        <p:blipFill>
          <a:blip r:embed="rId4" cstate="print"/>
          <a:srcRect/>
          <a:stretch>
            <a:fillRect/>
          </a:stretch>
        </p:blipFill>
        <p:spPr bwMode="auto">
          <a:xfrm>
            <a:off x="6092825" y="1216025"/>
            <a:ext cx="3486150" cy="1047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ctrTitle"/>
          </p:nvPr>
        </p:nvSpPr>
        <p:spPr/>
        <p:txBody>
          <a:bodyPr/>
          <a:lstStyle/>
          <a:p>
            <a:r>
              <a:rPr lang="zh-CN" altLang="en-US" smtClean="0"/>
              <a:t>数组作为函数参数</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extLst>
          </p:cNvPr>
          <p:cNvGraphicFramePr>
            <a:graphicFrameLocks noGrp="1"/>
          </p:cNvGraphicFramePr>
          <p:nvPr/>
        </p:nvGraphicFramePr>
        <p:xfrm>
          <a:off x="2238375" y="2205038"/>
          <a:ext cx="8128000" cy="2103120"/>
        </p:xfrm>
        <a:graphic>
          <a:graphicData uri="http://schemas.openxmlformats.org/drawingml/2006/table">
            <a:tbl>
              <a:tblPr firstRow="1">
                <a:tableStyleId>{5C22544A-7EE6-4342-B048-85BDC9FD1C3A}</a:tableStyleId>
              </a:tblPr>
              <a:tblGrid>
                <a:gridCol w="4064000">
                  <a:extLst>
                    <a:ext uri="{9D8B030D-6E8A-4147-A177-3AD203B41FA5}"/>
                  </a:extLst>
                </a:gridCol>
                <a:gridCol w="4064000">
                  <a:extLst>
                    <a:ext uri="{9D8B030D-6E8A-4147-A177-3AD203B41FA5}"/>
                  </a:extLst>
                </a:gridCol>
              </a:tblGrid>
              <a:tr h="370840">
                <a:tc>
                  <a:txBody>
                    <a:bodyPr/>
                    <a:lstStyle/>
                    <a:p>
                      <a:pPr algn="ctr">
                        <a:lnSpc>
                          <a:spcPct val="200000"/>
                        </a:lnSpc>
                      </a:pPr>
                      <a:r>
                        <a:rPr lang="zh-CN" altLang="en-US" sz="2000" dirty="0"/>
                        <a:t>形式参数</a:t>
                      </a:r>
                    </a:p>
                  </a:txBody>
                  <a:tcPr anchor="ctr"/>
                </a:tc>
                <a:tc>
                  <a:txBody>
                    <a:bodyPr/>
                    <a:lstStyle/>
                    <a:p>
                      <a:pPr algn="ctr">
                        <a:lnSpc>
                          <a:spcPct val="200000"/>
                        </a:lnSpc>
                      </a:pPr>
                      <a:r>
                        <a:rPr lang="zh-CN" altLang="en-US" sz="2000" dirty="0"/>
                        <a:t>实在参数</a:t>
                      </a:r>
                    </a:p>
                  </a:txBody>
                  <a:tcPr anchor="ctr"/>
                </a:tc>
                <a:extLst>
                  <a:ext uri="{0D108BD9-81ED-4DB2-BD59-A6C34878D82A}"/>
                </a:extLst>
              </a:tr>
              <a:tr h="370840">
                <a:tc>
                  <a:txBody>
                    <a:bodyPr/>
                    <a:lstStyle/>
                    <a:p>
                      <a:pPr>
                        <a:lnSpc>
                          <a:spcPct val="200000"/>
                        </a:lnSpc>
                      </a:pPr>
                      <a:r>
                        <a:rPr lang="zh-CN" altLang="en-US" sz="2000" dirty="0"/>
                        <a:t>变量</a:t>
                      </a:r>
                    </a:p>
                  </a:txBody>
                  <a:tcPr anchor="ctr"/>
                </a:tc>
                <a:tc>
                  <a:txBody>
                    <a:bodyPr/>
                    <a:lstStyle/>
                    <a:p>
                      <a:pPr>
                        <a:lnSpc>
                          <a:spcPct val="200000"/>
                        </a:lnSpc>
                      </a:pPr>
                      <a:r>
                        <a:rPr lang="zh-CN" altLang="en-US" sz="2000" dirty="0"/>
                        <a:t>常量、变量、表达式、数组元素</a:t>
                      </a:r>
                    </a:p>
                  </a:txBody>
                  <a:tcPr anchor="ctr"/>
                </a:tc>
                <a:extLst>
                  <a:ext uri="{0D108BD9-81ED-4DB2-BD59-A6C34878D82A}"/>
                </a:extLst>
              </a:tr>
              <a:tr h="370840">
                <a:tc>
                  <a:txBody>
                    <a:bodyPr/>
                    <a:lstStyle/>
                    <a:p>
                      <a:pPr>
                        <a:lnSpc>
                          <a:spcPct val="200000"/>
                        </a:lnSpc>
                      </a:pPr>
                      <a:r>
                        <a:rPr lang="zh-CN" altLang="en-US" sz="2000" dirty="0"/>
                        <a:t>数组</a:t>
                      </a:r>
                    </a:p>
                  </a:txBody>
                  <a:tcPr anchor="ctr"/>
                </a:tc>
                <a:tc>
                  <a:txBody>
                    <a:bodyPr/>
                    <a:lstStyle/>
                    <a:p>
                      <a:pPr>
                        <a:lnSpc>
                          <a:spcPct val="200000"/>
                        </a:lnSpc>
                      </a:pPr>
                      <a:r>
                        <a:rPr lang="zh-CN" altLang="en-US" sz="2000" dirty="0"/>
                        <a:t>数组</a:t>
                      </a:r>
                    </a:p>
                  </a:txBody>
                  <a:tcPr anchor="ct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1912938" y="1341438"/>
            <a:ext cx="5702300" cy="712787"/>
          </a:xfrm>
        </p:spPr>
        <p:txBody>
          <a:bodyPr/>
          <a:lstStyle/>
          <a:p>
            <a:r>
              <a:rPr lang="zh-CN" altLang="en-US" sz="3600" smtClean="0"/>
              <a:t>数组元素作为函数实参</a:t>
            </a:r>
          </a:p>
        </p:txBody>
      </p:sp>
      <p:sp>
        <p:nvSpPr>
          <p:cNvPr id="9" name="内容占位符 2">
            <a:extLst>
              <a:ext uri="{FF2B5EF4-FFF2-40B4-BE49-F238E27FC236}"/>
            </a:extLst>
          </p:cNvPr>
          <p:cNvSpPr>
            <a:spLocks noGrp="1"/>
          </p:cNvSpPr>
          <p:nvPr>
            <p:ph idx="1"/>
          </p:nvPr>
        </p:nvSpPr>
        <p:spPr>
          <a:xfrm>
            <a:off x="860425" y="1827213"/>
            <a:ext cx="10245725" cy="3160712"/>
          </a:xfrm>
        </p:spPr>
        <p:txBody>
          <a:bodyPr rtlCol="0" anchor="ctr">
            <a:noAutofit/>
          </a:bodyPr>
          <a:lstStyle/>
          <a:p>
            <a:pPr marL="0" indent="0" fontAlgn="auto">
              <a:lnSpc>
                <a:spcPct val="150000"/>
              </a:lnSpc>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数组元素可以用作函数实参，但是不能用作形参。因为形参是在函数被调用时临时分配存储单元的，不可能为一个数组元素单独分配存储单元</a:t>
            </a:r>
            <a:r>
              <a:rPr lang="en-US" altLang="zh-CN" sz="2400" dirty="0">
                <a:solidFill>
                  <a:schemeClr val="tx1">
                    <a:lumMod val="65000"/>
                    <a:lumOff val="35000"/>
                  </a:schemeClr>
                </a:solidFill>
                <a:latin typeface="+mn-ea"/>
                <a:ea typeface="+mn-ea"/>
                <a:cs typeface="+mn-cs"/>
              </a:rPr>
              <a:t>(</a:t>
            </a:r>
            <a:r>
              <a:rPr lang="zh-CN" altLang="en-US" sz="2400" dirty="0">
                <a:solidFill>
                  <a:schemeClr val="tx1">
                    <a:lumMod val="65000"/>
                    <a:lumOff val="35000"/>
                  </a:schemeClr>
                </a:solidFill>
                <a:latin typeface="+mn-ea"/>
                <a:ea typeface="+mn-ea"/>
                <a:cs typeface="+mn-cs"/>
              </a:rPr>
              <a:t>数组是一个整体，在内存中占连续的一段存储单元</a:t>
            </a:r>
            <a:r>
              <a:rPr lang="en-US" altLang="zh-CN" sz="2400" dirty="0">
                <a:solidFill>
                  <a:schemeClr val="tx1">
                    <a:lumMod val="65000"/>
                    <a:lumOff val="35000"/>
                  </a:schemeClr>
                </a:solidFill>
                <a:latin typeface="+mn-ea"/>
                <a:ea typeface="+mn-ea"/>
                <a:cs typeface="+mn-cs"/>
              </a:rPr>
              <a:t>)</a:t>
            </a:r>
            <a:r>
              <a:rPr lang="zh-CN" altLang="en-US" sz="2400" dirty="0">
                <a:solidFill>
                  <a:schemeClr val="tx1">
                    <a:lumMod val="65000"/>
                    <a:lumOff val="35000"/>
                  </a:schemeClr>
                </a:solidFill>
                <a:latin typeface="+mn-ea"/>
                <a:ea typeface="+mn-ea"/>
                <a:cs typeface="+mn-cs"/>
              </a:rPr>
              <a:t>。在用数组元素作函数实参时，把实参的值传给形参，是“</a:t>
            </a:r>
            <a:r>
              <a:rPr lang="zh-CN" altLang="en-US" sz="2400" b="1" dirty="0">
                <a:solidFill>
                  <a:schemeClr val="tx1">
                    <a:lumMod val="65000"/>
                    <a:lumOff val="35000"/>
                  </a:schemeClr>
                </a:solidFill>
                <a:latin typeface="+mn-ea"/>
                <a:ea typeface="+mn-ea"/>
                <a:cs typeface="+mn-cs"/>
              </a:rPr>
              <a:t>值传递</a:t>
            </a:r>
            <a:r>
              <a:rPr lang="zh-CN" altLang="en-US" sz="2400" dirty="0">
                <a:solidFill>
                  <a:schemeClr val="tx1">
                    <a:lumMod val="65000"/>
                    <a:lumOff val="35000"/>
                  </a:schemeClr>
                </a:solidFill>
                <a:latin typeface="+mn-ea"/>
                <a:ea typeface="+mn-ea"/>
                <a:cs typeface="+mn-cs"/>
              </a:rPr>
              <a:t>”方式。数据传递的方向是</a:t>
            </a:r>
            <a:r>
              <a:rPr lang="zh-CN" altLang="en-US" sz="2400" b="1" dirty="0">
                <a:solidFill>
                  <a:schemeClr val="tx1">
                    <a:lumMod val="65000"/>
                    <a:lumOff val="35000"/>
                  </a:schemeClr>
                </a:solidFill>
                <a:latin typeface="+mn-ea"/>
                <a:ea typeface="+mn-ea"/>
                <a:cs typeface="+mn-cs"/>
              </a:rPr>
              <a:t>从实参传到形参，单向传递</a:t>
            </a:r>
            <a:r>
              <a:rPr lang="zh-CN" altLang="en-US" sz="2400" dirty="0">
                <a:solidFill>
                  <a:schemeClr val="tx1">
                    <a:lumMod val="65000"/>
                    <a:lumOff val="35000"/>
                  </a:schemeClr>
                </a:solidFill>
                <a:latin typeface="+mn-ea"/>
                <a:ea typeface="+mn-ea"/>
                <a:cs typeface="+mn-cs"/>
              </a:rPr>
              <a:t>。</a:t>
            </a:r>
          </a:p>
        </p:txBody>
      </p:sp>
      <p:grpSp>
        <p:nvGrpSpPr>
          <p:cNvPr id="66563" name="组合 9"/>
          <p:cNvGrpSpPr>
            <a:grpSpLocks/>
          </p:cNvGrpSpPr>
          <p:nvPr/>
        </p:nvGrpSpPr>
        <p:grpSpPr bwMode="auto">
          <a:xfrm>
            <a:off x="860425" y="1373188"/>
            <a:ext cx="6227763" cy="657225"/>
            <a:chOff x="3275013" y="1898650"/>
            <a:chExt cx="6228000" cy="657226"/>
          </a:xfrm>
        </p:grpSpPr>
        <p:sp>
          <p:nvSpPr>
            <p:cNvPr id="11" name="MH_Other_1">
              <a:extLst>
                <a:ext uri="{FF2B5EF4-FFF2-40B4-BE49-F238E27FC236}"/>
              </a:extLst>
            </p:cNvPr>
            <p:cNvSpPr/>
            <p:nvPr>
              <p:custDataLst>
                <p:tags r:id="rId4"/>
              </p:custDataLst>
            </p:nvPr>
          </p:nvSpPr>
          <p:spPr>
            <a:xfrm>
              <a:off x="3275013" y="1898650"/>
              <a:ext cx="709640"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2">
              <a:extLst>
                <a:ext uri="{FF2B5EF4-FFF2-40B4-BE49-F238E27FC236}"/>
              </a:extLst>
            </p:cNvPr>
            <p:cNvSpPr/>
            <p:nvPr>
              <p:custDataLst>
                <p:tags r:id="rId5"/>
              </p:custDataLst>
            </p:nvPr>
          </p:nvSpPr>
          <p:spPr>
            <a:xfrm>
              <a:off x="3629039" y="1898650"/>
              <a:ext cx="709639"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5">
              <a:extLst>
                <a:ext uri="{FF2B5EF4-FFF2-40B4-BE49-F238E27FC236}"/>
              </a:extLst>
            </p:cNvPr>
            <p:cNvSpPr/>
            <p:nvPr>
              <p:custDataLst>
                <p:tags r:id="rId6"/>
              </p:custDataLst>
            </p:nvPr>
          </p:nvSpPr>
          <p:spPr>
            <a:xfrm>
              <a:off x="3275013" y="2509838"/>
              <a:ext cx="6228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6564" name="组合 13"/>
          <p:cNvGrpSpPr>
            <a:grpSpLocks/>
          </p:cNvGrpSpPr>
          <p:nvPr/>
        </p:nvGrpSpPr>
        <p:grpSpPr bwMode="auto">
          <a:xfrm>
            <a:off x="4878388" y="4776788"/>
            <a:ext cx="6227762" cy="611187"/>
            <a:chOff x="2615964" y="5414964"/>
            <a:chExt cx="6228000" cy="611187"/>
          </a:xfrm>
        </p:grpSpPr>
        <p:sp>
          <p:nvSpPr>
            <p:cNvPr id="15" name="MH_Other_3">
              <a:extLst>
                <a:ext uri="{FF2B5EF4-FFF2-40B4-BE49-F238E27FC236}"/>
              </a:extLst>
            </p:cNvPr>
            <p:cNvSpPr/>
            <p:nvPr>
              <p:custDataLst>
                <p:tags r:id="rId1"/>
              </p:custDataLst>
            </p:nvPr>
          </p:nvSpPr>
          <p:spPr>
            <a:xfrm flipV="1">
              <a:off x="7780298" y="5414964"/>
              <a:ext cx="709640"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MH_Other_4">
              <a:extLst>
                <a:ext uri="{FF2B5EF4-FFF2-40B4-BE49-F238E27FC236}"/>
              </a:extLst>
            </p:cNvPr>
            <p:cNvSpPr/>
            <p:nvPr>
              <p:custDataLst>
                <p:tags r:id="rId2"/>
              </p:custDataLst>
            </p:nvPr>
          </p:nvSpPr>
          <p:spPr>
            <a:xfrm flipV="1">
              <a:off x="8134325" y="5414964"/>
              <a:ext cx="709639"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MH_Other_6">
              <a:extLst>
                <a:ext uri="{FF2B5EF4-FFF2-40B4-BE49-F238E27FC236}"/>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a:xfrm>
            <a:off x="534988" y="227013"/>
            <a:ext cx="10515600" cy="1325562"/>
          </a:xfrm>
        </p:spPr>
        <p:txBody>
          <a:bodyPr/>
          <a:lstStyle/>
          <a:p>
            <a:r>
              <a:rPr lang="zh-CN" altLang="en-US" smtClean="0"/>
              <a:t>数组元素作函数实参</a:t>
            </a:r>
          </a:p>
        </p:txBody>
      </p:sp>
      <p:sp>
        <p:nvSpPr>
          <p:cNvPr id="68610" name="内容占位符 2"/>
          <p:cNvSpPr>
            <a:spLocks noGrp="1"/>
          </p:cNvSpPr>
          <p:nvPr>
            <p:ph idx="1"/>
          </p:nvPr>
        </p:nvSpPr>
        <p:spPr>
          <a:xfrm>
            <a:off x="534988" y="1241425"/>
            <a:ext cx="8180387"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7.9】</a:t>
            </a:r>
            <a:r>
              <a:rPr lang="zh-CN" altLang="en-US" sz="2000" smtClean="0">
                <a:solidFill>
                  <a:schemeClr val="accent1"/>
                </a:solidFill>
              </a:rPr>
              <a:t>输入</a:t>
            </a:r>
            <a:r>
              <a:rPr lang="en-US" altLang="zh-CN" sz="2000" smtClean="0">
                <a:solidFill>
                  <a:schemeClr val="accent1"/>
                </a:solidFill>
              </a:rPr>
              <a:t>10</a:t>
            </a:r>
            <a:r>
              <a:rPr lang="zh-CN" altLang="en-US" sz="2000" smtClean="0">
                <a:solidFill>
                  <a:schemeClr val="accent1"/>
                </a:solidFill>
              </a:rPr>
              <a:t>个数，要求输出其中值最大的元素和该数是第几个数。</a:t>
            </a:r>
          </a:p>
        </p:txBody>
      </p:sp>
      <p:grpSp>
        <p:nvGrpSpPr>
          <p:cNvPr id="51" name="组合 50"/>
          <p:cNvGrpSpPr/>
          <p:nvPr/>
        </p:nvGrpSpPr>
        <p:grpSpPr>
          <a:xfrm>
            <a:off x="402050" y="4762305"/>
            <a:ext cx="6972785" cy="1851116"/>
            <a:chOff x="8050697" y="5019262"/>
            <a:chExt cx="6972785" cy="1851116"/>
          </a:xfrm>
          <a:effectLst>
            <a:outerShdw blurRad="63500" sx="102000" sy="102000" algn="ctr" rotWithShape="0">
              <a:prstClr val="black">
                <a:alpha val="40000"/>
              </a:prstClr>
            </a:outerShdw>
          </a:effectLst>
        </p:grpSpPr>
        <p:sp>
          <p:nvSpPr>
            <p:cNvPr id="52" name="剪去单角的矩形 51"/>
            <p:cNvSpPr/>
            <p:nvPr/>
          </p:nvSpPr>
          <p:spPr>
            <a:xfrm>
              <a:off x="8050697" y="5019262"/>
              <a:ext cx="6972785" cy="185111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3" name="图片 52"/>
            <p:cNvPicPr>
              <a:picLocks noChangeAspect="1"/>
            </p:cNvPicPr>
            <p:nvPr/>
          </p:nvPicPr>
          <p:blipFill>
            <a:blip r:embed="rId15" cstate="print">
              <a:extLst>
                <a:ext uri="{28A0092B-C50C-407E-A947-70E740481C1C}"/>
              </a:extLst>
            </a:blip>
            <a:stretch>
              <a:fillRect/>
            </a:stretch>
          </p:blipFill>
          <p:spPr>
            <a:xfrm>
              <a:off x="8108212" y="5064435"/>
              <a:ext cx="290352" cy="327244"/>
            </a:xfrm>
            <a:prstGeom prst="rect">
              <a:avLst/>
            </a:prstGeom>
          </p:spPr>
        </p:pic>
        <p:sp>
          <p:nvSpPr>
            <p:cNvPr id="54" name="文本框 53"/>
            <p:cNvSpPr txBox="1"/>
            <p:nvPr/>
          </p:nvSpPr>
          <p:spPr>
            <a:xfrm>
              <a:off x="8388004" y="5054496"/>
              <a:ext cx="6496330" cy="1815882"/>
            </a:xfrm>
            <a:prstGeom prst="rect">
              <a:avLst/>
            </a:prstGeom>
            <a:noFill/>
          </p:spPr>
          <p:txBody>
            <a:bodyPr>
              <a:spAutoFit/>
            </a:bodyPr>
            <a:lstStyle/>
            <a:p>
              <a:pPr fontAlgn="auto">
                <a:spcBef>
                  <a:spcPts val="0"/>
                </a:spcBef>
                <a:spcAft>
                  <a:spcPts val="0"/>
                </a:spcAft>
                <a:defRPr/>
              </a:pPr>
              <a:r>
                <a:rPr lang="zh-CN" altLang="zh-CN" sz="1400" dirty="0">
                  <a:solidFill>
                    <a:schemeClr val="bg1"/>
                  </a:solidFill>
                  <a:latin typeface="+mn-lt"/>
                  <a:ea typeface="+mn-ea"/>
                  <a:cs typeface="+mn-cs"/>
                </a:rPr>
                <a:t>从键盘输入</a:t>
              </a:r>
              <a:r>
                <a:rPr lang="en-US" altLang="zh-CN" sz="1400" dirty="0">
                  <a:solidFill>
                    <a:schemeClr val="bg1"/>
                  </a:solidFill>
                  <a:latin typeface="+mn-lt"/>
                  <a:ea typeface="+mn-ea"/>
                  <a:cs typeface="+mn-cs"/>
                </a:rPr>
                <a:t>10</a:t>
              </a:r>
              <a:r>
                <a:rPr lang="zh-CN" altLang="zh-CN" sz="1400" dirty="0">
                  <a:solidFill>
                    <a:schemeClr val="bg1"/>
                  </a:solidFill>
                  <a:latin typeface="+mn-lt"/>
                  <a:ea typeface="+mn-ea"/>
                  <a:cs typeface="+mn-cs"/>
                </a:rPr>
                <a:t>个数给</a:t>
              </a:r>
              <a:r>
                <a:rPr lang="en-US" altLang="zh-CN" sz="1400" dirty="0">
                  <a:solidFill>
                    <a:schemeClr val="bg1"/>
                  </a:solidFill>
                  <a:latin typeface="+mn-lt"/>
                  <a:ea typeface="+mn-ea"/>
                  <a:cs typeface="+mn-cs"/>
                </a:rPr>
                <a:t>a[0]~a[9]</a:t>
              </a:r>
              <a:r>
                <a:rPr lang="zh-CN" altLang="zh-CN" sz="1400" dirty="0">
                  <a:solidFill>
                    <a:schemeClr val="bg1"/>
                  </a:solidFill>
                  <a:latin typeface="+mn-lt"/>
                  <a:ea typeface="+mn-ea"/>
                  <a:cs typeface="+mn-cs"/>
                </a:rPr>
                <a:t>。变量</a:t>
              </a:r>
              <a:r>
                <a:rPr lang="en-US" altLang="zh-CN" sz="1400" dirty="0">
                  <a:solidFill>
                    <a:schemeClr val="bg1"/>
                  </a:solidFill>
                  <a:latin typeface="+mn-lt"/>
                  <a:ea typeface="+mn-ea"/>
                  <a:cs typeface="+mn-cs"/>
                </a:rPr>
                <a:t>m</a:t>
              </a:r>
              <a:r>
                <a:rPr lang="zh-CN" altLang="zh-CN" sz="1400" dirty="0">
                  <a:solidFill>
                    <a:schemeClr val="bg1"/>
                  </a:solidFill>
                  <a:latin typeface="+mn-lt"/>
                  <a:ea typeface="+mn-ea"/>
                  <a:cs typeface="+mn-cs"/>
                </a:rPr>
                <a:t>用来存放当前已比较过的各数中的最大者。开始时设</a:t>
              </a:r>
              <a:r>
                <a:rPr lang="en-US" altLang="zh-CN" sz="1400" dirty="0">
                  <a:solidFill>
                    <a:schemeClr val="bg1"/>
                  </a:solidFill>
                  <a:latin typeface="+mn-lt"/>
                  <a:ea typeface="+mn-ea"/>
                  <a:cs typeface="+mn-cs"/>
                </a:rPr>
                <a:t>m</a:t>
              </a:r>
              <a:r>
                <a:rPr lang="zh-CN" altLang="zh-CN" sz="1400" dirty="0">
                  <a:solidFill>
                    <a:schemeClr val="bg1"/>
                  </a:solidFill>
                  <a:latin typeface="+mn-lt"/>
                  <a:ea typeface="+mn-ea"/>
                  <a:cs typeface="+mn-cs"/>
                </a:rPr>
                <a:t>的值为</a:t>
              </a:r>
              <a:r>
                <a:rPr lang="en-US" altLang="zh-CN" sz="1400" dirty="0">
                  <a:solidFill>
                    <a:schemeClr val="bg1"/>
                  </a:solidFill>
                  <a:latin typeface="+mn-lt"/>
                  <a:ea typeface="+mn-ea"/>
                  <a:cs typeface="+mn-cs"/>
                </a:rPr>
                <a:t>a[0]</a:t>
              </a:r>
              <a:r>
                <a:rPr lang="zh-CN" altLang="zh-CN" sz="1400" dirty="0">
                  <a:solidFill>
                    <a:schemeClr val="bg1"/>
                  </a:solidFill>
                  <a:latin typeface="+mn-lt"/>
                  <a:ea typeface="+mn-ea"/>
                  <a:cs typeface="+mn-cs"/>
                </a:rPr>
                <a:t>，然后依次将</a:t>
              </a:r>
              <a:r>
                <a:rPr lang="en-US" altLang="zh-CN" sz="1400" dirty="0">
                  <a:solidFill>
                    <a:schemeClr val="bg1"/>
                  </a:solidFill>
                  <a:latin typeface="+mn-lt"/>
                  <a:ea typeface="+mn-ea"/>
                  <a:cs typeface="+mn-cs"/>
                </a:rPr>
                <a:t>m</a:t>
              </a:r>
              <a:r>
                <a:rPr lang="zh-CN" altLang="zh-CN" sz="1400" dirty="0">
                  <a:solidFill>
                    <a:schemeClr val="bg1"/>
                  </a:solidFill>
                  <a:latin typeface="+mn-lt"/>
                  <a:ea typeface="+mn-ea"/>
                  <a:cs typeface="+mn-cs"/>
                </a:rPr>
                <a:t>与</a:t>
              </a:r>
              <a:r>
                <a:rPr lang="en-US" altLang="zh-CN" sz="1400" dirty="0">
                  <a:solidFill>
                    <a:schemeClr val="bg1"/>
                  </a:solidFill>
                  <a:latin typeface="+mn-lt"/>
                  <a:ea typeface="+mn-ea"/>
                  <a:cs typeface="+mn-cs"/>
                </a:rPr>
                <a:t>a[</a:t>
              </a:r>
              <a:r>
                <a:rPr lang="en-US" altLang="zh-CN" sz="1400" dirty="0" err="1">
                  <a:solidFill>
                    <a:schemeClr val="bg1"/>
                  </a:solidFill>
                  <a:latin typeface="+mn-lt"/>
                  <a:ea typeface="+mn-ea"/>
                  <a:cs typeface="+mn-cs"/>
                </a:rPr>
                <a:t>i</a:t>
              </a:r>
              <a:r>
                <a:rPr lang="en-US" altLang="zh-CN" sz="1400" dirty="0">
                  <a:solidFill>
                    <a:schemeClr val="bg1"/>
                  </a:solidFill>
                  <a:latin typeface="+mn-lt"/>
                  <a:ea typeface="+mn-ea"/>
                  <a:cs typeface="+mn-cs"/>
                </a:rPr>
                <a:t>]</a:t>
              </a:r>
              <a:r>
                <a:rPr lang="zh-CN" altLang="zh-CN" sz="1400" dirty="0">
                  <a:solidFill>
                    <a:schemeClr val="bg1"/>
                  </a:solidFill>
                  <a:latin typeface="+mn-lt"/>
                  <a:ea typeface="+mn-ea"/>
                  <a:cs typeface="+mn-cs"/>
                </a:rPr>
                <a:t>比，如果</a:t>
              </a:r>
              <a:r>
                <a:rPr lang="en-US" altLang="zh-CN" sz="1400" dirty="0">
                  <a:solidFill>
                    <a:schemeClr val="bg1"/>
                  </a:solidFill>
                  <a:latin typeface="+mn-lt"/>
                  <a:ea typeface="+mn-ea"/>
                  <a:cs typeface="+mn-cs"/>
                </a:rPr>
                <a:t>a[</a:t>
              </a:r>
              <a:r>
                <a:rPr lang="en-US" altLang="zh-CN" sz="1400" dirty="0" err="1">
                  <a:solidFill>
                    <a:schemeClr val="bg1"/>
                  </a:solidFill>
                  <a:latin typeface="+mn-lt"/>
                  <a:ea typeface="+mn-ea"/>
                  <a:cs typeface="+mn-cs"/>
                </a:rPr>
                <a:t>i</a:t>
              </a:r>
              <a:r>
                <a:rPr lang="en-US" altLang="zh-CN" sz="1400" dirty="0">
                  <a:solidFill>
                    <a:schemeClr val="bg1"/>
                  </a:solidFill>
                  <a:latin typeface="+mn-lt"/>
                  <a:ea typeface="+mn-ea"/>
                  <a:cs typeface="+mn-cs"/>
                </a:rPr>
                <a:t>]</a:t>
              </a:r>
              <a:r>
                <a:rPr lang="zh-CN" altLang="zh-CN" sz="1400" dirty="0">
                  <a:solidFill>
                    <a:schemeClr val="bg1"/>
                  </a:solidFill>
                  <a:latin typeface="+mn-lt"/>
                  <a:ea typeface="+mn-ea"/>
                  <a:cs typeface="+mn-cs"/>
                </a:rPr>
                <a:t>大于</a:t>
              </a:r>
              <a:r>
                <a:rPr lang="en-US" altLang="zh-CN" sz="1400" dirty="0">
                  <a:solidFill>
                    <a:schemeClr val="bg1"/>
                  </a:solidFill>
                  <a:latin typeface="+mn-lt"/>
                  <a:ea typeface="+mn-ea"/>
                  <a:cs typeface="+mn-cs"/>
                </a:rPr>
                <a:t>m</a:t>
              </a:r>
              <a:r>
                <a:rPr lang="zh-CN" altLang="zh-CN" sz="1400" dirty="0">
                  <a:solidFill>
                    <a:schemeClr val="bg1"/>
                  </a:solidFill>
                  <a:latin typeface="+mn-lt"/>
                  <a:ea typeface="+mn-ea"/>
                  <a:cs typeface="+mn-cs"/>
                </a:rPr>
                <a:t>，就以</a:t>
              </a:r>
              <a:r>
                <a:rPr lang="en-US" altLang="zh-CN" sz="1400" dirty="0">
                  <a:solidFill>
                    <a:schemeClr val="bg1"/>
                  </a:solidFill>
                  <a:latin typeface="+mn-lt"/>
                  <a:ea typeface="+mn-ea"/>
                  <a:cs typeface="+mn-cs"/>
                </a:rPr>
                <a:t>a[</a:t>
              </a:r>
              <a:r>
                <a:rPr lang="en-US" altLang="zh-CN" sz="1400" dirty="0" err="1">
                  <a:solidFill>
                    <a:schemeClr val="bg1"/>
                  </a:solidFill>
                  <a:latin typeface="+mn-lt"/>
                  <a:ea typeface="+mn-ea"/>
                  <a:cs typeface="+mn-cs"/>
                </a:rPr>
                <a:t>i</a:t>
              </a:r>
              <a:r>
                <a:rPr lang="en-US" altLang="zh-CN" sz="1400" dirty="0">
                  <a:solidFill>
                    <a:schemeClr val="bg1"/>
                  </a:solidFill>
                  <a:latin typeface="+mn-lt"/>
                  <a:ea typeface="+mn-ea"/>
                  <a:cs typeface="+mn-cs"/>
                </a:rPr>
                <a:t>]</a:t>
              </a:r>
              <a:r>
                <a:rPr lang="zh-CN" altLang="zh-CN" sz="1400" dirty="0">
                  <a:solidFill>
                    <a:schemeClr val="bg1"/>
                  </a:solidFill>
                  <a:latin typeface="+mn-lt"/>
                  <a:ea typeface="+mn-ea"/>
                  <a:cs typeface="+mn-cs"/>
                </a:rPr>
                <a:t>的值取代</a:t>
              </a:r>
              <a:r>
                <a:rPr lang="en-US" altLang="zh-CN" sz="1400" dirty="0">
                  <a:solidFill>
                    <a:schemeClr val="bg1"/>
                  </a:solidFill>
                  <a:latin typeface="+mn-lt"/>
                  <a:ea typeface="+mn-ea"/>
                  <a:cs typeface="+mn-cs"/>
                </a:rPr>
                <a:t>m</a:t>
              </a:r>
              <a:r>
                <a:rPr lang="zh-CN" altLang="zh-CN" sz="1400" dirty="0">
                  <a:solidFill>
                    <a:schemeClr val="bg1"/>
                  </a:solidFill>
                  <a:latin typeface="+mn-lt"/>
                  <a:ea typeface="+mn-ea"/>
                  <a:cs typeface="+mn-cs"/>
                </a:rPr>
                <a:t>的原值。下一次以</a:t>
              </a:r>
              <a:r>
                <a:rPr lang="en-US" altLang="zh-CN" sz="1400" dirty="0">
                  <a:solidFill>
                    <a:schemeClr val="bg1"/>
                  </a:solidFill>
                  <a:latin typeface="+mn-lt"/>
                  <a:ea typeface="+mn-ea"/>
                  <a:cs typeface="+mn-cs"/>
                </a:rPr>
                <a:t>m</a:t>
              </a:r>
              <a:r>
                <a:rPr lang="zh-CN" altLang="zh-CN" sz="1400" dirty="0">
                  <a:solidFill>
                    <a:schemeClr val="bg1"/>
                  </a:solidFill>
                  <a:latin typeface="+mn-lt"/>
                  <a:ea typeface="+mn-ea"/>
                  <a:cs typeface="+mn-cs"/>
                </a:rPr>
                <a:t>的新值与下一个</a:t>
              </a:r>
              <a:r>
                <a:rPr lang="en-US" altLang="zh-CN" sz="1400" dirty="0">
                  <a:solidFill>
                    <a:schemeClr val="bg1"/>
                  </a:solidFill>
                  <a:latin typeface="+mn-lt"/>
                  <a:ea typeface="+mn-ea"/>
                  <a:cs typeface="+mn-cs"/>
                </a:rPr>
                <a:t>a[</a:t>
              </a:r>
              <a:r>
                <a:rPr lang="en-US" altLang="zh-CN" sz="1400" dirty="0" err="1">
                  <a:solidFill>
                    <a:schemeClr val="bg1"/>
                  </a:solidFill>
                  <a:latin typeface="+mn-lt"/>
                  <a:ea typeface="+mn-ea"/>
                  <a:cs typeface="+mn-cs"/>
                </a:rPr>
                <a:t>i</a:t>
              </a:r>
              <a:r>
                <a:rPr lang="en-US" altLang="zh-CN" sz="1400" dirty="0">
                  <a:solidFill>
                    <a:schemeClr val="bg1"/>
                  </a:solidFill>
                  <a:latin typeface="+mn-lt"/>
                  <a:ea typeface="+mn-ea"/>
                  <a:cs typeface="+mn-cs"/>
                </a:rPr>
                <a:t>]</a:t>
              </a:r>
              <a:r>
                <a:rPr lang="zh-CN" altLang="zh-CN" sz="1400" dirty="0">
                  <a:solidFill>
                    <a:schemeClr val="bg1"/>
                  </a:solidFill>
                  <a:latin typeface="+mn-lt"/>
                  <a:ea typeface="+mn-ea"/>
                  <a:cs typeface="+mn-cs"/>
                </a:rPr>
                <a:t>比较。经过</a:t>
              </a:r>
              <a:r>
                <a:rPr lang="en-US" altLang="zh-CN" sz="1400" dirty="0">
                  <a:solidFill>
                    <a:schemeClr val="bg1"/>
                  </a:solidFill>
                  <a:latin typeface="+mn-lt"/>
                  <a:ea typeface="+mn-ea"/>
                  <a:cs typeface="+mn-cs"/>
                </a:rPr>
                <a:t>9</a:t>
              </a:r>
              <a:r>
                <a:rPr lang="zh-CN" altLang="zh-CN" sz="1400" dirty="0">
                  <a:solidFill>
                    <a:schemeClr val="bg1"/>
                  </a:solidFill>
                  <a:latin typeface="+mn-lt"/>
                  <a:ea typeface="+mn-ea"/>
                  <a:cs typeface="+mn-cs"/>
                </a:rPr>
                <a:t>轮循环的比较，</a:t>
              </a:r>
              <a:r>
                <a:rPr lang="en-US" altLang="zh-CN" sz="1400" dirty="0">
                  <a:solidFill>
                    <a:schemeClr val="bg1"/>
                  </a:solidFill>
                  <a:latin typeface="+mn-lt"/>
                  <a:ea typeface="+mn-ea"/>
                  <a:cs typeface="+mn-cs"/>
                </a:rPr>
                <a:t>m</a:t>
              </a:r>
              <a:r>
                <a:rPr lang="zh-CN" altLang="zh-CN" sz="1400" dirty="0">
                  <a:solidFill>
                    <a:schemeClr val="bg1"/>
                  </a:solidFill>
                  <a:latin typeface="+mn-lt"/>
                  <a:ea typeface="+mn-ea"/>
                  <a:cs typeface="+mn-cs"/>
                </a:rPr>
                <a:t>最后的值就是</a:t>
              </a:r>
              <a:r>
                <a:rPr lang="en-US" altLang="zh-CN" sz="1400" dirty="0">
                  <a:solidFill>
                    <a:schemeClr val="bg1"/>
                  </a:solidFill>
                  <a:latin typeface="+mn-lt"/>
                  <a:ea typeface="+mn-ea"/>
                  <a:cs typeface="+mn-cs"/>
                </a:rPr>
                <a:t>10</a:t>
              </a:r>
              <a:r>
                <a:rPr lang="zh-CN" altLang="zh-CN" sz="1400" dirty="0">
                  <a:solidFill>
                    <a:schemeClr val="bg1"/>
                  </a:solidFill>
                  <a:latin typeface="+mn-lt"/>
                  <a:ea typeface="+mn-ea"/>
                  <a:cs typeface="+mn-cs"/>
                </a:rPr>
                <a:t>个数的最大数。</a:t>
              </a:r>
            </a:p>
            <a:p>
              <a:pPr fontAlgn="auto">
                <a:spcBef>
                  <a:spcPts val="0"/>
                </a:spcBef>
                <a:spcAft>
                  <a:spcPts val="0"/>
                </a:spcAft>
                <a:defRPr/>
              </a:pPr>
              <a:r>
                <a:rPr lang="zh-CN" altLang="zh-CN" sz="1400" dirty="0">
                  <a:solidFill>
                    <a:schemeClr val="bg1"/>
                  </a:solidFill>
                  <a:latin typeface="+mn-lt"/>
                  <a:ea typeface="+mn-ea"/>
                  <a:cs typeface="+mn-cs"/>
                </a:rPr>
                <a:t>请注意分析怎样得到最大数是</a:t>
              </a:r>
              <a:r>
                <a:rPr lang="en-US" altLang="zh-CN" sz="1400" dirty="0">
                  <a:solidFill>
                    <a:schemeClr val="bg1"/>
                  </a:solidFill>
                  <a:latin typeface="+mn-lt"/>
                  <a:ea typeface="+mn-ea"/>
                  <a:cs typeface="+mn-cs"/>
                </a:rPr>
                <a:t>10</a:t>
              </a:r>
              <a:r>
                <a:rPr lang="zh-CN" altLang="zh-CN" sz="1400" dirty="0">
                  <a:solidFill>
                    <a:schemeClr val="bg1"/>
                  </a:solidFill>
                  <a:latin typeface="+mn-lt"/>
                  <a:ea typeface="+mn-ea"/>
                  <a:cs typeface="+mn-cs"/>
                </a:rPr>
                <a:t>个数中第几个数。当每次出现以</a:t>
              </a:r>
              <a:r>
                <a:rPr lang="en-US" altLang="zh-CN" sz="1400" dirty="0">
                  <a:solidFill>
                    <a:schemeClr val="bg1"/>
                  </a:solidFill>
                  <a:latin typeface="+mn-lt"/>
                  <a:ea typeface="+mn-ea"/>
                  <a:cs typeface="+mn-cs"/>
                </a:rPr>
                <a:t>max(</a:t>
              </a:r>
              <a:r>
                <a:rPr lang="en-US" altLang="zh-CN" sz="1400" dirty="0" err="1">
                  <a:solidFill>
                    <a:schemeClr val="bg1"/>
                  </a:solidFill>
                  <a:latin typeface="+mn-lt"/>
                  <a:ea typeface="+mn-ea"/>
                  <a:cs typeface="+mn-cs"/>
                </a:rPr>
                <a:t>m,a</a:t>
              </a:r>
              <a:r>
                <a:rPr lang="en-US" altLang="zh-CN" sz="1400" dirty="0">
                  <a:solidFill>
                    <a:schemeClr val="bg1"/>
                  </a:solidFill>
                  <a:latin typeface="+mn-lt"/>
                  <a:ea typeface="+mn-ea"/>
                  <a:cs typeface="+mn-cs"/>
                </a:rPr>
                <a:t>[</a:t>
              </a:r>
              <a:r>
                <a:rPr lang="en-US" altLang="zh-CN" sz="1400" dirty="0" err="1">
                  <a:solidFill>
                    <a:schemeClr val="bg1"/>
                  </a:solidFill>
                  <a:latin typeface="+mn-lt"/>
                  <a:ea typeface="+mn-ea"/>
                  <a:cs typeface="+mn-cs"/>
                </a:rPr>
                <a:t>i</a:t>
              </a:r>
              <a:r>
                <a:rPr lang="en-US" altLang="zh-CN" sz="1400" dirty="0">
                  <a:solidFill>
                    <a:schemeClr val="bg1"/>
                  </a:solidFill>
                  <a:latin typeface="+mn-lt"/>
                  <a:ea typeface="+mn-ea"/>
                  <a:cs typeface="+mn-cs"/>
                </a:rPr>
                <a:t>])</a:t>
              </a:r>
              <a:r>
                <a:rPr lang="zh-CN" altLang="zh-CN" sz="1400" dirty="0">
                  <a:solidFill>
                    <a:schemeClr val="bg1"/>
                  </a:solidFill>
                  <a:latin typeface="+mn-lt"/>
                  <a:ea typeface="+mn-ea"/>
                  <a:cs typeface="+mn-cs"/>
                </a:rPr>
                <a:t>的值取代</a:t>
              </a:r>
              <a:r>
                <a:rPr lang="en-US" altLang="zh-CN" sz="1400" dirty="0">
                  <a:solidFill>
                    <a:schemeClr val="bg1"/>
                  </a:solidFill>
                  <a:latin typeface="+mn-lt"/>
                  <a:ea typeface="+mn-ea"/>
                  <a:cs typeface="+mn-cs"/>
                </a:rPr>
                <a:t>m</a:t>
              </a:r>
              <a:r>
                <a:rPr lang="zh-CN" altLang="zh-CN" sz="1400" dirty="0">
                  <a:solidFill>
                    <a:schemeClr val="bg1"/>
                  </a:solidFill>
                  <a:latin typeface="+mn-lt"/>
                  <a:ea typeface="+mn-ea"/>
                  <a:cs typeface="+mn-cs"/>
                </a:rPr>
                <a:t>的原值时，就把</a:t>
              </a:r>
              <a:r>
                <a:rPr lang="en-US" altLang="zh-CN" sz="1400" dirty="0" err="1">
                  <a:solidFill>
                    <a:schemeClr val="bg1"/>
                  </a:solidFill>
                  <a:latin typeface="+mn-lt"/>
                  <a:ea typeface="+mn-ea"/>
                  <a:cs typeface="+mn-cs"/>
                </a:rPr>
                <a:t>i</a:t>
              </a:r>
              <a:r>
                <a:rPr lang="zh-CN" altLang="zh-CN" sz="1400" dirty="0">
                  <a:solidFill>
                    <a:schemeClr val="bg1"/>
                  </a:solidFill>
                  <a:latin typeface="+mn-lt"/>
                  <a:ea typeface="+mn-ea"/>
                  <a:cs typeface="+mn-cs"/>
                </a:rPr>
                <a:t>的值保存在变量</a:t>
              </a:r>
              <a:r>
                <a:rPr lang="en-US" altLang="zh-CN" sz="1400" dirty="0">
                  <a:solidFill>
                    <a:schemeClr val="bg1"/>
                  </a:solidFill>
                  <a:latin typeface="+mn-lt"/>
                  <a:ea typeface="+mn-ea"/>
                  <a:cs typeface="+mn-cs"/>
                </a:rPr>
                <a:t>n</a:t>
              </a:r>
              <a:r>
                <a:rPr lang="zh-CN" altLang="zh-CN" sz="1400" dirty="0">
                  <a:solidFill>
                    <a:schemeClr val="bg1"/>
                  </a:solidFill>
                  <a:latin typeface="+mn-lt"/>
                  <a:ea typeface="+mn-ea"/>
                  <a:cs typeface="+mn-cs"/>
                </a:rPr>
                <a:t>中。</a:t>
              </a:r>
              <a:r>
                <a:rPr lang="en-US" altLang="zh-CN" sz="1400" dirty="0">
                  <a:solidFill>
                    <a:schemeClr val="bg1"/>
                  </a:solidFill>
                  <a:latin typeface="+mn-lt"/>
                  <a:ea typeface="+mn-ea"/>
                  <a:cs typeface="+mn-cs"/>
                </a:rPr>
                <a:t>n</a:t>
              </a:r>
              <a:r>
                <a:rPr lang="zh-CN" altLang="zh-CN" sz="1400" dirty="0">
                  <a:solidFill>
                    <a:schemeClr val="bg1"/>
                  </a:solidFill>
                  <a:latin typeface="+mn-lt"/>
                  <a:ea typeface="+mn-ea"/>
                  <a:cs typeface="+mn-cs"/>
                </a:rPr>
                <a:t>最后的值就是最大数的序号</a:t>
              </a:r>
              <a:r>
                <a:rPr lang="en-US" altLang="zh-CN" sz="1400" dirty="0">
                  <a:solidFill>
                    <a:schemeClr val="bg1"/>
                  </a:solidFill>
                  <a:latin typeface="+mn-lt"/>
                  <a:ea typeface="+mn-ea"/>
                  <a:cs typeface="+mn-cs"/>
                </a:rPr>
                <a:t>(</a:t>
              </a:r>
              <a:r>
                <a:rPr lang="zh-CN" altLang="zh-CN" sz="1400" dirty="0">
                  <a:solidFill>
                    <a:schemeClr val="bg1"/>
                  </a:solidFill>
                  <a:latin typeface="+mn-lt"/>
                  <a:ea typeface="+mn-ea"/>
                  <a:cs typeface="+mn-cs"/>
                </a:rPr>
                <a:t>注意序号从</a:t>
              </a:r>
              <a:r>
                <a:rPr lang="en-US" altLang="zh-CN" sz="1400" dirty="0">
                  <a:solidFill>
                    <a:schemeClr val="bg1"/>
                  </a:solidFill>
                  <a:latin typeface="+mn-lt"/>
                  <a:ea typeface="+mn-ea"/>
                  <a:cs typeface="+mn-cs"/>
                </a:rPr>
                <a:t>0</a:t>
              </a:r>
              <a:r>
                <a:rPr lang="zh-CN" altLang="zh-CN" sz="1400" dirty="0">
                  <a:solidFill>
                    <a:schemeClr val="bg1"/>
                  </a:solidFill>
                  <a:latin typeface="+mn-lt"/>
                  <a:ea typeface="+mn-ea"/>
                  <a:cs typeface="+mn-cs"/>
                </a:rPr>
                <a:t>开始</a:t>
              </a:r>
              <a:r>
                <a:rPr lang="en-US" altLang="zh-CN" sz="1400" dirty="0">
                  <a:solidFill>
                    <a:schemeClr val="bg1"/>
                  </a:solidFill>
                  <a:latin typeface="+mn-lt"/>
                  <a:ea typeface="+mn-ea"/>
                  <a:cs typeface="+mn-cs"/>
                </a:rPr>
                <a:t>)</a:t>
              </a:r>
              <a:r>
                <a:rPr lang="zh-CN" altLang="zh-CN" sz="1400" dirty="0">
                  <a:solidFill>
                    <a:schemeClr val="bg1"/>
                  </a:solidFill>
                  <a:latin typeface="+mn-lt"/>
                  <a:ea typeface="+mn-ea"/>
                  <a:cs typeface="+mn-cs"/>
                </a:rPr>
                <a:t>，如果要输出</a:t>
              </a:r>
              <a:r>
                <a:rPr lang="en-US" altLang="zh-CN" sz="1400" dirty="0">
                  <a:solidFill>
                    <a:schemeClr val="bg1"/>
                  </a:solidFill>
                  <a:latin typeface="+mn-lt"/>
                  <a:ea typeface="+mn-ea"/>
                  <a:cs typeface="+mn-cs"/>
                </a:rPr>
                <a:t>“</a:t>
              </a:r>
              <a:r>
                <a:rPr lang="zh-CN" altLang="zh-CN" sz="1400" dirty="0">
                  <a:solidFill>
                    <a:schemeClr val="bg1"/>
                  </a:solidFill>
                  <a:latin typeface="+mn-lt"/>
                  <a:ea typeface="+mn-ea"/>
                  <a:cs typeface="+mn-cs"/>
                </a:rPr>
                <a:t>最大数是</a:t>
              </a:r>
              <a:r>
                <a:rPr lang="en-US" altLang="zh-CN" sz="1400" dirty="0">
                  <a:solidFill>
                    <a:schemeClr val="bg1"/>
                  </a:solidFill>
                  <a:latin typeface="+mn-lt"/>
                  <a:ea typeface="+mn-ea"/>
                  <a:cs typeface="+mn-cs"/>
                </a:rPr>
                <a:t>10</a:t>
              </a:r>
              <a:r>
                <a:rPr lang="zh-CN" altLang="zh-CN" sz="1400" dirty="0">
                  <a:solidFill>
                    <a:schemeClr val="bg1"/>
                  </a:solidFill>
                  <a:latin typeface="+mn-lt"/>
                  <a:ea typeface="+mn-ea"/>
                  <a:cs typeface="+mn-cs"/>
                </a:rPr>
                <a:t>个数中第几个数</a:t>
              </a:r>
              <a:r>
                <a:rPr lang="en-US" altLang="zh-CN" sz="1400" dirty="0">
                  <a:solidFill>
                    <a:schemeClr val="bg1"/>
                  </a:solidFill>
                  <a:latin typeface="+mn-lt"/>
                  <a:ea typeface="+mn-ea"/>
                  <a:cs typeface="+mn-cs"/>
                </a:rPr>
                <a:t>”</a:t>
              </a:r>
              <a:r>
                <a:rPr lang="zh-CN" altLang="zh-CN" sz="1400" dirty="0">
                  <a:solidFill>
                    <a:schemeClr val="bg1"/>
                  </a:solidFill>
                  <a:latin typeface="+mn-lt"/>
                  <a:ea typeface="+mn-ea"/>
                  <a:cs typeface="+mn-cs"/>
                </a:rPr>
                <a:t>，应为</a:t>
              </a:r>
              <a:r>
                <a:rPr lang="en-US" altLang="zh-CN" sz="1400" dirty="0">
                  <a:solidFill>
                    <a:schemeClr val="bg1"/>
                  </a:solidFill>
                  <a:latin typeface="+mn-lt"/>
                  <a:ea typeface="+mn-ea"/>
                  <a:cs typeface="+mn-cs"/>
                </a:rPr>
                <a:t>n+1</a:t>
              </a:r>
              <a:r>
                <a:rPr lang="zh-CN" altLang="zh-CN" sz="1400" dirty="0">
                  <a:solidFill>
                    <a:schemeClr val="bg1"/>
                  </a:solidFill>
                  <a:latin typeface="+mn-lt"/>
                  <a:ea typeface="+mn-ea"/>
                  <a:cs typeface="+mn-cs"/>
                </a:rPr>
                <a:t>。因为数组元素序号从</a:t>
              </a:r>
              <a:r>
                <a:rPr lang="en-US" altLang="zh-CN" sz="1400" dirty="0">
                  <a:solidFill>
                    <a:schemeClr val="bg1"/>
                  </a:solidFill>
                  <a:latin typeface="+mn-lt"/>
                  <a:ea typeface="+mn-ea"/>
                  <a:cs typeface="+mn-cs"/>
                </a:rPr>
                <a:t>0</a:t>
              </a:r>
              <a:r>
                <a:rPr lang="zh-CN" altLang="zh-CN" sz="1400" dirty="0">
                  <a:solidFill>
                    <a:schemeClr val="bg1"/>
                  </a:solidFill>
                  <a:latin typeface="+mn-lt"/>
                  <a:ea typeface="+mn-ea"/>
                  <a:cs typeface="+mn-cs"/>
                </a:rPr>
                <a:t>开始。</a:t>
              </a:r>
            </a:p>
          </p:txBody>
        </p:sp>
      </p:grpSp>
      <p:sp>
        <p:nvSpPr>
          <p:cNvPr id="32" name="圆角矩形 12">
            <a:extLst>
              <a:ext uri="{FF2B5EF4-FFF2-40B4-BE49-F238E27FC236}"/>
            </a:extLst>
          </p:cNvPr>
          <p:cNvSpPr/>
          <p:nvPr/>
        </p:nvSpPr>
        <p:spPr>
          <a:xfrm>
            <a:off x="402050" y="1852550"/>
            <a:ext cx="11470446" cy="276032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err="1"/>
              <a:t>int</a:t>
            </a:r>
            <a:r>
              <a:rPr lang="en-US" altLang="zh-CN" sz="1400" dirty="0"/>
              <a:t> main()</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	//</a:t>
            </a:r>
            <a:r>
              <a:rPr lang="zh-CN" altLang="en-US" sz="1400" dirty="0">
                <a:solidFill>
                  <a:srgbClr val="008000"/>
                </a:solidFill>
              </a:rPr>
              <a:t>函数声明</a:t>
            </a:r>
          </a:p>
          <a:p>
            <a:pPr defTabSz="363538" fontAlgn="auto">
              <a:lnSpc>
                <a:spcPct val="120000"/>
              </a:lnSpc>
              <a:spcBef>
                <a:spcPts val="0"/>
              </a:spcBef>
              <a:spcAft>
                <a:spcPts val="0"/>
              </a:spcAft>
              <a:defRPr/>
            </a:pPr>
            <a:r>
              <a:rPr lang="zh-CN" altLang="en-US" sz="1400" dirty="0"/>
              <a:t>	</a:t>
            </a:r>
            <a:r>
              <a:rPr lang="en-US" altLang="zh-CN" sz="1400" dirty="0" err="1"/>
              <a:t>int</a:t>
            </a:r>
            <a:r>
              <a:rPr lang="en-US" altLang="zh-CN" sz="1400" dirty="0"/>
              <a:t> a[10],</a:t>
            </a:r>
            <a:r>
              <a:rPr lang="en-US" altLang="zh-CN" sz="1400" dirty="0" err="1"/>
              <a:t>m,n,i</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("enter 10 integer numbers:");</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=0;i&lt;10;i++)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个数给</a:t>
            </a:r>
            <a:r>
              <a:rPr lang="en-US" altLang="zh-CN" sz="1400" dirty="0">
                <a:solidFill>
                  <a:srgbClr val="008000"/>
                </a:solidFill>
              </a:rPr>
              <a:t>a[0]~a[9]</a:t>
            </a:r>
          </a:p>
          <a:p>
            <a:pPr defTabSz="363538" fontAlgn="auto">
              <a:lnSpc>
                <a:spcPct val="120000"/>
              </a:lnSpc>
              <a:spcBef>
                <a:spcPts val="0"/>
              </a:spcBef>
              <a:spcAft>
                <a:spcPts val="0"/>
              </a:spcAft>
              <a:defRPr/>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("\n");</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=1,m=a[0],n=0;i&lt;10;i++)</a:t>
            </a:r>
          </a:p>
          <a:p>
            <a:pPr defTabSz="363538" fontAlgn="auto">
              <a:lnSpc>
                <a:spcPct val="120000"/>
              </a:lnSpc>
              <a:spcBef>
                <a:spcPts val="0"/>
              </a:spcBef>
              <a:spcAft>
                <a:spcPts val="0"/>
              </a:spcAft>
              <a:defRPr/>
            </a:pPr>
            <a:r>
              <a:rPr lang="en-US" altLang="zh-CN" sz="1400" dirty="0"/>
              <a:t>	{	if(max(</a:t>
            </a:r>
            <a:r>
              <a:rPr lang="en-US" altLang="zh-CN" sz="1400" dirty="0" err="1"/>
              <a:t>m,a</a:t>
            </a:r>
            <a:r>
              <a:rPr lang="en-US" altLang="zh-CN" sz="1400" dirty="0"/>
              <a:t>[</a:t>
            </a:r>
            <a:r>
              <a:rPr lang="en-US" altLang="zh-CN" sz="1400" dirty="0" err="1"/>
              <a:t>i</a:t>
            </a:r>
            <a:r>
              <a:rPr lang="en-US" altLang="zh-CN" sz="1400" dirty="0"/>
              <a:t>])&gt;m)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max</a:t>
            </a:r>
            <a:r>
              <a:rPr lang="zh-CN" altLang="en-US" sz="1400" dirty="0">
                <a:solidFill>
                  <a:srgbClr val="008000"/>
                </a:solidFill>
              </a:rPr>
              <a:t>函数返回的值大于</a:t>
            </a:r>
            <a:r>
              <a:rPr lang="en-US" altLang="zh-CN" sz="1400" dirty="0">
                <a:solidFill>
                  <a:srgbClr val="008000"/>
                </a:solidFill>
              </a:rPr>
              <a:t>m</a:t>
            </a:r>
          </a:p>
          <a:p>
            <a:pPr defTabSz="363538" fontAlgn="auto">
              <a:lnSpc>
                <a:spcPct val="120000"/>
              </a:lnSpc>
              <a:spcBef>
                <a:spcPts val="0"/>
              </a:spcBef>
              <a:spcAft>
                <a:spcPts val="0"/>
              </a:spcAft>
              <a:defRPr/>
            </a:pPr>
            <a:r>
              <a:rPr lang="en-US" altLang="zh-CN" sz="1400" dirty="0"/>
              <a:t>		{	m=</a:t>
            </a:r>
            <a:r>
              <a:rPr lang="en-US" altLang="zh-CN" sz="1400" dirty="0">
                <a:solidFill>
                  <a:schemeClr val="accent6"/>
                </a:solidFill>
              </a:rPr>
              <a:t>max(</a:t>
            </a:r>
            <a:r>
              <a:rPr lang="en-US" altLang="zh-CN" sz="1400" dirty="0" err="1">
                <a:solidFill>
                  <a:schemeClr val="accent6"/>
                </a:solidFill>
              </a:rPr>
              <a:t>m,a</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a:t>
            </a:r>
            <a:r>
              <a:rPr lang="en-US" altLang="zh-CN" sz="1400" dirty="0"/>
              <a:t>	</a:t>
            </a:r>
            <a:r>
              <a:rPr lang="en-US" altLang="zh-CN" sz="1400" dirty="0">
                <a:solidFill>
                  <a:srgbClr val="008000"/>
                </a:solidFill>
              </a:rPr>
              <a:t>//max</a:t>
            </a:r>
            <a:r>
              <a:rPr lang="zh-CN" altLang="en-US" sz="1400" dirty="0">
                <a:solidFill>
                  <a:srgbClr val="008000"/>
                </a:solidFill>
              </a:rPr>
              <a:t>函数返回的值取代</a:t>
            </a:r>
            <a:r>
              <a:rPr lang="en-US" altLang="zh-CN" sz="1400" dirty="0">
                <a:solidFill>
                  <a:srgbClr val="008000"/>
                </a:solidFill>
              </a:rPr>
              <a:t>m</a:t>
            </a:r>
            <a:r>
              <a:rPr lang="zh-CN" altLang="en-US" sz="1400" dirty="0">
                <a:solidFill>
                  <a:srgbClr val="008000"/>
                </a:solidFill>
              </a:rPr>
              <a:t>原值</a:t>
            </a:r>
          </a:p>
          <a:p>
            <a:pPr defTabSz="363538" fontAlgn="auto">
              <a:lnSpc>
                <a:spcPct val="120000"/>
              </a:lnSpc>
              <a:spcBef>
                <a:spcPts val="0"/>
              </a:spcBef>
              <a:spcAft>
                <a:spcPts val="0"/>
              </a:spcAft>
              <a:defRPr/>
            </a:pPr>
            <a:r>
              <a:rPr lang="zh-CN" altLang="en-US" sz="1400" dirty="0"/>
              <a:t>			</a:t>
            </a:r>
            <a:r>
              <a:rPr lang="en-US" altLang="zh-CN" sz="1400" dirty="0"/>
              <a:t>n=</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把此数组元素的序号记下来，放在</a:t>
            </a:r>
            <a:r>
              <a:rPr lang="en-US" altLang="zh-CN" sz="1400" dirty="0">
                <a:solidFill>
                  <a:srgbClr val="008000"/>
                </a:solidFill>
              </a:rPr>
              <a:t>n</a:t>
            </a:r>
            <a:r>
              <a:rPr lang="zh-CN" altLang="en-US" sz="1400" dirty="0">
                <a:solidFill>
                  <a:srgbClr val="008000"/>
                </a:solidFill>
              </a:rPr>
              <a:t>中</a:t>
            </a:r>
          </a:p>
          <a:p>
            <a:pPr defTabSz="363538" fontAlgn="auto">
              <a:lnSpc>
                <a:spcPct val="120000"/>
              </a:lnSpc>
              <a:spcBef>
                <a:spcPts val="0"/>
              </a:spcBef>
              <a:spcAft>
                <a:spcPts val="0"/>
              </a:spcAft>
              <a:defRPr/>
            </a:pPr>
            <a:r>
              <a:rPr lang="zh-CN" altLang="en-US" sz="1400" dirty="0"/>
              <a:t>		</a:t>
            </a:r>
            <a:r>
              <a:rPr lang="en-US" altLang="zh-CN" sz="1400" dirty="0"/>
              <a:t>}</a:t>
            </a:r>
          </a:p>
          <a:p>
            <a:pPr defTabSz="363538" fontAlgn="auto">
              <a:lnSpc>
                <a:spcPct val="120000"/>
              </a:lnSpc>
              <a:spcBef>
                <a:spcPts val="0"/>
              </a:spcBef>
              <a:spcAft>
                <a:spcPts val="0"/>
              </a:spcAft>
              <a:defRPr/>
            </a:pPr>
            <a:r>
              <a:rPr lang="en-US" altLang="zh-CN" sz="1400" dirty="0"/>
              <a:t>	}</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("The largest number is %d\nit is the %</a:t>
            </a:r>
            <a:r>
              <a:rPr lang="en-US" altLang="zh-CN" sz="1400" dirty="0" err="1"/>
              <a:t>dth</a:t>
            </a:r>
            <a:r>
              <a:rPr lang="en-US" altLang="zh-CN" sz="1400" dirty="0"/>
              <a:t> number.\n",m,n+1);</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p>
          <a:p>
            <a:pPr defTabSz="363538" fontAlgn="auto">
              <a:lnSpc>
                <a:spcPct val="120000"/>
              </a:lnSpc>
              <a:spcBef>
                <a:spcPts val="0"/>
              </a:spcBef>
              <a:spcAft>
                <a:spcPts val="0"/>
              </a:spcAft>
              <a:defRPr/>
            </a:pPr>
            <a:r>
              <a:rPr lang="en-US" altLang="zh-CN" sz="1400" dirty="0"/>
              <a:t>{	return(x&gt;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返回</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中的大者</a:t>
            </a:r>
          </a:p>
          <a:p>
            <a:pPr defTabSz="363538" fontAlgn="auto">
              <a:lnSpc>
                <a:spcPct val="120000"/>
              </a:lnSpc>
              <a:spcBef>
                <a:spcPts val="0"/>
              </a:spcBef>
              <a:spcAft>
                <a:spcPts val="0"/>
              </a:spcAft>
              <a:defRPr/>
            </a:pPr>
            <a:r>
              <a:rPr lang="en-US" altLang="zh-CN" sz="1400" dirty="0"/>
              <a:t>}</a:t>
            </a:r>
          </a:p>
        </p:txBody>
      </p:sp>
      <p:cxnSp>
        <p:nvCxnSpPr>
          <p:cNvPr id="33" name="直接连接符 32">
            <a:extLst>
              <a:ext uri="{FF2B5EF4-FFF2-40B4-BE49-F238E27FC236}"/>
            </a:extLst>
          </p:cNvPr>
          <p:cNvCxnSpPr>
            <a:cxnSpLocks/>
          </p:cNvCxnSpPr>
          <p:nvPr/>
        </p:nvCxnSpPr>
        <p:spPr>
          <a:xfrm>
            <a:off x="5678488" y="1843088"/>
            <a:ext cx="0" cy="2770187"/>
          </a:xfrm>
          <a:prstGeom prst="line">
            <a:avLst/>
          </a:prstGeom>
        </p:spPr>
        <p:style>
          <a:lnRef idx="1">
            <a:schemeClr val="accent1"/>
          </a:lnRef>
          <a:fillRef idx="0">
            <a:schemeClr val="accent1"/>
          </a:fillRef>
          <a:effectRef idx="0">
            <a:schemeClr val="accent1"/>
          </a:effectRef>
          <a:fontRef idx="minor">
            <a:schemeClr val="tx1"/>
          </a:fontRef>
        </p:style>
      </p:cxnSp>
      <p:grpSp>
        <p:nvGrpSpPr>
          <p:cNvPr id="68614" name="组合 34"/>
          <p:cNvGrpSpPr>
            <a:grpSpLocks/>
          </p:cNvGrpSpPr>
          <p:nvPr/>
        </p:nvGrpSpPr>
        <p:grpSpPr bwMode="auto">
          <a:xfrm>
            <a:off x="5521325" y="2147888"/>
            <a:ext cx="327025" cy="260350"/>
            <a:chOff x="5926033" y="1926699"/>
            <a:chExt cx="325496" cy="260107"/>
          </a:xfrm>
        </p:grpSpPr>
        <p:sp>
          <p:nvSpPr>
            <p:cNvPr id="36"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9"/>
              </p:custDataLst>
            </p:nvPr>
          </p:nvSpPr>
          <p:spPr>
            <a:xfrm>
              <a:off x="5960795" y="1940973"/>
              <a:ext cx="27019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2"/>
              </p:custDataLst>
            </p:nvPr>
          </p:nvSpPr>
          <p:spPr>
            <a:xfrm>
              <a:off x="5960795" y="2115435"/>
              <a:ext cx="27019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68615" name="组合 42"/>
          <p:cNvGrpSpPr>
            <a:grpSpLocks/>
          </p:cNvGrpSpPr>
          <p:nvPr/>
        </p:nvGrpSpPr>
        <p:grpSpPr bwMode="auto">
          <a:xfrm>
            <a:off x="5502275" y="3949700"/>
            <a:ext cx="325438" cy="260350"/>
            <a:chOff x="5926033" y="5434781"/>
            <a:chExt cx="325496" cy="260106"/>
          </a:xfrm>
        </p:grpSpPr>
        <p:sp>
          <p:nvSpPr>
            <p:cNvPr id="44"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3"/>
              </p:custDataLst>
            </p:nvPr>
          </p:nvSpPr>
          <p:spPr>
            <a:xfrm>
              <a:off x="5960964" y="544905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6"/>
              </p:custDataLst>
            </p:nvPr>
          </p:nvSpPr>
          <p:spPr>
            <a:xfrm>
              <a:off x="5960964" y="5623517"/>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68616" name="图片 3"/>
          <p:cNvPicPr>
            <a:picLocks noChangeAspect="1"/>
          </p:cNvPicPr>
          <p:nvPr/>
        </p:nvPicPr>
        <p:blipFill>
          <a:blip r:embed="rId16" cstate="print"/>
          <a:srcRect/>
          <a:stretch>
            <a:fillRect/>
          </a:stretch>
        </p:blipFill>
        <p:spPr bwMode="auto">
          <a:xfrm>
            <a:off x="7515225" y="4762500"/>
            <a:ext cx="4324350"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534988" y="227013"/>
            <a:ext cx="10515600" cy="1325562"/>
          </a:xfrm>
        </p:spPr>
        <p:txBody>
          <a:bodyPr/>
          <a:lstStyle/>
          <a:p>
            <a:r>
              <a:rPr lang="zh-CN" altLang="en-US" smtClean="0"/>
              <a:t>一维数组名作函数参数</a:t>
            </a:r>
          </a:p>
        </p:txBody>
      </p:sp>
      <p:sp>
        <p:nvSpPr>
          <p:cNvPr id="70658" name="内容占位符 2"/>
          <p:cNvSpPr>
            <a:spLocks noGrp="1"/>
          </p:cNvSpPr>
          <p:nvPr>
            <p:ph idx="1"/>
          </p:nvPr>
        </p:nvSpPr>
        <p:spPr>
          <a:xfrm>
            <a:off x="177800" y="1246188"/>
            <a:ext cx="8180388"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7.10】</a:t>
            </a:r>
            <a:r>
              <a:rPr lang="zh-CN" altLang="en-US" sz="2000" smtClean="0">
                <a:solidFill>
                  <a:schemeClr val="accent1"/>
                </a:solidFill>
              </a:rPr>
              <a:t>有一个一维数组</a:t>
            </a:r>
            <a:r>
              <a:rPr lang="en-US" altLang="zh-CN" sz="2000" smtClean="0">
                <a:solidFill>
                  <a:schemeClr val="accent1"/>
                </a:solidFill>
              </a:rPr>
              <a:t>score</a:t>
            </a:r>
            <a:r>
              <a:rPr lang="zh-CN" altLang="en-US" sz="2000" smtClean="0">
                <a:solidFill>
                  <a:schemeClr val="accent1"/>
                </a:solidFill>
              </a:rPr>
              <a:t>，内放</a:t>
            </a:r>
            <a:r>
              <a:rPr lang="en-US" altLang="zh-CN" sz="2000" smtClean="0">
                <a:solidFill>
                  <a:schemeClr val="accent1"/>
                </a:solidFill>
              </a:rPr>
              <a:t>10</a:t>
            </a:r>
            <a:r>
              <a:rPr lang="zh-CN" altLang="en-US" sz="2000" smtClean="0">
                <a:solidFill>
                  <a:schemeClr val="accent1"/>
                </a:solidFill>
              </a:rPr>
              <a:t>个学生成绩，求平均成绩。</a:t>
            </a:r>
          </a:p>
        </p:txBody>
      </p:sp>
      <p:grpSp>
        <p:nvGrpSpPr>
          <p:cNvPr id="51" name="组合 50"/>
          <p:cNvGrpSpPr/>
          <p:nvPr/>
        </p:nvGrpSpPr>
        <p:grpSpPr>
          <a:xfrm>
            <a:off x="399984" y="5238622"/>
            <a:ext cx="11472512" cy="1414499"/>
            <a:chOff x="8050697" y="5019262"/>
            <a:chExt cx="11472512" cy="1414499"/>
          </a:xfrm>
          <a:effectLst>
            <a:outerShdw blurRad="63500" sx="102000" sy="102000" algn="ctr" rotWithShape="0">
              <a:prstClr val="black">
                <a:alpha val="40000"/>
              </a:prstClr>
            </a:outerShdw>
          </a:effectLst>
        </p:grpSpPr>
        <p:sp>
          <p:nvSpPr>
            <p:cNvPr id="52" name="剪去单角的矩形 51"/>
            <p:cNvSpPr/>
            <p:nvPr/>
          </p:nvSpPr>
          <p:spPr>
            <a:xfrm>
              <a:off x="8050697" y="5019262"/>
              <a:ext cx="11472512" cy="1414499"/>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3" name="图片 52"/>
            <p:cNvPicPr>
              <a:picLocks noChangeAspect="1"/>
            </p:cNvPicPr>
            <p:nvPr/>
          </p:nvPicPr>
          <p:blipFill>
            <a:blip r:embed="rId18" cstate="print">
              <a:extLst>
                <a:ext uri="{28A0092B-C50C-407E-A947-70E740481C1C}"/>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323439"/>
            </a:xfrm>
            <a:prstGeom prst="rect">
              <a:avLst/>
            </a:prstGeom>
            <a:noFill/>
          </p:spPr>
          <p:txBody>
            <a:bodyPr>
              <a:spAutoFit/>
            </a:bodyPr>
            <a:lstStyle/>
            <a:p>
              <a:pPr fontAlgn="auto">
                <a:spcBef>
                  <a:spcPts val="0"/>
                </a:spcBef>
                <a:spcAft>
                  <a:spcPts val="0"/>
                </a:spcAft>
                <a:defRPr/>
              </a:pPr>
              <a:r>
                <a:rPr lang="en-US" altLang="zh-CN" sz="1600" dirty="0">
                  <a:solidFill>
                    <a:schemeClr val="bg1"/>
                  </a:solidFill>
                  <a:latin typeface="+mn-lt"/>
                  <a:ea typeface="+mn-ea"/>
                  <a:cs typeface="+mn-cs"/>
                </a:rPr>
                <a:t>(1) </a:t>
              </a:r>
              <a:r>
                <a:rPr lang="zh-CN" altLang="zh-CN" sz="1600" dirty="0">
                  <a:solidFill>
                    <a:schemeClr val="bg1"/>
                  </a:solidFill>
                  <a:latin typeface="+mn-lt"/>
                  <a:ea typeface="+mn-ea"/>
                  <a:cs typeface="+mn-cs"/>
                </a:rPr>
                <a:t>用数组名作函数参数，应该在主调函数和被调用函数分别定义数组。</a:t>
              </a:r>
            </a:p>
            <a:p>
              <a:pPr fontAlgn="auto">
                <a:spcBef>
                  <a:spcPts val="0"/>
                </a:spcBef>
                <a:spcAft>
                  <a:spcPts val="0"/>
                </a:spcAft>
                <a:defRPr/>
              </a:pPr>
              <a:r>
                <a:rPr lang="en-US" altLang="zh-CN" sz="1600" dirty="0">
                  <a:solidFill>
                    <a:schemeClr val="bg1"/>
                  </a:solidFill>
                  <a:latin typeface="+mn-lt"/>
                  <a:ea typeface="+mn-ea"/>
                  <a:cs typeface="+mn-cs"/>
                </a:rPr>
                <a:t>(2) </a:t>
              </a:r>
              <a:r>
                <a:rPr lang="zh-CN" altLang="zh-CN" sz="1600" dirty="0">
                  <a:solidFill>
                    <a:schemeClr val="bg1"/>
                  </a:solidFill>
                  <a:latin typeface="+mn-lt"/>
                  <a:ea typeface="+mn-ea"/>
                  <a:cs typeface="+mn-cs"/>
                </a:rPr>
                <a:t>实参数组与形参数组类型必须一致。</a:t>
              </a:r>
            </a:p>
            <a:p>
              <a:pPr fontAlgn="auto">
                <a:spcBef>
                  <a:spcPts val="0"/>
                </a:spcBef>
                <a:spcAft>
                  <a:spcPts val="0"/>
                </a:spcAft>
                <a:defRPr/>
              </a:pPr>
              <a:r>
                <a:rPr lang="en-US" altLang="zh-CN" sz="1600" dirty="0">
                  <a:solidFill>
                    <a:schemeClr val="bg1"/>
                  </a:solidFill>
                  <a:latin typeface="+mn-lt"/>
                  <a:ea typeface="+mn-ea"/>
                  <a:cs typeface="+mn-cs"/>
                </a:rPr>
                <a:t>(3) </a:t>
              </a:r>
              <a:r>
                <a:rPr lang="zh-CN" altLang="zh-CN" sz="1600" dirty="0">
                  <a:solidFill>
                    <a:schemeClr val="bg1"/>
                  </a:solidFill>
                  <a:latin typeface="+mn-lt"/>
                  <a:ea typeface="+mn-ea"/>
                  <a:cs typeface="+mn-cs"/>
                </a:rPr>
                <a:t>在定义</a:t>
              </a:r>
              <a:r>
                <a:rPr lang="en-US" altLang="zh-CN" sz="1600" dirty="0">
                  <a:solidFill>
                    <a:schemeClr val="bg1"/>
                  </a:solidFill>
                  <a:latin typeface="+mn-lt"/>
                  <a:ea typeface="+mn-ea"/>
                  <a:cs typeface="+mn-cs"/>
                </a:rPr>
                <a:t>average</a:t>
              </a:r>
              <a:r>
                <a:rPr lang="zh-CN" altLang="zh-CN" sz="1600" dirty="0">
                  <a:solidFill>
                    <a:schemeClr val="bg1"/>
                  </a:solidFill>
                  <a:latin typeface="+mn-lt"/>
                  <a:ea typeface="+mn-ea"/>
                  <a:cs typeface="+mn-cs"/>
                </a:rPr>
                <a:t>函数时，声明形参数组的大小为</a:t>
              </a:r>
              <a:r>
                <a:rPr lang="en-US" altLang="zh-CN" sz="1600" dirty="0">
                  <a:solidFill>
                    <a:schemeClr val="bg1"/>
                  </a:solidFill>
                  <a:latin typeface="+mn-lt"/>
                  <a:ea typeface="+mn-ea"/>
                  <a:cs typeface="+mn-cs"/>
                </a:rPr>
                <a:t>10</a:t>
              </a:r>
              <a:r>
                <a:rPr lang="zh-CN" altLang="zh-CN" sz="1600" dirty="0">
                  <a:solidFill>
                    <a:schemeClr val="bg1"/>
                  </a:solidFill>
                  <a:latin typeface="+mn-lt"/>
                  <a:ea typeface="+mn-ea"/>
                  <a:cs typeface="+mn-cs"/>
                </a:rPr>
                <a:t>，但在实际上，指定其大小是不起任何作用的，因为</a:t>
              </a:r>
              <a:r>
                <a:rPr lang="en-US" altLang="zh-CN" sz="1600" dirty="0">
                  <a:solidFill>
                    <a:schemeClr val="bg1"/>
                  </a:solidFill>
                  <a:latin typeface="+mn-lt"/>
                  <a:ea typeface="+mn-ea"/>
                  <a:cs typeface="+mn-cs"/>
                </a:rPr>
                <a:t>C</a:t>
              </a:r>
              <a:r>
                <a:rPr lang="zh-CN" altLang="zh-CN" sz="1600" dirty="0">
                  <a:solidFill>
                    <a:schemeClr val="bg1"/>
                  </a:solidFill>
                  <a:latin typeface="+mn-lt"/>
                  <a:ea typeface="+mn-ea"/>
                  <a:cs typeface="+mn-cs"/>
                </a:rPr>
                <a:t>语言编译系统并不检查形参数组大小，只是将实参数组的首元素的地址传给形参数组名。</a:t>
              </a:r>
              <a:endParaRPr lang="en-US" altLang="zh-CN" sz="1600" dirty="0">
                <a:solidFill>
                  <a:schemeClr val="bg1"/>
                </a:solidFill>
                <a:latin typeface="+mn-lt"/>
                <a:ea typeface="+mn-ea"/>
                <a:cs typeface="+mn-cs"/>
              </a:endParaRPr>
            </a:p>
            <a:p>
              <a:pPr fontAlgn="auto">
                <a:spcBef>
                  <a:spcPts val="0"/>
                </a:spcBef>
                <a:spcAft>
                  <a:spcPts val="0"/>
                </a:spcAft>
                <a:defRPr/>
              </a:pPr>
              <a:r>
                <a:rPr lang="en-US" altLang="zh-CN" sz="1600" dirty="0">
                  <a:solidFill>
                    <a:schemeClr val="bg1"/>
                  </a:solidFill>
                  <a:latin typeface="+mn-lt"/>
                  <a:ea typeface="+mn-ea"/>
                  <a:cs typeface="+mn-cs"/>
                </a:rPr>
                <a:t>(4) </a:t>
              </a:r>
              <a:r>
                <a:rPr lang="zh-CN" altLang="zh-CN" sz="1600" dirty="0">
                  <a:solidFill>
                    <a:schemeClr val="bg1"/>
                  </a:solidFill>
                  <a:latin typeface="+mn-lt"/>
                  <a:ea typeface="+mn-ea"/>
                  <a:cs typeface="+mn-cs"/>
                </a:rPr>
                <a:t>形参数组可以不指定大小，在定义数组时在数组名后面跟一个空的方括号</a:t>
              </a:r>
              <a:r>
                <a:rPr lang="zh-CN" altLang="en-US" sz="1600" dirty="0">
                  <a:solidFill>
                    <a:schemeClr val="bg1"/>
                  </a:solidFill>
                  <a:latin typeface="+mn-lt"/>
                  <a:ea typeface="+mn-ea"/>
                  <a:cs typeface="+mn-cs"/>
                </a:rPr>
                <a:t>。</a:t>
              </a:r>
              <a:endParaRPr lang="zh-CN" altLang="zh-CN" sz="1600" dirty="0">
                <a:solidFill>
                  <a:schemeClr val="bg1"/>
                </a:solidFill>
                <a:latin typeface="+mn-lt"/>
                <a:ea typeface="+mn-ea"/>
                <a:cs typeface="+mn-cs"/>
              </a:endParaRPr>
            </a:p>
          </p:txBody>
        </p:sp>
      </p:grpSp>
      <p:sp>
        <p:nvSpPr>
          <p:cNvPr id="32" name="圆角矩形 12">
            <a:extLst>
              <a:ext uri="{FF2B5EF4-FFF2-40B4-BE49-F238E27FC236}"/>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err="1"/>
              <a:t>int</a:t>
            </a:r>
            <a:r>
              <a:rPr lang="en-US" altLang="zh-CN" sz="1400" dirty="0"/>
              <a:t> main()</a:t>
            </a:r>
          </a:p>
          <a:p>
            <a:pPr defTabSz="363538" fontAlgn="auto">
              <a:lnSpc>
                <a:spcPct val="120000"/>
              </a:lnSpc>
              <a:spcBef>
                <a:spcPts val="0"/>
              </a:spcBef>
              <a:spcAft>
                <a:spcPts val="0"/>
              </a:spcAft>
              <a:defRPr/>
            </a:pPr>
            <a:r>
              <a:rPr lang="en-US" altLang="zh-CN" sz="1400" dirty="0"/>
              <a:t>{	float average(float array[10]);	</a:t>
            </a:r>
            <a:r>
              <a:rPr lang="en-US" altLang="zh-CN" sz="1400" dirty="0">
                <a:solidFill>
                  <a:srgbClr val="008000"/>
                </a:solidFill>
              </a:rPr>
              <a:t>//</a:t>
            </a:r>
            <a:r>
              <a:rPr lang="zh-CN" altLang="en-US" sz="1400" dirty="0">
                <a:solidFill>
                  <a:srgbClr val="008000"/>
                </a:solidFill>
              </a:rPr>
              <a:t>函数声明</a:t>
            </a:r>
          </a:p>
          <a:p>
            <a:pPr defTabSz="363538" fontAlgn="auto">
              <a:lnSpc>
                <a:spcPct val="120000"/>
              </a:lnSpc>
              <a:spcBef>
                <a:spcPts val="0"/>
              </a:spcBef>
              <a:spcAft>
                <a:spcPts val="0"/>
              </a:spcAft>
              <a:defRPr/>
            </a:pPr>
            <a:r>
              <a:rPr lang="zh-CN" altLang="en-US" sz="1400" dirty="0"/>
              <a:t>	</a:t>
            </a:r>
            <a:r>
              <a:rPr lang="en-US" altLang="zh-CN" sz="1400" dirty="0"/>
              <a:t>float score[10],aver;</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("input 10 scores:\n");</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=0;i&lt;10;i++)</a:t>
            </a:r>
          </a:p>
          <a:p>
            <a:pPr defTabSz="363538" fontAlgn="auto">
              <a:lnSpc>
                <a:spcPct val="120000"/>
              </a:lnSpc>
              <a:spcBef>
                <a:spcPts val="0"/>
              </a:spcBef>
              <a:spcAft>
                <a:spcPts val="0"/>
              </a:spcAft>
              <a:defRPr/>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("\n");</a:t>
            </a:r>
          </a:p>
          <a:p>
            <a:pPr defTabSz="363538" fontAlgn="auto">
              <a:lnSpc>
                <a:spcPct val="120000"/>
              </a:lnSpc>
              <a:spcBef>
                <a:spcPts val="0"/>
              </a:spcBef>
              <a:spcAft>
                <a:spcPts val="0"/>
              </a:spcAft>
              <a:defRPr/>
            </a:pPr>
            <a:r>
              <a:rPr lang="en-US" altLang="zh-CN" sz="1400" dirty="0"/>
              <a:t>	aver=average(</a:t>
            </a:r>
            <a:r>
              <a:rPr lang="en-US" altLang="zh-CN" sz="1400" dirty="0">
                <a:solidFill>
                  <a:schemeClr val="accent6"/>
                </a:solidFill>
              </a:rPr>
              <a:t>score</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average</a:t>
            </a:r>
            <a:r>
              <a:rPr lang="zh-CN" altLang="en-US" sz="1400" dirty="0">
                <a:solidFill>
                  <a:srgbClr val="008000"/>
                </a:solidFill>
              </a:rPr>
              <a:t>函数</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("average score is %5.2f\</a:t>
            </a:r>
            <a:r>
              <a:rPr lang="en-US" altLang="zh-CN" sz="1400" dirty="0" err="1"/>
              <a:t>n",aver</a:t>
            </a:r>
            <a:r>
              <a:rPr lang="en-US" altLang="zh-CN" sz="1400" dirty="0"/>
              <a:t>);</a:t>
            </a:r>
          </a:p>
          <a:p>
            <a:pPr defTabSz="363538" fontAlgn="auto">
              <a:lnSpc>
                <a:spcPct val="120000"/>
              </a:lnSpc>
              <a:spcBef>
                <a:spcPts val="0"/>
              </a:spcBef>
              <a:spcAft>
                <a:spcPts val="0"/>
              </a:spcAft>
              <a:defRPr/>
            </a:pPr>
            <a:r>
              <a:rPr lang="en-US" altLang="zh-CN" sz="1400" dirty="0"/>
              <a:t>	return 0;</a:t>
            </a:r>
          </a:p>
          <a:p>
            <a:pPr defTabSz="363538" fontAlgn="auto">
              <a:lnSpc>
                <a:spcPct val="120000"/>
              </a:lnSpc>
              <a:spcBef>
                <a:spcPts val="0"/>
              </a:spcBef>
              <a:spcAft>
                <a:spcPts val="0"/>
              </a:spcAft>
              <a:defRPr/>
            </a:pPr>
            <a:r>
              <a:rPr lang="en-US" altLang="zh-CN" sz="1400" dirty="0"/>
              <a:t>} </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float average(</a:t>
            </a:r>
            <a:r>
              <a:rPr lang="en-US" altLang="zh-CN" sz="1400" dirty="0">
                <a:solidFill>
                  <a:schemeClr val="accent6"/>
                </a:solidFill>
              </a:rPr>
              <a:t>float array[10]</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average</a:t>
            </a:r>
            <a:r>
              <a:rPr lang="zh-CN" altLang="en-US" sz="1400" dirty="0">
                <a:solidFill>
                  <a:srgbClr val="008000"/>
                </a:solidFill>
              </a:rPr>
              <a:t>函数</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float </a:t>
            </a:r>
            <a:r>
              <a:rPr lang="en-US" altLang="zh-CN" sz="1400" dirty="0" err="1"/>
              <a:t>aver,sum</a:t>
            </a:r>
            <a:r>
              <a:rPr lang="en-US" altLang="zh-CN" sz="1400" dirty="0"/>
              <a:t>=array[0];</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=1;i&lt;10;i++)</a:t>
            </a:r>
          </a:p>
          <a:p>
            <a:pPr defTabSz="363538" fontAlgn="auto">
              <a:lnSpc>
                <a:spcPct val="120000"/>
              </a:lnSpc>
              <a:spcBef>
                <a:spcPts val="0"/>
              </a:spcBef>
              <a:spcAft>
                <a:spcPts val="0"/>
              </a:spcAft>
              <a:defRPr/>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累加学生成绩</a:t>
            </a:r>
          </a:p>
          <a:p>
            <a:pPr defTabSz="363538" fontAlgn="auto">
              <a:lnSpc>
                <a:spcPct val="120000"/>
              </a:lnSpc>
              <a:spcBef>
                <a:spcPts val="0"/>
              </a:spcBef>
              <a:spcAft>
                <a:spcPts val="0"/>
              </a:spcAft>
              <a:defRPr/>
            </a:pPr>
            <a:r>
              <a:rPr lang="zh-CN" altLang="en-US" sz="1400" dirty="0"/>
              <a:t>	</a:t>
            </a:r>
            <a:r>
              <a:rPr lang="en-US" altLang="zh-CN" sz="1400" dirty="0"/>
              <a:t>aver=sum/10;</a:t>
            </a:r>
          </a:p>
          <a:p>
            <a:pPr defTabSz="363538" fontAlgn="auto">
              <a:lnSpc>
                <a:spcPct val="120000"/>
              </a:lnSpc>
              <a:spcBef>
                <a:spcPts val="0"/>
              </a:spcBef>
              <a:spcAft>
                <a:spcPts val="0"/>
              </a:spcAft>
              <a:defRPr/>
            </a:pPr>
            <a:r>
              <a:rPr lang="en-US" altLang="zh-CN" sz="1400" dirty="0"/>
              <a:t>	return(aver);</a:t>
            </a:r>
          </a:p>
          <a:p>
            <a:pPr defTabSz="363538" fontAlgn="auto">
              <a:lnSpc>
                <a:spcPct val="120000"/>
              </a:lnSpc>
              <a:spcBef>
                <a:spcPts val="0"/>
              </a:spcBef>
              <a:spcAft>
                <a:spcPts val="0"/>
              </a:spcAft>
              <a:defRPr/>
            </a:pPr>
            <a:r>
              <a:rPr lang="en-US" altLang="zh-CN" sz="1400" dirty="0"/>
              <a:t>}</a:t>
            </a:r>
          </a:p>
        </p:txBody>
      </p:sp>
      <p:cxnSp>
        <p:nvCxnSpPr>
          <p:cNvPr id="33" name="直接连接符 32">
            <a:extLst>
              <a:ext uri="{FF2B5EF4-FFF2-40B4-BE49-F238E27FC236}"/>
            </a:extLst>
          </p:cNvPr>
          <p:cNvCxnSpPr>
            <a:cxnSpLocks/>
          </p:cNvCxnSpPr>
          <p:nvPr/>
        </p:nvCxnSpPr>
        <p:spPr>
          <a:xfrm>
            <a:off x="5678488" y="1843088"/>
            <a:ext cx="0" cy="3024187"/>
          </a:xfrm>
          <a:prstGeom prst="line">
            <a:avLst/>
          </a:prstGeom>
        </p:spPr>
        <p:style>
          <a:lnRef idx="1">
            <a:schemeClr val="accent1"/>
          </a:lnRef>
          <a:fillRef idx="0">
            <a:schemeClr val="accent1"/>
          </a:fillRef>
          <a:effectRef idx="0">
            <a:schemeClr val="accent1"/>
          </a:effectRef>
          <a:fontRef idx="minor">
            <a:schemeClr val="tx1"/>
          </a:fontRef>
        </p:style>
      </p:cxnSp>
      <p:grpSp>
        <p:nvGrpSpPr>
          <p:cNvPr id="70662" name="组合 34"/>
          <p:cNvGrpSpPr>
            <a:grpSpLocks/>
          </p:cNvGrpSpPr>
          <p:nvPr/>
        </p:nvGrpSpPr>
        <p:grpSpPr bwMode="auto">
          <a:xfrm>
            <a:off x="5521325" y="2147888"/>
            <a:ext cx="327025" cy="260350"/>
            <a:chOff x="5926033" y="1926699"/>
            <a:chExt cx="325496" cy="260107"/>
          </a:xfrm>
        </p:grpSpPr>
        <p:sp>
          <p:nvSpPr>
            <p:cNvPr id="36" name="MH_Other_2">
              <a:extLst>
                <a:ext uri="{FF2B5EF4-FFF2-40B4-BE49-F238E27FC236}"/>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12"/>
              </p:custDataLst>
            </p:nvPr>
          </p:nvSpPr>
          <p:spPr>
            <a:xfrm>
              <a:off x="5960795" y="1940973"/>
              <a:ext cx="27019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5"/>
              </p:custDataLst>
            </p:nvPr>
          </p:nvSpPr>
          <p:spPr>
            <a:xfrm>
              <a:off x="5960795" y="2115435"/>
              <a:ext cx="27019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70663" name="组合 42"/>
          <p:cNvGrpSpPr>
            <a:grpSpLocks/>
          </p:cNvGrpSpPr>
          <p:nvPr/>
        </p:nvGrpSpPr>
        <p:grpSpPr bwMode="auto">
          <a:xfrm>
            <a:off x="5521325" y="4200525"/>
            <a:ext cx="327025" cy="260350"/>
            <a:chOff x="5926033" y="5434781"/>
            <a:chExt cx="325496" cy="260106"/>
          </a:xfrm>
        </p:grpSpPr>
        <p:sp>
          <p:nvSpPr>
            <p:cNvPr id="44" name="MH_Other_8">
              <a:extLst>
                <a:ext uri="{FF2B5EF4-FFF2-40B4-BE49-F238E27FC236}"/>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6"/>
              </p:custDataLst>
            </p:nvPr>
          </p:nvSpPr>
          <p:spPr>
            <a:xfrm>
              <a:off x="5960795" y="5449056"/>
              <a:ext cx="27019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9"/>
              </p:custDataLst>
            </p:nvPr>
          </p:nvSpPr>
          <p:spPr>
            <a:xfrm>
              <a:off x="5960795" y="5623517"/>
              <a:ext cx="27019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sp>
        <p:nvSpPr>
          <p:cNvPr id="25" name="圆角矩形 4">
            <a:extLst>
              <a:ext uri="{FF2B5EF4-FFF2-40B4-BE49-F238E27FC236}"/>
            </a:extLst>
          </p:cNvPr>
          <p:cNvSpPr/>
          <p:nvPr/>
        </p:nvSpPr>
        <p:spPr>
          <a:xfrm>
            <a:off x="7904163" y="6203950"/>
            <a:ext cx="3608387" cy="38893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sz="1600" dirty="0">
                <a:solidFill>
                  <a:schemeClr val="bg1"/>
                </a:solidFill>
              </a:rPr>
              <a:t>float average(float array[])</a:t>
            </a:r>
          </a:p>
        </p:txBody>
      </p:sp>
      <p:grpSp>
        <p:nvGrpSpPr>
          <p:cNvPr id="70665" name="组合 25"/>
          <p:cNvGrpSpPr>
            <a:grpSpLocks/>
          </p:cNvGrpSpPr>
          <p:nvPr/>
        </p:nvGrpSpPr>
        <p:grpSpPr bwMode="auto">
          <a:xfrm>
            <a:off x="7772400" y="471488"/>
            <a:ext cx="4100513" cy="1309687"/>
            <a:chOff x="8582294" y="4088153"/>
            <a:chExt cx="4231358" cy="1308661"/>
          </a:xfrm>
        </p:grpSpPr>
        <p:sp>
          <p:nvSpPr>
            <p:cNvPr id="27" name="MH_Other_1">
              <a:extLst>
                <a:ext uri="{FF2B5EF4-FFF2-40B4-BE49-F238E27FC236}"/>
              </a:extLst>
            </p:cNvPr>
            <p:cNvSpPr/>
            <p:nvPr>
              <p:custDataLst>
                <p:tags r:id="rId1"/>
              </p:custDataLst>
            </p:nvPr>
          </p:nvSpPr>
          <p:spPr>
            <a:xfrm>
              <a:off x="8582294" y="4088153"/>
              <a:ext cx="774848" cy="521878"/>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28" name="MH_SubTitle_1">
              <a:extLst>
                <a:ext uri="{FF2B5EF4-FFF2-40B4-BE49-F238E27FC236}"/>
              </a:extLst>
            </p:cNvPr>
            <p:cNvSpPr/>
            <p:nvPr>
              <p:custDataLst>
                <p:tags r:id="rId2"/>
              </p:custDataLst>
            </p:nvPr>
          </p:nvSpPr>
          <p:spPr>
            <a:xfrm>
              <a:off x="9371885" y="4088153"/>
              <a:ext cx="3441767" cy="130866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400" dirty="0">
                  <a:solidFill>
                    <a:schemeClr val="tx1">
                      <a:lumMod val="75000"/>
                      <a:lumOff val="25000"/>
                    </a:schemeClr>
                  </a:solidFill>
                </a:rPr>
                <a:t>用</a:t>
              </a:r>
              <a:r>
                <a:rPr lang="zh-CN" altLang="en-US" sz="1400" b="1" dirty="0">
                  <a:solidFill>
                    <a:schemeClr val="tx1">
                      <a:lumMod val="75000"/>
                      <a:lumOff val="25000"/>
                    </a:schemeClr>
                  </a:solidFill>
                </a:rPr>
                <a:t>数组元素</a:t>
              </a:r>
              <a:r>
                <a:rPr lang="zh-CN" altLang="en-US" sz="1400" dirty="0">
                  <a:solidFill>
                    <a:schemeClr val="tx1">
                      <a:lumMod val="75000"/>
                      <a:lumOff val="25000"/>
                    </a:schemeClr>
                  </a:solidFill>
                </a:rPr>
                <a:t>作实参时，向形参变量传递的是数组元素的</a:t>
              </a:r>
              <a:r>
                <a:rPr lang="zh-CN" altLang="en-US" sz="1400" b="1" dirty="0">
                  <a:solidFill>
                    <a:schemeClr val="tx1">
                      <a:lumMod val="75000"/>
                      <a:lumOff val="25000"/>
                    </a:schemeClr>
                  </a:solidFill>
                </a:rPr>
                <a:t>值</a:t>
              </a:r>
              <a:r>
                <a:rPr lang="zh-CN" altLang="en-US" sz="1400" dirty="0">
                  <a:solidFill>
                    <a:schemeClr val="tx1">
                      <a:lumMod val="75000"/>
                      <a:lumOff val="25000"/>
                    </a:schemeClr>
                  </a:solidFill>
                </a:rPr>
                <a:t>，而用</a:t>
              </a:r>
              <a:r>
                <a:rPr lang="zh-CN" altLang="en-US" sz="1400" b="1" dirty="0">
                  <a:solidFill>
                    <a:schemeClr val="tx1">
                      <a:lumMod val="75000"/>
                      <a:lumOff val="25000"/>
                    </a:schemeClr>
                  </a:solidFill>
                </a:rPr>
                <a:t>数组名</a:t>
              </a:r>
              <a:r>
                <a:rPr lang="zh-CN" altLang="en-US" sz="1400" dirty="0">
                  <a:solidFill>
                    <a:schemeClr val="tx1">
                      <a:lumMod val="75000"/>
                      <a:lumOff val="25000"/>
                    </a:schemeClr>
                  </a:solidFill>
                </a:rPr>
                <a:t>作函数实参时，向形参</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数组名或指针变量</a:t>
              </a:r>
              <a:r>
                <a:rPr lang="en-US" altLang="zh-CN" sz="1400" dirty="0">
                  <a:solidFill>
                    <a:schemeClr val="tx1">
                      <a:lumMod val="75000"/>
                      <a:lumOff val="25000"/>
                    </a:schemeClr>
                  </a:solidFill>
                </a:rPr>
                <a:t>) </a:t>
              </a:r>
              <a:r>
                <a:rPr lang="zh-CN" altLang="en-US" sz="1400" dirty="0">
                  <a:solidFill>
                    <a:schemeClr val="tx1">
                      <a:lumMod val="75000"/>
                      <a:lumOff val="25000"/>
                    </a:schemeClr>
                  </a:solidFill>
                </a:rPr>
                <a:t>传递的是</a:t>
              </a:r>
              <a:r>
                <a:rPr lang="zh-CN" altLang="en-US" sz="1400" b="1" dirty="0">
                  <a:solidFill>
                    <a:schemeClr val="tx1">
                      <a:lumMod val="75000"/>
                      <a:lumOff val="25000"/>
                    </a:schemeClr>
                  </a:solidFill>
                </a:rPr>
                <a:t>数组首元素的地址</a:t>
              </a:r>
              <a:r>
                <a:rPr lang="zh-CN" altLang="en-US" sz="1400" dirty="0">
                  <a:solidFill>
                    <a:schemeClr val="tx1">
                      <a:lumMod val="75000"/>
                      <a:lumOff val="25000"/>
                    </a:schemeClr>
                  </a:solidFill>
                </a:rPr>
                <a:t>。</a:t>
              </a:r>
            </a:p>
          </p:txBody>
        </p:sp>
        <p:sp>
          <p:nvSpPr>
            <p:cNvPr id="29" name="MH_Other_2">
              <a:extLst>
                <a:ext uri="{FF2B5EF4-FFF2-40B4-BE49-F238E27FC236}"/>
              </a:extLst>
            </p:cNvPr>
            <p:cNvSpPr/>
            <p:nvPr>
              <p:custDataLst>
                <p:tags r:id="rId3"/>
              </p:custDataLst>
            </p:nvPr>
          </p:nvSpPr>
          <p:spPr>
            <a:xfrm rot="16200000">
              <a:off x="12512247" y="5095410"/>
              <a:ext cx="301389" cy="301421"/>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70666" name="图片 3"/>
          <p:cNvPicPr>
            <a:picLocks noChangeAspect="1"/>
          </p:cNvPicPr>
          <p:nvPr/>
        </p:nvPicPr>
        <p:blipFill>
          <a:blip r:embed="rId19" cstate="print"/>
          <a:srcRect/>
          <a:stretch>
            <a:fillRect/>
          </a:stretch>
        </p:blipFill>
        <p:spPr bwMode="auto">
          <a:xfrm>
            <a:off x="8405813" y="4005263"/>
            <a:ext cx="3467100"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534988" y="227013"/>
            <a:ext cx="10515600" cy="1325562"/>
          </a:xfrm>
        </p:spPr>
        <p:txBody>
          <a:bodyPr/>
          <a:lstStyle/>
          <a:p>
            <a:r>
              <a:rPr lang="zh-CN" altLang="en-US" smtClean="0"/>
              <a:t>一维数组名作函数参数</a:t>
            </a:r>
          </a:p>
        </p:txBody>
      </p:sp>
      <p:sp>
        <p:nvSpPr>
          <p:cNvPr id="72706" name="内容占位符 2"/>
          <p:cNvSpPr>
            <a:spLocks noGrp="1"/>
          </p:cNvSpPr>
          <p:nvPr>
            <p:ph idx="1"/>
          </p:nvPr>
        </p:nvSpPr>
        <p:spPr>
          <a:xfrm>
            <a:off x="177800" y="1246188"/>
            <a:ext cx="11837988"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7.11】</a:t>
            </a:r>
            <a:r>
              <a:rPr lang="zh-CN" altLang="en-US" sz="2000" smtClean="0">
                <a:solidFill>
                  <a:schemeClr val="accent1"/>
                </a:solidFill>
              </a:rPr>
              <a:t>有两个班级，分别有</a:t>
            </a:r>
            <a:r>
              <a:rPr lang="en-US" altLang="zh-CN" sz="2000" smtClean="0">
                <a:solidFill>
                  <a:schemeClr val="accent1"/>
                </a:solidFill>
              </a:rPr>
              <a:t>5</a:t>
            </a:r>
            <a:r>
              <a:rPr lang="zh-CN" altLang="en-US" sz="2000" smtClean="0">
                <a:solidFill>
                  <a:schemeClr val="accent1"/>
                </a:solidFill>
              </a:rPr>
              <a:t>和</a:t>
            </a:r>
            <a:r>
              <a:rPr lang="en-US" altLang="zh-CN" sz="2000" smtClean="0">
                <a:solidFill>
                  <a:schemeClr val="accent1"/>
                </a:solidFill>
              </a:rPr>
              <a:t>10</a:t>
            </a:r>
            <a:r>
              <a:rPr lang="zh-CN" altLang="en-US" sz="2000" smtClean="0">
                <a:solidFill>
                  <a:schemeClr val="accent1"/>
                </a:solidFill>
              </a:rPr>
              <a:t>名学生，调用</a:t>
            </a:r>
            <a:r>
              <a:rPr lang="en-US" altLang="zh-CN" sz="2000" smtClean="0">
                <a:solidFill>
                  <a:schemeClr val="accent1"/>
                </a:solidFill>
              </a:rPr>
              <a:t>average</a:t>
            </a:r>
            <a:r>
              <a:rPr lang="zh-CN" altLang="en-US" sz="2000" smtClean="0">
                <a:solidFill>
                  <a:schemeClr val="accent1"/>
                </a:solidFill>
              </a:rPr>
              <a:t>函数，分别求这两个班的学生的平均成绩。</a:t>
            </a:r>
          </a:p>
        </p:txBody>
      </p:sp>
      <p:sp>
        <p:nvSpPr>
          <p:cNvPr id="32" name="圆角矩形 12">
            <a:extLst>
              <a:ext uri="{FF2B5EF4-FFF2-40B4-BE49-F238E27FC236}"/>
            </a:extLst>
          </p:cNvPr>
          <p:cNvSpPr/>
          <p:nvPr/>
        </p:nvSpPr>
        <p:spPr>
          <a:xfrm>
            <a:off x="402356" y="1851870"/>
            <a:ext cx="11774550" cy="282881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err="1"/>
              <a:t>int</a:t>
            </a:r>
            <a:r>
              <a:rPr lang="en-US" altLang="zh-CN" sz="1400" dirty="0"/>
              <a:t> main()</a:t>
            </a:r>
          </a:p>
          <a:p>
            <a:pPr defTabSz="363538" fontAlgn="auto">
              <a:lnSpc>
                <a:spcPct val="120000"/>
              </a:lnSpc>
              <a:spcBef>
                <a:spcPts val="0"/>
              </a:spcBef>
              <a:spcAft>
                <a:spcPts val="0"/>
              </a:spcAft>
              <a:defRPr/>
            </a:pPr>
            <a:r>
              <a:rPr lang="en-US" altLang="zh-CN" sz="1400" dirty="0"/>
              <a:t>{	float average(float array[],</a:t>
            </a:r>
            <a:r>
              <a:rPr lang="en-US" altLang="zh-CN" sz="1400" dirty="0" err="1"/>
              <a:t>int</a:t>
            </a:r>
            <a:r>
              <a:rPr lang="en-US" altLang="zh-CN" sz="1400" dirty="0"/>
              <a:t> n);</a:t>
            </a:r>
          </a:p>
          <a:p>
            <a:pPr defTabSz="363538" fontAlgn="auto">
              <a:lnSpc>
                <a:spcPct val="120000"/>
              </a:lnSpc>
              <a:spcBef>
                <a:spcPts val="0"/>
              </a:spcBef>
              <a:spcAft>
                <a:spcPts val="0"/>
              </a:spcAft>
              <a:defRPr/>
            </a:pPr>
            <a:r>
              <a:rPr lang="en-US" altLang="zh-CN" sz="1400" dirty="0"/>
              <a:t>	float score1[5]={98.5,97,91.5,60,55};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5</a:t>
            </a:r>
            <a:r>
              <a:rPr lang="zh-CN" altLang="en-US" sz="1400" dirty="0">
                <a:solidFill>
                  <a:srgbClr val="008000"/>
                </a:solidFill>
              </a:rPr>
              <a:t>的数组</a:t>
            </a:r>
          </a:p>
          <a:p>
            <a:pPr defTabSz="363538" fontAlgn="auto">
              <a:lnSpc>
                <a:spcPct val="120000"/>
              </a:lnSpc>
              <a:spcBef>
                <a:spcPts val="0"/>
              </a:spcBef>
              <a:spcAft>
                <a:spcPts val="0"/>
              </a:spcAft>
              <a:defRPr/>
            </a:pPr>
            <a:r>
              <a:rPr lang="zh-CN" altLang="en-US" sz="1400" dirty="0"/>
              <a:t>	</a:t>
            </a:r>
            <a:r>
              <a:rPr lang="en-US" altLang="zh-CN" sz="1400" dirty="0"/>
              <a:t>float score2[10]={67.5,89.5,99,69.5,77,89.5,76.5,54,60,99.5};</a:t>
            </a:r>
          </a:p>
          <a:p>
            <a:pPr defTabSz="363538" fontAlgn="auto">
              <a:lnSpc>
                <a:spcPct val="120000"/>
              </a:lnSpc>
              <a:spcBef>
                <a:spcPts val="0"/>
              </a:spcBef>
              <a:spcAft>
                <a:spcPts val="0"/>
              </a:spcAft>
              <a:defRPr/>
            </a:pPr>
            <a:r>
              <a:rPr lang="en-US" altLang="zh-CN" sz="1400" dirty="0"/>
              <a:t>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10</a:t>
            </a:r>
            <a:r>
              <a:rPr lang="zh-CN" altLang="en-US" sz="1400" dirty="0">
                <a:solidFill>
                  <a:srgbClr val="008000"/>
                </a:solidFill>
              </a:rPr>
              <a:t>的数组</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("The average of class A is %6.2f\</a:t>
            </a:r>
            <a:r>
              <a:rPr lang="en-US" altLang="zh-CN" sz="1400" dirty="0" err="1"/>
              <a:t>n",average</a:t>
            </a:r>
            <a:r>
              <a:rPr lang="en-US" altLang="zh-CN" sz="1400" dirty="0"/>
              <a:t>(score1,5));</a:t>
            </a:r>
          </a:p>
          <a:p>
            <a:pPr defTabSz="363538" fontAlgn="auto">
              <a:lnSpc>
                <a:spcPct val="120000"/>
              </a:lnSpc>
              <a:spcBef>
                <a:spcPts val="0"/>
              </a:spcBef>
              <a:spcAft>
                <a:spcPts val="0"/>
              </a:spcAft>
              <a:defRPr/>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score1</a:t>
            </a:r>
            <a:r>
              <a:rPr lang="zh-CN" altLang="en-US" sz="1400" dirty="0">
                <a:solidFill>
                  <a:srgbClr val="008000"/>
                </a:solidFill>
              </a:rPr>
              <a:t>和</a:t>
            </a:r>
            <a:r>
              <a:rPr lang="en-US" altLang="zh-CN" sz="1400" dirty="0">
                <a:solidFill>
                  <a:srgbClr val="008000"/>
                </a:solidFill>
              </a:rPr>
              <a:t>5</a:t>
            </a:r>
            <a:r>
              <a:rPr lang="zh-CN" altLang="en-US" sz="1400" dirty="0">
                <a:solidFill>
                  <a:srgbClr val="008000"/>
                </a:solidFill>
              </a:rPr>
              <a:t>作实参</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("The average of class B is %6.2f\</a:t>
            </a:r>
            <a:r>
              <a:rPr lang="en-US" altLang="zh-CN" sz="1400" dirty="0" err="1"/>
              <a:t>n",average</a:t>
            </a:r>
            <a:r>
              <a:rPr lang="en-US" altLang="zh-CN" sz="1400" dirty="0"/>
              <a:t>(score2,10));</a:t>
            </a:r>
          </a:p>
          <a:p>
            <a:pPr defTabSz="363538" fontAlgn="auto">
              <a:lnSpc>
                <a:spcPct val="120000"/>
              </a:lnSpc>
              <a:spcBef>
                <a:spcPts val="0"/>
              </a:spcBef>
              <a:spcAft>
                <a:spcPts val="0"/>
              </a:spcAft>
              <a:defRPr/>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score2</a:t>
            </a:r>
            <a:r>
              <a:rPr lang="zh-CN" altLang="en-US" sz="1400" dirty="0">
                <a:solidFill>
                  <a:srgbClr val="008000"/>
                </a:solidFill>
              </a:rPr>
              <a:t>和</a:t>
            </a:r>
            <a:r>
              <a:rPr lang="en-US" altLang="zh-CN" sz="1400" dirty="0">
                <a:solidFill>
                  <a:srgbClr val="008000"/>
                </a:solidFill>
              </a:rPr>
              <a:t>10</a:t>
            </a:r>
            <a:r>
              <a:rPr lang="zh-CN" altLang="en-US" sz="1400" dirty="0">
                <a:solidFill>
                  <a:srgbClr val="008000"/>
                </a:solidFill>
              </a:rPr>
              <a:t>作实参</a:t>
            </a:r>
          </a:p>
          <a:p>
            <a:pPr defTabSz="363538" fontAlgn="auto">
              <a:lnSpc>
                <a:spcPct val="120000"/>
              </a:lnSpc>
              <a:spcBef>
                <a:spcPts val="0"/>
              </a:spcBef>
              <a:spcAft>
                <a:spcPts val="0"/>
              </a:spcAft>
              <a:defRPr/>
            </a:pPr>
            <a:r>
              <a:rPr lang="zh-CN" altLang="en-US" sz="1400" dirty="0"/>
              <a:t>	</a:t>
            </a:r>
            <a:r>
              <a:rPr lang="en-US" altLang="zh-CN" sz="1400" dirty="0"/>
              <a:t>return 0;</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spc="-100" dirty="0">
                <a:solidFill>
                  <a:srgbClr val="008000"/>
                </a:solidFill>
              </a:rPr>
              <a:t>定义</a:t>
            </a:r>
            <a:r>
              <a:rPr lang="en-US" altLang="zh-CN" sz="1400" spc="-100" dirty="0">
                <a:solidFill>
                  <a:srgbClr val="008000"/>
                </a:solidFill>
              </a:rPr>
              <a:t>average</a:t>
            </a:r>
            <a:r>
              <a:rPr lang="zh-CN" altLang="en-US" sz="1400" spc="-100" dirty="0">
                <a:solidFill>
                  <a:srgbClr val="008000"/>
                </a:solidFill>
              </a:rPr>
              <a:t>函数，未指定形参数组长度</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float </a:t>
            </a:r>
            <a:r>
              <a:rPr lang="en-US" altLang="zh-CN" sz="1400" dirty="0" err="1"/>
              <a:t>aver,sum</a:t>
            </a:r>
            <a:r>
              <a:rPr lang="en-US" altLang="zh-CN" sz="1400" dirty="0"/>
              <a:t>=array[0];</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fontAlgn="auto">
              <a:lnSpc>
                <a:spcPct val="120000"/>
              </a:lnSpc>
              <a:spcBef>
                <a:spcPts val="0"/>
              </a:spcBef>
              <a:spcAft>
                <a:spcPts val="0"/>
              </a:spcAft>
              <a:defRPr/>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a:t>
            </a:r>
            <a:r>
              <a:rPr lang="en-US" altLang="zh-CN" sz="1400" dirty="0">
                <a:solidFill>
                  <a:srgbClr val="008000"/>
                </a:solidFill>
              </a:rPr>
              <a:t>n</a:t>
            </a:r>
            <a:r>
              <a:rPr lang="zh-CN" altLang="en-US" sz="1400" dirty="0">
                <a:solidFill>
                  <a:srgbClr val="008000"/>
                </a:solidFill>
              </a:rPr>
              <a:t>个学生成绩</a:t>
            </a:r>
          </a:p>
          <a:p>
            <a:pPr defTabSz="363538" fontAlgn="auto">
              <a:lnSpc>
                <a:spcPct val="120000"/>
              </a:lnSpc>
              <a:spcBef>
                <a:spcPts val="0"/>
              </a:spcBef>
              <a:spcAft>
                <a:spcPts val="0"/>
              </a:spcAft>
              <a:defRPr/>
            </a:pPr>
            <a:r>
              <a:rPr lang="zh-CN" altLang="en-US" sz="1400" dirty="0"/>
              <a:t>	</a:t>
            </a:r>
            <a:r>
              <a:rPr lang="en-US" altLang="zh-CN" sz="1400" dirty="0"/>
              <a:t>aver=sum/n;</a:t>
            </a:r>
          </a:p>
          <a:p>
            <a:pPr defTabSz="363538" fontAlgn="auto">
              <a:lnSpc>
                <a:spcPct val="120000"/>
              </a:lnSpc>
              <a:spcBef>
                <a:spcPts val="0"/>
              </a:spcBef>
              <a:spcAft>
                <a:spcPts val="0"/>
              </a:spcAft>
              <a:defRPr/>
            </a:pPr>
            <a:r>
              <a:rPr lang="en-US" altLang="zh-CN" sz="1400" dirty="0"/>
              <a:t>	return(aver);</a:t>
            </a:r>
          </a:p>
          <a:p>
            <a:pPr defTabSz="363538" fontAlgn="auto">
              <a:lnSpc>
                <a:spcPct val="120000"/>
              </a:lnSpc>
              <a:spcBef>
                <a:spcPts val="0"/>
              </a:spcBef>
              <a:spcAft>
                <a:spcPts val="0"/>
              </a:spcAft>
              <a:defRPr/>
            </a:pPr>
            <a:r>
              <a:rPr lang="en-US" altLang="zh-CN" sz="1400" dirty="0"/>
              <a:t>}</a:t>
            </a:r>
          </a:p>
        </p:txBody>
      </p:sp>
      <p:cxnSp>
        <p:nvCxnSpPr>
          <p:cNvPr id="33" name="直接连接符 32">
            <a:extLst>
              <a:ext uri="{FF2B5EF4-FFF2-40B4-BE49-F238E27FC236}"/>
            </a:extLst>
          </p:cNvPr>
          <p:cNvCxnSpPr>
            <a:cxnSpLocks/>
          </p:cNvCxnSpPr>
          <p:nvPr/>
        </p:nvCxnSpPr>
        <p:spPr>
          <a:xfrm>
            <a:off x="5678488" y="1843088"/>
            <a:ext cx="0" cy="3024187"/>
          </a:xfrm>
          <a:prstGeom prst="line">
            <a:avLst/>
          </a:prstGeom>
        </p:spPr>
        <p:style>
          <a:lnRef idx="1">
            <a:schemeClr val="accent1"/>
          </a:lnRef>
          <a:fillRef idx="0">
            <a:schemeClr val="accent1"/>
          </a:fillRef>
          <a:effectRef idx="0">
            <a:schemeClr val="accent1"/>
          </a:effectRef>
          <a:fontRef idx="minor">
            <a:schemeClr val="tx1"/>
          </a:fontRef>
        </p:style>
      </p:cxnSp>
      <p:grpSp>
        <p:nvGrpSpPr>
          <p:cNvPr id="72709" name="组合 34"/>
          <p:cNvGrpSpPr>
            <a:grpSpLocks/>
          </p:cNvGrpSpPr>
          <p:nvPr/>
        </p:nvGrpSpPr>
        <p:grpSpPr bwMode="auto">
          <a:xfrm>
            <a:off x="5521325" y="2147888"/>
            <a:ext cx="327025" cy="260350"/>
            <a:chOff x="5926033" y="1926699"/>
            <a:chExt cx="325496" cy="260107"/>
          </a:xfrm>
        </p:grpSpPr>
        <p:sp>
          <p:nvSpPr>
            <p:cNvPr id="36" name="MH_Other_2">
              <a:extLst>
                <a:ext uri="{FF2B5EF4-FFF2-40B4-BE49-F238E27FC236}"/>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12"/>
              </p:custDataLst>
            </p:nvPr>
          </p:nvSpPr>
          <p:spPr>
            <a:xfrm>
              <a:off x="5960795" y="1940973"/>
              <a:ext cx="27019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5"/>
              </p:custDataLst>
            </p:nvPr>
          </p:nvSpPr>
          <p:spPr>
            <a:xfrm>
              <a:off x="5960795" y="2115435"/>
              <a:ext cx="27019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72710" name="组合 42"/>
          <p:cNvGrpSpPr>
            <a:grpSpLocks/>
          </p:cNvGrpSpPr>
          <p:nvPr/>
        </p:nvGrpSpPr>
        <p:grpSpPr bwMode="auto">
          <a:xfrm>
            <a:off x="5521325" y="4200525"/>
            <a:ext cx="327025" cy="260350"/>
            <a:chOff x="5926033" y="5434781"/>
            <a:chExt cx="325496" cy="260106"/>
          </a:xfrm>
        </p:grpSpPr>
        <p:sp>
          <p:nvSpPr>
            <p:cNvPr id="44" name="MH_Other_8">
              <a:extLst>
                <a:ext uri="{FF2B5EF4-FFF2-40B4-BE49-F238E27FC236}"/>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6"/>
              </p:custDataLst>
            </p:nvPr>
          </p:nvSpPr>
          <p:spPr>
            <a:xfrm>
              <a:off x="5960795" y="5449056"/>
              <a:ext cx="27019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9"/>
              </p:custDataLst>
            </p:nvPr>
          </p:nvSpPr>
          <p:spPr>
            <a:xfrm>
              <a:off x="5960795" y="5623517"/>
              <a:ext cx="27019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sp>
        <p:nvSpPr>
          <p:cNvPr id="25" name="圆角矩形 4">
            <a:extLst>
              <a:ext uri="{FF2B5EF4-FFF2-40B4-BE49-F238E27FC236}"/>
            </a:extLst>
          </p:cNvPr>
          <p:cNvSpPr/>
          <p:nvPr/>
        </p:nvSpPr>
        <p:spPr>
          <a:xfrm>
            <a:off x="7904163" y="6078538"/>
            <a:ext cx="2562225" cy="387350"/>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a:lstStyle/>
          <a:p>
            <a:pPr algn="just" fontAlgn="auto">
              <a:lnSpc>
                <a:spcPct val="120000"/>
              </a:lnSpc>
              <a:spcBef>
                <a:spcPts val="0"/>
              </a:spcBef>
              <a:spcAft>
                <a:spcPts val="0"/>
              </a:spcAft>
              <a:defRPr/>
            </a:pPr>
            <a:r>
              <a:rPr lang="en-US" altLang="zh-CN" sz="1600" dirty="0">
                <a:solidFill>
                  <a:schemeClr val="bg1"/>
                </a:solidFill>
              </a:rPr>
              <a:t>float average(float array[])</a:t>
            </a:r>
          </a:p>
        </p:txBody>
      </p:sp>
      <p:grpSp>
        <p:nvGrpSpPr>
          <p:cNvPr id="72712" name="组合 29"/>
          <p:cNvGrpSpPr>
            <a:grpSpLocks/>
          </p:cNvGrpSpPr>
          <p:nvPr/>
        </p:nvGrpSpPr>
        <p:grpSpPr bwMode="auto">
          <a:xfrm>
            <a:off x="533400" y="5021263"/>
            <a:ext cx="11471275" cy="1565275"/>
            <a:chOff x="8582294" y="4088153"/>
            <a:chExt cx="10717315" cy="1564611"/>
          </a:xfrm>
        </p:grpSpPr>
        <p:sp>
          <p:nvSpPr>
            <p:cNvPr id="31" name="MH_Other_1">
              <a:extLst>
                <a:ext uri="{FF2B5EF4-FFF2-40B4-BE49-F238E27FC236}"/>
              </a:extLst>
            </p:cNvPr>
            <p:cNvSpPr/>
            <p:nvPr>
              <p:custDataLst>
                <p:tags r:id="rId1"/>
              </p:custDataLst>
            </p:nvPr>
          </p:nvSpPr>
          <p:spPr>
            <a:xfrm>
              <a:off x="8582294" y="4088153"/>
              <a:ext cx="774210" cy="522065"/>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34" name="MH_SubTitle_1">
              <a:extLst>
                <a:ext uri="{FF2B5EF4-FFF2-40B4-BE49-F238E27FC236}"/>
              </a:extLst>
            </p:cNvPr>
            <p:cNvSpPr/>
            <p:nvPr>
              <p:custDataLst>
                <p:tags r:id="rId2"/>
              </p:custDataLst>
            </p:nvPr>
          </p:nvSpPr>
          <p:spPr>
            <a:xfrm>
              <a:off x="9371335" y="4088153"/>
              <a:ext cx="9928274" cy="156461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400" b="1" dirty="0">
                  <a:solidFill>
                    <a:schemeClr val="tx1">
                      <a:lumMod val="75000"/>
                      <a:lumOff val="25000"/>
                    </a:schemeClr>
                  </a:solidFill>
                </a:rPr>
                <a:t>用数组名作函数实参时</a:t>
              </a:r>
              <a:r>
                <a:rPr lang="en-US" altLang="zh-CN" sz="1400" b="1" dirty="0">
                  <a:solidFill>
                    <a:schemeClr val="tx1">
                      <a:lumMod val="75000"/>
                      <a:lumOff val="25000"/>
                    </a:schemeClr>
                  </a:solidFill>
                </a:rPr>
                <a:t>,</a:t>
              </a:r>
              <a:r>
                <a:rPr lang="zh-CN" altLang="en-US" sz="1400" b="1" dirty="0">
                  <a:solidFill>
                    <a:schemeClr val="tx1">
                      <a:lumMod val="75000"/>
                      <a:lumOff val="25000"/>
                    </a:schemeClr>
                  </a:solidFill>
                </a:rPr>
                <a:t>不是把数组元素的值传递给形参，而是把实参数组的首元素的地址传递给形参数组，这样两个数组就共占同一段内存单元。</a:t>
              </a:r>
            </a:p>
          </p:txBody>
        </p:sp>
        <p:sp>
          <p:nvSpPr>
            <p:cNvPr id="37" name="MH_Other_2"/>
            <p:cNvSpPr>
              <a:spLocks noChangeArrowheads="1"/>
            </p:cNvSpPr>
            <p:nvPr>
              <p:custDataLst>
                <p:tags r:id="rId3"/>
              </p:custDataLst>
            </p:nvPr>
          </p:nvSpPr>
          <p:spPr bwMode="auto">
            <a:xfrm rot="-5400000">
              <a:off x="18986796" y="5339951"/>
              <a:ext cx="324000" cy="301625"/>
            </a:xfrm>
            <a:prstGeom prst="rtTriangle">
              <a:avLst/>
            </a:prstGeom>
            <a:solidFill>
              <a:srgbClr val="B2B2B2"/>
            </a:solidFill>
            <a:ln w="12700" algn="ctr">
              <a:noFill/>
              <a:miter lim="800000"/>
              <a:headEnd/>
              <a:tailEnd/>
            </a:ln>
          </p:spPr>
          <p:txBody>
            <a:bodyPr vert="eaVert" anchor="ctr"/>
            <a:lstStyle/>
            <a:p>
              <a:pPr algn="ctr" fontAlgn="auto">
                <a:spcBef>
                  <a:spcPts val="0"/>
                </a:spcBef>
                <a:spcAft>
                  <a:spcPts val="0"/>
                </a:spcAft>
                <a:defRPr/>
              </a:pPr>
              <a:endParaRPr lang="zh-CN" altLang="en-US">
                <a:solidFill>
                  <a:schemeClr val="lt1"/>
                </a:solidFill>
                <a:latin typeface="+mn-lt"/>
                <a:ea typeface="+mn-ea"/>
                <a:cs typeface="+mn-cs"/>
              </a:endParaRPr>
            </a:p>
          </p:txBody>
        </p:sp>
      </p:grpSp>
      <p:graphicFrame>
        <p:nvGraphicFramePr>
          <p:cNvPr id="4" name="表格 3">
            <a:extLst>
              <a:ext uri="{FF2B5EF4-FFF2-40B4-BE49-F238E27FC236}"/>
            </a:extLst>
          </p:cNvPr>
          <p:cNvGraphicFramePr>
            <a:graphicFrameLocks noGrp="1"/>
          </p:cNvGraphicFramePr>
          <p:nvPr/>
        </p:nvGraphicFramePr>
        <p:xfrm>
          <a:off x="2324100" y="5499100"/>
          <a:ext cx="8469538" cy="1127760"/>
        </p:xfrm>
        <a:graphic>
          <a:graphicData uri="http://schemas.openxmlformats.org/drawingml/2006/table">
            <a:tbl>
              <a:tblPr>
                <a:tableStyleId>{5C22544A-7EE6-4342-B048-85BDC9FD1C3A}</a:tableStyleId>
              </a:tblPr>
              <a:tblGrid>
                <a:gridCol w="1269538">
                  <a:extLst>
                    <a:ext uri="{9D8B030D-6E8A-4147-A177-3AD203B41FA5}"/>
                  </a:extLst>
                </a:gridCol>
                <a:gridCol w="720000">
                  <a:extLst>
                    <a:ext uri="{9D8B030D-6E8A-4147-A177-3AD203B41FA5}"/>
                  </a:extLst>
                </a:gridCol>
                <a:gridCol w="720000">
                  <a:extLst>
                    <a:ext uri="{9D8B030D-6E8A-4147-A177-3AD203B41FA5}"/>
                  </a:extLst>
                </a:gridCol>
                <a:gridCol w="720000">
                  <a:extLst>
                    <a:ext uri="{9D8B030D-6E8A-4147-A177-3AD203B41FA5}"/>
                  </a:extLst>
                </a:gridCol>
                <a:gridCol w="720000">
                  <a:extLst>
                    <a:ext uri="{9D8B030D-6E8A-4147-A177-3AD203B41FA5}"/>
                  </a:extLst>
                </a:gridCol>
                <a:gridCol w="720000">
                  <a:extLst>
                    <a:ext uri="{9D8B030D-6E8A-4147-A177-3AD203B41FA5}"/>
                  </a:extLst>
                </a:gridCol>
                <a:gridCol w="720000">
                  <a:extLst>
                    <a:ext uri="{9D8B030D-6E8A-4147-A177-3AD203B41FA5}"/>
                  </a:extLst>
                </a:gridCol>
                <a:gridCol w="720000">
                  <a:extLst>
                    <a:ext uri="{9D8B030D-6E8A-4147-A177-3AD203B41FA5}"/>
                  </a:extLst>
                </a:gridCol>
                <a:gridCol w="720000">
                  <a:extLst>
                    <a:ext uri="{9D8B030D-6E8A-4147-A177-3AD203B41FA5}"/>
                  </a:extLst>
                </a:gridCol>
                <a:gridCol w="720000">
                  <a:extLst>
                    <a:ext uri="{9D8B030D-6E8A-4147-A177-3AD203B41FA5}"/>
                  </a:extLst>
                </a:gridCol>
                <a:gridCol w="720000">
                  <a:extLst>
                    <a:ext uri="{9D8B030D-6E8A-4147-A177-3AD203B41FA5}"/>
                  </a:extLst>
                </a:gridCol>
              </a:tblGrid>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a[9]</a:t>
                      </a:r>
                      <a:endParaRPr lang="zh-CN" altLang="en-US" sz="1400" dirty="0">
                        <a:solidFill>
                          <a:schemeClr val="accent1"/>
                        </a:solidFill>
                      </a:endParaRPr>
                    </a:p>
                  </a:txBody>
                  <a:tcPr>
                    <a:noFill/>
                  </a:tcPr>
                </a:tc>
                <a:extLst>
                  <a:ext uri="{0D108BD9-81ED-4DB2-BD59-A6C34878D82A}"/>
                </a:extLst>
              </a:tr>
              <a:tr h="146628">
                <a:tc>
                  <a:txBody>
                    <a:bodyPr/>
                    <a:lstStyle/>
                    <a:p>
                      <a:pPr algn="ctr"/>
                      <a:r>
                        <a:rPr lang="zh-CN" altLang="en-US" sz="1400" dirty="0">
                          <a:solidFill>
                            <a:schemeClr val="accent1"/>
                          </a:solidFill>
                        </a:rPr>
                        <a:t>起始地址</a:t>
                      </a:r>
                      <a:r>
                        <a:rPr lang="en-US" altLang="zh-CN" sz="1400" dirty="0">
                          <a:solidFill>
                            <a:schemeClr val="accent1"/>
                          </a:solidFill>
                        </a:rPr>
                        <a:t>1000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2</a:t>
                      </a:r>
                      <a:endParaRPr lang="zh-CN" altLang="en-US" sz="1400" dirty="0">
                        <a:solidFill>
                          <a:schemeClr val="accent1"/>
                        </a:solidFill>
                      </a:endParaRPr>
                    </a:p>
                  </a:txBody>
                  <a:tcPr/>
                </a:tc>
                <a:tc>
                  <a:txBody>
                    <a:bodyPr/>
                    <a:lstStyle/>
                    <a:p>
                      <a:pPr algn="ctr"/>
                      <a:r>
                        <a:rPr lang="en-US" altLang="zh-CN" sz="1400" dirty="0">
                          <a:solidFill>
                            <a:schemeClr val="accent1"/>
                          </a:solidFill>
                        </a:rPr>
                        <a:t>4</a:t>
                      </a:r>
                      <a:endParaRPr lang="zh-CN" altLang="en-US" sz="1400" dirty="0">
                        <a:solidFill>
                          <a:schemeClr val="accent1"/>
                        </a:solidFill>
                      </a:endParaRPr>
                    </a:p>
                  </a:txBody>
                  <a:tcPr/>
                </a:tc>
                <a:tc>
                  <a:txBody>
                    <a:bodyPr/>
                    <a:lstStyle/>
                    <a:p>
                      <a:pPr algn="ctr"/>
                      <a:r>
                        <a:rPr lang="en-US" altLang="zh-CN" sz="1400" dirty="0">
                          <a:solidFill>
                            <a:schemeClr val="accent1"/>
                          </a:solidFill>
                        </a:rPr>
                        <a:t>6</a:t>
                      </a:r>
                      <a:endParaRPr lang="zh-CN" altLang="en-US" sz="1400" dirty="0">
                        <a:solidFill>
                          <a:schemeClr val="accent1"/>
                        </a:solidFill>
                      </a:endParaRPr>
                    </a:p>
                  </a:txBody>
                  <a:tcPr/>
                </a:tc>
                <a:tc>
                  <a:txBody>
                    <a:bodyPr/>
                    <a:lstStyle/>
                    <a:p>
                      <a:pPr algn="ctr"/>
                      <a:r>
                        <a:rPr lang="en-US" altLang="zh-CN" sz="1400" dirty="0">
                          <a:solidFill>
                            <a:schemeClr val="accent1"/>
                          </a:solidFill>
                        </a:rPr>
                        <a:t>8</a:t>
                      </a:r>
                      <a:endParaRPr lang="zh-CN" altLang="en-US" sz="1400" dirty="0">
                        <a:solidFill>
                          <a:schemeClr val="accent1"/>
                        </a:solidFill>
                      </a:endParaRPr>
                    </a:p>
                  </a:txBody>
                  <a:tcPr/>
                </a:tc>
                <a:tc>
                  <a:txBody>
                    <a:bodyPr/>
                    <a:lstStyle/>
                    <a:p>
                      <a:pPr algn="ctr"/>
                      <a:r>
                        <a:rPr lang="en-US" altLang="zh-CN" sz="1400" dirty="0">
                          <a:solidFill>
                            <a:schemeClr val="accent1"/>
                          </a:solidFill>
                        </a:rPr>
                        <a:t>10</a:t>
                      </a:r>
                      <a:endParaRPr lang="zh-CN" altLang="en-US" sz="1400" dirty="0">
                        <a:solidFill>
                          <a:schemeClr val="accent1"/>
                        </a:solidFill>
                      </a:endParaRPr>
                    </a:p>
                  </a:txBody>
                  <a:tcPr/>
                </a:tc>
                <a:tc>
                  <a:txBody>
                    <a:bodyPr/>
                    <a:lstStyle/>
                    <a:p>
                      <a:pPr algn="ctr"/>
                      <a:r>
                        <a:rPr lang="en-US" altLang="zh-CN" sz="1400" dirty="0">
                          <a:solidFill>
                            <a:schemeClr val="accent1"/>
                          </a:solidFill>
                        </a:rPr>
                        <a:t>12</a:t>
                      </a:r>
                      <a:endParaRPr lang="zh-CN" altLang="en-US" sz="1400" dirty="0">
                        <a:solidFill>
                          <a:schemeClr val="accent1"/>
                        </a:solidFill>
                      </a:endParaRPr>
                    </a:p>
                  </a:txBody>
                  <a:tcPr/>
                </a:tc>
                <a:tc>
                  <a:txBody>
                    <a:bodyPr/>
                    <a:lstStyle/>
                    <a:p>
                      <a:pPr algn="ctr"/>
                      <a:r>
                        <a:rPr lang="en-US" altLang="zh-CN" sz="1400" dirty="0">
                          <a:solidFill>
                            <a:schemeClr val="accent1"/>
                          </a:solidFill>
                        </a:rPr>
                        <a:t>14</a:t>
                      </a:r>
                      <a:endParaRPr lang="zh-CN" altLang="en-US" sz="1400" dirty="0">
                        <a:solidFill>
                          <a:schemeClr val="accent1"/>
                        </a:solidFill>
                      </a:endParaRPr>
                    </a:p>
                  </a:txBody>
                  <a:tcPr/>
                </a:tc>
                <a:tc>
                  <a:txBody>
                    <a:bodyPr/>
                    <a:lstStyle/>
                    <a:p>
                      <a:pPr algn="ctr"/>
                      <a:r>
                        <a:rPr lang="en-US" altLang="zh-CN" sz="1400" dirty="0">
                          <a:solidFill>
                            <a:schemeClr val="accent1"/>
                          </a:solidFill>
                        </a:rPr>
                        <a:t>16</a:t>
                      </a:r>
                      <a:endParaRPr lang="zh-CN" altLang="en-US" sz="1400" dirty="0">
                        <a:solidFill>
                          <a:schemeClr val="accent1"/>
                        </a:solidFill>
                      </a:endParaRPr>
                    </a:p>
                  </a:txBody>
                  <a:tcPr/>
                </a:tc>
                <a:tc>
                  <a:txBody>
                    <a:bodyPr/>
                    <a:lstStyle/>
                    <a:p>
                      <a:pPr algn="ctr"/>
                      <a:r>
                        <a:rPr lang="en-US" altLang="zh-CN" sz="1400" dirty="0">
                          <a:solidFill>
                            <a:schemeClr val="accent1"/>
                          </a:solidFill>
                        </a:rPr>
                        <a:t>18</a:t>
                      </a:r>
                      <a:endParaRPr lang="zh-CN" altLang="en-US" sz="1400" dirty="0">
                        <a:solidFill>
                          <a:schemeClr val="accent1"/>
                        </a:solidFill>
                      </a:endParaRPr>
                    </a:p>
                  </a:txBody>
                  <a:tcPr/>
                </a:tc>
                <a:tc>
                  <a:txBody>
                    <a:bodyPr/>
                    <a:lstStyle/>
                    <a:p>
                      <a:pPr algn="ctr"/>
                      <a:r>
                        <a:rPr lang="en-US" altLang="zh-CN" sz="1400" dirty="0">
                          <a:solidFill>
                            <a:schemeClr val="accent1"/>
                          </a:solidFill>
                        </a:rPr>
                        <a:t>20</a:t>
                      </a:r>
                      <a:endParaRPr lang="zh-CN" altLang="en-US" sz="1400" dirty="0">
                        <a:solidFill>
                          <a:schemeClr val="accent1"/>
                        </a:solidFill>
                      </a:endParaRPr>
                    </a:p>
                  </a:txBody>
                  <a:tcPr/>
                </a:tc>
                <a:extLst>
                  <a:ext uri="{0D108BD9-81ED-4DB2-BD59-A6C34878D82A}"/>
                </a:extLst>
              </a:tr>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b[9]</a:t>
                      </a:r>
                      <a:endParaRPr lang="zh-CN" altLang="en-US" sz="1400" dirty="0">
                        <a:solidFill>
                          <a:schemeClr val="accent1"/>
                        </a:solidFill>
                      </a:endParaRPr>
                    </a:p>
                  </a:txBody>
                  <a:tcPr>
                    <a:noFill/>
                  </a:tcPr>
                </a:tc>
                <a:extLst>
                  <a:ext uri="{0D108BD9-81ED-4DB2-BD59-A6C34878D82A}"/>
                </a:extLst>
              </a:tr>
            </a:tbl>
          </a:graphicData>
        </a:graphic>
      </p:graphicFrame>
      <p:pic>
        <p:nvPicPr>
          <p:cNvPr id="72763" name="图片 4"/>
          <p:cNvPicPr>
            <a:picLocks noChangeAspect="1"/>
          </p:cNvPicPr>
          <p:nvPr/>
        </p:nvPicPr>
        <p:blipFill>
          <a:blip r:embed="rId18" cstate="print"/>
          <a:srcRect/>
          <a:stretch>
            <a:fillRect/>
          </a:stretch>
        </p:blipFill>
        <p:spPr bwMode="auto">
          <a:xfrm>
            <a:off x="8054975" y="334963"/>
            <a:ext cx="344805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xfrm>
            <a:off x="534988" y="227013"/>
            <a:ext cx="10515600" cy="1325562"/>
          </a:xfrm>
        </p:spPr>
        <p:txBody>
          <a:bodyPr/>
          <a:lstStyle/>
          <a:p>
            <a:r>
              <a:rPr lang="zh-CN" altLang="en-US" smtClean="0"/>
              <a:t>一维数组名作函数参数</a:t>
            </a:r>
          </a:p>
        </p:txBody>
      </p:sp>
      <p:sp>
        <p:nvSpPr>
          <p:cNvPr id="74754" name="内容占位符 2"/>
          <p:cNvSpPr>
            <a:spLocks noGrp="1"/>
          </p:cNvSpPr>
          <p:nvPr>
            <p:ph idx="1"/>
          </p:nvPr>
        </p:nvSpPr>
        <p:spPr>
          <a:xfrm>
            <a:off x="534988" y="1241425"/>
            <a:ext cx="11263312" cy="515938"/>
          </a:xfrm>
        </p:spPr>
        <p:txBody>
          <a:bodyPr/>
          <a:lstStyle/>
          <a:p>
            <a:pPr marL="88900" indent="-88900">
              <a:lnSpc>
                <a:spcPct val="120000"/>
              </a:lnSpc>
              <a:spcBef>
                <a:spcPct val="0"/>
              </a:spcBef>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7.12】</a:t>
            </a:r>
            <a:r>
              <a:rPr lang="zh-CN" altLang="en-US" sz="2000" smtClean="0">
                <a:solidFill>
                  <a:schemeClr val="accent1"/>
                </a:solidFill>
              </a:rPr>
              <a:t>用选择法对数组中</a:t>
            </a:r>
            <a:r>
              <a:rPr lang="en-US" altLang="zh-CN" sz="2000" smtClean="0">
                <a:solidFill>
                  <a:schemeClr val="accent1"/>
                </a:solidFill>
              </a:rPr>
              <a:t>10</a:t>
            </a:r>
            <a:r>
              <a:rPr lang="zh-CN" altLang="en-US" sz="2000" smtClean="0">
                <a:solidFill>
                  <a:schemeClr val="accent1"/>
                </a:solidFill>
              </a:rPr>
              <a:t>个整数按由小到大排序。</a:t>
            </a:r>
          </a:p>
        </p:txBody>
      </p:sp>
      <p:sp>
        <p:nvSpPr>
          <p:cNvPr id="74755" name="矩形 22"/>
          <p:cNvSpPr>
            <a:spLocks noChangeArrowheads="1"/>
          </p:cNvSpPr>
          <p:nvPr/>
        </p:nvSpPr>
        <p:spPr bwMode="auto">
          <a:xfrm>
            <a:off x="661988" y="1673225"/>
            <a:ext cx="10833100" cy="1089025"/>
          </a:xfrm>
          <a:prstGeom prst="rect">
            <a:avLst/>
          </a:prstGeom>
          <a:noFill/>
          <a:ln w="9525">
            <a:noFill/>
            <a:miter lim="800000"/>
            <a:headEnd/>
            <a:tailEnd/>
          </a:ln>
        </p:spPr>
        <p:txBody>
          <a:bodyPr>
            <a:spAutoFit/>
          </a:bodyPr>
          <a:lstStyle/>
          <a:p>
            <a:pPr>
              <a:lnSpc>
                <a:spcPct val="120000"/>
              </a:lnSpc>
            </a:pPr>
            <a:r>
              <a:rPr lang="zh-CN" altLang="en-US" b="1">
                <a:latin typeface="等线"/>
                <a:ea typeface="等线"/>
              </a:rPr>
              <a:t>解题思路</a:t>
            </a:r>
            <a:r>
              <a:rPr lang="en-US" altLang="zh-CN" b="1">
                <a:latin typeface="等线"/>
                <a:ea typeface="等线"/>
              </a:rPr>
              <a:t>:</a:t>
            </a:r>
          </a:p>
          <a:p>
            <a:pPr>
              <a:lnSpc>
                <a:spcPct val="120000"/>
              </a:lnSpc>
            </a:pPr>
            <a:r>
              <a:rPr lang="zh-CN" altLang="en-US">
                <a:latin typeface="等线"/>
                <a:ea typeface="等线"/>
              </a:rPr>
              <a:t>所谓选择法就是先将</a:t>
            </a:r>
            <a:r>
              <a:rPr lang="en-US" altLang="zh-CN">
                <a:latin typeface="等线"/>
                <a:ea typeface="等线"/>
              </a:rPr>
              <a:t>10</a:t>
            </a:r>
            <a:r>
              <a:rPr lang="zh-CN" altLang="en-US">
                <a:latin typeface="等线"/>
                <a:ea typeface="等线"/>
              </a:rPr>
              <a:t>个数中最小的数与</a:t>
            </a:r>
            <a:r>
              <a:rPr lang="en-US" altLang="zh-CN">
                <a:latin typeface="等线"/>
                <a:ea typeface="等线"/>
              </a:rPr>
              <a:t>a[0]</a:t>
            </a:r>
            <a:r>
              <a:rPr lang="zh-CN" altLang="en-US">
                <a:latin typeface="等线"/>
                <a:ea typeface="等线"/>
              </a:rPr>
              <a:t>对换</a:t>
            </a:r>
            <a:r>
              <a:rPr lang="en-US" altLang="zh-CN">
                <a:latin typeface="等线"/>
                <a:ea typeface="等线"/>
              </a:rPr>
              <a:t>;</a:t>
            </a:r>
            <a:r>
              <a:rPr lang="zh-CN" altLang="en-US">
                <a:latin typeface="等线"/>
                <a:ea typeface="等线"/>
              </a:rPr>
              <a:t>再将</a:t>
            </a:r>
            <a:r>
              <a:rPr lang="en-US" altLang="zh-CN">
                <a:latin typeface="等线"/>
                <a:ea typeface="等线"/>
              </a:rPr>
              <a:t>a[1]~a[9]</a:t>
            </a:r>
            <a:r>
              <a:rPr lang="zh-CN" altLang="en-US">
                <a:latin typeface="等线"/>
                <a:ea typeface="等线"/>
              </a:rPr>
              <a:t>中最小的数与</a:t>
            </a:r>
            <a:r>
              <a:rPr lang="en-US" altLang="zh-CN">
                <a:latin typeface="等线"/>
                <a:ea typeface="等线"/>
              </a:rPr>
              <a:t>a[1]</a:t>
            </a:r>
            <a:r>
              <a:rPr lang="zh-CN" altLang="en-US">
                <a:latin typeface="等线"/>
                <a:ea typeface="等线"/>
              </a:rPr>
              <a:t>对换</a:t>
            </a:r>
            <a:r>
              <a:rPr lang="en-US" altLang="zh-CN">
                <a:latin typeface="等线"/>
                <a:ea typeface="等线"/>
              </a:rPr>
              <a:t>……</a:t>
            </a:r>
            <a:r>
              <a:rPr lang="zh-CN" altLang="en-US">
                <a:latin typeface="等线"/>
                <a:ea typeface="等线"/>
              </a:rPr>
              <a:t>每比较一轮</a:t>
            </a:r>
            <a:r>
              <a:rPr lang="en-US" altLang="zh-CN">
                <a:latin typeface="等线"/>
                <a:ea typeface="等线"/>
              </a:rPr>
              <a:t>,</a:t>
            </a:r>
            <a:r>
              <a:rPr lang="zh-CN" altLang="en-US">
                <a:latin typeface="等线"/>
                <a:ea typeface="等线"/>
              </a:rPr>
              <a:t>找出一个未经排序的数中最小的一个。共比较</a:t>
            </a:r>
            <a:r>
              <a:rPr lang="en-US" altLang="zh-CN">
                <a:latin typeface="等线"/>
                <a:ea typeface="等线"/>
              </a:rPr>
              <a:t>9</a:t>
            </a:r>
            <a:r>
              <a:rPr lang="zh-CN" altLang="en-US">
                <a:latin typeface="等线"/>
                <a:ea typeface="等线"/>
              </a:rPr>
              <a:t>轮。</a:t>
            </a:r>
          </a:p>
        </p:txBody>
      </p:sp>
      <p:grpSp>
        <p:nvGrpSpPr>
          <p:cNvPr id="74756" name="组合 40"/>
          <p:cNvGrpSpPr>
            <a:grpSpLocks/>
          </p:cNvGrpSpPr>
          <p:nvPr/>
        </p:nvGrpSpPr>
        <p:grpSpPr bwMode="auto">
          <a:xfrm>
            <a:off x="8056563" y="227013"/>
            <a:ext cx="3824287" cy="1014412"/>
            <a:chOff x="2571751" y="2435225"/>
            <a:chExt cx="3824287" cy="1014414"/>
          </a:xfrm>
        </p:grpSpPr>
        <p:sp>
          <p:nvSpPr>
            <p:cNvPr id="42" name="MH_Other_1">
              <a:extLst>
                <a:ext uri="{FF2B5EF4-FFF2-40B4-BE49-F238E27FC236}"/>
              </a:extLst>
            </p:cNvPr>
            <p:cNvSpPr/>
            <p:nvPr>
              <p:custDataLst>
                <p:tags r:id="rId1"/>
              </p:custDataLst>
            </p:nvPr>
          </p:nvSpPr>
          <p:spPr>
            <a:xfrm rot="21098730">
              <a:off x="3252788" y="2625725"/>
              <a:ext cx="3143250" cy="823914"/>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MH_Text_1">
              <a:extLst>
                <a:ext uri="{FF2B5EF4-FFF2-40B4-BE49-F238E27FC236}"/>
              </a:extLst>
            </p:cNvPr>
            <p:cNvSpPr/>
            <p:nvPr>
              <p:custDataLst>
                <p:tags r:id="rId2"/>
              </p:custDataLst>
            </p:nvPr>
          </p:nvSpPr>
          <p:spPr>
            <a:xfrm rot="21098730">
              <a:off x="3375026" y="2706688"/>
              <a:ext cx="2897187" cy="661989"/>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2400" b="1" dirty="0">
                  <a:solidFill>
                    <a:srgbClr val="FEFEFD"/>
                  </a:solidFill>
                </a:rPr>
                <a:t>选择排序法</a:t>
              </a:r>
            </a:p>
          </p:txBody>
        </p:sp>
        <p:sp>
          <p:nvSpPr>
            <p:cNvPr id="51" name="MH_Other_2">
              <a:extLst>
                <a:ext uri="{FF2B5EF4-FFF2-40B4-BE49-F238E27FC236}"/>
              </a:extLst>
            </p:cNvPr>
            <p:cNvSpPr/>
            <p:nvPr>
              <p:custDataLst>
                <p:tags r:id="rId3"/>
              </p:custDataLst>
            </p:nvPr>
          </p:nvSpPr>
          <p:spPr>
            <a:xfrm rot="20641342">
              <a:off x="3300413" y="2435225"/>
              <a:ext cx="1111250" cy="660401"/>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MH_SubTitle_1">
              <a:extLst>
                <a:ext uri="{FF2B5EF4-FFF2-40B4-BE49-F238E27FC236}"/>
              </a:extLst>
            </p:cNvPr>
            <p:cNvSpPr/>
            <p:nvPr>
              <p:custDataLst>
                <p:tags r:id="rId4"/>
              </p:custDataLst>
            </p:nvPr>
          </p:nvSpPr>
          <p:spPr>
            <a:xfrm rot="20641342">
              <a:off x="3352801" y="2498725"/>
              <a:ext cx="1004887" cy="536576"/>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fontAlgn="auto">
                <a:spcBef>
                  <a:spcPts val="0"/>
                </a:spcBef>
                <a:spcAft>
                  <a:spcPts val="0"/>
                </a:spcAft>
                <a:defRPr/>
              </a:pPr>
              <a:r>
                <a:rPr lang="zh-CN" altLang="en-US" b="1">
                  <a:solidFill>
                    <a:schemeClr val="accent1">
                      <a:lumMod val="75000"/>
                    </a:schemeClr>
                  </a:solidFill>
                </a:rPr>
                <a:t>算法</a:t>
              </a:r>
            </a:p>
          </p:txBody>
        </p:sp>
        <p:sp>
          <p:nvSpPr>
            <p:cNvPr id="53" name="MH_Other_4">
              <a:extLst>
                <a:ext uri="{FF2B5EF4-FFF2-40B4-BE49-F238E27FC236}"/>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MH_Other_5">
              <a:extLst>
                <a:ext uri="{FF2B5EF4-FFF2-40B4-BE49-F238E27FC236}"/>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aphicFrame>
        <p:nvGraphicFramePr>
          <p:cNvPr id="4" name="表格 3">
            <a:extLst>
              <a:ext uri="{FF2B5EF4-FFF2-40B4-BE49-F238E27FC236}"/>
            </a:extLst>
          </p:cNvPr>
          <p:cNvGraphicFramePr>
            <a:graphicFrameLocks noGrp="1"/>
          </p:cNvGraphicFramePr>
          <p:nvPr/>
        </p:nvGraphicFramePr>
        <p:xfrm>
          <a:off x="1339850" y="2970213"/>
          <a:ext cx="9476912" cy="2225040"/>
        </p:xfrm>
        <a:graphic>
          <a:graphicData uri="http://schemas.openxmlformats.org/drawingml/2006/table">
            <a:tbl>
              <a:tblPr>
                <a:tableStyleId>{5C22544A-7EE6-4342-B048-85BDC9FD1C3A}</a:tableStyleId>
              </a:tblPr>
              <a:tblGrid>
                <a:gridCol w="758153">
                  <a:extLst>
                    <a:ext uri="{9D8B030D-6E8A-4147-A177-3AD203B41FA5}"/>
                  </a:extLst>
                </a:gridCol>
                <a:gridCol w="758153">
                  <a:extLst>
                    <a:ext uri="{9D8B030D-6E8A-4147-A177-3AD203B41FA5}"/>
                  </a:extLst>
                </a:gridCol>
                <a:gridCol w="758153">
                  <a:extLst>
                    <a:ext uri="{9D8B030D-6E8A-4147-A177-3AD203B41FA5}"/>
                  </a:extLst>
                </a:gridCol>
                <a:gridCol w="758153">
                  <a:extLst>
                    <a:ext uri="{9D8B030D-6E8A-4147-A177-3AD203B41FA5}"/>
                  </a:extLst>
                </a:gridCol>
                <a:gridCol w="758153">
                  <a:extLst>
                    <a:ext uri="{9D8B030D-6E8A-4147-A177-3AD203B41FA5}"/>
                  </a:extLst>
                </a:gridCol>
                <a:gridCol w="5686147">
                  <a:extLst>
                    <a:ext uri="{9D8B030D-6E8A-4147-A177-3AD203B41FA5}"/>
                  </a:extLst>
                </a:gridCol>
              </a:tblGrid>
              <a:tr h="370840">
                <a:tc>
                  <a:txBody>
                    <a:bodyPr/>
                    <a:lstStyle/>
                    <a:p>
                      <a:pPr algn="ctr"/>
                      <a:r>
                        <a:rPr lang="en-US" altLang="zh-CN" sz="1800" dirty="0">
                          <a:solidFill>
                            <a:schemeClr val="accent1"/>
                          </a:solidFill>
                        </a:rPr>
                        <a:t>a[0]</a:t>
                      </a:r>
                      <a:endParaRPr lang="zh-CN" altLang="en-US" sz="1800" dirty="0">
                        <a:solidFill>
                          <a:schemeClr val="accent1"/>
                        </a:solidFill>
                      </a:endParaRPr>
                    </a:p>
                  </a:txBody>
                  <a:tcPr/>
                </a:tc>
                <a:tc>
                  <a:txBody>
                    <a:bodyPr/>
                    <a:lstStyle/>
                    <a:p>
                      <a:pPr algn="ctr"/>
                      <a:r>
                        <a:rPr lang="en-US" altLang="zh-CN" sz="1800" dirty="0">
                          <a:solidFill>
                            <a:schemeClr val="accent1"/>
                          </a:solidFill>
                        </a:rPr>
                        <a:t>a[1]</a:t>
                      </a:r>
                      <a:endParaRPr lang="zh-CN" altLang="en-US" sz="1800" dirty="0">
                        <a:solidFill>
                          <a:schemeClr val="accent1"/>
                        </a:solidFill>
                      </a:endParaRPr>
                    </a:p>
                  </a:txBody>
                  <a:tcPr/>
                </a:tc>
                <a:tc>
                  <a:txBody>
                    <a:bodyPr/>
                    <a:lstStyle/>
                    <a:p>
                      <a:pPr algn="ctr"/>
                      <a:r>
                        <a:rPr lang="en-US" altLang="zh-CN" sz="1800" dirty="0">
                          <a:solidFill>
                            <a:schemeClr val="accent1"/>
                          </a:solidFill>
                        </a:rPr>
                        <a:t>a[2]</a:t>
                      </a:r>
                      <a:endParaRPr lang="zh-CN" altLang="en-US" sz="1800" dirty="0">
                        <a:solidFill>
                          <a:schemeClr val="accent1"/>
                        </a:solidFill>
                      </a:endParaRPr>
                    </a:p>
                  </a:txBody>
                  <a:tcPr/>
                </a:tc>
                <a:tc>
                  <a:txBody>
                    <a:bodyPr/>
                    <a:lstStyle/>
                    <a:p>
                      <a:pPr algn="ctr"/>
                      <a:r>
                        <a:rPr lang="en-US" altLang="zh-CN" sz="1800" dirty="0">
                          <a:solidFill>
                            <a:schemeClr val="accent1"/>
                          </a:solidFill>
                        </a:rPr>
                        <a:t>a[3]</a:t>
                      </a:r>
                      <a:endParaRPr lang="zh-CN" altLang="en-US" sz="1800" dirty="0">
                        <a:solidFill>
                          <a:schemeClr val="accent1"/>
                        </a:solidFill>
                      </a:endParaRPr>
                    </a:p>
                  </a:txBody>
                  <a:tcPr/>
                </a:tc>
                <a:tc>
                  <a:txBody>
                    <a:bodyPr/>
                    <a:lstStyle/>
                    <a:p>
                      <a:pPr algn="ctr"/>
                      <a:r>
                        <a:rPr lang="en-US" altLang="zh-CN" sz="1800" dirty="0">
                          <a:solidFill>
                            <a:schemeClr val="accent1"/>
                          </a:solidFill>
                        </a:rPr>
                        <a:t>a[4]</a:t>
                      </a:r>
                      <a:endParaRPr lang="zh-CN" altLang="en-US" sz="1800" dirty="0">
                        <a:solidFill>
                          <a:schemeClr val="accent1"/>
                        </a:solidFill>
                      </a:endParaRPr>
                    </a:p>
                  </a:txBody>
                  <a:tcPr/>
                </a:tc>
                <a:tc>
                  <a:txBody>
                    <a:bodyPr/>
                    <a:lstStyle/>
                    <a:p>
                      <a:endParaRPr lang="zh-CN" altLang="en-US" sz="1800" dirty="0"/>
                    </a:p>
                  </a:txBody>
                  <a:tcPr>
                    <a:noFill/>
                  </a:tcPr>
                </a:tc>
                <a:extLst>
                  <a:ext uri="{0D108BD9-81ED-4DB2-BD59-A6C34878D82A}"/>
                </a:extLst>
              </a:tr>
              <a:tr h="370840">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1</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未排序时的情况</a:t>
                      </a:r>
                    </a:p>
                  </a:txBody>
                  <a:tcPr>
                    <a:noFill/>
                  </a:tcPr>
                </a:tc>
                <a:extLst>
                  <a:ext uri="{0D108BD9-81ED-4DB2-BD59-A6C34878D82A}"/>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a:t>
                      </a:r>
                      <a:r>
                        <a:rPr lang="en-US" altLang="zh-CN" sz="1800" dirty="0"/>
                        <a:t>5</a:t>
                      </a:r>
                      <a:r>
                        <a:rPr lang="zh-CN" altLang="en-US" sz="1800" dirty="0"/>
                        <a:t>个数中最小的数</a:t>
                      </a:r>
                      <a:r>
                        <a:rPr lang="en-US" altLang="zh-CN" sz="1800" dirty="0"/>
                        <a:t>1</a:t>
                      </a:r>
                      <a:r>
                        <a:rPr lang="zh-CN" altLang="en-US" sz="1800" dirty="0"/>
                        <a:t>与</a:t>
                      </a:r>
                      <a:r>
                        <a:rPr lang="en-US" altLang="zh-CN" sz="1800" dirty="0"/>
                        <a:t>a[0]</a:t>
                      </a:r>
                      <a:r>
                        <a:rPr lang="zh-CN" altLang="en-US" sz="1800" dirty="0"/>
                        <a:t>对换 </a:t>
                      </a:r>
                    </a:p>
                  </a:txBody>
                  <a:tcPr>
                    <a:noFill/>
                  </a:tcPr>
                </a:tc>
                <a:extLst>
                  <a:ext uri="{0D108BD9-81ED-4DB2-BD59-A6C34878D82A}"/>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将余下的后面</a:t>
                      </a:r>
                      <a:r>
                        <a:rPr lang="en-US" altLang="zh-CN" sz="1800" dirty="0"/>
                        <a:t>4</a:t>
                      </a:r>
                      <a:r>
                        <a:rPr lang="zh-CN" altLang="en-US" sz="1800" dirty="0"/>
                        <a:t>个数中最小的数</a:t>
                      </a:r>
                      <a:r>
                        <a:rPr lang="en-US" altLang="zh-CN" sz="1800" dirty="0"/>
                        <a:t>3</a:t>
                      </a:r>
                      <a:r>
                        <a:rPr lang="zh-CN" altLang="en-US" sz="1800" dirty="0"/>
                        <a:t>与</a:t>
                      </a:r>
                      <a:r>
                        <a:rPr lang="en-US" altLang="zh-CN" sz="1800" dirty="0"/>
                        <a:t>a[1]</a:t>
                      </a:r>
                      <a:r>
                        <a:rPr lang="zh-CN" altLang="en-US" sz="1800" dirty="0"/>
                        <a:t>对换</a:t>
                      </a:r>
                    </a:p>
                  </a:txBody>
                  <a:tcPr>
                    <a:noFill/>
                  </a:tcPr>
                </a:tc>
                <a:extLst>
                  <a:ext uri="{0D108BD9-81ED-4DB2-BD59-A6C34878D82A}"/>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6</a:t>
                      </a:r>
                      <a:endParaRPr lang="zh-CN" altLang="en-US" sz="1800" dirty="0"/>
                    </a:p>
                  </a:txBody>
                  <a:tcPr/>
                </a:tc>
                <a:tc>
                  <a:txBody>
                    <a:bodyPr/>
                    <a:lstStyle/>
                    <a:p>
                      <a:r>
                        <a:rPr lang="zh-CN" altLang="en-US" sz="1800" dirty="0"/>
                        <a:t>将余下的</a:t>
                      </a:r>
                      <a:r>
                        <a:rPr lang="en-US" altLang="zh-CN" sz="1800" dirty="0"/>
                        <a:t>3</a:t>
                      </a:r>
                      <a:r>
                        <a:rPr lang="zh-CN" altLang="en-US" sz="1800" dirty="0"/>
                        <a:t>个数中最小的数</a:t>
                      </a:r>
                      <a:r>
                        <a:rPr lang="en-US" altLang="zh-CN" sz="1800" dirty="0"/>
                        <a:t>4</a:t>
                      </a:r>
                      <a:r>
                        <a:rPr lang="zh-CN" altLang="en-US" sz="1800" dirty="0"/>
                        <a:t>与</a:t>
                      </a:r>
                      <a:r>
                        <a:rPr lang="en-US" altLang="zh-CN" sz="1800" dirty="0"/>
                        <a:t>a[2]</a:t>
                      </a:r>
                      <a:r>
                        <a:rPr lang="zh-CN" altLang="en-US" sz="1800" dirty="0"/>
                        <a:t>对换</a:t>
                      </a:r>
                    </a:p>
                  </a:txBody>
                  <a:tcPr>
                    <a:noFill/>
                  </a:tcPr>
                </a:tc>
                <a:extLst>
                  <a:ext uri="{0D108BD9-81ED-4DB2-BD59-A6C34878D82A}"/>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r>
                        <a:rPr lang="zh-CN" altLang="en-US" sz="1800" dirty="0"/>
                        <a:t>将余下的</a:t>
                      </a:r>
                      <a:r>
                        <a:rPr lang="en-US" altLang="zh-CN" sz="1800" dirty="0"/>
                        <a:t>2</a:t>
                      </a:r>
                      <a:r>
                        <a:rPr lang="zh-CN" altLang="en-US" sz="1800" dirty="0"/>
                        <a:t>个数中最小的数</a:t>
                      </a:r>
                      <a:r>
                        <a:rPr lang="en-US" altLang="zh-CN" sz="1800" dirty="0"/>
                        <a:t>6</a:t>
                      </a:r>
                      <a:r>
                        <a:rPr lang="zh-CN" altLang="en-US" sz="1800" dirty="0"/>
                        <a:t>与</a:t>
                      </a:r>
                      <a:r>
                        <a:rPr lang="en-US" altLang="zh-CN" sz="1800" dirty="0"/>
                        <a:t>a[3]</a:t>
                      </a:r>
                      <a:r>
                        <a:rPr lang="zh-CN" altLang="en-US" sz="1800" dirty="0"/>
                        <a:t>对换，至此完成排序</a:t>
                      </a:r>
                    </a:p>
                  </a:txBody>
                  <a:tcPr>
                    <a:noFill/>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8" y="4782985"/>
            <a:ext cx="11094243" cy="1104224"/>
            <a:chOff x="8050697" y="5019263"/>
            <a:chExt cx="11094243"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1094243"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pic>
          <p:nvPicPr>
            <p:cNvPr id="53" name="图片 52"/>
            <p:cNvPicPr>
              <a:picLocks noChangeAspect="1"/>
            </p:cNvPicPr>
            <p:nvPr/>
          </p:nvPicPr>
          <p:blipFill>
            <a:blip r:embed="rId15" cstate="print">
              <a:extLst>
                <a:ext uri="{28A0092B-C50C-407E-A947-70E740481C1C}"/>
              </a:extLst>
            </a:blip>
            <a:stretch>
              <a:fillRect/>
            </a:stretch>
          </p:blipFill>
          <p:spPr>
            <a:xfrm>
              <a:off x="8108212" y="5064435"/>
              <a:ext cx="290352" cy="327244"/>
            </a:xfrm>
            <a:prstGeom prst="rect">
              <a:avLst/>
            </a:prstGeom>
          </p:spPr>
        </p:pic>
        <p:sp>
          <p:nvSpPr>
            <p:cNvPr id="54" name="文本框 53"/>
            <p:cNvSpPr txBox="1"/>
            <p:nvPr/>
          </p:nvSpPr>
          <p:spPr>
            <a:xfrm>
              <a:off x="8388004" y="5054496"/>
              <a:ext cx="10599774" cy="830997"/>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cs"/>
                </a:rPr>
                <a:t>可以看到在执行函数调用语句“</a:t>
              </a:r>
              <a:r>
                <a:rPr lang="en-US" altLang="zh-CN" sz="1600" dirty="0">
                  <a:solidFill>
                    <a:schemeClr val="bg1"/>
                  </a:solidFill>
                  <a:latin typeface="+mn-lt"/>
                  <a:ea typeface="+mn-ea"/>
                  <a:cs typeface="+mn-cs"/>
                </a:rPr>
                <a:t>sort(a,10)</a:t>
              </a:r>
              <a:r>
                <a:rPr lang="zh-CN" altLang="en-US" sz="1600" dirty="0">
                  <a:solidFill>
                    <a:schemeClr val="bg1"/>
                  </a:solidFill>
                  <a:latin typeface="+mn-lt"/>
                  <a:ea typeface="+mn-ea"/>
                  <a:cs typeface="+mn-cs"/>
                </a:rPr>
                <a:t>；”之前和之后，</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数组中各元素的值是不同的。原来是无序的，执行“</a:t>
              </a:r>
              <a:r>
                <a:rPr lang="en-US" altLang="zh-CN" sz="1600" dirty="0">
                  <a:solidFill>
                    <a:schemeClr val="bg1"/>
                  </a:solidFill>
                  <a:latin typeface="+mn-lt"/>
                  <a:ea typeface="+mn-ea"/>
                  <a:cs typeface="+mn-cs"/>
                </a:rPr>
                <a:t>sort(a,10);</a:t>
              </a:r>
              <a:r>
                <a:rPr lang="zh-CN" altLang="en-US" sz="1600" dirty="0">
                  <a:solidFill>
                    <a:schemeClr val="bg1"/>
                  </a:solidFill>
                  <a:latin typeface="+mn-lt"/>
                  <a:ea typeface="+mn-ea"/>
                  <a:cs typeface="+mn-cs"/>
                </a:rPr>
                <a:t>”后，</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数组已经排好序了，这是由于形参数组</a:t>
              </a:r>
              <a:r>
                <a:rPr lang="en-US" altLang="zh-CN" sz="1600" dirty="0">
                  <a:solidFill>
                    <a:schemeClr val="bg1"/>
                  </a:solidFill>
                  <a:latin typeface="+mn-lt"/>
                  <a:ea typeface="+mn-ea"/>
                  <a:cs typeface="+mn-cs"/>
                </a:rPr>
                <a:t>array</a:t>
              </a:r>
              <a:r>
                <a:rPr lang="zh-CN" altLang="en-US" sz="1600" dirty="0">
                  <a:solidFill>
                    <a:schemeClr val="bg1"/>
                  </a:solidFill>
                  <a:latin typeface="+mn-lt"/>
                  <a:ea typeface="+mn-ea"/>
                  <a:cs typeface="+mn-cs"/>
                </a:rPr>
                <a:t>已用选择法进行排序了，形参数组改变也使实参数组随之改变。</a:t>
              </a:r>
            </a:p>
          </p:txBody>
        </p:sp>
      </p:grpSp>
      <p:sp>
        <p:nvSpPr>
          <p:cNvPr id="32" name="圆角矩形 12">
            <a:extLst>
              <a:ext uri="{FF2B5EF4-FFF2-40B4-BE49-F238E27FC236}"/>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a:t>#include </a:t>
            </a:r>
            <a:r>
              <a:rPr lang="en-US" altLang="zh-CN" sz="1400" dirty="0"/>
              <a:t>&lt;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err="1"/>
              <a:t>int</a:t>
            </a:r>
            <a:r>
              <a:rPr lang="en-US" altLang="zh-CN" sz="1400" dirty="0"/>
              <a:t> main()</a:t>
            </a:r>
          </a:p>
          <a:p>
            <a:pPr defTabSz="363538" fontAlgn="auto">
              <a:lnSpc>
                <a:spcPct val="120000"/>
              </a:lnSpc>
              <a:spcBef>
                <a:spcPts val="0"/>
              </a:spcBef>
              <a:spcAft>
                <a:spcPts val="0"/>
              </a:spcAft>
              <a:defRPr/>
            </a:pPr>
            <a:r>
              <a:rPr lang="en-US" altLang="zh-CN" sz="1400" dirty="0"/>
              <a:t>{	void sort(</a:t>
            </a:r>
            <a:r>
              <a:rPr lang="en-US" altLang="zh-CN" sz="1400" dirty="0" err="1"/>
              <a:t>int</a:t>
            </a:r>
            <a:r>
              <a:rPr lang="en-US" altLang="zh-CN" sz="1400" dirty="0"/>
              <a:t> array[],</a:t>
            </a:r>
            <a:r>
              <a:rPr lang="en-US" altLang="zh-CN" sz="1400" dirty="0" err="1"/>
              <a:t>int</a:t>
            </a:r>
            <a:r>
              <a:rPr lang="en-US" altLang="zh-CN" sz="1400" dirty="0"/>
              <a:t> n);</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a[10],</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("enter array:\n");</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=0;i&lt;10;i++)</a:t>
            </a:r>
          </a:p>
          <a:p>
            <a:pPr defTabSz="363538" fontAlgn="auto">
              <a:lnSpc>
                <a:spcPct val="120000"/>
              </a:lnSpc>
              <a:spcBef>
                <a:spcPts val="0"/>
              </a:spcBef>
              <a:spcAft>
                <a:spcPts val="0"/>
              </a:spcAft>
              <a:defRPr/>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a:solidFill>
                  <a:schemeClr val="accent1"/>
                </a:solidFill>
              </a:rPr>
              <a:t>sort(a,10);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为数组名，大小为</a:t>
            </a:r>
            <a:r>
              <a:rPr lang="en-US" altLang="zh-CN" sz="1400" dirty="0">
                <a:solidFill>
                  <a:srgbClr val="008000"/>
                </a:solidFill>
              </a:rPr>
              <a:t>10</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("The sorted array:\n");</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=0;i&lt;10;i++)</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("\n");</a:t>
            </a:r>
          </a:p>
          <a:p>
            <a:pPr defTabSz="363538" fontAlgn="auto">
              <a:lnSpc>
                <a:spcPct val="120000"/>
              </a:lnSpc>
              <a:spcBef>
                <a:spcPts val="0"/>
              </a:spcBef>
              <a:spcAft>
                <a:spcPts val="0"/>
              </a:spcAft>
              <a:defRPr/>
            </a:pPr>
            <a:r>
              <a:rPr lang="en-US" altLang="zh-CN" sz="1400" dirty="0"/>
              <a:t>	return 0;</a:t>
            </a:r>
          </a:p>
          <a:p>
            <a:pPr defTabSz="363538" fontAlgn="auto">
              <a:lnSpc>
                <a:spcPct val="120000"/>
              </a:lnSpc>
              <a:spcBef>
                <a:spcPts val="0"/>
              </a:spcBef>
              <a:spcAft>
                <a:spcPts val="0"/>
              </a:spcAft>
              <a:defRPr/>
            </a:pPr>
            <a:r>
              <a:rPr lang="en-US" altLang="zh-CN" sz="1400" dirty="0"/>
              <a:t>} </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void sort(</a:t>
            </a:r>
            <a:r>
              <a:rPr lang="en-US" altLang="zh-CN" sz="1400" dirty="0" err="1">
                <a:solidFill>
                  <a:schemeClr val="accent1"/>
                </a:solidFill>
              </a:rPr>
              <a:t>int</a:t>
            </a:r>
            <a:r>
              <a:rPr lang="en-US" altLang="zh-CN" sz="1400" dirty="0">
                <a:solidFill>
                  <a:schemeClr val="accent1"/>
                </a:solidFill>
              </a:rPr>
              <a:t> array[]</a:t>
            </a:r>
            <a:r>
              <a:rPr lang="en-US" altLang="zh-CN" sz="1400" dirty="0"/>
              <a:t>,</a:t>
            </a:r>
            <a:r>
              <a:rPr lang="en-US" altLang="zh-CN" sz="1400" dirty="0" err="1"/>
              <a:t>int</a:t>
            </a:r>
            <a:r>
              <a:rPr lang="en-US" altLang="zh-CN" sz="1400" dirty="0"/>
              <a:t> n)</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=0;i&lt;n-1;i++)</a:t>
            </a:r>
          </a:p>
          <a:p>
            <a:pPr defTabSz="363538" fontAlgn="auto">
              <a:lnSpc>
                <a:spcPct val="120000"/>
              </a:lnSpc>
              <a:spcBef>
                <a:spcPts val="0"/>
              </a:spcBef>
              <a:spcAft>
                <a:spcPts val="0"/>
              </a:spcAft>
              <a:defRPr/>
            </a:pPr>
            <a:r>
              <a:rPr lang="en-US" altLang="zh-CN" sz="1400" dirty="0"/>
              <a:t>	{	k=</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for(j=i+1;j&lt;</a:t>
            </a:r>
            <a:r>
              <a:rPr lang="en-US" altLang="zh-CN" sz="1400" dirty="0" err="1"/>
              <a:t>n;j</a:t>
            </a:r>
            <a:r>
              <a:rPr lang="en-US" altLang="zh-CN" sz="1400" dirty="0"/>
              <a:t>++)</a:t>
            </a:r>
          </a:p>
          <a:p>
            <a:pPr defTabSz="363538" fontAlgn="auto">
              <a:lnSpc>
                <a:spcPct val="120000"/>
              </a:lnSpc>
              <a:spcBef>
                <a:spcPts val="0"/>
              </a:spcBef>
              <a:spcAft>
                <a:spcPts val="0"/>
              </a:spcAft>
              <a:defRPr/>
            </a:pPr>
            <a:r>
              <a:rPr lang="en-US" altLang="zh-CN" sz="1400" dirty="0"/>
              <a:t>			if(array[j]&lt;array[k])</a:t>
            </a:r>
          </a:p>
          <a:p>
            <a:pPr defTabSz="363538" fontAlgn="auto">
              <a:lnSpc>
                <a:spcPct val="120000"/>
              </a:lnSpc>
              <a:spcBef>
                <a:spcPts val="0"/>
              </a:spcBef>
              <a:spcAft>
                <a:spcPts val="0"/>
              </a:spcAft>
              <a:defRPr/>
            </a:pPr>
            <a:r>
              <a:rPr lang="en-US" altLang="zh-CN" sz="1400" dirty="0"/>
              <a:t>				k=j;</a:t>
            </a:r>
          </a:p>
          <a:p>
            <a:pPr defTabSz="363538" fontAlgn="auto">
              <a:lnSpc>
                <a:spcPct val="120000"/>
              </a:lnSpc>
              <a:spcBef>
                <a:spcPts val="0"/>
              </a:spcBef>
              <a:spcAft>
                <a:spcPts val="0"/>
              </a:spcAft>
              <a:defRPr/>
            </a:pPr>
            <a:r>
              <a:rPr lang="en-US" altLang="zh-CN" sz="1400" dirty="0"/>
              <a:t>		t=array[k]; array[k]=array[</a:t>
            </a:r>
            <a:r>
              <a:rPr lang="en-US" altLang="zh-CN" sz="1400" dirty="0" err="1"/>
              <a:t>i</a:t>
            </a:r>
            <a:r>
              <a:rPr lang="en-US" altLang="zh-CN" sz="1400" dirty="0"/>
              <a:t>]; array[</a:t>
            </a:r>
            <a:r>
              <a:rPr lang="en-US" altLang="zh-CN" sz="1400" dirty="0" err="1"/>
              <a:t>i</a:t>
            </a:r>
            <a:r>
              <a:rPr lang="en-US" altLang="zh-CN" sz="1400" dirty="0"/>
              <a:t>]=t;</a:t>
            </a:r>
          </a:p>
          <a:p>
            <a:pPr defTabSz="363538" fontAlgn="auto">
              <a:lnSpc>
                <a:spcPct val="120000"/>
              </a:lnSpc>
              <a:spcBef>
                <a:spcPts val="0"/>
              </a:spcBef>
              <a:spcAft>
                <a:spcPts val="0"/>
              </a:spcAft>
              <a:defRPr/>
            </a:pPr>
            <a:r>
              <a:rPr lang="en-US" altLang="zh-CN" sz="1400" dirty="0"/>
              <a:t>	}</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endParaRPr lang="en-US" altLang="zh-CN" sz="1400" dirty="0"/>
          </a:p>
        </p:txBody>
      </p:sp>
      <p:cxnSp>
        <p:nvCxnSpPr>
          <p:cNvPr id="33" name="直接连接符 32">
            <a:extLst>
              <a:ext uri="{FF2B5EF4-FFF2-40B4-BE49-F238E27FC236}"/>
            </a:extLst>
          </p:cNvPr>
          <p:cNvCxnSpPr>
            <a:cxnSpLocks/>
          </p:cNvCxnSpPr>
          <p:nvPr/>
        </p:nvCxnSpPr>
        <p:spPr>
          <a:xfrm>
            <a:off x="5365750" y="879475"/>
            <a:ext cx="0" cy="3649663"/>
          </a:xfrm>
          <a:prstGeom prst="line">
            <a:avLst/>
          </a:prstGeom>
        </p:spPr>
        <p:style>
          <a:lnRef idx="1">
            <a:schemeClr val="accent1"/>
          </a:lnRef>
          <a:fillRef idx="0">
            <a:schemeClr val="accent1"/>
          </a:fillRef>
          <a:effectRef idx="0">
            <a:schemeClr val="accent1"/>
          </a:effectRef>
          <a:fontRef idx="minor">
            <a:schemeClr val="tx1"/>
          </a:fontRef>
        </p:style>
      </p:cxnSp>
      <p:grpSp>
        <p:nvGrpSpPr>
          <p:cNvPr id="76804" name="组合 34"/>
          <p:cNvGrpSpPr>
            <a:grpSpLocks/>
          </p:cNvGrpSpPr>
          <p:nvPr/>
        </p:nvGrpSpPr>
        <p:grpSpPr bwMode="auto">
          <a:xfrm>
            <a:off x="5210175" y="1336675"/>
            <a:ext cx="325438" cy="260350"/>
            <a:chOff x="5926033" y="1926699"/>
            <a:chExt cx="325496" cy="260107"/>
          </a:xfrm>
        </p:grpSpPr>
        <p:sp>
          <p:nvSpPr>
            <p:cNvPr id="36"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9"/>
              </p:custDataLst>
            </p:nvPr>
          </p:nvSpPr>
          <p:spPr>
            <a:xfrm>
              <a:off x="5960964" y="1940974"/>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2"/>
              </p:custDataLst>
            </p:nvPr>
          </p:nvSpPr>
          <p:spPr>
            <a:xfrm>
              <a:off x="5960964" y="2115436"/>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76805" name="组合 42"/>
          <p:cNvGrpSpPr>
            <a:grpSpLocks/>
          </p:cNvGrpSpPr>
          <p:nvPr/>
        </p:nvGrpSpPr>
        <p:grpSpPr bwMode="auto">
          <a:xfrm>
            <a:off x="5210175" y="3703638"/>
            <a:ext cx="325438" cy="260350"/>
            <a:chOff x="5926033" y="5434781"/>
            <a:chExt cx="325496" cy="260106"/>
          </a:xfrm>
        </p:grpSpPr>
        <p:sp>
          <p:nvSpPr>
            <p:cNvPr id="44"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3"/>
              </p:custDataLst>
            </p:nvPr>
          </p:nvSpPr>
          <p:spPr>
            <a:xfrm>
              <a:off x="5960964" y="5449055"/>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6"/>
              </p:custDataLst>
            </p:nvPr>
          </p:nvSpPr>
          <p:spPr>
            <a:xfrm>
              <a:off x="5960964" y="562351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sp>
        <p:nvSpPr>
          <p:cNvPr id="26" name="箭头: 虚尾 25">
            <a:extLst>
              <a:ext uri="{FF2B5EF4-FFF2-40B4-BE49-F238E27FC236}"/>
            </a:extLst>
          </p:cNvPr>
          <p:cNvSpPr/>
          <p:nvPr/>
        </p:nvSpPr>
        <p:spPr>
          <a:xfrm rot="5400000">
            <a:off x="742156" y="-213518"/>
            <a:ext cx="779463" cy="1206500"/>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lIns="0" rIns="0" anchor="ctr"/>
          <a:lstStyle/>
          <a:p>
            <a:pPr algn="ctr" fontAlgn="auto">
              <a:spcBef>
                <a:spcPts val="0"/>
              </a:spcBef>
              <a:spcAft>
                <a:spcPts val="0"/>
              </a:spcAft>
              <a:defRPr/>
            </a:pPr>
            <a:endParaRPr lang="zh-CN" altLang="en-US" sz="1400"/>
          </a:p>
        </p:txBody>
      </p:sp>
      <p:pic>
        <p:nvPicPr>
          <p:cNvPr id="76807" name="图片 1"/>
          <p:cNvPicPr>
            <a:picLocks noChangeAspect="1"/>
          </p:cNvPicPr>
          <p:nvPr/>
        </p:nvPicPr>
        <p:blipFill>
          <a:blip r:embed="rId16" cstate="print"/>
          <a:srcRect/>
          <a:stretch>
            <a:fillRect/>
          </a:stretch>
        </p:blipFill>
        <p:spPr bwMode="auto">
          <a:xfrm>
            <a:off x="7999413" y="3309938"/>
            <a:ext cx="3467100" cy="11620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573088" y="260350"/>
            <a:ext cx="10515600" cy="1325563"/>
          </a:xfrm>
        </p:spPr>
        <p:txBody>
          <a:bodyPr/>
          <a:lstStyle/>
          <a:p>
            <a:r>
              <a:rPr lang="zh-CN" altLang="en-US" smtClean="0"/>
              <a:t>多维数组名作函数参数</a:t>
            </a:r>
          </a:p>
        </p:txBody>
      </p:sp>
      <p:sp>
        <p:nvSpPr>
          <p:cNvPr id="11" name="MH_Desc_1"/>
          <p:cNvSpPr/>
          <p:nvPr>
            <p:custDataLst>
              <p:tags r:id="rId1"/>
            </p:custDataLst>
          </p:nvPr>
        </p:nvSpPr>
        <p:spPr>
          <a:xfrm>
            <a:off x="642938" y="1263650"/>
            <a:ext cx="10717212" cy="4430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dirty="0">
                <a:solidFill>
                  <a:schemeClr val="tx1"/>
                </a:solidFill>
              </a:rPr>
              <a:t>可以用多维数组名作为函数的实参和形参，在被调用函数中对形参数组定义时可以指定每一维的大小，也可以省略第一维的大小说明。</a:t>
            </a:r>
            <a:endParaRPr lang="en-US" altLang="zh-CN" dirty="0">
              <a:solidFill>
                <a:schemeClr val="tx1"/>
              </a:solidFill>
            </a:endParaRPr>
          </a:p>
          <a:p>
            <a:pPr algn="just" fontAlgn="auto">
              <a:lnSpc>
                <a:spcPct val="150000"/>
              </a:lnSpc>
              <a:spcBef>
                <a:spcPts val="0"/>
              </a:spcBef>
              <a:spcAft>
                <a:spcPts val="0"/>
              </a:spcAft>
              <a:defRPr/>
            </a:pPr>
            <a:endParaRPr lang="en-US" altLang="zh-CN" dirty="0">
              <a:solidFill>
                <a:schemeClr val="tx1"/>
              </a:solidFill>
            </a:endParaRPr>
          </a:p>
          <a:p>
            <a:pPr algn="just" fontAlgn="auto">
              <a:lnSpc>
                <a:spcPct val="150000"/>
              </a:lnSpc>
              <a:spcBef>
                <a:spcPts val="0"/>
              </a:spcBef>
              <a:spcAft>
                <a:spcPts val="0"/>
              </a:spcAft>
              <a:defRPr/>
            </a:pPr>
            <a:endParaRPr lang="en-US" altLang="zh-CN" dirty="0">
              <a:solidFill>
                <a:schemeClr val="tx1"/>
              </a:solidFill>
            </a:endParaRPr>
          </a:p>
          <a:p>
            <a:pPr algn="just" fontAlgn="auto">
              <a:lnSpc>
                <a:spcPct val="150000"/>
              </a:lnSpc>
              <a:spcBef>
                <a:spcPts val="0"/>
              </a:spcBef>
              <a:spcAft>
                <a:spcPts val="0"/>
              </a:spcAft>
              <a:defRPr/>
            </a:pPr>
            <a:endParaRPr lang="en-US" altLang="zh-CN" dirty="0">
              <a:solidFill>
                <a:schemeClr val="tx1"/>
              </a:solidFill>
            </a:endParaRPr>
          </a:p>
          <a:p>
            <a:pPr algn="just" fontAlgn="auto">
              <a:lnSpc>
                <a:spcPct val="150000"/>
              </a:lnSpc>
              <a:spcBef>
                <a:spcPts val="0"/>
              </a:spcBef>
              <a:spcAft>
                <a:spcPts val="0"/>
              </a:spcAft>
              <a:defRPr/>
            </a:pPr>
            <a:r>
              <a:rPr lang="zh-CN" altLang="en-US" dirty="0">
                <a:solidFill>
                  <a:schemeClr val="tx1"/>
                </a:solidFill>
              </a:rPr>
              <a:t>在定义二维数组时，必须指定列数</a:t>
            </a:r>
            <a:r>
              <a:rPr lang="en-US" altLang="zh-CN" dirty="0">
                <a:solidFill>
                  <a:schemeClr val="tx1"/>
                </a:solidFill>
              </a:rPr>
              <a:t>(</a:t>
            </a:r>
            <a:r>
              <a:rPr lang="zh-CN" altLang="en-US" dirty="0">
                <a:solidFill>
                  <a:schemeClr val="tx1"/>
                </a:solidFill>
              </a:rPr>
              <a:t>即一行中包含几个元素</a:t>
            </a:r>
            <a:r>
              <a:rPr lang="en-US" altLang="zh-CN" dirty="0">
                <a:solidFill>
                  <a:schemeClr val="tx1"/>
                </a:solidFill>
              </a:rPr>
              <a:t>) </a:t>
            </a:r>
            <a:r>
              <a:rPr lang="zh-CN" altLang="en-US" dirty="0">
                <a:solidFill>
                  <a:schemeClr val="tx1"/>
                </a:solidFill>
              </a:rPr>
              <a:t>，由于形参数组与实参数组类型相同，所以它们是由具有相同长度的一维数组所组成的。不能只指定第</a:t>
            </a:r>
            <a:r>
              <a:rPr lang="en-US" altLang="zh-CN" dirty="0">
                <a:solidFill>
                  <a:schemeClr val="tx1"/>
                </a:solidFill>
              </a:rPr>
              <a:t>1</a:t>
            </a:r>
            <a:r>
              <a:rPr lang="zh-CN" altLang="en-US" dirty="0">
                <a:solidFill>
                  <a:schemeClr val="tx1"/>
                </a:solidFill>
              </a:rPr>
              <a:t>维</a:t>
            </a:r>
            <a:r>
              <a:rPr lang="en-US" altLang="zh-CN" dirty="0">
                <a:solidFill>
                  <a:schemeClr val="tx1"/>
                </a:solidFill>
              </a:rPr>
              <a:t>(</a:t>
            </a:r>
            <a:r>
              <a:rPr lang="zh-CN" altLang="en-US" dirty="0">
                <a:solidFill>
                  <a:schemeClr val="tx1"/>
                </a:solidFill>
              </a:rPr>
              <a:t>行数</a:t>
            </a:r>
            <a:r>
              <a:rPr lang="en-US" altLang="zh-CN" dirty="0">
                <a:solidFill>
                  <a:schemeClr val="tx1"/>
                </a:solidFill>
              </a:rPr>
              <a:t>)</a:t>
            </a:r>
            <a:r>
              <a:rPr lang="zh-CN" altLang="en-US" dirty="0">
                <a:solidFill>
                  <a:schemeClr val="tx1"/>
                </a:solidFill>
              </a:rPr>
              <a:t>而省略第</a:t>
            </a:r>
            <a:r>
              <a:rPr lang="en-US" altLang="zh-CN" dirty="0">
                <a:solidFill>
                  <a:schemeClr val="tx1"/>
                </a:solidFill>
              </a:rPr>
              <a:t>2</a:t>
            </a:r>
            <a:r>
              <a:rPr lang="zh-CN" altLang="en-US" dirty="0">
                <a:solidFill>
                  <a:schemeClr val="tx1"/>
                </a:solidFill>
              </a:rPr>
              <a:t>维</a:t>
            </a:r>
            <a:r>
              <a:rPr lang="en-US" altLang="zh-CN" dirty="0">
                <a:solidFill>
                  <a:schemeClr val="tx1"/>
                </a:solidFill>
              </a:rPr>
              <a:t>(</a:t>
            </a:r>
            <a:r>
              <a:rPr lang="zh-CN" altLang="en-US" dirty="0">
                <a:solidFill>
                  <a:schemeClr val="tx1"/>
                </a:solidFill>
              </a:rPr>
              <a:t>列数</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gn="just" fontAlgn="auto">
              <a:lnSpc>
                <a:spcPct val="150000"/>
              </a:lnSpc>
              <a:spcBef>
                <a:spcPts val="0"/>
              </a:spcBef>
              <a:spcAft>
                <a:spcPts val="0"/>
              </a:spcAft>
              <a:defRPr/>
            </a:pPr>
            <a:r>
              <a:rPr lang="zh-CN" altLang="en-US" dirty="0">
                <a:solidFill>
                  <a:schemeClr val="tx1"/>
                </a:solidFill>
              </a:rPr>
              <a:t>在第</a:t>
            </a:r>
            <a:r>
              <a:rPr lang="en-US" altLang="zh-CN" dirty="0">
                <a:solidFill>
                  <a:schemeClr val="tx1"/>
                </a:solidFill>
              </a:rPr>
              <a:t>2</a:t>
            </a:r>
            <a:r>
              <a:rPr lang="zh-CN" altLang="en-US" dirty="0">
                <a:solidFill>
                  <a:schemeClr val="tx1"/>
                </a:solidFill>
              </a:rPr>
              <a:t>维大小相同的前提下，形参数组的第</a:t>
            </a:r>
            <a:r>
              <a:rPr lang="en-US" altLang="zh-CN" dirty="0">
                <a:solidFill>
                  <a:schemeClr val="tx1"/>
                </a:solidFill>
              </a:rPr>
              <a:t>1</a:t>
            </a:r>
            <a:r>
              <a:rPr lang="zh-CN" altLang="en-US" dirty="0">
                <a:solidFill>
                  <a:schemeClr val="tx1"/>
                </a:solidFill>
              </a:rPr>
              <a:t>维可以与实参数组不同。例如，实参数组定义为</a:t>
            </a:r>
            <a:r>
              <a:rPr lang="en-US" altLang="zh-CN" dirty="0" err="1">
                <a:solidFill>
                  <a:schemeClr val="tx1"/>
                </a:solidFill>
              </a:rPr>
              <a:t>int</a:t>
            </a:r>
            <a:r>
              <a:rPr lang="en-US" altLang="zh-CN" dirty="0">
                <a:solidFill>
                  <a:schemeClr val="tx1"/>
                </a:solidFill>
              </a:rPr>
              <a:t> score[5][10];</a:t>
            </a:r>
            <a:r>
              <a:rPr lang="zh-CN" altLang="en-US" dirty="0">
                <a:solidFill>
                  <a:schemeClr val="tx1"/>
                </a:solidFill>
              </a:rPr>
              <a:t>而形参数组定义为</a:t>
            </a:r>
            <a:r>
              <a:rPr lang="en-US" altLang="zh-CN" dirty="0" err="1">
                <a:solidFill>
                  <a:schemeClr val="tx1"/>
                </a:solidFill>
              </a:rPr>
              <a:t>int</a:t>
            </a:r>
            <a:r>
              <a:rPr lang="en-US" altLang="zh-CN" dirty="0">
                <a:solidFill>
                  <a:schemeClr val="tx1"/>
                </a:solidFill>
              </a:rPr>
              <a:t> array[ ][10];</a:t>
            </a:r>
            <a:r>
              <a:rPr lang="zh-CN" altLang="en-US" dirty="0">
                <a:solidFill>
                  <a:schemeClr val="tx1"/>
                </a:solidFill>
              </a:rPr>
              <a:t>或</a:t>
            </a:r>
            <a:r>
              <a:rPr lang="en-US" altLang="zh-CN" dirty="0" err="1">
                <a:solidFill>
                  <a:schemeClr val="tx1"/>
                </a:solidFill>
              </a:rPr>
              <a:t>int</a:t>
            </a:r>
            <a:r>
              <a:rPr lang="en-US" altLang="zh-CN" dirty="0">
                <a:solidFill>
                  <a:schemeClr val="tx1"/>
                </a:solidFill>
              </a:rPr>
              <a:t> array[8][10];</a:t>
            </a:r>
            <a:r>
              <a:rPr lang="zh-CN" altLang="en-US" dirty="0">
                <a:solidFill>
                  <a:schemeClr val="tx1"/>
                </a:solidFill>
              </a:rPr>
              <a:t>均可以。这时形参数组和实参数组都是由相同类型和大小的一维数组组成的。</a:t>
            </a:r>
            <a:r>
              <a:rPr lang="en-US" altLang="zh-CN" dirty="0">
                <a:solidFill>
                  <a:schemeClr val="tx1"/>
                </a:solidFill>
              </a:rPr>
              <a:t>C</a:t>
            </a:r>
            <a:r>
              <a:rPr lang="zh-CN" altLang="en-US" dirty="0">
                <a:solidFill>
                  <a:schemeClr val="tx1"/>
                </a:solidFill>
              </a:rPr>
              <a:t>语言编译系统不检查第一维的大小。</a:t>
            </a:r>
          </a:p>
        </p:txBody>
      </p:sp>
      <p:sp>
        <p:nvSpPr>
          <p:cNvPr id="9" name="圆角矩形 14">
            <a:extLst>
              <a:ext uri="{FF2B5EF4-FFF2-40B4-BE49-F238E27FC236}"/>
            </a:extLst>
          </p:cNvPr>
          <p:cNvSpPr/>
          <p:nvPr/>
        </p:nvSpPr>
        <p:spPr>
          <a:xfrm>
            <a:off x="4456113" y="1966913"/>
            <a:ext cx="5892800" cy="471487"/>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50000"/>
              </a:lnSpc>
              <a:spcBef>
                <a:spcPts val="0"/>
              </a:spcBef>
              <a:spcAft>
                <a:spcPts val="0"/>
              </a:spcAft>
              <a:defRPr/>
            </a:pPr>
            <a:r>
              <a:rPr lang="en-US" altLang="zh-CN" dirty="0" err="1">
                <a:solidFill>
                  <a:schemeClr val="tx1"/>
                </a:solidFill>
              </a:rPr>
              <a:t>int</a:t>
            </a:r>
            <a:r>
              <a:rPr lang="en-US" altLang="zh-CN" dirty="0">
                <a:solidFill>
                  <a:schemeClr val="tx1"/>
                </a:solidFill>
              </a:rPr>
              <a:t> array[3][10];</a:t>
            </a:r>
            <a:r>
              <a:rPr lang="zh-CN" altLang="en-US" dirty="0">
                <a:solidFill>
                  <a:schemeClr val="tx1"/>
                </a:solidFill>
              </a:rPr>
              <a:t> 或 </a:t>
            </a:r>
            <a:r>
              <a:rPr lang="en-US" altLang="zh-CN" dirty="0" err="1">
                <a:solidFill>
                  <a:schemeClr val="tx1"/>
                </a:solidFill>
              </a:rPr>
              <a:t>int</a:t>
            </a:r>
            <a:r>
              <a:rPr lang="en-US" altLang="zh-CN" dirty="0">
                <a:solidFill>
                  <a:schemeClr val="tx1"/>
                </a:solidFill>
              </a:rPr>
              <a:t> array[][10];</a:t>
            </a:r>
            <a:r>
              <a:rPr lang="en-US" altLang="zh-CN" dirty="0">
                <a:solidFill>
                  <a:srgbClr val="008000"/>
                </a:solidFill>
              </a:rPr>
              <a:t>	//</a:t>
            </a:r>
            <a:r>
              <a:rPr lang="zh-CN" altLang="en-US" dirty="0">
                <a:solidFill>
                  <a:srgbClr val="008000"/>
                </a:solidFill>
              </a:rPr>
              <a:t>二者等价</a:t>
            </a:r>
            <a:endParaRPr lang="en-US" altLang="zh-CN" dirty="0">
              <a:solidFill>
                <a:srgbClr val="008000"/>
              </a:solidFill>
            </a:endParaRPr>
          </a:p>
        </p:txBody>
      </p:sp>
      <p:sp>
        <p:nvSpPr>
          <p:cNvPr id="10" name="圆角矩形 15">
            <a:extLst>
              <a:ext uri="{FF2B5EF4-FFF2-40B4-BE49-F238E27FC236}"/>
            </a:extLst>
          </p:cNvPr>
          <p:cNvSpPr/>
          <p:nvPr/>
        </p:nvSpPr>
        <p:spPr>
          <a:xfrm>
            <a:off x="4456113" y="2705100"/>
            <a:ext cx="5892800" cy="4365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50000"/>
              </a:lnSpc>
              <a:spcBef>
                <a:spcPts val="0"/>
              </a:spcBef>
              <a:spcAft>
                <a:spcPts val="0"/>
              </a:spcAft>
              <a:defRPr/>
            </a:pPr>
            <a:r>
              <a:rPr lang="en-US" altLang="zh-CN" dirty="0" err="1">
                <a:solidFill>
                  <a:schemeClr val="tx1"/>
                </a:solidFill>
              </a:rPr>
              <a:t>int</a:t>
            </a:r>
            <a:r>
              <a:rPr lang="en-US" altLang="zh-CN" dirty="0">
                <a:solidFill>
                  <a:schemeClr val="tx1"/>
                </a:solidFill>
              </a:rPr>
              <a:t> array[][]; </a:t>
            </a:r>
            <a:r>
              <a:rPr lang="zh-CN" altLang="en-US" dirty="0">
                <a:solidFill>
                  <a:schemeClr val="tx1"/>
                </a:solidFill>
              </a:rPr>
              <a:t>或 </a:t>
            </a:r>
            <a:r>
              <a:rPr lang="en-US" altLang="zh-CN" dirty="0" err="1">
                <a:solidFill>
                  <a:schemeClr val="tx1"/>
                </a:solidFill>
              </a:rPr>
              <a:t>int</a:t>
            </a:r>
            <a:r>
              <a:rPr lang="en-US" altLang="zh-CN" dirty="0">
                <a:solidFill>
                  <a:schemeClr val="tx1"/>
                </a:solidFill>
              </a:rPr>
              <a:t> array[3][ ];	</a:t>
            </a:r>
            <a:r>
              <a:rPr lang="en-US" altLang="zh-CN" dirty="0">
                <a:solidFill>
                  <a:srgbClr val="008000"/>
                </a:solidFill>
              </a:rPr>
              <a:t>//</a:t>
            </a:r>
            <a:r>
              <a:rPr lang="zh-CN" altLang="en-US" dirty="0">
                <a:solidFill>
                  <a:srgbClr val="008000"/>
                </a:solidFill>
              </a:rPr>
              <a:t>必须指定列数</a:t>
            </a:r>
            <a:endParaRPr lang="en-US" altLang="zh-CN" dirty="0">
              <a:solidFill>
                <a:srgbClr val="008000"/>
              </a:solidFill>
            </a:endParaRPr>
          </a:p>
          <a:p>
            <a:pPr algn="just" fontAlgn="auto">
              <a:lnSpc>
                <a:spcPct val="150000"/>
              </a:lnSpc>
              <a:spcBef>
                <a:spcPts val="0"/>
              </a:spcBef>
              <a:spcAft>
                <a:spcPts val="0"/>
              </a:spcAft>
              <a:defRPr/>
            </a:pPr>
            <a:endParaRPr lang="zh-CN" altLang="en-US" dirty="0">
              <a:solidFill>
                <a:schemeClr val="tx1"/>
              </a:solidFill>
            </a:endParaRPr>
          </a:p>
        </p:txBody>
      </p:sp>
      <p:pic>
        <p:nvPicPr>
          <p:cNvPr id="78853" name="图片 11"/>
          <p:cNvPicPr>
            <a:picLocks noChangeAspect="1"/>
          </p:cNvPicPr>
          <p:nvPr/>
        </p:nvPicPr>
        <p:blipFill>
          <a:blip r:embed="rId4" cstate="print"/>
          <a:srcRect/>
          <a:stretch>
            <a:fillRect/>
          </a:stretch>
        </p:blipFill>
        <p:spPr bwMode="auto">
          <a:xfrm>
            <a:off x="3798888" y="2647950"/>
            <a:ext cx="542925" cy="552450"/>
          </a:xfrm>
          <a:prstGeom prst="rect">
            <a:avLst/>
          </a:prstGeom>
          <a:noFill/>
          <a:ln w="9525">
            <a:noFill/>
            <a:miter lim="800000"/>
            <a:headEnd/>
            <a:tailEnd/>
          </a:ln>
        </p:spPr>
      </p:pic>
      <p:pic>
        <p:nvPicPr>
          <p:cNvPr id="78854" name="图片 12"/>
          <p:cNvPicPr>
            <a:picLocks noChangeAspect="1"/>
          </p:cNvPicPr>
          <p:nvPr/>
        </p:nvPicPr>
        <p:blipFill>
          <a:blip r:embed="rId5" cstate="print"/>
          <a:srcRect/>
          <a:stretch>
            <a:fillRect/>
          </a:stretch>
        </p:blipFill>
        <p:spPr bwMode="auto">
          <a:xfrm>
            <a:off x="3789363" y="1933575"/>
            <a:ext cx="552450" cy="5429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534988" y="227013"/>
            <a:ext cx="10515600" cy="1325562"/>
          </a:xfrm>
        </p:spPr>
        <p:txBody>
          <a:bodyPr/>
          <a:lstStyle/>
          <a:p>
            <a:r>
              <a:rPr lang="zh-CN" altLang="en-US" smtClean="0"/>
              <a:t>多维数组名作函数参数</a:t>
            </a:r>
          </a:p>
        </p:txBody>
      </p:sp>
      <p:sp>
        <p:nvSpPr>
          <p:cNvPr id="80898" name="内容占位符 2"/>
          <p:cNvSpPr>
            <a:spLocks noGrp="1"/>
          </p:cNvSpPr>
          <p:nvPr>
            <p:ph idx="1"/>
          </p:nvPr>
        </p:nvSpPr>
        <p:spPr>
          <a:xfrm>
            <a:off x="177800" y="1246188"/>
            <a:ext cx="8180388"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7.13】</a:t>
            </a:r>
            <a:r>
              <a:rPr lang="zh-CN" altLang="en-US" sz="2000" smtClean="0">
                <a:solidFill>
                  <a:schemeClr val="accent1"/>
                </a:solidFill>
              </a:rPr>
              <a:t>有一个</a:t>
            </a:r>
            <a:r>
              <a:rPr lang="en-US" altLang="zh-CN" sz="2000" smtClean="0">
                <a:solidFill>
                  <a:schemeClr val="accent1"/>
                </a:solidFill>
              </a:rPr>
              <a:t>3×4</a:t>
            </a:r>
            <a:r>
              <a:rPr lang="zh-CN" altLang="en-US" sz="2000" smtClean="0">
                <a:solidFill>
                  <a:schemeClr val="accent1"/>
                </a:solidFill>
              </a:rPr>
              <a:t>的矩阵，求所有元素中的最大值。</a:t>
            </a:r>
          </a:p>
        </p:txBody>
      </p:sp>
      <p:grpSp>
        <p:nvGrpSpPr>
          <p:cNvPr id="51" name="组合 50"/>
          <p:cNvGrpSpPr/>
          <p:nvPr/>
        </p:nvGrpSpPr>
        <p:grpSpPr>
          <a:xfrm>
            <a:off x="439269" y="4565001"/>
            <a:ext cx="11472512" cy="1727311"/>
            <a:chOff x="8050697" y="5019263"/>
            <a:chExt cx="11472512" cy="1358671"/>
          </a:xfrm>
          <a:effectLst>
            <a:outerShdw blurRad="63500" sx="102000" sy="102000" algn="ctr" rotWithShape="0">
              <a:prstClr val="black">
                <a:alpha val="40000"/>
              </a:prstClr>
            </a:outerShdw>
          </a:effectLst>
        </p:grpSpPr>
        <p:sp>
          <p:nvSpPr>
            <p:cNvPr id="52" name="剪去单角的矩形 51"/>
            <p:cNvSpPr/>
            <p:nvPr/>
          </p:nvSpPr>
          <p:spPr>
            <a:xfrm>
              <a:off x="8050697" y="5019263"/>
              <a:ext cx="11472512" cy="12110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3" name="图片 52"/>
            <p:cNvPicPr>
              <a:picLocks noChangeAspect="1"/>
            </p:cNvPicPr>
            <p:nvPr/>
          </p:nvPicPr>
          <p:blipFill>
            <a:blip r:embed="rId15" cstate="print">
              <a:extLst>
                <a:ext uri="{28A0092B-C50C-407E-A947-70E740481C1C}"/>
              </a:extLst>
            </a:blip>
            <a:stretch>
              <a:fillRect/>
            </a:stretch>
          </p:blipFill>
          <p:spPr>
            <a:xfrm>
              <a:off x="8108212" y="5064435"/>
              <a:ext cx="290352" cy="327244"/>
            </a:xfrm>
            <a:prstGeom prst="rect">
              <a:avLst/>
            </a:prstGeom>
          </p:spPr>
        </p:pic>
        <p:sp>
          <p:nvSpPr>
            <p:cNvPr id="54" name="文本框 53"/>
            <p:cNvSpPr txBox="1"/>
            <p:nvPr/>
          </p:nvSpPr>
          <p:spPr>
            <a:xfrm>
              <a:off x="8388004" y="5054495"/>
              <a:ext cx="11057040" cy="1323439"/>
            </a:xfrm>
            <a:prstGeom prst="rect">
              <a:avLst/>
            </a:prstGeom>
            <a:noFill/>
          </p:spPr>
          <p:txBody>
            <a:bodyPr wrap="square">
              <a:spAutoFit/>
            </a:bodyPr>
            <a:lstStyle/>
            <a:p>
              <a:pPr fontAlgn="auto">
                <a:spcBef>
                  <a:spcPts val="0"/>
                </a:spcBef>
                <a:spcAft>
                  <a:spcPts val="0"/>
                </a:spcAft>
                <a:defRPr/>
              </a:pPr>
              <a:r>
                <a:rPr lang="zh-CN" altLang="zh-CN" sz="1600" dirty="0">
                  <a:solidFill>
                    <a:schemeClr val="bg1"/>
                  </a:solidFill>
                  <a:latin typeface="+mn-lt"/>
                  <a:ea typeface="+mn-ea"/>
                  <a:cs typeface="+mn-cs"/>
                </a:rPr>
                <a:t>形参数组</a:t>
              </a:r>
              <a:r>
                <a:rPr lang="en-US" altLang="zh-CN" sz="1600" dirty="0">
                  <a:solidFill>
                    <a:schemeClr val="bg1"/>
                  </a:solidFill>
                  <a:latin typeface="+mn-lt"/>
                  <a:ea typeface="+mn-ea"/>
                  <a:cs typeface="+mn-cs"/>
                </a:rPr>
                <a:t>array</a:t>
              </a:r>
              <a:r>
                <a:rPr lang="zh-CN" altLang="zh-CN" sz="1600" dirty="0">
                  <a:solidFill>
                    <a:schemeClr val="bg1"/>
                  </a:solidFill>
                  <a:latin typeface="+mn-lt"/>
                  <a:ea typeface="+mn-ea"/>
                  <a:cs typeface="+mn-cs"/>
                </a:rPr>
                <a:t>第</a:t>
              </a:r>
              <a:r>
                <a:rPr lang="en-US" altLang="zh-CN" sz="1600" dirty="0">
                  <a:solidFill>
                    <a:schemeClr val="bg1"/>
                  </a:solidFill>
                  <a:latin typeface="+mn-lt"/>
                  <a:ea typeface="+mn-ea"/>
                  <a:cs typeface="+mn-cs"/>
                </a:rPr>
                <a:t>1</a:t>
              </a:r>
              <a:r>
                <a:rPr lang="zh-CN" altLang="zh-CN" sz="1600" dirty="0">
                  <a:solidFill>
                    <a:schemeClr val="bg1"/>
                  </a:solidFill>
                  <a:latin typeface="+mn-lt"/>
                  <a:ea typeface="+mn-ea"/>
                  <a:cs typeface="+mn-cs"/>
                </a:rPr>
                <a:t>维的大小省略，第</a:t>
              </a:r>
              <a:r>
                <a:rPr lang="en-US" altLang="zh-CN" sz="1600" dirty="0">
                  <a:solidFill>
                    <a:schemeClr val="bg1"/>
                  </a:solidFill>
                  <a:latin typeface="+mn-lt"/>
                  <a:ea typeface="+mn-ea"/>
                  <a:cs typeface="+mn-cs"/>
                </a:rPr>
                <a:t>2</a:t>
              </a:r>
              <a:r>
                <a:rPr lang="zh-CN" altLang="zh-CN" sz="1600" dirty="0">
                  <a:solidFill>
                    <a:schemeClr val="bg1"/>
                  </a:solidFill>
                  <a:latin typeface="+mn-lt"/>
                  <a:ea typeface="+mn-ea"/>
                  <a:cs typeface="+mn-cs"/>
                </a:rPr>
                <a:t>维大小不能省略，而且要和实参数组</a:t>
              </a:r>
              <a:r>
                <a:rPr lang="en-US" altLang="zh-CN" sz="1600" dirty="0">
                  <a:solidFill>
                    <a:schemeClr val="bg1"/>
                  </a:solidFill>
                  <a:latin typeface="+mn-lt"/>
                  <a:ea typeface="+mn-ea"/>
                  <a:cs typeface="+mn-cs"/>
                </a:rPr>
                <a:t>a</a:t>
              </a:r>
              <a:r>
                <a:rPr lang="zh-CN" altLang="zh-CN" sz="1600" dirty="0">
                  <a:solidFill>
                    <a:schemeClr val="bg1"/>
                  </a:solidFill>
                  <a:latin typeface="+mn-lt"/>
                  <a:ea typeface="+mn-ea"/>
                  <a:cs typeface="+mn-cs"/>
                </a:rPr>
                <a:t>的第</a:t>
              </a:r>
              <a:r>
                <a:rPr lang="en-US" altLang="zh-CN" sz="1600" dirty="0">
                  <a:solidFill>
                    <a:schemeClr val="bg1"/>
                  </a:solidFill>
                  <a:latin typeface="+mn-lt"/>
                  <a:ea typeface="+mn-ea"/>
                  <a:cs typeface="+mn-cs"/>
                </a:rPr>
                <a:t>2</a:t>
              </a:r>
              <a:r>
                <a:rPr lang="zh-CN" altLang="zh-CN" sz="1600" dirty="0">
                  <a:solidFill>
                    <a:schemeClr val="bg1"/>
                  </a:solidFill>
                  <a:latin typeface="+mn-lt"/>
                  <a:ea typeface="+mn-ea"/>
                  <a:cs typeface="+mn-cs"/>
                </a:rPr>
                <a:t>维的大小相同。在主函数调用</a:t>
              </a:r>
              <a:r>
                <a:rPr lang="en-US" altLang="zh-CN" sz="1600" dirty="0" err="1">
                  <a:solidFill>
                    <a:schemeClr val="bg1"/>
                  </a:solidFill>
                  <a:latin typeface="+mn-lt"/>
                  <a:ea typeface="+mn-ea"/>
                  <a:cs typeface="+mn-cs"/>
                </a:rPr>
                <a:t>max_value</a:t>
              </a:r>
              <a:r>
                <a:rPr lang="zh-CN" altLang="zh-CN" sz="1600" dirty="0">
                  <a:solidFill>
                    <a:schemeClr val="bg1"/>
                  </a:solidFill>
                  <a:latin typeface="+mn-lt"/>
                  <a:ea typeface="+mn-ea"/>
                  <a:cs typeface="+mn-cs"/>
                </a:rPr>
                <a:t>函数时，把实参二维数组</a:t>
              </a:r>
              <a:r>
                <a:rPr lang="en-US" altLang="zh-CN" sz="1600" dirty="0">
                  <a:solidFill>
                    <a:schemeClr val="bg1"/>
                  </a:solidFill>
                  <a:latin typeface="+mn-lt"/>
                  <a:ea typeface="+mn-ea"/>
                  <a:cs typeface="+mn-cs"/>
                </a:rPr>
                <a:t>a</a:t>
              </a:r>
              <a:r>
                <a:rPr lang="zh-CN" altLang="zh-CN" sz="1600" dirty="0">
                  <a:solidFill>
                    <a:schemeClr val="bg1"/>
                  </a:solidFill>
                  <a:latin typeface="+mn-lt"/>
                  <a:ea typeface="+mn-ea"/>
                  <a:cs typeface="+mn-cs"/>
                </a:rPr>
                <a:t>的第</a:t>
              </a:r>
              <a:r>
                <a:rPr lang="en-US" altLang="zh-CN" sz="1600" dirty="0">
                  <a:solidFill>
                    <a:schemeClr val="bg1"/>
                  </a:solidFill>
                  <a:latin typeface="+mn-lt"/>
                  <a:ea typeface="+mn-ea"/>
                  <a:cs typeface="+mn-cs"/>
                </a:rPr>
                <a:t>1</a:t>
              </a:r>
              <a:r>
                <a:rPr lang="zh-CN" altLang="zh-CN" sz="1600" dirty="0">
                  <a:solidFill>
                    <a:schemeClr val="bg1"/>
                  </a:solidFill>
                  <a:latin typeface="+mn-lt"/>
                  <a:ea typeface="+mn-ea"/>
                  <a:cs typeface="+mn-cs"/>
                </a:rPr>
                <a:t>行的起始地址传递给形参数组</a:t>
              </a:r>
              <a:r>
                <a:rPr lang="en-US" altLang="zh-CN" sz="1600" dirty="0">
                  <a:solidFill>
                    <a:schemeClr val="bg1"/>
                  </a:solidFill>
                  <a:latin typeface="+mn-lt"/>
                  <a:ea typeface="+mn-ea"/>
                  <a:cs typeface="+mn-cs"/>
                </a:rPr>
                <a:t>array</a:t>
              </a:r>
              <a:r>
                <a:rPr lang="zh-CN" altLang="zh-CN" sz="1600" dirty="0">
                  <a:solidFill>
                    <a:schemeClr val="bg1"/>
                  </a:solidFill>
                  <a:latin typeface="+mn-lt"/>
                  <a:ea typeface="+mn-ea"/>
                  <a:cs typeface="+mn-cs"/>
                </a:rPr>
                <a:t>，因此</a:t>
              </a:r>
              <a:r>
                <a:rPr lang="en-US" altLang="zh-CN" sz="1600" dirty="0">
                  <a:solidFill>
                    <a:schemeClr val="bg1"/>
                  </a:solidFill>
                  <a:latin typeface="+mn-lt"/>
                  <a:ea typeface="+mn-ea"/>
                  <a:cs typeface="+mn-cs"/>
                </a:rPr>
                <a:t>array</a:t>
              </a:r>
              <a:r>
                <a:rPr lang="zh-CN" altLang="zh-CN" sz="1600" dirty="0">
                  <a:solidFill>
                    <a:schemeClr val="bg1"/>
                  </a:solidFill>
                  <a:latin typeface="+mn-lt"/>
                  <a:ea typeface="+mn-ea"/>
                  <a:cs typeface="+mn-cs"/>
                </a:rPr>
                <a:t>数组第</a:t>
              </a:r>
              <a:r>
                <a:rPr lang="en-US" altLang="zh-CN" sz="1600" dirty="0">
                  <a:solidFill>
                    <a:schemeClr val="bg1"/>
                  </a:solidFill>
                  <a:latin typeface="+mn-lt"/>
                  <a:ea typeface="+mn-ea"/>
                  <a:cs typeface="+mn-cs"/>
                </a:rPr>
                <a:t>1</a:t>
              </a:r>
              <a:r>
                <a:rPr lang="zh-CN" altLang="zh-CN" sz="1600" dirty="0">
                  <a:solidFill>
                    <a:schemeClr val="bg1"/>
                  </a:solidFill>
                  <a:latin typeface="+mn-lt"/>
                  <a:ea typeface="+mn-ea"/>
                  <a:cs typeface="+mn-cs"/>
                </a:rPr>
                <a:t>行的起始地址与</a:t>
              </a:r>
              <a:r>
                <a:rPr lang="en-US" altLang="zh-CN" sz="1600" dirty="0">
                  <a:solidFill>
                    <a:schemeClr val="bg1"/>
                  </a:solidFill>
                  <a:latin typeface="+mn-lt"/>
                  <a:ea typeface="+mn-ea"/>
                  <a:cs typeface="+mn-cs"/>
                </a:rPr>
                <a:t>a</a:t>
              </a:r>
              <a:r>
                <a:rPr lang="zh-CN" altLang="zh-CN" sz="1600" dirty="0">
                  <a:solidFill>
                    <a:schemeClr val="bg1"/>
                  </a:solidFill>
                  <a:latin typeface="+mn-lt"/>
                  <a:ea typeface="+mn-ea"/>
                  <a:cs typeface="+mn-cs"/>
                </a:rPr>
                <a:t>数组的第</a:t>
              </a:r>
              <a:r>
                <a:rPr lang="en-US" altLang="zh-CN" sz="1600" dirty="0">
                  <a:solidFill>
                    <a:schemeClr val="bg1"/>
                  </a:solidFill>
                  <a:latin typeface="+mn-lt"/>
                  <a:ea typeface="+mn-ea"/>
                  <a:cs typeface="+mn-cs"/>
                </a:rPr>
                <a:t>1</a:t>
              </a:r>
              <a:r>
                <a:rPr lang="zh-CN" altLang="zh-CN" sz="1600" dirty="0">
                  <a:solidFill>
                    <a:schemeClr val="bg1"/>
                  </a:solidFill>
                  <a:latin typeface="+mn-lt"/>
                  <a:ea typeface="+mn-ea"/>
                  <a:cs typeface="+mn-cs"/>
                </a:rPr>
                <a:t>行的起始地址相同。由于两个数组的列数相同，因此</a:t>
              </a:r>
              <a:r>
                <a:rPr lang="en-US" altLang="zh-CN" sz="1600" dirty="0">
                  <a:solidFill>
                    <a:schemeClr val="bg1"/>
                  </a:solidFill>
                  <a:latin typeface="+mn-lt"/>
                  <a:ea typeface="+mn-ea"/>
                  <a:cs typeface="+mn-cs"/>
                </a:rPr>
                <a:t>array</a:t>
              </a:r>
              <a:r>
                <a:rPr lang="zh-CN" altLang="zh-CN" sz="1600" dirty="0">
                  <a:solidFill>
                    <a:schemeClr val="bg1"/>
                  </a:solidFill>
                  <a:latin typeface="+mn-lt"/>
                  <a:ea typeface="+mn-ea"/>
                  <a:cs typeface="+mn-cs"/>
                </a:rPr>
                <a:t>数组第</a:t>
              </a:r>
              <a:r>
                <a:rPr lang="en-US" altLang="zh-CN" sz="1600" dirty="0">
                  <a:solidFill>
                    <a:schemeClr val="bg1"/>
                  </a:solidFill>
                  <a:latin typeface="+mn-lt"/>
                  <a:ea typeface="+mn-ea"/>
                  <a:cs typeface="+mn-cs"/>
                </a:rPr>
                <a:t>2</a:t>
              </a:r>
              <a:r>
                <a:rPr lang="zh-CN" altLang="zh-CN" sz="1600" dirty="0">
                  <a:solidFill>
                    <a:schemeClr val="bg1"/>
                  </a:solidFill>
                  <a:latin typeface="+mn-lt"/>
                  <a:ea typeface="+mn-ea"/>
                  <a:cs typeface="+mn-cs"/>
                </a:rPr>
                <a:t>行的起始地址与</a:t>
              </a:r>
              <a:r>
                <a:rPr lang="en-US" altLang="zh-CN" sz="1600" dirty="0">
                  <a:solidFill>
                    <a:schemeClr val="bg1"/>
                  </a:solidFill>
                  <a:latin typeface="+mn-lt"/>
                  <a:ea typeface="+mn-ea"/>
                  <a:cs typeface="+mn-cs"/>
                </a:rPr>
                <a:t>a</a:t>
              </a:r>
              <a:r>
                <a:rPr lang="zh-CN" altLang="zh-CN" sz="1600" dirty="0">
                  <a:solidFill>
                    <a:schemeClr val="bg1"/>
                  </a:solidFill>
                  <a:latin typeface="+mn-lt"/>
                  <a:ea typeface="+mn-ea"/>
                  <a:cs typeface="+mn-cs"/>
                </a:rPr>
                <a:t>数组的第</a:t>
              </a:r>
              <a:r>
                <a:rPr lang="en-US" altLang="zh-CN" sz="1600" dirty="0">
                  <a:solidFill>
                    <a:schemeClr val="bg1"/>
                  </a:solidFill>
                  <a:latin typeface="+mn-lt"/>
                  <a:ea typeface="+mn-ea"/>
                  <a:cs typeface="+mn-cs"/>
                </a:rPr>
                <a:t>2</a:t>
              </a:r>
              <a:r>
                <a:rPr lang="zh-CN" altLang="zh-CN" sz="1600" dirty="0">
                  <a:solidFill>
                    <a:schemeClr val="bg1"/>
                  </a:solidFill>
                  <a:latin typeface="+mn-lt"/>
                  <a:ea typeface="+mn-ea"/>
                  <a:cs typeface="+mn-cs"/>
                </a:rPr>
                <a:t>行的起始地址相同。</a:t>
              </a:r>
              <a:r>
                <a:rPr lang="en-US" altLang="zh-CN" sz="1600" dirty="0">
                  <a:solidFill>
                    <a:schemeClr val="bg1"/>
                  </a:solidFill>
                  <a:latin typeface="+mn-lt"/>
                  <a:ea typeface="+mn-ea"/>
                  <a:cs typeface="+mn-cs"/>
                </a:rPr>
                <a:t>a[</a:t>
              </a:r>
              <a:r>
                <a:rPr lang="en-US" altLang="zh-CN" sz="1600" dirty="0" err="1">
                  <a:solidFill>
                    <a:schemeClr val="bg1"/>
                  </a:solidFill>
                  <a:latin typeface="+mn-lt"/>
                  <a:ea typeface="+mn-ea"/>
                  <a:cs typeface="+mn-cs"/>
                </a:rPr>
                <a:t>i</a:t>
              </a:r>
              <a:r>
                <a:rPr lang="en-US" altLang="zh-CN" sz="1600" dirty="0">
                  <a:solidFill>
                    <a:schemeClr val="bg1"/>
                  </a:solidFill>
                  <a:latin typeface="+mn-lt"/>
                  <a:ea typeface="+mn-ea"/>
                  <a:cs typeface="+mn-cs"/>
                </a:rPr>
                <a:t>][j]</a:t>
              </a:r>
              <a:r>
                <a:rPr lang="zh-CN" altLang="zh-CN" sz="1600" dirty="0">
                  <a:solidFill>
                    <a:schemeClr val="bg1"/>
                  </a:solidFill>
                  <a:latin typeface="+mn-lt"/>
                  <a:ea typeface="+mn-ea"/>
                  <a:cs typeface="+mn-cs"/>
                </a:rPr>
                <a:t>与</a:t>
              </a:r>
              <a:r>
                <a:rPr lang="en-US" altLang="zh-CN" sz="1600" dirty="0">
                  <a:solidFill>
                    <a:schemeClr val="bg1"/>
                  </a:solidFill>
                  <a:latin typeface="+mn-lt"/>
                  <a:ea typeface="+mn-ea"/>
                  <a:cs typeface="+mn-cs"/>
                </a:rPr>
                <a:t>array[</a:t>
              </a:r>
              <a:r>
                <a:rPr lang="en-US" altLang="zh-CN" sz="1600" dirty="0" err="1">
                  <a:solidFill>
                    <a:schemeClr val="bg1"/>
                  </a:solidFill>
                  <a:latin typeface="+mn-lt"/>
                  <a:ea typeface="+mn-ea"/>
                  <a:cs typeface="+mn-cs"/>
                </a:rPr>
                <a:t>i</a:t>
              </a:r>
              <a:r>
                <a:rPr lang="en-US" altLang="zh-CN" sz="1600" dirty="0">
                  <a:solidFill>
                    <a:schemeClr val="bg1"/>
                  </a:solidFill>
                  <a:latin typeface="+mn-lt"/>
                  <a:ea typeface="+mn-ea"/>
                  <a:cs typeface="+mn-cs"/>
                </a:rPr>
                <a:t>][j]</a:t>
              </a:r>
              <a:r>
                <a:rPr lang="zh-CN" altLang="zh-CN" sz="1600" dirty="0">
                  <a:solidFill>
                    <a:schemeClr val="bg1"/>
                  </a:solidFill>
                  <a:latin typeface="+mn-lt"/>
                  <a:ea typeface="+mn-ea"/>
                  <a:cs typeface="+mn-cs"/>
                </a:rPr>
                <a:t>同占一个存储单元，它们具有同一个值。实际上，</a:t>
              </a:r>
              <a:r>
                <a:rPr lang="en-US" altLang="zh-CN" sz="1600" dirty="0">
                  <a:solidFill>
                    <a:schemeClr val="bg1"/>
                  </a:solidFill>
                  <a:latin typeface="+mn-lt"/>
                  <a:ea typeface="+mn-ea"/>
                  <a:cs typeface="+mn-cs"/>
                </a:rPr>
                <a:t>array[</a:t>
              </a:r>
              <a:r>
                <a:rPr lang="en-US" altLang="zh-CN" sz="1600" dirty="0" err="1">
                  <a:solidFill>
                    <a:schemeClr val="bg1"/>
                  </a:solidFill>
                  <a:latin typeface="+mn-lt"/>
                  <a:ea typeface="+mn-ea"/>
                  <a:cs typeface="+mn-cs"/>
                </a:rPr>
                <a:t>i</a:t>
              </a:r>
              <a:r>
                <a:rPr lang="en-US" altLang="zh-CN" sz="1600" dirty="0">
                  <a:solidFill>
                    <a:schemeClr val="bg1"/>
                  </a:solidFill>
                  <a:latin typeface="+mn-lt"/>
                  <a:ea typeface="+mn-ea"/>
                  <a:cs typeface="+mn-cs"/>
                </a:rPr>
                <a:t>][j]</a:t>
              </a:r>
              <a:r>
                <a:rPr lang="zh-CN" altLang="zh-CN" sz="1600" dirty="0">
                  <a:solidFill>
                    <a:schemeClr val="bg1"/>
                  </a:solidFill>
                  <a:latin typeface="+mn-lt"/>
                  <a:ea typeface="+mn-ea"/>
                  <a:cs typeface="+mn-cs"/>
                </a:rPr>
                <a:t>就是</a:t>
              </a:r>
              <a:r>
                <a:rPr lang="en-US" altLang="zh-CN" sz="1600" dirty="0">
                  <a:solidFill>
                    <a:schemeClr val="bg1"/>
                  </a:solidFill>
                  <a:latin typeface="+mn-lt"/>
                  <a:ea typeface="+mn-ea"/>
                  <a:cs typeface="+mn-cs"/>
                </a:rPr>
                <a:t>a[</a:t>
              </a:r>
              <a:r>
                <a:rPr lang="en-US" altLang="zh-CN" sz="1600" dirty="0" err="1">
                  <a:solidFill>
                    <a:schemeClr val="bg1"/>
                  </a:solidFill>
                  <a:latin typeface="+mn-lt"/>
                  <a:ea typeface="+mn-ea"/>
                  <a:cs typeface="+mn-cs"/>
                </a:rPr>
                <a:t>i</a:t>
              </a:r>
              <a:r>
                <a:rPr lang="en-US" altLang="zh-CN" sz="1600" dirty="0">
                  <a:solidFill>
                    <a:schemeClr val="bg1"/>
                  </a:solidFill>
                  <a:latin typeface="+mn-lt"/>
                  <a:ea typeface="+mn-ea"/>
                  <a:cs typeface="+mn-cs"/>
                </a:rPr>
                <a:t>][j]</a:t>
              </a:r>
              <a:r>
                <a:rPr lang="zh-CN" altLang="zh-CN" sz="1600" dirty="0">
                  <a:solidFill>
                    <a:schemeClr val="bg1"/>
                  </a:solidFill>
                  <a:latin typeface="+mn-lt"/>
                  <a:ea typeface="+mn-ea"/>
                  <a:cs typeface="+mn-cs"/>
                </a:rPr>
                <a:t>，在函数中对</a:t>
              </a:r>
              <a:r>
                <a:rPr lang="en-US" altLang="zh-CN" sz="1600" dirty="0">
                  <a:solidFill>
                    <a:schemeClr val="bg1"/>
                  </a:solidFill>
                  <a:latin typeface="+mn-lt"/>
                  <a:ea typeface="+mn-ea"/>
                  <a:cs typeface="+mn-cs"/>
                </a:rPr>
                <a:t>array[</a:t>
              </a:r>
              <a:r>
                <a:rPr lang="en-US" altLang="zh-CN" sz="1600" dirty="0" err="1">
                  <a:solidFill>
                    <a:schemeClr val="bg1"/>
                  </a:solidFill>
                  <a:latin typeface="+mn-lt"/>
                  <a:ea typeface="+mn-ea"/>
                  <a:cs typeface="+mn-cs"/>
                </a:rPr>
                <a:t>i</a:t>
              </a:r>
              <a:r>
                <a:rPr lang="en-US" altLang="zh-CN" sz="1600" dirty="0">
                  <a:solidFill>
                    <a:schemeClr val="bg1"/>
                  </a:solidFill>
                  <a:latin typeface="+mn-lt"/>
                  <a:ea typeface="+mn-ea"/>
                  <a:cs typeface="+mn-cs"/>
                </a:rPr>
                <a:t>][j]</a:t>
              </a:r>
              <a:r>
                <a:rPr lang="zh-CN" altLang="zh-CN" sz="1600" dirty="0">
                  <a:solidFill>
                    <a:schemeClr val="bg1"/>
                  </a:solidFill>
                  <a:latin typeface="+mn-lt"/>
                  <a:ea typeface="+mn-ea"/>
                  <a:cs typeface="+mn-cs"/>
                </a:rPr>
                <a:t>的操作就是对</a:t>
              </a:r>
              <a:r>
                <a:rPr lang="en-US" altLang="zh-CN" sz="1600" dirty="0">
                  <a:solidFill>
                    <a:schemeClr val="bg1"/>
                  </a:solidFill>
                  <a:latin typeface="+mn-lt"/>
                  <a:ea typeface="+mn-ea"/>
                  <a:cs typeface="+mn-cs"/>
                </a:rPr>
                <a:t>a[</a:t>
              </a:r>
              <a:r>
                <a:rPr lang="en-US" altLang="zh-CN" sz="1600" dirty="0" err="1">
                  <a:solidFill>
                    <a:schemeClr val="bg1"/>
                  </a:solidFill>
                  <a:latin typeface="+mn-lt"/>
                  <a:ea typeface="+mn-ea"/>
                  <a:cs typeface="+mn-cs"/>
                </a:rPr>
                <a:t>i</a:t>
              </a:r>
              <a:r>
                <a:rPr lang="en-US" altLang="zh-CN" sz="1600" dirty="0">
                  <a:solidFill>
                    <a:schemeClr val="bg1"/>
                  </a:solidFill>
                  <a:latin typeface="+mn-lt"/>
                  <a:ea typeface="+mn-ea"/>
                  <a:cs typeface="+mn-cs"/>
                </a:rPr>
                <a:t>][j]</a:t>
              </a:r>
              <a:r>
                <a:rPr lang="zh-CN" altLang="zh-CN" sz="1600" dirty="0">
                  <a:solidFill>
                    <a:schemeClr val="bg1"/>
                  </a:solidFill>
                  <a:latin typeface="+mn-lt"/>
                  <a:ea typeface="+mn-ea"/>
                  <a:cs typeface="+mn-cs"/>
                </a:rPr>
                <a:t>的操作。</a:t>
              </a:r>
            </a:p>
          </p:txBody>
        </p:sp>
      </p:grpSp>
      <p:sp>
        <p:nvSpPr>
          <p:cNvPr id="32" name="圆角矩形 12">
            <a:extLst>
              <a:ext uri="{FF2B5EF4-FFF2-40B4-BE49-F238E27FC236}"/>
            </a:extLst>
          </p:cNvPr>
          <p:cNvSpPr/>
          <p:nvPr/>
        </p:nvSpPr>
        <p:spPr>
          <a:xfrm>
            <a:off x="402050" y="1852550"/>
            <a:ext cx="11470446" cy="25503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err="1"/>
              <a:t>int</a:t>
            </a:r>
            <a:r>
              <a:rPr lang="en-US" altLang="zh-CN" sz="1400" dirty="0"/>
              <a:t> main()</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a:t>
            </a:r>
            <a:r>
              <a:rPr lang="en-US" altLang="zh-CN" sz="1400" dirty="0" err="1"/>
              <a:t>max_value</a:t>
            </a:r>
            <a:r>
              <a:rPr lang="en-US" altLang="zh-CN" sz="1400" dirty="0"/>
              <a:t>(</a:t>
            </a:r>
            <a:r>
              <a:rPr lang="en-US" altLang="zh-CN" sz="1400" dirty="0" err="1"/>
              <a:t>int</a:t>
            </a:r>
            <a:r>
              <a:rPr lang="en-US" altLang="zh-CN" sz="1400" dirty="0"/>
              <a:t> array[][4]);		</a:t>
            </a:r>
            <a:r>
              <a:rPr lang="en-US" altLang="zh-CN" sz="1400" dirty="0">
                <a:solidFill>
                  <a:srgbClr val="008000"/>
                </a:solidFill>
              </a:rPr>
              <a:t>//</a:t>
            </a:r>
            <a:r>
              <a:rPr lang="zh-CN" altLang="en-US" sz="1400" dirty="0">
                <a:solidFill>
                  <a:srgbClr val="008000"/>
                </a:solidFill>
              </a:rPr>
              <a:t>函数声明</a:t>
            </a:r>
          </a:p>
          <a:p>
            <a:pPr defTabSz="363538" fontAlgn="auto">
              <a:lnSpc>
                <a:spcPct val="120000"/>
              </a:lnSpc>
              <a:spcBef>
                <a:spcPts val="0"/>
              </a:spcBef>
              <a:spcAft>
                <a:spcPts val="0"/>
              </a:spcAft>
              <a:defRPr/>
            </a:pPr>
            <a:r>
              <a:rPr lang="zh-CN" altLang="en-US" sz="1400" dirty="0"/>
              <a:t>	</a:t>
            </a:r>
            <a:r>
              <a:rPr lang="en-US" altLang="zh-CN" sz="1400" dirty="0" err="1"/>
              <a:t>int</a:t>
            </a:r>
            <a:r>
              <a:rPr lang="en-US" altLang="zh-CN" sz="1400" dirty="0"/>
              <a:t> a[3][4]={{1,3,5,7},{2,4,6,8},{15,17,34,12}};	 </a:t>
            </a:r>
            <a:r>
              <a:rPr lang="en-US" altLang="zh-CN" sz="1400" dirty="0">
                <a:solidFill>
                  <a:srgbClr val="008000"/>
                </a:solidFill>
              </a:rPr>
              <a:t>//</a:t>
            </a:r>
            <a:r>
              <a:rPr lang="zh-CN" altLang="en-US" sz="1400" dirty="0">
                <a:solidFill>
                  <a:srgbClr val="008000"/>
                </a:solidFill>
              </a:rPr>
              <a:t>对数组元素赋初值</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("Max value is %d\n",</a:t>
            </a:r>
            <a:r>
              <a:rPr lang="en-US" altLang="zh-CN" sz="1400" dirty="0" err="1">
                <a:solidFill>
                  <a:schemeClr val="accent6"/>
                </a:solidFill>
              </a:rPr>
              <a:t>max_value</a:t>
            </a:r>
            <a:r>
              <a:rPr lang="en-US" altLang="zh-CN" sz="1400" dirty="0">
                <a:solidFill>
                  <a:schemeClr val="accent6"/>
                </a:solidFill>
              </a:rPr>
              <a:t>(a)</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a:solidFill>
                  <a:srgbClr val="008000"/>
                </a:solidFill>
              </a:rPr>
              <a:t>//</a:t>
            </a:r>
            <a:r>
              <a:rPr lang="en-US" altLang="zh-CN" sz="1400" dirty="0" err="1">
                <a:solidFill>
                  <a:srgbClr val="008000"/>
                </a:solidFill>
              </a:rPr>
              <a:t>max_value</a:t>
            </a:r>
            <a:r>
              <a:rPr lang="en-US" altLang="zh-CN" sz="1400" dirty="0">
                <a:solidFill>
                  <a:srgbClr val="008000"/>
                </a:solidFill>
              </a:rPr>
              <a:t>(a)</a:t>
            </a:r>
            <a:r>
              <a:rPr lang="zh-CN" altLang="en-US" sz="1400" dirty="0">
                <a:solidFill>
                  <a:srgbClr val="008000"/>
                </a:solidFill>
              </a:rPr>
              <a:t>为函数调用</a:t>
            </a:r>
          </a:p>
          <a:p>
            <a:pPr defTabSz="363538" fontAlgn="auto">
              <a:lnSpc>
                <a:spcPct val="120000"/>
              </a:lnSpc>
              <a:spcBef>
                <a:spcPts val="0"/>
              </a:spcBef>
              <a:spcAft>
                <a:spcPts val="0"/>
              </a:spcAft>
              <a:defRPr/>
            </a:pPr>
            <a:r>
              <a:rPr lang="zh-CN" altLang="en-US" sz="1400" dirty="0"/>
              <a:t>	</a:t>
            </a:r>
            <a:r>
              <a:rPr lang="en-US" altLang="zh-CN" sz="1400" dirty="0"/>
              <a:t>return 0;</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err="1"/>
              <a:t>int</a:t>
            </a:r>
            <a:r>
              <a:rPr lang="en-US" altLang="zh-CN" sz="1400" dirty="0"/>
              <a:t> </a:t>
            </a:r>
            <a:r>
              <a:rPr lang="en-US" altLang="zh-CN" sz="1400" dirty="0" err="1"/>
              <a:t>max_value</a:t>
            </a:r>
            <a:r>
              <a:rPr lang="en-US" altLang="zh-CN" sz="1400" dirty="0"/>
              <a:t>(</a:t>
            </a:r>
            <a:r>
              <a:rPr lang="en-US" altLang="zh-CN" sz="1400" dirty="0" err="1">
                <a:solidFill>
                  <a:schemeClr val="accent6"/>
                </a:solidFill>
              </a:rPr>
              <a:t>int</a:t>
            </a:r>
            <a:r>
              <a:rPr lang="en-US" altLang="zh-CN" sz="1400" dirty="0">
                <a:solidFill>
                  <a:schemeClr val="accent6"/>
                </a:solidFill>
              </a:rPr>
              <a:t> array[][4]</a:t>
            </a:r>
            <a:r>
              <a:rPr lang="en-US" altLang="zh-CN" sz="1400" dirty="0"/>
              <a:t>)	</a:t>
            </a:r>
            <a:r>
              <a:rPr lang="en-US" altLang="zh-CN" sz="1400" dirty="0">
                <a:solidFill>
                  <a:srgbClr val="008000"/>
                </a:solidFill>
              </a:rPr>
              <a:t>//</a:t>
            </a:r>
            <a:r>
              <a:rPr lang="zh-CN" altLang="en-US" sz="1400" dirty="0">
                <a:solidFill>
                  <a:srgbClr val="008000"/>
                </a:solidFill>
              </a:rPr>
              <a:t>函数定义</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a:t>
            </a:r>
            <a:r>
              <a:rPr lang="en-US" altLang="zh-CN" sz="1400" dirty="0" err="1"/>
              <a:t>i,j,max</a:t>
            </a:r>
            <a:r>
              <a:rPr lang="en-US" altLang="zh-CN" sz="1400" dirty="0"/>
              <a:t>;</a:t>
            </a:r>
          </a:p>
          <a:p>
            <a:pPr defTabSz="363538" fontAlgn="auto">
              <a:lnSpc>
                <a:spcPct val="120000"/>
              </a:lnSpc>
              <a:spcBef>
                <a:spcPts val="0"/>
              </a:spcBef>
              <a:spcAft>
                <a:spcPts val="0"/>
              </a:spcAft>
              <a:defRPr/>
            </a:pPr>
            <a:r>
              <a:rPr lang="en-US" altLang="zh-CN" sz="1400" dirty="0"/>
              <a:t>	max=array[0][0];</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=0;i&lt;3;i++)</a:t>
            </a:r>
          </a:p>
          <a:p>
            <a:pPr defTabSz="363538" fontAlgn="auto">
              <a:lnSpc>
                <a:spcPct val="120000"/>
              </a:lnSpc>
              <a:spcBef>
                <a:spcPts val="0"/>
              </a:spcBef>
              <a:spcAft>
                <a:spcPts val="0"/>
              </a:spcAft>
              <a:defRPr/>
            </a:pPr>
            <a:r>
              <a:rPr lang="en-US" altLang="zh-CN" sz="1400" dirty="0"/>
              <a:t>		for(j=0;j&lt;4;j++)</a:t>
            </a:r>
          </a:p>
          <a:p>
            <a:pPr defTabSz="363538" fontAlgn="auto">
              <a:lnSpc>
                <a:spcPct val="120000"/>
              </a:lnSpc>
              <a:spcBef>
                <a:spcPts val="0"/>
              </a:spcBef>
              <a:spcAft>
                <a:spcPts val="0"/>
              </a:spcAft>
              <a:defRPr/>
            </a:pPr>
            <a:r>
              <a:rPr lang="en-US" altLang="zh-CN" sz="1400" dirty="0"/>
              <a:t>			if(array[</a:t>
            </a:r>
            <a:r>
              <a:rPr lang="en-US" altLang="zh-CN" sz="1400" dirty="0" err="1"/>
              <a:t>i</a:t>
            </a:r>
            <a:r>
              <a:rPr lang="en-US" altLang="zh-CN" sz="1400" dirty="0"/>
              <a:t>][j]&gt;max) max=array[</a:t>
            </a:r>
            <a:r>
              <a:rPr lang="en-US" altLang="zh-CN" sz="1400" dirty="0" err="1"/>
              <a:t>i</a:t>
            </a:r>
            <a:r>
              <a:rPr lang="en-US" altLang="zh-CN" sz="1400" dirty="0"/>
              <a:t>][j];	</a:t>
            </a:r>
            <a:r>
              <a:rPr lang="en-US" altLang="zh-CN" sz="1400" dirty="0">
                <a:solidFill>
                  <a:srgbClr val="008000"/>
                </a:solidFill>
              </a:rPr>
              <a:t>//</a:t>
            </a:r>
            <a:r>
              <a:rPr lang="zh-CN" altLang="en-US" sz="1400" dirty="0">
                <a:solidFill>
                  <a:srgbClr val="008000"/>
                </a:solidFill>
              </a:rPr>
              <a:t>把大者放在</a:t>
            </a:r>
            <a:r>
              <a:rPr lang="en-US" altLang="zh-CN" sz="1400" dirty="0">
                <a:solidFill>
                  <a:srgbClr val="008000"/>
                </a:solidFill>
              </a:rPr>
              <a:t>max</a:t>
            </a:r>
            <a:r>
              <a:rPr lang="zh-CN" altLang="en-US" sz="1400" dirty="0">
                <a:solidFill>
                  <a:srgbClr val="008000"/>
                </a:solidFill>
              </a:rPr>
              <a:t>中</a:t>
            </a:r>
          </a:p>
          <a:p>
            <a:pPr defTabSz="363538" fontAlgn="auto">
              <a:lnSpc>
                <a:spcPct val="120000"/>
              </a:lnSpc>
              <a:spcBef>
                <a:spcPts val="0"/>
              </a:spcBef>
              <a:spcAft>
                <a:spcPts val="0"/>
              </a:spcAft>
              <a:defRPr/>
            </a:pPr>
            <a:r>
              <a:rPr lang="zh-CN" altLang="en-US" sz="1400" dirty="0"/>
              <a:t>	</a:t>
            </a:r>
            <a:r>
              <a:rPr lang="en-US" altLang="zh-CN" sz="1400" dirty="0"/>
              <a:t>return(max);</a:t>
            </a:r>
          </a:p>
          <a:p>
            <a:pPr defTabSz="363538" fontAlgn="auto">
              <a:lnSpc>
                <a:spcPct val="120000"/>
              </a:lnSpc>
              <a:spcBef>
                <a:spcPts val="0"/>
              </a:spcBef>
              <a:spcAft>
                <a:spcPts val="0"/>
              </a:spcAft>
              <a:defRPr/>
            </a:pPr>
            <a:r>
              <a:rPr lang="en-US" altLang="zh-CN" sz="1400" dirty="0"/>
              <a:t>}</a:t>
            </a:r>
          </a:p>
        </p:txBody>
      </p:sp>
      <p:cxnSp>
        <p:nvCxnSpPr>
          <p:cNvPr id="33" name="直接连接符 32">
            <a:extLst>
              <a:ext uri="{FF2B5EF4-FFF2-40B4-BE49-F238E27FC236}"/>
            </a:extLst>
          </p:cNvPr>
          <p:cNvCxnSpPr>
            <a:cxnSpLocks/>
          </p:cNvCxnSpPr>
          <p:nvPr/>
        </p:nvCxnSpPr>
        <p:spPr>
          <a:xfrm>
            <a:off x="6005513" y="1843088"/>
            <a:ext cx="0" cy="2560637"/>
          </a:xfrm>
          <a:prstGeom prst="line">
            <a:avLst/>
          </a:prstGeom>
        </p:spPr>
        <p:style>
          <a:lnRef idx="1">
            <a:schemeClr val="accent1"/>
          </a:lnRef>
          <a:fillRef idx="0">
            <a:schemeClr val="accent1"/>
          </a:fillRef>
          <a:effectRef idx="0">
            <a:schemeClr val="accent1"/>
          </a:effectRef>
          <a:fontRef idx="minor">
            <a:schemeClr val="tx1"/>
          </a:fontRef>
        </p:style>
      </p:cxnSp>
      <p:grpSp>
        <p:nvGrpSpPr>
          <p:cNvPr id="80902" name="组合 34"/>
          <p:cNvGrpSpPr>
            <a:grpSpLocks/>
          </p:cNvGrpSpPr>
          <p:nvPr/>
        </p:nvGrpSpPr>
        <p:grpSpPr bwMode="auto">
          <a:xfrm>
            <a:off x="5849938" y="2147888"/>
            <a:ext cx="325437" cy="260350"/>
            <a:chOff x="5926033" y="1926699"/>
            <a:chExt cx="325496" cy="260107"/>
          </a:xfrm>
        </p:grpSpPr>
        <p:sp>
          <p:nvSpPr>
            <p:cNvPr id="36"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9"/>
              </p:custDataLst>
            </p:nvPr>
          </p:nvSpPr>
          <p:spPr>
            <a:xfrm>
              <a:off x="5960964" y="1940973"/>
              <a:ext cx="26992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2"/>
              </p:custDataLst>
            </p:nvPr>
          </p:nvSpPr>
          <p:spPr>
            <a:xfrm>
              <a:off x="5960964" y="2115435"/>
              <a:ext cx="26992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80903" name="组合 42"/>
          <p:cNvGrpSpPr>
            <a:grpSpLocks/>
          </p:cNvGrpSpPr>
          <p:nvPr/>
        </p:nvGrpSpPr>
        <p:grpSpPr bwMode="auto">
          <a:xfrm>
            <a:off x="5832475" y="3619500"/>
            <a:ext cx="325438" cy="260350"/>
            <a:chOff x="5926033" y="5434781"/>
            <a:chExt cx="325496" cy="260106"/>
          </a:xfrm>
        </p:grpSpPr>
        <p:sp>
          <p:nvSpPr>
            <p:cNvPr id="44"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3"/>
              </p:custDataLst>
            </p:nvPr>
          </p:nvSpPr>
          <p:spPr>
            <a:xfrm>
              <a:off x="5960964" y="544905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6"/>
              </p:custDataLst>
            </p:nvPr>
          </p:nvSpPr>
          <p:spPr>
            <a:xfrm>
              <a:off x="5960964" y="5623517"/>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80904" name="图片 3"/>
          <p:cNvPicPr>
            <a:picLocks noChangeAspect="1"/>
          </p:cNvPicPr>
          <p:nvPr/>
        </p:nvPicPr>
        <p:blipFill>
          <a:blip r:embed="rId16" cstate="print"/>
          <a:srcRect/>
          <a:stretch>
            <a:fillRect/>
          </a:stretch>
        </p:blipFill>
        <p:spPr bwMode="auto">
          <a:xfrm>
            <a:off x="8274050" y="3660775"/>
            <a:ext cx="3467100" cy="7143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573088" y="260350"/>
            <a:ext cx="10515600" cy="1325563"/>
          </a:xfrm>
        </p:spPr>
        <p:txBody>
          <a:bodyPr/>
          <a:lstStyle/>
          <a:p>
            <a:r>
              <a:rPr lang="zh-CN" altLang="en-US" smtClean="0"/>
              <a:t>为什么要用函数</a:t>
            </a:r>
          </a:p>
        </p:txBody>
      </p:sp>
      <p:sp>
        <p:nvSpPr>
          <p:cNvPr id="11" name="MH_Desc_1"/>
          <p:cNvSpPr/>
          <p:nvPr>
            <p:custDataLst>
              <p:tags r:id="rId1"/>
            </p:custDataLst>
          </p:nvPr>
        </p:nvSpPr>
        <p:spPr>
          <a:xfrm>
            <a:off x="573088" y="1138238"/>
            <a:ext cx="11134725" cy="56007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sz="1600" dirty="0">
                <a:solidFill>
                  <a:schemeClr val="tx1"/>
                </a:solidFill>
              </a:rPr>
              <a:t>(1) </a:t>
            </a:r>
            <a:r>
              <a:rPr lang="zh-CN" altLang="en-US" sz="1600" dirty="0">
                <a:solidFill>
                  <a:schemeClr val="tx1"/>
                </a:solidFill>
              </a:rPr>
              <a:t>一个</a:t>
            </a:r>
            <a:r>
              <a:rPr lang="en-US" altLang="zh-CN" sz="1600" dirty="0">
                <a:solidFill>
                  <a:schemeClr val="tx1"/>
                </a:solidFill>
              </a:rPr>
              <a:t>C</a:t>
            </a:r>
            <a:r>
              <a:rPr lang="zh-CN" altLang="en-US" sz="1600" dirty="0">
                <a:solidFill>
                  <a:schemeClr val="tx1"/>
                </a:solidFill>
              </a:rPr>
              <a:t>程序由一个或多个程序模块组成，每一个程序模块作为一个源程序文件。较大的程序，可分别放在若干个源文件中。这样便于分别编写和编译，提高调试效率。一个源程序文件可以为多个</a:t>
            </a:r>
            <a:r>
              <a:rPr lang="en-US" altLang="zh-CN" sz="1600" dirty="0">
                <a:solidFill>
                  <a:schemeClr val="tx1"/>
                </a:solidFill>
              </a:rPr>
              <a:t>C</a:t>
            </a:r>
            <a:r>
              <a:rPr lang="zh-CN" altLang="en-US" sz="1600" dirty="0">
                <a:solidFill>
                  <a:schemeClr val="tx1"/>
                </a:solidFill>
              </a:rPr>
              <a:t>程序共用。</a:t>
            </a:r>
          </a:p>
          <a:p>
            <a:pPr algn="just" fontAlgn="auto">
              <a:lnSpc>
                <a:spcPct val="150000"/>
              </a:lnSpc>
              <a:spcBef>
                <a:spcPts val="0"/>
              </a:spcBef>
              <a:spcAft>
                <a:spcPts val="0"/>
              </a:spcAft>
              <a:defRPr/>
            </a:pPr>
            <a:r>
              <a:rPr lang="en-US" altLang="zh-CN" sz="1600" dirty="0">
                <a:solidFill>
                  <a:schemeClr val="tx1"/>
                </a:solidFill>
              </a:rPr>
              <a:t>(2) </a:t>
            </a:r>
            <a:r>
              <a:rPr lang="zh-CN" altLang="en-US" sz="1600" dirty="0">
                <a:solidFill>
                  <a:schemeClr val="tx1"/>
                </a:solidFill>
              </a:rPr>
              <a:t>一个源程序文件由一个或多个函数以及其他有关内容（如指令、数据声明与定义等）组成。一个源程序文件是一个编译单位，在程序编译时是以源程序文件为单位进行编译的，而不是以函数为单位进行编译的。</a:t>
            </a:r>
          </a:p>
          <a:p>
            <a:pPr algn="just" fontAlgn="auto">
              <a:lnSpc>
                <a:spcPct val="150000"/>
              </a:lnSpc>
              <a:spcBef>
                <a:spcPts val="0"/>
              </a:spcBef>
              <a:spcAft>
                <a:spcPts val="0"/>
              </a:spcAft>
              <a:defRPr/>
            </a:pPr>
            <a:r>
              <a:rPr lang="en-US" altLang="zh-CN" sz="1600" dirty="0">
                <a:solidFill>
                  <a:schemeClr val="tx1"/>
                </a:solidFill>
              </a:rPr>
              <a:t>(3) C</a:t>
            </a:r>
            <a:r>
              <a:rPr lang="zh-CN" altLang="en-US" sz="1600" dirty="0">
                <a:solidFill>
                  <a:schemeClr val="tx1"/>
                </a:solidFill>
              </a:rPr>
              <a:t>程序的执行是从</a:t>
            </a:r>
            <a:r>
              <a:rPr lang="en-US" altLang="zh-CN" sz="1600" dirty="0">
                <a:solidFill>
                  <a:schemeClr val="tx1"/>
                </a:solidFill>
              </a:rPr>
              <a:t>main</a:t>
            </a:r>
            <a:r>
              <a:rPr lang="zh-CN" altLang="en-US" sz="1600" dirty="0">
                <a:solidFill>
                  <a:schemeClr val="tx1"/>
                </a:solidFill>
              </a:rPr>
              <a:t>函数开始的，如果在</a:t>
            </a:r>
            <a:r>
              <a:rPr lang="en-US" altLang="zh-CN" sz="1600" dirty="0">
                <a:solidFill>
                  <a:schemeClr val="tx1"/>
                </a:solidFill>
              </a:rPr>
              <a:t>main</a:t>
            </a:r>
            <a:r>
              <a:rPr lang="zh-CN" altLang="en-US" sz="1600" dirty="0">
                <a:solidFill>
                  <a:schemeClr val="tx1"/>
                </a:solidFill>
              </a:rPr>
              <a:t>函数中调用其他函数，在调用后流程返回到</a:t>
            </a:r>
            <a:r>
              <a:rPr lang="en-US" altLang="zh-CN" sz="1600" dirty="0">
                <a:solidFill>
                  <a:schemeClr val="tx1"/>
                </a:solidFill>
              </a:rPr>
              <a:t>main</a:t>
            </a:r>
            <a:r>
              <a:rPr lang="zh-CN" altLang="en-US" sz="1600" dirty="0">
                <a:solidFill>
                  <a:schemeClr val="tx1"/>
                </a:solidFill>
              </a:rPr>
              <a:t>函数，在</a:t>
            </a:r>
            <a:r>
              <a:rPr lang="en-US" altLang="zh-CN" sz="1600" dirty="0">
                <a:solidFill>
                  <a:schemeClr val="tx1"/>
                </a:solidFill>
              </a:rPr>
              <a:t>main</a:t>
            </a:r>
            <a:r>
              <a:rPr lang="zh-CN" altLang="en-US" sz="1600" dirty="0">
                <a:solidFill>
                  <a:schemeClr val="tx1"/>
                </a:solidFill>
              </a:rPr>
              <a:t>函数中结束整个程序的运行。</a:t>
            </a:r>
          </a:p>
          <a:p>
            <a:pPr algn="just" fontAlgn="auto">
              <a:lnSpc>
                <a:spcPct val="150000"/>
              </a:lnSpc>
              <a:spcBef>
                <a:spcPts val="0"/>
              </a:spcBef>
              <a:spcAft>
                <a:spcPts val="0"/>
              </a:spcAft>
              <a:defRPr/>
            </a:pPr>
            <a:r>
              <a:rPr lang="en-US" altLang="zh-CN" sz="1600" dirty="0">
                <a:solidFill>
                  <a:schemeClr val="tx1"/>
                </a:solidFill>
              </a:rPr>
              <a:t>(4) </a:t>
            </a:r>
            <a:r>
              <a:rPr lang="zh-CN" altLang="en-US" sz="1600" dirty="0">
                <a:solidFill>
                  <a:schemeClr val="tx1"/>
                </a:solidFill>
              </a:rPr>
              <a:t>所有函数都是平行的，即在定义函数时是分别进行的，是互相独立的。一个函数并不从属于另一个函数，即函数不能嵌套定义。函数间可以互相调用，但不能调用</a:t>
            </a:r>
            <a:r>
              <a:rPr lang="en-US" altLang="zh-CN" sz="1600" dirty="0">
                <a:solidFill>
                  <a:schemeClr val="tx1"/>
                </a:solidFill>
              </a:rPr>
              <a:t>main</a:t>
            </a:r>
            <a:r>
              <a:rPr lang="zh-CN" altLang="en-US" sz="1600" dirty="0">
                <a:solidFill>
                  <a:schemeClr val="tx1"/>
                </a:solidFill>
              </a:rPr>
              <a:t>函数。</a:t>
            </a:r>
            <a:r>
              <a:rPr lang="en-US" altLang="zh-CN" sz="1600" dirty="0">
                <a:solidFill>
                  <a:schemeClr val="tx1"/>
                </a:solidFill>
              </a:rPr>
              <a:t>main</a:t>
            </a:r>
            <a:r>
              <a:rPr lang="zh-CN" altLang="en-US" sz="1600" dirty="0">
                <a:solidFill>
                  <a:schemeClr val="tx1"/>
                </a:solidFill>
              </a:rPr>
              <a:t>函数是被操作系统调用的。</a:t>
            </a:r>
          </a:p>
          <a:p>
            <a:pPr algn="just" fontAlgn="auto">
              <a:lnSpc>
                <a:spcPct val="150000"/>
              </a:lnSpc>
              <a:spcBef>
                <a:spcPts val="0"/>
              </a:spcBef>
              <a:spcAft>
                <a:spcPts val="0"/>
              </a:spcAft>
              <a:defRPr/>
            </a:pPr>
            <a:r>
              <a:rPr lang="en-US" altLang="zh-CN" sz="1600" dirty="0">
                <a:solidFill>
                  <a:schemeClr val="tx1"/>
                </a:solidFill>
              </a:rPr>
              <a:t>(5) </a:t>
            </a:r>
            <a:r>
              <a:rPr lang="zh-CN" altLang="en-US" sz="1600" dirty="0">
                <a:solidFill>
                  <a:schemeClr val="tx1"/>
                </a:solidFill>
              </a:rPr>
              <a:t>从用户使用的角度看，函数有两种。</a:t>
            </a:r>
          </a:p>
          <a:p>
            <a:pPr algn="just" fontAlgn="auto">
              <a:lnSpc>
                <a:spcPct val="150000"/>
              </a:lnSpc>
              <a:spcBef>
                <a:spcPts val="0"/>
              </a:spcBef>
              <a:spcAft>
                <a:spcPts val="0"/>
              </a:spcAft>
              <a:defRPr/>
            </a:pPr>
            <a:r>
              <a:rPr lang="zh-CN" altLang="en-US" sz="1600" dirty="0">
                <a:solidFill>
                  <a:schemeClr val="tx1"/>
                </a:solidFill>
              </a:rPr>
              <a:t>① 库函数，它是由系统提供的，用户不必自己定义，可直接使用它们。应该说明，不同的</a:t>
            </a:r>
            <a:r>
              <a:rPr lang="en-US" altLang="zh-CN" sz="1600" dirty="0">
                <a:solidFill>
                  <a:schemeClr val="tx1"/>
                </a:solidFill>
              </a:rPr>
              <a:t>C</a:t>
            </a:r>
            <a:r>
              <a:rPr lang="zh-CN" altLang="en-US" sz="1600" dirty="0">
                <a:solidFill>
                  <a:schemeClr val="tx1"/>
                </a:solidFill>
              </a:rPr>
              <a:t>语言编译系统提供的库函数的数量和功能会有一些不同，当然许多基本的函数是共同的。</a:t>
            </a:r>
          </a:p>
          <a:p>
            <a:pPr algn="just" fontAlgn="auto">
              <a:lnSpc>
                <a:spcPct val="150000"/>
              </a:lnSpc>
              <a:spcBef>
                <a:spcPts val="0"/>
              </a:spcBef>
              <a:spcAft>
                <a:spcPts val="0"/>
              </a:spcAft>
              <a:defRPr/>
            </a:pPr>
            <a:r>
              <a:rPr lang="zh-CN" altLang="en-US" sz="1600" dirty="0">
                <a:solidFill>
                  <a:schemeClr val="tx1"/>
                </a:solidFill>
              </a:rPr>
              <a:t>② 用户自己定义的函数。它是用以解决用户专门需要的函数。</a:t>
            </a:r>
          </a:p>
          <a:p>
            <a:pPr algn="just" fontAlgn="auto">
              <a:lnSpc>
                <a:spcPct val="150000"/>
              </a:lnSpc>
              <a:spcBef>
                <a:spcPts val="0"/>
              </a:spcBef>
              <a:spcAft>
                <a:spcPts val="0"/>
              </a:spcAft>
              <a:defRPr/>
            </a:pPr>
            <a:r>
              <a:rPr lang="en-US" altLang="zh-CN" sz="1600" dirty="0">
                <a:solidFill>
                  <a:schemeClr val="tx1"/>
                </a:solidFill>
              </a:rPr>
              <a:t>(6) </a:t>
            </a:r>
            <a:r>
              <a:rPr lang="zh-CN" altLang="en-US" sz="1600" dirty="0">
                <a:solidFill>
                  <a:schemeClr val="tx1"/>
                </a:solidFill>
              </a:rPr>
              <a:t>从函数的形式看，函数分两类。</a:t>
            </a:r>
          </a:p>
          <a:p>
            <a:pPr algn="just" fontAlgn="auto">
              <a:lnSpc>
                <a:spcPct val="150000"/>
              </a:lnSpc>
              <a:spcBef>
                <a:spcPts val="0"/>
              </a:spcBef>
              <a:spcAft>
                <a:spcPts val="0"/>
              </a:spcAft>
              <a:defRPr/>
            </a:pPr>
            <a:r>
              <a:rPr lang="zh-CN" altLang="en-US" sz="1600" dirty="0">
                <a:solidFill>
                  <a:schemeClr val="tx1"/>
                </a:solidFill>
              </a:rPr>
              <a:t>① 无参函数。在调用无参函数时，主调函数不向被调用函数传递数据。</a:t>
            </a:r>
          </a:p>
          <a:p>
            <a:pPr algn="just" fontAlgn="auto">
              <a:lnSpc>
                <a:spcPct val="150000"/>
              </a:lnSpc>
              <a:spcBef>
                <a:spcPts val="0"/>
              </a:spcBef>
              <a:spcAft>
                <a:spcPts val="0"/>
              </a:spcAft>
              <a:defRPr/>
            </a:pPr>
            <a:r>
              <a:rPr lang="zh-CN" altLang="en-US" sz="1600" dirty="0">
                <a:solidFill>
                  <a:schemeClr val="tx1"/>
                </a:solidFill>
              </a:rPr>
              <a:t>② 有参函数。主调函数在调用被调用函数时，通过参数向被调用函数传递数据。</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p:txBody>
          <a:bodyPr/>
          <a:lstStyle/>
          <a:p>
            <a:r>
              <a:rPr lang="zh-CN" altLang="en-US" smtClean="0"/>
              <a:t>局部变量和全局变量</a:t>
            </a:r>
          </a:p>
        </p:txBody>
      </p:sp>
      <p:sp>
        <p:nvSpPr>
          <p:cNvPr id="82946" name="矩形 2"/>
          <p:cNvSpPr>
            <a:spLocks noChangeArrowheads="1"/>
          </p:cNvSpPr>
          <p:nvPr/>
        </p:nvSpPr>
        <p:spPr bwMode="auto">
          <a:xfrm>
            <a:off x="2647950" y="3925888"/>
            <a:ext cx="6896100" cy="400050"/>
          </a:xfrm>
          <a:prstGeom prst="rect">
            <a:avLst/>
          </a:prstGeom>
          <a:noFill/>
          <a:ln w="9525">
            <a:noFill/>
            <a:miter lim="800000"/>
            <a:headEnd/>
            <a:tailEnd/>
          </a:ln>
        </p:spPr>
        <p:txBody>
          <a:bodyPr>
            <a:spAutoFit/>
          </a:bodyPr>
          <a:lstStyle/>
          <a:p>
            <a:r>
              <a:rPr lang="zh-CN" altLang="en-US" sz="2000">
                <a:solidFill>
                  <a:schemeClr val="accent1"/>
                </a:solidFill>
                <a:latin typeface="等线"/>
                <a:ea typeface="等线"/>
              </a:rPr>
              <a:t>每一个变量都有一个作用域问题，即它们在什么范围内有效。</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775" y="623888"/>
            <a:ext cx="2308225"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775" y="1138238"/>
            <a:ext cx="9517063" cy="46259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lstStyle/>
          <a:p>
            <a:pPr algn="just" fontAlgn="auto">
              <a:lnSpc>
                <a:spcPct val="150000"/>
              </a:lnSpc>
              <a:spcBef>
                <a:spcPts val="0"/>
              </a:spcBef>
              <a:spcAft>
                <a:spcPts val="600"/>
              </a:spcAft>
              <a:defRPr/>
            </a:pPr>
            <a:r>
              <a:rPr lang="zh-CN" altLang="en-US" sz="2000" dirty="0">
                <a:solidFill>
                  <a:schemeClr val="tx1"/>
                </a:solidFill>
              </a:rPr>
              <a:t>定义变量可能有</a:t>
            </a:r>
            <a:r>
              <a:rPr lang="en-US" altLang="zh-CN" sz="2000" dirty="0">
                <a:solidFill>
                  <a:schemeClr val="tx1"/>
                </a:solidFill>
              </a:rPr>
              <a:t>3</a:t>
            </a:r>
            <a:r>
              <a:rPr lang="zh-CN" altLang="en-US" sz="2000" dirty="0">
                <a:solidFill>
                  <a:schemeClr val="tx1"/>
                </a:solidFill>
              </a:rPr>
              <a:t>种情况</a:t>
            </a:r>
            <a:r>
              <a:rPr lang="en-US" altLang="zh-CN" sz="2000" dirty="0">
                <a:solidFill>
                  <a:schemeClr val="tx1"/>
                </a:solidFill>
              </a:rPr>
              <a:t>: </a:t>
            </a:r>
          </a:p>
          <a:p>
            <a:pPr algn="just" fontAlgn="auto">
              <a:lnSpc>
                <a:spcPct val="150000"/>
              </a:lnSpc>
              <a:spcBef>
                <a:spcPts val="0"/>
              </a:spcBef>
              <a:spcAft>
                <a:spcPts val="600"/>
              </a:spcAft>
              <a:defRPr/>
            </a:pPr>
            <a:r>
              <a:rPr lang="en-US" altLang="zh-CN" sz="2000" dirty="0">
                <a:solidFill>
                  <a:schemeClr val="tx1"/>
                </a:solidFill>
              </a:rPr>
              <a:t>(1) </a:t>
            </a:r>
            <a:r>
              <a:rPr lang="zh-CN" altLang="en-US" sz="2000" dirty="0">
                <a:solidFill>
                  <a:schemeClr val="tx1"/>
                </a:solidFill>
              </a:rPr>
              <a:t>在函数的开头定义；</a:t>
            </a:r>
          </a:p>
          <a:p>
            <a:pPr algn="just" fontAlgn="auto">
              <a:lnSpc>
                <a:spcPct val="150000"/>
              </a:lnSpc>
              <a:spcBef>
                <a:spcPts val="0"/>
              </a:spcBef>
              <a:spcAft>
                <a:spcPts val="600"/>
              </a:spcAft>
              <a:defRPr/>
            </a:pPr>
            <a:r>
              <a:rPr lang="en-US" altLang="zh-CN" sz="2000" dirty="0">
                <a:solidFill>
                  <a:schemeClr val="tx1"/>
                </a:solidFill>
              </a:rPr>
              <a:t>(2) </a:t>
            </a:r>
            <a:r>
              <a:rPr lang="zh-CN" altLang="en-US" sz="2000" dirty="0">
                <a:solidFill>
                  <a:schemeClr val="tx1"/>
                </a:solidFill>
              </a:rPr>
              <a:t>在函数内的复合语句内定义；</a:t>
            </a:r>
          </a:p>
          <a:p>
            <a:pPr algn="just" fontAlgn="auto">
              <a:lnSpc>
                <a:spcPct val="150000"/>
              </a:lnSpc>
              <a:spcBef>
                <a:spcPts val="0"/>
              </a:spcBef>
              <a:spcAft>
                <a:spcPts val="600"/>
              </a:spcAft>
              <a:defRPr/>
            </a:pPr>
            <a:r>
              <a:rPr lang="en-US" altLang="zh-CN" sz="2000" dirty="0">
                <a:solidFill>
                  <a:schemeClr val="tx1"/>
                </a:solidFill>
              </a:rPr>
              <a:t>(3) </a:t>
            </a:r>
            <a:r>
              <a:rPr lang="zh-CN" altLang="en-US" sz="2000" dirty="0">
                <a:solidFill>
                  <a:schemeClr val="tx1"/>
                </a:solidFill>
              </a:rPr>
              <a:t>在函数的外部定义。</a:t>
            </a:r>
          </a:p>
          <a:p>
            <a:pPr algn="just" fontAlgn="auto">
              <a:lnSpc>
                <a:spcPct val="150000"/>
              </a:lnSpc>
              <a:spcBef>
                <a:spcPts val="0"/>
              </a:spcBef>
              <a:spcAft>
                <a:spcPts val="600"/>
              </a:spcAft>
              <a:defRPr/>
            </a:pPr>
            <a:r>
              <a:rPr lang="zh-CN" altLang="en-US" sz="2000" dirty="0">
                <a:solidFill>
                  <a:schemeClr val="tx1"/>
                </a:solidFill>
              </a:rPr>
              <a:t>在一个函数内部定义的变量只在本函数范围内有效，也就是说只有在本函数内才能引用它们，在此函数以外是不能使用这些变量的。在复合语句内定义的变量只在本复合语句范围内有效，只有在本复合语句内才能引用它们。在该复合语句以外是不能使用这些变量的，以上这些称为“</a:t>
            </a:r>
            <a:r>
              <a:rPr lang="zh-CN" altLang="en-US" sz="2000" b="1" dirty="0">
                <a:solidFill>
                  <a:schemeClr val="tx1"/>
                </a:solidFill>
              </a:rPr>
              <a:t>局部变量</a:t>
            </a:r>
            <a:r>
              <a:rPr lang="zh-CN" altLang="en-US" sz="2000" dirty="0">
                <a:solidFill>
                  <a:schemeClr val="tx1"/>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3088" y="371475"/>
            <a:ext cx="2308225"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圆角矩形 14">
            <a:extLst>
              <a:ext uri="{FF2B5EF4-FFF2-40B4-BE49-F238E27FC236}"/>
            </a:extLst>
          </p:cNvPr>
          <p:cNvSpPr>
            <a:spLocks noRot="1" noChangeAspect="1" noMove="1" noResize="1" noEditPoints="1" noAdjustHandles="1" noChangeArrowheads="1" noChangeShapeType="1" noTextEdit="1"/>
          </p:cNvSpPr>
          <p:nvPr/>
        </p:nvSpPr>
        <p:spPr>
          <a:xfrm>
            <a:off x="572316" y="885231"/>
            <a:ext cx="5096964" cy="5471426"/>
          </a:xfrm>
          <a:prstGeom prst="roundRect">
            <a:avLst>
              <a:gd name="adj" fmla="val 1496"/>
            </a:avLst>
          </a:prstGeom>
          <a:blipFill>
            <a:blip r:embed="rId4" cstate="print"/>
            <a:stretch>
              <a:fillRect l="-477" b="-778"/>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2" name="右大括号 1">
            <a:extLst>
              <a:ext uri="{FF2B5EF4-FFF2-40B4-BE49-F238E27FC236}"/>
            </a:extLst>
          </p:cNvPr>
          <p:cNvSpPr/>
          <p:nvPr/>
        </p:nvSpPr>
        <p:spPr>
          <a:xfrm>
            <a:off x="1470025" y="1493838"/>
            <a:ext cx="138113" cy="104775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右大括号 5">
            <a:extLst>
              <a:ext uri="{FF2B5EF4-FFF2-40B4-BE49-F238E27FC236}"/>
            </a:extLst>
          </p:cNvPr>
          <p:cNvSpPr/>
          <p:nvPr/>
        </p:nvSpPr>
        <p:spPr>
          <a:xfrm>
            <a:off x="1470025" y="3151188"/>
            <a:ext cx="138113" cy="1046162"/>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右大括号 6">
            <a:extLst>
              <a:ext uri="{FF2B5EF4-FFF2-40B4-BE49-F238E27FC236}"/>
            </a:extLst>
          </p:cNvPr>
          <p:cNvSpPr/>
          <p:nvPr/>
        </p:nvSpPr>
        <p:spPr>
          <a:xfrm>
            <a:off x="1470025" y="4752975"/>
            <a:ext cx="138113" cy="116205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 name="MH_Desc_1">
            <a:extLst>
              <a:ext uri="{FF2B5EF4-FFF2-40B4-BE49-F238E27FC236}"/>
            </a:extLst>
          </p:cNvPr>
          <p:cNvSpPr/>
          <p:nvPr>
            <p:custDataLst>
              <p:tags r:id="rId2"/>
            </p:custDataLst>
          </p:nvPr>
        </p:nvSpPr>
        <p:spPr>
          <a:xfrm>
            <a:off x="5908675" y="885825"/>
            <a:ext cx="5524500" cy="5470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0"/>
              </a:spcAft>
              <a:defRPr/>
            </a:pPr>
            <a:r>
              <a:rPr lang="en-US" altLang="zh-CN" dirty="0">
                <a:solidFill>
                  <a:schemeClr val="tx1"/>
                </a:solidFill>
              </a:rPr>
              <a:t>(1) </a:t>
            </a:r>
            <a:r>
              <a:rPr lang="zh-CN" altLang="en-US" dirty="0">
                <a:solidFill>
                  <a:schemeClr val="tx1"/>
                </a:solidFill>
              </a:rPr>
              <a:t>主函数中定义的变量也只在主函数中有效。主函数也不能使用其他函数中定义的变量。</a:t>
            </a:r>
          </a:p>
          <a:p>
            <a:pPr algn="just" fontAlgn="auto">
              <a:lnSpc>
                <a:spcPct val="120000"/>
              </a:lnSpc>
              <a:spcBef>
                <a:spcPts val="0"/>
              </a:spcBef>
              <a:spcAft>
                <a:spcPts val="0"/>
              </a:spcAft>
              <a:defRPr/>
            </a:pPr>
            <a:r>
              <a:rPr lang="en-US" altLang="zh-CN" dirty="0">
                <a:solidFill>
                  <a:schemeClr val="tx1"/>
                </a:solidFill>
              </a:rPr>
              <a:t>(2) </a:t>
            </a:r>
            <a:r>
              <a:rPr lang="zh-CN" altLang="en-US" dirty="0">
                <a:solidFill>
                  <a:schemeClr val="tx1"/>
                </a:solidFill>
              </a:rPr>
              <a:t>不同函数中可以使用同名的变量，它们代表不同的对象，互不干扰。</a:t>
            </a:r>
          </a:p>
          <a:p>
            <a:pPr algn="just" fontAlgn="auto">
              <a:lnSpc>
                <a:spcPct val="120000"/>
              </a:lnSpc>
              <a:spcBef>
                <a:spcPts val="0"/>
              </a:spcBef>
              <a:spcAft>
                <a:spcPts val="0"/>
              </a:spcAft>
              <a:defRPr/>
            </a:pPr>
            <a:r>
              <a:rPr lang="en-US" altLang="zh-CN" dirty="0">
                <a:solidFill>
                  <a:schemeClr val="tx1"/>
                </a:solidFill>
              </a:rPr>
              <a:t>(3) </a:t>
            </a:r>
            <a:r>
              <a:rPr lang="zh-CN" altLang="en-US" dirty="0">
                <a:solidFill>
                  <a:schemeClr val="tx1"/>
                </a:solidFill>
              </a:rPr>
              <a:t>形式参数也是局部变量。只在定义它的函数中有效。其他函数中不能直接引用形参。</a:t>
            </a:r>
          </a:p>
          <a:p>
            <a:pPr algn="just" fontAlgn="auto">
              <a:lnSpc>
                <a:spcPct val="120000"/>
              </a:lnSpc>
              <a:spcBef>
                <a:spcPts val="0"/>
              </a:spcBef>
              <a:spcAft>
                <a:spcPts val="0"/>
              </a:spcAft>
              <a:defRPr/>
            </a:pPr>
            <a:r>
              <a:rPr lang="en-US" altLang="zh-CN" dirty="0">
                <a:solidFill>
                  <a:schemeClr val="tx1"/>
                </a:solidFill>
              </a:rPr>
              <a:t>(4) </a:t>
            </a:r>
            <a:r>
              <a:rPr lang="zh-CN" altLang="en-US" dirty="0">
                <a:solidFill>
                  <a:schemeClr val="tx1"/>
                </a:solidFill>
              </a:rPr>
              <a:t>在一个函数内部，可以在复合语句中定义变量，这些变量只在本复合语句中有效，这种复合语句也称为“</a:t>
            </a:r>
            <a:r>
              <a:rPr lang="zh-CN" altLang="en-US" b="1" dirty="0">
                <a:solidFill>
                  <a:schemeClr val="tx1"/>
                </a:solidFill>
              </a:rPr>
              <a:t>分程序</a:t>
            </a:r>
            <a:r>
              <a:rPr lang="zh-CN" altLang="en-US" dirty="0">
                <a:solidFill>
                  <a:schemeClr val="tx1"/>
                </a:solidFill>
              </a:rPr>
              <a:t>”或“</a:t>
            </a:r>
            <a:r>
              <a:rPr lang="zh-CN" altLang="en-US" b="1" dirty="0">
                <a:solidFill>
                  <a:schemeClr val="tx1"/>
                </a:solidFill>
              </a:rPr>
              <a:t>程序块</a:t>
            </a:r>
            <a:r>
              <a:rPr lang="zh-CN" altLang="en-US" dirty="0">
                <a:solidFill>
                  <a:schemeClr val="tx1"/>
                </a:solidFill>
              </a:rPr>
              <a:t>”。</a:t>
            </a:r>
          </a:p>
        </p:txBody>
      </p:sp>
      <p:sp>
        <p:nvSpPr>
          <p:cNvPr id="9" name="圆角矩形 14">
            <a:extLst>
              <a:ext uri="{FF2B5EF4-FFF2-40B4-BE49-F238E27FC236}"/>
            </a:extLst>
          </p:cNvPr>
          <p:cNvSpPr>
            <a:spLocks noRot="1" noChangeAspect="1" noMove="1" noResize="1" noEditPoints="1" noAdjustHandles="1" noChangeArrowheads="1" noChangeShapeType="1" noTextEdit="1"/>
          </p:cNvSpPr>
          <p:nvPr/>
        </p:nvSpPr>
        <p:spPr>
          <a:xfrm>
            <a:off x="5908915" y="3955958"/>
            <a:ext cx="5524238" cy="2306105"/>
          </a:xfrm>
          <a:prstGeom prst="roundRect">
            <a:avLst>
              <a:gd name="adj" fmla="val 1496"/>
            </a:avLst>
          </a:prstGeom>
          <a:blipFill>
            <a:blip r:embed="rId5" cstate="print"/>
            <a:stretch>
              <a:fillRect l="-330" b="-2895"/>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10" name="右大括号 9">
            <a:extLst>
              <a:ext uri="{FF2B5EF4-FFF2-40B4-BE49-F238E27FC236}"/>
            </a:extLst>
          </p:cNvPr>
          <p:cNvSpPr/>
          <p:nvPr/>
        </p:nvSpPr>
        <p:spPr>
          <a:xfrm>
            <a:off x="7327900" y="4768850"/>
            <a:ext cx="88900" cy="67945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右大括号 10">
            <a:extLst>
              <a:ext uri="{FF2B5EF4-FFF2-40B4-BE49-F238E27FC236}"/>
            </a:extLst>
          </p:cNvPr>
          <p:cNvSpPr/>
          <p:nvPr/>
        </p:nvSpPr>
        <p:spPr>
          <a:xfrm>
            <a:off x="9380538" y="4208463"/>
            <a:ext cx="88900" cy="1801812"/>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775" y="623888"/>
            <a:ext cx="2308225"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775" y="1138238"/>
            <a:ext cx="9517063" cy="46259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lstStyle/>
          <a:p>
            <a:pPr algn="just" fontAlgn="auto">
              <a:lnSpc>
                <a:spcPct val="150000"/>
              </a:lnSpc>
              <a:spcBef>
                <a:spcPts val="0"/>
              </a:spcBef>
              <a:spcAft>
                <a:spcPts val="600"/>
              </a:spcAft>
              <a:defRPr/>
            </a:pPr>
            <a:r>
              <a:rPr lang="zh-CN" altLang="en-US" sz="2000" dirty="0">
                <a:solidFill>
                  <a:schemeClr val="tx1"/>
                </a:solidFill>
              </a:rPr>
              <a:t>程序的编译单位是源程序文件</a:t>
            </a:r>
            <a:r>
              <a:rPr lang="en-US" altLang="zh-CN" sz="2000" dirty="0">
                <a:solidFill>
                  <a:schemeClr val="tx1"/>
                </a:solidFill>
              </a:rPr>
              <a:t>,</a:t>
            </a:r>
            <a:r>
              <a:rPr lang="zh-CN" altLang="en-US" sz="2000" dirty="0">
                <a:solidFill>
                  <a:schemeClr val="tx1"/>
                </a:solidFill>
              </a:rPr>
              <a:t>一个源文件可以包含一个或若干个函数。在函数内定义的变量是局部变量</a:t>
            </a:r>
            <a:r>
              <a:rPr lang="en-US" altLang="zh-CN" sz="2000" dirty="0">
                <a:solidFill>
                  <a:schemeClr val="tx1"/>
                </a:solidFill>
              </a:rPr>
              <a:t>,</a:t>
            </a:r>
            <a:r>
              <a:rPr lang="zh-CN" altLang="en-US" sz="2000" dirty="0">
                <a:solidFill>
                  <a:schemeClr val="tx1"/>
                </a:solidFill>
              </a:rPr>
              <a:t>而在函数之外定义的变量称为</a:t>
            </a:r>
            <a:r>
              <a:rPr lang="zh-CN" altLang="en-US" sz="2000" b="1" dirty="0">
                <a:solidFill>
                  <a:schemeClr val="tx1"/>
                </a:solidFill>
              </a:rPr>
              <a:t>外部变量</a:t>
            </a:r>
            <a:r>
              <a:rPr lang="en-US" altLang="zh-CN" sz="2000" dirty="0">
                <a:solidFill>
                  <a:schemeClr val="tx1"/>
                </a:solidFill>
              </a:rPr>
              <a:t>,</a:t>
            </a:r>
            <a:r>
              <a:rPr lang="zh-CN" altLang="en-US" sz="2000" dirty="0">
                <a:solidFill>
                  <a:schemeClr val="tx1"/>
                </a:solidFill>
              </a:rPr>
              <a:t>外部变量是</a:t>
            </a:r>
            <a:r>
              <a:rPr lang="zh-CN" altLang="en-US" sz="2000" b="1" dirty="0">
                <a:solidFill>
                  <a:schemeClr val="tx1"/>
                </a:solidFill>
              </a:rPr>
              <a:t>全局变量</a:t>
            </a:r>
            <a:r>
              <a:rPr lang="en-US" altLang="zh-CN" sz="2000" dirty="0">
                <a:solidFill>
                  <a:schemeClr val="tx1"/>
                </a:solidFill>
              </a:rPr>
              <a:t>(</a:t>
            </a:r>
            <a:r>
              <a:rPr lang="zh-CN" altLang="en-US" sz="2000" dirty="0">
                <a:solidFill>
                  <a:schemeClr val="tx1"/>
                </a:solidFill>
              </a:rPr>
              <a:t>也称全程变量</a:t>
            </a:r>
            <a:r>
              <a:rPr lang="en-US" altLang="zh-CN" sz="2000" dirty="0">
                <a:solidFill>
                  <a:schemeClr val="tx1"/>
                </a:solidFill>
              </a:rPr>
              <a:t>)</a:t>
            </a:r>
            <a:r>
              <a:rPr lang="zh-CN" altLang="en-US" sz="2000" dirty="0">
                <a:solidFill>
                  <a:schemeClr val="tx1"/>
                </a:solidFill>
              </a:rPr>
              <a:t>。全局变量可以为本文件中其他函数所共用。它的有效范围为从定义变量的位置开始到本源文件结束。</a:t>
            </a:r>
          </a:p>
        </p:txBody>
      </p:sp>
      <p:grpSp>
        <p:nvGrpSpPr>
          <p:cNvPr id="86019" name="组合 4"/>
          <p:cNvGrpSpPr>
            <a:grpSpLocks/>
          </p:cNvGrpSpPr>
          <p:nvPr/>
        </p:nvGrpSpPr>
        <p:grpSpPr bwMode="auto">
          <a:xfrm>
            <a:off x="1247775" y="3332163"/>
            <a:ext cx="9517063" cy="522287"/>
            <a:chOff x="8582294" y="4088153"/>
            <a:chExt cx="8892128" cy="522288"/>
          </a:xfrm>
        </p:grpSpPr>
        <p:sp>
          <p:nvSpPr>
            <p:cNvPr id="6" name="MH_Other_1">
              <a:extLst>
                <a:ext uri="{FF2B5EF4-FFF2-40B4-BE49-F238E27FC236}"/>
              </a:extLst>
            </p:cNvPr>
            <p:cNvSpPr/>
            <p:nvPr>
              <p:custDataLst>
                <p:tags r:id="rId3"/>
              </p:custDataLst>
            </p:nvPr>
          </p:nvSpPr>
          <p:spPr>
            <a:xfrm>
              <a:off x="8582294" y="4088153"/>
              <a:ext cx="774260" cy="522288"/>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7" name="MH_SubTitle_1">
              <a:extLst>
                <a:ext uri="{FF2B5EF4-FFF2-40B4-BE49-F238E27FC236}"/>
              </a:extLst>
            </p:cNvPr>
            <p:cNvSpPr/>
            <p:nvPr>
              <p:custDataLst>
                <p:tags r:id="rId4"/>
              </p:custDataLst>
            </p:nvPr>
          </p:nvSpPr>
          <p:spPr>
            <a:xfrm>
              <a:off x="9371387" y="4088153"/>
              <a:ext cx="8103035" cy="5222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b="1" dirty="0">
                  <a:solidFill>
                    <a:schemeClr val="tx1">
                      <a:lumMod val="75000"/>
                      <a:lumOff val="25000"/>
                    </a:schemeClr>
                  </a:solidFill>
                </a:rPr>
                <a:t>在函数内定义的变量是局部变量，在函数外定义的变量是全局变量。</a:t>
              </a:r>
            </a:p>
          </p:txBody>
        </p:sp>
        <p:sp>
          <p:nvSpPr>
            <p:cNvPr id="8" name="MH_Other_2">
              <a:extLst>
                <a:ext uri="{FF2B5EF4-FFF2-40B4-BE49-F238E27FC236}"/>
              </a:extLst>
            </p:cNvPr>
            <p:cNvSpPr/>
            <p:nvPr>
              <p:custDataLst>
                <p:tags r:id="rId5"/>
              </p:custDataLst>
            </p:nvPr>
          </p:nvSpPr>
          <p:spPr>
            <a:xfrm rot="16200000">
              <a:off x="17161946" y="4297964"/>
              <a:ext cx="323851" cy="301102"/>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3088" y="371475"/>
            <a:ext cx="2308225"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圆角矩形 14">
            <a:extLst>
              <a:ext uri="{FF2B5EF4-FFF2-40B4-BE49-F238E27FC236}"/>
            </a:extLst>
          </p:cNvPr>
          <p:cNvSpPr>
            <a:spLocks noRot="1" noChangeAspect="1" noMove="1" noResize="1" noEditPoints="1" noAdjustHandles="1" noChangeArrowheads="1" noChangeShapeType="1" noTextEdit="1"/>
          </p:cNvSpPr>
          <p:nvPr/>
        </p:nvSpPr>
        <p:spPr>
          <a:xfrm>
            <a:off x="572315" y="885231"/>
            <a:ext cx="5298761" cy="5471426"/>
          </a:xfrm>
          <a:prstGeom prst="roundRect">
            <a:avLst>
              <a:gd name="adj" fmla="val 1496"/>
            </a:avLst>
          </a:prstGeom>
          <a:blipFill>
            <a:blip r:embed="rId4" cstate="print"/>
            <a:stretch>
              <a:fillRect l="-115"/>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2" name="右大括号 1">
            <a:extLst>
              <a:ext uri="{FF2B5EF4-FFF2-40B4-BE49-F238E27FC236}"/>
            </a:extLst>
          </p:cNvPr>
          <p:cNvSpPr/>
          <p:nvPr/>
        </p:nvSpPr>
        <p:spPr>
          <a:xfrm>
            <a:off x="4830763" y="1003300"/>
            <a:ext cx="176212" cy="5151438"/>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6" name="右大括号 5">
            <a:extLst>
              <a:ext uri="{FF2B5EF4-FFF2-40B4-BE49-F238E27FC236}"/>
            </a:extLst>
          </p:cNvPr>
          <p:cNvSpPr/>
          <p:nvPr/>
        </p:nvSpPr>
        <p:spPr>
          <a:xfrm>
            <a:off x="3948113" y="2752725"/>
            <a:ext cx="144462" cy="3402013"/>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8" name="MH_Desc_1">
            <a:extLst>
              <a:ext uri="{FF2B5EF4-FFF2-40B4-BE49-F238E27FC236}"/>
            </a:extLst>
          </p:cNvPr>
          <p:cNvSpPr/>
          <p:nvPr>
            <p:custDataLst>
              <p:tags r:id="rId2"/>
            </p:custDataLst>
          </p:nvPr>
        </p:nvSpPr>
        <p:spPr>
          <a:xfrm>
            <a:off x="6180138" y="885825"/>
            <a:ext cx="5095875" cy="5470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0"/>
              </a:spcAft>
              <a:defRPr/>
            </a:pPr>
            <a:r>
              <a:rPr lang="zh-CN" altLang="en-US" dirty="0">
                <a:solidFill>
                  <a:schemeClr val="tx1"/>
                </a:solidFill>
              </a:rPr>
              <a:t>设置全局变量的作用是增加了函数间数据联系的渠道。由于同一文件中的所有函数都能引用全局变量的值，因此如果在一个函数中改变了全局变量的值，就能影响到其他函数中全局变量的值。相当于各个函数间有直接的传递通道。由于函数的调用只能带回一个函数返回值，因此有时可以利用全局变量来增加函数间的联系渠道，通过函数调用能得到一个以上的值。</a:t>
            </a:r>
            <a:endParaRPr lang="en-US" altLang="zh-CN"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algn="just" fontAlgn="auto">
              <a:lnSpc>
                <a:spcPct val="120000"/>
              </a:lnSpc>
              <a:spcBef>
                <a:spcPts val="0"/>
              </a:spcBef>
              <a:spcAft>
                <a:spcPts val="0"/>
              </a:spcAft>
              <a:defRPr/>
            </a:pPr>
            <a:r>
              <a:rPr lang="zh-CN" altLang="en-US" dirty="0">
                <a:solidFill>
                  <a:schemeClr val="tx1"/>
                </a:solidFill>
              </a:rPr>
              <a:t>*为了便于区别全局变量和局部变量，在</a:t>
            </a:r>
            <a:r>
              <a:rPr lang="en-US" altLang="zh-CN" dirty="0">
                <a:solidFill>
                  <a:schemeClr val="tx1"/>
                </a:solidFill>
              </a:rPr>
              <a:t>C</a:t>
            </a:r>
            <a:r>
              <a:rPr lang="zh-CN" altLang="en-US" dirty="0">
                <a:solidFill>
                  <a:schemeClr val="tx1"/>
                </a:solidFill>
              </a:rPr>
              <a:t>程序设计人员中有一个习惯（但非规定），将全局变量名的第</a:t>
            </a:r>
            <a:r>
              <a:rPr lang="en-US" altLang="zh-CN" dirty="0">
                <a:solidFill>
                  <a:schemeClr val="tx1"/>
                </a:solidFill>
              </a:rPr>
              <a:t>1</a:t>
            </a:r>
            <a:r>
              <a:rPr lang="zh-CN" altLang="en-US" dirty="0">
                <a:solidFill>
                  <a:schemeClr val="tx1"/>
                </a:solidFill>
              </a:rPr>
              <a:t>个字母用大写表示。</a:t>
            </a:r>
          </a:p>
        </p:txBody>
      </p:sp>
      <p:sp>
        <p:nvSpPr>
          <p:cNvPr id="87046" name="文本框 2"/>
          <p:cNvSpPr txBox="1">
            <a:spLocks noChangeArrowheads="1"/>
          </p:cNvSpPr>
          <p:nvPr/>
        </p:nvSpPr>
        <p:spPr bwMode="auto">
          <a:xfrm>
            <a:off x="4044950" y="3914775"/>
            <a:ext cx="920750" cy="1077913"/>
          </a:xfrm>
          <a:prstGeom prst="rect">
            <a:avLst/>
          </a:prstGeom>
          <a:noFill/>
          <a:ln w="9525">
            <a:noFill/>
            <a:miter lim="800000"/>
            <a:headEnd/>
            <a:tailEnd/>
          </a:ln>
        </p:spPr>
        <p:txBody>
          <a:bodyPr>
            <a:spAutoFit/>
          </a:bodyPr>
          <a:lstStyle/>
          <a:p>
            <a:r>
              <a:rPr lang="zh-CN" altLang="en-US" sz="1600">
                <a:latin typeface="等线"/>
                <a:ea typeface="等线"/>
              </a:rPr>
              <a:t>全局变量</a:t>
            </a:r>
            <a:r>
              <a:rPr lang="en-US" altLang="zh-CN" sz="1600">
                <a:latin typeface="等线"/>
                <a:ea typeface="等线"/>
              </a:rPr>
              <a:t>c1,c2</a:t>
            </a:r>
            <a:r>
              <a:rPr lang="zh-CN" altLang="en-US" sz="1600">
                <a:latin typeface="等线"/>
                <a:ea typeface="等线"/>
              </a:rPr>
              <a:t>的作用范围</a:t>
            </a:r>
          </a:p>
        </p:txBody>
      </p:sp>
      <p:sp>
        <p:nvSpPr>
          <p:cNvPr id="87047" name="文本框 11"/>
          <p:cNvSpPr txBox="1">
            <a:spLocks noChangeArrowheads="1"/>
          </p:cNvSpPr>
          <p:nvPr/>
        </p:nvSpPr>
        <p:spPr bwMode="auto">
          <a:xfrm>
            <a:off x="4949825" y="3040063"/>
            <a:ext cx="920750" cy="1077912"/>
          </a:xfrm>
          <a:prstGeom prst="rect">
            <a:avLst/>
          </a:prstGeom>
          <a:noFill/>
          <a:ln w="9525">
            <a:noFill/>
            <a:miter lim="800000"/>
            <a:headEnd/>
            <a:tailEnd/>
          </a:ln>
        </p:spPr>
        <p:txBody>
          <a:bodyPr>
            <a:spAutoFit/>
          </a:bodyPr>
          <a:lstStyle/>
          <a:p>
            <a:r>
              <a:rPr lang="zh-CN" altLang="en-US" sz="1600">
                <a:latin typeface="等线"/>
                <a:ea typeface="等线"/>
              </a:rPr>
              <a:t>全局变量</a:t>
            </a:r>
            <a:r>
              <a:rPr lang="en-US" altLang="zh-CN" sz="1600">
                <a:latin typeface="等线"/>
                <a:ea typeface="等线"/>
              </a:rPr>
              <a:t>p,q</a:t>
            </a:r>
            <a:r>
              <a:rPr lang="zh-CN" altLang="en-US" sz="1600">
                <a:latin typeface="等线"/>
                <a:ea typeface="等线"/>
              </a:rPr>
              <a:t>的作用范围</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a:xfrm>
            <a:off x="468313" y="17463"/>
            <a:ext cx="10515600" cy="1325562"/>
          </a:xfrm>
        </p:spPr>
        <p:txBody>
          <a:bodyPr/>
          <a:lstStyle/>
          <a:p>
            <a:r>
              <a:rPr lang="zh-CN" altLang="en-US" smtClean="0"/>
              <a:t>全局变量</a:t>
            </a:r>
          </a:p>
        </p:txBody>
      </p:sp>
      <p:sp>
        <p:nvSpPr>
          <p:cNvPr id="88066" name="内容占位符 2"/>
          <p:cNvSpPr>
            <a:spLocks noGrp="1"/>
          </p:cNvSpPr>
          <p:nvPr>
            <p:ph idx="1"/>
          </p:nvPr>
        </p:nvSpPr>
        <p:spPr>
          <a:xfrm>
            <a:off x="381000" y="833438"/>
            <a:ext cx="7262813"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7.14】</a:t>
            </a:r>
            <a:r>
              <a:rPr lang="zh-CN" altLang="en-US" sz="2000" smtClean="0">
                <a:solidFill>
                  <a:schemeClr val="accent1"/>
                </a:solidFill>
              </a:rPr>
              <a:t>有一个一维数组，内放</a:t>
            </a:r>
            <a:r>
              <a:rPr lang="en-US" altLang="zh-CN" sz="2000" smtClean="0">
                <a:solidFill>
                  <a:schemeClr val="accent1"/>
                </a:solidFill>
              </a:rPr>
              <a:t>10</a:t>
            </a:r>
            <a:r>
              <a:rPr lang="zh-CN" altLang="en-US" sz="2000" smtClean="0">
                <a:solidFill>
                  <a:schemeClr val="accent1"/>
                </a:solidFill>
              </a:rPr>
              <a:t>个学生成绩，写一个函数，当主函数调用此函数后，能求出平均分、最高分和最低分。</a:t>
            </a:r>
          </a:p>
        </p:txBody>
      </p:sp>
      <p:sp>
        <p:nvSpPr>
          <p:cNvPr id="32" name="圆角矩形 12">
            <a:extLst>
              <a:ext uri="{FF2B5EF4-FFF2-40B4-BE49-F238E27FC236}"/>
            </a:extLst>
          </p:cNvPr>
          <p:cNvSpPr/>
          <p:nvPr/>
        </p:nvSpPr>
        <p:spPr>
          <a:xfrm>
            <a:off x="567296" y="1635658"/>
            <a:ext cx="10989320" cy="344466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solidFill>
                  <a:schemeClr val="accent1"/>
                </a:solidFill>
              </a:rPr>
              <a:t>float Max=0,Min=0;</a:t>
            </a:r>
            <a:r>
              <a:rPr lang="en-US" altLang="zh-CN" sz="1400" dirty="0"/>
              <a:t>	</a:t>
            </a:r>
            <a:r>
              <a:rPr lang="en-US" altLang="zh-CN" sz="1400" dirty="0">
                <a:solidFill>
                  <a:srgbClr val="008000"/>
                </a:solidFill>
              </a:rPr>
              <a:t>//</a:t>
            </a:r>
            <a:r>
              <a:rPr lang="zh-CN" altLang="en-US" sz="1400" dirty="0">
                <a:solidFill>
                  <a:srgbClr val="008000"/>
                </a:solidFill>
              </a:rPr>
              <a:t>定义全局变量</a:t>
            </a:r>
            <a:r>
              <a:rPr lang="en-US" altLang="zh-CN" sz="1400" dirty="0" err="1">
                <a:solidFill>
                  <a:srgbClr val="008000"/>
                </a:solidFill>
              </a:rPr>
              <a:t>Max,Min</a:t>
            </a:r>
            <a:endParaRPr lang="en-US" altLang="zh-CN" sz="1400" dirty="0">
              <a:solidFill>
                <a:srgbClr val="008000"/>
              </a:solidFill>
            </a:endParaRPr>
          </a:p>
          <a:p>
            <a:pPr defTabSz="363538" fontAlgn="auto">
              <a:lnSpc>
                <a:spcPct val="120000"/>
              </a:lnSpc>
              <a:spcBef>
                <a:spcPts val="0"/>
              </a:spcBef>
              <a:spcAft>
                <a:spcPts val="0"/>
              </a:spcAft>
              <a:defRPr/>
            </a:pPr>
            <a:r>
              <a:rPr lang="en-US" altLang="zh-CN" sz="1400" dirty="0" err="1"/>
              <a:t>int</a:t>
            </a:r>
            <a:r>
              <a:rPr lang="en-US" altLang="zh-CN" sz="1400" dirty="0"/>
              <a:t> main()</a:t>
            </a:r>
          </a:p>
          <a:p>
            <a:pPr defTabSz="363538" fontAlgn="auto">
              <a:lnSpc>
                <a:spcPct val="120000"/>
              </a:lnSpc>
              <a:spcBef>
                <a:spcPts val="0"/>
              </a:spcBef>
              <a:spcAft>
                <a:spcPts val="0"/>
              </a:spcAft>
              <a:defRPr/>
            </a:pPr>
            <a:r>
              <a:rPr lang="en-US" altLang="zh-CN" sz="1400" dirty="0"/>
              <a:t>{	float average(float array[],</a:t>
            </a:r>
            <a:r>
              <a:rPr lang="en-US" altLang="zh-CN" sz="1400" dirty="0" err="1"/>
              <a:t>int</a:t>
            </a:r>
            <a:r>
              <a:rPr lang="en-US" altLang="zh-CN" sz="1400" dirty="0"/>
              <a:t> n);</a:t>
            </a:r>
          </a:p>
          <a:p>
            <a:pPr defTabSz="363538" fontAlgn="auto">
              <a:lnSpc>
                <a:spcPct val="120000"/>
              </a:lnSpc>
              <a:spcBef>
                <a:spcPts val="0"/>
              </a:spcBef>
              <a:spcAft>
                <a:spcPts val="0"/>
              </a:spcAft>
              <a:defRPr/>
            </a:pPr>
            <a:r>
              <a:rPr lang="en-US" altLang="zh-CN" sz="1400" dirty="0"/>
              <a:t>	float </a:t>
            </a:r>
            <a:r>
              <a:rPr lang="en-US" altLang="zh-CN" sz="1400" dirty="0" err="1"/>
              <a:t>ave,score</a:t>
            </a:r>
            <a:r>
              <a:rPr lang="en-US" altLang="zh-CN" sz="1400" dirty="0"/>
              <a:t>[10];</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("Please enter 10 scores:");</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=0;i&lt;10;i++)</a:t>
            </a:r>
          </a:p>
          <a:p>
            <a:pPr defTabSz="363538" fontAlgn="auto">
              <a:lnSpc>
                <a:spcPct val="120000"/>
              </a:lnSpc>
              <a:spcBef>
                <a:spcPts val="0"/>
              </a:spcBef>
              <a:spcAft>
                <a:spcPts val="0"/>
              </a:spcAft>
              <a:defRPr/>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ave</a:t>
            </a:r>
            <a:r>
              <a:rPr lang="en-US" altLang="zh-CN" sz="1400" dirty="0"/>
              <a:t>=average(score,10);</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("max=%6.2f\</a:t>
            </a:r>
            <a:r>
              <a:rPr lang="en-US" altLang="zh-CN" sz="1400" dirty="0" err="1"/>
              <a:t>nmin</a:t>
            </a:r>
            <a:r>
              <a:rPr lang="en-US" altLang="zh-CN" sz="1400" dirty="0"/>
              <a:t>=%6.2f\</a:t>
            </a:r>
            <a:r>
              <a:rPr lang="en-US" altLang="zh-CN" sz="1400" dirty="0" err="1"/>
              <a:t>naverage</a:t>
            </a:r>
            <a:r>
              <a:rPr lang="en-US" altLang="zh-CN" sz="1400" dirty="0"/>
              <a:t>=%6.2f\n",</a:t>
            </a:r>
            <a:r>
              <a:rPr lang="en-US" altLang="zh-CN" sz="1400" dirty="0" err="1"/>
              <a:t>Max,Min,ave</a:t>
            </a:r>
            <a:r>
              <a:rPr lang="en-US" altLang="zh-CN" sz="1400" dirty="0"/>
              <a:t>);</a:t>
            </a:r>
          </a:p>
          <a:p>
            <a:pPr defTabSz="363538" fontAlgn="auto">
              <a:lnSpc>
                <a:spcPct val="120000"/>
              </a:lnSpc>
              <a:spcBef>
                <a:spcPts val="0"/>
              </a:spcBef>
              <a:spcAft>
                <a:spcPts val="0"/>
              </a:spcAft>
              <a:defRPr/>
            </a:pPr>
            <a:r>
              <a:rPr lang="en-US" altLang="zh-CN" sz="1400" dirty="0"/>
              <a:t>	return 0;</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定义函数，有一形参是数组</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float </a:t>
            </a:r>
            <a:r>
              <a:rPr lang="en-US" altLang="zh-CN" sz="1400" dirty="0" err="1"/>
              <a:t>aver,sum</a:t>
            </a:r>
            <a:r>
              <a:rPr lang="en-US" altLang="zh-CN" sz="1400" dirty="0"/>
              <a:t>=array[0];</a:t>
            </a:r>
          </a:p>
          <a:p>
            <a:pPr defTabSz="363538" fontAlgn="auto">
              <a:lnSpc>
                <a:spcPct val="120000"/>
              </a:lnSpc>
              <a:spcBef>
                <a:spcPts val="0"/>
              </a:spcBef>
              <a:spcAft>
                <a:spcPts val="0"/>
              </a:spcAft>
              <a:defRPr/>
            </a:pPr>
            <a:r>
              <a:rPr lang="en-US" altLang="zh-CN" sz="1400" dirty="0"/>
              <a:t>	Max=Min=array[0];</a:t>
            </a:r>
          </a:p>
          <a:p>
            <a:pPr defTabSz="363538" fontAlgn="auto">
              <a:lnSpc>
                <a:spcPct val="120000"/>
              </a:lnSpc>
              <a:spcBef>
                <a:spcPts val="0"/>
              </a:spcBef>
              <a:spcAft>
                <a:spcPts val="0"/>
              </a:spcAft>
              <a:defRPr/>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fontAlgn="auto">
              <a:lnSpc>
                <a:spcPct val="120000"/>
              </a:lnSpc>
              <a:spcBef>
                <a:spcPts val="0"/>
              </a:spcBef>
              <a:spcAft>
                <a:spcPts val="0"/>
              </a:spcAft>
              <a:defRPr/>
            </a:pPr>
            <a:r>
              <a:rPr lang="en-US" altLang="zh-CN" sz="1400" dirty="0"/>
              <a:t>	{	if(array[</a:t>
            </a:r>
            <a:r>
              <a:rPr lang="en-US" altLang="zh-CN" sz="1400" dirty="0" err="1"/>
              <a:t>i</a:t>
            </a:r>
            <a:r>
              <a:rPr lang="en-US" altLang="zh-CN" sz="1400" dirty="0"/>
              <a:t>]&gt;Max) Max=array[</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else if(array[</a:t>
            </a:r>
            <a:r>
              <a:rPr lang="en-US" altLang="zh-CN" sz="1400" dirty="0" err="1"/>
              <a:t>i</a:t>
            </a:r>
            <a:r>
              <a:rPr lang="en-US" altLang="zh-CN" sz="1400" dirty="0"/>
              <a:t>]&lt;Min) Min=array[</a:t>
            </a:r>
            <a:r>
              <a:rPr lang="en-US" altLang="zh-CN" sz="1400" dirty="0" err="1"/>
              <a:t>i</a:t>
            </a:r>
            <a:r>
              <a:rPr lang="en-US" altLang="zh-CN" sz="1400" dirty="0"/>
              <a:t>];</a:t>
            </a:r>
          </a:p>
          <a:p>
            <a:pPr defTabSz="363538" fontAlgn="auto">
              <a:lnSpc>
                <a:spcPct val="120000"/>
              </a:lnSpc>
              <a:spcBef>
                <a:spcPts val="0"/>
              </a:spcBef>
              <a:spcAft>
                <a:spcPts val="0"/>
              </a:spcAft>
              <a:defRPr/>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p>
          <a:p>
            <a:pPr defTabSz="363538" fontAlgn="auto">
              <a:lnSpc>
                <a:spcPct val="120000"/>
              </a:lnSpc>
              <a:spcBef>
                <a:spcPts val="0"/>
              </a:spcBef>
              <a:spcAft>
                <a:spcPts val="0"/>
              </a:spcAft>
              <a:defRPr/>
            </a:pPr>
            <a:r>
              <a:rPr lang="en-US" altLang="zh-CN" sz="1400" dirty="0"/>
              <a:t>	}</a:t>
            </a:r>
          </a:p>
          <a:p>
            <a:pPr defTabSz="363538" fontAlgn="auto">
              <a:lnSpc>
                <a:spcPct val="120000"/>
              </a:lnSpc>
              <a:spcBef>
                <a:spcPts val="0"/>
              </a:spcBef>
              <a:spcAft>
                <a:spcPts val="0"/>
              </a:spcAft>
              <a:defRPr/>
            </a:pPr>
            <a:r>
              <a:rPr lang="en-US" altLang="zh-CN" sz="1400" dirty="0"/>
              <a:t>	aver=sum/n;</a:t>
            </a:r>
          </a:p>
          <a:p>
            <a:pPr defTabSz="363538" fontAlgn="auto">
              <a:lnSpc>
                <a:spcPct val="120000"/>
              </a:lnSpc>
              <a:spcBef>
                <a:spcPts val="0"/>
              </a:spcBef>
              <a:spcAft>
                <a:spcPts val="0"/>
              </a:spcAft>
              <a:defRPr/>
            </a:pPr>
            <a:r>
              <a:rPr lang="en-US" altLang="zh-CN" sz="1400" dirty="0"/>
              <a:t>	return(aver);</a:t>
            </a:r>
          </a:p>
          <a:p>
            <a:pPr defTabSz="363538" fontAlgn="auto">
              <a:lnSpc>
                <a:spcPct val="120000"/>
              </a:lnSpc>
              <a:spcBef>
                <a:spcPts val="0"/>
              </a:spcBef>
              <a:spcAft>
                <a:spcPts val="0"/>
              </a:spcAft>
              <a:defRPr/>
            </a:pPr>
            <a:r>
              <a:rPr lang="en-US" altLang="zh-CN" sz="1400" dirty="0"/>
              <a:t>}</a:t>
            </a:r>
          </a:p>
        </p:txBody>
      </p:sp>
      <p:cxnSp>
        <p:nvCxnSpPr>
          <p:cNvPr id="33" name="直接连接符 32">
            <a:extLst>
              <a:ext uri="{FF2B5EF4-FFF2-40B4-BE49-F238E27FC236}"/>
            </a:extLst>
          </p:cNvPr>
          <p:cNvCxnSpPr>
            <a:cxnSpLocks/>
            <a:endCxn id="32" idx="2"/>
          </p:cNvCxnSpPr>
          <p:nvPr/>
        </p:nvCxnSpPr>
        <p:spPr>
          <a:xfrm>
            <a:off x="6046788" y="1635125"/>
            <a:ext cx="15875" cy="3444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88069" name="组合 34"/>
          <p:cNvGrpSpPr>
            <a:grpSpLocks/>
          </p:cNvGrpSpPr>
          <p:nvPr/>
        </p:nvGrpSpPr>
        <p:grpSpPr bwMode="auto">
          <a:xfrm>
            <a:off x="5899150" y="2597150"/>
            <a:ext cx="325438" cy="260350"/>
            <a:chOff x="5926033" y="1926699"/>
            <a:chExt cx="325496" cy="260107"/>
          </a:xfrm>
        </p:grpSpPr>
        <p:sp>
          <p:nvSpPr>
            <p:cNvPr id="36"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9" name="MH_Other_4">
              <a:extLst>
                <a:ext uri="{FF2B5EF4-FFF2-40B4-BE49-F238E27FC236}"/>
              </a:extLst>
            </p:cNvPr>
            <p:cNvSpPr/>
            <p:nvPr>
              <p:custDataLst>
                <p:tags r:id="rId9"/>
              </p:custDataLst>
            </p:nvPr>
          </p:nvSpPr>
          <p:spPr>
            <a:xfrm>
              <a:off x="5960964" y="1940974"/>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7">
              <a:extLst>
                <a:ext uri="{FF2B5EF4-FFF2-40B4-BE49-F238E27FC236}"/>
              </a:extLst>
            </p:cNvPr>
            <p:cNvSpPr/>
            <p:nvPr>
              <p:custDataLst>
                <p:tags r:id="rId12"/>
              </p:custDataLst>
            </p:nvPr>
          </p:nvSpPr>
          <p:spPr>
            <a:xfrm>
              <a:off x="5960964" y="2115436"/>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88070" name="组合 42"/>
          <p:cNvGrpSpPr>
            <a:grpSpLocks/>
          </p:cNvGrpSpPr>
          <p:nvPr/>
        </p:nvGrpSpPr>
        <p:grpSpPr bwMode="auto">
          <a:xfrm>
            <a:off x="5899150" y="4003675"/>
            <a:ext cx="325438" cy="260350"/>
            <a:chOff x="5926033" y="5434781"/>
            <a:chExt cx="325496" cy="260106"/>
          </a:xfrm>
        </p:grpSpPr>
        <p:sp>
          <p:nvSpPr>
            <p:cNvPr id="44"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5"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6" name="MH_Other_10">
              <a:extLst>
                <a:ext uri="{FF2B5EF4-FFF2-40B4-BE49-F238E27FC236}"/>
              </a:extLst>
            </p:cNvPr>
            <p:cNvSpPr/>
            <p:nvPr>
              <p:custDataLst>
                <p:tags r:id="rId3"/>
              </p:custDataLst>
            </p:nvPr>
          </p:nvSpPr>
          <p:spPr>
            <a:xfrm>
              <a:off x="5960964" y="544905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7"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8"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9" name="MH_Other_13">
              <a:extLst>
                <a:ext uri="{FF2B5EF4-FFF2-40B4-BE49-F238E27FC236}"/>
              </a:extLst>
            </p:cNvPr>
            <p:cNvSpPr/>
            <p:nvPr>
              <p:custDataLst>
                <p:tags r:id="rId6"/>
              </p:custDataLst>
            </p:nvPr>
          </p:nvSpPr>
          <p:spPr>
            <a:xfrm>
              <a:off x="5960964" y="5623517"/>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aphicFrame>
        <p:nvGraphicFramePr>
          <p:cNvPr id="6" name="表格 5">
            <a:extLst>
              <a:ext uri="{FF2B5EF4-FFF2-40B4-BE49-F238E27FC236}"/>
            </a:extLst>
          </p:cNvPr>
          <p:cNvGraphicFramePr>
            <a:graphicFrameLocks noGrp="1"/>
          </p:cNvGraphicFramePr>
          <p:nvPr/>
        </p:nvGraphicFramePr>
        <p:xfrm>
          <a:off x="2681288" y="5181600"/>
          <a:ext cx="8128002" cy="1463040"/>
        </p:xfrm>
        <a:graphic>
          <a:graphicData uri="http://schemas.openxmlformats.org/drawingml/2006/table">
            <a:tbl>
              <a:tblPr>
                <a:tableStyleId>{5C22544A-7EE6-4342-B048-85BDC9FD1C3A}</a:tableStyleId>
              </a:tblPr>
              <a:tblGrid>
                <a:gridCol w="1354667">
                  <a:extLst>
                    <a:ext uri="{9D8B030D-6E8A-4147-A177-3AD203B41FA5}"/>
                  </a:extLst>
                </a:gridCol>
                <a:gridCol w="1354667">
                  <a:extLst>
                    <a:ext uri="{9D8B030D-6E8A-4147-A177-3AD203B41FA5}"/>
                  </a:extLst>
                </a:gridCol>
                <a:gridCol w="1354667">
                  <a:extLst>
                    <a:ext uri="{9D8B030D-6E8A-4147-A177-3AD203B41FA5}"/>
                  </a:extLst>
                </a:gridCol>
                <a:gridCol w="1354667">
                  <a:extLst>
                    <a:ext uri="{9D8B030D-6E8A-4147-A177-3AD203B41FA5}"/>
                  </a:extLst>
                </a:gridCol>
                <a:gridCol w="1354667">
                  <a:extLst>
                    <a:ext uri="{9D8B030D-6E8A-4147-A177-3AD203B41FA5}"/>
                  </a:extLst>
                </a:gridCol>
                <a:gridCol w="1354667">
                  <a:extLst>
                    <a:ext uri="{9D8B030D-6E8A-4147-A177-3AD203B41FA5}"/>
                  </a:extLst>
                </a:gridCol>
              </a:tblGrid>
              <a:tr h="0">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a:p>
                  </a:txBody>
                  <a:tcPr>
                    <a:noFill/>
                  </a:tcPr>
                </a:tc>
                <a:tc gridSpan="2">
                  <a:txBody>
                    <a:bodyPr/>
                    <a:lstStyle/>
                    <a:p>
                      <a:pPr algn="ctr">
                        <a:lnSpc>
                          <a:spcPts val="1200"/>
                        </a:lnSpc>
                      </a:pPr>
                      <a:r>
                        <a:rPr lang="zh-CN" altLang="en-US" sz="1400" dirty="0"/>
                        <a:t>全局变量</a:t>
                      </a:r>
                    </a:p>
                  </a:txBody>
                  <a:tcPr>
                    <a:noFill/>
                  </a:tcPr>
                </a:tc>
                <a:tc hMerge="1">
                  <a:txBody>
                    <a:bodyPr/>
                    <a:lstStyle/>
                    <a:p>
                      <a:pPr algn="ctr">
                        <a:lnSpc>
                          <a:spcPts val="1200"/>
                        </a:lnSpc>
                      </a:pPr>
                      <a:endParaRPr lang="zh-CN" altLang="en-US" sz="1400" dirty="0"/>
                    </a:p>
                  </a:txBody>
                  <a:tcPr/>
                </a:tc>
                <a:tc>
                  <a:txBody>
                    <a:bodyPr/>
                    <a:lstStyle/>
                    <a:p>
                      <a:pPr algn="ctr">
                        <a:lnSpc>
                          <a:spcPts val="1200"/>
                        </a:lnSpc>
                      </a:pPr>
                      <a:endParaRPr lang="zh-CN" altLang="en-US" sz="1400" dirty="0"/>
                    </a:p>
                  </a:txBody>
                  <a:tcPr>
                    <a:noFill/>
                  </a:tcPr>
                </a:tc>
                <a:extLst>
                  <a:ext uri="{0D108BD9-81ED-4DB2-BD59-A6C34878D82A}"/>
                </a:extLst>
              </a:tr>
              <a:tr h="0">
                <a:tc>
                  <a:txBody>
                    <a:bodyPr/>
                    <a:lstStyle/>
                    <a:p>
                      <a:pPr algn="ctr">
                        <a:lnSpc>
                          <a:spcPts val="1200"/>
                        </a:lnSpc>
                      </a:pPr>
                      <a:endParaRPr lang="zh-CN" altLang="en-US" sz="140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r>
                        <a:rPr lang="en-US" altLang="zh-CN" sz="1400" dirty="0"/>
                        <a:t>Max</a:t>
                      </a:r>
                      <a:endParaRPr lang="zh-CN" altLang="en-US" sz="1400" dirty="0"/>
                    </a:p>
                  </a:txBody>
                  <a:tcPr>
                    <a:noFill/>
                  </a:tcPr>
                </a:tc>
                <a:tc>
                  <a:txBody>
                    <a:bodyPr/>
                    <a:lstStyle/>
                    <a:p>
                      <a:pPr algn="ctr">
                        <a:lnSpc>
                          <a:spcPts val="1200"/>
                        </a:lnSpc>
                      </a:pPr>
                      <a:r>
                        <a:rPr lang="en-US" altLang="zh-CN" sz="1400" dirty="0"/>
                        <a:t>Min</a:t>
                      </a:r>
                      <a:endParaRPr lang="zh-CN" altLang="en-US" sz="1400" dirty="0"/>
                    </a:p>
                  </a:txBody>
                  <a:tcPr>
                    <a:noFill/>
                  </a:tcPr>
                </a:tc>
                <a:tc>
                  <a:txBody>
                    <a:bodyPr/>
                    <a:lstStyle/>
                    <a:p>
                      <a:pPr algn="ctr">
                        <a:lnSpc>
                          <a:spcPts val="1200"/>
                        </a:lnSpc>
                      </a:pPr>
                      <a:endParaRPr lang="zh-CN" altLang="en-US" sz="1400" dirty="0"/>
                    </a:p>
                  </a:txBody>
                  <a:tcPr>
                    <a:noFill/>
                  </a:tcPr>
                </a:tc>
                <a:extLst>
                  <a:ext uri="{0D108BD9-81ED-4DB2-BD59-A6C34878D82A}"/>
                </a:extLst>
              </a:tr>
              <a:tr h="0">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noFill/>
                  </a:tcPr>
                </a:tc>
                <a:extLst>
                  <a:ext uri="{0D108BD9-81ED-4DB2-BD59-A6C34878D82A}"/>
                </a:extLst>
              </a:tr>
              <a:tr h="0">
                <a:tc>
                  <a:txBody>
                    <a:bodyPr/>
                    <a:lstStyle/>
                    <a:p>
                      <a:pPr algn="ctr">
                        <a:lnSpc>
                          <a:spcPts val="1200"/>
                        </a:lnSpc>
                      </a:pPr>
                      <a:r>
                        <a:rPr lang="en-US" altLang="zh-CN" sz="1400" dirty="0" err="1"/>
                        <a:t>ave</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score</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10</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en-US" altLang="zh-CN" sz="1400" dirty="0"/>
                        <a:t>main</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extLst>
              </a:tr>
              <a:tr h="0">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noFill/>
                  </a:tcPr>
                </a:tc>
                <a:extLst>
                  <a:ext uri="{0D108BD9-81ED-4DB2-BD59-A6C34878D82A}"/>
                </a:extLst>
              </a:tr>
              <a:tr h="0">
                <a:tc>
                  <a:txBody>
                    <a:bodyPr/>
                    <a:lstStyle/>
                    <a:p>
                      <a:pPr algn="ctr">
                        <a:lnSpc>
                          <a:spcPts val="1200"/>
                        </a:lnSpc>
                      </a:pPr>
                      <a:r>
                        <a:rPr lang="en-US" altLang="zh-CN" sz="1400" dirty="0"/>
                        <a:t>aver</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array</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n</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average</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extLst>
              </a:tr>
            </a:tbl>
          </a:graphicData>
        </a:graphic>
      </p:graphicFrame>
      <p:sp>
        <p:nvSpPr>
          <p:cNvPr id="88131" name="文本框 6"/>
          <p:cNvSpPr txBox="1">
            <a:spLocks noChangeArrowheads="1"/>
          </p:cNvSpPr>
          <p:nvPr/>
        </p:nvSpPr>
        <p:spPr bwMode="auto">
          <a:xfrm>
            <a:off x="566738" y="5262563"/>
            <a:ext cx="1879600" cy="369887"/>
          </a:xfrm>
          <a:prstGeom prst="rect">
            <a:avLst/>
          </a:prstGeom>
          <a:noFill/>
          <a:ln w="9525">
            <a:noFill/>
            <a:miter lim="800000"/>
            <a:headEnd/>
            <a:tailEnd/>
          </a:ln>
        </p:spPr>
        <p:txBody>
          <a:bodyPr>
            <a:spAutoFit/>
          </a:bodyPr>
          <a:lstStyle/>
          <a:p>
            <a:r>
              <a:rPr lang="zh-CN" altLang="en-US">
                <a:latin typeface="等线"/>
                <a:ea typeface="等线"/>
              </a:rPr>
              <a:t>变量的关系：</a:t>
            </a:r>
          </a:p>
        </p:txBody>
      </p:sp>
      <p:cxnSp>
        <p:nvCxnSpPr>
          <p:cNvPr id="9" name="直接箭头连接符 8">
            <a:extLst>
              <a:ext uri="{FF2B5EF4-FFF2-40B4-BE49-F238E27FC236}"/>
            </a:extLst>
          </p:cNvPr>
          <p:cNvCxnSpPr/>
          <p:nvPr/>
        </p:nvCxnSpPr>
        <p:spPr>
          <a:xfrm>
            <a:off x="7410450" y="5632450"/>
            <a:ext cx="0" cy="29051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extLst>
          </p:cNvPr>
          <p:cNvCxnSpPr/>
          <p:nvPr/>
        </p:nvCxnSpPr>
        <p:spPr>
          <a:xfrm>
            <a:off x="8772525" y="5632450"/>
            <a:ext cx="0" cy="29051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extLst>
          </p:cNvPr>
          <p:cNvCxnSpPr/>
          <p:nvPr/>
        </p:nvCxnSpPr>
        <p:spPr>
          <a:xfrm>
            <a:off x="8778875" y="6135688"/>
            <a:ext cx="0" cy="29051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extLst>
          </p:cNvPr>
          <p:cNvCxnSpPr/>
          <p:nvPr/>
        </p:nvCxnSpPr>
        <p:spPr>
          <a:xfrm>
            <a:off x="7410450" y="6142038"/>
            <a:ext cx="0" cy="29051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extLst>
          </p:cNvPr>
          <p:cNvCxnSpPr/>
          <p:nvPr/>
        </p:nvCxnSpPr>
        <p:spPr>
          <a:xfrm>
            <a:off x="6069013" y="6130925"/>
            <a:ext cx="0" cy="290513"/>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extLst>
          </p:cNvPr>
          <p:cNvCxnSpPr/>
          <p:nvPr/>
        </p:nvCxnSpPr>
        <p:spPr>
          <a:xfrm>
            <a:off x="4687888" y="6135688"/>
            <a:ext cx="0" cy="29051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extLst>
          </p:cNvPr>
          <p:cNvCxnSpPr/>
          <p:nvPr/>
        </p:nvCxnSpPr>
        <p:spPr>
          <a:xfrm>
            <a:off x="3357563" y="6130925"/>
            <a:ext cx="0" cy="29051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88139" name="图片 3"/>
          <p:cNvPicPr>
            <a:picLocks noChangeAspect="1"/>
          </p:cNvPicPr>
          <p:nvPr/>
        </p:nvPicPr>
        <p:blipFill>
          <a:blip r:embed="rId15" cstate="print"/>
          <a:srcRect/>
          <a:stretch>
            <a:fillRect/>
          </a:stretch>
        </p:blipFill>
        <p:spPr bwMode="auto">
          <a:xfrm>
            <a:off x="7751763" y="681038"/>
            <a:ext cx="3805237" cy="9239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775" y="623888"/>
            <a:ext cx="2308225"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775" y="1138238"/>
            <a:ext cx="9517063" cy="46259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lstStyle/>
          <a:p>
            <a:pPr algn="just" fontAlgn="auto">
              <a:lnSpc>
                <a:spcPct val="120000"/>
              </a:lnSpc>
              <a:spcBef>
                <a:spcPts val="0"/>
              </a:spcBef>
              <a:spcAft>
                <a:spcPts val="600"/>
              </a:spcAft>
              <a:defRPr/>
            </a:pPr>
            <a:r>
              <a:rPr lang="zh-CN" altLang="en-US" dirty="0">
                <a:solidFill>
                  <a:schemeClr val="tx1"/>
                </a:solidFill>
              </a:rPr>
              <a:t>但是，建议不在必要时不要使用全局变量，原因如下</a:t>
            </a:r>
            <a:r>
              <a:rPr lang="en-US" altLang="zh-CN" dirty="0">
                <a:solidFill>
                  <a:schemeClr val="tx1"/>
                </a:solidFill>
              </a:rPr>
              <a:t>:</a:t>
            </a:r>
          </a:p>
          <a:p>
            <a:pPr algn="just" fontAlgn="auto">
              <a:lnSpc>
                <a:spcPct val="120000"/>
              </a:lnSpc>
              <a:spcBef>
                <a:spcPts val="0"/>
              </a:spcBef>
              <a:spcAft>
                <a:spcPts val="600"/>
              </a:spcAft>
              <a:defRPr/>
            </a:pPr>
            <a:r>
              <a:rPr lang="en-US" altLang="zh-CN" dirty="0">
                <a:solidFill>
                  <a:schemeClr val="tx1"/>
                </a:solidFill>
              </a:rPr>
              <a:t>① </a:t>
            </a:r>
            <a:r>
              <a:rPr lang="zh-CN" altLang="en-US" dirty="0">
                <a:solidFill>
                  <a:schemeClr val="tx1"/>
                </a:solidFill>
              </a:rPr>
              <a:t>全局变量在程序的全部执行过程中都占用存储单元，而不是仅在需要时才开辟单元。</a:t>
            </a:r>
          </a:p>
          <a:p>
            <a:pPr algn="just" fontAlgn="auto">
              <a:lnSpc>
                <a:spcPct val="120000"/>
              </a:lnSpc>
              <a:spcBef>
                <a:spcPts val="0"/>
              </a:spcBef>
              <a:spcAft>
                <a:spcPts val="600"/>
              </a:spcAft>
              <a:defRPr/>
            </a:pPr>
            <a:r>
              <a:rPr lang="zh-CN" altLang="en-US" dirty="0">
                <a:solidFill>
                  <a:schemeClr val="tx1"/>
                </a:solidFill>
              </a:rPr>
              <a:t>② 它使函数的通用性降低了，因为如果在函数中引用了全局变量，那么执行情况会受到有关的外部变量的影响，如果将一个函数移到另一个文件中，还要考虑把有关的外部变量及其值一起移过去。但是若该外部变量与其他文件的变量同名时，就会出现问题。这就降低了程序的可靠性和通用性。在程序设计中，在划分模块时要求模块的“内聚性”强、与其他模块的“耦合性”弱。即模块的功能要单一（不要把许多互不相干的功能放到一个模块中），与其他模块的相互影响要尽量少，而用全局变量是不符合这个原则的。一般要求把</a:t>
            </a:r>
            <a:r>
              <a:rPr lang="en-US" altLang="zh-CN" dirty="0">
                <a:solidFill>
                  <a:schemeClr val="tx1"/>
                </a:solidFill>
              </a:rPr>
              <a:t>C</a:t>
            </a:r>
            <a:r>
              <a:rPr lang="zh-CN" altLang="en-US" dirty="0">
                <a:solidFill>
                  <a:schemeClr val="tx1"/>
                </a:solidFill>
              </a:rPr>
              <a:t>程序中的函数做成一个相对的封闭体，除了可以通过“实参</a:t>
            </a:r>
            <a:r>
              <a:rPr lang="en-US" altLang="zh-CN" dirty="0">
                <a:solidFill>
                  <a:schemeClr val="tx1"/>
                </a:solidFill>
              </a:rPr>
              <a:t>—</a:t>
            </a:r>
            <a:r>
              <a:rPr lang="zh-CN" altLang="en-US" dirty="0">
                <a:solidFill>
                  <a:schemeClr val="tx1"/>
                </a:solidFill>
              </a:rPr>
              <a:t>形参”的渠道与外界发生联系外，没有其他渠道。这样的程序移植性好，可读性强。</a:t>
            </a:r>
          </a:p>
          <a:p>
            <a:pPr algn="just" fontAlgn="auto">
              <a:lnSpc>
                <a:spcPct val="120000"/>
              </a:lnSpc>
              <a:spcBef>
                <a:spcPts val="0"/>
              </a:spcBef>
              <a:spcAft>
                <a:spcPts val="600"/>
              </a:spcAft>
              <a:defRPr/>
            </a:pPr>
            <a:r>
              <a:rPr lang="zh-CN" altLang="en-US" dirty="0">
                <a:solidFill>
                  <a:schemeClr val="tx1"/>
                </a:solidFill>
              </a:rPr>
              <a:t>③ 使用全局变量过多，会降低程序的清晰性，人们往往难以清楚地判断出每个瞬时各个外部变量的值。由于在各个函数执行时都可能改变外部变量的值，程序容易出错。因此，要限制使用全局变量。</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a:xfrm>
            <a:off x="566738" y="17463"/>
            <a:ext cx="10515600" cy="1325562"/>
          </a:xfrm>
        </p:spPr>
        <p:txBody>
          <a:bodyPr/>
          <a:lstStyle/>
          <a:p>
            <a:r>
              <a:rPr lang="zh-CN" altLang="en-US" smtClean="0"/>
              <a:t>全局变量</a:t>
            </a:r>
          </a:p>
        </p:txBody>
      </p:sp>
      <p:sp>
        <p:nvSpPr>
          <p:cNvPr id="91138" name="内容占位符 2"/>
          <p:cNvSpPr>
            <a:spLocks noGrp="1"/>
          </p:cNvSpPr>
          <p:nvPr>
            <p:ph idx="1"/>
          </p:nvPr>
        </p:nvSpPr>
        <p:spPr>
          <a:xfrm>
            <a:off x="414338" y="1025525"/>
            <a:ext cx="10969625"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7.15】</a:t>
            </a:r>
            <a:r>
              <a:rPr lang="zh-CN" altLang="en-US" sz="2000" smtClean="0">
                <a:solidFill>
                  <a:schemeClr val="accent1"/>
                </a:solidFill>
              </a:rPr>
              <a:t>若外部变量与局部变量同名，分析结果。</a:t>
            </a:r>
          </a:p>
        </p:txBody>
      </p:sp>
      <p:sp>
        <p:nvSpPr>
          <p:cNvPr id="32" name="圆角矩形 12">
            <a:extLst>
              <a:ext uri="{FF2B5EF4-FFF2-40B4-BE49-F238E27FC236}"/>
            </a:extLst>
          </p:cNvPr>
          <p:cNvSpPr/>
          <p:nvPr/>
        </p:nvSpPr>
        <p:spPr>
          <a:xfrm>
            <a:off x="646113" y="1628775"/>
            <a:ext cx="5683250" cy="40433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err="1"/>
              <a:t>int</a:t>
            </a:r>
            <a:r>
              <a:rPr lang="en-US" altLang="zh-CN" sz="1400" dirty="0"/>
              <a:t> a=3,b=5;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是全局变量</a:t>
            </a:r>
          </a:p>
          <a:p>
            <a:pPr defTabSz="363538" fontAlgn="auto">
              <a:lnSpc>
                <a:spcPct val="120000"/>
              </a:lnSpc>
              <a:spcBef>
                <a:spcPts val="0"/>
              </a:spcBef>
              <a:spcAft>
                <a:spcPts val="0"/>
              </a:spcAft>
              <a:defRPr/>
            </a:pPr>
            <a:r>
              <a:rPr lang="en-US" altLang="zh-CN" sz="1400" dirty="0" err="1"/>
              <a:t>int</a:t>
            </a:r>
            <a:r>
              <a:rPr lang="en-US" altLang="zh-CN" sz="1400" dirty="0"/>
              <a:t> main()</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函数声明。</a:t>
            </a:r>
            <a:r>
              <a:rPr lang="en-US" altLang="zh-CN" sz="1400" dirty="0" err="1">
                <a:solidFill>
                  <a:srgbClr val="008000"/>
                </a:solidFill>
              </a:rPr>
              <a:t>a,b</a:t>
            </a:r>
            <a:r>
              <a:rPr lang="zh-CN" altLang="en-US" sz="1400" dirty="0">
                <a:solidFill>
                  <a:srgbClr val="008000"/>
                </a:solidFill>
              </a:rPr>
              <a:t>是形参</a:t>
            </a:r>
          </a:p>
          <a:p>
            <a:pPr defTabSz="363538" fontAlgn="auto">
              <a:lnSpc>
                <a:spcPct val="120000"/>
              </a:lnSpc>
              <a:spcBef>
                <a:spcPts val="0"/>
              </a:spcBef>
              <a:spcAft>
                <a:spcPts val="0"/>
              </a:spcAft>
              <a:defRPr/>
            </a:pPr>
            <a:r>
              <a:rPr lang="zh-CN" altLang="en-US" sz="1400" dirty="0"/>
              <a:t>	</a:t>
            </a:r>
            <a:r>
              <a:rPr lang="en-US" altLang="zh-CN" sz="1400" dirty="0" err="1"/>
              <a:t>int</a:t>
            </a:r>
            <a:r>
              <a:rPr lang="en-US" altLang="zh-CN" sz="1400" dirty="0"/>
              <a:t> a=8;			</a:t>
            </a:r>
            <a:r>
              <a:rPr lang="en-US" altLang="zh-CN" sz="1400" dirty="0">
                <a:solidFill>
                  <a:srgbClr val="008000"/>
                </a:solidFill>
              </a:rPr>
              <a:t>//a</a:t>
            </a:r>
            <a:r>
              <a:rPr lang="zh-CN" altLang="en-US" sz="1400" dirty="0">
                <a:solidFill>
                  <a:srgbClr val="008000"/>
                </a:solidFill>
              </a:rPr>
              <a:t>是局部变量</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("max=%d\</a:t>
            </a:r>
            <a:r>
              <a:rPr lang="en-US" altLang="zh-CN" sz="1400" dirty="0" err="1"/>
              <a:t>n",max</a:t>
            </a:r>
            <a:r>
              <a:rPr lang="en-US" altLang="zh-CN" sz="1400" dirty="0"/>
              <a:t>(</a:t>
            </a:r>
            <a:r>
              <a:rPr lang="en-US" altLang="zh-CN" sz="1400" dirty="0" err="1"/>
              <a:t>a,b</a:t>
            </a:r>
            <a:r>
              <a:rPr lang="en-US" altLang="zh-CN" sz="1400" dirty="0"/>
              <a:t>));</a:t>
            </a:r>
          </a:p>
          <a:p>
            <a:pPr defTabSz="363538" fontAlgn="auto">
              <a:lnSpc>
                <a:spcPct val="120000"/>
              </a:lnSpc>
              <a:spcBef>
                <a:spcPts val="0"/>
              </a:spcBef>
              <a:spcAft>
                <a:spcPts val="0"/>
              </a:spcAft>
              <a:defRPr/>
            </a:pPr>
            <a:r>
              <a:rPr lang="en-US" altLang="zh-CN" sz="1400" dirty="0"/>
              <a:t>	return 0;</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是函数形参</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c;</a:t>
            </a:r>
          </a:p>
          <a:p>
            <a:pPr defTabSz="363538" fontAlgn="auto">
              <a:lnSpc>
                <a:spcPct val="120000"/>
              </a:lnSpc>
              <a:spcBef>
                <a:spcPts val="0"/>
              </a:spcBef>
              <a:spcAft>
                <a:spcPts val="0"/>
              </a:spcAft>
              <a:defRPr/>
            </a:pPr>
            <a:r>
              <a:rPr lang="en-US" altLang="zh-CN" sz="1400" dirty="0"/>
              <a:t>	c=a&gt;</a:t>
            </a:r>
            <a:r>
              <a:rPr lang="en-US" altLang="zh-CN" sz="1400" dirty="0" err="1"/>
              <a:t>b?a:b</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中的大者存放在</a:t>
            </a:r>
            <a:r>
              <a:rPr lang="en-US" altLang="zh-CN" sz="1400" dirty="0">
                <a:solidFill>
                  <a:srgbClr val="008000"/>
                </a:solidFill>
              </a:rPr>
              <a:t>c</a:t>
            </a:r>
            <a:r>
              <a:rPr lang="zh-CN" altLang="en-US" sz="1400" dirty="0">
                <a:solidFill>
                  <a:srgbClr val="008000"/>
                </a:solidFill>
              </a:rPr>
              <a:t>中</a:t>
            </a:r>
          </a:p>
          <a:p>
            <a:pPr defTabSz="363538" fontAlgn="auto">
              <a:lnSpc>
                <a:spcPct val="120000"/>
              </a:lnSpc>
              <a:spcBef>
                <a:spcPts val="0"/>
              </a:spcBef>
              <a:spcAft>
                <a:spcPts val="0"/>
              </a:spcAft>
              <a:defRPr/>
            </a:pPr>
            <a:r>
              <a:rPr lang="zh-CN" altLang="en-US" sz="1400" dirty="0"/>
              <a:t>	</a:t>
            </a:r>
            <a:r>
              <a:rPr lang="en-US" altLang="zh-CN" sz="1400" dirty="0"/>
              <a:t>return(c);</a:t>
            </a:r>
          </a:p>
          <a:p>
            <a:pPr defTabSz="363538" fontAlgn="auto">
              <a:lnSpc>
                <a:spcPct val="120000"/>
              </a:lnSpc>
              <a:spcBef>
                <a:spcPts val="0"/>
              </a:spcBef>
              <a:spcAft>
                <a:spcPts val="0"/>
              </a:spcAft>
              <a:defRPr/>
            </a:pPr>
            <a:r>
              <a:rPr lang="en-US" altLang="zh-CN" sz="1400" dirty="0"/>
              <a:t>}</a:t>
            </a:r>
          </a:p>
        </p:txBody>
      </p:sp>
      <p:grpSp>
        <p:nvGrpSpPr>
          <p:cNvPr id="29" name="组合 28">
            <a:extLst>
              <a:ext uri="{FF2B5EF4-FFF2-40B4-BE49-F238E27FC236}"/>
            </a:extLst>
          </p:cNvPr>
          <p:cNvGrpSpPr/>
          <p:nvPr/>
        </p:nvGrpSpPr>
        <p:grpSpPr>
          <a:xfrm>
            <a:off x="6618613" y="1628085"/>
            <a:ext cx="5082850" cy="4044052"/>
            <a:chOff x="8050698" y="5019263"/>
            <a:chExt cx="5082850" cy="4044052"/>
          </a:xfrm>
          <a:effectLst>
            <a:outerShdw blurRad="63500" sx="102000" sy="102000" algn="ctr" rotWithShape="0">
              <a:prstClr val="black">
                <a:alpha val="40000"/>
              </a:prstClr>
            </a:outerShdw>
          </a:effectLst>
        </p:grpSpPr>
        <p:sp>
          <p:nvSpPr>
            <p:cNvPr id="51" name="剪去单角的矩形 51">
              <a:extLst>
                <a:ext uri="{FF2B5EF4-FFF2-40B4-BE49-F238E27FC236}"/>
              </a:extLst>
            </p:cNvPr>
            <p:cNvSpPr/>
            <p:nvPr/>
          </p:nvSpPr>
          <p:spPr>
            <a:xfrm>
              <a:off x="8050698" y="5019263"/>
              <a:ext cx="5082850" cy="4044052"/>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2" name="图片 51">
              <a:extLst>
                <a:ext uri="{FF2B5EF4-FFF2-40B4-BE49-F238E27FC236}"/>
              </a:extLst>
            </p:cNvPr>
            <p:cNvPicPr>
              <a:picLocks noChangeAspect="1"/>
            </p:cNvPicPr>
            <p:nvPr/>
          </p:nvPicPr>
          <p:blipFill>
            <a:blip r:embed="rId3" cstate="print">
              <a:extLst>
                <a:ext uri="{28A0092B-C50C-407E-A947-70E740481C1C}"/>
              </a:extLst>
            </a:blip>
            <a:stretch>
              <a:fillRect/>
            </a:stretch>
          </p:blipFill>
          <p:spPr>
            <a:xfrm>
              <a:off x="8108212" y="5064435"/>
              <a:ext cx="290352" cy="327244"/>
            </a:xfrm>
            <a:prstGeom prst="rect">
              <a:avLst/>
            </a:prstGeom>
          </p:spPr>
        </p:pic>
        <p:sp>
          <p:nvSpPr>
            <p:cNvPr id="53" name="文本框 52">
              <a:extLst>
                <a:ext uri="{FF2B5EF4-FFF2-40B4-BE49-F238E27FC236}"/>
              </a:extLst>
            </p:cNvPr>
            <p:cNvSpPr txBox="1"/>
            <p:nvPr/>
          </p:nvSpPr>
          <p:spPr>
            <a:xfrm>
              <a:off x="8388005" y="5054496"/>
              <a:ext cx="4660754" cy="3539430"/>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cs"/>
                </a:rPr>
                <a:t>程序第</a:t>
              </a:r>
              <a:r>
                <a:rPr lang="en-US" altLang="zh-CN" sz="1600" dirty="0">
                  <a:solidFill>
                    <a:schemeClr val="bg1"/>
                  </a:solidFill>
                  <a:latin typeface="+mn-lt"/>
                  <a:ea typeface="+mn-ea"/>
                  <a:cs typeface="+mn-cs"/>
                </a:rPr>
                <a:t>2</a:t>
              </a:r>
              <a:r>
                <a:rPr lang="zh-CN" altLang="en-US" sz="1600" dirty="0">
                  <a:solidFill>
                    <a:schemeClr val="bg1"/>
                  </a:solidFill>
                  <a:latin typeface="+mn-lt"/>
                  <a:ea typeface="+mn-ea"/>
                  <a:cs typeface="+mn-cs"/>
                </a:rPr>
                <a:t>行定义了全局变量</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和</a:t>
              </a:r>
              <a:r>
                <a:rPr lang="en-US" altLang="zh-CN" sz="1600" dirty="0">
                  <a:solidFill>
                    <a:schemeClr val="bg1"/>
                  </a:solidFill>
                  <a:latin typeface="+mn-lt"/>
                  <a:ea typeface="+mn-ea"/>
                  <a:cs typeface="+mn-cs"/>
                </a:rPr>
                <a:t>b</a:t>
              </a:r>
              <a:r>
                <a:rPr lang="zh-CN" altLang="en-US" sz="1600" dirty="0">
                  <a:solidFill>
                    <a:schemeClr val="bg1"/>
                  </a:solidFill>
                  <a:latin typeface="+mn-lt"/>
                  <a:ea typeface="+mn-ea"/>
                  <a:cs typeface="+mn-cs"/>
                </a:rPr>
                <a:t>，并对其初始化。</a:t>
              </a:r>
              <a:endParaRPr lang="en-US" altLang="zh-CN" sz="1600" dirty="0">
                <a:solidFill>
                  <a:schemeClr val="bg1"/>
                </a:solidFill>
                <a:latin typeface="+mn-lt"/>
                <a:ea typeface="+mn-ea"/>
                <a:cs typeface="+mn-cs"/>
              </a:endParaRPr>
            </a:p>
            <a:p>
              <a:pPr fontAlgn="auto">
                <a:spcBef>
                  <a:spcPts val="0"/>
                </a:spcBef>
                <a:spcAft>
                  <a:spcPts val="0"/>
                </a:spcAft>
                <a:defRPr/>
              </a:pPr>
              <a:endParaRPr lang="en-US" altLang="zh-CN" sz="1600" dirty="0">
                <a:solidFill>
                  <a:schemeClr val="bg1"/>
                </a:solidFill>
                <a:latin typeface="+mn-lt"/>
                <a:ea typeface="+mn-ea"/>
                <a:cs typeface="+mn-cs"/>
              </a:endParaRPr>
            </a:p>
            <a:p>
              <a:pPr fontAlgn="auto">
                <a:spcBef>
                  <a:spcPts val="0"/>
                </a:spcBef>
                <a:spcAft>
                  <a:spcPts val="0"/>
                </a:spcAft>
                <a:defRPr/>
              </a:pPr>
              <a:r>
                <a:rPr lang="zh-CN" altLang="en-US" sz="1600" dirty="0">
                  <a:solidFill>
                    <a:schemeClr val="bg1"/>
                  </a:solidFill>
                  <a:latin typeface="+mn-lt"/>
                  <a:ea typeface="+mn-ea"/>
                  <a:cs typeface="+mn-cs"/>
                </a:rPr>
                <a:t>第</a:t>
              </a:r>
              <a:r>
                <a:rPr lang="en-US" altLang="zh-CN" sz="1600" dirty="0">
                  <a:solidFill>
                    <a:schemeClr val="bg1"/>
                  </a:solidFill>
                  <a:latin typeface="+mn-lt"/>
                  <a:ea typeface="+mn-ea"/>
                  <a:cs typeface="+mn-cs"/>
                </a:rPr>
                <a:t>3</a:t>
              </a:r>
              <a:r>
                <a:rPr lang="zh-CN" altLang="en-US" sz="1600" dirty="0">
                  <a:solidFill>
                    <a:schemeClr val="bg1"/>
                  </a:solidFill>
                  <a:latin typeface="+mn-lt"/>
                  <a:ea typeface="+mn-ea"/>
                  <a:cs typeface="+mn-cs"/>
                </a:rPr>
                <a:t>行是</a:t>
              </a:r>
              <a:r>
                <a:rPr lang="en-US" altLang="zh-CN" sz="1600" dirty="0">
                  <a:solidFill>
                    <a:schemeClr val="bg1"/>
                  </a:solidFill>
                  <a:latin typeface="+mn-lt"/>
                  <a:ea typeface="+mn-ea"/>
                  <a:cs typeface="+mn-cs"/>
                </a:rPr>
                <a:t>main</a:t>
              </a:r>
              <a:r>
                <a:rPr lang="zh-CN" altLang="en-US" sz="1600" dirty="0">
                  <a:solidFill>
                    <a:schemeClr val="bg1"/>
                  </a:solidFill>
                  <a:latin typeface="+mn-lt"/>
                  <a:ea typeface="+mn-ea"/>
                  <a:cs typeface="+mn-cs"/>
                </a:rPr>
                <a:t>函数，在</a:t>
              </a:r>
              <a:r>
                <a:rPr lang="en-US" altLang="zh-CN" sz="1600" dirty="0">
                  <a:solidFill>
                    <a:schemeClr val="bg1"/>
                  </a:solidFill>
                  <a:latin typeface="+mn-lt"/>
                  <a:ea typeface="+mn-ea"/>
                  <a:cs typeface="+mn-cs"/>
                </a:rPr>
                <a:t>main</a:t>
              </a:r>
              <a:r>
                <a:rPr lang="zh-CN" altLang="en-US" sz="1600" dirty="0">
                  <a:solidFill>
                    <a:schemeClr val="bg1"/>
                  </a:solidFill>
                  <a:latin typeface="+mn-lt"/>
                  <a:ea typeface="+mn-ea"/>
                  <a:cs typeface="+mn-cs"/>
                </a:rPr>
                <a:t>函数中</a:t>
              </a:r>
              <a:r>
                <a:rPr lang="en-US" altLang="zh-CN" sz="1600" dirty="0">
                  <a:solidFill>
                    <a:schemeClr val="bg1"/>
                  </a:solidFill>
                  <a:latin typeface="+mn-lt"/>
                  <a:ea typeface="+mn-ea"/>
                  <a:cs typeface="+mn-cs"/>
                </a:rPr>
                <a:t>(</a:t>
              </a:r>
              <a:r>
                <a:rPr lang="zh-CN" altLang="en-US" sz="1600" dirty="0">
                  <a:solidFill>
                    <a:schemeClr val="bg1"/>
                  </a:solidFill>
                  <a:latin typeface="+mn-lt"/>
                  <a:ea typeface="+mn-ea"/>
                  <a:cs typeface="+mn-cs"/>
                </a:rPr>
                <a:t>第</a:t>
              </a:r>
              <a:r>
                <a:rPr lang="en-US" altLang="zh-CN" sz="1600" dirty="0">
                  <a:solidFill>
                    <a:schemeClr val="bg1"/>
                  </a:solidFill>
                  <a:latin typeface="+mn-lt"/>
                  <a:ea typeface="+mn-ea"/>
                  <a:cs typeface="+mn-cs"/>
                </a:rPr>
                <a:t>6</a:t>
              </a:r>
              <a:r>
                <a:rPr lang="zh-CN" altLang="en-US" sz="1600" dirty="0">
                  <a:solidFill>
                    <a:schemeClr val="bg1"/>
                  </a:solidFill>
                  <a:latin typeface="+mn-lt"/>
                  <a:ea typeface="+mn-ea"/>
                  <a:cs typeface="+mn-cs"/>
                </a:rPr>
                <a:t>行</a:t>
              </a:r>
              <a:r>
                <a:rPr lang="en-US" altLang="zh-CN" sz="1600" dirty="0">
                  <a:solidFill>
                    <a:schemeClr val="bg1"/>
                  </a:solidFill>
                  <a:latin typeface="+mn-lt"/>
                  <a:ea typeface="+mn-ea"/>
                  <a:cs typeface="+mn-cs"/>
                </a:rPr>
                <a:t>)</a:t>
              </a:r>
              <a:r>
                <a:rPr lang="zh-CN" altLang="en-US" sz="1600" dirty="0">
                  <a:solidFill>
                    <a:schemeClr val="bg1"/>
                  </a:solidFill>
                  <a:latin typeface="+mn-lt"/>
                  <a:ea typeface="+mn-ea"/>
                  <a:cs typeface="+mn-cs"/>
                </a:rPr>
                <a:t>定义了一个局部变量</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。局部变量</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的作用范围为第</a:t>
              </a:r>
              <a:r>
                <a:rPr lang="en-US" altLang="zh-CN" sz="1600" dirty="0">
                  <a:solidFill>
                    <a:schemeClr val="bg1"/>
                  </a:solidFill>
                  <a:latin typeface="+mn-lt"/>
                  <a:ea typeface="+mn-ea"/>
                  <a:cs typeface="+mn-cs"/>
                </a:rPr>
                <a:t>6~8</a:t>
              </a:r>
              <a:r>
                <a:rPr lang="zh-CN" altLang="en-US" sz="1600" dirty="0">
                  <a:solidFill>
                    <a:schemeClr val="bg1"/>
                  </a:solidFill>
                  <a:latin typeface="+mn-lt"/>
                  <a:ea typeface="+mn-ea"/>
                  <a:cs typeface="+mn-cs"/>
                </a:rPr>
                <a:t>行。在此范围内全局变量</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被局部变量</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屏蔽，相当于全局变量</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在此范围内不存在</a:t>
              </a:r>
              <a:r>
                <a:rPr lang="en-US" altLang="zh-CN" sz="1600" dirty="0">
                  <a:solidFill>
                    <a:schemeClr val="bg1"/>
                  </a:solidFill>
                  <a:latin typeface="+mn-lt"/>
                  <a:ea typeface="+mn-ea"/>
                  <a:cs typeface="+mn-cs"/>
                </a:rPr>
                <a:t>(</a:t>
              </a:r>
              <a:r>
                <a:rPr lang="zh-CN" altLang="en-US" sz="1600" dirty="0">
                  <a:solidFill>
                    <a:schemeClr val="bg1"/>
                  </a:solidFill>
                  <a:latin typeface="+mn-lt"/>
                  <a:ea typeface="+mn-ea"/>
                  <a:cs typeface="+mn-cs"/>
                </a:rPr>
                <a:t>即它不起作用</a:t>
              </a:r>
              <a:r>
                <a:rPr lang="en-US" altLang="zh-CN" sz="1600" dirty="0">
                  <a:solidFill>
                    <a:schemeClr val="bg1"/>
                  </a:solidFill>
                  <a:latin typeface="+mn-lt"/>
                  <a:ea typeface="+mn-ea"/>
                  <a:cs typeface="+mn-cs"/>
                </a:rPr>
                <a:t>)</a:t>
              </a:r>
              <a:r>
                <a:rPr lang="zh-CN" altLang="en-US" sz="1600" dirty="0">
                  <a:solidFill>
                    <a:schemeClr val="bg1"/>
                  </a:solidFill>
                  <a:latin typeface="+mn-lt"/>
                  <a:ea typeface="+mn-ea"/>
                  <a:cs typeface="+mn-cs"/>
                </a:rPr>
                <a:t>，而全局变量</a:t>
              </a:r>
              <a:r>
                <a:rPr lang="en-US" altLang="zh-CN" sz="1600" dirty="0">
                  <a:solidFill>
                    <a:schemeClr val="bg1"/>
                  </a:solidFill>
                  <a:latin typeface="+mn-lt"/>
                  <a:ea typeface="+mn-ea"/>
                  <a:cs typeface="+mn-cs"/>
                </a:rPr>
                <a:t>b</a:t>
              </a:r>
              <a:r>
                <a:rPr lang="zh-CN" altLang="en-US" sz="1600" dirty="0">
                  <a:solidFill>
                    <a:schemeClr val="bg1"/>
                  </a:solidFill>
                  <a:latin typeface="+mn-lt"/>
                  <a:ea typeface="+mn-ea"/>
                  <a:cs typeface="+mn-cs"/>
                </a:rPr>
                <a:t>在此范围内有效。因此第</a:t>
              </a:r>
              <a:r>
                <a:rPr lang="en-US" altLang="zh-CN" sz="1600" dirty="0">
                  <a:solidFill>
                    <a:schemeClr val="bg1"/>
                  </a:solidFill>
                  <a:latin typeface="+mn-lt"/>
                  <a:ea typeface="+mn-ea"/>
                  <a:cs typeface="+mn-cs"/>
                </a:rPr>
                <a:t>6</a:t>
              </a:r>
              <a:r>
                <a:rPr lang="zh-CN" altLang="en-US" sz="1600" dirty="0">
                  <a:solidFill>
                    <a:schemeClr val="bg1"/>
                  </a:solidFill>
                  <a:latin typeface="+mn-lt"/>
                  <a:ea typeface="+mn-ea"/>
                  <a:cs typeface="+mn-cs"/>
                </a:rPr>
                <a:t>行中</a:t>
              </a:r>
              <a:r>
                <a:rPr lang="en-US" altLang="zh-CN" sz="1600" dirty="0">
                  <a:solidFill>
                    <a:schemeClr val="bg1"/>
                  </a:solidFill>
                  <a:latin typeface="+mn-lt"/>
                  <a:ea typeface="+mn-ea"/>
                  <a:cs typeface="+mn-cs"/>
                </a:rPr>
                <a:t>max(</a:t>
              </a:r>
              <a:r>
                <a:rPr lang="en-US" altLang="zh-CN" sz="1600" dirty="0" err="1">
                  <a:solidFill>
                    <a:schemeClr val="bg1"/>
                  </a:solidFill>
                  <a:latin typeface="+mn-lt"/>
                  <a:ea typeface="+mn-ea"/>
                  <a:cs typeface="+mn-cs"/>
                </a:rPr>
                <a:t>a,b</a:t>
              </a:r>
              <a:r>
                <a:rPr lang="en-US" altLang="zh-CN" sz="1600" dirty="0">
                  <a:solidFill>
                    <a:schemeClr val="bg1"/>
                  </a:solidFill>
                  <a:latin typeface="+mn-lt"/>
                  <a:ea typeface="+mn-ea"/>
                  <a:cs typeface="+mn-cs"/>
                </a:rPr>
                <a:t>)</a:t>
              </a:r>
              <a:r>
                <a:rPr lang="zh-CN" altLang="en-US" sz="1600" dirty="0">
                  <a:solidFill>
                    <a:schemeClr val="bg1"/>
                  </a:solidFill>
                  <a:latin typeface="+mn-lt"/>
                  <a:ea typeface="+mn-ea"/>
                  <a:cs typeface="+mn-cs"/>
                </a:rPr>
                <a:t>的实参</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应是局部变量</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，所以</a:t>
              </a:r>
              <a:r>
                <a:rPr lang="en-US" altLang="zh-CN" sz="1600" dirty="0">
                  <a:solidFill>
                    <a:schemeClr val="bg1"/>
                  </a:solidFill>
                  <a:latin typeface="+mn-lt"/>
                  <a:ea typeface="+mn-ea"/>
                  <a:cs typeface="+mn-cs"/>
                </a:rPr>
                <a:t>max(</a:t>
              </a:r>
              <a:r>
                <a:rPr lang="en-US" altLang="zh-CN" sz="1600" dirty="0" err="1">
                  <a:solidFill>
                    <a:schemeClr val="bg1"/>
                  </a:solidFill>
                  <a:latin typeface="+mn-lt"/>
                  <a:ea typeface="+mn-ea"/>
                  <a:cs typeface="+mn-cs"/>
                </a:rPr>
                <a:t>a,b</a:t>
              </a:r>
              <a:r>
                <a:rPr lang="en-US" altLang="zh-CN" sz="1600" dirty="0">
                  <a:solidFill>
                    <a:schemeClr val="bg1"/>
                  </a:solidFill>
                  <a:latin typeface="+mn-lt"/>
                  <a:ea typeface="+mn-ea"/>
                  <a:cs typeface="+mn-cs"/>
                </a:rPr>
                <a:t>)</a:t>
              </a:r>
              <a:r>
                <a:rPr lang="zh-CN" altLang="en-US" sz="1600" dirty="0">
                  <a:solidFill>
                    <a:schemeClr val="bg1"/>
                  </a:solidFill>
                  <a:latin typeface="+mn-lt"/>
                  <a:ea typeface="+mn-ea"/>
                  <a:cs typeface="+mn-cs"/>
                </a:rPr>
                <a:t>相当于</a:t>
              </a:r>
              <a:r>
                <a:rPr lang="en-US" altLang="zh-CN" sz="1600" dirty="0">
                  <a:solidFill>
                    <a:schemeClr val="bg1"/>
                  </a:solidFill>
                  <a:latin typeface="+mn-lt"/>
                  <a:ea typeface="+mn-ea"/>
                  <a:cs typeface="+mn-cs"/>
                </a:rPr>
                <a:t>max(8,5)</a:t>
              </a:r>
              <a:r>
                <a:rPr lang="zh-CN" altLang="en-US" sz="1600" dirty="0">
                  <a:solidFill>
                    <a:schemeClr val="bg1"/>
                  </a:solidFill>
                  <a:latin typeface="+mn-lt"/>
                  <a:ea typeface="+mn-ea"/>
                  <a:cs typeface="+mn-cs"/>
                </a:rPr>
                <a:t>。它的值为</a:t>
              </a:r>
              <a:r>
                <a:rPr lang="en-US" altLang="zh-CN" sz="1600" dirty="0">
                  <a:solidFill>
                    <a:schemeClr val="bg1"/>
                  </a:solidFill>
                  <a:latin typeface="+mn-lt"/>
                  <a:ea typeface="+mn-ea"/>
                  <a:cs typeface="+mn-cs"/>
                </a:rPr>
                <a:t>8</a:t>
              </a:r>
              <a:r>
                <a:rPr lang="zh-CN" altLang="en-US" sz="1600" dirty="0">
                  <a:solidFill>
                    <a:schemeClr val="bg1"/>
                  </a:solidFill>
                  <a:latin typeface="+mn-lt"/>
                  <a:ea typeface="+mn-ea"/>
                  <a:cs typeface="+mn-cs"/>
                </a:rPr>
                <a:t>。</a:t>
              </a:r>
            </a:p>
            <a:p>
              <a:pPr fontAlgn="auto">
                <a:spcBef>
                  <a:spcPts val="0"/>
                </a:spcBef>
                <a:spcAft>
                  <a:spcPts val="0"/>
                </a:spcAft>
                <a:defRPr/>
              </a:pPr>
              <a:endParaRPr lang="zh-CN" altLang="en-US" sz="1600" dirty="0">
                <a:solidFill>
                  <a:schemeClr val="bg1"/>
                </a:solidFill>
                <a:latin typeface="+mn-lt"/>
                <a:ea typeface="+mn-ea"/>
                <a:cs typeface="+mn-cs"/>
              </a:endParaRPr>
            </a:p>
            <a:p>
              <a:pPr fontAlgn="auto">
                <a:spcBef>
                  <a:spcPts val="0"/>
                </a:spcBef>
                <a:spcAft>
                  <a:spcPts val="0"/>
                </a:spcAft>
                <a:defRPr/>
              </a:pPr>
              <a:r>
                <a:rPr lang="zh-CN" altLang="en-US" sz="1600" dirty="0">
                  <a:solidFill>
                    <a:schemeClr val="bg1"/>
                  </a:solidFill>
                  <a:latin typeface="+mn-lt"/>
                  <a:ea typeface="+mn-ea"/>
                  <a:cs typeface="+mn-cs"/>
                </a:rPr>
                <a:t>第</a:t>
              </a:r>
              <a:r>
                <a:rPr lang="en-US" altLang="zh-CN" sz="1600" dirty="0">
                  <a:solidFill>
                    <a:schemeClr val="bg1"/>
                  </a:solidFill>
                  <a:latin typeface="+mn-lt"/>
                  <a:ea typeface="+mn-ea"/>
                  <a:cs typeface="+mn-cs"/>
                </a:rPr>
                <a:t>10</a:t>
              </a:r>
              <a:r>
                <a:rPr lang="zh-CN" altLang="en-US" sz="1600" dirty="0">
                  <a:solidFill>
                    <a:schemeClr val="bg1"/>
                  </a:solidFill>
                  <a:latin typeface="+mn-lt"/>
                  <a:ea typeface="+mn-ea"/>
                  <a:cs typeface="+mn-cs"/>
                </a:rPr>
                <a:t>行起定义</a:t>
              </a:r>
              <a:r>
                <a:rPr lang="en-US" altLang="zh-CN" sz="1600" dirty="0">
                  <a:solidFill>
                    <a:schemeClr val="bg1"/>
                  </a:solidFill>
                  <a:latin typeface="+mn-lt"/>
                  <a:ea typeface="+mn-ea"/>
                  <a:cs typeface="+mn-cs"/>
                </a:rPr>
                <a:t>max</a:t>
              </a:r>
              <a:r>
                <a:rPr lang="zh-CN" altLang="en-US" sz="1600" dirty="0">
                  <a:solidFill>
                    <a:schemeClr val="bg1"/>
                  </a:solidFill>
                  <a:latin typeface="+mn-lt"/>
                  <a:ea typeface="+mn-ea"/>
                  <a:cs typeface="+mn-cs"/>
                </a:rPr>
                <a:t>函数，形参</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和</a:t>
              </a:r>
              <a:r>
                <a:rPr lang="en-US" altLang="zh-CN" sz="1600" dirty="0">
                  <a:solidFill>
                    <a:schemeClr val="bg1"/>
                  </a:solidFill>
                  <a:latin typeface="+mn-lt"/>
                  <a:ea typeface="+mn-ea"/>
                  <a:cs typeface="+mn-cs"/>
                </a:rPr>
                <a:t>b</a:t>
              </a:r>
              <a:r>
                <a:rPr lang="zh-CN" altLang="en-US" sz="1600" dirty="0">
                  <a:solidFill>
                    <a:schemeClr val="bg1"/>
                  </a:solidFill>
                  <a:latin typeface="+mn-lt"/>
                  <a:ea typeface="+mn-ea"/>
                  <a:cs typeface="+mn-cs"/>
                </a:rPr>
                <a:t>是局部变量。全局变量</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和</a:t>
              </a:r>
              <a:r>
                <a:rPr lang="en-US" altLang="zh-CN" sz="1600" dirty="0">
                  <a:solidFill>
                    <a:schemeClr val="bg1"/>
                  </a:solidFill>
                  <a:latin typeface="+mn-lt"/>
                  <a:ea typeface="+mn-ea"/>
                  <a:cs typeface="+mn-cs"/>
                </a:rPr>
                <a:t>b</a:t>
              </a:r>
              <a:r>
                <a:rPr lang="zh-CN" altLang="en-US" sz="1600" dirty="0">
                  <a:solidFill>
                    <a:schemeClr val="bg1"/>
                  </a:solidFill>
                  <a:latin typeface="+mn-lt"/>
                  <a:ea typeface="+mn-ea"/>
                  <a:cs typeface="+mn-cs"/>
                </a:rPr>
                <a:t>在</a:t>
              </a:r>
              <a:r>
                <a:rPr lang="en-US" altLang="zh-CN" sz="1600" dirty="0">
                  <a:solidFill>
                    <a:schemeClr val="bg1"/>
                  </a:solidFill>
                  <a:latin typeface="+mn-lt"/>
                  <a:ea typeface="+mn-ea"/>
                  <a:cs typeface="+mn-cs"/>
                </a:rPr>
                <a:t>max</a:t>
              </a:r>
              <a:r>
                <a:rPr lang="zh-CN" altLang="en-US" sz="1600" dirty="0">
                  <a:solidFill>
                    <a:schemeClr val="bg1"/>
                  </a:solidFill>
                  <a:latin typeface="+mn-lt"/>
                  <a:ea typeface="+mn-ea"/>
                  <a:cs typeface="+mn-cs"/>
                </a:rPr>
                <a:t>函数范围内不起作用，所以函数</a:t>
              </a:r>
              <a:r>
                <a:rPr lang="en-US" altLang="zh-CN" sz="1600" dirty="0">
                  <a:solidFill>
                    <a:schemeClr val="bg1"/>
                  </a:solidFill>
                  <a:latin typeface="+mn-lt"/>
                  <a:ea typeface="+mn-ea"/>
                  <a:cs typeface="+mn-cs"/>
                </a:rPr>
                <a:t>max</a:t>
              </a:r>
              <a:r>
                <a:rPr lang="zh-CN" altLang="en-US" sz="1600" dirty="0">
                  <a:solidFill>
                    <a:schemeClr val="bg1"/>
                  </a:solidFill>
                  <a:latin typeface="+mn-lt"/>
                  <a:ea typeface="+mn-ea"/>
                  <a:cs typeface="+mn-cs"/>
                </a:rPr>
                <a:t>中的</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和</a:t>
              </a:r>
              <a:r>
                <a:rPr lang="en-US" altLang="zh-CN" sz="1600" dirty="0">
                  <a:solidFill>
                    <a:schemeClr val="bg1"/>
                  </a:solidFill>
                  <a:latin typeface="+mn-lt"/>
                  <a:ea typeface="+mn-ea"/>
                  <a:cs typeface="+mn-cs"/>
                </a:rPr>
                <a:t>b</a:t>
              </a:r>
              <a:r>
                <a:rPr lang="zh-CN" altLang="en-US" sz="1600" dirty="0">
                  <a:solidFill>
                    <a:schemeClr val="bg1"/>
                  </a:solidFill>
                  <a:latin typeface="+mn-lt"/>
                  <a:ea typeface="+mn-ea"/>
                  <a:cs typeface="+mn-cs"/>
                </a:rPr>
                <a:t>不是全局变量</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和</a:t>
              </a:r>
              <a:r>
                <a:rPr lang="en-US" altLang="zh-CN" sz="1600" dirty="0">
                  <a:solidFill>
                    <a:schemeClr val="bg1"/>
                  </a:solidFill>
                  <a:latin typeface="+mn-lt"/>
                  <a:ea typeface="+mn-ea"/>
                  <a:cs typeface="+mn-cs"/>
                </a:rPr>
                <a:t>b</a:t>
              </a:r>
              <a:r>
                <a:rPr lang="zh-CN" altLang="en-US" sz="1600" dirty="0">
                  <a:solidFill>
                    <a:schemeClr val="bg1"/>
                  </a:solidFill>
                  <a:latin typeface="+mn-lt"/>
                  <a:ea typeface="+mn-ea"/>
                  <a:cs typeface="+mn-cs"/>
                </a:rPr>
                <a:t>，而是形参</a:t>
              </a:r>
              <a:r>
                <a:rPr lang="en-US" altLang="zh-CN" sz="1600" dirty="0">
                  <a:solidFill>
                    <a:schemeClr val="bg1"/>
                  </a:solidFill>
                  <a:latin typeface="+mn-lt"/>
                  <a:ea typeface="+mn-ea"/>
                  <a:cs typeface="+mn-cs"/>
                </a:rPr>
                <a:t>a</a:t>
              </a:r>
              <a:r>
                <a:rPr lang="zh-CN" altLang="en-US" sz="1600" dirty="0">
                  <a:solidFill>
                    <a:schemeClr val="bg1"/>
                  </a:solidFill>
                  <a:latin typeface="+mn-lt"/>
                  <a:ea typeface="+mn-ea"/>
                  <a:cs typeface="+mn-cs"/>
                </a:rPr>
                <a:t>和</a:t>
              </a:r>
              <a:r>
                <a:rPr lang="en-US" altLang="zh-CN" sz="1600" dirty="0">
                  <a:solidFill>
                    <a:schemeClr val="bg1"/>
                  </a:solidFill>
                  <a:latin typeface="+mn-lt"/>
                  <a:ea typeface="+mn-ea"/>
                  <a:cs typeface="+mn-cs"/>
                </a:rPr>
                <a:t>b</a:t>
              </a:r>
              <a:r>
                <a:rPr lang="zh-CN" altLang="en-US" sz="1600" dirty="0">
                  <a:solidFill>
                    <a:schemeClr val="bg1"/>
                  </a:solidFill>
                  <a:latin typeface="+mn-lt"/>
                  <a:ea typeface="+mn-ea"/>
                  <a:cs typeface="+mn-cs"/>
                </a:rPr>
                <a:t>，它们的值是由实参传给形参的，即</a:t>
              </a:r>
              <a:r>
                <a:rPr lang="en-US" altLang="zh-CN" sz="1600" dirty="0">
                  <a:solidFill>
                    <a:schemeClr val="bg1"/>
                  </a:solidFill>
                  <a:latin typeface="+mn-lt"/>
                  <a:ea typeface="+mn-ea"/>
                  <a:cs typeface="+mn-cs"/>
                </a:rPr>
                <a:t>8</a:t>
              </a:r>
              <a:r>
                <a:rPr lang="zh-CN" altLang="en-US" sz="1600" dirty="0">
                  <a:solidFill>
                    <a:schemeClr val="bg1"/>
                  </a:solidFill>
                  <a:latin typeface="+mn-lt"/>
                  <a:ea typeface="+mn-ea"/>
                  <a:cs typeface="+mn-cs"/>
                </a:rPr>
                <a:t>和</a:t>
              </a:r>
              <a:r>
                <a:rPr lang="en-US" altLang="zh-CN" sz="1600" dirty="0">
                  <a:solidFill>
                    <a:schemeClr val="bg1"/>
                  </a:solidFill>
                  <a:latin typeface="+mn-lt"/>
                  <a:ea typeface="+mn-ea"/>
                  <a:cs typeface="+mn-cs"/>
                </a:rPr>
                <a:t>5</a:t>
              </a:r>
              <a:r>
                <a:rPr lang="zh-CN" altLang="en-US" sz="1600" dirty="0">
                  <a:solidFill>
                    <a:schemeClr val="bg1"/>
                  </a:solidFill>
                  <a:latin typeface="+mn-lt"/>
                  <a:ea typeface="+mn-ea"/>
                  <a:cs typeface="+mn-cs"/>
                </a:rPr>
                <a:t>。</a:t>
              </a:r>
              <a:endParaRPr lang="zh-CN" altLang="zh-CN" sz="1600" dirty="0">
                <a:solidFill>
                  <a:schemeClr val="bg1"/>
                </a:solidFill>
                <a:latin typeface="+mn-lt"/>
                <a:ea typeface="+mn-ea"/>
                <a:cs typeface="+mn-cs"/>
              </a:endParaRPr>
            </a:p>
          </p:txBody>
        </p:sp>
      </p:grpSp>
      <p:pic>
        <p:nvPicPr>
          <p:cNvPr id="91141" name="图片 3"/>
          <p:cNvPicPr>
            <a:picLocks noChangeAspect="1"/>
          </p:cNvPicPr>
          <p:nvPr/>
        </p:nvPicPr>
        <p:blipFill>
          <a:blip r:embed="rId4" cstate="print"/>
          <a:srcRect/>
          <a:stretch>
            <a:fillRect/>
          </a:stretch>
        </p:blipFill>
        <p:spPr bwMode="auto">
          <a:xfrm>
            <a:off x="3006725" y="5334000"/>
            <a:ext cx="3467100" cy="6762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ctrTitle"/>
          </p:nvPr>
        </p:nvSpPr>
        <p:spPr/>
        <p:txBody>
          <a:bodyPr/>
          <a:lstStyle/>
          <a:p>
            <a:r>
              <a:rPr lang="zh-CN" altLang="en-US" smtClean="0"/>
              <a:t>变量的存储方式和生存期</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a:xfrm>
            <a:off x="1912938" y="938213"/>
            <a:ext cx="6880225" cy="712787"/>
          </a:xfrm>
        </p:spPr>
        <p:txBody>
          <a:bodyPr/>
          <a:lstStyle/>
          <a:p>
            <a:r>
              <a:rPr lang="zh-CN" altLang="en-US" sz="3600" smtClean="0"/>
              <a:t>动态存储方式与静态存储方式</a:t>
            </a:r>
          </a:p>
        </p:txBody>
      </p:sp>
      <p:sp>
        <p:nvSpPr>
          <p:cNvPr id="9" name="内容占位符 2">
            <a:extLst>
              <a:ext uri="{FF2B5EF4-FFF2-40B4-BE49-F238E27FC236}"/>
            </a:extLst>
          </p:cNvPr>
          <p:cNvSpPr>
            <a:spLocks noGrp="1"/>
          </p:cNvSpPr>
          <p:nvPr>
            <p:ph idx="1"/>
          </p:nvPr>
        </p:nvSpPr>
        <p:spPr>
          <a:xfrm>
            <a:off x="860425" y="1827213"/>
            <a:ext cx="10245725" cy="3160712"/>
          </a:xfrm>
        </p:spPr>
        <p:txBody>
          <a:bodyPr rtlCol="0" anchor="ctr">
            <a:noAutofit/>
          </a:bodyPr>
          <a:lstStyle/>
          <a:p>
            <a:pPr marL="0" indent="0" fontAlgn="auto">
              <a:lnSpc>
                <a:spcPct val="150000"/>
              </a:lnSpc>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从变量值</a:t>
            </a:r>
            <a:r>
              <a:rPr lang="zh-CN" altLang="en-US" sz="2400" b="1" dirty="0">
                <a:solidFill>
                  <a:schemeClr val="tx1">
                    <a:lumMod val="65000"/>
                    <a:lumOff val="35000"/>
                  </a:schemeClr>
                </a:solidFill>
                <a:latin typeface="+mn-ea"/>
                <a:ea typeface="+mn-ea"/>
                <a:cs typeface="+mn-cs"/>
              </a:rPr>
              <a:t>存在的时间</a:t>
            </a:r>
            <a:r>
              <a:rPr lang="zh-CN" altLang="en-US" sz="2400" dirty="0">
                <a:solidFill>
                  <a:schemeClr val="tx1">
                    <a:lumMod val="65000"/>
                    <a:lumOff val="35000"/>
                  </a:schemeClr>
                </a:solidFill>
                <a:latin typeface="+mn-ea"/>
                <a:ea typeface="+mn-ea"/>
                <a:cs typeface="+mn-cs"/>
              </a:rPr>
              <a:t>（即</a:t>
            </a:r>
            <a:r>
              <a:rPr lang="zh-CN" altLang="en-US" sz="2400" b="1" dirty="0">
                <a:solidFill>
                  <a:schemeClr val="tx1">
                    <a:lumMod val="65000"/>
                    <a:lumOff val="35000"/>
                  </a:schemeClr>
                </a:solidFill>
                <a:latin typeface="+mn-ea"/>
                <a:ea typeface="+mn-ea"/>
                <a:cs typeface="+mn-cs"/>
              </a:rPr>
              <a:t>生存期</a:t>
            </a:r>
            <a:r>
              <a:rPr lang="zh-CN" altLang="en-US" sz="2400" dirty="0">
                <a:solidFill>
                  <a:schemeClr val="tx1">
                    <a:lumMod val="65000"/>
                    <a:lumOff val="35000"/>
                  </a:schemeClr>
                </a:solidFill>
                <a:latin typeface="+mn-ea"/>
                <a:ea typeface="+mn-ea"/>
                <a:cs typeface="+mn-cs"/>
              </a:rPr>
              <a:t>）来观察，有的变量在程序运行的整个过程都是存在的，而有的变量则是在调用其所在的函数时才临时分配存储单元，而在函数调用结束后该存储单元就马上释放了，变量不存在了。</a:t>
            </a:r>
            <a:endParaRPr lang="en-US" altLang="zh-CN" sz="2400" dirty="0">
              <a:solidFill>
                <a:schemeClr val="tx1">
                  <a:lumMod val="65000"/>
                  <a:lumOff val="35000"/>
                </a:schemeClr>
              </a:solidFill>
              <a:latin typeface="+mn-ea"/>
              <a:ea typeface="+mn-ea"/>
              <a:cs typeface="+mn-cs"/>
            </a:endParaRPr>
          </a:p>
          <a:p>
            <a:pPr marL="0" indent="0" fontAlgn="auto">
              <a:lnSpc>
                <a:spcPct val="150000"/>
              </a:lnSpc>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也就是说，变量的存储有两种不同的方式</a:t>
            </a:r>
            <a:r>
              <a:rPr lang="en-US" altLang="zh-CN" sz="2400" dirty="0">
                <a:solidFill>
                  <a:schemeClr val="tx1">
                    <a:lumMod val="65000"/>
                    <a:lumOff val="35000"/>
                  </a:schemeClr>
                </a:solidFill>
                <a:latin typeface="+mn-ea"/>
                <a:ea typeface="+mn-ea"/>
                <a:cs typeface="+mn-cs"/>
              </a:rPr>
              <a:t>: </a:t>
            </a:r>
            <a:r>
              <a:rPr lang="zh-CN" altLang="en-US" sz="2400" b="1" dirty="0">
                <a:solidFill>
                  <a:schemeClr val="tx1">
                    <a:lumMod val="65000"/>
                    <a:lumOff val="35000"/>
                  </a:schemeClr>
                </a:solidFill>
                <a:latin typeface="+mn-ea"/>
                <a:ea typeface="+mn-ea"/>
                <a:cs typeface="+mn-cs"/>
              </a:rPr>
              <a:t>静态存储方式</a:t>
            </a:r>
            <a:r>
              <a:rPr lang="zh-CN" altLang="en-US" sz="2400" dirty="0">
                <a:solidFill>
                  <a:schemeClr val="tx1">
                    <a:lumMod val="65000"/>
                    <a:lumOff val="35000"/>
                  </a:schemeClr>
                </a:solidFill>
                <a:latin typeface="+mn-ea"/>
                <a:ea typeface="+mn-ea"/>
                <a:cs typeface="+mn-cs"/>
              </a:rPr>
              <a:t>和</a:t>
            </a:r>
            <a:r>
              <a:rPr lang="zh-CN" altLang="en-US" sz="2400" b="1" dirty="0">
                <a:solidFill>
                  <a:schemeClr val="tx1">
                    <a:lumMod val="65000"/>
                    <a:lumOff val="35000"/>
                  </a:schemeClr>
                </a:solidFill>
                <a:latin typeface="+mn-ea"/>
                <a:ea typeface="+mn-ea"/>
                <a:cs typeface="+mn-cs"/>
              </a:rPr>
              <a:t>动态存储方式</a:t>
            </a:r>
            <a:r>
              <a:rPr lang="zh-CN" altLang="en-US" sz="2400" dirty="0">
                <a:solidFill>
                  <a:schemeClr val="tx1">
                    <a:lumMod val="65000"/>
                    <a:lumOff val="35000"/>
                  </a:schemeClr>
                </a:solidFill>
                <a:latin typeface="+mn-ea"/>
                <a:ea typeface="+mn-ea"/>
                <a:cs typeface="+mn-cs"/>
              </a:rPr>
              <a:t>。</a:t>
            </a:r>
            <a:endParaRPr lang="en-US" altLang="zh-CN" sz="2400" dirty="0">
              <a:solidFill>
                <a:schemeClr val="tx1">
                  <a:lumMod val="65000"/>
                  <a:lumOff val="35000"/>
                </a:schemeClr>
              </a:solidFill>
              <a:latin typeface="+mn-ea"/>
              <a:ea typeface="+mn-ea"/>
              <a:cs typeface="+mn-cs"/>
            </a:endParaRPr>
          </a:p>
          <a:p>
            <a:pPr marL="0" indent="0" fontAlgn="auto">
              <a:lnSpc>
                <a:spcPct val="150000"/>
              </a:lnSpc>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静态存储方式是指在程序运行期间由系统分配固定的存储空间的方式。</a:t>
            </a:r>
            <a:endParaRPr lang="en-US" altLang="zh-CN" sz="2400" dirty="0">
              <a:solidFill>
                <a:schemeClr val="tx1">
                  <a:lumMod val="65000"/>
                  <a:lumOff val="35000"/>
                </a:schemeClr>
              </a:solidFill>
              <a:latin typeface="+mn-ea"/>
              <a:ea typeface="+mn-ea"/>
              <a:cs typeface="+mn-cs"/>
            </a:endParaRPr>
          </a:p>
          <a:p>
            <a:pPr marL="0" indent="0" fontAlgn="auto">
              <a:lnSpc>
                <a:spcPct val="150000"/>
              </a:lnSpc>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动态存储方式则是在程序运行期间根据需要进行动态的分配存储空间的方式。</a:t>
            </a:r>
          </a:p>
        </p:txBody>
      </p:sp>
      <p:grpSp>
        <p:nvGrpSpPr>
          <p:cNvPr id="94211" name="组合 9"/>
          <p:cNvGrpSpPr>
            <a:grpSpLocks/>
          </p:cNvGrpSpPr>
          <p:nvPr/>
        </p:nvGrpSpPr>
        <p:grpSpPr bwMode="auto">
          <a:xfrm>
            <a:off x="860425" y="969963"/>
            <a:ext cx="7199313" cy="657225"/>
            <a:chOff x="3275013" y="1898650"/>
            <a:chExt cx="7200000" cy="657226"/>
          </a:xfrm>
        </p:grpSpPr>
        <p:sp>
          <p:nvSpPr>
            <p:cNvPr id="11" name="MH_Other_1">
              <a:extLst>
                <a:ext uri="{FF2B5EF4-FFF2-40B4-BE49-F238E27FC236}"/>
              </a:extLst>
            </p:cNvPr>
            <p:cNvSpPr/>
            <p:nvPr>
              <p:custDataLst>
                <p:tags r:id="rId4"/>
              </p:custDataLst>
            </p:nvPr>
          </p:nvSpPr>
          <p:spPr>
            <a:xfrm>
              <a:off x="3275013" y="1898650"/>
              <a:ext cx="709681"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2">
              <a:extLst>
                <a:ext uri="{FF2B5EF4-FFF2-40B4-BE49-F238E27FC236}"/>
              </a:extLst>
            </p:cNvPr>
            <p:cNvSpPr/>
            <p:nvPr>
              <p:custDataLst>
                <p:tags r:id="rId5"/>
              </p:custDataLst>
            </p:nvPr>
          </p:nvSpPr>
          <p:spPr>
            <a:xfrm>
              <a:off x="3629060" y="1898650"/>
              <a:ext cx="709680"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5">
              <a:extLst>
                <a:ext uri="{FF2B5EF4-FFF2-40B4-BE49-F238E27FC236}"/>
              </a:extLst>
            </p:cNvPr>
            <p:cNvSpPr/>
            <p:nvPr>
              <p:custDataLst>
                <p:tags r:id="rId6"/>
              </p:custDataLst>
            </p:nvPr>
          </p:nvSpPr>
          <p:spPr>
            <a:xfrm>
              <a:off x="3275013" y="2509838"/>
              <a:ext cx="7200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4212" name="组合 13"/>
          <p:cNvGrpSpPr>
            <a:grpSpLocks/>
          </p:cNvGrpSpPr>
          <p:nvPr/>
        </p:nvGrpSpPr>
        <p:grpSpPr bwMode="auto">
          <a:xfrm>
            <a:off x="3992563" y="5291138"/>
            <a:ext cx="7199312" cy="611187"/>
            <a:chOff x="1643964" y="5414964"/>
            <a:chExt cx="7200000" cy="611187"/>
          </a:xfrm>
        </p:grpSpPr>
        <p:sp>
          <p:nvSpPr>
            <p:cNvPr id="15" name="MH_Other_3">
              <a:extLst>
                <a:ext uri="{FF2B5EF4-FFF2-40B4-BE49-F238E27FC236}"/>
              </a:extLst>
            </p:cNvPr>
            <p:cNvSpPr/>
            <p:nvPr>
              <p:custDataLst>
                <p:tags r:id="rId1"/>
              </p:custDataLst>
            </p:nvPr>
          </p:nvSpPr>
          <p:spPr>
            <a:xfrm flipV="1">
              <a:off x="7780237" y="5414964"/>
              <a:ext cx="709681"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MH_Other_4">
              <a:extLst>
                <a:ext uri="{FF2B5EF4-FFF2-40B4-BE49-F238E27FC236}"/>
              </a:extLst>
            </p:cNvPr>
            <p:cNvSpPr/>
            <p:nvPr>
              <p:custDataLst>
                <p:tags r:id="rId2"/>
              </p:custDataLst>
            </p:nvPr>
          </p:nvSpPr>
          <p:spPr>
            <a:xfrm flipV="1">
              <a:off x="8134284" y="5414964"/>
              <a:ext cx="709680"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MH_Other_6">
              <a:extLst>
                <a:ext uri="{FF2B5EF4-FFF2-40B4-BE49-F238E27FC236}"/>
              </a:extLst>
            </p:cNvPr>
            <p:cNvSpPr/>
            <p:nvPr>
              <p:custDataLst>
                <p:tags r:id="rId3"/>
              </p:custDataLst>
            </p:nvPr>
          </p:nvSpPr>
          <p:spPr>
            <a:xfrm>
              <a:off x="1643964" y="5414964"/>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ctrTitle"/>
          </p:nvPr>
        </p:nvSpPr>
        <p:spPr/>
        <p:txBody>
          <a:bodyPr/>
          <a:lstStyle/>
          <a:p>
            <a:r>
              <a:rPr lang="zh-CN" altLang="en-US" smtClean="0"/>
              <a:t>定义函数</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a:xfrm>
            <a:off x="573088" y="260350"/>
            <a:ext cx="10515600" cy="1325563"/>
          </a:xfrm>
        </p:spPr>
        <p:txBody>
          <a:bodyPr/>
          <a:lstStyle/>
          <a:p>
            <a:r>
              <a:rPr lang="zh-CN" altLang="en-US" smtClean="0"/>
              <a:t>动态存储方式与静态存储方式</a:t>
            </a:r>
          </a:p>
        </p:txBody>
      </p:sp>
      <p:sp>
        <p:nvSpPr>
          <p:cNvPr id="11" name="MH_Desc_1"/>
          <p:cNvSpPr/>
          <p:nvPr>
            <p:custDataLst>
              <p:tags r:id="rId1"/>
            </p:custDataLst>
          </p:nvPr>
        </p:nvSpPr>
        <p:spPr>
          <a:xfrm>
            <a:off x="642938" y="1263650"/>
            <a:ext cx="10717212" cy="510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dirty="0">
                <a:solidFill>
                  <a:schemeClr val="tx1"/>
                </a:solidFill>
              </a:rPr>
              <a:t>数据分别存放在静态存储区和动态存储区中。全局变量全部存放在静态存储区中，在程序开始执行时给全局变量分配存储区，程序执行完毕就释放。在程序执行过程中它们占据固定的存储单元，而不是动态地进行分配和释放。</a:t>
            </a:r>
          </a:p>
          <a:p>
            <a:pPr algn="just" fontAlgn="auto">
              <a:lnSpc>
                <a:spcPct val="150000"/>
              </a:lnSpc>
              <a:spcBef>
                <a:spcPts val="0"/>
              </a:spcBef>
              <a:spcAft>
                <a:spcPts val="0"/>
              </a:spcAft>
              <a:defRPr/>
            </a:pPr>
            <a:r>
              <a:rPr lang="zh-CN" altLang="en-US" dirty="0">
                <a:solidFill>
                  <a:schemeClr val="tx1"/>
                </a:solidFill>
              </a:rPr>
              <a:t>在动态存储区中存放以下数据</a:t>
            </a:r>
            <a:r>
              <a:rPr lang="en-US" altLang="zh-CN" dirty="0">
                <a:solidFill>
                  <a:schemeClr val="tx1"/>
                </a:solidFill>
              </a:rPr>
              <a:t>: </a:t>
            </a:r>
          </a:p>
          <a:p>
            <a:pPr algn="just" fontAlgn="auto">
              <a:lnSpc>
                <a:spcPct val="150000"/>
              </a:lnSpc>
              <a:spcBef>
                <a:spcPts val="0"/>
              </a:spcBef>
              <a:spcAft>
                <a:spcPts val="0"/>
              </a:spcAft>
              <a:defRPr/>
            </a:pPr>
            <a:r>
              <a:rPr lang="en-US" altLang="zh-CN" dirty="0">
                <a:solidFill>
                  <a:schemeClr val="tx1"/>
                </a:solidFill>
              </a:rPr>
              <a:t>① </a:t>
            </a:r>
            <a:r>
              <a:rPr lang="zh-CN" altLang="en-US" dirty="0">
                <a:solidFill>
                  <a:schemeClr val="tx1"/>
                </a:solidFill>
              </a:rPr>
              <a:t>函数形式参数。在调用函数时给形参分配存储空间。</a:t>
            </a:r>
          </a:p>
          <a:p>
            <a:pPr algn="just" fontAlgn="auto">
              <a:lnSpc>
                <a:spcPct val="150000"/>
              </a:lnSpc>
              <a:spcBef>
                <a:spcPts val="0"/>
              </a:spcBef>
              <a:spcAft>
                <a:spcPts val="0"/>
              </a:spcAft>
              <a:defRPr/>
            </a:pPr>
            <a:r>
              <a:rPr lang="zh-CN" altLang="en-US" dirty="0">
                <a:solidFill>
                  <a:schemeClr val="tx1"/>
                </a:solidFill>
              </a:rPr>
              <a:t>② 函数中定义的没有用关键字</a:t>
            </a:r>
            <a:r>
              <a:rPr lang="en-US" altLang="zh-CN" dirty="0">
                <a:solidFill>
                  <a:schemeClr val="tx1"/>
                </a:solidFill>
              </a:rPr>
              <a:t>static</a:t>
            </a:r>
            <a:r>
              <a:rPr lang="zh-CN" altLang="en-US" dirty="0">
                <a:solidFill>
                  <a:schemeClr val="tx1"/>
                </a:solidFill>
              </a:rPr>
              <a:t>声明的变量，即自动变量。</a:t>
            </a:r>
          </a:p>
          <a:p>
            <a:pPr algn="just" fontAlgn="auto">
              <a:lnSpc>
                <a:spcPct val="150000"/>
              </a:lnSpc>
              <a:spcBef>
                <a:spcPts val="0"/>
              </a:spcBef>
              <a:spcAft>
                <a:spcPts val="0"/>
              </a:spcAft>
              <a:defRPr/>
            </a:pPr>
            <a:r>
              <a:rPr lang="zh-CN" altLang="en-US" dirty="0">
                <a:solidFill>
                  <a:schemeClr val="tx1"/>
                </a:solidFill>
              </a:rPr>
              <a:t>③ 函数调用时的现场保护和返回地址等。</a:t>
            </a:r>
          </a:p>
          <a:p>
            <a:pPr algn="just" fontAlgn="auto">
              <a:lnSpc>
                <a:spcPct val="150000"/>
              </a:lnSpc>
              <a:spcBef>
                <a:spcPts val="0"/>
              </a:spcBef>
              <a:spcAft>
                <a:spcPts val="0"/>
              </a:spcAft>
              <a:defRPr/>
            </a:pPr>
            <a:r>
              <a:rPr lang="zh-CN" altLang="en-US" dirty="0">
                <a:solidFill>
                  <a:schemeClr val="tx1"/>
                </a:solidFill>
              </a:rPr>
              <a:t>对以上这些数据，在函数调用开始时分配动态存储空间，函数结束时释放这些空间。在程序执行过程中，这种分配和释放是动态的，如果在一个程序中两次调用同一函数，而在此函数中定义了局部变量，在两次调用时分配给这些局部变量的存储空间的地址可能是不相同的。</a:t>
            </a:r>
          </a:p>
          <a:p>
            <a:pPr algn="just" fontAlgn="auto">
              <a:lnSpc>
                <a:spcPct val="150000"/>
              </a:lnSpc>
              <a:spcBef>
                <a:spcPts val="0"/>
              </a:spcBef>
              <a:spcAft>
                <a:spcPts val="0"/>
              </a:spcAft>
              <a:defRPr/>
            </a:pPr>
            <a:r>
              <a:rPr lang="zh-CN" altLang="en-US" dirty="0">
                <a:solidFill>
                  <a:schemeClr val="tx1"/>
                </a:solidFill>
              </a:rPr>
              <a:t>如果一个程序中包含若干个函数，每个函数中的局部变量的生存期并不等于整个程序的执行周期，它只是程序执行周期的一部分。在程序执行过程中，先后调用各个函数，此时会动态地分配和释放存储空间。</a:t>
            </a:r>
          </a:p>
        </p:txBody>
      </p:sp>
      <p:graphicFrame>
        <p:nvGraphicFramePr>
          <p:cNvPr id="3" name="表格 2">
            <a:extLst>
              <a:ext uri="{FF2B5EF4-FFF2-40B4-BE49-F238E27FC236}"/>
            </a:extLst>
          </p:cNvPr>
          <p:cNvGraphicFramePr>
            <a:graphicFrameLocks noGrp="1"/>
          </p:cNvGraphicFramePr>
          <p:nvPr/>
        </p:nvGraphicFramePr>
        <p:xfrm>
          <a:off x="7835900" y="2384425"/>
          <a:ext cx="2694781" cy="1483360"/>
        </p:xfrm>
        <a:graphic>
          <a:graphicData uri="http://schemas.openxmlformats.org/drawingml/2006/table">
            <a:tbl>
              <a:tblPr>
                <a:tableStyleId>{5C22544A-7EE6-4342-B048-85BDC9FD1C3A}</a:tableStyleId>
              </a:tblPr>
              <a:tblGrid>
                <a:gridCol w="2694781">
                  <a:extLst>
                    <a:ext uri="{9D8B030D-6E8A-4147-A177-3AD203B41FA5}"/>
                  </a:extLst>
                </a:gridCol>
              </a:tblGrid>
              <a:tr h="370840">
                <a:tc>
                  <a:txBody>
                    <a:bodyPr/>
                    <a:lstStyle/>
                    <a:p>
                      <a:pPr algn="ctr"/>
                      <a:r>
                        <a:rPr lang="zh-CN" altLang="en-US" b="1" dirty="0">
                          <a:solidFill>
                            <a:schemeClr val="accent1"/>
                          </a:solidFill>
                        </a:rPr>
                        <a:t>用户区</a:t>
                      </a:r>
                    </a:p>
                  </a:txBody>
                  <a:tcPr anchor="ctr">
                    <a:noFill/>
                  </a:tcPr>
                </a:tc>
                <a:extLst>
                  <a:ext uri="{0D108BD9-81ED-4DB2-BD59-A6C34878D82A}"/>
                </a:extLst>
              </a:tr>
              <a:tr h="370840">
                <a:tc>
                  <a:txBody>
                    <a:bodyPr/>
                    <a:lstStyle/>
                    <a:p>
                      <a:pPr algn="ctr"/>
                      <a:r>
                        <a:rPr lang="zh-CN" altLang="en-US" b="1" dirty="0">
                          <a:solidFill>
                            <a:schemeClr val="accent1"/>
                          </a:solidFill>
                        </a:rPr>
                        <a:t>程序区</a:t>
                      </a:r>
                    </a:p>
                  </a:txBody>
                  <a:tcPr anchor="ctr"/>
                </a:tc>
                <a:extLst>
                  <a:ext uri="{0D108BD9-81ED-4DB2-BD59-A6C34878D82A}"/>
                </a:extLst>
              </a:tr>
              <a:tr h="370840">
                <a:tc>
                  <a:txBody>
                    <a:bodyPr/>
                    <a:lstStyle/>
                    <a:p>
                      <a:pPr algn="ctr"/>
                      <a:r>
                        <a:rPr lang="zh-CN" altLang="en-US" b="1" dirty="0">
                          <a:solidFill>
                            <a:schemeClr val="accent1"/>
                          </a:solidFill>
                        </a:rPr>
                        <a:t>静态存储区</a:t>
                      </a:r>
                    </a:p>
                  </a:txBody>
                  <a:tcPr anchor="ctr"/>
                </a:tc>
                <a:extLst>
                  <a:ext uri="{0D108BD9-81ED-4DB2-BD59-A6C34878D82A}"/>
                </a:extLst>
              </a:tr>
              <a:tr h="370840">
                <a:tc>
                  <a:txBody>
                    <a:bodyPr/>
                    <a:lstStyle/>
                    <a:p>
                      <a:pPr algn="ctr"/>
                      <a:r>
                        <a:rPr lang="zh-CN" altLang="en-US" b="1" dirty="0">
                          <a:solidFill>
                            <a:schemeClr val="accent1"/>
                          </a:solidFill>
                        </a:rPr>
                        <a:t>动态存储区</a:t>
                      </a:r>
                    </a:p>
                  </a:txBody>
                  <a:tcPr anchor="ctr"/>
                </a:tc>
                <a:extLst>
                  <a:ext uri="{0D108BD9-81ED-4DB2-BD59-A6C34878D82A}"/>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a:xfrm>
            <a:off x="1912938" y="938213"/>
            <a:ext cx="6880225" cy="712787"/>
          </a:xfrm>
        </p:spPr>
        <p:txBody>
          <a:bodyPr/>
          <a:lstStyle/>
          <a:p>
            <a:r>
              <a:rPr lang="zh-CN" altLang="en-US" sz="3600" smtClean="0"/>
              <a:t>存储类别</a:t>
            </a:r>
          </a:p>
        </p:txBody>
      </p:sp>
      <p:sp>
        <p:nvSpPr>
          <p:cNvPr id="9" name="内容占位符 2">
            <a:extLst>
              <a:ext uri="{FF2B5EF4-FFF2-40B4-BE49-F238E27FC236}"/>
            </a:extLst>
          </p:cNvPr>
          <p:cNvSpPr>
            <a:spLocks noGrp="1"/>
          </p:cNvSpPr>
          <p:nvPr>
            <p:ph idx="1"/>
          </p:nvPr>
        </p:nvSpPr>
        <p:spPr>
          <a:xfrm>
            <a:off x="860425" y="1919288"/>
            <a:ext cx="10245725" cy="3162300"/>
          </a:xfrm>
        </p:spPr>
        <p:txBody>
          <a:bodyPr rtlCol="0" anchor="ctr">
            <a:noAutofit/>
          </a:bodyPr>
          <a:lstStyle/>
          <a:p>
            <a:pPr marL="0" indent="0" fontAlgn="auto">
              <a:lnSpc>
                <a:spcPct val="120000"/>
              </a:lnSpc>
              <a:spcBef>
                <a:spcPts val="600"/>
              </a:spcBef>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在</a:t>
            </a:r>
            <a:r>
              <a:rPr lang="en-US" altLang="zh-CN" sz="2400" dirty="0">
                <a:solidFill>
                  <a:schemeClr val="tx1">
                    <a:lumMod val="65000"/>
                    <a:lumOff val="35000"/>
                  </a:schemeClr>
                </a:solidFill>
                <a:latin typeface="+mn-ea"/>
                <a:ea typeface="+mn-ea"/>
                <a:cs typeface="+mn-cs"/>
              </a:rPr>
              <a:t>C</a:t>
            </a:r>
            <a:r>
              <a:rPr lang="zh-CN" altLang="en-US" sz="2400" dirty="0">
                <a:solidFill>
                  <a:schemeClr val="tx1">
                    <a:lumMod val="65000"/>
                    <a:lumOff val="35000"/>
                  </a:schemeClr>
                </a:solidFill>
                <a:latin typeface="+mn-ea"/>
                <a:ea typeface="+mn-ea"/>
                <a:cs typeface="+mn-cs"/>
              </a:rPr>
              <a:t>语言中，每一个变量和函数都有两个属性</a:t>
            </a:r>
            <a:r>
              <a:rPr lang="en-US" altLang="zh-CN" sz="2400" dirty="0">
                <a:solidFill>
                  <a:schemeClr val="tx1">
                    <a:lumMod val="65000"/>
                    <a:lumOff val="35000"/>
                  </a:schemeClr>
                </a:solidFill>
                <a:latin typeface="+mn-ea"/>
                <a:ea typeface="+mn-ea"/>
                <a:cs typeface="+mn-cs"/>
              </a:rPr>
              <a:t>: </a:t>
            </a:r>
            <a:r>
              <a:rPr lang="zh-CN" altLang="en-US" sz="2400" b="1" dirty="0">
                <a:solidFill>
                  <a:schemeClr val="tx1">
                    <a:lumMod val="65000"/>
                    <a:lumOff val="35000"/>
                  </a:schemeClr>
                </a:solidFill>
                <a:latin typeface="+mn-ea"/>
                <a:ea typeface="+mn-ea"/>
                <a:cs typeface="+mn-cs"/>
              </a:rPr>
              <a:t>数据类型</a:t>
            </a:r>
            <a:r>
              <a:rPr lang="zh-CN" altLang="en-US" sz="2400" dirty="0">
                <a:solidFill>
                  <a:schemeClr val="tx1">
                    <a:lumMod val="65000"/>
                    <a:lumOff val="35000"/>
                  </a:schemeClr>
                </a:solidFill>
                <a:latin typeface="+mn-ea"/>
                <a:ea typeface="+mn-ea"/>
                <a:cs typeface="+mn-cs"/>
              </a:rPr>
              <a:t>和</a:t>
            </a:r>
            <a:r>
              <a:rPr lang="zh-CN" altLang="en-US" sz="2400" b="1" dirty="0">
                <a:solidFill>
                  <a:schemeClr val="tx1">
                    <a:lumMod val="65000"/>
                    <a:lumOff val="35000"/>
                  </a:schemeClr>
                </a:solidFill>
                <a:latin typeface="+mn-ea"/>
                <a:ea typeface="+mn-ea"/>
                <a:cs typeface="+mn-cs"/>
              </a:rPr>
              <a:t>数据的存储类别</a:t>
            </a:r>
            <a:r>
              <a:rPr lang="zh-CN" altLang="en-US" sz="2400" dirty="0">
                <a:solidFill>
                  <a:schemeClr val="tx1">
                    <a:lumMod val="65000"/>
                    <a:lumOff val="35000"/>
                  </a:schemeClr>
                </a:solidFill>
                <a:latin typeface="+mn-ea"/>
                <a:ea typeface="+mn-ea"/>
                <a:cs typeface="+mn-cs"/>
              </a:rPr>
              <a:t>。</a:t>
            </a:r>
            <a:endParaRPr lang="en-US" altLang="zh-CN" sz="2400" dirty="0">
              <a:solidFill>
                <a:schemeClr val="tx1">
                  <a:lumMod val="65000"/>
                  <a:lumOff val="35000"/>
                </a:schemeClr>
              </a:solidFill>
              <a:latin typeface="+mn-ea"/>
              <a:ea typeface="+mn-ea"/>
              <a:cs typeface="+mn-cs"/>
            </a:endParaRPr>
          </a:p>
          <a:p>
            <a:pPr marL="0" indent="0" fontAlgn="auto">
              <a:lnSpc>
                <a:spcPct val="120000"/>
              </a:lnSpc>
              <a:spcBef>
                <a:spcPts val="600"/>
              </a:spcBef>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存储类别指的是数据在内存中存储的方式</a:t>
            </a:r>
            <a:r>
              <a:rPr lang="en-US" altLang="zh-CN" sz="2400" dirty="0">
                <a:solidFill>
                  <a:schemeClr val="tx1">
                    <a:lumMod val="65000"/>
                    <a:lumOff val="35000"/>
                  </a:schemeClr>
                </a:solidFill>
                <a:latin typeface="+mn-ea"/>
                <a:ea typeface="+mn-ea"/>
                <a:cs typeface="+mn-cs"/>
              </a:rPr>
              <a:t>(</a:t>
            </a:r>
            <a:r>
              <a:rPr lang="zh-CN" altLang="en-US" sz="2400" dirty="0">
                <a:solidFill>
                  <a:schemeClr val="tx1">
                    <a:lumMod val="65000"/>
                    <a:lumOff val="35000"/>
                  </a:schemeClr>
                </a:solidFill>
                <a:latin typeface="+mn-ea"/>
                <a:ea typeface="+mn-ea"/>
                <a:cs typeface="+mn-cs"/>
              </a:rPr>
              <a:t>如静态存储和动态存储</a:t>
            </a:r>
            <a:r>
              <a:rPr lang="en-US" altLang="zh-CN" sz="2400" dirty="0">
                <a:solidFill>
                  <a:schemeClr val="tx1">
                    <a:lumMod val="65000"/>
                    <a:lumOff val="35000"/>
                  </a:schemeClr>
                </a:solidFill>
                <a:latin typeface="+mn-ea"/>
                <a:ea typeface="+mn-ea"/>
                <a:cs typeface="+mn-cs"/>
              </a:rPr>
              <a:t>)</a:t>
            </a:r>
            <a:r>
              <a:rPr lang="zh-CN" altLang="en-US" sz="2400" dirty="0">
                <a:solidFill>
                  <a:schemeClr val="tx1">
                    <a:lumMod val="65000"/>
                    <a:lumOff val="35000"/>
                  </a:schemeClr>
                </a:solidFill>
                <a:latin typeface="+mn-ea"/>
                <a:ea typeface="+mn-ea"/>
                <a:cs typeface="+mn-cs"/>
              </a:rPr>
              <a:t>。 </a:t>
            </a:r>
          </a:p>
          <a:p>
            <a:pPr marL="0" indent="0" fontAlgn="auto">
              <a:lnSpc>
                <a:spcPct val="120000"/>
              </a:lnSpc>
              <a:spcBef>
                <a:spcPts val="600"/>
              </a:spcBef>
              <a:spcAft>
                <a:spcPts val="0"/>
              </a:spcAft>
              <a:buFont typeface="Arial" panose="020B0604020202020204" pitchFamily="34" charset="0"/>
              <a:buNone/>
              <a:defRPr/>
            </a:pPr>
            <a:r>
              <a:rPr lang="zh-CN" altLang="en-US" sz="2400" dirty="0">
                <a:solidFill>
                  <a:schemeClr val="tx1">
                    <a:lumMod val="65000"/>
                    <a:lumOff val="35000"/>
                  </a:schemeClr>
                </a:solidFill>
                <a:latin typeface="+mn-ea"/>
                <a:ea typeface="+mn-ea"/>
                <a:cs typeface="+mn-cs"/>
              </a:rPr>
              <a:t>在定义和声明变量和函数时，一般应同时指定其数据类型和存储类别，也可以采用默认方式指定（即如果用户不指定，系统会隐含地指定为某一种存储类别）。</a:t>
            </a:r>
          </a:p>
          <a:p>
            <a:pPr marL="0" indent="0" fontAlgn="auto">
              <a:lnSpc>
                <a:spcPct val="120000"/>
              </a:lnSpc>
              <a:spcBef>
                <a:spcPts val="600"/>
              </a:spcBef>
              <a:spcAft>
                <a:spcPts val="0"/>
              </a:spcAft>
              <a:buFont typeface="Arial" panose="020B0604020202020204" pitchFamily="34" charset="0"/>
              <a:buNone/>
              <a:defRPr/>
            </a:pPr>
            <a:r>
              <a:rPr lang="en-US" altLang="zh-CN" sz="2400" dirty="0">
                <a:solidFill>
                  <a:schemeClr val="tx1">
                    <a:lumMod val="65000"/>
                    <a:lumOff val="35000"/>
                  </a:schemeClr>
                </a:solidFill>
                <a:latin typeface="+mn-ea"/>
                <a:ea typeface="+mn-ea"/>
                <a:cs typeface="+mn-cs"/>
              </a:rPr>
              <a:t>C</a:t>
            </a:r>
            <a:r>
              <a:rPr lang="zh-CN" altLang="en-US" sz="2400" dirty="0">
                <a:solidFill>
                  <a:schemeClr val="tx1">
                    <a:lumMod val="65000"/>
                    <a:lumOff val="35000"/>
                  </a:schemeClr>
                </a:solidFill>
                <a:latin typeface="+mn-ea"/>
                <a:ea typeface="+mn-ea"/>
                <a:cs typeface="+mn-cs"/>
              </a:rPr>
              <a:t>的存储类别包括</a:t>
            </a:r>
            <a:r>
              <a:rPr lang="en-US" altLang="zh-CN" sz="2400" dirty="0">
                <a:solidFill>
                  <a:schemeClr val="tx1">
                    <a:lumMod val="65000"/>
                    <a:lumOff val="35000"/>
                  </a:schemeClr>
                </a:solidFill>
                <a:latin typeface="+mn-ea"/>
                <a:ea typeface="+mn-ea"/>
                <a:cs typeface="+mn-cs"/>
              </a:rPr>
              <a:t>4</a:t>
            </a:r>
            <a:r>
              <a:rPr lang="zh-CN" altLang="en-US" sz="2400" dirty="0">
                <a:solidFill>
                  <a:schemeClr val="tx1">
                    <a:lumMod val="65000"/>
                    <a:lumOff val="35000"/>
                  </a:schemeClr>
                </a:solidFill>
                <a:latin typeface="+mn-ea"/>
                <a:ea typeface="+mn-ea"/>
                <a:cs typeface="+mn-cs"/>
              </a:rPr>
              <a:t>种</a:t>
            </a:r>
            <a:r>
              <a:rPr lang="en-US" altLang="zh-CN" sz="2400" dirty="0">
                <a:solidFill>
                  <a:schemeClr val="tx1">
                    <a:lumMod val="65000"/>
                    <a:lumOff val="35000"/>
                  </a:schemeClr>
                </a:solidFill>
                <a:latin typeface="+mn-ea"/>
                <a:ea typeface="+mn-ea"/>
                <a:cs typeface="+mn-cs"/>
              </a:rPr>
              <a:t>: </a:t>
            </a:r>
            <a:r>
              <a:rPr lang="zh-CN" altLang="en-US" sz="2400" b="1" dirty="0">
                <a:solidFill>
                  <a:schemeClr val="tx1">
                    <a:lumMod val="65000"/>
                    <a:lumOff val="35000"/>
                  </a:schemeClr>
                </a:solidFill>
                <a:latin typeface="+mn-ea"/>
                <a:ea typeface="+mn-ea"/>
                <a:cs typeface="+mn-cs"/>
              </a:rPr>
              <a:t>自动的（</a:t>
            </a:r>
            <a:r>
              <a:rPr lang="en-US" altLang="zh-CN" sz="2400" b="1" dirty="0">
                <a:solidFill>
                  <a:schemeClr val="tx1">
                    <a:lumMod val="65000"/>
                    <a:lumOff val="35000"/>
                  </a:schemeClr>
                </a:solidFill>
                <a:latin typeface="+mn-ea"/>
                <a:ea typeface="+mn-ea"/>
                <a:cs typeface="+mn-cs"/>
              </a:rPr>
              <a:t>auto</a:t>
            </a:r>
            <a:r>
              <a:rPr lang="zh-CN" altLang="en-US" sz="2400" b="1" dirty="0">
                <a:solidFill>
                  <a:schemeClr val="tx1">
                    <a:lumMod val="65000"/>
                    <a:lumOff val="35000"/>
                  </a:schemeClr>
                </a:solidFill>
                <a:latin typeface="+mn-ea"/>
                <a:ea typeface="+mn-ea"/>
                <a:cs typeface="+mn-cs"/>
              </a:rPr>
              <a:t>）、静态的（</a:t>
            </a:r>
            <a:r>
              <a:rPr lang="en-US" altLang="zh-CN" sz="2400" b="1" dirty="0" err="1">
                <a:solidFill>
                  <a:schemeClr val="tx1">
                    <a:lumMod val="65000"/>
                    <a:lumOff val="35000"/>
                  </a:schemeClr>
                </a:solidFill>
                <a:latin typeface="+mn-ea"/>
                <a:ea typeface="+mn-ea"/>
                <a:cs typeface="+mn-cs"/>
              </a:rPr>
              <a:t>statis</a:t>
            </a:r>
            <a:r>
              <a:rPr lang="zh-CN" altLang="en-US" sz="2400" b="1" dirty="0">
                <a:solidFill>
                  <a:schemeClr val="tx1">
                    <a:lumMod val="65000"/>
                    <a:lumOff val="35000"/>
                  </a:schemeClr>
                </a:solidFill>
                <a:latin typeface="+mn-ea"/>
                <a:ea typeface="+mn-ea"/>
                <a:cs typeface="+mn-cs"/>
              </a:rPr>
              <a:t>）、寄存器的（</a:t>
            </a:r>
            <a:r>
              <a:rPr lang="en-US" altLang="zh-CN" sz="2400" b="1" dirty="0">
                <a:solidFill>
                  <a:schemeClr val="tx1">
                    <a:lumMod val="65000"/>
                    <a:lumOff val="35000"/>
                  </a:schemeClr>
                </a:solidFill>
                <a:latin typeface="+mn-ea"/>
                <a:ea typeface="+mn-ea"/>
                <a:cs typeface="+mn-cs"/>
              </a:rPr>
              <a:t>register</a:t>
            </a:r>
            <a:r>
              <a:rPr lang="zh-CN" altLang="en-US" sz="2400" b="1" dirty="0">
                <a:solidFill>
                  <a:schemeClr val="tx1">
                    <a:lumMod val="65000"/>
                    <a:lumOff val="35000"/>
                  </a:schemeClr>
                </a:solidFill>
                <a:latin typeface="+mn-ea"/>
                <a:ea typeface="+mn-ea"/>
                <a:cs typeface="+mn-cs"/>
              </a:rPr>
              <a:t>）、外部的（</a:t>
            </a:r>
            <a:r>
              <a:rPr lang="en-US" altLang="zh-CN" sz="2400" b="1" dirty="0">
                <a:solidFill>
                  <a:schemeClr val="tx1">
                    <a:lumMod val="65000"/>
                    <a:lumOff val="35000"/>
                  </a:schemeClr>
                </a:solidFill>
                <a:latin typeface="+mn-ea"/>
                <a:ea typeface="+mn-ea"/>
                <a:cs typeface="+mn-cs"/>
              </a:rPr>
              <a:t>extern</a:t>
            </a:r>
            <a:r>
              <a:rPr lang="zh-CN" altLang="en-US" sz="2400" b="1" dirty="0">
                <a:solidFill>
                  <a:schemeClr val="tx1">
                    <a:lumMod val="65000"/>
                    <a:lumOff val="35000"/>
                  </a:schemeClr>
                </a:solidFill>
                <a:latin typeface="+mn-ea"/>
                <a:ea typeface="+mn-ea"/>
                <a:cs typeface="+mn-cs"/>
              </a:rPr>
              <a:t>）</a:t>
            </a:r>
            <a:r>
              <a:rPr lang="zh-CN" altLang="en-US" sz="2400" dirty="0">
                <a:solidFill>
                  <a:schemeClr val="tx1">
                    <a:lumMod val="65000"/>
                    <a:lumOff val="35000"/>
                  </a:schemeClr>
                </a:solidFill>
                <a:latin typeface="+mn-ea"/>
                <a:ea typeface="+mn-ea"/>
                <a:cs typeface="+mn-cs"/>
              </a:rPr>
              <a:t>。根据变量的存储类别，可以知道变量的作用域和生存期。</a:t>
            </a:r>
          </a:p>
        </p:txBody>
      </p:sp>
      <p:grpSp>
        <p:nvGrpSpPr>
          <p:cNvPr id="98307" name="组合 9"/>
          <p:cNvGrpSpPr>
            <a:grpSpLocks/>
          </p:cNvGrpSpPr>
          <p:nvPr/>
        </p:nvGrpSpPr>
        <p:grpSpPr bwMode="auto">
          <a:xfrm>
            <a:off x="860425" y="969963"/>
            <a:ext cx="3598863" cy="657225"/>
            <a:chOff x="3275013" y="1898650"/>
            <a:chExt cx="3600000" cy="657226"/>
          </a:xfrm>
        </p:grpSpPr>
        <p:sp>
          <p:nvSpPr>
            <p:cNvPr id="11" name="MH_Other_1">
              <a:extLst>
                <a:ext uri="{FF2B5EF4-FFF2-40B4-BE49-F238E27FC236}"/>
              </a:extLst>
            </p:cNvPr>
            <p:cNvSpPr/>
            <p:nvPr>
              <p:custDataLst>
                <p:tags r:id="rId4"/>
              </p:custDataLst>
            </p:nvPr>
          </p:nvSpPr>
          <p:spPr>
            <a:xfrm>
              <a:off x="3275013" y="1898650"/>
              <a:ext cx="709837"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2">
              <a:extLst>
                <a:ext uri="{FF2B5EF4-FFF2-40B4-BE49-F238E27FC236}"/>
              </a:extLst>
            </p:cNvPr>
            <p:cNvSpPr/>
            <p:nvPr>
              <p:custDataLst>
                <p:tags r:id="rId5"/>
              </p:custDataLst>
            </p:nvPr>
          </p:nvSpPr>
          <p:spPr>
            <a:xfrm>
              <a:off x="3629138" y="1898650"/>
              <a:ext cx="709836"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5">
              <a:extLst>
                <a:ext uri="{FF2B5EF4-FFF2-40B4-BE49-F238E27FC236}"/>
              </a:extLst>
            </p:cNvPr>
            <p:cNvSpPr/>
            <p:nvPr>
              <p:custDataLst>
                <p:tags r:id="rId6"/>
              </p:custDataLst>
            </p:nvPr>
          </p:nvSpPr>
          <p:spPr>
            <a:xfrm>
              <a:off x="3275013" y="2509838"/>
              <a:ext cx="3600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8308" name="组合 13"/>
          <p:cNvGrpSpPr>
            <a:grpSpLocks/>
          </p:cNvGrpSpPr>
          <p:nvPr/>
        </p:nvGrpSpPr>
        <p:grpSpPr bwMode="auto">
          <a:xfrm>
            <a:off x="7507288" y="5532438"/>
            <a:ext cx="3598862" cy="646112"/>
            <a:chOff x="5243964" y="5381154"/>
            <a:chExt cx="3600000" cy="644997"/>
          </a:xfrm>
        </p:grpSpPr>
        <p:sp>
          <p:nvSpPr>
            <p:cNvPr id="15" name="MH_Other_3">
              <a:extLst>
                <a:ext uri="{FF2B5EF4-FFF2-40B4-BE49-F238E27FC236}"/>
              </a:extLst>
            </p:cNvPr>
            <p:cNvSpPr/>
            <p:nvPr>
              <p:custDataLst>
                <p:tags r:id="rId1"/>
              </p:custDataLst>
            </p:nvPr>
          </p:nvSpPr>
          <p:spPr>
            <a:xfrm flipV="1">
              <a:off x="7780003" y="5414433"/>
              <a:ext cx="709837" cy="61171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MH_Other_4">
              <a:extLst>
                <a:ext uri="{FF2B5EF4-FFF2-40B4-BE49-F238E27FC236}"/>
              </a:extLst>
            </p:cNvPr>
            <p:cNvSpPr/>
            <p:nvPr>
              <p:custDataLst>
                <p:tags r:id="rId2"/>
              </p:custDataLst>
            </p:nvPr>
          </p:nvSpPr>
          <p:spPr>
            <a:xfrm flipV="1">
              <a:off x="8134128" y="5414433"/>
              <a:ext cx="709836" cy="61171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MH_Other_6">
              <a:extLst>
                <a:ext uri="{FF2B5EF4-FFF2-40B4-BE49-F238E27FC236}"/>
              </a:extLst>
            </p:cNvPr>
            <p:cNvSpPr/>
            <p:nvPr>
              <p:custDataLst>
                <p:tags r:id="rId3"/>
              </p:custDataLst>
            </p:nvPr>
          </p:nvSpPr>
          <p:spPr>
            <a:xfrm>
              <a:off x="5243964" y="5381154"/>
              <a:ext cx="3600000" cy="45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a:xfrm>
            <a:off x="566738" y="17463"/>
            <a:ext cx="10515600" cy="1325562"/>
          </a:xfrm>
        </p:spPr>
        <p:txBody>
          <a:bodyPr/>
          <a:lstStyle/>
          <a:p>
            <a:r>
              <a:rPr lang="zh-CN" altLang="en-US" smtClean="0"/>
              <a:t>局部变量的存储类别</a:t>
            </a:r>
          </a:p>
        </p:txBody>
      </p:sp>
      <p:sp>
        <p:nvSpPr>
          <p:cNvPr id="9" name="标题 1">
            <a:extLst>
              <a:ext uri="{FF2B5EF4-FFF2-40B4-BE49-F238E27FC236}"/>
            </a:extLst>
          </p:cNvPr>
          <p:cNvSpPr txBox="1">
            <a:spLocks/>
          </p:cNvSpPr>
          <p:nvPr/>
        </p:nvSpPr>
        <p:spPr>
          <a:xfrm>
            <a:off x="646113" y="1025525"/>
            <a:ext cx="3062287"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dirty="0"/>
              <a:t>自动变量</a:t>
            </a:r>
            <a:r>
              <a:rPr lang="en-US" altLang="zh-CN" sz="2400" dirty="0"/>
              <a:t>(auto</a:t>
            </a:r>
            <a:r>
              <a:rPr lang="zh-CN" altLang="en-US" sz="2400" dirty="0"/>
              <a:t>变量</a:t>
            </a:r>
            <a:r>
              <a:rPr lang="en-US" altLang="zh-CN" sz="2400" dirty="0"/>
              <a:t>)</a:t>
            </a:r>
            <a:endParaRPr lang="zh-CN" altLang="en-US" sz="2400" dirty="0"/>
          </a:p>
        </p:txBody>
      </p:sp>
      <p:sp>
        <p:nvSpPr>
          <p:cNvPr id="12" name="MH_Text_1">
            <a:extLst>
              <a:ext uri="{FF2B5EF4-FFF2-40B4-BE49-F238E27FC236}"/>
            </a:extLst>
          </p:cNvPr>
          <p:cNvSpPr/>
          <p:nvPr>
            <p:custDataLst>
              <p:tags r:id="rId1"/>
            </p:custDataLst>
          </p:nvPr>
        </p:nvSpPr>
        <p:spPr>
          <a:xfrm>
            <a:off x="646113" y="1555750"/>
            <a:ext cx="10698162" cy="46259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lstStyle/>
          <a:p>
            <a:pPr algn="just" fontAlgn="auto">
              <a:lnSpc>
                <a:spcPct val="150000"/>
              </a:lnSpc>
              <a:spcBef>
                <a:spcPts val="0"/>
              </a:spcBef>
              <a:spcAft>
                <a:spcPts val="600"/>
              </a:spcAft>
              <a:defRPr/>
            </a:pPr>
            <a:r>
              <a:rPr lang="zh-CN" altLang="en-US" sz="2000" dirty="0">
                <a:solidFill>
                  <a:schemeClr val="tx1"/>
                </a:solidFill>
              </a:rPr>
              <a:t>函数中的局部变量，如果不专门声明为</a:t>
            </a:r>
            <a:r>
              <a:rPr lang="en-US" altLang="zh-CN" sz="2000" dirty="0">
                <a:solidFill>
                  <a:schemeClr val="tx1"/>
                </a:solidFill>
              </a:rPr>
              <a:t>static</a:t>
            </a:r>
            <a:r>
              <a:rPr lang="zh-CN" altLang="en-US" sz="2000" dirty="0">
                <a:solidFill>
                  <a:schemeClr val="tx1"/>
                </a:solidFill>
              </a:rPr>
              <a:t>（静态）存储类别，都是动态地分配存储空间的，数据存储在动态存储区中。函数中的形参和在函数中定义的局部变量（包括在复合语句中定义的局部变量），都属于此类。在调用该函数时，系统会给这些变量分配存储空间，在函数调用结束时就自动释放这些存储空间。因此这类局部变量称为</a:t>
            </a:r>
            <a:r>
              <a:rPr lang="zh-CN" altLang="en-US" sz="2000" b="1" dirty="0">
                <a:solidFill>
                  <a:schemeClr val="tx1"/>
                </a:solidFill>
              </a:rPr>
              <a:t>自动变量</a:t>
            </a:r>
            <a:r>
              <a:rPr lang="zh-CN" altLang="en-US" sz="2000" dirty="0">
                <a:solidFill>
                  <a:schemeClr val="tx1"/>
                </a:solidFill>
              </a:rPr>
              <a:t>。自动变量用关键字</a:t>
            </a:r>
            <a:r>
              <a:rPr lang="en-US" altLang="zh-CN" sz="2000" dirty="0">
                <a:solidFill>
                  <a:schemeClr val="tx1"/>
                </a:solidFill>
              </a:rPr>
              <a:t>auto</a:t>
            </a:r>
            <a:r>
              <a:rPr lang="zh-CN" altLang="en-US" sz="2000" dirty="0">
                <a:solidFill>
                  <a:schemeClr val="tx1"/>
                </a:solidFill>
              </a:rPr>
              <a:t>作存储类别的声明。</a:t>
            </a:r>
            <a:endParaRPr lang="en-US" altLang="zh-CN" sz="2000" dirty="0">
              <a:solidFill>
                <a:schemeClr val="tx1"/>
              </a:solidFill>
            </a:endParaRPr>
          </a:p>
          <a:p>
            <a:pPr algn="just" fontAlgn="auto">
              <a:lnSpc>
                <a:spcPct val="150000"/>
              </a:lnSpc>
              <a:spcBef>
                <a:spcPts val="0"/>
              </a:spcBef>
              <a:spcAft>
                <a:spcPts val="600"/>
              </a:spcAft>
              <a:defRPr/>
            </a:pPr>
            <a:endParaRPr lang="en-US" altLang="zh-CN" sz="2000" dirty="0">
              <a:solidFill>
                <a:schemeClr val="tx1"/>
              </a:solidFill>
            </a:endParaRPr>
          </a:p>
          <a:p>
            <a:pPr algn="just" fontAlgn="auto">
              <a:lnSpc>
                <a:spcPct val="150000"/>
              </a:lnSpc>
              <a:spcBef>
                <a:spcPts val="0"/>
              </a:spcBef>
              <a:spcAft>
                <a:spcPts val="600"/>
              </a:spcAft>
              <a:defRPr/>
            </a:pPr>
            <a:endParaRPr lang="en-US" altLang="zh-CN" sz="2000" dirty="0">
              <a:solidFill>
                <a:schemeClr val="tx1"/>
              </a:solidFill>
            </a:endParaRPr>
          </a:p>
          <a:p>
            <a:pPr algn="just" fontAlgn="auto">
              <a:lnSpc>
                <a:spcPct val="150000"/>
              </a:lnSpc>
              <a:spcBef>
                <a:spcPts val="0"/>
              </a:spcBef>
              <a:spcAft>
                <a:spcPts val="600"/>
              </a:spcAft>
              <a:defRPr/>
            </a:pPr>
            <a:r>
              <a:rPr lang="zh-CN" altLang="en-US" sz="2000" dirty="0">
                <a:solidFill>
                  <a:schemeClr val="tx1"/>
                </a:solidFill>
              </a:rPr>
              <a:t>实际上，关键字</a:t>
            </a:r>
            <a:r>
              <a:rPr lang="en-US" altLang="zh-CN" sz="2000" dirty="0">
                <a:solidFill>
                  <a:schemeClr val="tx1"/>
                </a:solidFill>
              </a:rPr>
              <a:t>auto</a:t>
            </a:r>
            <a:r>
              <a:rPr lang="zh-CN" altLang="en-US" sz="2000" dirty="0">
                <a:solidFill>
                  <a:schemeClr val="tx1"/>
                </a:solidFill>
              </a:rPr>
              <a:t>可以省略，</a:t>
            </a:r>
            <a:r>
              <a:rPr lang="zh-CN" altLang="en-US" sz="2000" b="1" dirty="0">
                <a:solidFill>
                  <a:schemeClr val="tx1"/>
                </a:solidFill>
              </a:rPr>
              <a:t>不写</a:t>
            </a:r>
            <a:r>
              <a:rPr lang="en-US" altLang="zh-CN" sz="2000" b="1" dirty="0">
                <a:solidFill>
                  <a:schemeClr val="tx1"/>
                </a:solidFill>
              </a:rPr>
              <a:t>auto</a:t>
            </a:r>
            <a:r>
              <a:rPr lang="zh-CN" altLang="en-US" sz="2000" b="1" dirty="0">
                <a:solidFill>
                  <a:schemeClr val="tx1"/>
                </a:solidFill>
              </a:rPr>
              <a:t>则隐含指定为“自动存储类别”</a:t>
            </a:r>
            <a:r>
              <a:rPr lang="zh-CN" altLang="en-US" sz="2000" dirty="0">
                <a:solidFill>
                  <a:schemeClr val="tx1"/>
                </a:solidFill>
              </a:rPr>
              <a:t>，它属于动态存储方式。程序中大多数变量属于自动变量。</a:t>
            </a:r>
          </a:p>
        </p:txBody>
      </p:sp>
      <p:sp>
        <p:nvSpPr>
          <p:cNvPr id="13" name="圆角矩形 12">
            <a:extLst>
              <a:ext uri="{FF2B5EF4-FFF2-40B4-BE49-F238E27FC236}"/>
            </a:extLst>
          </p:cNvPr>
          <p:cNvSpPr>
            <a:spLocks noRot="1" noChangeAspect="1" noMove="1" noResize="1" noEditPoints="1" noAdjustHandles="1" noChangeArrowheads="1" noChangeShapeType="1" noTextEdit="1"/>
          </p:cNvSpPr>
          <p:nvPr/>
        </p:nvSpPr>
        <p:spPr>
          <a:xfrm>
            <a:off x="2581835" y="3571185"/>
            <a:ext cx="3911836" cy="1408009"/>
          </a:xfrm>
          <a:prstGeom prst="roundRect">
            <a:avLst>
              <a:gd name="adj" fmla="val 3878"/>
            </a:avLst>
          </a:prstGeom>
          <a:blipFill>
            <a:blip r:embed="rId4" cstate="print"/>
            <a:stretch>
              <a:fillRect b="-1717"/>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14" name="圆角矩形 12">
            <a:extLst>
              <a:ext uri="{FF2B5EF4-FFF2-40B4-BE49-F238E27FC236}"/>
            </a:extLst>
          </p:cNvPr>
          <p:cNvSpPr/>
          <p:nvPr/>
        </p:nvSpPr>
        <p:spPr>
          <a:xfrm>
            <a:off x="4424363" y="5586413"/>
            <a:ext cx="3913187" cy="371475"/>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dirty="0"/>
              <a:t>auto </a:t>
            </a:r>
            <a:r>
              <a:rPr lang="en-US" altLang="zh-CN" sz="1400" dirty="0" err="1"/>
              <a:t>int</a:t>
            </a:r>
            <a:r>
              <a:rPr lang="en-US" altLang="zh-CN" sz="1400" dirty="0"/>
              <a:t> </a:t>
            </a:r>
            <a:r>
              <a:rPr lang="en-US" altLang="zh-CN" sz="1400" dirty="0" err="1"/>
              <a:t>b,c</a:t>
            </a:r>
            <a:r>
              <a:rPr lang="en-US" altLang="zh-CN" sz="1400" dirty="0"/>
              <a:t>=3;	</a:t>
            </a:r>
            <a:r>
              <a:rPr lang="en-US" altLang="zh-CN" sz="1400" dirty="0">
                <a:solidFill>
                  <a:srgbClr val="008000"/>
                </a:solidFill>
              </a:rPr>
              <a:t>//</a:t>
            </a:r>
            <a:r>
              <a:rPr lang="zh-CN" altLang="en-US" sz="1400" dirty="0">
                <a:solidFill>
                  <a:srgbClr val="008000"/>
                </a:solidFill>
              </a:rPr>
              <a:t>等价于</a:t>
            </a:r>
            <a:r>
              <a:rPr lang="en-US" altLang="zh-CN" sz="1400" dirty="0" err="1">
                <a:solidFill>
                  <a:srgbClr val="008000"/>
                </a:solidFill>
              </a:rPr>
              <a:t>int</a:t>
            </a:r>
            <a:r>
              <a:rPr lang="en-US" altLang="zh-CN" sz="1400" dirty="0">
                <a:solidFill>
                  <a:srgbClr val="008000"/>
                </a:solidFill>
              </a:rPr>
              <a:t> </a:t>
            </a:r>
            <a:r>
              <a:rPr lang="en-US" altLang="zh-CN" sz="1400" dirty="0" err="1">
                <a:solidFill>
                  <a:srgbClr val="008000"/>
                </a:solidFill>
              </a:rPr>
              <a:t>b,c</a:t>
            </a:r>
            <a:r>
              <a:rPr lang="en-US" altLang="zh-CN" sz="1400" dirty="0">
                <a:solidFill>
                  <a:srgbClr val="008000"/>
                </a:solidFill>
              </a:rPr>
              <a:t>=3;</a:t>
            </a:r>
            <a:endParaRPr lang="zh-CN" altLang="en-US" sz="1400" dirty="0">
              <a:solidFill>
                <a:srgbClr val="008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extLst>
          </p:cNvPr>
          <p:cNvSpPr/>
          <p:nvPr/>
        </p:nvSpPr>
        <p:spPr>
          <a:xfrm>
            <a:off x="0" y="2219325"/>
            <a:ext cx="12192000" cy="50641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spAutoFit/>
          </a:bodyPr>
          <a:lstStyle/>
          <a:p>
            <a:pPr fontAlgn="auto">
              <a:lnSpc>
                <a:spcPct val="150000"/>
              </a:lnSpc>
              <a:spcBef>
                <a:spcPts val="0"/>
              </a:spcBef>
              <a:spcAft>
                <a:spcPts val="0"/>
              </a:spcAft>
              <a:defRPr/>
            </a:pPr>
            <a:endParaRPr lang="zh-CN" altLang="en-US" sz="2000" dirty="0"/>
          </a:p>
        </p:txBody>
      </p:sp>
      <p:sp>
        <p:nvSpPr>
          <p:cNvPr id="3" name="圆角矩形 2"/>
          <p:cNvSpPr/>
          <p:nvPr>
            <p:custDataLst>
              <p:tags r:id="rId1"/>
            </p:custDataLst>
          </p:nvPr>
        </p:nvSpPr>
        <p:spPr>
          <a:xfrm>
            <a:off x="2344738" y="2940050"/>
            <a:ext cx="7502525" cy="2168525"/>
          </a:xfrm>
          <a:prstGeom prst="roundRect">
            <a:avLst>
              <a:gd name="adj" fmla="val 6212"/>
            </a:avLst>
          </a:prstGeom>
          <a:solidFill>
            <a:sysClr val="window" lastClr="FFFFFF">
              <a:lumMod val="95000"/>
            </a:sysClr>
          </a:solidFill>
          <a:ln w="12700" cap="flat" cmpd="sng" algn="ctr">
            <a:solidFill>
              <a:sysClr val="window" lastClr="FFFFFF"/>
            </a:solidFill>
            <a:prstDash val="solid"/>
            <a:miter lim="800000"/>
          </a:ln>
          <a:effectLst>
            <a:outerShdw blurRad="38100" sx="101000" sy="101000" algn="ctr" rotWithShape="0">
              <a:prstClr val="black">
                <a:alpha val="14000"/>
              </a:prstClr>
            </a:outerShdw>
          </a:effectLst>
        </p:spPr>
        <p:txBody>
          <a:bodyPr anchor="ctr"/>
          <a:lstStyle/>
          <a:p>
            <a:pPr fontAlgn="auto">
              <a:lnSpc>
                <a:spcPct val="150000"/>
              </a:lnSpc>
              <a:spcBef>
                <a:spcPts val="0"/>
              </a:spcBef>
              <a:spcAft>
                <a:spcPts val="0"/>
              </a:spcAft>
              <a:defRPr/>
            </a:pPr>
            <a:r>
              <a:rPr lang="zh-CN" altLang="en-US">
                <a:latin typeface="+mn-lt"/>
                <a:ea typeface="+mn-ea"/>
                <a:cs typeface="+mn-cs"/>
              </a:rPr>
              <a:t>有时希望函数中的局部变量的值在函数调用结束后不消失而继续保留原值，即其占用的存储单元不释放，在下一次再调用该函数时，该变量已有值（就是上一次函数调用结束时的值）。这时就应该指定该局部变量为“</a:t>
            </a:r>
            <a:r>
              <a:rPr lang="zh-CN" altLang="en-US" b="1">
                <a:latin typeface="+mn-lt"/>
                <a:ea typeface="+mn-ea"/>
                <a:cs typeface="+mn-cs"/>
              </a:rPr>
              <a:t>静态局部变量</a:t>
            </a:r>
            <a:r>
              <a:rPr lang="zh-CN" altLang="en-US">
                <a:latin typeface="+mn-lt"/>
                <a:ea typeface="+mn-ea"/>
                <a:cs typeface="+mn-cs"/>
              </a:rPr>
              <a:t>”，用关键字</a:t>
            </a:r>
            <a:r>
              <a:rPr lang="zh-CN" altLang="en-US" b="1">
                <a:latin typeface="+mn-lt"/>
                <a:ea typeface="+mn-ea"/>
                <a:cs typeface="+mn-cs"/>
              </a:rPr>
              <a:t>static</a:t>
            </a:r>
            <a:r>
              <a:rPr lang="zh-CN" altLang="en-US">
                <a:latin typeface="+mn-lt"/>
                <a:ea typeface="+mn-ea"/>
                <a:cs typeface="+mn-cs"/>
              </a:rPr>
              <a:t>进行声明。</a:t>
            </a:r>
            <a:endParaRPr lang="zh-CN" altLang="en-US" dirty="0">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a:xfrm>
            <a:off x="846138" y="0"/>
            <a:ext cx="10515600" cy="1325563"/>
          </a:xfrm>
        </p:spPr>
        <p:txBody>
          <a:bodyPr/>
          <a:lstStyle/>
          <a:p>
            <a:r>
              <a:rPr lang="zh-CN" altLang="en-US" smtClean="0"/>
              <a:t>局部变量的存储类别</a:t>
            </a:r>
          </a:p>
        </p:txBody>
      </p:sp>
      <p:sp>
        <p:nvSpPr>
          <p:cNvPr id="9" name="标题 1">
            <a:extLst>
              <a:ext uri="{FF2B5EF4-FFF2-40B4-BE49-F238E27FC236}"/>
            </a:extLst>
          </p:cNvPr>
          <p:cNvSpPr txBox="1">
            <a:spLocks/>
          </p:cNvSpPr>
          <p:nvPr/>
        </p:nvSpPr>
        <p:spPr>
          <a:xfrm>
            <a:off x="923925" y="1008063"/>
            <a:ext cx="4440238"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03427" name="内容占位符 2"/>
          <p:cNvSpPr>
            <a:spLocks noGrp="1"/>
          </p:cNvSpPr>
          <p:nvPr>
            <p:ph idx="1"/>
          </p:nvPr>
        </p:nvSpPr>
        <p:spPr>
          <a:xfrm>
            <a:off x="692150" y="1622425"/>
            <a:ext cx="10971213"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7.16】</a:t>
            </a:r>
            <a:r>
              <a:rPr lang="zh-CN" altLang="en-US" sz="2000" smtClean="0">
                <a:solidFill>
                  <a:schemeClr val="accent1"/>
                </a:solidFill>
              </a:rPr>
              <a:t>考察静态局部变量的值。</a:t>
            </a:r>
          </a:p>
        </p:txBody>
      </p:sp>
      <p:sp>
        <p:nvSpPr>
          <p:cNvPr id="8" name="圆角矩形 12">
            <a:extLst>
              <a:ext uri="{FF2B5EF4-FFF2-40B4-BE49-F238E27FC236}"/>
            </a:extLst>
          </p:cNvPr>
          <p:cNvSpPr/>
          <p:nvPr/>
        </p:nvSpPr>
        <p:spPr>
          <a:xfrm>
            <a:off x="402956" y="2224088"/>
            <a:ext cx="4446857" cy="423703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err="1"/>
              <a:t>int</a:t>
            </a:r>
            <a:r>
              <a:rPr lang="en-US" altLang="zh-CN" sz="1400" dirty="0"/>
              <a:t> main()</a:t>
            </a:r>
          </a:p>
          <a:p>
            <a:pPr defTabSz="363538" fontAlgn="auto">
              <a:lnSpc>
                <a:spcPct val="120000"/>
              </a:lnSpc>
              <a:spcBef>
                <a:spcPts val="0"/>
              </a:spcBef>
              <a:spcAft>
                <a:spcPts val="0"/>
              </a:spcAft>
              <a:defRPr/>
            </a:pPr>
            <a:r>
              <a:rPr lang="en-US" altLang="zh-CN" sz="1400" dirty="0"/>
              <a:t>{	</a:t>
            </a:r>
            <a:r>
              <a:rPr lang="en-US" altLang="zh-CN" sz="1400" dirty="0" err="1"/>
              <a:t>int</a:t>
            </a:r>
            <a:r>
              <a:rPr lang="en-US" altLang="zh-CN" sz="1400" dirty="0"/>
              <a:t> f(</a:t>
            </a:r>
            <a:r>
              <a:rPr lang="en-US" altLang="zh-CN" sz="1400" dirty="0" err="1"/>
              <a:t>int</a:t>
            </a:r>
            <a:r>
              <a:rPr lang="en-US" altLang="zh-CN" sz="1400" dirty="0"/>
              <a:t>);				</a:t>
            </a:r>
            <a:r>
              <a:rPr lang="en-US" altLang="zh-CN" sz="1400" dirty="0">
                <a:solidFill>
                  <a:srgbClr val="008000"/>
                </a:solidFill>
              </a:rPr>
              <a:t>//</a:t>
            </a:r>
            <a:r>
              <a:rPr lang="zh-CN" altLang="en-US" sz="1400" dirty="0">
                <a:solidFill>
                  <a:srgbClr val="008000"/>
                </a:solidFill>
              </a:rPr>
              <a:t>函数声明</a:t>
            </a:r>
          </a:p>
          <a:p>
            <a:pPr defTabSz="363538" fontAlgn="auto">
              <a:lnSpc>
                <a:spcPct val="120000"/>
              </a:lnSpc>
              <a:spcBef>
                <a:spcPts val="0"/>
              </a:spcBef>
              <a:spcAft>
                <a:spcPts val="0"/>
              </a:spcAft>
              <a:defRPr/>
            </a:pPr>
            <a:r>
              <a:rPr lang="zh-CN" altLang="en-US" sz="1400" dirty="0"/>
              <a:t>	</a:t>
            </a:r>
            <a:r>
              <a:rPr lang="en-US" altLang="zh-CN" sz="1400" dirty="0" err="1"/>
              <a:t>int</a:t>
            </a:r>
            <a:r>
              <a:rPr lang="en-US" altLang="zh-CN" sz="1400" dirty="0"/>
              <a:t> a=2,i;				</a:t>
            </a:r>
            <a:r>
              <a:rPr lang="en-US" altLang="zh-CN" sz="1400" dirty="0">
                <a:solidFill>
                  <a:srgbClr val="008000"/>
                </a:solidFill>
              </a:rPr>
              <a:t>//</a:t>
            </a:r>
            <a:r>
              <a:rPr lang="zh-CN" altLang="en-US" sz="1400" dirty="0">
                <a:solidFill>
                  <a:srgbClr val="008000"/>
                </a:solidFill>
              </a:rPr>
              <a:t>自动局部变量</a:t>
            </a:r>
          </a:p>
          <a:p>
            <a:pPr defTabSz="363538" fontAlgn="auto">
              <a:lnSpc>
                <a:spcPct val="120000"/>
              </a:lnSpc>
              <a:spcBef>
                <a:spcPts val="0"/>
              </a:spcBef>
              <a:spcAft>
                <a:spcPts val="0"/>
              </a:spcAft>
              <a:defRPr/>
            </a:pPr>
            <a:r>
              <a:rPr lang="zh-CN" altLang="en-US" sz="1400" dirty="0"/>
              <a:t>	</a:t>
            </a:r>
            <a:r>
              <a:rPr lang="en-US" altLang="zh-CN" sz="1400" dirty="0"/>
              <a:t>for(</a:t>
            </a:r>
            <a:r>
              <a:rPr lang="en-US" altLang="zh-CN" sz="1400" dirty="0" err="1"/>
              <a:t>i</a:t>
            </a:r>
            <a:r>
              <a:rPr lang="en-US" altLang="zh-CN" sz="1400" dirty="0"/>
              <a:t>=0;i&lt;3;i++)</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("%d\</a:t>
            </a:r>
            <a:r>
              <a:rPr lang="en-US" altLang="zh-CN" sz="1400" dirty="0" err="1"/>
              <a:t>n",f</a:t>
            </a:r>
            <a:r>
              <a:rPr lang="en-US" altLang="zh-CN" sz="1400" dirty="0"/>
              <a:t>(a));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f(a)</a:t>
            </a:r>
            <a:r>
              <a:rPr lang="zh-CN" altLang="en-US" sz="1400" dirty="0">
                <a:solidFill>
                  <a:srgbClr val="008000"/>
                </a:solidFill>
              </a:rPr>
              <a:t>的值</a:t>
            </a:r>
          </a:p>
          <a:p>
            <a:pPr defTabSz="363538" fontAlgn="auto">
              <a:lnSpc>
                <a:spcPct val="120000"/>
              </a:lnSpc>
              <a:spcBef>
                <a:spcPts val="0"/>
              </a:spcBef>
              <a:spcAft>
                <a:spcPts val="0"/>
              </a:spcAft>
              <a:defRPr/>
            </a:pPr>
            <a:r>
              <a:rPr lang="zh-CN" altLang="en-US" sz="1400" dirty="0"/>
              <a:t>	</a:t>
            </a:r>
            <a:r>
              <a:rPr lang="en-US" altLang="zh-CN" sz="1400" dirty="0"/>
              <a:t>return 0;</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endParaRPr lang="en-US" altLang="zh-CN" sz="1400" dirty="0"/>
          </a:p>
          <a:p>
            <a:pPr defTabSz="363538" fontAlgn="auto">
              <a:lnSpc>
                <a:spcPct val="120000"/>
              </a:lnSpc>
              <a:spcBef>
                <a:spcPts val="0"/>
              </a:spcBef>
              <a:spcAft>
                <a:spcPts val="0"/>
              </a:spcAft>
              <a:defRPr/>
            </a:pPr>
            <a:r>
              <a:rPr lang="en-US" altLang="zh-CN" sz="1400" dirty="0" err="1"/>
              <a:t>int</a:t>
            </a:r>
            <a:r>
              <a:rPr lang="en-US" altLang="zh-CN" sz="1400" dirty="0"/>
              <a:t> f(</a:t>
            </a:r>
            <a:r>
              <a:rPr lang="en-US" altLang="zh-CN" sz="1400" dirty="0" err="1"/>
              <a:t>int</a:t>
            </a:r>
            <a:r>
              <a:rPr lang="en-US" altLang="zh-CN" sz="1400" dirty="0"/>
              <a:t> a)</a:t>
            </a:r>
          </a:p>
          <a:p>
            <a:pPr defTabSz="363538" fontAlgn="auto">
              <a:lnSpc>
                <a:spcPct val="120000"/>
              </a:lnSpc>
              <a:spcBef>
                <a:spcPts val="0"/>
              </a:spcBef>
              <a:spcAft>
                <a:spcPts val="0"/>
              </a:spcAft>
              <a:defRPr/>
            </a:pPr>
            <a:r>
              <a:rPr lang="en-US" altLang="zh-CN" sz="1400" dirty="0"/>
              <a:t>{	</a:t>
            </a:r>
            <a:r>
              <a:rPr lang="en-US" altLang="zh-CN" sz="1400" dirty="0">
                <a:solidFill>
                  <a:schemeClr val="accent6"/>
                </a:solidFill>
              </a:rPr>
              <a:t>auto</a:t>
            </a:r>
            <a:r>
              <a:rPr lang="en-US" altLang="zh-CN" sz="1400" dirty="0"/>
              <a:t> </a:t>
            </a:r>
            <a:r>
              <a:rPr lang="en-US" altLang="zh-CN" sz="1400" dirty="0" err="1"/>
              <a:t>int</a:t>
            </a:r>
            <a:r>
              <a:rPr lang="en-US" altLang="zh-CN" sz="1400" dirty="0"/>
              <a:t> b=0;			</a:t>
            </a:r>
            <a:r>
              <a:rPr lang="en-US" altLang="zh-CN" sz="1400" dirty="0">
                <a:solidFill>
                  <a:srgbClr val="008000"/>
                </a:solidFill>
              </a:rPr>
              <a:t>//</a:t>
            </a:r>
            <a:r>
              <a:rPr lang="zh-CN" altLang="en-US" sz="1400" dirty="0">
                <a:solidFill>
                  <a:srgbClr val="008000"/>
                </a:solidFill>
              </a:rPr>
              <a:t>自动局部变量</a:t>
            </a:r>
          </a:p>
          <a:p>
            <a:pPr defTabSz="363538" fontAlgn="auto">
              <a:lnSpc>
                <a:spcPct val="120000"/>
              </a:lnSpc>
              <a:spcBef>
                <a:spcPts val="0"/>
              </a:spcBef>
              <a:spcAft>
                <a:spcPts val="0"/>
              </a:spcAft>
              <a:defRPr/>
            </a:pPr>
            <a:r>
              <a:rPr lang="zh-CN" altLang="en-US" sz="1400" dirty="0"/>
              <a:t>	</a:t>
            </a:r>
            <a:r>
              <a:rPr lang="en-US" altLang="zh-CN" sz="1400" dirty="0">
                <a:solidFill>
                  <a:schemeClr val="accent6"/>
                </a:solidFill>
              </a:rPr>
              <a:t>static</a:t>
            </a:r>
            <a:r>
              <a:rPr lang="en-US" altLang="zh-CN" sz="1400" dirty="0"/>
              <a:t> </a:t>
            </a:r>
            <a:r>
              <a:rPr lang="en-US" altLang="zh-CN" sz="1400" dirty="0" err="1"/>
              <a:t>int</a:t>
            </a:r>
            <a:r>
              <a:rPr lang="en-US" altLang="zh-CN" sz="1400" dirty="0"/>
              <a:t> c=3;			</a:t>
            </a:r>
            <a:r>
              <a:rPr lang="en-US" altLang="zh-CN" sz="1400" dirty="0">
                <a:solidFill>
                  <a:srgbClr val="008000"/>
                </a:solidFill>
              </a:rPr>
              <a:t>//</a:t>
            </a:r>
            <a:r>
              <a:rPr lang="zh-CN" altLang="en-US" sz="1400" dirty="0">
                <a:solidFill>
                  <a:srgbClr val="008000"/>
                </a:solidFill>
              </a:rPr>
              <a:t>静态局部变量</a:t>
            </a:r>
          </a:p>
          <a:p>
            <a:pPr defTabSz="363538" fontAlgn="auto">
              <a:lnSpc>
                <a:spcPct val="120000"/>
              </a:lnSpc>
              <a:spcBef>
                <a:spcPts val="0"/>
              </a:spcBef>
              <a:spcAft>
                <a:spcPts val="0"/>
              </a:spcAft>
              <a:defRPr/>
            </a:pPr>
            <a:r>
              <a:rPr lang="zh-CN" altLang="en-US" sz="1400" dirty="0"/>
              <a:t>	</a:t>
            </a:r>
            <a:r>
              <a:rPr lang="en-US" altLang="zh-CN" sz="1400" dirty="0"/>
              <a:t>b=b+1;</a:t>
            </a:r>
          </a:p>
          <a:p>
            <a:pPr defTabSz="363538" fontAlgn="auto">
              <a:lnSpc>
                <a:spcPct val="120000"/>
              </a:lnSpc>
              <a:spcBef>
                <a:spcPts val="0"/>
              </a:spcBef>
              <a:spcAft>
                <a:spcPts val="0"/>
              </a:spcAft>
              <a:defRPr/>
            </a:pPr>
            <a:r>
              <a:rPr lang="en-US" altLang="zh-CN" sz="1400" dirty="0"/>
              <a:t>	c=c+1;</a:t>
            </a:r>
          </a:p>
          <a:p>
            <a:pPr defTabSz="363538" fontAlgn="auto">
              <a:lnSpc>
                <a:spcPct val="120000"/>
              </a:lnSpc>
              <a:spcBef>
                <a:spcPts val="0"/>
              </a:spcBef>
              <a:spcAft>
                <a:spcPts val="0"/>
              </a:spcAft>
              <a:defRPr/>
            </a:pPr>
            <a:r>
              <a:rPr lang="en-US" altLang="zh-CN" sz="1400" dirty="0"/>
              <a:t>	return(</a:t>
            </a:r>
            <a:r>
              <a:rPr lang="en-US" altLang="zh-CN" sz="1400" dirty="0" err="1"/>
              <a:t>a+b+c</a:t>
            </a:r>
            <a:r>
              <a:rPr lang="en-US" altLang="zh-CN" sz="1400" dirty="0"/>
              <a:t>);</a:t>
            </a:r>
          </a:p>
          <a:p>
            <a:pPr defTabSz="363538" fontAlgn="auto">
              <a:lnSpc>
                <a:spcPct val="120000"/>
              </a:lnSpc>
              <a:spcBef>
                <a:spcPts val="0"/>
              </a:spcBef>
              <a:spcAft>
                <a:spcPts val="0"/>
              </a:spcAft>
              <a:defRPr/>
            </a:pPr>
            <a:r>
              <a:rPr lang="en-US" altLang="zh-CN" sz="1400" dirty="0"/>
              <a:t>}</a:t>
            </a:r>
          </a:p>
        </p:txBody>
      </p:sp>
      <p:grpSp>
        <p:nvGrpSpPr>
          <p:cNvPr id="10" name="组合 9">
            <a:extLst>
              <a:ext uri="{FF2B5EF4-FFF2-40B4-BE49-F238E27FC236}"/>
            </a:extLst>
          </p:cNvPr>
          <p:cNvGrpSpPr/>
          <p:nvPr/>
        </p:nvGrpSpPr>
        <p:grpSpPr>
          <a:xfrm>
            <a:off x="5492075" y="2227393"/>
            <a:ext cx="5582912" cy="2758178"/>
            <a:chOff x="8050698" y="5019263"/>
            <a:chExt cx="5582912" cy="2758178"/>
          </a:xfrm>
          <a:effectLst>
            <a:outerShdw blurRad="63500" sx="102000" sy="102000" algn="ctr" rotWithShape="0">
              <a:prstClr val="black">
                <a:alpha val="40000"/>
              </a:prstClr>
            </a:outerShdw>
          </a:effectLst>
        </p:grpSpPr>
        <p:sp>
          <p:nvSpPr>
            <p:cNvPr id="11" name="剪去单角的矩形 51">
              <a:extLst>
                <a:ext uri="{FF2B5EF4-FFF2-40B4-BE49-F238E27FC236}"/>
              </a:extLst>
            </p:cNvPr>
            <p:cNvSpPr/>
            <p:nvPr/>
          </p:nvSpPr>
          <p:spPr>
            <a:xfrm>
              <a:off x="8050698" y="5019263"/>
              <a:ext cx="5582912" cy="2758178"/>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5" name="图片 14">
              <a:extLst>
                <a:ext uri="{FF2B5EF4-FFF2-40B4-BE49-F238E27FC236}"/>
              </a:extLst>
            </p:cNvPr>
            <p:cNvPicPr>
              <a:picLocks noChangeAspect="1"/>
            </p:cNvPicPr>
            <p:nvPr/>
          </p:nvPicPr>
          <p:blipFill>
            <a:blip r:embed="rId3" cstate="print">
              <a:extLst>
                <a:ext uri="{28A0092B-C50C-407E-A947-70E740481C1C}"/>
              </a:extLst>
            </a:blip>
            <a:stretch>
              <a:fillRect/>
            </a:stretch>
          </p:blipFill>
          <p:spPr>
            <a:xfrm>
              <a:off x="8108212" y="5064435"/>
              <a:ext cx="290352" cy="327244"/>
            </a:xfrm>
            <a:prstGeom prst="rect">
              <a:avLst/>
            </a:prstGeom>
          </p:spPr>
        </p:pic>
        <p:sp>
          <p:nvSpPr>
            <p:cNvPr id="16" name="文本框 15">
              <a:extLst>
                <a:ext uri="{FF2B5EF4-FFF2-40B4-BE49-F238E27FC236}"/>
              </a:extLst>
            </p:cNvPr>
            <p:cNvSpPr txBox="1"/>
            <p:nvPr/>
          </p:nvSpPr>
          <p:spPr>
            <a:xfrm>
              <a:off x="8388005" y="5054496"/>
              <a:ext cx="4660754" cy="338554"/>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cs"/>
                </a:rPr>
                <a:t>静态变量与自动变量的值的比较分析</a:t>
              </a:r>
              <a:endParaRPr lang="zh-CN" altLang="zh-CN" sz="1600" dirty="0">
                <a:solidFill>
                  <a:schemeClr val="bg1"/>
                </a:solidFill>
                <a:latin typeface="+mn-lt"/>
                <a:ea typeface="+mn-ea"/>
                <a:cs typeface="+mn-cs"/>
              </a:endParaRPr>
            </a:p>
          </p:txBody>
        </p:sp>
      </p:grpSp>
      <p:graphicFrame>
        <p:nvGraphicFramePr>
          <p:cNvPr id="3" name="表格 2">
            <a:extLst>
              <a:ext uri="{FF2B5EF4-FFF2-40B4-BE49-F238E27FC236}"/>
            </a:extLst>
          </p:cNvPr>
          <p:cNvGraphicFramePr>
            <a:graphicFrameLocks noGrp="1"/>
          </p:cNvGraphicFramePr>
          <p:nvPr/>
        </p:nvGraphicFramePr>
        <p:xfrm>
          <a:off x="5938838" y="2679700"/>
          <a:ext cx="4690212" cy="1854200"/>
        </p:xfrm>
        <a:graphic>
          <a:graphicData uri="http://schemas.openxmlformats.org/drawingml/2006/table">
            <a:tbl>
              <a:tblPr>
                <a:tableStyleId>{5C22544A-7EE6-4342-B048-85BDC9FD1C3A}</a:tableStyleId>
              </a:tblPr>
              <a:tblGrid>
                <a:gridCol w="781702">
                  <a:extLst>
                    <a:ext uri="{9D8B030D-6E8A-4147-A177-3AD203B41FA5}"/>
                  </a:extLst>
                </a:gridCol>
                <a:gridCol w="781702">
                  <a:extLst>
                    <a:ext uri="{9D8B030D-6E8A-4147-A177-3AD203B41FA5}"/>
                  </a:extLst>
                </a:gridCol>
                <a:gridCol w="781702">
                  <a:extLst>
                    <a:ext uri="{9D8B030D-6E8A-4147-A177-3AD203B41FA5}"/>
                  </a:extLst>
                </a:gridCol>
                <a:gridCol w="781702">
                  <a:extLst>
                    <a:ext uri="{9D8B030D-6E8A-4147-A177-3AD203B41FA5}"/>
                  </a:extLst>
                </a:gridCol>
                <a:gridCol w="781702">
                  <a:extLst>
                    <a:ext uri="{9D8B030D-6E8A-4147-A177-3AD203B41FA5}"/>
                  </a:extLst>
                </a:gridCol>
                <a:gridCol w="781702">
                  <a:extLst>
                    <a:ext uri="{9D8B030D-6E8A-4147-A177-3AD203B41FA5}"/>
                  </a:extLst>
                </a:gridCol>
              </a:tblGrid>
              <a:tr h="370840">
                <a:tc rowSpan="2">
                  <a:txBody>
                    <a:bodyPr/>
                    <a:lstStyle/>
                    <a:p>
                      <a:pPr algn="ctr"/>
                      <a:r>
                        <a:rPr lang="zh-CN" altLang="en-US" sz="1600" dirty="0"/>
                        <a:t>第几次调用</a:t>
                      </a:r>
                    </a:p>
                  </a:txBody>
                  <a:tcPr marL="36000" marR="36000" anchor="ctr">
                    <a:solidFill>
                      <a:schemeClr val="accent1">
                        <a:lumMod val="60000"/>
                        <a:lumOff val="40000"/>
                      </a:schemeClr>
                    </a:solidFill>
                  </a:tcPr>
                </a:tc>
                <a:tc gridSpan="2">
                  <a:txBody>
                    <a:bodyPr/>
                    <a:lstStyle/>
                    <a:p>
                      <a:pPr algn="ctr"/>
                      <a:r>
                        <a:rPr lang="zh-CN" altLang="en-US" sz="1600" dirty="0"/>
                        <a:t>调用时初值</a:t>
                      </a:r>
                    </a:p>
                  </a:txBody>
                  <a:tcPr marL="36000" marR="36000" anchor="ctr">
                    <a:solidFill>
                      <a:schemeClr val="accent1">
                        <a:lumMod val="60000"/>
                        <a:lumOff val="40000"/>
                      </a:schemeClr>
                    </a:solidFill>
                  </a:tcPr>
                </a:tc>
                <a:tc hMerge="1">
                  <a:txBody>
                    <a:bodyPr/>
                    <a:lstStyle/>
                    <a:p>
                      <a:endParaRPr lang="zh-CN" altLang="en-US" dirty="0"/>
                    </a:p>
                  </a:txBody>
                  <a:tcPr/>
                </a:tc>
                <a:tc gridSpan="3">
                  <a:txBody>
                    <a:bodyPr/>
                    <a:lstStyle/>
                    <a:p>
                      <a:pPr algn="ctr"/>
                      <a:r>
                        <a:rPr lang="zh-CN" altLang="en-US" sz="1600" dirty="0"/>
                        <a:t>调用结束时的值</a:t>
                      </a:r>
                    </a:p>
                  </a:txBody>
                  <a:tcPr marL="36000" marR="36000" anchor="ct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extLst>
              </a:tr>
              <a:tr h="370840">
                <a:tc vMerge="1">
                  <a:txBody>
                    <a:bodyPr/>
                    <a:lstStyle/>
                    <a:p>
                      <a:endParaRPr lang="zh-CN" altLang="en-US" dirty="0"/>
                    </a:p>
                  </a:txBody>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err="1"/>
                        <a:t>a+b+c</a:t>
                      </a:r>
                      <a:endParaRPr lang="zh-CN" altLang="en-US" sz="1600" dirty="0"/>
                    </a:p>
                  </a:txBody>
                  <a:tcPr marL="36000" marR="36000" anchor="ctr">
                    <a:solidFill>
                      <a:schemeClr val="accent1">
                        <a:lumMod val="60000"/>
                        <a:lumOff val="40000"/>
                      </a:schemeClr>
                    </a:solidFill>
                  </a:tcPr>
                </a:tc>
                <a:extLst>
                  <a:ext uri="{0D108BD9-81ED-4DB2-BD59-A6C34878D82A}"/>
                </a:extLst>
              </a:tr>
              <a:tr h="370840">
                <a:tc>
                  <a:txBody>
                    <a:bodyPr/>
                    <a:lstStyle/>
                    <a:p>
                      <a:pPr algn="ctr"/>
                      <a:r>
                        <a:rPr lang="zh-CN" altLang="en-US" sz="1600" dirty="0"/>
                        <a:t>第</a:t>
                      </a:r>
                      <a:r>
                        <a:rPr lang="en-US" altLang="zh-CN" sz="1600" dirty="0"/>
                        <a:t>1</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3</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7</a:t>
                      </a:r>
                      <a:endParaRPr lang="zh-CN" altLang="en-US" sz="1600" dirty="0"/>
                    </a:p>
                  </a:txBody>
                  <a:tcPr marL="36000" marR="36000" anchor="ctr"/>
                </a:tc>
                <a:extLst>
                  <a:ext uri="{0D108BD9-81ED-4DB2-BD59-A6C34878D82A}"/>
                </a:extLst>
              </a:tr>
              <a:tr h="370840">
                <a:tc>
                  <a:txBody>
                    <a:bodyPr/>
                    <a:lstStyle/>
                    <a:p>
                      <a:pPr algn="ctr"/>
                      <a:r>
                        <a:rPr lang="zh-CN" altLang="en-US" sz="1600" dirty="0"/>
                        <a:t>第</a:t>
                      </a:r>
                      <a:r>
                        <a:rPr lang="en-US" altLang="zh-CN" sz="1600" dirty="0"/>
                        <a:t>2</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8</a:t>
                      </a:r>
                      <a:endParaRPr lang="zh-CN" altLang="en-US" sz="1600" dirty="0"/>
                    </a:p>
                  </a:txBody>
                  <a:tcPr marL="36000" marR="36000" anchor="ctr"/>
                </a:tc>
                <a:extLst>
                  <a:ext uri="{0D108BD9-81ED-4DB2-BD59-A6C34878D82A}"/>
                </a:extLst>
              </a:tr>
              <a:tr h="370840">
                <a:tc>
                  <a:txBody>
                    <a:bodyPr/>
                    <a:lstStyle/>
                    <a:p>
                      <a:pPr algn="ctr"/>
                      <a:r>
                        <a:rPr lang="zh-CN" altLang="en-US" sz="1600" dirty="0"/>
                        <a:t>第</a:t>
                      </a:r>
                      <a:r>
                        <a:rPr lang="en-US" altLang="zh-CN" sz="1600" dirty="0"/>
                        <a:t>3</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6</a:t>
                      </a:r>
                      <a:endParaRPr lang="zh-CN" altLang="en-US" sz="1600" dirty="0"/>
                    </a:p>
                  </a:txBody>
                  <a:tcPr marL="36000" marR="36000" anchor="ctr"/>
                </a:tc>
                <a:tc>
                  <a:txBody>
                    <a:bodyPr/>
                    <a:lstStyle/>
                    <a:p>
                      <a:pPr algn="ctr"/>
                      <a:r>
                        <a:rPr lang="en-US" altLang="zh-CN" sz="1600" dirty="0"/>
                        <a:t>9</a:t>
                      </a:r>
                      <a:endParaRPr lang="zh-CN" altLang="en-US" sz="1600" dirty="0"/>
                    </a:p>
                  </a:txBody>
                  <a:tcPr marL="36000" marR="36000" anchor="ctr"/>
                </a:tc>
                <a:extLst>
                  <a:ext uri="{0D108BD9-81ED-4DB2-BD59-A6C34878D82A}"/>
                </a:extLst>
              </a:tr>
            </a:tbl>
          </a:graphicData>
        </a:graphic>
      </p:graphicFrame>
      <p:pic>
        <p:nvPicPr>
          <p:cNvPr id="103470" name="图片 3"/>
          <p:cNvPicPr>
            <a:picLocks noChangeAspect="1"/>
          </p:cNvPicPr>
          <p:nvPr/>
        </p:nvPicPr>
        <p:blipFill>
          <a:blip r:embed="rId4" cstate="print"/>
          <a:srcRect/>
          <a:stretch>
            <a:fillRect/>
          </a:stretch>
        </p:blipFill>
        <p:spPr bwMode="auto">
          <a:xfrm>
            <a:off x="5217709" y="5437188"/>
            <a:ext cx="3467100" cy="98107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a:xfrm>
            <a:off x="846138" y="0"/>
            <a:ext cx="10515600" cy="1325563"/>
          </a:xfrm>
        </p:spPr>
        <p:txBody>
          <a:bodyPr/>
          <a:lstStyle/>
          <a:p>
            <a:r>
              <a:rPr lang="zh-CN" altLang="en-US" smtClean="0"/>
              <a:t>局部变量的存储类别</a:t>
            </a:r>
          </a:p>
        </p:txBody>
      </p:sp>
      <p:sp>
        <p:nvSpPr>
          <p:cNvPr id="9" name="标题 1">
            <a:extLst>
              <a:ext uri="{FF2B5EF4-FFF2-40B4-BE49-F238E27FC236}"/>
            </a:extLst>
          </p:cNvPr>
          <p:cNvSpPr txBox="1">
            <a:spLocks/>
          </p:cNvSpPr>
          <p:nvPr/>
        </p:nvSpPr>
        <p:spPr>
          <a:xfrm>
            <a:off x="923925" y="1008063"/>
            <a:ext cx="4440238"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extLst>
          </p:cNvPr>
          <p:cNvSpPr/>
          <p:nvPr>
            <p:custDataLst>
              <p:tags r:id="rId1"/>
            </p:custDataLst>
          </p:nvPr>
        </p:nvSpPr>
        <p:spPr>
          <a:xfrm>
            <a:off x="923925" y="1527175"/>
            <a:ext cx="10491788" cy="4994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lstStyle/>
          <a:p>
            <a:pPr algn="just" fontAlgn="auto">
              <a:lnSpc>
                <a:spcPct val="150000"/>
              </a:lnSpc>
              <a:spcBef>
                <a:spcPts val="0"/>
              </a:spcBef>
              <a:spcAft>
                <a:spcPts val="600"/>
              </a:spcAft>
              <a:defRPr/>
            </a:pPr>
            <a:r>
              <a:rPr lang="en-US" altLang="zh-CN" dirty="0">
                <a:solidFill>
                  <a:schemeClr val="tx1"/>
                </a:solidFill>
              </a:rPr>
              <a:t>(1) </a:t>
            </a:r>
            <a:r>
              <a:rPr lang="zh-CN" altLang="en-US" dirty="0">
                <a:solidFill>
                  <a:schemeClr val="tx1"/>
                </a:solidFill>
              </a:rPr>
              <a:t>静态局部变量属于静态存储类别，在静态存储区内分配存储单元。在程序整个运行期间都不释放。而自动变量（即动态局部变量）属于动态存储类别，分配在动态存储区空间而不在静态存储区空间，函数调用结束后即释放。</a:t>
            </a:r>
          </a:p>
          <a:p>
            <a:pPr algn="just" fontAlgn="auto">
              <a:lnSpc>
                <a:spcPct val="150000"/>
              </a:lnSpc>
              <a:spcBef>
                <a:spcPts val="0"/>
              </a:spcBef>
              <a:spcAft>
                <a:spcPts val="600"/>
              </a:spcAft>
              <a:defRPr/>
            </a:pPr>
            <a:r>
              <a:rPr lang="en-US" altLang="zh-CN" dirty="0">
                <a:solidFill>
                  <a:schemeClr val="tx1"/>
                </a:solidFill>
              </a:rPr>
              <a:t>(2) </a:t>
            </a:r>
            <a:r>
              <a:rPr lang="zh-CN" altLang="en-US" dirty="0">
                <a:solidFill>
                  <a:schemeClr val="tx1"/>
                </a:solidFill>
              </a:rPr>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语句。</a:t>
            </a:r>
          </a:p>
          <a:p>
            <a:pPr algn="just" fontAlgn="auto">
              <a:lnSpc>
                <a:spcPct val="150000"/>
              </a:lnSpc>
              <a:spcBef>
                <a:spcPts val="0"/>
              </a:spcBef>
              <a:spcAft>
                <a:spcPts val="600"/>
              </a:spcAft>
              <a:defRPr/>
            </a:pPr>
            <a:r>
              <a:rPr lang="en-US" altLang="zh-CN" dirty="0">
                <a:solidFill>
                  <a:schemeClr val="tx1"/>
                </a:solidFill>
              </a:rPr>
              <a:t>(3) </a:t>
            </a:r>
            <a:r>
              <a:rPr lang="zh-CN" altLang="en-US" dirty="0">
                <a:solidFill>
                  <a:schemeClr val="tx1"/>
                </a:solidFill>
              </a:rPr>
              <a:t>如果在定义局部变量时不赋初值的话，则对静态局部变量来说，编译时自动赋初值</a:t>
            </a:r>
            <a:r>
              <a:rPr lang="en-US" altLang="zh-CN" dirty="0">
                <a:solidFill>
                  <a:schemeClr val="tx1"/>
                </a:solidFill>
              </a:rPr>
              <a:t>0</a:t>
            </a:r>
            <a:r>
              <a:rPr lang="zh-CN" altLang="en-US" dirty="0">
                <a:solidFill>
                  <a:schemeClr val="tx1"/>
                </a:solidFill>
              </a:rPr>
              <a:t>（对数值型变量）或空字符</a:t>
            </a:r>
            <a:r>
              <a:rPr lang="en-US" altLang="zh-CN" dirty="0">
                <a:solidFill>
                  <a:schemeClr val="tx1"/>
                </a:solidFill>
              </a:rPr>
              <a:t>′\0′</a:t>
            </a:r>
            <a:r>
              <a:rPr lang="zh-CN" altLang="en-US"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fontAlgn="auto">
              <a:lnSpc>
                <a:spcPct val="150000"/>
              </a:lnSpc>
              <a:spcBef>
                <a:spcPts val="0"/>
              </a:spcBef>
              <a:spcAft>
                <a:spcPts val="600"/>
              </a:spcAft>
              <a:defRPr/>
            </a:pPr>
            <a:r>
              <a:rPr lang="en-US" altLang="zh-CN" dirty="0">
                <a:solidFill>
                  <a:schemeClr val="tx1"/>
                </a:solidFill>
              </a:rPr>
              <a:t>(4) </a:t>
            </a:r>
            <a:r>
              <a:rPr lang="zh-CN" altLang="en-US" dirty="0">
                <a:solidFill>
                  <a:schemeClr val="tx1"/>
                </a:solidFill>
              </a:rPr>
              <a:t>虽然静态局部变量在函数调用结束后仍然存在，但其他函数是不能引用它的。因为它是局部变量，只能被本函数引用，而不能被其他函数引用。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a:spLocks noGrp="1"/>
          </p:cNvSpPr>
          <p:nvPr>
            <p:ph type="title"/>
          </p:nvPr>
        </p:nvSpPr>
        <p:spPr>
          <a:xfrm>
            <a:off x="566738" y="17463"/>
            <a:ext cx="10515600" cy="1325562"/>
          </a:xfrm>
        </p:spPr>
        <p:txBody>
          <a:bodyPr/>
          <a:lstStyle/>
          <a:p>
            <a:r>
              <a:rPr lang="zh-CN" altLang="en-US" smtClean="0"/>
              <a:t>局部变量的存储类别</a:t>
            </a:r>
          </a:p>
        </p:txBody>
      </p:sp>
      <p:sp>
        <p:nvSpPr>
          <p:cNvPr id="107522" name="内容占位符 2"/>
          <p:cNvSpPr>
            <a:spLocks noGrp="1"/>
          </p:cNvSpPr>
          <p:nvPr>
            <p:ph idx="1"/>
          </p:nvPr>
        </p:nvSpPr>
        <p:spPr>
          <a:xfrm>
            <a:off x="414338" y="1025525"/>
            <a:ext cx="10969625"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7.17】</a:t>
            </a:r>
            <a:r>
              <a:rPr lang="zh-CN" altLang="en-US" sz="2000" smtClean="0">
                <a:solidFill>
                  <a:schemeClr val="accent1"/>
                </a:solidFill>
              </a:rPr>
              <a:t>输出</a:t>
            </a:r>
            <a:r>
              <a:rPr lang="en-US" altLang="zh-CN" sz="2000" smtClean="0">
                <a:solidFill>
                  <a:schemeClr val="accent1"/>
                </a:solidFill>
              </a:rPr>
              <a:t>1</a:t>
            </a:r>
            <a:r>
              <a:rPr lang="zh-CN" altLang="en-US" sz="2000" smtClean="0">
                <a:solidFill>
                  <a:schemeClr val="accent1"/>
                </a:solidFill>
              </a:rPr>
              <a:t>到</a:t>
            </a:r>
            <a:r>
              <a:rPr lang="en-US" altLang="zh-CN" sz="2000" smtClean="0">
                <a:solidFill>
                  <a:schemeClr val="accent1"/>
                </a:solidFill>
              </a:rPr>
              <a:t>5</a:t>
            </a:r>
            <a:r>
              <a:rPr lang="zh-CN" altLang="en-US" sz="2000" smtClean="0">
                <a:solidFill>
                  <a:schemeClr val="accent1"/>
                </a:solidFill>
              </a:rPr>
              <a:t>的阶乘值。</a:t>
            </a:r>
          </a:p>
        </p:txBody>
      </p:sp>
      <p:sp>
        <p:nvSpPr>
          <p:cNvPr id="32" name="圆角矩形 12">
            <a:extLst>
              <a:ext uri="{FF2B5EF4-FFF2-40B4-BE49-F238E27FC236}"/>
            </a:extLst>
          </p:cNvPr>
          <p:cNvSpPr/>
          <p:nvPr/>
        </p:nvSpPr>
        <p:spPr>
          <a:xfrm>
            <a:off x="646113" y="1628775"/>
            <a:ext cx="5683250" cy="40433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fac(int n);</a:t>
            </a:r>
          </a:p>
          <a:p>
            <a:pPr defTabSz="363538" fontAlgn="auto">
              <a:lnSpc>
                <a:spcPct val="120000"/>
              </a:lnSpc>
              <a:spcBef>
                <a:spcPts val="0"/>
              </a:spcBef>
              <a:spcAft>
                <a:spcPts val="0"/>
              </a:spcAft>
              <a:defRPr/>
            </a:pPr>
            <a:r>
              <a:rPr lang="en-US" altLang="zh-CN" sz="1400"/>
              <a:t>	int i;</a:t>
            </a:r>
          </a:p>
          <a:p>
            <a:pPr defTabSz="363538" fontAlgn="auto">
              <a:lnSpc>
                <a:spcPct val="120000"/>
              </a:lnSpc>
              <a:spcBef>
                <a:spcPts val="0"/>
              </a:spcBef>
              <a:spcAft>
                <a:spcPts val="0"/>
              </a:spcAft>
              <a:defRPr/>
            </a:pPr>
            <a:r>
              <a:rPr lang="en-US" altLang="zh-CN" sz="1400"/>
              <a:t>	for(i=1;i&lt;=5;i++)	</a:t>
            </a:r>
            <a:r>
              <a:rPr lang="en-US" altLang="zh-CN" sz="1400">
                <a:solidFill>
                  <a:srgbClr val="008000"/>
                </a:solidFill>
              </a:rPr>
              <a:t>//</a:t>
            </a:r>
            <a:r>
              <a:rPr lang="zh-CN" altLang="en-US" sz="1400">
                <a:solidFill>
                  <a:srgbClr val="008000"/>
                </a:solidFill>
              </a:rPr>
              <a:t>先后</a:t>
            </a:r>
            <a:r>
              <a:rPr lang="en-US" altLang="zh-CN" sz="1400">
                <a:solidFill>
                  <a:srgbClr val="008000"/>
                </a:solidFill>
              </a:rPr>
              <a:t>5</a:t>
            </a:r>
            <a:r>
              <a:rPr lang="zh-CN" altLang="en-US" sz="1400">
                <a:solidFill>
                  <a:srgbClr val="008000"/>
                </a:solidFill>
              </a:rPr>
              <a:t>次调用</a:t>
            </a:r>
            <a:r>
              <a:rPr lang="en-US" altLang="zh-CN" sz="1400">
                <a:solidFill>
                  <a:srgbClr val="008000"/>
                </a:solidFill>
              </a:rPr>
              <a:t>fac</a:t>
            </a:r>
            <a:r>
              <a:rPr lang="zh-CN" altLang="en-US" sz="1400">
                <a:solidFill>
                  <a:srgbClr val="008000"/>
                </a:solidFill>
              </a:rPr>
              <a:t>函数</a:t>
            </a:r>
          </a:p>
          <a:p>
            <a:pPr defTabSz="363538" fontAlgn="auto">
              <a:lnSpc>
                <a:spcPct val="120000"/>
              </a:lnSpc>
              <a:spcBef>
                <a:spcPts val="0"/>
              </a:spcBef>
              <a:spcAft>
                <a:spcPts val="0"/>
              </a:spcAft>
              <a:defRPr/>
            </a:pPr>
            <a:r>
              <a:rPr lang="zh-CN" altLang="en-US" sz="1400"/>
              <a:t>		</a:t>
            </a:r>
            <a:r>
              <a:rPr lang="en-US" altLang="zh-CN" sz="1400"/>
              <a:t>printf("%d!=%d\n",i,fac(i));	</a:t>
            </a:r>
            <a:r>
              <a:rPr lang="en-US" altLang="zh-CN" sz="1400">
                <a:solidFill>
                  <a:srgbClr val="008000"/>
                </a:solidFill>
              </a:rPr>
              <a:t>//</a:t>
            </a:r>
            <a:r>
              <a:rPr lang="zh-CN" altLang="en-US" sz="1400">
                <a:solidFill>
                  <a:srgbClr val="008000"/>
                </a:solidFill>
              </a:rPr>
              <a:t>每次计算并输出</a:t>
            </a:r>
            <a:r>
              <a:rPr lang="en-US" altLang="zh-CN" sz="1400">
                <a:solidFill>
                  <a:srgbClr val="008000"/>
                </a:solidFill>
              </a:rPr>
              <a:t>i!</a:t>
            </a:r>
            <a:r>
              <a:rPr lang="zh-CN" altLang="en-US" sz="1400">
                <a:solidFill>
                  <a:srgbClr val="008000"/>
                </a:solidFill>
              </a:rPr>
              <a:t>的值</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r>
              <a:rPr lang="en-US" altLang="zh-CN" sz="1400"/>
              <a:t>int fac(int n)</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static int f=1;</a:t>
            </a:r>
            <a:r>
              <a:rPr lang="en-US" altLang="zh-CN" sz="1400"/>
              <a:t>		</a:t>
            </a:r>
            <a:r>
              <a:rPr lang="en-US" altLang="zh-CN" sz="1400">
                <a:solidFill>
                  <a:srgbClr val="008000"/>
                </a:solidFill>
              </a:rPr>
              <a:t>//f</a:t>
            </a:r>
            <a:r>
              <a:rPr lang="zh-CN" altLang="en-US" sz="1400">
                <a:solidFill>
                  <a:srgbClr val="008000"/>
                </a:solidFill>
              </a:rPr>
              <a:t>保留了上次调用结束时的值</a:t>
            </a:r>
          </a:p>
          <a:p>
            <a:pPr defTabSz="363538" fontAlgn="auto">
              <a:lnSpc>
                <a:spcPct val="120000"/>
              </a:lnSpc>
              <a:spcBef>
                <a:spcPts val="0"/>
              </a:spcBef>
              <a:spcAft>
                <a:spcPts val="0"/>
              </a:spcAft>
              <a:defRPr/>
            </a:pPr>
            <a:r>
              <a:rPr lang="zh-CN" altLang="en-US" sz="1400"/>
              <a:t>	</a:t>
            </a:r>
            <a:r>
              <a:rPr lang="en-US" altLang="zh-CN" sz="1400"/>
              <a:t>f=f*n;			</a:t>
            </a:r>
            <a:r>
              <a:rPr lang="en-US" altLang="zh-CN" sz="1400">
                <a:solidFill>
                  <a:srgbClr val="008000"/>
                </a:solidFill>
              </a:rPr>
              <a:t>//</a:t>
            </a:r>
            <a:r>
              <a:rPr lang="zh-CN" altLang="en-US" sz="1400">
                <a:solidFill>
                  <a:srgbClr val="008000"/>
                </a:solidFill>
              </a:rPr>
              <a:t>在上次的</a:t>
            </a:r>
            <a:r>
              <a:rPr lang="en-US" altLang="zh-CN" sz="1400">
                <a:solidFill>
                  <a:srgbClr val="008000"/>
                </a:solidFill>
              </a:rPr>
              <a:t>f</a:t>
            </a:r>
            <a:r>
              <a:rPr lang="zh-CN" altLang="en-US" sz="1400">
                <a:solidFill>
                  <a:srgbClr val="008000"/>
                </a:solidFill>
              </a:rPr>
              <a:t>值的基础上再乘以</a:t>
            </a:r>
            <a:r>
              <a:rPr lang="en-US" altLang="zh-CN" sz="1400">
                <a:solidFill>
                  <a:srgbClr val="008000"/>
                </a:solidFill>
              </a:rPr>
              <a:t>n</a:t>
            </a:r>
          </a:p>
          <a:p>
            <a:pPr defTabSz="363538" fontAlgn="auto">
              <a:lnSpc>
                <a:spcPct val="120000"/>
              </a:lnSpc>
              <a:spcBef>
                <a:spcPts val="0"/>
              </a:spcBef>
              <a:spcAft>
                <a:spcPts val="0"/>
              </a:spcAft>
              <a:defRPr/>
            </a:pPr>
            <a:r>
              <a:rPr lang="en-US" altLang="zh-CN" sz="1400"/>
              <a:t>	return(f);			</a:t>
            </a:r>
            <a:r>
              <a:rPr lang="en-US" altLang="zh-CN" sz="1400">
                <a:solidFill>
                  <a:srgbClr val="008000"/>
                </a:solidFill>
              </a:rPr>
              <a:t>//</a:t>
            </a:r>
            <a:r>
              <a:rPr lang="zh-CN" altLang="en-US" sz="1400">
                <a:solidFill>
                  <a:srgbClr val="008000"/>
                </a:solidFill>
              </a:rPr>
              <a:t>返回值</a:t>
            </a:r>
            <a:r>
              <a:rPr lang="en-US" altLang="zh-CN" sz="1400">
                <a:solidFill>
                  <a:srgbClr val="008000"/>
                </a:solidFill>
              </a:rPr>
              <a:t>f</a:t>
            </a:r>
            <a:r>
              <a:rPr lang="zh-CN" altLang="en-US" sz="1400">
                <a:solidFill>
                  <a:srgbClr val="008000"/>
                </a:solidFill>
              </a:rPr>
              <a:t>是</a:t>
            </a:r>
            <a:r>
              <a:rPr lang="en-US" altLang="zh-CN" sz="1400">
                <a:solidFill>
                  <a:srgbClr val="008000"/>
                </a:solidFill>
              </a:rPr>
              <a:t>n!</a:t>
            </a:r>
            <a:r>
              <a:rPr lang="zh-CN" altLang="en-US" sz="1400">
                <a:solidFill>
                  <a:srgbClr val="008000"/>
                </a:solidFill>
              </a:rPr>
              <a:t>的值</a:t>
            </a:r>
          </a:p>
          <a:p>
            <a:pPr defTabSz="363538" fontAlgn="auto">
              <a:lnSpc>
                <a:spcPct val="120000"/>
              </a:lnSpc>
              <a:spcBef>
                <a:spcPts val="0"/>
              </a:spcBef>
              <a:spcAft>
                <a:spcPts val="0"/>
              </a:spcAft>
              <a:defRPr/>
            </a:pPr>
            <a:r>
              <a:rPr lang="en-US" altLang="zh-CN" sz="1400"/>
              <a:t>}</a:t>
            </a:r>
            <a:endParaRPr lang="en-US" altLang="zh-CN" sz="1400" dirty="0"/>
          </a:p>
        </p:txBody>
      </p:sp>
      <p:grpSp>
        <p:nvGrpSpPr>
          <p:cNvPr id="29" name="组合 28">
            <a:extLst>
              <a:ext uri="{FF2B5EF4-FFF2-40B4-BE49-F238E27FC236}"/>
            </a:extLst>
          </p:cNvPr>
          <p:cNvGrpSpPr/>
          <p:nvPr/>
        </p:nvGrpSpPr>
        <p:grpSpPr>
          <a:xfrm>
            <a:off x="6618613" y="1628085"/>
            <a:ext cx="5082850" cy="1604893"/>
            <a:chOff x="8050698" y="5019263"/>
            <a:chExt cx="5082850" cy="1604893"/>
          </a:xfrm>
          <a:effectLst>
            <a:outerShdw blurRad="63500" sx="102000" sy="102000" algn="ctr" rotWithShape="0">
              <a:prstClr val="black">
                <a:alpha val="40000"/>
              </a:prstClr>
            </a:outerShdw>
          </a:effectLst>
        </p:grpSpPr>
        <p:sp>
          <p:nvSpPr>
            <p:cNvPr id="51" name="剪去单角的矩形 51">
              <a:extLst>
                <a:ext uri="{FF2B5EF4-FFF2-40B4-BE49-F238E27FC236}"/>
              </a:extLst>
            </p:cNvPr>
            <p:cNvSpPr/>
            <p:nvPr/>
          </p:nvSpPr>
          <p:spPr>
            <a:xfrm>
              <a:off x="8050698" y="5019263"/>
              <a:ext cx="5082850" cy="1604893"/>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2" name="图片 51">
              <a:extLst>
                <a:ext uri="{FF2B5EF4-FFF2-40B4-BE49-F238E27FC236}"/>
              </a:extLst>
            </p:cNvPr>
            <p:cNvPicPr>
              <a:picLocks noChangeAspect="1"/>
            </p:cNvPicPr>
            <p:nvPr/>
          </p:nvPicPr>
          <p:blipFill>
            <a:blip r:embed="rId6" cstate="print">
              <a:extLst>
                <a:ext uri="{28A0092B-C50C-407E-A947-70E740481C1C}"/>
              </a:extLst>
            </a:blip>
            <a:stretch>
              <a:fillRect/>
            </a:stretch>
          </p:blipFill>
          <p:spPr>
            <a:xfrm>
              <a:off x="8108212" y="5064435"/>
              <a:ext cx="290352" cy="327244"/>
            </a:xfrm>
            <a:prstGeom prst="rect">
              <a:avLst/>
            </a:prstGeom>
          </p:spPr>
        </p:pic>
        <p:sp>
          <p:nvSpPr>
            <p:cNvPr id="53" name="文本框 52">
              <a:extLst>
                <a:ext uri="{FF2B5EF4-FFF2-40B4-BE49-F238E27FC236}"/>
              </a:extLst>
            </p:cNvPr>
            <p:cNvSpPr txBox="1"/>
            <p:nvPr/>
          </p:nvSpPr>
          <p:spPr>
            <a:xfrm>
              <a:off x="8388005" y="5054496"/>
              <a:ext cx="4660754" cy="1569660"/>
            </a:xfrm>
            <a:prstGeom prst="rect">
              <a:avLst/>
            </a:prstGeom>
            <a:noFill/>
          </p:spPr>
          <p:txBody>
            <a:bodyPr>
              <a:spAutoFit/>
            </a:bodyPr>
            <a:lstStyle/>
            <a:p>
              <a:pPr fontAlgn="auto">
                <a:spcBef>
                  <a:spcPts val="0"/>
                </a:spcBef>
                <a:spcAft>
                  <a:spcPts val="0"/>
                </a:spcAft>
                <a:defRPr/>
              </a:pPr>
              <a:r>
                <a:rPr lang="en-US" altLang="zh-CN" sz="1600">
                  <a:solidFill>
                    <a:schemeClr val="bg1"/>
                  </a:solidFill>
                  <a:latin typeface="+mn-lt"/>
                  <a:ea typeface="+mn-ea"/>
                  <a:cs typeface="+mn-cs"/>
                </a:rPr>
                <a:t>(1) </a:t>
              </a:r>
              <a:r>
                <a:rPr lang="zh-CN" altLang="en-US" sz="1600">
                  <a:solidFill>
                    <a:schemeClr val="bg1"/>
                  </a:solidFill>
                  <a:latin typeface="+mn-lt"/>
                  <a:ea typeface="+mn-ea"/>
                  <a:cs typeface="+mn-cs"/>
                </a:rPr>
                <a:t>每次调用</a:t>
              </a:r>
              <a:r>
                <a:rPr lang="en-US" altLang="zh-CN" sz="1600">
                  <a:solidFill>
                    <a:schemeClr val="bg1"/>
                  </a:solidFill>
                  <a:latin typeface="+mn-lt"/>
                  <a:ea typeface="+mn-ea"/>
                  <a:cs typeface="+mn-cs"/>
                </a:rPr>
                <a:t>fac(i)</a:t>
              </a:r>
              <a:r>
                <a:rPr lang="zh-CN" altLang="en-US" sz="1600">
                  <a:solidFill>
                    <a:schemeClr val="bg1"/>
                  </a:solidFill>
                  <a:latin typeface="+mn-lt"/>
                  <a:ea typeface="+mn-ea"/>
                  <a:cs typeface="+mn-cs"/>
                </a:rPr>
                <a:t>，输出一个</a:t>
              </a:r>
              <a:r>
                <a:rPr lang="en-US" altLang="zh-CN" sz="1600">
                  <a:solidFill>
                    <a:schemeClr val="bg1"/>
                  </a:solidFill>
                  <a:latin typeface="+mn-lt"/>
                  <a:ea typeface="+mn-ea"/>
                  <a:cs typeface="+mn-cs"/>
                </a:rPr>
                <a:t>i!</a:t>
              </a:r>
              <a:r>
                <a:rPr lang="zh-CN" altLang="en-US" sz="1600">
                  <a:solidFill>
                    <a:schemeClr val="bg1"/>
                  </a:solidFill>
                  <a:latin typeface="+mn-lt"/>
                  <a:ea typeface="+mn-ea"/>
                  <a:cs typeface="+mn-cs"/>
                </a:rPr>
                <a:t>，同时保留这个</a:t>
              </a:r>
              <a:r>
                <a:rPr lang="en-US" altLang="zh-CN" sz="1600">
                  <a:solidFill>
                    <a:schemeClr val="bg1"/>
                  </a:solidFill>
                  <a:latin typeface="+mn-lt"/>
                  <a:ea typeface="+mn-ea"/>
                  <a:cs typeface="+mn-cs"/>
                </a:rPr>
                <a:t>i!</a:t>
              </a:r>
              <a:r>
                <a:rPr lang="zh-CN" altLang="en-US" sz="1600">
                  <a:solidFill>
                    <a:schemeClr val="bg1"/>
                  </a:solidFill>
                  <a:latin typeface="+mn-lt"/>
                  <a:ea typeface="+mn-ea"/>
                  <a:cs typeface="+mn-cs"/>
                </a:rPr>
                <a:t>的值以便下次再乘</a:t>
              </a:r>
              <a:r>
                <a:rPr lang="en-US" altLang="zh-CN" sz="1600">
                  <a:solidFill>
                    <a:schemeClr val="bg1"/>
                  </a:solidFill>
                  <a:latin typeface="+mn-lt"/>
                  <a:ea typeface="+mn-ea"/>
                  <a:cs typeface="+mn-cs"/>
                </a:rPr>
                <a:t>(i+1)</a:t>
              </a:r>
              <a:r>
                <a:rPr lang="zh-CN" altLang="en-US" sz="1600">
                  <a:solidFill>
                    <a:schemeClr val="bg1"/>
                  </a:solidFill>
                  <a:latin typeface="+mn-lt"/>
                  <a:ea typeface="+mn-ea"/>
                  <a:cs typeface="+mn-cs"/>
                </a:rPr>
                <a:t>。</a:t>
              </a:r>
            </a:p>
            <a:p>
              <a:pPr fontAlgn="auto">
                <a:spcBef>
                  <a:spcPts val="0"/>
                </a:spcBef>
                <a:spcAft>
                  <a:spcPts val="0"/>
                </a:spcAft>
                <a:defRPr/>
              </a:pPr>
              <a:endParaRPr lang="zh-CN" altLang="en-US" sz="1600">
                <a:solidFill>
                  <a:schemeClr val="bg1"/>
                </a:solidFill>
                <a:latin typeface="+mn-lt"/>
                <a:ea typeface="+mn-ea"/>
                <a:cs typeface="+mn-cs"/>
              </a:endParaRPr>
            </a:p>
            <a:p>
              <a:pPr fontAlgn="auto">
                <a:spcBef>
                  <a:spcPts val="0"/>
                </a:spcBef>
                <a:spcAft>
                  <a:spcPts val="0"/>
                </a:spcAft>
                <a:defRPr/>
              </a:pPr>
              <a:r>
                <a:rPr lang="en-US" altLang="zh-CN" sz="1600">
                  <a:solidFill>
                    <a:schemeClr val="bg1"/>
                  </a:solidFill>
                  <a:latin typeface="+mn-lt"/>
                  <a:ea typeface="+mn-ea"/>
                  <a:cs typeface="+mn-cs"/>
                </a:rPr>
                <a:t>(2) </a:t>
              </a:r>
              <a:r>
                <a:rPr lang="zh-CN" altLang="en-US" sz="1600">
                  <a:solidFill>
                    <a:schemeClr val="bg1"/>
                  </a:solidFill>
                  <a:latin typeface="+mn-lt"/>
                  <a:ea typeface="+mn-ea"/>
                  <a:cs typeface="+mn-cs"/>
                </a:rPr>
                <a:t>如果函数中的变量只被引用而不改变值，则定义为静态局部变量</a:t>
              </a:r>
              <a:r>
                <a:rPr lang="en-US" altLang="zh-CN" sz="1600">
                  <a:solidFill>
                    <a:schemeClr val="bg1"/>
                  </a:solidFill>
                  <a:latin typeface="+mn-lt"/>
                  <a:ea typeface="+mn-ea"/>
                  <a:cs typeface="+mn-cs"/>
                </a:rPr>
                <a:t>(</a:t>
              </a:r>
              <a:r>
                <a:rPr lang="zh-CN" altLang="en-US" sz="1600">
                  <a:solidFill>
                    <a:schemeClr val="bg1"/>
                  </a:solidFill>
                  <a:latin typeface="+mn-lt"/>
                  <a:ea typeface="+mn-ea"/>
                  <a:cs typeface="+mn-cs"/>
                </a:rPr>
                <a:t>同时初始化</a:t>
              </a:r>
              <a:r>
                <a:rPr lang="en-US" altLang="zh-CN" sz="1600">
                  <a:solidFill>
                    <a:schemeClr val="bg1"/>
                  </a:solidFill>
                  <a:latin typeface="+mn-lt"/>
                  <a:ea typeface="+mn-ea"/>
                  <a:cs typeface="+mn-cs"/>
                </a:rPr>
                <a:t>)</a:t>
              </a:r>
              <a:r>
                <a:rPr lang="zh-CN" altLang="en-US" sz="1600">
                  <a:solidFill>
                    <a:schemeClr val="bg1"/>
                  </a:solidFill>
                  <a:latin typeface="+mn-lt"/>
                  <a:ea typeface="+mn-ea"/>
                  <a:cs typeface="+mn-cs"/>
                </a:rPr>
                <a:t>比较方便，以免每次调用时重新赋值。</a:t>
              </a:r>
              <a:endParaRPr lang="zh-CN" altLang="zh-CN" sz="1600" dirty="0">
                <a:solidFill>
                  <a:schemeClr val="bg1"/>
                </a:solidFill>
                <a:latin typeface="+mn-lt"/>
                <a:ea typeface="+mn-ea"/>
                <a:cs typeface="+mn-cs"/>
              </a:endParaRPr>
            </a:p>
          </p:txBody>
        </p:sp>
      </p:grpSp>
      <p:pic>
        <p:nvPicPr>
          <p:cNvPr id="107525" name="图片 3"/>
          <p:cNvPicPr>
            <a:picLocks noChangeAspect="1"/>
          </p:cNvPicPr>
          <p:nvPr/>
        </p:nvPicPr>
        <p:blipFill>
          <a:blip r:embed="rId7" cstate="print"/>
          <a:srcRect/>
          <a:stretch>
            <a:fillRect/>
          </a:stretch>
        </p:blipFill>
        <p:spPr bwMode="auto">
          <a:xfrm>
            <a:off x="3130550" y="5146675"/>
            <a:ext cx="3476625" cy="1152525"/>
          </a:xfrm>
          <a:prstGeom prst="rect">
            <a:avLst/>
          </a:prstGeom>
          <a:noFill/>
          <a:ln w="9525">
            <a:noFill/>
            <a:miter lim="800000"/>
            <a:headEnd/>
            <a:tailEnd/>
          </a:ln>
        </p:spPr>
      </p:pic>
      <p:grpSp>
        <p:nvGrpSpPr>
          <p:cNvPr id="107526" name="组合 9"/>
          <p:cNvGrpSpPr>
            <a:grpSpLocks/>
          </p:cNvGrpSpPr>
          <p:nvPr/>
        </p:nvGrpSpPr>
        <p:grpSpPr bwMode="auto">
          <a:xfrm>
            <a:off x="6618288" y="3649663"/>
            <a:ext cx="5083175" cy="1708150"/>
            <a:chOff x="8582294" y="4088153"/>
            <a:chExt cx="5245151" cy="1707080"/>
          </a:xfrm>
        </p:grpSpPr>
        <p:sp>
          <p:nvSpPr>
            <p:cNvPr id="11" name="MH_Other_1">
              <a:extLst>
                <a:ext uri="{FF2B5EF4-FFF2-40B4-BE49-F238E27FC236}"/>
              </a:extLst>
            </p:cNvPr>
            <p:cNvSpPr/>
            <p:nvPr>
              <p:custDataLst>
                <p:tags r:id="rId1"/>
              </p:custDataLst>
            </p:nvPr>
          </p:nvSpPr>
          <p:spPr>
            <a:xfrm>
              <a:off x="8582294" y="4088153"/>
              <a:ext cx="774814" cy="521960"/>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2" name="MH_SubTitle_1">
              <a:extLst>
                <a:ext uri="{FF2B5EF4-FFF2-40B4-BE49-F238E27FC236}"/>
              </a:extLst>
            </p:cNvPr>
            <p:cNvSpPr/>
            <p:nvPr>
              <p:custDataLst>
                <p:tags r:id="rId2"/>
              </p:custDataLst>
            </p:nvPr>
          </p:nvSpPr>
          <p:spPr>
            <a:xfrm>
              <a:off x="9371851" y="4088153"/>
              <a:ext cx="4455594" cy="170708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400">
                  <a:solidFill>
                    <a:schemeClr val="tx1">
                      <a:lumMod val="75000"/>
                      <a:lumOff val="25000"/>
                    </a:schemeClr>
                  </a:solidFill>
                </a:rPr>
                <a:t>用静态存储要多占内存（长期占用不释放，而不能像动态存储那样一个存储单元可以先后为多个变量使用，节约内存），而且降低了程序的可读性，当调用次数多时往往弄不清静态局部变量的当前值是什么。因此，若非必要，不要多用静态局部变量。</a:t>
              </a:r>
              <a:endParaRPr lang="zh-CN" altLang="en-US" sz="1400" dirty="0">
                <a:solidFill>
                  <a:schemeClr val="tx1">
                    <a:lumMod val="75000"/>
                    <a:lumOff val="25000"/>
                  </a:schemeClr>
                </a:solidFill>
              </a:endParaRPr>
            </a:p>
          </p:txBody>
        </p:sp>
        <p:sp>
          <p:nvSpPr>
            <p:cNvPr id="13" name="MH_Other_2">
              <a:extLst>
                <a:ext uri="{FF2B5EF4-FFF2-40B4-BE49-F238E27FC236}"/>
              </a:extLst>
            </p:cNvPr>
            <p:cNvSpPr/>
            <p:nvPr>
              <p:custDataLst>
                <p:tags r:id="rId3"/>
              </p:custDataLst>
            </p:nvPr>
          </p:nvSpPr>
          <p:spPr>
            <a:xfrm rot="16200000">
              <a:off x="13526023" y="5493812"/>
              <a:ext cx="301436" cy="301408"/>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a:xfrm>
            <a:off x="596900" y="20638"/>
            <a:ext cx="10515600" cy="1325562"/>
          </a:xfrm>
        </p:spPr>
        <p:txBody>
          <a:bodyPr/>
          <a:lstStyle/>
          <a:p>
            <a:r>
              <a:rPr lang="zh-CN" altLang="en-US" smtClean="0"/>
              <a:t>局部变量的存储类别</a:t>
            </a:r>
          </a:p>
        </p:txBody>
      </p:sp>
      <p:sp>
        <p:nvSpPr>
          <p:cNvPr id="9" name="标题 1">
            <a:extLst>
              <a:ext uri="{FF2B5EF4-FFF2-40B4-BE49-F238E27FC236}"/>
            </a:extLst>
          </p:cNvPr>
          <p:cNvSpPr txBox="1">
            <a:spLocks/>
          </p:cNvSpPr>
          <p:nvPr/>
        </p:nvSpPr>
        <p:spPr>
          <a:xfrm>
            <a:off x="676275" y="1027113"/>
            <a:ext cx="3697288"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a:t>寄存器变量</a:t>
            </a:r>
            <a:r>
              <a:rPr lang="en-US" altLang="zh-CN" sz="2400"/>
              <a:t>(register</a:t>
            </a:r>
            <a:r>
              <a:rPr lang="zh-CN" altLang="en-US" sz="2400"/>
              <a:t>变量</a:t>
            </a:r>
            <a:r>
              <a:rPr lang="en-US" altLang="zh-CN" sz="2400"/>
              <a:t>)</a:t>
            </a:r>
            <a:endParaRPr lang="en-US" altLang="zh-CN" sz="2400" dirty="0"/>
          </a:p>
        </p:txBody>
      </p:sp>
      <p:sp>
        <p:nvSpPr>
          <p:cNvPr id="13" name="MH_Text_1">
            <a:extLst>
              <a:ext uri="{FF2B5EF4-FFF2-40B4-BE49-F238E27FC236}"/>
            </a:extLst>
          </p:cNvPr>
          <p:cNvSpPr/>
          <p:nvPr>
            <p:custDataLst>
              <p:tags r:id="rId1"/>
            </p:custDataLst>
          </p:nvPr>
        </p:nvSpPr>
        <p:spPr>
          <a:xfrm>
            <a:off x="676275" y="1546225"/>
            <a:ext cx="10961688" cy="381158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lstStyle/>
          <a:p>
            <a:pPr algn="just" fontAlgn="auto">
              <a:lnSpc>
                <a:spcPct val="120000"/>
              </a:lnSpc>
              <a:spcBef>
                <a:spcPts val="0"/>
              </a:spcBef>
              <a:spcAft>
                <a:spcPts val="600"/>
              </a:spcAft>
              <a:defRPr/>
            </a:pPr>
            <a:r>
              <a:rPr lang="zh-CN" altLang="en-US">
                <a:solidFill>
                  <a:schemeClr val="tx1"/>
                </a:solidFill>
              </a:rPr>
              <a:t>一般情况下，变量（包括静态存储方式和动态存储方式）的值是存放在内存中的。当程序中用到哪一个变量的值时，由控制器发出指令将内存中该变量的值送到运算器中。 经过运算器进行运算，如果需要存数，再从运算器将数据送到内存存放。</a:t>
            </a:r>
          </a:p>
          <a:p>
            <a:pPr algn="just" fontAlgn="auto">
              <a:lnSpc>
                <a:spcPct val="120000"/>
              </a:lnSpc>
              <a:spcBef>
                <a:spcPts val="0"/>
              </a:spcBef>
              <a:spcAft>
                <a:spcPts val="600"/>
              </a:spcAft>
              <a:defRPr/>
            </a:pPr>
            <a:r>
              <a:rPr lang="zh-CN" altLang="en-US">
                <a:solidFill>
                  <a:schemeClr val="tx1"/>
                </a:solidFill>
              </a:rPr>
              <a:t>如果有一些变量使用频繁（例如，在一个函数中执行</a:t>
            </a:r>
            <a:r>
              <a:rPr lang="en-US" altLang="zh-CN">
                <a:solidFill>
                  <a:schemeClr val="tx1"/>
                </a:solidFill>
              </a:rPr>
              <a:t>10 000</a:t>
            </a:r>
            <a:r>
              <a:rPr lang="zh-CN" altLang="en-US">
                <a:solidFill>
                  <a:schemeClr val="tx1"/>
                </a:solidFill>
              </a:rPr>
              <a:t>次循环，每次循环中都要引用某局部变量），则为存取变量的值要花费不少时间。为提高执行效率，允许将局部变量的值放在</a:t>
            </a:r>
            <a:r>
              <a:rPr lang="en-US" altLang="zh-CN">
                <a:solidFill>
                  <a:schemeClr val="tx1"/>
                </a:solidFill>
              </a:rPr>
              <a:t>CPU</a:t>
            </a:r>
            <a:r>
              <a:rPr lang="zh-CN" altLang="en-US">
                <a:solidFill>
                  <a:schemeClr val="tx1"/>
                </a:solidFill>
              </a:rPr>
              <a:t>中的寄存器中，需要用时直接从寄存器取出参加运算，不必再到内存中去存取。由于对寄存器的存取速度远高于对内存的存取速度，因此这样做可以提高执行效率。这种变量叫做寄存器变量，用关键字</a:t>
            </a:r>
            <a:r>
              <a:rPr lang="en-US" altLang="zh-CN">
                <a:solidFill>
                  <a:schemeClr val="tx1"/>
                </a:solidFill>
              </a:rPr>
              <a:t>register</a:t>
            </a:r>
            <a:r>
              <a:rPr lang="zh-CN" altLang="en-US">
                <a:solidFill>
                  <a:schemeClr val="tx1"/>
                </a:solidFill>
              </a:rPr>
              <a:t>作声明。如</a:t>
            </a:r>
          </a:p>
          <a:p>
            <a:pPr algn="just" fontAlgn="auto">
              <a:lnSpc>
                <a:spcPct val="120000"/>
              </a:lnSpc>
              <a:spcBef>
                <a:spcPts val="0"/>
              </a:spcBef>
              <a:spcAft>
                <a:spcPts val="600"/>
              </a:spcAft>
              <a:defRPr/>
            </a:pPr>
            <a:endParaRPr lang="zh-CN" altLang="en-US">
              <a:solidFill>
                <a:schemeClr val="tx1"/>
              </a:solidFill>
            </a:endParaRPr>
          </a:p>
          <a:p>
            <a:pPr algn="just" fontAlgn="auto">
              <a:lnSpc>
                <a:spcPct val="120000"/>
              </a:lnSpc>
              <a:spcBef>
                <a:spcPts val="0"/>
              </a:spcBef>
              <a:spcAft>
                <a:spcPts val="600"/>
              </a:spcAft>
              <a:defRPr/>
            </a:pPr>
            <a:r>
              <a:rPr lang="zh-CN" altLang="en-US">
                <a:solidFill>
                  <a:schemeClr val="tx1"/>
                </a:solidFill>
              </a:rPr>
              <a:t>由于现在的计算机的速度愈来愈快，性能愈来愈高， 优化的编译系统能够识别使用频繁的变量，从而自动地将这些变量放在寄存器中，而不需要程序设计者指定。因此，现在实际上用</a:t>
            </a:r>
            <a:r>
              <a:rPr lang="en-US" altLang="zh-CN">
                <a:solidFill>
                  <a:schemeClr val="tx1"/>
                </a:solidFill>
              </a:rPr>
              <a:t>register</a:t>
            </a:r>
            <a:r>
              <a:rPr lang="zh-CN" altLang="en-US">
                <a:solidFill>
                  <a:schemeClr val="tx1"/>
                </a:solidFill>
              </a:rPr>
              <a:t>声明变量的必要性不大。</a:t>
            </a:r>
            <a:endParaRPr lang="zh-CN" altLang="en-US" dirty="0">
              <a:solidFill>
                <a:schemeClr val="tx1"/>
              </a:solidFill>
            </a:endParaRPr>
          </a:p>
        </p:txBody>
      </p:sp>
      <p:sp>
        <p:nvSpPr>
          <p:cNvPr id="5" name="圆角矩形 12">
            <a:extLst>
              <a:ext uri="{FF2B5EF4-FFF2-40B4-BE49-F238E27FC236}"/>
            </a:extLst>
          </p:cNvPr>
          <p:cNvSpPr/>
          <p:nvPr/>
        </p:nvSpPr>
        <p:spPr>
          <a:xfrm>
            <a:off x="676275" y="4125913"/>
            <a:ext cx="3911600" cy="371475"/>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register int  f;		</a:t>
            </a:r>
            <a:r>
              <a:rPr lang="en-US" altLang="zh-CN" sz="1400">
                <a:solidFill>
                  <a:srgbClr val="008000"/>
                </a:solidFill>
              </a:rPr>
              <a:t>//</a:t>
            </a:r>
            <a:r>
              <a:rPr lang="zh-CN" altLang="en-US" sz="1400">
                <a:solidFill>
                  <a:srgbClr val="008000"/>
                </a:solidFill>
              </a:rPr>
              <a:t>定义</a:t>
            </a:r>
            <a:r>
              <a:rPr lang="en-US" altLang="zh-CN" sz="1400">
                <a:solidFill>
                  <a:srgbClr val="008000"/>
                </a:solidFill>
              </a:rPr>
              <a:t>f</a:t>
            </a:r>
            <a:r>
              <a:rPr lang="zh-CN" altLang="en-US" sz="1400">
                <a:solidFill>
                  <a:srgbClr val="008000"/>
                </a:solidFill>
              </a:rPr>
              <a:t>为寄存器变量</a:t>
            </a:r>
            <a:endParaRPr lang="zh-CN" altLang="en-US" sz="1400" dirty="0">
              <a:solidFill>
                <a:srgbClr val="008000"/>
              </a:solidFill>
            </a:endParaRPr>
          </a:p>
        </p:txBody>
      </p:sp>
      <p:grpSp>
        <p:nvGrpSpPr>
          <p:cNvPr id="109573" name="组合 5"/>
          <p:cNvGrpSpPr>
            <a:grpSpLocks/>
          </p:cNvGrpSpPr>
          <p:nvPr/>
        </p:nvGrpSpPr>
        <p:grpSpPr bwMode="auto">
          <a:xfrm>
            <a:off x="676275" y="5357813"/>
            <a:ext cx="10961688" cy="793750"/>
            <a:chOff x="8582294" y="4088152"/>
            <a:chExt cx="10242925" cy="795131"/>
          </a:xfrm>
        </p:grpSpPr>
        <p:sp>
          <p:nvSpPr>
            <p:cNvPr id="7" name="MH_Other_1">
              <a:extLst>
                <a:ext uri="{FF2B5EF4-FFF2-40B4-BE49-F238E27FC236}"/>
              </a:extLst>
            </p:cNvPr>
            <p:cNvSpPr/>
            <p:nvPr>
              <p:custDataLst>
                <p:tags r:id="rId2"/>
              </p:custDataLst>
            </p:nvPr>
          </p:nvSpPr>
          <p:spPr>
            <a:xfrm>
              <a:off x="8582294" y="4088152"/>
              <a:ext cx="774338" cy="521606"/>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8" name="MH_SubTitle_1">
              <a:extLst>
                <a:ext uri="{FF2B5EF4-FFF2-40B4-BE49-F238E27FC236}"/>
              </a:extLst>
            </p:cNvPr>
            <p:cNvSpPr/>
            <p:nvPr>
              <p:custDataLst>
                <p:tags r:id="rId3"/>
              </p:custDataLst>
            </p:nvPr>
          </p:nvSpPr>
          <p:spPr>
            <a:xfrm>
              <a:off x="9371466" y="4088152"/>
              <a:ext cx="9453753"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en-US" altLang="zh-CN">
                  <a:solidFill>
                    <a:schemeClr val="tx1">
                      <a:lumMod val="75000"/>
                      <a:lumOff val="25000"/>
                    </a:schemeClr>
                  </a:solidFill>
                </a:rPr>
                <a:t>3</a:t>
              </a:r>
              <a:r>
                <a:rPr lang="zh-CN" altLang="en-US">
                  <a:solidFill>
                    <a:schemeClr val="tx1">
                      <a:lumMod val="75000"/>
                      <a:lumOff val="25000"/>
                    </a:schemeClr>
                  </a:solidFill>
                </a:rPr>
                <a:t>种局部变量的存储位置是不同的</a:t>
              </a:r>
              <a:r>
                <a:rPr lang="en-US" altLang="zh-CN">
                  <a:solidFill>
                    <a:schemeClr val="tx1">
                      <a:lumMod val="75000"/>
                      <a:lumOff val="25000"/>
                    </a:schemeClr>
                  </a:solidFill>
                </a:rPr>
                <a:t>: </a:t>
              </a:r>
              <a:r>
                <a:rPr lang="zh-CN" altLang="en-US">
                  <a:solidFill>
                    <a:schemeClr val="tx1">
                      <a:lumMod val="75000"/>
                      <a:lumOff val="25000"/>
                    </a:schemeClr>
                  </a:solidFill>
                </a:rPr>
                <a:t>自动变量存储在动态存储区；静态局部变量存储在静态存储区；寄存器存储在</a:t>
              </a:r>
              <a:r>
                <a:rPr lang="en-US" altLang="zh-CN">
                  <a:solidFill>
                    <a:schemeClr val="tx1">
                      <a:lumMod val="75000"/>
                      <a:lumOff val="25000"/>
                    </a:schemeClr>
                  </a:solidFill>
                </a:rPr>
                <a:t>CPU</a:t>
              </a:r>
              <a:r>
                <a:rPr lang="zh-CN" altLang="en-US">
                  <a:solidFill>
                    <a:schemeClr val="tx1">
                      <a:lumMod val="75000"/>
                      <a:lumOff val="25000"/>
                    </a:schemeClr>
                  </a:solidFill>
                </a:rPr>
                <a:t>中的寄存器中。</a:t>
              </a:r>
              <a:endParaRPr lang="zh-CN" altLang="en-US" dirty="0">
                <a:solidFill>
                  <a:schemeClr val="tx1">
                    <a:lumMod val="75000"/>
                    <a:lumOff val="25000"/>
                  </a:schemeClr>
                </a:solidFill>
              </a:endParaRPr>
            </a:p>
          </p:txBody>
        </p:sp>
        <p:sp>
          <p:nvSpPr>
            <p:cNvPr id="10" name="MH_Other_2">
              <a:extLst>
                <a:ext uri="{FF2B5EF4-FFF2-40B4-BE49-F238E27FC236}"/>
              </a:extLst>
            </p:cNvPr>
            <p:cNvSpPr/>
            <p:nvPr>
              <p:custDataLst>
                <p:tags r:id="rId4"/>
              </p:custDataLst>
            </p:nvPr>
          </p:nvSpPr>
          <p:spPr>
            <a:xfrm rot="16200000">
              <a:off x="18512447" y="4570510"/>
              <a:ext cx="324413" cy="301132"/>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p:cNvSpPr>
          <p:nvPr>
            <p:ph type="title"/>
          </p:nvPr>
        </p:nvSpPr>
        <p:spPr>
          <a:xfrm>
            <a:off x="1912938" y="1479550"/>
            <a:ext cx="6880225" cy="712788"/>
          </a:xfrm>
        </p:spPr>
        <p:txBody>
          <a:bodyPr/>
          <a:lstStyle/>
          <a:p>
            <a:r>
              <a:rPr lang="zh-CN" altLang="en-US" sz="3600" smtClean="0"/>
              <a:t>全局变量的存储类别</a:t>
            </a:r>
          </a:p>
        </p:txBody>
      </p:sp>
      <p:sp>
        <p:nvSpPr>
          <p:cNvPr id="9" name="内容占位符 2">
            <a:extLst>
              <a:ext uri="{FF2B5EF4-FFF2-40B4-BE49-F238E27FC236}"/>
            </a:extLst>
          </p:cNvPr>
          <p:cNvSpPr>
            <a:spLocks noGrp="1"/>
          </p:cNvSpPr>
          <p:nvPr>
            <p:ph idx="1"/>
          </p:nvPr>
        </p:nvSpPr>
        <p:spPr>
          <a:xfrm>
            <a:off x="860425" y="1919288"/>
            <a:ext cx="10245725" cy="3162300"/>
          </a:xfrm>
        </p:spPr>
        <p:txBody>
          <a:bodyPr rtlCol="0" anchor="ctr">
            <a:noAutofit/>
          </a:bodyPr>
          <a:lstStyle/>
          <a:p>
            <a:pPr marL="0" indent="0" fontAlgn="auto">
              <a:lnSpc>
                <a:spcPct val="120000"/>
              </a:lnSpc>
              <a:spcBef>
                <a:spcPts val="600"/>
              </a:spcBef>
              <a:spcAft>
                <a:spcPts val="0"/>
              </a:spcAft>
              <a:buFont typeface="Arial" panose="020B0604020202020204" pitchFamily="34" charset="0"/>
              <a:buNone/>
              <a:defRPr/>
            </a:pPr>
            <a:r>
              <a:rPr lang="zh-CN" altLang="en-US" sz="2400">
                <a:solidFill>
                  <a:schemeClr val="tx1">
                    <a:lumMod val="65000"/>
                    <a:lumOff val="35000"/>
                  </a:schemeClr>
                </a:solidFill>
                <a:latin typeface="+mn-ea"/>
                <a:ea typeface="+mn-ea"/>
                <a:cs typeface="+mn-cs"/>
              </a:rPr>
              <a:t>全局变量都是存放在静态存储区中的。因此它们的生存期是固定的，存在于程序的整个运行过程。</a:t>
            </a:r>
            <a:endParaRPr lang="en-US" altLang="zh-CN" sz="2400">
              <a:solidFill>
                <a:schemeClr val="tx1">
                  <a:lumMod val="65000"/>
                  <a:lumOff val="35000"/>
                </a:schemeClr>
              </a:solidFill>
              <a:latin typeface="+mn-ea"/>
              <a:ea typeface="+mn-ea"/>
              <a:cs typeface="+mn-cs"/>
            </a:endParaRPr>
          </a:p>
          <a:p>
            <a:pPr marL="0" indent="0" fontAlgn="auto">
              <a:lnSpc>
                <a:spcPct val="120000"/>
              </a:lnSpc>
              <a:spcBef>
                <a:spcPts val="600"/>
              </a:spcBef>
              <a:spcAft>
                <a:spcPts val="0"/>
              </a:spcAft>
              <a:buFont typeface="Arial" panose="020B0604020202020204" pitchFamily="34" charset="0"/>
              <a:buNone/>
              <a:defRPr/>
            </a:pPr>
            <a:r>
              <a:rPr lang="zh-CN" altLang="en-US" sz="2400">
                <a:solidFill>
                  <a:schemeClr val="tx1">
                    <a:lumMod val="65000"/>
                    <a:lumOff val="35000"/>
                  </a:schemeClr>
                </a:solidFill>
                <a:latin typeface="+mn-ea"/>
                <a:ea typeface="+mn-ea"/>
                <a:cs typeface="+mn-cs"/>
              </a:rPr>
              <a:t>一般来说，外部变量是在函数的外部定义的全局变量，它的作用域是从变量的定义处开始，到本程序文件的末尾。在此作用域内，全局变量可以为程序中各个函数所引用。但有时程序设计人员希望能扩展外部变量的作用域。</a:t>
            </a:r>
            <a:endParaRPr lang="zh-CN" altLang="en-US" sz="2400" dirty="0">
              <a:solidFill>
                <a:schemeClr val="tx1">
                  <a:lumMod val="65000"/>
                  <a:lumOff val="35000"/>
                </a:schemeClr>
              </a:solidFill>
              <a:latin typeface="+mn-ea"/>
              <a:ea typeface="+mn-ea"/>
              <a:cs typeface="+mn-cs"/>
            </a:endParaRPr>
          </a:p>
        </p:txBody>
      </p:sp>
      <p:grpSp>
        <p:nvGrpSpPr>
          <p:cNvPr id="111619" name="组合 9"/>
          <p:cNvGrpSpPr>
            <a:grpSpLocks/>
          </p:cNvGrpSpPr>
          <p:nvPr/>
        </p:nvGrpSpPr>
        <p:grpSpPr bwMode="auto">
          <a:xfrm>
            <a:off x="860425" y="1511300"/>
            <a:ext cx="5399088" cy="657225"/>
            <a:chOff x="3275013" y="1898650"/>
            <a:chExt cx="5400000" cy="657226"/>
          </a:xfrm>
        </p:grpSpPr>
        <p:sp>
          <p:nvSpPr>
            <p:cNvPr id="11" name="MH_Other_1">
              <a:extLst>
                <a:ext uri="{FF2B5EF4-FFF2-40B4-BE49-F238E27FC236}"/>
              </a:extLst>
            </p:cNvPr>
            <p:cNvSpPr/>
            <p:nvPr>
              <p:custDataLst>
                <p:tags r:id="rId4"/>
              </p:custDataLst>
            </p:nvPr>
          </p:nvSpPr>
          <p:spPr>
            <a:xfrm>
              <a:off x="3275013" y="1898650"/>
              <a:ext cx="709733" cy="611189"/>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2">
              <a:extLst>
                <a:ext uri="{FF2B5EF4-FFF2-40B4-BE49-F238E27FC236}"/>
              </a:extLst>
            </p:cNvPr>
            <p:cNvSpPr/>
            <p:nvPr>
              <p:custDataLst>
                <p:tags r:id="rId5"/>
              </p:custDataLst>
            </p:nvPr>
          </p:nvSpPr>
          <p:spPr>
            <a:xfrm>
              <a:off x="3629086" y="1898650"/>
              <a:ext cx="709732" cy="611189"/>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5">
              <a:extLst>
                <a:ext uri="{FF2B5EF4-FFF2-40B4-BE49-F238E27FC236}"/>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11620" name="组合 13"/>
          <p:cNvGrpSpPr>
            <a:grpSpLocks/>
          </p:cNvGrpSpPr>
          <p:nvPr/>
        </p:nvGrpSpPr>
        <p:grpSpPr bwMode="auto">
          <a:xfrm>
            <a:off x="5707063" y="4883150"/>
            <a:ext cx="5399087" cy="657225"/>
            <a:chOff x="3443964" y="5368927"/>
            <a:chExt cx="5400000" cy="657224"/>
          </a:xfrm>
        </p:grpSpPr>
        <p:sp>
          <p:nvSpPr>
            <p:cNvPr id="15" name="MH_Other_3">
              <a:extLst>
                <a:ext uri="{FF2B5EF4-FFF2-40B4-BE49-F238E27FC236}"/>
              </a:extLst>
            </p:cNvPr>
            <p:cNvSpPr/>
            <p:nvPr>
              <p:custDataLst>
                <p:tags r:id="rId1"/>
              </p:custDataLst>
            </p:nvPr>
          </p:nvSpPr>
          <p:spPr>
            <a:xfrm flipV="1">
              <a:off x="7780159" y="5414965"/>
              <a:ext cx="709733" cy="611186"/>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MH_Other_4">
              <a:extLst>
                <a:ext uri="{FF2B5EF4-FFF2-40B4-BE49-F238E27FC236}"/>
              </a:extLst>
            </p:cNvPr>
            <p:cNvSpPr/>
            <p:nvPr>
              <p:custDataLst>
                <p:tags r:id="rId2"/>
              </p:custDataLst>
            </p:nvPr>
          </p:nvSpPr>
          <p:spPr>
            <a:xfrm flipV="1">
              <a:off x="8134232" y="5414965"/>
              <a:ext cx="709732" cy="611186"/>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MH_Other_6">
              <a:extLst>
                <a:ext uri="{FF2B5EF4-FFF2-40B4-BE49-F238E27FC236}"/>
              </a:extLst>
            </p:cNvPr>
            <p:cNvSpPr/>
            <p:nvPr>
              <p:custDataLst>
                <p:tags r:id="rId3"/>
              </p:custDataLst>
            </p:nvPr>
          </p:nvSpPr>
          <p:spPr>
            <a:xfrm>
              <a:off x="3443964" y="5368927"/>
              <a:ext cx="5400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
          <p:cNvSpPr>
            <a:spLocks noGrp="1"/>
          </p:cNvSpPr>
          <p:nvPr>
            <p:ph type="title"/>
          </p:nvPr>
        </p:nvSpPr>
        <p:spPr>
          <a:xfrm>
            <a:off x="846138" y="0"/>
            <a:ext cx="10515600" cy="1325563"/>
          </a:xfrm>
        </p:spPr>
        <p:txBody>
          <a:bodyPr/>
          <a:lstStyle/>
          <a:p>
            <a:r>
              <a:rPr lang="zh-CN" altLang="en-US" smtClean="0"/>
              <a:t>全局变量的存储类别</a:t>
            </a:r>
          </a:p>
        </p:txBody>
      </p:sp>
      <p:sp>
        <p:nvSpPr>
          <p:cNvPr id="9" name="标题 1">
            <a:extLst>
              <a:ext uri="{FF2B5EF4-FFF2-40B4-BE49-F238E27FC236}"/>
            </a:extLst>
          </p:cNvPr>
          <p:cNvSpPr txBox="1">
            <a:spLocks/>
          </p:cNvSpPr>
          <p:nvPr/>
        </p:nvSpPr>
        <p:spPr>
          <a:xfrm>
            <a:off x="923925" y="1008063"/>
            <a:ext cx="4440238"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a:t>在一个文件内扩展外部变量的作用域</a:t>
            </a:r>
            <a:endParaRPr lang="en-US" altLang="zh-CN" sz="2400" dirty="0"/>
          </a:p>
        </p:txBody>
      </p:sp>
      <p:sp>
        <p:nvSpPr>
          <p:cNvPr id="13" name="MH_Text_1">
            <a:extLst>
              <a:ext uri="{FF2B5EF4-FFF2-40B4-BE49-F238E27FC236}"/>
            </a:extLst>
          </p:cNvPr>
          <p:cNvSpPr/>
          <p:nvPr>
            <p:custDataLst>
              <p:tags r:id="rId1"/>
            </p:custDataLst>
          </p:nvPr>
        </p:nvSpPr>
        <p:spPr>
          <a:xfrm>
            <a:off x="923925" y="1527175"/>
            <a:ext cx="10491788" cy="4994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lstStyle/>
          <a:p>
            <a:pPr algn="just" fontAlgn="auto">
              <a:lnSpc>
                <a:spcPct val="150000"/>
              </a:lnSpc>
              <a:spcBef>
                <a:spcPts val="0"/>
              </a:spcBef>
              <a:spcAft>
                <a:spcPts val="0"/>
              </a:spcAft>
              <a:defRPr/>
            </a:pPr>
            <a:r>
              <a:rPr lang="zh-CN" altLang="en-US">
                <a:solidFill>
                  <a:schemeClr val="tx1"/>
                </a:solidFill>
              </a:rPr>
              <a:t>如果外部变量不在文件的开头定义，其有效的作用范围只限于定义处到文件结束。 在定义点之前的函数不能引用该外部变量。如果由于某种考虑，在定义点之前的函数需要引用该外部变量，则应该在引用之前用关键字</a:t>
            </a:r>
            <a:r>
              <a:rPr lang="en-US" altLang="zh-CN" b="1">
                <a:solidFill>
                  <a:schemeClr val="tx1"/>
                </a:solidFill>
              </a:rPr>
              <a:t>extern</a:t>
            </a:r>
            <a:r>
              <a:rPr lang="zh-CN" altLang="en-US">
                <a:solidFill>
                  <a:schemeClr val="tx1"/>
                </a:solidFill>
              </a:rPr>
              <a:t>对该变量作“</a:t>
            </a:r>
            <a:r>
              <a:rPr lang="zh-CN" altLang="en-US" b="1">
                <a:solidFill>
                  <a:schemeClr val="tx1"/>
                </a:solidFill>
              </a:rPr>
              <a:t>外部变量声明</a:t>
            </a:r>
            <a:r>
              <a:rPr lang="zh-CN" altLang="en-US">
                <a:solidFill>
                  <a:schemeClr val="tx1"/>
                </a:solidFill>
              </a:rPr>
              <a:t>”，表示把该外部变量的作用域扩展到此位置。有了此声明，就可以从“声明”处起，合法地使用该外部变量。</a:t>
            </a:r>
            <a:endParaRPr lang="zh-CN" altLang="en-US" dirty="0">
              <a:solidFill>
                <a:schemeClr val="tx1"/>
              </a:solidFill>
            </a:endParaRPr>
          </a:p>
        </p:txBody>
      </p:sp>
      <p:sp>
        <p:nvSpPr>
          <p:cNvPr id="113668" name="内容占位符 2"/>
          <p:cNvSpPr>
            <a:spLocks noGrp="1"/>
          </p:cNvSpPr>
          <p:nvPr>
            <p:ph idx="1"/>
          </p:nvPr>
        </p:nvSpPr>
        <p:spPr>
          <a:xfrm>
            <a:off x="746125" y="3344863"/>
            <a:ext cx="5915025" cy="554037"/>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7.18】</a:t>
            </a:r>
            <a:r>
              <a:rPr lang="zh-CN" altLang="en-US" sz="2000" smtClean="0">
                <a:solidFill>
                  <a:schemeClr val="accent1"/>
                </a:solidFill>
              </a:rPr>
              <a:t>调用函数，求</a:t>
            </a:r>
            <a:r>
              <a:rPr lang="en-US" altLang="zh-CN" sz="2000" smtClean="0">
                <a:solidFill>
                  <a:schemeClr val="accent1"/>
                </a:solidFill>
              </a:rPr>
              <a:t>3</a:t>
            </a:r>
            <a:r>
              <a:rPr lang="zh-CN" altLang="en-US" sz="2000" smtClean="0">
                <a:solidFill>
                  <a:schemeClr val="accent1"/>
                </a:solidFill>
              </a:rPr>
              <a:t>个整数中的大者。</a:t>
            </a:r>
          </a:p>
        </p:txBody>
      </p:sp>
      <p:sp>
        <p:nvSpPr>
          <p:cNvPr id="6" name="圆角矩形 12">
            <a:extLst>
              <a:ext uri="{FF2B5EF4-FFF2-40B4-BE49-F238E27FC236}"/>
            </a:extLst>
          </p:cNvPr>
          <p:cNvSpPr/>
          <p:nvPr/>
        </p:nvSpPr>
        <p:spPr>
          <a:xfrm>
            <a:off x="5732463" y="2882900"/>
            <a:ext cx="5683250" cy="38401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10000"/>
              </a:lnSpc>
              <a:spcBef>
                <a:spcPts val="0"/>
              </a:spcBef>
              <a:spcAft>
                <a:spcPts val="0"/>
              </a:spcAft>
              <a:defRPr/>
            </a:pPr>
            <a:r>
              <a:rPr lang="en-US" altLang="zh-CN" sz="1400"/>
              <a:t>#include &lt;stdio.h&gt;</a:t>
            </a:r>
          </a:p>
          <a:p>
            <a:pPr defTabSz="363538" fontAlgn="auto">
              <a:lnSpc>
                <a:spcPct val="110000"/>
              </a:lnSpc>
              <a:spcBef>
                <a:spcPts val="0"/>
              </a:spcBef>
              <a:spcAft>
                <a:spcPts val="0"/>
              </a:spcAft>
              <a:defRPr/>
            </a:pPr>
            <a:r>
              <a:rPr lang="en-US" altLang="zh-CN" sz="1400"/>
              <a:t>int main()</a:t>
            </a:r>
          </a:p>
          <a:p>
            <a:pPr defTabSz="363538" fontAlgn="auto">
              <a:lnSpc>
                <a:spcPct val="110000"/>
              </a:lnSpc>
              <a:spcBef>
                <a:spcPts val="0"/>
              </a:spcBef>
              <a:spcAft>
                <a:spcPts val="0"/>
              </a:spcAft>
              <a:defRPr/>
            </a:pPr>
            <a:r>
              <a:rPr lang="en-US" altLang="zh-CN" sz="1400"/>
              <a:t>{	int max();</a:t>
            </a:r>
          </a:p>
          <a:p>
            <a:pPr defTabSz="363538" fontAlgn="auto">
              <a:lnSpc>
                <a:spcPct val="110000"/>
              </a:lnSpc>
              <a:spcBef>
                <a:spcPts val="0"/>
              </a:spcBef>
              <a:spcAft>
                <a:spcPts val="0"/>
              </a:spcAft>
              <a:defRPr/>
            </a:pPr>
            <a:r>
              <a:rPr lang="en-US" altLang="zh-CN" sz="1400"/>
              <a:t>	</a:t>
            </a:r>
            <a:r>
              <a:rPr lang="en-US" altLang="zh-CN" sz="1400">
                <a:solidFill>
                  <a:schemeClr val="accent6"/>
                </a:solidFill>
              </a:rPr>
              <a:t>extern int A,B,C;</a:t>
            </a:r>
            <a:r>
              <a:rPr lang="en-US" altLang="zh-CN" sz="1400"/>
              <a:t>	</a:t>
            </a:r>
            <a:r>
              <a:rPr lang="en-US" altLang="zh-CN" sz="1400">
                <a:solidFill>
                  <a:srgbClr val="008000"/>
                </a:solidFill>
              </a:rPr>
              <a:t>//</a:t>
            </a:r>
            <a:r>
              <a:rPr lang="zh-CN" altLang="en-US" sz="1400">
                <a:solidFill>
                  <a:srgbClr val="008000"/>
                </a:solidFill>
              </a:rPr>
              <a:t>把外部变量</a:t>
            </a:r>
            <a:r>
              <a:rPr lang="en-US" altLang="zh-CN" sz="1400">
                <a:solidFill>
                  <a:srgbClr val="008000"/>
                </a:solidFill>
              </a:rPr>
              <a:t>A,B,C</a:t>
            </a:r>
            <a:r>
              <a:rPr lang="zh-CN" altLang="en-US" sz="1400">
                <a:solidFill>
                  <a:srgbClr val="008000"/>
                </a:solidFill>
              </a:rPr>
              <a:t>的作用域扩展到从此处开始</a:t>
            </a:r>
          </a:p>
          <a:p>
            <a:pPr defTabSz="363538" fontAlgn="auto">
              <a:lnSpc>
                <a:spcPct val="110000"/>
              </a:lnSpc>
              <a:spcBef>
                <a:spcPts val="0"/>
              </a:spcBef>
              <a:spcAft>
                <a:spcPts val="0"/>
              </a:spcAft>
              <a:defRPr/>
            </a:pPr>
            <a:r>
              <a:rPr lang="zh-CN" altLang="en-US" sz="1400"/>
              <a:t>	</a:t>
            </a:r>
            <a:r>
              <a:rPr lang="en-US" altLang="zh-CN" sz="1400"/>
              <a:t>printf("Please enter three integer numbers:");</a:t>
            </a:r>
          </a:p>
          <a:p>
            <a:pPr defTabSz="363538" fontAlgn="auto">
              <a:lnSpc>
                <a:spcPct val="110000"/>
              </a:lnSpc>
              <a:spcBef>
                <a:spcPts val="0"/>
              </a:spcBef>
              <a:spcAft>
                <a:spcPts val="0"/>
              </a:spcAft>
              <a:defRPr/>
            </a:pPr>
            <a:r>
              <a:rPr lang="en-US" altLang="zh-CN" sz="1400"/>
              <a:t>	scanf("%d %d %d",&amp;A,&amp;B,&amp;C);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个整数给</a:t>
            </a:r>
            <a:r>
              <a:rPr lang="en-US" altLang="zh-CN" sz="1400">
                <a:solidFill>
                  <a:srgbClr val="008000"/>
                </a:solidFill>
              </a:rPr>
              <a:t>A,B,C</a:t>
            </a:r>
          </a:p>
          <a:p>
            <a:pPr defTabSz="363538" fontAlgn="auto">
              <a:lnSpc>
                <a:spcPct val="110000"/>
              </a:lnSpc>
              <a:spcBef>
                <a:spcPts val="0"/>
              </a:spcBef>
              <a:spcAft>
                <a:spcPts val="0"/>
              </a:spcAft>
              <a:defRPr/>
            </a:pPr>
            <a:r>
              <a:rPr lang="en-US" altLang="zh-CN" sz="1400"/>
              <a:t>	printf("max is %d\n",max());</a:t>
            </a:r>
          </a:p>
          <a:p>
            <a:pPr defTabSz="363538" fontAlgn="auto">
              <a:lnSpc>
                <a:spcPct val="110000"/>
              </a:lnSpc>
              <a:spcBef>
                <a:spcPts val="0"/>
              </a:spcBef>
              <a:spcAft>
                <a:spcPts val="0"/>
              </a:spcAft>
              <a:defRPr/>
            </a:pPr>
            <a:r>
              <a:rPr lang="en-US" altLang="zh-CN" sz="1400"/>
              <a:t>	return 0;</a:t>
            </a:r>
          </a:p>
          <a:p>
            <a:pPr defTabSz="363538" fontAlgn="auto">
              <a:lnSpc>
                <a:spcPct val="110000"/>
              </a:lnSpc>
              <a:spcBef>
                <a:spcPts val="0"/>
              </a:spcBef>
              <a:spcAft>
                <a:spcPts val="0"/>
              </a:spcAft>
              <a:defRPr/>
            </a:pPr>
            <a:r>
              <a:rPr lang="en-US" altLang="zh-CN" sz="1400"/>
              <a:t>}</a:t>
            </a:r>
          </a:p>
          <a:p>
            <a:pPr defTabSz="363538" fontAlgn="auto">
              <a:lnSpc>
                <a:spcPct val="110000"/>
              </a:lnSpc>
              <a:spcBef>
                <a:spcPts val="0"/>
              </a:spcBef>
              <a:spcAft>
                <a:spcPts val="0"/>
              </a:spcAft>
              <a:defRPr/>
            </a:pPr>
            <a:r>
              <a:rPr lang="en-US" altLang="zh-CN" sz="1400">
                <a:solidFill>
                  <a:schemeClr val="accent6"/>
                </a:solidFill>
              </a:rPr>
              <a:t>int A,B,C;</a:t>
            </a:r>
            <a:r>
              <a:rPr lang="en-US" altLang="zh-CN" sz="1400"/>
              <a:t>				</a:t>
            </a:r>
            <a:r>
              <a:rPr lang="en-US" altLang="zh-CN" sz="1400">
                <a:solidFill>
                  <a:srgbClr val="008000"/>
                </a:solidFill>
              </a:rPr>
              <a:t>//</a:t>
            </a:r>
            <a:r>
              <a:rPr lang="zh-CN" altLang="en-US" sz="1400">
                <a:solidFill>
                  <a:srgbClr val="008000"/>
                </a:solidFill>
              </a:rPr>
              <a:t>定义外部变量</a:t>
            </a:r>
            <a:r>
              <a:rPr lang="en-US" altLang="zh-CN" sz="1400">
                <a:solidFill>
                  <a:srgbClr val="008000"/>
                </a:solidFill>
              </a:rPr>
              <a:t>A,B,C</a:t>
            </a:r>
          </a:p>
          <a:p>
            <a:pPr defTabSz="363538" fontAlgn="auto">
              <a:lnSpc>
                <a:spcPct val="110000"/>
              </a:lnSpc>
              <a:spcBef>
                <a:spcPts val="0"/>
              </a:spcBef>
              <a:spcAft>
                <a:spcPts val="0"/>
              </a:spcAft>
              <a:defRPr/>
            </a:pPr>
            <a:r>
              <a:rPr lang="en-US" altLang="zh-CN" sz="1400"/>
              <a:t>int max()</a:t>
            </a:r>
          </a:p>
          <a:p>
            <a:pPr defTabSz="363538" fontAlgn="auto">
              <a:lnSpc>
                <a:spcPct val="110000"/>
              </a:lnSpc>
              <a:spcBef>
                <a:spcPts val="0"/>
              </a:spcBef>
              <a:spcAft>
                <a:spcPts val="0"/>
              </a:spcAft>
              <a:defRPr/>
            </a:pPr>
            <a:r>
              <a:rPr lang="en-US" altLang="zh-CN" sz="1400"/>
              <a:t>{	int m;</a:t>
            </a:r>
          </a:p>
          <a:p>
            <a:pPr defTabSz="363538" fontAlgn="auto">
              <a:lnSpc>
                <a:spcPct val="110000"/>
              </a:lnSpc>
              <a:spcBef>
                <a:spcPts val="0"/>
              </a:spcBef>
              <a:spcAft>
                <a:spcPts val="0"/>
              </a:spcAft>
              <a:defRPr/>
            </a:pPr>
            <a:r>
              <a:rPr lang="en-US" altLang="zh-CN" sz="1400"/>
              <a:t>	m=A&gt;B?A:B;		</a:t>
            </a:r>
            <a:r>
              <a:rPr lang="en-US" altLang="zh-CN" sz="1400">
                <a:solidFill>
                  <a:srgbClr val="008000"/>
                </a:solidFill>
              </a:rPr>
              <a:t>//</a:t>
            </a:r>
            <a:r>
              <a:rPr lang="zh-CN" altLang="en-US" sz="1400">
                <a:solidFill>
                  <a:srgbClr val="008000"/>
                </a:solidFill>
              </a:rPr>
              <a:t>把</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中的大者放在</a:t>
            </a:r>
            <a:r>
              <a:rPr lang="en-US" altLang="zh-CN" sz="1400">
                <a:solidFill>
                  <a:srgbClr val="008000"/>
                </a:solidFill>
              </a:rPr>
              <a:t>m</a:t>
            </a:r>
            <a:r>
              <a:rPr lang="zh-CN" altLang="en-US" sz="1400">
                <a:solidFill>
                  <a:srgbClr val="008000"/>
                </a:solidFill>
              </a:rPr>
              <a:t>中</a:t>
            </a:r>
          </a:p>
          <a:p>
            <a:pPr defTabSz="363538" fontAlgn="auto">
              <a:lnSpc>
                <a:spcPct val="110000"/>
              </a:lnSpc>
              <a:spcBef>
                <a:spcPts val="0"/>
              </a:spcBef>
              <a:spcAft>
                <a:spcPts val="0"/>
              </a:spcAft>
              <a:defRPr/>
            </a:pPr>
            <a:r>
              <a:rPr lang="zh-CN" altLang="en-US" sz="1400"/>
              <a:t>	</a:t>
            </a:r>
            <a:r>
              <a:rPr lang="en-US" altLang="zh-CN" sz="1400"/>
              <a:t>if(C&gt;m) m=C;		</a:t>
            </a:r>
            <a:r>
              <a:rPr lang="en-US" altLang="zh-CN" sz="1400">
                <a:solidFill>
                  <a:srgbClr val="008000"/>
                </a:solidFill>
              </a:rPr>
              <a:t>//</a:t>
            </a:r>
            <a:r>
              <a:rPr lang="zh-CN" altLang="en-US" sz="1400">
                <a:solidFill>
                  <a:srgbClr val="008000"/>
                </a:solidFill>
              </a:rPr>
              <a:t>将</a:t>
            </a:r>
            <a:r>
              <a:rPr lang="en-US" altLang="zh-CN" sz="1400">
                <a:solidFill>
                  <a:srgbClr val="008000"/>
                </a:solidFill>
              </a:rPr>
              <a:t>A,B,C</a:t>
            </a:r>
            <a:r>
              <a:rPr lang="zh-CN" altLang="en-US" sz="1400">
                <a:solidFill>
                  <a:srgbClr val="008000"/>
                </a:solidFill>
              </a:rPr>
              <a:t>三者中的大者放在</a:t>
            </a:r>
            <a:r>
              <a:rPr lang="en-US" altLang="zh-CN" sz="1400">
                <a:solidFill>
                  <a:srgbClr val="008000"/>
                </a:solidFill>
              </a:rPr>
              <a:t>m</a:t>
            </a:r>
            <a:r>
              <a:rPr lang="zh-CN" altLang="en-US" sz="1400">
                <a:solidFill>
                  <a:srgbClr val="008000"/>
                </a:solidFill>
              </a:rPr>
              <a:t>中</a:t>
            </a:r>
          </a:p>
          <a:p>
            <a:pPr defTabSz="363538" fontAlgn="auto">
              <a:lnSpc>
                <a:spcPct val="110000"/>
              </a:lnSpc>
              <a:spcBef>
                <a:spcPts val="0"/>
              </a:spcBef>
              <a:spcAft>
                <a:spcPts val="0"/>
              </a:spcAft>
              <a:defRPr/>
            </a:pPr>
            <a:r>
              <a:rPr lang="zh-CN" altLang="en-US" sz="1400"/>
              <a:t>	</a:t>
            </a:r>
            <a:r>
              <a:rPr lang="en-US" altLang="zh-CN" sz="1400"/>
              <a:t>return(m);		</a:t>
            </a:r>
            <a:r>
              <a:rPr lang="en-US" altLang="zh-CN" sz="1400">
                <a:solidFill>
                  <a:srgbClr val="008000"/>
                </a:solidFill>
              </a:rPr>
              <a:t>//</a:t>
            </a:r>
            <a:r>
              <a:rPr lang="zh-CN" altLang="en-US" sz="1400">
                <a:solidFill>
                  <a:srgbClr val="008000"/>
                </a:solidFill>
              </a:rPr>
              <a:t>返回</a:t>
            </a:r>
            <a:r>
              <a:rPr lang="en-US" altLang="zh-CN" sz="1400">
                <a:solidFill>
                  <a:srgbClr val="008000"/>
                </a:solidFill>
              </a:rPr>
              <a:t>m</a:t>
            </a:r>
            <a:r>
              <a:rPr lang="zh-CN" altLang="en-US" sz="1400">
                <a:solidFill>
                  <a:srgbClr val="008000"/>
                </a:solidFill>
              </a:rPr>
              <a:t>的值</a:t>
            </a:r>
          </a:p>
          <a:p>
            <a:pPr defTabSz="363538" fontAlgn="auto">
              <a:lnSpc>
                <a:spcPct val="110000"/>
              </a:lnSpc>
              <a:spcBef>
                <a:spcPts val="0"/>
              </a:spcBef>
              <a:spcAft>
                <a:spcPts val="0"/>
              </a:spcAft>
              <a:defRPr/>
            </a:pPr>
            <a:r>
              <a:rPr lang="en-US" altLang="zh-CN" sz="1400"/>
              <a:t>}</a:t>
            </a:r>
            <a:endParaRPr lang="en-US" altLang="zh-CN" sz="1400" dirty="0"/>
          </a:p>
        </p:txBody>
      </p:sp>
      <p:grpSp>
        <p:nvGrpSpPr>
          <p:cNvPr id="113670" name="组合 6"/>
          <p:cNvGrpSpPr>
            <a:grpSpLocks/>
          </p:cNvGrpSpPr>
          <p:nvPr/>
        </p:nvGrpSpPr>
        <p:grpSpPr bwMode="auto">
          <a:xfrm>
            <a:off x="923925" y="4595813"/>
            <a:ext cx="4665663" cy="2127250"/>
            <a:chOff x="8582294" y="4088152"/>
            <a:chExt cx="4813630" cy="2127731"/>
          </a:xfrm>
        </p:grpSpPr>
        <p:sp>
          <p:nvSpPr>
            <p:cNvPr id="8" name="MH_Other_1">
              <a:extLst>
                <a:ext uri="{FF2B5EF4-FFF2-40B4-BE49-F238E27FC236}"/>
              </a:extLst>
            </p:cNvPr>
            <p:cNvSpPr/>
            <p:nvPr>
              <p:custDataLst>
                <p:tags r:id="rId2"/>
              </p:custDataLst>
            </p:nvPr>
          </p:nvSpPr>
          <p:spPr>
            <a:xfrm>
              <a:off x="8582294" y="4088152"/>
              <a:ext cx="774702" cy="522405"/>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0" name="MH_SubTitle_1">
              <a:extLst>
                <a:ext uri="{FF2B5EF4-FFF2-40B4-BE49-F238E27FC236}"/>
              </a:extLst>
            </p:cNvPr>
            <p:cNvSpPr/>
            <p:nvPr>
              <p:custDataLst>
                <p:tags r:id="rId3"/>
              </p:custDataLst>
            </p:nvPr>
          </p:nvSpPr>
          <p:spPr>
            <a:xfrm>
              <a:off x="9371736" y="4088152"/>
              <a:ext cx="4014361" cy="21277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400">
                  <a:solidFill>
                    <a:schemeClr val="tx1">
                      <a:lumMod val="75000"/>
                      <a:lumOff val="25000"/>
                    </a:schemeClr>
                  </a:solidFill>
                </a:rPr>
                <a:t>提倡将外部变量的定义放在引用它的所有函数之前，这样可以避免在函数中多加一个</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a:t>
              </a:r>
            </a:p>
            <a:p>
              <a:pPr marL="285750" indent="-285750" fontAlgn="auto">
                <a:lnSpc>
                  <a:spcPct val="120000"/>
                </a:lnSpc>
                <a:spcBef>
                  <a:spcPts val="0"/>
                </a:spcBef>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声明外部变量时，类型名可以写也可以省写。例如，“</a:t>
              </a:r>
              <a:r>
                <a:rPr lang="en-US" altLang="zh-CN" sz="1400">
                  <a:solidFill>
                    <a:schemeClr val="tx1">
                      <a:lumMod val="75000"/>
                      <a:lumOff val="25000"/>
                    </a:schemeClr>
                  </a:solidFill>
                </a:rPr>
                <a:t>extern int A,B,C;”</a:t>
              </a:r>
              <a:r>
                <a:rPr lang="zh-CN" altLang="en-US" sz="1400">
                  <a:solidFill>
                    <a:schemeClr val="tx1">
                      <a:lumMod val="75000"/>
                      <a:lumOff val="25000"/>
                    </a:schemeClr>
                  </a:solidFill>
                </a:rPr>
                <a:t>也可以写成“</a:t>
              </a:r>
              <a:r>
                <a:rPr lang="en-US" altLang="zh-CN" sz="1400">
                  <a:solidFill>
                    <a:schemeClr val="tx1">
                      <a:lumMod val="75000"/>
                      <a:lumOff val="25000"/>
                    </a:schemeClr>
                  </a:solidFill>
                </a:rPr>
                <a:t>extern A,B,C;”</a:t>
              </a:r>
              <a:r>
                <a:rPr lang="zh-CN" altLang="en-US" sz="1400">
                  <a:solidFill>
                    <a:schemeClr val="tx1">
                      <a:lumMod val="75000"/>
                      <a:lumOff val="25000"/>
                    </a:schemeClr>
                  </a:solidFill>
                </a:rPr>
                <a:t>。因为它不是定义变量，可以不指定类型，只须写出外部变量名即可。</a:t>
              </a:r>
              <a:endParaRPr lang="zh-CN" altLang="en-US" sz="1400" dirty="0">
                <a:solidFill>
                  <a:schemeClr val="tx1">
                    <a:lumMod val="75000"/>
                    <a:lumOff val="25000"/>
                  </a:schemeClr>
                </a:solidFill>
              </a:endParaRPr>
            </a:p>
          </p:txBody>
        </p:sp>
        <p:sp>
          <p:nvSpPr>
            <p:cNvPr id="11" name="MH_Other_2">
              <a:extLst>
                <a:ext uri="{FF2B5EF4-FFF2-40B4-BE49-F238E27FC236}"/>
              </a:extLst>
            </p:cNvPr>
            <p:cNvSpPr/>
            <p:nvPr>
              <p:custDataLst>
                <p:tags r:id="rId4"/>
              </p:custDataLst>
            </p:nvPr>
          </p:nvSpPr>
          <p:spPr>
            <a:xfrm rot="16200000">
              <a:off x="13094395" y="5914355"/>
              <a:ext cx="301693" cy="301364"/>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113671" name="图片 2"/>
          <p:cNvPicPr>
            <a:picLocks noChangeAspect="1"/>
          </p:cNvPicPr>
          <p:nvPr/>
        </p:nvPicPr>
        <p:blipFill>
          <a:blip r:embed="rId7" cstate="print"/>
          <a:srcRect/>
          <a:stretch>
            <a:fillRect/>
          </a:stretch>
        </p:blipFill>
        <p:spPr bwMode="auto">
          <a:xfrm>
            <a:off x="7985125" y="2820988"/>
            <a:ext cx="3376613" cy="822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573088" y="260350"/>
            <a:ext cx="10515600" cy="1325563"/>
          </a:xfrm>
        </p:spPr>
        <p:txBody>
          <a:bodyPr/>
          <a:lstStyle/>
          <a:p>
            <a:r>
              <a:rPr lang="zh-CN" altLang="en-US" smtClean="0"/>
              <a:t>为什么定义函数</a:t>
            </a:r>
          </a:p>
        </p:txBody>
      </p:sp>
      <p:sp>
        <p:nvSpPr>
          <p:cNvPr id="11" name="MH_Desc_1"/>
          <p:cNvSpPr/>
          <p:nvPr>
            <p:custDataLst>
              <p:tags r:id="rId1"/>
            </p:custDataLst>
          </p:nvPr>
        </p:nvSpPr>
        <p:spPr>
          <a:xfrm>
            <a:off x="642938" y="1898650"/>
            <a:ext cx="10717212" cy="26638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定义函数应包括以下几个内容</a:t>
            </a:r>
            <a:r>
              <a:rPr lang="en-US" altLang="zh-CN">
                <a:solidFill>
                  <a:schemeClr val="tx1"/>
                </a:solidFill>
              </a:rPr>
              <a:t>: </a:t>
            </a:r>
          </a:p>
          <a:p>
            <a:pPr algn="just" fontAlgn="auto">
              <a:lnSpc>
                <a:spcPct val="150000"/>
              </a:lnSpc>
              <a:spcBef>
                <a:spcPts val="0"/>
              </a:spcBef>
              <a:spcAft>
                <a:spcPts val="0"/>
              </a:spcAft>
              <a:defRPr/>
            </a:pPr>
            <a:r>
              <a:rPr lang="en-US" altLang="zh-CN">
                <a:solidFill>
                  <a:schemeClr val="tx1"/>
                </a:solidFill>
              </a:rPr>
              <a:t>(1) </a:t>
            </a:r>
            <a:r>
              <a:rPr lang="zh-CN" altLang="en-US">
                <a:solidFill>
                  <a:schemeClr val="tx1"/>
                </a:solidFill>
              </a:rPr>
              <a:t>指定函数的名字，以便以后按名调用。</a:t>
            </a:r>
          </a:p>
          <a:p>
            <a:pPr algn="just" fontAlgn="auto">
              <a:lnSpc>
                <a:spcPct val="150000"/>
              </a:lnSpc>
              <a:spcBef>
                <a:spcPts val="0"/>
              </a:spcBef>
              <a:spcAft>
                <a:spcPts val="0"/>
              </a:spcAft>
              <a:defRPr/>
            </a:pPr>
            <a:r>
              <a:rPr lang="en-US" altLang="zh-CN">
                <a:solidFill>
                  <a:schemeClr val="tx1"/>
                </a:solidFill>
              </a:rPr>
              <a:t>(2) </a:t>
            </a:r>
            <a:r>
              <a:rPr lang="zh-CN" altLang="en-US">
                <a:solidFill>
                  <a:schemeClr val="tx1"/>
                </a:solidFill>
              </a:rPr>
              <a:t>指定函数的类型，即函数返回值的类型。</a:t>
            </a:r>
          </a:p>
          <a:p>
            <a:pPr algn="just" fontAlgn="auto">
              <a:lnSpc>
                <a:spcPct val="150000"/>
              </a:lnSpc>
              <a:spcBef>
                <a:spcPts val="0"/>
              </a:spcBef>
              <a:spcAft>
                <a:spcPts val="0"/>
              </a:spcAft>
              <a:defRPr/>
            </a:pPr>
            <a:r>
              <a:rPr lang="en-US" altLang="zh-CN">
                <a:solidFill>
                  <a:schemeClr val="tx1"/>
                </a:solidFill>
              </a:rPr>
              <a:t>(3) </a:t>
            </a:r>
            <a:r>
              <a:rPr lang="zh-CN" altLang="en-US">
                <a:solidFill>
                  <a:schemeClr val="tx1"/>
                </a:solidFill>
              </a:rPr>
              <a:t>指定函数的参数的名字和类型，以便在调用函数时向它们传递数据。对无参函数不需要这项。</a:t>
            </a:r>
          </a:p>
          <a:p>
            <a:pPr algn="just" fontAlgn="auto">
              <a:lnSpc>
                <a:spcPct val="150000"/>
              </a:lnSpc>
              <a:spcBef>
                <a:spcPts val="0"/>
              </a:spcBef>
              <a:spcAft>
                <a:spcPts val="0"/>
              </a:spcAft>
              <a:defRPr/>
            </a:pPr>
            <a:r>
              <a:rPr lang="en-US" altLang="zh-CN">
                <a:solidFill>
                  <a:schemeClr val="tx1"/>
                </a:solidFill>
              </a:rPr>
              <a:t>(4) </a:t>
            </a:r>
            <a:r>
              <a:rPr lang="zh-CN" altLang="en-US">
                <a:solidFill>
                  <a:schemeClr val="tx1"/>
                </a:solidFill>
              </a:rPr>
              <a:t>指定函数应当完成什么操作，也就是函数是做什么的，即函数的功能。这是最重要的，是在函数体中解决的。</a:t>
            </a:r>
          </a:p>
        </p:txBody>
      </p:sp>
      <p:sp>
        <p:nvSpPr>
          <p:cNvPr id="21507" name="矩形 2"/>
          <p:cNvSpPr>
            <a:spLocks noChangeArrowheads="1"/>
          </p:cNvSpPr>
          <p:nvPr/>
        </p:nvSpPr>
        <p:spPr bwMode="auto">
          <a:xfrm>
            <a:off x="573088" y="1262063"/>
            <a:ext cx="7696200" cy="400050"/>
          </a:xfrm>
          <a:prstGeom prst="rect">
            <a:avLst/>
          </a:prstGeom>
          <a:noFill/>
          <a:ln w="9525">
            <a:noFill/>
            <a:miter lim="800000"/>
            <a:headEnd/>
            <a:tailEnd/>
          </a:ln>
        </p:spPr>
        <p:txBody>
          <a:bodyPr>
            <a:spAutoFit/>
          </a:bodyPr>
          <a:lstStyle/>
          <a:p>
            <a:r>
              <a:rPr lang="zh-CN" altLang="en-US" sz="2000">
                <a:solidFill>
                  <a:schemeClr val="accent1"/>
                </a:solidFill>
                <a:latin typeface="等线"/>
                <a:ea typeface="等线"/>
              </a:rPr>
              <a:t>C语言要求，在程序中用到的所有函数，必须“</a:t>
            </a:r>
            <a:r>
              <a:rPr lang="zh-CN" altLang="en-US" sz="2000" b="1">
                <a:solidFill>
                  <a:schemeClr val="accent1"/>
                </a:solidFill>
                <a:latin typeface="等线"/>
                <a:ea typeface="等线"/>
              </a:rPr>
              <a:t>先定义，后使用</a:t>
            </a:r>
            <a:r>
              <a:rPr lang="zh-CN" altLang="en-US" sz="2000">
                <a:solidFill>
                  <a:schemeClr val="accent1"/>
                </a:solidFill>
                <a:latin typeface="等线"/>
                <a:ea typeface="等线"/>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p:cNvSpPr>
          <p:nvPr>
            <p:ph type="title"/>
          </p:nvPr>
        </p:nvSpPr>
        <p:spPr>
          <a:xfrm>
            <a:off x="846138" y="0"/>
            <a:ext cx="10515600" cy="1325563"/>
          </a:xfrm>
        </p:spPr>
        <p:txBody>
          <a:bodyPr/>
          <a:lstStyle/>
          <a:p>
            <a:r>
              <a:rPr lang="zh-CN" altLang="en-US" smtClean="0"/>
              <a:t>全局变量的存储类别</a:t>
            </a:r>
          </a:p>
        </p:txBody>
      </p:sp>
      <p:sp>
        <p:nvSpPr>
          <p:cNvPr id="9" name="标题 1">
            <a:extLst>
              <a:ext uri="{FF2B5EF4-FFF2-40B4-BE49-F238E27FC236}"/>
            </a:extLst>
          </p:cNvPr>
          <p:cNvSpPr txBox="1">
            <a:spLocks/>
          </p:cNvSpPr>
          <p:nvPr/>
        </p:nvSpPr>
        <p:spPr>
          <a:xfrm>
            <a:off x="923925" y="1008063"/>
            <a:ext cx="4440238"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a:t>将外部变量的作用域扩展到其他文件</a:t>
            </a:r>
            <a:endParaRPr lang="en-US" altLang="zh-CN" sz="2400" dirty="0"/>
          </a:p>
        </p:txBody>
      </p:sp>
      <p:sp>
        <p:nvSpPr>
          <p:cNvPr id="13" name="MH_Text_1">
            <a:extLst>
              <a:ext uri="{FF2B5EF4-FFF2-40B4-BE49-F238E27FC236}"/>
            </a:extLst>
          </p:cNvPr>
          <p:cNvSpPr/>
          <p:nvPr>
            <p:custDataLst>
              <p:tags r:id="rId1"/>
            </p:custDataLst>
          </p:nvPr>
        </p:nvSpPr>
        <p:spPr>
          <a:xfrm>
            <a:off x="923925" y="1527175"/>
            <a:ext cx="4440238" cy="4994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lstStyle/>
          <a:p>
            <a:pPr algn="just" fontAlgn="auto">
              <a:lnSpc>
                <a:spcPct val="150000"/>
              </a:lnSpc>
              <a:spcBef>
                <a:spcPts val="0"/>
              </a:spcBef>
              <a:spcAft>
                <a:spcPts val="0"/>
              </a:spcAft>
              <a:defRPr/>
            </a:pPr>
            <a:r>
              <a:rPr lang="zh-CN" altLang="en-US">
                <a:solidFill>
                  <a:schemeClr val="tx1"/>
                </a:solidFill>
              </a:rPr>
              <a:t>如果一个程序包含两个文件，在两个文件中都要用到同一个外部变量</a:t>
            </a:r>
            <a:r>
              <a:rPr lang="en-US" altLang="zh-CN">
                <a:solidFill>
                  <a:schemeClr val="tx1"/>
                </a:solidFill>
              </a:rPr>
              <a:t>Num</a:t>
            </a:r>
            <a:r>
              <a:rPr lang="zh-CN" altLang="en-US">
                <a:solidFill>
                  <a:schemeClr val="tx1"/>
                </a:solidFill>
              </a:rPr>
              <a:t>，不能分别在两个文件中各自定义一个外部变量</a:t>
            </a:r>
            <a:r>
              <a:rPr lang="en-US" altLang="zh-CN">
                <a:solidFill>
                  <a:schemeClr val="tx1"/>
                </a:solidFill>
              </a:rPr>
              <a:t>Num</a:t>
            </a:r>
            <a:r>
              <a:rPr lang="zh-CN" altLang="en-US">
                <a:solidFill>
                  <a:schemeClr val="tx1"/>
                </a:solidFill>
              </a:rPr>
              <a:t>，否则在进行程序的连接时会出现“重复定义”的错误。正确的做法是</a:t>
            </a:r>
            <a:r>
              <a:rPr lang="en-US" altLang="zh-CN">
                <a:solidFill>
                  <a:schemeClr val="tx1"/>
                </a:solidFill>
              </a:rPr>
              <a:t>: </a:t>
            </a:r>
            <a:r>
              <a:rPr lang="zh-CN" altLang="en-US">
                <a:solidFill>
                  <a:schemeClr val="tx1"/>
                </a:solidFill>
              </a:rPr>
              <a:t>在任一个文件中定义外部变量</a:t>
            </a:r>
            <a:r>
              <a:rPr lang="en-US" altLang="zh-CN">
                <a:solidFill>
                  <a:schemeClr val="tx1"/>
                </a:solidFill>
              </a:rPr>
              <a:t>Num</a:t>
            </a:r>
            <a:r>
              <a:rPr lang="zh-CN" altLang="en-US">
                <a:solidFill>
                  <a:schemeClr val="tx1"/>
                </a:solidFill>
              </a:rPr>
              <a:t>，而在另一文件中用</a:t>
            </a:r>
            <a:r>
              <a:rPr lang="en-US" altLang="zh-CN">
                <a:solidFill>
                  <a:schemeClr val="tx1"/>
                </a:solidFill>
              </a:rPr>
              <a:t>extern</a:t>
            </a:r>
            <a:r>
              <a:rPr lang="zh-CN" altLang="en-US">
                <a:solidFill>
                  <a:schemeClr val="tx1"/>
                </a:solidFill>
              </a:rPr>
              <a:t>对</a:t>
            </a:r>
            <a:r>
              <a:rPr lang="en-US" altLang="zh-CN">
                <a:solidFill>
                  <a:schemeClr val="tx1"/>
                </a:solidFill>
              </a:rPr>
              <a:t>Num</a:t>
            </a:r>
            <a:r>
              <a:rPr lang="zh-CN" altLang="en-US">
                <a:solidFill>
                  <a:schemeClr val="tx1"/>
                </a:solidFill>
              </a:rPr>
              <a:t>作“外部变量声明”，即“</a:t>
            </a:r>
            <a:r>
              <a:rPr lang="en-US" altLang="zh-CN">
                <a:solidFill>
                  <a:schemeClr val="tx1"/>
                </a:solidFill>
              </a:rPr>
              <a:t>extern Num; ”</a:t>
            </a:r>
            <a:r>
              <a:rPr lang="zh-CN" altLang="en-US">
                <a:solidFill>
                  <a:schemeClr val="tx1"/>
                </a:solidFill>
              </a:rPr>
              <a:t>。在编译和连接时，系统会由此知道</a:t>
            </a:r>
            <a:r>
              <a:rPr lang="en-US" altLang="zh-CN">
                <a:solidFill>
                  <a:schemeClr val="tx1"/>
                </a:solidFill>
              </a:rPr>
              <a:t>Num</a:t>
            </a:r>
            <a:r>
              <a:rPr lang="zh-CN" altLang="en-US">
                <a:solidFill>
                  <a:schemeClr val="tx1"/>
                </a:solidFill>
              </a:rPr>
              <a:t>有“外部链接”，可以从别处找到已定义的外部变量</a:t>
            </a:r>
            <a:r>
              <a:rPr lang="en-US" altLang="zh-CN">
                <a:solidFill>
                  <a:schemeClr val="tx1"/>
                </a:solidFill>
              </a:rPr>
              <a:t>Num</a:t>
            </a:r>
            <a:r>
              <a:rPr lang="zh-CN" altLang="en-US">
                <a:solidFill>
                  <a:schemeClr val="tx1"/>
                </a:solidFill>
              </a:rPr>
              <a:t>，并将在另一文件中定义的外部变量</a:t>
            </a:r>
            <a:r>
              <a:rPr lang="en-US" altLang="zh-CN">
                <a:solidFill>
                  <a:schemeClr val="tx1"/>
                </a:solidFill>
              </a:rPr>
              <a:t>Num</a:t>
            </a:r>
            <a:r>
              <a:rPr lang="zh-CN" altLang="en-US">
                <a:solidFill>
                  <a:schemeClr val="tx1"/>
                </a:solidFill>
              </a:rPr>
              <a:t>的作用域扩展到本文件，在本文件中可以合法地引用外部变量</a:t>
            </a:r>
            <a:r>
              <a:rPr lang="en-US" altLang="zh-CN">
                <a:solidFill>
                  <a:schemeClr val="tx1"/>
                </a:solidFill>
              </a:rPr>
              <a:t>Num</a:t>
            </a:r>
            <a:r>
              <a:rPr lang="zh-CN" altLang="en-US">
                <a:solidFill>
                  <a:schemeClr val="tx1"/>
                </a:solidFill>
              </a:rPr>
              <a:t>。</a:t>
            </a:r>
            <a:endParaRPr lang="zh-CN" altLang="en-US" dirty="0">
              <a:solidFill>
                <a:schemeClr val="tx1"/>
              </a:solidFill>
            </a:endParaRPr>
          </a:p>
        </p:txBody>
      </p:sp>
      <p:sp>
        <p:nvSpPr>
          <p:cNvPr id="115716" name="内容占位符 2"/>
          <p:cNvSpPr>
            <a:spLocks noGrp="1"/>
          </p:cNvSpPr>
          <p:nvPr>
            <p:ph idx="1"/>
          </p:nvPr>
        </p:nvSpPr>
        <p:spPr>
          <a:xfrm>
            <a:off x="5616575" y="985838"/>
            <a:ext cx="633095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7.19】</a:t>
            </a:r>
            <a:r>
              <a:rPr lang="zh-CN" altLang="en-US" sz="2000" smtClean="0">
                <a:solidFill>
                  <a:schemeClr val="accent1"/>
                </a:solidFill>
              </a:rPr>
              <a:t>给定</a:t>
            </a:r>
            <a:r>
              <a:rPr lang="en-US" altLang="zh-CN" sz="2000" smtClean="0">
                <a:solidFill>
                  <a:schemeClr val="accent1"/>
                </a:solidFill>
              </a:rPr>
              <a:t>b</a:t>
            </a:r>
            <a:r>
              <a:rPr lang="zh-CN" altLang="en-US" sz="2000" smtClean="0">
                <a:solidFill>
                  <a:schemeClr val="accent1"/>
                </a:solidFill>
              </a:rPr>
              <a:t>的值，输入</a:t>
            </a:r>
            <a:r>
              <a:rPr lang="en-US" altLang="zh-CN" sz="2000" smtClean="0">
                <a:solidFill>
                  <a:schemeClr val="accent1"/>
                </a:solidFill>
              </a:rPr>
              <a:t>a</a:t>
            </a:r>
            <a:r>
              <a:rPr lang="zh-CN" altLang="en-US" sz="2000" smtClean="0">
                <a:solidFill>
                  <a:schemeClr val="accent1"/>
                </a:solidFill>
              </a:rPr>
              <a:t>和</a:t>
            </a:r>
            <a:r>
              <a:rPr lang="en-US" altLang="zh-CN" sz="2000" smtClean="0">
                <a:solidFill>
                  <a:schemeClr val="accent1"/>
                </a:solidFill>
              </a:rPr>
              <a:t>m</a:t>
            </a:r>
            <a:r>
              <a:rPr lang="zh-CN" altLang="en-US" sz="2000" smtClean="0">
                <a:solidFill>
                  <a:schemeClr val="accent1"/>
                </a:solidFill>
              </a:rPr>
              <a:t>，求</a:t>
            </a:r>
            <a:r>
              <a:rPr lang="en-US" altLang="zh-CN" sz="2000" smtClean="0">
                <a:solidFill>
                  <a:schemeClr val="accent1"/>
                </a:solidFill>
              </a:rPr>
              <a:t>a*b</a:t>
            </a:r>
            <a:r>
              <a:rPr lang="zh-CN" altLang="en-US" sz="2000" smtClean="0">
                <a:solidFill>
                  <a:schemeClr val="accent1"/>
                </a:solidFill>
              </a:rPr>
              <a:t>和</a:t>
            </a:r>
            <a:r>
              <a:rPr lang="en-US" altLang="zh-CN" sz="2000" smtClean="0">
                <a:solidFill>
                  <a:schemeClr val="accent1"/>
                </a:solidFill>
              </a:rPr>
              <a:t>a</a:t>
            </a:r>
            <a:r>
              <a:rPr lang="en-US" altLang="zh-CN" sz="2000" baseline="30000" smtClean="0">
                <a:solidFill>
                  <a:schemeClr val="accent1"/>
                </a:solidFill>
              </a:rPr>
              <a:t>m</a:t>
            </a:r>
            <a:r>
              <a:rPr lang="zh-CN" altLang="en-US" sz="2000" smtClean="0">
                <a:solidFill>
                  <a:schemeClr val="accent1"/>
                </a:solidFill>
              </a:rPr>
              <a:t>的值。</a:t>
            </a:r>
          </a:p>
        </p:txBody>
      </p:sp>
      <p:grpSp>
        <p:nvGrpSpPr>
          <p:cNvPr id="115717" name="组合 3"/>
          <p:cNvGrpSpPr>
            <a:grpSpLocks/>
          </p:cNvGrpSpPr>
          <p:nvPr/>
        </p:nvGrpSpPr>
        <p:grpSpPr bwMode="auto">
          <a:xfrm>
            <a:off x="5818188" y="1527175"/>
            <a:ext cx="4316412" cy="3052763"/>
            <a:chOff x="5732227" y="2882349"/>
            <a:chExt cx="5683485" cy="3053128"/>
          </a:xfrm>
        </p:grpSpPr>
        <p:sp>
          <p:nvSpPr>
            <p:cNvPr id="6" name="圆角矩形 12">
              <a:extLst>
                <a:ext uri="{FF2B5EF4-FFF2-40B4-BE49-F238E27FC236}"/>
              </a:extLst>
            </p:cNvPr>
            <p:cNvSpPr/>
            <p:nvPr/>
          </p:nvSpPr>
          <p:spPr>
            <a:xfrm>
              <a:off x="5732227" y="2882349"/>
              <a:ext cx="5683485" cy="30531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10000"/>
                </a:lnSpc>
                <a:spcBef>
                  <a:spcPts val="0"/>
                </a:spcBef>
                <a:spcAft>
                  <a:spcPts val="0"/>
                </a:spcAft>
                <a:defRPr/>
              </a:pPr>
              <a:endParaRPr lang="en-US" altLang="zh-CN" sz="1400"/>
            </a:p>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A;				</a:t>
              </a:r>
              <a:r>
                <a:rPr lang="en-US" altLang="zh-CN" sz="1400">
                  <a:solidFill>
                    <a:srgbClr val="008000"/>
                  </a:solidFill>
                </a:rPr>
                <a:t>//</a:t>
              </a:r>
              <a:r>
                <a:rPr lang="zh-CN" altLang="en-US" sz="1400">
                  <a:solidFill>
                    <a:srgbClr val="008000"/>
                  </a:solidFill>
                </a:rPr>
                <a:t>定义外部变量</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int power(int);		</a:t>
              </a:r>
              <a:r>
                <a:rPr lang="en-US" altLang="zh-CN" sz="1400">
                  <a:solidFill>
                    <a:srgbClr val="008000"/>
                  </a:solidFill>
                </a:rPr>
                <a:t>//</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int b=3,c,d,m;</a:t>
              </a:r>
            </a:p>
            <a:p>
              <a:pPr defTabSz="363538" fontAlgn="auto">
                <a:spcBef>
                  <a:spcPts val="0"/>
                </a:spcBef>
                <a:spcAft>
                  <a:spcPts val="0"/>
                </a:spcAft>
                <a:defRPr/>
              </a:pPr>
              <a:r>
                <a:rPr lang="en-US" altLang="zh-CN" sz="1400"/>
                <a:t>	printf("enter the number a and its power m:\n");</a:t>
              </a:r>
            </a:p>
            <a:p>
              <a:pPr defTabSz="363538" fontAlgn="auto">
                <a:spcBef>
                  <a:spcPts val="0"/>
                </a:spcBef>
                <a:spcAft>
                  <a:spcPts val="0"/>
                </a:spcAft>
                <a:defRPr/>
              </a:pPr>
              <a:r>
                <a:rPr lang="en-US" altLang="zh-CN" sz="1400"/>
                <a:t>	scanf("%d,%d",&amp;A,&amp;m);</a:t>
              </a:r>
            </a:p>
            <a:p>
              <a:pPr defTabSz="363538" fontAlgn="auto">
                <a:spcBef>
                  <a:spcPts val="0"/>
                </a:spcBef>
                <a:spcAft>
                  <a:spcPts val="0"/>
                </a:spcAft>
                <a:defRPr/>
              </a:pPr>
              <a:r>
                <a:rPr lang="en-US" altLang="zh-CN" sz="1400"/>
                <a:t>	c=A*b;</a:t>
              </a:r>
            </a:p>
            <a:p>
              <a:pPr defTabSz="363538" fontAlgn="auto">
                <a:spcBef>
                  <a:spcPts val="0"/>
                </a:spcBef>
                <a:spcAft>
                  <a:spcPts val="0"/>
                </a:spcAft>
                <a:defRPr/>
              </a:pPr>
              <a:r>
                <a:rPr lang="en-US" altLang="zh-CN" sz="1400"/>
                <a:t>	printf("%d*%d=%d\n",A,b,c);</a:t>
              </a:r>
            </a:p>
            <a:p>
              <a:pPr defTabSz="363538" fontAlgn="auto">
                <a:spcBef>
                  <a:spcPts val="0"/>
                </a:spcBef>
                <a:spcAft>
                  <a:spcPts val="0"/>
                </a:spcAft>
                <a:defRPr/>
              </a:pPr>
              <a:r>
                <a:rPr lang="en-US" altLang="zh-CN" sz="1400"/>
                <a:t>	d=power(m);</a:t>
              </a:r>
            </a:p>
            <a:p>
              <a:pPr defTabSz="363538" fontAlgn="auto">
                <a:spcBef>
                  <a:spcPts val="0"/>
                </a:spcBef>
                <a:spcAft>
                  <a:spcPts val="0"/>
                </a:spcAft>
                <a:defRPr/>
              </a:pPr>
              <a:r>
                <a:rPr lang="en-US" altLang="zh-CN" sz="1400"/>
                <a:t>	printf("%d**%d=%d\n",A,m,d);</a:t>
              </a:r>
            </a:p>
            <a:p>
              <a:pPr defTabSz="363538" fontAlgn="auto">
                <a:spcBef>
                  <a:spcPts val="0"/>
                </a:spcBef>
                <a:spcAft>
                  <a:spcPts val="0"/>
                </a:spcAft>
                <a:defRPr/>
              </a:pPr>
              <a:r>
                <a:rPr lang="en-US" altLang="zh-CN" sz="1400"/>
                <a:t>	return 0;</a:t>
              </a:r>
            </a:p>
            <a:p>
              <a:pPr defTabSz="363538" fontAlgn="auto">
                <a:spcBef>
                  <a:spcPts val="0"/>
                </a:spcBef>
                <a:spcAft>
                  <a:spcPts val="0"/>
                </a:spcAft>
                <a:defRPr/>
              </a:pPr>
              <a:r>
                <a:rPr lang="en-US" altLang="zh-CN" sz="1400"/>
                <a:t>}</a:t>
              </a:r>
              <a:endParaRPr lang="en-US" altLang="zh-CN" sz="1400" dirty="0"/>
            </a:p>
          </p:txBody>
        </p:sp>
        <p:sp>
          <p:nvSpPr>
            <p:cNvPr id="12" name="圆角矩形 12">
              <a:extLst>
                <a:ext uri="{FF2B5EF4-FFF2-40B4-BE49-F238E27FC236}"/>
              </a:extLst>
            </p:cNvPr>
            <p:cNvSpPr/>
            <p:nvPr/>
          </p:nvSpPr>
          <p:spPr>
            <a:xfrm>
              <a:off x="5774033" y="2912516"/>
              <a:ext cx="5599874" cy="281021"/>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spcCol="360000"/>
            <a:lstStyle/>
            <a:p>
              <a:pPr algn="ctr" defTabSz="363538" fontAlgn="auto">
                <a:lnSpc>
                  <a:spcPct val="110000"/>
                </a:lnSpc>
                <a:spcBef>
                  <a:spcPts val="0"/>
                </a:spcBef>
                <a:spcAft>
                  <a:spcPts val="0"/>
                </a:spcAft>
                <a:defRPr/>
              </a:pPr>
              <a:r>
                <a:rPr lang="en-US" altLang="zh-CN" sz="1400" b="1"/>
                <a:t>file1.c</a:t>
              </a:r>
              <a:endParaRPr lang="en-US" altLang="zh-CN" sz="1400" b="1" dirty="0"/>
            </a:p>
          </p:txBody>
        </p:sp>
      </p:grpSp>
      <p:grpSp>
        <p:nvGrpSpPr>
          <p:cNvPr id="115718" name="组合 13"/>
          <p:cNvGrpSpPr>
            <a:grpSpLocks/>
          </p:cNvGrpSpPr>
          <p:nvPr/>
        </p:nvGrpSpPr>
        <p:grpSpPr bwMode="auto">
          <a:xfrm>
            <a:off x="5818188" y="4691063"/>
            <a:ext cx="4316412" cy="1987550"/>
            <a:chOff x="5732227" y="2882348"/>
            <a:chExt cx="5683485" cy="1988177"/>
          </a:xfrm>
        </p:grpSpPr>
        <p:sp>
          <p:nvSpPr>
            <p:cNvPr id="15" name="圆角矩形 12">
              <a:extLst>
                <a:ext uri="{FF2B5EF4-FFF2-40B4-BE49-F238E27FC236}"/>
              </a:extLst>
            </p:cNvPr>
            <p:cNvSpPr/>
            <p:nvPr/>
          </p:nvSpPr>
          <p:spPr>
            <a:xfrm>
              <a:off x="5732227" y="2882348"/>
              <a:ext cx="5683485" cy="198817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10000"/>
                </a:lnSpc>
                <a:spcBef>
                  <a:spcPts val="0"/>
                </a:spcBef>
                <a:spcAft>
                  <a:spcPts val="0"/>
                </a:spcAft>
                <a:defRPr/>
              </a:pPr>
              <a:endParaRPr lang="en-US" altLang="zh-CN" sz="1400"/>
            </a:p>
            <a:p>
              <a:pPr defTabSz="363538" fontAlgn="auto">
                <a:spcBef>
                  <a:spcPts val="0"/>
                </a:spcBef>
                <a:spcAft>
                  <a:spcPts val="0"/>
                </a:spcAft>
                <a:defRPr/>
              </a:pPr>
              <a:r>
                <a:rPr lang="en-US" altLang="zh-CN" sz="1400"/>
                <a:t>extern A;</a:t>
              </a:r>
            </a:p>
            <a:p>
              <a:pPr defTabSz="363538" fontAlgn="auto">
                <a:spcBef>
                  <a:spcPts val="0"/>
                </a:spcBef>
                <a:spcAft>
                  <a:spcPts val="0"/>
                </a:spcAft>
                <a:defRPr/>
              </a:pPr>
              <a:r>
                <a:rPr lang="en-US" altLang="zh-CN" sz="1400">
                  <a:solidFill>
                    <a:srgbClr val="008000"/>
                  </a:solidFill>
                </a:rPr>
                <a:t>//</a:t>
              </a:r>
              <a:r>
                <a:rPr lang="zh-CN" altLang="en-US" sz="1400">
                  <a:solidFill>
                    <a:srgbClr val="008000"/>
                  </a:solidFill>
                </a:rPr>
                <a:t>把</a:t>
              </a:r>
              <a:r>
                <a:rPr lang="en-US" altLang="zh-CN" sz="1400">
                  <a:solidFill>
                    <a:srgbClr val="008000"/>
                  </a:solidFill>
                </a:rPr>
                <a:t>file1</a:t>
              </a:r>
              <a:r>
                <a:rPr lang="zh-CN" altLang="en-US" sz="1400">
                  <a:solidFill>
                    <a:srgbClr val="008000"/>
                  </a:solidFill>
                </a:rPr>
                <a:t>中定义的外部变量的作用域扩展到本文件</a:t>
              </a:r>
            </a:p>
            <a:p>
              <a:pPr defTabSz="363538" fontAlgn="auto">
                <a:spcBef>
                  <a:spcPts val="0"/>
                </a:spcBef>
                <a:spcAft>
                  <a:spcPts val="0"/>
                </a:spcAft>
                <a:defRPr/>
              </a:pPr>
              <a:r>
                <a:rPr lang="en-US" altLang="zh-CN" sz="1400"/>
                <a:t>int power(int n)</a:t>
              </a:r>
            </a:p>
            <a:p>
              <a:pPr defTabSz="363538" fontAlgn="auto">
                <a:spcBef>
                  <a:spcPts val="0"/>
                </a:spcBef>
                <a:spcAft>
                  <a:spcPts val="0"/>
                </a:spcAft>
                <a:defRPr/>
              </a:pPr>
              <a:r>
                <a:rPr lang="en-US" altLang="zh-CN" sz="1400"/>
                <a:t>{	int i,y=1;</a:t>
              </a:r>
            </a:p>
            <a:p>
              <a:pPr defTabSz="363538" fontAlgn="auto">
                <a:spcBef>
                  <a:spcPts val="0"/>
                </a:spcBef>
                <a:spcAft>
                  <a:spcPts val="0"/>
                </a:spcAft>
                <a:defRPr/>
              </a:pPr>
              <a:r>
                <a:rPr lang="en-US" altLang="zh-CN" sz="1400"/>
                <a:t>	for(i=1;i&lt;=n;i++)</a:t>
              </a:r>
            </a:p>
            <a:p>
              <a:pPr defTabSz="363538" fontAlgn="auto">
                <a:spcBef>
                  <a:spcPts val="0"/>
                </a:spcBef>
                <a:spcAft>
                  <a:spcPts val="0"/>
                </a:spcAft>
                <a:defRPr/>
              </a:pPr>
              <a:r>
                <a:rPr lang="en-US" altLang="zh-CN" sz="1400"/>
                <a:t>	y*=A;</a:t>
              </a:r>
            </a:p>
            <a:p>
              <a:pPr defTabSz="363538" fontAlgn="auto">
                <a:spcBef>
                  <a:spcPts val="0"/>
                </a:spcBef>
                <a:spcAft>
                  <a:spcPts val="0"/>
                </a:spcAft>
                <a:defRPr/>
              </a:pPr>
              <a:r>
                <a:rPr lang="en-US" altLang="zh-CN" sz="1400"/>
                <a:t>	return(y);</a:t>
              </a:r>
            </a:p>
            <a:p>
              <a:pPr defTabSz="363538" fontAlgn="auto">
                <a:spcBef>
                  <a:spcPts val="0"/>
                </a:spcBef>
                <a:spcAft>
                  <a:spcPts val="0"/>
                </a:spcAft>
                <a:defRPr/>
              </a:pPr>
              <a:r>
                <a:rPr lang="en-US" altLang="zh-CN" sz="1400"/>
                <a:t>}</a:t>
              </a:r>
              <a:endParaRPr lang="en-US" altLang="zh-CN" sz="1400" dirty="0"/>
            </a:p>
          </p:txBody>
        </p:sp>
        <p:sp>
          <p:nvSpPr>
            <p:cNvPr id="16" name="圆角矩形 12">
              <a:extLst>
                <a:ext uri="{FF2B5EF4-FFF2-40B4-BE49-F238E27FC236}"/>
              </a:extLst>
            </p:cNvPr>
            <p:cNvSpPr/>
            <p:nvPr/>
          </p:nvSpPr>
          <p:spPr>
            <a:xfrm>
              <a:off x="5774033" y="2912520"/>
              <a:ext cx="5599874" cy="28107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spcCol="360000"/>
            <a:lstStyle/>
            <a:p>
              <a:pPr algn="ctr" defTabSz="363538" fontAlgn="auto">
                <a:lnSpc>
                  <a:spcPct val="110000"/>
                </a:lnSpc>
                <a:spcBef>
                  <a:spcPts val="0"/>
                </a:spcBef>
                <a:spcAft>
                  <a:spcPts val="0"/>
                </a:spcAft>
                <a:defRPr/>
              </a:pPr>
              <a:r>
                <a:rPr lang="en-US" altLang="zh-CN" sz="1400" b="1"/>
                <a:t>file2.c</a:t>
              </a:r>
              <a:endParaRPr lang="en-US" altLang="zh-CN" sz="1400" b="1" dirty="0"/>
            </a:p>
          </p:txBody>
        </p:sp>
      </p:grpSp>
      <p:pic>
        <p:nvPicPr>
          <p:cNvPr id="115719" name="图片 16"/>
          <p:cNvPicPr>
            <a:picLocks noChangeAspect="1"/>
          </p:cNvPicPr>
          <p:nvPr/>
        </p:nvPicPr>
        <p:blipFill>
          <a:blip r:embed="rId7" cstate="print"/>
          <a:srcRect/>
          <a:stretch>
            <a:fillRect/>
          </a:stretch>
        </p:blipFill>
        <p:spPr bwMode="auto">
          <a:xfrm>
            <a:off x="8442325" y="5638800"/>
            <a:ext cx="3505200" cy="1114425"/>
          </a:xfrm>
          <a:prstGeom prst="rect">
            <a:avLst/>
          </a:prstGeom>
          <a:noFill/>
          <a:ln w="9525">
            <a:noFill/>
            <a:miter lim="800000"/>
            <a:headEnd/>
            <a:tailEnd/>
          </a:ln>
        </p:spPr>
      </p:pic>
      <p:grpSp>
        <p:nvGrpSpPr>
          <p:cNvPr id="115720" name="组合 17"/>
          <p:cNvGrpSpPr>
            <a:grpSpLocks/>
          </p:cNvGrpSpPr>
          <p:nvPr/>
        </p:nvGrpSpPr>
        <p:grpSpPr bwMode="auto">
          <a:xfrm>
            <a:off x="9577388" y="1538288"/>
            <a:ext cx="2370137" cy="3902075"/>
            <a:chOff x="8582294" y="4088152"/>
            <a:chExt cx="2444430" cy="3903093"/>
          </a:xfrm>
        </p:grpSpPr>
        <p:sp>
          <p:nvSpPr>
            <p:cNvPr id="19" name="MH_Other_1">
              <a:extLst>
                <a:ext uri="{FF2B5EF4-FFF2-40B4-BE49-F238E27FC236}"/>
              </a:extLst>
            </p:cNvPr>
            <p:cNvSpPr/>
            <p:nvPr>
              <p:custDataLst>
                <p:tags r:id="rId2"/>
              </p:custDataLst>
            </p:nvPr>
          </p:nvSpPr>
          <p:spPr>
            <a:xfrm>
              <a:off x="8582294" y="4088152"/>
              <a:ext cx="774424" cy="522423"/>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20" name="MH_SubTitle_1">
              <a:extLst>
                <a:ext uri="{FF2B5EF4-FFF2-40B4-BE49-F238E27FC236}"/>
              </a:extLst>
            </p:cNvPr>
            <p:cNvSpPr/>
            <p:nvPr>
              <p:custDataLst>
                <p:tags r:id="rId3"/>
              </p:custDataLst>
            </p:nvPr>
          </p:nvSpPr>
          <p:spPr>
            <a:xfrm>
              <a:off x="9371454" y="4088152"/>
              <a:ext cx="1655270" cy="389991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400">
                  <a:solidFill>
                    <a:schemeClr val="tx1">
                      <a:lumMod val="75000"/>
                      <a:lumOff val="25000"/>
                    </a:schemeClr>
                  </a:solidFill>
                </a:rPr>
                <a:t>用这种方法扩展全局变量的作用域应十分慎重，因为在执行一个文件中的操作时，可能会改变该全局变量的值，会影响到另一文件中全局变量的值，从而影响该文件中函数的执行结果。</a:t>
              </a:r>
              <a:endParaRPr lang="zh-CN" altLang="en-US" sz="1400" dirty="0">
                <a:solidFill>
                  <a:schemeClr val="tx1">
                    <a:lumMod val="75000"/>
                    <a:lumOff val="25000"/>
                  </a:schemeClr>
                </a:solidFill>
              </a:endParaRPr>
            </a:p>
          </p:txBody>
        </p:sp>
        <p:sp>
          <p:nvSpPr>
            <p:cNvPr id="21" name="MH_Other_2">
              <a:extLst>
                <a:ext uri="{FF2B5EF4-FFF2-40B4-BE49-F238E27FC236}"/>
              </a:extLst>
            </p:cNvPr>
            <p:cNvSpPr/>
            <p:nvPr>
              <p:custDataLst>
                <p:tags r:id="rId4"/>
              </p:custDataLst>
            </p:nvPr>
          </p:nvSpPr>
          <p:spPr>
            <a:xfrm rot="16200000">
              <a:off x="10725244" y="7689766"/>
              <a:ext cx="301704" cy="301256"/>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a:xfrm>
            <a:off x="846138" y="0"/>
            <a:ext cx="10515600" cy="1325563"/>
          </a:xfrm>
        </p:spPr>
        <p:txBody>
          <a:bodyPr/>
          <a:lstStyle/>
          <a:p>
            <a:r>
              <a:rPr lang="zh-CN" altLang="en-US" smtClean="0"/>
              <a:t>全局变量的存储类别</a:t>
            </a:r>
          </a:p>
        </p:txBody>
      </p:sp>
      <p:sp>
        <p:nvSpPr>
          <p:cNvPr id="9" name="标题 1">
            <a:extLst>
              <a:ext uri="{FF2B5EF4-FFF2-40B4-BE49-F238E27FC236}"/>
            </a:extLst>
          </p:cNvPr>
          <p:cNvSpPr txBox="1">
            <a:spLocks/>
          </p:cNvSpPr>
          <p:nvPr/>
        </p:nvSpPr>
        <p:spPr>
          <a:xfrm>
            <a:off x="923925" y="1008063"/>
            <a:ext cx="4440238"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a:t>将外部变量的作用域扩展到其他文件</a:t>
            </a:r>
            <a:endParaRPr lang="en-US" altLang="zh-CN" sz="2400" dirty="0"/>
          </a:p>
        </p:txBody>
      </p:sp>
      <p:sp>
        <p:nvSpPr>
          <p:cNvPr id="22" name="MH_Desc_1">
            <a:extLst>
              <a:ext uri="{FF2B5EF4-FFF2-40B4-BE49-F238E27FC236}"/>
            </a:extLst>
          </p:cNvPr>
          <p:cNvSpPr/>
          <p:nvPr>
            <p:custDataLst>
              <p:tags r:id="rId1"/>
            </p:custDataLst>
          </p:nvPr>
        </p:nvSpPr>
        <p:spPr>
          <a:xfrm>
            <a:off x="923925" y="1682750"/>
            <a:ext cx="10356850" cy="40322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a:solidFill>
                  <a:schemeClr val="tx1"/>
                </a:solidFill>
              </a:rPr>
              <a:t>extern</a:t>
            </a:r>
            <a:r>
              <a:rPr lang="zh-CN" altLang="en-US">
                <a:solidFill>
                  <a:schemeClr val="tx1"/>
                </a:solidFill>
              </a:rPr>
              <a:t>既可以用来扩展外部变量在本文件中的作用域，又可以使外部变量的作用域从一个文件扩展到程序中的其他文件，系统在编译过程中遇到</a:t>
            </a:r>
            <a:r>
              <a:rPr lang="en-US" altLang="zh-CN">
                <a:solidFill>
                  <a:schemeClr val="tx1"/>
                </a:solidFill>
              </a:rPr>
              <a:t>extern</a:t>
            </a:r>
            <a:r>
              <a:rPr lang="zh-CN" altLang="en-US">
                <a:solidFill>
                  <a:schemeClr val="tx1"/>
                </a:solidFill>
              </a:rPr>
              <a:t>时，</a:t>
            </a:r>
            <a:endParaRPr lang="en-US" altLang="zh-CN">
              <a:solidFill>
                <a:schemeClr val="tx1"/>
              </a:solidFill>
            </a:endParaRPr>
          </a:p>
          <a:p>
            <a:pPr marL="285750" indent="-285750" algn="just" fontAlgn="auto">
              <a:lnSpc>
                <a:spcPct val="150000"/>
              </a:lnSpc>
              <a:spcBef>
                <a:spcPts val="0"/>
              </a:spcBef>
              <a:spcAft>
                <a:spcPts val="0"/>
              </a:spcAft>
              <a:buFont typeface="Arial" panose="020B0604020202020204" pitchFamily="34" charset="0"/>
              <a:buChar char="•"/>
              <a:defRPr/>
            </a:pPr>
            <a:r>
              <a:rPr lang="zh-CN" altLang="en-US">
                <a:solidFill>
                  <a:schemeClr val="tx1"/>
                </a:solidFill>
              </a:rPr>
              <a:t>先在本文件中找外部变量的定义，如果找到，就在本文件中扩展作用域；</a:t>
            </a:r>
            <a:endParaRPr lang="en-US" altLang="zh-CN">
              <a:solidFill>
                <a:schemeClr val="tx1"/>
              </a:solidFill>
            </a:endParaRPr>
          </a:p>
          <a:p>
            <a:pPr marL="285750" indent="-285750" algn="just" fontAlgn="auto">
              <a:lnSpc>
                <a:spcPct val="150000"/>
              </a:lnSpc>
              <a:spcBef>
                <a:spcPts val="0"/>
              </a:spcBef>
              <a:spcAft>
                <a:spcPts val="0"/>
              </a:spcAft>
              <a:buFont typeface="Arial" panose="020B0604020202020204" pitchFamily="34" charset="0"/>
              <a:buChar char="•"/>
              <a:defRPr/>
            </a:pPr>
            <a:r>
              <a:rPr lang="zh-CN" altLang="en-US">
                <a:solidFill>
                  <a:schemeClr val="tx1"/>
                </a:solidFill>
              </a:rPr>
              <a:t>如果找不到，就在连接时从其他文件中找外部变量的定义。如果从其他文件中找到了，就将作用域扩展到本文件；</a:t>
            </a:r>
            <a:endParaRPr lang="en-US" altLang="zh-CN">
              <a:solidFill>
                <a:schemeClr val="tx1"/>
              </a:solidFill>
            </a:endParaRPr>
          </a:p>
          <a:p>
            <a:pPr marL="285750" indent="-285750" algn="just" fontAlgn="auto">
              <a:lnSpc>
                <a:spcPct val="150000"/>
              </a:lnSpc>
              <a:spcBef>
                <a:spcPts val="0"/>
              </a:spcBef>
              <a:spcAft>
                <a:spcPts val="0"/>
              </a:spcAft>
              <a:buFont typeface="Arial" panose="020B0604020202020204" pitchFamily="34" charset="0"/>
              <a:buChar char="•"/>
              <a:defRPr/>
            </a:pPr>
            <a:r>
              <a:rPr lang="zh-CN" altLang="en-US">
                <a:solidFill>
                  <a:schemeClr val="tx1"/>
                </a:solidFill>
              </a:rPr>
              <a:t>如果再找不到，就按出错处理。</a:t>
            </a:r>
            <a:endParaRPr lang="zh-CN" altLang="en-US" dirty="0">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
          <p:cNvSpPr>
            <a:spLocks noGrp="1"/>
          </p:cNvSpPr>
          <p:nvPr>
            <p:ph type="title"/>
          </p:nvPr>
        </p:nvSpPr>
        <p:spPr>
          <a:xfrm>
            <a:off x="846138" y="0"/>
            <a:ext cx="10515600" cy="1325563"/>
          </a:xfrm>
        </p:spPr>
        <p:txBody>
          <a:bodyPr/>
          <a:lstStyle/>
          <a:p>
            <a:r>
              <a:rPr lang="zh-CN" altLang="en-US" smtClean="0"/>
              <a:t>全局变量的存储类别</a:t>
            </a:r>
          </a:p>
        </p:txBody>
      </p:sp>
      <p:sp>
        <p:nvSpPr>
          <p:cNvPr id="9" name="标题 1">
            <a:extLst>
              <a:ext uri="{FF2B5EF4-FFF2-40B4-BE49-F238E27FC236}"/>
            </a:extLst>
          </p:cNvPr>
          <p:cNvSpPr txBox="1">
            <a:spLocks/>
          </p:cNvSpPr>
          <p:nvPr/>
        </p:nvSpPr>
        <p:spPr>
          <a:xfrm>
            <a:off x="923925" y="1008063"/>
            <a:ext cx="4440238"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a:t>将外部变量的作用域限制在本文件中</a:t>
            </a:r>
            <a:endParaRPr lang="en-US" altLang="zh-CN" sz="2400" dirty="0"/>
          </a:p>
        </p:txBody>
      </p:sp>
      <p:sp>
        <p:nvSpPr>
          <p:cNvPr id="13" name="MH_Text_1">
            <a:extLst>
              <a:ext uri="{FF2B5EF4-FFF2-40B4-BE49-F238E27FC236}"/>
            </a:extLst>
          </p:cNvPr>
          <p:cNvSpPr/>
          <p:nvPr>
            <p:custDataLst>
              <p:tags r:id="rId1"/>
            </p:custDataLst>
          </p:nvPr>
        </p:nvSpPr>
        <p:spPr>
          <a:xfrm>
            <a:off x="923925" y="1527175"/>
            <a:ext cx="10491788" cy="4994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lstStyle/>
          <a:p>
            <a:pPr algn="just" fontAlgn="auto">
              <a:lnSpc>
                <a:spcPct val="150000"/>
              </a:lnSpc>
              <a:spcBef>
                <a:spcPts val="0"/>
              </a:spcBef>
              <a:spcAft>
                <a:spcPts val="0"/>
              </a:spcAft>
              <a:defRPr/>
            </a:pPr>
            <a:r>
              <a:rPr lang="zh-CN" altLang="en-US">
                <a:solidFill>
                  <a:schemeClr val="tx1"/>
                </a:solidFill>
              </a:rPr>
              <a:t>有时在程序设计中希望某些外部变量只限于被本文件引用，而不能被其他文件引用。这时可以在定义外部变量时加一个</a:t>
            </a:r>
            <a:r>
              <a:rPr lang="en-US" altLang="zh-CN">
                <a:solidFill>
                  <a:schemeClr val="tx1"/>
                </a:solidFill>
              </a:rPr>
              <a:t>static</a:t>
            </a:r>
            <a:r>
              <a:rPr lang="zh-CN" altLang="en-US">
                <a:solidFill>
                  <a:schemeClr val="tx1"/>
                </a:solidFill>
              </a:rPr>
              <a:t>声明。</a:t>
            </a: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这种加上</a:t>
            </a:r>
            <a:r>
              <a:rPr lang="en-US" altLang="zh-CN">
                <a:solidFill>
                  <a:schemeClr val="tx1"/>
                </a:solidFill>
              </a:rPr>
              <a:t>static</a:t>
            </a:r>
            <a:r>
              <a:rPr lang="zh-CN" altLang="en-US">
                <a:solidFill>
                  <a:schemeClr val="tx1"/>
                </a:solidFill>
              </a:rPr>
              <a:t>声明、只能用于本文件的外部变量称为</a:t>
            </a:r>
            <a:r>
              <a:rPr lang="zh-CN" altLang="en-US" b="1">
                <a:solidFill>
                  <a:schemeClr val="tx1"/>
                </a:solidFill>
              </a:rPr>
              <a:t>静态外部变量</a:t>
            </a:r>
            <a:r>
              <a:rPr lang="zh-CN" altLang="en-US">
                <a:solidFill>
                  <a:schemeClr val="tx1"/>
                </a:solidFill>
              </a:rPr>
              <a:t>。在程序设计中，常由若干人分别完成各个模块，各人可以独立地在其设计的文件中使用相同的外部变量名而互不相干。只须在每个文件中定义外部变量时加上</a:t>
            </a:r>
            <a:r>
              <a:rPr lang="en-US" altLang="zh-CN">
                <a:solidFill>
                  <a:schemeClr val="tx1"/>
                </a:solidFill>
              </a:rPr>
              <a:t>static</a:t>
            </a:r>
            <a:r>
              <a:rPr lang="zh-CN" altLang="en-US">
                <a:solidFill>
                  <a:schemeClr val="tx1"/>
                </a:solidFill>
              </a:rPr>
              <a:t>即可。这就为程序的模块化、通用性提供方便。如果已确认其他文件不需要引用本文件的外部变量，就可以对本文件中的外部变量都加上</a:t>
            </a:r>
            <a:r>
              <a:rPr lang="en-US" altLang="zh-CN">
                <a:solidFill>
                  <a:schemeClr val="tx1"/>
                </a:solidFill>
              </a:rPr>
              <a:t>static</a:t>
            </a:r>
            <a:r>
              <a:rPr lang="zh-CN" altLang="en-US">
                <a:solidFill>
                  <a:schemeClr val="tx1"/>
                </a:solidFill>
              </a:rPr>
              <a:t>，成为静态外部变量，以免被其他文件误用。至于在各文件中在函数内定义的局部变量，本来就不能被函数外引用，更不能被其他文件引用，因此是安全的。</a:t>
            </a:r>
            <a:endParaRPr lang="zh-CN" altLang="en-US" dirty="0">
              <a:solidFill>
                <a:schemeClr val="tx1"/>
              </a:solidFill>
            </a:endParaRPr>
          </a:p>
        </p:txBody>
      </p:sp>
      <p:grpSp>
        <p:nvGrpSpPr>
          <p:cNvPr id="119812" name="组合 13"/>
          <p:cNvGrpSpPr>
            <a:grpSpLocks/>
          </p:cNvGrpSpPr>
          <p:nvPr/>
        </p:nvGrpSpPr>
        <p:grpSpPr bwMode="auto">
          <a:xfrm>
            <a:off x="923925" y="2501900"/>
            <a:ext cx="2703513" cy="1503363"/>
            <a:chOff x="5732227" y="2882349"/>
            <a:chExt cx="5683485" cy="1503343"/>
          </a:xfrm>
        </p:grpSpPr>
        <p:sp>
          <p:nvSpPr>
            <p:cNvPr id="15" name="圆角矩形 12">
              <a:extLst>
                <a:ext uri="{FF2B5EF4-FFF2-40B4-BE49-F238E27FC236}"/>
              </a:extLst>
            </p:cNvPr>
            <p:cNvSpPr>
              <a:spLocks noRot="1" noChangeAspect="1" noMove="1" noResize="1" noEditPoints="1" noAdjustHandles="1" noChangeArrowheads="1" noChangeShapeType="1" noTextEdit="1"/>
            </p:cNvSpPr>
            <p:nvPr/>
          </p:nvSpPr>
          <p:spPr>
            <a:xfrm>
              <a:off x="5732227" y="2882349"/>
              <a:ext cx="5683485" cy="1503343"/>
            </a:xfrm>
            <a:prstGeom prst="roundRect">
              <a:avLst>
                <a:gd name="adj" fmla="val 1849"/>
              </a:avLst>
            </a:prstGeom>
            <a:blipFill>
              <a:blip r:embed="rId4" cstate="print"/>
              <a:stretch>
                <a:fillRect l="-225" b="-1606"/>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16" name="圆角矩形 12">
              <a:extLst>
                <a:ext uri="{FF2B5EF4-FFF2-40B4-BE49-F238E27FC236}"/>
              </a:extLst>
            </p:cNvPr>
            <p:cNvSpPr/>
            <p:nvPr/>
          </p:nvSpPr>
          <p:spPr>
            <a:xfrm>
              <a:off x="5772275" y="2912512"/>
              <a:ext cx="5603389" cy="280983"/>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spcCol="360000"/>
            <a:lstStyle/>
            <a:p>
              <a:pPr algn="ctr" defTabSz="363538" fontAlgn="auto">
                <a:lnSpc>
                  <a:spcPct val="110000"/>
                </a:lnSpc>
                <a:spcBef>
                  <a:spcPts val="0"/>
                </a:spcBef>
                <a:spcAft>
                  <a:spcPts val="0"/>
                </a:spcAft>
                <a:defRPr/>
              </a:pPr>
              <a:r>
                <a:rPr lang="en-US" altLang="zh-CN" sz="1400" b="1"/>
                <a:t>file1.c</a:t>
              </a:r>
              <a:endParaRPr lang="en-US" altLang="zh-CN" sz="1400" b="1" dirty="0"/>
            </a:p>
          </p:txBody>
        </p:sp>
      </p:grpSp>
      <p:grpSp>
        <p:nvGrpSpPr>
          <p:cNvPr id="119813" name="组合 16"/>
          <p:cNvGrpSpPr>
            <a:grpSpLocks/>
          </p:cNvGrpSpPr>
          <p:nvPr/>
        </p:nvGrpSpPr>
        <p:grpSpPr bwMode="auto">
          <a:xfrm>
            <a:off x="3898900" y="1989138"/>
            <a:ext cx="2703513" cy="2016125"/>
            <a:chOff x="5732227" y="2882349"/>
            <a:chExt cx="5683485" cy="2016865"/>
          </a:xfrm>
        </p:grpSpPr>
        <p:sp>
          <p:nvSpPr>
            <p:cNvPr id="18" name="圆角矩形 12">
              <a:extLst>
                <a:ext uri="{FF2B5EF4-FFF2-40B4-BE49-F238E27FC236}"/>
              </a:extLst>
            </p:cNvPr>
            <p:cNvSpPr>
              <a:spLocks noRot="1" noChangeAspect="1" noMove="1" noResize="1" noEditPoints="1" noAdjustHandles="1" noChangeArrowheads="1" noChangeShapeType="1" noTextEdit="1"/>
            </p:cNvSpPr>
            <p:nvPr/>
          </p:nvSpPr>
          <p:spPr>
            <a:xfrm>
              <a:off x="5732227" y="2882349"/>
              <a:ext cx="5683485" cy="2016865"/>
            </a:xfrm>
            <a:prstGeom prst="roundRect">
              <a:avLst>
                <a:gd name="adj" fmla="val 1849"/>
              </a:avLst>
            </a:prstGeom>
            <a:blipFill>
              <a:blip r:embed="rId5" cstate="print"/>
              <a:stretch>
                <a:fillRect l="-225" b="-2703"/>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19" name="圆角矩形 12">
              <a:extLst>
                <a:ext uri="{FF2B5EF4-FFF2-40B4-BE49-F238E27FC236}"/>
              </a:extLst>
            </p:cNvPr>
            <p:cNvSpPr/>
            <p:nvPr/>
          </p:nvSpPr>
          <p:spPr>
            <a:xfrm>
              <a:off x="5772275" y="2912522"/>
              <a:ext cx="5603389" cy="281091"/>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spcCol="360000"/>
            <a:lstStyle/>
            <a:p>
              <a:pPr algn="ctr" defTabSz="363538" fontAlgn="auto">
                <a:lnSpc>
                  <a:spcPct val="110000"/>
                </a:lnSpc>
                <a:spcBef>
                  <a:spcPts val="0"/>
                </a:spcBef>
                <a:spcAft>
                  <a:spcPts val="0"/>
                </a:spcAft>
                <a:defRPr/>
              </a:pPr>
              <a:r>
                <a:rPr lang="en-US" altLang="zh-CN" sz="1400" b="1"/>
                <a:t>file2.c</a:t>
              </a:r>
              <a:endParaRPr lang="en-US" altLang="zh-CN" sz="1400" b="1" dirty="0"/>
            </a:p>
          </p:txBody>
        </p:sp>
      </p:grpSp>
      <p:pic>
        <p:nvPicPr>
          <p:cNvPr id="119814" name="图片 19"/>
          <p:cNvPicPr>
            <a:picLocks noChangeAspect="1"/>
          </p:cNvPicPr>
          <p:nvPr/>
        </p:nvPicPr>
        <p:blipFill>
          <a:blip r:embed="rId6" cstate="print"/>
          <a:srcRect/>
          <a:stretch>
            <a:fillRect/>
          </a:stretch>
        </p:blipFill>
        <p:spPr bwMode="auto">
          <a:xfrm>
            <a:off x="6040438" y="3005138"/>
            <a:ext cx="542925" cy="5524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a:xfrm>
            <a:off x="846138" y="0"/>
            <a:ext cx="10515600" cy="1325563"/>
          </a:xfrm>
        </p:spPr>
        <p:txBody>
          <a:bodyPr/>
          <a:lstStyle/>
          <a:p>
            <a:r>
              <a:rPr lang="zh-CN" altLang="en-US" smtClean="0"/>
              <a:t>全局变量的存储类别</a:t>
            </a:r>
          </a:p>
        </p:txBody>
      </p:sp>
      <p:sp>
        <p:nvSpPr>
          <p:cNvPr id="9" name="标题 1">
            <a:extLst>
              <a:ext uri="{FF2B5EF4-FFF2-40B4-BE49-F238E27FC236}"/>
            </a:extLst>
          </p:cNvPr>
          <p:cNvSpPr txBox="1">
            <a:spLocks/>
          </p:cNvSpPr>
          <p:nvPr/>
        </p:nvSpPr>
        <p:spPr>
          <a:xfrm>
            <a:off x="923925" y="1008063"/>
            <a:ext cx="4440238"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a:t>将外部变量的作用域限制在本文件中</a:t>
            </a:r>
            <a:endParaRPr lang="en-US" altLang="zh-CN" sz="2400" dirty="0"/>
          </a:p>
        </p:txBody>
      </p:sp>
      <p:sp>
        <p:nvSpPr>
          <p:cNvPr id="12" name="MH_Desc_1">
            <a:extLst>
              <a:ext uri="{FF2B5EF4-FFF2-40B4-BE49-F238E27FC236}"/>
            </a:extLst>
          </p:cNvPr>
          <p:cNvSpPr/>
          <p:nvPr>
            <p:custDataLst>
              <p:tags r:id="rId1"/>
            </p:custDataLst>
          </p:nvPr>
        </p:nvSpPr>
        <p:spPr>
          <a:xfrm>
            <a:off x="923925" y="1682750"/>
            <a:ext cx="10356850" cy="40322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不要误认为对外部变量加</a:t>
            </a:r>
            <a:r>
              <a:rPr lang="en-US" altLang="zh-CN">
                <a:solidFill>
                  <a:schemeClr val="tx1"/>
                </a:solidFill>
              </a:rPr>
              <a:t>static</a:t>
            </a:r>
            <a:r>
              <a:rPr lang="zh-CN" altLang="en-US">
                <a:solidFill>
                  <a:schemeClr val="tx1"/>
                </a:solidFill>
              </a:rPr>
              <a:t>声明后才采取静态存储方式（存放在静态存储区中），而不加</a:t>
            </a:r>
            <a:r>
              <a:rPr lang="en-US" altLang="zh-CN">
                <a:solidFill>
                  <a:schemeClr val="tx1"/>
                </a:solidFill>
              </a:rPr>
              <a:t>static</a:t>
            </a:r>
            <a:r>
              <a:rPr lang="zh-CN" altLang="en-US">
                <a:solidFill>
                  <a:schemeClr val="tx1"/>
                </a:solidFill>
              </a:rPr>
              <a:t>的是采取动态存储（存放在动态存储区）。</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声明局部变量的存储类型和声明全局变量的存储类型的含义是不同的。</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对于局部变量来说，声明存储类型的作用是指定变量存储的区域</a:t>
            </a:r>
            <a:r>
              <a:rPr lang="en-US" altLang="zh-CN">
                <a:solidFill>
                  <a:schemeClr val="tx1"/>
                </a:solidFill>
              </a:rPr>
              <a:t>(</a:t>
            </a:r>
            <a:r>
              <a:rPr lang="zh-CN" altLang="en-US">
                <a:solidFill>
                  <a:schemeClr val="tx1"/>
                </a:solidFill>
              </a:rPr>
              <a:t>静态存储区或动态存储区</a:t>
            </a:r>
            <a:r>
              <a:rPr lang="en-US" altLang="zh-CN">
                <a:solidFill>
                  <a:schemeClr val="tx1"/>
                </a:solidFill>
              </a:rPr>
              <a:t>)</a:t>
            </a:r>
            <a:r>
              <a:rPr lang="zh-CN" altLang="en-US">
                <a:solidFill>
                  <a:schemeClr val="tx1"/>
                </a:solidFill>
              </a:rPr>
              <a:t>以及由此产生的生存期的问题，而对于全局变量来说，由于都是在编译时分配内存的，都存放在静态存储区，声明存储类型的作用是变量作用域的扩展问题。</a:t>
            </a:r>
            <a:endParaRPr lang="zh-CN" altLang="en-US"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a:xfrm>
            <a:off x="766763" y="377825"/>
            <a:ext cx="10515600" cy="1325563"/>
          </a:xfrm>
        </p:spPr>
        <p:txBody>
          <a:bodyPr/>
          <a:lstStyle/>
          <a:p>
            <a:r>
              <a:rPr lang="zh-CN" altLang="en-US" smtClean="0"/>
              <a:t>全局变量的存储类别</a:t>
            </a:r>
          </a:p>
        </p:txBody>
      </p:sp>
      <p:sp>
        <p:nvSpPr>
          <p:cNvPr id="9" name="标题 1">
            <a:extLst>
              <a:ext uri="{FF2B5EF4-FFF2-40B4-BE49-F238E27FC236}"/>
            </a:extLst>
          </p:cNvPr>
          <p:cNvSpPr txBox="1">
            <a:spLocks/>
          </p:cNvSpPr>
          <p:nvPr/>
        </p:nvSpPr>
        <p:spPr>
          <a:xfrm>
            <a:off x="844550" y="1385888"/>
            <a:ext cx="4440238" cy="5302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2400"/>
              <a:t>将外部变量的作用域限制在本文件中</a:t>
            </a:r>
            <a:endParaRPr lang="en-US" altLang="zh-CN" sz="2400" dirty="0"/>
          </a:p>
        </p:txBody>
      </p:sp>
      <p:sp>
        <p:nvSpPr>
          <p:cNvPr id="5" name="MH_Text_1">
            <a:extLst>
              <a:ext uri="{FF2B5EF4-FFF2-40B4-BE49-F238E27FC236}"/>
            </a:extLst>
          </p:cNvPr>
          <p:cNvSpPr/>
          <p:nvPr>
            <p:custDataLst>
              <p:tags r:id="rId1"/>
            </p:custDataLst>
          </p:nvPr>
        </p:nvSpPr>
        <p:spPr>
          <a:xfrm>
            <a:off x="844550" y="1905000"/>
            <a:ext cx="10491788" cy="18224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lstStyle/>
          <a:p>
            <a:pPr algn="just" fontAlgn="auto">
              <a:lnSpc>
                <a:spcPct val="150000"/>
              </a:lnSpc>
              <a:spcBef>
                <a:spcPts val="0"/>
              </a:spcBef>
              <a:spcAft>
                <a:spcPts val="0"/>
              </a:spcAft>
              <a:defRPr/>
            </a:pPr>
            <a:r>
              <a:rPr lang="zh-CN" altLang="en-US">
                <a:solidFill>
                  <a:schemeClr val="tx1"/>
                </a:solidFill>
              </a:rPr>
              <a:t>用</a:t>
            </a:r>
            <a:r>
              <a:rPr lang="en-US" altLang="zh-CN" b="1">
                <a:solidFill>
                  <a:schemeClr val="tx1"/>
                </a:solidFill>
              </a:rPr>
              <a:t>static</a:t>
            </a:r>
            <a:r>
              <a:rPr lang="zh-CN" altLang="en-US">
                <a:solidFill>
                  <a:schemeClr val="tx1"/>
                </a:solidFill>
              </a:rPr>
              <a:t>声明一个变量的</a:t>
            </a:r>
            <a:r>
              <a:rPr lang="zh-CN" altLang="en-US" b="1">
                <a:solidFill>
                  <a:schemeClr val="tx1"/>
                </a:solidFill>
              </a:rPr>
              <a:t>作用</a:t>
            </a:r>
            <a:r>
              <a:rPr lang="zh-CN" altLang="en-US">
                <a:solidFill>
                  <a:schemeClr val="tx1"/>
                </a:solidFill>
              </a:rPr>
              <a:t>是</a:t>
            </a:r>
            <a:r>
              <a:rPr lang="en-US" altLang="zh-CN">
                <a:solidFill>
                  <a:schemeClr val="tx1"/>
                </a:solidFill>
              </a:rPr>
              <a:t>: </a:t>
            </a:r>
          </a:p>
          <a:p>
            <a:pPr algn="just" fontAlgn="auto">
              <a:lnSpc>
                <a:spcPct val="150000"/>
              </a:lnSpc>
              <a:spcBef>
                <a:spcPts val="0"/>
              </a:spcBef>
              <a:spcAft>
                <a:spcPts val="0"/>
              </a:spcAft>
              <a:defRPr/>
            </a:pPr>
            <a:r>
              <a:rPr lang="en-US" altLang="zh-CN">
                <a:solidFill>
                  <a:schemeClr val="tx1"/>
                </a:solidFill>
              </a:rPr>
              <a:t>(1) </a:t>
            </a:r>
            <a:r>
              <a:rPr lang="zh-CN" altLang="en-US">
                <a:solidFill>
                  <a:schemeClr val="tx1"/>
                </a:solidFill>
              </a:rPr>
              <a:t>对局部变量用</a:t>
            </a:r>
            <a:r>
              <a:rPr lang="en-US" altLang="zh-CN">
                <a:solidFill>
                  <a:schemeClr val="tx1"/>
                </a:solidFill>
              </a:rPr>
              <a:t>static</a:t>
            </a:r>
            <a:r>
              <a:rPr lang="zh-CN" altLang="en-US">
                <a:solidFill>
                  <a:schemeClr val="tx1"/>
                </a:solidFill>
              </a:rPr>
              <a:t>声明，把它分配在静态存储区，该变量在整个程序执行期间不释放，其所分配的空间始终存在。</a:t>
            </a:r>
          </a:p>
          <a:p>
            <a:pPr algn="just" fontAlgn="auto">
              <a:lnSpc>
                <a:spcPct val="150000"/>
              </a:lnSpc>
              <a:spcBef>
                <a:spcPts val="0"/>
              </a:spcBef>
              <a:spcAft>
                <a:spcPts val="0"/>
              </a:spcAft>
              <a:defRPr/>
            </a:pPr>
            <a:r>
              <a:rPr lang="en-US" altLang="zh-CN">
                <a:solidFill>
                  <a:schemeClr val="tx1"/>
                </a:solidFill>
              </a:rPr>
              <a:t>(2) </a:t>
            </a:r>
            <a:r>
              <a:rPr lang="zh-CN" altLang="en-US">
                <a:solidFill>
                  <a:schemeClr val="tx1"/>
                </a:solidFill>
              </a:rPr>
              <a:t>对全局变量用</a:t>
            </a:r>
            <a:r>
              <a:rPr lang="en-US" altLang="zh-CN">
                <a:solidFill>
                  <a:schemeClr val="tx1"/>
                </a:solidFill>
              </a:rPr>
              <a:t>static</a:t>
            </a:r>
            <a:r>
              <a:rPr lang="zh-CN" altLang="en-US">
                <a:solidFill>
                  <a:schemeClr val="tx1"/>
                </a:solidFill>
              </a:rPr>
              <a:t>声明，则该变量的作用域只限于本文件模块</a:t>
            </a:r>
            <a:r>
              <a:rPr lang="en-US" altLang="zh-CN">
                <a:solidFill>
                  <a:schemeClr val="tx1"/>
                </a:solidFill>
              </a:rPr>
              <a:t>(</a:t>
            </a:r>
            <a:r>
              <a:rPr lang="zh-CN" altLang="en-US">
                <a:solidFill>
                  <a:schemeClr val="tx1"/>
                </a:solidFill>
              </a:rPr>
              <a:t>即被声明的文件中</a:t>
            </a:r>
            <a:r>
              <a:rPr lang="en-US" altLang="zh-CN">
                <a:solidFill>
                  <a:schemeClr val="tx1"/>
                </a:solidFill>
              </a:rPr>
              <a:t>)</a:t>
            </a:r>
            <a:r>
              <a:rPr lang="zh-CN" altLang="en-US">
                <a:solidFill>
                  <a:schemeClr val="tx1"/>
                </a:solidFill>
              </a:rPr>
              <a:t>。</a:t>
            </a:r>
            <a:endParaRPr lang="zh-CN" altLang="en-US" dirty="0">
              <a:solidFill>
                <a:schemeClr val="tx1"/>
              </a:solidFill>
            </a:endParaRPr>
          </a:p>
        </p:txBody>
      </p:sp>
      <p:grpSp>
        <p:nvGrpSpPr>
          <p:cNvPr id="123908" name="组合 5"/>
          <p:cNvGrpSpPr>
            <a:grpSpLocks/>
          </p:cNvGrpSpPr>
          <p:nvPr/>
        </p:nvGrpSpPr>
        <p:grpSpPr bwMode="auto">
          <a:xfrm>
            <a:off x="844550" y="3727450"/>
            <a:ext cx="10491788" cy="1093788"/>
            <a:chOff x="8582294" y="4088152"/>
            <a:chExt cx="10826229" cy="1093304"/>
          </a:xfrm>
        </p:grpSpPr>
        <p:sp>
          <p:nvSpPr>
            <p:cNvPr id="7" name="MH_Other_1">
              <a:extLst>
                <a:ext uri="{FF2B5EF4-FFF2-40B4-BE49-F238E27FC236}"/>
              </a:extLst>
            </p:cNvPr>
            <p:cNvSpPr/>
            <p:nvPr>
              <p:custDataLst>
                <p:tags r:id="rId2"/>
              </p:custDataLst>
            </p:nvPr>
          </p:nvSpPr>
          <p:spPr>
            <a:xfrm>
              <a:off x="8582294" y="4088152"/>
              <a:ext cx="774824" cy="52205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8" name="MH_SubTitle_1">
              <a:extLst>
                <a:ext uri="{FF2B5EF4-FFF2-40B4-BE49-F238E27FC236}"/>
              </a:extLst>
            </p:cNvPr>
            <p:cNvSpPr/>
            <p:nvPr>
              <p:custDataLst>
                <p:tags r:id="rId3"/>
              </p:custDataLst>
            </p:nvPr>
          </p:nvSpPr>
          <p:spPr>
            <a:xfrm>
              <a:off x="9371860" y="4088152"/>
              <a:ext cx="10036663" cy="109330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auto</a:t>
              </a:r>
              <a:r>
                <a:rPr lang="zh-CN" altLang="en-US" sz="1400">
                  <a:solidFill>
                    <a:schemeClr val="tx1">
                      <a:lumMod val="75000"/>
                      <a:lumOff val="25000"/>
                    </a:schemeClr>
                  </a:solidFill>
                </a:rPr>
                <a:t>，</a:t>
              </a:r>
              <a:r>
                <a:rPr lang="en-US" altLang="zh-CN" sz="1400">
                  <a:solidFill>
                    <a:schemeClr val="tx1">
                      <a:lumMod val="75000"/>
                      <a:lumOff val="25000"/>
                    </a:schemeClr>
                  </a:solidFill>
                </a:rPr>
                <a:t>register</a:t>
              </a:r>
              <a:r>
                <a:rPr lang="zh-CN" altLang="en-US" sz="1400">
                  <a:solidFill>
                    <a:schemeClr val="tx1">
                      <a:lumMod val="75000"/>
                      <a:lumOff val="25000"/>
                    </a:schemeClr>
                  </a:solidFill>
                </a:rPr>
                <a:t>和</a:t>
              </a:r>
              <a:r>
                <a:rPr lang="en-US" altLang="zh-CN" sz="1400">
                  <a:solidFill>
                    <a:schemeClr val="tx1">
                      <a:lumMod val="75000"/>
                      <a:lumOff val="25000"/>
                    </a:schemeClr>
                  </a:solidFill>
                </a:rPr>
                <a:t>static</a:t>
              </a:r>
              <a:r>
                <a:rPr lang="zh-CN" altLang="en-US" sz="1400">
                  <a:solidFill>
                    <a:schemeClr val="tx1">
                      <a:lumMod val="75000"/>
                      <a:lumOff val="25000"/>
                    </a:schemeClr>
                  </a:solidFill>
                </a:rPr>
                <a:t>声明变量时，是在定义变量的基础上加上这些关键字，而不能单独使用。</a:t>
              </a:r>
              <a:endParaRPr lang="zh-CN" altLang="en-US" sz="1400" dirty="0">
                <a:solidFill>
                  <a:schemeClr val="tx1">
                    <a:lumMod val="75000"/>
                    <a:lumOff val="25000"/>
                  </a:schemeClr>
                </a:solidFill>
              </a:endParaRPr>
            </a:p>
          </p:txBody>
        </p:sp>
        <p:sp>
          <p:nvSpPr>
            <p:cNvPr id="10" name="MH_Other_2">
              <a:extLst>
                <a:ext uri="{FF2B5EF4-FFF2-40B4-BE49-F238E27FC236}"/>
              </a:extLst>
            </p:cNvPr>
            <p:cNvSpPr/>
            <p:nvPr>
              <p:custDataLst>
                <p:tags r:id="rId4"/>
              </p:custDataLst>
            </p:nvPr>
          </p:nvSpPr>
          <p:spPr>
            <a:xfrm rot="16200000">
              <a:off x="19107071" y="4880005"/>
              <a:ext cx="301492" cy="301411"/>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1" name="圆角矩形 12">
            <a:extLst>
              <a:ext uri="{FF2B5EF4-FFF2-40B4-BE49-F238E27FC236}"/>
            </a:extLst>
          </p:cNvPr>
          <p:cNvSpPr/>
          <p:nvPr/>
        </p:nvSpPr>
        <p:spPr>
          <a:xfrm>
            <a:off x="1947863" y="4113213"/>
            <a:ext cx="3581400" cy="557212"/>
          </a:xfrm>
          <a:prstGeom prst="roundRect">
            <a:avLst>
              <a:gd name="adj" fmla="val 8992"/>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10000"/>
              </a:lnSpc>
              <a:spcBef>
                <a:spcPts val="0"/>
              </a:spcBef>
              <a:spcAft>
                <a:spcPts val="0"/>
              </a:spcAft>
              <a:defRPr/>
            </a:pPr>
            <a:r>
              <a:rPr lang="en-US" altLang="zh-CN" sz="1400"/>
              <a:t>int a;	</a:t>
            </a:r>
            <a:r>
              <a:rPr lang="en-US" altLang="zh-CN" sz="1400">
                <a:solidFill>
                  <a:srgbClr val="008000"/>
                </a:solidFill>
              </a:rPr>
              <a:t>//</a:t>
            </a:r>
            <a:r>
              <a:rPr lang="zh-CN" altLang="en-US" sz="1400">
                <a:solidFill>
                  <a:srgbClr val="008000"/>
                </a:solidFill>
              </a:rPr>
              <a:t>先定义整型变量</a:t>
            </a:r>
            <a:r>
              <a:rPr lang="en-US" altLang="zh-CN" sz="1400">
                <a:solidFill>
                  <a:srgbClr val="008000"/>
                </a:solidFill>
              </a:rPr>
              <a:t>a </a:t>
            </a:r>
          </a:p>
          <a:p>
            <a:pPr defTabSz="363538" fontAlgn="auto">
              <a:lnSpc>
                <a:spcPct val="110000"/>
              </a:lnSpc>
              <a:spcBef>
                <a:spcPts val="0"/>
              </a:spcBef>
              <a:spcAft>
                <a:spcPts val="0"/>
              </a:spcAft>
              <a:defRPr/>
            </a:pPr>
            <a:r>
              <a:rPr lang="en-US" altLang="zh-CN" sz="1400"/>
              <a:t>static a;	</a:t>
            </a:r>
            <a:r>
              <a:rPr lang="en-US" altLang="zh-CN" sz="1400">
                <a:solidFill>
                  <a:srgbClr val="008000"/>
                </a:solidFill>
              </a:rPr>
              <a:t>//</a:t>
            </a:r>
            <a:r>
              <a:rPr lang="zh-CN" altLang="en-US" sz="1400">
                <a:solidFill>
                  <a:srgbClr val="008000"/>
                </a:solidFill>
              </a:rPr>
              <a:t>企图再将变量</a:t>
            </a:r>
            <a:r>
              <a:rPr lang="en-US" altLang="zh-CN" sz="1400">
                <a:solidFill>
                  <a:srgbClr val="008000"/>
                </a:solidFill>
              </a:rPr>
              <a:t>a</a:t>
            </a:r>
            <a:r>
              <a:rPr lang="zh-CN" altLang="en-US" sz="1400">
                <a:solidFill>
                  <a:srgbClr val="008000"/>
                </a:solidFill>
              </a:rPr>
              <a:t>声明为静态变量 </a:t>
            </a:r>
            <a:endParaRPr lang="en-US" altLang="zh-CN" sz="1400" dirty="0">
              <a:solidFill>
                <a:srgbClr val="008000"/>
              </a:solidFill>
            </a:endParaRPr>
          </a:p>
        </p:txBody>
      </p:sp>
      <p:pic>
        <p:nvPicPr>
          <p:cNvPr id="123910" name="图片 12"/>
          <p:cNvPicPr>
            <a:picLocks noChangeAspect="1"/>
          </p:cNvPicPr>
          <p:nvPr/>
        </p:nvPicPr>
        <p:blipFill>
          <a:blip r:embed="rId7" cstate="print"/>
          <a:srcRect/>
          <a:stretch>
            <a:fillRect/>
          </a:stretch>
        </p:blipFill>
        <p:spPr bwMode="auto">
          <a:xfrm>
            <a:off x="5632450" y="4113213"/>
            <a:ext cx="542925" cy="552450"/>
          </a:xfrm>
          <a:prstGeom prst="rect">
            <a:avLst/>
          </a:prstGeom>
          <a:noFill/>
          <a:ln w="9525">
            <a:noFill/>
            <a:miter lim="800000"/>
            <a:headEnd/>
            <a:tailEnd/>
          </a:ln>
        </p:spPr>
      </p:pic>
      <p:sp>
        <p:nvSpPr>
          <p:cNvPr id="123911" name="矩形 2"/>
          <p:cNvSpPr>
            <a:spLocks noChangeArrowheads="1"/>
          </p:cNvSpPr>
          <p:nvPr/>
        </p:nvSpPr>
        <p:spPr bwMode="auto">
          <a:xfrm>
            <a:off x="6189663" y="4237038"/>
            <a:ext cx="1108075" cy="369887"/>
          </a:xfrm>
          <a:prstGeom prst="rect">
            <a:avLst/>
          </a:prstGeom>
          <a:noFill/>
          <a:ln w="9525">
            <a:noFill/>
            <a:miter lim="800000"/>
            <a:headEnd/>
            <a:tailEnd/>
          </a:ln>
        </p:spPr>
        <p:txBody>
          <a:bodyPr wrap="none">
            <a:spAutoFit/>
          </a:bodyPr>
          <a:lstStyle/>
          <a:p>
            <a:r>
              <a:rPr lang="zh-CN" altLang="en-US" b="1">
                <a:solidFill>
                  <a:schemeClr val="accent1"/>
                </a:solidFill>
                <a:latin typeface="等线"/>
                <a:ea typeface="等线"/>
              </a:rPr>
              <a:t>重复定义</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953"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3470275"/>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00000"/>
              </a:lnSpc>
              <a:spcBef>
                <a:spcPct val="0"/>
              </a:spcBef>
              <a:spcAft>
                <a:spcPts val="0"/>
              </a:spcAft>
              <a:buFont typeface="Arial" panose="020B0604020202020204" pitchFamily="34" charset="0"/>
              <a:buNone/>
              <a:defRPr/>
            </a:pPr>
            <a:r>
              <a:rPr lang="zh-CN" altLang="en-US" sz="1800">
                <a:solidFill>
                  <a:srgbClr val="FFFFFF"/>
                </a:solidFill>
                <a:latin typeface="+mn-ea"/>
                <a:ea typeface="+mn-ea"/>
                <a:cs typeface="+mn-cs"/>
              </a:rPr>
              <a:t>对一个数据的定义，需要指定两种属性</a:t>
            </a:r>
            <a:r>
              <a:rPr lang="en-US" altLang="zh-CN" sz="1800">
                <a:solidFill>
                  <a:srgbClr val="FFFFFF"/>
                </a:solidFill>
                <a:latin typeface="+mn-ea"/>
                <a:ea typeface="+mn-ea"/>
                <a:cs typeface="+mn-cs"/>
              </a:rPr>
              <a:t>: </a:t>
            </a:r>
            <a:r>
              <a:rPr lang="zh-CN" altLang="en-US" sz="1800" b="1">
                <a:solidFill>
                  <a:srgbClr val="FFFFFF"/>
                </a:solidFill>
                <a:latin typeface="+mn-ea"/>
                <a:ea typeface="+mn-ea"/>
                <a:cs typeface="+mn-cs"/>
              </a:rPr>
              <a:t>数据类型</a:t>
            </a:r>
            <a:r>
              <a:rPr lang="zh-CN" altLang="en-US" sz="1800">
                <a:solidFill>
                  <a:srgbClr val="FFFFFF"/>
                </a:solidFill>
                <a:latin typeface="+mn-ea"/>
                <a:ea typeface="+mn-ea"/>
                <a:cs typeface="+mn-cs"/>
              </a:rPr>
              <a:t>和</a:t>
            </a:r>
            <a:r>
              <a:rPr lang="zh-CN" altLang="en-US" sz="1800" b="1">
                <a:solidFill>
                  <a:srgbClr val="FFFFFF"/>
                </a:solidFill>
                <a:latin typeface="+mn-ea"/>
                <a:ea typeface="+mn-ea"/>
                <a:cs typeface="+mn-cs"/>
              </a:rPr>
              <a:t>存储类别</a:t>
            </a:r>
            <a:r>
              <a:rPr lang="zh-CN" altLang="en-US" sz="1800">
                <a:solidFill>
                  <a:srgbClr val="FFFFFF"/>
                </a:solidFill>
                <a:latin typeface="+mn-ea"/>
                <a:ea typeface="+mn-ea"/>
                <a:cs typeface="+mn-cs"/>
              </a:rPr>
              <a:t>，分别使用两个关键字。</a:t>
            </a:r>
            <a:endParaRPr lang="en-US" altLang="zh-CN" sz="1800">
              <a:solidFill>
                <a:srgbClr val="FFFFFF"/>
              </a:solidFill>
              <a:latin typeface="+mn-ea"/>
              <a:ea typeface="+mn-ea"/>
              <a:cs typeface="+mn-cs"/>
            </a:endParaRPr>
          </a:p>
          <a:p>
            <a:pPr fontAlgn="auto">
              <a:lnSpc>
                <a:spcPct val="10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0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0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0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0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00000"/>
              </a:lnSpc>
              <a:spcBef>
                <a:spcPct val="0"/>
              </a:spcBef>
              <a:spcAft>
                <a:spcPts val="0"/>
              </a:spcAft>
              <a:buFont typeface="Arial" panose="020B0604020202020204" pitchFamily="34" charset="0"/>
              <a:buNone/>
              <a:defRPr/>
            </a:pPr>
            <a:r>
              <a:rPr lang="zh-CN" altLang="en-US" sz="1800">
                <a:solidFill>
                  <a:srgbClr val="FFFFFF"/>
                </a:solidFill>
                <a:latin typeface="+mn-ea"/>
                <a:ea typeface="+mn-ea"/>
                <a:cs typeface="+mn-cs"/>
              </a:rPr>
              <a:t>此外，可以用</a:t>
            </a:r>
            <a:r>
              <a:rPr lang="en-US" altLang="zh-CN" sz="1800">
                <a:solidFill>
                  <a:srgbClr val="FFFFFF"/>
                </a:solidFill>
                <a:latin typeface="+mn-ea"/>
                <a:ea typeface="+mn-ea"/>
                <a:cs typeface="+mn-cs"/>
              </a:rPr>
              <a:t>extern</a:t>
            </a:r>
            <a:r>
              <a:rPr lang="zh-CN" altLang="en-US" sz="1800">
                <a:solidFill>
                  <a:srgbClr val="FFFFFF"/>
                </a:solidFill>
                <a:latin typeface="+mn-ea"/>
                <a:ea typeface="+mn-ea"/>
                <a:cs typeface="+mn-cs"/>
              </a:rPr>
              <a:t>声明已定义的外部变量。</a:t>
            </a:r>
            <a:endParaRPr lang="en-US" altLang="zh-CN" sz="1800">
              <a:solidFill>
                <a:srgbClr val="FFFFFF"/>
              </a:solidFill>
              <a:latin typeface="+mn-ea"/>
              <a:ea typeface="+mn-ea"/>
              <a:cs typeface="+mn-cs"/>
            </a:endParaRPr>
          </a:p>
          <a:p>
            <a:pPr fontAlgn="auto">
              <a:lnSpc>
                <a:spcPct val="10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0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存储类别小结</a:t>
            </a:r>
          </a:p>
        </p:txBody>
      </p:sp>
      <p:grpSp>
        <p:nvGrpSpPr>
          <p:cNvPr id="125956"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13" name="圆角矩形 12">
            <a:extLst>
              <a:ext uri="{FF2B5EF4-FFF2-40B4-BE49-F238E27FC236}"/>
            </a:extLst>
          </p:cNvPr>
          <p:cNvSpPr/>
          <p:nvPr/>
        </p:nvSpPr>
        <p:spPr>
          <a:xfrm>
            <a:off x="3784600" y="2298700"/>
            <a:ext cx="5816600" cy="931863"/>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solidFill>
                  <a:schemeClr val="bg1"/>
                </a:solidFill>
              </a:rPr>
              <a:t>static int a;		</a:t>
            </a:r>
            <a:r>
              <a:rPr lang="en-US" altLang="zh-CN" sz="1600">
                <a:solidFill>
                  <a:srgbClr val="92D050"/>
                </a:solidFill>
              </a:rPr>
              <a:t>//</a:t>
            </a:r>
            <a:r>
              <a:rPr lang="zh-CN" altLang="en-US" sz="1600">
                <a:solidFill>
                  <a:srgbClr val="92D050"/>
                </a:solidFill>
              </a:rPr>
              <a:t>静态局部整型变量或静态外部整型变量 </a:t>
            </a:r>
          </a:p>
          <a:p>
            <a:pPr defTabSz="363538" fontAlgn="auto">
              <a:lnSpc>
                <a:spcPct val="120000"/>
              </a:lnSpc>
              <a:spcBef>
                <a:spcPts val="0"/>
              </a:spcBef>
              <a:spcAft>
                <a:spcPts val="0"/>
              </a:spcAft>
              <a:defRPr/>
            </a:pPr>
            <a:r>
              <a:rPr lang="en-US" altLang="zh-CN" sz="1600">
                <a:solidFill>
                  <a:schemeClr val="bg1"/>
                </a:solidFill>
              </a:rPr>
              <a:t>auto char c;		</a:t>
            </a:r>
            <a:r>
              <a:rPr lang="en-US" altLang="zh-CN" sz="1600">
                <a:solidFill>
                  <a:srgbClr val="92D050"/>
                </a:solidFill>
              </a:rPr>
              <a:t>//</a:t>
            </a:r>
            <a:r>
              <a:rPr lang="zh-CN" altLang="en-US" sz="1600">
                <a:solidFill>
                  <a:srgbClr val="92D050"/>
                </a:solidFill>
              </a:rPr>
              <a:t>自动变量，在函数内定义</a:t>
            </a:r>
          </a:p>
          <a:p>
            <a:pPr defTabSz="363538" fontAlgn="auto">
              <a:lnSpc>
                <a:spcPct val="120000"/>
              </a:lnSpc>
              <a:spcBef>
                <a:spcPts val="0"/>
              </a:spcBef>
              <a:spcAft>
                <a:spcPts val="0"/>
              </a:spcAft>
              <a:defRPr/>
            </a:pPr>
            <a:r>
              <a:rPr lang="en-US" altLang="zh-CN" sz="1600">
                <a:solidFill>
                  <a:schemeClr val="bg1"/>
                </a:solidFill>
              </a:rPr>
              <a:t>register int d;	</a:t>
            </a:r>
            <a:r>
              <a:rPr lang="en-US" altLang="zh-CN" sz="1600">
                <a:solidFill>
                  <a:srgbClr val="92D050"/>
                </a:solidFill>
              </a:rPr>
              <a:t>//</a:t>
            </a:r>
            <a:r>
              <a:rPr lang="zh-CN" altLang="en-US" sz="1600">
                <a:solidFill>
                  <a:srgbClr val="92D050"/>
                </a:solidFill>
              </a:rPr>
              <a:t>寄存器变量，在函数内定义 </a:t>
            </a:r>
            <a:endParaRPr lang="en-US" altLang="zh-CN" sz="1600" dirty="0">
              <a:solidFill>
                <a:srgbClr val="92D050"/>
              </a:solidFill>
            </a:endParaRPr>
          </a:p>
        </p:txBody>
      </p:sp>
      <p:sp>
        <p:nvSpPr>
          <p:cNvPr id="14" name="圆角矩形 13">
            <a:extLst>
              <a:ext uri="{FF2B5EF4-FFF2-40B4-BE49-F238E27FC236}"/>
            </a:extLst>
          </p:cNvPr>
          <p:cNvSpPr/>
          <p:nvPr/>
        </p:nvSpPr>
        <p:spPr>
          <a:xfrm>
            <a:off x="3784600" y="3933825"/>
            <a:ext cx="5816600" cy="403225"/>
          </a:xfrm>
          <a:prstGeom prst="roundRect">
            <a:avLst>
              <a:gd name="adj" fmla="val 987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solidFill>
                  <a:schemeClr val="bg1"/>
                </a:solidFill>
              </a:rPr>
              <a:t>extern b;		</a:t>
            </a:r>
            <a:r>
              <a:rPr lang="en-US" altLang="zh-CN" sz="1600">
                <a:solidFill>
                  <a:srgbClr val="92D050"/>
                </a:solidFill>
              </a:rPr>
              <a:t>//</a:t>
            </a:r>
            <a:r>
              <a:rPr lang="zh-CN" altLang="en-US" sz="1600">
                <a:solidFill>
                  <a:srgbClr val="92D050"/>
                </a:solidFill>
              </a:rPr>
              <a:t>将已定义的外部变量</a:t>
            </a:r>
            <a:r>
              <a:rPr lang="en-US" altLang="zh-CN" sz="1600">
                <a:solidFill>
                  <a:srgbClr val="92D050"/>
                </a:solidFill>
              </a:rPr>
              <a:t>b</a:t>
            </a:r>
            <a:r>
              <a:rPr lang="zh-CN" altLang="en-US" sz="1600">
                <a:solidFill>
                  <a:srgbClr val="92D050"/>
                </a:solidFill>
              </a:rPr>
              <a:t>的作用域扩展至此</a:t>
            </a:r>
            <a:endParaRPr lang="en-US" altLang="zh-CN" sz="1600" dirty="0">
              <a:solidFill>
                <a:srgbClr val="92D050"/>
              </a:solidFill>
            </a:endParaRPr>
          </a:p>
        </p:txBody>
      </p:sp>
    </p:spTree>
    <p:custDataLst>
      <p:tags r:id="rId1"/>
    </p:custData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8002"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608513"/>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(1) </a:t>
            </a:r>
            <a:r>
              <a:rPr lang="zh-CN" altLang="en-US" sz="1800">
                <a:solidFill>
                  <a:srgbClr val="FFFFFF"/>
                </a:solidFill>
                <a:latin typeface="+mn-ea"/>
                <a:ea typeface="+mn-ea"/>
                <a:cs typeface="+mn-cs"/>
              </a:rPr>
              <a:t>从作用域角度分，有局部变量和全局变量。它们采用的存储类别如下</a:t>
            </a:r>
            <a:r>
              <a:rPr lang="en-US" altLang="zh-CN" sz="1800">
                <a:solidFill>
                  <a:srgbClr val="FFFFFF"/>
                </a:solidFill>
                <a:latin typeface="+mn-ea"/>
                <a:ea typeface="+mn-ea"/>
                <a:cs typeface="+mn-cs"/>
              </a:rPr>
              <a:t>: </a:t>
            </a:r>
          </a:p>
          <a:p>
            <a:pPr fontAlgn="auto">
              <a:lnSpc>
                <a:spcPct val="15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存储类别小结</a:t>
            </a:r>
          </a:p>
        </p:txBody>
      </p:sp>
      <p:grpSp>
        <p:nvGrpSpPr>
          <p:cNvPr id="128005"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aphicFrame>
        <p:nvGraphicFramePr>
          <p:cNvPr id="6" name="图示 5"/>
          <p:cNvGraphicFramePr/>
          <p:nvPr/>
        </p:nvGraphicFramePr>
        <p:xfrm>
          <a:off x="1672072" y="1223698"/>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049"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608513"/>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(2)</a:t>
            </a:r>
            <a:r>
              <a:rPr lang="zh-CN" altLang="en-US" sz="1800">
                <a:solidFill>
                  <a:srgbClr val="FFFFFF"/>
                </a:solidFill>
                <a:latin typeface="+mn-ea"/>
                <a:ea typeface="+mn-ea"/>
                <a:cs typeface="+mn-cs"/>
              </a:rPr>
              <a:t>从变量存在的时间</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生存期</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来区分</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有动态存储和静态存储两种类型。静态存储是程序整个运行时间都存在</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而动态存储则是在调用函数时临时分配单元。</a:t>
            </a: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存储类别小结</a:t>
            </a:r>
          </a:p>
        </p:txBody>
      </p:sp>
      <p:grpSp>
        <p:nvGrpSpPr>
          <p:cNvPr id="130052"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aphicFrame>
        <p:nvGraphicFramePr>
          <p:cNvPr id="6" name="图示 5"/>
          <p:cNvGraphicFramePr/>
          <p:nvPr/>
        </p:nvGraphicFramePr>
        <p:xfrm>
          <a:off x="1831038" y="1421423"/>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097"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608513"/>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(3)</a:t>
            </a:r>
            <a:r>
              <a:rPr lang="zh-CN" altLang="en-US" sz="1800">
                <a:solidFill>
                  <a:srgbClr val="FFFFFF"/>
                </a:solidFill>
                <a:latin typeface="+mn-ea"/>
                <a:ea typeface="+mn-ea"/>
                <a:cs typeface="+mn-cs"/>
              </a:rPr>
              <a:t>从变量值存放的位置来区分</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可分为</a:t>
            </a:r>
            <a:r>
              <a:rPr lang="en-US" altLang="zh-CN" sz="1800">
                <a:solidFill>
                  <a:srgbClr val="FFFFFF"/>
                </a:solidFill>
                <a:latin typeface="+mn-ea"/>
                <a:ea typeface="+mn-ea"/>
                <a:cs typeface="+mn-cs"/>
              </a:rPr>
              <a:t>:</a:t>
            </a: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存储类别小结</a:t>
            </a:r>
          </a:p>
        </p:txBody>
      </p:sp>
      <p:grpSp>
        <p:nvGrpSpPr>
          <p:cNvPr id="132100"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aphicFrame>
        <p:nvGraphicFramePr>
          <p:cNvPr id="6" name="图示 5"/>
          <p:cNvGraphicFramePr/>
          <p:nvPr/>
        </p:nvGraphicFramePr>
        <p:xfrm>
          <a:off x="1831038" y="841840"/>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4145"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608513"/>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存储类别小结</a:t>
            </a:r>
          </a:p>
        </p:txBody>
      </p:sp>
      <p:grpSp>
        <p:nvGrpSpPr>
          <p:cNvPr id="134148"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9" name="圆角矩形 8">
            <a:extLst>
              <a:ext uri="{FF2B5EF4-FFF2-40B4-BE49-F238E27FC236}"/>
            </a:extLst>
          </p:cNvPr>
          <p:cNvSpPr/>
          <p:nvPr/>
        </p:nvSpPr>
        <p:spPr>
          <a:xfrm>
            <a:off x="1355725" y="1743075"/>
            <a:ext cx="4567238" cy="4379913"/>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solidFill>
                  <a:schemeClr val="bg1"/>
                </a:solidFill>
              </a:rPr>
              <a:t>int a;</a:t>
            </a:r>
          </a:p>
          <a:p>
            <a:pPr defTabSz="363538" fontAlgn="auto">
              <a:spcBef>
                <a:spcPts val="0"/>
              </a:spcBef>
              <a:spcAft>
                <a:spcPts val="0"/>
              </a:spcAft>
              <a:defRPr/>
            </a:pPr>
            <a:r>
              <a:rPr lang="en-US" altLang="zh-CN" sz="1400">
                <a:solidFill>
                  <a:schemeClr val="bg1"/>
                </a:solidFill>
              </a:rPr>
              <a:t>int main()</a:t>
            </a:r>
          </a:p>
          <a:p>
            <a:pPr defTabSz="363538" fontAlgn="auto">
              <a:spcBef>
                <a:spcPts val="0"/>
              </a:spcBef>
              <a:spcAft>
                <a:spcPts val="0"/>
              </a:spcAft>
              <a:defRPr/>
            </a:pPr>
            <a:r>
              <a:rPr lang="en-US" altLang="zh-CN" sz="1400">
                <a:solidFill>
                  <a:schemeClr val="bg1"/>
                </a:solidFill>
              </a:rPr>
              <a:t>{</a:t>
            </a:r>
          </a:p>
          <a:p>
            <a:pPr defTabSz="363538" fontAlgn="auto">
              <a:spcBef>
                <a:spcPts val="0"/>
              </a:spcBef>
              <a:spcAft>
                <a:spcPts val="0"/>
              </a:spcAft>
              <a:defRPr/>
            </a:pPr>
            <a:r>
              <a:rPr lang="en-US" altLang="zh-CN" sz="1400">
                <a:solidFill>
                  <a:schemeClr val="bg1"/>
                </a:solidFill>
              </a:rPr>
              <a:t>	</a:t>
            </a:r>
          </a:p>
          <a:p>
            <a:pPr defTabSz="363538" fontAlgn="auto">
              <a:spcBef>
                <a:spcPts val="0"/>
              </a:spcBef>
              <a:spcAft>
                <a:spcPts val="0"/>
              </a:spcAft>
              <a:defRPr/>
            </a:pPr>
            <a:r>
              <a:rPr lang="en-US" altLang="zh-CN" sz="1400">
                <a:solidFill>
                  <a:schemeClr val="bg1"/>
                </a:solidFill>
              </a:rPr>
              <a:t>	f2();</a:t>
            </a:r>
          </a:p>
          <a:p>
            <a:pPr defTabSz="363538" fontAlgn="auto">
              <a:spcBef>
                <a:spcPts val="0"/>
              </a:spcBef>
              <a:spcAft>
                <a:spcPts val="0"/>
              </a:spcAft>
              <a:defRPr/>
            </a:pPr>
            <a:r>
              <a:rPr lang="en-US" altLang="zh-CN" sz="1400">
                <a:solidFill>
                  <a:schemeClr val="bg1"/>
                </a:solidFill>
              </a:rPr>
              <a:t>	</a:t>
            </a:r>
          </a:p>
          <a:p>
            <a:pPr defTabSz="363538" fontAlgn="auto">
              <a:spcBef>
                <a:spcPts val="0"/>
              </a:spcBef>
              <a:spcAft>
                <a:spcPts val="0"/>
              </a:spcAft>
              <a:defRPr/>
            </a:pPr>
            <a:r>
              <a:rPr lang="en-US" altLang="zh-CN" sz="1400">
                <a:solidFill>
                  <a:schemeClr val="bg1"/>
                </a:solidFill>
              </a:rPr>
              <a:t>	f1();</a:t>
            </a:r>
          </a:p>
          <a:p>
            <a:pPr defTabSz="363538" fontAlgn="auto">
              <a:spcBef>
                <a:spcPts val="0"/>
              </a:spcBef>
              <a:spcAft>
                <a:spcPts val="0"/>
              </a:spcAft>
              <a:defRPr/>
            </a:pPr>
            <a:r>
              <a:rPr lang="en-US" altLang="zh-CN" sz="1400">
                <a:solidFill>
                  <a:schemeClr val="bg1"/>
                </a:solidFill>
              </a:rPr>
              <a:t>}</a:t>
            </a:r>
          </a:p>
          <a:p>
            <a:pPr defTabSz="363538" fontAlgn="auto">
              <a:spcBef>
                <a:spcPts val="0"/>
              </a:spcBef>
              <a:spcAft>
                <a:spcPts val="0"/>
              </a:spcAft>
              <a:defRPr/>
            </a:pPr>
            <a:r>
              <a:rPr lang="en-US" altLang="zh-CN" sz="1400">
                <a:solidFill>
                  <a:schemeClr val="bg1"/>
                </a:solidFill>
              </a:rPr>
              <a:t>void f1()</a:t>
            </a:r>
          </a:p>
          <a:p>
            <a:pPr defTabSz="363538" fontAlgn="auto">
              <a:spcBef>
                <a:spcPts val="0"/>
              </a:spcBef>
              <a:spcAft>
                <a:spcPts val="0"/>
              </a:spcAft>
              <a:defRPr/>
            </a:pPr>
            <a:r>
              <a:rPr lang="en-US" altLang="zh-CN" sz="1400">
                <a:solidFill>
                  <a:schemeClr val="bg1"/>
                </a:solidFill>
              </a:rPr>
              <a:t>{</a:t>
            </a:r>
          </a:p>
          <a:p>
            <a:pPr defTabSz="363538" fontAlgn="auto">
              <a:spcBef>
                <a:spcPts val="0"/>
              </a:spcBef>
              <a:spcAft>
                <a:spcPts val="0"/>
              </a:spcAft>
              <a:defRPr/>
            </a:pPr>
            <a:r>
              <a:rPr lang="en-US" altLang="zh-CN" sz="1400">
                <a:solidFill>
                  <a:schemeClr val="bg1"/>
                </a:solidFill>
              </a:rPr>
              <a:t>	auto int b;</a:t>
            </a:r>
          </a:p>
          <a:p>
            <a:pPr defTabSz="363538" fontAlgn="auto">
              <a:spcBef>
                <a:spcPts val="0"/>
              </a:spcBef>
              <a:spcAft>
                <a:spcPts val="0"/>
              </a:spcAft>
              <a:defRPr/>
            </a:pPr>
            <a:r>
              <a:rPr lang="en-US" altLang="zh-CN" sz="1400">
                <a:solidFill>
                  <a:schemeClr val="bg1"/>
                </a:solidFill>
              </a:rPr>
              <a:t>	</a:t>
            </a:r>
          </a:p>
          <a:p>
            <a:pPr defTabSz="363538" fontAlgn="auto">
              <a:spcBef>
                <a:spcPts val="0"/>
              </a:spcBef>
              <a:spcAft>
                <a:spcPts val="0"/>
              </a:spcAft>
              <a:defRPr/>
            </a:pPr>
            <a:r>
              <a:rPr lang="en-US" altLang="zh-CN" sz="1400">
                <a:solidFill>
                  <a:schemeClr val="bg1"/>
                </a:solidFill>
              </a:rPr>
              <a:t>	f2();</a:t>
            </a:r>
          </a:p>
          <a:p>
            <a:pPr defTabSz="363538" fontAlgn="auto">
              <a:spcBef>
                <a:spcPts val="0"/>
              </a:spcBef>
              <a:spcAft>
                <a:spcPts val="0"/>
              </a:spcAft>
              <a:defRPr/>
            </a:pPr>
            <a:r>
              <a:rPr lang="en-US" altLang="zh-CN" sz="1400">
                <a:solidFill>
                  <a:schemeClr val="bg1"/>
                </a:solidFill>
              </a:rPr>
              <a:t>	</a:t>
            </a:r>
          </a:p>
          <a:p>
            <a:pPr defTabSz="363538" fontAlgn="auto">
              <a:spcBef>
                <a:spcPts val="0"/>
              </a:spcBef>
              <a:spcAft>
                <a:spcPts val="0"/>
              </a:spcAft>
              <a:defRPr/>
            </a:pPr>
            <a:r>
              <a:rPr lang="en-US" altLang="zh-CN" sz="1400">
                <a:solidFill>
                  <a:schemeClr val="bg1"/>
                </a:solidFill>
              </a:rPr>
              <a:t>}</a:t>
            </a:r>
          </a:p>
          <a:p>
            <a:pPr defTabSz="363538" fontAlgn="auto">
              <a:spcBef>
                <a:spcPts val="0"/>
              </a:spcBef>
              <a:spcAft>
                <a:spcPts val="0"/>
              </a:spcAft>
              <a:defRPr/>
            </a:pPr>
            <a:r>
              <a:rPr lang="en-US" altLang="zh-CN" sz="1400">
                <a:solidFill>
                  <a:schemeClr val="bg1"/>
                </a:solidFill>
              </a:rPr>
              <a:t>void f2()</a:t>
            </a:r>
          </a:p>
          <a:p>
            <a:pPr defTabSz="363538" fontAlgn="auto">
              <a:spcBef>
                <a:spcPts val="0"/>
              </a:spcBef>
              <a:spcAft>
                <a:spcPts val="0"/>
              </a:spcAft>
              <a:defRPr/>
            </a:pPr>
            <a:r>
              <a:rPr lang="en-US" altLang="zh-CN" sz="1400">
                <a:solidFill>
                  <a:schemeClr val="bg1"/>
                </a:solidFill>
              </a:rPr>
              <a:t>{</a:t>
            </a:r>
          </a:p>
          <a:p>
            <a:pPr defTabSz="363538" fontAlgn="auto">
              <a:spcBef>
                <a:spcPts val="0"/>
              </a:spcBef>
              <a:spcAft>
                <a:spcPts val="0"/>
              </a:spcAft>
              <a:defRPr/>
            </a:pPr>
            <a:r>
              <a:rPr lang="en-US" altLang="zh-CN" sz="1400">
                <a:solidFill>
                  <a:schemeClr val="bg1"/>
                </a:solidFill>
              </a:rPr>
              <a:t>	static int c;</a:t>
            </a:r>
          </a:p>
          <a:p>
            <a:pPr defTabSz="363538" fontAlgn="auto">
              <a:spcBef>
                <a:spcPts val="0"/>
              </a:spcBef>
              <a:spcAft>
                <a:spcPts val="0"/>
              </a:spcAft>
              <a:defRPr/>
            </a:pPr>
            <a:r>
              <a:rPr lang="en-US" altLang="zh-CN" sz="1400">
                <a:solidFill>
                  <a:schemeClr val="bg1"/>
                </a:solidFill>
              </a:rPr>
              <a:t>	</a:t>
            </a:r>
          </a:p>
          <a:p>
            <a:pPr defTabSz="363538" fontAlgn="auto">
              <a:spcBef>
                <a:spcPts val="0"/>
              </a:spcBef>
              <a:spcAft>
                <a:spcPts val="0"/>
              </a:spcAft>
              <a:defRPr/>
            </a:pPr>
            <a:r>
              <a:rPr lang="en-US" altLang="zh-CN" sz="1400">
                <a:solidFill>
                  <a:schemeClr val="bg1"/>
                </a:solidFill>
              </a:rPr>
              <a:t>}</a:t>
            </a:r>
            <a:endParaRPr lang="en-US" altLang="zh-CN" sz="1400" dirty="0">
              <a:solidFill>
                <a:srgbClr val="92D050"/>
              </a:solidFill>
            </a:endParaRPr>
          </a:p>
        </p:txBody>
      </p:sp>
      <p:sp>
        <p:nvSpPr>
          <p:cNvPr id="4" name="矩形 3"/>
          <p:cNvSpPr/>
          <p:nvPr/>
        </p:nvSpPr>
        <p:spPr>
          <a:xfrm>
            <a:off x="6010275" y="1628775"/>
            <a:ext cx="6096000" cy="1754188"/>
          </a:xfrm>
          <a:prstGeom prst="rect">
            <a:avLst/>
          </a:prstGeom>
        </p:spPr>
        <p:txBody>
          <a:bodyPr>
            <a:spAutoFit/>
          </a:bodyPr>
          <a:lstStyle/>
          <a:p>
            <a:pPr fontAlgn="auto">
              <a:lnSpc>
                <a:spcPct val="150000"/>
              </a:lnSpc>
              <a:spcAft>
                <a:spcPts val="0"/>
              </a:spcAft>
              <a:defRPr/>
            </a:pPr>
            <a:r>
              <a:rPr lang="en-US" altLang="zh-CN">
                <a:solidFill>
                  <a:srgbClr val="FFFFFF"/>
                </a:solidFill>
                <a:latin typeface="+mn-ea"/>
                <a:ea typeface="+mn-ea"/>
                <a:cs typeface="+mn-cs"/>
              </a:rPr>
              <a:t>(4)</a:t>
            </a:r>
            <a:r>
              <a:rPr lang="zh-CN" altLang="en-US">
                <a:solidFill>
                  <a:srgbClr val="FFFFFF"/>
                </a:solidFill>
                <a:latin typeface="+mn-ea"/>
                <a:ea typeface="+mn-ea"/>
                <a:cs typeface="+mn-cs"/>
              </a:rPr>
              <a:t>关于作用域和生存期的概念。从前面叙述可以知道，对一个变量的属性可以从两个方面分析，一是变量的作用域，一是变量值存在时间的长短，即生存期。前者是从空间的角度，后者是从时间的角度。二者有联系但不是同一回事。</a:t>
            </a:r>
            <a:endParaRPr lang="en-US" altLang="zh-CN">
              <a:solidFill>
                <a:srgbClr val="FFFFFF"/>
              </a:solidFill>
              <a:latin typeface="+mn-ea"/>
              <a:ea typeface="+mn-ea"/>
              <a:cs typeface="+mn-cs"/>
            </a:endParaRPr>
          </a:p>
        </p:txBody>
      </p:sp>
      <p:grpSp>
        <p:nvGrpSpPr>
          <p:cNvPr id="134151" name="组合 18"/>
          <p:cNvGrpSpPr>
            <a:grpSpLocks/>
          </p:cNvGrpSpPr>
          <p:nvPr/>
        </p:nvGrpSpPr>
        <p:grpSpPr bwMode="auto">
          <a:xfrm>
            <a:off x="3563938" y="1889125"/>
            <a:ext cx="922337" cy="4137025"/>
            <a:chOff x="3563900" y="2017643"/>
            <a:chExt cx="922897" cy="4008974"/>
          </a:xfrm>
        </p:grpSpPr>
        <p:cxnSp>
          <p:nvCxnSpPr>
            <p:cNvPr id="7" name="直接连接符 6"/>
            <p:cNvCxnSpPr>
              <a:endCxn id="134192" idx="0"/>
            </p:cNvCxnSpPr>
            <p:nvPr/>
          </p:nvCxnSpPr>
          <p:spPr>
            <a:xfrm>
              <a:off x="4026142" y="2017643"/>
              <a:ext cx="0" cy="2004487"/>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18127" y="2017643"/>
              <a:ext cx="214443"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18127" y="6026617"/>
              <a:ext cx="214443"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4192" name="文本框 13"/>
            <p:cNvSpPr txBox="1">
              <a:spLocks noChangeArrowheads="1"/>
            </p:cNvSpPr>
            <p:nvPr/>
          </p:nvSpPr>
          <p:spPr bwMode="auto">
            <a:xfrm>
              <a:off x="3563900" y="4022130"/>
              <a:ext cx="922897" cy="338554"/>
            </a:xfrm>
            <a:prstGeom prst="rect">
              <a:avLst/>
            </a:prstGeom>
            <a:noFill/>
            <a:ln w="9525">
              <a:noFill/>
              <a:miter lim="800000"/>
              <a:headEnd/>
              <a:tailEnd/>
            </a:ln>
          </p:spPr>
          <p:txBody>
            <a:bodyPr>
              <a:spAutoFit/>
            </a:bodyPr>
            <a:lstStyle/>
            <a:p>
              <a:r>
                <a:rPr lang="en-US" altLang="zh-CN" sz="1600">
                  <a:solidFill>
                    <a:srgbClr val="FFFF00"/>
                  </a:solidFill>
                  <a:latin typeface="等线"/>
                  <a:ea typeface="等线"/>
                </a:rPr>
                <a:t>a</a:t>
              </a:r>
              <a:r>
                <a:rPr lang="zh-CN" altLang="en-US" sz="1600">
                  <a:solidFill>
                    <a:srgbClr val="FFFF00"/>
                  </a:solidFill>
                  <a:latin typeface="等线"/>
                  <a:ea typeface="等线"/>
                </a:rPr>
                <a:t>作用域</a:t>
              </a:r>
            </a:p>
          </p:txBody>
        </p:sp>
        <p:cxnSp>
          <p:nvCxnSpPr>
            <p:cNvPr id="20" name="直接连接符 19"/>
            <p:cNvCxnSpPr>
              <a:endCxn id="134192" idx="2"/>
            </p:cNvCxnSpPr>
            <p:nvPr/>
          </p:nvCxnSpPr>
          <p:spPr>
            <a:xfrm flipV="1">
              <a:off x="4024555" y="4360570"/>
              <a:ext cx="1588" cy="1662970"/>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4152" name="组合 23"/>
          <p:cNvGrpSpPr>
            <a:grpSpLocks/>
          </p:cNvGrpSpPr>
          <p:nvPr/>
        </p:nvGrpSpPr>
        <p:grpSpPr bwMode="auto">
          <a:xfrm>
            <a:off x="2732088" y="4065588"/>
            <a:ext cx="923925" cy="942975"/>
            <a:chOff x="3580268" y="2017643"/>
            <a:chExt cx="922897" cy="4047846"/>
          </a:xfrm>
        </p:grpSpPr>
        <p:cxnSp>
          <p:nvCxnSpPr>
            <p:cNvPr id="25" name="直接连接符 24"/>
            <p:cNvCxnSpPr>
              <a:endCxn id="134187" idx="0"/>
            </p:cNvCxnSpPr>
            <p:nvPr/>
          </p:nvCxnSpPr>
          <p:spPr>
            <a:xfrm>
              <a:off x="4041716" y="2051714"/>
              <a:ext cx="0" cy="1281136"/>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18029" y="2017643"/>
              <a:ext cx="21566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18029" y="6024602"/>
              <a:ext cx="21566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4187" name="文本框 27"/>
            <p:cNvSpPr txBox="1">
              <a:spLocks noChangeArrowheads="1"/>
            </p:cNvSpPr>
            <p:nvPr/>
          </p:nvSpPr>
          <p:spPr bwMode="auto">
            <a:xfrm>
              <a:off x="3580268" y="3333046"/>
              <a:ext cx="922897" cy="1452727"/>
            </a:xfrm>
            <a:prstGeom prst="rect">
              <a:avLst/>
            </a:prstGeom>
            <a:noFill/>
            <a:ln w="9525">
              <a:noFill/>
              <a:miter lim="800000"/>
              <a:headEnd/>
              <a:tailEnd/>
            </a:ln>
          </p:spPr>
          <p:txBody>
            <a:bodyPr>
              <a:spAutoFit/>
            </a:bodyPr>
            <a:lstStyle/>
            <a:p>
              <a:r>
                <a:rPr lang="en-US" altLang="zh-CN" sz="1600">
                  <a:solidFill>
                    <a:srgbClr val="FFFF00"/>
                  </a:solidFill>
                  <a:latin typeface="等线"/>
                  <a:ea typeface="等线"/>
                </a:rPr>
                <a:t>b</a:t>
              </a:r>
              <a:r>
                <a:rPr lang="zh-CN" altLang="en-US" sz="1600">
                  <a:solidFill>
                    <a:srgbClr val="FFFF00"/>
                  </a:solidFill>
                  <a:latin typeface="等线"/>
                  <a:ea typeface="等线"/>
                </a:rPr>
                <a:t>作用域</a:t>
              </a:r>
            </a:p>
          </p:txBody>
        </p:sp>
        <p:cxnSp>
          <p:nvCxnSpPr>
            <p:cNvPr id="29" name="直接连接符 28"/>
            <p:cNvCxnSpPr>
              <a:endCxn id="134187" idx="2"/>
            </p:cNvCxnSpPr>
            <p:nvPr/>
          </p:nvCxnSpPr>
          <p:spPr>
            <a:xfrm flipV="1">
              <a:off x="4041716" y="4784353"/>
              <a:ext cx="0" cy="1281136"/>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4153" name="组合 32"/>
          <p:cNvGrpSpPr>
            <a:grpSpLocks/>
          </p:cNvGrpSpPr>
          <p:nvPr/>
        </p:nvGrpSpPr>
        <p:grpSpPr bwMode="auto">
          <a:xfrm>
            <a:off x="2736850" y="5092700"/>
            <a:ext cx="922338" cy="939800"/>
            <a:chOff x="3580268" y="2017643"/>
            <a:chExt cx="922897" cy="4028412"/>
          </a:xfrm>
        </p:grpSpPr>
        <p:cxnSp>
          <p:nvCxnSpPr>
            <p:cNvPr id="34" name="直接连接符 33"/>
            <p:cNvCxnSpPr/>
            <p:nvPr/>
          </p:nvCxnSpPr>
          <p:spPr>
            <a:xfrm>
              <a:off x="4037745" y="2051669"/>
              <a:ext cx="0" cy="1279293"/>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7022" y="2017643"/>
              <a:ext cx="216031"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17022" y="6025643"/>
              <a:ext cx="216031"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4182" name="文本框 36"/>
            <p:cNvSpPr txBox="1">
              <a:spLocks noChangeArrowheads="1"/>
            </p:cNvSpPr>
            <p:nvPr/>
          </p:nvSpPr>
          <p:spPr bwMode="auto">
            <a:xfrm>
              <a:off x="3580268" y="3333045"/>
              <a:ext cx="922897" cy="1452727"/>
            </a:xfrm>
            <a:prstGeom prst="rect">
              <a:avLst/>
            </a:prstGeom>
            <a:noFill/>
            <a:ln w="9525">
              <a:noFill/>
              <a:miter lim="800000"/>
              <a:headEnd/>
              <a:tailEnd/>
            </a:ln>
          </p:spPr>
          <p:txBody>
            <a:bodyPr>
              <a:spAutoFit/>
            </a:bodyPr>
            <a:lstStyle/>
            <a:p>
              <a:r>
                <a:rPr lang="en-US" altLang="zh-CN" sz="1600">
                  <a:solidFill>
                    <a:srgbClr val="FFFF00"/>
                  </a:solidFill>
                  <a:latin typeface="等线"/>
                  <a:ea typeface="等线"/>
                </a:rPr>
                <a:t>c</a:t>
              </a:r>
              <a:r>
                <a:rPr lang="zh-CN" altLang="en-US" sz="1600">
                  <a:solidFill>
                    <a:srgbClr val="FFFF00"/>
                  </a:solidFill>
                  <a:latin typeface="等线"/>
                  <a:ea typeface="等线"/>
                </a:rPr>
                <a:t>作用域</a:t>
              </a:r>
            </a:p>
          </p:txBody>
        </p:sp>
        <p:cxnSp>
          <p:nvCxnSpPr>
            <p:cNvPr id="38" name="直接连接符 37"/>
            <p:cNvCxnSpPr/>
            <p:nvPr/>
          </p:nvCxnSpPr>
          <p:spPr>
            <a:xfrm flipV="1">
              <a:off x="4031391" y="4766762"/>
              <a:ext cx="0" cy="1279293"/>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4154" name="组合 42"/>
          <p:cNvGrpSpPr>
            <a:grpSpLocks/>
          </p:cNvGrpSpPr>
          <p:nvPr/>
        </p:nvGrpSpPr>
        <p:grpSpPr bwMode="auto">
          <a:xfrm>
            <a:off x="6405563" y="3298825"/>
            <a:ext cx="5903912" cy="1531938"/>
            <a:chOff x="6201419" y="4104860"/>
            <a:chExt cx="5904198" cy="1532151"/>
          </a:xfrm>
        </p:grpSpPr>
        <p:sp>
          <p:nvSpPr>
            <p:cNvPr id="134156" name="文本框 29"/>
            <p:cNvSpPr txBox="1">
              <a:spLocks noChangeArrowheads="1"/>
            </p:cNvSpPr>
            <p:nvPr/>
          </p:nvSpPr>
          <p:spPr bwMode="auto">
            <a:xfrm>
              <a:off x="6201419" y="4104860"/>
              <a:ext cx="5904198" cy="1532151"/>
            </a:xfrm>
            <a:prstGeom prst="rect">
              <a:avLst/>
            </a:prstGeom>
            <a:noFill/>
            <a:ln w="9525">
              <a:noFill/>
              <a:miter lim="800000"/>
              <a:headEnd/>
              <a:tailEnd/>
            </a:ln>
          </p:spPr>
          <p:txBody>
            <a:bodyPr>
              <a:spAutoFit/>
            </a:bodyPr>
            <a:lstStyle/>
            <a:p>
              <a:pPr defTabSz="447675">
                <a:lnSpc>
                  <a:spcPct val="150000"/>
                </a:lnSpc>
              </a:pPr>
              <a:r>
                <a:rPr lang="en-US" altLang="zh-CN" sz="1600">
                  <a:solidFill>
                    <a:srgbClr val="FFFF00"/>
                  </a:solidFill>
                  <a:latin typeface="等线"/>
                  <a:ea typeface="等线"/>
                </a:rPr>
                <a:t>		main      f2      main      f1      f2      f1      main</a:t>
              </a:r>
            </a:p>
            <a:p>
              <a:pPr defTabSz="447675">
                <a:lnSpc>
                  <a:spcPct val="150000"/>
                </a:lnSpc>
              </a:pPr>
              <a:r>
                <a:rPr lang="en-US" altLang="zh-CN" sz="1600">
                  <a:solidFill>
                    <a:srgbClr val="FFFF00"/>
                  </a:solidFill>
                  <a:latin typeface="等线"/>
                  <a:ea typeface="等线"/>
                </a:rPr>
                <a:t>a</a:t>
              </a:r>
              <a:r>
                <a:rPr lang="zh-CN" altLang="en-US" sz="1600">
                  <a:solidFill>
                    <a:srgbClr val="FFFF00"/>
                  </a:solidFill>
                  <a:latin typeface="等线"/>
                  <a:ea typeface="等线"/>
                </a:rPr>
                <a:t>生存期</a:t>
              </a:r>
              <a:endParaRPr lang="en-US" altLang="zh-CN" sz="1600">
                <a:solidFill>
                  <a:srgbClr val="FFFF00"/>
                </a:solidFill>
                <a:latin typeface="等线"/>
                <a:ea typeface="等线"/>
              </a:endParaRPr>
            </a:p>
            <a:p>
              <a:pPr defTabSz="447675">
                <a:lnSpc>
                  <a:spcPct val="150000"/>
                </a:lnSpc>
              </a:pPr>
              <a:r>
                <a:rPr lang="en-US" altLang="zh-CN" sz="1600">
                  <a:solidFill>
                    <a:srgbClr val="FFFF00"/>
                  </a:solidFill>
                  <a:latin typeface="等线"/>
                  <a:ea typeface="等线"/>
                </a:rPr>
                <a:t>b</a:t>
              </a:r>
              <a:r>
                <a:rPr lang="zh-CN" altLang="en-US" sz="1600">
                  <a:solidFill>
                    <a:srgbClr val="FFFF00"/>
                  </a:solidFill>
                  <a:latin typeface="等线"/>
                  <a:ea typeface="等线"/>
                </a:rPr>
                <a:t>生存期</a:t>
              </a:r>
              <a:endParaRPr lang="en-US" altLang="zh-CN" sz="1600">
                <a:solidFill>
                  <a:srgbClr val="FFFF00"/>
                </a:solidFill>
                <a:latin typeface="等线"/>
                <a:ea typeface="等线"/>
              </a:endParaRPr>
            </a:p>
            <a:p>
              <a:pPr defTabSz="447675">
                <a:lnSpc>
                  <a:spcPct val="150000"/>
                </a:lnSpc>
              </a:pPr>
              <a:r>
                <a:rPr lang="en-US" altLang="zh-CN" sz="1600">
                  <a:solidFill>
                    <a:srgbClr val="FFFF00"/>
                  </a:solidFill>
                  <a:latin typeface="等线"/>
                  <a:ea typeface="等线"/>
                </a:rPr>
                <a:t>c</a:t>
              </a:r>
              <a:r>
                <a:rPr lang="zh-CN" altLang="en-US" sz="1600">
                  <a:solidFill>
                    <a:srgbClr val="FFFF00"/>
                  </a:solidFill>
                  <a:latin typeface="等线"/>
                  <a:ea typeface="等线"/>
                </a:rPr>
                <a:t>生存期</a:t>
              </a:r>
            </a:p>
          </p:txBody>
        </p:sp>
        <p:grpSp>
          <p:nvGrpSpPr>
            <p:cNvPr id="134157" name="组合 40"/>
            <p:cNvGrpSpPr>
              <a:grpSpLocks/>
            </p:cNvGrpSpPr>
            <p:nvPr/>
          </p:nvGrpSpPr>
          <p:grpSpPr bwMode="auto">
            <a:xfrm>
              <a:off x="7157051" y="4590939"/>
              <a:ext cx="4015409" cy="249418"/>
              <a:chOff x="7157051" y="4590939"/>
              <a:chExt cx="4015409" cy="249418"/>
            </a:xfrm>
          </p:grpSpPr>
          <p:cxnSp>
            <p:nvCxnSpPr>
              <p:cNvPr id="32" name="直接连接符 31"/>
              <p:cNvCxnSpPr/>
              <p:nvPr/>
            </p:nvCxnSpPr>
            <p:spPr>
              <a:xfrm>
                <a:off x="7157140" y="4601818"/>
                <a:ext cx="0" cy="238158"/>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140" y="4709783"/>
                <a:ext cx="4013395"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122" y="4590703"/>
                <a:ext cx="0" cy="238158"/>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4158" name="组合 47"/>
            <p:cNvGrpSpPr>
              <a:grpSpLocks/>
            </p:cNvGrpSpPr>
            <p:nvPr/>
          </p:nvGrpSpPr>
          <p:grpSpPr bwMode="auto">
            <a:xfrm>
              <a:off x="7762223" y="5319696"/>
              <a:ext cx="3398999" cy="249418"/>
              <a:chOff x="7157051" y="4590939"/>
              <a:chExt cx="4015409" cy="249418"/>
            </a:xfrm>
          </p:grpSpPr>
          <p:cxnSp>
            <p:nvCxnSpPr>
              <p:cNvPr id="49" name="直接连接符 48"/>
              <p:cNvCxnSpPr/>
              <p:nvPr/>
            </p:nvCxnSpPr>
            <p:spPr>
              <a:xfrm>
                <a:off x="7156796" y="4601824"/>
                <a:ext cx="0" cy="238158"/>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6796" y="4709789"/>
                <a:ext cx="4015414"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210" y="4590710"/>
                <a:ext cx="0" cy="238158"/>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4159" name="组合 51"/>
            <p:cNvGrpSpPr>
              <a:grpSpLocks/>
            </p:cNvGrpSpPr>
            <p:nvPr/>
          </p:nvGrpSpPr>
          <p:grpSpPr bwMode="auto">
            <a:xfrm>
              <a:off x="9054548" y="4874675"/>
              <a:ext cx="566530" cy="249418"/>
              <a:chOff x="7157051" y="4590939"/>
              <a:chExt cx="4015409" cy="249418"/>
            </a:xfrm>
          </p:grpSpPr>
          <p:cxnSp>
            <p:nvCxnSpPr>
              <p:cNvPr id="53" name="直接连接符 52"/>
              <p:cNvCxnSpPr/>
              <p:nvPr/>
            </p:nvCxnSpPr>
            <p:spPr>
              <a:xfrm>
                <a:off x="7155251" y="4602283"/>
                <a:ext cx="0" cy="238158"/>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5251" y="4710248"/>
                <a:ext cx="4017075"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325" y="4591169"/>
                <a:ext cx="0" cy="238158"/>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4160" name="组合 55"/>
            <p:cNvGrpSpPr>
              <a:grpSpLocks/>
            </p:cNvGrpSpPr>
            <p:nvPr/>
          </p:nvGrpSpPr>
          <p:grpSpPr bwMode="auto">
            <a:xfrm>
              <a:off x="10018644" y="4854672"/>
              <a:ext cx="566530" cy="249418"/>
              <a:chOff x="7157051" y="4590939"/>
              <a:chExt cx="4015409" cy="249418"/>
            </a:xfrm>
          </p:grpSpPr>
          <p:cxnSp>
            <p:nvCxnSpPr>
              <p:cNvPr id="57" name="直接连接符 56"/>
              <p:cNvCxnSpPr/>
              <p:nvPr/>
            </p:nvCxnSpPr>
            <p:spPr>
              <a:xfrm>
                <a:off x="7152160" y="4601646"/>
                <a:ext cx="0" cy="238158"/>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2160" y="4709611"/>
                <a:ext cx="4017068"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69228" y="4590531"/>
                <a:ext cx="0" cy="238158"/>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0876" y="4371597"/>
              <a:ext cx="284177"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737" y="4370010"/>
              <a:ext cx="282589"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3000" y="4376361"/>
              <a:ext cx="282589"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685" y="4376361"/>
              <a:ext cx="282589"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761" y="4370010"/>
              <a:ext cx="282589"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260" y="4376361"/>
              <a:ext cx="284177"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34155" name="矩形 46"/>
          <p:cNvSpPr>
            <a:spLocks noChangeArrowheads="1"/>
          </p:cNvSpPr>
          <p:nvPr/>
        </p:nvSpPr>
        <p:spPr bwMode="auto">
          <a:xfrm>
            <a:off x="5962650" y="4902200"/>
            <a:ext cx="6096000" cy="1323975"/>
          </a:xfrm>
          <a:prstGeom prst="rect">
            <a:avLst/>
          </a:prstGeom>
          <a:noFill/>
          <a:ln w="9525">
            <a:noFill/>
            <a:miter lim="800000"/>
            <a:headEnd/>
            <a:tailEnd/>
          </a:ln>
        </p:spPr>
        <p:txBody>
          <a:bodyPr>
            <a:spAutoFit/>
          </a:bodyPr>
          <a:lstStyle/>
          <a:p>
            <a:r>
              <a:rPr lang="zh-CN" altLang="en-US" sz="1600">
                <a:solidFill>
                  <a:schemeClr val="bg1"/>
                </a:solidFill>
                <a:latin typeface="等线"/>
                <a:ea typeface="等线"/>
              </a:rPr>
              <a:t>如果一个变量在某个文件或函数范围内是有效的，就称该范围为该变量的</a:t>
            </a:r>
            <a:r>
              <a:rPr lang="zh-CN" altLang="en-US" sz="1600" b="1">
                <a:solidFill>
                  <a:schemeClr val="bg1"/>
                </a:solidFill>
                <a:latin typeface="等线"/>
                <a:ea typeface="等线"/>
              </a:rPr>
              <a:t>作用域</a:t>
            </a:r>
            <a:r>
              <a:rPr lang="zh-CN" altLang="en-US" sz="1600">
                <a:solidFill>
                  <a:schemeClr val="bg1"/>
                </a:solidFill>
                <a:latin typeface="等线"/>
                <a:ea typeface="等线"/>
              </a:rPr>
              <a:t>，在此作用域内可以引用该变量，在专业书中称变量在此作用域内“</a:t>
            </a:r>
            <a:r>
              <a:rPr lang="zh-CN" altLang="en-US" sz="1600" b="1">
                <a:solidFill>
                  <a:schemeClr val="bg1"/>
                </a:solidFill>
                <a:latin typeface="等线"/>
                <a:ea typeface="等线"/>
              </a:rPr>
              <a:t>可见</a:t>
            </a:r>
            <a:r>
              <a:rPr lang="zh-CN" altLang="en-US" sz="1600">
                <a:solidFill>
                  <a:schemeClr val="bg1"/>
                </a:solidFill>
                <a:latin typeface="等线"/>
                <a:ea typeface="等线"/>
              </a:rPr>
              <a:t>”，这种性质称为变量的</a:t>
            </a:r>
            <a:r>
              <a:rPr lang="zh-CN" altLang="en-US" sz="1600" b="1">
                <a:solidFill>
                  <a:schemeClr val="bg1"/>
                </a:solidFill>
                <a:latin typeface="等线"/>
                <a:ea typeface="等线"/>
              </a:rPr>
              <a:t>可见性</a:t>
            </a:r>
            <a:r>
              <a:rPr lang="zh-CN" altLang="en-US" sz="1600">
                <a:solidFill>
                  <a:schemeClr val="bg1"/>
                </a:solidFill>
                <a:latin typeface="等线"/>
                <a:ea typeface="等线"/>
              </a:rPr>
              <a:t>。</a:t>
            </a:r>
            <a:endParaRPr lang="en-US" altLang="zh-CN" sz="1600">
              <a:solidFill>
                <a:schemeClr val="bg1"/>
              </a:solidFill>
              <a:latin typeface="等线"/>
              <a:ea typeface="等线"/>
            </a:endParaRPr>
          </a:p>
          <a:p>
            <a:r>
              <a:rPr lang="zh-CN" altLang="en-US" sz="1600">
                <a:solidFill>
                  <a:schemeClr val="bg1"/>
                </a:solidFill>
                <a:latin typeface="等线"/>
                <a:ea typeface="等线"/>
              </a:rPr>
              <a:t>如果一个变量值在某一时刻是存在的，则认为这一时刻属于该变量的</a:t>
            </a:r>
            <a:r>
              <a:rPr lang="zh-CN" altLang="en-US" sz="1600" b="1">
                <a:solidFill>
                  <a:schemeClr val="bg1"/>
                </a:solidFill>
                <a:latin typeface="等线"/>
                <a:ea typeface="等线"/>
              </a:rPr>
              <a:t>生存期</a:t>
            </a:r>
            <a:r>
              <a:rPr lang="zh-CN" altLang="en-US" sz="1600">
                <a:solidFill>
                  <a:schemeClr val="bg1"/>
                </a:solidFill>
                <a:latin typeface="等线"/>
                <a:ea typeface="等线"/>
              </a:rPr>
              <a:t>，或称该变量在此时刻“</a:t>
            </a:r>
            <a:r>
              <a:rPr lang="zh-CN" altLang="en-US" sz="1600" b="1">
                <a:solidFill>
                  <a:schemeClr val="bg1"/>
                </a:solidFill>
                <a:latin typeface="等线"/>
                <a:ea typeface="等线"/>
              </a:rPr>
              <a:t>存在</a:t>
            </a:r>
            <a:r>
              <a:rPr lang="zh-CN" altLang="en-US" sz="1600">
                <a:solidFill>
                  <a:schemeClr val="bg1"/>
                </a:solidFill>
                <a:latin typeface="等线"/>
                <a:ea typeface="等线"/>
              </a:rPr>
              <a:t>”。</a:t>
            </a:r>
          </a:p>
        </p:txBody>
      </p:sp>
    </p:spTree>
    <p:custDataLst>
      <p:tags r:id="rId1"/>
    </p:custData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981075" y="338138"/>
            <a:ext cx="5921375" cy="1325562"/>
          </a:xfrm>
        </p:spPr>
        <p:txBody>
          <a:bodyPr/>
          <a:lstStyle/>
          <a:p>
            <a:r>
              <a:rPr lang="zh-CN" altLang="en-US" smtClean="0"/>
              <a:t>定义函数的方法</a:t>
            </a:r>
          </a:p>
        </p:txBody>
      </p:sp>
      <p:sp>
        <p:nvSpPr>
          <p:cNvPr id="4" name="矩形 3"/>
          <p:cNvSpPr/>
          <p:nvPr/>
        </p:nvSpPr>
        <p:spPr>
          <a:xfrm>
            <a:off x="919163" y="1889125"/>
            <a:ext cx="2317750" cy="132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r>
              <a:rPr lang="zh-CN" altLang="en-US" b="1">
                <a:solidFill>
                  <a:srgbClr val="FFFFFF"/>
                </a:solidFill>
                <a:cs typeface="等线"/>
              </a:rPr>
              <a:t>类型名  函数名</a:t>
            </a:r>
            <a:r>
              <a:rPr lang="en-US" altLang="zh-CN" b="1">
                <a:solidFill>
                  <a:srgbClr val="FFFFFF"/>
                </a:solidFill>
                <a:cs typeface="等线"/>
              </a:rPr>
              <a:t>()</a:t>
            </a:r>
          </a:p>
          <a:p>
            <a:r>
              <a:rPr lang="en-US" altLang="zh-CN" b="1">
                <a:solidFill>
                  <a:srgbClr val="FFFFFF"/>
                </a:solidFill>
                <a:cs typeface="等线"/>
              </a:rPr>
              <a:t>{</a:t>
            </a:r>
          </a:p>
          <a:p>
            <a:r>
              <a:rPr lang="en-US" altLang="zh-CN" b="1">
                <a:solidFill>
                  <a:srgbClr val="FFFFFF"/>
                </a:solidFill>
                <a:cs typeface="等线"/>
              </a:rPr>
              <a:t>	</a:t>
            </a:r>
            <a:r>
              <a:rPr lang="zh-CN" altLang="en-US" b="1">
                <a:solidFill>
                  <a:srgbClr val="FFFFFF"/>
                </a:solidFill>
                <a:cs typeface="等线"/>
              </a:rPr>
              <a:t>函数体</a:t>
            </a:r>
            <a:endParaRPr lang="en-US" altLang="zh-CN" b="1">
              <a:solidFill>
                <a:srgbClr val="FFFFFF"/>
              </a:solidFill>
              <a:cs typeface="等线"/>
            </a:endParaRPr>
          </a:p>
          <a:p>
            <a:r>
              <a:rPr lang="en-US" altLang="zh-CN" b="1">
                <a:solidFill>
                  <a:srgbClr val="FFFFFF"/>
                </a:solidFill>
                <a:cs typeface="等线"/>
              </a:rPr>
              <a:t>}</a:t>
            </a:r>
            <a:endParaRPr lang="zh-CN" altLang="en-US" b="1">
              <a:solidFill>
                <a:srgbClr val="FFFFFF"/>
              </a:solidFill>
              <a:cs typeface="等线"/>
            </a:endParaRPr>
          </a:p>
        </p:txBody>
      </p:sp>
      <p:sp>
        <p:nvSpPr>
          <p:cNvPr id="15" name="MH_Desc_1"/>
          <p:cNvSpPr/>
          <p:nvPr>
            <p:custDataLst>
              <p:tags r:id="rId1"/>
            </p:custDataLst>
          </p:nvPr>
        </p:nvSpPr>
        <p:spPr>
          <a:xfrm>
            <a:off x="919163" y="3314700"/>
            <a:ext cx="5237162" cy="31353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函数名后面括号内的</a:t>
            </a:r>
            <a:r>
              <a:rPr lang="en-US" altLang="zh-CN">
                <a:solidFill>
                  <a:schemeClr val="tx1"/>
                </a:solidFill>
              </a:rPr>
              <a:t>void</a:t>
            </a:r>
            <a:r>
              <a:rPr lang="zh-CN" altLang="en-US">
                <a:solidFill>
                  <a:schemeClr val="tx1"/>
                </a:solidFill>
              </a:rPr>
              <a:t>表示“空”，即函数没有参数。</a:t>
            </a:r>
            <a:endParaRPr lang="en-US" altLang="zh-CN">
              <a:solidFill>
                <a:schemeClr val="tx1"/>
              </a:solidFill>
            </a:endParaRPr>
          </a:p>
          <a:p>
            <a:pPr algn="just" fontAlgn="auto">
              <a:lnSpc>
                <a:spcPct val="150000"/>
              </a:lnSpc>
              <a:spcBef>
                <a:spcPts val="0"/>
              </a:spcBef>
              <a:spcAft>
                <a:spcPts val="0"/>
              </a:spcAft>
              <a:defRPr/>
            </a:pPr>
            <a:endParaRPr lang="zh-CN" altLang="en-US">
              <a:solidFill>
                <a:schemeClr val="tx1"/>
              </a:solidFill>
            </a:endParaRPr>
          </a:p>
          <a:p>
            <a:pPr algn="just" fontAlgn="auto">
              <a:lnSpc>
                <a:spcPct val="150000"/>
              </a:lnSpc>
              <a:spcBef>
                <a:spcPts val="0"/>
              </a:spcBef>
              <a:spcAft>
                <a:spcPts val="0"/>
              </a:spcAft>
              <a:defRPr/>
            </a:pPr>
            <a:r>
              <a:rPr lang="zh-CN" altLang="en-US">
                <a:solidFill>
                  <a:schemeClr val="tx1"/>
                </a:solidFill>
              </a:rPr>
              <a:t>函数体包括</a:t>
            </a:r>
            <a:r>
              <a:rPr lang="zh-CN" altLang="en-US" b="1">
                <a:solidFill>
                  <a:schemeClr val="tx1"/>
                </a:solidFill>
              </a:rPr>
              <a:t>声明部分</a:t>
            </a:r>
            <a:r>
              <a:rPr lang="zh-CN" altLang="en-US">
                <a:solidFill>
                  <a:schemeClr val="tx1"/>
                </a:solidFill>
              </a:rPr>
              <a:t>和</a:t>
            </a:r>
            <a:r>
              <a:rPr lang="zh-CN" altLang="en-US" b="1">
                <a:solidFill>
                  <a:schemeClr val="tx1"/>
                </a:solidFill>
              </a:rPr>
              <a:t>语句部分</a:t>
            </a:r>
            <a:r>
              <a:rPr lang="zh-CN" altLang="en-US">
                <a:solidFill>
                  <a:schemeClr val="tx1"/>
                </a:solidFill>
              </a:rPr>
              <a:t>。</a:t>
            </a:r>
            <a:endParaRPr lang="en-US" altLang="zh-CN">
              <a:solidFill>
                <a:schemeClr val="tx1"/>
              </a:solidFill>
            </a:endParaRPr>
          </a:p>
          <a:p>
            <a:pPr algn="just" fontAlgn="auto">
              <a:lnSpc>
                <a:spcPct val="150000"/>
              </a:lnSpc>
              <a:spcBef>
                <a:spcPts val="0"/>
              </a:spcBef>
              <a:spcAft>
                <a:spcPts val="0"/>
              </a:spcAft>
              <a:defRPr/>
            </a:pPr>
            <a:endParaRPr lang="zh-CN" altLang="en-US">
              <a:solidFill>
                <a:schemeClr val="tx1"/>
              </a:solidFill>
            </a:endParaRPr>
          </a:p>
          <a:p>
            <a:pPr algn="just" fontAlgn="auto">
              <a:lnSpc>
                <a:spcPct val="150000"/>
              </a:lnSpc>
              <a:spcBef>
                <a:spcPts val="0"/>
              </a:spcBef>
              <a:spcAft>
                <a:spcPts val="0"/>
              </a:spcAft>
              <a:defRPr/>
            </a:pPr>
            <a:r>
              <a:rPr lang="zh-CN" altLang="en-US">
                <a:solidFill>
                  <a:schemeClr val="tx1"/>
                </a:solidFill>
              </a:rPr>
              <a:t>在定义函数时要用“类型标识符”</a:t>
            </a:r>
            <a:r>
              <a:rPr lang="en-US" altLang="zh-CN">
                <a:solidFill>
                  <a:schemeClr val="tx1"/>
                </a:solidFill>
              </a:rPr>
              <a:t>(</a:t>
            </a:r>
            <a:r>
              <a:rPr lang="zh-CN" altLang="en-US">
                <a:solidFill>
                  <a:schemeClr val="tx1"/>
                </a:solidFill>
              </a:rPr>
              <a:t>即类型名</a:t>
            </a:r>
            <a:r>
              <a:rPr lang="en-US" altLang="zh-CN">
                <a:solidFill>
                  <a:schemeClr val="tx1"/>
                </a:solidFill>
              </a:rPr>
              <a:t>)</a:t>
            </a:r>
            <a:r>
              <a:rPr lang="zh-CN" altLang="en-US">
                <a:solidFill>
                  <a:schemeClr val="tx1"/>
                </a:solidFill>
              </a:rPr>
              <a:t>指定函数值的类型，即指定函数带回来的值的类型。</a:t>
            </a:r>
          </a:p>
        </p:txBody>
      </p:sp>
      <p:sp>
        <p:nvSpPr>
          <p:cNvPr id="23556" name="文本框 2"/>
          <p:cNvSpPr txBox="1">
            <a:spLocks noChangeArrowheads="1"/>
          </p:cNvSpPr>
          <p:nvPr/>
        </p:nvSpPr>
        <p:spPr bwMode="auto">
          <a:xfrm>
            <a:off x="871538" y="1465263"/>
            <a:ext cx="1979612" cy="400050"/>
          </a:xfrm>
          <a:prstGeom prst="rect">
            <a:avLst/>
          </a:prstGeom>
          <a:noFill/>
          <a:ln w="9525">
            <a:noFill/>
            <a:miter lim="800000"/>
            <a:headEnd/>
            <a:tailEnd/>
          </a:ln>
        </p:spPr>
        <p:txBody>
          <a:bodyPr>
            <a:spAutoFit/>
          </a:bodyPr>
          <a:lstStyle/>
          <a:p>
            <a:r>
              <a:rPr lang="zh-CN" altLang="en-US" sz="2000">
                <a:latin typeface="等线"/>
                <a:ea typeface="等线"/>
              </a:rPr>
              <a:t>定义无参函数</a:t>
            </a:r>
          </a:p>
        </p:txBody>
      </p:sp>
      <p:cxnSp>
        <p:nvCxnSpPr>
          <p:cNvPr id="12" name="直接连接符 11"/>
          <p:cNvCxnSpPr/>
          <p:nvPr/>
        </p:nvCxnSpPr>
        <p:spPr>
          <a:xfrm>
            <a:off x="919163" y="1776413"/>
            <a:ext cx="5237162"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836988" y="1898650"/>
            <a:ext cx="2319337" cy="132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r>
              <a:rPr lang="zh-CN" altLang="en-US" b="1">
                <a:solidFill>
                  <a:srgbClr val="FFFFFF"/>
                </a:solidFill>
                <a:cs typeface="等线"/>
              </a:rPr>
              <a:t>类型名  函数名</a:t>
            </a:r>
            <a:r>
              <a:rPr lang="en-US" altLang="zh-CN" b="1">
                <a:solidFill>
                  <a:srgbClr val="FFFFFF"/>
                </a:solidFill>
                <a:cs typeface="等线"/>
              </a:rPr>
              <a:t>(void)</a:t>
            </a:r>
          </a:p>
          <a:p>
            <a:r>
              <a:rPr lang="en-US" altLang="zh-CN" b="1">
                <a:solidFill>
                  <a:srgbClr val="FFFFFF"/>
                </a:solidFill>
                <a:cs typeface="等线"/>
              </a:rPr>
              <a:t>{</a:t>
            </a:r>
          </a:p>
          <a:p>
            <a:r>
              <a:rPr lang="en-US" altLang="zh-CN" b="1">
                <a:solidFill>
                  <a:srgbClr val="FFFFFF"/>
                </a:solidFill>
                <a:cs typeface="等线"/>
              </a:rPr>
              <a:t>	</a:t>
            </a:r>
            <a:r>
              <a:rPr lang="zh-CN" altLang="en-US" b="1">
                <a:solidFill>
                  <a:srgbClr val="FFFFFF"/>
                </a:solidFill>
                <a:cs typeface="等线"/>
              </a:rPr>
              <a:t>函数体</a:t>
            </a:r>
            <a:endParaRPr lang="en-US" altLang="zh-CN" b="1">
              <a:solidFill>
                <a:srgbClr val="FFFFFF"/>
              </a:solidFill>
              <a:cs typeface="等线"/>
            </a:endParaRPr>
          </a:p>
          <a:p>
            <a:r>
              <a:rPr lang="en-US" altLang="zh-CN" b="1">
                <a:solidFill>
                  <a:srgbClr val="FFFFFF"/>
                </a:solidFill>
                <a:cs typeface="等线"/>
              </a:rPr>
              <a:t>}</a:t>
            </a:r>
            <a:endParaRPr lang="zh-CN" altLang="en-US" b="1">
              <a:solidFill>
                <a:srgbClr val="FFFFFF"/>
              </a:solidFill>
              <a:cs typeface="等线"/>
            </a:endParaRPr>
          </a:p>
        </p:txBody>
      </p:sp>
      <p:sp>
        <p:nvSpPr>
          <p:cNvPr id="23559" name="文本框 15"/>
          <p:cNvSpPr txBox="1">
            <a:spLocks noChangeArrowheads="1"/>
          </p:cNvSpPr>
          <p:nvPr/>
        </p:nvSpPr>
        <p:spPr bwMode="auto">
          <a:xfrm>
            <a:off x="3328988" y="2400300"/>
            <a:ext cx="417512" cy="369888"/>
          </a:xfrm>
          <a:prstGeom prst="rect">
            <a:avLst/>
          </a:prstGeom>
          <a:noFill/>
          <a:ln w="9525">
            <a:noFill/>
            <a:miter lim="800000"/>
            <a:headEnd/>
            <a:tailEnd/>
          </a:ln>
        </p:spPr>
        <p:txBody>
          <a:bodyPr>
            <a:spAutoFit/>
          </a:bodyPr>
          <a:lstStyle/>
          <a:p>
            <a:pPr algn="ctr"/>
            <a:r>
              <a:rPr lang="zh-CN" altLang="en-US">
                <a:latin typeface="等线"/>
                <a:ea typeface="等线"/>
              </a:rPr>
              <a:t>或</a:t>
            </a:r>
          </a:p>
        </p:txBody>
      </p:sp>
      <p:cxnSp>
        <p:nvCxnSpPr>
          <p:cNvPr id="25" name="直接连接符 24"/>
          <p:cNvCxnSpPr/>
          <p:nvPr/>
        </p:nvCxnSpPr>
        <p:spPr>
          <a:xfrm>
            <a:off x="6778625" y="1464730"/>
            <a:ext cx="0" cy="5030657"/>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7548563" y="1776413"/>
            <a:ext cx="3257550" cy="132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r>
              <a:rPr lang="zh-CN" altLang="en-US" b="1">
                <a:solidFill>
                  <a:srgbClr val="FFFFFF"/>
                </a:solidFill>
                <a:cs typeface="等线"/>
              </a:rPr>
              <a:t>类型名  函数名</a:t>
            </a:r>
            <a:r>
              <a:rPr lang="en-US" altLang="zh-CN" b="1">
                <a:solidFill>
                  <a:srgbClr val="FFFFFF"/>
                </a:solidFill>
                <a:cs typeface="等线"/>
              </a:rPr>
              <a:t>(</a:t>
            </a:r>
            <a:r>
              <a:rPr lang="zh-CN" altLang="en-US" b="1">
                <a:solidFill>
                  <a:srgbClr val="FFFFFF"/>
                </a:solidFill>
                <a:cs typeface="等线"/>
              </a:rPr>
              <a:t>形式参数表列</a:t>
            </a:r>
            <a:r>
              <a:rPr lang="en-US" altLang="zh-CN" b="1">
                <a:solidFill>
                  <a:srgbClr val="FFFFFF"/>
                </a:solidFill>
                <a:cs typeface="等线"/>
              </a:rPr>
              <a:t>)</a:t>
            </a:r>
          </a:p>
          <a:p>
            <a:r>
              <a:rPr lang="en-US" altLang="zh-CN" b="1">
                <a:solidFill>
                  <a:srgbClr val="FFFFFF"/>
                </a:solidFill>
                <a:cs typeface="等线"/>
              </a:rPr>
              <a:t>{</a:t>
            </a:r>
          </a:p>
          <a:p>
            <a:r>
              <a:rPr lang="en-US" altLang="zh-CN" b="1">
                <a:solidFill>
                  <a:srgbClr val="FFFFFF"/>
                </a:solidFill>
                <a:cs typeface="等线"/>
              </a:rPr>
              <a:t>	</a:t>
            </a:r>
            <a:r>
              <a:rPr lang="zh-CN" altLang="en-US" b="1">
                <a:solidFill>
                  <a:srgbClr val="FFFFFF"/>
                </a:solidFill>
                <a:cs typeface="等线"/>
              </a:rPr>
              <a:t>函数体</a:t>
            </a:r>
            <a:endParaRPr lang="en-US" altLang="zh-CN" b="1">
              <a:solidFill>
                <a:srgbClr val="FFFFFF"/>
              </a:solidFill>
              <a:cs typeface="等线"/>
            </a:endParaRPr>
          </a:p>
          <a:p>
            <a:r>
              <a:rPr lang="en-US" altLang="zh-CN" b="1">
                <a:solidFill>
                  <a:srgbClr val="FFFFFF"/>
                </a:solidFill>
                <a:cs typeface="等线"/>
              </a:rPr>
              <a:t>}</a:t>
            </a:r>
            <a:endParaRPr lang="zh-CN" altLang="en-US" b="1">
              <a:solidFill>
                <a:srgbClr val="FFFFFF"/>
              </a:solidFill>
              <a:cs typeface="等线"/>
            </a:endParaRPr>
          </a:p>
        </p:txBody>
      </p:sp>
      <p:sp>
        <p:nvSpPr>
          <p:cNvPr id="23562" name="文本框 27"/>
          <p:cNvSpPr txBox="1">
            <a:spLocks noChangeArrowheads="1"/>
          </p:cNvSpPr>
          <p:nvPr/>
        </p:nvSpPr>
        <p:spPr bwMode="auto">
          <a:xfrm>
            <a:off x="7500938" y="1341438"/>
            <a:ext cx="1979612" cy="400050"/>
          </a:xfrm>
          <a:prstGeom prst="rect">
            <a:avLst/>
          </a:prstGeom>
          <a:noFill/>
          <a:ln w="9525">
            <a:noFill/>
            <a:miter lim="800000"/>
            <a:headEnd/>
            <a:tailEnd/>
          </a:ln>
        </p:spPr>
        <p:txBody>
          <a:bodyPr>
            <a:spAutoFit/>
          </a:bodyPr>
          <a:lstStyle/>
          <a:p>
            <a:r>
              <a:rPr lang="zh-CN" altLang="en-US" sz="2000">
                <a:latin typeface="等线"/>
                <a:ea typeface="等线"/>
              </a:rPr>
              <a:t>定义有参函数</a:t>
            </a:r>
          </a:p>
        </p:txBody>
      </p:sp>
      <p:cxnSp>
        <p:nvCxnSpPr>
          <p:cNvPr id="29" name="直接连接符 28"/>
          <p:cNvCxnSpPr/>
          <p:nvPr/>
        </p:nvCxnSpPr>
        <p:spPr>
          <a:xfrm>
            <a:off x="7548563" y="1663700"/>
            <a:ext cx="325755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7548563" y="3213100"/>
            <a:ext cx="3260725" cy="1411288"/>
          </a:xfrm>
          <a:prstGeom prst="roundRect">
            <a:avLst>
              <a:gd name="adj" fmla="val 2292"/>
            </a:avLst>
          </a:prstGeom>
        </p:spPr>
        <p:style>
          <a:lnRef idx="2">
            <a:schemeClr val="accent1"/>
          </a:lnRef>
          <a:fillRef idx="1">
            <a:schemeClr val="lt1"/>
          </a:fillRef>
          <a:effectRef idx="0">
            <a:schemeClr val="accent1"/>
          </a:effectRef>
          <a:fontRef idx="minor">
            <a:schemeClr val="dk1"/>
          </a:fontRef>
        </p:style>
        <p:txBody>
          <a:bodyPr/>
          <a:lstStyle/>
          <a:p>
            <a:pPr defTabSz="363538" fontAlgn="auto">
              <a:lnSpc>
                <a:spcPct val="120000"/>
              </a:lnSpc>
              <a:spcBef>
                <a:spcPts val="0"/>
              </a:spcBef>
              <a:spcAft>
                <a:spcPts val="0"/>
              </a:spcAft>
              <a:defRPr/>
            </a:pPr>
            <a:r>
              <a:rPr lang="en-US" altLang="zh-CN" sz="1400" dirty="0">
                <a:solidFill>
                  <a:schemeClr val="tx1"/>
                </a:solidFill>
              </a:rPr>
              <a:t>int max(int </a:t>
            </a:r>
            <a:r>
              <a:rPr lang="en-US" altLang="zh-CN" sz="1400" dirty="0" err="1">
                <a:solidFill>
                  <a:schemeClr val="tx1"/>
                </a:solidFill>
              </a:rPr>
              <a:t>x,int</a:t>
            </a:r>
            <a:r>
              <a:rPr lang="en-US" altLang="zh-CN" sz="1400" dirty="0">
                <a:solidFill>
                  <a:schemeClr val="tx1"/>
                </a:solidFill>
              </a:rPr>
              <a:t> y)</a:t>
            </a:r>
          </a:p>
          <a:p>
            <a:pPr defTabSz="363538" fontAlgn="auto">
              <a:lnSpc>
                <a:spcPct val="120000"/>
              </a:lnSpc>
              <a:spcBef>
                <a:spcPts val="0"/>
              </a:spcBef>
              <a:spcAft>
                <a:spcPts val="0"/>
              </a:spcAft>
              <a:defRPr/>
            </a:pPr>
            <a:r>
              <a:rPr lang="en-US" altLang="zh-CN" sz="1400" dirty="0">
                <a:solidFill>
                  <a:schemeClr val="tx1"/>
                </a:solidFill>
              </a:rPr>
              <a:t>{	int z;		</a:t>
            </a:r>
            <a:r>
              <a:rPr lang="en-US" altLang="zh-CN" sz="1400" dirty="0">
                <a:solidFill>
                  <a:srgbClr val="008000"/>
                </a:solidFill>
              </a:rPr>
              <a:t>//</a:t>
            </a:r>
            <a:r>
              <a:rPr lang="zh-CN" altLang="en-US" sz="1400" dirty="0">
                <a:solidFill>
                  <a:srgbClr val="008000"/>
                </a:solidFill>
              </a:rPr>
              <a:t>声明部分</a:t>
            </a:r>
          </a:p>
          <a:p>
            <a:pPr defTabSz="363538" fontAlgn="auto">
              <a:lnSpc>
                <a:spcPct val="120000"/>
              </a:lnSpc>
              <a:spcBef>
                <a:spcPts val="0"/>
              </a:spcBef>
              <a:spcAft>
                <a:spcPts val="0"/>
              </a:spcAft>
              <a:defRPr/>
            </a:pPr>
            <a:r>
              <a:rPr lang="zh-CN" altLang="en-US" sz="1400" dirty="0">
                <a:solidFill>
                  <a:schemeClr val="tx1"/>
                </a:solidFill>
              </a:rPr>
              <a:t>	</a:t>
            </a:r>
            <a:r>
              <a:rPr lang="en-US" altLang="zh-CN" sz="1400" dirty="0">
                <a:solidFill>
                  <a:schemeClr val="tx1"/>
                </a:solidFill>
              </a:rPr>
              <a:t>z=x&gt;</a:t>
            </a:r>
            <a:r>
              <a:rPr lang="en-US" altLang="zh-CN" sz="1400" dirty="0" err="1">
                <a:solidFill>
                  <a:schemeClr val="tx1"/>
                </a:solidFill>
              </a:rPr>
              <a:t>y?x:y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执行语句部分</a:t>
            </a:r>
          </a:p>
          <a:p>
            <a:pPr defTabSz="363538" fontAlgn="auto">
              <a:lnSpc>
                <a:spcPct val="120000"/>
              </a:lnSpc>
              <a:spcBef>
                <a:spcPts val="0"/>
              </a:spcBef>
              <a:spcAft>
                <a:spcPts val="0"/>
              </a:spcAft>
              <a:defRPr/>
            </a:pPr>
            <a:r>
              <a:rPr lang="zh-CN" altLang="en-US" sz="1400" dirty="0">
                <a:solidFill>
                  <a:schemeClr val="tx1"/>
                </a:solidFill>
              </a:rPr>
              <a:t>	</a:t>
            </a:r>
            <a:r>
              <a:rPr lang="en-US" altLang="zh-CN" sz="1400" dirty="0">
                <a:solidFill>
                  <a:schemeClr val="tx1"/>
                </a:solidFill>
              </a:rPr>
              <a:t>return(z);</a:t>
            </a:r>
          </a:p>
          <a:p>
            <a:pPr defTabSz="363538" fontAlgn="auto">
              <a:lnSpc>
                <a:spcPct val="120000"/>
              </a:lnSpc>
              <a:spcBef>
                <a:spcPts val="0"/>
              </a:spcBef>
              <a:spcAft>
                <a:spcPts val="0"/>
              </a:spcAft>
              <a:defRPr/>
            </a:pPr>
            <a:r>
              <a:rPr lang="en-US" altLang="zh-CN" sz="1400" dirty="0">
                <a:solidFill>
                  <a:schemeClr val="tx1"/>
                </a:solidFill>
              </a:rPr>
              <a:t>}</a:t>
            </a:r>
          </a:p>
        </p:txBody>
      </p:sp>
      <p:sp>
        <p:nvSpPr>
          <p:cNvPr id="32" name="矩形 31"/>
          <p:cNvSpPr/>
          <p:nvPr/>
        </p:nvSpPr>
        <p:spPr>
          <a:xfrm>
            <a:off x="7596188" y="5187950"/>
            <a:ext cx="325755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fontAlgn="auto">
              <a:spcBef>
                <a:spcPts val="0"/>
              </a:spcBef>
              <a:spcAft>
                <a:spcPts val="0"/>
              </a:spcAft>
              <a:defRPr/>
            </a:pPr>
            <a:r>
              <a:rPr lang="zh-CN" altLang="en-US" b="1"/>
              <a:t>类型名  函数名</a:t>
            </a:r>
            <a:r>
              <a:rPr lang="en-US" altLang="zh-CN" b="1"/>
              <a:t>()</a:t>
            </a:r>
          </a:p>
          <a:p>
            <a:pPr fontAlgn="auto">
              <a:spcBef>
                <a:spcPts val="0"/>
              </a:spcBef>
              <a:spcAft>
                <a:spcPts val="0"/>
              </a:spcAft>
              <a:defRPr/>
            </a:pPr>
            <a:r>
              <a:rPr lang="en-US" altLang="zh-CN" b="1"/>
              <a:t>{ }</a:t>
            </a:r>
            <a:endParaRPr lang="zh-CN" altLang="en-US" b="1"/>
          </a:p>
        </p:txBody>
      </p:sp>
      <p:sp>
        <p:nvSpPr>
          <p:cNvPr id="23566" name="文本框 38"/>
          <p:cNvSpPr txBox="1">
            <a:spLocks noChangeArrowheads="1"/>
          </p:cNvSpPr>
          <p:nvPr/>
        </p:nvSpPr>
        <p:spPr bwMode="auto">
          <a:xfrm>
            <a:off x="7548563" y="4762500"/>
            <a:ext cx="1979612" cy="401638"/>
          </a:xfrm>
          <a:prstGeom prst="rect">
            <a:avLst/>
          </a:prstGeom>
          <a:noFill/>
          <a:ln w="9525">
            <a:noFill/>
            <a:miter lim="800000"/>
            <a:headEnd/>
            <a:tailEnd/>
          </a:ln>
        </p:spPr>
        <p:txBody>
          <a:bodyPr>
            <a:spAutoFit/>
          </a:bodyPr>
          <a:lstStyle/>
          <a:p>
            <a:r>
              <a:rPr lang="zh-CN" altLang="en-US" sz="2000">
                <a:latin typeface="等线"/>
                <a:ea typeface="等线"/>
              </a:rPr>
              <a:t>定义空函数</a:t>
            </a:r>
          </a:p>
        </p:txBody>
      </p:sp>
      <p:cxnSp>
        <p:nvCxnSpPr>
          <p:cNvPr id="41" name="直接连接符 40"/>
          <p:cNvCxnSpPr/>
          <p:nvPr/>
        </p:nvCxnSpPr>
        <p:spPr>
          <a:xfrm>
            <a:off x="7596188" y="5075238"/>
            <a:ext cx="325755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2" name="MH_Desc_1"/>
          <p:cNvSpPr/>
          <p:nvPr>
            <p:custDataLst>
              <p:tags r:id="rId2"/>
            </p:custDataLst>
          </p:nvPr>
        </p:nvSpPr>
        <p:spPr>
          <a:xfrm>
            <a:off x="7599363" y="5999163"/>
            <a:ext cx="3257550" cy="4508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函数体为空，什么也不做。</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193"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608513"/>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zh-CN" altLang="en-US" sz="1800">
                <a:solidFill>
                  <a:srgbClr val="FFFFFF"/>
                </a:solidFill>
                <a:latin typeface="+mn-ea"/>
                <a:ea typeface="+mn-ea"/>
                <a:cs typeface="+mn-cs"/>
              </a:rPr>
              <a:t>各种类型变量的作用域和存在性的情况</a:t>
            </a:r>
            <a:endParaRPr lang="en-US" altLang="zh-CN" sz="18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存储类别小结</a:t>
            </a:r>
          </a:p>
        </p:txBody>
      </p:sp>
      <p:grpSp>
        <p:nvGrpSpPr>
          <p:cNvPr id="136196"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aphicFrame>
        <p:nvGraphicFramePr>
          <p:cNvPr id="4" name="表格 3"/>
          <p:cNvGraphicFramePr>
            <a:graphicFrameLocks noGrp="1"/>
          </p:cNvGraphicFramePr>
          <p:nvPr/>
        </p:nvGraphicFramePr>
        <p:xfrm>
          <a:off x="2093913" y="2608263"/>
          <a:ext cx="8878400" cy="2225040"/>
        </p:xfrm>
        <a:graphic>
          <a:graphicData uri="http://schemas.openxmlformats.org/drawingml/2006/table">
            <a:tbl>
              <a:tblPr>
                <a:tableStyleId>{5C22544A-7EE6-4342-B048-85BDC9FD1C3A}</a:tableStyleId>
              </a:tblPr>
              <a:tblGrid>
                <a:gridCol w="23760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rowSpan="2">
                  <a:txBody>
                    <a:bodyPr/>
                    <a:lstStyle/>
                    <a:p>
                      <a:pPr algn="ctr"/>
                      <a:r>
                        <a:rPr lang="zh-CN" altLang="en-US" sz="1600"/>
                        <a:t>变量存储类别</a:t>
                      </a:r>
                    </a:p>
                  </a:txBody>
                  <a:tcPr anchor="ctr">
                    <a:solidFill>
                      <a:schemeClr val="accent1"/>
                    </a:solidFill>
                  </a:tcPr>
                </a:tc>
                <a:tc gridSpan="2">
                  <a:txBody>
                    <a:bodyPr/>
                    <a:lstStyle/>
                    <a:p>
                      <a:pPr algn="ctr"/>
                      <a:r>
                        <a:rPr lang="zh-CN" altLang="en-US" sz="1600"/>
                        <a:t>函数内</a:t>
                      </a:r>
                    </a:p>
                  </a:txBody>
                  <a:tcPr anchor="ctr">
                    <a:solidFill>
                      <a:schemeClr val="accent1"/>
                    </a:solidFill>
                  </a:tcPr>
                </a:tc>
                <a:tc hMerge="1">
                  <a:txBody>
                    <a:bodyPr/>
                    <a:lstStyle/>
                    <a:p>
                      <a:endParaRPr lang="zh-CN" altLang="en-US"/>
                    </a:p>
                  </a:txBody>
                  <a:tcPr/>
                </a:tc>
                <a:tc gridSpan="2">
                  <a:txBody>
                    <a:bodyPr/>
                    <a:lstStyle/>
                    <a:p>
                      <a:pPr algn="ctr"/>
                      <a:r>
                        <a:rPr lang="zh-CN" altLang="en-US" sz="1600"/>
                        <a:t>函数外</a:t>
                      </a:r>
                    </a:p>
                  </a:txBody>
                  <a:tcPr anchor="ctr">
                    <a:solidFill>
                      <a:schemeClr val="accent1"/>
                    </a:solidFill>
                  </a:tcPr>
                </a:tc>
                <a:tc hMerge="1">
                  <a:txBody>
                    <a:bodyPr/>
                    <a:lstStyle/>
                    <a:p>
                      <a:endParaRPr lang="zh-CN" altLang="en-US"/>
                    </a:p>
                  </a:txBody>
                  <a:tcPr/>
                </a:tc>
                <a:extLst>
                  <a:ext uri="{0D108BD9-81ED-4DB2-BD59-A6C34878D82A}"/>
                </a:extLst>
              </a:tr>
              <a:tr h="370840">
                <a:tc vMerge="1">
                  <a:txBody>
                    <a:bodyPr/>
                    <a:lstStyle/>
                    <a:p>
                      <a:endParaRPr lang="zh-CN" altLang="en-US"/>
                    </a:p>
                  </a:txBody>
                  <a:tcPr/>
                </a:tc>
                <a:tc>
                  <a:txBody>
                    <a:bodyPr/>
                    <a:lstStyle/>
                    <a:p>
                      <a:pPr algn="ctr"/>
                      <a:r>
                        <a:rPr lang="zh-CN" altLang="en-US" sz="1600"/>
                        <a:t>作用域</a:t>
                      </a:r>
                    </a:p>
                  </a:txBody>
                  <a:tcPr anchor="ctr">
                    <a:solidFill>
                      <a:schemeClr val="accent1"/>
                    </a:solidFill>
                  </a:tcPr>
                </a:tc>
                <a:tc>
                  <a:txBody>
                    <a:bodyPr/>
                    <a:lstStyle/>
                    <a:p>
                      <a:pPr algn="ctr"/>
                      <a:r>
                        <a:rPr lang="zh-CN" altLang="en-US" sz="1600"/>
                        <a:t>存在性</a:t>
                      </a:r>
                    </a:p>
                  </a:txBody>
                  <a:tcPr anchor="ctr">
                    <a:solidFill>
                      <a:schemeClr val="accent1"/>
                    </a:solidFill>
                  </a:tcPr>
                </a:tc>
                <a:tc>
                  <a:txBody>
                    <a:bodyPr/>
                    <a:lstStyle/>
                    <a:p>
                      <a:pPr algn="ctr"/>
                      <a:r>
                        <a:rPr lang="zh-CN" altLang="en-US" sz="1600"/>
                        <a:t>作用域</a:t>
                      </a:r>
                    </a:p>
                  </a:txBody>
                  <a:tcPr anchor="ctr">
                    <a:solidFill>
                      <a:schemeClr val="accent1"/>
                    </a:solidFill>
                  </a:tcPr>
                </a:tc>
                <a:tc>
                  <a:txBody>
                    <a:bodyPr/>
                    <a:lstStyle/>
                    <a:p>
                      <a:pPr algn="ctr"/>
                      <a:r>
                        <a:rPr lang="zh-CN" altLang="en-US" sz="1600"/>
                        <a:t>存在性</a:t>
                      </a:r>
                    </a:p>
                  </a:txBody>
                  <a:tcPr anchor="ctr">
                    <a:solidFill>
                      <a:schemeClr val="accent1"/>
                    </a:solidFill>
                  </a:tcPr>
                </a:tc>
                <a:extLst>
                  <a:ext uri="{0D108BD9-81ED-4DB2-BD59-A6C34878D82A}"/>
                </a:extLst>
              </a:tr>
              <a:tr h="370840">
                <a:tc>
                  <a:txBody>
                    <a:bodyPr/>
                    <a:lstStyle/>
                    <a:p>
                      <a:pPr algn="ctr"/>
                      <a:r>
                        <a:rPr lang="zh-CN" altLang="en-US" sz="1600"/>
                        <a:t>自动变量和寄存器变量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en-US" altLang="zh-CN" sz="1600"/>
                        <a:t>×</a:t>
                      </a:r>
                      <a:endParaRPr lang="zh-CN" altLang="en-US" sz="1600"/>
                    </a:p>
                  </a:txBody>
                  <a:tcPr anchor="ctr"/>
                </a:tc>
                <a:tc>
                  <a:txBody>
                    <a:bodyPr/>
                    <a:lstStyle/>
                    <a:p>
                      <a:pPr algn="ctr"/>
                      <a:r>
                        <a:rPr lang="en-US" altLang="zh-CN" sz="1600"/>
                        <a:t>×</a:t>
                      </a:r>
                      <a:endParaRPr lang="zh-CN" altLang="en-US" sz="1600"/>
                    </a:p>
                  </a:txBody>
                  <a:tcPr anchor="ctr"/>
                </a:tc>
                <a:extLst>
                  <a:ext uri="{0D108BD9-81ED-4DB2-BD59-A6C34878D82A}"/>
                </a:extLst>
              </a:tr>
              <a:tr h="370840">
                <a:tc>
                  <a:txBody>
                    <a:bodyPr/>
                    <a:lstStyle/>
                    <a:p>
                      <a:pPr algn="ctr"/>
                      <a:r>
                        <a:rPr lang="zh-CN" altLang="en-US" sz="1600"/>
                        <a:t>静态局部变量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en-US" altLang="zh-CN" sz="1600"/>
                        <a:t>×</a:t>
                      </a:r>
                      <a:endParaRPr lang="zh-CN" altLang="en-US" sz="1600"/>
                    </a:p>
                  </a:txBody>
                  <a:tcPr anchor="ctr"/>
                </a:tc>
                <a:tc>
                  <a:txBody>
                    <a:bodyPr/>
                    <a:lstStyle/>
                    <a:p>
                      <a:pPr algn="ctr"/>
                      <a:r>
                        <a:rPr lang="zh-CN" altLang="en-US" sz="1600"/>
                        <a:t>√</a:t>
                      </a:r>
                    </a:p>
                  </a:txBody>
                  <a:tcPr anchor="ctr"/>
                </a:tc>
                <a:extLst>
                  <a:ext uri="{0D108BD9-81ED-4DB2-BD59-A6C34878D82A}"/>
                </a:extLst>
              </a:tr>
              <a:tr h="370840">
                <a:tc>
                  <a:txBody>
                    <a:bodyPr/>
                    <a:lstStyle/>
                    <a:p>
                      <a:pPr algn="ctr"/>
                      <a:r>
                        <a:rPr lang="zh-CN" altLang="en-US" sz="1600"/>
                        <a:t>静态外部变量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zh-CN" altLang="en-US" sz="1600"/>
                        <a:t>√（只限本文件）</a:t>
                      </a:r>
                    </a:p>
                  </a:txBody>
                  <a:tcPr anchor="ctr"/>
                </a:tc>
                <a:tc>
                  <a:txBody>
                    <a:bodyPr/>
                    <a:lstStyle/>
                    <a:p>
                      <a:pPr algn="ctr"/>
                      <a:r>
                        <a:rPr lang="zh-CN" altLang="en-US" sz="1600"/>
                        <a:t>√</a:t>
                      </a:r>
                    </a:p>
                  </a:txBody>
                  <a:tcPr anchor="ctr"/>
                </a:tc>
                <a:extLst>
                  <a:ext uri="{0D108BD9-81ED-4DB2-BD59-A6C34878D82A}"/>
                </a:extLst>
              </a:tr>
              <a:tr h="370840">
                <a:tc>
                  <a:txBody>
                    <a:bodyPr/>
                    <a:lstStyle/>
                    <a:p>
                      <a:pPr algn="ctr"/>
                      <a:r>
                        <a:rPr lang="zh-CN" altLang="en-US" sz="1600"/>
                        <a:t>外部变量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zh-CN" altLang="en-US" sz="1600"/>
                        <a:t>√</a:t>
                      </a:r>
                    </a:p>
                  </a:txBody>
                  <a:tcPr anchor="ctr"/>
                </a:tc>
                <a:extLst>
                  <a:ext uri="{0D108BD9-81ED-4DB2-BD59-A6C34878D82A}"/>
                </a:extLst>
              </a:tr>
            </a:tbl>
          </a:graphicData>
        </a:graphic>
      </p:graphicFrame>
    </p:spTree>
    <p:custDataLst>
      <p:tags r:id="rId1"/>
    </p:custData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241"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608513"/>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(5)static</a:t>
            </a:r>
            <a:r>
              <a:rPr lang="zh-CN" altLang="en-US" sz="1800">
                <a:solidFill>
                  <a:srgbClr val="FFFFFF"/>
                </a:solidFill>
                <a:latin typeface="+mn-ea"/>
                <a:ea typeface="+mn-ea"/>
                <a:cs typeface="+mn-cs"/>
              </a:rPr>
              <a:t>对局部变量和全局变量的作用不同。</a:t>
            </a: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r>
              <a:rPr lang="zh-CN" altLang="en-US" sz="1800">
                <a:solidFill>
                  <a:srgbClr val="FFFFFF"/>
                </a:solidFill>
                <a:latin typeface="+mn-ea"/>
                <a:ea typeface="+mn-ea"/>
                <a:cs typeface="+mn-cs"/>
              </a:rPr>
              <a:t>对局部变量来说，它使变量由动态存储方式改变为静态存储方式。</a:t>
            </a: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r>
              <a:rPr lang="zh-CN" altLang="en-US" sz="1800">
                <a:solidFill>
                  <a:srgbClr val="FFFFFF"/>
                </a:solidFill>
                <a:latin typeface="+mn-ea"/>
                <a:ea typeface="+mn-ea"/>
                <a:cs typeface="+mn-cs"/>
              </a:rPr>
              <a:t>而对全局变量来说，它使变量局部化</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局部于本文件</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，但仍为静态存储方式。</a:t>
            </a: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r>
              <a:rPr lang="zh-CN" altLang="en-US" sz="1800">
                <a:solidFill>
                  <a:srgbClr val="FFFFFF"/>
                </a:solidFill>
                <a:latin typeface="+mn-ea"/>
                <a:ea typeface="+mn-ea"/>
                <a:cs typeface="+mn-cs"/>
              </a:rPr>
              <a:t>从作用域角度看，凡有</a:t>
            </a:r>
            <a:r>
              <a:rPr lang="en-US" altLang="zh-CN" sz="1800">
                <a:solidFill>
                  <a:srgbClr val="FFFFFF"/>
                </a:solidFill>
                <a:latin typeface="+mn-ea"/>
                <a:ea typeface="+mn-ea"/>
                <a:cs typeface="+mn-cs"/>
              </a:rPr>
              <a:t>static</a:t>
            </a:r>
            <a:r>
              <a:rPr lang="zh-CN" altLang="en-US" sz="1800">
                <a:solidFill>
                  <a:srgbClr val="FFFFFF"/>
                </a:solidFill>
                <a:latin typeface="+mn-ea"/>
                <a:ea typeface="+mn-ea"/>
                <a:cs typeface="+mn-cs"/>
              </a:rPr>
              <a:t>声明的，其作用域都是局限的，或者局限于本函数内</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静态局部变量</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，或者局限于本文件内</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静态外部变量</a:t>
            </a:r>
            <a:r>
              <a:rPr lang="en-US" altLang="zh-CN" sz="1800">
                <a:solidFill>
                  <a:srgbClr val="FFFFFF"/>
                </a:solidFill>
                <a:latin typeface="+mn-ea"/>
                <a:ea typeface="+mn-ea"/>
                <a:cs typeface="+mn-cs"/>
              </a:rPr>
              <a:t>)</a:t>
            </a:r>
            <a:r>
              <a:rPr lang="zh-CN" altLang="en-US" sz="1800">
                <a:solidFill>
                  <a:srgbClr val="FFFFFF"/>
                </a:solidFill>
                <a:latin typeface="+mn-ea"/>
                <a:ea typeface="+mn-ea"/>
                <a:cs typeface="+mn-cs"/>
              </a:rPr>
              <a:t>。</a:t>
            </a:r>
            <a:endParaRPr lang="en-US" altLang="zh-CN" sz="18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存储类别小结</a:t>
            </a:r>
          </a:p>
        </p:txBody>
      </p:sp>
      <p:grpSp>
        <p:nvGrpSpPr>
          <p:cNvPr id="138244"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custDataLst>
      <p:tags r:id="rId1"/>
    </p:custData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p:cNvSpPr>
          <p:nvPr>
            <p:ph type="title"/>
          </p:nvPr>
        </p:nvSpPr>
        <p:spPr>
          <a:xfrm>
            <a:off x="584200" y="111125"/>
            <a:ext cx="10515600" cy="1325563"/>
          </a:xfrm>
        </p:spPr>
        <p:txBody>
          <a:bodyPr/>
          <a:lstStyle/>
          <a:p>
            <a:r>
              <a:rPr lang="zh-CN" altLang="en-US" smtClean="0"/>
              <a:t>关于变量的声明和定义</a:t>
            </a:r>
          </a:p>
        </p:txBody>
      </p:sp>
      <p:sp>
        <p:nvSpPr>
          <p:cNvPr id="11" name="MH_Desc_1"/>
          <p:cNvSpPr/>
          <p:nvPr>
            <p:custDataLst>
              <p:tags r:id="rId1"/>
            </p:custDataLst>
          </p:nvPr>
        </p:nvSpPr>
        <p:spPr>
          <a:xfrm>
            <a:off x="652463" y="1016000"/>
            <a:ext cx="10717212" cy="47037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0"/>
              </a:spcAft>
              <a:defRPr/>
            </a:pPr>
            <a:r>
              <a:rPr lang="zh-CN" altLang="en-US" dirty="0">
                <a:solidFill>
                  <a:schemeClr val="tx1"/>
                </a:solidFill>
              </a:rPr>
              <a:t>在声明部分出现的变量有两种情况</a:t>
            </a:r>
            <a:r>
              <a:rPr lang="en-US" altLang="zh-CN" dirty="0">
                <a:solidFill>
                  <a:schemeClr val="tx1"/>
                </a:solidFill>
              </a:rPr>
              <a:t>: </a:t>
            </a:r>
            <a:r>
              <a:rPr lang="zh-CN" altLang="en-US" dirty="0">
                <a:solidFill>
                  <a:schemeClr val="tx1"/>
                </a:solidFill>
              </a:rPr>
              <a:t>一种是需要建立存储空间的</a:t>
            </a:r>
            <a:r>
              <a:rPr lang="en-US" altLang="zh-CN" dirty="0">
                <a:solidFill>
                  <a:schemeClr val="tx1"/>
                </a:solidFill>
              </a:rPr>
              <a:t>(</a:t>
            </a:r>
            <a:r>
              <a:rPr lang="zh-CN" altLang="en-US" dirty="0">
                <a:solidFill>
                  <a:schemeClr val="tx1"/>
                </a:solidFill>
              </a:rPr>
              <a:t>如“</a:t>
            </a:r>
            <a:r>
              <a:rPr lang="en-US" altLang="zh-CN" dirty="0" err="1">
                <a:solidFill>
                  <a:schemeClr val="tx1"/>
                </a:solidFill>
              </a:rPr>
              <a:t>int</a:t>
            </a:r>
            <a:r>
              <a:rPr lang="en-US" altLang="zh-CN" dirty="0">
                <a:solidFill>
                  <a:schemeClr val="tx1"/>
                </a:solidFill>
              </a:rPr>
              <a:t> a;”)</a:t>
            </a:r>
            <a:r>
              <a:rPr lang="zh-CN" altLang="en-US" dirty="0">
                <a:solidFill>
                  <a:schemeClr val="tx1"/>
                </a:solidFill>
              </a:rPr>
              <a:t>，另一种是不需要建立存储空间的（如“</a:t>
            </a:r>
            <a:r>
              <a:rPr lang="en-US" altLang="zh-CN" dirty="0">
                <a:solidFill>
                  <a:schemeClr val="tx1"/>
                </a:solidFill>
              </a:rPr>
              <a:t>extern a;</a:t>
            </a:r>
            <a:r>
              <a:rPr lang="zh-CN" altLang="en-US" dirty="0">
                <a:solidFill>
                  <a:schemeClr val="tx1"/>
                </a:solidFill>
              </a:rPr>
              <a:t>”）。前者称为</a:t>
            </a:r>
            <a:r>
              <a:rPr lang="zh-CN" altLang="en-US" b="1" dirty="0">
                <a:solidFill>
                  <a:schemeClr val="tx1"/>
                </a:solidFill>
              </a:rPr>
              <a:t>定义性声明</a:t>
            </a:r>
            <a:r>
              <a:rPr lang="en-US" altLang="zh-CN" dirty="0">
                <a:solidFill>
                  <a:schemeClr val="tx1"/>
                </a:solidFill>
              </a:rPr>
              <a:t>(defining declaration)</a:t>
            </a:r>
            <a:r>
              <a:rPr lang="zh-CN" altLang="en-US" dirty="0">
                <a:solidFill>
                  <a:schemeClr val="tx1"/>
                </a:solidFill>
              </a:rPr>
              <a:t>，或简称</a:t>
            </a:r>
            <a:r>
              <a:rPr lang="zh-CN" altLang="en-US" b="1" dirty="0">
                <a:solidFill>
                  <a:schemeClr val="tx1"/>
                </a:solidFill>
              </a:rPr>
              <a:t>定义</a:t>
            </a:r>
            <a:r>
              <a:rPr lang="zh-CN" altLang="en-US" dirty="0">
                <a:solidFill>
                  <a:schemeClr val="tx1"/>
                </a:solidFill>
              </a:rPr>
              <a:t>（</a:t>
            </a:r>
            <a:r>
              <a:rPr lang="en-US" altLang="zh-CN" dirty="0">
                <a:solidFill>
                  <a:schemeClr val="tx1"/>
                </a:solidFill>
              </a:rPr>
              <a:t>definition</a:t>
            </a:r>
            <a:r>
              <a:rPr lang="zh-CN" altLang="en-US" dirty="0">
                <a:solidFill>
                  <a:schemeClr val="tx1"/>
                </a:solidFill>
              </a:rPr>
              <a:t>）；后者称为</a:t>
            </a:r>
            <a:r>
              <a:rPr lang="zh-CN" altLang="en-US" b="1" dirty="0">
                <a:solidFill>
                  <a:schemeClr val="tx1"/>
                </a:solidFill>
              </a:rPr>
              <a:t>引用性声明</a:t>
            </a:r>
            <a:r>
              <a:rPr lang="en-US" altLang="zh-CN" dirty="0">
                <a:solidFill>
                  <a:schemeClr val="tx1"/>
                </a:solidFill>
              </a:rPr>
              <a:t>(referencing declaration)</a:t>
            </a:r>
            <a:r>
              <a:rPr lang="zh-CN" altLang="en-US" dirty="0">
                <a:solidFill>
                  <a:schemeClr val="tx1"/>
                </a:solidFill>
              </a:rPr>
              <a:t>。一般把</a:t>
            </a:r>
            <a:r>
              <a:rPr lang="zh-CN" altLang="en-US" b="1" dirty="0">
                <a:solidFill>
                  <a:schemeClr val="tx1"/>
                </a:solidFill>
              </a:rPr>
              <a:t>建立存储空间的声明称定义</a:t>
            </a:r>
            <a:r>
              <a:rPr lang="zh-CN" altLang="en-US" dirty="0">
                <a:solidFill>
                  <a:schemeClr val="tx1"/>
                </a:solidFill>
              </a:rPr>
              <a:t>，而把</a:t>
            </a:r>
            <a:r>
              <a:rPr lang="zh-CN" altLang="en-US" b="1" dirty="0">
                <a:solidFill>
                  <a:schemeClr val="tx1"/>
                </a:solidFill>
              </a:rPr>
              <a:t>不需要建立存储空间的声明称为声明</a:t>
            </a:r>
            <a:r>
              <a:rPr lang="zh-CN" altLang="en-US" dirty="0">
                <a:solidFill>
                  <a:schemeClr val="tx1"/>
                </a:solidFill>
              </a:rPr>
              <a:t>。</a:t>
            </a:r>
            <a:endParaRPr lang="en-US" altLang="zh-CN"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algn="just" fontAlgn="auto">
              <a:lnSpc>
                <a:spcPct val="120000"/>
              </a:lnSpc>
              <a:spcBef>
                <a:spcPts val="0"/>
              </a:spcBef>
              <a:spcAft>
                <a:spcPts val="0"/>
              </a:spcAft>
              <a:defRPr/>
            </a:pPr>
            <a:r>
              <a:rPr lang="zh-CN" altLang="en-US" dirty="0">
                <a:solidFill>
                  <a:schemeClr val="tx1"/>
                </a:solidFill>
              </a:rPr>
              <a:t>外部变量定义和外部变量声明的含义是不同的。外部变量的定义只能有一次，它的位置在所有函数之外。在同一文件中，可以有多次对同一外部变量的声明，它的位置可以在函数之内（哪个函数要用就在哪个函数中声明），也可以在函数之外。系统根据外部变量的定义（而不是根据外部变量的声明）分配存储单元。对外部变量的初始化只能在“定义”时进行，而不能在“声明”中进行。所谓“声明”，其作用是声明该变量是一个已在其他地方已定义的外部变量，仅仅是为了扩展该变量的作用范围而作的“声明”。</a:t>
            </a:r>
          </a:p>
        </p:txBody>
      </p:sp>
      <p:sp>
        <p:nvSpPr>
          <p:cNvPr id="5" name="圆角矩形 12">
            <a:extLst>
              <a:ext uri="{FF2B5EF4-FFF2-40B4-BE49-F238E27FC236}"/>
            </a:extLst>
          </p:cNvPr>
          <p:cNvSpPr>
            <a:spLocks noRot="1" noChangeAspect="1" noMove="1" noResize="1" noEditPoints="1" noAdjustHandles="1" noChangeArrowheads="1" noChangeShapeType="1" noTextEdit="1"/>
          </p:cNvSpPr>
          <p:nvPr/>
        </p:nvSpPr>
        <p:spPr>
          <a:xfrm>
            <a:off x="2075995" y="2224841"/>
            <a:ext cx="7871424" cy="1740872"/>
          </a:xfrm>
          <a:prstGeom prst="roundRect">
            <a:avLst>
              <a:gd name="adj" fmla="val 4058"/>
            </a:avLst>
          </a:prstGeom>
          <a:blipFill>
            <a:blip r:embed="rId7" cstate="print"/>
            <a:stretch>
              <a:fillRect b="-3472"/>
            </a:stretch>
          </a:blipFill>
        </p:spPr>
        <p:txBody>
          <a:bodyPr/>
          <a:lstStyle/>
          <a:p>
            <a:pPr fontAlgn="auto">
              <a:spcBef>
                <a:spcPts val="0"/>
              </a:spcBef>
              <a:spcAft>
                <a:spcPts val="0"/>
              </a:spcAft>
              <a:defRPr/>
            </a:pPr>
            <a:r>
              <a:rPr lang="zh-CN" altLang="en-US">
                <a:noFill/>
                <a:latin typeface="+mn-lt"/>
                <a:ea typeface="+mn-ea"/>
                <a:cs typeface="+mn-cs"/>
              </a:rPr>
              <a:t> </a:t>
            </a:r>
          </a:p>
        </p:txBody>
      </p:sp>
      <p:grpSp>
        <p:nvGrpSpPr>
          <p:cNvPr id="140292" name="组合 5"/>
          <p:cNvGrpSpPr>
            <a:grpSpLocks/>
          </p:cNvGrpSpPr>
          <p:nvPr/>
        </p:nvGrpSpPr>
        <p:grpSpPr bwMode="auto">
          <a:xfrm>
            <a:off x="652463" y="5818188"/>
            <a:ext cx="10717212" cy="795337"/>
            <a:chOff x="8582294" y="4088152"/>
            <a:chExt cx="10013633" cy="795131"/>
          </a:xfrm>
        </p:grpSpPr>
        <p:sp>
          <p:nvSpPr>
            <p:cNvPr id="7" name="MH_Other_1">
              <a:extLst>
                <a:ext uri="{FF2B5EF4-FFF2-40B4-BE49-F238E27FC236}"/>
              </a:extLst>
            </p:cNvPr>
            <p:cNvSpPr/>
            <p:nvPr>
              <p:custDataLst>
                <p:tags r:id="rId2"/>
              </p:custDataLst>
            </p:nvPr>
          </p:nvSpPr>
          <p:spPr>
            <a:xfrm>
              <a:off x="8582294" y="4088152"/>
              <a:ext cx="774273" cy="522152"/>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8" name="MH_SubTitle_1">
              <a:extLst>
                <a:ext uri="{FF2B5EF4-FFF2-40B4-BE49-F238E27FC236}"/>
              </a:extLst>
            </p:cNvPr>
            <p:cNvSpPr/>
            <p:nvPr>
              <p:custDataLst>
                <p:tags r:id="rId3"/>
              </p:custDataLst>
            </p:nvPr>
          </p:nvSpPr>
          <p:spPr>
            <a:xfrm>
              <a:off x="9371400" y="4088152"/>
              <a:ext cx="9224527"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a:solidFill>
                    <a:schemeClr val="tx1">
                      <a:lumMod val="75000"/>
                      <a:lumOff val="25000"/>
                    </a:schemeClr>
                  </a:solidFill>
                </a:rPr>
                <a:t>有一个简单的结论，在函数中出现的对变量的声明</a:t>
              </a:r>
              <a:r>
                <a:rPr lang="en-US" altLang="zh-CN">
                  <a:solidFill>
                    <a:schemeClr val="tx1">
                      <a:lumMod val="75000"/>
                      <a:lumOff val="25000"/>
                    </a:schemeClr>
                  </a:solidFill>
                </a:rPr>
                <a:t>(</a:t>
              </a:r>
              <a:r>
                <a:rPr lang="zh-CN" altLang="en-US">
                  <a:solidFill>
                    <a:schemeClr val="tx1">
                      <a:lumMod val="75000"/>
                      <a:lumOff val="25000"/>
                    </a:schemeClr>
                  </a:solidFill>
                </a:rPr>
                <a:t>除了用</a:t>
              </a:r>
              <a:r>
                <a:rPr lang="en-US" altLang="zh-CN">
                  <a:solidFill>
                    <a:schemeClr val="tx1">
                      <a:lumMod val="75000"/>
                      <a:lumOff val="25000"/>
                    </a:schemeClr>
                  </a:solidFill>
                </a:rPr>
                <a:t>extern</a:t>
              </a:r>
              <a:r>
                <a:rPr lang="zh-CN" altLang="en-US">
                  <a:solidFill>
                    <a:schemeClr val="tx1">
                      <a:lumMod val="75000"/>
                      <a:lumOff val="25000"/>
                    </a:schemeClr>
                  </a:solidFill>
                </a:rPr>
                <a:t>声明的以外</a:t>
              </a:r>
              <a:r>
                <a:rPr lang="en-US" altLang="zh-CN">
                  <a:solidFill>
                    <a:schemeClr val="tx1">
                      <a:lumMod val="75000"/>
                      <a:lumOff val="25000"/>
                    </a:schemeClr>
                  </a:solidFill>
                </a:rPr>
                <a:t>)</a:t>
              </a:r>
              <a:r>
                <a:rPr lang="zh-CN" altLang="en-US">
                  <a:solidFill>
                    <a:schemeClr val="tx1">
                      <a:lumMod val="75000"/>
                      <a:lumOff val="25000"/>
                    </a:schemeClr>
                  </a:solidFill>
                </a:rPr>
                <a:t>都是定义。在函数中对其他函数的声明不是函数的定义。</a:t>
              </a:r>
            </a:p>
          </p:txBody>
        </p:sp>
        <p:sp>
          <p:nvSpPr>
            <p:cNvPr id="9" name="MH_Other_2">
              <a:extLst>
                <a:ext uri="{FF2B5EF4-FFF2-40B4-BE49-F238E27FC236}"/>
              </a:extLst>
            </p:cNvPr>
            <p:cNvSpPr/>
            <p:nvPr>
              <p:custDataLst>
                <p:tags r:id="rId4"/>
              </p:custDataLst>
            </p:nvPr>
          </p:nvSpPr>
          <p:spPr>
            <a:xfrm rot="16200000">
              <a:off x="18283491" y="4570847"/>
              <a:ext cx="323766" cy="301106"/>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p:cNvSpPr>
            <a:spLocks noGrp="1"/>
          </p:cNvSpPr>
          <p:nvPr>
            <p:ph type="title"/>
          </p:nvPr>
        </p:nvSpPr>
        <p:spPr>
          <a:xfrm>
            <a:off x="1912938" y="1479550"/>
            <a:ext cx="6880225" cy="712788"/>
          </a:xfrm>
        </p:spPr>
        <p:txBody>
          <a:bodyPr/>
          <a:lstStyle/>
          <a:p>
            <a:r>
              <a:rPr lang="zh-CN" altLang="en-US" sz="3600" smtClean="0"/>
              <a:t>内部函数和外部函数</a:t>
            </a:r>
          </a:p>
        </p:txBody>
      </p:sp>
      <p:sp>
        <p:nvSpPr>
          <p:cNvPr id="9" name="内容占位符 2">
            <a:extLst>
              <a:ext uri="{FF2B5EF4-FFF2-40B4-BE49-F238E27FC236}"/>
            </a:extLst>
          </p:cNvPr>
          <p:cNvSpPr>
            <a:spLocks noGrp="1"/>
          </p:cNvSpPr>
          <p:nvPr>
            <p:ph idx="1"/>
          </p:nvPr>
        </p:nvSpPr>
        <p:spPr>
          <a:xfrm>
            <a:off x="860425" y="1919288"/>
            <a:ext cx="10245725" cy="3162300"/>
          </a:xfrm>
        </p:spPr>
        <p:txBody>
          <a:bodyPr rtlCol="0" anchor="ctr">
            <a:noAutofit/>
          </a:bodyPr>
          <a:lstStyle/>
          <a:p>
            <a:pPr marL="0" indent="0" fontAlgn="auto">
              <a:lnSpc>
                <a:spcPct val="150000"/>
              </a:lnSpc>
              <a:spcBef>
                <a:spcPts val="600"/>
              </a:spcBef>
              <a:spcAft>
                <a:spcPts val="0"/>
              </a:spcAft>
              <a:buFont typeface="Arial" panose="020B0604020202020204" pitchFamily="34" charset="0"/>
              <a:buNone/>
              <a:defRPr/>
            </a:pPr>
            <a:r>
              <a:rPr lang="zh-CN" altLang="en-US" sz="2400">
                <a:solidFill>
                  <a:schemeClr val="tx1">
                    <a:lumMod val="65000"/>
                    <a:lumOff val="35000"/>
                  </a:schemeClr>
                </a:solidFill>
                <a:latin typeface="+mn-ea"/>
                <a:ea typeface="+mn-ea"/>
                <a:cs typeface="+mn-cs"/>
              </a:rPr>
              <a:t>函数本质上是全局的，因为定义一个函数的目的就是要被另外的函数调用。如果不加声明的话，一个文件中的函数既可以被本文件中其他函数调用，也可以被其他文件中的函数调用。但是</a:t>
            </a:r>
            <a:r>
              <a:rPr lang="en-US" altLang="zh-CN" sz="2400">
                <a:solidFill>
                  <a:schemeClr val="tx1">
                    <a:lumMod val="65000"/>
                    <a:lumOff val="35000"/>
                  </a:schemeClr>
                </a:solidFill>
                <a:latin typeface="+mn-ea"/>
                <a:ea typeface="+mn-ea"/>
                <a:cs typeface="+mn-cs"/>
              </a:rPr>
              <a:t>,</a:t>
            </a:r>
            <a:r>
              <a:rPr lang="zh-CN" altLang="en-US" sz="2400">
                <a:solidFill>
                  <a:schemeClr val="tx1">
                    <a:lumMod val="65000"/>
                    <a:lumOff val="35000"/>
                  </a:schemeClr>
                </a:solidFill>
                <a:latin typeface="+mn-ea"/>
                <a:ea typeface="+mn-ea"/>
                <a:cs typeface="+mn-cs"/>
              </a:rPr>
              <a:t>也可以指定某些函数不能被其他文件调用。根据函数能否被其他源文件调用，将函数区分为</a:t>
            </a:r>
            <a:r>
              <a:rPr lang="zh-CN" altLang="en-US" sz="2400" b="1">
                <a:solidFill>
                  <a:schemeClr val="tx1">
                    <a:lumMod val="65000"/>
                    <a:lumOff val="35000"/>
                  </a:schemeClr>
                </a:solidFill>
                <a:latin typeface="+mn-ea"/>
                <a:ea typeface="+mn-ea"/>
                <a:cs typeface="+mn-cs"/>
              </a:rPr>
              <a:t>内部函数</a:t>
            </a:r>
            <a:r>
              <a:rPr lang="zh-CN" altLang="en-US" sz="2400">
                <a:solidFill>
                  <a:schemeClr val="tx1">
                    <a:lumMod val="65000"/>
                    <a:lumOff val="35000"/>
                  </a:schemeClr>
                </a:solidFill>
                <a:latin typeface="+mn-ea"/>
                <a:ea typeface="+mn-ea"/>
                <a:cs typeface="+mn-cs"/>
              </a:rPr>
              <a:t>和</a:t>
            </a:r>
            <a:r>
              <a:rPr lang="zh-CN" altLang="en-US" sz="2400" b="1">
                <a:solidFill>
                  <a:schemeClr val="tx1">
                    <a:lumMod val="65000"/>
                    <a:lumOff val="35000"/>
                  </a:schemeClr>
                </a:solidFill>
                <a:latin typeface="+mn-ea"/>
                <a:ea typeface="+mn-ea"/>
                <a:cs typeface="+mn-cs"/>
              </a:rPr>
              <a:t>外部函数</a:t>
            </a:r>
            <a:r>
              <a:rPr lang="zh-CN" altLang="en-US" sz="2400">
                <a:solidFill>
                  <a:schemeClr val="tx1">
                    <a:lumMod val="65000"/>
                    <a:lumOff val="35000"/>
                  </a:schemeClr>
                </a:solidFill>
                <a:latin typeface="+mn-ea"/>
                <a:ea typeface="+mn-ea"/>
                <a:cs typeface="+mn-cs"/>
              </a:rPr>
              <a:t>。</a:t>
            </a:r>
            <a:endParaRPr lang="zh-CN" altLang="en-US" sz="2400" dirty="0">
              <a:solidFill>
                <a:schemeClr val="tx1">
                  <a:lumMod val="65000"/>
                  <a:lumOff val="35000"/>
                </a:schemeClr>
              </a:solidFill>
              <a:latin typeface="+mn-ea"/>
              <a:ea typeface="+mn-ea"/>
              <a:cs typeface="+mn-cs"/>
            </a:endParaRPr>
          </a:p>
        </p:txBody>
      </p:sp>
      <p:grpSp>
        <p:nvGrpSpPr>
          <p:cNvPr id="142339" name="组合 9"/>
          <p:cNvGrpSpPr>
            <a:grpSpLocks/>
          </p:cNvGrpSpPr>
          <p:nvPr/>
        </p:nvGrpSpPr>
        <p:grpSpPr bwMode="auto">
          <a:xfrm>
            <a:off x="860425" y="1511300"/>
            <a:ext cx="5399088" cy="657225"/>
            <a:chOff x="3275013" y="1898650"/>
            <a:chExt cx="5400000" cy="657226"/>
          </a:xfrm>
        </p:grpSpPr>
        <p:sp>
          <p:nvSpPr>
            <p:cNvPr id="11" name="MH_Other_1">
              <a:extLst>
                <a:ext uri="{FF2B5EF4-FFF2-40B4-BE49-F238E27FC236}"/>
              </a:extLst>
            </p:cNvPr>
            <p:cNvSpPr/>
            <p:nvPr>
              <p:custDataLst>
                <p:tags r:id="rId4"/>
              </p:custDataLst>
            </p:nvPr>
          </p:nvSpPr>
          <p:spPr>
            <a:xfrm>
              <a:off x="3275013" y="1898650"/>
              <a:ext cx="709733" cy="611189"/>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2">
              <a:extLst>
                <a:ext uri="{FF2B5EF4-FFF2-40B4-BE49-F238E27FC236}"/>
              </a:extLst>
            </p:cNvPr>
            <p:cNvSpPr/>
            <p:nvPr>
              <p:custDataLst>
                <p:tags r:id="rId5"/>
              </p:custDataLst>
            </p:nvPr>
          </p:nvSpPr>
          <p:spPr>
            <a:xfrm>
              <a:off x="3629086" y="1898650"/>
              <a:ext cx="709732" cy="611189"/>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5">
              <a:extLst>
                <a:ext uri="{FF2B5EF4-FFF2-40B4-BE49-F238E27FC236}"/>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42340" name="组合 13"/>
          <p:cNvGrpSpPr>
            <a:grpSpLocks/>
          </p:cNvGrpSpPr>
          <p:nvPr/>
        </p:nvGrpSpPr>
        <p:grpSpPr bwMode="auto">
          <a:xfrm>
            <a:off x="5707063" y="4883150"/>
            <a:ext cx="5399087" cy="657225"/>
            <a:chOff x="3443964" y="5368927"/>
            <a:chExt cx="5400000" cy="657224"/>
          </a:xfrm>
        </p:grpSpPr>
        <p:sp>
          <p:nvSpPr>
            <p:cNvPr id="15" name="MH_Other_3">
              <a:extLst>
                <a:ext uri="{FF2B5EF4-FFF2-40B4-BE49-F238E27FC236}"/>
              </a:extLst>
            </p:cNvPr>
            <p:cNvSpPr/>
            <p:nvPr>
              <p:custDataLst>
                <p:tags r:id="rId1"/>
              </p:custDataLst>
            </p:nvPr>
          </p:nvSpPr>
          <p:spPr>
            <a:xfrm flipV="1">
              <a:off x="7780159" y="5414965"/>
              <a:ext cx="709733" cy="611186"/>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MH_Other_4">
              <a:extLst>
                <a:ext uri="{FF2B5EF4-FFF2-40B4-BE49-F238E27FC236}"/>
              </a:extLst>
            </p:cNvPr>
            <p:cNvSpPr/>
            <p:nvPr>
              <p:custDataLst>
                <p:tags r:id="rId2"/>
              </p:custDataLst>
            </p:nvPr>
          </p:nvSpPr>
          <p:spPr>
            <a:xfrm flipV="1">
              <a:off x="8134232" y="5414965"/>
              <a:ext cx="709732" cy="611186"/>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MH_Other_6">
              <a:extLst>
                <a:ext uri="{FF2B5EF4-FFF2-40B4-BE49-F238E27FC236}"/>
              </a:extLst>
            </p:cNvPr>
            <p:cNvSpPr/>
            <p:nvPr>
              <p:custDataLst>
                <p:tags r:id="rId3"/>
              </p:custDataLst>
            </p:nvPr>
          </p:nvSpPr>
          <p:spPr>
            <a:xfrm>
              <a:off x="3443964" y="5368927"/>
              <a:ext cx="5400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
          <p:cNvSpPr>
            <a:spLocks noGrp="1"/>
          </p:cNvSpPr>
          <p:nvPr>
            <p:ph type="title"/>
          </p:nvPr>
        </p:nvSpPr>
        <p:spPr/>
        <p:txBody>
          <a:bodyPr/>
          <a:lstStyle/>
          <a:p>
            <a:r>
              <a:rPr lang="zh-CN" altLang="en-US" smtClean="0"/>
              <a:t>内部函数</a:t>
            </a:r>
          </a:p>
        </p:txBody>
      </p:sp>
      <p:sp>
        <p:nvSpPr>
          <p:cNvPr id="4" name="矩形 3"/>
          <p:cNvSpPr/>
          <p:nvPr/>
        </p:nvSpPr>
        <p:spPr>
          <a:xfrm>
            <a:off x="927100" y="1411288"/>
            <a:ext cx="4211638"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a:t>static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80038" y="1346200"/>
            <a:ext cx="6070600" cy="68897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a:solidFill>
                  <a:schemeClr val="tx1"/>
                </a:solidFill>
              </a:rPr>
              <a:t>static int fun(int a,int b)</a:t>
            </a:r>
          </a:p>
          <a:p>
            <a:pPr defTabSz="363538" fontAlgn="auto">
              <a:spcBef>
                <a:spcPts val="0"/>
              </a:spcBef>
              <a:spcAft>
                <a:spcPts val="0"/>
              </a:spcAft>
              <a:defRPr/>
            </a:pPr>
            <a:r>
              <a:rPr lang="en-US" altLang="zh-CN">
                <a:solidFill>
                  <a:srgbClr val="008000"/>
                </a:solidFill>
              </a:rPr>
              <a:t>//</a:t>
            </a:r>
            <a:r>
              <a:rPr lang="zh-CN" altLang="en-US">
                <a:solidFill>
                  <a:srgbClr val="008000"/>
                </a:solidFill>
              </a:rPr>
              <a:t>表示</a:t>
            </a:r>
            <a:r>
              <a:rPr lang="en-US" altLang="zh-CN">
                <a:solidFill>
                  <a:srgbClr val="008000"/>
                </a:solidFill>
              </a:rPr>
              <a:t>fun</a:t>
            </a:r>
            <a:r>
              <a:rPr lang="zh-CN" altLang="en-US">
                <a:solidFill>
                  <a:srgbClr val="008000"/>
                </a:solidFill>
              </a:rPr>
              <a:t>是一个内部函数，不能被其他文件调用</a:t>
            </a:r>
          </a:p>
        </p:txBody>
      </p:sp>
      <p:sp>
        <p:nvSpPr>
          <p:cNvPr id="6" name="MH_Desc_1"/>
          <p:cNvSpPr/>
          <p:nvPr>
            <p:custDataLst>
              <p:tags r:id="rId1"/>
            </p:custDataLst>
          </p:nvPr>
        </p:nvSpPr>
        <p:spPr>
          <a:xfrm>
            <a:off x="927100" y="2262188"/>
            <a:ext cx="10523538" cy="2916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内部函数又称静态函数，因为它是用</a:t>
            </a:r>
            <a:r>
              <a:rPr lang="en-US" altLang="zh-CN" b="1">
                <a:solidFill>
                  <a:schemeClr val="tx1"/>
                </a:solidFill>
              </a:rPr>
              <a:t>static</a:t>
            </a:r>
            <a:r>
              <a:rPr lang="zh-CN" altLang="en-US">
                <a:solidFill>
                  <a:schemeClr val="tx1"/>
                </a:solidFill>
              </a:rPr>
              <a:t>声明的。使用内部函数</a:t>
            </a:r>
            <a:r>
              <a:rPr lang="en-US" altLang="zh-CN">
                <a:solidFill>
                  <a:schemeClr val="tx1"/>
                </a:solidFill>
              </a:rPr>
              <a:t>,</a:t>
            </a:r>
            <a:r>
              <a:rPr lang="zh-CN" altLang="en-US">
                <a:solidFill>
                  <a:schemeClr val="tx1"/>
                </a:solidFill>
              </a:rPr>
              <a:t>可以使函数的作用域只局限于所在文件。这样，在不同的文件中即使有同名的内部函数，也互不干扰，不必担心所用函数是否会与其他文件模块中的函数同名。</a:t>
            </a:r>
          </a:p>
          <a:p>
            <a:pPr algn="just" fontAlgn="auto">
              <a:lnSpc>
                <a:spcPct val="150000"/>
              </a:lnSpc>
              <a:spcBef>
                <a:spcPts val="0"/>
              </a:spcBef>
              <a:spcAft>
                <a:spcPts val="0"/>
              </a:spcAft>
              <a:defRPr/>
            </a:pPr>
            <a:endParaRPr lang="zh-CN" altLang="en-US">
              <a:solidFill>
                <a:schemeClr val="tx1"/>
              </a:solidFill>
            </a:endParaRPr>
          </a:p>
          <a:p>
            <a:pPr algn="just" fontAlgn="auto">
              <a:lnSpc>
                <a:spcPct val="150000"/>
              </a:lnSpc>
              <a:spcBef>
                <a:spcPts val="0"/>
              </a:spcBef>
              <a:spcAft>
                <a:spcPts val="0"/>
              </a:spcAft>
              <a:defRPr/>
            </a:pPr>
            <a:r>
              <a:rPr lang="zh-CN" altLang="en-US">
                <a:solidFill>
                  <a:schemeClr val="tx1"/>
                </a:solidFill>
              </a:rPr>
              <a:t>通常把只能由本文件使用的函数和外部变量放在文件的开头，前面都冠以</a:t>
            </a:r>
            <a:r>
              <a:rPr lang="en-US" altLang="zh-CN">
                <a:solidFill>
                  <a:schemeClr val="tx1"/>
                </a:solidFill>
              </a:rPr>
              <a:t>static</a:t>
            </a:r>
            <a:r>
              <a:rPr lang="zh-CN" altLang="en-US">
                <a:solidFill>
                  <a:schemeClr val="tx1"/>
                </a:solidFill>
              </a:rPr>
              <a:t>使之局部化，其他文件不能引用。这就提高了程序的可靠性。</a:t>
            </a:r>
            <a:endParaRPr lang="en-US" altLang="zh-CN">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1"/>
          <p:cNvSpPr>
            <a:spLocks noGrp="1"/>
          </p:cNvSpPr>
          <p:nvPr>
            <p:ph type="title"/>
          </p:nvPr>
        </p:nvSpPr>
        <p:spPr/>
        <p:txBody>
          <a:bodyPr/>
          <a:lstStyle/>
          <a:p>
            <a:r>
              <a:rPr lang="zh-CN" altLang="en-US" smtClean="0"/>
              <a:t>外部函数</a:t>
            </a:r>
          </a:p>
        </p:txBody>
      </p:sp>
      <p:sp>
        <p:nvSpPr>
          <p:cNvPr id="4" name="矩形 3"/>
          <p:cNvSpPr/>
          <p:nvPr/>
        </p:nvSpPr>
        <p:spPr>
          <a:xfrm>
            <a:off x="927100" y="1411288"/>
            <a:ext cx="4211638"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a:t>extern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80038" y="1346200"/>
            <a:ext cx="6070600" cy="68897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a:solidFill>
                  <a:schemeClr val="tx1"/>
                </a:solidFill>
              </a:rPr>
              <a:t>extern int fun(int a,int b)</a:t>
            </a:r>
          </a:p>
          <a:p>
            <a:pPr defTabSz="363538" fontAlgn="auto">
              <a:spcBef>
                <a:spcPts val="0"/>
              </a:spcBef>
              <a:spcAft>
                <a:spcPts val="0"/>
              </a:spcAft>
              <a:defRPr/>
            </a:pPr>
            <a:r>
              <a:rPr lang="en-US" altLang="zh-CN">
                <a:solidFill>
                  <a:srgbClr val="008000"/>
                </a:solidFill>
              </a:rPr>
              <a:t>//</a:t>
            </a:r>
            <a:r>
              <a:rPr lang="zh-CN" altLang="en-US">
                <a:solidFill>
                  <a:srgbClr val="008000"/>
                </a:solidFill>
              </a:rPr>
              <a:t>表示</a:t>
            </a:r>
            <a:r>
              <a:rPr lang="en-US" altLang="zh-CN">
                <a:solidFill>
                  <a:srgbClr val="008000"/>
                </a:solidFill>
              </a:rPr>
              <a:t>fun</a:t>
            </a:r>
            <a:r>
              <a:rPr lang="zh-CN" altLang="en-US">
                <a:solidFill>
                  <a:srgbClr val="008000"/>
                </a:solidFill>
              </a:rPr>
              <a:t>可以被其他文件调用</a:t>
            </a:r>
          </a:p>
        </p:txBody>
      </p:sp>
      <p:sp>
        <p:nvSpPr>
          <p:cNvPr id="6" name="MH_Desc_1"/>
          <p:cNvSpPr/>
          <p:nvPr>
            <p:custDataLst>
              <p:tags r:id="rId1"/>
            </p:custDataLst>
          </p:nvPr>
        </p:nvSpPr>
        <p:spPr>
          <a:xfrm>
            <a:off x="927100" y="2262188"/>
            <a:ext cx="10523538" cy="16033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在需要调用此函数的其他文件中，需要对此函数作声明</a:t>
            </a:r>
            <a:r>
              <a:rPr lang="en-US" altLang="zh-CN">
                <a:solidFill>
                  <a:schemeClr val="tx1"/>
                </a:solidFill>
              </a:rPr>
              <a:t>(</a:t>
            </a:r>
            <a:r>
              <a:rPr lang="zh-CN" altLang="en-US">
                <a:solidFill>
                  <a:schemeClr val="tx1"/>
                </a:solidFill>
              </a:rPr>
              <a:t>不要忘记，即使在本文件中调用一个函数，也要用函数原型进行声明</a:t>
            </a:r>
            <a:r>
              <a:rPr lang="en-US" altLang="zh-CN">
                <a:solidFill>
                  <a:schemeClr val="tx1"/>
                </a:solidFill>
              </a:rPr>
              <a:t>)</a:t>
            </a:r>
            <a:r>
              <a:rPr lang="zh-CN" altLang="en-US">
                <a:solidFill>
                  <a:schemeClr val="tx1"/>
                </a:solidFill>
              </a:rPr>
              <a:t>。在对此函数作声明时，要加关键字</a:t>
            </a:r>
            <a:r>
              <a:rPr lang="en-US" altLang="zh-CN" b="1">
                <a:solidFill>
                  <a:schemeClr val="tx1"/>
                </a:solidFill>
              </a:rPr>
              <a:t>extern</a:t>
            </a:r>
            <a:r>
              <a:rPr lang="zh-CN" altLang="en-US">
                <a:solidFill>
                  <a:schemeClr val="tx1"/>
                </a:solidFill>
              </a:rPr>
              <a:t>，表示该函数“是在其他文件中定义的外部函数”。</a:t>
            </a:r>
            <a:endParaRPr lang="en-US" altLang="zh-CN">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
          <p:cNvSpPr>
            <a:spLocks noGrp="1"/>
          </p:cNvSpPr>
          <p:nvPr>
            <p:ph type="title"/>
          </p:nvPr>
        </p:nvSpPr>
        <p:spPr>
          <a:xfrm>
            <a:off x="566738" y="101600"/>
            <a:ext cx="10515600" cy="965200"/>
          </a:xfrm>
        </p:spPr>
        <p:txBody>
          <a:bodyPr/>
          <a:lstStyle/>
          <a:p>
            <a:r>
              <a:rPr lang="zh-CN" altLang="en-US" smtClean="0"/>
              <a:t>外部函数</a:t>
            </a:r>
          </a:p>
        </p:txBody>
      </p:sp>
      <p:sp>
        <p:nvSpPr>
          <p:cNvPr id="146434" name="内容占位符 2"/>
          <p:cNvSpPr>
            <a:spLocks noGrp="1"/>
          </p:cNvSpPr>
          <p:nvPr>
            <p:ph idx="1"/>
          </p:nvPr>
        </p:nvSpPr>
        <p:spPr>
          <a:xfrm>
            <a:off x="414338" y="790575"/>
            <a:ext cx="1066800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7.20】</a:t>
            </a:r>
            <a:r>
              <a:rPr lang="zh-CN" altLang="en-US" sz="2000" smtClean="0">
                <a:solidFill>
                  <a:schemeClr val="accent1"/>
                </a:solidFill>
              </a:rPr>
              <a:t>有一个字符串</a:t>
            </a:r>
            <a:r>
              <a:rPr lang="en-US" altLang="zh-CN" sz="2000" smtClean="0">
                <a:solidFill>
                  <a:schemeClr val="accent1"/>
                </a:solidFill>
              </a:rPr>
              <a:t>,</a:t>
            </a:r>
            <a:r>
              <a:rPr lang="zh-CN" altLang="en-US" sz="2000" smtClean="0">
                <a:solidFill>
                  <a:schemeClr val="accent1"/>
                </a:solidFill>
              </a:rPr>
              <a:t>内有若干个字符</a:t>
            </a:r>
            <a:r>
              <a:rPr lang="en-US" altLang="zh-CN" sz="2000" smtClean="0">
                <a:solidFill>
                  <a:schemeClr val="accent1"/>
                </a:solidFill>
              </a:rPr>
              <a:t>,</a:t>
            </a:r>
            <a:r>
              <a:rPr lang="zh-CN" altLang="en-US" sz="2000" smtClean="0">
                <a:solidFill>
                  <a:schemeClr val="accent1"/>
                </a:solidFill>
              </a:rPr>
              <a:t>现输入一个字符</a:t>
            </a:r>
            <a:r>
              <a:rPr lang="en-US" altLang="zh-CN" sz="2000" smtClean="0">
                <a:solidFill>
                  <a:schemeClr val="accent1"/>
                </a:solidFill>
              </a:rPr>
              <a:t>,</a:t>
            </a:r>
            <a:r>
              <a:rPr lang="zh-CN" altLang="en-US" sz="2000" smtClean="0">
                <a:solidFill>
                  <a:schemeClr val="accent1"/>
                </a:solidFill>
              </a:rPr>
              <a:t>要求程序将字符串中该字符删去。用外部函数实现。</a:t>
            </a:r>
          </a:p>
        </p:txBody>
      </p:sp>
      <p:sp>
        <p:nvSpPr>
          <p:cNvPr id="146435" name="矩形 9"/>
          <p:cNvSpPr>
            <a:spLocks noChangeArrowheads="1"/>
          </p:cNvSpPr>
          <p:nvPr/>
        </p:nvSpPr>
        <p:spPr bwMode="auto">
          <a:xfrm>
            <a:off x="566738" y="1654175"/>
            <a:ext cx="10782300" cy="369888"/>
          </a:xfrm>
          <a:prstGeom prst="rect">
            <a:avLst/>
          </a:prstGeom>
          <a:noFill/>
          <a:ln w="9525">
            <a:noFill/>
            <a:miter lim="800000"/>
            <a:headEnd/>
            <a:tailEnd/>
          </a:ln>
        </p:spPr>
        <p:txBody>
          <a:bodyPr>
            <a:spAutoFit/>
          </a:bodyPr>
          <a:lstStyle/>
          <a:p>
            <a:r>
              <a:rPr lang="zh-CN" altLang="en-US" b="1">
                <a:latin typeface="等线"/>
                <a:ea typeface="等线"/>
              </a:rPr>
              <a:t>解题思路</a:t>
            </a:r>
            <a:r>
              <a:rPr lang="en-US" altLang="zh-CN" b="1">
                <a:latin typeface="等线"/>
                <a:ea typeface="等线"/>
              </a:rPr>
              <a:t>:</a:t>
            </a:r>
            <a:r>
              <a:rPr lang="en-US" altLang="zh-CN">
                <a:latin typeface="等线"/>
                <a:ea typeface="等线"/>
              </a:rPr>
              <a:t> </a:t>
            </a:r>
            <a:r>
              <a:rPr lang="zh-CN" altLang="en-US">
                <a:latin typeface="等线"/>
                <a:ea typeface="等线"/>
              </a:rPr>
              <a:t>设要删除空格</a:t>
            </a:r>
          </a:p>
        </p:txBody>
      </p:sp>
      <p:graphicFrame>
        <p:nvGraphicFramePr>
          <p:cNvPr id="5" name="表格 4"/>
          <p:cNvGraphicFramePr>
            <a:graphicFrameLocks noGrp="1"/>
          </p:cNvGraphicFramePr>
          <p:nvPr/>
        </p:nvGraphicFramePr>
        <p:xfrm>
          <a:off x="3221038" y="1343025"/>
          <a:ext cx="7473600" cy="1529080"/>
        </p:xfrm>
        <a:graphic>
          <a:graphicData uri="http://schemas.openxmlformats.org/drawingml/2006/table">
            <a:tbl>
              <a:tblPr>
                <a:tableStyleId>{5C22544A-7EE6-4342-B048-85BDC9FD1C3A}</a:tableStyleId>
              </a:tblPr>
              <a:tblGrid>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gridCol w="373680">
                  <a:extLst>
                    <a:ext uri="{9D8B030D-6E8A-4147-A177-3AD203B41FA5}"/>
                  </a:extLst>
                </a:gridCol>
              </a:tblGrid>
              <a:tr h="370840">
                <a:tc>
                  <a:txBody>
                    <a:bodyPr/>
                    <a:lstStyle/>
                    <a:p>
                      <a:pPr algn="ctr"/>
                      <a:r>
                        <a:rPr lang="en-US" altLang="zh-CN" sz="1600"/>
                        <a:t>T</a:t>
                      </a:r>
                      <a:endParaRPr lang="zh-CN" altLang="en-US" sz="1600"/>
                    </a:p>
                  </a:txBody>
                  <a:tcPr/>
                </a:tc>
                <a:tc>
                  <a:txBody>
                    <a:bodyPr/>
                    <a:lstStyle/>
                    <a:p>
                      <a:pPr algn="ctr"/>
                      <a:r>
                        <a:rPr lang="en-US" altLang="zh-CN" sz="1600"/>
                        <a:t>h</a:t>
                      </a:r>
                      <a:endParaRPr lang="zh-CN" altLang="en-US" sz="1600"/>
                    </a:p>
                  </a:txBody>
                  <a:tcPr/>
                </a:tc>
                <a:tc>
                  <a:txBody>
                    <a:bodyPr/>
                    <a:lstStyle/>
                    <a:p>
                      <a:pPr algn="ctr"/>
                      <a:r>
                        <a:rPr lang="en-US" altLang="zh-CN" sz="1600"/>
                        <a:t>i</a:t>
                      </a:r>
                      <a:endParaRPr lang="zh-CN" altLang="en-US" sz="1600"/>
                    </a:p>
                  </a:txBody>
                  <a:tcPr/>
                </a:tc>
                <a:tc>
                  <a:txBody>
                    <a:bodyPr/>
                    <a:lstStyle/>
                    <a:p>
                      <a:pPr algn="ctr"/>
                      <a:r>
                        <a:rPr lang="en-US" altLang="zh-CN" sz="1600"/>
                        <a:t>s</a:t>
                      </a:r>
                      <a:endParaRPr lang="zh-CN" altLang="en-US" sz="1600"/>
                    </a:p>
                  </a:txBody>
                  <a:tcPr/>
                </a:tc>
                <a:tc>
                  <a:txBody>
                    <a:bodyPr/>
                    <a:lstStyle/>
                    <a:p>
                      <a:pPr algn="ctr"/>
                      <a:r>
                        <a:rPr lang="en-US" altLang="zh-CN" sz="1600"/>
                        <a:t> </a:t>
                      </a:r>
                      <a:endParaRPr lang="zh-CN" altLang="en-US" sz="1600"/>
                    </a:p>
                  </a:txBody>
                  <a:tcPr/>
                </a:tc>
                <a:tc>
                  <a:txBody>
                    <a:bodyPr/>
                    <a:lstStyle/>
                    <a:p>
                      <a:pPr algn="ctr"/>
                      <a:r>
                        <a:rPr lang="en-US" altLang="zh-CN" sz="1600"/>
                        <a:t>i</a:t>
                      </a:r>
                      <a:endParaRPr lang="zh-CN" altLang="en-US" sz="1600"/>
                    </a:p>
                  </a:txBody>
                  <a:tcPr/>
                </a:tc>
                <a:tc>
                  <a:txBody>
                    <a:bodyPr/>
                    <a:lstStyle/>
                    <a:p>
                      <a:pPr algn="ctr"/>
                      <a:r>
                        <a:rPr lang="en-US" altLang="zh-CN" sz="1600"/>
                        <a:t>s</a:t>
                      </a:r>
                      <a:endParaRPr lang="zh-CN" altLang="en-US" sz="1600"/>
                    </a:p>
                  </a:txBody>
                  <a:tcPr/>
                </a:tc>
                <a:tc>
                  <a:txBody>
                    <a:bodyPr/>
                    <a:lstStyle/>
                    <a:p>
                      <a:pPr algn="ctr"/>
                      <a:r>
                        <a:rPr lang="en-US" altLang="zh-CN" sz="1600"/>
                        <a:t> </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 </a:t>
                      </a:r>
                      <a:endParaRPr lang="zh-CN" altLang="en-US" sz="1600"/>
                    </a:p>
                  </a:txBody>
                  <a:tcPr/>
                </a:tc>
                <a:tc>
                  <a:txBody>
                    <a:bodyPr/>
                    <a:lstStyle/>
                    <a:p>
                      <a:pPr algn="ctr"/>
                      <a:r>
                        <a:rPr lang="en-US" altLang="zh-CN" sz="1600"/>
                        <a:t>C</a:t>
                      </a:r>
                      <a:endParaRPr lang="zh-CN" altLang="en-US" sz="1600"/>
                    </a:p>
                  </a:txBody>
                  <a:tcPr/>
                </a:tc>
                <a:tc>
                  <a:txBody>
                    <a:bodyPr/>
                    <a:lstStyle/>
                    <a:p>
                      <a:pPr algn="ctr"/>
                      <a:r>
                        <a:rPr lang="en-US" altLang="zh-CN" sz="1600"/>
                        <a:t> </a:t>
                      </a:r>
                      <a:endParaRPr lang="zh-CN" altLang="en-US" sz="1600"/>
                    </a:p>
                  </a:txBody>
                  <a:tcPr/>
                </a:tc>
                <a:tc>
                  <a:txBody>
                    <a:bodyPr/>
                    <a:lstStyle/>
                    <a:p>
                      <a:pPr algn="ctr"/>
                      <a:r>
                        <a:rPr lang="en-US" altLang="zh-CN" sz="1600"/>
                        <a:t>p</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o</a:t>
                      </a:r>
                      <a:endParaRPr lang="zh-CN" altLang="en-US" sz="1600"/>
                    </a:p>
                  </a:txBody>
                  <a:tcPr/>
                </a:tc>
                <a:tc>
                  <a:txBody>
                    <a:bodyPr/>
                    <a:lstStyle/>
                    <a:p>
                      <a:pPr algn="ctr"/>
                      <a:r>
                        <a:rPr lang="en-US" altLang="zh-CN" sz="1600"/>
                        <a:t>g</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m</a:t>
                      </a:r>
                      <a:endParaRPr lang="zh-CN" altLang="en-US" sz="1600"/>
                    </a:p>
                  </a:txBody>
                  <a:tcPr/>
                </a:tc>
                <a:tc>
                  <a:txBody>
                    <a:bodyPr/>
                    <a:lstStyle/>
                    <a:p>
                      <a:pPr algn="ctr"/>
                      <a:r>
                        <a:rPr lang="en-US" altLang="zh-CN" sz="1600"/>
                        <a:t>\0</a:t>
                      </a:r>
                      <a:endParaRPr lang="zh-CN" altLang="en-US" sz="1600"/>
                    </a:p>
                  </a:txBody>
                  <a:tcPr/>
                </a:tc>
                <a:extLst>
                  <a:ext uri="{0D108BD9-81ED-4DB2-BD59-A6C34878D82A}"/>
                </a:extLst>
              </a:tr>
              <a:tr h="370840">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extLst>
                  <a:ext uri="{0D108BD9-81ED-4DB2-BD59-A6C34878D82A}"/>
                </a:extLst>
              </a:tr>
              <a:tr h="370840">
                <a:tc>
                  <a:txBody>
                    <a:bodyPr/>
                    <a:lstStyle/>
                    <a:p>
                      <a:pPr algn="ctr"/>
                      <a:r>
                        <a:rPr lang="en-US" altLang="zh-CN" sz="1600"/>
                        <a:t>T</a:t>
                      </a:r>
                      <a:endParaRPr lang="zh-CN" altLang="en-US" sz="1600"/>
                    </a:p>
                  </a:txBody>
                  <a:tcPr/>
                </a:tc>
                <a:tc>
                  <a:txBody>
                    <a:bodyPr/>
                    <a:lstStyle/>
                    <a:p>
                      <a:pPr algn="ctr"/>
                      <a:r>
                        <a:rPr lang="en-US" altLang="zh-CN" sz="1600"/>
                        <a:t>h</a:t>
                      </a:r>
                      <a:endParaRPr lang="zh-CN" altLang="en-US" sz="1600"/>
                    </a:p>
                  </a:txBody>
                  <a:tcPr/>
                </a:tc>
                <a:tc>
                  <a:txBody>
                    <a:bodyPr/>
                    <a:lstStyle/>
                    <a:p>
                      <a:pPr algn="ctr"/>
                      <a:r>
                        <a:rPr lang="en-US" altLang="zh-CN" sz="1600"/>
                        <a:t>i</a:t>
                      </a:r>
                      <a:endParaRPr lang="zh-CN" altLang="en-US" sz="1600"/>
                    </a:p>
                  </a:txBody>
                  <a:tcPr/>
                </a:tc>
                <a:tc>
                  <a:txBody>
                    <a:bodyPr/>
                    <a:lstStyle/>
                    <a:p>
                      <a:pPr algn="ctr"/>
                      <a:r>
                        <a:rPr lang="en-US" altLang="zh-CN" sz="1600"/>
                        <a:t>s</a:t>
                      </a:r>
                      <a:endParaRPr lang="zh-CN" altLang="en-US" sz="1600"/>
                    </a:p>
                  </a:txBody>
                  <a:tcPr/>
                </a:tc>
                <a:tc>
                  <a:txBody>
                    <a:bodyPr/>
                    <a:lstStyle/>
                    <a:p>
                      <a:pPr algn="ctr"/>
                      <a:r>
                        <a:rPr lang="en-US" altLang="zh-CN" sz="1600"/>
                        <a:t>i</a:t>
                      </a:r>
                      <a:endParaRPr lang="zh-CN" altLang="en-US" sz="1600"/>
                    </a:p>
                  </a:txBody>
                  <a:tcPr/>
                </a:tc>
                <a:tc>
                  <a:txBody>
                    <a:bodyPr/>
                    <a:lstStyle/>
                    <a:p>
                      <a:pPr algn="ctr"/>
                      <a:r>
                        <a:rPr lang="en-US" altLang="zh-CN" sz="1600"/>
                        <a:t>s</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C</a:t>
                      </a:r>
                      <a:endParaRPr lang="zh-CN" altLang="en-US" sz="1600"/>
                    </a:p>
                  </a:txBody>
                  <a:tcPr/>
                </a:tc>
                <a:tc>
                  <a:txBody>
                    <a:bodyPr/>
                    <a:lstStyle/>
                    <a:p>
                      <a:pPr algn="ctr"/>
                      <a:r>
                        <a:rPr lang="en-US" altLang="zh-CN" sz="1600"/>
                        <a:t>p</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o</a:t>
                      </a:r>
                      <a:endParaRPr lang="zh-CN" altLang="en-US" sz="1600"/>
                    </a:p>
                  </a:txBody>
                  <a:tcPr/>
                </a:tc>
                <a:tc>
                  <a:txBody>
                    <a:bodyPr/>
                    <a:lstStyle/>
                    <a:p>
                      <a:pPr algn="ctr"/>
                      <a:r>
                        <a:rPr lang="en-US" altLang="zh-CN" sz="1600"/>
                        <a:t>g</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m</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m</a:t>
                      </a:r>
                      <a:endParaRPr lang="zh-CN" altLang="en-US" sz="1600"/>
                    </a:p>
                  </a:txBody>
                  <a:tcPr/>
                </a:tc>
                <a:tc>
                  <a:txBody>
                    <a:bodyPr/>
                    <a:lstStyle/>
                    <a:p>
                      <a:pPr algn="ctr"/>
                      <a:r>
                        <a:rPr lang="en-US" altLang="zh-CN" sz="1600"/>
                        <a:t>\0</a:t>
                      </a:r>
                      <a:endParaRPr lang="zh-CN" altLang="en-US" sz="1600"/>
                    </a:p>
                  </a:txBody>
                  <a:tcPr/>
                </a:tc>
                <a:extLst>
                  <a:ext uri="{0D108BD9-81ED-4DB2-BD59-A6C34878D82A}"/>
                </a:extLst>
              </a:tr>
            </a:tbl>
          </a:graphicData>
        </a:graphic>
      </p:graphicFrame>
      <p:cxnSp>
        <p:nvCxnSpPr>
          <p:cNvPr id="7" name="直接箭头连接符 6"/>
          <p:cNvCxnSpPr/>
          <p:nvPr/>
        </p:nvCxnSpPr>
        <p:spPr>
          <a:xfrm>
            <a:off x="3408363" y="1782763"/>
            <a:ext cx="0"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86188" y="1782763"/>
            <a:ext cx="0"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154488" y="1782763"/>
            <a:ext cx="0"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541838" y="1782763"/>
            <a:ext cx="0"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919663" y="1782763"/>
            <a:ext cx="347662"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267325" y="1768475"/>
            <a:ext cx="347663"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654675" y="1768475"/>
            <a:ext cx="735013"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013450" y="1768475"/>
            <a:ext cx="1133475"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389688" y="1768475"/>
            <a:ext cx="1511300" cy="25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757988" y="1768475"/>
            <a:ext cx="1511300" cy="25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126288" y="1768475"/>
            <a:ext cx="1509712" cy="25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493000" y="1768475"/>
            <a:ext cx="1511300" cy="25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861300" y="1768475"/>
            <a:ext cx="1509713" cy="25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8228013" y="1768475"/>
            <a:ext cx="1511300" cy="25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8596313" y="1768475"/>
            <a:ext cx="1511300" cy="25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6537" name="组合 33"/>
          <p:cNvGrpSpPr>
            <a:grpSpLocks/>
          </p:cNvGrpSpPr>
          <p:nvPr/>
        </p:nvGrpSpPr>
        <p:grpSpPr bwMode="auto">
          <a:xfrm>
            <a:off x="706438" y="2570163"/>
            <a:ext cx="6538912" cy="3257550"/>
            <a:chOff x="5732227" y="2882349"/>
            <a:chExt cx="5683485" cy="3258527"/>
          </a:xfrm>
        </p:grpSpPr>
        <p:sp>
          <p:nvSpPr>
            <p:cNvPr id="35" name="圆角矩形 12">
              <a:extLst>
                <a:ext uri="{FF2B5EF4-FFF2-40B4-BE49-F238E27FC236}"/>
              </a:extLst>
            </p:cNvPr>
            <p:cNvSpPr/>
            <p:nvPr/>
          </p:nvSpPr>
          <p:spPr>
            <a:xfrm>
              <a:off x="5732227" y="2882349"/>
              <a:ext cx="5683485" cy="3258527"/>
            </a:xfrm>
            <a:prstGeom prst="roundRect">
              <a:avLst>
                <a:gd name="adj" fmla="val 1554"/>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a:t>
              </a:r>
            </a:p>
            <a:p>
              <a:pPr defTabSz="363538" fontAlgn="auto">
                <a:spcBef>
                  <a:spcPts val="0"/>
                </a:spcBef>
                <a:spcAft>
                  <a:spcPts val="0"/>
                </a:spcAft>
                <a:defRPr/>
              </a:pPr>
              <a:r>
                <a:rPr lang="en-US" altLang="zh-CN" sz="1400"/>
                <a:t>	</a:t>
              </a:r>
              <a:r>
                <a:rPr lang="en-US" altLang="zh-CN" sz="1400">
                  <a:solidFill>
                    <a:schemeClr val="accent6"/>
                  </a:solidFill>
                </a:rPr>
                <a:t>extern void enter_string(char str[]);</a:t>
              </a:r>
              <a:r>
                <a:rPr lang="en-US" altLang="zh-CN" sz="1400"/>
                <a:t>			</a:t>
              </a:r>
              <a:r>
                <a:rPr lang="en-US" altLang="zh-CN" sz="1400">
                  <a:solidFill>
                    <a:srgbClr val="008000"/>
                  </a:solidFill>
                </a:rPr>
                <a:t>//</a:t>
              </a:r>
              <a:r>
                <a:rPr lang="zh-CN" altLang="en-US" sz="1400">
                  <a:solidFill>
                    <a:srgbClr val="008000"/>
                  </a:solidFill>
                </a:rPr>
                <a:t>对函数的声明</a:t>
              </a:r>
            </a:p>
            <a:p>
              <a:pPr defTabSz="363538" fontAlgn="auto">
                <a:spcBef>
                  <a:spcPts val="0"/>
                </a:spcBef>
                <a:spcAft>
                  <a:spcPts val="0"/>
                </a:spcAft>
                <a:defRPr/>
              </a:pPr>
              <a:r>
                <a:rPr lang="zh-CN" altLang="en-US" sz="1400"/>
                <a:t>	</a:t>
              </a:r>
              <a:r>
                <a:rPr lang="en-US" altLang="zh-CN" sz="1400">
                  <a:solidFill>
                    <a:schemeClr val="accent6"/>
                  </a:solidFill>
                </a:rPr>
                <a:t>extern void delete_string(char str[],char ch); </a:t>
              </a:r>
              <a:r>
                <a:rPr lang="en-US" altLang="zh-CN" sz="1400"/>
                <a:t>	</a:t>
              </a:r>
              <a:r>
                <a:rPr lang="en-US" altLang="zh-CN" sz="1400">
                  <a:solidFill>
                    <a:srgbClr val="008000"/>
                  </a:solidFill>
                </a:rPr>
                <a:t>//</a:t>
              </a:r>
              <a:r>
                <a:rPr lang="zh-CN" altLang="en-US" sz="1400">
                  <a:solidFill>
                    <a:srgbClr val="008000"/>
                  </a:solidFill>
                </a:rPr>
                <a:t>对函数的声明</a:t>
              </a:r>
            </a:p>
            <a:p>
              <a:pPr defTabSz="363538" fontAlgn="auto">
                <a:spcBef>
                  <a:spcPts val="0"/>
                </a:spcBef>
                <a:spcAft>
                  <a:spcPts val="0"/>
                </a:spcAft>
                <a:defRPr/>
              </a:pPr>
              <a:r>
                <a:rPr lang="zh-CN" altLang="en-US" sz="1400"/>
                <a:t>	</a:t>
              </a:r>
              <a:r>
                <a:rPr lang="en-US" altLang="zh-CN" sz="1400">
                  <a:solidFill>
                    <a:schemeClr val="accent6"/>
                  </a:solidFill>
                </a:rPr>
                <a:t>extern void print_string(char str[]);</a:t>
              </a:r>
              <a:r>
                <a:rPr lang="en-US" altLang="zh-CN" sz="1400"/>
                <a:t>			</a:t>
              </a:r>
              <a:r>
                <a:rPr lang="en-US" altLang="zh-CN" sz="1400">
                  <a:solidFill>
                    <a:srgbClr val="008000"/>
                  </a:solidFill>
                </a:rPr>
                <a:t>//</a:t>
              </a:r>
              <a:r>
                <a:rPr lang="zh-CN" altLang="en-US" sz="1400">
                  <a:solidFill>
                    <a:srgbClr val="008000"/>
                  </a:solidFill>
                </a:rPr>
                <a:t>对函数的声明</a:t>
              </a:r>
            </a:p>
            <a:p>
              <a:pPr defTabSz="363538" fontAlgn="auto">
                <a:spcBef>
                  <a:spcPts val="0"/>
                </a:spcBef>
                <a:spcAft>
                  <a:spcPts val="0"/>
                </a:spcAft>
                <a:defRPr/>
              </a:pPr>
              <a:r>
                <a:rPr lang="zh-CN" altLang="en-US" sz="1400"/>
                <a:t>	</a:t>
              </a:r>
              <a:r>
                <a:rPr lang="en-US" altLang="zh-CN" sz="1400">
                  <a:solidFill>
                    <a:srgbClr val="008000"/>
                  </a:solidFill>
                </a:rPr>
                <a:t>//</a:t>
              </a:r>
              <a:r>
                <a:rPr lang="zh-CN" altLang="en-US" sz="1400">
                  <a:solidFill>
                    <a:srgbClr val="008000"/>
                  </a:solidFill>
                </a:rPr>
                <a:t>以上</a:t>
              </a:r>
              <a:r>
                <a:rPr lang="en-US" altLang="zh-CN" sz="1400">
                  <a:solidFill>
                    <a:srgbClr val="008000"/>
                  </a:solidFill>
                </a:rPr>
                <a:t>3</a:t>
              </a:r>
              <a:r>
                <a:rPr lang="zh-CN" altLang="en-US" sz="1400">
                  <a:solidFill>
                    <a:srgbClr val="008000"/>
                  </a:solidFill>
                </a:rPr>
                <a:t>行声明了在本函数中将要调用的已在其他文件中定义的</a:t>
              </a:r>
              <a:r>
                <a:rPr lang="en-US" altLang="zh-CN" sz="1400">
                  <a:solidFill>
                    <a:srgbClr val="008000"/>
                  </a:solidFill>
                </a:rPr>
                <a:t>3</a:t>
              </a:r>
              <a:r>
                <a:rPr lang="zh-CN" altLang="en-US" sz="1400">
                  <a:solidFill>
                    <a:srgbClr val="008000"/>
                  </a:solidFill>
                </a:rPr>
                <a:t>个函数</a:t>
              </a:r>
            </a:p>
            <a:p>
              <a:pPr defTabSz="363538" fontAlgn="auto">
                <a:spcBef>
                  <a:spcPts val="0"/>
                </a:spcBef>
                <a:spcAft>
                  <a:spcPts val="0"/>
                </a:spcAft>
                <a:defRPr/>
              </a:pPr>
              <a:r>
                <a:rPr lang="zh-CN" altLang="en-US" sz="1400"/>
                <a:t>	</a:t>
              </a:r>
              <a:r>
                <a:rPr lang="en-US" altLang="zh-CN" sz="1400"/>
                <a:t>char c,str[80];</a:t>
              </a:r>
            </a:p>
            <a:p>
              <a:pPr defTabSz="363538" fontAlgn="auto">
                <a:spcBef>
                  <a:spcPts val="0"/>
                </a:spcBef>
                <a:spcAft>
                  <a:spcPts val="0"/>
                </a:spcAft>
                <a:defRPr/>
              </a:pPr>
              <a:r>
                <a:rPr lang="en-US" altLang="zh-CN" sz="1400"/>
                <a:t>	enter_string(str);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enter_string</a:t>
              </a:r>
              <a:r>
                <a:rPr lang="zh-CN" altLang="en-US" sz="1400">
                  <a:solidFill>
                    <a:srgbClr val="008000"/>
                  </a:solidFill>
                </a:rPr>
                <a:t>函数</a:t>
              </a:r>
            </a:p>
            <a:p>
              <a:pPr defTabSz="363538" fontAlgn="auto">
                <a:spcBef>
                  <a:spcPts val="0"/>
                </a:spcBef>
                <a:spcAft>
                  <a:spcPts val="0"/>
                </a:spcAft>
                <a:defRPr/>
              </a:pPr>
              <a:r>
                <a:rPr lang="zh-CN" altLang="en-US" sz="1400"/>
                <a:t>	</a:t>
              </a:r>
              <a:r>
                <a:rPr lang="en-US" altLang="zh-CN" sz="1400"/>
                <a:t>scanf("%c",&amp;c); 		</a:t>
              </a:r>
              <a:r>
                <a:rPr lang="en-US" altLang="zh-CN" sz="1400">
                  <a:solidFill>
                    <a:srgbClr val="008000"/>
                  </a:solidFill>
                </a:rPr>
                <a:t>//</a:t>
              </a:r>
              <a:r>
                <a:rPr lang="zh-CN" altLang="en-US" sz="1400">
                  <a:solidFill>
                    <a:srgbClr val="008000"/>
                  </a:solidFill>
                </a:rPr>
                <a:t>输入要求删去的字符</a:t>
              </a:r>
            </a:p>
            <a:p>
              <a:pPr defTabSz="363538" fontAlgn="auto">
                <a:spcBef>
                  <a:spcPts val="0"/>
                </a:spcBef>
                <a:spcAft>
                  <a:spcPts val="0"/>
                </a:spcAft>
                <a:defRPr/>
              </a:pPr>
              <a:r>
                <a:rPr lang="zh-CN" altLang="en-US" sz="1400"/>
                <a:t>	</a:t>
              </a:r>
              <a:r>
                <a:rPr lang="en-US" altLang="zh-CN" sz="1400"/>
                <a:t>delete_string(str,c);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delete_string</a:t>
              </a:r>
              <a:r>
                <a:rPr lang="zh-CN" altLang="en-US" sz="1400">
                  <a:solidFill>
                    <a:srgbClr val="008000"/>
                  </a:solidFill>
                </a:rPr>
                <a:t>函数 </a:t>
              </a:r>
            </a:p>
            <a:p>
              <a:pPr defTabSz="363538" fontAlgn="auto">
                <a:spcBef>
                  <a:spcPts val="0"/>
                </a:spcBef>
                <a:spcAft>
                  <a:spcPts val="0"/>
                </a:spcAft>
                <a:defRPr/>
              </a:pPr>
              <a:r>
                <a:rPr lang="zh-CN" altLang="en-US" sz="1400"/>
                <a:t>	</a:t>
              </a:r>
              <a:r>
                <a:rPr lang="en-US" altLang="zh-CN" sz="1400"/>
                <a:t>print_string(str);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print_string</a:t>
              </a:r>
              <a:r>
                <a:rPr lang="zh-CN" altLang="en-US" sz="1400">
                  <a:solidFill>
                    <a:srgbClr val="008000"/>
                  </a:solidFill>
                </a:rPr>
                <a:t>函数</a:t>
              </a:r>
            </a:p>
            <a:p>
              <a:pPr defTabSz="363538" fontAlgn="auto">
                <a:spcBef>
                  <a:spcPts val="0"/>
                </a:spcBef>
                <a:spcAft>
                  <a:spcPts val="0"/>
                </a:spcAft>
                <a:defRPr/>
              </a:pPr>
              <a:r>
                <a:rPr lang="zh-CN" altLang="en-US" sz="1400"/>
                <a:t>	</a:t>
              </a:r>
              <a:r>
                <a:rPr lang="en-US" altLang="zh-CN" sz="1400"/>
                <a:t>return 0;</a:t>
              </a:r>
            </a:p>
            <a:p>
              <a:pPr defTabSz="363538" fontAlgn="auto">
                <a:spcBef>
                  <a:spcPts val="0"/>
                </a:spcBef>
                <a:spcAft>
                  <a:spcPts val="0"/>
                </a:spcAft>
                <a:defRPr/>
              </a:pPr>
              <a:r>
                <a:rPr lang="en-US" altLang="zh-CN" sz="1400"/>
                <a:t>}</a:t>
              </a:r>
              <a:endParaRPr lang="zh-CN" altLang="en-US" sz="1400" dirty="0"/>
            </a:p>
          </p:txBody>
        </p:sp>
        <p:sp>
          <p:nvSpPr>
            <p:cNvPr id="36" name="圆角矩形 12">
              <a:extLst>
                <a:ext uri="{FF2B5EF4-FFF2-40B4-BE49-F238E27FC236}"/>
              </a:extLst>
            </p:cNvPr>
            <p:cNvSpPr/>
            <p:nvPr/>
          </p:nvSpPr>
          <p:spPr>
            <a:xfrm>
              <a:off x="5748785" y="2902992"/>
              <a:ext cx="5648990" cy="279484"/>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spcCol="360000"/>
            <a:lstStyle/>
            <a:p>
              <a:pPr algn="ctr" defTabSz="363538" fontAlgn="auto">
                <a:lnSpc>
                  <a:spcPct val="110000"/>
                </a:lnSpc>
                <a:spcBef>
                  <a:spcPts val="0"/>
                </a:spcBef>
                <a:spcAft>
                  <a:spcPts val="0"/>
                </a:spcAft>
                <a:defRPr/>
              </a:pPr>
              <a:r>
                <a:rPr lang="en-US" altLang="zh-CN" sz="1400" b="1"/>
                <a:t>file1.c</a:t>
              </a:r>
              <a:endParaRPr lang="en-US" altLang="zh-CN" sz="1400" b="1" dirty="0"/>
            </a:p>
          </p:txBody>
        </p:sp>
      </p:grpSp>
      <p:grpSp>
        <p:nvGrpSpPr>
          <p:cNvPr id="146538" name="组合 36"/>
          <p:cNvGrpSpPr>
            <a:grpSpLocks/>
          </p:cNvGrpSpPr>
          <p:nvPr/>
        </p:nvGrpSpPr>
        <p:grpSpPr bwMode="auto">
          <a:xfrm>
            <a:off x="706438" y="5857875"/>
            <a:ext cx="6538912" cy="900113"/>
            <a:chOff x="5732227" y="2882350"/>
            <a:chExt cx="5683485" cy="900618"/>
          </a:xfrm>
        </p:grpSpPr>
        <p:sp>
          <p:nvSpPr>
            <p:cNvPr id="38" name="圆角矩形 12">
              <a:extLst>
                <a:ext uri="{FF2B5EF4-FFF2-40B4-BE49-F238E27FC236}"/>
              </a:extLst>
            </p:cNvPr>
            <p:cNvSpPr/>
            <p:nvPr/>
          </p:nvSpPr>
          <p:spPr>
            <a:xfrm>
              <a:off x="5732227" y="2882350"/>
              <a:ext cx="5683485" cy="900618"/>
            </a:xfrm>
            <a:prstGeom prst="roundRect">
              <a:avLst>
                <a:gd name="adj" fmla="val 424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void enter_string(char str[80])	</a:t>
              </a: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enter_string</a:t>
              </a:r>
            </a:p>
            <a:p>
              <a:pPr defTabSz="363538" fontAlgn="auto">
                <a:spcBef>
                  <a:spcPts val="0"/>
                </a:spcBef>
                <a:spcAft>
                  <a:spcPts val="0"/>
                </a:spcAft>
                <a:defRPr/>
              </a:pPr>
              <a:r>
                <a:rPr lang="en-US" altLang="zh-CN" sz="1400"/>
                <a:t>{	gets(str); 					</a:t>
              </a:r>
              <a:r>
                <a:rPr lang="en-US" altLang="zh-CN" sz="1400">
                  <a:solidFill>
                    <a:srgbClr val="008000"/>
                  </a:solidFill>
                </a:rPr>
                <a:t>//</a:t>
              </a:r>
              <a:r>
                <a:rPr lang="zh-CN" altLang="en-US" sz="1400">
                  <a:solidFill>
                    <a:srgbClr val="008000"/>
                  </a:solidFill>
                </a:rPr>
                <a:t>向字符数组输入字符串</a:t>
              </a:r>
              <a:endParaRPr lang="en-US" altLang="zh-CN" sz="1400">
                <a:solidFill>
                  <a:srgbClr val="008000"/>
                </a:solidFill>
              </a:endParaRPr>
            </a:p>
            <a:p>
              <a:pPr defTabSz="363538" fontAlgn="auto">
                <a:spcBef>
                  <a:spcPts val="0"/>
                </a:spcBef>
                <a:spcAft>
                  <a:spcPts val="0"/>
                </a:spcAft>
                <a:defRPr/>
              </a:pPr>
              <a:r>
                <a:rPr lang="en-US" altLang="zh-CN" sz="1400"/>
                <a:t>}</a:t>
              </a:r>
              <a:endParaRPr lang="zh-CN" altLang="en-US" sz="1400" dirty="0"/>
            </a:p>
          </p:txBody>
        </p:sp>
        <p:sp>
          <p:nvSpPr>
            <p:cNvPr id="39" name="圆角矩形 12">
              <a:extLst>
                <a:ext uri="{FF2B5EF4-FFF2-40B4-BE49-F238E27FC236}"/>
              </a:extLst>
            </p:cNvPr>
            <p:cNvSpPr/>
            <p:nvPr/>
          </p:nvSpPr>
          <p:spPr>
            <a:xfrm>
              <a:off x="5748785" y="2903000"/>
              <a:ext cx="5648990" cy="27955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spcCol="360000"/>
            <a:lstStyle/>
            <a:p>
              <a:pPr algn="ctr" defTabSz="363538" fontAlgn="auto">
                <a:lnSpc>
                  <a:spcPct val="110000"/>
                </a:lnSpc>
                <a:spcBef>
                  <a:spcPts val="0"/>
                </a:spcBef>
                <a:spcAft>
                  <a:spcPts val="0"/>
                </a:spcAft>
                <a:defRPr/>
              </a:pPr>
              <a:r>
                <a:rPr lang="en-US" altLang="zh-CN" sz="1400" b="1"/>
                <a:t>file2.c</a:t>
              </a:r>
              <a:endParaRPr lang="en-US" altLang="zh-CN" sz="1400" b="1" dirty="0"/>
            </a:p>
          </p:txBody>
        </p:sp>
      </p:grpSp>
      <p:grpSp>
        <p:nvGrpSpPr>
          <p:cNvPr id="146539" name="组合 39"/>
          <p:cNvGrpSpPr>
            <a:grpSpLocks/>
          </p:cNvGrpSpPr>
          <p:nvPr/>
        </p:nvGrpSpPr>
        <p:grpSpPr bwMode="auto">
          <a:xfrm>
            <a:off x="7513638" y="2570163"/>
            <a:ext cx="3181350" cy="2170112"/>
            <a:chOff x="5732227" y="2882349"/>
            <a:chExt cx="5683485" cy="1936622"/>
          </a:xfrm>
        </p:grpSpPr>
        <p:sp>
          <p:nvSpPr>
            <p:cNvPr id="41" name="圆角矩形 12">
              <a:extLst>
                <a:ext uri="{FF2B5EF4-FFF2-40B4-BE49-F238E27FC236}"/>
              </a:extLst>
            </p:cNvPr>
            <p:cNvSpPr/>
            <p:nvPr/>
          </p:nvSpPr>
          <p:spPr>
            <a:xfrm>
              <a:off x="5732227" y="2882349"/>
              <a:ext cx="5683485" cy="193662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10000"/>
                </a:lnSpc>
                <a:spcBef>
                  <a:spcPts val="0"/>
                </a:spcBef>
                <a:spcAft>
                  <a:spcPts val="0"/>
                </a:spcAft>
                <a:defRPr/>
              </a:pPr>
              <a:endParaRPr lang="en-US" altLang="zh-CN" sz="1400"/>
            </a:p>
            <a:p>
              <a:pPr defTabSz="363538" fontAlgn="auto">
                <a:lnSpc>
                  <a:spcPct val="110000"/>
                </a:lnSpc>
                <a:spcBef>
                  <a:spcPts val="0"/>
                </a:spcBef>
                <a:spcAft>
                  <a:spcPts val="0"/>
                </a:spcAft>
                <a:defRPr/>
              </a:pPr>
              <a:r>
                <a:rPr lang="en-US" altLang="zh-CN" sz="1400"/>
                <a:t>void delete_string(char str[],char ch)</a:t>
              </a:r>
            </a:p>
            <a:p>
              <a:pPr defTabSz="363538" fontAlgn="auto">
                <a:lnSpc>
                  <a:spcPct val="110000"/>
                </a:lnSpc>
                <a:spcBef>
                  <a:spcPts val="0"/>
                </a:spcBef>
                <a:spcAft>
                  <a:spcPts val="0"/>
                </a:spcAft>
                <a:defRPr/>
              </a:pP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delete_string</a:t>
              </a:r>
            </a:p>
            <a:p>
              <a:pPr defTabSz="363538" fontAlgn="auto">
                <a:lnSpc>
                  <a:spcPct val="110000"/>
                </a:lnSpc>
                <a:spcBef>
                  <a:spcPts val="0"/>
                </a:spcBef>
                <a:spcAft>
                  <a:spcPts val="0"/>
                </a:spcAft>
                <a:defRPr/>
              </a:pPr>
              <a:r>
                <a:rPr lang="en-US" altLang="zh-CN" sz="1400"/>
                <a:t>{	int i,j;</a:t>
              </a:r>
            </a:p>
            <a:p>
              <a:pPr defTabSz="363538" fontAlgn="auto">
                <a:lnSpc>
                  <a:spcPct val="110000"/>
                </a:lnSpc>
                <a:spcBef>
                  <a:spcPts val="0"/>
                </a:spcBef>
                <a:spcAft>
                  <a:spcPts val="0"/>
                </a:spcAft>
                <a:defRPr/>
              </a:pPr>
              <a:r>
                <a:rPr lang="en-US" altLang="zh-CN" sz="1400"/>
                <a:t>	for(i=j=0;str[i]!='\0';i++)</a:t>
              </a:r>
            </a:p>
            <a:p>
              <a:pPr defTabSz="363538" fontAlgn="auto">
                <a:lnSpc>
                  <a:spcPct val="110000"/>
                </a:lnSpc>
                <a:spcBef>
                  <a:spcPts val="0"/>
                </a:spcBef>
                <a:spcAft>
                  <a:spcPts val="0"/>
                </a:spcAft>
                <a:defRPr/>
              </a:pPr>
              <a:r>
                <a:rPr lang="en-US" altLang="zh-CN" sz="1400"/>
                <a:t>		if(str[i]!=ch)</a:t>
              </a:r>
            </a:p>
            <a:p>
              <a:pPr defTabSz="363538" fontAlgn="auto">
                <a:lnSpc>
                  <a:spcPct val="110000"/>
                </a:lnSpc>
                <a:spcBef>
                  <a:spcPts val="0"/>
                </a:spcBef>
                <a:spcAft>
                  <a:spcPts val="0"/>
                </a:spcAft>
                <a:defRPr/>
              </a:pPr>
              <a:r>
                <a:rPr lang="en-US" altLang="zh-CN" sz="1400"/>
                <a:t>			str[j++]=str[i];</a:t>
              </a:r>
            </a:p>
            <a:p>
              <a:pPr defTabSz="363538" fontAlgn="auto">
                <a:lnSpc>
                  <a:spcPct val="110000"/>
                </a:lnSpc>
                <a:spcBef>
                  <a:spcPts val="0"/>
                </a:spcBef>
                <a:spcAft>
                  <a:spcPts val="0"/>
                </a:spcAft>
                <a:defRPr/>
              </a:pPr>
              <a:r>
                <a:rPr lang="en-US" altLang="zh-CN" sz="1400"/>
                <a:t>	str[j]='\0';</a:t>
              </a:r>
            </a:p>
            <a:p>
              <a:pPr defTabSz="363538" fontAlgn="auto">
                <a:lnSpc>
                  <a:spcPct val="110000"/>
                </a:lnSpc>
                <a:spcBef>
                  <a:spcPts val="0"/>
                </a:spcBef>
                <a:spcAft>
                  <a:spcPts val="0"/>
                </a:spcAft>
                <a:defRPr/>
              </a:pPr>
              <a:r>
                <a:rPr lang="en-US" altLang="zh-CN" sz="1400"/>
                <a:t>}</a:t>
              </a:r>
              <a:endParaRPr lang="zh-CN" altLang="en-US" sz="1400" dirty="0"/>
            </a:p>
          </p:txBody>
        </p:sp>
        <p:sp>
          <p:nvSpPr>
            <p:cNvPr id="42" name="圆角矩形 12">
              <a:extLst>
                <a:ext uri="{FF2B5EF4-FFF2-40B4-BE49-F238E27FC236}"/>
              </a:extLst>
            </p:cNvPr>
            <p:cNvSpPr/>
            <p:nvPr/>
          </p:nvSpPr>
          <p:spPr>
            <a:xfrm>
              <a:off x="5771932" y="2903599"/>
              <a:ext cx="5604075" cy="280506"/>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spcCol="360000"/>
            <a:lstStyle/>
            <a:p>
              <a:pPr algn="ctr" defTabSz="363538" fontAlgn="auto">
                <a:lnSpc>
                  <a:spcPct val="110000"/>
                </a:lnSpc>
                <a:spcBef>
                  <a:spcPts val="0"/>
                </a:spcBef>
                <a:spcAft>
                  <a:spcPts val="0"/>
                </a:spcAft>
                <a:defRPr/>
              </a:pPr>
              <a:r>
                <a:rPr lang="en-US" altLang="zh-CN" sz="1400" b="1"/>
                <a:t>file3.c</a:t>
              </a:r>
              <a:endParaRPr lang="en-US" altLang="zh-CN" sz="1400" b="1" dirty="0"/>
            </a:p>
          </p:txBody>
        </p:sp>
      </p:grpSp>
      <p:grpSp>
        <p:nvGrpSpPr>
          <p:cNvPr id="146540" name="组合 42"/>
          <p:cNvGrpSpPr>
            <a:grpSpLocks/>
          </p:cNvGrpSpPr>
          <p:nvPr/>
        </p:nvGrpSpPr>
        <p:grpSpPr bwMode="auto">
          <a:xfrm>
            <a:off x="7493000" y="4802188"/>
            <a:ext cx="3181350" cy="1241425"/>
            <a:chOff x="5732227" y="2882350"/>
            <a:chExt cx="5683485" cy="1106723"/>
          </a:xfrm>
        </p:grpSpPr>
        <p:sp>
          <p:nvSpPr>
            <p:cNvPr id="44" name="圆角矩形 12">
              <a:extLst>
                <a:ext uri="{FF2B5EF4-FFF2-40B4-BE49-F238E27FC236}"/>
              </a:extLst>
            </p:cNvPr>
            <p:cNvSpPr/>
            <p:nvPr/>
          </p:nvSpPr>
          <p:spPr>
            <a:xfrm>
              <a:off x="5732227" y="2882350"/>
              <a:ext cx="5683485" cy="110672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10000"/>
                </a:lnSpc>
                <a:spcBef>
                  <a:spcPts val="0"/>
                </a:spcBef>
                <a:spcAft>
                  <a:spcPts val="0"/>
                </a:spcAft>
                <a:defRPr/>
              </a:pPr>
              <a:endParaRPr lang="en-US" altLang="zh-CN" sz="1400"/>
            </a:p>
            <a:p>
              <a:pPr defTabSz="363538" fontAlgn="auto">
                <a:lnSpc>
                  <a:spcPct val="110000"/>
                </a:lnSpc>
                <a:spcBef>
                  <a:spcPts val="0"/>
                </a:spcBef>
                <a:spcAft>
                  <a:spcPts val="0"/>
                </a:spcAft>
                <a:defRPr/>
              </a:pPr>
              <a:r>
                <a:rPr lang="en-US" altLang="zh-CN" sz="1400"/>
                <a:t>void print_string(char str[])</a:t>
              </a:r>
            </a:p>
            <a:p>
              <a:pPr defTabSz="363538" fontAlgn="auto">
                <a:lnSpc>
                  <a:spcPct val="11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print_string</a:t>
              </a:r>
            </a:p>
            <a:p>
              <a:pPr defTabSz="363538" fontAlgn="auto">
                <a:lnSpc>
                  <a:spcPct val="110000"/>
                </a:lnSpc>
                <a:spcBef>
                  <a:spcPts val="0"/>
                </a:spcBef>
                <a:spcAft>
                  <a:spcPts val="0"/>
                </a:spcAft>
                <a:defRPr/>
              </a:pPr>
              <a:r>
                <a:rPr lang="en-US" altLang="zh-CN" sz="1400"/>
                <a:t>{	printf("%s\n",str);</a:t>
              </a:r>
            </a:p>
            <a:p>
              <a:pPr defTabSz="363538" fontAlgn="auto">
                <a:lnSpc>
                  <a:spcPct val="110000"/>
                </a:lnSpc>
                <a:spcBef>
                  <a:spcPts val="0"/>
                </a:spcBef>
                <a:spcAft>
                  <a:spcPts val="0"/>
                </a:spcAft>
                <a:defRPr/>
              </a:pPr>
              <a:r>
                <a:rPr lang="en-US" altLang="zh-CN" sz="1400"/>
                <a:t>}</a:t>
              </a:r>
              <a:endParaRPr lang="zh-CN" altLang="en-US" sz="1400" dirty="0"/>
            </a:p>
          </p:txBody>
        </p:sp>
        <p:sp>
          <p:nvSpPr>
            <p:cNvPr id="45" name="圆角矩形 12">
              <a:extLst>
                <a:ext uri="{FF2B5EF4-FFF2-40B4-BE49-F238E27FC236}"/>
              </a:extLst>
            </p:cNvPr>
            <p:cNvSpPr/>
            <p:nvPr/>
          </p:nvSpPr>
          <p:spPr>
            <a:xfrm>
              <a:off x="5771932" y="2903578"/>
              <a:ext cx="5604075" cy="280219"/>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spcCol="360000"/>
            <a:lstStyle/>
            <a:p>
              <a:pPr algn="ctr" defTabSz="363538" fontAlgn="auto">
                <a:lnSpc>
                  <a:spcPct val="110000"/>
                </a:lnSpc>
                <a:spcBef>
                  <a:spcPts val="0"/>
                </a:spcBef>
                <a:spcAft>
                  <a:spcPts val="0"/>
                </a:spcAft>
                <a:defRPr/>
              </a:pPr>
              <a:r>
                <a:rPr lang="en-US" altLang="zh-CN" sz="1400" b="1"/>
                <a:t>file4.c</a:t>
              </a:r>
              <a:endParaRPr lang="en-US" altLang="zh-CN" sz="1400" b="1" dirty="0"/>
            </a:p>
          </p:txBody>
        </p:sp>
      </p:grpSp>
      <p:pic>
        <p:nvPicPr>
          <p:cNvPr id="146541" name="图片 12"/>
          <p:cNvPicPr>
            <a:picLocks noChangeAspect="1"/>
          </p:cNvPicPr>
          <p:nvPr/>
        </p:nvPicPr>
        <p:blipFill>
          <a:blip r:embed="rId3" cstate="print"/>
          <a:srcRect/>
          <a:stretch>
            <a:fillRect/>
          </a:stretch>
        </p:blipFill>
        <p:spPr bwMode="auto">
          <a:xfrm>
            <a:off x="7900988" y="5815013"/>
            <a:ext cx="3448050" cy="97155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
          <p:cNvSpPr>
            <a:spLocks noGrp="1"/>
          </p:cNvSpPr>
          <p:nvPr>
            <p:ph type="title"/>
          </p:nvPr>
        </p:nvSpPr>
        <p:spPr/>
        <p:txBody>
          <a:bodyPr/>
          <a:lstStyle/>
          <a:p>
            <a:r>
              <a:rPr lang="zh-CN" altLang="en-US" smtClean="0"/>
              <a:t>外部函数</a:t>
            </a:r>
          </a:p>
        </p:txBody>
      </p:sp>
      <p:sp>
        <p:nvSpPr>
          <p:cNvPr id="6" name="MH_Desc_1"/>
          <p:cNvSpPr/>
          <p:nvPr>
            <p:custDataLst>
              <p:tags r:id="rId1"/>
            </p:custDataLst>
          </p:nvPr>
        </p:nvSpPr>
        <p:spPr>
          <a:xfrm>
            <a:off x="838200" y="1427163"/>
            <a:ext cx="10523538" cy="38608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使用</a:t>
            </a:r>
            <a:r>
              <a:rPr lang="en-US" altLang="zh-CN">
                <a:solidFill>
                  <a:schemeClr val="tx1"/>
                </a:solidFill>
              </a:rPr>
              <a:t>extern</a:t>
            </a:r>
            <a:r>
              <a:rPr lang="zh-CN" altLang="en-US">
                <a:solidFill>
                  <a:schemeClr val="tx1"/>
                </a:solidFill>
              </a:rPr>
              <a:t>声明就能够在本文件中调用在其他文件中定义的函数，或者说把该函数的作用域扩展到本文件。</a:t>
            </a:r>
            <a:r>
              <a:rPr lang="en-US" altLang="zh-CN">
                <a:solidFill>
                  <a:schemeClr val="tx1"/>
                </a:solidFill>
              </a:rPr>
              <a:t>extern</a:t>
            </a:r>
            <a:r>
              <a:rPr lang="zh-CN" altLang="en-US">
                <a:solidFill>
                  <a:schemeClr val="tx1"/>
                </a:solidFill>
              </a:rPr>
              <a:t>声明的形式就是在函数原型基础上加关键字</a:t>
            </a:r>
            <a:r>
              <a:rPr lang="en-US" altLang="zh-CN">
                <a:solidFill>
                  <a:schemeClr val="tx1"/>
                </a:solidFill>
              </a:rPr>
              <a:t>extern</a:t>
            </a:r>
            <a:r>
              <a:rPr lang="zh-CN" altLang="en-US">
                <a:solidFill>
                  <a:schemeClr val="tx1"/>
                </a:solidFill>
              </a:rPr>
              <a:t>。</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由于函数在本质上是外部的，在程序中经常要调用其他文件中的外部函数，为方便编程，</a:t>
            </a:r>
            <a:r>
              <a:rPr lang="en-US" altLang="zh-CN">
                <a:solidFill>
                  <a:schemeClr val="tx1"/>
                </a:solidFill>
              </a:rPr>
              <a:t>C</a:t>
            </a:r>
            <a:r>
              <a:rPr lang="zh-CN" altLang="en-US">
                <a:solidFill>
                  <a:schemeClr val="tx1"/>
                </a:solidFill>
              </a:rPr>
              <a:t>语言允许在声明函数时省写</a:t>
            </a:r>
            <a:r>
              <a:rPr lang="en-US" altLang="zh-CN">
                <a:solidFill>
                  <a:schemeClr val="tx1"/>
                </a:solidFill>
              </a:rPr>
              <a:t>extern</a:t>
            </a:r>
            <a:r>
              <a:rPr lang="zh-CN" altLang="en-US">
                <a:solidFill>
                  <a:schemeClr val="tx1"/>
                </a:solidFill>
              </a:rPr>
              <a:t>。</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用函数原型能够把函数的作用域扩展到定义该函数的文件之外（不必使用</a:t>
            </a:r>
            <a:r>
              <a:rPr lang="en-US" altLang="zh-CN">
                <a:solidFill>
                  <a:schemeClr val="tx1"/>
                </a:solidFill>
              </a:rPr>
              <a:t>extern</a:t>
            </a:r>
            <a:r>
              <a:rPr lang="zh-CN" altLang="en-US">
                <a:solidFill>
                  <a:schemeClr val="tx1"/>
                </a:solidFill>
              </a:rPr>
              <a:t>）。只要在使用该函数的每一个文件中包含该函数的函数原型即可。函数原型通知编译系统</a:t>
            </a:r>
            <a:r>
              <a:rPr lang="en-US" altLang="zh-CN">
                <a:solidFill>
                  <a:schemeClr val="tx1"/>
                </a:solidFill>
              </a:rPr>
              <a:t>: </a:t>
            </a:r>
            <a:r>
              <a:rPr lang="zh-CN" altLang="en-US">
                <a:solidFill>
                  <a:schemeClr val="tx1"/>
                </a:solidFill>
              </a:rPr>
              <a:t>该函数在本文件中稍后定义，或在另一文件中定义。</a:t>
            </a:r>
          </a:p>
          <a:p>
            <a:pPr algn="just" fontAlgn="auto">
              <a:lnSpc>
                <a:spcPct val="150000"/>
              </a:lnSpc>
              <a:spcBef>
                <a:spcPts val="0"/>
              </a:spcBef>
              <a:spcAft>
                <a:spcPts val="0"/>
              </a:spcAft>
              <a:defRPr/>
            </a:pPr>
            <a:r>
              <a:rPr lang="zh-CN" altLang="en-US">
                <a:solidFill>
                  <a:schemeClr val="tx1"/>
                </a:solidFill>
              </a:rPr>
              <a:t>利用函数原型扩展函数作用域最常见的例子是</a:t>
            </a:r>
            <a:r>
              <a:rPr lang="en-US" altLang="zh-CN">
                <a:solidFill>
                  <a:schemeClr val="tx1"/>
                </a:solidFill>
              </a:rPr>
              <a:t>#include</a:t>
            </a:r>
            <a:r>
              <a:rPr lang="zh-CN" altLang="en-US">
                <a:solidFill>
                  <a:schemeClr val="tx1"/>
                </a:solidFill>
              </a:rPr>
              <a:t>指令的应用。在</a:t>
            </a:r>
            <a:r>
              <a:rPr lang="en-US" altLang="zh-CN">
                <a:solidFill>
                  <a:schemeClr val="tx1"/>
                </a:solidFill>
              </a:rPr>
              <a:t>#include</a:t>
            </a:r>
            <a:r>
              <a:rPr lang="zh-CN" altLang="en-US">
                <a:solidFill>
                  <a:schemeClr val="tx1"/>
                </a:solidFill>
              </a:rPr>
              <a:t>指令所指定的“头文件”中包含调用库函数时所需的信息。</a:t>
            </a:r>
            <a:endParaRPr lang="en-US" altLang="zh-C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ctrTitle"/>
          </p:nvPr>
        </p:nvSpPr>
        <p:spPr/>
        <p:txBody>
          <a:bodyPr/>
          <a:lstStyle/>
          <a:p>
            <a:r>
              <a:rPr lang="zh-CN" altLang="en-US" smtClean="0"/>
              <a:t>调用函数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smtClean="0"/>
              <a:t>函数调用的形式</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a:t>函数名</a:t>
            </a:r>
            <a:r>
              <a:rPr lang="en-US" altLang="zh-CN" sz="2400" b="1"/>
              <a:t>(</a:t>
            </a:r>
            <a:r>
              <a:rPr lang="zh-CN" altLang="en-US" sz="2400" b="1"/>
              <a:t>实参表列</a:t>
            </a:r>
            <a:r>
              <a:rPr lang="en-US" altLang="zh-CN" sz="2400" b="1"/>
              <a:t>)</a:t>
            </a:r>
            <a:endParaRPr lang="zh-CN" altLang="en-US" sz="2400" b="1"/>
          </a:p>
        </p:txBody>
      </p:sp>
      <p:sp>
        <p:nvSpPr>
          <p:cNvPr id="5" name="圆角矩形 4"/>
          <p:cNvSpPr/>
          <p:nvPr/>
        </p:nvSpPr>
        <p:spPr>
          <a:xfrm>
            <a:off x="4962525" y="1346200"/>
            <a:ext cx="3657600" cy="68897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a:solidFill>
                  <a:schemeClr val="tx1"/>
                </a:solidFill>
              </a:rPr>
              <a:t>print_star();	</a:t>
            </a:r>
            <a:r>
              <a:rPr lang="en-US" altLang="zh-CN">
                <a:solidFill>
                  <a:srgbClr val="008000"/>
                </a:solidFill>
              </a:rPr>
              <a:t>//</a:t>
            </a:r>
            <a:r>
              <a:rPr lang="zh-CN" altLang="en-US">
                <a:solidFill>
                  <a:srgbClr val="008000"/>
                </a:solidFill>
              </a:rPr>
              <a:t>调用无参函数</a:t>
            </a:r>
          </a:p>
          <a:p>
            <a:pPr defTabSz="363538" fontAlgn="auto">
              <a:spcBef>
                <a:spcPts val="0"/>
              </a:spcBef>
              <a:spcAft>
                <a:spcPts val="0"/>
              </a:spcAft>
              <a:defRPr/>
            </a:pPr>
            <a:r>
              <a:rPr lang="en-US" altLang="zh-CN">
                <a:solidFill>
                  <a:schemeClr val="tx1"/>
                </a:solidFill>
              </a:rPr>
              <a:t>c=max(a,b);	</a:t>
            </a:r>
            <a:r>
              <a:rPr lang="en-US" altLang="zh-CN">
                <a:solidFill>
                  <a:srgbClr val="008000"/>
                </a:solidFill>
              </a:rPr>
              <a:t>//</a:t>
            </a:r>
            <a:r>
              <a:rPr lang="zh-CN" altLang="en-US">
                <a:solidFill>
                  <a:srgbClr val="008000"/>
                </a:solidFill>
              </a:rPr>
              <a:t>调用有参函数</a:t>
            </a:r>
          </a:p>
        </p:txBody>
      </p:sp>
      <p:sp>
        <p:nvSpPr>
          <p:cNvPr id="6" name="MH_Desc_1"/>
          <p:cNvSpPr/>
          <p:nvPr>
            <p:custDataLst>
              <p:tags r:id="rId1"/>
            </p:custDataLst>
          </p:nvPr>
        </p:nvSpPr>
        <p:spPr>
          <a:xfrm>
            <a:off x="927100" y="2262188"/>
            <a:ext cx="10523538" cy="35814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b="1">
                <a:solidFill>
                  <a:schemeClr val="tx1"/>
                </a:solidFill>
              </a:rPr>
              <a:t>1. </a:t>
            </a:r>
            <a:r>
              <a:rPr lang="zh-CN" altLang="en-US" b="1">
                <a:solidFill>
                  <a:schemeClr val="tx1"/>
                </a:solidFill>
              </a:rPr>
              <a:t>函数调用语句</a:t>
            </a:r>
          </a:p>
          <a:p>
            <a:pPr algn="just" fontAlgn="auto">
              <a:lnSpc>
                <a:spcPct val="150000"/>
              </a:lnSpc>
              <a:spcBef>
                <a:spcPts val="0"/>
              </a:spcBef>
              <a:spcAft>
                <a:spcPts val="0"/>
              </a:spcAft>
              <a:defRPr/>
            </a:pPr>
            <a:r>
              <a:rPr lang="zh-CN" altLang="en-US">
                <a:solidFill>
                  <a:schemeClr val="tx1"/>
                </a:solidFill>
              </a:rPr>
              <a:t>把函数调用单独作为一个语句。如</a:t>
            </a:r>
            <a:r>
              <a:rPr lang="en-US" altLang="zh-CN">
                <a:solidFill>
                  <a:schemeClr val="tx1"/>
                </a:solidFill>
              </a:rPr>
              <a:t>printf_star();</a:t>
            </a:r>
          </a:p>
          <a:p>
            <a:pPr algn="just" fontAlgn="auto">
              <a:lnSpc>
                <a:spcPct val="150000"/>
              </a:lnSpc>
              <a:spcBef>
                <a:spcPts val="0"/>
              </a:spcBef>
              <a:spcAft>
                <a:spcPts val="0"/>
              </a:spcAft>
              <a:defRPr/>
            </a:pPr>
            <a:r>
              <a:rPr lang="zh-CN" altLang="en-US">
                <a:solidFill>
                  <a:schemeClr val="tx1"/>
                </a:solidFill>
              </a:rPr>
              <a:t>这时不要求函数带回值，只要求函数完成一定的操作。</a:t>
            </a:r>
          </a:p>
          <a:p>
            <a:pPr algn="just" fontAlgn="auto">
              <a:lnSpc>
                <a:spcPct val="150000"/>
              </a:lnSpc>
              <a:spcBef>
                <a:spcPts val="0"/>
              </a:spcBef>
              <a:spcAft>
                <a:spcPts val="0"/>
              </a:spcAft>
              <a:defRPr/>
            </a:pPr>
            <a:r>
              <a:rPr lang="en-US" altLang="zh-CN" b="1">
                <a:solidFill>
                  <a:schemeClr val="tx1"/>
                </a:solidFill>
              </a:rPr>
              <a:t>2. </a:t>
            </a:r>
            <a:r>
              <a:rPr lang="zh-CN" altLang="en-US" b="1">
                <a:solidFill>
                  <a:schemeClr val="tx1"/>
                </a:solidFill>
              </a:rPr>
              <a:t>函数表达式</a:t>
            </a:r>
          </a:p>
          <a:p>
            <a:pPr algn="just" fontAlgn="auto">
              <a:lnSpc>
                <a:spcPct val="150000"/>
              </a:lnSpc>
              <a:spcBef>
                <a:spcPts val="0"/>
              </a:spcBef>
              <a:spcAft>
                <a:spcPts val="0"/>
              </a:spcAft>
              <a:defRPr/>
            </a:pPr>
            <a:r>
              <a:rPr lang="zh-CN" altLang="en-US">
                <a:solidFill>
                  <a:schemeClr val="tx1"/>
                </a:solidFill>
              </a:rPr>
              <a:t>函数调用出现在另一个表达式中，如</a:t>
            </a:r>
            <a:r>
              <a:rPr lang="en-US" altLang="zh-CN">
                <a:solidFill>
                  <a:schemeClr val="tx1"/>
                </a:solidFill>
              </a:rPr>
              <a:t>c=max(a,b);</a:t>
            </a:r>
            <a:r>
              <a:rPr lang="zh-CN" altLang="en-US">
                <a:solidFill>
                  <a:schemeClr val="tx1"/>
                </a:solidFill>
              </a:rPr>
              <a:t> </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这时要求函数带回一个确定的值以参加表达式的运算。</a:t>
            </a:r>
            <a:endParaRPr lang="en-US" altLang="zh-CN">
              <a:solidFill>
                <a:schemeClr val="tx1"/>
              </a:solidFill>
            </a:endParaRPr>
          </a:p>
          <a:p>
            <a:pPr algn="just" fontAlgn="auto">
              <a:lnSpc>
                <a:spcPct val="150000"/>
              </a:lnSpc>
              <a:spcBef>
                <a:spcPts val="0"/>
              </a:spcBef>
              <a:spcAft>
                <a:spcPts val="0"/>
              </a:spcAft>
              <a:defRPr/>
            </a:pPr>
            <a:r>
              <a:rPr lang="en-US" altLang="zh-CN" b="1">
                <a:solidFill>
                  <a:schemeClr val="tx1"/>
                </a:solidFill>
              </a:rPr>
              <a:t>3. </a:t>
            </a:r>
            <a:r>
              <a:rPr lang="zh-CN" altLang="en-US" b="1">
                <a:solidFill>
                  <a:schemeClr val="tx1"/>
                </a:solidFill>
              </a:rPr>
              <a:t>函数参数</a:t>
            </a:r>
          </a:p>
          <a:p>
            <a:pPr algn="just" fontAlgn="auto">
              <a:lnSpc>
                <a:spcPct val="150000"/>
              </a:lnSpc>
              <a:spcBef>
                <a:spcPts val="0"/>
              </a:spcBef>
              <a:spcAft>
                <a:spcPts val="0"/>
              </a:spcAft>
              <a:defRPr/>
            </a:pPr>
            <a:r>
              <a:rPr lang="zh-CN" altLang="en-US">
                <a:solidFill>
                  <a:schemeClr val="tx1"/>
                </a:solidFill>
              </a:rPr>
              <a:t>函数调用作为另一个函数调用时的实参。如</a:t>
            </a:r>
            <a:r>
              <a:rPr lang="en-US" altLang="zh-CN">
                <a:solidFill>
                  <a:schemeClr val="tx1"/>
                </a:solidFill>
              </a:rPr>
              <a:t>m=max(a,max(b,c));</a:t>
            </a:r>
            <a:r>
              <a:rPr lang="zh-CN" altLang="en-US">
                <a:solidFill>
                  <a:schemeClr val="tx1"/>
                </a:solidFill>
              </a:rPr>
              <a:t>，又如</a:t>
            </a:r>
            <a:r>
              <a:rPr lang="en-US" altLang="zh-CN">
                <a:solidFill>
                  <a:schemeClr val="tx1"/>
                </a:solidFill>
              </a:rPr>
              <a:t>:printf (″%d″, max (a,b));</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1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1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6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6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9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9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1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1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228.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3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3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3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3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3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3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4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4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4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7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8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8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8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8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8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8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9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9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9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9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9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9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0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0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0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3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30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30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0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0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lg" len="lg"/>
        </a:ln>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5196</TotalTime>
  <Words>11520</Words>
  <Application>Microsoft Office PowerPoint</Application>
  <PresentationFormat>自定义</PresentationFormat>
  <Paragraphs>1292</Paragraphs>
  <Slides>77</Slides>
  <Notes>55</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Office 主题​​</vt:lpstr>
      <vt:lpstr>幻灯片 1</vt:lpstr>
      <vt:lpstr>为什么要用函数</vt:lpstr>
      <vt:lpstr>为什么要用函数</vt:lpstr>
      <vt:lpstr>为什么要用函数</vt:lpstr>
      <vt:lpstr>定义函数</vt:lpstr>
      <vt:lpstr>为什么定义函数</vt:lpstr>
      <vt:lpstr>定义函数的方法</vt:lpstr>
      <vt:lpstr>调用函数</vt:lpstr>
      <vt:lpstr>函数调用的形式</vt:lpstr>
      <vt:lpstr>形式参数和实际参数</vt:lpstr>
      <vt:lpstr>实参和形参间的数据传递</vt:lpstr>
      <vt:lpstr>函数调用的过程</vt:lpstr>
      <vt:lpstr>函数的返回值</vt:lpstr>
      <vt:lpstr>函数的返回值</vt:lpstr>
      <vt:lpstr>对被调用函数的声明和函数原型</vt:lpstr>
      <vt:lpstr>对被调用函数的声明和函数原型</vt:lpstr>
      <vt:lpstr>对被调用函数的声明和函数原型</vt:lpstr>
      <vt:lpstr>函数的嵌套调用</vt:lpstr>
      <vt:lpstr>函数的嵌套调用</vt:lpstr>
      <vt:lpstr>程序改进</vt:lpstr>
      <vt:lpstr>函数的递归调用</vt:lpstr>
      <vt:lpstr>函数的递归调用</vt:lpstr>
      <vt:lpstr>函数的递归调用</vt:lpstr>
      <vt:lpstr>函数的递归调用</vt:lpstr>
      <vt:lpstr>函数的递归调用</vt:lpstr>
      <vt:lpstr>函数的递归调用</vt:lpstr>
      <vt:lpstr>幻灯片 27</vt:lpstr>
      <vt:lpstr>幻灯片 28</vt:lpstr>
      <vt:lpstr>幻灯片 29</vt:lpstr>
      <vt:lpstr>数组作为函数参数</vt:lpstr>
      <vt:lpstr>幻灯片 31</vt:lpstr>
      <vt:lpstr>数组元素作为函数实参</vt:lpstr>
      <vt:lpstr>数组元素作函数实参</vt:lpstr>
      <vt:lpstr>一维数组名作函数参数</vt:lpstr>
      <vt:lpstr>一维数组名作函数参数</vt:lpstr>
      <vt:lpstr>一维数组名作函数参数</vt:lpstr>
      <vt:lpstr>幻灯片 37</vt:lpstr>
      <vt:lpstr>多维数组名作函数参数</vt:lpstr>
      <vt:lpstr>多维数组名作函数参数</vt:lpstr>
      <vt:lpstr>局部变量和全局变量</vt:lpstr>
      <vt:lpstr>幻灯片 41</vt:lpstr>
      <vt:lpstr>幻灯片 42</vt:lpstr>
      <vt:lpstr>幻灯片 43</vt:lpstr>
      <vt:lpstr>幻灯片 44</vt:lpstr>
      <vt:lpstr>全局变量</vt:lpstr>
      <vt:lpstr>幻灯片 46</vt:lpstr>
      <vt:lpstr>全局变量</vt:lpstr>
      <vt:lpstr>变量的存储方式和生存期</vt:lpstr>
      <vt:lpstr>动态存储方式与静态存储方式</vt:lpstr>
      <vt:lpstr>动态存储方式与静态存储方式</vt:lpstr>
      <vt:lpstr>存储类别</vt:lpstr>
      <vt:lpstr>局部变量的存储类别</vt:lpstr>
      <vt:lpstr>幻灯片 53</vt:lpstr>
      <vt:lpstr>局部变量的存储类别</vt:lpstr>
      <vt:lpstr>局部变量的存储类别</vt:lpstr>
      <vt:lpstr>局部变量的存储类别</vt:lpstr>
      <vt:lpstr>局部变量的存储类别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幻灯片 65</vt:lpstr>
      <vt:lpstr>幻灯片 66</vt:lpstr>
      <vt:lpstr>幻灯片 67</vt:lpstr>
      <vt:lpstr>幻灯片 68</vt:lpstr>
      <vt:lpstr>幻灯片 69</vt:lpstr>
      <vt:lpstr>幻灯片 70</vt:lpstr>
      <vt:lpstr>幻灯片 71</vt:lpstr>
      <vt:lpstr>关于变量的声明和定义</vt:lpstr>
      <vt:lpstr>内部函数和外部函数</vt:lpstr>
      <vt:lpstr>内部函数</vt:lpstr>
      <vt:lpstr>外部函数</vt:lpstr>
      <vt:lpstr>外部函数</vt:lpstr>
      <vt:lpstr>外部函数</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迟荣华</cp:lastModifiedBy>
  <cp:revision>383</cp:revision>
  <dcterms:created xsi:type="dcterms:W3CDTF">2017-08-03T06:51:45Z</dcterms:created>
  <dcterms:modified xsi:type="dcterms:W3CDTF">2020-12-23T04:37:30Z</dcterms:modified>
</cp:coreProperties>
</file>