
<file path=[Content_Types].xml><?xml version="1.0" encoding="utf-8"?>
<Types xmlns="http://schemas.openxmlformats.org/package/2006/content-types">
  <Override PartName="/ppt/slides/slide47.xml" ContentType="application/vnd.openxmlformats-officedocument.presentationml.slide+xml"/>
  <Override PartName="/ppt/tags/tag8.xml" ContentType="application/vnd.openxmlformats-officedocument.presentationml.tags+xml"/>
  <Override PartName="/ppt/tags/tag140.xml" ContentType="application/vnd.openxmlformats-officedocument.presentationml.tags+xml"/>
  <Override PartName="/ppt/tags/tag238.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tags/tag216.xml" ContentType="application/vnd.openxmlformats-officedocument.presentationml.tags+xml"/>
  <Override PartName="/ppt/tags/tag263.xml" ContentType="application/vnd.openxmlformats-officedocument.presentationml.tags+xml"/>
  <Default Extension="xml" ContentType="application/xml"/>
  <Override PartName="/ppt/slides/slide50.xml" ContentType="application/vnd.openxmlformats-officedocument.presentationml.slide+xml"/>
  <Override PartName="/ppt/tags/tag38.xml" ContentType="application/vnd.openxmlformats-officedocument.presentationml.tags+xml"/>
  <Override PartName="/ppt/notesSlides/notesSlide16.xml" ContentType="application/vnd.openxmlformats-officedocument.presentationml.notesSlide+xml"/>
  <Override PartName="/ppt/tags/tag85.xml" ContentType="application/vnd.openxmlformats-officedocument.presentationml.tags+xml"/>
  <Override PartName="/ppt/tags/tag241.xml" ContentType="application/vnd.openxmlformats-officedocument.presentationml.tags+xml"/>
  <Override PartName="/ppt/tags/tag16.xml" ContentType="application/vnd.openxmlformats-officedocument.presentationml.tags+xml"/>
  <Override PartName="/ppt/tags/tag63.xml" ContentType="application/vnd.openxmlformats-officedocument.presentationml.tags+xml"/>
  <Override PartName="/ppt/notesSlides/notesSlide41.xml" ContentType="application/vnd.openxmlformats-officedocument.presentationml.notesSlide+xml"/>
  <Override PartName="/ppt/tags/tag178.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279.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ppt/slides/slide19.xml" ContentType="application/vnd.openxmlformats-officedocument.presentationml.slide+xml"/>
  <Override PartName="/ppt/slides/slide66.xml" ContentType="application/vnd.openxmlformats-officedocument.presentationml.slide+xml"/>
  <Default Extension="png" ContentType="image/png"/>
  <Override PartName="/ppt/tags/tag112.xml" ContentType="application/vnd.openxmlformats-officedocument.presentationml.tags+xml"/>
  <Override PartName="/ppt/tags/tag257.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notesSlides/notesSlide57.xml" ContentType="application/vnd.openxmlformats-officedocument.presentationml.notesSlide+xml"/>
  <Override PartName="/ppt/theme/themeOverride6.xml" ContentType="application/vnd.openxmlformats-officedocument.themeOverride+xml"/>
  <Override PartName="/ppt/slides/slide44.xml" ContentType="application/vnd.openxmlformats-officedocument.presentationml.slide+xml"/>
  <Override PartName="/ppt/tags/tag235.xml" ContentType="application/vnd.openxmlformats-officedocument.presentationml.tags+xml"/>
  <Override PartName="/ppt/slides/slide22.xml" ContentType="application/vnd.openxmlformats-officedocument.presentationml.slide+xml"/>
  <Override PartName="/ppt/tags/tag57.xml" ContentType="application/vnd.openxmlformats-officedocument.presentationml.tags+xml"/>
  <Override PartName="/ppt/notesSlides/notesSlide35.xml" ContentType="application/vnd.openxmlformats-officedocument.presentationml.notesSlide+xml"/>
  <Override PartName="/ppt/tags/tag213.xml" ContentType="application/vnd.openxmlformats-officedocument.presentationml.tags+xml"/>
  <Override PartName="/ppt/tags/tag260.xml" ContentType="application/vnd.openxmlformats-officedocument.presentationml.tags+xml"/>
  <Override PartName="/ppt/tags/tag35.xml" ContentType="application/vnd.openxmlformats-officedocument.presentationml.tags+xml"/>
  <Override PartName="/ppt/notesSlides/notesSlide13.xml" ContentType="application/vnd.openxmlformats-officedocument.presentationml.notesSlide+xml"/>
  <Override PartName="/ppt/tags/tag82.xml" ContentType="application/vnd.openxmlformats-officedocument.presentationml.tags+xml"/>
  <Override PartName="/ppt/tags/tag197.xml" ContentType="application/vnd.openxmlformats-officedocument.presentationml.tags+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slides/slide49.xml" ContentType="application/vnd.openxmlformats-officedocument.presentationml.slide+xml"/>
  <Override PartName="/ppt/notesSlides/notesSlide4.xml" ContentType="application/vnd.openxmlformats-officedocument.presentationml.notesSlide+xml"/>
  <Override PartName="/ppt/tags/tag106.xml" ContentType="application/vnd.openxmlformats-officedocument.presentationml.tags+xml"/>
  <Override PartName="/ppt/tags/tag142.xml" ContentType="application/vnd.openxmlformats-officedocument.presentationml.tags+xml"/>
  <Override PartName="/ppt/tags/tag153.xml" ContentType="application/vnd.openxmlformats-officedocument.presentationml.tags+xml"/>
  <Override PartName="/ppt/slides/slide38.xml" ContentType="application/vnd.openxmlformats-officedocument.presentationml.slide+xml"/>
  <Override PartName="/ppt/tags/tag131.xml" ContentType="application/vnd.openxmlformats-officedocument.presentationml.tags+xml"/>
  <Override PartName="/ppt/tags/tag229.xml" ContentType="application/vnd.openxmlformats-officedocument.presentationml.tags+xml"/>
  <Override PartName="/ppt/tags/tag276.xml" ContentType="application/vnd.openxmlformats-officedocument.presentationml.tags+xml"/>
  <Override PartName="/ppt/slides/slide27.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ags/tag98.xml" ContentType="application/vnd.openxmlformats-officedocument.presentationml.tags+xml"/>
  <Override PartName="/ppt/notesSlides/notesSlide29.xml" ContentType="application/vnd.openxmlformats-officedocument.presentationml.notesSlide+xml"/>
  <Override PartName="/ppt/tags/tag120.xml" ContentType="application/vnd.openxmlformats-officedocument.presentationml.tags+xml"/>
  <Override PartName="/ppt/tags/tag207.xml" ContentType="application/vnd.openxmlformats-officedocument.presentationml.tags+xml"/>
  <Override PartName="/ppt/tags/tag218.xml" ContentType="application/vnd.openxmlformats-officedocument.presentationml.tags+xml"/>
  <Override PartName="/ppt/tags/tag254.xml" ContentType="application/vnd.openxmlformats-officedocument.presentationml.tags+xml"/>
  <Override PartName="/ppt/tags/tag265.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tags/tag87.xml" ContentType="application/vnd.openxmlformats-officedocument.presentationml.tags+xml"/>
  <Override PartName="/ppt/tags/tag243.xml" ContentType="application/vnd.openxmlformats-officedocument.presentationml.tags+xml"/>
  <Override PartName="/ppt/theme/themeOverride3.xml" ContentType="application/vnd.openxmlformats-officedocument.themeOverride+xml"/>
  <Default Extension="wmf" ContentType="image/x-wmf"/>
  <Override PartName="/ppt/slides/slide41.xml" ContentType="application/vnd.openxmlformats-officedocument.presentationml.slide+xml"/>
  <Override PartName="/ppt/tags/tag29.xml" ContentType="application/vnd.openxmlformats-officedocument.presentationml.tags+xml"/>
  <Override PartName="/ppt/tags/tag76.xml" ContentType="application/vnd.openxmlformats-officedocument.presentationml.tags+xml"/>
  <Override PartName="/ppt/notesSlides/notesSlide43.xml" ContentType="application/vnd.openxmlformats-officedocument.presentationml.notesSlide+xml"/>
  <Override PartName="/ppt/tags/tag232.xml" ContentType="application/vnd.openxmlformats-officedocument.presentationml.tags+xml"/>
  <Override PartName="/ppt/notesSlides/notesSlide54.xml" ContentType="application/vnd.openxmlformats-officedocument.presentationml.notesSlide+xml"/>
  <Override PartName="/ppt/slides/slide30.xml" ContentType="application/vnd.openxmlformats-officedocument.presentationml.slide+xml"/>
  <Override PartName="/ppt/tags/tag18.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notesSlides/notesSlide32.xml" ContentType="application/vnd.openxmlformats-officedocument.presentationml.notesSlide+xml"/>
  <Override PartName="/ppt/tags/tag158.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tags/tag221.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Override PartName="/ppt/tags/tag90.xml" ContentType="application/vnd.openxmlformats-officedocument.presentationml.tags+xml"/>
  <Override PartName="/ppt/notesSlides/notesSlide21.xml" ContentType="application/vnd.openxmlformats-officedocument.presentationml.notesSlide+xml"/>
  <Override PartName="/ppt/tags/tag147.xml" ContentType="application/vnd.openxmlformats-officedocument.presentationml.tags+xml"/>
  <Override PartName="/ppt/tags/tag194.xml" ContentType="application/vnd.openxmlformats-officedocument.presentationml.tags+xml"/>
  <Override PartName="/ppt/slides/slide79.xml" ContentType="application/vnd.openxmlformats-officedocument.presentationml.slide+xml"/>
  <Override PartName="/ppt/tags/tag32.xml" ContentType="application/vnd.openxmlformats-officedocument.presentationml.tags+xml"/>
  <Override PartName="/ppt/notesSlides/notesSlide10.xml" ContentType="application/vnd.openxmlformats-officedocument.presentationml.notesSlide+xml"/>
  <Override PartName="/ppt/tags/tag136.xml" ContentType="application/vnd.openxmlformats-officedocument.presentationml.tags+xml"/>
  <Override PartName="/ppt/tags/tag183.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tags/tag259.xml" ContentType="application/vnd.openxmlformats-officedocument.presentationml.tags+xml"/>
  <Override PartName="/ppt/slides/slide57.xml" ContentType="application/vnd.openxmlformats-officedocument.presentationml.slide+xml"/>
  <Override PartName="/ppt/tags/tag7.xml" ContentType="application/vnd.openxmlformats-officedocument.presentationml.tags+xml"/>
  <Override PartName="/ppt/notesSlides/notesSlide1.xml" ContentType="application/vnd.openxmlformats-officedocument.presentationml.notesSlide+xml"/>
  <Override PartName="/ppt/tags/tag103.xml" ContentType="application/vnd.openxmlformats-officedocument.presentationml.tags+xml"/>
  <Override PartName="/ppt/tags/tag150.xml" ContentType="application/vnd.openxmlformats-officedocument.presentationml.tags+xml"/>
  <Override PartName="/ppt/tags/tag248.xml" ContentType="application/vnd.openxmlformats-officedocument.presentationml.tags+xml"/>
  <Override PartName="/ppt/notesSlides/notesSlide59.xml" ContentType="application/vnd.openxmlformats-officedocument.presentationml.notesSlide+xml"/>
  <Override PartName="/ppt/theme/themeOverride8.xml" ContentType="application/vnd.openxmlformats-officedocument.themeOverride+xml"/>
  <Override PartName="/ppt/slides/slide46.xml" ContentType="application/vnd.openxmlformats-officedocument.presentationml.slide+xml"/>
  <Override PartName="/ppt/notesSlides/notesSlide48.xml" ContentType="application/vnd.openxmlformats-officedocument.presentationml.notesSlide+xml"/>
  <Override PartName="/ppt/tags/tag226.xml" ContentType="application/vnd.openxmlformats-officedocument.presentationml.tags+xml"/>
  <Override PartName="/ppt/tags/tag237.xml" ContentType="application/vnd.openxmlformats-officedocument.presentationml.tags+xml"/>
  <Override PartName="/ppt/tags/tag273.xml" ContentType="application/vnd.openxmlformats-officedocument.presentationml.tags+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tags/tag59.xml" ContentType="application/vnd.openxmlformats-officedocument.presentationml.tags+xml"/>
  <Override PartName="/ppt/notesSlides/notesSlide37.xml" ContentType="application/vnd.openxmlformats-officedocument.presentationml.notesSlide+xml"/>
  <Override PartName="/ppt/tags/tag215.xml" ContentType="application/vnd.openxmlformats-officedocument.presentationml.tags+xml"/>
  <Override PartName="/ppt/tags/tag262.xml" ContentType="application/vnd.openxmlformats-officedocument.presentationml.tags+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notesSlides/notesSlide15.xml" ContentType="application/vnd.openxmlformats-officedocument.presentationml.notesSlide+xml"/>
  <Override PartName="/ppt/tags/tag84.xml" ContentType="application/vnd.openxmlformats-officedocument.presentationml.tags+xml"/>
  <Override PartName="/ppt/tags/tag95.xml" ContentType="application/vnd.openxmlformats-officedocument.presentationml.tags+xml"/>
  <Override PartName="/ppt/notesSlides/notesSlide26.xml" ContentType="application/vnd.openxmlformats-officedocument.presentationml.notesSlide+xml"/>
  <Override PartName="/ppt/tags/tag188.xml" ContentType="application/vnd.openxmlformats-officedocument.presentationml.tags+xml"/>
  <Override PartName="/ppt/tags/tag199.xml" ContentType="application/vnd.openxmlformats-officedocument.presentationml.tags+xml"/>
  <Override PartName="/ppt/tags/tag204.xml" ContentType="application/vnd.openxmlformats-officedocument.presentationml.tags+xml"/>
  <Override PartName="/ppt/tags/tag251.xml" ContentType="application/vnd.openxmlformats-officedocument.presentationml.tags+xml"/>
  <Override PartName="/ppt/tags/tag26.xml" ContentType="application/vnd.openxmlformats-officedocument.presentationml.tags+xml"/>
  <Override PartName="/ppt/tags/tag73.xml" ContentType="application/vnd.openxmlformats-officedocument.presentationml.tags+xml"/>
  <Override PartName="/ppt/tags/tag177.xml" ContentType="application/vnd.openxmlformats-officedocument.presentationml.tags+xml"/>
  <Override PartName="/ppt/notesSlides/notesSlide51.xml" ContentType="application/vnd.openxmlformats-officedocument.presentationml.notesSlide+xml"/>
  <Override PartName="/ppt/tags/tag240.xml" ContentType="application/vnd.openxmlformats-officedocument.presentationml.tags+xml"/>
  <Override PartName="/ppt/tags/tag15.xml" ContentType="application/vnd.openxmlformats-officedocument.presentationml.tags+xml"/>
  <Override PartName="/ppt/tags/tag62.xml" ContentType="application/vnd.openxmlformats-officedocument.presentationml.tags+xml"/>
  <Override PartName="/ppt/tags/tag119.xml" ContentType="application/vnd.openxmlformats-officedocument.presentationml.tags+xml"/>
  <Override PartName="/ppt/notesSlides/notesSlide40.xml" ContentType="application/vnd.openxmlformats-officedocument.presentationml.notesSlide+xml"/>
  <Override PartName="/ppt/tags/tag166.xml" ContentType="application/vnd.openxmlformats-officedocument.presentationml.tags+xml"/>
  <Override PartName="/ppt/notesSlides/notesSlide6.xml" ContentType="application/vnd.openxmlformats-officedocument.presentationml.notesSlide+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tags/tag133.xml" ContentType="application/vnd.openxmlformats-officedocument.presentationml.tags+xml"/>
  <Override PartName="/ppt/tags/tag144.xml" ContentType="application/vnd.openxmlformats-officedocument.presentationml.tags+xml"/>
  <Override PartName="/ppt/tags/tag180.xml" ContentType="application/vnd.openxmlformats-officedocument.presentationml.tags+xml"/>
  <Override PartName="/ppt/tags/tag191.xml" ContentType="application/vnd.openxmlformats-officedocument.presentationml.tags+xml"/>
  <Override PartName="/ppt/tags/tag278.xml" ContentType="application/vnd.openxmlformats-officedocument.presentationml.tags+xml"/>
  <Override PartName="/ppt/slides/slide29.xml" ContentType="application/vnd.openxmlformats-officedocument.presentationml.slide+xml"/>
  <Override PartName="/ppt/slides/slide76.xml" ContentType="application/vnd.openxmlformats-officedocument.presentationml.slide+xml"/>
  <Override PartName="/ppt/tags/tag122.xml" ContentType="application/vnd.openxmlformats-officedocument.presentationml.tags+xml"/>
  <Override PartName="/ppt/tags/tag209.xml" ContentType="application/vnd.openxmlformats-officedocument.presentationml.tags+xml"/>
  <Override PartName="/ppt/tags/tag256.xml" ContentType="application/vnd.openxmlformats-officedocument.presentationml.tags+xml"/>
  <Override PartName="/ppt/tags/tag267.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tags/tag245.xml" ContentType="application/vnd.openxmlformats-officedocument.presentationml.tags+xml"/>
  <Override PartName="/ppt/theme/themeOverride5.xml" ContentType="application/vnd.openxmlformats-officedocument.themeOverride+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notesSlides/notesSlide45.xml" ContentType="application/vnd.openxmlformats-officedocument.presentationml.notesSlide+xml"/>
  <Override PartName="/ppt/tags/tag234.xml" ContentType="application/vnd.openxmlformats-officedocument.presentationml.tags+xml"/>
  <Override PartName="/ppt/notesSlides/notesSlide56.xml" ContentType="application/vnd.openxmlformats-officedocument.presentationml.notesSlide+xml"/>
  <Override PartName="/ppt/tags/tag281.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notesSlides/notesSlide34.xml" ContentType="application/vnd.openxmlformats-officedocument.presentationml.notesSlide+xml"/>
  <Override PartName="/ppt/tags/tag223.xml" ContentType="application/vnd.openxmlformats-officedocument.presentationml.tags+xml"/>
  <Override PartName="/ppt/tags/tag270.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notesSlides/notesSlide23.xml" ContentType="application/vnd.openxmlformats-officedocument.presentationml.notesSlide+xml"/>
  <Override PartName="/ppt/tags/tag149.xml" ContentType="application/vnd.openxmlformats-officedocument.presentationml.tags+xml"/>
  <Override PartName="/ppt/tags/tag196.xml" ContentType="application/vnd.openxmlformats-officedocument.presentationml.tags+xml"/>
  <Override PartName="/ppt/tags/tag201.xml" ContentType="application/vnd.openxmlformats-officedocument.presentationml.tags+xml"/>
  <Override PartName="/ppt/tags/tag212.xml" ContentType="application/vnd.openxmlformats-officedocument.presentationml.tags+xml"/>
  <Override PartName="/ppt/tags/tag34.xml" ContentType="application/vnd.openxmlformats-officedocument.presentationml.tags+xml"/>
  <Override PartName="/ppt/notesSlides/notesSlide12.xml" ContentType="application/vnd.openxmlformats-officedocument.presentationml.notesSlide+xml"/>
  <Override PartName="/ppt/tags/tag81.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slides/slide48.xml" ContentType="application/vnd.openxmlformats-officedocument.presentationml.slide+xml"/>
  <Override PartName="/ppt/notesSlides/notesSlide3.xml" ContentType="application/vnd.openxmlformats-officedocument.presentationml.notesSlide+xml"/>
  <Override PartName="/ppt/tags/tag141.xml" ContentType="application/vnd.openxmlformats-officedocument.presentationml.tags+xml"/>
  <Override PartName="/ppt/tags/tag228.xml" ContentType="application/vnd.openxmlformats-officedocument.presentationml.tags+xml"/>
  <Override PartName="/ppt/tags/tag239.xml" ContentType="application/vnd.openxmlformats-officedocument.presentationml.tags+xml"/>
  <Override PartName="/ppt/tags/tag275.xml" ContentType="application/vnd.openxmlformats-officedocument.presentationml.tags+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notesSlides/notesSlide39.xml" ContentType="application/vnd.openxmlformats-officedocument.presentationml.notesSlide+xml"/>
  <Override PartName="/ppt/tags/tag217.xml" ContentType="application/vnd.openxmlformats-officedocument.presentationml.tags+xml"/>
  <Override PartName="/ppt/tags/tag264.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notesSlides/notesSlide17.xml" ContentType="application/vnd.openxmlformats-officedocument.presentationml.notesSlide+xml"/>
  <Override PartName="/ppt/tags/tag86.xml" ContentType="application/vnd.openxmlformats-officedocument.presentationml.tags+xml"/>
  <Override PartName="/ppt/tags/tag97.xml" ContentType="application/vnd.openxmlformats-officedocument.presentationml.tags+xml"/>
  <Override PartName="/ppt/notesSlides/notesSlide28.xml" ContentType="application/vnd.openxmlformats-officedocument.presentationml.notesSlide+xml"/>
  <Override PartName="/ppt/tags/tag206.xml" ContentType="application/vnd.openxmlformats-officedocument.presentationml.tags+xml"/>
  <Override PartName="/ppt/tags/tag253.xml" ContentType="application/vnd.openxmlformats-officedocument.presentationml.tags+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tags/tag179.xml" ContentType="application/vnd.openxmlformats-officedocument.presentationml.tags+xml"/>
  <Override PartName="/ppt/tags/tag231.xml" ContentType="application/vnd.openxmlformats-officedocument.presentationml.tags+xml"/>
  <Override PartName="/ppt/notesSlides/notesSlide53.xml" ContentType="application/vnd.openxmlformats-officedocument.presentationml.notesSlide+xml"/>
  <Override PartName="/ppt/theme/themeOverride2.xml" ContentType="application/vnd.openxmlformats-officedocument.themeOverride+xml"/>
  <Override PartName="/ppt/tags/tag242.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Override PartName="/ppt/notesSlides/notesSlide42.xml" ContentType="application/vnd.openxmlformats-officedocument.presentationml.notesSlide+xml"/>
  <Override PartName="/ppt/tags/tag168.xml" ContentType="application/vnd.openxmlformats-officedocument.presentationml.tags+xml"/>
  <Override PartName="/ppt/tags/tag220.xml" ContentType="application/vnd.openxmlformats-officedocument.presentationml.tags+xml"/>
  <Override PartName="/ppt/notesSlides/notesSlide8.xml" ContentType="application/vnd.openxmlformats-officedocument.presentationml.notesSlide+xml"/>
  <Override PartName="/ppt/tags/tag53.xml" ContentType="application/vnd.openxmlformats-officedocument.presentationml.tags+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157.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slides/slide78.xml" ContentType="application/vnd.openxmlformats-officedocument.presentationml.slide+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ppt/tags/tag269.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60.xml" ContentType="application/vnd.openxmlformats-officedocument.presentationml.tags+xml"/>
  <Override PartName="/ppt/tags/tag247.xml" ContentType="application/vnd.openxmlformats-officedocument.presentationml.tags+xml"/>
  <Override PartName="/ppt/tags/tag258.xml" ContentType="application/vnd.openxmlformats-officedocument.presentationml.tags+xml"/>
  <Override PartName="/ppt/theme/themeOverride7.xml" ContentType="application/vnd.openxmlformats-officedocument.themeOverride+xml"/>
  <Override PartName="/ppt/slideMasters/slideMaster1.xml" ContentType="application/vnd.openxmlformats-officedocument.presentationml.slideMaster+xml"/>
  <Override PartName="/ppt/slides/slide45.xml" ContentType="application/vnd.openxmlformats-officedocument.presentationml.slide+xml"/>
  <Override PartName="/ppt/tags/tag102.xml" ContentType="application/vnd.openxmlformats-officedocument.presentationml.tags+xml"/>
  <Override PartName="/ppt/notesSlides/notesSlide47.xml" ContentType="application/vnd.openxmlformats-officedocument.presentationml.notesSlide+xml"/>
  <Override PartName="/ppt/tags/tag236.xml" ContentType="application/vnd.openxmlformats-officedocument.presentationml.tags+xml"/>
  <Override PartName="/ppt/notesSlides/notesSlide58.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tags/tag58.xml" ContentType="application/vnd.openxmlformats-officedocument.presentationml.tags+xml"/>
  <Override PartName="/ppt/tags/tag69.xml" ContentType="application/vnd.openxmlformats-officedocument.presentationml.tags+xml"/>
  <Override PartName="/ppt/notesSlides/notesSlide36.xml" ContentType="application/vnd.openxmlformats-officedocument.presentationml.notesSlide+xml"/>
  <Override PartName="/ppt/tags/tag225.xml" ContentType="application/vnd.openxmlformats-officedocument.presentationml.tags+xml"/>
  <Override PartName="/ppt/tags/tag27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tags/tag47.xml" ContentType="application/vnd.openxmlformats-officedocument.presentationml.tags+xml"/>
  <Override PartName="/ppt/tags/tag94.xml" ContentType="application/vnd.openxmlformats-officedocument.presentationml.tags+xml"/>
  <Override PartName="/ppt/notesSlides/notesSlide25.xml" ContentType="application/vnd.openxmlformats-officedocument.presentationml.notesSlide+xml"/>
  <Override PartName="/ppt/tags/tag198.xml" ContentType="application/vnd.openxmlformats-officedocument.presentationml.tags+xml"/>
  <Override PartName="/ppt/tags/tag203.xml" ContentType="application/vnd.openxmlformats-officedocument.presentationml.tags+xml"/>
  <Override PartName="/ppt/tags/tag214.xml" ContentType="application/vnd.openxmlformats-officedocument.presentationml.tags+xml"/>
  <Override PartName="/ppt/tags/tag250.xml" ContentType="application/vnd.openxmlformats-officedocument.presentationml.tags+xml"/>
  <Override PartName="/ppt/tags/tag261.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36.xml" ContentType="application/vnd.openxmlformats-officedocument.presentationml.tags+xml"/>
  <Override PartName="/ppt/notesSlides/notesSlide14.xml" ContentType="application/vnd.openxmlformats-officedocument.presentationml.notesSlide+xml"/>
  <Override PartName="/ppt/tags/tag83.xml" ContentType="application/vnd.openxmlformats-officedocument.presentationml.tags+xml"/>
  <Override PartName="/ppt/tags/tag187.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notesSlides/notesSlide50.xml" ContentType="application/vnd.openxmlformats-officedocument.presentationml.notesSlide+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notesSlides/notesSlide5.xml" ContentType="application/vnd.openxmlformats-officedocument.presentationml.notesSlide+xml"/>
  <Override PartName="/ppt/tags/tag143.xml" ContentType="application/vnd.openxmlformats-officedocument.presentationml.tags+xml"/>
  <Override PartName="/ppt/tags/tag190.xml" ContentType="application/vnd.openxmlformats-officedocument.presentationml.tags+xml"/>
  <Override PartName="/ppt/tags/tag277.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tags/tag132.xml" ContentType="application/vnd.openxmlformats-officedocument.presentationml.tags+xml"/>
  <Override PartName="/ppt/tags/tag219.xml" ContentType="application/vnd.openxmlformats-officedocument.presentationml.tags+xml"/>
  <Override PartName="/ppt/tags/tag266.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tags/tag208.xml" ContentType="application/vnd.openxmlformats-officedocument.presentationml.tags+xml"/>
  <Override PartName="/ppt/tags/tag255.xml" ContentType="application/vnd.openxmlformats-officedocument.presentationml.tags+xml"/>
  <Override PartName="/ppt/slides/slide53.xml" ContentType="application/vnd.openxmlformats-officedocument.presentationml.slide+xml"/>
  <Override PartName="/ppt/tags/tag3.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tags/tag233.xml" ContentType="application/vnd.openxmlformats-officedocument.presentationml.tags+xml"/>
  <Override PartName="/ppt/tags/tag244.xml" ContentType="application/vnd.openxmlformats-officedocument.presentationml.tags+xml"/>
  <Override PartName="/ppt/notesSlides/notesSlide55.xml" ContentType="application/vnd.openxmlformats-officedocument.presentationml.notesSlide+xml"/>
  <Override PartName="/ppt/theme/themeOverride4.xml" ContentType="application/vnd.openxmlformats-officedocument.themeOverride+xml"/>
  <Override PartName="/ppt/tags/tag280.xml" ContentType="application/vnd.openxmlformats-officedocument.presentationml.tags+xml"/>
  <Override PartName="/ppt/slides/slide31.xml" ContentType="application/vnd.openxmlformats-officedocument.presentationml.slide+xml"/>
  <Override PartName="/ppt/slides/slide42.xml" ContentType="application/vnd.openxmlformats-officedocument.presentationml.slide+xml"/>
  <Override PartName="/ppt/tags/tag19.xml" ContentType="application/vnd.openxmlformats-officedocument.presentationml.tags+xml"/>
  <Override PartName="/ppt/tags/tag66.xml" ContentType="application/vnd.openxmlformats-officedocument.presentationml.tags+xml"/>
  <Override PartName="/ppt/notesSlides/notesSlide44.xml" ContentType="application/vnd.openxmlformats-officedocument.presentationml.notesSlide+xml"/>
  <Override PartName="/ppt/tags/tag222.xml" ContentType="application/vnd.openxmlformats-officedocument.presentationml.tags+xml"/>
  <Override PartName="/ppt/slides/slide20.xml" ContentType="application/vnd.openxmlformats-officedocument.presentationml.slide+xml"/>
  <Override PartName="/ppt/tags/tag55.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159.xml" ContentType="application/vnd.openxmlformats-officedocument.presentationml.tags+xml"/>
  <Override PartName="/ppt/tags/tag211.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notesSlides/notesSlide11.xml" ContentType="application/vnd.openxmlformats-officedocument.presentationml.notesSlide+xml"/>
  <Override PartName="/ppt/tags/tag80.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tags/tag22.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62.xml" ContentType="application/vnd.openxmlformats-officedocument.presentationml.tags+xml"/>
  <Override PartName="/ppt/tags/tag249.xml" ContentType="application/vnd.openxmlformats-officedocument.presentationml.tags+xml"/>
  <Override PartName="/ppt/slides/slide58.xml" ContentType="application/vnd.openxmlformats-officedocument.presentationml.slide+xml"/>
  <Override PartName="/ppt/notesSlides/notesSlide2.xml" ContentType="application/vnd.openxmlformats-officedocument.presentationml.notesSlide+xml"/>
  <Override PartName="/ppt/tags/tag104.xml" ContentType="application/vnd.openxmlformats-officedocument.presentationml.tags+xml"/>
  <Override PartName="/ppt/tags/tag151.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notesSlides/notesSlide49.xml" ContentType="application/vnd.openxmlformats-officedocument.presentationml.notesSlide+xml"/>
  <Override PartName="/ppt/tags/tag227.xml" ContentType="application/vnd.openxmlformats-officedocument.presentationml.tags+xml"/>
  <Override PartName="/ppt/tags/tag274.xml" ContentType="application/vnd.openxmlformats-officedocument.presentationml.tags+xml"/>
  <Override PartName="/ppt/tags/tag49.xml" ContentType="application/vnd.openxmlformats-officedocument.presentationml.tags+xml"/>
  <Override PartName="/ppt/tags/tag96.xml" ContentType="application/vnd.openxmlformats-officedocument.presentationml.tags+xml"/>
  <Override PartName="/ppt/notesSlides/notesSlide27.xml" ContentType="application/vnd.openxmlformats-officedocument.presentationml.notesSlide+xml"/>
  <Override PartName="/ppt/tags/tag205.xml" ContentType="application/vnd.openxmlformats-officedocument.presentationml.tags+xml"/>
  <Override PartName="/ppt/tags/tag252.xml" ContentType="application/vnd.openxmlformats-officedocument.presentationml.tags+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89.xml" ContentType="application/vnd.openxmlformats-officedocument.presentationml.tags+xml"/>
  <Override PartName="/ppt/theme/themeOverride1.xml" ContentType="application/vnd.openxmlformats-officedocument.themeOverride+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notesSlides/notesSlide52.xml" ContentType="application/vnd.openxmlformats-officedocument.presentationml.notesSlide+xml"/>
  <Override PartName="/ppt/tags/tag230.xml" ContentType="application/vnd.openxmlformats-officedocument.presentationml.tags+xml"/>
  <Override PartName="/ppt/tags/tag52.xml" ContentType="application/vnd.openxmlformats-officedocument.presentationml.tags+xml"/>
  <Override PartName="/ppt/notesSlides/notesSlide30.xml" ContentType="application/vnd.openxmlformats-officedocument.presentationml.notesSlide+xml"/>
  <Override PartName="/ppt/tags/tag167.xml" ContentType="application/vnd.openxmlformats-officedocument.presentationml.tags+xml"/>
  <Override PartName="/ppt/tags/tag145.xml" ContentType="application/vnd.openxmlformats-officedocument.presentationml.tags+xml"/>
  <Override PartName="/ppt/tags/tag192.xml" ContentType="application/vnd.openxmlformats-officedocument.presentationml.tags+xml"/>
  <Override PartName="/ppt/slides/slide77.xml" ContentType="application/vnd.openxmlformats-officedocument.presentationml.slide+xml"/>
  <Override PartName="/ppt/tags/tag30.xml" ContentType="application/vnd.openxmlformats-officedocument.presentationml.tags+xml"/>
  <Override PartName="/ppt/tags/tag268.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Override PartName="/ppt/tags/tag123.xml" ContentType="application/vnd.openxmlformats-officedocument.presentationml.tags+xml"/>
  <Override PartName="/ppt/tags/tag170.xml" ContentType="application/vnd.openxmlformats-officedocument.presentationml.tags+xml"/>
  <Override PartName="/ppt/slides/slide55.xml" ContentType="application/vnd.openxmlformats-officedocument.presentationml.slide+xml"/>
  <Override PartName="/ppt/tags/tag101.xml" ContentType="application/vnd.openxmlformats-officedocument.presentationml.tags+xml"/>
  <Override PartName="/ppt/tags/tag246.xml" ContentType="application/vnd.openxmlformats-officedocument.presentationml.tags+xml"/>
  <Override PartName="/ppt/slides/slide33.xml" ContentType="application/vnd.openxmlformats-officedocument.presentationml.slide+xml"/>
  <Override PartName="/ppt/slides/slide80.xml" ContentType="application/vnd.openxmlformats-officedocument.presentationml.slide+xml"/>
  <Override PartName="/ppt/tags/tag68.xml" ContentType="application/vnd.openxmlformats-officedocument.presentationml.tags+xml"/>
  <Override PartName="/ppt/notesSlides/notesSlide46.xml" ContentType="application/vnd.openxmlformats-officedocument.presentationml.notesSlide+xml"/>
  <Override PartName="/ppt/tags/tag224.xml" ContentType="application/vnd.openxmlformats-officedocument.presentationml.tags+xml"/>
  <Override PartName="/ppt/tags/tag271.xml" ContentType="application/vnd.openxmlformats-officedocument.presentationml.tags+xml"/>
  <Override PartName="/ppt/presentation.xml" ContentType="application/vnd.openxmlformats-officedocument.presentationml.presentation.main+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tags/tag46.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202.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8" r:id="rId2"/>
    <p:sldId id="259" r:id="rId3"/>
    <p:sldId id="261" r:id="rId4"/>
    <p:sldId id="260" r:id="rId5"/>
    <p:sldId id="263" r:id="rId6"/>
    <p:sldId id="262" r:id="rId7"/>
    <p:sldId id="264" r:id="rId8"/>
    <p:sldId id="265" r:id="rId9"/>
    <p:sldId id="266" r:id="rId10"/>
    <p:sldId id="267" r:id="rId11"/>
    <p:sldId id="268" r:id="rId12"/>
    <p:sldId id="269" r:id="rId13"/>
    <p:sldId id="270" r:id="rId14"/>
    <p:sldId id="271" r:id="rId15"/>
    <p:sldId id="272" r:id="rId16"/>
    <p:sldId id="274"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1" r:id="rId34"/>
    <p:sldId id="290"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2" r:id="rId55"/>
    <p:sldId id="311" r:id="rId56"/>
    <p:sldId id="313" r:id="rId57"/>
    <p:sldId id="314" r:id="rId58"/>
    <p:sldId id="315" r:id="rId59"/>
    <p:sldId id="316" r:id="rId60"/>
    <p:sldId id="318" r:id="rId61"/>
    <p:sldId id="317"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等线"/>
      </a:defRPr>
    </a:lvl1pPr>
    <a:lvl2pPr marL="457200" algn="l" rtl="0" fontAlgn="base">
      <a:spcBef>
        <a:spcPct val="0"/>
      </a:spcBef>
      <a:spcAft>
        <a:spcPct val="0"/>
      </a:spcAft>
      <a:defRPr kern="1200">
        <a:solidFill>
          <a:schemeClr val="tx1"/>
        </a:solidFill>
        <a:latin typeface="Arial" charset="0"/>
        <a:ea typeface="宋体" charset="-122"/>
        <a:cs typeface="等线"/>
      </a:defRPr>
    </a:lvl2pPr>
    <a:lvl3pPr marL="914400" algn="l" rtl="0" fontAlgn="base">
      <a:spcBef>
        <a:spcPct val="0"/>
      </a:spcBef>
      <a:spcAft>
        <a:spcPct val="0"/>
      </a:spcAft>
      <a:defRPr kern="1200">
        <a:solidFill>
          <a:schemeClr val="tx1"/>
        </a:solidFill>
        <a:latin typeface="Arial" charset="0"/>
        <a:ea typeface="宋体" charset="-122"/>
        <a:cs typeface="等线"/>
      </a:defRPr>
    </a:lvl3pPr>
    <a:lvl4pPr marL="1371600" algn="l" rtl="0" fontAlgn="base">
      <a:spcBef>
        <a:spcPct val="0"/>
      </a:spcBef>
      <a:spcAft>
        <a:spcPct val="0"/>
      </a:spcAft>
      <a:defRPr kern="1200">
        <a:solidFill>
          <a:schemeClr val="tx1"/>
        </a:solidFill>
        <a:latin typeface="Arial" charset="0"/>
        <a:ea typeface="宋体" charset="-122"/>
        <a:cs typeface="等线"/>
      </a:defRPr>
    </a:lvl4pPr>
    <a:lvl5pPr marL="1828800" algn="l" rtl="0" fontAlgn="base">
      <a:spcBef>
        <a:spcPct val="0"/>
      </a:spcBef>
      <a:spcAft>
        <a:spcPct val="0"/>
      </a:spcAft>
      <a:defRPr kern="1200">
        <a:solidFill>
          <a:schemeClr val="tx1"/>
        </a:solidFill>
        <a:latin typeface="Arial" charset="0"/>
        <a:ea typeface="宋体" charset="-122"/>
        <a:cs typeface="等线"/>
      </a:defRPr>
    </a:lvl5pPr>
    <a:lvl6pPr marL="2286000" algn="l" defTabSz="914400" rtl="0" eaLnBrk="1" latinLnBrk="0" hangingPunct="1">
      <a:defRPr kern="1200">
        <a:solidFill>
          <a:schemeClr val="tx1"/>
        </a:solidFill>
        <a:latin typeface="Arial" charset="0"/>
        <a:ea typeface="宋体" charset="-122"/>
        <a:cs typeface="等线"/>
      </a:defRPr>
    </a:lvl6pPr>
    <a:lvl7pPr marL="2743200" algn="l" defTabSz="914400" rtl="0" eaLnBrk="1" latinLnBrk="0" hangingPunct="1">
      <a:defRPr kern="1200">
        <a:solidFill>
          <a:schemeClr val="tx1"/>
        </a:solidFill>
        <a:latin typeface="Arial" charset="0"/>
        <a:ea typeface="宋体" charset="-122"/>
        <a:cs typeface="等线"/>
      </a:defRPr>
    </a:lvl7pPr>
    <a:lvl8pPr marL="3200400" algn="l" defTabSz="914400" rtl="0" eaLnBrk="1" latinLnBrk="0" hangingPunct="1">
      <a:defRPr kern="1200">
        <a:solidFill>
          <a:schemeClr val="tx1"/>
        </a:solidFill>
        <a:latin typeface="Arial" charset="0"/>
        <a:ea typeface="宋体" charset="-122"/>
        <a:cs typeface="等线"/>
      </a:defRPr>
    </a:lvl8pPr>
    <a:lvl9pPr marL="3657600" algn="l" defTabSz="914400" rtl="0" eaLnBrk="1" latinLnBrk="0" hangingPunct="1">
      <a:defRPr kern="1200">
        <a:solidFill>
          <a:schemeClr val="tx1"/>
        </a:solidFill>
        <a:latin typeface="Arial" charset="0"/>
        <a:ea typeface="宋体" charset="-122"/>
        <a:cs typeface="等线"/>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76" autoAdjust="0"/>
    <p:restoredTop sz="88811" autoAdjust="0"/>
  </p:normalViewPr>
  <p:slideViewPr>
    <p:cSldViewPr snapToGrid="0">
      <p:cViewPr varScale="1">
        <p:scale>
          <a:sx n="88" d="100"/>
          <a:sy n="88" d="100"/>
        </p:scale>
        <p:origin x="-612" y="-10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EAC3276D-837C-4297-8149-F73D43627F03}" type="datetimeFigureOut">
              <a:rPr lang="zh-CN" altLang="en-US"/>
              <a:pPr>
                <a:defRPr/>
              </a:pPr>
              <a:t>2020-12-18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9E84D40A-E56D-4424-9458-821B5221BB4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等线"/>
      </a:defRPr>
    </a:lvl1pPr>
    <a:lvl2pPr marL="457200" algn="l" rtl="0" fontAlgn="base">
      <a:spcBef>
        <a:spcPct val="30000"/>
      </a:spcBef>
      <a:spcAft>
        <a:spcPct val="0"/>
      </a:spcAft>
      <a:defRPr sz="1200" kern="1200">
        <a:solidFill>
          <a:schemeClr val="tx1"/>
        </a:solidFill>
        <a:latin typeface="+mn-lt"/>
        <a:ea typeface="+mn-ea"/>
        <a:cs typeface="等线"/>
      </a:defRPr>
    </a:lvl2pPr>
    <a:lvl3pPr marL="914400" algn="l" rtl="0" fontAlgn="base">
      <a:spcBef>
        <a:spcPct val="30000"/>
      </a:spcBef>
      <a:spcAft>
        <a:spcPct val="0"/>
      </a:spcAft>
      <a:defRPr sz="1200" kern="1200">
        <a:solidFill>
          <a:schemeClr val="tx1"/>
        </a:solidFill>
        <a:latin typeface="+mn-lt"/>
        <a:ea typeface="+mn-ea"/>
        <a:cs typeface="等线"/>
      </a:defRPr>
    </a:lvl3pPr>
    <a:lvl4pPr marL="1371600" algn="l" rtl="0" fontAlgn="base">
      <a:spcBef>
        <a:spcPct val="30000"/>
      </a:spcBef>
      <a:spcAft>
        <a:spcPct val="0"/>
      </a:spcAft>
      <a:defRPr sz="1200" kern="1200">
        <a:solidFill>
          <a:schemeClr val="tx1"/>
        </a:solidFill>
        <a:latin typeface="+mn-lt"/>
        <a:ea typeface="+mn-ea"/>
        <a:cs typeface="等线"/>
      </a:defRPr>
    </a:lvl4pPr>
    <a:lvl5pPr marL="1828800" algn="l" rtl="0" fontAlgn="base">
      <a:spcBef>
        <a:spcPct val="30000"/>
      </a:spcBef>
      <a:spcAft>
        <a:spcPct val="0"/>
      </a:spcAft>
      <a:defRPr sz="1200" kern="1200">
        <a:solidFill>
          <a:schemeClr val="tx1"/>
        </a:solidFill>
        <a:latin typeface="+mn-lt"/>
        <a:ea typeface="+mn-ea"/>
        <a:cs typeface="等线"/>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slide" Target="../slides/slide7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54.xml.rels><?xml version="1.0" encoding="UTF-8" standalone="yes"?>
<Relationships xmlns="http://schemas.openxmlformats.org/package/2006/relationships"><Relationship Id="rId3" Type="http://schemas.openxmlformats.org/officeDocument/2006/relationships/slide" Target="../slides/slide77.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55.xml.rels><?xml version="1.0" encoding="UTF-8" standalone="yes"?>
<Relationships xmlns="http://schemas.openxmlformats.org/package/2006/relationships"><Relationship Id="rId3" Type="http://schemas.openxmlformats.org/officeDocument/2006/relationships/slide" Target="../slides/slide78.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56.xml.rels><?xml version="1.0" encoding="UTF-8" standalone="yes"?>
<Relationships xmlns="http://schemas.openxmlformats.org/package/2006/relationships"><Relationship Id="rId3" Type="http://schemas.openxmlformats.org/officeDocument/2006/relationships/slide" Target="../slides/slide79.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7.xml.rels><?xml version="1.0" encoding="UTF-8" standalone="yes"?>
<Relationships xmlns="http://schemas.openxmlformats.org/package/2006/relationships"><Relationship Id="rId3" Type="http://schemas.openxmlformats.org/officeDocument/2006/relationships/slide" Target="../slides/slide80.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58.xml.rels><?xml version="1.0" encoding="UTF-8" standalone="yes"?>
<Relationships xmlns="http://schemas.openxmlformats.org/package/2006/relationships"><Relationship Id="rId3" Type="http://schemas.openxmlformats.org/officeDocument/2006/relationships/slide" Target="../slides/slide81.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59.xml.rels><?xml version="1.0" encoding="UTF-8" standalone="yes"?>
<Relationships xmlns="http://schemas.openxmlformats.org/package/2006/relationships"><Relationship Id="rId3" Type="http://schemas.openxmlformats.org/officeDocument/2006/relationships/slide" Target="../slides/slide82.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slide" Target="../slides/slide83.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p:cNvSpPr>
          <p:nvPr>
            <p:ph type="sldImg"/>
          </p:nvPr>
        </p:nvSpPr>
        <p:spPr bwMode="auto">
          <a:noFill/>
          <a:ln>
            <a:solidFill>
              <a:srgbClr val="000000"/>
            </a:solidFill>
            <a:miter lim="800000"/>
            <a:headEnd/>
            <a:tailEnd/>
          </a:ln>
        </p:spPr>
      </p:sp>
      <p:sp>
        <p:nvSpPr>
          <p:cNvPr id="1536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536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EDC0601-E92A-43FA-9F4C-3ED5EC8E0B39}" type="slidenum">
              <a:rPr lang="zh-CN" altLang="en-US">
                <a:cs typeface="等线"/>
              </a:rPr>
              <a:pPr fontAlgn="base">
                <a:spcBef>
                  <a:spcPct val="0"/>
                </a:spcBef>
                <a:spcAft>
                  <a:spcPct val="0"/>
                </a:spcAft>
              </a:pPr>
              <a:t>1</a:t>
            </a:fld>
            <a:endParaRPr lang="en-US" altLang="zh-CN">
              <a:cs typeface="等线"/>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p:cNvSpPr>
          <p:nvPr>
            <p:ph type="sldImg"/>
          </p:nvPr>
        </p:nvSpPr>
        <p:spPr bwMode="auto">
          <a:noFill/>
          <a:ln>
            <a:solidFill>
              <a:srgbClr val="000000"/>
            </a:solidFill>
            <a:miter lim="800000"/>
            <a:headEnd/>
            <a:tailEnd/>
          </a:ln>
        </p:spPr>
      </p:sp>
      <p:sp>
        <p:nvSpPr>
          <p:cNvPr id="3789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789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417CE4A-B614-456B-9AEA-C4CA15B23C11}" type="slidenum">
              <a:rPr lang="zh-CN" altLang="en-US">
                <a:cs typeface="等线"/>
              </a:rPr>
              <a:pPr fontAlgn="base">
                <a:spcBef>
                  <a:spcPct val="0"/>
                </a:spcBef>
                <a:spcAft>
                  <a:spcPct val="0"/>
                </a:spcAft>
              </a:pPr>
              <a:t>14</a:t>
            </a:fld>
            <a:endParaRPr lang="en-US" altLang="zh-CN">
              <a:cs typeface="等线"/>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p:cNvSpPr>
          <p:nvPr>
            <p:ph type="sldImg"/>
          </p:nvPr>
        </p:nvSpPr>
        <p:spPr bwMode="auto">
          <a:noFill/>
          <a:ln>
            <a:solidFill>
              <a:srgbClr val="000000"/>
            </a:solidFill>
            <a:miter lim="800000"/>
            <a:headEnd/>
            <a:tailEnd/>
          </a:ln>
        </p:spPr>
      </p:sp>
      <p:sp>
        <p:nvSpPr>
          <p:cNvPr id="3993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993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9346478-6659-4C5F-97FA-81536C648F7B}" type="slidenum">
              <a:rPr lang="zh-CN" altLang="en-US">
                <a:cs typeface="等线"/>
              </a:rPr>
              <a:pPr fontAlgn="base">
                <a:spcBef>
                  <a:spcPct val="0"/>
                </a:spcBef>
                <a:spcAft>
                  <a:spcPct val="0"/>
                </a:spcAft>
              </a:pPr>
              <a:t>15</a:t>
            </a:fld>
            <a:endParaRPr lang="en-US" altLang="zh-CN">
              <a:cs typeface="等线"/>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p:cNvSpPr>
          <p:nvPr>
            <p:ph type="sldImg"/>
          </p:nvPr>
        </p:nvSpPr>
        <p:spPr bwMode="auto">
          <a:noFill/>
          <a:ln>
            <a:solidFill>
              <a:srgbClr val="000000"/>
            </a:solidFill>
            <a:miter lim="800000"/>
            <a:headEnd/>
            <a:tailEnd/>
          </a:ln>
        </p:spPr>
      </p:sp>
      <p:sp>
        <p:nvSpPr>
          <p:cNvPr id="419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19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CC70DE8-2C81-438B-B18A-316DD772A84F}" type="slidenum">
              <a:rPr lang="zh-CN" altLang="en-US">
                <a:cs typeface="等线"/>
              </a:rPr>
              <a:pPr fontAlgn="base">
                <a:spcBef>
                  <a:spcPct val="0"/>
                </a:spcBef>
                <a:spcAft>
                  <a:spcPct val="0"/>
                </a:spcAft>
              </a:pPr>
              <a:t>16</a:t>
            </a:fld>
            <a:endParaRPr lang="en-US" altLang="zh-CN">
              <a:cs typeface="等线"/>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bwMode="auto">
          <a:noFill/>
          <a:ln>
            <a:solidFill>
              <a:srgbClr val="000000"/>
            </a:solidFill>
            <a:miter lim="800000"/>
            <a:headEnd/>
            <a:tailEnd/>
          </a:ln>
        </p:spPr>
      </p:sp>
      <p:sp>
        <p:nvSpPr>
          <p:cNvPr id="4403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403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60512F3-0511-471F-8982-F437049F769C}" type="slidenum">
              <a:rPr lang="zh-CN" altLang="en-US">
                <a:cs typeface="等线"/>
              </a:rPr>
              <a:pPr fontAlgn="base">
                <a:spcBef>
                  <a:spcPct val="0"/>
                </a:spcBef>
                <a:spcAft>
                  <a:spcPct val="0"/>
                </a:spcAft>
              </a:pPr>
              <a:t>17</a:t>
            </a:fld>
            <a:endParaRPr lang="en-US" altLang="zh-CN">
              <a:cs typeface="等线"/>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bwMode="auto">
          <a:noFill/>
          <a:ln>
            <a:solidFill>
              <a:srgbClr val="000000"/>
            </a:solidFill>
            <a:miter lim="800000"/>
            <a:headEnd/>
            <a:tailEnd/>
          </a:ln>
        </p:spPr>
      </p:sp>
      <p:sp>
        <p:nvSpPr>
          <p:cNvPr id="4608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608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FFD7DDF-8428-4DCB-849E-C6E1E57B3000}" type="slidenum">
              <a:rPr lang="zh-CN" altLang="en-US">
                <a:cs typeface="等线"/>
              </a:rPr>
              <a:pPr fontAlgn="base">
                <a:spcBef>
                  <a:spcPct val="0"/>
                </a:spcBef>
                <a:spcAft>
                  <a:spcPct val="0"/>
                </a:spcAft>
              </a:pPr>
              <a:t>18</a:t>
            </a:fld>
            <a:endParaRPr lang="en-US" altLang="zh-CN">
              <a:cs typeface="等线"/>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p:cNvSpPr>
          <p:nvPr>
            <p:ph type="sldImg"/>
          </p:nvPr>
        </p:nvSpPr>
        <p:spPr bwMode="auto">
          <a:noFill/>
          <a:ln>
            <a:solidFill>
              <a:srgbClr val="000000"/>
            </a:solidFill>
            <a:miter lim="800000"/>
            <a:headEnd/>
            <a:tailEnd/>
          </a:ln>
        </p:spPr>
      </p:sp>
      <p:sp>
        <p:nvSpPr>
          <p:cNvPr id="4813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813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CBDE731-0FC2-4E6D-AC22-5E50237DB1B8}" type="slidenum">
              <a:rPr lang="zh-CN" altLang="en-US">
                <a:cs typeface="等线"/>
              </a:rPr>
              <a:pPr fontAlgn="base">
                <a:spcBef>
                  <a:spcPct val="0"/>
                </a:spcBef>
                <a:spcAft>
                  <a:spcPct val="0"/>
                </a:spcAft>
              </a:pPr>
              <a:t>19</a:t>
            </a:fld>
            <a:endParaRPr lang="en-US" altLang="zh-CN">
              <a:cs typeface="等线"/>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p:cNvSpPr>
          <p:nvPr>
            <p:ph type="sldImg"/>
          </p:nvPr>
        </p:nvSpPr>
        <p:spPr bwMode="auto">
          <a:noFill/>
          <a:ln>
            <a:solidFill>
              <a:srgbClr val="000000"/>
            </a:solidFill>
            <a:miter lim="800000"/>
            <a:headEnd/>
            <a:tailEnd/>
          </a:ln>
        </p:spPr>
      </p:sp>
      <p:sp>
        <p:nvSpPr>
          <p:cNvPr id="501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01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DE5755-41B2-4F91-A943-DE60911FB52F}" type="slidenum">
              <a:rPr lang="zh-CN" altLang="en-US">
                <a:cs typeface="等线"/>
              </a:rPr>
              <a:pPr fontAlgn="base">
                <a:spcBef>
                  <a:spcPct val="0"/>
                </a:spcBef>
                <a:spcAft>
                  <a:spcPct val="0"/>
                </a:spcAft>
              </a:pPr>
              <a:t>20</a:t>
            </a:fld>
            <a:endParaRPr lang="en-US" altLang="zh-CN">
              <a:cs typeface="等线"/>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p:cNvSpPr>
            <a:spLocks noGrp="1" noRot="1" noChangeAspect="1"/>
          </p:cNvSpPr>
          <p:nvPr>
            <p:ph type="sldImg"/>
          </p:nvPr>
        </p:nvSpPr>
        <p:spPr bwMode="auto">
          <a:noFill/>
          <a:ln>
            <a:solidFill>
              <a:srgbClr val="000000"/>
            </a:solidFill>
            <a:miter lim="800000"/>
            <a:headEnd/>
            <a:tailEnd/>
          </a:ln>
        </p:spPr>
      </p:sp>
      <p:sp>
        <p:nvSpPr>
          <p:cNvPr id="5222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222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1882FF6-592F-41D4-84C3-555225EB36EA}" type="slidenum">
              <a:rPr lang="zh-CN" altLang="en-US">
                <a:cs typeface="等线"/>
              </a:rPr>
              <a:pPr fontAlgn="base">
                <a:spcBef>
                  <a:spcPct val="0"/>
                </a:spcBef>
                <a:spcAft>
                  <a:spcPct val="0"/>
                </a:spcAft>
              </a:pPr>
              <a:t>21</a:t>
            </a:fld>
            <a:endParaRPr lang="en-US" altLang="zh-CN">
              <a:cs typeface="等线"/>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p:cNvSpPr>
            <a:spLocks noGrp="1" noRot="1" noChangeAspect="1"/>
          </p:cNvSpPr>
          <p:nvPr>
            <p:ph type="sldImg"/>
          </p:nvPr>
        </p:nvSpPr>
        <p:spPr bwMode="auto">
          <a:noFill/>
          <a:ln>
            <a:solidFill>
              <a:srgbClr val="000000"/>
            </a:solidFill>
            <a:miter lim="800000"/>
            <a:headEnd/>
            <a:tailEnd/>
          </a:ln>
        </p:spPr>
      </p:sp>
      <p:sp>
        <p:nvSpPr>
          <p:cNvPr id="5427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427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CF009D3-9F82-43DE-B02F-BF1CABCA82C0}" type="slidenum">
              <a:rPr lang="zh-CN" altLang="en-US">
                <a:cs typeface="等线"/>
              </a:rPr>
              <a:pPr fontAlgn="base">
                <a:spcBef>
                  <a:spcPct val="0"/>
                </a:spcBef>
                <a:spcAft>
                  <a:spcPct val="0"/>
                </a:spcAft>
              </a:pPr>
              <a:t>22</a:t>
            </a:fld>
            <a:endParaRPr lang="en-US" altLang="zh-CN">
              <a:cs typeface="等线"/>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p:cNvSpPr>
            <a:spLocks noGrp="1" noRot="1" noChangeAspect="1"/>
          </p:cNvSpPr>
          <p:nvPr>
            <p:ph type="sldImg"/>
          </p:nvPr>
        </p:nvSpPr>
        <p:spPr bwMode="auto">
          <a:noFill/>
          <a:ln>
            <a:solidFill>
              <a:srgbClr val="000000"/>
            </a:solidFill>
            <a:miter lim="800000"/>
            <a:headEnd/>
            <a:tailEnd/>
          </a:ln>
        </p:spPr>
      </p:sp>
      <p:sp>
        <p:nvSpPr>
          <p:cNvPr id="5632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632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5D5074B-1380-483A-9041-E743E03471C5}" type="slidenum">
              <a:rPr lang="zh-CN" altLang="en-US">
                <a:cs typeface="等线"/>
              </a:rPr>
              <a:pPr fontAlgn="base">
                <a:spcBef>
                  <a:spcPct val="0"/>
                </a:spcBef>
                <a:spcAft>
                  <a:spcPct val="0"/>
                </a:spcAft>
              </a:pPr>
              <a:t>23</a:t>
            </a:fld>
            <a:endParaRPr lang="en-US" altLang="zh-CN">
              <a:cs typeface="等线"/>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p:cNvSpPr>
          <p:nvPr>
            <p:ph type="sldImg"/>
          </p:nvPr>
        </p:nvSpPr>
        <p:spPr bwMode="auto">
          <a:noFill/>
          <a:ln>
            <a:solidFill>
              <a:srgbClr val="000000"/>
            </a:solidFill>
            <a:miter lim="800000"/>
            <a:headEnd/>
            <a:tailEnd/>
          </a:ln>
        </p:spPr>
      </p:sp>
      <p:sp>
        <p:nvSpPr>
          <p:cNvPr id="1741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741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1A1CD38-6713-487E-9366-AE11F0B50D05}" type="slidenum">
              <a:rPr lang="zh-CN" altLang="en-US">
                <a:cs typeface="等线"/>
              </a:rPr>
              <a:pPr fontAlgn="base">
                <a:spcBef>
                  <a:spcPct val="0"/>
                </a:spcBef>
                <a:spcAft>
                  <a:spcPct val="0"/>
                </a:spcAft>
              </a:pPr>
              <a:t>2</a:t>
            </a:fld>
            <a:endParaRPr lang="en-US" altLang="zh-CN">
              <a:cs typeface="等线"/>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幻灯片图像占位符 1"/>
          <p:cNvSpPr>
            <a:spLocks noGrp="1" noRot="1" noChangeAspect="1"/>
          </p:cNvSpPr>
          <p:nvPr>
            <p:ph type="sldImg"/>
          </p:nvPr>
        </p:nvSpPr>
        <p:spPr bwMode="auto">
          <a:noFill/>
          <a:ln>
            <a:solidFill>
              <a:srgbClr val="000000"/>
            </a:solidFill>
            <a:miter lim="800000"/>
            <a:headEnd/>
            <a:tailEnd/>
          </a:ln>
        </p:spPr>
      </p:sp>
      <p:sp>
        <p:nvSpPr>
          <p:cNvPr id="5837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837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F1343F-616A-4FCF-AFE0-309196652102}" type="slidenum">
              <a:rPr lang="zh-CN" altLang="en-US">
                <a:cs typeface="等线"/>
              </a:rPr>
              <a:pPr fontAlgn="base">
                <a:spcBef>
                  <a:spcPct val="0"/>
                </a:spcBef>
                <a:spcAft>
                  <a:spcPct val="0"/>
                </a:spcAft>
              </a:pPr>
              <a:t>24</a:t>
            </a:fld>
            <a:endParaRPr lang="en-US" altLang="zh-CN">
              <a:cs typeface="等线"/>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1"/>
          <p:cNvSpPr>
            <a:spLocks noGrp="1" noRot="1" noChangeAspect="1"/>
          </p:cNvSpPr>
          <p:nvPr>
            <p:ph type="sldImg"/>
          </p:nvPr>
        </p:nvSpPr>
        <p:spPr bwMode="auto">
          <a:noFill/>
          <a:ln>
            <a:solidFill>
              <a:srgbClr val="000000"/>
            </a:solidFill>
            <a:miter lim="800000"/>
            <a:headEnd/>
            <a:tailEnd/>
          </a:ln>
        </p:spPr>
      </p:sp>
      <p:sp>
        <p:nvSpPr>
          <p:cNvPr id="6041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041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F1B5F9F-6A71-48E4-B0CC-CFA36780E4F8}" type="slidenum">
              <a:rPr lang="zh-CN" altLang="en-US">
                <a:cs typeface="等线"/>
              </a:rPr>
              <a:pPr fontAlgn="base">
                <a:spcBef>
                  <a:spcPct val="0"/>
                </a:spcBef>
                <a:spcAft>
                  <a:spcPct val="0"/>
                </a:spcAft>
              </a:pPr>
              <a:t>25</a:t>
            </a:fld>
            <a:endParaRPr lang="en-US" altLang="zh-CN">
              <a:cs typeface="等线"/>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p:cNvSpPr>
            <a:spLocks noGrp="1" noRot="1" noChangeAspect="1"/>
          </p:cNvSpPr>
          <p:nvPr>
            <p:ph type="sldImg"/>
          </p:nvPr>
        </p:nvSpPr>
        <p:spPr bwMode="auto">
          <a:noFill/>
          <a:ln>
            <a:solidFill>
              <a:srgbClr val="000000"/>
            </a:solidFill>
            <a:miter lim="800000"/>
            <a:headEnd/>
            <a:tailEnd/>
          </a:ln>
        </p:spPr>
      </p:sp>
      <p:sp>
        <p:nvSpPr>
          <p:cNvPr id="6349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349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82D7E2A-7E7C-4061-93A2-707835A1938D}" type="slidenum">
              <a:rPr lang="zh-CN" altLang="en-US">
                <a:cs typeface="等线"/>
              </a:rPr>
              <a:pPr fontAlgn="base">
                <a:spcBef>
                  <a:spcPct val="0"/>
                </a:spcBef>
                <a:spcAft>
                  <a:spcPct val="0"/>
                </a:spcAft>
              </a:pPr>
              <a:t>27</a:t>
            </a:fld>
            <a:endParaRPr lang="en-US" altLang="zh-CN">
              <a:cs typeface="等线"/>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Grp="1" noRot="1" noChangeAspect="1"/>
          </p:cNvSpPr>
          <p:nvPr>
            <p:ph type="sldImg"/>
          </p:nvPr>
        </p:nvSpPr>
        <p:spPr bwMode="auto">
          <a:noFill/>
          <a:ln>
            <a:solidFill>
              <a:srgbClr val="000000"/>
            </a:solidFill>
            <a:miter lim="800000"/>
            <a:headEnd/>
            <a:tailEnd/>
          </a:ln>
        </p:spPr>
      </p:sp>
      <p:sp>
        <p:nvSpPr>
          <p:cNvPr id="6553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553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F7D354B-8EB4-4F21-8759-5912CCECE97B}" type="slidenum">
              <a:rPr lang="zh-CN" altLang="en-US">
                <a:cs typeface="等线"/>
              </a:rPr>
              <a:pPr fontAlgn="base">
                <a:spcBef>
                  <a:spcPct val="0"/>
                </a:spcBef>
                <a:spcAft>
                  <a:spcPct val="0"/>
                </a:spcAft>
              </a:pPr>
              <a:t>28</a:t>
            </a:fld>
            <a:endParaRPr lang="en-US" altLang="zh-CN">
              <a:cs typeface="等线"/>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75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EB62A6-EE7A-4AAD-9549-71F26DD3F598}" type="slidenum">
              <a:rPr lang="zh-CN" altLang="en-US">
                <a:cs typeface="等线"/>
              </a:rPr>
              <a:pPr fontAlgn="base">
                <a:spcBef>
                  <a:spcPct val="0"/>
                </a:spcBef>
                <a:spcAft>
                  <a:spcPct val="0"/>
                </a:spcAft>
              </a:pPr>
              <a:t>29</a:t>
            </a:fld>
            <a:endParaRPr lang="en-US" altLang="zh-CN">
              <a:cs typeface="等线"/>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p:cNvSpPr>
            <a:spLocks noGrp="1" noRot="1" noChangeAspect="1"/>
          </p:cNvSpPr>
          <p:nvPr>
            <p:ph type="sldImg"/>
          </p:nvPr>
        </p:nvSpPr>
        <p:spPr bwMode="auto">
          <a:noFill/>
          <a:ln>
            <a:solidFill>
              <a:srgbClr val="000000"/>
            </a:solidFill>
            <a:miter lim="800000"/>
            <a:headEnd/>
            <a:tailEnd/>
          </a:ln>
        </p:spPr>
      </p:sp>
      <p:sp>
        <p:nvSpPr>
          <p:cNvPr id="6963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963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273C66-8763-414E-BB00-A002B2B585EC}" type="slidenum">
              <a:rPr lang="zh-CN" altLang="en-US">
                <a:cs typeface="等线"/>
              </a:rPr>
              <a:pPr fontAlgn="base">
                <a:spcBef>
                  <a:spcPct val="0"/>
                </a:spcBef>
                <a:spcAft>
                  <a:spcPct val="0"/>
                </a:spcAft>
              </a:pPr>
              <a:t>30</a:t>
            </a:fld>
            <a:endParaRPr lang="en-US" altLang="zh-CN">
              <a:cs typeface="等线"/>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p:cNvSpPr>
            <a:spLocks noGrp="1" noRot="1" noChangeAspect="1"/>
          </p:cNvSpPr>
          <p:nvPr>
            <p:ph type="sldImg"/>
          </p:nvPr>
        </p:nvSpPr>
        <p:spPr bwMode="auto">
          <a:noFill/>
          <a:ln>
            <a:solidFill>
              <a:srgbClr val="000000"/>
            </a:solidFill>
            <a:miter lim="800000"/>
            <a:headEnd/>
            <a:tailEnd/>
          </a:ln>
        </p:spPr>
      </p:sp>
      <p:sp>
        <p:nvSpPr>
          <p:cNvPr id="7168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168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200881A-E604-4653-A22D-156ECDC154C1}" type="slidenum">
              <a:rPr lang="zh-CN" altLang="en-US">
                <a:cs typeface="等线"/>
              </a:rPr>
              <a:pPr fontAlgn="base">
                <a:spcBef>
                  <a:spcPct val="0"/>
                </a:spcBef>
                <a:spcAft>
                  <a:spcPct val="0"/>
                </a:spcAft>
              </a:pPr>
              <a:t>31</a:t>
            </a:fld>
            <a:endParaRPr lang="en-US" altLang="zh-CN">
              <a:cs typeface="等线"/>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373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4C418B4-904F-4C60-8E02-C53D829597AC}" type="slidenum">
              <a:rPr lang="zh-CN" altLang="en-US">
                <a:cs typeface="等线"/>
              </a:rPr>
              <a:pPr fontAlgn="base">
                <a:spcBef>
                  <a:spcPct val="0"/>
                </a:spcBef>
                <a:spcAft>
                  <a:spcPct val="0"/>
                </a:spcAft>
              </a:pPr>
              <a:t>32</a:t>
            </a:fld>
            <a:endParaRPr lang="en-US" altLang="zh-CN">
              <a:cs typeface="等线"/>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p:cNvSpPr>
          <p:nvPr>
            <p:ph type="sldImg"/>
          </p:nvPr>
        </p:nvSpPr>
        <p:spPr bwMode="auto">
          <a:noFill/>
          <a:ln>
            <a:solidFill>
              <a:srgbClr val="000000"/>
            </a:solidFill>
            <a:miter lim="800000"/>
            <a:headEnd/>
            <a:tailEnd/>
          </a:ln>
        </p:spPr>
      </p:sp>
      <p:sp>
        <p:nvSpPr>
          <p:cNvPr id="757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57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03316ED-5FEC-4937-B5FF-BA532DCA2843}" type="slidenum">
              <a:rPr lang="zh-CN" altLang="en-US">
                <a:cs typeface="等线"/>
              </a:rPr>
              <a:pPr fontAlgn="base">
                <a:spcBef>
                  <a:spcPct val="0"/>
                </a:spcBef>
                <a:spcAft>
                  <a:spcPct val="0"/>
                </a:spcAft>
              </a:pPr>
              <a:t>33</a:t>
            </a:fld>
            <a:endParaRPr lang="en-US" altLang="zh-CN">
              <a:cs typeface="等线"/>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p:cNvSpPr>
            <a:spLocks noGrp="1" noRot="1" noChangeAspect="1"/>
          </p:cNvSpPr>
          <p:nvPr>
            <p:ph type="sldImg"/>
          </p:nvPr>
        </p:nvSpPr>
        <p:spPr bwMode="auto">
          <a:noFill/>
          <a:ln>
            <a:solidFill>
              <a:srgbClr val="000000"/>
            </a:solidFill>
            <a:miter lim="800000"/>
            <a:headEnd/>
            <a:tailEnd/>
          </a:ln>
        </p:spPr>
      </p:sp>
      <p:sp>
        <p:nvSpPr>
          <p:cNvPr id="7782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782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38786BB-85ED-4937-8281-7231D122239E}" type="slidenum">
              <a:rPr lang="zh-CN" altLang="en-US">
                <a:cs typeface="等线"/>
              </a:rPr>
              <a:pPr fontAlgn="base">
                <a:spcBef>
                  <a:spcPct val="0"/>
                </a:spcBef>
                <a:spcAft>
                  <a:spcPct val="0"/>
                </a:spcAft>
              </a:pPr>
              <a:t>34</a:t>
            </a:fld>
            <a:endParaRPr lang="en-US" altLang="zh-CN">
              <a:cs typeface="等线"/>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p:cNvSpPr>
          <p:nvPr>
            <p:ph type="sldImg"/>
          </p:nvPr>
        </p:nvSpPr>
        <p:spPr bwMode="auto">
          <a:noFill/>
          <a:ln>
            <a:solidFill>
              <a:srgbClr val="000000"/>
            </a:solidFill>
            <a:miter lim="800000"/>
            <a:headEnd/>
            <a:tailEnd/>
          </a:ln>
        </p:spPr>
      </p:sp>
      <p:sp>
        <p:nvSpPr>
          <p:cNvPr id="2048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048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7AB70BB-4C67-4B22-B4B4-D959AB71DB00}" type="slidenum">
              <a:rPr lang="zh-CN" altLang="en-US">
                <a:cs typeface="等线"/>
              </a:rPr>
              <a:pPr fontAlgn="base">
                <a:spcBef>
                  <a:spcPct val="0"/>
                </a:spcBef>
                <a:spcAft>
                  <a:spcPct val="0"/>
                </a:spcAft>
              </a:pPr>
              <a:t>4</a:t>
            </a:fld>
            <a:endParaRPr lang="en-US" altLang="zh-CN">
              <a:cs typeface="等线"/>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p:cNvSpPr>
            <a:spLocks noGrp="1" noRot="1" noChangeAspect="1"/>
          </p:cNvSpPr>
          <p:nvPr>
            <p:ph type="sldImg"/>
          </p:nvPr>
        </p:nvSpPr>
        <p:spPr bwMode="auto">
          <a:noFill/>
          <a:ln>
            <a:solidFill>
              <a:srgbClr val="000000"/>
            </a:solidFill>
            <a:miter lim="800000"/>
            <a:headEnd/>
            <a:tailEnd/>
          </a:ln>
        </p:spPr>
      </p:sp>
      <p:sp>
        <p:nvSpPr>
          <p:cNvPr id="7987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987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EAAE811-8A60-4856-B14F-27AF78670E94}" type="slidenum">
              <a:rPr lang="zh-CN" altLang="en-US">
                <a:cs typeface="等线"/>
              </a:rPr>
              <a:pPr fontAlgn="base">
                <a:spcBef>
                  <a:spcPct val="0"/>
                </a:spcBef>
                <a:spcAft>
                  <a:spcPct val="0"/>
                </a:spcAft>
              </a:pPr>
              <a:t>35</a:t>
            </a:fld>
            <a:endParaRPr lang="en-US" altLang="zh-CN">
              <a:cs typeface="等线"/>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p:cNvSpPr>
            <a:spLocks noGrp="1" noRot="1" noChangeAspect="1"/>
          </p:cNvSpPr>
          <p:nvPr>
            <p:ph type="sldImg"/>
          </p:nvPr>
        </p:nvSpPr>
        <p:spPr bwMode="auto">
          <a:noFill/>
          <a:ln>
            <a:solidFill>
              <a:srgbClr val="000000"/>
            </a:solidFill>
            <a:miter lim="800000"/>
            <a:headEnd/>
            <a:tailEnd/>
          </a:ln>
        </p:spPr>
      </p:sp>
      <p:sp>
        <p:nvSpPr>
          <p:cNvPr id="8294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294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19AA180-2235-4D69-A749-BEE9D28C3B3C}" type="slidenum">
              <a:rPr lang="zh-CN" altLang="en-US">
                <a:cs typeface="等线"/>
              </a:rPr>
              <a:pPr fontAlgn="base">
                <a:spcBef>
                  <a:spcPct val="0"/>
                </a:spcBef>
                <a:spcAft>
                  <a:spcPct val="0"/>
                </a:spcAft>
              </a:pPr>
              <a:t>37</a:t>
            </a:fld>
            <a:endParaRPr lang="en-US" altLang="zh-CN">
              <a:cs typeface="等线"/>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p:cNvSpPr>
            <a:spLocks noGrp="1" noRot="1" noChangeAspect="1"/>
          </p:cNvSpPr>
          <p:nvPr>
            <p:ph type="sldImg"/>
          </p:nvPr>
        </p:nvSpPr>
        <p:spPr bwMode="auto">
          <a:noFill/>
          <a:ln>
            <a:solidFill>
              <a:srgbClr val="000000"/>
            </a:solidFill>
            <a:miter lim="800000"/>
            <a:headEnd/>
            <a:tailEnd/>
          </a:ln>
        </p:spPr>
      </p:sp>
      <p:sp>
        <p:nvSpPr>
          <p:cNvPr id="8499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499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8E70567-ED2F-4968-8D67-C514F73813D7}" type="slidenum">
              <a:rPr lang="zh-CN" altLang="en-US">
                <a:cs typeface="等线"/>
              </a:rPr>
              <a:pPr fontAlgn="base">
                <a:spcBef>
                  <a:spcPct val="0"/>
                </a:spcBef>
                <a:spcAft>
                  <a:spcPct val="0"/>
                </a:spcAft>
              </a:pPr>
              <a:t>38</a:t>
            </a:fld>
            <a:endParaRPr lang="en-US" altLang="zh-CN">
              <a:cs typeface="等线"/>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p:cNvSpPr>
            <a:spLocks noGrp="1" noRot="1" noChangeAspect="1"/>
          </p:cNvSpPr>
          <p:nvPr>
            <p:ph type="sldImg"/>
          </p:nvPr>
        </p:nvSpPr>
        <p:spPr bwMode="auto">
          <a:noFill/>
          <a:ln>
            <a:solidFill>
              <a:srgbClr val="000000"/>
            </a:solidFill>
            <a:miter lim="800000"/>
            <a:headEnd/>
            <a:tailEnd/>
          </a:ln>
        </p:spPr>
      </p:sp>
      <p:sp>
        <p:nvSpPr>
          <p:cNvPr id="8704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704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3D95910-0758-46D0-BFC2-EB74B3BE9C94}" type="slidenum">
              <a:rPr lang="zh-CN" altLang="en-US">
                <a:cs typeface="等线"/>
              </a:rPr>
              <a:pPr fontAlgn="base">
                <a:spcBef>
                  <a:spcPct val="0"/>
                </a:spcBef>
                <a:spcAft>
                  <a:spcPct val="0"/>
                </a:spcAft>
              </a:pPr>
              <a:t>39</a:t>
            </a:fld>
            <a:endParaRPr lang="en-US" altLang="zh-CN">
              <a:cs typeface="等线"/>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p:cNvSpPr>
            <a:spLocks noGrp="1" noRot="1" noChangeAspect="1"/>
          </p:cNvSpPr>
          <p:nvPr>
            <p:ph type="sldImg"/>
          </p:nvPr>
        </p:nvSpPr>
        <p:spPr bwMode="auto">
          <a:noFill/>
          <a:ln>
            <a:solidFill>
              <a:srgbClr val="000000"/>
            </a:solidFill>
            <a:miter lim="800000"/>
            <a:headEnd/>
            <a:tailEnd/>
          </a:ln>
        </p:spPr>
      </p:sp>
      <p:sp>
        <p:nvSpPr>
          <p:cNvPr id="8909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909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B04DB13-AC76-41AD-B87B-8F353FB67CAA}" type="slidenum">
              <a:rPr lang="zh-CN" altLang="en-US">
                <a:cs typeface="等线"/>
              </a:rPr>
              <a:pPr fontAlgn="base">
                <a:spcBef>
                  <a:spcPct val="0"/>
                </a:spcBef>
                <a:spcAft>
                  <a:spcPct val="0"/>
                </a:spcAft>
              </a:pPr>
              <a:t>40</a:t>
            </a:fld>
            <a:endParaRPr lang="en-US" altLang="zh-CN">
              <a:cs typeface="等线"/>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p:cNvSpPr>
            <a:spLocks noGrp="1" noRot="1" noChangeAspect="1"/>
          </p:cNvSpPr>
          <p:nvPr>
            <p:ph type="sldImg"/>
          </p:nvPr>
        </p:nvSpPr>
        <p:spPr bwMode="auto">
          <a:noFill/>
          <a:ln>
            <a:solidFill>
              <a:srgbClr val="000000"/>
            </a:solidFill>
            <a:miter lim="800000"/>
            <a:headEnd/>
            <a:tailEnd/>
          </a:ln>
        </p:spPr>
      </p:sp>
      <p:sp>
        <p:nvSpPr>
          <p:cNvPr id="9113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9113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7657ECE-A67F-42C4-977A-4D420475E56D}" type="slidenum">
              <a:rPr lang="zh-CN" altLang="en-US">
                <a:cs typeface="等线"/>
              </a:rPr>
              <a:pPr fontAlgn="base">
                <a:spcBef>
                  <a:spcPct val="0"/>
                </a:spcBef>
                <a:spcAft>
                  <a:spcPct val="0"/>
                </a:spcAft>
              </a:pPr>
              <a:t>41</a:t>
            </a:fld>
            <a:endParaRPr lang="en-US" altLang="zh-CN">
              <a:cs typeface="等线"/>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幻灯片图像占位符 1"/>
          <p:cNvSpPr>
            <a:spLocks noGrp="1" noRot="1" noChangeAspect="1"/>
          </p:cNvSpPr>
          <p:nvPr>
            <p:ph type="sldImg"/>
          </p:nvPr>
        </p:nvSpPr>
        <p:spPr bwMode="auto">
          <a:noFill/>
          <a:ln>
            <a:solidFill>
              <a:srgbClr val="000000"/>
            </a:solidFill>
            <a:miter lim="800000"/>
            <a:headEnd/>
            <a:tailEnd/>
          </a:ln>
        </p:spPr>
      </p:sp>
      <p:sp>
        <p:nvSpPr>
          <p:cNvPr id="931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931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328E012-245E-49B1-9C4D-ECE2B54FF8EA}" type="slidenum">
              <a:rPr lang="zh-CN" altLang="en-US">
                <a:cs typeface="等线"/>
              </a:rPr>
              <a:pPr fontAlgn="base">
                <a:spcBef>
                  <a:spcPct val="0"/>
                </a:spcBef>
                <a:spcAft>
                  <a:spcPct val="0"/>
                </a:spcAft>
              </a:pPr>
              <a:t>42</a:t>
            </a:fld>
            <a:endParaRPr lang="en-US" altLang="zh-CN">
              <a:cs typeface="等线"/>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1"/>
          <p:cNvSpPr>
            <a:spLocks noGrp="1" noRot="1" noChangeAspect="1"/>
          </p:cNvSpPr>
          <p:nvPr>
            <p:ph type="sldImg"/>
          </p:nvPr>
        </p:nvSpPr>
        <p:spPr bwMode="auto">
          <a:noFill/>
          <a:ln>
            <a:solidFill>
              <a:srgbClr val="000000"/>
            </a:solidFill>
            <a:miter lim="800000"/>
            <a:headEnd/>
            <a:tailEnd/>
          </a:ln>
        </p:spPr>
      </p:sp>
      <p:sp>
        <p:nvSpPr>
          <p:cNvPr id="9523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9523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EC8252D-C398-47F2-BADA-0A48D2157127}" type="slidenum">
              <a:rPr lang="zh-CN" altLang="en-US">
                <a:cs typeface="等线"/>
              </a:rPr>
              <a:pPr fontAlgn="base">
                <a:spcBef>
                  <a:spcPct val="0"/>
                </a:spcBef>
                <a:spcAft>
                  <a:spcPct val="0"/>
                </a:spcAft>
              </a:pPr>
              <a:t>43</a:t>
            </a:fld>
            <a:endParaRPr lang="en-US" altLang="zh-CN">
              <a:cs typeface="等线"/>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幻灯片图像占位符 1"/>
          <p:cNvSpPr>
            <a:spLocks noGrp="1" noRot="1" noChangeAspect="1"/>
          </p:cNvSpPr>
          <p:nvPr>
            <p:ph type="sldImg"/>
          </p:nvPr>
        </p:nvSpPr>
        <p:spPr bwMode="auto">
          <a:noFill/>
          <a:ln>
            <a:solidFill>
              <a:srgbClr val="000000"/>
            </a:solidFill>
            <a:miter lim="800000"/>
            <a:headEnd/>
            <a:tailEnd/>
          </a:ln>
        </p:spPr>
      </p:sp>
      <p:sp>
        <p:nvSpPr>
          <p:cNvPr id="9728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9728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11A5AFB-967E-4E22-AA88-3105A58248B0}" type="slidenum">
              <a:rPr lang="zh-CN" altLang="en-US">
                <a:cs typeface="等线"/>
              </a:rPr>
              <a:pPr fontAlgn="base">
                <a:spcBef>
                  <a:spcPct val="0"/>
                </a:spcBef>
                <a:spcAft>
                  <a:spcPct val="0"/>
                </a:spcAft>
              </a:pPr>
              <a:t>44</a:t>
            </a:fld>
            <a:endParaRPr lang="en-US" altLang="zh-CN">
              <a:cs typeface="等线"/>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p:cNvSpPr>
            <a:spLocks noGrp="1" noRot="1" noChangeAspect="1"/>
          </p:cNvSpPr>
          <p:nvPr>
            <p:ph type="sldImg"/>
          </p:nvPr>
        </p:nvSpPr>
        <p:spPr bwMode="auto">
          <a:noFill/>
          <a:ln>
            <a:solidFill>
              <a:srgbClr val="000000"/>
            </a:solidFill>
            <a:miter lim="800000"/>
            <a:headEnd/>
            <a:tailEnd/>
          </a:ln>
        </p:spPr>
      </p:sp>
      <p:sp>
        <p:nvSpPr>
          <p:cNvPr id="9933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9933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5B2EC84-74C6-48B4-B51E-B1D63B7BBD9B}" type="slidenum">
              <a:rPr lang="zh-CN" altLang="en-US">
                <a:cs typeface="等线"/>
              </a:rPr>
              <a:pPr fontAlgn="base">
                <a:spcBef>
                  <a:spcPct val="0"/>
                </a:spcBef>
                <a:spcAft>
                  <a:spcPct val="0"/>
                </a:spcAft>
              </a:pPr>
              <a:t>45</a:t>
            </a:fld>
            <a:endParaRPr lang="en-US" altLang="zh-CN">
              <a:cs typeface="等线"/>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bwMode="auto">
          <a:noFill/>
          <a:ln>
            <a:solidFill>
              <a:srgbClr val="000000"/>
            </a:solidFill>
            <a:miter lim="800000"/>
            <a:headEnd/>
            <a:tailEnd/>
          </a:ln>
        </p:spPr>
      </p:sp>
      <p:sp>
        <p:nvSpPr>
          <p:cNvPr id="245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45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D5BBF04-1938-49C2-966A-453D6AD7AFA8}" type="slidenum">
              <a:rPr lang="zh-CN" altLang="en-US">
                <a:cs typeface="等线"/>
              </a:rPr>
              <a:pPr fontAlgn="base">
                <a:spcBef>
                  <a:spcPct val="0"/>
                </a:spcBef>
                <a:spcAft>
                  <a:spcPct val="0"/>
                </a:spcAft>
              </a:pPr>
              <a:t>7</a:t>
            </a:fld>
            <a:endParaRPr lang="en-US" altLang="zh-CN">
              <a:cs typeface="等线"/>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p:cNvSpPr>
            <a:spLocks noGrp="1" noRot="1" noChangeAspect="1"/>
          </p:cNvSpPr>
          <p:nvPr>
            <p:ph type="sldImg"/>
          </p:nvPr>
        </p:nvSpPr>
        <p:spPr bwMode="auto">
          <a:noFill/>
          <a:ln>
            <a:solidFill>
              <a:srgbClr val="000000"/>
            </a:solidFill>
            <a:miter lim="800000"/>
            <a:headEnd/>
            <a:tailEnd/>
          </a:ln>
        </p:spPr>
      </p:sp>
      <p:sp>
        <p:nvSpPr>
          <p:cNvPr id="1013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013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AFF7C2-A882-4065-B521-D547EE4CACEE}" type="slidenum">
              <a:rPr lang="zh-CN" altLang="en-US">
                <a:cs typeface="等线"/>
              </a:rPr>
              <a:pPr fontAlgn="base">
                <a:spcBef>
                  <a:spcPct val="0"/>
                </a:spcBef>
                <a:spcAft>
                  <a:spcPct val="0"/>
                </a:spcAft>
              </a:pPr>
              <a:t>46</a:t>
            </a:fld>
            <a:endParaRPr lang="en-US" altLang="zh-CN">
              <a:cs typeface="等线"/>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幻灯片图像占位符 1"/>
          <p:cNvSpPr>
            <a:spLocks noGrp="1" noRot="1" noChangeAspect="1"/>
          </p:cNvSpPr>
          <p:nvPr>
            <p:ph type="sldImg"/>
          </p:nvPr>
        </p:nvSpPr>
        <p:spPr bwMode="auto">
          <a:noFill/>
          <a:ln>
            <a:solidFill>
              <a:srgbClr val="000000"/>
            </a:solidFill>
            <a:miter lim="800000"/>
            <a:headEnd/>
            <a:tailEnd/>
          </a:ln>
        </p:spPr>
      </p:sp>
      <p:sp>
        <p:nvSpPr>
          <p:cNvPr id="10445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0445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E712C3F-A4BD-442F-AC41-22931EF12A67}" type="slidenum">
              <a:rPr lang="zh-CN" altLang="en-US">
                <a:cs typeface="等线"/>
              </a:rPr>
              <a:pPr fontAlgn="base">
                <a:spcBef>
                  <a:spcPct val="0"/>
                </a:spcBef>
                <a:spcAft>
                  <a:spcPct val="0"/>
                </a:spcAft>
              </a:pPr>
              <a:t>48</a:t>
            </a:fld>
            <a:endParaRPr lang="en-US" altLang="zh-CN">
              <a:cs typeface="等线"/>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幻灯片图像占位符 1"/>
          <p:cNvSpPr>
            <a:spLocks noGrp="1" noRot="1" noChangeAspect="1"/>
          </p:cNvSpPr>
          <p:nvPr>
            <p:ph type="sldImg"/>
          </p:nvPr>
        </p:nvSpPr>
        <p:spPr bwMode="auto">
          <a:noFill/>
          <a:ln>
            <a:solidFill>
              <a:srgbClr val="000000"/>
            </a:solidFill>
            <a:miter lim="800000"/>
            <a:headEnd/>
            <a:tailEnd/>
          </a:ln>
        </p:spPr>
      </p:sp>
      <p:sp>
        <p:nvSpPr>
          <p:cNvPr id="10649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0649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4029CD0-A18A-4FAC-B36D-4CB4FF316978}" type="slidenum">
              <a:rPr lang="zh-CN" altLang="en-US">
                <a:cs typeface="等线"/>
              </a:rPr>
              <a:pPr fontAlgn="base">
                <a:spcBef>
                  <a:spcPct val="0"/>
                </a:spcBef>
                <a:spcAft>
                  <a:spcPct val="0"/>
                </a:spcAft>
              </a:pPr>
              <a:t>49</a:t>
            </a:fld>
            <a:endParaRPr lang="en-US" altLang="zh-CN">
              <a:cs typeface="等线"/>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幻灯片图像占位符 1"/>
          <p:cNvSpPr>
            <a:spLocks noGrp="1" noRot="1" noChangeAspect="1"/>
          </p:cNvSpPr>
          <p:nvPr>
            <p:ph type="sldImg"/>
          </p:nvPr>
        </p:nvSpPr>
        <p:spPr bwMode="auto">
          <a:noFill/>
          <a:ln>
            <a:solidFill>
              <a:srgbClr val="000000"/>
            </a:solidFill>
            <a:miter lim="800000"/>
            <a:headEnd/>
            <a:tailEnd/>
          </a:ln>
        </p:spPr>
      </p:sp>
      <p:sp>
        <p:nvSpPr>
          <p:cNvPr id="10957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0957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A4A004D-7153-44D5-9ACE-7176F29AF9E0}" type="slidenum">
              <a:rPr lang="zh-CN" altLang="en-US">
                <a:cs typeface="等线"/>
              </a:rPr>
              <a:pPr fontAlgn="base">
                <a:spcBef>
                  <a:spcPct val="0"/>
                </a:spcBef>
                <a:spcAft>
                  <a:spcPct val="0"/>
                </a:spcAft>
              </a:pPr>
              <a:t>51</a:t>
            </a:fld>
            <a:endParaRPr lang="en-US" altLang="zh-CN">
              <a:cs typeface="等线"/>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幻灯片图像占位符 1"/>
          <p:cNvSpPr>
            <a:spLocks noGrp="1" noRot="1" noChangeAspect="1"/>
          </p:cNvSpPr>
          <p:nvPr>
            <p:ph type="sldImg"/>
          </p:nvPr>
        </p:nvSpPr>
        <p:spPr bwMode="auto">
          <a:noFill/>
          <a:ln>
            <a:solidFill>
              <a:srgbClr val="000000"/>
            </a:solidFill>
            <a:miter lim="800000"/>
            <a:headEnd/>
            <a:tailEnd/>
          </a:ln>
        </p:spPr>
      </p:sp>
      <p:sp>
        <p:nvSpPr>
          <p:cNvPr id="11264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264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B4B3C11-E04A-43BE-995D-C98275B519FB}" type="slidenum">
              <a:rPr lang="zh-CN" altLang="en-US">
                <a:cs typeface="等线"/>
              </a:rPr>
              <a:pPr fontAlgn="base">
                <a:spcBef>
                  <a:spcPct val="0"/>
                </a:spcBef>
                <a:spcAft>
                  <a:spcPct val="0"/>
                </a:spcAft>
              </a:pPr>
              <a:t>53</a:t>
            </a:fld>
            <a:endParaRPr lang="en-US" altLang="zh-CN">
              <a:cs typeface="等线"/>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幻灯片图像占位符 1"/>
          <p:cNvSpPr>
            <a:spLocks noGrp="1" noRot="1" noChangeAspect="1"/>
          </p:cNvSpPr>
          <p:nvPr>
            <p:ph type="sldImg"/>
          </p:nvPr>
        </p:nvSpPr>
        <p:spPr bwMode="auto">
          <a:noFill/>
          <a:ln>
            <a:solidFill>
              <a:srgbClr val="000000"/>
            </a:solidFill>
            <a:miter lim="800000"/>
            <a:headEnd/>
            <a:tailEnd/>
          </a:ln>
        </p:spPr>
      </p:sp>
      <p:sp>
        <p:nvSpPr>
          <p:cNvPr id="11673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673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3F4B423-9B7C-4751-856A-FBF57509445B}" type="slidenum">
              <a:rPr lang="zh-CN" altLang="en-US">
                <a:cs typeface="等线"/>
              </a:rPr>
              <a:pPr fontAlgn="base">
                <a:spcBef>
                  <a:spcPct val="0"/>
                </a:spcBef>
                <a:spcAft>
                  <a:spcPct val="0"/>
                </a:spcAft>
              </a:pPr>
              <a:t>56</a:t>
            </a:fld>
            <a:endParaRPr lang="en-US" altLang="zh-CN">
              <a:cs typeface="等线"/>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幻灯片图像占位符 1"/>
          <p:cNvSpPr>
            <a:spLocks noGrp="1" noRot="1" noChangeAspect="1"/>
          </p:cNvSpPr>
          <p:nvPr>
            <p:ph type="sldImg"/>
          </p:nvPr>
        </p:nvSpPr>
        <p:spPr bwMode="auto">
          <a:noFill/>
          <a:ln>
            <a:solidFill>
              <a:srgbClr val="000000"/>
            </a:solidFill>
            <a:miter lim="800000"/>
            <a:headEnd/>
            <a:tailEnd/>
          </a:ln>
        </p:spPr>
      </p:sp>
      <p:sp>
        <p:nvSpPr>
          <p:cNvPr id="1187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187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EA227EC-4335-4BD7-98D7-9B679A0F266A}" type="slidenum">
              <a:rPr lang="zh-CN" altLang="en-US">
                <a:cs typeface="等线"/>
              </a:rPr>
              <a:pPr fontAlgn="base">
                <a:spcBef>
                  <a:spcPct val="0"/>
                </a:spcBef>
                <a:spcAft>
                  <a:spcPct val="0"/>
                </a:spcAft>
              </a:pPr>
              <a:t>57</a:t>
            </a:fld>
            <a:endParaRPr lang="en-US" altLang="zh-CN">
              <a:cs typeface="等线"/>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幻灯片图像占位符 1"/>
          <p:cNvSpPr>
            <a:spLocks noGrp="1" noRot="1" noChangeAspect="1"/>
          </p:cNvSpPr>
          <p:nvPr>
            <p:ph type="sldImg"/>
          </p:nvPr>
        </p:nvSpPr>
        <p:spPr bwMode="auto">
          <a:noFill/>
          <a:ln>
            <a:solidFill>
              <a:srgbClr val="000000"/>
            </a:solidFill>
            <a:miter lim="800000"/>
            <a:headEnd/>
            <a:tailEnd/>
          </a:ln>
        </p:spPr>
      </p:sp>
      <p:sp>
        <p:nvSpPr>
          <p:cNvPr id="12288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2288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3D082F4-26C1-49A9-A375-EDB3338FE47C}" type="slidenum">
              <a:rPr lang="zh-CN" altLang="en-US">
                <a:cs typeface="等线"/>
              </a:rPr>
              <a:pPr fontAlgn="base">
                <a:spcBef>
                  <a:spcPct val="0"/>
                </a:spcBef>
                <a:spcAft>
                  <a:spcPct val="0"/>
                </a:spcAft>
              </a:pPr>
              <a:t>60</a:t>
            </a:fld>
            <a:endParaRPr lang="en-US" altLang="zh-CN">
              <a:cs typeface="等线"/>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幻灯片图像占位符 1"/>
          <p:cNvSpPr>
            <a:spLocks noGrp="1" noRot="1" noChangeAspect="1"/>
          </p:cNvSpPr>
          <p:nvPr>
            <p:ph type="sldImg"/>
          </p:nvPr>
        </p:nvSpPr>
        <p:spPr bwMode="auto">
          <a:noFill/>
          <a:ln>
            <a:solidFill>
              <a:srgbClr val="000000"/>
            </a:solidFill>
            <a:miter lim="800000"/>
            <a:headEnd/>
            <a:tailEnd/>
          </a:ln>
        </p:spPr>
      </p:sp>
      <p:sp>
        <p:nvSpPr>
          <p:cNvPr id="12493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2493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9635F5F-F00B-4722-A39F-839DC7ED9988}" type="slidenum">
              <a:rPr lang="zh-CN" altLang="en-US">
                <a:cs typeface="等线"/>
              </a:rPr>
              <a:pPr fontAlgn="base">
                <a:spcBef>
                  <a:spcPct val="0"/>
                </a:spcBef>
                <a:spcAft>
                  <a:spcPct val="0"/>
                </a:spcAft>
              </a:pPr>
              <a:t>61</a:t>
            </a:fld>
            <a:endParaRPr lang="en-US" altLang="zh-CN">
              <a:cs typeface="等线"/>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幻灯片图像占位符 1"/>
          <p:cNvSpPr>
            <a:spLocks noGrp="1" noRot="1" noChangeAspect="1"/>
          </p:cNvSpPr>
          <p:nvPr>
            <p:ph type="sldImg"/>
          </p:nvPr>
        </p:nvSpPr>
        <p:spPr bwMode="auto">
          <a:noFill/>
          <a:ln>
            <a:solidFill>
              <a:srgbClr val="000000"/>
            </a:solidFill>
            <a:miter lim="800000"/>
            <a:headEnd/>
            <a:tailEnd/>
          </a:ln>
        </p:spPr>
      </p:sp>
      <p:sp>
        <p:nvSpPr>
          <p:cNvPr id="12800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2800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349790E-7617-4EF0-AD5C-60F02EF9652B}" type="slidenum">
              <a:rPr lang="zh-CN" altLang="en-US">
                <a:cs typeface="等线"/>
              </a:rPr>
              <a:pPr fontAlgn="base">
                <a:spcBef>
                  <a:spcPct val="0"/>
                </a:spcBef>
                <a:spcAft>
                  <a:spcPct val="0"/>
                </a:spcAft>
              </a:pPr>
              <a:t>63</a:t>
            </a:fld>
            <a:endParaRPr lang="en-US" altLang="zh-CN">
              <a:cs typeface="等线"/>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bwMode="auto">
          <a:noFill/>
          <a:ln>
            <a:solidFill>
              <a:srgbClr val="000000"/>
            </a:solidFill>
            <a:miter lim="800000"/>
            <a:headEnd/>
            <a:tailEnd/>
          </a:ln>
        </p:spPr>
      </p:sp>
      <p:sp>
        <p:nvSpPr>
          <p:cNvPr id="2662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662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A75EF9-C567-4C1A-8F9C-B1FD4F0C0D25}" type="slidenum">
              <a:rPr lang="zh-CN" altLang="en-US">
                <a:cs typeface="等线"/>
              </a:rPr>
              <a:pPr fontAlgn="base">
                <a:spcBef>
                  <a:spcPct val="0"/>
                </a:spcBef>
                <a:spcAft>
                  <a:spcPct val="0"/>
                </a:spcAft>
              </a:pPr>
              <a:t>8</a:t>
            </a:fld>
            <a:endParaRPr lang="en-US" altLang="zh-CN">
              <a:cs typeface="等线"/>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幻灯片图像占位符 1"/>
          <p:cNvSpPr>
            <a:spLocks noGrp="1" noRot="1" noChangeAspect="1"/>
          </p:cNvSpPr>
          <p:nvPr>
            <p:ph type="sldImg"/>
          </p:nvPr>
        </p:nvSpPr>
        <p:spPr bwMode="auto">
          <a:noFill/>
          <a:ln>
            <a:solidFill>
              <a:srgbClr val="000000"/>
            </a:solidFill>
            <a:miter lim="800000"/>
            <a:headEnd/>
            <a:tailEnd/>
          </a:ln>
        </p:spPr>
      </p:sp>
      <p:sp>
        <p:nvSpPr>
          <p:cNvPr id="13005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3005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C62918F-7D1D-4F50-99AB-6FBCB536AE00}" type="slidenum">
              <a:rPr lang="zh-CN" altLang="en-US">
                <a:cs typeface="等线"/>
              </a:rPr>
              <a:pPr fontAlgn="base">
                <a:spcBef>
                  <a:spcPct val="0"/>
                </a:spcBef>
                <a:spcAft>
                  <a:spcPct val="0"/>
                </a:spcAft>
              </a:pPr>
              <a:t>64</a:t>
            </a:fld>
            <a:endParaRPr lang="en-US" altLang="zh-CN">
              <a:cs typeface="等线"/>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幻灯片图像占位符 1"/>
          <p:cNvSpPr>
            <a:spLocks noGrp="1" noRot="1" noChangeAspect="1"/>
          </p:cNvSpPr>
          <p:nvPr>
            <p:ph type="sldImg"/>
          </p:nvPr>
        </p:nvSpPr>
        <p:spPr bwMode="auto">
          <a:noFill/>
          <a:ln>
            <a:solidFill>
              <a:srgbClr val="000000"/>
            </a:solidFill>
            <a:miter lim="800000"/>
            <a:headEnd/>
            <a:tailEnd/>
          </a:ln>
        </p:spPr>
      </p:sp>
      <p:sp>
        <p:nvSpPr>
          <p:cNvPr id="13619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3619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E3ABAC5-076C-4E7E-80FF-1236293772A4}" type="slidenum">
              <a:rPr lang="zh-CN" altLang="en-US">
                <a:cs typeface="等线"/>
              </a:rPr>
              <a:pPr fontAlgn="base">
                <a:spcBef>
                  <a:spcPct val="0"/>
                </a:spcBef>
                <a:spcAft>
                  <a:spcPct val="0"/>
                </a:spcAft>
              </a:pPr>
              <a:t>69</a:t>
            </a:fld>
            <a:endParaRPr lang="en-US" altLang="zh-CN">
              <a:cs typeface="等线"/>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幻灯片图像占位符 1"/>
          <p:cNvSpPr>
            <a:spLocks noGrp="1" noRot="1" noChangeAspect="1"/>
          </p:cNvSpPr>
          <p:nvPr>
            <p:ph type="sldImg"/>
          </p:nvPr>
        </p:nvSpPr>
        <p:spPr bwMode="auto">
          <a:noFill/>
          <a:ln>
            <a:solidFill>
              <a:srgbClr val="000000"/>
            </a:solidFill>
            <a:miter lim="800000"/>
            <a:headEnd/>
            <a:tailEnd/>
          </a:ln>
        </p:spPr>
      </p:sp>
      <p:sp>
        <p:nvSpPr>
          <p:cNvPr id="14336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4336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0239ADB-8C59-445D-ACBC-04FA9F8832C2}" type="slidenum">
              <a:rPr lang="zh-CN" altLang="en-US">
                <a:cs typeface="等线"/>
              </a:rPr>
              <a:pPr fontAlgn="base">
                <a:spcBef>
                  <a:spcPct val="0"/>
                </a:spcBef>
                <a:spcAft>
                  <a:spcPct val="0"/>
                </a:spcAft>
              </a:pPr>
              <a:t>75</a:t>
            </a:fld>
            <a:endParaRPr lang="en-US" altLang="zh-CN">
              <a:cs typeface="等线"/>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4541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45412" name="灯片编号占位符 3"/>
          <p:cNvSpPr txBox="1">
            <a:spLocks noGrp="1" noChangeArrowheads="1"/>
          </p:cNvSpPr>
          <p:nvPr/>
        </p:nvSpPr>
        <p:spPr bwMode="auto">
          <a:xfrm>
            <a:off x="3884613" y="8685213"/>
            <a:ext cx="2971800" cy="458787"/>
          </a:xfrm>
          <a:prstGeom prst="rect">
            <a:avLst/>
          </a:prstGeom>
          <a:noFill/>
          <a:ln w="9525">
            <a:noFill/>
            <a:miter lim="800000"/>
            <a:headEnd/>
            <a:tailEnd/>
          </a:ln>
        </p:spPr>
        <p:txBody>
          <a:bodyPr anchor="b"/>
          <a:lstStyle/>
          <a:p>
            <a:pPr algn="r">
              <a:buFont typeface="Arial" charset="0"/>
              <a:buNone/>
            </a:pPr>
            <a:fld id="{392C64F6-E2FA-4865-9501-B07E087F5F04}" type="slidenum">
              <a:rPr lang="zh-CN" altLang="en-US" sz="1200">
                <a:solidFill>
                  <a:srgbClr val="000000"/>
                </a:solidFill>
                <a:latin typeface="Calibri" pitchFamily="34" charset="0"/>
              </a:rPr>
              <a:pPr algn="r">
                <a:buFont typeface="Arial" charset="0"/>
                <a:buNone/>
              </a:pPr>
              <a:t>76</a:t>
            </a:fld>
            <a:endParaRPr lang="en-US" altLang="zh-CN" sz="1200">
              <a:solidFill>
                <a:srgbClr val="000000"/>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bwMode="auto">
          <a:noFill/>
          <a:ln>
            <a:solidFill>
              <a:srgbClr val="000000"/>
            </a:solidFill>
            <a:miter lim="800000"/>
            <a:headEnd/>
            <a:tailEnd/>
          </a:ln>
        </p:spPr>
      </p:sp>
      <p:sp>
        <p:nvSpPr>
          <p:cNvPr id="14745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47460" name="灯片编号占位符 3"/>
          <p:cNvSpPr txBox="1">
            <a:spLocks noGrp="1" noChangeArrowheads="1"/>
          </p:cNvSpPr>
          <p:nvPr/>
        </p:nvSpPr>
        <p:spPr bwMode="auto">
          <a:xfrm>
            <a:off x="3884613" y="8685213"/>
            <a:ext cx="2971800" cy="458787"/>
          </a:xfrm>
          <a:prstGeom prst="rect">
            <a:avLst/>
          </a:prstGeom>
          <a:noFill/>
          <a:ln w="9525">
            <a:noFill/>
            <a:miter lim="800000"/>
            <a:headEnd/>
            <a:tailEnd/>
          </a:ln>
        </p:spPr>
        <p:txBody>
          <a:bodyPr anchor="b"/>
          <a:lstStyle/>
          <a:p>
            <a:pPr algn="r">
              <a:buFont typeface="Arial" charset="0"/>
              <a:buNone/>
            </a:pPr>
            <a:fld id="{04E8D97B-C554-42AE-80C0-8DFB7DC8C5F8}" type="slidenum">
              <a:rPr lang="zh-CN" altLang="en-US" sz="1200">
                <a:solidFill>
                  <a:srgbClr val="000000"/>
                </a:solidFill>
                <a:latin typeface="Calibri" pitchFamily="34" charset="0"/>
              </a:rPr>
              <a:pPr algn="r">
                <a:buFont typeface="Arial" charset="0"/>
                <a:buNone/>
              </a:pPr>
              <a:t>77</a:t>
            </a:fld>
            <a:endParaRPr lang="en-US" altLang="zh-CN" sz="1200">
              <a:solidFill>
                <a:srgbClr val="000000"/>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bwMode="auto">
          <a:noFill/>
          <a:ln>
            <a:solidFill>
              <a:srgbClr val="000000"/>
            </a:solidFill>
            <a:miter lim="800000"/>
            <a:headEnd/>
            <a:tailEnd/>
          </a:ln>
        </p:spPr>
      </p:sp>
      <p:sp>
        <p:nvSpPr>
          <p:cNvPr id="14950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49508" name="灯片编号占位符 3"/>
          <p:cNvSpPr txBox="1">
            <a:spLocks noGrp="1" noChangeArrowheads="1"/>
          </p:cNvSpPr>
          <p:nvPr/>
        </p:nvSpPr>
        <p:spPr bwMode="auto">
          <a:xfrm>
            <a:off x="3884613" y="8685213"/>
            <a:ext cx="2971800" cy="458787"/>
          </a:xfrm>
          <a:prstGeom prst="rect">
            <a:avLst/>
          </a:prstGeom>
          <a:noFill/>
          <a:ln w="9525">
            <a:noFill/>
            <a:miter lim="800000"/>
            <a:headEnd/>
            <a:tailEnd/>
          </a:ln>
        </p:spPr>
        <p:txBody>
          <a:bodyPr anchor="b"/>
          <a:lstStyle/>
          <a:p>
            <a:pPr algn="r">
              <a:buFont typeface="Arial" charset="0"/>
              <a:buNone/>
            </a:pPr>
            <a:fld id="{31CAEFCA-BEFF-48C7-8F8E-C8290290954D}" type="slidenum">
              <a:rPr lang="zh-CN" altLang="en-US" sz="1200">
                <a:solidFill>
                  <a:srgbClr val="000000"/>
                </a:solidFill>
                <a:latin typeface="Calibri" pitchFamily="34" charset="0"/>
              </a:rPr>
              <a:pPr algn="r">
                <a:buFont typeface="Arial" charset="0"/>
                <a:buNone/>
              </a:pPr>
              <a:t>78</a:t>
            </a:fld>
            <a:endParaRPr lang="en-US" altLang="zh-CN" sz="1200">
              <a:solidFill>
                <a:srgbClr val="000000"/>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bwMode="auto">
          <a:noFill/>
          <a:ln>
            <a:solidFill>
              <a:srgbClr val="000000"/>
            </a:solidFill>
            <a:miter lim="800000"/>
            <a:headEnd/>
            <a:tailEnd/>
          </a:ln>
        </p:spPr>
      </p:sp>
      <p:sp>
        <p:nvSpPr>
          <p:cNvPr id="15155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51556" name="灯片编号占位符 3"/>
          <p:cNvSpPr txBox="1">
            <a:spLocks noGrp="1" noChangeArrowheads="1"/>
          </p:cNvSpPr>
          <p:nvPr/>
        </p:nvSpPr>
        <p:spPr bwMode="auto">
          <a:xfrm>
            <a:off x="3884613" y="8685213"/>
            <a:ext cx="2971800" cy="458787"/>
          </a:xfrm>
          <a:prstGeom prst="rect">
            <a:avLst/>
          </a:prstGeom>
          <a:noFill/>
          <a:ln w="9525">
            <a:noFill/>
            <a:miter lim="800000"/>
            <a:headEnd/>
            <a:tailEnd/>
          </a:ln>
        </p:spPr>
        <p:txBody>
          <a:bodyPr anchor="b"/>
          <a:lstStyle/>
          <a:p>
            <a:pPr algn="r">
              <a:buFont typeface="Arial" charset="0"/>
              <a:buNone/>
            </a:pPr>
            <a:fld id="{3DE050B2-AE68-4ADD-A5B6-8C05FF22CDD6}" type="slidenum">
              <a:rPr lang="zh-CN" altLang="en-US" sz="1200">
                <a:solidFill>
                  <a:srgbClr val="000000"/>
                </a:solidFill>
                <a:latin typeface="Calibri" pitchFamily="34" charset="0"/>
              </a:rPr>
              <a:pPr algn="r">
                <a:buFont typeface="Arial" charset="0"/>
                <a:buNone/>
              </a:pPr>
              <a:t>79</a:t>
            </a:fld>
            <a:endParaRPr lang="en-US" altLang="zh-CN" sz="1200">
              <a:solidFill>
                <a:srgbClr val="000000"/>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3602" name="幻灯片图像占位符 1"/>
          <p:cNvSpPr>
            <a:spLocks noGrp="1" noRot="1" noChangeAspect="1" noTextEdit="1"/>
          </p:cNvSpPr>
          <p:nvPr>
            <p:ph type="sldImg"/>
          </p:nvPr>
        </p:nvSpPr>
        <p:spPr bwMode="auto">
          <a:noFill/>
          <a:ln>
            <a:solidFill>
              <a:srgbClr val="000000"/>
            </a:solidFill>
            <a:miter lim="800000"/>
            <a:headEnd/>
            <a:tailEnd/>
          </a:ln>
        </p:spPr>
      </p:sp>
      <p:sp>
        <p:nvSpPr>
          <p:cNvPr id="15360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53604" name="灯片编号占位符 3"/>
          <p:cNvSpPr txBox="1">
            <a:spLocks noGrp="1" noChangeArrowheads="1"/>
          </p:cNvSpPr>
          <p:nvPr/>
        </p:nvSpPr>
        <p:spPr bwMode="auto">
          <a:xfrm>
            <a:off x="3884613" y="8685213"/>
            <a:ext cx="2971800" cy="458787"/>
          </a:xfrm>
          <a:prstGeom prst="rect">
            <a:avLst/>
          </a:prstGeom>
          <a:noFill/>
          <a:ln w="9525">
            <a:noFill/>
            <a:miter lim="800000"/>
            <a:headEnd/>
            <a:tailEnd/>
          </a:ln>
        </p:spPr>
        <p:txBody>
          <a:bodyPr anchor="b"/>
          <a:lstStyle/>
          <a:p>
            <a:pPr algn="r">
              <a:buFont typeface="Arial" charset="0"/>
              <a:buNone/>
            </a:pPr>
            <a:fld id="{C9844F95-3A1D-4BE9-BA63-BDD04BECEE5C}" type="slidenum">
              <a:rPr lang="zh-CN" altLang="en-US" sz="1200">
                <a:solidFill>
                  <a:srgbClr val="000000"/>
                </a:solidFill>
                <a:latin typeface="Calibri" pitchFamily="34" charset="0"/>
              </a:rPr>
              <a:pPr algn="r">
                <a:buFont typeface="Arial" charset="0"/>
                <a:buNone/>
              </a:pPr>
              <a:t>80</a:t>
            </a:fld>
            <a:endParaRPr lang="en-US" altLang="zh-CN" sz="1200">
              <a:solidFill>
                <a:srgbClr val="000000"/>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bwMode="auto">
          <a:noFill/>
          <a:ln>
            <a:solidFill>
              <a:srgbClr val="000000"/>
            </a:solidFill>
            <a:miter lim="800000"/>
            <a:headEnd/>
            <a:tailEnd/>
          </a:ln>
        </p:spPr>
      </p:sp>
      <p:sp>
        <p:nvSpPr>
          <p:cNvPr id="155651"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55652" name="灯片编号占位符 3"/>
          <p:cNvSpPr txBox="1">
            <a:spLocks noGrp="1" noChangeArrowheads="1"/>
          </p:cNvSpPr>
          <p:nvPr/>
        </p:nvSpPr>
        <p:spPr bwMode="auto">
          <a:xfrm>
            <a:off x="3884613" y="8685213"/>
            <a:ext cx="2971800" cy="458787"/>
          </a:xfrm>
          <a:prstGeom prst="rect">
            <a:avLst/>
          </a:prstGeom>
          <a:noFill/>
          <a:ln w="9525">
            <a:noFill/>
            <a:miter lim="800000"/>
            <a:headEnd/>
            <a:tailEnd/>
          </a:ln>
        </p:spPr>
        <p:txBody>
          <a:bodyPr anchor="b"/>
          <a:lstStyle/>
          <a:p>
            <a:pPr algn="r">
              <a:buFont typeface="Arial" charset="0"/>
              <a:buNone/>
            </a:pPr>
            <a:fld id="{1A3F3625-78A0-4428-A69F-F9D795280789}" type="slidenum">
              <a:rPr lang="zh-CN" altLang="en-US" sz="1200">
                <a:solidFill>
                  <a:srgbClr val="000000"/>
                </a:solidFill>
                <a:latin typeface="Calibri" pitchFamily="34" charset="0"/>
              </a:rPr>
              <a:pPr algn="r">
                <a:buFont typeface="Arial" charset="0"/>
                <a:buNone/>
              </a:pPr>
              <a:t>81</a:t>
            </a:fld>
            <a:endParaRPr lang="en-US" altLang="zh-CN" sz="1200">
              <a:solidFill>
                <a:srgbClr val="000000"/>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bwMode="auto">
          <a:noFill/>
          <a:ln>
            <a:solidFill>
              <a:srgbClr val="000000"/>
            </a:solidFill>
            <a:miter lim="800000"/>
            <a:headEnd/>
            <a:tailEnd/>
          </a:ln>
        </p:spPr>
      </p:sp>
      <p:sp>
        <p:nvSpPr>
          <p:cNvPr id="157699"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57700" name="灯片编号占位符 3"/>
          <p:cNvSpPr txBox="1">
            <a:spLocks noGrp="1" noChangeArrowheads="1"/>
          </p:cNvSpPr>
          <p:nvPr/>
        </p:nvSpPr>
        <p:spPr bwMode="auto">
          <a:xfrm>
            <a:off x="3884613" y="8685213"/>
            <a:ext cx="2971800" cy="458787"/>
          </a:xfrm>
          <a:prstGeom prst="rect">
            <a:avLst/>
          </a:prstGeom>
          <a:noFill/>
          <a:ln w="9525">
            <a:noFill/>
            <a:miter lim="800000"/>
            <a:headEnd/>
            <a:tailEnd/>
          </a:ln>
        </p:spPr>
        <p:txBody>
          <a:bodyPr anchor="b"/>
          <a:lstStyle/>
          <a:p>
            <a:pPr algn="r">
              <a:buFont typeface="Arial" charset="0"/>
              <a:buNone/>
            </a:pPr>
            <a:fld id="{9745A37C-790D-4FF0-9BF7-B7F17974678C}" type="slidenum">
              <a:rPr lang="zh-CN" altLang="en-US" sz="1200">
                <a:solidFill>
                  <a:srgbClr val="000000"/>
                </a:solidFill>
                <a:latin typeface="Calibri" pitchFamily="34" charset="0"/>
              </a:rPr>
              <a:pPr algn="r">
                <a:buFont typeface="Arial" charset="0"/>
                <a:buNone/>
              </a:pPr>
              <a:t>82</a:t>
            </a:fld>
            <a:endParaRPr lang="en-US" altLang="zh-CN" sz="1200">
              <a:solidFill>
                <a:srgbClr val="000000"/>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p:cNvSpPr>
          <p:nvPr>
            <p:ph type="sldImg"/>
          </p:nvPr>
        </p:nvSpPr>
        <p:spPr bwMode="auto">
          <a:noFill/>
          <a:ln>
            <a:solidFill>
              <a:srgbClr val="000000"/>
            </a:solidFill>
            <a:miter lim="800000"/>
            <a:headEnd/>
            <a:tailEnd/>
          </a:ln>
        </p:spPr>
      </p:sp>
      <p:sp>
        <p:nvSpPr>
          <p:cNvPr id="2867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867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297C3EC-E0CD-42EC-B267-B2AC52DF47D6}" type="slidenum">
              <a:rPr lang="zh-CN" altLang="en-US">
                <a:cs typeface="等线"/>
              </a:rPr>
              <a:pPr fontAlgn="base">
                <a:spcBef>
                  <a:spcPct val="0"/>
                </a:spcBef>
                <a:spcAft>
                  <a:spcPct val="0"/>
                </a:spcAft>
              </a:pPr>
              <a:t>9</a:t>
            </a:fld>
            <a:endParaRPr lang="en-US" altLang="zh-CN">
              <a:cs typeface="等线"/>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bwMode="auto">
          <a:noFill/>
          <a:ln>
            <a:solidFill>
              <a:srgbClr val="000000"/>
            </a:solidFill>
            <a:miter lim="800000"/>
            <a:headEnd/>
            <a:tailEnd/>
          </a:ln>
        </p:spPr>
      </p:sp>
      <p:sp>
        <p:nvSpPr>
          <p:cNvPr id="159747"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59748" name="灯片编号占位符 3"/>
          <p:cNvSpPr txBox="1">
            <a:spLocks noGrp="1" noChangeArrowheads="1"/>
          </p:cNvSpPr>
          <p:nvPr/>
        </p:nvSpPr>
        <p:spPr bwMode="auto">
          <a:xfrm>
            <a:off x="3884613" y="8685213"/>
            <a:ext cx="2971800" cy="458787"/>
          </a:xfrm>
          <a:prstGeom prst="rect">
            <a:avLst/>
          </a:prstGeom>
          <a:noFill/>
          <a:ln w="9525">
            <a:noFill/>
            <a:miter lim="800000"/>
            <a:headEnd/>
            <a:tailEnd/>
          </a:ln>
        </p:spPr>
        <p:txBody>
          <a:bodyPr anchor="b"/>
          <a:lstStyle/>
          <a:p>
            <a:pPr algn="r">
              <a:buFont typeface="Arial" charset="0"/>
              <a:buNone/>
            </a:pPr>
            <a:fld id="{4C5B8112-C667-4BDF-8DF8-0EA36E2EE2CA}" type="slidenum">
              <a:rPr lang="zh-CN" altLang="en-US" sz="1200">
                <a:solidFill>
                  <a:srgbClr val="000000"/>
                </a:solidFill>
                <a:latin typeface="Calibri" pitchFamily="34" charset="0"/>
              </a:rPr>
              <a:pPr algn="r">
                <a:buFont typeface="Arial" charset="0"/>
                <a:buNone/>
              </a:pPr>
              <a:t>83</a:t>
            </a:fld>
            <a:endParaRPr lang="en-US" altLang="zh-CN" sz="1200">
              <a:solidFill>
                <a:srgbClr val="000000"/>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bwMode="auto">
          <a:noFill/>
          <a:ln>
            <a:solidFill>
              <a:srgbClr val="000000"/>
            </a:solidFill>
            <a:miter lim="800000"/>
            <a:headEnd/>
            <a:tailEnd/>
          </a:ln>
        </p:spPr>
      </p:sp>
      <p:sp>
        <p:nvSpPr>
          <p:cNvPr id="3072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072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4DE46E2-4110-404C-92B3-28E3932C76E9}" type="slidenum">
              <a:rPr lang="zh-CN" altLang="en-US">
                <a:cs typeface="等线"/>
              </a:rPr>
              <a:pPr fontAlgn="base">
                <a:spcBef>
                  <a:spcPct val="0"/>
                </a:spcBef>
                <a:spcAft>
                  <a:spcPct val="0"/>
                </a:spcAft>
              </a:pPr>
              <a:t>10</a:t>
            </a:fld>
            <a:endParaRPr lang="en-US" altLang="zh-CN">
              <a:cs typeface="等线"/>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p:cNvSpPr>
          <p:nvPr>
            <p:ph type="sldImg"/>
          </p:nvPr>
        </p:nvSpPr>
        <p:spPr bwMode="auto">
          <a:noFill/>
          <a:ln>
            <a:solidFill>
              <a:srgbClr val="000000"/>
            </a:solidFill>
            <a:miter lim="800000"/>
            <a:headEnd/>
            <a:tailEnd/>
          </a:ln>
        </p:spPr>
      </p:sp>
      <p:sp>
        <p:nvSpPr>
          <p:cNvPr id="3277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277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C360A0-B292-45B7-9F58-6FA5556E1EAF}" type="slidenum">
              <a:rPr lang="zh-CN" altLang="en-US">
                <a:cs typeface="等线"/>
              </a:rPr>
              <a:pPr fontAlgn="base">
                <a:spcBef>
                  <a:spcPct val="0"/>
                </a:spcBef>
                <a:spcAft>
                  <a:spcPct val="0"/>
                </a:spcAft>
              </a:pPr>
              <a:t>11</a:t>
            </a:fld>
            <a:endParaRPr lang="en-US" altLang="zh-CN">
              <a:cs typeface="等线"/>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p:cNvSpPr>
          <p:nvPr>
            <p:ph type="sldImg"/>
          </p:nvPr>
        </p:nvSpPr>
        <p:spPr bwMode="auto">
          <a:noFill/>
          <a:ln>
            <a:solidFill>
              <a:srgbClr val="000000"/>
            </a:solidFill>
            <a:miter lim="800000"/>
            <a:headEnd/>
            <a:tailEnd/>
          </a:ln>
        </p:spPr>
      </p:sp>
      <p:sp>
        <p:nvSpPr>
          <p:cNvPr id="3481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481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8D3B388-9AF5-4F95-B5BA-AD60DC965CB6}" type="slidenum">
              <a:rPr lang="zh-CN" altLang="en-US">
                <a:cs typeface="等线"/>
              </a:rPr>
              <a:pPr fontAlgn="base">
                <a:spcBef>
                  <a:spcPct val="0"/>
                </a:spcBef>
                <a:spcAft>
                  <a:spcPct val="0"/>
                </a:spcAft>
              </a:pPr>
              <a:t>12</a:t>
            </a:fld>
            <a:endParaRPr lang="en-US" altLang="zh-CN">
              <a:cs typeface="等线"/>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smtClean="0">
                <a:latin typeface="微软雅黑" panose="020B0503020204020204" pitchFamily="34" charset="-122"/>
                <a:ea typeface="微软雅黑" panose="020B0503020204020204" pitchFamily="34" charset="-122"/>
              </a:defRPr>
            </a:lvl1pPr>
          </a:lstStyle>
          <a:p>
            <a:pPr>
              <a:defRPr/>
            </a:pPr>
            <a:fld id="{D98E61AD-3C1B-4B2C-B8C6-879AFAE53F5D}" type="datetimeFigureOut">
              <a:rPr lang="zh-CN" altLang="en-US"/>
              <a:pPr>
                <a:defRPr/>
              </a:pPr>
              <a:t>2020-12-18</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atin typeface="微软雅黑" panose="020B0503020204020204" pitchFamily="34" charset="-122"/>
                <a:ea typeface="微软雅黑" panose="020B0503020204020204" pitchFamily="34" charset="-122"/>
              </a:defRPr>
            </a:lvl1pPr>
          </a:lstStyle>
          <a:p>
            <a:pPr>
              <a:defRPr/>
            </a:pPr>
            <a:fld id="{1C867D09-9FF7-4A2C-B9AF-B57BC67F236A}"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732CBA3-6471-4590-87EF-378EFB99482F}" type="datetimeFigureOut">
              <a:rPr lang="zh-CN" altLang="en-US"/>
              <a:pPr>
                <a:defRPr/>
              </a:pPr>
              <a:t>2020-12-18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615616B-DB65-4BF5-B861-7C322112E17C}"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DF32C5F-9891-4B2D-9E89-16A19BF415E5}" type="datetimeFigureOut">
              <a:rPr lang="zh-CN" altLang="en-US"/>
              <a:pPr>
                <a:defRPr/>
              </a:pPr>
              <a:t>2020-12-18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F94B95B-B054-4AC0-8C3E-48A9798B4BB1}"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atin typeface="微软雅黑" panose="020B0503020204020204" pitchFamily="34" charset="-122"/>
                <a:ea typeface="微软雅黑" panose="020B0503020204020204" pitchFamily="34" charset="-122"/>
              </a:defRPr>
            </a:lvl1pPr>
          </a:lstStyle>
          <a:p>
            <a:pPr>
              <a:defRPr/>
            </a:pPr>
            <a:fld id="{9C87A977-99DD-4169-A2F3-E99717B9622D}" type="datetimeFigureOut">
              <a:rPr lang="zh-CN" altLang="en-US"/>
              <a:pPr>
                <a:defRPr/>
              </a:pPr>
              <a:t>2020-12-18</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atin typeface="微软雅黑" panose="020B0503020204020204" pitchFamily="34" charset="-122"/>
                <a:ea typeface="微软雅黑" panose="020B0503020204020204" pitchFamily="34" charset="-122"/>
              </a:defRPr>
            </a:lvl1pPr>
          </a:lstStyle>
          <a:p>
            <a:pPr>
              <a:defRPr/>
            </a:pPr>
            <a:fld id="{D8668566-EC48-4ED7-9CB0-5A485C78FD1B}"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fld id="{9C7833B2-4BE0-4968-B15C-5DA941BBCD8A}" type="datetimeFigureOut">
              <a:rPr lang="zh-CN" altLang="en-US"/>
              <a:pPr>
                <a:defRPr/>
              </a:pPr>
              <a:t>2020-12-18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9F7B054-6E39-482A-B7BF-07EEC1D27D09}"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638DCA6A-59D0-450D-B97E-DFB032479A8F}" type="datetimeFigureOut">
              <a:rPr lang="zh-CN" altLang="en-US"/>
              <a:pPr>
                <a:defRPr/>
              </a:pPr>
              <a:t>2020-12-18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AD5128B-DF11-4B00-AD12-5E5A66A2A4D4}"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6681C55F-DEBD-4C54-BE10-7A1129593447}" type="datetimeFigureOut">
              <a:rPr lang="zh-CN" altLang="en-US"/>
              <a:pPr>
                <a:defRPr/>
              </a:pPr>
              <a:t>2020-12-18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E5262F6-65D9-411D-82CA-93B616CE4ACD}"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03CF5101-2E1A-4362-9ABF-9229AE679221}" type="datetimeFigureOut">
              <a:rPr lang="zh-CN" altLang="en-US"/>
              <a:pPr>
                <a:defRPr/>
              </a:pPr>
              <a:t>2020-12-18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602C4B1-625D-4EAC-AFF8-A762875D3768}"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C225F58-C9B2-4FB0-8681-7100E902FE98}" type="datetimeFigureOut">
              <a:rPr lang="zh-CN" altLang="en-US"/>
              <a:pPr>
                <a:defRPr/>
              </a:pPr>
              <a:t>2020-12-18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B3E61928-A07C-4DD8-B010-75E654F13C3C}"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200D0D4C-F28B-4536-B39F-5B9F240F913A}" type="datetimeFigureOut">
              <a:rPr lang="zh-CN" altLang="en-US"/>
              <a:pPr>
                <a:defRPr/>
              </a:pPr>
              <a:t>2020-12-18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2564669-1188-4A76-A49C-30B98A51872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80EA9F9D-EED8-4E65-B662-78A91579C5EE}" type="datetimeFigureOut">
              <a:rPr lang="zh-CN" altLang="en-US"/>
              <a:pPr>
                <a:defRPr/>
              </a:pPr>
              <a:t>2020-12-18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2C96892-AA4A-4ADF-AE1F-BFD516D8EF3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39382EB9-8171-4742-8222-E45FAE9C060B}" type="datetimeFigureOut">
              <a:rPr lang="zh-CN" altLang="en-US"/>
              <a:pPr>
                <a:defRPr/>
              </a:pPr>
              <a:t>2020-12-18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CA3AEB31-3EE5-43F4-8C21-E42122DD2F5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等线 Light"/>
        </a:defRPr>
      </a:lvl1pPr>
      <a:lvl2pPr algn="l" rtl="0" fontAlgn="base">
        <a:lnSpc>
          <a:spcPct val="90000"/>
        </a:lnSpc>
        <a:spcBef>
          <a:spcPct val="0"/>
        </a:spcBef>
        <a:spcAft>
          <a:spcPct val="0"/>
        </a:spcAft>
        <a:defRPr sz="4400">
          <a:solidFill>
            <a:schemeClr val="tx1"/>
          </a:solidFill>
          <a:latin typeface="等线 Light"/>
          <a:ea typeface="等线 Light"/>
          <a:cs typeface="等线 Light"/>
        </a:defRPr>
      </a:lvl2pPr>
      <a:lvl3pPr algn="l" rtl="0" fontAlgn="base">
        <a:lnSpc>
          <a:spcPct val="90000"/>
        </a:lnSpc>
        <a:spcBef>
          <a:spcPct val="0"/>
        </a:spcBef>
        <a:spcAft>
          <a:spcPct val="0"/>
        </a:spcAft>
        <a:defRPr sz="4400">
          <a:solidFill>
            <a:schemeClr val="tx1"/>
          </a:solidFill>
          <a:latin typeface="等线 Light"/>
          <a:ea typeface="等线 Light"/>
          <a:cs typeface="等线 Light"/>
        </a:defRPr>
      </a:lvl3pPr>
      <a:lvl4pPr algn="l" rtl="0" fontAlgn="base">
        <a:lnSpc>
          <a:spcPct val="90000"/>
        </a:lnSpc>
        <a:spcBef>
          <a:spcPct val="0"/>
        </a:spcBef>
        <a:spcAft>
          <a:spcPct val="0"/>
        </a:spcAft>
        <a:defRPr sz="4400">
          <a:solidFill>
            <a:schemeClr val="tx1"/>
          </a:solidFill>
          <a:latin typeface="等线 Light"/>
          <a:ea typeface="等线 Light"/>
          <a:cs typeface="等线 Light"/>
        </a:defRPr>
      </a:lvl4pPr>
      <a:lvl5pPr algn="l" rtl="0" fontAlgn="base">
        <a:lnSpc>
          <a:spcPct val="90000"/>
        </a:lnSpc>
        <a:spcBef>
          <a:spcPct val="0"/>
        </a:spcBef>
        <a:spcAft>
          <a:spcPct val="0"/>
        </a:spcAft>
        <a:defRPr sz="4400">
          <a:solidFill>
            <a:schemeClr val="tx1"/>
          </a:solidFill>
          <a:latin typeface="等线 Light"/>
          <a:ea typeface="等线 Light"/>
          <a:cs typeface="等线 Light"/>
        </a:defRPr>
      </a:lvl5pPr>
      <a:lvl6pPr marL="457200" algn="l" rtl="0" fontAlgn="base">
        <a:lnSpc>
          <a:spcPct val="90000"/>
        </a:lnSpc>
        <a:spcBef>
          <a:spcPct val="0"/>
        </a:spcBef>
        <a:spcAft>
          <a:spcPct val="0"/>
        </a:spcAft>
        <a:defRPr sz="4400">
          <a:solidFill>
            <a:schemeClr val="tx1"/>
          </a:solidFill>
          <a:latin typeface="等线 Light"/>
          <a:ea typeface="等线 Light"/>
          <a:cs typeface="等线 Light"/>
        </a:defRPr>
      </a:lvl6pPr>
      <a:lvl7pPr marL="914400" algn="l" rtl="0" fontAlgn="base">
        <a:lnSpc>
          <a:spcPct val="90000"/>
        </a:lnSpc>
        <a:spcBef>
          <a:spcPct val="0"/>
        </a:spcBef>
        <a:spcAft>
          <a:spcPct val="0"/>
        </a:spcAft>
        <a:defRPr sz="4400">
          <a:solidFill>
            <a:schemeClr val="tx1"/>
          </a:solidFill>
          <a:latin typeface="等线 Light"/>
          <a:ea typeface="等线 Light"/>
          <a:cs typeface="等线 Light"/>
        </a:defRPr>
      </a:lvl7pPr>
      <a:lvl8pPr marL="1371600" algn="l" rtl="0" fontAlgn="base">
        <a:lnSpc>
          <a:spcPct val="90000"/>
        </a:lnSpc>
        <a:spcBef>
          <a:spcPct val="0"/>
        </a:spcBef>
        <a:spcAft>
          <a:spcPct val="0"/>
        </a:spcAft>
        <a:defRPr sz="4400">
          <a:solidFill>
            <a:schemeClr val="tx1"/>
          </a:solidFill>
          <a:latin typeface="等线 Light"/>
          <a:ea typeface="等线 Light"/>
          <a:cs typeface="等线 Light"/>
        </a:defRPr>
      </a:lvl8pPr>
      <a:lvl9pPr marL="1828800" algn="l" rtl="0" fontAlgn="base">
        <a:lnSpc>
          <a:spcPct val="90000"/>
        </a:lnSpc>
        <a:spcBef>
          <a:spcPct val="0"/>
        </a:spcBef>
        <a:spcAft>
          <a:spcPct val="0"/>
        </a:spcAft>
        <a:defRPr sz="4400">
          <a:solidFill>
            <a:schemeClr val="tx1"/>
          </a:solidFill>
          <a:latin typeface="等线 Light"/>
          <a:ea typeface="等线 Light"/>
          <a:cs typeface="等线 Light"/>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等线"/>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等线"/>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等线"/>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等线"/>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等线"/>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1.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slideLayout" Target="../slideLayouts/slideLayout2.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tags" Target="../tags/tag48.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5" Type="http://schemas.openxmlformats.org/officeDocument/2006/relationships/image" Target="../media/image7.png"/><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slideLayout" Target="../slideLayouts/slideLayout2.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tags" Target="../tags/tag60.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5" Type="http://schemas.openxmlformats.org/officeDocument/2006/relationships/tags" Target="../tags/tag53.xml"/><Relationship Id="rId15" Type="http://schemas.openxmlformats.org/officeDocument/2006/relationships/image" Target="../media/image8.png"/><Relationship Id="rId10" Type="http://schemas.openxmlformats.org/officeDocument/2006/relationships/tags" Target="../tags/tag58.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64.xml"/></Relationships>
</file>

<file path=ppt/slides/_rels/slide15.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6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9.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3.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7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5.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tags" Target="../tags/tag79.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8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notesSlide" Target="../notesSlides/notesSlide20.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slideLayout" Target="../slideLayouts/slideLayout2.xml"/><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tags" Target="../tags/tag95.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tags" Target="../tags/tag94.xml"/><Relationship Id="rId5" Type="http://schemas.openxmlformats.org/officeDocument/2006/relationships/tags" Target="../tags/tag88.xml"/><Relationship Id="rId15" Type="http://schemas.openxmlformats.org/officeDocument/2006/relationships/image" Target="../media/image19.png"/><Relationship Id="rId10" Type="http://schemas.openxmlformats.org/officeDocument/2006/relationships/tags" Target="../tags/tag93.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28.xml"/><Relationship Id="rId3" Type="http://schemas.openxmlformats.org/officeDocument/2006/relationships/tags" Target="../tags/tag101.xml"/><Relationship Id="rId7"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s>
</file>

<file path=ppt/slides/_rels/slide34.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tags" Target="../tags/tag117.xml"/><Relationship Id="rId18" Type="http://schemas.openxmlformats.org/officeDocument/2006/relationships/image" Target="../media/image23.png"/><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tags" Target="../tags/tag116.xml"/><Relationship Id="rId17" Type="http://schemas.openxmlformats.org/officeDocument/2006/relationships/notesSlide" Target="../notesSlides/notesSlide29.xml"/><Relationship Id="rId2" Type="http://schemas.openxmlformats.org/officeDocument/2006/relationships/tags" Target="../tags/tag106.xml"/><Relationship Id="rId16" Type="http://schemas.openxmlformats.org/officeDocument/2006/relationships/slideLayout" Target="../slideLayouts/slideLayout2.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5" Type="http://schemas.openxmlformats.org/officeDocument/2006/relationships/tags" Target="../tags/tag109.xml"/><Relationship Id="rId15" Type="http://schemas.openxmlformats.org/officeDocument/2006/relationships/tags" Target="../tags/tag119.xml"/><Relationship Id="rId10" Type="http://schemas.openxmlformats.org/officeDocument/2006/relationships/tags" Target="../tags/tag114.xml"/><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tags" Target="../tags/tag118.xml"/></Relationships>
</file>

<file path=ppt/slides/_rels/slide35.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slideLayout" Target="../slideLayouts/slideLayout2.xml"/><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tags" Target="../tags/tag131.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5" Type="http://schemas.openxmlformats.org/officeDocument/2006/relationships/tags" Target="../tags/tag124.xml"/><Relationship Id="rId15" Type="http://schemas.openxmlformats.org/officeDocument/2006/relationships/image" Target="../media/image24.png"/><Relationship Id="rId10" Type="http://schemas.openxmlformats.org/officeDocument/2006/relationships/tags" Target="../tags/tag129.xml"/><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3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tags" Target="../tags/tag136.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3.xml"/><Relationship Id="rId7" Type="http://schemas.openxmlformats.org/officeDocument/2006/relationships/image" Target="../media/image2.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png"/><Relationship Id="rId5" Type="http://schemas.openxmlformats.org/officeDocument/2006/relationships/notesSlide" Target="../notesSlides/notesSlide3.xml"/><Relationship Id="rId4" Type="http://schemas.openxmlformats.org/officeDocument/2006/relationships/slideLayout" Target="../slideLayouts/slideLayout2.xml"/><Relationship Id="rId9"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13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13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139.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0.xml"/></Relationships>
</file>

<file path=ppt/slides/_rels/slide51.xml.rels><?xml version="1.0" encoding="UTF-8" standalone="yes"?>
<Relationships xmlns="http://schemas.openxmlformats.org/package/2006/relationships"><Relationship Id="rId8" Type="http://schemas.openxmlformats.org/officeDocument/2006/relationships/tags" Target="../tags/tag148.xml"/><Relationship Id="rId13" Type="http://schemas.openxmlformats.org/officeDocument/2006/relationships/slideLayout" Target="../slideLayouts/slideLayout2.xml"/><Relationship Id="rId3" Type="http://schemas.openxmlformats.org/officeDocument/2006/relationships/tags" Target="../tags/tag143.xml"/><Relationship Id="rId7" Type="http://schemas.openxmlformats.org/officeDocument/2006/relationships/tags" Target="../tags/tag147.xml"/><Relationship Id="rId12" Type="http://schemas.openxmlformats.org/officeDocument/2006/relationships/tags" Target="../tags/tag152.xml"/><Relationship Id="rId2" Type="http://schemas.openxmlformats.org/officeDocument/2006/relationships/tags" Target="../tags/tag142.xml"/><Relationship Id="rId16" Type="http://schemas.openxmlformats.org/officeDocument/2006/relationships/image" Target="../media/image34.png"/><Relationship Id="rId1" Type="http://schemas.openxmlformats.org/officeDocument/2006/relationships/tags" Target="../tags/tag141.xml"/><Relationship Id="rId6" Type="http://schemas.openxmlformats.org/officeDocument/2006/relationships/tags" Target="../tags/tag146.xml"/><Relationship Id="rId11" Type="http://schemas.openxmlformats.org/officeDocument/2006/relationships/tags" Target="../tags/tag151.xml"/><Relationship Id="rId5" Type="http://schemas.openxmlformats.org/officeDocument/2006/relationships/tags" Target="../tags/tag145.xml"/><Relationship Id="rId15" Type="http://schemas.openxmlformats.org/officeDocument/2006/relationships/image" Target="../media/image33.png"/><Relationship Id="rId10" Type="http://schemas.openxmlformats.org/officeDocument/2006/relationships/tags" Target="../tags/tag150.xml"/><Relationship Id="rId4" Type="http://schemas.openxmlformats.org/officeDocument/2006/relationships/tags" Target="../tags/tag144.xml"/><Relationship Id="rId9" Type="http://schemas.openxmlformats.org/officeDocument/2006/relationships/tags" Target="../tags/tag149.xml"/><Relationship Id="rId14" Type="http://schemas.openxmlformats.org/officeDocument/2006/relationships/notesSlide" Target="../notesSlides/notesSlide43.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3.xml"/></Relationships>
</file>

<file path=ppt/slides/_rels/slide53.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slideLayout" Target="../slideLayouts/slideLayout2.xml"/><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tags" Target="../tags/tag165.xml"/><Relationship Id="rId17" Type="http://schemas.openxmlformats.org/officeDocument/2006/relationships/image" Target="../media/image37.png"/><Relationship Id="rId2" Type="http://schemas.openxmlformats.org/officeDocument/2006/relationships/tags" Target="../tags/tag155.xml"/><Relationship Id="rId16" Type="http://schemas.openxmlformats.org/officeDocument/2006/relationships/image" Target="../media/image36.png"/><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tags" Target="../tags/tag164.xml"/><Relationship Id="rId5" Type="http://schemas.openxmlformats.org/officeDocument/2006/relationships/tags" Target="../tags/tag158.xml"/><Relationship Id="rId15" Type="http://schemas.openxmlformats.org/officeDocument/2006/relationships/image" Target="../media/image35.png"/><Relationship Id="rId10" Type="http://schemas.openxmlformats.org/officeDocument/2006/relationships/tags" Target="../tags/tag163.xml"/><Relationship Id="rId4" Type="http://schemas.openxmlformats.org/officeDocument/2006/relationships/tags" Target="../tags/tag157.xml"/><Relationship Id="rId9" Type="http://schemas.openxmlformats.org/officeDocument/2006/relationships/tags" Target="../tags/tag162.xml"/><Relationship Id="rId14" Type="http://schemas.openxmlformats.org/officeDocument/2006/relationships/notesSlide" Target="../notesSlides/notesSlide4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5" Type="http://schemas.openxmlformats.org/officeDocument/2006/relationships/slideLayout" Target="../slideLayouts/slideLayout2.xml"/><Relationship Id="rId4" Type="http://schemas.openxmlformats.org/officeDocument/2006/relationships/tags" Target="../tags/tag169.xml"/></Relationships>
</file>

<file path=ppt/slides/_rels/slide56.xml.rels><?xml version="1.0" encoding="UTF-8" standalone="yes"?>
<Relationships xmlns="http://schemas.openxmlformats.org/package/2006/relationships"><Relationship Id="rId8" Type="http://schemas.openxmlformats.org/officeDocument/2006/relationships/tags" Target="../tags/tag177.xml"/><Relationship Id="rId13" Type="http://schemas.openxmlformats.org/officeDocument/2006/relationships/slideLayout" Target="../slideLayouts/slideLayout2.xml"/><Relationship Id="rId3" Type="http://schemas.openxmlformats.org/officeDocument/2006/relationships/tags" Target="../tags/tag172.xml"/><Relationship Id="rId7" Type="http://schemas.openxmlformats.org/officeDocument/2006/relationships/tags" Target="../tags/tag176.xml"/><Relationship Id="rId12" Type="http://schemas.openxmlformats.org/officeDocument/2006/relationships/tags" Target="../tags/tag181.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tags" Target="../tags/tag175.xml"/><Relationship Id="rId11" Type="http://schemas.openxmlformats.org/officeDocument/2006/relationships/tags" Target="../tags/tag180.xml"/><Relationship Id="rId5" Type="http://schemas.openxmlformats.org/officeDocument/2006/relationships/tags" Target="../tags/tag174.xml"/><Relationship Id="rId15" Type="http://schemas.openxmlformats.org/officeDocument/2006/relationships/image" Target="../media/image38.png"/><Relationship Id="rId10" Type="http://schemas.openxmlformats.org/officeDocument/2006/relationships/tags" Target="../tags/tag179.xml"/><Relationship Id="rId4" Type="http://schemas.openxmlformats.org/officeDocument/2006/relationships/tags" Target="../tags/tag173.xml"/><Relationship Id="rId9" Type="http://schemas.openxmlformats.org/officeDocument/2006/relationships/tags" Target="../tags/tag178.xml"/><Relationship Id="rId14" Type="http://schemas.openxmlformats.org/officeDocument/2006/relationships/notesSlide" Target="../notesSlides/notesSlide45.xml"/></Relationships>
</file>

<file path=ppt/slides/_rels/slide57.xml.rels><?xml version="1.0" encoding="UTF-8" standalone="yes"?>
<Relationships xmlns="http://schemas.openxmlformats.org/package/2006/relationships"><Relationship Id="rId8" Type="http://schemas.openxmlformats.org/officeDocument/2006/relationships/tags" Target="../tags/tag189.xml"/><Relationship Id="rId13" Type="http://schemas.openxmlformats.org/officeDocument/2006/relationships/slideLayout" Target="../slideLayouts/slideLayout2.xml"/><Relationship Id="rId3" Type="http://schemas.openxmlformats.org/officeDocument/2006/relationships/tags" Target="../tags/tag184.xml"/><Relationship Id="rId7" Type="http://schemas.openxmlformats.org/officeDocument/2006/relationships/tags" Target="../tags/tag188.xml"/><Relationship Id="rId12" Type="http://schemas.openxmlformats.org/officeDocument/2006/relationships/tags" Target="../tags/tag193.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11" Type="http://schemas.openxmlformats.org/officeDocument/2006/relationships/tags" Target="../tags/tag192.xml"/><Relationship Id="rId5" Type="http://schemas.openxmlformats.org/officeDocument/2006/relationships/tags" Target="../tags/tag186.xml"/><Relationship Id="rId15" Type="http://schemas.openxmlformats.org/officeDocument/2006/relationships/image" Target="../media/image39.png"/><Relationship Id="rId10" Type="http://schemas.openxmlformats.org/officeDocument/2006/relationships/tags" Target="../tags/tag191.xml"/><Relationship Id="rId4" Type="http://schemas.openxmlformats.org/officeDocument/2006/relationships/tags" Target="../tags/tag185.xml"/><Relationship Id="rId9" Type="http://schemas.openxmlformats.org/officeDocument/2006/relationships/tags" Target="../tags/tag190.xml"/><Relationship Id="rId14" Type="http://schemas.openxmlformats.org/officeDocument/2006/relationships/notesSlide" Target="../notesSlides/notesSlide4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4.xml"/></Relationships>
</file>

<file path=ppt/slides/_rels/slide6.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slideLayout" Target="../slideLayouts/slideLayout2.xml"/><Relationship Id="rId4" Type="http://schemas.openxmlformats.org/officeDocument/2006/relationships/tags" Target="../tags/tag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slideLayout" Target="../slideLayouts/slideLayout2.xml"/><Relationship Id="rId3" Type="http://schemas.openxmlformats.org/officeDocument/2006/relationships/tags" Target="../tags/tag197.xml"/><Relationship Id="rId7" Type="http://schemas.openxmlformats.org/officeDocument/2006/relationships/tags" Target="../tags/tag201.xml"/><Relationship Id="rId12" Type="http://schemas.openxmlformats.org/officeDocument/2006/relationships/tags" Target="../tags/tag206.xml"/><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tags" Target="../tags/tag200.xml"/><Relationship Id="rId11" Type="http://schemas.openxmlformats.org/officeDocument/2006/relationships/tags" Target="../tags/tag205.xml"/><Relationship Id="rId5" Type="http://schemas.openxmlformats.org/officeDocument/2006/relationships/tags" Target="../tags/tag199.xml"/><Relationship Id="rId15" Type="http://schemas.openxmlformats.org/officeDocument/2006/relationships/image" Target="../media/image40.png"/><Relationship Id="rId10" Type="http://schemas.openxmlformats.org/officeDocument/2006/relationships/tags" Target="../tags/tag204.xml"/><Relationship Id="rId4" Type="http://schemas.openxmlformats.org/officeDocument/2006/relationships/tags" Target="../tags/tag198.xml"/><Relationship Id="rId9" Type="http://schemas.openxmlformats.org/officeDocument/2006/relationships/tags" Target="../tags/tag203.xml"/><Relationship Id="rId14" Type="http://schemas.openxmlformats.org/officeDocument/2006/relationships/notesSlide" Target="../notesSlides/notesSlide48.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7.xml"/></Relationships>
</file>

<file path=ppt/slides/_rels/slide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208.xml"/></Relationships>
</file>

<file path=ppt/slides/_rels/slide66.xml.rels><?xml version="1.0" encoding="UTF-8" standalone="yes"?>
<Relationships xmlns="http://schemas.openxmlformats.org/package/2006/relationships"><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 Id="rId5" Type="http://schemas.openxmlformats.org/officeDocument/2006/relationships/slideLayout" Target="../slideLayouts/slideLayout2.xml"/><Relationship Id="rId4" Type="http://schemas.openxmlformats.org/officeDocument/2006/relationships/tags" Target="../tags/tag212.xml"/></Relationships>
</file>

<file path=ppt/slides/_rels/slide6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2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8" Type="http://schemas.openxmlformats.org/officeDocument/2006/relationships/notesSlide" Target="../notesSlides/notesSlide51.xml"/><Relationship Id="rId3" Type="http://schemas.openxmlformats.org/officeDocument/2006/relationships/tags" Target="../tags/tag216.xml"/><Relationship Id="rId7" Type="http://schemas.openxmlformats.org/officeDocument/2006/relationships/slideLayout" Target="../slideLayouts/slideLayout2.xm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s>
</file>

<file path=ppt/slides/_rels/slide7.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1.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5.png"/><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0.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1.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3.xml"/></Relationships>
</file>

<file path=ppt/slides/_rels/slide74.xml.rels><?xml version="1.0" encoding="UTF-8" standalone="yes"?>
<Relationships xmlns="http://schemas.openxmlformats.org/package/2006/relationships"><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tags" Target="../tags/tag224.xml"/><Relationship Id="rId5" Type="http://schemas.openxmlformats.org/officeDocument/2006/relationships/slideLayout" Target="../slideLayouts/slideLayout2.xml"/><Relationship Id="rId4" Type="http://schemas.openxmlformats.org/officeDocument/2006/relationships/tags" Target="../tags/tag227.xml"/></Relationships>
</file>

<file path=ppt/slides/_rels/slide7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notesSlide" Target="../notesSlides/notesSlide53.xml"/><Relationship Id="rId3" Type="http://schemas.openxmlformats.org/officeDocument/2006/relationships/tags" Target="../tags/tag230.xml"/><Relationship Id="rId7" Type="http://schemas.openxmlformats.org/officeDocument/2006/relationships/slideLayout" Target="../slideLayouts/slideLayout7.xml"/><Relationship Id="rId2" Type="http://schemas.openxmlformats.org/officeDocument/2006/relationships/tags" Target="../tags/tag229.xml"/><Relationship Id="rId1" Type="http://schemas.openxmlformats.org/officeDocument/2006/relationships/tags" Target="../tags/tag228.xml"/><Relationship Id="rId6" Type="http://schemas.openxmlformats.org/officeDocument/2006/relationships/tags" Target="../tags/tag233.xml"/><Relationship Id="rId5" Type="http://schemas.openxmlformats.org/officeDocument/2006/relationships/tags" Target="../tags/tag232.xml"/><Relationship Id="rId4" Type="http://schemas.openxmlformats.org/officeDocument/2006/relationships/tags" Target="../tags/tag231.xml"/></Relationships>
</file>

<file path=ppt/slides/_rels/slide77.xml.rels><?xml version="1.0" encoding="UTF-8" standalone="yes"?>
<Relationships xmlns="http://schemas.openxmlformats.org/package/2006/relationships"><Relationship Id="rId8" Type="http://schemas.openxmlformats.org/officeDocument/2006/relationships/notesSlide" Target="../notesSlides/notesSlide54.xml"/><Relationship Id="rId3" Type="http://schemas.openxmlformats.org/officeDocument/2006/relationships/tags" Target="../tags/tag236.xml"/><Relationship Id="rId7" Type="http://schemas.openxmlformats.org/officeDocument/2006/relationships/slideLayout" Target="../slideLayouts/slideLayout7.xml"/><Relationship Id="rId2" Type="http://schemas.openxmlformats.org/officeDocument/2006/relationships/tags" Target="../tags/tag235.xml"/><Relationship Id="rId1" Type="http://schemas.openxmlformats.org/officeDocument/2006/relationships/tags" Target="../tags/tag234.xml"/><Relationship Id="rId6" Type="http://schemas.openxmlformats.org/officeDocument/2006/relationships/tags" Target="../tags/tag239.xml"/><Relationship Id="rId5" Type="http://schemas.openxmlformats.org/officeDocument/2006/relationships/tags" Target="../tags/tag238.xml"/><Relationship Id="rId4" Type="http://schemas.openxmlformats.org/officeDocument/2006/relationships/tags" Target="../tags/tag237.xml"/></Relationships>
</file>

<file path=ppt/slides/_rels/slide78.xml.rels><?xml version="1.0" encoding="UTF-8" standalone="yes"?>
<Relationships xmlns="http://schemas.openxmlformats.org/package/2006/relationships"><Relationship Id="rId8" Type="http://schemas.openxmlformats.org/officeDocument/2006/relationships/tags" Target="../tags/tag247.xml"/><Relationship Id="rId3" Type="http://schemas.openxmlformats.org/officeDocument/2006/relationships/tags" Target="../tags/tag242.xml"/><Relationship Id="rId7" Type="http://schemas.openxmlformats.org/officeDocument/2006/relationships/tags" Target="../tags/tag246.xml"/><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tags" Target="../tags/tag245.xml"/><Relationship Id="rId11" Type="http://schemas.openxmlformats.org/officeDocument/2006/relationships/notesSlide" Target="../notesSlides/notesSlide55.xml"/><Relationship Id="rId5" Type="http://schemas.openxmlformats.org/officeDocument/2006/relationships/tags" Target="../tags/tag244.xml"/><Relationship Id="rId10" Type="http://schemas.openxmlformats.org/officeDocument/2006/relationships/slideLayout" Target="../slideLayouts/slideLayout7.xml"/><Relationship Id="rId4" Type="http://schemas.openxmlformats.org/officeDocument/2006/relationships/tags" Target="../tags/tag243.xml"/><Relationship Id="rId9" Type="http://schemas.openxmlformats.org/officeDocument/2006/relationships/tags" Target="../tags/tag248.xml"/></Relationships>
</file>

<file path=ppt/slides/_rels/slide79.xml.rels><?xml version="1.0" encoding="UTF-8" standalone="yes"?>
<Relationships xmlns="http://schemas.openxmlformats.org/package/2006/relationships"><Relationship Id="rId8" Type="http://schemas.openxmlformats.org/officeDocument/2006/relationships/notesSlide" Target="../notesSlides/notesSlide56.xml"/><Relationship Id="rId3" Type="http://schemas.openxmlformats.org/officeDocument/2006/relationships/tags" Target="../tags/tag251.xml"/><Relationship Id="rId7" Type="http://schemas.openxmlformats.org/officeDocument/2006/relationships/slideLayout" Target="../slideLayouts/slideLayout7.xml"/><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tags" Target="../tags/tag254.xml"/><Relationship Id="rId5" Type="http://schemas.openxmlformats.org/officeDocument/2006/relationships/tags" Target="../tags/tag253.xml"/><Relationship Id="rId4" Type="http://schemas.openxmlformats.org/officeDocument/2006/relationships/tags" Target="../tags/tag252.xml"/></Relationships>
</file>

<file path=ppt/slides/_rels/slide8.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slideLayout" Target="../slideLayouts/slideLayout2.xml"/><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tags" Target="../tags/tag33.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image" Target="../media/image6.png"/><Relationship Id="rId10" Type="http://schemas.openxmlformats.org/officeDocument/2006/relationships/tags" Target="../tags/tag31.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notesSlide" Target="../notesSlides/notesSlide5.xml"/></Relationships>
</file>

<file path=ppt/slides/_rels/slide80.xml.rels><?xml version="1.0" encoding="UTF-8" standalone="yes"?>
<Relationships xmlns="http://schemas.openxmlformats.org/package/2006/relationships"><Relationship Id="rId8" Type="http://schemas.openxmlformats.org/officeDocument/2006/relationships/notesSlide" Target="../notesSlides/notesSlide57.xml"/><Relationship Id="rId3" Type="http://schemas.openxmlformats.org/officeDocument/2006/relationships/tags" Target="../tags/tag257.xml"/><Relationship Id="rId7" Type="http://schemas.openxmlformats.org/officeDocument/2006/relationships/slideLayout" Target="../slideLayouts/slideLayout7.xml"/><Relationship Id="rId2" Type="http://schemas.openxmlformats.org/officeDocument/2006/relationships/tags" Target="../tags/tag256.xml"/><Relationship Id="rId1" Type="http://schemas.openxmlformats.org/officeDocument/2006/relationships/tags" Target="../tags/tag255.xml"/><Relationship Id="rId6" Type="http://schemas.openxmlformats.org/officeDocument/2006/relationships/tags" Target="../tags/tag260.xml"/><Relationship Id="rId5" Type="http://schemas.openxmlformats.org/officeDocument/2006/relationships/tags" Target="../tags/tag259.xml"/><Relationship Id="rId4" Type="http://schemas.openxmlformats.org/officeDocument/2006/relationships/tags" Target="../tags/tag258.xml"/></Relationships>
</file>

<file path=ppt/slides/_rels/slide81.xml.rels><?xml version="1.0" encoding="UTF-8" standalone="yes"?>
<Relationships xmlns="http://schemas.openxmlformats.org/package/2006/relationships"><Relationship Id="rId8" Type="http://schemas.openxmlformats.org/officeDocument/2006/relationships/notesSlide" Target="../notesSlides/notesSlide58.xml"/><Relationship Id="rId3" Type="http://schemas.openxmlformats.org/officeDocument/2006/relationships/tags" Target="../tags/tag263.xml"/><Relationship Id="rId7" Type="http://schemas.openxmlformats.org/officeDocument/2006/relationships/slideLayout" Target="../slideLayouts/slideLayout7.xml"/><Relationship Id="rId2" Type="http://schemas.openxmlformats.org/officeDocument/2006/relationships/tags" Target="../tags/tag262.xml"/><Relationship Id="rId1" Type="http://schemas.openxmlformats.org/officeDocument/2006/relationships/tags" Target="../tags/tag261.xml"/><Relationship Id="rId6" Type="http://schemas.openxmlformats.org/officeDocument/2006/relationships/tags" Target="../tags/tag266.xml"/><Relationship Id="rId5" Type="http://schemas.openxmlformats.org/officeDocument/2006/relationships/tags" Target="../tags/tag265.xml"/><Relationship Id="rId4" Type="http://schemas.openxmlformats.org/officeDocument/2006/relationships/tags" Target="../tags/tag264.xml"/></Relationships>
</file>

<file path=ppt/slides/_rels/slide82.xml.rels><?xml version="1.0" encoding="UTF-8" standalone="yes"?>
<Relationships xmlns="http://schemas.openxmlformats.org/package/2006/relationships"><Relationship Id="rId8" Type="http://schemas.openxmlformats.org/officeDocument/2006/relationships/tags" Target="../tags/tag274.xml"/><Relationship Id="rId3" Type="http://schemas.openxmlformats.org/officeDocument/2006/relationships/tags" Target="../tags/tag269.xml"/><Relationship Id="rId7" Type="http://schemas.openxmlformats.org/officeDocument/2006/relationships/tags" Target="../tags/tag273.xml"/><Relationship Id="rId2" Type="http://schemas.openxmlformats.org/officeDocument/2006/relationships/tags" Target="../tags/tag268.xml"/><Relationship Id="rId1" Type="http://schemas.openxmlformats.org/officeDocument/2006/relationships/tags" Target="../tags/tag267.xml"/><Relationship Id="rId6" Type="http://schemas.openxmlformats.org/officeDocument/2006/relationships/tags" Target="../tags/tag272.xml"/><Relationship Id="rId11" Type="http://schemas.openxmlformats.org/officeDocument/2006/relationships/notesSlide" Target="../notesSlides/notesSlide59.xml"/><Relationship Id="rId5" Type="http://schemas.openxmlformats.org/officeDocument/2006/relationships/tags" Target="../tags/tag271.xml"/><Relationship Id="rId10" Type="http://schemas.openxmlformats.org/officeDocument/2006/relationships/slideLayout" Target="../slideLayouts/slideLayout7.xml"/><Relationship Id="rId4" Type="http://schemas.openxmlformats.org/officeDocument/2006/relationships/tags" Target="../tags/tag270.xml"/><Relationship Id="rId9" Type="http://schemas.openxmlformats.org/officeDocument/2006/relationships/tags" Target="../tags/tag275.xml"/></Relationships>
</file>

<file path=ppt/slides/_rels/slide83.xml.rels><?xml version="1.0" encoding="UTF-8" standalone="yes"?>
<Relationships xmlns="http://schemas.openxmlformats.org/package/2006/relationships"><Relationship Id="rId8" Type="http://schemas.openxmlformats.org/officeDocument/2006/relationships/notesSlide" Target="../notesSlides/notesSlide60.xml"/><Relationship Id="rId3" Type="http://schemas.openxmlformats.org/officeDocument/2006/relationships/tags" Target="../tags/tag278.xml"/><Relationship Id="rId7" Type="http://schemas.openxmlformats.org/officeDocument/2006/relationships/slideLayout" Target="../slideLayouts/slideLayout7.xml"/><Relationship Id="rId2" Type="http://schemas.openxmlformats.org/officeDocument/2006/relationships/tags" Target="../tags/tag277.xml"/><Relationship Id="rId1" Type="http://schemas.openxmlformats.org/officeDocument/2006/relationships/tags" Target="../tags/tag276.xml"/><Relationship Id="rId6" Type="http://schemas.openxmlformats.org/officeDocument/2006/relationships/tags" Target="../tags/tag281.xml"/><Relationship Id="rId5" Type="http://schemas.openxmlformats.org/officeDocument/2006/relationships/tags" Target="../tags/tag280.xml"/><Relationship Id="rId4" Type="http://schemas.openxmlformats.org/officeDocument/2006/relationships/tags" Target="../tags/tag27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5"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prstClr val="white"/>
              </a:solidFill>
              <a:latin typeface="+mn-lt"/>
              <a:ea typeface="+mn-ea"/>
              <a:cs typeface="+mn-cs"/>
            </a:endParaRPr>
          </a:p>
        </p:txBody>
      </p:sp>
      <p:cxnSp>
        <p:nvCxnSpPr>
          <p:cNvPr id="23" name="直接连接符 22"/>
          <p:cNvCxnSpPr/>
          <p:nvPr>
            <p:custDataLst>
              <p:tags r:id="rId3"/>
            </p:custDataLst>
          </p:nvPr>
        </p:nvCxnSpPr>
        <p:spPr>
          <a:xfrm flipH="1">
            <a:off x="3170238"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fontAlgn="auto">
              <a:spcBef>
                <a:spcPts val="0"/>
              </a:spcBef>
              <a:spcAft>
                <a:spcPts val="0"/>
              </a:spcAft>
              <a:defRPr/>
            </a:pPr>
            <a:r>
              <a:rPr lang="en-US" altLang="zh-CN"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8</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14342" name="文本框 25"/>
          <p:cNvSpPr txBox="1">
            <a:spLocks noChangeArrowheads="1"/>
          </p:cNvSpPr>
          <p:nvPr>
            <p:custDataLst>
              <p:tags r:id="rId6"/>
            </p:custDataLst>
          </p:nvPr>
        </p:nvSpPr>
        <p:spPr bwMode="auto">
          <a:xfrm>
            <a:off x="4002088" y="3171825"/>
            <a:ext cx="3101975" cy="646113"/>
          </a:xfrm>
          <a:prstGeom prst="rect">
            <a:avLst/>
          </a:prstGeom>
          <a:noFill/>
          <a:ln w="9525">
            <a:noFill/>
            <a:miter lim="800000"/>
            <a:headEnd/>
            <a:tailEnd/>
          </a:ln>
        </p:spPr>
        <p:txBody>
          <a:bodyPr/>
          <a:lstStyle/>
          <a:p>
            <a:pPr algn="dist">
              <a:lnSpc>
                <a:spcPct val="150000"/>
              </a:lnSpc>
            </a:pPr>
            <a:r>
              <a:rPr lang="zh-CN" altLang="en-US" sz="2400">
                <a:solidFill>
                  <a:srgbClr val="FFFFFF"/>
                </a:solidFill>
                <a:latin typeface="微软雅黑" pitchFamily="34" charset="-122"/>
                <a:ea typeface="微软雅黑" pitchFamily="34" charset="-122"/>
              </a:rPr>
              <a:t>善于利用指针</a:t>
            </a:r>
          </a:p>
        </p:txBody>
      </p:sp>
      <p:sp>
        <p:nvSpPr>
          <p:cNvPr id="27" name="文本框 26"/>
          <p:cNvSpPr txBox="1"/>
          <p:nvPr>
            <p:custDataLst>
              <p:tags r:id="rId7"/>
            </p:custDataLst>
          </p:nvPr>
        </p:nvSpPr>
        <p:spPr>
          <a:xfrm>
            <a:off x="6535738" y="2570163"/>
            <a:ext cx="647700" cy="585787"/>
          </a:xfrm>
          <a:prstGeom prst="rect">
            <a:avLst/>
          </a:prstGeom>
          <a:noFill/>
        </p:spPr>
        <p:txBody>
          <a:bodyPr wrap="none"/>
          <a:lstStyle/>
          <a:p>
            <a:pPr fontAlgn="auto">
              <a:spcBef>
                <a:spcPts val="0"/>
              </a:spcBef>
              <a:spcAft>
                <a:spcPts val="0"/>
              </a:spcAft>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0" y="2570163"/>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fontAlgn="auto">
              <a:spcBef>
                <a:spcPts val="0"/>
              </a:spcBef>
              <a:spcAft>
                <a:spcPts val="0"/>
              </a:spcAft>
              <a:defRPr/>
            </a:pPr>
            <a:r>
              <a:rPr lang="zh-CN" altLang="en-US" kern="0" dirty="0">
                <a:solidFill>
                  <a:prstClr val="white"/>
                </a:solidFill>
              </a:rPr>
              <a:t>章</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a:xfrm>
            <a:off x="1003300" y="365125"/>
            <a:ext cx="10039350" cy="1325563"/>
          </a:xfrm>
        </p:spPr>
        <p:txBody>
          <a:bodyPr/>
          <a:lstStyle/>
          <a:p>
            <a:r>
              <a:rPr lang="zh-CN" altLang="en-US" smtClean="0"/>
              <a:t>指针变量作为函数参数</a:t>
            </a:r>
          </a:p>
        </p:txBody>
      </p:sp>
      <p:sp>
        <p:nvSpPr>
          <p:cNvPr id="44" name="MH_Desc_1"/>
          <p:cNvSpPr/>
          <p:nvPr>
            <p:custDataLst>
              <p:tags r:id="rId1"/>
            </p:custDataLst>
          </p:nvPr>
        </p:nvSpPr>
        <p:spPr>
          <a:xfrm>
            <a:off x="1003300" y="1341438"/>
            <a:ext cx="9999663" cy="476091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600"/>
              </a:spcBef>
              <a:spcAft>
                <a:spcPts val="600"/>
              </a:spcAft>
              <a:defRPr/>
            </a:pPr>
            <a:r>
              <a:rPr lang="zh-CN" altLang="en-US">
                <a:solidFill>
                  <a:schemeClr val="tx1"/>
                </a:solidFill>
              </a:rPr>
              <a:t>函数的调用可以（而且只可以）得到一个返回值（即函数值），而使用指针变量作参数，可以得到多个变化了的值。如果不用指针变量是难以做到这一点的。要善于利用</a:t>
            </a:r>
            <a:r>
              <a:rPr lang="zh-CN" altLang="en-US" b="1">
                <a:solidFill>
                  <a:schemeClr val="accent1"/>
                </a:solidFill>
              </a:rPr>
              <a:t>指针法</a:t>
            </a:r>
            <a:r>
              <a:rPr lang="zh-CN" altLang="en-US">
                <a:solidFill>
                  <a:schemeClr val="tx1"/>
                </a:solidFill>
              </a:rPr>
              <a:t>。</a:t>
            </a:r>
            <a:endParaRPr lang="en-US" altLang="zh-CN">
              <a:solidFill>
                <a:schemeClr val="tx1"/>
              </a:solidFill>
            </a:endParaRPr>
          </a:p>
          <a:p>
            <a:pPr algn="just" fontAlgn="auto">
              <a:lnSpc>
                <a:spcPct val="150000"/>
              </a:lnSpc>
              <a:spcBef>
                <a:spcPts val="600"/>
              </a:spcBef>
              <a:spcAft>
                <a:spcPts val="600"/>
              </a:spcAft>
              <a:defRPr/>
            </a:pPr>
            <a:r>
              <a:rPr lang="zh-CN" altLang="en-US">
                <a:solidFill>
                  <a:schemeClr val="tx1"/>
                </a:solidFill>
              </a:rPr>
              <a:t>如果想通过函数调用得到</a:t>
            </a:r>
            <a:r>
              <a:rPr lang="en-US" altLang="zh-CN">
                <a:solidFill>
                  <a:schemeClr val="tx1"/>
                </a:solidFill>
              </a:rPr>
              <a:t>n</a:t>
            </a:r>
            <a:r>
              <a:rPr lang="zh-CN" altLang="en-US">
                <a:solidFill>
                  <a:schemeClr val="tx1"/>
                </a:solidFill>
              </a:rPr>
              <a:t>个要改变的值，可以这样做</a:t>
            </a:r>
            <a:r>
              <a:rPr lang="en-US" altLang="zh-CN">
                <a:solidFill>
                  <a:schemeClr val="tx1"/>
                </a:solidFill>
              </a:rPr>
              <a:t>: </a:t>
            </a:r>
          </a:p>
          <a:p>
            <a:pPr marL="342900" indent="-342900" algn="just" fontAlgn="auto">
              <a:lnSpc>
                <a:spcPct val="150000"/>
              </a:lnSpc>
              <a:spcBef>
                <a:spcPts val="600"/>
              </a:spcBef>
              <a:spcAft>
                <a:spcPts val="600"/>
              </a:spcAft>
              <a:buFont typeface="+mj-ea"/>
              <a:buAutoNum type="circleNumDbPlain"/>
              <a:defRPr/>
            </a:pPr>
            <a:r>
              <a:rPr lang="zh-CN" altLang="en-US">
                <a:solidFill>
                  <a:schemeClr val="tx1"/>
                </a:solidFill>
              </a:rPr>
              <a:t>在主调函数中设</a:t>
            </a:r>
            <a:r>
              <a:rPr lang="en-US" altLang="zh-CN">
                <a:solidFill>
                  <a:schemeClr val="tx1"/>
                </a:solidFill>
              </a:rPr>
              <a:t>n</a:t>
            </a:r>
            <a:r>
              <a:rPr lang="zh-CN" altLang="en-US">
                <a:solidFill>
                  <a:schemeClr val="tx1"/>
                </a:solidFill>
              </a:rPr>
              <a:t>个变量，用</a:t>
            </a:r>
            <a:r>
              <a:rPr lang="en-US" altLang="zh-CN">
                <a:solidFill>
                  <a:schemeClr val="tx1"/>
                </a:solidFill>
              </a:rPr>
              <a:t>n</a:t>
            </a:r>
            <a:r>
              <a:rPr lang="zh-CN" altLang="en-US">
                <a:solidFill>
                  <a:schemeClr val="tx1"/>
                </a:solidFill>
              </a:rPr>
              <a:t>个指针变量指向它们；</a:t>
            </a:r>
          </a:p>
          <a:p>
            <a:pPr marL="342900" indent="-342900" algn="just" fontAlgn="auto">
              <a:lnSpc>
                <a:spcPct val="150000"/>
              </a:lnSpc>
              <a:spcBef>
                <a:spcPts val="600"/>
              </a:spcBef>
              <a:spcAft>
                <a:spcPts val="600"/>
              </a:spcAft>
              <a:buFont typeface="+mj-ea"/>
              <a:buAutoNum type="circleNumDbPlain"/>
              <a:defRPr/>
            </a:pPr>
            <a:r>
              <a:rPr lang="zh-CN" altLang="en-US">
                <a:solidFill>
                  <a:schemeClr val="tx1"/>
                </a:solidFill>
              </a:rPr>
              <a:t>设计一个函数，有</a:t>
            </a:r>
            <a:r>
              <a:rPr lang="en-US" altLang="zh-CN">
                <a:solidFill>
                  <a:schemeClr val="tx1"/>
                </a:solidFill>
              </a:rPr>
              <a:t>n</a:t>
            </a:r>
            <a:r>
              <a:rPr lang="zh-CN" altLang="en-US">
                <a:solidFill>
                  <a:schemeClr val="tx1"/>
                </a:solidFill>
              </a:rPr>
              <a:t>个指针形参。在这个函数中改变这</a:t>
            </a:r>
            <a:r>
              <a:rPr lang="en-US" altLang="zh-CN">
                <a:solidFill>
                  <a:schemeClr val="tx1"/>
                </a:solidFill>
              </a:rPr>
              <a:t>n</a:t>
            </a:r>
            <a:r>
              <a:rPr lang="zh-CN" altLang="en-US">
                <a:solidFill>
                  <a:schemeClr val="tx1"/>
                </a:solidFill>
              </a:rPr>
              <a:t>个形参的值；</a:t>
            </a:r>
          </a:p>
          <a:p>
            <a:pPr marL="342900" indent="-342900" algn="just" fontAlgn="auto">
              <a:lnSpc>
                <a:spcPct val="150000"/>
              </a:lnSpc>
              <a:spcBef>
                <a:spcPts val="600"/>
              </a:spcBef>
              <a:spcAft>
                <a:spcPts val="600"/>
              </a:spcAft>
              <a:buFont typeface="+mj-ea"/>
              <a:buAutoNum type="circleNumDbPlain"/>
              <a:defRPr/>
            </a:pPr>
            <a:r>
              <a:rPr lang="zh-CN" altLang="en-US">
                <a:solidFill>
                  <a:schemeClr val="tx1"/>
                </a:solidFill>
              </a:rPr>
              <a:t>在主调函数中调用这个函数，在调用时将这</a:t>
            </a:r>
            <a:r>
              <a:rPr lang="en-US" altLang="zh-CN">
                <a:solidFill>
                  <a:schemeClr val="tx1"/>
                </a:solidFill>
              </a:rPr>
              <a:t>n</a:t>
            </a:r>
            <a:r>
              <a:rPr lang="zh-CN" altLang="en-US">
                <a:solidFill>
                  <a:schemeClr val="tx1"/>
                </a:solidFill>
              </a:rPr>
              <a:t>个指针变量作实参，将它们的值，也就是相关变量的地址传给该函数的形参；</a:t>
            </a:r>
          </a:p>
          <a:p>
            <a:pPr marL="342900" indent="-342900" algn="just" fontAlgn="auto">
              <a:lnSpc>
                <a:spcPct val="150000"/>
              </a:lnSpc>
              <a:spcBef>
                <a:spcPts val="600"/>
              </a:spcBef>
              <a:spcAft>
                <a:spcPts val="600"/>
              </a:spcAft>
              <a:buFont typeface="+mj-ea"/>
              <a:buAutoNum type="circleNumDbPlain"/>
              <a:defRPr/>
            </a:pPr>
            <a:r>
              <a:rPr lang="zh-CN" altLang="en-US">
                <a:solidFill>
                  <a:schemeClr val="tx1"/>
                </a:solidFill>
              </a:rPr>
              <a:t>在执行该函数的过程中，通过形参指针变量，改变它们所指向的</a:t>
            </a:r>
            <a:r>
              <a:rPr lang="en-US" altLang="zh-CN">
                <a:solidFill>
                  <a:schemeClr val="tx1"/>
                </a:solidFill>
              </a:rPr>
              <a:t>n</a:t>
            </a:r>
            <a:r>
              <a:rPr lang="zh-CN" altLang="en-US">
                <a:solidFill>
                  <a:schemeClr val="tx1"/>
                </a:solidFill>
              </a:rPr>
              <a:t>个变量的值；</a:t>
            </a:r>
          </a:p>
          <a:p>
            <a:pPr marL="342900" indent="-342900" algn="just" fontAlgn="auto">
              <a:lnSpc>
                <a:spcPct val="150000"/>
              </a:lnSpc>
              <a:spcBef>
                <a:spcPts val="600"/>
              </a:spcBef>
              <a:spcAft>
                <a:spcPts val="600"/>
              </a:spcAft>
              <a:buFont typeface="+mj-ea"/>
              <a:buAutoNum type="circleNumDbPlain"/>
              <a:defRPr/>
            </a:pPr>
            <a:r>
              <a:rPr lang="zh-CN" altLang="en-US">
                <a:solidFill>
                  <a:schemeClr val="tx1"/>
                </a:solidFill>
              </a:rPr>
              <a:t>主调函数中就可以使用这些改变了值的变量。</a:t>
            </a:r>
            <a:endParaRPr lang="en-US" altLang="zh-CN">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a:xfrm>
            <a:off x="566738" y="17463"/>
            <a:ext cx="10515600" cy="1325562"/>
          </a:xfrm>
        </p:spPr>
        <p:txBody>
          <a:bodyPr/>
          <a:lstStyle/>
          <a:p>
            <a:r>
              <a:rPr lang="zh-CN" altLang="en-US" smtClean="0"/>
              <a:t>指针变量作为函数参数</a:t>
            </a:r>
          </a:p>
        </p:txBody>
      </p:sp>
      <p:sp>
        <p:nvSpPr>
          <p:cNvPr id="31746" name="内容占位符 2"/>
          <p:cNvSpPr>
            <a:spLocks noGrp="1"/>
          </p:cNvSpPr>
          <p:nvPr>
            <p:ph idx="1"/>
          </p:nvPr>
        </p:nvSpPr>
        <p:spPr>
          <a:xfrm>
            <a:off x="414338" y="952500"/>
            <a:ext cx="7631112"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8.4】</a:t>
            </a:r>
            <a:r>
              <a:rPr lang="zh-CN" altLang="en-US" sz="2000" smtClean="0">
                <a:solidFill>
                  <a:schemeClr val="accent1"/>
                </a:solidFill>
              </a:rPr>
              <a:t>对输入的两个整数按大小顺序输出。</a:t>
            </a:r>
          </a:p>
        </p:txBody>
      </p:sp>
      <p:sp>
        <p:nvSpPr>
          <p:cNvPr id="32" name="圆角矩形 12">
            <a:extLst>
              <a:ext uri="{FF2B5EF4-FFF2-40B4-BE49-F238E27FC236}"/>
            </a:extLst>
          </p:cNvPr>
          <p:cNvSpPr/>
          <p:nvPr/>
        </p:nvSpPr>
        <p:spPr>
          <a:xfrm>
            <a:off x="567295" y="1648615"/>
            <a:ext cx="11031670" cy="244630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a:lstStyle/>
          <a:p>
            <a:pPr defTabSz="363538" fontAlgn="auto">
              <a:spcBef>
                <a:spcPts val="0"/>
              </a:spcBef>
              <a:spcAft>
                <a:spcPts val="0"/>
              </a:spcAft>
              <a:defRPr/>
            </a:pPr>
            <a:r>
              <a:rPr lang="en-US" altLang="zh-CN" sz="1400"/>
              <a:t>#include &lt;stdio.h&gt;</a:t>
            </a:r>
          </a:p>
          <a:p>
            <a:pPr defTabSz="363538" fontAlgn="auto">
              <a:spcBef>
                <a:spcPts val="0"/>
              </a:spcBef>
              <a:spcAft>
                <a:spcPts val="0"/>
              </a:spcAft>
              <a:defRPr/>
            </a:pPr>
            <a:r>
              <a:rPr lang="en-US" altLang="zh-CN" sz="1400"/>
              <a:t>int main()</a:t>
            </a:r>
          </a:p>
          <a:p>
            <a:pPr defTabSz="363538" fontAlgn="auto">
              <a:spcBef>
                <a:spcPts val="0"/>
              </a:spcBef>
              <a:spcAft>
                <a:spcPts val="0"/>
              </a:spcAft>
              <a:defRPr/>
            </a:pPr>
            <a:r>
              <a:rPr lang="en-US" altLang="zh-CN" sz="1400"/>
              <a:t>{	void swap(int *p1,int *p2);</a:t>
            </a:r>
          </a:p>
          <a:p>
            <a:pPr defTabSz="363538" fontAlgn="auto">
              <a:spcBef>
                <a:spcPts val="0"/>
              </a:spcBef>
              <a:spcAft>
                <a:spcPts val="0"/>
              </a:spcAft>
              <a:defRPr/>
            </a:pPr>
            <a:r>
              <a:rPr lang="en-US" altLang="zh-CN" sz="1400"/>
              <a:t>	int a,b;</a:t>
            </a:r>
          </a:p>
          <a:p>
            <a:pPr defTabSz="363538" fontAlgn="auto">
              <a:spcBef>
                <a:spcPts val="0"/>
              </a:spcBef>
              <a:spcAft>
                <a:spcPts val="0"/>
              </a:spcAft>
              <a:defRPr/>
            </a:pPr>
            <a:r>
              <a:rPr lang="en-US" altLang="zh-CN" sz="1400"/>
              <a:t>	int *pointer_1,*pointer_2;	</a:t>
            </a:r>
            <a:r>
              <a:rPr lang="en-US" altLang="zh-CN" sz="1400">
                <a:solidFill>
                  <a:srgbClr val="008000"/>
                </a:solidFill>
              </a:rPr>
              <a:t>//pointer_1,pointer_2</a:t>
            </a:r>
            <a:r>
              <a:rPr lang="zh-CN" altLang="en-US" sz="1400">
                <a:solidFill>
                  <a:srgbClr val="008000"/>
                </a:solidFill>
              </a:rPr>
              <a:t>是</a:t>
            </a:r>
            <a:r>
              <a:rPr lang="en-US" altLang="zh-CN" sz="1400">
                <a:solidFill>
                  <a:srgbClr val="008000"/>
                </a:solidFill>
              </a:rPr>
              <a:t>int *</a:t>
            </a:r>
            <a:r>
              <a:rPr lang="zh-CN" altLang="en-US" sz="1400">
                <a:solidFill>
                  <a:srgbClr val="008000"/>
                </a:solidFill>
              </a:rPr>
              <a:t>型变量</a:t>
            </a:r>
          </a:p>
          <a:p>
            <a:pPr defTabSz="363538" fontAlgn="auto">
              <a:spcBef>
                <a:spcPts val="0"/>
              </a:spcBef>
              <a:spcAft>
                <a:spcPts val="0"/>
              </a:spcAft>
              <a:defRPr/>
            </a:pPr>
            <a:r>
              <a:rPr lang="zh-CN" altLang="en-US" sz="1400"/>
              <a:t>	</a:t>
            </a:r>
            <a:r>
              <a:rPr lang="en-US" altLang="zh-CN" sz="1400"/>
              <a:t>printf("please enter two integer numbers:");</a:t>
            </a:r>
          </a:p>
          <a:p>
            <a:pPr defTabSz="363538" fontAlgn="auto">
              <a:spcBef>
                <a:spcPts val="0"/>
              </a:spcBef>
              <a:spcAft>
                <a:spcPts val="0"/>
              </a:spcAft>
              <a:defRPr/>
            </a:pPr>
            <a:r>
              <a:rPr lang="en-US" altLang="zh-CN" sz="1400"/>
              <a:t>	scanf("%d,%d",&amp;a,&amp;b);</a:t>
            </a:r>
          </a:p>
          <a:p>
            <a:pPr defTabSz="363538" fontAlgn="auto">
              <a:spcBef>
                <a:spcPts val="0"/>
              </a:spcBef>
              <a:spcAft>
                <a:spcPts val="0"/>
              </a:spcAft>
              <a:defRPr/>
            </a:pPr>
            <a:r>
              <a:rPr lang="en-US" altLang="zh-CN" sz="1400"/>
              <a:t>	pointer_1=&amp;a;</a:t>
            </a:r>
          </a:p>
          <a:p>
            <a:pPr defTabSz="363538" fontAlgn="auto">
              <a:spcBef>
                <a:spcPts val="0"/>
              </a:spcBef>
              <a:spcAft>
                <a:spcPts val="0"/>
              </a:spcAft>
              <a:defRPr/>
            </a:pPr>
            <a:r>
              <a:rPr lang="en-US" altLang="zh-CN" sz="1400"/>
              <a:t>	pointer_2=&amp;b;</a:t>
            </a:r>
          </a:p>
          <a:p>
            <a:pPr defTabSz="363538" fontAlgn="auto">
              <a:spcBef>
                <a:spcPts val="0"/>
              </a:spcBef>
              <a:spcAft>
                <a:spcPts val="0"/>
              </a:spcAft>
              <a:defRPr/>
            </a:pPr>
            <a:r>
              <a:rPr lang="en-US" altLang="zh-CN" sz="1400"/>
              <a:t>	if(a&lt;b) swap(pointer_1,pointer_2);</a:t>
            </a:r>
          </a:p>
          <a:p>
            <a:pPr defTabSz="363538" fontAlgn="auto">
              <a:spcBef>
                <a:spcPts val="0"/>
              </a:spcBef>
              <a:spcAft>
                <a:spcPts val="0"/>
              </a:spcAft>
              <a:defRPr/>
            </a:pPr>
            <a:r>
              <a:rPr lang="en-US" altLang="zh-CN" sz="140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swap</a:t>
            </a:r>
            <a:r>
              <a:rPr lang="zh-CN" altLang="en-US" sz="1400">
                <a:solidFill>
                  <a:srgbClr val="008000"/>
                </a:solidFill>
              </a:rPr>
              <a:t>函数，用指针变量作实参</a:t>
            </a:r>
          </a:p>
          <a:p>
            <a:pPr defTabSz="363538" fontAlgn="auto">
              <a:spcBef>
                <a:spcPts val="0"/>
              </a:spcBef>
              <a:spcAft>
                <a:spcPts val="0"/>
              </a:spcAft>
              <a:defRPr/>
            </a:pPr>
            <a:r>
              <a:rPr lang="zh-CN" altLang="en-US" sz="1400"/>
              <a:t>	</a:t>
            </a:r>
            <a:r>
              <a:rPr lang="en-US" altLang="zh-CN" sz="1400"/>
              <a:t>printf("max=%d,min=%d\n",*pointer_1,*pointer_2);</a:t>
            </a:r>
          </a:p>
          <a:p>
            <a:pPr defTabSz="363538" fontAlgn="auto">
              <a:spcBef>
                <a:spcPts val="0"/>
              </a:spcBef>
              <a:spcAft>
                <a:spcPts val="0"/>
              </a:spcAft>
              <a:defRPr/>
            </a:pPr>
            <a:r>
              <a:rPr lang="en-US" altLang="zh-CN" sz="1400"/>
              <a:t>	return 0;</a:t>
            </a:r>
          </a:p>
          <a:p>
            <a:pPr defTabSz="363538" fontAlgn="auto">
              <a:spcBef>
                <a:spcPts val="0"/>
              </a:spcBef>
              <a:spcAft>
                <a:spcPts val="0"/>
              </a:spcAft>
              <a:defRPr/>
            </a:pPr>
            <a:r>
              <a:rPr lang="en-US" altLang="zh-CN" sz="1400"/>
              <a:t>}</a:t>
            </a:r>
          </a:p>
          <a:p>
            <a:pPr defTabSz="363538" fontAlgn="auto">
              <a:spcBef>
                <a:spcPts val="0"/>
              </a:spcBef>
              <a:spcAft>
                <a:spcPts val="0"/>
              </a:spcAft>
              <a:defRPr/>
            </a:pPr>
            <a:endParaRPr lang="en-US" altLang="zh-CN" sz="1400"/>
          </a:p>
          <a:p>
            <a:pPr defTabSz="363538" fontAlgn="auto">
              <a:spcBef>
                <a:spcPts val="0"/>
              </a:spcBef>
              <a:spcAft>
                <a:spcPts val="0"/>
              </a:spcAft>
              <a:defRPr/>
            </a:pPr>
            <a:r>
              <a:rPr lang="en-US" altLang="zh-CN" sz="1400"/>
              <a:t>void swap(int *p1,int *p2) 	</a:t>
            </a:r>
            <a:r>
              <a:rPr lang="en-US" altLang="zh-CN" sz="1400">
                <a:solidFill>
                  <a:srgbClr val="008000"/>
                </a:solidFill>
              </a:rPr>
              <a:t>//</a:t>
            </a:r>
            <a:r>
              <a:rPr lang="zh-CN" altLang="en-US" sz="1400">
                <a:solidFill>
                  <a:srgbClr val="008000"/>
                </a:solidFill>
              </a:rPr>
              <a:t>形参是指针变量</a:t>
            </a:r>
          </a:p>
          <a:p>
            <a:pPr defTabSz="363538" fontAlgn="auto">
              <a:spcBef>
                <a:spcPts val="0"/>
              </a:spcBef>
              <a:spcAft>
                <a:spcPts val="0"/>
              </a:spcAft>
              <a:defRPr/>
            </a:pPr>
            <a:r>
              <a:rPr lang="en-US" altLang="zh-CN" sz="1400"/>
              <a:t>{	int *p;</a:t>
            </a:r>
          </a:p>
          <a:p>
            <a:pPr defTabSz="363538" fontAlgn="auto">
              <a:spcBef>
                <a:spcPts val="0"/>
              </a:spcBef>
              <a:spcAft>
                <a:spcPts val="0"/>
              </a:spcAft>
              <a:defRPr/>
            </a:pPr>
            <a:r>
              <a:rPr lang="en-US" altLang="zh-CN" sz="1400"/>
              <a:t>	p=p1;				</a:t>
            </a:r>
            <a:r>
              <a:rPr lang="en-US" altLang="zh-CN" sz="1400">
                <a:solidFill>
                  <a:srgbClr val="008000"/>
                </a:solidFill>
              </a:rPr>
              <a:t>//</a:t>
            </a:r>
            <a:r>
              <a:rPr lang="zh-CN" altLang="en-US" sz="1400">
                <a:solidFill>
                  <a:srgbClr val="008000"/>
                </a:solidFill>
              </a:rPr>
              <a:t>下面</a:t>
            </a:r>
            <a:r>
              <a:rPr lang="en-US" altLang="zh-CN" sz="1400">
                <a:solidFill>
                  <a:srgbClr val="008000"/>
                </a:solidFill>
              </a:rPr>
              <a:t>3</a:t>
            </a:r>
            <a:r>
              <a:rPr lang="zh-CN" altLang="en-US" sz="1400">
                <a:solidFill>
                  <a:srgbClr val="008000"/>
                </a:solidFill>
              </a:rPr>
              <a:t>行交换</a:t>
            </a:r>
            <a:r>
              <a:rPr lang="en-US" altLang="zh-CN" sz="1400">
                <a:solidFill>
                  <a:srgbClr val="008000"/>
                </a:solidFill>
              </a:rPr>
              <a:t>p1</a:t>
            </a:r>
            <a:r>
              <a:rPr lang="zh-CN" altLang="en-US" sz="1400">
                <a:solidFill>
                  <a:srgbClr val="008000"/>
                </a:solidFill>
              </a:rPr>
              <a:t>和</a:t>
            </a:r>
            <a:r>
              <a:rPr lang="en-US" altLang="zh-CN" sz="1400">
                <a:solidFill>
                  <a:srgbClr val="008000"/>
                </a:solidFill>
              </a:rPr>
              <a:t>p2</a:t>
            </a:r>
            <a:r>
              <a:rPr lang="zh-CN" altLang="en-US" sz="1400">
                <a:solidFill>
                  <a:srgbClr val="008000"/>
                </a:solidFill>
              </a:rPr>
              <a:t>的指向</a:t>
            </a:r>
          </a:p>
          <a:p>
            <a:pPr defTabSz="363538" fontAlgn="auto">
              <a:spcBef>
                <a:spcPts val="0"/>
              </a:spcBef>
              <a:spcAft>
                <a:spcPts val="0"/>
              </a:spcAft>
              <a:defRPr/>
            </a:pPr>
            <a:r>
              <a:rPr lang="zh-CN" altLang="en-US" sz="1400"/>
              <a:t>	</a:t>
            </a:r>
            <a:r>
              <a:rPr lang="en-US" altLang="zh-CN" sz="1400"/>
              <a:t>p1=p2;</a:t>
            </a:r>
          </a:p>
          <a:p>
            <a:pPr defTabSz="363538" fontAlgn="auto">
              <a:spcBef>
                <a:spcPts val="0"/>
              </a:spcBef>
              <a:spcAft>
                <a:spcPts val="0"/>
              </a:spcAft>
              <a:defRPr/>
            </a:pPr>
            <a:r>
              <a:rPr lang="en-US" altLang="zh-CN" sz="1400"/>
              <a:t>	p2=p;</a:t>
            </a:r>
          </a:p>
          <a:p>
            <a:pPr defTabSz="363538" fontAlgn="auto">
              <a:spcBef>
                <a:spcPts val="0"/>
              </a:spcBef>
              <a:spcAft>
                <a:spcPts val="0"/>
              </a:spcAft>
              <a:defRPr/>
            </a:pPr>
            <a:r>
              <a:rPr lang="en-US" altLang="zh-CN" sz="1400"/>
              <a:t>}</a:t>
            </a:r>
            <a:endParaRPr lang="en-US" altLang="zh-CN" sz="1400" b="1" dirty="0">
              <a:solidFill>
                <a:srgbClr val="FF0000"/>
              </a:solidFill>
            </a:endParaRPr>
          </a:p>
        </p:txBody>
      </p:sp>
      <p:cxnSp>
        <p:nvCxnSpPr>
          <p:cNvPr id="20" name="直接连接符 19">
            <a:extLst>
              <a:ext uri="{FF2B5EF4-FFF2-40B4-BE49-F238E27FC236}"/>
            </a:extLst>
          </p:cNvPr>
          <p:cNvCxnSpPr>
            <a:cxnSpLocks/>
          </p:cNvCxnSpPr>
          <p:nvPr/>
        </p:nvCxnSpPr>
        <p:spPr>
          <a:xfrm>
            <a:off x="6003925" y="1647825"/>
            <a:ext cx="0" cy="2446338"/>
          </a:xfrm>
          <a:prstGeom prst="line">
            <a:avLst/>
          </a:prstGeom>
        </p:spPr>
        <p:style>
          <a:lnRef idx="1">
            <a:schemeClr val="accent1"/>
          </a:lnRef>
          <a:fillRef idx="0">
            <a:schemeClr val="accent1"/>
          </a:fillRef>
          <a:effectRef idx="0">
            <a:schemeClr val="accent1"/>
          </a:effectRef>
          <a:fontRef idx="minor">
            <a:schemeClr val="tx1"/>
          </a:fontRef>
        </p:style>
      </p:cxnSp>
      <p:grpSp>
        <p:nvGrpSpPr>
          <p:cNvPr id="31749" name="组合 20"/>
          <p:cNvGrpSpPr>
            <a:grpSpLocks/>
          </p:cNvGrpSpPr>
          <p:nvPr/>
        </p:nvGrpSpPr>
        <p:grpSpPr bwMode="auto">
          <a:xfrm>
            <a:off x="5840413" y="2043113"/>
            <a:ext cx="325437" cy="258762"/>
            <a:chOff x="5926033" y="1926699"/>
            <a:chExt cx="325496" cy="260107"/>
          </a:xfrm>
        </p:grpSpPr>
        <p:sp>
          <p:nvSpPr>
            <p:cNvPr id="22" name="MH_Other_2">
              <a:extLst>
                <a:ext uri="{FF2B5EF4-FFF2-40B4-BE49-F238E27FC236}"/>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3" name="MH_Other_3">
              <a:extLst>
                <a:ext uri="{FF2B5EF4-FFF2-40B4-BE49-F238E27FC236}"/>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4" name="MH_Other_4">
              <a:extLst>
                <a:ext uri="{FF2B5EF4-FFF2-40B4-BE49-F238E27FC236}"/>
              </a:extLst>
            </p:cNvPr>
            <p:cNvSpPr/>
            <p:nvPr>
              <p:custDataLst>
                <p:tags r:id="rId9"/>
              </p:custDataLst>
            </p:nvPr>
          </p:nvSpPr>
          <p:spPr>
            <a:xfrm>
              <a:off x="5960964" y="1941060"/>
              <a:ext cx="269924" cy="54256"/>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5" name="MH_Other_5">
              <a:extLst>
                <a:ext uri="{FF2B5EF4-FFF2-40B4-BE49-F238E27FC236}"/>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6" name="MH_Other_6">
              <a:extLst>
                <a:ext uri="{FF2B5EF4-FFF2-40B4-BE49-F238E27FC236}"/>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7" name="MH_Other_7">
              <a:extLst>
                <a:ext uri="{FF2B5EF4-FFF2-40B4-BE49-F238E27FC236}"/>
              </a:extLst>
            </p:cNvPr>
            <p:cNvSpPr/>
            <p:nvPr>
              <p:custDataLst>
                <p:tags r:id="rId12"/>
              </p:custDataLst>
            </p:nvPr>
          </p:nvSpPr>
          <p:spPr>
            <a:xfrm>
              <a:off x="5960964" y="2114998"/>
              <a:ext cx="269924" cy="54256"/>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grpSp>
        <p:nvGrpSpPr>
          <p:cNvPr id="31750" name="组合 27"/>
          <p:cNvGrpSpPr>
            <a:grpSpLocks/>
          </p:cNvGrpSpPr>
          <p:nvPr/>
        </p:nvGrpSpPr>
        <p:grpSpPr bwMode="auto">
          <a:xfrm>
            <a:off x="5840413" y="3459163"/>
            <a:ext cx="325437" cy="260350"/>
            <a:chOff x="5926033" y="5434781"/>
            <a:chExt cx="325496" cy="260106"/>
          </a:xfrm>
        </p:grpSpPr>
        <p:sp>
          <p:nvSpPr>
            <p:cNvPr id="30" name="MH_Other_8">
              <a:extLst>
                <a:ext uri="{FF2B5EF4-FFF2-40B4-BE49-F238E27FC236}"/>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1" name="MH_Other_9">
              <a:extLst>
                <a:ext uri="{FF2B5EF4-FFF2-40B4-BE49-F238E27FC236}"/>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3" name="MH_Other_10">
              <a:extLst>
                <a:ext uri="{FF2B5EF4-FFF2-40B4-BE49-F238E27FC236}"/>
              </a:extLst>
            </p:cNvPr>
            <p:cNvSpPr/>
            <p:nvPr>
              <p:custDataLst>
                <p:tags r:id="rId3"/>
              </p:custDataLst>
            </p:nvPr>
          </p:nvSpPr>
          <p:spPr>
            <a:xfrm>
              <a:off x="5960964" y="5449055"/>
              <a:ext cx="269924"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4" name="MH_Other_11">
              <a:extLst>
                <a:ext uri="{FF2B5EF4-FFF2-40B4-BE49-F238E27FC236}"/>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5" name="MH_Other_12">
              <a:extLst>
                <a:ext uri="{FF2B5EF4-FFF2-40B4-BE49-F238E27FC236}"/>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6" name="MH_Other_13">
              <a:extLst>
                <a:ext uri="{FF2B5EF4-FFF2-40B4-BE49-F238E27FC236}"/>
              </a:extLst>
            </p:cNvPr>
            <p:cNvSpPr/>
            <p:nvPr>
              <p:custDataLst>
                <p:tags r:id="rId6"/>
              </p:custDataLst>
            </p:nvPr>
          </p:nvSpPr>
          <p:spPr>
            <a:xfrm>
              <a:off x="5960964" y="5623516"/>
              <a:ext cx="269924"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graphicFrame>
        <p:nvGraphicFramePr>
          <p:cNvPr id="39" name="表格 38"/>
          <p:cNvGraphicFramePr>
            <a:graphicFrameLocks noGrp="1"/>
          </p:cNvGraphicFramePr>
          <p:nvPr/>
        </p:nvGraphicFramePr>
        <p:xfrm>
          <a:off x="566738" y="4484688"/>
          <a:ext cx="2393950" cy="1828800"/>
        </p:xfrm>
        <a:graphic>
          <a:graphicData uri="http://schemas.openxmlformats.org/drawingml/2006/table">
            <a:tbl>
              <a:tblPr>
                <a:tableStyleId>{5C22544A-7EE6-4342-B048-85BDC9FD1C3A}</a:tableStyleId>
              </a:tblPr>
              <a:tblGrid>
                <a:gridCol w="1088710">
                  <a:extLst>
                    <a:ext uri="{9D8B030D-6E8A-4147-A177-3AD203B41FA5}"/>
                  </a:extLst>
                </a:gridCol>
                <a:gridCol w="216000">
                  <a:extLst>
                    <a:ext uri="{9D8B030D-6E8A-4147-A177-3AD203B41FA5}"/>
                  </a:extLst>
                </a:gridCol>
                <a:gridCol w="1088710">
                  <a:extLst>
                    <a:ext uri="{9D8B030D-6E8A-4147-A177-3AD203B41FA5}"/>
                  </a:extLst>
                </a:gridCol>
              </a:tblGrid>
              <a:tr h="324000">
                <a:tc>
                  <a:txBody>
                    <a:bodyPr/>
                    <a:lstStyle/>
                    <a:p>
                      <a:pPr algn="ctr"/>
                      <a:r>
                        <a:rPr lang="en-US" altLang="zh-CN" sz="160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2400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R w="12700" cmpd="sng">
                      <a:noFill/>
                    </a:lnR>
                    <a:lnT w="12700" cmpd="sng">
                      <a:noFill/>
                    </a:lnT>
                    <a:lnB w="12700" cmpd="sng">
                      <a:noFill/>
                    </a:lnB>
                  </a:tcPr>
                </a:tc>
                <a:extLst>
                  <a:ext uri="{0D108BD9-81ED-4DB2-BD59-A6C34878D82A}"/>
                </a:extLst>
              </a:tr>
              <a:tr h="324000">
                <a:tc>
                  <a:txBody>
                    <a:bodyPr/>
                    <a:lstStyle/>
                    <a:p>
                      <a:pPr algn="ctr"/>
                      <a:r>
                        <a:rPr lang="en-US" altLang="zh-CN" sz="160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2400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R w="12700" cmpd="sng">
                      <a:noFill/>
                    </a:lnR>
                    <a:lnT w="12700" cmpd="sng">
                      <a:noFill/>
                    </a:lnT>
                  </a:tcPr>
                </a:tc>
                <a:extLst>
                  <a:ext uri="{0D108BD9-81ED-4DB2-BD59-A6C34878D82A}"/>
                </a:extLst>
              </a:tr>
            </a:tbl>
          </a:graphicData>
        </a:graphic>
      </p:graphicFrame>
      <p:sp>
        <p:nvSpPr>
          <p:cNvPr id="4" name="矩形 3"/>
          <p:cNvSpPr/>
          <p:nvPr/>
        </p:nvSpPr>
        <p:spPr>
          <a:xfrm>
            <a:off x="5824538" y="984250"/>
            <a:ext cx="5724525" cy="368300"/>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fontAlgn="auto">
              <a:spcBef>
                <a:spcPts val="0"/>
              </a:spcBef>
              <a:spcAft>
                <a:spcPts val="0"/>
              </a:spcAft>
              <a:defRPr/>
            </a:pPr>
            <a:r>
              <a:rPr lang="zh-CN" altLang="en-US"/>
              <a:t>不能企图通过改变指针形参的值而使指针实参的值改变</a:t>
            </a:r>
          </a:p>
        </p:txBody>
      </p:sp>
      <p:pic>
        <p:nvPicPr>
          <p:cNvPr id="31769" name="图片 5"/>
          <p:cNvPicPr>
            <a:picLocks noChangeAspect="1"/>
          </p:cNvPicPr>
          <p:nvPr/>
        </p:nvPicPr>
        <p:blipFill>
          <a:blip r:embed="rId15"/>
          <a:srcRect/>
          <a:stretch>
            <a:fillRect/>
          </a:stretch>
        </p:blipFill>
        <p:spPr bwMode="auto">
          <a:xfrm>
            <a:off x="8091488" y="3275013"/>
            <a:ext cx="3457575" cy="819150"/>
          </a:xfrm>
          <a:prstGeom prst="rect">
            <a:avLst/>
          </a:prstGeom>
          <a:noFill/>
          <a:ln w="9525">
            <a:noFill/>
            <a:miter lim="800000"/>
            <a:headEnd/>
            <a:tailEnd/>
          </a:ln>
        </p:spPr>
      </p:pic>
      <p:graphicFrame>
        <p:nvGraphicFramePr>
          <p:cNvPr id="38" name="表格 37"/>
          <p:cNvGraphicFramePr>
            <a:graphicFrameLocks noGrp="1"/>
          </p:cNvGraphicFramePr>
          <p:nvPr/>
        </p:nvGraphicFramePr>
        <p:xfrm>
          <a:off x="3446463" y="4484688"/>
          <a:ext cx="2393950" cy="1341437"/>
        </p:xfrm>
        <a:graphic>
          <a:graphicData uri="http://schemas.openxmlformats.org/drawingml/2006/table">
            <a:tbl>
              <a:tblPr>
                <a:tableStyleId>{5C22544A-7EE6-4342-B048-85BDC9FD1C3A}</a:tableStyleId>
              </a:tblPr>
              <a:tblGrid>
                <a:gridCol w="1088710">
                  <a:extLst>
                    <a:ext uri="{9D8B030D-6E8A-4147-A177-3AD203B41FA5}"/>
                  </a:extLst>
                </a:gridCol>
                <a:gridCol w="216000">
                  <a:extLst>
                    <a:ext uri="{9D8B030D-6E8A-4147-A177-3AD203B41FA5}"/>
                  </a:extLst>
                </a:gridCol>
                <a:gridCol w="1088710">
                  <a:extLst>
                    <a:ext uri="{9D8B030D-6E8A-4147-A177-3AD203B41FA5}"/>
                  </a:extLst>
                </a:gridCol>
              </a:tblGrid>
              <a:tr h="324000">
                <a:tc>
                  <a:txBody>
                    <a:bodyPr/>
                    <a:lstStyle/>
                    <a:p>
                      <a:pPr algn="ctr"/>
                      <a:r>
                        <a:rPr lang="en-US" altLang="zh-CN" sz="160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2400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R w="12700" cmpd="sng">
                      <a:noFill/>
                    </a:lnR>
                    <a:lnT w="12700" cmpd="sng">
                      <a:noFill/>
                    </a:lnT>
                    <a:lnB w="12700" cmpd="sng">
                      <a:noFill/>
                    </a:lnB>
                  </a:tcPr>
                </a:tc>
                <a:extLst>
                  <a:ext uri="{0D108BD9-81ED-4DB2-BD59-A6C34878D82A}"/>
                </a:extLst>
              </a:tr>
              <a:tr h="324000">
                <a:tc>
                  <a:txBody>
                    <a:bodyPr/>
                    <a:lstStyle/>
                    <a:p>
                      <a:pPr algn="ctr"/>
                      <a:r>
                        <a:rPr lang="en-US" altLang="zh-CN" sz="160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2400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R w="12700" cmpd="sng">
                      <a:noFill/>
                    </a:lnR>
                    <a:lnT w="12700" cmpd="sng">
                      <a:noFill/>
                    </a:lnT>
                  </a:tcPr>
                </a:tc>
                <a:extLst>
                  <a:ext uri="{0D108BD9-81ED-4DB2-BD59-A6C34878D82A}"/>
                </a:extLst>
              </a:tr>
            </a:tbl>
          </a:graphicData>
        </a:graphic>
      </p:graphicFrame>
      <p:graphicFrame>
        <p:nvGraphicFramePr>
          <p:cNvPr id="40" name="表格 39"/>
          <p:cNvGraphicFramePr>
            <a:graphicFrameLocks noGrp="1"/>
          </p:cNvGraphicFramePr>
          <p:nvPr/>
        </p:nvGraphicFramePr>
        <p:xfrm>
          <a:off x="6326188" y="4484688"/>
          <a:ext cx="2393950" cy="1341437"/>
        </p:xfrm>
        <a:graphic>
          <a:graphicData uri="http://schemas.openxmlformats.org/drawingml/2006/table">
            <a:tbl>
              <a:tblPr>
                <a:tableStyleId>{5C22544A-7EE6-4342-B048-85BDC9FD1C3A}</a:tableStyleId>
              </a:tblPr>
              <a:tblGrid>
                <a:gridCol w="1088710">
                  <a:extLst>
                    <a:ext uri="{9D8B030D-6E8A-4147-A177-3AD203B41FA5}"/>
                  </a:extLst>
                </a:gridCol>
                <a:gridCol w="216000">
                  <a:extLst>
                    <a:ext uri="{9D8B030D-6E8A-4147-A177-3AD203B41FA5}"/>
                  </a:extLst>
                </a:gridCol>
                <a:gridCol w="1088710">
                  <a:extLst>
                    <a:ext uri="{9D8B030D-6E8A-4147-A177-3AD203B41FA5}"/>
                  </a:extLst>
                </a:gridCol>
              </a:tblGrid>
              <a:tr h="324000">
                <a:tc>
                  <a:txBody>
                    <a:bodyPr/>
                    <a:lstStyle/>
                    <a:p>
                      <a:pPr algn="ctr"/>
                      <a:r>
                        <a:rPr lang="en-US" altLang="zh-CN" sz="160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24000">
                <a:tc>
                  <a:txBody>
                    <a:bodyPr/>
                    <a:lstStyle/>
                    <a:p>
                      <a:pPr algn="ctr"/>
                      <a:r>
                        <a:rPr lang="en-US" altLang="zh-CN" sz="1600"/>
                        <a:t>&amp;b</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R w="12700" cmpd="sng">
                      <a:noFill/>
                    </a:lnR>
                    <a:lnT w="12700" cmpd="sng">
                      <a:noFill/>
                    </a:lnT>
                    <a:lnB w="12700" cmpd="sng">
                      <a:noFill/>
                    </a:lnB>
                  </a:tcPr>
                </a:tc>
                <a:extLst>
                  <a:ext uri="{0D108BD9-81ED-4DB2-BD59-A6C34878D82A}"/>
                </a:extLst>
              </a:tr>
              <a:tr h="324000">
                <a:tc>
                  <a:txBody>
                    <a:bodyPr/>
                    <a:lstStyle/>
                    <a:p>
                      <a:pPr algn="ctr"/>
                      <a:r>
                        <a:rPr lang="en-US" altLang="zh-CN" sz="160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24000">
                <a:tc>
                  <a:txBody>
                    <a:bodyPr/>
                    <a:lstStyle/>
                    <a:p>
                      <a:pPr algn="ctr"/>
                      <a:r>
                        <a:rPr lang="en-US" altLang="zh-CN" sz="1600"/>
                        <a:t>&amp;a</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R w="12700" cmpd="sng">
                      <a:noFill/>
                    </a:lnR>
                    <a:lnT w="12700" cmpd="sng">
                      <a:noFill/>
                    </a:lnT>
                  </a:tcPr>
                </a:tc>
                <a:extLst>
                  <a:ext uri="{0D108BD9-81ED-4DB2-BD59-A6C34878D82A}"/>
                </a:extLst>
              </a:tr>
            </a:tbl>
          </a:graphicData>
        </a:graphic>
      </p:graphicFrame>
      <p:cxnSp>
        <p:nvCxnSpPr>
          <p:cNvPr id="8" name="直接连接符 7"/>
          <p:cNvCxnSpPr/>
          <p:nvPr/>
        </p:nvCxnSpPr>
        <p:spPr>
          <a:xfrm flipV="1">
            <a:off x="7404100" y="4940300"/>
            <a:ext cx="219075" cy="714375"/>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404100" y="4940300"/>
            <a:ext cx="219075" cy="714375"/>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aphicFrame>
        <p:nvGraphicFramePr>
          <p:cNvPr id="51" name="表格 50"/>
          <p:cNvGraphicFramePr>
            <a:graphicFrameLocks noGrp="1"/>
          </p:cNvGraphicFramePr>
          <p:nvPr/>
        </p:nvGraphicFramePr>
        <p:xfrm>
          <a:off x="9156700" y="4486275"/>
          <a:ext cx="2392363" cy="1828800"/>
        </p:xfrm>
        <a:graphic>
          <a:graphicData uri="http://schemas.openxmlformats.org/drawingml/2006/table">
            <a:tbl>
              <a:tblPr>
                <a:tableStyleId>{5C22544A-7EE6-4342-B048-85BDC9FD1C3A}</a:tableStyleId>
              </a:tblPr>
              <a:tblGrid>
                <a:gridCol w="1088710">
                  <a:extLst>
                    <a:ext uri="{9D8B030D-6E8A-4147-A177-3AD203B41FA5}"/>
                  </a:extLst>
                </a:gridCol>
                <a:gridCol w="216000">
                  <a:extLst>
                    <a:ext uri="{9D8B030D-6E8A-4147-A177-3AD203B41FA5}"/>
                  </a:extLst>
                </a:gridCol>
                <a:gridCol w="1088710">
                  <a:extLst>
                    <a:ext uri="{9D8B030D-6E8A-4147-A177-3AD203B41FA5}"/>
                  </a:extLst>
                </a:gridCol>
              </a:tblGrid>
              <a:tr h="324000">
                <a:tc>
                  <a:txBody>
                    <a:bodyPr/>
                    <a:lstStyle/>
                    <a:p>
                      <a:pPr algn="ctr"/>
                      <a:r>
                        <a:rPr lang="en-US" altLang="zh-CN" sz="160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2400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R w="12700" cmpd="sng">
                      <a:noFill/>
                    </a:lnR>
                    <a:lnT w="12700" cmpd="sng">
                      <a:noFill/>
                    </a:lnT>
                    <a:lnB w="12700" cmpd="sng">
                      <a:noFill/>
                    </a:lnB>
                  </a:tcPr>
                </a:tc>
                <a:extLst>
                  <a:ext uri="{0D108BD9-81ED-4DB2-BD59-A6C34878D82A}"/>
                </a:extLst>
              </a:tr>
              <a:tr h="324000">
                <a:tc>
                  <a:txBody>
                    <a:bodyPr/>
                    <a:lstStyle/>
                    <a:p>
                      <a:pPr algn="ctr"/>
                      <a:r>
                        <a:rPr lang="en-US" altLang="zh-CN" sz="160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2400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R w="12700" cmpd="sng">
                      <a:noFill/>
                    </a:lnR>
                    <a:lnT w="12700" cmpd="sng">
                      <a:noFill/>
                    </a:lnT>
                  </a:tcPr>
                </a:tc>
                <a:extLst>
                  <a:ext uri="{0D108BD9-81ED-4DB2-BD59-A6C34878D82A}"/>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a:xfrm>
            <a:off x="592138" y="376238"/>
            <a:ext cx="10515600" cy="1325562"/>
          </a:xfrm>
        </p:spPr>
        <p:txBody>
          <a:bodyPr/>
          <a:lstStyle/>
          <a:p>
            <a:r>
              <a:rPr lang="zh-CN" altLang="en-US" smtClean="0"/>
              <a:t>指针变量作为函数参数</a:t>
            </a:r>
          </a:p>
        </p:txBody>
      </p:sp>
      <p:sp>
        <p:nvSpPr>
          <p:cNvPr id="33794" name="内容占位符 2"/>
          <p:cNvSpPr>
            <a:spLocks noGrp="1"/>
          </p:cNvSpPr>
          <p:nvPr>
            <p:ph idx="1"/>
          </p:nvPr>
        </p:nvSpPr>
        <p:spPr>
          <a:xfrm>
            <a:off x="454025" y="1320800"/>
            <a:ext cx="10121900"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8.5】</a:t>
            </a:r>
            <a:r>
              <a:rPr lang="zh-CN" altLang="en-US" sz="2000" smtClean="0">
                <a:solidFill>
                  <a:schemeClr val="accent1"/>
                </a:solidFill>
              </a:rPr>
              <a:t>输入</a:t>
            </a:r>
            <a:r>
              <a:rPr lang="en-US" altLang="zh-CN" sz="2000" smtClean="0">
                <a:solidFill>
                  <a:schemeClr val="accent1"/>
                </a:solidFill>
              </a:rPr>
              <a:t>3</a:t>
            </a:r>
            <a:r>
              <a:rPr lang="zh-CN" altLang="en-US" sz="2000" smtClean="0">
                <a:solidFill>
                  <a:schemeClr val="accent1"/>
                </a:solidFill>
              </a:rPr>
              <a:t>个整数</a:t>
            </a:r>
            <a:r>
              <a:rPr lang="en-US" altLang="zh-CN" sz="2000" smtClean="0">
                <a:solidFill>
                  <a:schemeClr val="accent1"/>
                </a:solidFill>
              </a:rPr>
              <a:t>a,b,c</a:t>
            </a:r>
            <a:r>
              <a:rPr lang="zh-CN" altLang="en-US" sz="2000" smtClean="0">
                <a:solidFill>
                  <a:schemeClr val="accent1"/>
                </a:solidFill>
              </a:rPr>
              <a:t>，要求按由大到小的顺序将它们输出。用函数实现。</a:t>
            </a:r>
          </a:p>
        </p:txBody>
      </p:sp>
      <p:sp>
        <p:nvSpPr>
          <p:cNvPr id="32" name="圆角矩形 12">
            <a:extLst>
              <a:ext uri="{FF2B5EF4-FFF2-40B4-BE49-F238E27FC236}"/>
            </a:extLst>
          </p:cNvPr>
          <p:cNvSpPr/>
          <p:nvPr/>
        </p:nvSpPr>
        <p:spPr>
          <a:xfrm>
            <a:off x="607051" y="1977887"/>
            <a:ext cx="11031670" cy="351845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void exchange(int *q1, int *q2, int *q3);	</a:t>
            </a:r>
            <a:r>
              <a:rPr lang="en-US" altLang="zh-CN" sz="1400">
                <a:solidFill>
                  <a:srgbClr val="008000"/>
                </a:solidFill>
              </a:rPr>
              <a:t>//</a:t>
            </a:r>
            <a:r>
              <a:rPr lang="zh-CN" altLang="en-US" sz="1400">
                <a:solidFill>
                  <a:srgbClr val="008000"/>
                </a:solidFill>
              </a:rPr>
              <a:t>函数声明</a:t>
            </a:r>
          </a:p>
          <a:p>
            <a:pPr defTabSz="363538" fontAlgn="auto">
              <a:lnSpc>
                <a:spcPct val="120000"/>
              </a:lnSpc>
              <a:spcBef>
                <a:spcPts val="0"/>
              </a:spcBef>
              <a:spcAft>
                <a:spcPts val="0"/>
              </a:spcAft>
              <a:defRPr/>
            </a:pPr>
            <a:r>
              <a:rPr lang="zh-CN" altLang="en-US" sz="1400"/>
              <a:t>	</a:t>
            </a:r>
            <a:r>
              <a:rPr lang="en-US" altLang="zh-CN" sz="1400"/>
              <a:t>int a,b,c,*p1,*p2,*p3;</a:t>
            </a:r>
          </a:p>
          <a:p>
            <a:pPr defTabSz="363538" fontAlgn="auto">
              <a:lnSpc>
                <a:spcPct val="120000"/>
              </a:lnSpc>
              <a:spcBef>
                <a:spcPts val="0"/>
              </a:spcBef>
              <a:spcAft>
                <a:spcPts val="0"/>
              </a:spcAft>
              <a:defRPr/>
            </a:pPr>
            <a:r>
              <a:rPr lang="en-US" altLang="zh-CN" sz="1400"/>
              <a:t>	printf("please enter three numbers:");</a:t>
            </a:r>
          </a:p>
          <a:p>
            <a:pPr defTabSz="363538" fontAlgn="auto">
              <a:lnSpc>
                <a:spcPct val="120000"/>
              </a:lnSpc>
              <a:spcBef>
                <a:spcPts val="0"/>
              </a:spcBef>
              <a:spcAft>
                <a:spcPts val="0"/>
              </a:spcAft>
              <a:defRPr/>
            </a:pPr>
            <a:r>
              <a:rPr lang="en-US" altLang="zh-CN" sz="1400"/>
              <a:t>	scanf("%d,%d,%d",&amp;a,&amp;b,&amp;c);</a:t>
            </a:r>
          </a:p>
          <a:p>
            <a:pPr defTabSz="363538" fontAlgn="auto">
              <a:lnSpc>
                <a:spcPct val="120000"/>
              </a:lnSpc>
              <a:spcBef>
                <a:spcPts val="0"/>
              </a:spcBef>
              <a:spcAft>
                <a:spcPts val="0"/>
              </a:spcAft>
              <a:defRPr/>
            </a:pPr>
            <a:r>
              <a:rPr lang="en-US" altLang="zh-CN" sz="1400"/>
              <a:t>	p1=&amp;a;p2=&amp;b;p3=&amp;c;</a:t>
            </a:r>
          </a:p>
          <a:p>
            <a:pPr defTabSz="363538" fontAlgn="auto">
              <a:lnSpc>
                <a:spcPct val="120000"/>
              </a:lnSpc>
              <a:spcBef>
                <a:spcPts val="0"/>
              </a:spcBef>
              <a:spcAft>
                <a:spcPts val="0"/>
              </a:spcAft>
              <a:defRPr/>
            </a:pPr>
            <a:r>
              <a:rPr lang="en-US" altLang="zh-CN" sz="1400"/>
              <a:t>	exchange(p1,p2,p3);</a:t>
            </a:r>
          </a:p>
          <a:p>
            <a:pPr defTabSz="363538" fontAlgn="auto">
              <a:lnSpc>
                <a:spcPct val="120000"/>
              </a:lnSpc>
              <a:spcBef>
                <a:spcPts val="0"/>
              </a:spcBef>
              <a:spcAft>
                <a:spcPts val="0"/>
              </a:spcAft>
              <a:defRPr/>
            </a:pPr>
            <a:r>
              <a:rPr lang="en-US" altLang="zh-CN" sz="1400"/>
              <a:t>	printf("The order is:%d,%d,%d\n",a,b,c);</a:t>
            </a:r>
          </a:p>
          <a:p>
            <a:pPr defTabSz="363538" fontAlgn="auto">
              <a:lnSpc>
                <a:spcPct val="120000"/>
              </a:lnSpc>
              <a:spcBef>
                <a:spcPts val="0"/>
              </a:spcBef>
              <a:spcAft>
                <a:spcPts val="0"/>
              </a:spcAft>
              <a:defRPr/>
            </a:pPr>
            <a:r>
              <a:rPr lang="en-US" altLang="zh-CN" sz="1400"/>
              <a:t>	return 0;</a:t>
            </a:r>
          </a:p>
          <a:p>
            <a:pPr defTabSz="363538" fontAlgn="auto">
              <a:lnSpc>
                <a:spcPct val="120000"/>
              </a:lnSpc>
              <a:spcBef>
                <a:spcPts val="0"/>
              </a:spcBef>
              <a:spcAft>
                <a:spcPts val="0"/>
              </a:spcAft>
              <a:defRPr/>
            </a:pPr>
            <a:r>
              <a:rPr lang="en-US" altLang="zh-CN" sz="1400"/>
              <a:t>}</a:t>
            </a:r>
          </a:p>
          <a:p>
            <a:pPr defTabSz="363538" fontAlgn="auto">
              <a:lnSpc>
                <a:spcPct val="120000"/>
              </a:lnSpc>
              <a:spcBef>
                <a:spcPts val="0"/>
              </a:spcBef>
              <a:spcAft>
                <a:spcPts val="0"/>
              </a:spcAft>
              <a:defRPr/>
            </a:pPr>
            <a:endParaRPr lang="en-US" altLang="zh-CN" sz="1400"/>
          </a:p>
          <a:p>
            <a:pPr defTabSz="363538" fontAlgn="auto">
              <a:lnSpc>
                <a:spcPct val="120000"/>
              </a:lnSpc>
              <a:spcBef>
                <a:spcPts val="0"/>
              </a:spcBef>
              <a:spcAft>
                <a:spcPts val="0"/>
              </a:spcAft>
              <a:defRPr/>
            </a:pPr>
            <a:r>
              <a:rPr lang="en-US" altLang="zh-CN" sz="1400"/>
              <a:t>void exchange(int *q1, int *q2, int *q3) </a:t>
            </a:r>
            <a:r>
              <a:rPr lang="en-US" altLang="zh-CN" sz="1400">
                <a:solidFill>
                  <a:srgbClr val="008000"/>
                </a:solidFill>
              </a:rPr>
              <a:t>//</a:t>
            </a:r>
            <a:r>
              <a:rPr lang="zh-CN" altLang="en-US" sz="1400">
                <a:solidFill>
                  <a:srgbClr val="008000"/>
                </a:solidFill>
              </a:rPr>
              <a:t>将</a:t>
            </a:r>
            <a:r>
              <a:rPr lang="en-US" altLang="zh-CN" sz="1400">
                <a:solidFill>
                  <a:srgbClr val="008000"/>
                </a:solidFill>
              </a:rPr>
              <a:t>3</a:t>
            </a:r>
            <a:r>
              <a:rPr lang="zh-CN" altLang="en-US" sz="1400">
                <a:solidFill>
                  <a:srgbClr val="008000"/>
                </a:solidFill>
              </a:rPr>
              <a:t>个变量的值交换的函数 </a:t>
            </a:r>
          </a:p>
          <a:p>
            <a:pPr defTabSz="363538" fontAlgn="auto">
              <a:lnSpc>
                <a:spcPct val="120000"/>
              </a:lnSpc>
              <a:spcBef>
                <a:spcPts val="0"/>
              </a:spcBef>
              <a:spcAft>
                <a:spcPts val="0"/>
              </a:spcAft>
              <a:defRPr/>
            </a:pPr>
            <a:r>
              <a:rPr lang="en-US" altLang="zh-CN" sz="1400"/>
              <a:t>{	void swap(int *pt1, int *pt2); 	</a:t>
            </a:r>
            <a:r>
              <a:rPr lang="en-US" altLang="zh-CN" sz="1400">
                <a:solidFill>
                  <a:srgbClr val="008000"/>
                </a:solidFill>
              </a:rPr>
              <a:t>//</a:t>
            </a:r>
            <a:r>
              <a:rPr lang="zh-CN" altLang="en-US" sz="1400">
                <a:solidFill>
                  <a:srgbClr val="008000"/>
                </a:solidFill>
              </a:rPr>
              <a:t>函数声明</a:t>
            </a:r>
          </a:p>
          <a:p>
            <a:pPr defTabSz="363538" fontAlgn="auto">
              <a:lnSpc>
                <a:spcPct val="120000"/>
              </a:lnSpc>
              <a:spcBef>
                <a:spcPts val="0"/>
              </a:spcBef>
              <a:spcAft>
                <a:spcPts val="0"/>
              </a:spcAft>
              <a:defRPr/>
            </a:pPr>
            <a:r>
              <a:rPr lang="zh-CN" altLang="en-US" sz="1400"/>
              <a:t>	</a:t>
            </a:r>
            <a:r>
              <a:rPr lang="en-US" altLang="zh-CN" sz="1400"/>
              <a:t>if(*q1&lt;*q2) swap(q1,q2);		</a:t>
            </a:r>
            <a:r>
              <a:rPr lang="en-US" altLang="zh-CN" sz="1400">
                <a:solidFill>
                  <a:srgbClr val="008000"/>
                </a:solidFill>
              </a:rPr>
              <a:t>//</a:t>
            </a:r>
            <a:r>
              <a:rPr lang="zh-CN" altLang="en-US" sz="1400">
                <a:solidFill>
                  <a:srgbClr val="008000"/>
                </a:solidFill>
              </a:rPr>
              <a:t>如果</a:t>
            </a:r>
            <a:r>
              <a:rPr lang="en-US" altLang="zh-CN" sz="1400">
                <a:solidFill>
                  <a:srgbClr val="008000"/>
                </a:solidFill>
              </a:rPr>
              <a:t>a&lt;b</a:t>
            </a:r>
            <a:r>
              <a:rPr lang="zh-CN" altLang="en-US" sz="1400">
                <a:solidFill>
                  <a:srgbClr val="008000"/>
                </a:solidFill>
              </a:rPr>
              <a:t>，交换</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的值</a:t>
            </a:r>
          </a:p>
          <a:p>
            <a:pPr defTabSz="363538" fontAlgn="auto">
              <a:lnSpc>
                <a:spcPct val="120000"/>
              </a:lnSpc>
              <a:spcBef>
                <a:spcPts val="0"/>
              </a:spcBef>
              <a:spcAft>
                <a:spcPts val="0"/>
              </a:spcAft>
              <a:defRPr/>
            </a:pPr>
            <a:r>
              <a:rPr lang="zh-CN" altLang="en-US" sz="1400"/>
              <a:t>	</a:t>
            </a:r>
            <a:r>
              <a:rPr lang="en-US" altLang="zh-CN" sz="1400"/>
              <a:t>if(*q1&lt;*q3) swap(q1,q3);		</a:t>
            </a:r>
            <a:r>
              <a:rPr lang="en-US" altLang="zh-CN" sz="1400">
                <a:solidFill>
                  <a:srgbClr val="008000"/>
                </a:solidFill>
              </a:rPr>
              <a:t>//</a:t>
            </a:r>
            <a:r>
              <a:rPr lang="zh-CN" altLang="en-US" sz="1400">
                <a:solidFill>
                  <a:srgbClr val="008000"/>
                </a:solidFill>
              </a:rPr>
              <a:t>如果</a:t>
            </a:r>
            <a:r>
              <a:rPr lang="en-US" altLang="zh-CN" sz="1400">
                <a:solidFill>
                  <a:srgbClr val="008000"/>
                </a:solidFill>
              </a:rPr>
              <a:t>a&lt;c</a:t>
            </a:r>
            <a:r>
              <a:rPr lang="zh-CN" altLang="en-US" sz="1400">
                <a:solidFill>
                  <a:srgbClr val="008000"/>
                </a:solidFill>
              </a:rPr>
              <a:t>，交换</a:t>
            </a:r>
            <a:r>
              <a:rPr lang="en-US" altLang="zh-CN" sz="1400">
                <a:solidFill>
                  <a:srgbClr val="008000"/>
                </a:solidFill>
              </a:rPr>
              <a:t>a</a:t>
            </a:r>
            <a:r>
              <a:rPr lang="zh-CN" altLang="en-US" sz="1400">
                <a:solidFill>
                  <a:srgbClr val="008000"/>
                </a:solidFill>
              </a:rPr>
              <a:t>和</a:t>
            </a:r>
            <a:r>
              <a:rPr lang="en-US" altLang="zh-CN" sz="1400">
                <a:solidFill>
                  <a:srgbClr val="008000"/>
                </a:solidFill>
              </a:rPr>
              <a:t>c</a:t>
            </a:r>
            <a:r>
              <a:rPr lang="zh-CN" altLang="en-US" sz="1400">
                <a:solidFill>
                  <a:srgbClr val="008000"/>
                </a:solidFill>
              </a:rPr>
              <a:t>的值</a:t>
            </a:r>
          </a:p>
          <a:p>
            <a:pPr defTabSz="363538" fontAlgn="auto">
              <a:lnSpc>
                <a:spcPct val="120000"/>
              </a:lnSpc>
              <a:spcBef>
                <a:spcPts val="0"/>
              </a:spcBef>
              <a:spcAft>
                <a:spcPts val="0"/>
              </a:spcAft>
              <a:defRPr/>
            </a:pPr>
            <a:r>
              <a:rPr lang="zh-CN" altLang="en-US" sz="1400"/>
              <a:t>	</a:t>
            </a:r>
            <a:r>
              <a:rPr lang="en-US" altLang="zh-CN" sz="1400"/>
              <a:t>if(*q2&lt;*q3) swap(q2,q3);		</a:t>
            </a:r>
            <a:r>
              <a:rPr lang="en-US" altLang="zh-CN" sz="1400">
                <a:solidFill>
                  <a:srgbClr val="008000"/>
                </a:solidFill>
              </a:rPr>
              <a:t>//</a:t>
            </a:r>
            <a:r>
              <a:rPr lang="zh-CN" altLang="en-US" sz="1400">
                <a:solidFill>
                  <a:srgbClr val="008000"/>
                </a:solidFill>
              </a:rPr>
              <a:t>如果</a:t>
            </a:r>
            <a:r>
              <a:rPr lang="en-US" altLang="zh-CN" sz="1400">
                <a:solidFill>
                  <a:srgbClr val="008000"/>
                </a:solidFill>
              </a:rPr>
              <a:t>b&lt;c</a:t>
            </a:r>
            <a:r>
              <a:rPr lang="zh-CN" altLang="en-US" sz="1400">
                <a:solidFill>
                  <a:srgbClr val="008000"/>
                </a:solidFill>
              </a:rPr>
              <a:t>，交换</a:t>
            </a:r>
            <a:r>
              <a:rPr lang="en-US" altLang="zh-CN" sz="1400">
                <a:solidFill>
                  <a:srgbClr val="008000"/>
                </a:solidFill>
              </a:rPr>
              <a:t>b</a:t>
            </a:r>
            <a:r>
              <a:rPr lang="zh-CN" altLang="en-US" sz="1400">
                <a:solidFill>
                  <a:srgbClr val="008000"/>
                </a:solidFill>
              </a:rPr>
              <a:t>和</a:t>
            </a:r>
            <a:r>
              <a:rPr lang="en-US" altLang="zh-CN" sz="1400">
                <a:solidFill>
                  <a:srgbClr val="008000"/>
                </a:solidFill>
              </a:rPr>
              <a:t>c</a:t>
            </a:r>
            <a:r>
              <a:rPr lang="zh-CN" altLang="en-US" sz="1400">
                <a:solidFill>
                  <a:srgbClr val="008000"/>
                </a:solidFill>
              </a:rPr>
              <a:t>的值</a:t>
            </a:r>
          </a:p>
          <a:p>
            <a:pPr defTabSz="363538" fontAlgn="auto">
              <a:lnSpc>
                <a:spcPct val="120000"/>
              </a:lnSpc>
              <a:spcBef>
                <a:spcPts val="0"/>
              </a:spcBef>
              <a:spcAft>
                <a:spcPts val="0"/>
              </a:spcAft>
              <a:defRPr/>
            </a:pPr>
            <a:r>
              <a:rPr lang="en-US" altLang="zh-CN" sz="1400"/>
              <a:t>}</a:t>
            </a:r>
          </a:p>
          <a:p>
            <a:pPr defTabSz="363538" fontAlgn="auto">
              <a:lnSpc>
                <a:spcPct val="120000"/>
              </a:lnSpc>
              <a:spcBef>
                <a:spcPts val="0"/>
              </a:spcBef>
              <a:spcAft>
                <a:spcPts val="0"/>
              </a:spcAft>
              <a:defRPr/>
            </a:pPr>
            <a:endParaRPr lang="en-US" altLang="zh-CN" sz="1400"/>
          </a:p>
          <a:p>
            <a:pPr defTabSz="363538" fontAlgn="auto">
              <a:lnSpc>
                <a:spcPct val="120000"/>
              </a:lnSpc>
              <a:spcBef>
                <a:spcPts val="0"/>
              </a:spcBef>
              <a:spcAft>
                <a:spcPts val="0"/>
              </a:spcAft>
              <a:defRPr/>
            </a:pPr>
            <a:r>
              <a:rPr lang="en-US" altLang="zh-CN" sz="1400"/>
              <a:t>void swap(int *pt1, int *pt2) 		</a:t>
            </a:r>
            <a:r>
              <a:rPr lang="en-US" altLang="zh-CN" sz="1400">
                <a:solidFill>
                  <a:srgbClr val="008000"/>
                </a:solidFill>
              </a:rPr>
              <a:t>//</a:t>
            </a:r>
            <a:r>
              <a:rPr lang="zh-CN" altLang="en-US" sz="1400">
                <a:solidFill>
                  <a:srgbClr val="008000"/>
                </a:solidFill>
              </a:rPr>
              <a:t>交换</a:t>
            </a:r>
            <a:r>
              <a:rPr lang="en-US" altLang="zh-CN" sz="1400">
                <a:solidFill>
                  <a:srgbClr val="008000"/>
                </a:solidFill>
              </a:rPr>
              <a:t>2</a:t>
            </a:r>
            <a:r>
              <a:rPr lang="zh-CN" altLang="en-US" sz="1400">
                <a:solidFill>
                  <a:srgbClr val="008000"/>
                </a:solidFill>
              </a:rPr>
              <a:t>个变量的值的函数</a:t>
            </a:r>
          </a:p>
          <a:p>
            <a:pPr defTabSz="363538" fontAlgn="auto">
              <a:lnSpc>
                <a:spcPct val="120000"/>
              </a:lnSpc>
              <a:spcBef>
                <a:spcPts val="0"/>
              </a:spcBef>
              <a:spcAft>
                <a:spcPts val="0"/>
              </a:spcAft>
              <a:defRPr/>
            </a:pPr>
            <a:r>
              <a:rPr lang="en-US" altLang="zh-CN" sz="1400"/>
              <a:t>{	int temp;</a:t>
            </a:r>
          </a:p>
          <a:p>
            <a:pPr defTabSz="363538" fontAlgn="auto">
              <a:lnSpc>
                <a:spcPct val="120000"/>
              </a:lnSpc>
              <a:spcBef>
                <a:spcPts val="0"/>
              </a:spcBef>
              <a:spcAft>
                <a:spcPts val="0"/>
              </a:spcAft>
              <a:defRPr/>
            </a:pPr>
            <a:r>
              <a:rPr lang="en-US" altLang="zh-CN" sz="1400"/>
              <a:t>	temp=*pt1;				</a:t>
            </a:r>
            <a:r>
              <a:rPr lang="en-US" altLang="zh-CN" sz="1400">
                <a:solidFill>
                  <a:srgbClr val="008000"/>
                </a:solidFill>
              </a:rPr>
              <a:t>//</a:t>
            </a:r>
            <a:r>
              <a:rPr lang="zh-CN" altLang="en-US" sz="1400">
                <a:solidFill>
                  <a:srgbClr val="008000"/>
                </a:solidFill>
              </a:rPr>
              <a:t>交换*</a:t>
            </a:r>
            <a:r>
              <a:rPr lang="en-US" altLang="zh-CN" sz="1400">
                <a:solidFill>
                  <a:srgbClr val="008000"/>
                </a:solidFill>
              </a:rPr>
              <a:t>pt1</a:t>
            </a:r>
            <a:r>
              <a:rPr lang="zh-CN" altLang="en-US" sz="1400">
                <a:solidFill>
                  <a:srgbClr val="008000"/>
                </a:solidFill>
              </a:rPr>
              <a:t>和*</a:t>
            </a:r>
            <a:r>
              <a:rPr lang="en-US" altLang="zh-CN" sz="1400">
                <a:solidFill>
                  <a:srgbClr val="008000"/>
                </a:solidFill>
              </a:rPr>
              <a:t>pt2</a:t>
            </a:r>
            <a:r>
              <a:rPr lang="zh-CN" altLang="en-US" sz="1400">
                <a:solidFill>
                  <a:srgbClr val="008000"/>
                </a:solidFill>
              </a:rPr>
              <a:t>变量的值</a:t>
            </a:r>
          </a:p>
          <a:p>
            <a:pPr defTabSz="363538" fontAlgn="auto">
              <a:lnSpc>
                <a:spcPct val="120000"/>
              </a:lnSpc>
              <a:spcBef>
                <a:spcPts val="0"/>
              </a:spcBef>
              <a:spcAft>
                <a:spcPts val="0"/>
              </a:spcAft>
              <a:defRPr/>
            </a:pPr>
            <a:r>
              <a:rPr lang="zh-CN" altLang="en-US" sz="1400"/>
              <a:t>	*</a:t>
            </a:r>
            <a:r>
              <a:rPr lang="en-US" altLang="zh-CN" sz="1400"/>
              <a:t>pt1=*pt2;</a:t>
            </a:r>
          </a:p>
          <a:p>
            <a:pPr defTabSz="363538" fontAlgn="auto">
              <a:lnSpc>
                <a:spcPct val="120000"/>
              </a:lnSpc>
              <a:spcBef>
                <a:spcPts val="0"/>
              </a:spcBef>
              <a:spcAft>
                <a:spcPts val="0"/>
              </a:spcAft>
              <a:defRPr/>
            </a:pPr>
            <a:r>
              <a:rPr lang="en-US" altLang="zh-CN" sz="1400"/>
              <a:t>	*pt2=temp;</a:t>
            </a:r>
          </a:p>
          <a:p>
            <a:pPr defTabSz="363538" fontAlgn="auto">
              <a:lnSpc>
                <a:spcPct val="120000"/>
              </a:lnSpc>
              <a:spcBef>
                <a:spcPts val="0"/>
              </a:spcBef>
              <a:spcAft>
                <a:spcPts val="0"/>
              </a:spcAft>
              <a:defRPr/>
            </a:pPr>
            <a:r>
              <a:rPr lang="en-US" altLang="zh-CN" sz="1400"/>
              <a:t>}</a:t>
            </a:r>
            <a:endParaRPr lang="en-US" altLang="zh-CN" sz="1400" b="1" dirty="0">
              <a:solidFill>
                <a:srgbClr val="FF0000"/>
              </a:solidFill>
            </a:endParaRPr>
          </a:p>
        </p:txBody>
      </p:sp>
      <p:cxnSp>
        <p:nvCxnSpPr>
          <p:cNvPr id="20" name="直接连接符 19">
            <a:extLst>
              <a:ext uri="{FF2B5EF4-FFF2-40B4-BE49-F238E27FC236}"/>
            </a:extLst>
          </p:cNvPr>
          <p:cNvCxnSpPr>
            <a:cxnSpLocks/>
          </p:cNvCxnSpPr>
          <p:nvPr/>
        </p:nvCxnSpPr>
        <p:spPr>
          <a:xfrm>
            <a:off x="6043613" y="1978025"/>
            <a:ext cx="0" cy="3517900"/>
          </a:xfrm>
          <a:prstGeom prst="line">
            <a:avLst/>
          </a:prstGeom>
        </p:spPr>
        <p:style>
          <a:lnRef idx="1">
            <a:schemeClr val="accent1"/>
          </a:lnRef>
          <a:fillRef idx="0">
            <a:schemeClr val="accent1"/>
          </a:fillRef>
          <a:effectRef idx="0">
            <a:schemeClr val="accent1"/>
          </a:effectRef>
          <a:fontRef idx="minor">
            <a:schemeClr val="tx1"/>
          </a:fontRef>
        </p:style>
      </p:cxnSp>
      <p:grpSp>
        <p:nvGrpSpPr>
          <p:cNvPr id="33797" name="组合 20"/>
          <p:cNvGrpSpPr>
            <a:grpSpLocks/>
          </p:cNvGrpSpPr>
          <p:nvPr/>
        </p:nvGrpSpPr>
        <p:grpSpPr bwMode="auto">
          <a:xfrm>
            <a:off x="5880100" y="2498725"/>
            <a:ext cx="325438" cy="260350"/>
            <a:chOff x="5926033" y="1926699"/>
            <a:chExt cx="325496" cy="260107"/>
          </a:xfrm>
        </p:grpSpPr>
        <p:sp>
          <p:nvSpPr>
            <p:cNvPr id="22" name="MH_Other_2">
              <a:extLst>
                <a:ext uri="{FF2B5EF4-FFF2-40B4-BE49-F238E27FC236}"/>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3" name="MH_Other_3">
              <a:extLst>
                <a:ext uri="{FF2B5EF4-FFF2-40B4-BE49-F238E27FC236}"/>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4" name="MH_Other_4">
              <a:extLst>
                <a:ext uri="{FF2B5EF4-FFF2-40B4-BE49-F238E27FC236}"/>
              </a:extLst>
            </p:cNvPr>
            <p:cNvSpPr/>
            <p:nvPr>
              <p:custDataLst>
                <p:tags r:id="rId9"/>
              </p:custDataLst>
            </p:nvPr>
          </p:nvSpPr>
          <p:spPr>
            <a:xfrm>
              <a:off x="5960964" y="1940974"/>
              <a:ext cx="269923"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5" name="MH_Other_5">
              <a:extLst>
                <a:ext uri="{FF2B5EF4-FFF2-40B4-BE49-F238E27FC236}"/>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6" name="MH_Other_6">
              <a:extLst>
                <a:ext uri="{FF2B5EF4-FFF2-40B4-BE49-F238E27FC236}"/>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7" name="MH_Other_7">
              <a:extLst>
                <a:ext uri="{FF2B5EF4-FFF2-40B4-BE49-F238E27FC236}"/>
              </a:extLst>
            </p:cNvPr>
            <p:cNvSpPr/>
            <p:nvPr>
              <p:custDataLst>
                <p:tags r:id="rId12"/>
              </p:custDataLst>
            </p:nvPr>
          </p:nvSpPr>
          <p:spPr>
            <a:xfrm>
              <a:off x="5960964" y="2115436"/>
              <a:ext cx="269923"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grpSp>
        <p:nvGrpSpPr>
          <p:cNvPr id="33798" name="组合 27"/>
          <p:cNvGrpSpPr>
            <a:grpSpLocks/>
          </p:cNvGrpSpPr>
          <p:nvPr/>
        </p:nvGrpSpPr>
        <p:grpSpPr bwMode="auto">
          <a:xfrm>
            <a:off x="5880100" y="4619625"/>
            <a:ext cx="325438" cy="260350"/>
            <a:chOff x="5926033" y="5434781"/>
            <a:chExt cx="325496" cy="260106"/>
          </a:xfrm>
        </p:grpSpPr>
        <p:sp>
          <p:nvSpPr>
            <p:cNvPr id="30" name="MH_Other_8">
              <a:extLst>
                <a:ext uri="{FF2B5EF4-FFF2-40B4-BE49-F238E27FC236}"/>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1" name="MH_Other_9">
              <a:extLst>
                <a:ext uri="{FF2B5EF4-FFF2-40B4-BE49-F238E27FC236}"/>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3" name="MH_Other_10">
              <a:extLst>
                <a:ext uri="{FF2B5EF4-FFF2-40B4-BE49-F238E27FC236}"/>
              </a:extLst>
            </p:cNvPr>
            <p:cNvSpPr/>
            <p:nvPr>
              <p:custDataLst>
                <p:tags r:id="rId3"/>
              </p:custDataLst>
            </p:nvPr>
          </p:nvSpPr>
          <p:spPr>
            <a:xfrm>
              <a:off x="5960964" y="5449056"/>
              <a:ext cx="269923"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4" name="MH_Other_11">
              <a:extLst>
                <a:ext uri="{FF2B5EF4-FFF2-40B4-BE49-F238E27FC236}"/>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5" name="MH_Other_12">
              <a:extLst>
                <a:ext uri="{FF2B5EF4-FFF2-40B4-BE49-F238E27FC236}"/>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6" name="MH_Other_13">
              <a:extLst>
                <a:ext uri="{FF2B5EF4-FFF2-40B4-BE49-F238E27FC236}"/>
              </a:extLst>
            </p:cNvPr>
            <p:cNvSpPr/>
            <p:nvPr>
              <p:custDataLst>
                <p:tags r:id="rId6"/>
              </p:custDataLst>
            </p:nvPr>
          </p:nvSpPr>
          <p:spPr>
            <a:xfrm>
              <a:off x="5960964" y="5623517"/>
              <a:ext cx="269923"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pic>
        <p:nvPicPr>
          <p:cNvPr id="33799" name="图片 4"/>
          <p:cNvPicPr>
            <a:picLocks noChangeAspect="1"/>
          </p:cNvPicPr>
          <p:nvPr/>
        </p:nvPicPr>
        <p:blipFill>
          <a:blip r:embed="rId15"/>
          <a:srcRect/>
          <a:stretch>
            <a:fillRect/>
          </a:stretch>
        </p:blipFill>
        <p:spPr bwMode="auto">
          <a:xfrm>
            <a:off x="8145463" y="4659313"/>
            <a:ext cx="3467100" cy="8382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ctrTitle"/>
          </p:nvPr>
        </p:nvSpPr>
        <p:spPr/>
        <p:txBody>
          <a:bodyPr/>
          <a:lstStyle/>
          <a:p>
            <a:r>
              <a:rPr lang="zh-CN" altLang="en-US" smtClean="0"/>
              <a:t>通过指针引用数组</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a:xfrm>
            <a:off x="808038" y="0"/>
            <a:ext cx="10515600" cy="1325563"/>
          </a:xfrm>
        </p:spPr>
        <p:txBody>
          <a:bodyPr/>
          <a:lstStyle/>
          <a:p>
            <a:r>
              <a:rPr lang="zh-CN" altLang="en-US" smtClean="0"/>
              <a:t>数组元素的指针</a:t>
            </a:r>
          </a:p>
        </p:txBody>
      </p:sp>
      <p:sp>
        <p:nvSpPr>
          <p:cNvPr id="6" name="MH_Desc_1"/>
          <p:cNvSpPr/>
          <p:nvPr>
            <p:custDataLst>
              <p:tags r:id="rId1"/>
            </p:custDataLst>
          </p:nvPr>
        </p:nvSpPr>
        <p:spPr>
          <a:xfrm>
            <a:off x="896938" y="1016000"/>
            <a:ext cx="10523537" cy="547687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0"/>
              </a:spcAft>
              <a:defRPr/>
            </a:pPr>
            <a:r>
              <a:rPr lang="zh-CN" altLang="en-US">
                <a:solidFill>
                  <a:schemeClr val="tx1"/>
                </a:solidFill>
              </a:rPr>
              <a:t>一个变量有地址，一个数组包含若干元素，每个数组元素都在内存中占用存储单元，它们都有相应的地址。指针变量既然可以指向变量，当然也可以指向数组元素（把某一元素的地址放到一个指针变量中）。</a:t>
            </a:r>
            <a:r>
              <a:rPr lang="zh-CN" altLang="en-US" b="1">
                <a:solidFill>
                  <a:schemeClr val="tx1"/>
                </a:solidFill>
              </a:rPr>
              <a:t>所谓数组元素的指针就是数组元素的地址。</a:t>
            </a:r>
            <a:r>
              <a:rPr lang="zh-CN" altLang="en-US">
                <a:solidFill>
                  <a:schemeClr val="tx1"/>
                </a:solidFill>
              </a:rPr>
              <a:t>可以用一个指针变量指向一个数组元素。</a:t>
            </a:r>
            <a:endParaRPr lang="en-US" altLang="zh-CN">
              <a:solidFill>
                <a:schemeClr val="tx1"/>
              </a:solidFill>
            </a:endParaRPr>
          </a:p>
          <a:p>
            <a:pPr algn="just" fontAlgn="auto">
              <a:lnSpc>
                <a:spcPct val="150000"/>
              </a:lnSpc>
              <a:spcBef>
                <a:spcPts val="0"/>
              </a:spcBef>
              <a:spcAft>
                <a:spcPts val="0"/>
              </a:spcAft>
              <a:defRPr/>
            </a:pPr>
            <a:endParaRPr lang="en-US" altLang="zh-CN">
              <a:solidFill>
                <a:schemeClr val="tx1"/>
              </a:solidFill>
            </a:endParaRPr>
          </a:p>
          <a:p>
            <a:pPr algn="just" fontAlgn="auto">
              <a:lnSpc>
                <a:spcPct val="150000"/>
              </a:lnSpc>
              <a:spcBef>
                <a:spcPts val="0"/>
              </a:spcBef>
              <a:spcAft>
                <a:spcPts val="0"/>
              </a:spcAft>
              <a:defRPr/>
            </a:pPr>
            <a:endParaRPr lang="en-US" altLang="zh-CN">
              <a:solidFill>
                <a:schemeClr val="tx1"/>
              </a:solidFill>
            </a:endParaRPr>
          </a:p>
          <a:p>
            <a:pPr algn="just" fontAlgn="auto">
              <a:lnSpc>
                <a:spcPct val="150000"/>
              </a:lnSpc>
              <a:spcBef>
                <a:spcPts val="0"/>
              </a:spcBef>
              <a:spcAft>
                <a:spcPts val="0"/>
              </a:spcAft>
              <a:defRPr/>
            </a:pPr>
            <a:endParaRPr lang="en-US" altLang="zh-CN">
              <a:solidFill>
                <a:schemeClr val="tx1"/>
              </a:solidFill>
            </a:endParaRPr>
          </a:p>
          <a:p>
            <a:pPr algn="just" fontAlgn="auto">
              <a:lnSpc>
                <a:spcPct val="150000"/>
              </a:lnSpc>
              <a:spcBef>
                <a:spcPts val="0"/>
              </a:spcBef>
              <a:spcAft>
                <a:spcPts val="0"/>
              </a:spcAft>
              <a:defRPr/>
            </a:pPr>
            <a:r>
              <a:rPr lang="zh-CN" altLang="en-US">
                <a:solidFill>
                  <a:schemeClr val="tx1"/>
                </a:solidFill>
              </a:rPr>
              <a:t>引用数组元素可以用</a:t>
            </a:r>
            <a:r>
              <a:rPr lang="zh-CN" altLang="en-US" b="1">
                <a:solidFill>
                  <a:schemeClr val="tx1"/>
                </a:solidFill>
              </a:rPr>
              <a:t>下标法</a:t>
            </a:r>
            <a:r>
              <a:rPr lang="zh-CN" altLang="en-US">
                <a:solidFill>
                  <a:schemeClr val="tx1"/>
                </a:solidFill>
              </a:rPr>
              <a:t>，也可以用</a:t>
            </a:r>
            <a:r>
              <a:rPr lang="zh-CN" altLang="en-US" b="1">
                <a:solidFill>
                  <a:schemeClr val="tx1"/>
                </a:solidFill>
              </a:rPr>
              <a:t>指针法</a:t>
            </a:r>
            <a:r>
              <a:rPr lang="zh-CN" altLang="en-US">
                <a:solidFill>
                  <a:schemeClr val="tx1"/>
                </a:solidFill>
              </a:rPr>
              <a:t>，即通过指向数组元素的指针找到所需的元素。</a:t>
            </a:r>
            <a:endParaRPr lang="en-US" altLang="zh-CN">
              <a:solidFill>
                <a:schemeClr val="tx1"/>
              </a:solidFill>
            </a:endParaRPr>
          </a:p>
          <a:p>
            <a:pPr algn="just" fontAlgn="auto">
              <a:lnSpc>
                <a:spcPct val="150000"/>
              </a:lnSpc>
              <a:spcBef>
                <a:spcPts val="0"/>
              </a:spcBef>
              <a:spcAft>
                <a:spcPts val="0"/>
              </a:spcAft>
              <a:defRPr/>
            </a:pPr>
            <a:endParaRPr lang="en-US" altLang="zh-CN">
              <a:solidFill>
                <a:schemeClr val="tx1"/>
              </a:solidFill>
            </a:endParaRPr>
          </a:p>
          <a:p>
            <a:pPr algn="just" fontAlgn="auto">
              <a:lnSpc>
                <a:spcPct val="150000"/>
              </a:lnSpc>
              <a:spcBef>
                <a:spcPts val="0"/>
              </a:spcBef>
              <a:spcAft>
                <a:spcPts val="0"/>
              </a:spcAft>
              <a:defRPr/>
            </a:pPr>
            <a:endParaRPr lang="en-US" altLang="zh-CN">
              <a:solidFill>
                <a:schemeClr val="tx1"/>
              </a:solidFill>
            </a:endParaRPr>
          </a:p>
          <a:p>
            <a:pPr algn="just" fontAlgn="auto">
              <a:lnSpc>
                <a:spcPct val="150000"/>
              </a:lnSpc>
              <a:spcBef>
                <a:spcPts val="0"/>
              </a:spcBef>
              <a:spcAft>
                <a:spcPts val="0"/>
              </a:spcAft>
              <a:defRPr/>
            </a:pPr>
            <a:endParaRPr lang="en-US" altLang="zh-CN">
              <a:solidFill>
                <a:schemeClr val="tx1"/>
              </a:solidFill>
            </a:endParaRPr>
          </a:p>
          <a:p>
            <a:pPr algn="just" fontAlgn="auto">
              <a:lnSpc>
                <a:spcPct val="150000"/>
              </a:lnSpc>
              <a:spcBef>
                <a:spcPts val="0"/>
              </a:spcBef>
              <a:spcAft>
                <a:spcPts val="0"/>
              </a:spcAft>
              <a:defRPr/>
            </a:pPr>
            <a:r>
              <a:rPr lang="zh-CN" altLang="en-US">
                <a:solidFill>
                  <a:schemeClr val="tx1"/>
                </a:solidFill>
              </a:rPr>
              <a:t>在定义指针变量时可以对它初始化：</a:t>
            </a:r>
            <a:endParaRPr lang="en-US" altLang="zh-CN">
              <a:solidFill>
                <a:schemeClr val="tx1"/>
              </a:solidFill>
            </a:endParaRPr>
          </a:p>
        </p:txBody>
      </p:sp>
      <p:sp>
        <p:nvSpPr>
          <p:cNvPr id="7" name="圆角矩形 12">
            <a:extLst>
              <a:ext uri="{FF2B5EF4-FFF2-40B4-BE49-F238E27FC236}"/>
            </a:extLst>
          </p:cNvPr>
          <p:cNvSpPr/>
          <p:nvPr/>
        </p:nvSpPr>
        <p:spPr>
          <a:xfrm>
            <a:off x="982663" y="2389188"/>
            <a:ext cx="7773987" cy="1035050"/>
          </a:xfrm>
          <a:prstGeom prst="roundRect">
            <a:avLst>
              <a:gd name="adj" fmla="val 4491"/>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600"/>
              <a:t>int a[10]={1,3,5,7,9,11,13,15,17,19};		</a:t>
            </a:r>
            <a:r>
              <a:rPr lang="en-US" altLang="zh-CN" sz="1600">
                <a:solidFill>
                  <a:srgbClr val="008000"/>
                </a:solidFill>
              </a:rPr>
              <a:t>//</a:t>
            </a:r>
            <a:r>
              <a:rPr lang="zh-CN" altLang="en-US" sz="1600">
                <a:solidFill>
                  <a:srgbClr val="008000"/>
                </a:solidFill>
              </a:rPr>
              <a:t>定义</a:t>
            </a:r>
            <a:r>
              <a:rPr lang="en-US" altLang="zh-CN" sz="1600">
                <a:solidFill>
                  <a:srgbClr val="008000"/>
                </a:solidFill>
              </a:rPr>
              <a:t>a</a:t>
            </a:r>
            <a:r>
              <a:rPr lang="zh-CN" altLang="en-US" sz="1600">
                <a:solidFill>
                  <a:srgbClr val="008000"/>
                </a:solidFill>
              </a:rPr>
              <a:t>为包含</a:t>
            </a:r>
            <a:r>
              <a:rPr lang="en-US" altLang="zh-CN" sz="1600">
                <a:solidFill>
                  <a:srgbClr val="008000"/>
                </a:solidFill>
              </a:rPr>
              <a:t>10</a:t>
            </a:r>
            <a:r>
              <a:rPr lang="zh-CN" altLang="en-US" sz="1600">
                <a:solidFill>
                  <a:srgbClr val="008000"/>
                </a:solidFill>
              </a:rPr>
              <a:t>个整型数据的数组</a:t>
            </a:r>
          </a:p>
          <a:p>
            <a:pPr defTabSz="363538" fontAlgn="auto">
              <a:lnSpc>
                <a:spcPct val="120000"/>
              </a:lnSpc>
              <a:spcBef>
                <a:spcPts val="0"/>
              </a:spcBef>
              <a:spcAft>
                <a:spcPts val="0"/>
              </a:spcAft>
              <a:defRPr/>
            </a:pPr>
            <a:r>
              <a:rPr lang="en-US" altLang="zh-CN" sz="1600"/>
              <a:t>int *p;									</a:t>
            </a:r>
            <a:r>
              <a:rPr lang="en-US" altLang="zh-CN" sz="1600">
                <a:solidFill>
                  <a:srgbClr val="008000"/>
                </a:solidFill>
              </a:rPr>
              <a:t>//</a:t>
            </a:r>
            <a:r>
              <a:rPr lang="zh-CN" altLang="en-US" sz="1600">
                <a:solidFill>
                  <a:srgbClr val="008000"/>
                </a:solidFill>
              </a:rPr>
              <a:t>定义</a:t>
            </a:r>
            <a:r>
              <a:rPr lang="en-US" altLang="zh-CN" sz="1600">
                <a:solidFill>
                  <a:srgbClr val="008000"/>
                </a:solidFill>
              </a:rPr>
              <a:t>p</a:t>
            </a:r>
            <a:r>
              <a:rPr lang="zh-CN" altLang="en-US" sz="1600">
                <a:solidFill>
                  <a:srgbClr val="008000"/>
                </a:solidFill>
              </a:rPr>
              <a:t>为指向整型变量的指针变量</a:t>
            </a:r>
          </a:p>
          <a:p>
            <a:pPr defTabSz="363538" fontAlgn="auto">
              <a:lnSpc>
                <a:spcPct val="120000"/>
              </a:lnSpc>
              <a:spcBef>
                <a:spcPts val="0"/>
              </a:spcBef>
              <a:spcAft>
                <a:spcPts val="0"/>
              </a:spcAft>
              <a:defRPr/>
            </a:pPr>
            <a:r>
              <a:rPr lang="en-US" altLang="zh-CN" sz="1600"/>
              <a:t>p=&amp;a[0];								</a:t>
            </a:r>
            <a:r>
              <a:rPr lang="en-US" altLang="zh-CN" sz="1600">
                <a:solidFill>
                  <a:srgbClr val="008000"/>
                </a:solidFill>
              </a:rPr>
              <a:t>//</a:t>
            </a:r>
            <a:r>
              <a:rPr lang="zh-CN" altLang="en-US" sz="1600">
                <a:solidFill>
                  <a:srgbClr val="008000"/>
                </a:solidFill>
              </a:rPr>
              <a:t>把</a:t>
            </a:r>
            <a:r>
              <a:rPr lang="en-US" altLang="zh-CN" sz="1600">
                <a:solidFill>
                  <a:srgbClr val="008000"/>
                </a:solidFill>
              </a:rPr>
              <a:t>a[0]</a:t>
            </a:r>
            <a:r>
              <a:rPr lang="zh-CN" altLang="en-US" sz="1600">
                <a:solidFill>
                  <a:srgbClr val="008000"/>
                </a:solidFill>
              </a:rPr>
              <a:t>元素的地址赋给指针变量</a:t>
            </a:r>
            <a:r>
              <a:rPr lang="en-US" altLang="zh-CN" sz="1600">
                <a:solidFill>
                  <a:srgbClr val="008000"/>
                </a:solidFill>
              </a:rPr>
              <a:t>p</a:t>
            </a:r>
            <a:endParaRPr lang="zh-CN" altLang="en-US" sz="1600" b="1" dirty="0">
              <a:solidFill>
                <a:srgbClr val="008000"/>
              </a:solidFill>
            </a:endParaRPr>
          </a:p>
        </p:txBody>
      </p:sp>
      <p:graphicFrame>
        <p:nvGraphicFramePr>
          <p:cNvPr id="3" name="表格 2"/>
          <p:cNvGraphicFramePr>
            <a:graphicFrameLocks noGrp="1"/>
          </p:cNvGraphicFramePr>
          <p:nvPr/>
        </p:nvGraphicFramePr>
        <p:xfrm>
          <a:off x="8969375" y="2389188"/>
          <a:ext cx="2771775" cy="3078162"/>
        </p:xfrm>
        <a:graphic>
          <a:graphicData uri="http://schemas.openxmlformats.org/drawingml/2006/table">
            <a:tbl>
              <a:tblPr>
                <a:tableStyleId>{5C22544A-7EE6-4342-B048-85BDC9FD1C3A}</a:tableStyleId>
              </a:tblPr>
              <a:tblGrid>
                <a:gridCol w="288000">
                  <a:extLst>
                    <a:ext uri="{9D8B030D-6E8A-4147-A177-3AD203B41FA5}"/>
                  </a:extLst>
                </a:gridCol>
                <a:gridCol w="708108">
                  <a:extLst>
                    <a:ext uri="{9D8B030D-6E8A-4147-A177-3AD203B41FA5}"/>
                  </a:extLst>
                </a:gridCol>
                <a:gridCol w="360000">
                  <a:extLst>
                    <a:ext uri="{9D8B030D-6E8A-4147-A177-3AD203B41FA5}"/>
                  </a:extLst>
                </a:gridCol>
                <a:gridCol w="708108">
                  <a:extLst>
                    <a:ext uri="{9D8B030D-6E8A-4147-A177-3AD203B41FA5}"/>
                  </a:extLst>
                </a:gridCol>
                <a:gridCol w="708108">
                  <a:extLst>
                    <a:ext uri="{9D8B030D-6E8A-4147-A177-3AD203B41FA5}"/>
                  </a:extLst>
                </a:gridCol>
              </a:tblGrid>
              <a:tr h="0">
                <a:tc>
                  <a:txBody>
                    <a:bodyPr/>
                    <a:lstStyle/>
                    <a:p>
                      <a:r>
                        <a:rPr lang="en-US" altLang="zh-CN" sz="1400"/>
                        <a:t>p</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&amp;a[0]</a:t>
                      </a:r>
                      <a:endParaRPr lang="zh-CN" altLang="en-US" sz="1400"/>
                    </a:p>
                  </a:txBody>
                  <a:tcPr>
                    <a:lnL w="12700" cmpd="sng">
                      <a:noFill/>
                    </a:lnL>
                    <a:lnR w="12700" cmpd="sng">
                      <a:noFill/>
                    </a:lnR>
                    <a:lnB w="12700" cmpd="sng">
                      <a:noFill/>
                    </a:lnB>
                  </a:tcPr>
                </a:tc>
                <a:tc>
                  <a:txBody>
                    <a:bodyPr/>
                    <a:lstStyle/>
                    <a:p>
                      <a:r>
                        <a:rPr lang="zh-CN" altLang="en-US" sz="1600"/>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1</a:t>
                      </a:r>
                      <a:endParaRPr lang="zh-CN" altLang="en-US" sz="1400"/>
                    </a:p>
                  </a:txBody>
                  <a:tcPr anchor="ctr">
                    <a:lnL w="12700" cmpd="sng">
                      <a:noFill/>
                    </a:lnL>
                    <a:lnR w="12700" cmpd="sng">
                      <a:noFill/>
                    </a:lnR>
                  </a:tcPr>
                </a:tc>
                <a:tc>
                  <a:txBody>
                    <a:bodyPr/>
                    <a:lstStyle/>
                    <a:p>
                      <a:r>
                        <a:rPr lang="en-US" altLang="zh-CN" sz="1400"/>
                        <a:t>a[0]</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3</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5</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7</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9</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11</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13</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15</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17</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19</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bl>
          </a:graphicData>
        </a:graphic>
      </p:graphicFrame>
      <p:sp>
        <p:nvSpPr>
          <p:cNvPr id="12" name="圆角矩形 12">
            <a:extLst>
              <a:ext uri="{FF2B5EF4-FFF2-40B4-BE49-F238E27FC236}"/>
            </a:extLst>
          </p:cNvPr>
          <p:cNvSpPr/>
          <p:nvPr/>
        </p:nvSpPr>
        <p:spPr>
          <a:xfrm>
            <a:off x="698500" y="4052888"/>
            <a:ext cx="3425825" cy="434975"/>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pt-BR" altLang="zh-CN" sz="1600"/>
              <a:t>p=&amp;a[0];	</a:t>
            </a:r>
            <a:r>
              <a:rPr lang="pt-BR" altLang="zh-CN" sz="1600">
                <a:solidFill>
                  <a:srgbClr val="008000"/>
                </a:solidFill>
              </a:rPr>
              <a:t>//p</a:t>
            </a:r>
            <a:r>
              <a:rPr lang="zh-CN" altLang="pt-BR" sz="1600">
                <a:solidFill>
                  <a:srgbClr val="008000"/>
                </a:solidFill>
              </a:rPr>
              <a:t>的值是</a:t>
            </a:r>
            <a:r>
              <a:rPr lang="pt-BR" altLang="zh-CN" sz="1600">
                <a:solidFill>
                  <a:srgbClr val="008000"/>
                </a:solidFill>
              </a:rPr>
              <a:t>a[0]</a:t>
            </a:r>
            <a:r>
              <a:rPr lang="zh-CN" altLang="pt-BR" sz="1600">
                <a:solidFill>
                  <a:srgbClr val="008000"/>
                </a:solidFill>
              </a:rPr>
              <a:t>的地址</a:t>
            </a:r>
            <a:endParaRPr lang="zh-CN" altLang="en-US" sz="1600">
              <a:solidFill>
                <a:srgbClr val="008000"/>
              </a:solidFill>
            </a:endParaRPr>
          </a:p>
        </p:txBody>
      </p:sp>
      <p:sp>
        <p:nvSpPr>
          <p:cNvPr id="13" name="圆角矩形 12">
            <a:extLst>
              <a:ext uri="{FF2B5EF4-FFF2-40B4-BE49-F238E27FC236}"/>
            </a:extLst>
          </p:cNvPr>
          <p:cNvSpPr/>
          <p:nvPr/>
        </p:nvSpPr>
        <p:spPr>
          <a:xfrm>
            <a:off x="4516438" y="4052888"/>
            <a:ext cx="4697412" cy="434975"/>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pt-BR" altLang="zh-CN" sz="1600"/>
              <a:t>p=a;	</a:t>
            </a:r>
            <a:r>
              <a:rPr lang="pt-BR" altLang="zh-CN" sz="1600">
                <a:solidFill>
                  <a:srgbClr val="008000"/>
                </a:solidFill>
              </a:rPr>
              <a:t>//p</a:t>
            </a:r>
            <a:r>
              <a:rPr lang="zh-CN" altLang="en-US" sz="1600">
                <a:solidFill>
                  <a:srgbClr val="008000"/>
                </a:solidFill>
              </a:rPr>
              <a:t>的值是数组</a:t>
            </a:r>
            <a:r>
              <a:rPr lang="pt-BR" altLang="zh-CN" sz="1600">
                <a:solidFill>
                  <a:srgbClr val="008000"/>
                </a:solidFill>
              </a:rPr>
              <a:t>a</a:t>
            </a:r>
            <a:r>
              <a:rPr lang="zh-CN" altLang="en-US" sz="1600">
                <a:solidFill>
                  <a:srgbClr val="008000"/>
                </a:solidFill>
              </a:rPr>
              <a:t>首元素</a:t>
            </a:r>
            <a:r>
              <a:rPr lang="en-US" altLang="zh-CN" sz="1600">
                <a:solidFill>
                  <a:srgbClr val="008000"/>
                </a:solidFill>
              </a:rPr>
              <a:t>(</a:t>
            </a:r>
            <a:r>
              <a:rPr lang="zh-CN" altLang="en-US" sz="1600">
                <a:solidFill>
                  <a:srgbClr val="008000"/>
                </a:solidFill>
              </a:rPr>
              <a:t>即</a:t>
            </a:r>
            <a:r>
              <a:rPr lang="pt-BR" altLang="zh-CN" sz="1600">
                <a:solidFill>
                  <a:srgbClr val="008000"/>
                </a:solidFill>
              </a:rPr>
              <a:t>a[0])</a:t>
            </a:r>
            <a:r>
              <a:rPr lang="zh-CN" altLang="en-US" sz="1600">
                <a:solidFill>
                  <a:srgbClr val="008000"/>
                </a:solidFill>
              </a:rPr>
              <a:t>的地址</a:t>
            </a:r>
          </a:p>
        </p:txBody>
      </p:sp>
      <p:grpSp>
        <p:nvGrpSpPr>
          <p:cNvPr id="36933" name="组合 13"/>
          <p:cNvGrpSpPr>
            <a:grpSpLocks/>
          </p:cNvGrpSpPr>
          <p:nvPr/>
        </p:nvGrpSpPr>
        <p:grpSpPr bwMode="auto">
          <a:xfrm>
            <a:off x="993775" y="4591050"/>
            <a:ext cx="7975600" cy="522288"/>
            <a:chOff x="10187984" y="4266795"/>
            <a:chExt cx="7975184" cy="522287"/>
          </a:xfrm>
        </p:grpSpPr>
        <p:sp>
          <p:nvSpPr>
            <p:cNvPr id="15" name="MH_Other_1"/>
            <p:cNvSpPr/>
            <p:nvPr>
              <p:custDataLst>
                <p:tags r:id="rId2"/>
              </p:custDataLst>
            </p:nvPr>
          </p:nvSpPr>
          <p:spPr>
            <a:xfrm>
              <a:off x="10187984" y="4266795"/>
              <a:ext cx="77466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a:solidFill>
                    <a:srgbClr val="FEFFFF"/>
                  </a:solidFill>
                </a:rPr>
                <a:t>注意</a:t>
              </a:r>
            </a:p>
          </p:txBody>
        </p:sp>
        <p:sp>
          <p:nvSpPr>
            <p:cNvPr id="16" name="MH_SubTitle_1"/>
            <p:cNvSpPr/>
            <p:nvPr>
              <p:custDataLst>
                <p:tags r:id="rId3"/>
              </p:custDataLst>
            </p:nvPr>
          </p:nvSpPr>
          <p:spPr>
            <a:xfrm>
              <a:off x="10962644" y="4266795"/>
              <a:ext cx="7200524" cy="522287"/>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285750" indent="-285750" fontAlgn="auto">
                <a:lnSpc>
                  <a:spcPct val="120000"/>
                </a:lnSpc>
                <a:spcBef>
                  <a:spcPts val="0"/>
                </a:spcBef>
                <a:spcAft>
                  <a:spcPts val="600"/>
                </a:spcAft>
                <a:buFont typeface="Arial" panose="020B0604020202020204" pitchFamily="34" charset="0"/>
                <a:buChar char="•"/>
                <a:defRPr/>
              </a:pPr>
              <a:r>
                <a:rPr lang="zh-CN" altLang="en-US" sz="1600">
                  <a:solidFill>
                    <a:schemeClr val="tx1">
                      <a:lumMod val="75000"/>
                      <a:lumOff val="25000"/>
                    </a:schemeClr>
                  </a:solidFill>
                </a:rPr>
                <a:t>程序中的数组名不代表整个数组，只代表数组首元素的地址。</a:t>
              </a:r>
            </a:p>
          </p:txBody>
        </p:sp>
        <p:sp>
          <p:nvSpPr>
            <p:cNvPr id="17" name="MH_Other_2"/>
            <p:cNvSpPr/>
            <p:nvPr>
              <p:custDataLst>
                <p:tags r:id="rId4"/>
              </p:custDataLst>
            </p:nvPr>
          </p:nvSpPr>
          <p:spPr>
            <a:xfrm rot="16200000">
              <a:off x="17861551" y="4487465"/>
              <a:ext cx="301624" cy="301609"/>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36934" name="文本框 3"/>
          <p:cNvSpPr txBox="1">
            <a:spLocks noChangeArrowheads="1"/>
          </p:cNvSpPr>
          <p:nvPr/>
        </p:nvSpPr>
        <p:spPr bwMode="auto">
          <a:xfrm>
            <a:off x="4124325" y="4016375"/>
            <a:ext cx="392113" cy="523875"/>
          </a:xfrm>
          <a:prstGeom prst="rect">
            <a:avLst/>
          </a:prstGeom>
          <a:noFill/>
          <a:ln w="9525">
            <a:noFill/>
            <a:miter lim="800000"/>
            <a:headEnd/>
            <a:tailEnd/>
          </a:ln>
        </p:spPr>
        <p:txBody>
          <a:bodyPr>
            <a:spAutoFit/>
          </a:bodyPr>
          <a:lstStyle/>
          <a:p>
            <a:pPr algn="ctr"/>
            <a:r>
              <a:rPr lang="zh-CN" altLang="en-US" sz="2800">
                <a:latin typeface="等线"/>
                <a:ea typeface="等线"/>
              </a:rPr>
              <a:t>≡</a:t>
            </a:r>
            <a:endParaRPr lang="zh-CN" altLang="en-US" sz="2000">
              <a:latin typeface="等线"/>
              <a:ea typeface="等线"/>
            </a:endParaRPr>
          </a:p>
        </p:txBody>
      </p:sp>
      <p:sp>
        <p:nvSpPr>
          <p:cNvPr id="18" name="圆角矩形 12">
            <a:extLst>
              <a:ext uri="{FF2B5EF4-FFF2-40B4-BE49-F238E27FC236}"/>
            </a:extLst>
          </p:cNvPr>
          <p:cNvSpPr/>
          <p:nvPr/>
        </p:nvSpPr>
        <p:spPr>
          <a:xfrm>
            <a:off x="4556125" y="5673725"/>
            <a:ext cx="1711325" cy="434975"/>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pt-BR" altLang="zh-CN" sz="1600"/>
              <a:t>int *p=&amp;a[0];</a:t>
            </a:r>
            <a:endParaRPr lang="zh-CN" altLang="en-US" sz="1600">
              <a:solidFill>
                <a:srgbClr val="008000"/>
              </a:solidFill>
            </a:endParaRPr>
          </a:p>
        </p:txBody>
      </p:sp>
      <p:sp>
        <p:nvSpPr>
          <p:cNvPr id="19" name="圆角矩形 12">
            <a:extLst>
              <a:ext uri="{FF2B5EF4-FFF2-40B4-BE49-F238E27FC236}"/>
            </a:extLst>
          </p:cNvPr>
          <p:cNvSpPr/>
          <p:nvPr/>
        </p:nvSpPr>
        <p:spPr>
          <a:xfrm>
            <a:off x="993775" y="5673725"/>
            <a:ext cx="3130550" cy="709613"/>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pt-BR" altLang="zh-CN" sz="1600"/>
              <a:t>int *p;</a:t>
            </a:r>
          </a:p>
          <a:p>
            <a:pPr defTabSz="363538" fontAlgn="auto">
              <a:lnSpc>
                <a:spcPct val="120000"/>
              </a:lnSpc>
              <a:spcBef>
                <a:spcPts val="0"/>
              </a:spcBef>
              <a:spcAft>
                <a:spcPts val="0"/>
              </a:spcAft>
              <a:defRPr/>
            </a:pPr>
            <a:r>
              <a:rPr lang="pt-BR" altLang="zh-CN" sz="1600"/>
              <a:t>p=&amp;a[0];	//</a:t>
            </a:r>
            <a:r>
              <a:rPr lang="zh-CN" altLang="en-US" sz="1600"/>
              <a:t>不应写成</a:t>
            </a:r>
            <a:r>
              <a:rPr lang="en-US" altLang="zh-CN" sz="1600"/>
              <a:t>*p=&amp;a[0];</a:t>
            </a:r>
            <a:endParaRPr lang="zh-CN" altLang="en-US" sz="1600">
              <a:solidFill>
                <a:srgbClr val="008000"/>
              </a:solidFill>
            </a:endParaRPr>
          </a:p>
        </p:txBody>
      </p:sp>
      <p:sp>
        <p:nvSpPr>
          <p:cNvPr id="36937" name="文本框 19"/>
          <p:cNvSpPr txBox="1">
            <a:spLocks noChangeArrowheads="1"/>
          </p:cNvSpPr>
          <p:nvPr/>
        </p:nvSpPr>
        <p:spPr bwMode="auto">
          <a:xfrm>
            <a:off x="4144963" y="5673725"/>
            <a:ext cx="390525" cy="522288"/>
          </a:xfrm>
          <a:prstGeom prst="rect">
            <a:avLst/>
          </a:prstGeom>
          <a:noFill/>
          <a:ln w="9525">
            <a:noFill/>
            <a:miter lim="800000"/>
            <a:headEnd/>
            <a:tailEnd/>
          </a:ln>
        </p:spPr>
        <p:txBody>
          <a:bodyPr>
            <a:spAutoFit/>
          </a:bodyPr>
          <a:lstStyle/>
          <a:p>
            <a:pPr algn="ctr"/>
            <a:r>
              <a:rPr lang="zh-CN" altLang="en-US" sz="2800">
                <a:latin typeface="等线"/>
                <a:ea typeface="等线"/>
              </a:rPr>
              <a:t>≡</a:t>
            </a:r>
            <a:endParaRPr lang="zh-CN" altLang="en-US" sz="2000">
              <a:latin typeface="等线"/>
              <a:ea typeface="等线"/>
            </a:endParaRPr>
          </a:p>
        </p:txBody>
      </p:sp>
      <p:sp>
        <p:nvSpPr>
          <p:cNvPr id="36938" name="文本框 20"/>
          <p:cNvSpPr txBox="1">
            <a:spLocks noChangeArrowheads="1"/>
          </p:cNvSpPr>
          <p:nvPr/>
        </p:nvSpPr>
        <p:spPr bwMode="auto">
          <a:xfrm>
            <a:off x="6540500" y="5641975"/>
            <a:ext cx="392113" cy="519113"/>
          </a:xfrm>
          <a:prstGeom prst="rect">
            <a:avLst/>
          </a:prstGeom>
          <a:noFill/>
          <a:ln w="9525">
            <a:noFill/>
            <a:miter lim="800000"/>
            <a:headEnd/>
            <a:tailEnd/>
          </a:ln>
        </p:spPr>
        <p:txBody>
          <a:bodyPr>
            <a:spAutoFit/>
          </a:bodyPr>
          <a:lstStyle/>
          <a:p>
            <a:pPr algn="ctr"/>
            <a:r>
              <a:rPr lang="zh-CN" altLang="en-US" sz="2800">
                <a:latin typeface="等线"/>
                <a:ea typeface="等线"/>
              </a:rPr>
              <a:t>≡</a:t>
            </a:r>
            <a:endParaRPr lang="zh-CN" altLang="en-US" sz="2000">
              <a:latin typeface="等线"/>
              <a:ea typeface="等线"/>
            </a:endParaRPr>
          </a:p>
        </p:txBody>
      </p:sp>
      <p:sp>
        <p:nvSpPr>
          <p:cNvPr id="22" name="圆角矩形 12">
            <a:extLst>
              <a:ext uri="{FF2B5EF4-FFF2-40B4-BE49-F238E27FC236}"/>
            </a:extLst>
          </p:cNvPr>
          <p:cNvSpPr/>
          <p:nvPr/>
        </p:nvSpPr>
        <p:spPr>
          <a:xfrm>
            <a:off x="7061200" y="5664200"/>
            <a:ext cx="1341438" cy="434975"/>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pt-BR" altLang="zh-CN" sz="1600"/>
              <a:t>int *p=a;</a:t>
            </a:r>
            <a:endParaRPr lang="zh-CN" altLang="en-US" sz="1600">
              <a:solidFill>
                <a:srgbClr val="008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a:xfrm>
            <a:off x="527050" y="246063"/>
            <a:ext cx="10039350" cy="1325562"/>
          </a:xfrm>
        </p:spPr>
        <p:txBody>
          <a:bodyPr/>
          <a:lstStyle/>
          <a:p>
            <a:r>
              <a:rPr lang="zh-CN" altLang="en-US" smtClean="0"/>
              <a:t>在引用数组元素时指针的运算</a:t>
            </a:r>
          </a:p>
        </p:txBody>
      </p:sp>
      <p:sp>
        <p:nvSpPr>
          <p:cNvPr id="44" name="MH_Desc_1"/>
          <p:cNvSpPr/>
          <p:nvPr>
            <p:custDataLst>
              <p:tags r:id="rId1"/>
            </p:custDataLst>
          </p:nvPr>
        </p:nvSpPr>
        <p:spPr>
          <a:xfrm>
            <a:off x="527050" y="1222375"/>
            <a:ext cx="7324725" cy="520858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600"/>
              </a:spcBef>
              <a:spcAft>
                <a:spcPts val="600"/>
              </a:spcAft>
              <a:defRPr/>
            </a:pPr>
            <a:r>
              <a:rPr lang="zh-CN" altLang="en-US">
                <a:solidFill>
                  <a:schemeClr val="tx1"/>
                </a:solidFill>
              </a:rPr>
              <a:t>在指针已指向一个数组元素时，可以对指针进行以下运算：</a:t>
            </a:r>
            <a:endParaRPr lang="en-US" altLang="zh-CN">
              <a:solidFill>
                <a:schemeClr val="tx1"/>
              </a:solidFill>
            </a:endParaRPr>
          </a:p>
          <a:p>
            <a:pPr marL="285750" indent="-285750" algn="just" fontAlgn="auto">
              <a:lnSpc>
                <a:spcPct val="120000"/>
              </a:lnSpc>
              <a:spcBef>
                <a:spcPts val="600"/>
              </a:spcBef>
              <a:spcAft>
                <a:spcPts val="600"/>
              </a:spcAft>
              <a:buFont typeface="Arial" panose="020B0604020202020204" pitchFamily="34" charset="0"/>
              <a:buChar char="•"/>
              <a:defRPr/>
            </a:pPr>
            <a:r>
              <a:rPr lang="zh-CN" altLang="en-US">
                <a:solidFill>
                  <a:schemeClr val="tx1"/>
                </a:solidFill>
              </a:rPr>
              <a:t>加一个整数</a:t>
            </a:r>
            <a:r>
              <a:rPr lang="en-US" altLang="zh-CN">
                <a:solidFill>
                  <a:schemeClr val="tx1"/>
                </a:solidFill>
              </a:rPr>
              <a:t>(</a:t>
            </a:r>
            <a:r>
              <a:rPr lang="zh-CN" altLang="en-US">
                <a:solidFill>
                  <a:schemeClr val="tx1"/>
                </a:solidFill>
              </a:rPr>
              <a:t>用</a:t>
            </a:r>
            <a:r>
              <a:rPr lang="en-US" altLang="zh-CN">
                <a:solidFill>
                  <a:schemeClr val="tx1"/>
                </a:solidFill>
              </a:rPr>
              <a:t>+</a:t>
            </a:r>
            <a:r>
              <a:rPr lang="zh-CN" altLang="en-US">
                <a:solidFill>
                  <a:schemeClr val="tx1"/>
                </a:solidFill>
              </a:rPr>
              <a:t>或</a:t>
            </a:r>
            <a:r>
              <a:rPr lang="en-US" altLang="zh-CN">
                <a:solidFill>
                  <a:schemeClr val="tx1"/>
                </a:solidFill>
              </a:rPr>
              <a:t>+=)</a:t>
            </a:r>
            <a:r>
              <a:rPr lang="zh-CN" altLang="en-US">
                <a:solidFill>
                  <a:schemeClr val="tx1"/>
                </a:solidFill>
              </a:rPr>
              <a:t>，如</a:t>
            </a:r>
            <a:r>
              <a:rPr lang="en-US" altLang="zh-CN">
                <a:solidFill>
                  <a:schemeClr val="tx1"/>
                </a:solidFill>
              </a:rPr>
              <a:t>p+1</a:t>
            </a:r>
            <a:r>
              <a:rPr lang="zh-CN" altLang="en-US">
                <a:solidFill>
                  <a:schemeClr val="tx1"/>
                </a:solidFill>
              </a:rPr>
              <a:t>，表示指向同一数组中的下一个元素；</a:t>
            </a:r>
          </a:p>
          <a:p>
            <a:pPr marL="285750" indent="-285750" algn="just" fontAlgn="auto">
              <a:lnSpc>
                <a:spcPct val="120000"/>
              </a:lnSpc>
              <a:spcBef>
                <a:spcPts val="600"/>
              </a:spcBef>
              <a:spcAft>
                <a:spcPts val="600"/>
              </a:spcAft>
              <a:buFont typeface="Arial" panose="020B0604020202020204" pitchFamily="34" charset="0"/>
              <a:buChar char="•"/>
              <a:defRPr/>
            </a:pPr>
            <a:r>
              <a:rPr lang="zh-CN" altLang="en-US">
                <a:solidFill>
                  <a:schemeClr val="tx1"/>
                </a:solidFill>
              </a:rPr>
              <a:t>减一个整数</a:t>
            </a:r>
            <a:r>
              <a:rPr lang="en-US" altLang="zh-CN">
                <a:solidFill>
                  <a:schemeClr val="tx1"/>
                </a:solidFill>
              </a:rPr>
              <a:t>(</a:t>
            </a:r>
            <a:r>
              <a:rPr lang="zh-CN" altLang="en-US">
                <a:solidFill>
                  <a:schemeClr val="tx1"/>
                </a:solidFill>
              </a:rPr>
              <a:t>用</a:t>
            </a:r>
            <a:r>
              <a:rPr lang="en-US" altLang="zh-CN">
                <a:solidFill>
                  <a:schemeClr val="tx1"/>
                </a:solidFill>
              </a:rPr>
              <a:t>-</a:t>
            </a:r>
            <a:r>
              <a:rPr lang="zh-CN" altLang="en-US">
                <a:solidFill>
                  <a:schemeClr val="tx1"/>
                </a:solidFill>
              </a:rPr>
              <a:t>或</a:t>
            </a:r>
            <a:r>
              <a:rPr lang="en-US" altLang="zh-CN">
                <a:solidFill>
                  <a:schemeClr val="tx1"/>
                </a:solidFill>
              </a:rPr>
              <a:t>-=)</a:t>
            </a:r>
            <a:r>
              <a:rPr lang="zh-CN" altLang="en-US">
                <a:solidFill>
                  <a:schemeClr val="tx1"/>
                </a:solidFill>
              </a:rPr>
              <a:t>，如</a:t>
            </a:r>
            <a:r>
              <a:rPr lang="en-US" altLang="zh-CN">
                <a:solidFill>
                  <a:schemeClr val="tx1"/>
                </a:solidFill>
              </a:rPr>
              <a:t>p-1</a:t>
            </a:r>
            <a:r>
              <a:rPr lang="zh-CN" altLang="en-US">
                <a:solidFill>
                  <a:schemeClr val="tx1"/>
                </a:solidFill>
              </a:rPr>
              <a:t>，表示指向同一数组中的上一个元素；</a:t>
            </a:r>
          </a:p>
          <a:p>
            <a:pPr marL="285750" indent="-285750" algn="just" fontAlgn="auto">
              <a:lnSpc>
                <a:spcPct val="120000"/>
              </a:lnSpc>
              <a:spcBef>
                <a:spcPts val="600"/>
              </a:spcBef>
              <a:spcAft>
                <a:spcPts val="600"/>
              </a:spcAft>
              <a:buFont typeface="Arial" panose="020B0604020202020204" pitchFamily="34" charset="0"/>
              <a:buChar char="•"/>
              <a:defRPr/>
            </a:pPr>
            <a:r>
              <a:rPr lang="zh-CN" altLang="en-US">
                <a:solidFill>
                  <a:schemeClr val="tx1"/>
                </a:solidFill>
              </a:rPr>
              <a:t>自加运算，如</a:t>
            </a:r>
            <a:r>
              <a:rPr lang="en-US" altLang="zh-CN">
                <a:solidFill>
                  <a:schemeClr val="tx1"/>
                </a:solidFill>
              </a:rPr>
              <a:t>p++</a:t>
            </a:r>
            <a:r>
              <a:rPr lang="zh-CN" altLang="en-US">
                <a:solidFill>
                  <a:schemeClr val="tx1"/>
                </a:solidFill>
              </a:rPr>
              <a:t>，</a:t>
            </a:r>
            <a:r>
              <a:rPr lang="en-US" altLang="zh-CN">
                <a:solidFill>
                  <a:schemeClr val="tx1"/>
                </a:solidFill>
              </a:rPr>
              <a:t>++p</a:t>
            </a:r>
            <a:r>
              <a:rPr lang="zh-CN" altLang="en-US">
                <a:solidFill>
                  <a:schemeClr val="tx1"/>
                </a:solidFill>
              </a:rPr>
              <a:t>；</a:t>
            </a:r>
          </a:p>
          <a:p>
            <a:pPr marL="285750" indent="-285750" algn="just" fontAlgn="auto">
              <a:lnSpc>
                <a:spcPct val="120000"/>
              </a:lnSpc>
              <a:spcBef>
                <a:spcPts val="600"/>
              </a:spcBef>
              <a:spcAft>
                <a:spcPts val="600"/>
              </a:spcAft>
              <a:buFont typeface="Arial" panose="020B0604020202020204" pitchFamily="34" charset="0"/>
              <a:buChar char="•"/>
              <a:defRPr/>
            </a:pPr>
            <a:r>
              <a:rPr lang="zh-CN" altLang="en-US">
                <a:solidFill>
                  <a:schemeClr val="tx1"/>
                </a:solidFill>
              </a:rPr>
              <a:t>自减运算，如</a:t>
            </a:r>
            <a:r>
              <a:rPr lang="en-US" altLang="zh-CN">
                <a:solidFill>
                  <a:schemeClr val="tx1"/>
                </a:solidFill>
              </a:rPr>
              <a:t>p--</a:t>
            </a:r>
            <a:r>
              <a:rPr lang="zh-CN" altLang="en-US">
                <a:solidFill>
                  <a:schemeClr val="tx1"/>
                </a:solidFill>
              </a:rPr>
              <a:t>，</a:t>
            </a:r>
            <a:r>
              <a:rPr lang="en-US" altLang="zh-CN">
                <a:solidFill>
                  <a:schemeClr val="tx1"/>
                </a:solidFill>
              </a:rPr>
              <a:t>--p</a:t>
            </a:r>
            <a:r>
              <a:rPr lang="zh-CN" altLang="en-US">
                <a:solidFill>
                  <a:schemeClr val="tx1"/>
                </a:solidFill>
              </a:rPr>
              <a:t>。</a:t>
            </a:r>
          </a:p>
          <a:p>
            <a:pPr algn="just" fontAlgn="auto">
              <a:lnSpc>
                <a:spcPct val="120000"/>
              </a:lnSpc>
              <a:spcBef>
                <a:spcPts val="600"/>
              </a:spcBef>
              <a:spcAft>
                <a:spcPts val="600"/>
              </a:spcAft>
              <a:defRPr/>
            </a:pPr>
            <a:r>
              <a:rPr lang="zh-CN" altLang="en-US">
                <a:solidFill>
                  <a:schemeClr val="tx1"/>
                </a:solidFill>
              </a:rPr>
              <a:t>两个指针相减，如</a:t>
            </a:r>
            <a:r>
              <a:rPr lang="en-US" altLang="zh-CN">
                <a:solidFill>
                  <a:schemeClr val="tx1"/>
                </a:solidFill>
              </a:rPr>
              <a:t>p1-p2(</a:t>
            </a:r>
            <a:r>
              <a:rPr lang="zh-CN" altLang="en-US">
                <a:solidFill>
                  <a:schemeClr val="tx1"/>
                </a:solidFill>
              </a:rPr>
              <a:t>只有</a:t>
            </a:r>
            <a:r>
              <a:rPr lang="en-US" altLang="zh-CN">
                <a:solidFill>
                  <a:schemeClr val="tx1"/>
                </a:solidFill>
              </a:rPr>
              <a:t>p1</a:t>
            </a:r>
            <a:r>
              <a:rPr lang="zh-CN" altLang="en-US">
                <a:solidFill>
                  <a:schemeClr val="tx1"/>
                </a:solidFill>
              </a:rPr>
              <a:t>和</a:t>
            </a:r>
            <a:r>
              <a:rPr lang="en-US" altLang="zh-CN">
                <a:solidFill>
                  <a:schemeClr val="tx1"/>
                </a:solidFill>
              </a:rPr>
              <a:t>p2</a:t>
            </a:r>
            <a:r>
              <a:rPr lang="zh-CN" altLang="en-US">
                <a:solidFill>
                  <a:schemeClr val="tx1"/>
                </a:solidFill>
              </a:rPr>
              <a:t>都指向同一数组中的元素时才有意义</a:t>
            </a:r>
            <a:r>
              <a:rPr lang="en-US" altLang="zh-CN">
                <a:solidFill>
                  <a:schemeClr val="tx1"/>
                </a:solidFill>
              </a:rPr>
              <a:t>)</a:t>
            </a:r>
            <a:r>
              <a:rPr lang="zh-CN" altLang="en-US">
                <a:solidFill>
                  <a:schemeClr val="tx1"/>
                </a:solidFill>
              </a:rPr>
              <a:t>，结果是两个地址之差除以数组元素的长度。注意</a:t>
            </a:r>
            <a:r>
              <a:rPr lang="en-US" altLang="zh-CN">
                <a:solidFill>
                  <a:schemeClr val="tx1"/>
                </a:solidFill>
              </a:rPr>
              <a:t>: </a:t>
            </a:r>
            <a:r>
              <a:rPr lang="zh-CN" altLang="en-US">
                <a:solidFill>
                  <a:schemeClr val="tx1"/>
                </a:solidFill>
              </a:rPr>
              <a:t>两个地址不能相加，如</a:t>
            </a:r>
            <a:r>
              <a:rPr lang="en-US" altLang="zh-CN">
                <a:solidFill>
                  <a:schemeClr val="tx1"/>
                </a:solidFill>
              </a:rPr>
              <a:t>p1+p2</a:t>
            </a:r>
            <a:r>
              <a:rPr lang="zh-CN" altLang="en-US">
                <a:solidFill>
                  <a:schemeClr val="tx1"/>
                </a:solidFill>
              </a:rPr>
              <a:t>是无实际意义的。</a:t>
            </a:r>
            <a:endParaRPr lang="en-US" altLang="zh-CN">
              <a:solidFill>
                <a:schemeClr val="tx1"/>
              </a:solidFill>
            </a:endParaRPr>
          </a:p>
          <a:p>
            <a:pPr algn="just" fontAlgn="auto">
              <a:lnSpc>
                <a:spcPct val="120000"/>
              </a:lnSpc>
              <a:spcBef>
                <a:spcPts val="600"/>
              </a:spcBef>
              <a:spcAft>
                <a:spcPts val="600"/>
              </a:spcAft>
              <a:defRPr/>
            </a:pPr>
            <a:r>
              <a:rPr lang="zh-CN" altLang="en-US">
                <a:solidFill>
                  <a:schemeClr val="tx1"/>
                </a:solidFill>
              </a:rPr>
              <a:t>如果</a:t>
            </a:r>
            <a:r>
              <a:rPr lang="en-US" altLang="zh-CN">
                <a:solidFill>
                  <a:schemeClr val="tx1"/>
                </a:solidFill>
              </a:rPr>
              <a:t>p</a:t>
            </a:r>
            <a:r>
              <a:rPr lang="zh-CN" altLang="en-US">
                <a:solidFill>
                  <a:schemeClr val="tx1"/>
                </a:solidFill>
              </a:rPr>
              <a:t>的初值为</a:t>
            </a:r>
            <a:r>
              <a:rPr lang="en-US" altLang="zh-CN">
                <a:solidFill>
                  <a:schemeClr val="tx1"/>
                </a:solidFill>
              </a:rPr>
              <a:t>&amp;a[0]</a:t>
            </a:r>
            <a:r>
              <a:rPr lang="zh-CN" altLang="en-US">
                <a:solidFill>
                  <a:schemeClr val="tx1"/>
                </a:solidFill>
              </a:rPr>
              <a:t>，则</a:t>
            </a:r>
            <a:r>
              <a:rPr lang="en-US" altLang="zh-CN">
                <a:solidFill>
                  <a:schemeClr val="tx1"/>
                </a:solidFill>
              </a:rPr>
              <a:t>p+i</a:t>
            </a:r>
            <a:r>
              <a:rPr lang="zh-CN" altLang="en-US">
                <a:solidFill>
                  <a:schemeClr val="tx1"/>
                </a:solidFill>
              </a:rPr>
              <a:t>和</a:t>
            </a:r>
            <a:r>
              <a:rPr lang="en-US" altLang="zh-CN">
                <a:solidFill>
                  <a:schemeClr val="tx1"/>
                </a:solidFill>
              </a:rPr>
              <a:t>a+i</a:t>
            </a:r>
            <a:r>
              <a:rPr lang="zh-CN" altLang="en-US">
                <a:solidFill>
                  <a:schemeClr val="tx1"/>
                </a:solidFill>
              </a:rPr>
              <a:t>就是数组元素</a:t>
            </a:r>
            <a:r>
              <a:rPr lang="en-US" altLang="zh-CN">
                <a:solidFill>
                  <a:schemeClr val="tx1"/>
                </a:solidFill>
              </a:rPr>
              <a:t>a[i]</a:t>
            </a:r>
            <a:r>
              <a:rPr lang="zh-CN" altLang="en-US">
                <a:solidFill>
                  <a:schemeClr val="tx1"/>
                </a:solidFill>
              </a:rPr>
              <a:t>的地址，或者说，它们指向</a:t>
            </a:r>
            <a:r>
              <a:rPr lang="en-US" altLang="zh-CN">
                <a:solidFill>
                  <a:schemeClr val="tx1"/>
                </a:solidFill>
              </a:rPr>
              <a:t>a</a:t>
            </a:r>
            <a:r>
              <a:rPr lang="zh-CN" altLang="en-US">
                <a:solidFill>
                  <a:schemeClr val="tx1"/>
                </a:solidFill>
              </a:rPr>
              <a:t>数组序号为</a:t>
            </a:r>
            <a:r>
              <a:rPr lang="en-US" altLang="zh-CN">
                <a:solidFill>
                  <a:schemeClr val="tx1"/>
                </a:solidFill>
              </a:rPr>
              <a:t>i</a:t>
            </a:r>
            <a:r>
              <a:rPr lang="zh-CN" altLang="en-US">
                <a:solidFill>
                  <a:schemeClr val="tx1"/>
                </a:solidFill>
              </a:rPr>
              <a:t>的元素。</a:t>
            </a:r>
            <a:endParaRPr lang="en-US" altLang="zh-CN">
              <a:solidFill>
                <a:schemeClr val="tx1"/>
              </a:solidFill>
            </a:endParaRPr>
          </a:p>
          <a:p>
            <a:pPr algn="just" fontAlgn="auto">
              <a:lnSpc>
                <a:spcPct val="120000"/>
              </a:lnSpc>
              <a:spcBef>
                <a:spcPts val="600"/>
              </a:spcBef>
              <a:spcAft>
                <a:spcPts val="600"/>
              </a:spcAft>
              <a:defRPr/>
            </a:pPr>
            <a:r>
              <a:rPr lang="en-US" altLang="zh-CN">
                <a:solidFill>
                  <a:schemeClr val="tx1"/>
                </a:solidFill>
              </a:rPr>
              <a:t>*(p+i)</a:t>
            </a:r>
            <a:r>
              <a:rPr lang="zh-CN" altLang="en-US">
                <a:solidFill>
                  <a:schemeClr val="tx1"/>
                </a:solidFill>
              </a:rPr>
              <a:t>或*</a:t>
            </a:r>
            <a:r>
              <a:rPr lang="en-US" altLang="zh-CN">
                <a:solidFill>
                  <a:schemeClr val="tx1"/>
                </a:solidFill>
              </a:rPr>
              <a:t>(a+i)</a:t>
            </a:r>
            <a:r>
              <a:rPr lang="zh-CN" altLang="en-US">
                <a:solidFill>
                  <a:schemeClr val="tx1"/>
                </a:solidFill>
              </a:rPr>
              <a:t>是</a:t>
            </a:r>
            <a:r>
              <a:rPr lang="en-US" altLang="zh-CN">
                <a:solidFill>
                  <a:schemeClr val="tx1"/>
                </a:solidFill>
              </a:rPr>
              <a:t>p+i</a:t>
            </a:r>
            <a:r>
              <a:rPr lang="zh-CN" altLang="en-US">
                <a:solidFill>
                  <a:schemeClr val="tx1"/>
                </a:solidFill>
              </a:rPr>
              <a:t>或</a:t>
            </a:r>
            <a:r>
              <a:rPr lang="en-US" altLang="zh-CN">
                <a:solidFill>
                  <a:schemeClr val="tx1"/>
                </a:solidFill>
              </a:rPr>
              <a:t>a+i</a:t>
            </a:r>
            <a:r>
              <a:rPr lang="zh-CN" altLang="en-US">
                <a:solidFill>
                  <a:schemeClr val="tx1"/>
                </a:solidFill>
              </a:rPr>
              <a:t>所指向的数组元素，即</a:t>
            </a:r>
            <a:r>
              <a:rPr lang="en-US" altLang="zh-CN">
                <a:solidFill>
                  <a:schemeClr val="tx1"/>
                </a:solidFill>
              </a:rPr>
              <a:t>a[i]</a:t>
            </a:r>
            <a:r>
              <a:rPr lang="zh-CN" altLang="en-US">
                <a:solidFill>
                  <a:schemeClr val="tx1"/>
                </a:solidFill>
              </a:rPr>
              <a:t>。</a:t>
            </a:r>
            <a:r>
              <a:rPr lang="en-US" altLang="zh-CN">
                <a:solidFill>
                  <a:schemeClr val="tx1"/>
                </a:solidFill>
              </a:rPr>
              <a:t>[]</a:t>
            </a:r>
            <a:r>
              <a:rPr lang="zh-CN" altLang="en-US">
                <a:solidFill>
                  <a:schemeClr val="tx1"/>
                </a:solidFill>
              </a:rPr>
              <a:t>实际上是变址运算符，即将</a:t>
            </a:r>
            <a:r>
              <a:rPr lang="en-US" altLang="zh-CN">
                <a:solidFill>
                  <a:schemeClr val="tx1"/>
                </a:solidFill>
              </a:rPr>
              <a:t>a[i]</a:t>
            </a:r>
            <a:r>
              <a:rPr lang="zh-CN" altLang="en-US">
                <a:solidFill>
                  <a:schemeClr val="tx1"/>
                </a:solidFill>
              </a:rPr>
              <a:t>按</a:t>
            </a:r>
            <a:r>
              <a:rPr lang="en-US" altLang="zh-CN">
                <a:solidFill>
                  <a:schemeClr val="tx1"/>
                </a:solidFill>
              </a:rPr>
              <a:t>a+i</a:t>
            </a:r>
            <a:r>
              <a:rPr lang="zh-CN" altLang="en-US">
                <a:solidFill>
                  <a:schemeClr val="tx1"/>
                </a:solidFill>
              </a:rPr>
              <a:t>计算地址，然后找出此地址单元中的值。</a:t>
            </a:r>
          </a:p>
        </p:txBody>
      </p:sp>
      <p:grpSp>
        <p:nvGrpSpPr>
          <p:cNvPr id="38915" name="组合 3"/>
          <p:cNvGrpSpPr>
            <a:grpSpLocks/>
          </p:cNvGrpSpPr>
          <p:nvPr/>
        </p:nvGrpSpPr>
        <p:grpSpPr bwMode="auto">
          <a:xfrm>
            <a:off x="7923213" y="1193800"/>
            <a:ext cx="3586162" cy="1504950"/>
            <a:chOff x="8582294" y="4088154"/>
            <a:chExt cx="3701309" cy="1505938"/>
          </a:xfrm>
        </p:grpSpPr>
        <p:sp>
          <p:nvSpPr>
            <p:cNvPr id="5" name="MH_Other_1">
              <a:extLst>
                <a:ext uri="{FF2B5EF4-FFF2-40B4-BE49-F238E27FC236}"/>
              </a:extLst>
            </p:cNvPr>
            <p:cNvSpPr/>
            <p:nvPr>
              <p:custDataLst>
                <p:tags r:id="rId2"/>
              </p:custDataLst>
            </p:nvPr>
          </p:nvSpPr>
          <p:spPr>
            <a:xfrm>
              <a:off x="8582294" y="4088154"/>
              <a:ext cx="774997" cy="522631"/>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rgbClr val="FEFFFF"/>
                  </a:solidFill>
                </a:rPr>
                <a:t>注意</a:t>
              </a:r>
            </a:p>
          </p:txBody>
        </p:sp>
        <p:sp>
          <p:nvSpPr>
            <p:cNvPr id="6" name="MH_SubTitle_1">
              <a:extLst>
                <a:ext uri="{FF2B5EF4-FFF2-40B4-BE49-F238E27FC236}"/>
              </a:extLst>
            </p:cNvPr>
            <p:cNvSpPr/>
            <p:nvPr>
              <p:custDataLst>
                <p:tags r:id="rId3"/>
              </p:custDataLst>
            </p:nvPr>
          </p:nvSpPr>
          <p:spPr>
            <a:xfrm>
              <a:off x="9372038" y="4088154"/>
              <a:ext cx="2901734" cy="150593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285750" indent="-285750" fontAlgn="auto">
                <a:lnSpc>
                  <a:spcPct val="120000"/>
                </a:lnSpc>
                <a:spcBef>
                  <a:spcPts val="0"/>
                </a:spcBef>
                <a:spcAft>
                  <a:spcPts val="600"/>
                </a:spcAft>
                <a:buFont typeface="Arial" panose="020B0604020202020204" pitchFamily="34" charset="0"/>
                <a:buChar char="•"/>
                <a:defRPr/>
              </a:pPr>
              <a:r>
                <a:rPr lang="zh-CN" altLang="en-US" sz="1600">
                  <a:solidFill>
                    <a:schemeClr val="tx1">
                      <a:lumMod val="75000"/>
                      <a:lumOff val="25000"/>
                    </a:schemeClr>
                  </a:solidFill>
                </a:rPr>
                <a:t> 执行</a:t>
              </a:r>
              <a:r>
                <a:rPr lang="en-US" altLang="zh-CN" sz="1600">
                  <a:solidFill>
                    <a:schemeClr val="tx1">
                      <a:lumMod val="75000"/>
                      <a:lumOff val="25000"/>
                    </a:schemeClr>
                  </a:solidFill>
                </a:rPr>
                <a:t>p+1</a:t>
              </a:r>
              <a:r>
                <a:rPr lang="zh-CN" altLang="en-US" sz="1600">
                  <a:solidFill>
                    <a:schemeClr val="tx1">
                      <a:lumMod val="75000"/>
                      <a:lumOff val="25000"/>
                    </a:schemeClr>
                  </a:solidFill>
                </a:rPr>
                <a:t>时并不是将</a:t>
              </a:r>
              <a:r>
                <a:rPr lang="en-US" altLang="zh-CN" sz="1600">
                  <a:solidFill>
                    <a:schemeClr val="tx1">
                      <a:lumMod val="75000"/>
                      <a:lumOff val="25000"/>
                    </a:schemeClr>
                  </a:solidFill>
                </a:rPr>
                <a:t>p</a:t>
              </a:r>
              <a:r>
                <a:rPr lang="zh-CN" altLang="en-US" sz="1600">
                  <a:solidFill>
                    <a:schemeClr val="tx1">
                      <a:lumMod val="75000"/>
                      <a:lumOff val="25000"/>
                    </a:schemeClr>
                  </a:solidFill>
                </a:rPr>
                <a:t>的值</a:t>
              </a:r>
              <a:r>
                <a:rPr lang="en-US" altLang="zh-CN" sz="1600">
                  <a:solidFill>
                    <a:schemeClr val="tx1">
                      <a:lumMod val="75000"/>
                      <a:lumOff val="25000"/>
                    </a:schemeClr>
                  </a:solidFill>
                </a:rPr>
                <a:t>(</a:t>
              </a:r>
              <a:r>
                <a:rPr lang="zh-CN" altLang="en-US" sz="1600">
                  <a:solidFill>
                    <a:schemeClr val="tx1">
                      <a:lumMod val="75000"/>
                      <a:lumOff val="25000"/>
                    </a:schemeClr>
                  </a:solidFill>
                </a:rPr>
                <a:t>地址</a:t>
              </a:r>
              <a:r>
                <a:rPr lang="en-US" altLang="zh-CN" sz="1600">
                  <a:solidFill>
                    <a:schemeClr val="tx1">
                      <a:lumMod val="75000"/>
                      <a:lumOff val="25000"/>
                    </a:schemeClr>
                  </a:solidFill>
                </a:rPr>
                <a:t>)</a:t>
              </a:r>
              <a:r>
                <a:rPr lang="zh-CN" altLang="en-US" sz="1600">
                  <a:solidFill>
                    <a:schemeClr val="tx1">
                      <a:lumMod val="75000"/>
                      <a:lumOff val="25000"/>
                    </a:schemeClr>
                  </a:solidFill>
                </a:rPr>
                <a:t>简单地加</a:t>
              </a:r>
              <a:r>
                <a:rPr lang="en-US" altLang="zh-CN" sz="1600">
                  <a:solidFill>
                    <a:schemeClr val="tx1">
                      <a:lumMod val="75000"/>
                      <a:lumOff val="25000"/>
                    </a:schemeClr>
                  </a:solidFill>
                </a:rPr>
                <a:t>1</a:t>
              </a:r>
              <a:r>
                <a:rPr lang="zh-CN" altLang="en-US" sz="1600">
                  <a:solidFill>
                    <a:schemeClr val="tx1">
                      <a:lumMod val="75000"/>
                      <a:lumOff val="25000"/>
                    </a:schemeClr>
                  </a:solidFill>
                </a:rPr>
                <a:t>，而是根据定义的基类型加上一个数组元素所占用的字节数。</a:t>
              </a:r>
              <a:endParaRPr lang="zh-CN" altLang="en-US" sz="1600" dirty="0">
                <a:solidFill>
                  <a:schemeClr val="tx1">
                    <a:lumMod val="75000"/>
                    <a:lumOff val="25000"/>
                  </a:schemeClr>
                </a:solidFill>
              </a:endParaRPr>
            </a:p>
          </p:txBody>
        </p:sp>
        <p:sp>
          <p:nvSpPr>
            <p:cNvPr id="7" name="MH_Other_2">
              <a:extLst>
                <a:ext uri="{FF2B5EF4-FFF2-40B4-BE49-F238E27FC236}"/>
              </a:extLst>
            </p:cNvPr>
            <p:cNvSpPr/>
            <p:nvPr>
              <p:custDataLst>
                <p:tags r:id="rId4"/>
              </p:custDataLst>
            </p:nvPr>
          </p:nvSpPr>
          <p:spPr>
            <a:xfrm rot="16200000">
              <a:off x="11981951" y="5292442"/>
              <a:ext cx="301823" cy="301479"/>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aphicFrame>
        <p:nvGraphicFramePr>
          <p:cNvPr id="8" name="表格 7"/>
          <p:cNvGraphicFramePr>
            <a:graphicFrameLocks noGrp="1"/>
          </p:cNvGraphicFramePr>
          <p:nvPr/>
        </p:nvGraphicFramePr>
        <p:xfrm>
          <a:off x="8674100" y="3016250"/>
          <a:ext cx="2495550" cy="3627438"/>
        </p:xfrm>
        <a:graphic>
          <a:graphicData uri="http://schemas.openxmlformats.org/drawingml/2006/table">
            <a:tbl>
              <a:tblPr>
                <a:tableStyleId>{5C22544A-7EE6-4342-B048-85BDC9FD1C3A}</a:tableStyleId>
              </a:tblPr>
              <a:tblGrid>
                <a:gridCol w="1080000">
                  <a:extLst>
                    <a:ext uri="{9D8B030D-6E8A-4147-A177-3AD203B41FA5}"/>
                  </a:extLst>
                </a:gridCol>
                <a:gridCol w="708108">
                  <a:extLst>
                    <a:ext uri="{9D8B030D-6E8A-4147-A177-3AD203B41FA5}"/>
                  </a:extLst>
                </a:gridCol>
                <a:gridCol w="708108">
                  <a:extLst>
                    <a:ext uri="{9D8B030D-6E8A-4147-A177-3AD203B41FA5}"/>
                  </a:extLst>
                </a:gridCol>
              </a:tblGrid>
              <a:tr h="0">
                <a:tc>
                  <a:txBody>
                    <a:bodyPr/>
                    <a:lstStyle/>
                    <a:p>
                      <a:r>
                        <a:rPr lang="en-US" altLang="zh-CN" sz="1600"/>
                        <a:t>p</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r>
                        <a:rPr lang="zh-CN" altLang="en-US" sz="1400"/>
                        <a:t>数组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r>
                        <a:rPr lang="en-US" altLang="zh-CN" sz="1600"/>
                        <a:t>p+1,a+1</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lnT w="12700" cmpd="sng">
                      <a:noFill/>
                    </a:lnT>
                  </a:tcPr>
                </a:tc>
                <a:tc>
                  <a:txBody>
                    <a:bodyPr/>
                    <a:lstStyle/>
                    <a:p>
                      <a:r>
                        <a:rPr lang="en-US" altLang="zh-CN" sz="1400"/>
                        <a:t>a[0]</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r>
                        <a:rPr lang="en-US" altLang="zh-CN" sz="1400"/>
                        <a:t>a[1]</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r>
                        <a:rPr lang="en-US" altLang="zh-CN" sz="1400"/>
                        <a:t>a[2]</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r>
                        <a:rPr lang="en-US" altLang="zh-CN" sz="1400"/>
                        <a:t>p+i,a+i</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a:t>*</a:t>
                      </a:r>
                      <a:r>
                        <a:rPr lang="en-US" altLang="zh-CN" sz="1400"/>
                        <a:t>(p+i)</a:t>
                      </a:r>
                      <a:endParaRPr lang="zh-CN" altLang="en-US" sz="1400"/>
                    </a:p>
                  </a:txBody>
                  <a:tcPr anchor="ctr">
                    <a:lnL w="12700" cmpd="sng">
                      <a:noFill/>
                    </a:lnL>
                    <a:lnR w="12700" cmpd="sng">
                      <a:noFill/>
                    </a:lnR>
                  </a:tcPr>
                </a:tc>
                <a:tc>
                  <a:txBody>
                    <a:bodyPr/>
                    <a:lstStyle/>
                    <a:p>
                      <a:r>
                        <a:rPr lang="en-US" altLang="zh-CN" sz="1400"/>
                        <a:t>a[i]</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a:t>p+9,a+9</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r>
                        <a:rPr lang="en-US" altLang="zh-CN" sz="1400"/>
                        <a:t>a[9]</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bl>
          </a:graphicData>
        </a:graphic>
      </p:graphicFrame>
      <p:cxnSp>
        <p:nvCxnSpPr>
          <p:cNvPr id="9" name="直接连接符 8"/>
          <p:cNvCxnSpPr/>
          <p:nvPr/>
        </p:nvCxnSpPr>
        <p:spPr>
          <a:xfrm>
            <a:off x="8674100" y="3351213"/>
            <a:ext cx="1058863"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674100" y="3679825"/>
            <a:ext cx="1058863"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674100" y="5210175"/>
            <a:ext cx="1058863"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674100" y="6122988"/>
            <a:ext cx="1058863"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a:xfrm>
            <a:off x="28575" y="39688"/>
            <a:ext cx="10515600" cy="952500"/>
          </a:xfrm>
        </p:spPr>
        <p:txBody>
          <a:bodyPr/>
          <a:lstStyle/>
          <a:p>
            <a:r>
              <a:rPr lang="zh-CN" altLang="en-US" smtClean="0"/>
              <a:t>通过指针引用数组元素</a:t>
            </a:r>
          </a:p>
        </p:txBody>
      </p:sp>
      <p:sp>
        <p:nvSpPr>
          <p:cNvPr id="40962" name="内容占位符 2"/>
          <p:cNvSpPr>
            <a:spLocks noGrp="1"/>
          </p:cNvSpPr>
          <p:nvPr>
            <p:ph idx="1"/>
          </p:nvPr>
        </p:nvSpPr>
        <p:spPr>
          <a:xfrm>
            <a:off x="-209550" y="998538"/>
            <a:ext cx="9723438"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8.6】</a:t>
            </a:r>
            <a:r>
              <a:rPr lang="zh-CN" altLang="en-US" sz="2000" smtClean="0">
                <a:solidFill>
                  <a:schemeClr val="accent1"/>
                </a:solidFill>
              </a:rPr>
              <a:t>有一个整型数组</a:t>
            </a:r>
            <a:r>
              <a:rPr lang="en-US" altLang="zh-CN" sz="2000" smtClean="0">
                <a:solidFill>
                  <a:schemeClr val="accent1"/>
                </a:solidFill>
              </a:rPr>
              <a:t>a</a:t>
            </a:r>
            <a:r>
              <a:rPr lang="zh-CN" altLang="en-US" sz="2000" smtClean="0">
                <a:solidFill>
                  <a:schemeClr val="accent1"/>
                </a:solidFill>
              </a:rPr>
              <a:t>，有</a:t>
            </a:r>
            <a:r>
              <a:rPr lang="en-US" altLang="zh-CN" sz="2000" smtClean="0">
                <a:solidFill>
                  <a:schemeClr val="accent1"/>
                </a:solidFill>
              </a:rPr>
              <a:t>10</a:t>
            </a:r>
            <a:r>
              <a:rPr lang="zh-CN" altLang="en-US" sz="2000" smtClean="0">
                <a:solidFill>
                  <a:schemeClr val="accent1"/>
                </a:solidFill>
              </a:rPr>
              <a:t>个元素，要求输出数组中的全部元素。</a:t>
            </a:r>
          </a:p>
        </p:txBody>
      </p:sp>
      <p:sp>
        <p:nvSpPr>
          <p:cNvPr id="29" name="圆角矩形 12">
            <a:extLst>
              <a:ext uri="{FF2B5EF4-FFF2-40B4-BE49-F238E27FC236}"/>
            </a:extLst>
          </p:cNvPr>
          <p:cNvSpPr/>
          <p:nvPr/>
        </p:nvSpPr>
        <p:spPr>
          <a:xfrm>
            <a:off x="28575" y="1804988"/>
            <a:ext cx="3781425" cy="3443287"/>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int a[10];</a:t>
            </a:r>
          </a:p>
          <a:p>
            <a:pPr defTabSz="363538" fontAlgn="auto">
              <a:lnSpc>
                <a:spcPct val="120000"/>
              </a:lnSpc>
              <a:spcBef>
                <a:spcPts val="0"/>
              </a:spcBef>
              <a:spcAft>
                <a:spcPts val="0"/>
              </a:spcAft>
              <a:defRPr/>
            </a:pPr>
            <a:r>
              <a:rPr lang="en-US" altLang="zh-CN" sz="1400"/>
              <a:t>	int i;</a:t>
            </a:r>
          </a:p>
          <a:p>
            <a:pPr defTabSz="363538" fontAlgn="auto">
              <a:lnSpc>
                <a:spcPct val="120000"/>
              </a:lnSpc>
              <a:spcBef>
                <a:spcPts val="0"/>
              </a:spcBef>
              <a:spcAft>
                <a:spcPts val="0"/>
              </a:spcAft>
              <a:defRPr/>
            </a:pPr>
            <a:r>
              <a:rPr lang="en-US" altLang="zh-CN" sz="1400"/>
              <a:t>	printf("please enter 10 integer numbers:");</a:t>
            </a:r>
          </a:p>
          <a:p>
            <a:pPr defTabSz="363538" fontAlgn="auto">
              <a:lnSpc>
                <a:spcPct val="120000"/>
              </a:lnSpc>
              <a:spcBef>
                <a:spcPts val="0"/>
              </a:spcBef>
              <a:spcAft>
                <a:spcPts val="0"/>
              </a:spcAft>
              <a:defRPr/>
            </a:pPr>
            <a:r>
              <a:rPr lang="en-US" altLang="zh-CN" sz="1400"/>
              <a:t>	for(i=0;i&lt;10;i++)</a:t>
            </a:r>
          </a:p>
          <a:p>
            <a:pPr defTabSz="363538" fontAlgn="auto">
              <a:lnSpc>
                <a:spcPct val="120000"/>
              </a:lnSpc>
              <a:spcBef>
                <a:spcPts val="0"/>
              </a:spcBef>
              <a:spcAft>
                <a:spcPts val="0"/>
              </a:spcAft>
              <a:defRPr/>
            </a:pPr>
            <a:r>
              <a:rPr lang="en-US" altLang="zh-CN" sz="1400"/>
              <a:t>	</a:t>
            </a:r>
            <a:r>
              <a:rPr lang="en-US" altLang="zh-CN" sz="1400"/>
              <a:t>	scanf</a:t>
            </a:r>
            <a:r>
              <a:rPr lang="en-US" altLang="zh-CN" sz="1400"/>
              <a:t>("%d",&amp;a[i]);</a:t>
            </a:r>
          </a:p>
          <a:p>
            <a:pPr defTabSz="363538" fontAlgn="auto">
              <a:lnSpc>
                <a:spcPct val="120000"/>
              </a:lnSpc>
              <a:spcBef>
                <a:spcPts val="0"/>
              </a:spcBef>
              <a:spcAft>
                <a:spcPts val="0"/>
              </a:spcAft>
              <a:defRPr/>
            </a:pPr>
            <a:r>
              <a:rPr lang="en-US" altLang="zh-CN" sz="1400"/>
              <a:t>	for(i=0;i&lt;10;i++)</a:t>
            </a:r>
          </a:p>
          <a:p>
            <a:pPr defTabSz="363538" fontAlgn="auto">
              <a:lnSpc>
                <a:spcPct val="120000"/>
              </a:lnSpc>
              <a:spcBef>
                <a:spcPts val="0"/>
              </a:spcBef>
              <a:spcAft>
                <a:spcPts val="0"/>
              </a:spcAft>
              <a:defRPr/>
            </a:pPr>
            <a:r>
              <a:rPr lang="en-US" altLang="zh-CN" sz="1400"/>
              <a:t>	</a:t>
            </a:r>
            <a:r>
              <a:rPr lang="en-US" altLang="zh-CN" sz="1400"/>
              <a:t>	printf</a:t>
            </a:r>
            <a:r>
              <a:rPr lang="en-US" altLang="zh-CN" sz="1400"/>
              <a:t>("%d ",</a:t>
            </a:r>
            <a:r>
              <a:rPr lang="en-US" altLang="zh-CN" sz="1400">
                <a:solidFill>
                  <a:schemeClr val="accent6"/>
                </a:solidFill>
              </a:rPr>
              <a:t>a[i]</a:t>
            </a:r>
            <a:r>
              <a:rPr lang="en-US" altLang="zh-CN" sz="1400"/>
              <a:t>);</a:t>
            </a:r>
          </a:p>
          <a:p>
            <a:pPr defTabSz="363538" fontAlgn="auto">
              <a:lnSpc>
                <a:spcPct val="120000"/>
              </a:lnSpc>
              <a:spcBef>
                <a:spcPts val="0"/>
              </a:spcBef>
              <a:spcAft>
                <a:spcPts val="0"/>
              </a:spcAft>
              <a:defRPr/>
            </a:pPr>
            <a:r>
              <a:rPr lang="en-US" altLang="zh-CN" sz="1400">
                <a:solidFill>
                  <a:srgbClr val="008000"/>
                </a:solidFill>
              </a:rPr>
              <a:t>	//</a:t>
            </a:r>
            <a:r>
              <a:rPr lang="zh-CN" altLang="en-US" sz="1400">
                <a:solidFill>
                  <a:srgbClr val="008000"/>
                </a:solidFill>
              </a:rPr>
              <a:t>数组元素用数组名和下标表示</a:t>
            </a:r>
          </a:p>
          <a:p>
            <a:pPr defTabSz="363538" fontAlgn="auto">
              <a:lnSpc>
                <a:spcPct val="120000"/>
              </a:lnSpc>
              <a:spcBef>
                <a:spcPts val="0"/>
              </a:spcBef>
              <a:spcAft>
                <a:spcPts val="0"/>
              </a:spcAft>
              <a:defRPr/>
            </a:pPr>
            <a:r>
              <a:rPr lang="zh-CN" altLang="en-US" sz="1400"/>
              <a:t>	</a:t>
            </a:r>
            <a:r>
              <a:rPr lang="en-US" altLang="zh-CN" sz="1400"/>
              <a:t>printf("%\n");</a:t>
            </a:r>
          </a:p>
          <a:p>
            <a:pPr defTabSz="363538" fontAlgn="auto">
              <a:lnSpc>
                <a:spcPct val="120000"/>
              </a:lnSpc>
              <a:spcBef>
                <a:spcPts val="0"/>
              </a:spcBef>
              <a:spcAft>
                <a:spcPts val="0"/>
              </a:spcAft>
              <a:defRPr/>
            </a:pPr>
            <a:r>
              <a:rPr lang="en-US" altLang="zh-CN" sz="1400"/>
              <a:t>	return 0;</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sp>
        <p:nvSpPr>
          <p:cNvPr id="5" name="圆角矩形 4"/>
          <p:cNvSpPr/>
          <p:nvPr/>
        </p:nvSpPr>
        <p:spPr>
          <a:xfrm>
            <a:off x="28575" y="1497013"/>
            <a:ext cx="3781425"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600" b="1"/>
              <a:t>①下标法</a:t>
            </a:r>
          </a:p>
        </p:txBody>
      </p:sp>
      <p:sp>
        <p:nvSpPr>
          <p:cNvPr id="37" name="圆角矩形 12">
            <a:extLst>
              <a:ext uri="{FF2B5EF4-FFF2-40B4-BE49-F238E27FC236}"/>
            </a:extLst>
          </p:cNvPr>
          <p:cNvSpPr/>
          <p:nvPr/>
        </p:nvSpPr>
        <p:spPr>
          <a:xfrm>
            <a:off x="3819525" y="1812925"/>
            <a:ext cx="4524375" cy="3443288"/>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int a[10];</a:t>
            </a:r>
          </a:p>
          <a:p>
            <a:pPr defTabSz="363538" fontAlgn="auto">
              <a:lnSpc>
                <a:spcPct val="120000"/>
              </a:lnSpc>
              <a:spcBef>
                <a:spcPts val="0"/>
              </a:spcBef>
              <a:spcAft>
                <a:spcPts val="0"/>
              </a:spcAft>
              <a:defRPr/>
            </a:pPr>
            <a:r>
              <a:rPr lang="en-US" altLang="zh-CN" sz="1400"/>
              <a:t>	int i;</a:t>
            </a:r>
          </a:p>
          <a:p>
            <a:pPr defTabSz="363538" fontAlgn="auto">
              <a:lnSpc>
                <a:spcPct val="120000"/>
              </a:lnSpc>
              <a:spcBef>
                <a:spcPts val="0"/>
              </a:spcBef>
              <a:spcAft>
                <a:spcPts val="0"/>
              </a:spcAft>
              <a:defRPr/>
            </a:pPr>
            <a:r>
              <a:rPr lang="en-US" altLang="zh-CN" sz="1400"/>
              <a:t>	printf("please enter 10 integer numbers:");</a:t>
            </a:r>
          </a:p>
          <a:p>
            <a:pPr defTabSz="363538" fontAlgn="auto">
              <a:lnSpc>
                <a:spcPct val="120000"/>
              </a:lnSpc>
              <a:spcBef>
                <a:spcPts val="0"/>
              </a:spcBef>
              <a:spcAft>
                <a:spcPts val="0"/>
              </a:spcAft>
              <a:defRPr/>
            </a:pPr>
            <a:r>
              <a:rPr lang="en-US" altLang="zh-CN" sz="1400"/>
              <a:t>	for(i=0;i&lt;10;i++)</a:t>
            </a:r>
          </a:p>
          <a:p>
            <a:pPr defTabSz="363538" fontAlgn="auto">
              <a:lnSpc>
                <a:spcPct val="120000"/>
              </a:lnSpc>
              <a:spcBef>
                <a:spcPts val="0"/>
              </a:spcBef>
              <a:spcAft>
                <a:spcPts val="0"/>
              </a:spcAft>
              <a:defRPr/>
            </a:pPr>
            <a:r>
              <a:rPr lang="en-US" altLang="zh-CN" sz="1400"/>
              <a:t>	</a:t>
            </a:r>
            <a:r>
              <a:rPr lang="en-US" altLang="zh-CN" sz="1400"/>
              <a:t>	scanf</a:t>
            </a:r>
            <a:r>
              <a:rPr lang="en-US" altLang="zh-CN" sz="1400"/>
              <a:t>("%d",&amp;a[i]);</a:t>
            </a:r>
          </a:p>
          <a:p>
            <a:pPr defTabSz="363538" fontAlgn="auto">
              <a:lnSpc>
                <a:spcPct val="120000"/>
              </a:lnSpc>
              <a:spcBef>
                <a:spcPts val="0"/>
              </a:spcBef>
              <a:spcAft>
                <a:spcPts val="0"/>
              </a:spcAft>
              <a:defRPr/>
            </a:pPr>
            <a:r>
              <a:rPr lang="en-US" altLang="zh-CN" sz="1400"/>
              <a:t>	for(i=0;i&lt;10;i++)</a:t>
            </a:r>
          </a:p>
          <a:p>
            <a:pPr defTabSz="363538" fontAlgn="auto">
              <a:lnSpc>
                <a:spcPct val="120000"/>
              </a:lnSpc>
              <a:spcBef>
                <a:spcPts val="0"/>
              </a:spcBef>
              <a:spcAft>
                <a:spcPts val="0"/>
              </a:spcAft>
              <a:defRPr/>
            </a:pPr>
            <a:r>
              <a:rPr lang="en-US" altLang="zh-CN" sz="1400"/>
              <a:t>	</a:t>
            </a:r>
            <a:r>
              <a:rPr lang="en-US" altLang="zh-CN" sz="1400"/>
              <a:t>	printf</a:t>
            </a:r>
            <a:r>
              <a:rPr lang="en-US" altLang="zh-CN" sz="1400"/>
              <a:t>("%d ",</a:t>
            </a:r>
            <a:r>
              <a:rPr lang="en-US" altLang="zh-CN" sz="1400">
                <a:solidFill>
                  <a:schemeClr val="accent6"/>
                </a:solidFill>
              </a:rPr>
              <a:t>*(a+i)</a:t>
            </a:r>
            <a:r>
              <a:rPr lang="en-US" altLang="zh-CN" sz="1400"/>
              <a:t>);</a:t>
            </a:r>
          </a:p>
          <a:p>
            <a:pPr defTabSz="363538" fontAlgn="auto">
              <a:lnSpc>
                <a:spcPct val="120000"/>
              </a:lnSpc>
              <a:spcBef>
                <a:spcPts val="0"/>
              </a:spcBef>
              <a:spcAft>
                <a:spcPts val="0"/>
              </a:spcAft>
              <a:defRPr/>
            </a:pPr>
            <a:r>
              <a:rPr lang="en-US" altLang="zh-CN" sz="1400">
                <a:solidFill>
                  <a:srgbClr val="008000"/>
                </a:solidFill>
              </a:rPr>
              <a:t>	//</a:t>
            </a:r>
            <a:r>
              <a:rPr lang="zh-CN" altLang="en-US" sz="1400">
                <a:solidFill>
                  <a:srgbClr val="008000"/>
                </a:solidFill>
              </a:rPr>
              <a:t>通过数组名和元素序号计算元素地址找到该元素</a:t>
            </a:r>
          </a:p>
          <a:p>
            <a:pPr defTabSz="363538" fontAlgn="auto">
              <a:lnSpc>
                <a:spcPct val="120000"/>
              </a:lnSpc>
              <a:spcBef>
                <a:spcPts val="0"/>
              </a:spcBef>
              <a:spcAft>
                <a:spcPts val="0"/>
              </a:spcAft>
              <a:defRPr/>
            </a:pPr>
            <a:r>
              <a:rPr lang="zh-CN" altLang="en-US" sz="1400"/>
              <a:t>	</a:t>
            </a:r>
            <a:r>
              <a:rPr lang="en-US" altLang="zh-CN" sz="1400"/>
              <a:t>printf("\n");</a:t>
            </a:r>
          </a:p>
          <a:p>
            <a:pPr defTabSz="363538" fontAlgn="auto">
              <a:lnSpc>
                <a:spcPct val="120000"/>
              </a:lnSpc>
              <a:spcBef>
                <a:spcPts val="0"/>
              </a:spcBef>
              <a:spcAft>
                <a:spcPts val="0"/>
              </a:spcAft>
              <a:defRPr/>
            </a:pPr>
            <a:r>
              <a:rPr lang="en-US" altLang="zh-CN" sz="1400"/>
              <a:t>	return 0;</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sp>
        <p:nvSpPr>
          <p:cNvPr id="41" name="圆角矩形 40"/>
          <p:cNvSpPr/>
          <p:nvPr/>
        </p:nvSpPr>
        <p:spPr>
          <a:xfrm>
            <a:off x="3819525" y="1504950"/>
            <a:ext cx="4524375"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600" b="1"/>
              <a:t>②通过数组名计算数组元素地址，找出元素的值</a:t>
            </a:r>
          </a:p>
        </p:txBody>
      </p:sp>
      <p:pic>
        <p:nvPicPr>
          <p:cNvPr id="40967" name="图片 6"/>
          <p:cNvPicPr>
            <a:picLocks noChangeAspect="1"/>
          </p:cNvPicPr>
          <p:nvPr/>
        </p:nvPicPr>
        <p:blipFill>
          <a:blip r:embed="rId4"/>
          <a:srcRect/>
          <a:stretch>
            <a:fillRect/>
          </a:stretch>
        </p:blipFill>
        <p:spPr bwMode="auto">
          <a:xfrm>
            <a:off x="7916863" y="611188"/>
            <a:ext cx="4238625" cy="809625"/>
          </a:xfrm>
          <a:prstGeom prst="rect">
            <a:avLst/>
          </a:prstGeom>
          <a:noFill/>
          <a:ln w="9525">
            <a:noFill/>
            <a:miter lim="800000"/>
            <a:headEnd/>
            <a:tailEnd/>
          </a:ln>
        </p:spPr>
      </p:pic>
      <p:sp>
        <p:nvSpPr>
          <p:cNvPr id="42" name="圆角矩形 12">
            <a:extLst>
              <a:ext uri="{FF2B5EF4-FFF2-40B4-BE49-F238E27FC236}"/>
            </a:extLst>
          </p:cNvPr>
          <p:cNvSpPr/>
          <p:nvPr/>
        </p:nvSpPr>
        <p:spPr>
          <a:xfrm>
            <a:off x="8343900" y="1816100"/>
            <a:ext cx="3811588" cy="3443288"/>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int a[10];</a:t>
            </a:r>
          </a:p>
          <a:p>
            <a:pPr defTabSz="363538" fontAlgn="auto">
              <a:lnSpc>
                <a:spcPct val="120000"/>
              </a:lnSpc>
              <a:spcBef>
                <a:spcPts val="0"/>
              </a:spcBef>
              <a:spcAft>
                <a:spcPts val="0"/>
              </a:spcAft>
              <a:defRPr/>
            </a:pPr>
            <a:r>
              <a:rPr lang="en-US" altLang="zh-CN" sz="1400"/>
              <a:t>	int *p,i;</a:t>
            </a:r>
          </a:p>
          <a:p>
            <a:pPr defTabSz="363538" fontAlgn="auto">
              <a:lnSpc>
                <a:spcPct val="120000"/>
              </a:lnSpc>
              <a:spcBef>
                <a:spcPts val="0"/>
              </a:spcBef>
              <a:spcAft>
                <a:spcPts val="0"/>
              </a:spcAft>
              <a:defRPr/>
            </a:pPr>
            <a:r>
              <a:rPr lang="en-US" altLang="zh-CN" sz="1400"/>
              <a:t>	printf("please enter 10 integer numbers:");</a:t>
            </a:r>
          </a:p>
          <a:p>
            <a:pPr defTabSz="363538" fontAlgn="auto">
              <a:lnSpc>
                <a:spcPct val="120000"/>
              </a:lnSpc>
              <a:spcBef>
                <a:spcPts val="0"/>
              </a:spcBef>
              <a:spcAft>
                <a:spcPts val="0"/>
              </a:spcAft>
              <a:defRPr/>
            </a:pPr>
            <a:r>
              <a:rPr lang="en-US" altLang="zh-CN" sz="1400"/>
              <a:t>	for(i=0;i&lt;10;i++)</a:t>
            </a:r>
          </a:p>
          <a:p>
            <a:pPr defTabSz="363538" fontAlgn="auto">
              <a:lnSpc>
                <a:spcPct val="120000"/>
              </a:lnSpc>
              <a:spcBef>
                <a:spcPts val="0"/>
              </a:spcBef>
              <a:spcAft>
                <a:spcPts val="0"/>
              </a:spcAft>
              <a:defRPr/>
            </a:pPr>
            <a:r>
              <a:rPr lang="en-US" altLang="zh-CN" sz="1400"/>
              <a:t>	</a:t>
            </a:r>
            <a:r>
              <a:rPr lang="en-US" altLang="zh-CN" sz="1400"/>
              <a:t>	scanf</a:t>
            </a:r>
            <a:r>
              <a:rPr lang="en-US" altLang="zh-CN" sz="1400"/>
              <a:t>("%d",&amp;a[i]);</a:t>
            </a:r>
          </a:p>
          <a:p>
            <a:pPr defTabSz="363538" fontAlgn="auto">
              <a:lnSpc>
                <a:spcPct val="120000"/>
              </a:lnSpc>
              <a:spcBef>
                <a:spcPts val="0"/>
              </a:spcBef>
              <a:spcAft>
                <a:spcPts val="0"/>
              </a:spcAft>
              <a:defRPr/>
            </a:pPr>
            <a:r>
              <a:rPr lang="en-US" altLang="zh-CN" sz="1400"/>
              <a:t>	for(</a:t>
            </a:r>
            <a:r>
              <a:rPr lang="en-US" altLang="zh-CN" sz="1400">
                <a:solidFill>
                  <a:schemeClr val="accent6"/>
                </a:solidFill>
              </a:rPr>
              <a:t>p=a;p&lt;(a+10);p++</a:t>
            </a:r>
            <a:r>
              <a:rPr lang="en-US" altLang="zh-CN" sz="1400"/>
              <a:t>)</a:t>
            </a:r>
          </a:p>
          <a:p>
            <a:pPr defTabSz="363538" fontAlgn="auto">
              <a:lnSpc>
                <a:spcPct val="120000"/>
              </a:lnSpc>
              <a:spcBef>
                <a:spcPts val="0"/>
              </a:spcBef>
              <a:spcAft>
                <a:spcPts val="0"/>
              </a:spcAft>
              <a:defRPr/>
            </a:pPr>
            <a:r>
              <a:rPr lang="en-US" altLang="zh-CN" sz="1400"/>
              <a:t>	</a:t>
            </a:r>
            <a:r>
              <a:rPr lang="en-US" altLang="zh-CN" sz="1400"/>
              <a:t>	printf</a:t>
            </a:r>
            <a:r>
              <a:rPr lang="en-US" altLang="zh-CN" sz="1400"/>
              <a:t>("%d ",</a:t>
            </a:r>
            <a:r>
              <a:rPr lang="en-US" altLang="zh-CN" sz="1400">
                <a:solidFill>
                  <a:schemeClr val="accent6"/>
                </a:solidFill>
              </a:rPr>
              <a:t>*p</a:t>
            </a:r>
            <a:r>
              <a:rPr lang="en-US" altLang="zh-CN" sz="1400"/>
              <a:t>);</a:t>
            </a:r>
          </a:p>
          <a:p>
            <a:pPr defTabSz="363538" fontAlgn="auto">
              <a:lnSpc>
                <a:spcPct val="120000"/>
              </a:lnSpc>
              <a:spcBef>
                <a:spcPts val="0"/>
              </a:spcBef>
              <a:spcAft>
                <a:spcPts val="0"/>
              </a:spcAft>
              <a:defRPr/>
            </a:pPr>
            <a:r>
              <a:rPr lang="en-US" altLang="zh-CN" sz="1400"/>
              <a:t>	</a:t>
            </a:r>
            <a:r>
              <a:rPr lang="en-US" altLang="zh-CN" sz="1400">
                <a:solidFill>
                  <a:srgbClr val="008000"/>
                </a:solidFill>
              </a:rPr>
              <a:t>//</a:t>
            </a:r>
            <a:r>
              <a:rPr lang="zh-CN" altLang="en-US" sz="1400">
                <a:solidFill>
                  <a:srgbClr val="008000"/>
                </a:solidFill>
              </a:rPr>
              <a:t>用指针指向当前的数组元素</a:t>
            </a:r>
          </a:p>
          <a:p>
            <a:pPr defTabSz="363538" fontAlgn="auto">
              <a:lnSpc>
                <a:spcPct val="120000"/>
              </a:lnSpc>
              <a:spcBef>
                <a:spcPts val="0"/>
              </a:spcBef>
              <a:spcAft>
                <a:spcPts val="0"/>
              </a:spcAft>
              <a:defRPr/>
            </a:pPr>
            <a:r>
              <a:rPr lang="zh-CN" altLang="en-US" sz="1400"/>
              <a:t>	</a:t>
            </a:r>
            <a:r>
              <a:rPr lang="en-US" altLang="zh-CN" sz="1400"/>
              <a:t>printf("\n");</a:t>
            </a:r>
          </a:p>
          <a:p>
            <a:pPr defTabSz="363538" fontAlgn="auto">
              <a:lnSpc>
                <a:spcPct val="120000"/>
              </a:lnSpc>
              <a:spcBef>
                <a:spcPts val="0"/>
              </a:spcBef>
              <a:spcAft>
                <a:spcPts val="0"/>
              </a:spcAft>
              <a:defRPr/>
            </a:pPr>
            <a:r>
              <a:rPr lang="en-US" altLang="zh-CN" sz="1400"/>
              <a:t>	return 0;</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sp>
        <p:nvSpPr>
          <p:cNvPr id="44" name="圆角矩形 43"/>
          <p:cNvSpPr/>
          <p:nvPr/>
        </p:nvSpPr>
        <p:spPr>
          <a:xfrm>
            <a:off x="8351838" y="1509713"/>
            <a:ext cx="380365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600" b="1"/>
              <a:t>③用指针变量指向数组元素</a:t>
            </a:r>
          </a:p>
        </p:txBody>
      </p:sp>
      <p:sp>
        <p:nvSpPr>
          <p:cNvPr id="45" name="MH_Desc_1"/>
          <p:cNvSpPr/>
          <p:nvPr>
            <p:custDataLst>
              <p:tags r:id="rId1"/>
            </p:custDataLst>
          </p:nvPr>
        </p:nvSpPr>
        <p:spPr>
          <a:xfrm>
            <a:off x="28575" y="5340350"/>
            <a:ext cx="12126913" cy="142081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600"/>
              </a:spcBef>
              <a:spcAft>
                <a:spcPts val="600"/>
              </a:spcAft>
              <a:defRPr/>
            </a:pPr>
            <a:r>
              <a:rPr lang="zh-CN" altLang="en-US" sz="1600">
                <a:solidFill>
                  <a:schemeClr val="tx1"/>
                </a:solidFill>
              </a:rPr>
              <a:t>第</a:t>
            </a:r>
            <a:r>
              <a:rPr lang="en-US" altLang="zh-CN" sz="1600">
                <a:solidFill>
                  <a:schemeClr val="tx1"/>
                </a:solidFill>
              </a:rPr>
              <a:t>(1)</a:t>
            </a:r>
            <a:r>
              <a:rPr lang="zh-CN" altLang="en-US" sz="1600">
                <a:solidFill>
                  <a:schemeClr val="tx1"/>
                </a:solidFill>
              </a:rPr>
              <a:t>和第</a:t>
            </a:r>
            <a:r>
              <a:rPr lang="en-US" altLang="zh-CN" sz="1600">
                <a:solidFill>
                  <a:schemeClr val="tx1"/>
                </a:solidFill>
              </a:rPr>
              <a:t>(2)</a:t>
            </a:r>
            <a:r>
              <a:rPr lang="zh-CN" altLang="en-US" sz="1600">
                <a:solidFill>
                  <a:schemeClr val="tx1"/>
                </a:solidFill>
              </a:rPr>
              <a:t>种方法执行效率是相同的。</a:t>
            </a:r>
            <a:r>
              <a:rPr lang="en-US" altLang="zh-CN" sz="1600">
                <a:solidFill>
                  <a:schemeClr val="tx1"/>
                </a:solidFill>
              </a:rPr>
              <a:t>C</a:t>
            </a:r>
            <a:r>
              <a:rPr lang="zh-CN" altLang="en-US" sz="1600">
                <a:solidFill>
                  <a:schemeClr val="tx1"/>
                </a:solidFill>
              </a:rPr>
              <a:t>编译系统是将</a:t>
            </a:r>
            <a:r>
              <a:rPr lang="en-US" altLang="zh-CN" sz="1600">
                <a:solidFill>
                  <a:schemeClr val="tx1"/>
                </a:solidFill>
              </a:rPr>
              <a:t>a[i]</a:t>
            </a:r>
            <a:r>
              <a:rPr lang="zh-CN" altLang="en-US" sz="1600">
                <a:solidFill>
                  <a:schemeClr val="tx1"/>
                </a:solidFill>
              </a:rPr>
              <a:t>转换为*</a:t>
            </a:r>
            <a:r>
              <a:rPr lang="en-US" altLang="zh-CN" sz="1600">
                <a:solidFill>
                  <a:schemeClr val="tx1"/>
                </a:solidFill>
              </a:rPr>
              <a:t>(a+i)</a:t>
            </a:r>
            <a:r>
              <a:rPr lang="zh-CN" altLang="en-US" sz="1600">
                <a:solidFill>
                  <a:schemeClr val="tx1"/>
                </a:solidFill>
              </a:rPr>
              <a:t>处理的，即先计算元素地址。因此用第</a:t>
            </a:r>
            <a:r>
              <a:rPr lang="en-US" altLang="zh-CN" sz="1600">
                <a:solidFill>
                  <a:schemeClr val="tx1"/>
                </a:solidFill>
              </a:rPr>
              <a:t>(1)</a:t>
            </a:r>
            <a:r>
              <a:rPr lang="zh-CN" altLang="en-US" sz="1600">
                <a:solidFill>
                  <a:schemeClr val="tx1"/>
                </a:solidFill>
              </a:rPr>
              <a:t>和第</a:t>
            </a:r>
            <a:r>
              <a:rPr lang="en-US" altLang="zh-CN" sz="1600">
                <a:solidFill>
                  <a:schemeClr val="tx1"/>
                </a:solidFill>
              </a:rPr>
              <a:t>(2)</a:t>
            </a:r>
            <a:r>
              <a:rPr lang="zh-CN" altLang="en-US" sz="1600">
                <a:solidFill>
                  <a:schemeClr val="tx1"/>
                </a:solidFill>
              </a:rPr>
              <a:t>种方法找数组元素费时较多。</a:t>
            </a:r>
            <a:endParaRPr lang="en-US" altLang="zh-CN" sz="1600">
              <a:solidFill>
                <a:schemeClr val="tx1"/>
              </a:solidFill>
            </a:endParaRPr>
          </a:p>
          <a:p>
            <a:pPr algn="just" fontAlgn="auto">
              <a:lnSpc>
                <a:spcPct val="120000"/>
              </a:lnSpc>
              <a:spcBef>
                <a:spcPts val="600"/>
              </a:spcBef>
              <a:spcAft>
                <a:spcPts val="600"/>
              </a:spcAft>
              <a:defRPr/>
            </a:pPr>
            <a:r>
              <a:rPr lang="zh-CN" altLang="en-US" sz="1600">
                <a:solidFill>
                  <a:schemeClr val="tx1"/>
                </a:solidFill>
              </a:rPr>
              <a:t>第</a:t>
            </a:r>
            <a:r>
              <a:rPr lang="en-US" altLang="zh-CN" sz="1600">
                <a:solidFill>
                  <a:schemeClr val="tx1"/>
                </a:solidFill>
              </a:rPr>
              <a:t>(3)</a:t>
            </a:r>
            <a:r>
              <a:rPr lang="zh-CN" altLang="en-US" sz="1600">
                <a:solidFill>
                  <a:schemeClr val="tx1"/>
                </a:solidFill>
              </a:rPr>
              <a:t>种方法比第</a:t>
            </a:r>
            <a:r>
              <a:rPr lang="en-US" altLang="zh-CN" sz="1600">
                <a:solidFill>
                  <a:schemeClr val="tx1"/>
                </a:solidFill>
              </a:rPr>
              <a:t>(1)</a:t>
            </a:r>
            <a:r>
              <a:rPr lang="zh-CN" altLang="en-US" sz="1600">
                <a:solidFill>
                  <a:schemeClr val="tx1"/>
                </a:solidFill>
              </a:rPr>
              <a:t>、第</a:t>
            </a:r>
            <a:r>
              <a:rPr lang="en-US" altLang="zh-CN" sz="1600">
                <a:solidFill>
                  <a:schemeClr val="tx1"/>
                </a:solidFill>
              </a:rPr>
              <a:t>(2)</a:t>
            </a:r>
            <a:r>
              <a:rPr lang="zh-CN" altLang="en-US" sz="1600">
                <a:solidFill>
                  <a:schemeClr val="tx1"/>
                </a:solidFill>
              </a:rPr>
              <a:t>种方法快，用指针变量直接指向元素，不必每次都重新计算地址，像</a:t>
            </a:r>
            <a:r>
              <a:rPr lang="en-US" altLang="zh-CN" sz="1600">
                <a:solidFill>
                  <a:schemeClr val="tx1"/>
                </a:solidFill>
              </a:rPr>
              <a:t>p++</a:t>
            </a:r>
            <a:r>
              <a:rPr lang="zh-CN" altLang="en-US" sz="1600">
                <a:solidFill>
                  <a:schemeClr val="tx1"/>
                </a:solidFill>
              </a:rPr>
              <a:t>这样的自加操作是比较快的。这种有规律地改变地址值</a:t>
            </a:r>
            <a:r>
              <a:rPr lang="en-US" altLang="zh-CN" sz="1600">
                <a:solidFill>
                  <a:schemeClr val="tx1"/>
                </a:solidFill>
              </a:rPr>
              <a:t>(p++)</a:t>
            </a:r>
            <a:r>
              <a:rPr lang="zh-CN" altLang="en-US" sz="1600">
                <a:solidFill>
                  <a:schemeClr val="tx1"/>
                </a:solidFill>
              </a:rPr>
              <a:t>能大大提高执行效率。</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a:xfrm>
            <a:off x="563563" y="544513"/>
            <a:ext cx="10515600" cy="954087"/>
          </a:xfrm>
        </p:spPr>
        <p:txBody>
          <a:bodyPr/>
          <a:lstStyle/>
          <a:p>
            <a:r>
              <a:rPr lang="zh-CN" altLang="en-US" smtClean="0"/>
              <a:t>通过指针引用数组元素</a:t>
            </a:r>
          </a:p>
        </p:txBody>
      </p:sp>
      <p:sp>
        <p:nvSpPr>
          <p:cNvPr id="45" name="MH_Desc_1"/>
          <p:cNvSpPr/>
          <p:nvPr>
            <p:custDataLst>
              <p:tags r:id="rId1"/>
            </p:custDataLst>
          </p:nvPr>
        </p:nvSpPr>
        <p:spPr>
          <a:xfrm>
            <a:off x="563563" y="1498600"/>
            <a:ext cx="10748962" cy="49117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600"/>
              </a:spcBef>
              <a:spcAft>
                <a:spcPts val="600"/>
              </a:spcAft>
              <a:defRPr/>
            </a:pPr>
            <a:r>
              <a:rPr lang="zh-CN" altLang="en-US" sz="1600">
                <a:solidFill>
                  <a:schemeClr val="tx1"/>
                </a:solidFill>
              </a:rPr>
              <a:t>用下标法比较直观，能直接知道是第几个元素。适合初学者使用。</a:t>
            </a:r>
            <a:endParaRPr lang="en-US" altLang="zh-CN" sz="1600">
              <a:solidFill>
                <a:schemeClr val="tx1"/>
              </a:solidFill>
            </a:endParaRPr>
          </a:p>
          <a:p>
            <a:pPr algn="just" fontAlgn="auto">
              <a:lnSpc>
                <a:spcPct val="120000"/>
              </a:lnSpc>
              <a:spcBef>
                <a:spcPts val="600"/>
              </a:spcBef>
              <a:spcAft>
                <a:spcPts val="600"/>
              </a:spcAft>
              <a:defRPr/>
            </a:pPr>
            <a:r>
              <a:rPr lang="zh-CN" altLang="en-US" sz="1600">
                <a:solidFill>
                  <a:schemeClr val="tx1"/>
                </a:solidFill>
              </a:rPr>
              <a:t>用地址法或指针变量的方法不直观，难以很快地判断出当前处理的是哪一个元素。单用指针变量的方法进行控制，可使程序简洁、高效。</a:t>
            </a:r>
          </a:p>
        </p:txBody>
      </p:sp>
      <p:grpSp>
        <p:nvGrpSpPr>
          <p:cNvPr id="43011" name="组合 45"/>
          <p:cNvGrpSpPr>
            <a:grpSpLocks/>
          </p:cNvGrpSpPr>
          <p:nvPr/>
        </p:nvGrpSpPr>
        <p:grpSpPr bwMode="auto">
          <a:xfrm>
            <a:off x="563563" y="2657475"/>
            <a:ext cx="10748962" cy="3227388"/>
            <a:chOff x="8582294" y="4088154"/>
            <a:chExt cx="11092289" cy="3227508"/>
          </a:xfrm>
        </p:grpSpPr>
        <p:sp>
          <p:nvSpPr>
            <p:cNvPr id="47" name="MH_Other_1">
              <a:extLst>
                <a:ext uri="{FF2B5EF4-FFF2-40B4-BE49-F238E27FC236}"/>
              </a:extLst>
            </p:cNvPr>
            <p:cNvSpPr/>
            <p:nvPr>
              <p:custDataLst>
                <p:tags r:id="rId2"/>
              </p:custDataLst>
            </p:nvPr>
          </p:nvSpPr>
          <p:spPr>
            <a:xfrm>
              <a:off x="8582294" y="4088154"/>
              <a:ext cx="774871" cy="52230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rgbClr val="FEFFFF"/>
                  </a:solidFill>
                </a:rPr>
                <a:t>注意</a:t>
              </a:r>
            </a:p>
          </p:txBody>
        </p:sp>
        <p:sp>
          <p:nvSpPr>
            <p:cNvPr id="48" name="MH_SubTitle_1">
              <a:extLst>
                <a:ext uri="{FF2B5EF4-FFF2-40B4-BE49-F238E27FC236}"/>
              </a:extLst>
            </p:cNvPr>
            <p:cNvSpPr/>
            <p:nvPr>
              <p:custDataLst>
                <p:tags r:id="rId3"/>
              </p:custDataLst>
            </p:nvPr>
          </p:nvSpPr>
          <p:spPr>
            <a:xfrm>
              <a:off x="9371909" y="4088154"/>
              <a:ext cx="10302674" cy="322750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285750" indent="-285750" fontAlgn="auto">
                <a:lnSpc>
                  <a:spcPct val="120000"/>
                </a:lnSpc>
                <a:spcBef>
                  <a:spcPts val="0"/>
                </a:spcBef>
                <a:spcAft>
                  <a:spcPts val="600"/>
                </a:spcAft>
                <a:buFont typeface="Arial" panose="020B0604020202020204" pitchFamily="34" charset="0"/>
                <a:buChar char="•"/>
                <a:defRPr/>
              </a:pPr>
              <a:r>
                <a:rPr lang="zh-CN" altLang="en-US" sz="1600">
                  <a:solidFill>
                    <a:schemeClr val="tx1">
                      <a:lumMod val="75000"/>
                      <a:lumOff val="25000"/>
                    </a:schemeClr>
                  </a:solidFill>
                </a:rPr>
                <a:t>在使用指针变量指向数组元素时，有以下几个问题要注意</a:t>
              </a:r>
              <a:r>
                <a:rPr lang="en-US" altLang="zh-CN" sz="1600">
                  <a:solidFill>
                    <a:schemeClr val="tx1">
                      <a:lumMod val="75000"/>
                      <a:lumOff val="25000"/>
                    </a:schemeClr>
                  </a:solidFill>
                </a:rPr>
                <a:t>: </a:t>
              </a:r>
            </a:p>
            <a:p>
              <a:pPr fontAlgn="auto">
                <a:lnSpc>
                  <a:spcPct val="120000"/>
                </a:lnSpc>
                <a:spcBef>
                  <a:spcPts val="0"/>
                </a:spcBef>
                <a:spcAft>
                  <a:spcPts val="600"/>
                </a:spcAft>
                <a:defRPr/>
              </a:pPr>
              <a:r>
                <a:rPr lang="en-US" altLang="zh-CN" sz="1600">
                  <a:solidFill>
                    <a:schemeClr val="tx1">
                      <a:lumMod val="75000"/>
                      <a:lumOff val="25000"/>
                    </a:schemeClr>
                  </a:solidFill>
                </a:rPr>
                <a:t>(1) </a:t>
              </a:r>
              <a:r>
                <a:rPr lang="zh-CN" altLang="en-US" sz="1600">
                  <a:solidFill>
                    <a:schemeClr val="tx1">
                      <a:lumMod val="75000"/>
                      <a:lumOff val="25000"/>
                    </a:schemeClr>
                  </a:solidFill>
                </a:rPr>
                <a:t>可以通过改变指针变量的值指向不同的元素。</a:t>
              </a:r>
            </a:p>
            <a:p>
              <a:pPr fontAlgn="auto">
                <a:lnSpc>
                  <a:spcPct val="120000"/>
                </a:lnSpc>
                <a:spcBef>
                  <a:spcPts val="0"/>
                </a:spcBef>
                <a:spcAft>
                  <a:spcPts val="600"/>
                </a:spcAft>
                <a:defRPr/>
              </a:pPr>
              <a:r>
                <a:rPr lang="zh-CN" altLang="en-US" sz="1600">
                  <a:solidFill>
                    <a:schemeClr val="tx1">
                      <a:lumMod val="75000"/>
                      <a:lumOff val="25000"/>
                    </a:schemeClr>
                  </a:solidFill>
                </a:rPr>
                <a:t>如果不用</a:t>
              </a:r>
              <a:r>
                <a:rPr lang="en-US" altLang="zh-CN" sz="1600">
                  <a:solidFill>
                    <a:schemeClr val="tx1">
                      <a:lumMod val="75000"/>
                      <a:lumOff val="25000"/>
                    </a:schemeClr>
                  </a:solidFill>
                </a:rPr>
                <a:t>p</a:t>
              </a:r>
              <a:r>
                <a:rPr lang="zh-CN" altLang="en-US" sz="1600">
                  <a:solidFill>
                    <a:schemeClr val="tx1">
                      <a:lumMod val="75000"/>
                      <a:lumOff val="25000"/>
                    </a:schemeClr>
                  </a:solidFill>
                </a:rPr>
                <a:t>变化的方法而用数组名</a:t>
              </a:r>
              <a:r>
                <a:rPr lang="en-US" altLang="zh-CN" sz="1600">
                  <a:solidFill>
                    <a:schemeClr val="tx1">
                      <a:lumMod val="75000"/>
                      <a:lumOff val="25000"/>
                    </a:schemeClr>
                  </a:solidFill>
                </a:rPr>
                <a:t>a</a:t>
              </a:r>
              <a:r>
                <a:rPr lang="zh-CN" altLang="en-US" sz="1600">
                  <a:solidFill>
                    <a:schemeClr val="tx1">
                      <a:lumMod val="75000"/>
                      <a:lumOff val="25000"/>
                    </a:schemeClr>
                  </a:solidFill>
                </a:rPr>
                <a:t>变化的方法（例如，用</a:t>
              </a:r>
              <a:r>
                <a:rPr lang="en-US" altLang="zh-CN" sz="1600">
                  <a:solidFill>
                    <a:schemeClr val="tx1">
                      <a:lumMod val="75000"/>
                      <a:lumOff val="25000"/>
                    </a:schemeClr>
                  </a:solidFill>
                </a:rPr>
                <a:t>a++</a:t>
              </a:r>
              <a:r>
                <a:rPr lang="zh-CN" altLang="en-US" sz="1600">
                  <a:solidFill>
                    <a:schemeClr val="tx1">
                      <a:lumMod val="75000"/>
                      <a:lumOff val="25000"/>
                    </a:schemeClr>
                  </a:solidFill>
                </a:rPr>
                <a:t>）行不行呢？</a:t>
              </a:r>
            </a:p>
            <a:p>
              <a:pPr fontAlgn="auto">
                <a:lnSpc>
                  <a:spcPct val="120000"/>
                </a:lnSpc>
                <a:spcBef>
                  <a:spcPts val="0"/>
                </a:spcBef>
                <a:spcAft>
                  <a:spcPts val="600"/>
                </a:spcAft>
                <a:defRPr/>
              </a:pPr>
              <a:endParaRPr lang="en-US" altLang="zh-CN" sz="1600">
                <a:solidFill>
                  <a:schemeClr val="tx1">
                    <a:lumMod val="75000"/>
                    <a:lumOff val="25000"/>
                  </a:schemeClr>
                </a:solidFill>
              </a:endParaRPr>
            </a:p>
            <a:p>
              <a:pPr fontAlgn="auto">
                <a:lnSpc>
                  <a:spcPct val="120000"/>
                </a:lnSpc>
                <a:spcBef>
                  <a:spcPts val="0"/>
                </a:spcBef>
                <a:spcAft>
                  <a:spcPts val="600"/>
                </a:spcAft>
                <a:defRPr/>
              </a:pPr>
              <a:r>
                <a:rPr lang="zh-CN" altLang="en-US" sz="1600">
                  <a:solidFill>
                    <a:schemeClr val="tx1">
                      <a:lumMod val="75000"/>
                      <a:lumOff val="25000"/>
                    </a:schemeClr>
                  </a:solidFill>
                </a:rPr>
                <a:t>因为数组名</a:t>
              </a:r>
              <a:r>
                <a:rPr lang="en-US" altLang="zh-CN" sz="1600">
                  <a:solidFill>
                    <a:schemeClr val="tx1">
                      <a:lumMod val="75000"/>
                      <a:lumOff val="25000"/>
                    </a:schemeClr>
                  </a:solidFill>
                </a:rPr>
                <a:t>a</a:t>
              </a:r>
              <a:r>
                <a:rPr lang="zh-CN" altLang="en-US" sz="1600">
                  <a:solidFill>
                    <a:schemeClr val="tx1">
                      <a:lumMod val="75000"/>
                      <a:lumOff val="25000"/>
                    </a:schemeClr>
                  </a:solidFill>
                </a:rPr>
                <a:t>代表数组首元素的地址，它是一个指针型常量，它的值在程序运行期间是固定不变的。既然</a:t>
              </a:r>
              <a:r>
                <a:rPr lang="en-US" altLang="zh-CN" sz="1600">
                  <a:solidFill>
                    <a:schemeClr val="tx1">
                      <a:lumMod val="75000"/>
                      <a:lumOff val="25000"/>
                    </a:schemeClr>
                  </a:solidFill>
                </a:rPr>
                <a:t>a</a:t>
              </a:r>
              <a:r>
                <a:rPr lang="zh-CN" altLang="en-US" sz="1600">
                  <a:solidFill>
                    <a:schemeClr val="tx1">
                      <a:lumMod val="75000"/>
                      <a:lumOff val="25000"/>
                    </a:schemeClr>
                  </a:solidFill>
                </a:rPr>
                <a:t>是常量，所以</a:t>
              </a:r>
              <a:r>
                <a:rPr lang="en-US" altLang="zh-CN" sz="1600">
                  <a:solidFill>
                    <a:schemeClr val="tx1">
                      <a:lumMod val="75000"/>
                      <a:lumOff val="25000"/>
                    </a:schemeClr>
                  </a:solidFill>
                </a:rPr>
                <a:t>a++</a:t>
              </a:r>
              <a:r>
                <a:rPr lang="zh-CN" altLang="en-US" sz="1600">
                  <a:solidFill>
                    <a:schemeClr val="tx1">
                      <a:lumMod val="75000"/>
                      <a:lumOff val="25000"/>
                    </a:schemeClr>
                  </a:solidFill>
                </a:rPr>
                <a:t>是无法实现的。</a:t>
              </a:r>
            </a:p>
            <a:p>
              <a:pPr marL="285750" indent="-285750" fontAlgn="auto">
                <a:lnSpc>
                  <a:spcPct val="120000"/>
                </a:lnSpc>
                <a:spcBef>
                  <a:spcPts val="0"/>
                </a:spcBef>
                <a:spcAft>
                  <a:spcPts val="600"/>
                </a:spcAft>
                <a:buFont typeface="Arial" panose="020B0604020202020204" pitchFamily="34" charset="0"/>
                <a:buChar char="•"/>
                <a:defRPr/>
              </a:pPr>
              <a:endParaRPr lang="zh-CN" altLang="en-US" sz="1600">
                <a:solidFill>
                  <a:schemeClr val="tx1">
                    <a:lumMod val="75000"/>
                    <a:lumOff val="25000"/>
                  </a:schemeClr>
                </a:solidFill>
              </a:endParaRPr>
            </a:p>
            <a:p>
              <a:pPr fontAlgn="auto">
                <a:lnSpc>
                  <a:spcPct val="120000"/>
                </a:lnSpc>
                <a:spcBef>
                  <a:spcPts val="0"/>
                </a:spcBef>
                <a:spcAft>
                  <a:spcPts val="600"/>
                </a:spcAft>
                <a:defRPr/>
              </a:pPr>
              <a:r>
                <a:rPr lang="en-US" altLang="zh-CN" sz="1600">
                  <a:solidFill>
                    <a:schemeClr val="tx1">
                      <a:lumMod val="75000"/>
                      <a:lumOff val="25000"/>
                    </a:schemeClr>
                  </a:solidFill>
                </a:rPr>
                <a:t>(2) </a:t>
              </a:r>
              <a:r>
                <a:rPr lang="zh-CN" altLang="en-US" sz="1600">
                  <a:solidFill>
                    <a:schemeClr val="tx1">
                      <a:lumMod val="75000"/>
                      <a:lumOff val="25000"/>
                    </a:schemeClr>
                  </a:solidFill>
                </a:rPr>
                <a:t>要注意指针变量的当前值。</a:t>
              </a:r>
              <a:endParaRPr lang="zh-CN" altLang="en-US" sz="1600" dirty="0">
                <a:solidFill>
                  <a:schemeClr val="tx1">
                    <a:lumMod val="75000"/>
                    <a:lumOff val="25000"/>
                  </a:schemeClr>
                </a:solidFill>
              </a:endParaRPr>
            </a:p>
          </p:txBody>
        </p:sp>
        <p:sp>
          <p:nvSpPr>
            <p:cNvPr id="49" name="MH_Other_2">
              <a:extLst>
                <a:ext uri="{FF2B5EF4-FFF2-40B4-BE49-F238E27FC236}"/>
              </a:extLst>
            </p:cNvPr>
            <p:cNvSpPr/>
            <p:nvPr>
              <p:custDataLst>
                <p:tags r:id="rId4"/>
              </p:custDataLst>
            </p:nvPr>
          </p:nvSpPr>
          <p:spPr>
            <a:xfrm rot="16200000">
              <a:off x="19373049" y="7014129"/>
              <a:ext cx="301636" cy="301430"/>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50" name="圆角矩形 49">
            <a:extLst>
              <a:ext uri="{FF2B5EF4-FFF2-40B4-BE49-F238E27FC236}"/>
            </a:extLst>
          </p:cNvPr>
          <p:cNvSpPr/>
          <p:nvPr/>
        </p:nvSpPr>
        <p:spPr>
          <a:xfrm>
            <a:off x="8153400" y="3400425"/>
            <a:ext cx="2925763" cy="763588"/>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spcCol="360000"/>
          <a:lstStyle/>
          <a:p>
            <a:pPr fontAlgn="auto">
              <a:lnSpc>
                <a:spcPct val="120000"/>
              </a:lnSpc>
              <a:spcBef>
                <a:spcPts val="0"/>
              </a:spcBef>
              <a:spcAft>
                <a:spcPts val="600"/>
              </a:spcAft>
              <a:defRPr/>
            </a:pPr>
            <a:r>
              <a:rPr lang="en-US" altLang="zh-CN" sz="1600">
                <a:solidFill>
                  <a:schemeClr val="tx1">
                    <a:lumMod val="75000"/>
                    <a:lumOff val="25000"/>
                  </a:schemeClr>
                </a:solidFill>
              </a:rPr>
              <a:t>for(p=a;a&lt;(p+10);a++)</a:t>
            </a:r>
          </a:p>
          <a:p>
            <a:pPr fontAlgn="auto">
              <a:lnSpc>
                <a:spcPct val="120000"/>
              </a:lnSpc>
              <a:spcBef>
                <a:spcPts val="0"/>
              </a:spcBef>
              <a:spcAft>
                <a:spcPts val="600"/>
              </a:spcAft>
              <a:defRPr/>
            </a:pPr>
            <a:r>
              <a:rPr lang="en-US" altLang="zh-CN" sz="1600">
                <a:solidFill>
                  <a:schemeClr val="tx1">
                    <a:lumMod val="75000"/>
                    <a:lumOff val="25000"/>
                  </a:schemeClr>
                </a:solidFill>
              </a:rPr>
              <a:t>printf(″%d″,*a);</a:t>
            </a:r>
          </a:p>
        </p:txBody>
      </p:sp>
      <p:pic>
        <p:nvPicPr>
          <p:cNvPr id="43013" name="图片 51"/>
          <p:cNvPicPr>
            <a:picLocks noChangeAspect="1"/>
          </p:cNvPicPr>
          <p:nvPr/>
        </p:nvPicPr>
        <p:blipFill>
          <a:blip r:embed="rId7"/>
          <a:srcRect/>
          <a:stretch>
            <a:fillRect/>
          </a:stretch>
        </p:blipFill>
        <p:spPr bwMode="auto">
          <a:xfrm>
            <a:off x="10433050" y="3506788"/>
            <a:ext cx="542925" cy="5524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a:xfrm>
            <a:off x="631825" y="339725"/>
            <a:ext cx="10515600" cy="954088"/>
          </a:xfrm>
        </p:spPr>
        <p:txBody>
          <a:bodyPr/>
          <a:lstStyle/>
          <a:p>
            <a:r>
              <a:rPr lang="zh-CN" altLang="en-US" smtClean="0"/>
              <a:t>通过指针引用数组元素</a:t>
            </a:r>
          </a:p>
        </p:txBody>
      </p:sp>
      <p:sp>
        <p:nvSpPr>
          <p:cNvPr id="45058" name="内容占位符 2"/>
          <p:cNvSpPr>
            <a:spLocks noGrp="1"/>
          </p:cNvSpPr>
          <p:nvPr>
            <p:ph idx="1"/>
          </p:nvPr>
        </p:nvSpPr>
        <p:spPr>
          <a:xfrm>
            <a:off x="501650" y="1090613"/>
            <a:ext cx="9721850"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8.7】</a:t>
            </a:r>
            <a:r>
              <a:rPr lang="zh-CN" altLang="en-US" sz="2000" smtClean="0">
                <a:solidFill>
                  <a:schemeClr val="accent1"/>
                </a:solidFill>
              </a:rPr>
              <a:t>通过指针变量输出整型数组</a:t>
            </a:r>
            <a:r>
              <a:rPr lang="en-US" altLang="zh-CN" sz="2000" smtClean="0">
                <a:solidFill>
                  <a:schemeClr val="accent1"/>
                </a:solidFill>
              </a:rPr>
              <a:t>a</a:t>
            </a:r>
            <a:r>
              <a:rPr lang="zh-CN" altLang="en-US" sz="2000" smtClean="0">
                <a:solidFill>
                  <a:schemeClr val="accent1"/>
                </a:solidFill>
              </a:rPr>
              <a:t>的</a:t>
            </a:r>
            <a:r>
              <a:rPr lang="en-US" altLang="zh-CN" sz="2000" smtClean="0">
                <a:solidFill>
                  <a:schemeClr val="accent1"/>
                </a:solidFill>
              </a:rPr>
              <a:t>10</a:t>
            </a:r>
            <a:r>
              <a:rPr lang="zh-CN" altLang="en-US" sz="2000" smtClean="0">
                <a:solidFill>
                  <a:schemeClr val="accent1"/>
                </a:solidFill>
              </a:rPr>
              <a:t>个元素。</a:t>
            </a:r>
          </a:p>
        </p:txBody>
      </p:sp>
      <p:sp>
        <p:nvSpPr>
          <p:cNvPr id="29" name="圆角矩形 12">
            <a:extLst>
              <a:ext uri="{FF2B5EF4-FFF2-40B4-BE49-F238E27FC236}"/>
            </a:extLst>
          </p:cNvPr>
          <p:cNvSpPr/>
          <p:nvPr/>
        </p:nvSpPr>
        <p:spPr>
          <a:xfrm>
            <a:off x="749300" y="1595438"/>
            <a:ext cx="4452938" cy="3443287"/>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int *p,i,a[10];</a:t>
            </a:r>
          </a:p>
          <a:p>
            <a:pPr defTabSz="363538" fontAlgn="auto">
              <a:lnSpc>
                <a:spcPct val="120000"/>
              </a:lnSpc>
              <a:spcBef>
                <a:spcPts val="0"/>
              </a:spcBef>
              <a:spcAft>
                <a:spcPts val="0"/>
              </a:spcAft>
              <a:defRPr/>
            </a:pPr>
            <a:r>
              <a:rPr lang="en-US" altLang="zh-CN" sz="1400"/>
              <a:t>	p=a;				</a:t>
            </a:r>
            <a:r>
              <a:rPr lang="en-US" altLang="zh-CN" sz="1400">
                <a:solidFill>
                  <a:srgbClr val="008000"/>
                </a:solidFill>
              </a:rPr>
              <a:t>//p</a:t>
            </a:r>
            <a:r>
              <a:rPr lang="zh-CN" altLang="en-US" sz="1400">
                <a:solidFill>
                  <a:srgbClr val="008000"/>
                </a:solidFill>
              </a:rPr>
              <a:t>指向</a:t>
            </a:r>
            <a:r>
              <a:rPr lang="en-US" altLang="zh-CN" sz="1400">
                <a:solidFill>
                  <a:srgbClr val="008000"/>
                </a:solidFill>
              </a:rPr>
              <a:t>a[0]		</a:t>
            </a:r>
            <a:r>
              <a:rPr lang="zh-CN" altLang="en-US" sz="1400">
                <a:solidFill>
                  <a:srgbClr val="008000"/>
                </a:solidFill>
              </a:rPr>
              <a:t>①</a:t>
            </a:r>
            <a:endParaRPr lang="en-US" altLang="zh-CN" sz="1400">
              <a:solidFill>
                <a:srgbClr val="008000"/>
              </a:solidFill>
            </a:endParaRPr>
          </a:p>
          <a:p>
            <a:pPr defTabSz="363538" fontAlgn="auto">
              <a:lnSpc>
                <a:spcPct val="120000"/>
              </a:lnSpc>
              <a:spcBef>
                <a:spcPts val="0"/>
              </a:spcBef>
              <a:spcAft>
                <a:spcPts val="0"/>
              </a:spcAft>
              <a:defRPr/>
            </a:pPr>
            <a:r>
              <a:rPr lang="en-US" altLang="zh-CN" sz="1400"/>
              <a:t>	printf("please enter 10 integer numbers:");</a:t>
            </a:r>
          </a:p>
          <a:p>
            <a:pPr defTabSz="363538" fontAlgn="auto">
              <a:lnSpc>
                <a:spcPct val="120000"/>
              </a:lnSpc>
              <a:spcBef>
                <a:spcPts val="0"/>
              </a:spcBef>
              <a:spcAft>
                <a:spcPts val="0"/>
              </a:spcAft>
              <a:defRPr/>
            </a:pPr>
            <a:r>
              <a:rPr lang="en-US" altLang="zh-CN" sz="1400"/>
              <a:t>	for(i=0;i&lt;10;i++)</a:t>
            </a:r>
          </a:p>
          <a:p>
            <a:pPr defTabSz="363538" fontAlgn="auto">
              <a:lnSpc>
                <a:spcPct val="120000"/>
              </a:lnSpc>
              <a:spcBef>
                <a:spcPts val="0"/>
              </a:spcBef>
              <a:spcAft>
                <a:spcPts val="0"/>
              </a:spcAft>
              <a:defRPr/>
            </a:pPr>
            <a:r>
              <a:rPr lang="en-US" altLang="zh-CN" sz="1400"/>
              <a:t>	</a:t>
            </a:r>
            <a:r>
              <a:rPr lang="en-US" altLang="zh-CN" sz="1400"/>
              <a:t>	scanf</a:t>
            </a:r>
            <a:r>
              <a:rPr lang="en-US" altLang="zh-CN" sz="1400"/>
              <a:t>("%d",p++);	</a:t>
            </a:r>
            <a:r>
              <a:rPr lang="en-US" altLang="zh-CN" sz="1400">
                <a:solidFill>
                  <a:srgbClr val="008000"/>
                </a:solidFill>
              </a:rPr>
              <a:t>//</a:t>
            </a:r>
            <a:r>
              <a:rPr lang="zh-CN" altLang="en-US" sz="1400">
                <a:solidFill>
                  <a:srgbClr val="008000"/>
                </a:solidFill>
              </a:rPr>
              <a:t>输入</a:t>
            </a:r>
            <a:r>
              <a:rPr lang="en-US" altLang="zh-CN" sz="1400">
                <a:solidFill>
                  <a:srgbClr val="008000"/>
                </a:solidFill>
              </a:rPr>
              <a:t>10</a:t>
            </a:r>
            <a:r>
              <a:rPr lang="zh-CN" altLang="en-US" sz="1400">
                <a:solidFill>
                  <a:srgbClr val="008000"/>
                </a:solidFill>
              </a:rPr>
              <a:t>个整数给</a:t>
            </a:r>
            <a:r>
              <a:rPr lang="en-US" altLang="zh-CN" sz="1400">
                <a:solidFill>
                  <a:srgbClr val="008000"/>
                </a:solidFill>
              </a:rPr>
              <a:t>a[0]~a[9]</a:t>
            </a:r>
          </a:p>
          <a:p>
            <a:pPr defTabSz="363538" fontAlgn="auto">
              <a:lnSpc>
                <a:spcPct val="120000"/>
              </a:lnSpc>
              <a:spcBef>
                <a:spcPts val="0"/>
              </a:spcBef>
              <a:spcAft>
                <a:spcPts val="0"/>
              </a:spcAft>
              <a:defRPr/>
            </a:pPr>
            <a:r>
              <a:rPr lang="en-US" altLang="zh-CN" sz="1400"/>
              <a:t>	for(i=0;i&lt;10;i++,p++)</a:t>
            </a:r>
          </a:p>
          <a:p>
            <a:pPr defTabSz="363538" fontAlgn="auto">
              <a:lnSpc>
                <a:spcPct val="120000"/>
              </a:lnSpc>
              <a:spcBef>
                <a:spcPts val="0"/>
              </a:spcBef>
              <a:spcAft>
                <a:spcPts val="0"/>
              </a:spcAft>
              <a:defRPr/>
            </a:pPr>
            <a:r>
              <a:rPr lang="en-US" altLang="zh-CN" sz="1400"/>
              <a:t>	</a:t>
            </a:r>
            <a:r>
              <a:rPr lang="en-US" altLang="zh-CN" sz="1400"/>
              <a:t>	printf</a:t>
            </a:r>
            <a:r>
              <a:rPr lang="en-US" altLang="zh-CN" sz="1400"/>
              <a:t>("%d ",*p);	</a:t>
            </a:r>
            <a:r>
              <a:rPr lang="en-US" altLang="zh-CN" sz="1400">
                <a:solidFill>
                  <a:srgbClr val="008000"/>
                </a:solidFill>
              </a:rPr>
              <a:t>//</a:t>
            </a:r>
            <a:r>
              <a:rPr lang="zh-CN" altLang="en-US" sz="1400">
                <a:solidFill>
                  <a:srgbClr val="008000"/>
                </a:solidFill>
              </a:rPr>
              <a:t>想输出</a:t>
            </a:r>
            <a:r>
              <a:rPr lang="en-US" altLang="zh-CN" sz="1400">
                <a:solidFill>
                  <a:srgbClr val="008000"/>
                </a:solidFill>
              </a:rPr>
              <a:t>a[0]~a[9]	</a:t>
            </a:r>
            <a:r>
              <a:rPr lang="zh-CN" altLang="en-US" sz="1400">
                <a:solidFill>
                  <a:srgbClr val="008000"/>
                </a:solidFill>
              </a:rPr>
              <a:t>②</a:t>
            </a:r>
            <a:endParaRPr lang="en-US" altLang="zh-CN" sz="1400">
              <a:solidFill>
                <a:srgbClr val="008000"/>
              </a:solidFill>
            </a:endParaRPr>
          </a:p>
          <a:p>
            <a:pPr defTabSz="363538" fontAlgn="auto">
              <a:lnSpc>
                <a:spcPct val="120000"/>
              </a:lnSpc>
              <a:spcBef>
                <a:spcPts val="0"/>
              </a:spcBef>
              <a:spcAft>
                <a:spcPts val="0"/>
              </a:spcAft>
              <a:defRPr/>
            </a:pPr>
            <a:r>
              <a:rPr lang="en-US" altLang="zh-CN" sz="1400"/>
              <a:t>	printf("\n");</a:t>
            </a:r>
          </a:p>
          <a:p>
            <a:pPr defTabSz="363538" fontAlgn="auto">
              <a:lnSpc>
                <a:spcPct val="120000"/>
              </a:lnSpc>
              <a:spcBef>
                <a:spcPts val="0"/>
              </a:spcBef>
              <a:spcAft>
                <a:spcPts val="0"/>
              </a:spcAft>
              <a:defRPr/>
            </a:pPr>
            <a:r>
              <a:rPr lang="en-US" altLang="zh-CN" sz="1400"/>
              <a:t>	return 0;</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sp>
        <p:nvSpPr>
          <p:cNvPr id="12" name="圆角矩形 12">
            <a:extLst>
              <a:ext uri="{FF2B5EF4-FFF2-40B4-BE49-F238E27FC236}"/>
            </a:extLst>
          </p:cNvPr>
          <p:cNvSpPr/>
          <p:nvPr/>
        </p:nvSpPr>
        <p:spPr>
          <a:xfrm>
            <a:off x="5362575" y="1600200"/>
            <a:ext cx="4013200" cy="3443288"/>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int i,a[10],*p=a;	</a:t>
            </a:r>
            <a:r>
              <a:rPr lang="en-US" altLang="zh-CN" sz="1400">
                <a:solidFill>
                  <a:srgbClr val="008000"/>
                </a:solidFill>
              </a:rPr>
              <a:t>//p</a:t>
            </a:r>
            <a:r>
              <a:rPr lang="zh-CN" altLang="en-US" sz="1400">
                <a:solidFill>
                  <a:srgbClr val="008000"/>
                </a:solidFill>
              </a:rPr>
              <a:t>的初值是</a:t>
            </a:r>
            <a:r>
              <a:rPr lang="en-US" altLang="zh-CN" sz="1400">
                <a:solidFill>
                  <a:srgbClr val="008000"/>
                </a:solidFill>
              </a:rPr>
              <a:t>a</a:t>
            </a:r>
            <a:r>
              <a:rPr lang="zh-CN" altLang="en-US" sz="1400">
                <a:solidFill>
                  <a:srgbClr val="008000"/>
                </a:solidFill>
              </a:rPr>
              <a:t>，</a:t>
            </a:r>
            <a:r>
              <a:rPr lang="en-US" altLang="zh-CN" sz="1400">
                <a:solidFill>
                  <a:srgbClr val="008000"/>
                </a:solidFill>
              </a:rPr>
              <a:t>p</a:t>
            </a:r>
            <a:r>
              <a:rPr lang="zh-CN" altLang="en-US" sz="1400">
                <a:solidFill>
                  <a:srgbClr val="008000"/>
                </a:solidFill>
              </a:rPr>
              <a:t>指向</a:t>
            </a:r>
            <a:r>
              <a:rPr lang="en-US" altLang="zh-CN" sz="1400">
                <a:solidFill>
                  <a:srgbClr val="008000"/>
                </a:solidFill>
              </a:rPr>
              <a:t>a[0]</a:t>
            </a:r>
          </a:p>
          <a:p>
            <a:pPr defTabSz="363538" fontAlgn="auto">
              <a:lnSpc>
                <a:spcPct val="120000"/>
              </a:lnSpc>
              <a:spcBef>
                <a:spcPts val="0"/>
              </a:spcBef>
              <a:spcAft>
                <a:spcPts val="0"/>
              </a:spcAft>
              <a:defRPr/>
            </a:pPr>
            <a:r>
              <a:rPr lang="en-US" altLang="zh-CN" sz="1400"/>
              <a:t>	printf("please enter 10 integer numbers:");</a:t>
            </a:r>
          </a:p>
          <a:p>
            <a:pPr defTabSz="363538" fontAlgn="auto">
              <a:lnSpc>
                <a:spcPct val="120000"/>
              </a:lnSpc>
              <a:spcBef>
                <a:spcPts val="0"/>
              </a:spcBef>
              <a:spcAft>
                <a:spcPts val="0"/>
              </a:spcAft>
              <a:defRPr/>
            </a:pPr>
            <a:r>
              <a:rPr lang="en-US" altLang="zh-CN" sz="1400"/>
              <a:t>	for(i=0;i&lt;10;i++)</a:t>
            </a:r>
          </a:p>
          <a:p>
            <a:pPr defTabSz="363538" fontAlgn="auto">
              <a:lnSpc>
                <a:spcPct val="120000"/>
              </a:lnSpc>
              <a:spcBef>
                <a:spcPts val="0"/>
              </a:spcBef>
              <a:spcAft>
                <a:spcPts val="0"/>
              </a:spcAft>
              <a:defRPr/>
            </a:pPr>
            <a:r>
              <a:rPr lang="en-US" altLang="zh-CN" sz="1400"/>
              <a:t>	scanf("%d",p++);</a:t>
            </a:r>
          </a:p>
          <a:p>
            <a:pPr defTabSz="363538" fontAlgn="auto">
              <a:lnSpc>
                <a:spcPct val="120000"/>
              </a:lnSpc>
              <a:spcBef>
                <a:spcPts val="0"/>
              </a:spcBef>
              <a:spcAft>
                <a:spcPts val="0"/>
              </a:spcAft>
              <a:defRPr/>
            </a:pPr>
            <a:r>
              <a:rPr lang="en-US" altLang="zh-CN" sz="1400"/>
              <a:t>	</a:t>
            </a:r>
            <a:r>
              <a:rPr lang="en-US" altLang="zh-CN" sz="1400">
                <a:solidFill>
                  <a:schemeClr val="accent6"/>
                </a:solidFill>
              </a:rPr>
              <a:t>p=a;	</a:t>
            </a:r>
            <a:r>
              <a:rPr lang="en-US" altLang="zh-CN" sz="1400"/>
              <a:t>			</a:t>
            </a:r>
            <a:r>
              <a:rPr lang="en-US" altLang="zh-CN" sz="1400">
                <a:solidFill>
                  <a:srgbClr val="008000"/>
                </a:solidFill>
              </a:rPr>
              <a:t>//</a:t>
            </a:r>
            <a:r>
              <a:rPr lang="zh-CN" altLang="en-US" sz="1400">
                <a:solidFill>
                  <a:srgbClr val="008000"/>
                </a:solidFill>
              </a:rPr>
              <a:t>重新使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a[0]</a:t>
            </a:r>
          </a:p>
          <a:p>
            <a:pPr defTabSz="363538" fontAlgn="auto">
              <a:lnSpc>
                <a:spcPct val="120000"/>
              </a:lnSpc>
              <a:spcBef>
                <a:spcPts val="0"/>
              </a:spcBef>
              <a:spcAft>
                <a:spcPts val="0"/>
              </a:spcAft>
              <a:defRPr/>
            </a:pPr>
            <a:r>
              <a:rPr lang="en-US" altLang="zh-CN" sz="1400"/>
              <a:t>	for(i=0;i&lt;10;i++,p++)</a:t>
            </a:r>
          </a:p>
          <a:p>
            <a:pPr defTabSz="363538" fontAlgn="auto">
              <a:lnSpc>
                <a:spcPct val="120000"/>
              </a:lnSpc>
              <a:spcBef>
                <a:spcPts val="0"/>
              </a:spcBef>
              <a:spcAft>
                <a:spcPts val="0"/>
              </a:spcAft>
              <a:defRPr/>
            </a:pPr>
            <a:r>
              <a:rPr lang="en-US" altLang="zh-CN" sz="1400"/>
              <a:t>	printf("%d ",*p);</a:t>
            </a:r>
          </a:p>
          <a:p>
            <a:pPr defTabSz="363538" fontAlgn="auto">
              <a:lnSpc>
                <a:spcPct val="120000"/>
              </a:lnSpc>
              <a:spcBef>
                <a:spcPts val="0"/>
              </a:spcBef>
              <a:spcAft>
                <a:spcPts val="0"/>
              </a:spcAft>
              <a:defRPr/>
            </a:pPr>
            <a:r>
              <a:rPr lang="en-US" altLang="zh-CN" sz="1400"/>
              <a:t>	printf("\n");</a:t>
            </a:r>
          </a:p>
          <a:p>
            <a:pPr defTabSz="363538" fontAlgn="auto">
              <a:lnSpc>
                <a:spcPct val="120000"/>
              </a:lnSpc>
              <a:spcBef>
                <a:spcPts val="0"/>
              </a:spcBef>
              <a:spcAft>
                <a:spcPts val="0"/>
              </a:spcAft>
              <a:defRPr/>
            </a:pPr>
            <a:r>
              <a:rPr lang="en-US" altLang="zh-CN" sz="1400"/>
              <a:t>	return 0;</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pic>
        <p:nvPicPr>
          <p:cNvPr id="45061" name="图片 3"/>
          <p:cNvPicPr>
            <a:picLocks noChangeAspect="1"/>
          </p:cNvPicPr>
          <p:nvPr/>
        </p:nvPicPr>
        <p:blipFill>
          <a:blip r:embed="rId3"/>
          <a:srcRect/>
          <a:stretch>
            <a:fillRect/>
          </a:stretch>
        </p:blipFill>
        <p:spPr bwMode="auto">
          <a:xfrm>
            <a:off x="749300" y="5119688"/>
            <a:ext cx="7419975" cy="800100"/>
          </a:xfrm>
          <a:prstGeom prst="rect">
            <a:avLst/>
          </a:prstGeom>
          <a:noFill/>
          <a:ln w="9525">
            <a:noFill/>
            <a:miter lim="800000"/>
            <a:headEnd/>
            <a:tailEnd/>
          </a:ln>
        </p:spPr>
      </p:pic>
      <p:graphicFrame>
        <p:nvGraphicFramePr>
          <p:cNvPr id="14" name="表格 13"/>
          <p:cNvGraphicFramePr>
            <a:graphicFrameLocks noGrp="1"/>
          </p:cNvGraphicFramePr>
          <p:nvPr/>
        </p:nvGraphicFramePr>
        <p:xfrm>
          <a:off x="9607550" y="1519238"/>
          <a:ext cx="2495550" cy="4479925"/>
        </p:xfrm>
        <a:graphic>
          <a:graphicData uri="http://schemas.openxmlformats.org/drawingml/2006/table">
            <a:tbl>
              <a:tblPr>
                <a:tableStyleId>{5C22544A-7EE6-4342-B048-85BDC9FD1C3A}</a:tableStyleId>
              </a:tblPr>
              <a:tblGrid>
                <a:gridCol w="1080000">
                  <a:extLst>
                    <a:ext uri="{9D8B030D-6E8A-4147-A177-3AD203B41FA5}"/>
                  </a:extLst>
                </a:gridCol>
                <a:gridCol w="708108">
                  <a:extLst>
                    <a:ext uri="{9D8B030D-6E8A-4147-A177-3AD203B41FA5}"/>
                  </a:extLst>
                </a:gridCol>
                <a:gridCol w="708108">
                  <a:extLst>
                    <a:ext uri="{9D8B030D-6E8A-4147-A177-3AD203B41FA5}"/>
                  </a:extLst>
                </a:gridCol>
              </a:tblGrid>
              <a:tr h="148020">
                <a:tc>
                  <a:txBody>
                    <a:bodyPr/>
                    <a:lstStyle/>
                    <a:p>
                      <a:r>
                        <a:rPr lang="zh-CN" altLang="en-US" sz="1400" b="0"/>
                        <a:t>①   </a:t>
                      </a:r>
                      <a:r>
                        <a:rPr lang="en-US" altLang="zh-CN" sz="1400" b="0"/>
                        <a:t>p</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a:t>a</a:t>
                      </a:r>
                      <a:r>
                        <a:rPr lang="zh-CN" altLang="en-US" sz="1400" b="0"/>
                        <a:t>数组</a:t>
                      </a: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62822">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lnT w="12700" cmpd="sng">
                      <a:noFill/>
                    </a:lnT>
                  </a:tcPr>
                </a:tc>
                <a:tc>
                  <a:txBody>
                    <a:bodyPr/>
                    <a:lstStyle/>
                    <a:p>
                      <a:r>
                        <a:rPr lang="en-US" altLang="zh-CN" sz="1400" b="0"/>
                        <a:t>a[0]</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480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48020">
                <a:tc>
                  <a:txBody>
                    <a:bodyPr/>
                    <a:lstStyle/>
                    <a:p>
                      <a:r>
                        <a:rPr lang="zh-CN" altLang="en-US" sz="1400" b="0"/>
                        <a:t>②   </a:t>
                      </a:r>
                      <a:r>
                        <a:rPr lang="en-US" altLang="zh-CN" sz="1400" b="0"/>
                        <a:t>p</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r>
                        <a:rPr lang="en-US" altLang="zh-CN" sz="1400" b="0"/>
                        <a:t>a[9]</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bl>
          </a:graphicData>
        </a:graphic>
      </p:graphicFrame>
      <p:cxnSp>
        <p:nvCxnSpPr>
          <p:cNvPr id="15" name="直接连接符 14"/>
          <p:cNvCxnSpPr/>
          <p:nvPr/>
        </p:nvCxnSpPr>
        <p:spPr>
          <a:xfrm>
            <a:off x="9607550" y="1725613"/>
            <a:ext cx="1058863"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607550" y="3857625"/>
            <a:ext cx="1058863"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45148" name="图片 5"/>
          <p:cNvPicPr>
            <a:picLocks noChangeAspect="1"/>
          </p:cNvPicPr>
          <p:nvPr/>
        </p:nvPicPr>
        <p:blipFill>
          <a:blip r:embed="rId4"/>
          <a:srcRect/>
          <a:stretch>
            <a:fillRect/>
          </a:stretch>
        </p:blipFill>
        <p:spPr bwMode="auto">
          <a:xfrm>
            <a:off x="5026025" y="5908675"/>
            <a:ext cx="4181475" cy="819150"/>
          </a:xfrm>
          <a:prstGeom prst="rect">
            <a:avLst/>
          </a:prstGeom>
          <a:noFill/>
          <a:ln w="9525">
            <a:noFill/>
            <a:miter lim="800000"/>
            <a:headEnd/>
            <a:tailEnd/>
          </a:ln>
        </p:spPr>
      </p:pic>
      <p:pic>
        <p:nvPicPr>
          <p:cNvPr id="45149" name="图片 19"/>
          <p:cNvPicPr>
            <a:picLocks noChangeAspect="1"/>
          </p:cNvPicPr>
          <p:nvPr/>
        </p:nvPicPr>
        <p:blipFill>
          <a:blip r:embed="rId5"/>
          <a:srcRect/>
          <a:stretch>
            <a:fillRect/>
          </a:stretch>
        </p:blipFill>
        <p:spPr bwMode="auto">
          <a:xfrm>
            <a:off x="4240213" y="4379913"/>
            <a:ext cx="542925" cy="552450"/>
          </a:xfrm>
          <a:prstGeom prst="rect">
            <a:avLst/>
          </a:prstGeom>
          <a:noFill/>
          <a:ln w="9525">
            <a:noFill/>
            <a:miter lim="800000"/>
            <a:headEnd/>
            <a:tailEnd/>
          </a:ln>
        </p:spPr>
      </p:pic>
      <p:pic>
        <p:nvPicPr>
          <p:cNvPr id="45150" name="图片 20"/>
          <p:cNvPicPr>
            <a:picLocks noChangeAspect="1"/>
          </p:cNvPicPr>
          <p:nvPr/>
        </p:nvPicPr>
        <p:blipFill>
          <a:blip r:embed="rId6"/>
          <a:srcRect/>
          <a:stretch>
            <a:fillRect/>
          </a:stretch>
        </p:blipFill>
        <p:spPr bwMode="auto">
          <a:xfrm>
            <a:off x="8662988" y="4379913"/>
            <a:ext cx="552450" cy="5429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a:xfrm>
            <a:off x="631825" y="339725"/>
            <a:ext cx="10515600" cy="954088"/>
          </a:xfrm>
        </p:spPr>
        <p:txBody>
          <a:bodyPr/>
          <a:lstStyle/>
          <a:p>
            <a:r>
              <a:rPr lang="zh-CN" altLang="en-US" smtClean="0"/>
              <a:t>通过指针引用数组元素</a:t>
            </a:r>
          </a:p>
        </p:txBody>
      </p:sp>
      <p:sp>
        <p:nvSpPr>
          <p:cNvPr id="16" name="MH_Desc_1"/>
          <p:cNvSpPr/>
          <p:nvPr>
            <p:custDataLst>
              <p:tags r:id="rId1"/>
            </p:custDataLst>
          </p:nvPr>
        </p:nvSpPr>
        <p:spPr>
          <a:xfrm>
            <a:off x="563563" y="1079500"/>
            <a:ext cx="10748962" cy="544830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342900" indent="-342900" algn="just" fontAlgn="auto">
              <a:lnSpc>
                <a:spcPct val="120000"/>
              </a:lnSpc>
              <a:spcBef>
                <a:spcPts val="600"/>
              </a:spcBef>
              <a:spcAft>
                <a:spcPts val="600"/>
              </a:spcAft>
              <a:buFontTx/>
              <a:buAutoNum type="arabicParenBoth"/>
              <a:defRPr/>
            </a:pPr>
            <a:r>
              <a:rPr lang="zh-CN" altLang="en-US" sz="1600">
                <a:solidFill>
                  <a:schemeClr val="tx1"/>
                </a:solidFill>
              </a:rPr>
              <a:t>从例</a:t>
            </a:r>
            <a:r>
              <a:rPr lang="en-US" altLang="zh-CN" sz="1600">
                <a:solidFill>
                  <a:schemeClr val="tx1"/>
                </a:solidFill>
              </a:rPr>
              <a:t>8.7</a:t>
            </a:r>
            <a:r>
              <a:rPr lang="zh-CN" altLang="en-US" sz="1600">
                <a:solidFill>
                  <a:schemeClr val="tx1"/>
                </a:solidFill>
              </a:rPr>
              <a:t>可以看到，虽然定义数组时指定它包含</a:t>
            </a:r>
            <a:r>
              <a:rPr lang="en-US" altLang="zh-CN" sz="1600">
                <a:solidFill>
                  <a:schemeClr val="tx1"/>
                </a:solidFill>
              </a:rPr>
              <a:t>10</a:t>
            </a:r>
            <a:r>
              <a:rPr lang="zh-CN" altLang="en-US" sz="1600">
                <a:solidFill>
                  <a:schemeClr val="tx1"/>
                </a:solidFill>
              </a:rPr>
              <a:t>个元素，并用指针变量</a:t>
            </a:r>
            <a:r>
              <a:rPr lang="en-US" altLang="zh-CN" sz="1600">
                <a:solidFill>
                  <a:schemeClr val="tx1"/>
                </a:solidFill>
              </a:rPr>
              <a:t>p</a:t>
            </a:r>
            <a:r>
              <a:rPr lang="zh-CN" altLang="en-US" sz="1600">
                <a:solidFill>
                  <a:schemeClr val="tx1"/>
                </a:solidFill>
              </a:rPr>
              <a:t>指向某一数组元素，但是实际上指针变量</a:t>
            </a:r>
            <a:r>
              <a:rPr lang="en-US" altLang="zh-CN" sz="1600">
                <a:solidFill>
                  <a:schemeClr val="tx1"/>
                </a:solidFill>
              </a:rPr>
              <a:t>p</a:t>
            </a:r>
            <a:r>
              <a:rPr lang="zh-CN" altLang="en-US" sz="1600">
                <a:solidFill>
                  <a:schemeClr val="tx1"/>
                </a:solidFill>
              </a:rPr>
              <a:t>可以指向数组以后的存储单元，结果不可预期，应避免出现这样的情况。</a:t>
            </a:r>
            <a:endParaRPr lang="en-US" altLang="zh-CN" sz="1600">
              <a:solidFill>
                <a:schemeClr val="tx1"/>
              </a:solidFill>
            </a:endParaRPr>
          </a:p>
          <a:p>
            <a:pPr marL="342900" indent="-342900" algn="just" fontAlgn="auto">
              <a:lnSpc>
                <a:spcPct val="120000"/>
              </a:lnSpc>
              <a:spcBef>
                <a:spcPts val="600"/>
              </a:spcBef>
              <a:spcAft>
                <a:spcPts val="600"/>
              </a:spcAft>
              <a:buFontTx/>
              <a:buAutoNum type="arabicParenBoth"/>
              <a:defRPr/>
            </a:pPr>
            <a:r>
              <a:rPr lang="zh-CN" altLang="en-US" sz="1600">
                <a:solidFill>
                  <a:schemeClr val="tx1"/>
                </a:solidFill>
              </a:rPr>
              <a:t>指向数组元素的指针变量也可以带下标，如</a:t>
            </a:r>
            <a:r>
              <a:rPr lang="en-US" altLang="zh-CN" sz="1600">
                <a:solidFill>
                  <a:schemeClr val="tx1"/>
                </a:solidFill>
              </a:rPr>
              <a:t>p[i]</a:t>
            </a:r>
            <a:r>
              <a:rPr lang="zh-CN" altLang="en-US" sz="1600">
                <a:solidFill>
                  <a:schemeClr val="tx1"/>
                </a:solidFill>
              </a:rPr>
              <a:t>。</a:t>
            </a:r>
            <a:r>
              <a:rPr lang="en-US" altLang="zh-CN" sz="1600">
                <a:solidFill>
                  <a:schemeClr val="tx1"/>
                </a:solidFill>
              </a:rPr>
              <a:t>p[i]</a:t>
            </a:r>
            <a:r>
              <a:rPr lang="zh-CN" altLang="en-US" sz="1600">
                <a:solidFill>
                  <a:schemeClr val="tx1"/>
                </a:solidFill>
              </a:rPr>
              <a:t>被处理成*</a:t>
            </a:r>
            <a:r>
              <a:rPr lang="en-US" altLang="zh-CN" sz="1600">
                <a:solidFill>
                  <a:schemeClr val="tx1"/>
                </a:solidFill>
              </a:rPr>
              <a:t>(p+i)</a:t>
            </a:r>
            <a:r>
              <a:rPr lang="zh-CN" altLang="en-US" sz="1600">
                <a:solidFill>
                  <a:schemeClr val="tx1"/>
                </a:solidFill>
              </a:rPr>
              <a:t>，如果</a:t>
            </a:r>
            <a:r>
              <a:rPr lang="en-US" altLang="zh-CN" sz="1600">
                <a:solidFill>
                  <a:schemeClr val="tx1"/>
                </a:solidFill>
              </a:rPr>
              <a:t>p</a:t>
            </a:r>
            <a:r>
              <a:rPr lang="zh-CN" altLang="en-US" sz="1600">
                <a:solidFill>
                  <a:schemeClr val="tx1"/>
                </a:solidFill>
              </a:rPr>
              <a:t>是指向一个整型数组元素</a:t>
            </a:r>
            <a:r>
              <a:rPr lang="en-US" altLang="zh-CN" sz="1600">
                <a:solidFill>
                  <a:schemeClr val="tx1"/>
                </a:solidFill>
              </a:rPr>
              <a:t>a[0]</a:t>
            </a:r>
            <a:r>
              <a:rPr lang="zh-CN" altLang="en-US" sz="1600">
                <a:solidFill>
                  <a:schemeClr val="tx1"/>
                </a:solidFill>
              </a:rPr>
              <a:t>，则</a:t>
            </a:r>
            <a:r>
              <a:rPr lang="en-US" altLang="zh-CN" sz="1600">
                <a:solidFill>
                  <a:schemeClr val="tx1"/>
                </a:solidFill>
              </a:rPr>
              <a:t>p[i]</a:t>
            </a:r>
            <a:r>
              <a:rPr lang="zh-CN" altLang="en-US" sz="1600">
                <a:solidFill>
                  <a:schemeClr val="tx1"/>
                </a:solidFill>
              </a:rPr>
              <a:t>代表</a:t>
            </a:r>
            <a:r>
              <a:rPr lang="en-US" altLang="zh-CN" sz="1600">
                <a:solidFill>
                  <a:schemeClr val="tx1"/>
                </a:solidFill>
              </a:rPr>
              <a:t>a[i]</a:t>
            </a:r>
            <a:r>
              <a:rPr lang="zh-CN" altLang="en-US" sz="1600">
                <a:solidFill>
                  <a:schemeClr val="tx1"/>
                </a:solidFill>
              </a:rPr>
              <a:t>。但是必须弄清楚</a:t>
            </a:r>
            <a:r>
              <a:rPr lang="en-US" altLang="zh-CN" sz="1600">
                <a:solidFill>
                  <a:schemeClr val="tx1"/>
                </a:solidFill>
              </a:rPr>
              <a:t>p</a:t>
            </a:r>
            <a:r>
              <a:rPr lang="zh-CN" altLang="en-US" sz="1600">
                <a:solidFill>
                  <a:schemeClr val="tx1"/>
                </a:solidFill>
              </a:rPr>
              <a:t>的当前值是什么？如果当前</a:t>
            </a:r>
            <a:r>
              <a:rPr lang="en-US" altLang="zh-CN" sz="1600">
                <a:solidFill>
                  <a:schemeClr val="tx1"/>
                </a:solidFill>
              </a:rPr>
              <a:t>p</a:t>
            </a:r>
            <a:r>
              <a:rPr lang="zh-CN" altLang="en-US" sz="1600">
                <a:solidFill>
                  <a:schemeClr val="tx1"/>
                </a:solidFill>
              </a:rPr>
              <a:t>指向</a:t>
            </a:r>
            <a:r>
              <a:rPr lang="en-US" altLang="zh-CN" sz="1600">
                <a:solidFill>
                  <a:schemeClr val="tx1"/>
                </a:solidFill>
              </a:rPr>
              <a:t>a[3]</a:t>
            </a:r>
            <a:r>
              <a:rPr lang="zh-CN" altLang="en-US" sz="1600">
                <a:solidFill>
                  <a:schemeClr val="tx1"/>
                </a:solidFill>
              </a:rPr>
              <a:t>，则</a:t>
            </a:r>
            <a:r>
              <a:rPr lang="en-US" altLang="zh-CN" sz="1600">
                <a:solidFill>
                  <a:schemeClr val="tx1"/>
                </a:solidFill>
              </a:rPr>
              <a:t>p[2]</a:t>
            </a:r>
            <a:r>
              <a:rPr lang="zh-CN" altLang="en-US" sz="1600">
                <a:solidFill>
                  <a:schemeClr val="tx1"/>
                </a:solidFill>
              </a:rPr>
              <a:t>并不代表</a:t>
            </a:r>
            <a:r>
              <a:rPr lang="en-US" altLang="zh-CN" sz="1600">
                <a:solidFill>
                  <a:schemeClr val="tx1"/>
                </a:solidFill>
              </a:rPr>
              <a:t>a[2]</a:t>
            </a:r>
            <a:r>
              <a:rPr lang="zh-CN" altLang="en-US" sz="1600">
                <a:solidFill>
                  <a:schemeClr val="tx1"/>
                </a:solidFill>
              </a:rPr>
              <a:t>，而是</a:t>
            </a:r>
            <a:r>
              <a:rPr lang="en-US" altLang="zh-CN" sz="1600">
                <a:solidFill>
                  <a:schemeClr val="tx1"/>
                </a:solidFill>
              </a:rPr>
              <a:t>a[3+2]</a:t>
            </a:r>
            <a:r>
              <a:rPr lang="zh-CN" altLang="en-US" sz="1600">
                <a:solidFill>
                  <a:schemeClr val="tx1"/>
                </a:solidFill>
              </a:rPr>
              <a:t>，即</a:t>
            </a:r>
            <a:r>
              <a:rPr lang="en-US" altLang="zh-CN" sz="1600">
                <a:solidFill>
                  <a:schemeClr val="tx1"/>
                </a:solidFill>
              </a:rPr>
              <a:t>a[5]</a:t>
            </a:r>
            <a:r>
              <a:rPr lang="zh-CN" altLang="en-US" sz="1600">
                <a:solidFill>
                  <a:schemeClr val="tx1"/>
                </a:solidFill>
              </a:rPr>
              <a:t>。</a:t>
            </a:r>
            <a:endParaRPr lang="en-US" altLang="zh-CN" sz="1600">
              <a:solidFill>
                <a:schemeClr val="tx1"/>
              </a:solidFill>
            </a:endParaRPr>
          </a:p>
          <a:p>
            <a:pPr marL="342900" indent="-342900" algn="just" fontAlgn="auto">
              <a:lnSpc>
                <a:spcPct val="120000"/>
              </a:lnSpc>
              <a:spcBef>
                <a:spcPts val="600"/>
              </a:spcBef>
              <a:spcAft>
                <a:spcPts val="600"/>
              </a:spcAft>
              <a:buFontTx/>
              <a:buAutoNum type="arabicParenBoth"/>
              <a:defRPr/>
            </a:pPr>
            <a:r>
              <a:rPr lang="zh-CN" altLang="en-US" sz="1600">
                <a:solidFill>
                  <a:schemeClr val="tx1"/>
                </a:solidFill>
              </a:rPr>
              <a:t>利用指针引用数组元素，比较方便灵活，有不少技巧。请分析下面几种情况：</a:t>
            </a:r>
            <a:endParaRPr lang="en-US" altLang="zh-CN" sz="1600">
              <a:solidFill>
                <a:schemeClr val="tx1"/>
              </a:solidFill>
            </a:endParaRPr>
          </a:p>
          <a:p>
            <a:pPr lvl="1" algn="just" fontAlgn="auto">
              <a:lnSpc>
                <a:spcPct val="120000"/>
              </a:lnSpc>
              <a:spcBef>
                <a:spcPts val="600"/>
              </a:spcBef>
              <a:spcAft>
                <a:spcPts val="600"/>
              </a:spcAft>
              <a:defRPr/>
            </a:pPr>
            <a:r>
              <a:rPr lang="zh-CN" altLang="en-US" sz="1600">
                <a:solidFill>
                  <a:schemeClr val="tx1"/>
                </a:solidFill>
              </a:rPr>
              <a:t>设</a:t>
            </a:r>
            <a:r>
              <a:rPr lang="en-US" altLang="zh-CN" sz="1600">
                <a:solidFill>
                  <a:schemeClr val="tx1"/>
                </a:solidFill>
              </a:rPr>
              <a:t>p</a:t>
            </a:r>
            <a:r>
              <a:rPr lang="zh-CN" altLang="en-US" sz="1600">
                <a:solidFill>
                  <a:schemeClr val="tx1"/>
                </a:solidFill>
              </a:rPr>
              <a:t>开始时指向数组</a:t>
            </a:r>
            <a:r>
              <a:rPr lang="en-US" altLang="zh-CN" sz="1600">
                <a:solidFill>
                  <a:schemeClr val="tx1"/>
                </a:solidFill>
              </a:rPr>
              <a:t>a</a:t>
            </a:r>
            <a:r>
              <a:rPr lang="zh-CN" altLang="en-US" sz="1600">
                <a:solidFill>
                  <a:schemeClr val="tx1"/>
                </a:solidFill>
              </a:rPr>
              <a:t>的首元素（即</a:t>
            </a:r>
            <a:r>
              <a:rPr lang="en-US" altLang="zh-CN" sz="1600">
                <a:solidFill>
                  <a:schemeClr val="tx1"/>
                </a:solidFill>
              </a:rPr>
              <a:t>p=a</a:t>
            </a:r>
            <a:r>
              <a:rPr lang="zh-CN" altLang="en-US" sz="1600">
                <a:solidFill>
                  <a:schemeClr val="tx1"/>
                </a:solidFill>
              </a:rPr>
              <a:t>）：</a:t>
            </a:r>
            <a:r>
              <a:rPr lang="en-US" altLang="zh-CN" sz="1600">
                <a:solidFill>
                  <a:schemeClr val="tx1"/>
                </a:solidFill>
              </a:rPr>
              <a:t> </a:t>
            </a:r>
          </a:p>
          <a:p>
            <a:pPr marL="800100" lvl="1" indent="-342900" algn="just" fontAlgn="auto">
              <a:lnSpc>
                <a:spcPct val="120000"/>
              </a:lnSpc>
              <a:spcBef>
                <a:spcPts val="600"/>
              </a:spcBef>
              <a:spcAft>
                <a:spcPts val="600"/>
              </a:spcAft>
              <a:buFont typeface="+mj-ea"/>
              <a:buAutoNum type="circleNumDbPlain"/>
              <a:defRPr/>
            </a:pPr>
            <a:r>
              <a:rPr lang="en-US" altLang="zh-CN" sz="1600">
                <a:solidFill>
                  <a:schemeClr val="tx1"/>
                </a:solidFill>
              </a:rPr>
              <a:t>                                                                       </a:t>
            </a:r>
            <a:r>
              <a:rPr lang="zh-CN" altLang="en-US" sz="1600">
                <a:solidFill>
                  <a:schemeClr val="tx1"/>
                </a:solidFill>
              </a:rPr>
              <a:t>②</a:t>
            </a:r>
            <a:endParaRPr lang="en-US" altLang="zh-CN" sz="1600">
              <a:solidFill>
                <a:schemeClr val="tx1"/>
              </a:solidFill>
            </a:endParaRPr>
          </a:p>
          <a:p>
            <a:pPr algn="just" fontAlgn="auto">
              <a:lnSpc>
                <a:spcPct val="120000"/>
              </a:lnSpc>
              <a:spcBef>
                <a:spcPts val="600"/>
              </a:spcBef>
              <a:spcAft>
                <a:spcPts val="600"/>
              </a:spcAft>
              <a:defRPr/>
            </a:pPr>
            <a:endParaRPr lang="zh-CN" altLang="en-US" sz="1600">
              <a:solidFill>
                <a:schemeClr val="tx1"/>
              </a:solidFill>
            </a:endParaRPr>
          </a:p>
          <a:p>
            <a:pPr marL="749300" indent="-301625" algn="just" fontAlgn="auto">
              <a:lnSpc>
                <a:spcPct val="120000"/>
              </a:lnSpc>
              <a:spcBef>
                <a:spcPts val="600"/>
              </a:spcBef>
              <a:spcAft>
                <a:spcPts val="600"/>
              </a:spcAft>
              <a:defRPr/>
            </a:pPr>
            <a:r>
              <a:rPr lang="zh-CN" altLang="en-US" sz="1600">
                <a:solidFill>
                  <a:schemeClr val="tx1"/>
                </a:solidFill>
              </a:rPr>
              <a:t>③ </a:t>
            </a:r>
            <a:r>
              <a:rPr lang="en-US" altLang="zh-CN" sz="1600">
                <a:solidFill>
                  <a:schemeClr val="tx1"/>
                </a:solidFill>
              </a:rPr>
              <a:t>                                                                        </a:t>
            </a:r>
            <a:r>
              <a:rPr lang="zh-CN" altLang="en-US" sz="1600">
                <a:solidFill>
                  <a:schemeClr val="tx1"/>
                </a:solidFill>
              </a:rPr>
              <a:t>④  </a:t>
            </a:r>
            <a:endParaRPr lang="en-US" altLang="zh-CN" sz="1600">
              <a:solidFill>
                <a:schemeClr val="tx1"/>
              </a:solidFill>
            </a:endParaRPr>
          </a:p>
          <a:p>
            <a:pPr marL="749300" indent="-301625" algn="just" fontAlgn="auto">
              <a:lnSpc>
                <a:spcPct val="120000"/>
              </a:lnSpc>
              <a:spcBef>
                <a:spcPts val="600"/>
              </a:spcBef>
              <a:spcAft>
                <a:spcPts val="600"/>
              </a:spcAft>
              <a:defRPr/>
            </a:pPr>
            <a:endParaRPr lang="en-US" altLang="zh-CN" sz="1600">
              <a:solidFill>
                <a:schemeClr val="tx1"/>
              </a:solidFill>
            </a:endParaRPr>
          </a:p>
          <a:p>
            <a:pPr marL="749300" indent="-301625" algn="just" fontAlgn="auto">
              <a:lnSpc>
                <a:spcPct val="120000"/>
              </a:lnSpc>
              <a:spcBef>
                <a:spcPts val="600"/>
              </a:spcBef>
              <a:spcAft>
                <a:spcPts val="600"/>
              </a:spcAft>
              <a:defRPr/>
            </a:pPr>
            <a:r>
              <a:rPr lang="zh-CN" altLang="en-US" sz="1600">
                <a:solidFill>
                  <a:schemeClr val="tx1"/>
                </a:solidFill>
              </a:rPr>
              <a:t>⑤  如果</a:t>
            </a:r>
            <a:r>
              <a:rPr lang="en-US" altLang="zh-CN" sz="1600">
                <a:solidFill>
                  <a:schemeClr val="tx1"/>
                </a:solidFill>
              </a:rPr>
              <a:t>p</a:t>
            </a:r>
            <a:r>
              <a:rPr lang="zh-CN" altLang="en-US" sz="1600">
                <a:solidFill>
                  <a:schemeClr val="tx1"/>
                </a:solidFill>
              </a:rPr>
              <a:t>当前指向</a:t>
            </a:r>
            <a:r>
              <a:rPr lang="en-US" altLang="zh-CN" sz="1600">
                <a:solidFill>
                  <a:schemeClr val="tx1"/>
                </a:solidFill>
              </a:rPr>
              <a:t>a</a:t>
            </a:r>
            <a:r>
              <a:rPr lang="zh-CN" altLang="en-US" sz="1600">
                <a:solidFill>
                  <a:schemeClr val="tx1"/>
                </a:solidFill>
              </a:rPr>
              <a:t>数组中第</a:t>
            </a:r>
            <a:r>
              <a:rPr lang="en-US" altLang="zh-CN" sz="1600">
                <a:solidFill>
                  <a:schemeClr val="tx1"/>
                </a:solidFill>
              </a:rPr>
              <a:t>i</a:t>
            </a:r>
            <a:r>
              <a:rPr lang="zh-CN" altLang="en-US" sz="1600">
                <a:solidFill>
                  <a:schemeClr val="tx1"/>
                </a:solidFill>
              </a:rPr>
              <a:t>个元素</a:t>
            </a:r>
            <a:r>
              <a:rPr lang="en-US" altLang="zh-CN" sz="1600">
                <a:solidFill>
                  <a:schemeClr val="tx1"/>
                </a:solidFill>
              </a:rPr>
              <a:t>a[i]</a:t>
            </a:r>
            <a:r>
              <a:rPr lang="zh-CN" altLang="en-US" sz="1600">
                <a:solidFill>
                  <a:schemeClr val="tx1"/>
                </a:solidFill>
              </a:rPr>
              <a:t>，则</a:t>
            </a:r>
            <a:r>
              <a:rPr lang="en-US" altLang="zh-CN" sz="1600">
                <a:solidFill>
                  <a:schemeClr val="tx1"/>
                </a:solidFill>
              </a:rPr>
              <a:t>: </a:t>
            </a:r>
          </a:p>
        </p:txBody>
      </p:sp>
      <p:sp>
        <p:nvSpPr>
          <p:cNvPr id="17" name="圆角矩形 16">
            <a:extLst>
              <a:ext uri="{FF2B5EF4-FFF2-40B4-BE49-F238E27FC236}"/>
            </a:extLst>
          </p:cNvPr>
          <p:cNvSpPr/>
          <p:nvPr/>
        </p:nvSpPr>
        <p:spPr>
          <a:xfrm>
            <a:off x="1500188" y="3470275"/>
            <a:ext cx="3489325" cy="763588"/>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spcCol="360000"/>
          <a:lstStyle/>
          <a:p>
            <a:pPr algn="just" fontAlgn="auto">
              <a:spcBef>
                <a:spcPts val="600"/>
              </a:spcBef>
              <a:spcAft>
                <a:spcPts val="600"/>
              </a:spcAft>
              <a:defRPr/>
            </a:pPr>
            <a:r>
              <a:rPr lang="en-US" altLang="zh-CN" sz="1600">
                <a:solidFill>
                  <a:schemeClr val="tx1"/>
                </a:solidFill>
              </a:rPr>
              <a:t>p++;	</a:t>
            </a:r>
            <a:r>
              <a:rPr lang="en-US" altLang="zh-CN" sz="1600">
                <a:solidFill>
                  <a:srgbClr val="008000"/>
                </a:solidFill>
              </a:rPr>
              <a:t>//</a:t>
            </a:r>
            <a:r>
              <a:rPr lang="zh-CN" altLang="en-US" sz="1600">
                <a:solidFill>
                  <a:srgbClr val="008000"/>
                </a:solidFill>
              </a:rPr>
              <a:t>使</a:t>
            </a:r>
            <a:r>
              <a:rPr lang="en-US" altLang="zh-CN" sz="1600">
                <a:solidFill>
                  <a:srgbClr val="008000"/>
                </a:solidFill>
              </a:rPr>
              <a:t>p</a:t>
            </a:r>
            <a:r>
              <a:rPr lang="zh-CN" altLang="en-US" sz="1600">
                <a:solidFill>
                  <a:srgbClr val="008000"/>
                </a:solidFill>
              </a:rPr>
              <a:t>指向下一元素</a:t>
            </a:r>
            <a:r>
              <a:rPr lang="en-US" altLang="zh-CN" sz="1600">
                <a:solidFill>
                  <a:srgbClr val="008000"/>
                </a:solidFill>
              </a:rPr>
              <a:t>a[1]</a:t>
            </a:r>
          </a:p>
          <a:p>
            <a:pPr algn="just" fontAlgn="auto">
              <a:spcBef>
                <a:spcPts val="600"/>
              </a:spcBef>
              <a:spcAft>
                <a:spcPts val="600"/>
              </a:spcAft>
              <a:defRPr/>
            </a:pPr>
            <a:r>
              <a:rPr lang="en-US" altLang="zh-CN" sz="1600">
                <a:solidFill>
                  <a:schemeClr val="tx1"/>
                </a:solidFill>
              </a:rPr>
              <a:t>*p;	</a:t>
            </a:r>
            <a:r>
              <a:rPr lang="en-US" altLang="zh-CN" sz="1600">
                <a:solidFill>
                  <a:srgbClr val="008000"/>
                </a:solidFill>
              </a:rPr>
              <a:t>//</a:t>
            </a:r>
            <a:r>
              <a:rPr lang="zh-CN" altLang="en-US" sz="1600">
                <a:solidFill>
                  <a:srgbClr val="008000"/>
                </a:solidFill>
              </a:rPr>
              <a:t>得到下一个元素</a:t>
            </a:r>
            <a:r>
              <a:rPr lang="en-US" altLang="zh-CN" sz="1600">
                <a:solidFill>
                  <a:srgbClr val="008000"/>
                </a:solidFill>
              </a:rPr>
              <a:t>a[1]</a:t>
            </a:r>
            <a:r>
              <a:rPr lang="zh-CN" altLang="en-US" sz="1600">
                <a:solidFill>
                  <a:srgbClr val="008000"/>
                </a:solidFill>
              </a:rPr>
              <a:t>的值</a:t>
            </a:r>
            <a:endParaRPr lang="en-US" altLang="zh-CN" sz="1600">
              <a:solidFill>
                <a:srgbClr val="008000"/>
              </a:solidFill>
            </a:endParaRPr>
          </a:p>
        </p:txBody>
      </p:sp>
      <p:sp>
        <p:nvSpPr>
          <p:cNvPr id="19" name="圆角矩形 18">
            <a:extLst>
              <a:ext uri="{FF2B5EF4-FFF2-40B4-BE49-F238E27FC236}"/>
            </a:extLst>
          </p:cNvPr>
          <p:cNvSpPr/>
          <p:nvPr/>
        </p:nvSpPr>
        <p:spPr>
          <a:xfrm>
            <a:off x="5748338" y="3468688"/>
            <a:ext cx="5564187" cy="76200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spcCol="360000"/>
          <a:lstStyle/>
          <a:p>
            <a:pPr algn="just" fontAlgn="auto">
              <a:spcBef>
                <a:spcPts val="600"/>
              </a:spcBef>
              <a:spcAft>
                <a:spcPts val="600"/>
              </a:spcAft>
              <a:defRPr/>
            </a:pPr>
            <a:r>
              <a:rPr lang="zh-CN" altLang="en-US" sz="1600">
                <a:solidFill>
                  <a:schemeClr val="tx1"/>
                </a:solidFill>
              </a:rPr>
              <a:t>*</a:t>
            </a:r>
            <a:r>
              <a:rPr lang="en-US" altLang="zh-CN" sz="1600">
                <a:solidFill>
                  <a:schemeClr val="tx1"/>
                </a:solidFill>
              </a:rPr>
              <a:t>p++;	</a:t>
            </a:r>
            <a:r>
              <a:rPr lang="en-US" altLang="zh-CN" sz="1600">
                <a:solidFill>
                  <a:srgbClr val="008000"/>
                </a:solidFill>
              </a:rPr>
              <a:t>/*</a:t>
            </a:r>
            <a:r>
              <a:rPr lang="zh-CN" altLang="en-US" sz="1600">
                <a:solidFill>
                  <a:srgbClr val="008000"/>
                </a:solidFill>
              </a:rPr>
              <a:t>由于</a:t>
            </a:r>
            <a:r>
              <a:rPr lang="en-US" altLang="zh-CN" sz="1600">
                <a:solidFill>
                  <a:srgbClr val="008000"/>
                </a:solidFill>
              </a:rPr>
              <a:t>++</a:t>
            </a:r>
            <a:r>
              <a:rPr lang="zh-CN" altLang="en-US" sz="1600">
                <a:solidFill>
                  <a:srgbClr val="008000"/>
                </a:solidFill>
              </a:rPr>
              <a:t>和*同优先级，结合方向自右而左，因此它等价于*</a:t>
            </a:r>
            <a:r>
              <a:rPr lang="en-US" altLang="zh-CN" sz="1600">
                <a:solidFill>
                  <a:srgbClr val="008000"/>
                </a:solidFill>
              </a:rPr>
              <a:t>(p++)</a:t>
            </a:r>
            <a:r>
              <a:rPr lang="zh-CN" altLang="en-US" sz="1600">
                <a:solidFill>
                  <a:srgbClr val="008000"/>
                </a:solidFill>
              </a:rPr>
              <a:t>。先引用</a:t>
            </a:r>
            <a:r>
              <a:rPr lang="en-US" altLang="zh-CN" sz="1600">
                <a:solidFill>
                  <a:srgbClr val="008000"/>
                </a:solidFill>
              </a:rPr>
              <a:t>p</a:t>
            </a:r>
            <a:r>
              <a:rPr lang="zh-CN" altLang="en-US" sz="1600">
                <a:solidFill>
                  <a:srgbClr val="008000"/>
                </a:solidFill>
              </a:rPr>
              <a:t>的值，实现*</a:t>
            </a:r>
            <a:r>
              <a:rPr lang="en-US" altLang="zh-CN" sz="1600">
                <a:solidFill>
                  <a:srgbClr val="008000"/>
                </a:solidFill>
              </a:rPr>
              <a:t>p</a:t>
            </a:r>
            <a:r>
              <a:rPr lang="zh-CN" altLang="en-US" sz="1600">
                <a:solidFill>
                  <a:srgbClr val="008000"/>
                </a:solidFill>
              </a:rPr>
              <a:t>的运算，然后再使</a:t>
            </a:r>
            <a:r>
              <a:rPr lang="en-US" altLang="zh-CN" sz="1600">
                <a:solidFill>
                  <a:srgbClr val="008000"/>
                </a:solidFill>
              </a:rPr>
              <a:t>p</a:t>
            </a:r>
            <a:r>
              <a:rPr lang="zh-CN" altLang="en-US" sz="1600">
                <a:solidFill>
                  <a:srgbClr val="008000"/>
                </a:solidFill>
              </a:rPr>
              <a:t>自增</a:t>
            </a:r>
            <a:r>
              <a:rPr lang="en-US" altLang="zh-CN" sz="1600">
                <a:solidFill>
                  <a:srgbClr val="008000"/>
                </a:solidFill>
              </a:rPr>
              <a:t>1*/</a:t>
            </a:r>
          </a:p>
        </p:txBody>
      </p:sp>
      <p:sp>
        <p:nvSpPr>
          <p:cNvPr id="22" name="圆角矩形 21">
            <a:extLst>
              <a:ext uri="{FF2B5EF4-FFF2-40B4-BE49-F238E27FC236}"/>
            </a:extLst>
          </p:cNvPr>
          <p:cNvSpPr/>
          <p:nvPr/>
        </p:nvSpPr>
        <p:spPr>
          <a:xfrm>
            <a:off x="1500188" y="4362450"/>
            <a:ext cx="3489325" cy="76200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spcCol="360000"/>
          <a:lstStyle/>
          <a:p>
            <a:pPr algn="just" fontAlgn="auto">
              <a:spcBef>
                <a:spcPts val="600"/>
              </a:spcBef>
              <a:spcAft>
                <a:spcPts val="600"/>
              </a:spcAft>
              <a:defRPr/>
            </a:pPr>
            <a:r>
              <a:rPr lang="zh-CN" altLang="en-US" sz="1600">
                <a:solidFill>
                  <a:schemeClr val="tx1"/>
                </a:solidFill>
              </a:rPr>
              <a:t>*</a:t>
            </a:r>
            <a:r>
              <a:rPr lang="en-US" altLang="zh-CN" sz="1600">
                <a:solidFill>
                  <a:schemeClr val="tx1"/>
                </a:solidFill>
              </a:rPr>
              <a:t>(p++);	</a:t>
            </a:r>
            <a:r>
              <a:rPr lang="en-US" altLang="zh-CN" sz="1600">
                <a:solidFill>
                  <a:srgbClr val="008000"/>
                </a:solidFill>
              </a:rPr>
              <a:t>//</a:t>
            </a:r>
            <a:r>
              <a:rPr lang="zh-CN" altLang="en-US" sz="1600">
                <a:solidFill>
                  <a:srgbClr val="008000"/>
                </a:solidFill>
              </a:rPr>
              <a:t>先取*</a:t>
            </a:r>
            <a:r>
              <a:rPr lang="en-US" altLang="zh-CN" sz="1600">
                <a:solidFill>
                  <a:srgbClr val="008000"/>
                </a:solidFill>
              </a:rPr>
              <a:t>p</a:t>
            </a:r>
            <a:r>
              <a:rPr lang="zh-CN" altLang="en-US" sz="1600">
                <a:solidFill>
                  <a:srgbClr val="008000"/>
                </a:solidFill>
              </a:rPr>
              <a:t>值，然后使</a:t>
            </a:r>
            <a:r>
              <a:rPr lang="en-US" altLang="zh-CN" sz="1600">
                <a:solidFill>
                  <a:srgbClr val="008000"/>
                </a:solidFill>
              </a:rPr>
              <a:t>p</a:t>
            </a:r>
            <a:r>
              <a:rPr lang="zh-CN" altLang="en-US" sz="1600">
                <a:solidFill>
                  <a:srgbClr val="008000"/>
                </a:solidFill>
              </a:rPr>
              <a:t>加</a:t>
            </a:r>
            <a:r>
              <a:rPr lang="en-US" altLang="zh-CN" sz="1600">
                <a:solidFill>
                  <a:srgbClr val="008000"/>
                </a:solidFill>
              </a:rPr>
              <a:t>1</a:t>
            </a:r>
          </a:p>
          <a:p>
            <a:pPr algn="just" fontAlgn="auto">
              <a:spcBef>
                <a:spcPts val="600"/>
              </a:spcBef>
              <a:spcAft>
                <a:spcPts val="600"/>
              </a:spcAft>
              <a:defRPr/>
            </a:pPr>
            <a:r>
              <a:rPr lang="en-US" altLang="zh-CN" sz="1600">
                <a:solidFill>
                  <a:schemeClr val="tx1"/>
                </a:solidFill>
              </a:rPr>
              <a:t>*(++p);	</a:t>
            </a:r>
            <a:r>
              <a:rPr lang="en-US" altLang="zh-CN" sz="1600">
                <a:solidFill>
                  <a:srgbClr val="008000"/>
                </a:solidFill>
              </a:rPr>
              <a:t>//</a:t>
            </a:r>
            <a:r>
              <a:rPr lang="zh-CN" altLang="en-US" sz="1600">
                <a:solidFill>
                  <a:srgbClr val="008000"/>
                </a:solidFill>
              </a:rPr>
              <a:t>先使</a:t>
            </a:r>
            <a:r>
              <a:rPr lang="en-US" altLang="zh-CN" sz="1600">
                <a:solidFill>
                  <a:srgbClr val="008000"/>
                </a:solidFill>
              </a:rPr>
              <a:t>p</a:t>
            </a:r>
            <a:r>
              <a:rPr lang="zh-CN" altLang="en-US" sz="1600">
                <a:solidFill>
                  <a:srgbClr val="008000"/>
                </a:solidFill>
              </a:rPr>
              <a:t>加</a:t>
            </a:r>
            <a:r>
              <a:rPr lang="en-US" altLang="zh-CN" sz="1600">
                <a:solidFill>
                  <a:srgbClr val="008000"/>
                </a:solidFill>
              </a:rPr>
              <a:t>1</a:t>
            </a:r>
            <a:r>
              <a:rPr lang="zh-CN" altLang="en-US" sz="1600">
                <a:solidFill>
                  <a:srgbClr val="008000"/>
                </a:solidFill>
              </a:rPr>
              <a:t>，再取*</a:t>
            </a:r>
            <a:r>
              <a:rPr lang="en-US" altLang="zh-CN" sz="1600">
                <a:solidFill>
                  <a:srgbClr val="008000"/>
                </a:solidFill>
              </a:rPr>
              <a:t>p</a:t>
            </a:r>
          </a:p>
        </p:txBody>
      </p:sp>
      <p:sp>
        <p:nvSpPr>
          <p:cNvPr id="23" name="圆角矩形 22">
            <a:extLst>
              <a:ext uri="{FF2B5EF4-FFF2-40B4-BE49-F238E27FC236}"/>
            </a:extLst>
          </p:cNvPr>
          <p:cNvSpPr/>
          <p:nvPr/>
        </p:nvSpPr>
        <p:spPr>
          <a:xfrm>
            <a:off x="5748338" y="4362450"/>
            <a:ext cx="5564187" cy="76200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spcCol="360000"/>
          <a:lstStyle/>
          <a:p>
            <a:pPr algn="just" fontAlgn="auto">
              <a:spcBef>
                <a:spcPts val="600"/>
              </a:spcBef>
              <a:spcAft>
                <a:spcPts val="600"/>
              </a:spcAft>
              <a:defRPr/>
            </a:pPr>
            <a:r>
              <a:rPr lang="en-US" altLang="zh-CN" sz="1600">
                <a:solidFill>
                  <a:schemeClr val="tx1"/>
                </a:solidFill>
              </a:rPr>
              <a:t>++(*p);	</a:t>
            </a:r>
            <a:r>
              <a:rPr lang="en-US" altLang="zh-CN" sz="1600">
                <a:solidFill>
                  <a:srgbClr val="008000"/>
                </a:solidFill>
              </a:rPr>
              <a:t>/*</a:t>
            </a:r>
            <a:r>
              <a:rPr lang="zh-CN" altLang="en-US" sz="1600">
                <a:solidFill>
                  <a:srgbClr val="008000"/>
                </a:solidFill>
              </a:rPr>
              <a:t>表示</a:t>
            </a:r>
            <a:r>
              <a:rPr lang="en-US" altLang="zh-CN" sz="1600">
                <a:solidFill>
                  <a:srgbClr val="008000"/>
                </a:solidFill>
              </a:rPr>
              <a:t>p</a:t>
            </a:r>
            <a:r>
              <a:rPr lang="zh-CN" altLang="en-US" sz="1600">
                <a:solidFill>
                  <a:srgbClr val="008000"/>
                </a:solidFill>
              </a:rPr>
              <a:t>所指向的元素值加</a:t>
            </a:r>
            <a:r>
              <a:rPr lang="en-US" altLang="zh-CN" sz="1600">
                <a:solidFill>
                  <a:srgbClr val="008000"/>
                </a:solidFill>
              </a:rPr>
              <a:t>1</a:t>
            </a:r>
            <a:r>
              <a:rPr lang="zh-CN" altLang="en-US" sz="1600">
                <a:solidFill>
                  <a:srgbClr val="008000"/>
                </a:solidFill>
              </a:rPr>
              <a:t>，如果</a:t>
            </a:r>
            <a:r>
              <a:rPr lang="en-US" altLang="zh-CN" sz="1600">
                <a:solidFill>
                  <a:srgbClr val="008000"/>
                </a:solidFill>
              </a:rPr>
              <a:t>p=a, </a:t>
            </a:r>
            <a:r>
              <a:rPr lang="zh-CN" altLang="en-US" sz="1600">
                <a:solidFill>
                  <a:srgbClr val="008000"/>
                </a:solidFill>
              </a:rPr>
              <a:t>则相当于</a:t>
            </a:r>
            <a:r>
              <a:rPr lang="en-US" altLang="zh-CN" sz="1600">
                <a:solidFill>
                  <a:srgbClr val="008000"/>
                </a:solidFill>
              </a:rPr>
              <a:t>++a[0]</a:t>
            </a:r>
            <a:r>
              <a:rPr lang="zh-CN" altLang="en-US" sz="1600">
                <a:solidFill>
                  <a:srgbClr val="008000"/>
                </a:solidFill>
              </a:rPr>
              <a:t>，若</a:t>
            </a:r>
            <a:r>
              <a:rPr lang="en-US" altLang="zh-CN" sz="1600">
                <a:solidFill>
                  <a:srgbClr val="008000"/>
                </a:solidFill>
              </a:rPr>
              <a:t>a[0]</a:t>
            </a:r>
            <a:r>
              <a:rPr lang="zh-CN" altLang="en-US" sz="1600">
                <a:solidFill>
                  <a:srgbClr val="008000"/>
                </a:solidFill>
              </a:rPr>
              <a:t>的值为</a:t>
            </a:r>
            <a:r>
              <a:rPr lang="en-US" altLang="zh-CN" sz="1600">
                <a:solidFill>
                  <a:srgbClr val="008000"/>
                </a:solidFill>
              </a:rPr>
              <a:t>3</a:t>
            </a:r>
            <a:r>
              <a:rPr lang="zh-CN" altLang="en-US" sz="1600">
                <a:solidFill>
                  <a:srgbClr val="008000"/>
                </a:solidFill>
              </a:rPr>
              <a:t>，则</a:t>
            </a:r>
            <a:r>
              <a:rPr lang="en-US" altLang="zh-CN" sz="1600">
                <a:solidFill>
                  <a:srgbClr val="008000"/>
                </a:solidFill>
              </a:rPr>
              <a:t>a[0]</a:t>
            </a:r>
            <a:r>
              <a:rPr lang="zh-CN" altLang="en-US" sz="1600">
                <a:solidFill>
                  <a:srgbClr val="008000"/>
                </a:solidFill>
              </a:rPr>
              <a:t>的值为</a:t>
            </a:r>
            <a:r>
              <a:rPr lang="en-US" altLang="zh-CN" sz="1600">
                <a:solidFill>
                  <a:srgbClr val="008000"/>
                </a:solidFill>
              </a:rPr>
              <a:t>4</a:t>
            </a:r>
            <a:r>
              <a:rPr lang="zh-CN" altLang="en-US" sz="1600">
                <a:solidFill>
                  <a:srgbClr val="008000"/>
                </a:solidFill>
              </a:rPr>
              <a:t>。注意</a:t>
            </a:r>
            <a:r>
              <a:rPr lang="en-US" altLang="zh-CN" sz="1600">
                <a:solidFill>
                  <a:srgbClr val="008000"/>
                </a:solidFill>
              </a:rPr>
              <a:t>: </a:t>
            </a:r>
            <a:r>
              <a:rPr lang="zh-CN" altLang="en-US" sz="1600">
                <a:solidFill>
                  <a:srgbClr val="008000"/>
                </a:solidFill>
              </a:rPr>
              <a:t>是元素</a:t>
            </a:r>
            <a:r>
              <a:rPr lang="en-US" altLang="zh-CN" sz="1600">
                <a:solidFill>
                  <a:srgbClr val="008000"/>
                </a:solidFill>
              </a:rPr>
              <a:t>a[0]</a:t>
            </a:r>
            <a:r>
              <a:rPr lang="zh-CN" altLang="en-US" sz="1600">
                <a:solidFill>
                  <a:srgbClr val="008000"/>
                </a:solidFill>
              </a:rPr>
              <a:t>的值加</a:t>
            </a:r>
            <a:r>
              <a:rPr lang="en-US" altLang="zh-CN" sz="1600">
                <a:solidFill>
                  <a:srgbClr val="008000"/>
                </a:solidFill>
              </a:rPr>
              <a:t>1</a:t>
            </a:r>
            <a:r>
              <a:rPr lang="zh-CN" altLang="en-US" sz="1600">
                <a:solidFill>
                  <a:srgbClr val="008000"/>
                </a:solidFill>
              </a:rPr>
              <a:t>，而不是指针</a:t>
            </a:r>
            <a:r>
              <a:rPr lang="en-US" altLang="zh-CN" sz="1600">
                <a:solidFill>
                  <a:srgbClr val="008000"/>
                </a:solidFill>
              </a:rPr>
              <a:t>p</a:t>
            </a:r>
            <a:r>
              <a:rPr lang="zh-CN" altLang="en-US" sz="1600">
                <a:solidFill>
                  <a:srgbClr val="008000"/>
                </a:solidFill>
              </a:rPr>
              <a:t>的值加</a:t>
            </a:r>
            <a:r>
              <a:rPr lang="en-US" altLang="zh-CN" sz="1600">
                <a:solidFill>
                  <a:srgbClr val="008000"/>
                </a:solidFill>
              </a:rPr>
              <a:t>1*/</a:t>
            </a:r>
          </a:p>
        </p:txBody>
      </p:sp>
      <p:sp>
        <p:nvSpPr>
          <p:cNvPr id="24" name="圆角矩形 23">
            <a:extLst>
              <a:ext uri="{FF2B5EF4-FFF2-40B4-BE49-F238E27FC236}"/>
            </a:extLst>
          </p:cNvPr>
          <p:cNvSpPr/>
          <p:nvPr/>
        </p:nvSpPr>
        <p:spPr>
          <a:xfrm>
            <a:off x="5116513" y="5256213"/>
            <a:ext cx="6196012" cy="1150937"/>
          </a:xfrm>
          <a:prstGeom prst="roundRect">
            <a:avLst>
              <a:gd name="adj" fmla="val 4828"/>
            </a:avLst>
          </a:prstGeom>
        </p:spPr>
        <p:style>
          <a:lnRef idx="2">
            <a:schemeClr val="accent1"/>
          </a:lnRef>
          <a:fillRef idx="1">
            <a:schemeClr val="lt1"/>
          </a:fillRef>
          <a:effectRef idx="0">
            <a:schemeClr val="accent1"/>
          </a:effectRef>
          <a:fontRef idx="minor">
            <a:schemeClr val="dk1"/>
          </a:fontRef>
        </p:style>
        <p:txBody>
          <a:bodyPr spcCol="360000"/>
          <a:lstStyle/>
          <a:p>
            <a:pPr algn="just" fontAlgn="auto">
              <a:spcBef>
                <a:spcPts val="600"/>
              </a:spcBef>
              <a:spcAft>
                <a:spcPts val="600"/>
              </a:spcAft>
              <a:defRPr/>
            </a:pPr>
            <a:r>
              <a:rPr lang="en-US" altLang="zh-CN" sz="1600">
                <a:solidFill>
                  <a:schemeClr val="tx1"/>
                </a:solidFill>
              </a:rPr>
              <a:t>*(p--)	</a:t>
            </a:r>
            <a:r>
              <a:rPr lang="en-US" altLang="zh-CN" sz="1600">
                <a:solidFill>
                  <a:srgbClr val="008000"/>
                </a:solidFill>
              </a:rPr>
              <a:t>//</a:t>
            </a:r>
            <a:r>
              <a:rPr lang="zh-CN" altLang="en-US" sz="1600">
                <a:solidFill>
                  <a:srgbClr val="008000"/>
                </a:solidFill>
              </a:rPr>
              <a:t>相当于</a:t>
            </a:r>
            <a:r>
              <a:rPr lang="en-US" altLang="zh-CN" sz="1600">
                <a:solidFill>
                  <a:srgbClr val="008000"/>
                </a:solidFill>
              </a:rPr>
              <a:t>a[i--]</a:t>
            </a:r>
            <a:r>
              <a:rPr lang="zh-CN" altLang="en-US" sz="1600">
                <a:solidFill>
                  <a:srgbClr val="008000"/>
                </a:solidFill>
              </a:rPr>
              <a:t>，先对</a:t>
            </a:r>
            <a:r>
              <a:rPr lang="en-US" altLang="zh-CN" sz="1600">
                <a:solidFill>
                  <a:srgbClr val="008000"/>
                </a:solidFill>
              </a:rPr>
              <a:t>p</a:t>
            </a:r>
            <a:r>
              <a:rPr lang="zh-CN" altLang="en-US" sz="1600">
                <a:solidFill>
                  <a:srgbClr val="008000"/>
                </a:solidFill>
              </a:rPr>
              <a:t>进行“*”运算，再使</a:t>
            </a:r>
            <a:r>
              <a:rPr lang="en-US" altLang="zh-CN" sz="1600">
                <a:solidFill>
                  <a:srgbClr val="008000"/>
                </a:solidFill>
              </a:rPr>
              <a:t>p</a:t>
            </a:r>
            <a:r>
              <a:rPr lang="zh-CN" altLang="en-US" sz="1600">
                <a:solidFill>
                  <a:srgbClr val="008000"/>
                </a:solidFill>
              </a:rPr>
              <a:t>自减</a:t>
            </a:r>
          </a:p>
          <a:p>
            <a:pPr algn="just" fontAlgn="auto">
              <a:spcBef>
                <a:spcPts val="600"/>
              </a:spcBef>
              <a:spcAft>
                <a:spcPts val="600"/>
              </a:spcAft>
              <a:defRPr/>
            </a:pPr>
            <a:r>
              <a:rPr lang="zh-CN" altLang="en-US" sz="1600">
                <a:solidFill>
                  <a:schemeClr val="tx1"/>
                </a:solidFill>
              </a:rPr>
              <a:t>*</a:t>
            </a:r>
            <a:r>
              <a:rPr lang="en-US" altLang="zh-CN" sz="1600">
                <a:solidFill>
                  <a:schemeClr val="tx1"/>
                </a:solidFill>
              </a:rPr>
              <a:t>(++p)	</a:t>
            </a:r>
            <a:r>
              <a:rPr lang="en-US" altLang="zh-CN" sz="1600">
                <a:solidFill>
                  <a:srgbClr val="008000"/>
                </a:solidFill>
              </a:rPr>
              <a:t>//</a:t>
            </a:r>
            <a:r>
              <a:rPr lang="zh-CN" altLang="en-US" sz="1600">
                <a:solidFill>
                  <a:srgbClr val="008000"/>
                </a:solidFill>
              </a:rPr>
              <a:t>相当于</a:t>
            </a:r>
            <a:r>
              <a:rPr lang="en-US" altLang="zh-CN" sz="1600">
                <a:solidFill>
                  <a:srgbClr val="008000"/>
                </a:solidFill>
              </a:rPr>
              <a:t>a[++i]</a:t>
            </a:r>
            <a:r>
              <a:rPr lang="zh-CN" altLang="en-US" sz="1600">
                <a:solidFill>
                  <a:srgbClr val="008000"/>
                </a:solidFill>
              </a:rPr>
              <a:t>，先使</a:t>
            </a:r>
            <a:r>
              <a:rPr lang="en-US" altLang="zh-CN" sz="1600">
                <a:solidFill>
                  <a:srgbClr val="008000"/>
                </a:solidFill>
              </a:rPr>
              <a:t>p</a:t>
            </a:r>
            <a:r>
              <a:rPr lang="zh-CN" altLang="en-US" sz="1600">
                <a:solidFill>
                  <a:srgbClr val="008000"/>
                </a:solidFill>
              </a:rPr>
              <a:t>自加，再进行“*”运算</a:t>
            </a:r>
          </a:p>
          <a:p>
            <a:pPr algn="just" fontAlgn="auto">
              <a:spcBef>
                <a:spcPts val="600"/>
              </a:spcBef>
              <a:spcAft>
                <a:spcPts val="600"/>
              </a:spcAft>
              <a:defRPr/>
            </a:pPr>
            <a:r>
              <a:rPr lang="zh-CN" altLang="en-US" sz="1600">
                <a:solidFill>
                  <a:schemeClr val="tx1"/>
                </a:solidFill>
              </a:rPr>
              <a:t>*</a:t>
            </a:r>
            <a:r>
              <a:rPr lang="en-US" altLang="zh-CN" sz="1600">
                <a:solidFill>
                  <a:schemeClr val="tx1"/>
                </a:solidFill>
              </a:rPr>
              <a:t>(--p)	</a:t>
            </a:r>
            <a:r>
              <a:rPr lang="en-US" altLang="zh-CN" sz="1600">
                <a:solidFill>
                  <a:srgbClr val="008000"/>
                </a:solidFill>
              </a:rPr>
              <a:t>//</a:t>
            </a:r>
            <a:r>
              <a:rPr lang="zh-CN" altLang="en-US" sz="1600">
                <a:solidFill>
                  <a:srgbClr val="008000"/>
                </a:solidFill>
              </a:rPr>
              <a:t>相当于</a:t>
            </a:r>
            <a:r>
              <a:rPr lang="en-US" altLang="zh-CN" sz="1600">
                <a:solidFill>
                  <a:srgbClr val="008000"/>
                </a:solidFill>
              </a:rPr>
              <a:t>a[--i]</a:t>
            </a:r>
            <a:r>
              <a:rPr lang="zh-CN" altLang="en-US" sz="1600">
                <a:solidFill>
                  <a:srgbClr val="008000"/>
                </a:solidFill>
              </a:rPr>
              <a:t>，先使</a:t>
            </a:r>
            <a:r>
              <a:rPr lang="en-US" altLang="zh-CN" sz="1600">
                <a:solidFill>
                  <a:srgbClr val="008000"/>
                </a:solidFill>
              </a:rPr>
              <a:t>p</a:t>
            </a:r>
            <a:r>
              <a:rPr lang="zh-CN" altLang="en-US" sz="1600">
                <a:solidFill>
                  <a:srgbClr val="008000"/>
                </a:solidFill>
              </a:rPr>
              <a:t>自减，再进行“*”运算</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Title_1"/>
          <p:cNvSpPr/>
          <p:nvPr>
            <p:custDataLst>
              <p:tags r:id="rId1"/>
            </p:custDataLst>
          </p:nvPr>
        </p:nvSpPr>
        <p:spPr>
          <a:xfrm>
            <a:off x="1247775" y="623888"/>
            <a:ext cx="2308225" cy="51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fontAlgn="auto">
              <a:spcBef>
                <a:spcPts val="0"/>
              </a:spcBef>
              <a:spcAft>
                <a:spcPts val="0"/>
              </a:spcAft>
              <a:defRPr/>
            </a:pPr>
            <a:r>
              <a:rPr lang="zh-CN" altLang="en-US" sz="2800" b="1">
                <a:solidFill>
                  <a:srgbClr val="FFFFFF"/>
                </a:solidFill>
                <a:latin typeface="微软雅黑" panose="020B0503020204020204" pitchFamily="34" charset="-122"/>
                <a:ea typeface="微软雅黑" panose="020B0503020204020204" pitchFamily="34" charset="-122"/>
              </a:rPr>
              <a:t>指  针</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MH_Desc_1">
            <a:extLst>
              <a:ext uri="{FF2B5EF4-FFF2-40B4-BE49-F238E27FC236}"/>
            </a:extLst>
          </p:cNvPr>
          <p:cNvSpPr/>
          <p:nvPr>
            <p:custDataLst>
              <p:tags r:id="rId2"/>
            </p:custDataLst>
          </p:nvPr>
        </p:nvSpPr>
        <p:spPr>
          <a:xfrm>
            <a:off x="1247775" y="1138238"/>
            <a:ext cx="9899650" cy="505777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0"/>
              </a:spcAft>
              <a:defRPr/>
            </a:pPr>
            <a:r>
              <a:rPr lang="zh-CN" altLang="en-US">
                <a:solidFill>
                  <a:schemeClr val="tx1"/>
                </a:solidFill>
              </a:rPr>
              <a:t>如果在程序中定义了一个变量，在对程序进行编译时，系统就会给这个变量分配内存单元。编译系统根据程序中定义的变量类型，分配一定长度的空间。内存区的每一个字节有一个编号，这就是“</a:t>
            </a:r>
            <a:r>
              <a:rPr lang="zh-CN" altLang="en-US" b="1">
                <a:solidFill>
                  <a:schemeClr val="tx1"/>
                </a:solidFill>
              </a:rPr>
              <a:t>地址</a:t>
            </a:r>
            <a:r>
              <a:rPr lang="zh-CN" altLang="en-US">
                <a:solidFill>
                  <a:schemeClr val="tx1"/>
                </a:solidFill>
              </a:rPr>
              <a:t>”。</a:t>
            </a:r>
            <a:endParaRPr lang="en-US" altLang="zh-CN">
              <a:solidFill>
                <a:schemeClr val="tx1"/>
              </a:solidFill>
            </a:endParaRPr>
          </a:p>
          <a:p>
            <a:pPr algn="just" fontAlgn="auto">
              <a:lnSpc>
                <a:spcPct val="150000"/>
              </a:lnSpc>
              <a:spcBef>
                <a:spcPts val="0"/>
              </a:spcBef>
              <a:spcAft>
                <a:spcPts val="0"/>
              </a:spcAft>
              <a:defRPr/>
            </a:pPr>
            <a:r>
              <a:rPr lang="zh-CN" altLang="en-US">
                <a:solidFill>
                  <a:schemeClr val="tx1"/>
                </a:solidFill>
              </a:rPr>
              <a:t>由于通过地址能找到所需的变量单元，可以说，</a:t>
            </a:r>
            <a:r>
              <a:rPr lang="zh-CN" altLang="en-US" b="1">
                <a:solidFill>
                  <a:schemeClr val="tx1"/>
                </a:solidFill>
              </a:rPr>
              <a:t>地址指向该变量单元</a:t>
            </a:r>
            <a:r>
              <a:rPr lang="zh-CN" altLang="en-US">
                <a:solidFill>
                  <a:schemeClr val="tx1"/>
                </a:solidFill>
              </a:rPr>
              <a:t>，将</a:t>
            </a:r>
            <a:r>
              <a:rPr lang="zh-CN" altLang="en-US" b="1">
                <a:solidFill>
                  <a:schemeClr val="tx1"/>
                </a:solidFill>
              </a:rPr>
              <a:t>地址形象化地称为“指针”</a:t>
            </a:r>
            <a:r>
              <a:rPr lang="zh-CN" altLang="en-US">
                <a:solidFill>
                  <a:schemeClr val="tx1"/>
                </a:solidFill>
              </a:rPr>
              <a:t>。</a:t>
            </a:r>
            <a:endParaRPr lang="en-US" altLang="zh-CN">
              <a:solidFill>
                <a:schemeClr val="tx1"/>
              </a:solidFill>
            </a:endParaRPr>
          </a:p>
          <a:p>
            <a:pPr algn="just" fontAlgn="auto">
              <a:lnSpc>
                <a:spcPct val="150000"/>
              </a:lnSpc>
              <a:spcBef>
                <a:spcPts val="0"/>
              </a:spcBef>
              <a:spcAft>
                <a:spcPts val="0"/>
              </a:spcAft>
              <a:defRPr/>
            </a:pPr>
            <a:r>
              <a:rPr lang="en-US" altLang="zh-CN">
                <a:solidFill>
                  <a:schemeClr val="tx1"/>
                </a:solidFill>
              </a:rPr>
              <a:t>C</a:t>
            </a:r>
            <a:r>
              <a:rPr lang="zh-CN" altLang="en-US">
                <a:solidFill>
                  <a:schemeClr val="tx1"/>
                </a:solidFill>
              </a:rPr>
              <a:t>语言中的地址包括位置信息</a:t>
            </a:r>
            <a:r>
              <a:rPr lang="en-US" altLang="zh-CN">
                <a:solidFill>
                  <a:schemeClr val="tx1"/>
                </a:solidFill>
              </a:rPr>
              <a:t>(</a:t>
            </a:r>
            <a:r>
              <a:rPr lang="zh-CN" altLang="en-US">
                <a:solidFill>
                  <a:schemeClr val="tx1"/>
                </a:solidFill>
              </a:rPr>
              <a:t>内存编号，或称纯地址</a:t>
            </a:r>
            <a:r>
              <a:rPr lang="en-US" altLang="zh-CN">
                <a:solidFill>
                  <a:schemeClr val="tx1"/>
                </a:solidFill>
              </a:rPr>
              <a:t>)</a:t>
            </a:r>
            <a:r>
              <a:rPr lang="zh-CN" altLang="en-US">
                <a:solidFill>
                  <a:schemeClr val="tx1"/>
                </a:solidFill>
              </a:rPr>
              <a:t>和它所指向的数据的类型信息，或者说它是“带类型的地址”。</a:t>
            </a:r>
            <a:endParaRPr lang="en-US" altLang="zh-CN">
              <a:solidFill>
                <a:schemeClr val="tx1"/>
              </a:solidFill>
            </a:endParaRPr>
          </a:p>
          <a:p>
            <a:pPr algn="just" fontAlgn="auto">
              <a:lnSpc>
                <a:spcPct val="150000"/>
              </a:lnSpc>
              <a:spcBef>
                <a:spcPts val="0"/>
              </a:spcBef>
              <a:spcAft>
                <a:spcPts val="0"/>
              </a:spcAft>
              <a:defRPr/>
            </a:pPr>
            <a:r>
              <a:rPr lang="zh-CN" altLang="en-US">
                <a:solidFill>
                  <a:schemeClr val="tx1"/>
                </a:solidFill>
              </a:rPr>
              <a:t>存储单元的地址和存储单元的内容是两个不同的概念。</a:t>
            </a:r>
            <a:endParaRPr lang="en-US" altLang="zh-CN">
              <a:solidFill>
                <a:schemeClr val="tx1"/>
              </a:solidFill>
            </a:endParaRPr>
          </a:p>
          <a:p>
            <a:pPr algn="just" fontAlgn="auto">
              <a:lnSpc>
                <a:spcPct val="150000"/>
              </a:lnSpc>
              <a:spcBef>
                <a:spcPts val="0"/>
              </a:spcBef>
              <a:spcAft>
                <a:spcPts val="0"/>
              </a:spcAft>
              <a:defRPr/>
            </a:pPr>
            <a:r>
              <a:rPr lang="zh-CN" altLang="en-US">
                <a:solidFill>
                  <a:schemeClr val="tx1"/>
                </a:solidFill>
              </a:rPr>
              <a:t>在程序中一般是通过变量名来引用变量的值。</a:t>
            </a:r>
            <a:endParaRPr lang="en-US" altLang="zh-CN">
              <a:solidFill>
                <a:schemeClr val="tx1"/>
              </a:solidFill>
            </a:endParaRPr>
          </a:p>
          <a:p>
            <a:pPr algn="just" fontAlgn="auto">
              <a:lnSpc>
                <a:spcPct val="150000"/>
              </a:lnSpc>
              <a:spcBef>
                <a:spcPts val="0"/>
              </a:spcBef>
              <a:spcAft>
                <a:spcPts val="0"/>
              </a:spcAft>
              <a:defRPr/>
            </a:pPr>
            <a:r>
              <a:rPr lang="zh-CN" altLang="en-US">
                <a:solidFill>
                  <a:schemeClr val="tx1"/>
                </a:solidFill>
              </a:rPr>
              <a:t>直接按变量名进行的访问，称为“</a:t>
            </a:r>
            <a:r>
              <a:rPr lang="zh-CN" altLang="en-US" b="1">
                <a:solidFill>
                  <a:schemeClr val="tx1"/>
                </a:solidFill>
              </a:rPr>
              <a:t>直接访问</a:t>
            </a:r>
            <a:r>
              <a:rPr lang="zh-CN" altLang="en-US">
                <a:solidFill>
                  <a:schemeClr val="tx1"/>
                </a:solidFill>
              </a:rPr>
              <a:t>”方式。还可以采用另一种称为</a:t>
            </a:r>
            <a:endParaRPr lang="en-US" altLang="zh-CN">
              <a:solidFill>
                <a:schemeClr val="tx1"/>
              </a:solidFill>
            </a:endParaRPr>
          </a:p>
          <a:p>
            <a:pPr algn="just" fontAlgn="auto">
              <a:lnSpc>
                <a:spcPct val="150000"/>
              </a:lnSpc>
              <a:spcBef>
                <a:spcPts val="0"/>
              </a:spcBef>
              <a:spcAft>
                <a:spcPts val="0"/>
              </a:spcAft>
              <a:defRPr/>
            </a:pPr>
            <a:r>
              <a:rPr lang="zh-CN" altLang="en-US">
                <a:solidFill>
                  <a:schemeClr val="tx1"/>
                </a:solidFill>
              </a:rPr>
              <a:t>“</a:t>
            </a:r>
            <a:r>
              <a:rPr lang="zh-CN" altLang="en-US" b="1">
                <a:solidFill>
                  <a:schemeClr val="tx1"/>
                </a:solidFill>
              </a:rPr>
              <a:t>间接访问</a:t>
            </a:r>
            <a:r>
              <a:rPr lang="zh-CN" altLang="en-US">
                <a:solidFill>
                  <a:schemeClr val="tx1"/>
                </a:solidFill>
              </a:rPr>
              <a:t>”的方式，即将变量的地址存放在另一变量（</a:t>
            </a:r>
            <a:r>
              <a:rPr lang="zh-CN" altLang="en-US" b="1">
                <a:solidFill>
                  <a:schemeClr val="tx1"/>
                </a:solidFill>
              </a:rPr>
              <a:t>指针变量</a:t>
            </a:r>
            <a:r>
              <a:rPr lang="zh-CN" altLang="en-US">
                <a:solidFill>
                  <a:schemeClr val="tx1"/>
                </a:solidFill>
              </a:rPr>
              <a:t>）中，</a:t>
            </a:r>
            <a:endParaRPr lang="en-US" altLang="zh-CN">
              <a:solidFill>
                <a:schemeClr val="tx1"/>
              </a:solidFill>
            </a:endParaRPr>
          </a:p>
          <a:p>
            <a:pPr algn="just" fontAlgn="auto">
              <a:lnSpc>
                <a:spcPct val="150000"/>
              </a:lnSpc>
              <a:spcBef>
                <a:spcPts val="0"/>
              </a:spcBef>
              <a:spcAft>
                <a:spcPts val="0"/>
              </a:spcAft>
              <a:defRPr/>
            </a:pPr>
            <a:r>
              <a:rPr lang="zh-CN" altLang="en-US">
                <a:solidFill>
                  <a:schemeClr val="tx1"/>
                </a:solidFill>
              </a:rPr>
              <a:t>然后通过该指针变量来找到对应变量的地址，从而访问变量。</a:t>
            </a:r>
            <a:endParaRPr lang="zh-CN" altLang="en-US" dirty="0">
              <a:solidFill>
                <a:schemeClr val="tx1"/>
              </a:solidFill>
            </a:endParaRPr>
          </a:p>
        </p:txBody>
      </p:sp>
      <p:sp>
        <p:nvSpPr>
          <p:cNvPr id="4" name="圆角矩形 12">
            <a:extLst>
              <a:ext uri="{FF2B5EF4-FFF2-40B4-BE49-F238E27FC236}"/>
            </a:extLst>
          </p:cNvPr>
          <p:cNvSpPr/>
          <p:nvPr/>
        </p:nvSpPr>
        <p:spPr>
          <a:xfrm>
            <a:off x="6778625" y="4043363"/>
            <a:ext cx="1989138" cy="661987"/>
          </a:xfrm>
          <a:prstGeom prst="roundRect">
            <a:avLst>
              <a:gd name="adj" fmla="val 8075"/>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int i=1,j=2,k=3;</a:t>
            </a:r>
          </a:p>
          <a:p>
            <a:pPr defTabSz="363538" fontAlgn="auto">
              <a:lnSpc>
                <a:spcPct val="120000"/>
              </a:lnSpc>
              <a:spcBef>
                <a:spcPts val="0"/>
              </a:spcBef>
              <a:spcAft>
                <a:spcPts val="0"/>
              </a:spcAft>
              <a:defRPr/>
            </a:pPr>
            <a:r>
              <a:rPr lang="en-US" altLang="zh-CN" sz="1400">
                <a:solidFill>
                  <a:srgbClr val="008000"/>
                </a:solidFill>
              </a:rPr>
              <a:t>//</a:t>
            </a:r>
            <a:r>
              <a:rPr lang="zh-CN" altLang="en-US" sz="1400">
                <a:solidFill>
                  <a:srgbClr val="008000"/>
                </a:solidFill>
              </a:rPr>
              <a:t>设</a:t>
            </a:r>
            <a:r>
              <a:rPr lang="en-US" altLang="zh-CN" sz="1400">
                <a:solidFill>
                  <a:srgbClr val="008000"/>
                </a:solidFill>
              </a:rPr>
              <a:t>int</a:t>
            </a:r>
            <a:r>
              <a:rPr lang="zh-CN" altLang="en-US" sz="1400">
                <a:solidFill>
                  <a:srgbClr val="008000"/>
                </a:solidFill>
              </a:rPr>
              <a:t>变量占</a:t>
            </a:r>
            <a:r>
              <a:rPr lang="en-US" altLang="zh-CN" sz="1400">
                <a:solidFill>
                  <a:srgbClr val="008000"/>
                </a:solidFill>
              </a:rPr>
              <a:t>2</a:t>
            </a:r>
            <a:r>
              <a:rPr lang="zh-CN" altLang="en-US" sz="1400">
                <a:solidFill>
                  <a:srgbClr val="008000"/>
                </a:solidFill>
              </a:rPr>
              <a:t>字节</a:t>
            </a:r>
            <a:endParaRPr lang="zh-CN" altLang="en-US" sz="1400" dirty="0">
              <a:solidFill>
                <a:srgbClr val="008000"/>
              </a:solidFill>
            </a:endParaRPr>
          </a:p>
        </p:txBody>
      </p:sp>
      <p:graphicFrame>
        <p:nvGraphicFramePr>
          <p:cNvPr id="5" name="表格 4"/>
          <p:cNvGraphicFramePr>
            <a:graphicFrameLocks noGrp="1"/>
          </p:cNvGraphicFramePr>
          <p:nvPr/>
        </p:nvGraphicFramePr>
        <p:xfrm>
          <a:off x="8870950" y="4043363"/>
          <a:ext cx="2276475" cy="2133600"/>
        </p:xfrm>
        <a:graphic>
          <a:graphicData uri="http://schemas.openxmlformats.org/drawingml/2006/table">
            <a:tbl>
              <a:tblPr>
                <a:tableStyleId>{5C22544A-7EE6-4342-B048-85BDC9FD1C3A}</a:tableStyleId>
              </a:tblPr>
              <a:tblGrid>
                <a:gridCol w="758757">
                  <a:extLst>
                    <a:ext uri="{9D8B030D-6E8A-4147-A177-3AD203B41FA5}"/>
                  </a:extLst>
                </a:gridCol>
                <a:gridCol w="758757">
                  <a:extLst>
                    <a:ext uri="{9D8B030D-6E8A-4147-A177-3AD203B41FA5}"/>
                  </a:extLst>
                </a:gridCol>
                <a:gridCol w="758757">
                  <a:extLst>
                    <a:ext uri="{9D8B030D-6E8A-4147-A177-3AD203B41FA5}"/>
                  </a:extLst>
                </a:gridCol>
              </a:tblGrid>
              <a:tr h="0">
                <a:tc>
                  <a:txBody>
                    <a:bodyPr/>
                    <a:lstStyle/>
                    <a:p>
                      <a:pPr algn="ctr"/>
                      <a:r>
                        <a:rPr lang="zh-CN" altLang="en-US" sz="1400"/>
                        <a:t>变量名</a:t>
                      </a:r>
                    </a:p>
                  </a:txBody>
                  <a:tcPr anchor="ctr"/>
                </a:tc>
                <a:tc>
                  <a:txBody>
                    <a:bodyPr/>
                    <a:lstStyle/>
                    <a:p>
                      <a:pPr algn="ctr"/>
                      <a:r>
                        <a:rPr lang="zh-CN" altLang="en-US" sz="1400"/>
                        <a:t>地址</a:t>
                      </a:r>
                    </a:p>
                  </a:txBody>
                  <a:tcPr anchor="ctr"/>
                </a:tc>
                <a:tc>
                  <a:txBody>
                    <a:bodyPr/>
                    <a:lstStyle/>
                    <a:p>
                      <a:pPr algn="ctr"/>
                      <a:r>
                        <a:rPr lang="zh-CN" altLang="en-US" sz="1400"/>
                        <a:t>内容</a:t>
                      </a:r>
                    </a:p>
                  </a:txBody>
                  <a:tcPr anchor="ctr"/>
                </a:tc>
                <a:extLst>
                  <a:ext uri="{0D108BD9-81ED-4DB2-BD59-A6C34878D82A}"/>
                </a:extLst>
              </a:tr>
              <a:tr h="0">
                <a:tc rowSpan="2">
                  <a:txBody>
                    <a:bodyPr/>
                    <a:lstStyle/>
                    <a:p>
                      <a:pPr algn="ctr"/>
                      <a:r>
                        <a:rPr lang="en-US" altLang="zh-CN" sz="1400"/>
                        <a:t>i</a:t>
                      </a:r>
                      <a:endParaRPr lang="zh-CN" altLang="en-US" sz="1400"/>
                    </a:p>
                  </a:txBody>
                  <a:tcPr anchor="ctr"/>
                </a:tc>
                <a:tc>
                  <a:txBody>
                    <a:bodyPr/>
                    <a:lstStyle/>
                    <a:p>
                      <a:pPr algn="ctr"/>
                      <a:r>
                        <a:rPr lang="en-US" altLang="zh-CN" sz="1400"/>
                        <a:t>2000</a:t>
                      </a:r>
                      <a:endParaRPr lang="zh-CN" altLang="en-US" sz="1400"/>
                    </a:p>
                  </a:txBody>
                  <a:tcPr anchor="ctr"/>
                </a:tc>
                <a:tc rowSpan="2">
                  <a:txBody>
                    <a:bodyPr/>
                    <a:lstStyle/>
                    <a:p>
                      <a:pPr algn="ctr"/>
                      <a:r>
                        <a:rPr lang="en-US" altLang="zh-CN" sz="1400"/>
                        <a:t>1</a:t>
                      </a:r>
                      <a:endParaRPr lang="zh-CN" altLang="en-US" sz="1400"/>
                    </a:p>
                  </a:txBody>
                  <a:tcPr anchor="ctr"/>
                </a:tc>
                <a:extLst>
                  <a:ext uri="{0D108BD9-81ED-4DB2-BD59-A6C34878D82A}"/>
                </a:extLst>
              </a:tr>
              <a:tr h="0">
                <a:tc vMerge="1">
                  <a:txBody>
                    <a:bodyPr/>
                    <a:lstStyle/>
                    <a:p>
                      <a:pPr algn="ctr"/>
                      <a:endParaRPr lang="zh-CN" altLang="en-US" sz="1400"/>
                    </a:p>
                  </a:txBody>
                  <a:tcPr/>
                </a:tc>
                <a:tc>
                  <a:txBody>
                    <a:bodyPr/>
                    <a:lstStyle/>
                    <a:p>
                      <a:pPr algn="ctr"/>
                      <a:r>
                        <a:rPr lang="en-US" altLang="zh-CN" sz="1400"/>
                        <a:t>2003</a:t>
                      </a:r>
                      <a:endParaRPr lang="zh-CN" altLang="en-US" sz="1400"/>
                    </a:p>
                  </a:txBody>
                  <a:tcPr anchor="ctr"/>
                </a:tc>
                <a:tc vMerge="1">
                  <a:txBody>
                    <a:bodyPr/>
                    <a:lstStyle/>
                    <a:p>
                      <a:pPr algn="ctr"/>
                      <a:endParaRPr lang="zh-CN" altLang="en-US" sz="1400"/>
                    </a:p>
                  </a:txBody>
                  <a:tcPr anchor="ctr"/>
                </a:tc>
                <a:extLst>
                  <a:ext uri="{0D108BD9-81ED-4DB2-BD59-A6C34878D82A}"/>
                </a:extLst>
              </a:tr>
              <a:tr h="0">
                <a:tc rowSpan="2">
                  <a:txBody>
                    <a:bodyPr/>
                    <a:lstStyle/>
                    <a:p>
                      <a:pPr algn="ctr"/>
                      <a:r>
                        <a:rPr lang="en-US" altLang="zh-CN" sz="1400"/>
                        <a:t>j</a:t>
                      </a:r>
                      <a:endParaRPr lang="zh-CN" altLang="en-US" sz="1400"/>
                    </a:p>
                  </a:txBody>
                  <a:tcPr anchor="ctr"/>
                </a:tc>
                <a:tc>
                  <a:txBody>
                    <a:bodyPr/>
                    <a:lstStyle/>
                    <a:p>
                      <a:pPr algn="ctr"/>
                      <a:r>
                        <a:rPr lang="en-US" altLang="zh-CN" sz="1400"/>
                        <a:t>2004</a:t>
                      </a:r>
                      <a:endParaRPr lang="zh-CN" altLang="en-US" sz="1400"/>
                    </a:p>
                  </a:txBody>
                  <a:tcPr anchor="ctr"/>
                </a:tc>
                <a:tc rowSpan="2">
                  <a:txBody>
                    <a:bodyPr/>
                    <a:lstStyle/>
                    <a:p>
                      <a:pPr algn="ctr"/>
                      <a:r>
                        <a:rPr lang="en-US" altLang="zh-CN" sz="1400"/>
                        <a:t>2</a:t>
                      </a:r>
                      <a:endParaRPr lang="zh-CN" altLang="en-US" sz="1400"/>
                    </a:p>
                  </a:txBody>
                  <a:tcPr anchor="ctr"/>
                </a:tc>
                <a:extLst>
                  <a:ext uri="{0D108BD9-81ED-4DB2-BD59-A6C34878D82A}"/>
                </a:extLst>
              </a:tr>
              <a:tr h="0">
                <a:tc vMerge="1">
                  <a:txBody>
                    <a:bodyPr/>
                    <a:lstStyle/>
                    <a:p>
                      <a:pPr algn="ctr"/>
                      <a:endParaRPr lang="zh-CN" altLang="en-US" sz="1400"/>
                    </a:p>
                  </a:txBody>
                  <a:tcPr/>
                </a:tc>
                <a:tc>
                  <a:txBody>
                    <a:bodyPr/>
                    <a:lstStyle/>
                    <a:p>
                      <a:pPr algn="ctr"/>
                      <a:r>
                        <a:rPr lang="en-US" altLang="zh-CN" sz="1400"/>
                        <a:t>2007</a:t>
                      </a:r>
                      <a:endParaRPr lang="zh-CN" altLang="en-US" sz="1400"/>
                    </a:p>
                  </a:txBody>
                  <a:tcPr anchor="ctr"/>
                </a:tc>
                <a:tc vMerge="1">
                  <a:txBody>
                    <a:bodyPr/>
                    <a:lstStyle/>
                    <a:p>
                      <a:pPr algn="ctr"/>
                      <a:endParaRPr lang="zh-CN" altLang="en-US" sz="1400"/>
                    </a:p>
                  </a:txBody>
                  <a:tcPr anchor="ctr"/>
                </a:tc>
                <a:extLst>
                  <a:ext uri="{0D108BD9-81ED-4DB2-BD59-A6C34878D82A}"/>
                </a:extLst>
              </a:tr>
              <a:tr h="0">
                <a:tc rowSpan="2">
                  <a:txBody>
                    <a:bodyPr/>
                    <a:lstStyle/>
                    <a:p>
                      <a:pPr algn="ctr"/>
                      <a:r>
                        <a:rPr lang="en-US" altLang="zh-CN" sz="1400"/>
                        <a:t>k</a:t>
                      </a:r>
                      <a:endParaRPr lang="zh-CN" altLang="en-US" sz="1400"/>
                    </a:p>
                  </a:txBody>
                  <a:tcPr anchor="ctr"/>
                </a:tc>
                <a:tc>
                  <a:txBody>
                    <a:bodyPr/>
                    <a:lstStyle/>
                    <a:p>
                      <a:pPr algn="ctr"/>
                      <a:r>
                        <a:rPr lang="en-US" altLang="zh-CN" sz="1400"/>
                        <a:t>2008</a:t>
                      </a:r>
                      <a:endParaRPr lang="zh-CN" altLang="en-US" sz="1400"/>
                    </a:p>
                  </a:txBody>
                  <a:tcPr anchor="ctr"/>
                </a:tc>
                <a:tc rowSpan="2">
                  <a:txBody>
                    <a:bodyPr/>
                    <a:lstStyle/>
                    <a:p>
                      <a:pPr algn="ctr"/>
                      <a:r>
                        <a:rPr lang="en-US" altLang="zh-CN" sz="1400"/>
                        <a:t>3</a:t>
                      </a:r>
                      <a:endParaRPr lang="zh-CN" altLang="en-US" sz="1400"/>
                    </a:p>
                  </a:txBody>
                  <a:tcPr anchor="ctr"/>
                </a:tc>
                <a:extLst>
                  <a:ext uri="{0D108BD9-81ED-4DB2-BD59-A6C34878D82A}"/>
                </a:extLst>
              </a:tr>
              <a:tr h="0">
                <a:tc vMerge="1">
                  <a:txBody>
                    <a:bodyPr/>
                    <a:lstStyle/>
                    <a:p>
                      <a:pPr algn="ctr"/>
                      <a:endParaRPr lang="zh-CN" altLang="en-US" sz="1400"/>
                    </a:p>
                  </a:txBody>
                  <a:tcPr/>
                </a:tc>
                <a:tc>
                  <a:txBody>
                    <a:bodyPr/>
                    <a:lstStyle/>
                    <a:p>
                      <a:pPr algn="ctr"/>
                      <a:r>
                        <a:rPr lang="en-US" altLang="zh-CN" sz="1400"/>
                        <a:t>2011</a:t>
                      </a:r>
                      <a:endParaRPr lang="zh-CN" altLang="en-US" sz="1400"/>
                    </a:p>
                  </a:txBody>
                  <a:tcPr anchor="ctr"/>
                </a:tc>
                <a:tc vMerge="1">
                  <a:txBody>
                    <a:bodyPr/>
                    <a:lstStyle/>
                    <a:p>
                      <a:pPr algn="ctr"/>
                      <a:endParaRPr lang="zh-CN" altLang="en-US" sz="1400"/>
                    </a:p>
                  </a:txBody>
                  <a:tcPr anchor="ctr"/>
                </a:tc>
                <a:extLst>
                  <a:ext uri="{0D108BD9-81ED-4DB2-BD59-A6C34878D82A}"/>
                </a:extLst>
              </a:tr>
            </a:tbl>
          </a:graphicData>
        </a:graphic>
      </p:graphicFrame>
      <p:sp>
        <p:nvSpPr>
          <p:cNvPr id="16416" name="文本框 6"/>
          <p:cNvSpPr txBox="1">
            <a:spLocks noChangeArrowheads="1"/>
          </p:cNvSpPr>
          <p:nvPr/>
        </p:nvSpPr>
        <p:spPr bwMode="auto">
          <a:xfrm>
            <a:off x="9779000" y="4510088"/>
            <a:ext cx="461963" cy="1685925"/>
          </a:xfrm>
          <a:prstGeom prst="rect">
            <a:avLst/>
          </a:prstGeom>
          <a:noFill/>
          <a:ln w="9525">
            <a:noFill/>
            <a:miter lim="800000"/>
            <a:headEnd/>
            <a:tailEnd/>
          </a:ln>
        </p:spPr>
        <p:txBody>
          <a:bodyPr vert="eaVert">
            <a:spAutoFit/>
          </a:bodyPr>
          <a:lstStyle/>
          <a:p>
            <a:r>
              <a:rPr lang="en-US" altLang="zh-CN">
                <a:latin typeface="等线"/>
                <a:ea typeface="等线"/>
              </a:rPr>
              <a:t>…       …      </a:t>
            </a:r>
            <a:r>
              <a:rPr lang="zh-CN" altLang="en-US">
                <a:latin typeface="等线"/>
                <a:ea typeface="等线"/>
              </a:rPr>
              <a:t>  </a:t>
            </a:r>
            <a:r>
              <a:rPr lang="en-US" altLang="zh-CN">
                <a:latin typeface="等线"/>
                <a:ea typeface="等线"/>
              </a:rPr>
              <a:t>…</a:t>
            </a:r>
            <a:endParaRPr lang="zh-CN" altLang="en-US">
              <a:latin typeface="等线"/>
              <a:ea typeface="等线"/>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a:xfrm>
            <a:off x="631825" y="339725"/>
            <a:ext cx="10515600" cy="954088"/>
          </a:xfrm>
        </p:spPr>
        <p:txBody>
          <a:bodyPr/>
          <a:lstStyle/>
          <a:p>
            <a:r>
              <a:rPr lang="zh-CN" altLang="en-US" smtClean="0"/>
              <a:t>用数组名作函数参数</a:t>
            </a:r>
          </a:p>
        </p:txBody>
      </p:sp>
      <p:sp>
        <p:nvSpPr>
          <p:cNvPr id="16" name="MH_Desc_1"/>
          <p:cNvSpPr/>
          <p:nvPr>
            <p:custDataLst>
              <p:tags r:id="rId1"/>
            </p:custDataLst>
          </p:nvPr>
        </p:nvSpPr>
        <p:spPr>
          <a:xfrm>
            <a:off x="563563" y="1079500"/>
            <a:ext cx="10748962" cy="544830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600"/>
              </a:spcBef>
              <a:spcAft>
                <a:spcPts val="600"/>
              </a:spcAft>
              <a:defRPr/>
            </a:pPr>
            <a:endParaRPr lang="en-US" altLang="zh-CN" sz="1600">
              <a:solidFill>
                <a:schemeClr val="tx1"/>
              </a:solidFill>
            </a:endParaRPr>
          </a:p>
        </p:txBody>
      </p:sp>
      <p:sp>
        <p:nvSpPr>
          <p:cNvPr id="17" name="圆角矩形 16">
            <a:extLst>
              <a:ext uri="{FF2B5EF4-FFF2-40B4-BE49-F238E27FC236}"/>
            </a:extLst>
          </p:cNvPr>
          <p:cNvSpPr>
            <a:spLocks noRot="1" noChangeAspect="1" noMove="1" noResize="1" noEditPoints="1" noAdjustHandles="1" noChangeArrowheads="1" noChangeShapeType="1" noTextEdit="1"/>
          </p:cNvSpPr>
          <p:nvPr/>
        </p:nvSpPr>
        <p:spPr>
          <a:xfrm>
            <a:off x="5211449" y="3064212"/>
            <a:ext cx="3514262" cy="1177045"/>
          </a:xfrm>
          <a:prstGeom prst="roundRect">
            <a:avLst>
              <a:gd name="adj" fmla="val 4209"/>
            </a:avLst>
          </a:prstGeom>
          <a:blipFill>
            <a:blip r:embed="rId4"/>
            <a:stretch>
              <a:fillRect/>
            </a:stretch>
          </a:blipFill>
        </p:spPr>
        <p:txBody>
          <a:bodyPr/>
          <a:lstStyle/>
          <a:p>
            <a:pPr fontAlgn="auto">
              <a:spcBef>
                <a:spcPts val="0"/>
              </a:spcBef>
              <a:spcAft>
                <a:spcPts val="0"/>
              </a:spcAft>
              <a:defRPr/>
            </a:pPr>
            <a:r>
              <a:rPr lang="zh-CN" altLang="en-US">
                <a:noFill/>
                <a:latin typeface="+mn-lt"/>
                <a:ea typeface="+mn-ea"/>
                <a:cs typeface="+mn-cs"/>
              </a:rPr>
              <a:t> </a:t>
            </a:r>
          </a:p>
        </p:txBody>
      </p:sp>
      <p:sp>
        <p:nvSpPr>
          <p:cNvPr id="24" name="圆角矩形 23">
            <a:extLst>
              <a:ext uri="{FF2B5EF4-FFF2-40B4-BE49-F238E27FC236}"/>
            </a:extLst>
          </p:cNvPr>
          <p:cNvSpPr>
            <a:spLocks noRot="1" noChangeAspect="1" noMove="1" noResize="1" noEditPoints="1" noAdjustHandles="1" noChangeArrowheads="1" noChangeShapeType="1" noTextEdit="1"/>
          </p:cNvSpPr>
          <p:nvPr/>
        </p:nvSpPr>
        <p:spPr>
          <a:xfrm>
            <a:off x="564206" y="1277350"/>
            <a:ext cx="4387173" cy="2963909"/>
          </a:xfrm>
          <a:prstGeom prst="roundRect">
            <a:avLst>
              <a:gd name="adj" fmla="val 2202"/>
            </a:avLst>
          </a:prstGeom>
          <a:blipFill>
            <a:blip r:embed="rId5"/>
            <a:stretch>
              <a:fillRect b="-205"/>
            </a:stretch>
          </a:blipFill>
        </p:spPr>
        <p:txBody>
          <a:bodyPr/>
          <a:lstStyle/>
          <a:p>
            <a:pPr fontAlgn="auto">
              <a:spcBef>
                <a:spcPts val="0"/>
              </a:spcBef>
              <a:spcAft>
                <a:spcPts val="0"/>
              </a:spcAft>
              <a:defRPr/>
            </a:pPr>
            <a:r>
              <a:rPr lang="zh-CN" altLang="en-US">
                <a:noFill/>
                <a:latin typeface="+mn-lt"/>
                <a:ea typeface="+mn-ea"/>
                <a:cs typeface="+mn-cs"/>
              </a:rPr>
              <a:t> </a:t>
            </a:r>
          </a:p>
        </p:txBody>
      </p:sp>
      <p:sp>
        <p:nvSpPr>
          <p:cNvPr id="49157" name="矩形 2"/>
          <p:cNvSpPr>
            <a:spLocks noChangeArrowheads="1"/>
          </p:cNvSpPr>
          <p:nvPr/>
        </p:nvSpPr>
        <p:spPr bwMode="auto">
          <a:xfrm>
            <a:off x="5211763" y="1220788"/>
            <a:ext cx="6100762" cy="1338262"/>
          </a:xfrm>
          <a:prstGeom prst="rect">
            <a:avLst/>
          </a:prstGeom>
          <a:noFill/>
          <a:ln w="9525">
            <a:noFill/>
            <a:miter lim="800000"/>
            <a:headEnd/>
            <a:tailEnd/>
          </a:ln>
        </p:spPr>
        <p:txBody>
          <a:bodyPr>
            <a:spAutoFit/>
          </a:bodyPr>
          <a:lstStyle/>
          <a:p>
            <a:pPr>
              <a:lnSpc>
                <a:spcPct val="150000"/>
              </a:lnSpc>
            </a:pPr>
            <a:r>
              <a:rPr lang="zh-CN" altLang="en-US">
                <a:latin typeface="等线"/>
                <a:ea typeface="等线"/>
              </a:rPr>
              <a:t>array是实参数组名，arr为形参数组名。当用数组名作参数时，如果形参数组中各元素的值发生变化，实参数组元素的值随之变化。</a:t>
            </a:r>
          </a:p>
        </p:txBody>
      </p:sp>
      <p:sp>
        <p:nvSpPr>
          <p:cNvPr id="49158" name="文本框 3"/>
          <p:cNvSpPr txBox="1">
            <a:spLocks noChangeArrowheads="1"/>
          </p:cNvSpPr>
          <p:nvPr/>
        </p:nvSpPr>
        <p:spPr bwMode="auto">
          <a:xfrm>
            <a:off x="4867275" y="3452813"/>
            <a:ext cx="428625" cy="400050"/>
          </a:xfrm>
          <a:prstGeom prst="rect">
            <a:avLst/>
          </a:prstGeom>
          <a:noFill/>
          <a:ln w="9525">
            <a:noFill/>
            <a:miter lim="800000"/>
            <a:headEnd/>
            <a:tailEnd/>
          </a:ln>
        </p:spPr>
        <p:txBody>
          <a:bodyPr>
            <a:spAutoFit/>
          </a:bodyPr>
          <a:lstStyle/>
          <a:p>
            <a:pPr algn="ctr"/>
            <a:r>
              <a:rPr lang="zh-CN" altLang="en-US" sz="2000">
                <a:latin typeface="等线"/>
                <a:ea typeface="等线"/>
              </a:rPr>
              <a:t>≡</a:t>
            </a:r>
          </a:p>
        </p:txBody>
      </p:sp>
      <p:graphicFrame>
        <p:nvGraphicFramePr>
          <p:cNvPr id="11" name="表格 10"/>
          <p:cNvGraphicFramePr>
            <a:graphicFrameLocks noGrp="1"/>
          </p:cNvGraphicFramePr>
          <p:nvPr/>
        </p:nvGraphicFramePr>
        <p:xfrm>
          <a:off x="9077325" y="2859088"/>
          <a:ext cx="2147888" cy="3657600"/>
        </p:xfrm>
        <a:graphic>
          <a:graphicData uri="http://schemas.openxmlformats.org/drawingml/2006/table">
            <a:tbl>
              <a:tblPr>
                <a:tableStyleId>{5C22544A-7EE6-4342-B048-85BDC9FD1C3A}</a:tableStyleId>
              </a:tblPr>
              <a:tblGrid>
                <a:gridCol w="720000">
                  <a:extLst>
                    <a:ext uri="{9D8B030D-6E8A-4147-A177-3AD203B41FA5}"/>
                  </a:extLst>
                </a:gridCol>
                <a:gridCol w="708108">
                  <a:extLst>
                    <a:ext uri="{9D8B030D-6E8A-4147-A177-3AD203B41FA5}"/>
                  </a:extLst>
                </a:gridCol>
                <a:gridCol w="720000">
                  <a:extLst>
                    <a:ext uri="{9D8B030D-6E8A-4147-A177-3AD203B41FA5}"/>
                  </a:extLst>
                </a:gridCol>
              </a:tblGrid>
              <a:tr h="148020">
                <a:tc>
                  <a:txBody>
                    <a:bodyPr/>
                    <a:lstStyle/>
                    <a:p>
                      <a:pPr>
                        <a:lnSpc>
                          <a:spcPts val="1200"/>
                        </a:lnSpc>
                      </a:pPr>
                      <a:r>
                        <a:rPr lang="en-US" altLang="zh-CN" sz="1400" b="0"/>
                        <a:t>array</a:t>
                      </a:r>
                    </a:p>
                    <a:p>
                      <a:pPr>
                        <a:lnSpc>
                          <a:spcPts val="1200"/>
                        </a:lnSpc>
                      </a:pPr>
                      <a:r>
                        <a:rPr lang="en-US" altLang="zh-CN" sz="1400" b="0"/>
                        <a:t>arr</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62822">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lnT w="12700" cmpd="sng">
                      <a:noFill/>
                    </a:lnT>
                  </a:tcPr>
                </a:tc>
                <a:tc>
                  <a:txBody>
                    <a:bodyPr/>
                    <a:lstStyle/>
                    <a:p>
                      <a:pPr>
                        <a:lnSpc>
                          <a:spcPts val="1200"/>
                        </a:lnSpc>
                      </a:pPr>
                      <a:r>
                        <a:rPr lang="en-US" altLang="zh-CN" sz="1400" b="0"/>
                        <a:t>array[0]</a:t>
                      </a:r>
                    </a:p>
                    <a:p>
                      <a:pPr>
                        <a:lnSpc>
                          <a:spcPts val="1200"/>
                        </a:lnSpc>
                      </a:pPr>
                      <a:r>
                        <a:rPr lang="en-US" altLang="zh-CN" sz="1400" b="0"/>
                        <a:t>arr[0]</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48020">
                <a:tc>
                  <a:txBody>
                    <a:bodyPr/>
                    <a:lstStyle/>
                    <a:p>
                      <a:pPr>
                        <a:lnSpc>
                          <a:spcPts val="1200"/>
                        </a:lnSpc>
                      </a:pPr>
                      <a:endParaRPr lang="en-US" altLang="zh-CN" sz="1400" b="0"/>
                    </a:p>
                    <a:p>
                      <a:pPr>
                        <a:lnSpc>
                          <a:spcPts val="1200"/>
                        </a:lnSpc>
                      </a:pPr>
                      <a:r>
                        <a:rPr lang="en-US" altLang="zh-CN" sz="1400" b="0"/>
                        <a:t>arr+3</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r>
                        <a:rPr lang="en-US" altLang="zh-CN" sz="1400" b="0"/>
                        <a:t>array[3]</a:t>
                      </a:r>
                    </a:p>
                    <a:p>
                      <a:pPr>
                        <a:lnSpc>
                          <a:spcPts val="1200"/>
                        </a:lnSpc>
                      </a:pPr>
                      <a:r>
                        <a:rPr lang="en-US" altLang="zh-CN" sz="1400" b="0"/>
                        <a:t>arr[3]</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48020">
                <a:tc>
                  <a:txBody>
                    <a:bodyPr/>
                    <a:lstStyle/>
                    <a:p>
                      <a:pPr marL="0" marR="0" indent="0" algn="l" defTabSz="914400" rtl="0" eaLnBrk="1" fontAlgn="auto" latinLnBrk="0" hangingPunct="1">
                        <a:lnSpc>
                          <a:spcPts val="1200"/>
                        </a:lnSpc>
                        <a:spcBef>
                          <a:spcPts val="0"/>
                        </a:spcBef>
                        <a:spcAft>
                          <a:spcPts val="0"/>
                        </a:spcAft>
                        <a:buClrTx/>
                        <a:buSzTx/>
                        <a:buFontTx/>
                        <a:buNone/>
                        <a:tabLst/>
                        <a:defRPr/>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bl>
          </a:graphicData>
        </a:graphic>
      </p:graphicFrame>
      <p:cxnSp>
        <p:nvCxnSpPr>
          <p:cNvPr id="12" name="直接连接符 11"/>
          <p:cNvCxnSpPr/>
          <p:nvPr/>
        </p:nvCxnSpPr>
        <p:spPr>
          <a:xfrm>
            <a:off x="9077325" y="3163888"/>
            <a:ext cx="708025"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9077325" y="4108450"/>
            <a:ext cx="708025"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49205" name="矩形 9"/>
          <p:cNvSpPr>
            <a:spLocks noChangeArrowheads="1"/>
          </p:cNvSpPr>
          <p:nvPr/>
        </p:nvSpPr>
        <p:spPr bwMode="auto">
          <a:xfrm>
            <a:off x="563563" y="4370388"/>
            <a:ext cx="9047162" cy="2170112"/>
          </a:xfrm>
          <a:prstGeom prst="rect">
            <a:avLst/>
          </a:prstGeom>
          <a:noFill/>
          <a:ln w="9525">
            <a:noFill/>
            <a:miter lim="800000"/>
            <a:headEnd/>
            <a:tailEnd/>
          </a:ln>
        </p:spPr>
        <p:txBody>
          <a:bodyPr>
            <a:spAutoFit/>
          </a:bodyPr>
          <a:lstStyle/>
          <a:p>
            <a:pPr>
              <a:lnSpc>
                <a:spcPct val="150000"/>
              </a:lnSpc>
            </a:pPr>
            <a:r>
              <a:rPr lang="zh-CN" altLang="en-US">
                <a:latin typeface="等线"/>
                <a:ea typeface="等线"/>
              </a:rPr>
              <a:t>在该函数被调用时，系统会在fun函数中建立一个指针变量arr，用来存放从主调函数传递过来的实参数组首元素的地址。如果在fun函数中用运算符sizeof测定arr所占的字节数，可以发现sizeof(arr)的值为4(用Visual C++时)。这就证明了系统是把arr作为指针变量来处理的(指针变量在Visual C++中占4个字节)。</a:t>
            </a:r>
          </a:p>
          <a:p>
            <a:pPr>
              <a:lnSpc>
                <a:spcPct val="150000"/>
              </a:lnSpc>
            </a:pPr>
            <a:r>
              <a:rPr lang="zh-CN" altLang="en-US">
                <a:latin typeface="等线"/>
                <a:ea typeface="等线"/>
              </a:rPr>
              <a:t>当arr接收了实参数组的首元素地址后，arr就指向实参数组首元素，也就是指向array</a:t>
            </a:r>
            <a:r>
              <a:rPr lang="en-US" altLang="zh-CN">
                <a:latin typeface="等线"/>
                <a:ea typeface="等线"/>
              </a:rPr>
              <a:t>[</a:t>
            </a:r>
            <a:r>
              <a:rPr lang="zh-CN" altLang="en-US">
                <a:latin typeface="等线"/>
                <a:ea typeface="等线"/>
              </a:rPr>
              <a:t>0</a:t>
            </a:r>
            <a:r>
              <a:rPr lang="en-US" altLang="zh-CN">
                <a:latin typeface="等线"/>
                <a:ea typeface="等线"/>
              </a:rPr>
              <a:t>]</a:t>
            </a:r>
            <a:r>
              <a:rPr lang="zh-CN" altLang="en-US">
                <a:latin typeface="等线"/>
                <a:ea typeface="等线"/>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a:xfrm>
            <a:off x="631825" y="339725"/>
            <a:ext cx="10515600" cy="954088"/>
          </a:xfrm>
        </p:spPr>
        <p:txBody>
          <a:bodyPr/>
          <a:lstStyle/>
          <a:p>
            <a:r>
              <a:rPr lang="zh-CN" altLang="en-US" smtClean="0"/>
              <a:t>用数组名作函数参数</a:t>
            </a:r>
          </a:p>
        </p:txBody>
      </p:sp>
      <p:sp>
        <p:nvSpPr>
          <p:cNvPr id="14" name="MH_Desc_1"/>
          <p:cNvSpPr/>
          <p:nvPr>
            <p:custDataLst>
              <p:tags r:id="rId1"/>
            </p:custDataLst>
          </p:nvPr>
        </p:nvSpPr>
        <p:spPr>
          <a:xfrm>
            <a:off x="563563" y="1079500"/>
            <a:ext cx="10748962" cy="544830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600"/>
              </a:spcBef>
              <a:spcAft>
                <a:spcPts val="600"/>
              </a:spcAft>
              <a:defRPr/>
            </a:pPr>
            <a:r>
              <a:rPr lang="zh-CN" altLang="en-US" sz="1600">
                <a:solidFill>
                  <a:schemeClr val="tx1"/>
                </a:solidFill>
              </a:rPr>
              <a:t>以变量名和数组名作为函数参数的比较</a:t>
            </a:r>
            <a:endParaRPr lang="en-US" altLang="zh-CN" sz="1600">
              <a:solidFill>
                <a:schemeClr val="tx1"/>
              </a:solidFill>
            </a:endParaRPr>
          </a:p>
          <a:p>
            <a:pPr algn="just" fontAlgn="auto">
              <a:lnSpc>
                <a:spcPct val="120000"/>
              </a:lnSpc>
              <a:spcBef>
                <a:spcPts val="600"/>
              </a:spcBef>
              <a:spcAft>
                <a:spcPts val="600"/>
              </a:spcAft>
              <a:defRPr/>
            </a:pPr>
            <a:endParaRPr lang="en-US" altLang="zh-CN" sz="1600">
              <a:solidFill>
                <a:schemeClr val="tx1"/>
              </a:solidFill>
            </a:endParaRPr>
          </a:p>
          <a:p>
            <a:pPr algn="just" fontAlgn="auto">
              <a:lnSpc>
                <a:spcPct val="120000"/>
              </a:lnSpc>
              <a:spcBef>
                <a:spcPts val="600"/>
              </a:spcBef>
              <a:spcAft>
                <a:spcPts val="600"/>
              </a:spcAft>
              <a:defRPr/>
            </a:pPr>
            <a:endParaRPr lang="en-US" altLang="zh-CN" sz="1600">
              <a:solidFill>
                <a:schemeClr val="tx1"/>
              </a:solidFill>
            </a:endParaRPr>
          </a:p>
          <a:p>
            <a:pPr algn="just" fontAlgn="auto">
              <a:lnSpc>
                <a:spcPct val="120000"/>
              </a:lnSpc>
              <a:spcBef>
                <a:spcPts val="600"/>
              </a:spcBef>
              <a:spcAft>
                <a:spcPts val="600"/>
              </a:spcAft>
              <a:defRPr/>
            </a:pPr>
            <a:endParaRPr lang="en-US" altLang="zh-CN" sz="1600">
              <a:solidFill>
                <a:schemeClr val="tx1"/>
              </a:solidFill>
            </a:endParaRPr>
          </a:p>
          <a:p>
            <a:pPr algn="just" fontAlgn="auto">
              <a:lnSpc>
                <a:spcPct val="120000"/>
              </a:lnSpc>
              <a:spcBef>
                <a:spcPts val="600"/>
              </a:spcBef>
              <a:spcAft>
                <a:spcPts val="600"/>
              </a:spcAft>
              <a:defRPr/>
            </a:pPr>
            <a:endParaRPr lang="en-US" altLang="zh-CN" sz="1600">
              <a:solidFill>
                <a:schemeClr val="tx1"/>
              </a:solidFill>
            </a:endParaRPr>
          </a:p>
          <a:p>
            <a:pPr algn="just" fontAlgn="auto">
              <a:lnSpc>
                <a:spcPct val="120000"/>
              </a:lnSpc>
              <a:spcBef>
                <a:spcPts val="600"/>
              </a:spcBef>
              <a:spcAft>
                <a:spcPts val="600"/>
              </a:spcAft>
              <a:defRPr/>
            </a:pPr>
            <a:r>
              <a:rPr lang="en-US" altLang="zh-CN" sz="1600">
                <a:solidFill>
                  <a:schemeClr val="tx1"/>
                </a:solidFill>
              </a:rPr>
              <a:t>C</a:t>
            </a:r>
            <a:r>
              <a:rPr lang="zh-CN" altLang="en-US" sz="1600">
                <a:solidFill>
                  <a:schemeClr val="tx1"/>
                </a:solidFill>
              </a:rPr>
              <a:t>语言调用函数时虚实结合的方法都是采用“值传递”方式，当用变量名作为函数参数时传递的是变量的值，当用数组名作为函数参数时，由于数组名代表的是数组首元素地址，因此传递的值是地址，所以要求形参为指针变量。</a:t>
            </a:r>
            <a:endParaRPr lang="en-US" altLang="zh-CN" sz="1600">
              <a:solidFill>
                <a:schemeClr val="tx1"/>
              </a:solidFill>
            </a:endParaRPr>
          </a:p>
          <a:p>
            <a:pPr algn="just" fontAlgn="auto">
              <a:lnSpc>
                <a:spcPct val="120000"/>
              </a:lnSpc>
              <a:spcBef>
                <a:spcPts val="600"/>
              </a:spcBef>
              <a:spcAft>
                <a:spcPts val="600"/>
              </a:spcAft>
              <a:defRPr/>
            </a:pPr>
            <a:endParaRPr lang="en-US" altLang="zh-CN" sz="1600">
              <a:solidFill>
                <a:schemeClr val="tx1"/>
              </a:solidFill>
            </a:endParaRPr>
          </a:p>
          <a:p>
            <a:pPr algn="just" fontAlgn="auto">
              <a:lnSpc>
                <a:spcPct val="120000"/>
              </a:lnSpc>
              <a:spcBef>
                <a:spcPts val="600"/>
              </a:spcBef>
              <a:spcAft>
                <a:spcPts val="600"/>
              </a:spcAft>
              <a:defRPr/>
            </a:pPr>
            <a:endParaRPr lang="en-US" altLang="zh-CN" sz="1600">
              <a:solidFill>
                <a:schemeClr val="tx1"/>
              </a:solidFill>
            </a:endParaRPr>
          </a:p>
          <a:p>
            <a:pPr algn="just" fontAlgn="auto">
              <a:lnSpc>
                <a:spcPct val="120000"/>
              </a:lnSpc>
              <a:spcBef>
                <a:spcPts val="600"/>
              </a:spcBef>
              <a:spcAft>
                <a:spcPts val="600"/>
              </a:spcAft>
              <a:defRPr/>
            </a:pPr>
            <a:r>
              <a:rPr lang="zh-CN" altLang="en-US" sz="1600">
                <a:solidFill>
                  <a:schemeClr val="tx1"/>
                </a:solidFill>
              </a:rPr>
              <a:t>在函数调用进行虚实结合后，形参的值就是实参数组首元素的地址。</a:t>
            </a:r>
            <a:endParaRPr lang="en-US" altLang="zh-CN" sz="1600">
              <a:solidFill>
                <a:schemeClr val="tx1"/>
              </a:solidFill>
            </a:endParaRPr>
          </a:p>
          <a:p>
            <a:pPr algn="just" fontAlgn="auto">
              <a:lnSpc>
                <a:spcPct val="120000"/>
              </a:lnSpc>
              <a:spcBef>
                <a:spcPts val="600"/>
              </a:spcBef>
              <a:spcAft>
                <a:spcPts val="600"/>
              </a:spcAft>
              <a:defRPr/>
            </a:pPr>
            <a:r>
              <a:rPr lang="zh-CN" altLang="en-US" sz="1600">
                <a:solidFill>
                  <a:schemeClr val="tx1"/>
                </a:solidFill>
              </a:rPr>
              <a:t>在函数执行期间，它可以再被赋值。</a:t>
            </a:r>
            <a:endParaRPr lang="en-US" altLang="zh-CN" sz="1600">
              <a:solidFill>
                <a:schemeClr val="tx1"/>
              </a:solidFill>
            </a:endParaRPr>
          </a:p>
        </p:txBody>
      </p:sp>
      <p:graphicFrame>
        <p:nvGraphicFramePr>
          <p:cNvPr id="5" name="表格 4"/>
          <p:cNvGraphicFramePr>
            <a:graphicFrameLocks noGrp="1"/>
          </p:cNvGraphicFramePr>
          <p:nvPr/>
        </p:nvGraphicFramePr>
        <p:xfrm>
          <a:off x="2192338" y="1608138"/>
          <a:ext cx="7493000" cy="1482725"/>
        </p:xfrm>
        <a:graphic>
          <a:graphicData uri="http://schemas.openxmlformats.org/drawingml/2006/table">
            <a:tbl>
              <a:tblPr firstCol="1">
                <a:tableStyleId>{5C22544A-7EE6-4342-B048-85BDC9FD1C3A}</a:tableStyleId>
              </a:tblPr>
              <a:tblGrid>
                <a:gridCol w="3028565">
                  <a:extLst>
                    <a:ext uri="{9D8B030D-6E8A-4147-A177-3AD203B41FA5}"/>
                  </a:extLst>
                </a:gridCol>
                <a:gridCol w="2232000">
                  <a:extLst>
                    <a:ext uri="{9D8B030D-6E8A-4147-A177-3AD203B41FA5}"/>
                  </a:extLst>
                </a:gridCol>
                <a:gridCol w="2232000">
                  <a:extLst>
                    <a:ext uri="{9D8B030D-6E8A-4147-A177-3AD203B41FA5}"/>
                  </a:extLst>
                </a:gridCol>
              </a:tblGrid>
              <a:tr h="370840">
                <a:tc>
                  <a:txBody>
                    <a:bodyPr/>
                    <a:lstStyle/>
                    <a:p>
                      <a:r>
                        <a:rPr lang="zh-CN" altLang="en-US" sz="1600" b="0"/>
                        <a:t>实参类型</a:t>
                      </a:r>
                    </a:p>
                  </a:txBody>
                  <a:tcPr/>
                </a:tc>
                <a:tc>
                  <a:txBody>
                    <a:bodyPr/>
                    <a:lstStyle/>
                    <a:p>
                      <a:r>
                        <a:rPr lang="zh-CN" altLang="en-US" sz="1600" b="0"/>
                        <a:t>变量名</a:t>
                      </a:r>
                    </a:p>
                  </a:txBody>
                  <a:tcPr/>
                </a:tc>
                <a:tc>
                  <a:txBody>
                    <a:bodyPr/>
                    <a:lstStyle/>
                    <a:p>
                      <a:r>
                        <a:rPr lang="zh-CN" altLang="en-US" sz="1600" b="0"/>
                        <a:t>数组名</a:t>
                      </a:r>
                    </a:p>
                  </a:txBody>
                  <a:tcPr/>
                </a:tc>
                <a:extLst>
                  <a:ext uri="{0D108BD9-81ED-4DB2-BD59-A6C34878D82A}"/>
                </a:extLst>
              </a:tr>
              <a:tr h="370840">
                <a:tc>
                  <a:txBody>
                    <a:bodyPr/>
                    <a:lstStyle/>
                    <a:p>
                      <a:r>
                        <a:rPr lang="zh-CN" altLang="en-US" sz="1600" b="0"/>
                        <a:t>要求形参的类型</a:t>
                      </a:r>
                    </a:p>
                  </a:txBody>
                  <a:tcPr/>
                </a:tc>
                <a:tc>
                  <a:txBody>
                    <a:bodyPr/>
                    <a:lstStyle/>
                    <a:p>
                      <a:r>
                        <a:rPr lang="zh-CN" altLang="en-US" sz="1600" b="0"/>
                        <a:t>变量名</a:t>
                      </a:r>
                    </a:p>
                  </a:txBody>
                  <a:tcPr/>
                </a:tc>
                <a:tc>
                  <a:txBody>
                    <a:bodyPr/>
                    <a:lstStyle/>
                    <a:p>
                      <a:r>
                        <a:rPr lang="zh-CN" altLang="en-US" sz="1600" b="0"/>
                        <a:t>数组名或指针变量</a:t>
                      </a:r>
                    </a:p>
                  </a:txBody>
                  <a:tcPr/>
                </a:tc>
                <a:extLst>
                  <a:ext uri="{0D108BD9-81ED-4DB2-BD59-A6C34878D82A}"/>
                </a:extLst>
              </a:tr>
              <a:tr h="370840">
                <a:tc>
                  <a:txBody>
                    <a:bodyPr/>
                    <a:lstStyle/>
                    <a:p>
                      <a:r>
                        <a:rPr lang="zh-CN" altLang="en-US" sz="1600" b="0"/>
                        <a:t>传递的信息</a:t>
                      </a:r>
                    </a:p>
                  </a:txBody>
                  <a:tcPr/>
                </a:tc>
                <a:tc>
                  <a:txBody>
                    <a:bodyPr/>
                    <a:lstStyle/>
                    <a:p>
                      <a:r>
                        <a:rPr lang="zh-CN" altLang="en-US" sz="1600" b="0"/>
                        <a:t>变量的值</a:t>
                      </a:r>
                    </a:p>
                  </a:txBody>
                  <a:tcPr/>
                </a:tc>
                <a:tc>
                  <a:txBody>
                    <a:bodyPr/>
                    <a:lstStyle/>
                    <a:p>
                      <a:r>
                        <a:rPr lang="zh-CN" altLang="en-US" sz="1600" b="0"/>
                        <a:t>实参数组首元素的地址</a:t>
                      </a:r>
                    </a:p>
                  </a:txBody>
                  <a:tcPr/>
                </a:tc>
                <a:extLst>
                  <a:ext uri="{0D108BD9-81ED-4DB2-BD59-A6C34878D82A}"/>
                </a:extLst>
              </a:tr>
              <a:tr h="370840">
                <a:tc>
                  <a:txBody>
                    <a:bodyPr/>
                    <a:lstStyle/>
                    <a:p>
                      <a:r>
                        <a:rPr lang="zh-CN" altLang="en-US" sz="1600" b="0"/>
                        <a:t>通过函数调用能否改变实参的值</a:t>
                      </a:r>
                    </a:p>
                  </a:txBody>
                  <a:tcPr/>
                </a:tc>
                <a:tc>
                  <a:txBody>
                    <a:bodyPr/>
                    <a:lstStyle/>
                    <a:p>
                      <a:r>
                        <a:rPr lang="zh-CN" altLang="en-US" sz="1600" b="0"/>
                        <a:t>不能改变实参变量的值</a:t>
                      </a:r>
                    </a:p>
                  </a:txBody>
                  <a:tcPr/>
                </a:tc>
                <a:tc>
                  <a:txBody>
                    <a:bodyPr/>
                    <a:lstStyle/>
                    <a:p>
                      <a:r>
                        <a:rPr lang="zh-CN" altLang="en-US" sz="1600" b="0"/>
                        <a:t>能改变实参数组的值</a:t>
                      </a:r>
                    </a:p>
                  </a:txBody>
                  <a:tcPr/>
                </a:tc>
                <a:extLst>
                  <a:ext uri="{0D108BD9-81ED-4DB2-BD59-A6C34878D82A}"/>
                </a:extLst>
              </a:tr>
            </a:tbl>
          </a:graphicData>
        </a:graphic>
      </p:graphicFrame>
      <p:grpSp>
        <p:nvGrpSpPr>
          <p:cNvPr id="51225" name="组合 14"/>
          <p:cNvGrpSpPr>
            <a:grpSpLocks/>
          </p:cNvGrpSpPr>
          <p:nvPr/>
        </p:nvGrpSpPr>
        <p:grpSpPr bwMode="auto">
          <a:xfrm>
            <a:off x="563563" y="4121150"/>
            <a:ext cx="10748962" cy="727075"/>
            <a:chOff x="8582294" y="4088154"/>
            <a:chExt cx="11092289" cy="727500"/>
          </a:xfrm>
        </p:grpSpPr>
        <p:sp>
          <p:nvSpPr>
            <p:cNvPr id="18" name="MH_Other_1">
              <a:extLst>
                <a:ext uri="{FF2B5EF4-FFF2-40B4-BE49-F238E27FC236}"/>
              </a:extLst>
            </p:cNvPr>
            <p:cNvSpPr/>
            <p:nvPr>
              <p:custDataLst>
                <p:tags r:id="rId2"/>
              </p:custDataLst>
            </p:nvPr>
          </p:nvSpPr>
          <p:spPr>
            <a:xfrm>
              <a:off x="8582294" y="4088154"/>
              <a:ext cx="774871" cy="522593"/>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rgbClr val="FEFFFF"/>
                  </a:solidFill>
                </a:rPr>
                <a:t>注意</a:t>
              </a:r>
            </a:p>
          </p:txBody>
        </p:sp>
        <p:sp>
          <p:nvSpPr>
            <p:cNvPr id="19" name="MH_SubTitle_1">
              <a:extLst>
                <a:ext uri="{FF2B5EF4-FFF2-40B4-BE49-F238E27FC236}"/>
              </a:extLst>
            </p:cNvPr>
            <p:cNvSpPr/>
            <p:nvPr>
              <p:custDataLst>
                <p:tags r:id="rId3"/>
              </p:custDataLst>
            </p:nvPr>
          </p:nvSpPr>
          <p:spPr>
            <a:xfrm>
              <a:off x="9371909" y="4088154"/>
              <a:ext cx="10302674" cy="72750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285750" indent="-285750" fontAlgn="auto">
                <a:lnSpc>
                  <a:spcPct val="120000"/>
                </a:lnSpc>
                <a:spcBef>
                  <a:spcPts val="0"/>
                </a:spcBef>
                <a:spcAft>
                  <a:spcPts val="600"/>
                </a:spcAft>
                <a:buFont typeface="Arial" panose="020B0604020202020204" pitchFamily="34" charset="0"/>
                <a:buChar char="•"/>
                <a:defRPr/>
              </a:pPr>
              <a:r>
                <a:rPr lang="zh-CN" altLang="en-US" sz="1600">
                  <a:solidFill>
                    <a:schemeClr val="tx1">
                      <a:lumMod val="75000"/>
                      <a:lumOff val="25000"/>
                    </a:schemeClr>
                  </a:solidFill>
                </a:rPr>
                <a:t>实参数组名代表一个固定的地址，或者说是指针常量，但形参数组名并不是一个固定的地址，而是按指针变量处理。</a:t>
              </a:r>
              <a:endParaRPr lang="zh-CN" altLang="en-US" sz="1600" dirty="0">
                <a:solidFill>
                  <a:schemeClr val="tx1">
                    <a:lumMod val="75000"/>
                    <a:lumOff val="25000"/>
                  </a:schemeClr>
                </a:solidFill>
              </a:endParaRPr>
            </a:p>
          </p:txBody>
        </p:sp>
        <p:sp>
          <p:nvSpPr>
            <p:cNvPr id="20" name="MH_Other_2">
              <a:extLst>
                <a:ext uri="{FF2B5EF4-FFF2-40B4-BE49-F238E27FC236}"/>
              </a:extLst>
            </p:cNvPr>
            <p:cNvSpPr/>
            <p:nvPr>
              <p:custDataLst>
                <p:tags r:id="rId4"/>
              </p:custDataLst>
            </p:nvPr>
          </p:nvSpPr>
          <p:spPr>
            <a:xfrm rot="16200000">
              <a:off x="19372967" y="4514039"/>
              <a:ext cx="301801" cy="301430"/>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1" name="圆角矩形 20">
            <a:extLst>
              <a:ext uri="{FF2B5EF4-FFF2-40B4-BE49-F238E27FC236}"/>
            </a:extLst>
          </p:cNvPr>
          <p:cNvSpPr/>
          <p:nvPr/>
        </p:nvSpPr>
        <p:spPr>
          <a:xfrm>
            <a:off x="6721475" y="4999038"/>
            <a:ext cx="5180013" cy="1430337"/>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spcCol="360000"/>
          <a:lstStyle/>
          <a:p>
            <a:pPr algn="just" defTabSz="360363" fontAlgn="auto">
              <a:lnSpc>
                <a:spcPct val="120000"/>
              </a:lnSpc>
              <a:spcBef>
                <a:spcPts val="0"/>
              </a:spcBef>
              <a:spcAft>
                <a:spcPts val="0"/>
              </a:spcAft>
              <a:defRPr/>
            </a:pPr>
            <a:r>
              <a:rPr lang="en-US" altLang="zh-CN" sz="1400">
                <a:solidFill>
                  <a:schemeClr val="tx1"/>
                </a:solidFill>
              </a:rPr>
              <a:t>void fun (arr[ ],int n)</a:t>
            </a:r>
          </a:p>
          <a:p>
            <a:pPr algn="just" defTabSz="360363" fontAlgn="auto">
              <a:lnSpc>
                <a:spcPct val="120000"/>
              </a:lnSpc>
              <a:spcBef>
                <a:spcPts val="0"/>
              </a:spcBef>
              <a:spcAft>
                <a:spcPts val="0"/>
              </a:spcAft>
              <a:defRPr/>
            </a:pPr>
            <a:r>
              <a:rPr lang="en-US" altLang="zh-CN" sz="1400">
                <a:solidFill>
                  <a:schemeClr val="tx1"/>
                </a:solidFill>
              </a:rPr>
              <a:t>{	printf(″%d\n″, *arr);		</a:t>
            </a:r>
            <a:r>
              <a:rPr lang="en-US" altLang="zh-CN" sz="1400">
                <a:solidFill>
                  <a:srgbClr val="008000"/>
                </a:solidFill>
              </a:rPr>
              <a:t>//</a:t>
            </a:r>
            <a:r>
              <a:rPr lang="zh-CN" altLang="en-US" sz="1400">
                <a:solidFill>
                  <a:srgbClr val="008000"/>
                </a:solidFill>
              </a:rPr>
              <a:t>输出</a:t>
            </a:r>
            <a:r>
              <a:rPr lang="en-US" altLang="zh-CN" sz="1400">
                <a:solidFill>
                  <a:srgbClr val="008000"/>
                </a:solidFill>
              </a:rPr>
              <a:t>array[0]</a:t>
            </a:r>
            <a:r>
              <a:rPr lang="zh-CN" altLang="en-US" sz="1400">
                <a:solidFill>
                  <a:srgbClr val="008000"/>
                </a:solidFill>
              </a:rPr>
              <a:t>的值</a:t>
            </a:r>
          </a:p>
          <a:p>
            <a:pPr algn="just" defTabSz="360363" fontAlgn="auto">
              <a:lnSpc>
                <a:spcPct val="120000"/>
              </a:lnSpc>
              <a:spcBef>
                <a:spcPts val="0"/>
              </a:spcBef>
              <a:spcAft>
                <a:spcPts val="0"/>
              </a:spcAft>
              <a:defRPr/>
            </a:pPr>
            <a:r>
              <a:rPr lang="en-US" altLang="zh-CN" sz="1400">
                <a:solidFill>
                  <a:schemeClr val="tx1"/>
                </a:solidFill>
              </a:rPr>
              <a:t>	arr=arr+3;			</a:t>
            </a:r>
            <a:r>
              <a:rPr lang="en-US" altLang="zh-CN" sz="1400">
                <a:solidFill>
                  <a:srgbClr val="008000"/>
                </a:solidFill>
              </a:rPr>
              <a:t>//</a:t>
            </a:r>
            <a:r>
              <a:rPr lang="zh-CN" altLang="en-US" sz="1400">
                <a:solidFill>
                  <a:srgbClr val="008000"/>
                </a:solidFill>
              </a:rPr>
              <a:t>形参数组名可以被赋值</a:t>
            </a:r>
          </a:p>
          <a:p>
            <a:pPr algn="just" defTabSz="360363" fontAlgn="auto">
              <a:lnSpc>
                <a:spcPct val="120000"/>
              </a:lnSpc>
              <a:spcBef>
                <a:spcPts val="0"/>
              </a:spcBef>
              <a:spcAft>
                <a:spcPts val="0"/>
              </a:spcAft>
              <a:defRPr/>
            </a:pPr>
            <a:r>
              <a:rPr lang="en-US" altLang="zh-CN" sz="1400">
                <a:solidFill>
                  <a:schemeClr val="tx1"/>
                </a:solidFill>
              </a:rPr>
              <a:t>	printf(″%d\n″, *arr);		</a:t>
            </a:r>
            <a:r>
              <a:rPr lang="en-US" altLang="zh-CN" sz="1400">
                <a:solidFill>
                  <a:srgbClr val="008000"/>
                </a:solidFill>
              </a:rPr>
              <a:t>//</a:t>
            </a:r>
            <a:r>
              <a:rPr lang="zh-CN" altLang="en-US" sz="1400">
                <a:solidFill>
                  <a:srgbClr val="008000"/>
                </a:solidFill>
              </a:rPr>
              <a:t>输出</a:t>
            </a:r>
            <a:r>
              <a:rPr lang="en-US" altLang="zh-CN" sz="1400">
                <a:solidFill>
                  <a:srgbClr val="008000"/>
                </a:solidFill>
              </a:rPr>
              <a:t>array[3]</a:t>
            </a:r>
            <a:r>
              <a:rPr lang="zh-CN" altLang="en-US" sz="1400">
                <a:solidFill>
                  <a:srgbClr val="008000"/>
                </a:solidFill>
              </a:rPr>
              <a:t>的值</a:t>
            </a:r>
          </a:p>
          <a:p>
            <a:pPr algn="just" defTabSz="360363" fontAlgn="auto">
              <a:lnSpc>
                <a:spcPct val="120000"/>
              </a:lnSpc>
              <a:spcBef>
                <a:spcPts val="0"/>
              </a:spcBef>
              <a:spcAft>
                <a:spcPts val="0"/>
              </a:spcAft>
              <a:defRPr/>
            </a:pPr>
            <a:r>
              <a:rPr lang="en-US" altLang="zh-CN" sz="1400">
                <a:solidFill>
                  <a:schemeClr val="tx1"/>
                </a:solidFill>
              </a:rPr>
              <a:t>}</a:t>
            </a:r>
            <a:endParaRPr lang="zh-CN" altLang="en-US" sz="1400">
              <a:solidFill>
                <a:srgbClr val="008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p:nvPr>
        </p:nvSpPr>
        <p:spPr>
          <a:xfrm>
            <a:off x="631825" y="339725"/>
            <a:ext cx="10515600" cy="954088"/>
          </a:xfrm>
        </p:spPr>
        <p:txBody>
          <a:bodyPr/>
          <a:lstStyle/>
          <a:p>
            <a:r>
              <a:rPr lang="zh-CN" altLang="en-US" smtClean="0"/>
              <a:t>用数组名作函数参数</a:t>
            </a:r>
          </a:p>
        </p:txBody>
      </p:sp>
      <p:sp>
        <p:nvSpPr>
          <p:cNvPr id="53250" name="内容占位符 2"/>
          <p:cNvSpPr>
            <a:spLocks noGrp="1"/>
          </p:cNvSpPr>
          <p:nvPr>
            <p:ph idx="1"/>
          </p:nvPr>
        </p:nvSpPr>
        <p:spPr>
          <a:xfrm>
            <a:off x="501650" y="1090613"/>
            <a:ext cx="9721850"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8.8】</a:t>
            </a:r>
            <a:r>
              <a:rPr lang="zh-CN" altLang="en-US" sz="2000" smtClean="0">
                <a:solidFill>
                  <a:schemeClr val="accent1"/>
                </a:solidFill>
              </a:rPr>
              <a:t>将数组</a:t>
            </a:r>
            <a:r>
              <a:rPr lang="en-US" altLang="zh-CN" sz="2000" smtClean="0">
                <a:solidFill>
                  <a:schemeClr val="accent1"/>
                </a:solidFill>
              </a:rPr>
              <a:t>a</a:t>
            </a:r>
            <a:r>
              <a:rPr lang="zh-CN" altLang="en-US" sz="2000" smtClean="0">
                <a:solidFill>
                  <a:schemeClr val="accent1"/>
                </a:solidFill>
              </a:rPr>
              <a:t>中</a:t>
            </a:r>
            <a:r>
              <a:rPr lang="en-US" altLang="zh-CN" sz="2000" smtClean="0">
                <a:solidFill>
                  <a:schemeClr val="accent1"/>
                </a:solidFill>
              </a:rPr>
              <a:t>n</a:t>
            </a:r>
            <a:r>
              <a:rPr lang="zh-CN" altLang="en-US" sz="2000" smtClean="0">
                <a:solidFill>
                  <a:schemeClr val="accent1"/>
                </a:solidFill>
              </a:rPr>
              <a:t>个整数按相反顺序存放。</a:t>
            </a:r>
          </a:p>
        </p:txBody>
      </p:sp>
      <p:sp>
        <p:nvSpPr>
          <p:cNvPr id="29" name="圆角矩形 12">
            <a:extLst>
              <a:ext uri="{FF2B5EF4-FFF2-40B4-BE49-F238E27FC236}"/>
            </a:extLst>
          </p:cNvPr>
          <p:cNvSpPr/>
          <p:nvPr/>
        </p:nvSpPr>
        <p:spPr>
          <a:xfrm>
            <a:off x="139700" y="1595438"/>
            <a:ext cx="5475288" cy="5103812"/>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spcBef>
                <a:spcPts val="0"/>
              </a:spcBef>
              <a:spcAft>
                <a:spcPts val="0"/>
              </a:spcAft>
              <a:defRPr/>
            </a:pPr>
            <a:r>
              <a:rPr lang="en-US" altLang="zh-CN" sz="1400"/>
              <a:t>#include &lt;stdio.h&gt;</a:t>
            </a:r>
          </a:p>
          <a:p>
            <a:pPr defTabSz="363538" fontAlgn="auto">
              <a:spcBef>
                <a:spcPts val="0"/>
              </a:spcBef>
              <a:spcAft>
                <a:spcPts val="0"/>
              </a:spcAft>
              <a:defRPr/>
            </a:pPr>
            <a:r>
              <a:rPr lang="en-US" altLang="zh-CN" sz="1400"/>
              <a:t>int main()</a:t>
            </a:r>
          </a:p>
          <a:p>
            <a:pPr defTabSz="363538" fontAlgn="auto">
              <a:spcBef>
                <a:spcPts val="0"/>
              </a:spcBef>
              <a:spcAft>
                <a:spcPts val="0"/>
              </a:spcAft>
              <a:defRPr/>
            </a:pPr>
            <a:r>
              <a:rPr lang="en-US" altLang="zh-CN" sz="1400"/>
              <a:t>{	void inv(int x[],int n);	</a:t>
            </a:r>
            <a:r>
              <a:rPr lang="en-US" altLang="zh-CN" sz="1400">
                <a:solidFill>
                  <a:srgbClr val="008000"/>
                </a:solidFill>
              </a:rPr>
              <a:t>//inv</a:t>
            </a:r>
            <a:r>
              <a:rPr lang="zh-CN" altLang="en-US" sz="1400">
                <a:solidFill>
                  <a:srgbClr val="008000"/>
                </a:solidFill>
              </a:rPr>
              <a:t>函数声明</a:t>
            </a:r>
          </a:p>
          <a:p>
            <a:pPr defTabSz="363538" fontAlgn="auto">
              <a:spcBef>
                <a:spcPts val="0"/>
              </a:spcBef>
              <a:spcAft>
                <a:spcPts val="0"/>
              </a:spcAft>
              <a:defRPr/>
            </a:pPr>
            <a:r>
              <a:rPr lang="zh-CN" altLang="en-US" sz="1400"/>
              <a:t>	</a:t>
            </a:r>
            <a:r>
              <a:rPr lang="en-US" altLang="zh-CN" sz="1400"/>
              <a:t>int i,a[10]={3,7,9,11,0,6,7,5,4,2};</a:t>
            </a:r>
          </a:p>
          <a:p>
            <a:pPr defTabSz="363538" fontAlgn="auto">
              <a:spcBef>
                <a:spcPts val="0"/>
              </a:spcBef>
              <a:spcAft>
                <a:spcPts val="0"/>
              </a:spcAft>
              <a:defRPr/>
            </a:pPr>
            <a:r>
              <a:rPr lang="en-US" altLang="zh-CN" sz="1400"/>
              <a:t>	printf("The original array:\n");</a:t>
            </a:r>
          </a:p>
          <a:p>
            <a:pPr defTabSz="363538" fontAlgn="auto">
              <a:spcBef>
                <a:spcPts val="0"/>
              </a:spcBef>
              <a:spcAft>
                <a:spcPts val="0"/>
              </a:spcAft>
              <a:defRPr/>
            </a:pPr>
            <a:r>
              <a:rPr lang="en-US" altLang="zh-CN" sz="1400"/>
              <a:t>	for(i=0;i&lt;10;i++)</a:t>
            </a:r>
          </a:p>
          <a:p>
            <a:pPr defTabSz="363538" fontAlgn="auto">
              <a:spcBef>
                <a:spcPts val="0"/>
              </a:spcBef>
              <a:spcAft>
                <a:spcPts val="0"/>
              </a:spcAft>
              <a:defRPr/>
            </a:pPr>
            <a:r>
              <a:rPr lang="en-US" altLang="zh-CN" sz="1400"/>
              <a:t>		printf("%d ",a[i]);	</a:t>
            </a:r>
            <a:r>
              <a:rPr lang="en-US" altLang="zh-CN" sz="1400">
                <a:solidFill>
                  <a:srgbClr val="008000"/>
                </a:solidFill>
              </a:rPr>
              <a:t>//</a:t>
            </a:r>
            <a:r>
              <a:rPr lang="zh-CN" altLang="en-US" sz="1400">
                <a:solidFill>
                  <a:srgbClr val="008000"/>
                </a:solidFill>
              </a:rPr>
              <a:t>输出未交换时数组各元素的值</a:t>
            </a:r>
          </a:p>
          <a:p>
            <a:pPr defTabSz="363538" fontAlgn="auto">
              <a:spcBef>
                <a:spcPts val="0"/>
              </a:spcBef>
              <a:spcAft>
                <a:spcPts val="0"/>
              </a:spcAft>
              <a:defRPr/>
            </a:pPr>
            <a:r>
              <a:rPr lang="zh-CN" altLang="en-US" sz="1400"/>
              <a:t>	</a:t>
            </a:r>
            <a:r>
              <a:rPr lang="en-US" altLang="zh-CN" sz="1400"/>
              <a:t>printf("\n");</a:t>
            </a:r>
          </a:p>
          <a:p>
            <a:pPr defTabSz="363538" fontAlgn="auto">
              <a:spcBef>
                <a:spcPts val="0"/>
              </a:spcBef>
              <a:spcAft>
                <a:spcPts val="0"/>
              </a:spcAft>
              <a:defRPr/>
            </a:pPr>
            <a:r>
              <a:rPr lang="en-US" altLang="zh-CN" sz="1400"/>
              <a:t>	inv(a,10);				</a:t>
            </a:r>
            <a:r>
              <a:rPr lang="en-US" altLang="zh-CN" sz="1400">
                <a:solidFill>
                  <a:srgbClr val="008000"/>
                </a:solidFill>
              </a:rPr>
              <a:t>//</a:t>
            </a:r>
            <a:r>
              <a:rPr lang="zh-CN" altLang="en-US" sz="1400">
                <a:solidFill>
                  <a:srgbClr val="008000"/>
                </a:solidFill>
              </a:rPr>
              <a:t>调用</a:t>
            </a:r>
            <a:r>
              <a:rPr lang="en-US" altLang="zh-CN" sz="1400">
                <a:solidFill>
                  <a:srgbClr val="008000"/>
                </a:solidFill>
              </a:rPr>
              <a:t>inv</a:t>
            </a:r>
            <a:r>
              <a:rPr lang="zh-CN" altLang="en-US" sz="1400">
                <a:solidFill>
                  <a:srgbClr val="008000"/>
                </a:solidFill>
              </a:rPr>
              <a:t>函数，进行交换</a:t>
            </a:r>
          </a:p>
          <a:p>
            <a:pPr defTabSz="363538" fontAlgn="auto">
              <a:spcBef>
                <a:spcPts val="0"/>
              </a:spcBef>
              <a:spcAft>
                <a:spcPts val="0"/>
              </a:spcAft>
              <a:defRPr/>
            </a:pPr>
            <a:r>
              <a:rPr lang="zh-CN" altLang="en-US" sz="1400"/>
              <a:t>	</a:t>
            </a:r>
            <a:r>
              <a:rPr lang="en-US" altLang="zh-CN" sz="1400"/>
              <a:t>printf("The array has been inverted:\n");</a:t>
            </a:r>
          </a:p>
          <a:p>
            <a:pPr defTabSz="363538" fontAlgn="auto">
              <a:spcBef>
                <a:spcPts val="0"/>
              </a:spcBef>
              <a:spcAft>
                <a:spcPts val="0"/>
              </a:spcAft>
              <a:defRPr/>
            </a:pPr>
            <a:r>
              <a:rPr lang="en-US" altLang="zh-CN" sz="1400"/>
              <a:t>	for(i=0;i&lt;10;i++)</a:t>
            </a:r>
          </a:p>
          <a:p>
            <a:pPr defTabSz="363538" fontAlgn="auto">
              <a:spcBef>
                <a:spcPts val="0"/>
              </a:spcBef>
              <a:spcAft>
                <a:spcPts val="0"/>
              </a:spcAft>
              <a:defRPr/>
            </a:pPr>
            <a:r>
              <a:rPr lang="en-US" altLang="zh-CN" sz="1400"/>
              <a:t>		printf("%d ",a[i]);	</a:t>
            </a:r>
            <a:r>
              <a:rPr lang="en-US" altLang="zh-CN" sz="1400">
                <a:solidFill>
                  <a:srgbClr val="008000"/>
                </a:solidFill>
              </a:rPr>
              <a:t>//</a:t>
            </a:r>
            <a:r>
              <a:rPr lang="zh-CN" altLang="en-US" sz="1400">
                <a:solidFill>
                  <a:srgbClr val="008000"/>
                </a:solidFill>
              </a:rPr>
              <a:t>输出交换后数组各元素的值</a:t>
            </a:r>
          </a:p>
          <a:p>
            <a:pPr defTabSz="363538" fontAlgn="auto">
              <a:spcBef>
                <a:spcPts val="0"/>
              </a:spcBef>
              <a:spcAft>
                <a:spcPts val="0"/>
              </a:spcAft>
              <a:defRPr/>
            </a:pPr>
            <a:r>
              <a:rPr lang="zh-CN" altLang="en-US" sz="1400"/>
              <a:t>	</a:t>
            </a:r>
            <a:r>
              <a:rPr lang="en-US" altLang="zh-CN" sz="1400"/>
              <a:t>printf("\n");</a:t>
            </a:r>
          </a:p>
          <a:p>
            <a:pPr defTabSz="363538" fontAlgn="auto">
              <a:spcBef>
                <a:spcPts val="0"/>
              </a:spcBef>
              <a:spcAft>
                <a:spcPts val="0"/>
              </a:spcAft>
              <a:defRPr/>
            </a:pPr>
            <a:r>
              <a:rPr lang="en-US" altLang="zh-CN" sz="1400"/>
              <a:t>	return 0;</a:t>
            </a:r>
          </a:p>
          <a:p>
            <a:pPr defTabSz="363538" fontAlgn="auto">
              <a:spcBef>
                <a:spcPts val="0"/>
              </a:spcBef>
              <a:spcAft>
                <a:spcPts val="0"/>
              </a:spcAft>
              <a:defRPr/>
            </a:pPr>
            <a:r>
              <a:rPr lang="en-US" altLang="zh-CN" sz="1400"/>
              <a:t>}</a:t>
            </a:r>
          </a:p>
          <a:p>
            <a:pPr defTabSz="363538" fontAlgn="auto">
              <a:spcBef>
                <a:spcPts val="0"/>
              </a:spcBef>
              <a:spcAft>
                <a:spcPts val="0"/>
              </a:spcAft>
              <a:defRPr/>
            </a:pPr>
            <a:r>
              <a:rPr lang="en-US" altLang="zh-CN" sz="1400"/>
              <a:t>void inv(int x[],int n)		</a:t>
            </a:r>
            <a:r>
              <a:rPr lang="en-US" altLang="zh-CN" sz="1400">
                <a:solidFill>
                  <a:srgbClr val="008000"/>
                </a:solidFill>
              </a:rPr>
              <a:t>//</a:t>
            </a:r>
            <a:r>
              <a:rPr lang="zh-CN" altLang="en-US" sz="1400">
                <a:solidFill>
                  <a:srgbClr val="008000"/>
                </a:solidFill>
              </a:rPr>
              <a:t>形参</a:t>
            </a:r>
            <a:r>
              <a:rPr lang="en-US" altLang="zh-CN" sz="1400">
                <a:solidFill>
                  <a:srgbClr val="008000"/>
                </a:solidFill>
              </a:rPr>
              <a:t>x</a:t>
            </a:r>
            <a:r>
              <a:rPr lang="zh-CN" altLang="en-US" sz="1400">
                <a:solidFill>
                  <a:srgbClr val="008000"/>
                </a:solidFill>
              </a:rPr>
              <a:t>是数组名</a:t>
            </a:r>
          </a:p>
          <a:p>
            <a:pPr defTabSz="363538" fontAlgn="auto">
              <a:spcBef>
                <a:spcPts val="0"/>
              </a:spcBef>
              <a:spcAft>
                <a:spcPts val="0"/>
              </a:spcAft>
              <a:defRPr/>
            </a:pPr>
            <a:r>
              <a:rPr lang="en-US" altLang="zh-CN" sz="1400"/>
              <a:t>{	int temp,i,j,m=(n-1)/2;</a:t>
            </a:r>
          </a:p>
          <a:p>
            <a:pPr defTabSz="363538" fontAlgn="auto">
              <a:spcBef>
                <a:spcPts val="0"/>
              </a:spcBef>
              <a:spcAft>
                <a:spcPts val="0"/>
              </a:spcAft>
              <a:defRPr/>
            </a:pPr>
            <a:r>
              <a:rPr lang="en-US" altLang="zh-CN" sz="1400"/>
              <a:t>	for(i=0;i&lt;=m;i++)</a:t>
            </a:r>
          </a:p>
          <a:p>
            <a:pPr defTabSz="363538" fontAlgn="auto">
              <a:spcBef>
                <a:spcPts val="0"/>
              </a:spcBef>
              <a:spcAft>
                <a:spcPts val="0"/>
              </a:spcAft>
              <a:defRPr/>
            </a:pPr>
            <a:r>
              <a:rPr lang="en-US" altLang="zh-CN" sz="1400"/>
              <a:t>	{	j=n-1-i;</a:t>
            </a:r>
          </a:p>
          <a:p>
            <a:pPr defTabSz="363538" fontAlgn="auto">
              <a:spcBef>
                <a:spcPts val="0"/>
              </a:spcBef>
              <a:spcAft>
                <a:spcPts val="0"/>
              </a:spcAft>
              <a:defRPr/>
            </a:pPr>
            <a:r>
              <a:rPr lang="en-US" altLang="zh-CN" sz="1400"/>
              <a:t>		temp=x[i]; x[i]=x[j]; x[j]=temp;	</a:t>
            </a:r>
            <a:r>
              <a:rPr lang="en-US" altLang="zh-CN" sz="1400">
                <a:solidFill>
                  <a:srgbClr val="008000"/>
                </a:solidFill>
              </a:rPr>
              <a:t>//</a:t>
            </a:r>
            <a:r>
              <a:rPr lang="zh-CN" altLang="en-US" sz="1400">
                <a:solidFill>
                  <a:srgbClr val="008000"/>
                </a:solidFill>
              </a:rPr>
              <a:t>把</a:t>
            </a:r>
            <a:r>
              <a:rPr lang="en-US" altLang="zh-CN" sz="1400">
                <a:solidFill>
                  <a:srgbClr val="008000"/>
                </a:solidFill>
              </a:rPr>
              <a:t>x[i]</a:t>
            </a:r>
            <a:r>
              <a:rPr lang="zh-CN" altLang="en-US" sz="1400">
                <a:solidFill>
                  <a:srgbClr val="008000"/>
                </a:solidFill>
              </a:rPr>
              <a:t>和</a:t>
            </a:r>
            <a:r>
              <a:rPr lang="en-US" altLang="zh-CN" sz="1400">
                <a:solidFill>
                  <a:srgbClr val="008000"/>
                </a:solidFill>
              </a:rPr>
              <a:t>x[j]</a:t>
            </a:r>
            <a:r>
              <a:rPr lang="zh-CN" altLang="en-US" sz="1400">
                <a:solidFill>
                  <a:srgbClr val="008000"/>
                </a:solidFill>
              </a:rPr>
              <a:t>交换</a:t>
            </a:r>
          </a:p>
          <a:p>
            <a:pPr defTabSz="363538" fontAlgn="auto">
              <a:spcBef>
                <a:spcPts val="0"/>
              </a:spcBef>
              <a:spcAft>
                <a:spcPts val="0"/>
              </a:spcAft>
              <a:defRPr/>
            </a:pPr>
            <a:r>
              <a:rPr lang="zh-CN" altLang="en-US" sz="1400"/>
              <a:t>	</a:t>
            </a:r>
            <a:r>
              <a:rPr lang="en-US" altLang="zh-CN" sz="1400"/>
              <a:t>}</a:t>
            </a:r>
          </a:p>
          <a:p>
            <a:pPr defTabSz="363538" fontAlgn="auto">
              <a:spcBef>
                <a:spcPts val="0"/>
              </a:spcBef>
              <a:spcAft>
                <a:spcPts val="0"/>
              </a:spcAft>
              <a:defRPr/>
            </a:pPr>
            <a:r>
              <a:rPr lang="en-US" altLang="zh-CN" sz="1400"/>
              <a:t>	return;</a:t>
            </a:r>
          </a:p>
          <a:p>
            <a:pPr defTabSz="363538" fontAlgn="auto">
              <a:spcBef>
                <a:spcPts val="0"/>
              </a:spcBef>
              <a:spcAft>
                <a:spcPts val="0"/>
              </a:spcAft>
              <a:defRPr/>
            </a:pPr>
            <a:r>
              <a:rPr lang="en-US" altLang="zh-CN" sz="1400"/>
              <a:t>}</a:t>
            </a:r>
            <a:endParaRPr lang="zh-CN" altLang="en-US" sz="1400" b="1" dirty="0">
              <a:solidFill>
                <a:srgbClr val="008000"/>
              </a:solidFill>
            </a:endParaRPr>
          </a:p>
        </p:txBody>
      </p:sp>
      <p:graphicFrame>
        <p:nvGraphicFramePr>
          <p:cNvPr id="5" name="表格 4"/>
          <p:cNvGraphicFramePr>
            <a:graphicFrameLocks noGrp="1"/>
          </p:cNvGraphicFramePr>
          <p:nvPr/>
        </p:nvGraphicFramePr>
        <p:xfrm>
          <a:off x="5789613" y="538163"/>
          <a:ext cx="3624262" cy="914400"/>
        </p:xfrm>
        <a:graphic>
          <a:graphicData uri="http://schemas.openxmlformats.org/drawingml/2006/table">
            <a:tbl>
              <a:tblPr>
                <a:tableStyleId>{5C22544A-7EE6-4342-B048-85BDC9FD1C3A}</a:tableStyleId>
              </a:tblPr>
              <a:tblGrid>
                <a:gridCol w="362301">
                  <a:extLst>
                    <a:ext uri="{9D8B030D-6E8A-4147-A177-3AD203B41FA5}"/>
                  </a:extLst>
                </a:gridCol>
                <a:gridCol w="362301">
                  <a:extLst>
                    <a:ext uri="{9D8B030D-6E8A-4147-A177-3AD203B41FA5}"/>
                  </a:extLst>
                </a:gridCol>
                <a:gridCol w="362301">
                  <a:extLst>
                    <a:ext uri="{9D8B030D-6E8A-4147-A177-3AD203B41FA5}"/>
                  </a:extLst>
                </a:gridCol>
                <a:gridCol w="362301">
                  <a:extLst>
                    <a:ext uri="{9D8B030D-6E8A-4147-A177-3AD203B41FA5}"/>
                  </a:extLst>
                </a:gridCol>
                <a:gridCol w="362301">
                  <a:extLst>
                    <a:ext uri="{9D8B030D-6E8A-4147-A177-3AD203B41FA5}"/>
                  </a:extLst>
                </a:gridCol>
                <a:gridCol w="362301">
                  <a:extLst>
                    <a:ext uri="{9D8B030D-6E8A-4147-A177-3AD203B41FA5}"/>
                  </a:extLst>
                </a:gridCol>
                <a:gridCol w="362301">
                  <a:extLst>
                    <a:ext uri="{9D8B030D-6E8A-4147-A177-3AD203B41FA5}"/>
                  </a:extLst>
                </a:gridCol>
                <a:gridCol w="362301">
                  <a:extLst>
                    <a:ext uri="{9D8B030D-6E8A-4147-A177-3AD203B41FA5}"/>
                  </a:extLst>
                </a:gridCol>
                <a:gridCol w="362301">
                  <a:extLst>
                    <a:ext uri="{9D8B030D-6E8A-4147-A177-3AD203B41FA5}"/>
                  </a:extLst>
                </a:gridCol>
                <a:gridCol w="362301">
                  <a:extLst>
                    <a:ext uri="{9D8B030D-6E8A-4147-A177-3AD203B41FA5}"/>
                  </a:extLst>
                </a:gridCol>
              </a:tblGrid>
              <a:tr h="0">
                <a:tc>
                  <a:txBody>
                    <a:bodyPr/>
                    <a:lstStyle/>
                    <a:p>
                      <a:pPr algn="ctr"/>
                      <a:r>
                        <a:rPr lang="en-US" altLang="zh-CN" sz="1400"/>
                        <a:t>3</a:t>
                      </a:r>
                      <a:endParaRPr lang="zh-CN" altLang="en-US" sz="1400"/>
                    </a:p>
                  </a:txBody>
                  <a:tcPr marL="36000" marR="36000" marT="0" marB="0">
                    <a:lnB w="12700" cmpd="sng">
                      <a:noFill/>
                    </a:lnB>
                  </a:tcPr>
                </a:tc>
                <a:tc>
                  <a:txBody>
                    <a:bodyPr/>
                    <a:lstStyle/>
                    <a:p>
                      <a:pPr algn="ctr"/>
                      <a:r>
                        <a:rPr lang="en-US" altLang="zh-CN" sz="1400"/>
                        <a:t>7</a:t>
                      </a:r>
                      <a:endParaRPr lang="zh-CN" altLang="en-US" sz="1400"/>
                    </a:p>
                  </a:txBody>
                  <a:tcPr marL="36000" marR="36000" marT="0" marB="0">
                    <a:lnB w="12700" cmpd="sng">
                      <a:noFill/>
                    </a:lnB>
                  </a:tcPr>
                </a:tc>
                <a:tc>
                  <a:txBody>
                    <a:bodyPr/>
                    <a:lstStyle/>
                    <a:p>
                      <a:pPr algn="ctr"/>
                      <a:r>
                        <a:rPr lang="en-US" altLang="zh-CN" sz="1400"/>
                        <a:t>9</a:t>
                      </a:r>
                      <a:endParaRPr lang="zh-CN" altLang="en-US" sz="1400"/>
                    </a:p>
                  </a:txBody>
                  <a:tcPr marL="36000" marR="36000" marT="0" marB="0">
                    <a:lnB w="12700" cmpd="sng">
                      <a:noFill/>
                    </a:lnB>
                  </a:tcPr>
                </a:tc>
                <a:tc>
                  <a:txBody>
                    <a:bodyPr/>
                    <a:lstStyle/>
                    <a:p>
                      <a:pPr algn="ctr"/>
                      <a:r>
                        <a:rPr lang="en-US" altLang="zh-CN" sz="1400"/>
                        <a:t>11</a:t>
                      </a:r>
                      <a:endParaRPr lang="zh-CN" altLang="en-US" sz="1400"/>
                    </a:p>
                  </a:txBody>
                  <a:tcPr marL="36000" marR="36000" marT="0" marB="0">
                    <a:lnB w="12700" cmpd="sng">
                      <a:noFill/>
                    </a:lnB>
                  </a:tcPr>
                </a:tc>
                <a:tc>
                  <a:txBody>
                    <a:bodyPr/>
                    <a:lstStyle/>
                    <a:p>
                      <a:pPr algn="ctr"/>
                      <a:r>
                        <a:rPr lang="en-US" altLang="zh-CN" sz="1400"/>
                        <a:t>0</a:t>
                      </a:r>
                      <a:endParaRPr lang="zh-CN" altLang="en-US" sz="1400"/>
                    </a:p>
                  </a:txBody>
                  <a:tcPr marL="36000" marR="36000" marT="0" marB="0">
                    <a:lnB w="12700" cmpd="sng">
                      <a:noFill/>
                    </a:lnB>
                  </a:tcPr>
                </a:tc>
                <a:tc>
                  <a:txBody>
                    <a:bodyPr/>
                    <a:lstStyle/>
                    <a:p>
                      <a:pPr algn="ctr"/>
                      <a:r>
                        <a:rPr lang="en-US" altLang="zh-CN" sz="1400"/>
                        <a:t>6</a:t>
                      </a:r>
                      <a:endParaRPr lang="zh-CN" altLang="en-US" sz="1400"/>
                    </a:p>
                  </a:txBody>
                  <a:tcPr marL="36000" marR="36000" marT="0" marB="0">
                    <a:lnB w="12700" cmpd="sng">
                      <a:noFill/>
                    </a:lnB>
                  </a:tcPr>
                </a:tc>
                <a:tc>
                  <a:txBody>
                    <a:bodyPr/>
                    <a:lstStyle/>
                    <a:p>
                      <a:pPr algn="ctr"/>
                      <a:r>
                        <a:rPr lang="en-US" altLang="zh-CN" sz="1400"/>
                        <a:t>7</a:t>
                      </a:r>
                      <a:endParaRPr lang="zh-CN" altLang="en-US" sz="1400"/>
                    </a:p>
                  </a:txBody>
                  <a:tcPr marL="36000" marR="36000" marT="0" marB="0">
                    <a:lnB w="12700" cmpd="sng">
                      <a:noFill/>
                    </a:lnB>
                  </a:tcPr>
                </a:tc>
                <a:tc>
                  <a:txBody>
                    <a:bodyPr/>
                    <a:lstStyle/>
                    <a:p>
                      <a:pPr algn="ctr"/>
                      <a:r>
                        <a:rPr lang="en-US" altLang="zh-CN" sz="1400"/>
                        <a:t>5</a:t>
                      </a:r>
                      <a:endParaRPr lang="zh-CN" altLang="en-US" sz="1400"/>
                    </a:p>
                  </a:txBody>
                  <a:tcPr marL="36000" marR="36000" marT="0" marB="0">
                    <a:lnB w="12700" cmpd="sng">
                      <a:noFill/>
                    </a:lnB>
                  </a:tcPr>
                </a:tc>
                <a:tc>
                  <a:txBody>
                    <a:bodyPr/>
                    <a:lstStyle/>
                    <a:p>
                      <a:pPr algn="ctr"/>
                      <a:r>
                        <a:rPr lang="en-US" altLang="zh-CN" sz="1400"/>
                        <a:t>4</a:t>
                      </a:r>
                      <a:endParaRPr lang="zh-CN" altLang="en-US" sz="1400"/>
                    </a:p>
                  </a:txBody>
                  <a:tcPr marL="36000" marR="36000" marT="0" marB="0">
                    <a:lnB w="12700" cmpd="sng">
                      <a:noFill/>
                    </a:lnB>
                  </a:tcPr>
                </a:tc>
                <a:tc>
                  <a:txBody>
                    <a:bodyPr/>
                    <a:lstStyle/>
                    <a:p>
                      <a:pPr algn="ctr"/>
                      <a:r>
                        <a:rPr lang="en-US" altLang="zh-CN" sz="1400"/>
                        <a:t>2</a:t>
                      </a:r>
                      <a:endParaRPr lang="zh-CN" altLang="en-US" sz="1400"/>
                    </a:p>
                  </a:txBody>
                  <a:tcPr marL="36000" marR="36000" marT="0" marB="0">
                    <a:lnB w="12700" cmpd="sng">
                      <a:noFill/>
                    </a:lnB>
                  </a:tcPr>
                </a:tc>
                <a:extLst>
                  <a:ext uri="{0D108BD9-81ED-4DB2-BD59-A6C34878D82A}"/>
                </a:extLst>
              </a:tr>
              <a:tr h="0">
                <a:tc>
                  <a:txBody>
                    <a:bodyPr/>
                    <a:lstStyle/>
                    <a:p>
                      <a:pPr algn="ctr"/>
                      <a:r>
                        <a:rPr lang="zh-CN" altLang="en-US" sz="1800" b="0"/>
                        <a:t>↑</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a:t>↑</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a:t>↑</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pPr algn="ctr"/>
                      <a:r>
                        <a:rPr lang="en-US" altLang="zh-CN" sz="1400"/>
                        <a:t>i</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m</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j</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pPr algn="ctr"/>
                      <a:r>
                        <a:rPr lang="en-US" altLang="zh-CN" sz="1400"/>
                        <a:t>2</a:t>
                      </a:r>
                      <a:endParaRPr lang="zh-CN" altLang="en-US" sz="1400"/>
                    </a:p>
                  </a:txBody>
                  <a:tcPr marL="36000" marR="36000" marT="0" marB="0">
                    <a:lnT w="12700" cmpd="sng">
                      <a:noFill/>
                    </a:lnT>
                  </a:tcPr>
                </a:tc>
                <a:tc>
                  <a:txBody>
                    <a:bodyPr/>
                    <a:lstStyle/>
                    <a:p>
                      <a:pPr algn="ctr"/>
                      <a:r>
                        <a:rPr lang="en-US" altLang="zh-CN" sz="1400"/>
                        <a:t>4</a:t>
                      </a:r>
                      <a:endParaRPr lang="zh-CN" altLang="en-US" sz="1400"/>
                    </a:p>
                  </a:txBody>
                  <a:tcPr marL="36000" marR="36000" marT="0" marB="0">
                    <a:lnT w="12700" cmpd="sng">
                      <a:noFill/>
                    </a:lnT>
                  </a:tcPr>
                </a:tc>
                <a:tc>
                  <a:txBody>
                    <a:bodyPr/>
                    <a:lstStyle/>
                    <a:p>
                      <a:pPr algn="ctr"/>
                      <a:r>
                        <a:rPr lang="en-US" altLang="zh-CN" sz="1400"/>
                        <a:t>5</a:t>
                      </a:r>
                      <a:endParaRPr lang="zh-CN" altLang="en-US" sz="1400"/>
                    </a:p>
                  </a:txBody>
                  <a:tcPr marL="36000" marR="36000" marT="0" marB="0">
                    <a:lnT w="12700" cmpd="sng">
                      <a:noFill/>
                    </a:lnT>
                  </a:tcPr>
                </a:tc>
                <a:tc>
                  <a:txBody>
                    <a:bodyPr/>
                    <a:lstStyle/>
                    <a:p>
                      <a:pPr algn="ctr"/>
                      <a:r>
                        <a:rPr lang="en-US" altLang="zh-CN" sz="1400"/>
                        <a:t>7</a:t>
                      </a:r>
                      <a:endParaRPr lang="zh-CN" altLang="en-US" sz="1400"/>
                    </a:p>
                  </a:txBody>
                  <a:tcPr marL="36000" marR="36000" marT="0" marB="0">
                    <a:lnT w="12700" cmpd="sng">
                      <a:noFill/>
                    </a:lnT>
                  </a:tcPr>
                </a:tc>
                <a:tc>
                  <a:txBody>
                    <a:bodyPr/>
                    <a:lstStyle/>
                    <a:p>
                      <a:pPr algn="ctr"/>
                      <a:r>
                        <a:rPr lang="en-US" altLang="zh-CN" sz="1400"/>
                        <a:t>6</a:t>
                      </a:r>
                      <a:endParaRPr lang="zh-CN" altLang="en-US" sz="1400"/>
                    </a:p>
                  </a:txBody>
                  <a:tcPr marL="36000" marR="36000" marT="0" marB="0">
                    <a:lnT w="12700" cmpd="sng">
                      <a:noFill/>
                    </a:lnT>
                  </a:tcPr>
                </a:tc>
                <a:tc>
                  <a:txBody>
                    <a:bodyPr/>
                    <a:lstStyle/>
                    <a:p>
                      <a:pPr algn="ctr"/>
                      <a:r>
                        <a:rPr lang="en-US" altLang="zh-CN" sz="1400"/>
                        <a:t>0</a:t>
                      </a:r>
                      <a:endParaRPr lang="zh-CN" altLang="en-US" sz="1400"/>
                    </a:p>
                  </a:txBody>
                  <a:tcPr marL="36000" marR="36000" marT="0" marB="0">
                    <a:lnT w="12700" cmpd="sng">
                      <a:noFill/>
                    </a:lnT>
                  </a:tcPr>
                </a:tc>
                <a:tc>
                  <a:txBody>
                    <a:bodyPr/>
                    <a:lstStyle/>
                    <a:p>
                      <a:pPr algn="ctr"/>
                      <a:r>
                        <a:rPr lang="en-US" altLang="zh-CN" sz="1400"/>
                        <a:t>11</a:t>
                      </a:r>
                      <a:endParaRPr lang="zh-CN" altLang="en-US" sz="1400"/>
                    </a:p>
                  </a:txBody>
                  <a:tcPr marL="36000" marR="36000" marT="0" marB="0">
                    <a:lnT w="12700" cmpd="sng">
                      <a:noFill/>
                    </a:lnT>
                  </a:tcPr>
                </a:tc>
                <a:tc>
                  <a:txBody>
                    <a:bodyPr/>
                    <a:lstStyle/>
                    <a:p>
                      <a:pPr algn="ctr"/>
                      <a:r>
                        <a:rPr lang="en-US" altLang="zh-CN" sz="1400"/>
                        <a:t>9</a:t>
                      </a:r>
                      <a:endParaRPr lang="zh-CN" altLang="en-US" sz="1400"/>
                    </a:p>
                  </a:txBody>
                  <a:tcPr marL="36000" marR="36000" marT="0" marB="0">
                    <a:lnT w="12700" cmpd="sng">
                      <a:noFill/>
                    </a:lnT>
                  </a:tcPr>
                </a:tc>
                <a:tc>
                  <a:txBody>
                    <a:bodyPr/>
                    <a:lstStyle/>
                    <a:p>
                      <a:pPr algn="ctr"/>
                      <a:r>
                        <a:rPr lang="en-US" altLang="zh-CN" sz="1400"/>
                        <a:t>7</a:t>
                      </a:r>
                      <a:endParaRPr lang="zh-CN" altLang="en-US" sz="1400"/>
                    </a:p>
                  </a:txBody>
                  <a:tcPr marL="36000" marR="36000" marT="0" marB="0">
                    <a:lnT w="12700" cmpd="sng">
                      <a:noFill/>
                    </a:lnT>
                  </a:tcPr>
                </a:tc>
                <a:tc>
                  <a:txBody>
                    <a:bodyPr/>
                    <a:lstStyle/>
                    <a:p>
                      <a:pPr algn="ctr"/>
                      <a:r>
                        <a:rPr lang="en-US" altLang="zh-CN" sz="1400"/>
                        <a:t>3</a:t>
                      </a:r>
                      <a:endParaRPr lang="zh-CN" altLang="en-US" sz="1400"/>
                    </a:p>
                  </a:txBody>
                  <a:tcPr marL="36000" marR="36000" marT="0" marB="0">
                    <a:lnT w="12700" cmpd="sng">
                      <a:noFill/>
                    </a:lnT>
                  </a:tcPr>
                </a:tc>
                <a:extLst>
                  <a:ext uri="{0D108BD9-81ED-4DB2-BD59-A6C34878D82A}"/>
                </a:extLst>
              </a:tr>
            </a:tbl>
          </a:graphicData>
        </a:graphic>
      </p:graphicFrame>
      <p:sp>
        <p:nvSpPr>
          <p:cNvPr id="7" name="任意多边形 6"/>
          <p:cNvSpPr/>
          <p:nvPr/>
        </p:nvSpPr>
        <p:spPr>
          <a:xfrm>
            <a:off x="5962650" y="300038"/>
            <a:ext cx="3279775" cy="228600"/>
          </a:xfrm>
          <a:custGeom>
            <a:avLst/>
            <a:gdLst>
              <a:gd name="connsiteX0" fmla="*/ 3279913 w 3279913"/>
              <a:gd name="connsiteY0" fmla="*/ 228600 h 228600"/>
              <a:gd name="connsiteX1" fmla="*/ 3279913 w 3279913"/>
              <a:gd name="connsiteY1" fmla="*/ 0 h 228600"/>
              <a:gd name="connsiteX2" fmla="*/ 0 w 3279913"/>
              <a:gd name="connsiteY2" fmla="*/ 0 h 228600"/>
              <a:gd name="connsiteX3" fmla="*/ 0 w 3279913"/>
              <a:gd name="connsiteY3" fmla="*/ 228600 h 228600"/>
            </a:gdLst>
            <a:ahLst/>
            <a:cxnLst>
              <a:cxn ang="0">
                <a:pos x="connsiteX0" y="connsiteY0"/>
              </a:cxn>
              <a:cxn ang="0">
                <a:pos x="connsiteX1" y="connsiteY1"/>
              </a:cxn>
              <a:cxn ang="0">
                <a:pos x="connsiteX2" y="connsiteY2"/>
              </a:cxn>
              <a:cxn ang="0">
                <a:pos x="connsiteX3" y="connsiteY3"/>
              </a:cxn>
            </a:cxnLst>
            <a:rect l="l" t="t" r="r" b="b"/>
            <a:pathLst>
              <a:path w="3279913" h="228600">
                <a:moveTo>
                  <a:pt x="3279913" y="228600"/>
                </a:moveTo>
                <a:lnTo>
                  <a:pt x="3279913" y="0"/>
                </a:lnTo>
                <a:lnTo>
                  <a:pt x="0" y="0"/>
                </a:lnTo>
                <a:lnTo>
                  <a:pt x="0" y="228600"/>
                </a:lnTo>
              </a:path>
            </a:pathLst>
          </a:custGeom>
          <a:ln>
            <a:solidFill>
              <a:schemeClr val="tx1"/>
            </a:solidFill>
            <a:headEnd type="stealth"/>
            <a:tailEnd type="stealth"/>
          </a:ln>
        </p:spPr>
        <p:style>
          <a:lnRef idx="1">
            <a:schemeClr val="dk1"/>
          </a:lnRef>
          <a:fillRef idx="0">
            <a:schemeClr val="dk1"/>
          </a:fillRef>
          <a:effectRef idx="0">
            <a:schemeClr val="dk1"/>
          </a:effectRef>
          <a:fontRef idx="minor">
            <a:schemeClr val="tx1"/>
          </a:fontRef>
        </p:style>
        <p:txBody>
          <a:bodyPr anchor="ctr"/>
          <a:lstStyle/>
          <a:p>
            <a:pPr algn="ctr" fontAlgn="auto">
              <a:spcBef>
                <a:spcPts val="0"/>
              </a:spcBef>
              <a:spcAft>
                <a:spcPts val="0"/>
              </a:spcAft>
              <a:defRPr/>
            </a:pPr>
            <a:endParaRPr lang="zh-CN" altLang="en-US"/>
          </a:p>
        </p:txBody>
      </p:sp>
      <p:sp>
        <p:nvSpPr>
          <p:cNvPr id="16" name="圆角矩形 12">
            <a:extLst>
              <a:ext uri="{FF2B5EF4-FFF2-40B4-BE49-F238E27FC236}"/>
            </a:extLst>
          </p:cNvPr>
          <p:cNvSpPr/>
          <p:nvPr/>
        </p:nvSpPr>
        <p:spPr>
          <a:xfrm>
            <a:off x="5789613" y="1595438"/>
            <a:ext cx="4219575" cy="5103812"/>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spcBef>
                <a:spcPts val="0"/>
              </a:spcBef>
              <a:spcAft>
                <a:spcPts val="0"/>
              </a:spcAft>
              <a:defRPr/>
            </a:pPr>
            <a:r>
              <a:rPr lang="en-US" altLang="zh-CN" sz="1400"/>
              <a:t>#include &lt;stdio.h&gt;</a:t>
            </a:r>
          </a:p>
          <a:p>
            <a:pPr defTabSz="363538" fontAlgn="auto">
              <a:spcBef>
                <a:spcPts val="0"/>
              </a:spcBef>
              <a:spcAft>
                <a:spcPts val="0"/>
              </a:spcAft>
              <a:defRPr/>
            </a:pPr>
            <a:r>
              <a:rPr lang="en-US" altLang="zh-CN" sz="1400"/>
              <a:t>int main()</a:t>
            </a:r>
          </a:p>
          <a:p>
            <a:pPr defTabSz="363538" fontAlgn="auto">
              <a:spcBef>
                <a:spcPts val="0"/>
              </a:spcBef>
              <a:spcAft>
                <a:spcPts val="0"/>
              </a:spcAft>
              <a:defRPr/>
            </a:pPr>
            <a:r>
              <a:rPr lang="en-US" altLang="zh-CN" sz="1400"/>
              <a:t>{	void inv(int *x,int n);</a:t>
            </a:r>
          </a:p>
          <a:p>
            <a:pPr defTabSz="363538" fontAlgn="auto">
              <a:spcBef>
                <a:spcPts val="0"/>
              </a:spcBef>
              <a:spcAft>
                <a:spcPts val="0"/>
              </a:spcAft>
              <a:defRPr/>
            </a:pPr>
            <a:r>
              <a:rPr lang="en-US" altLang="zh-CN" sz="1400"/>
              <a:t>	int i,a[10]={3,7,9,11,0,6,7,5,4,2};</a:t>
            </a:r>
          </a:p>
          <a:p>
            <a:pPr defTabSz="363538" fontAlgn="auto">
              <a:spcBef>
                <a:spcPts val="0"/>
              </a:spcBef>
              <a:spcAft>
                <a:spcPts val="0"/>
              </a:spcAft>
              <a:defRPr/>
            </a:pPr>
            <a:r>
              <a:rPr lang="en-US" altLang="zh-CN" sz="1400"/>
              <a:t>	printf("The original array:\n");</a:t>
            </a:r>
          </a:p>
          <a:p>
            <a:pPr defTabSz="363538" fontAlgn="auto">
              <a:spcBef>
                <a:spcPts val="0"/>
              </a:spcBef>
              <a:spcAft>
                <a:spcPts val="0"/>
              </a:spcAft>
              <a:defRPr/>
            </a:pPr>
            <a:r>
              <a:rPr lang="en-US" altLang="zh-CN" sz="1400"/>
              <a:t>	for(i=0;i&lt;10;i++)</a:t>
            </a:r>
          </a:p>
          <a:p>
            <a:pPr defTabSz="363538" fontAlgn="auto">
              <a:spcBef>
                <a:spcPts val="0"/>
              </a:spcBef>
              <a:spcAft>
                <a:spcPts val="0"/>
              </a:spcAft>
              <a:defRPr/>
            </a:pPr>
            <a:r>
              <a:rPr lang="en-US" altLang="zh-CN" sz="1400"/>
              <a:t>		printf("%d ",a[i]);</a:t>
            </a:r>
          </a:p>
          <a:p>
            <a:pPr defTabSz="363538" fontAlgn="auto">
              <a:spcBef>
                <a:spcPts val="0"/>
              </a:spcBef>
              <a:spcAft>
                <a:spcPts val="0"/>
              </a:spcAft>
              <a:defRPr/>
            </a:pPr>
            <a:r>
              <a:rPr lang="en-US" altLang="zh-CN" sz="1400"/>
              <a:t>	printf("\n");</a:t>
            </a:r>
          </a:p>
          <a:p>
            <a:pPr defTabSz="363538" fontAlgn="auto">
              <a:spcBef>
                <a:spcPts val="0"/>
              </a:spcBef>
              <a:spcAft>
                <a:spcPts val="0"/>
              </a:spcAft>
              <a:defRPr/>
            </a:pPr>
            <a:r>
              <a:rPr lang="en-US" altLang="zh-CN" sz="1400"/>
              <a:t>	inv(a,10);</a:t>
            </a:r>
          </a:p>
          <a:p>
            <a:pPr defTabSz="363538" fontAlgn="auto">
              <a:spcBef>
                <a:spcPts val="0"/>
              </a:spcBef>
              <a:spcAft>
                <a:spcPts val="0"/>
              </a:spcAft>
              <a:defRPr/>
            </a:pPr>
            <a:r>
              <a:rPr lang="en-US" altLang="zh-CN" sz="1400"/>
              <a:t>	printf("The array has been inverted:\n");</a:t>
            </a:r>
          </a:p>
          <a:p>
            <a:pPr defTabSz="363538" fontAlgn="auto">
              <a:spcBef>
                <a:spcPts val="0"/>
              </a:spcBef>
              <a:spcAft>
                <a:spcPts val="0"/>
              </a:spcAft>
              <a:defRPr/>
            </a:pPr>
            <a:r>
              <a:rPr lang="en-US" altLang="zh-CN" sz="1400"/>
              <a:t>	for(i=0;i&lt;10;i++)</a:t>
            </a:r>
          </a:p>
          <a:p>
            <a:pPr defTabSz="363538" fontAlgn="auto">
              <a:spcBef>
                <a:spcPts val="0"/>
              </a:spcBef>
              <a:spcAft>
                <a:spcPts val="0"/>
              </a:spcAft>
              <a:defRPr/>
            </a:pPr>
            <a:r>
              <a:rPr lang="en-US" altLang="zh-CN" sz="1400"/>
              <a:t>		printf("%d ",a[i]);</a:t>
            </a:r>
          </a:p>
          <a:p>
            <a:pPr defTabSz="363538" fontAlgn="auto">
              <a:spcBef>
                <a:spcPts val="0"/>
              </a:spcBef>
              <a:spcAft>
                <a:spcPts val="0"/>
              </a:spcAft>
              <a:defRPr/>
            </a:pPr>
            <a:r>
              <a:rPr lang="en-US" altLang="zh-CN" sz="1400"/>
              <a:t>	printf("\n");</a:t>
            </a:r>
          </a:p>
          <a:p>
            <a:pPr defTabSz="363538" fontAlgn="auto">
              <a:spcBef>
                <a:spcPts val="0"/>
              </a:spcBef>
              <a:spcAft>
                <a:spcPts val="0"/>
              </a:spcAft>
              <a:defRPr/>
            </a:pPr>
            <a:r>
              <a:rPr lang="en-US" altLang="zh-CN" sz="1400"/>
              <a:t>	return 0;</a:t>
            </a:r>
          </a:p>
          <a:p>
            <a:pPr defTabSz="363538" fontAlgn="auto">
              <a:spcBef>
                <a:spcPts val="0"/>
              </a:spcBef>
              <a:spcAft>
                <a:spcPts val="0"/>
              </a:spcAft>
              <a:defRPr/>
            </a:pPr>
            <a:r>
              <a:rPr lang="en-US" altLang="zh-CN" sz="1400"/>
              <a:t>}</a:t>
            </a:r>
          </a:p>
          <a:p>
            <a:pPr defTabSz="363538" fontAlgn="auto">
              <a:spcBef>
                <a:spcPts val="0"/>
              </a:spcBef>
              <a:spcAft>
                <a:spcPts val="0"/>
              </a:spcAft>
              <a:defRPr/>
            </a:pPr>
            <a:endParaRPr lang="en-US" altLang="zh-CN" sz="1400"/>
          </a:p>
          <a:p>
            <a:pPr defTabSz="363538" fontAlgn="auto">
              <a:spcBef>
                <a:spcPts val="0"/>
              </a:spcBef>
              <a:spcAft>
                <a:spcPts val="0"/>
              </a:spcAft>
              <a:defRPr/>
            </a:pPr>
            <a:r>
              <a:rPr lang="en-US" altLang="zh-CN" sz="1400"/>
              <a:t>void inv(int </a:t>
            </a:r>
            <a:r>
              <a:rPr lang="en-US" altLang="zh-CN" sz="1400">
                <a:solidFill>
                  <a:schemeClr val="accent6"/>
                </a:solidFill>
              </a:rPr>
              <a:t>*x</a:t>
            </a:r>
            <a:r>
              <a:rPr lang="en-US" altLang="zh-CN" sz="1400"/>
              <a:t>,int n)			</a:t>
            </a:r>
            <a:r>
              <a:rPr lang="en-US" altLang="zh-CN" sz="1400">
                <a:solidFill>
                  <a:srgbClr val="008000"/>
                </a:solidFill>
              </a:rPr>
              <a:t>//</a:t>
            </a:r>
            <a:r>
              <a:rPr lang="zh-CN" altLang="en-US" sz="1400">
                <a:solidFill>
                  <a:srgbClr val="008000"/>
                </a:solidFill>
              </a:rPr>
              <a:t>形参</a:t>
            </a:r>
            <a:r>
              <a:rPr lang="en-US" altLang="zh-CN" sz="1400">
                <a:solidFill>
                  <a:srgbClr val="008000"/>
                </a:solidFill>
              </a:rPr>
              <a:t>x</a:t>
            </a:r>
            <a:r>
              <a:rPr lang="zh-CN" altLang="en-US" sz="1400">
                <a:solidFill>
                  <a:srgbClr val="008000"/>
                </a:solidFill>
              </a:rPr>
              <a:t>是指针变量</a:t>
            </a:r>
          </a:p>
          <a:p>
            <a:pPr defTabSz="363538" fontAlgn="auto">
              <a:spcBef>
                <a:spcPts val="0"/>
              </a:spcBef>
              <a:spcAft>
                <a:spcPts val="0"/>
              </a:spcAft>
              <a:defRPr/>
            </a:pPr>
            <a:r>
              <a:rPr lang="en-US" altLang="zh-CN" sz="1400"/>
              <a:t>{	int </a:t>
            </a:r>
            <a:r>
              <a:rPr lang="en-US" altLang="zh-CN" sz="1400">
                <a:solidFill>
                  <a:schemeClr val="accent6"/>
                </a:solidFill>
              </a:rPr>
              <a:t>*p</a:t>
            </a:r>
            <a:r>
              <a:rPr lang="en-US" altLang="zh-CN" sz="1400"/>
              <a:t>,temp,</a:t>
            </a:r>
            <a:r>
              <a:rPr lang="en-US" altLang="zh-CN" sz="1400">
                <a:solidFill>
                  <a:schemeClr val="accent6"/>
                </a:solidFill>
              </a:rPr>
              <a:t>*i</a:t>
            </a:r>
            <a:r>
              <a:rPr lang="en-US" altLang="zh-CN" sz="1400"/>
              <a:t>,</a:t>
            </a:r>
            <a:r>
              <a:rPr lang="en-US" altLang="zh-CN" sz="1400">
                <a:solidFill>
                  <a:schemeClr val="accent6"/>
                </a:solidFill>
              </a:rPr>
              <a:t>*j</a:t>
            </a:r>
            <a:r>
              <a:rPr lang="en-US" altLang="zh-CN" sz="1400"/>
              <a:t>,m=(n-1)/2;</a:t>
            </a:r>
          </a:p>
          <a:p>
            <a:pPr defTabSz="363538" fontAlgn="auto">
              <a:spcBef>
                <a:spcPts val="0"/>
              </a:spcBef>
              <a:spcAft>
                <a:spcPts val="0"/>
              </a:spcAft>
              <a:defRPr/>
            </a:pPr>
            <a:r>
              <a:rPr lang="en-US" altLang="zh-CN" sz="1400"/>
              <a:t>	</a:t>
            </a:r>
            <a:r>
              <a:rPr lang="en-US" altLang="zh-CN" sz="1400">
                <a:solidFill>
                  <a:schemeClr val="accent6"/>
                </a:solidFill>
              </a:rPr>
              <a:t>i=x; j=x+n-1; p=x+m;</a:t>
            </a:r>
          </a:p>
          <a:p>
            <a:pPr defTabSz="363538" fontAlgn="auto">
              <a:spcBef>
                <a:spcPts val="0"/>
              </a:spcBef>
              <a:spcAft>
                <a:spcPts val="0"/>
              </a:spcAft>
              <a:defRPr/>
            </a:pPr>
            <a:r>
              <a:rPr lang="en-US" altLang="zh-CN" sz="1400"/>
              <a:t>	for(</a:t>
            </a:r>
            <a:r>
              <a:rPr lang="en-US" altLang="zh-CN" sz="1400">
                <a:solidFill>
                  <a:schemeClr val="accent6"/>
                </a:solidFill>
              </a:rPr>
              <a:t>;i&lt;=p;i++,j--</a:t>
            </a:r>
            <a:r>
              <a:rPr lang="en-US" altLang="zh-CN" sz="1400"/>
              <a:t>)</a:t>
            </a:r>
          </a:p>
          <a:p>
            <a:pPr defTabSz="363538" fontAlgn="auto">
              <a:spcBef>
                <a:spcPts val="0"/>
              </a:spcBef>
              <a:spcAft>
                <a:spcPts val="0"/>
              </a:spcAft>
              <a:defRPr/>
            </a:pPr>
            <a:r>
              <a:rPr lang="en-US" altLang="zh-CN" sz="1400"/>
              <a:t>	{	</a:t>
            </a:r>
            <a:r>
              <a:rPr lang="en-US" altLang="zh-CN" sz="1400">
                <a:solidFill>
                  <a:schemeClr val="accent6"/>
                </a:solidFill>
              </a:rPr>
              <a:t>temp=*i; *i=*j; *j=temp;</a:t>
            </a:r>
            <a:r>
              <a:rPr lang="en-US" altLang="zh-CN" sz="1400"/>
              <a:t>}	</a:t>
            </a:r>
            <a:r>
              <a:rPr lang="en-US" altLang="zh-CN" sz="1400">
                <a:solidFill>
                  <a:srgbClr val="008000"/>
                </a:solidFill>
              </a:rPr>
              <a:t>//*i</a:t>
            </a:r>
            <a:r>
              <a:rPr lang="zh-CN" altLang="en-US" sz="1400">
                <a:solidFill>
                  <a:srgbClr val="008000"/>
                </a:solidFill>
              </a:rPr>
              <a:t>与*</a:t>
            </a:r>
            <a:r>
              <a:rPr lang="en-US" altLang="zh-CN" sz="1400">
                <a:solidFill>
                  <a:srgbClr val="008000"/>
                </a:solidFill>
              </a:rPr>
              <a:t>j</a:t>
            </a:r>
            <a:r>
              <a:rPr lang="zh-CN" altLang="en-US" sz="1400">
                <a:solidFill>
                  <a:srgbClr val="008000"/>
                </a:solidFill>
              </a:rPr>
              <a:t>交换</a:t>
            </a:r>
          </a:p>
          <a:p>
            <a:pPr defTabSz="363538" fontAlgn="auto">
              <a:spcBef>
                <a:spcPts val="0"/>
              </a:spcBef>
              <a:spcAft>
                <a:spcPts val="0"/>
              </a:spcAft>
              <a:defRPr/>
            </a:pPr>
            <a:r>
              <a:rPr lang="zh-CN" altLang="en-US" sz="1400"/>
              <a:t>	</a:t>
            </a:r>
            <a:r>
              <a:rPr lang="en-US" altLang="zh-CN" sz="1400"/>
              <a:t>return;</a:t>
            </a:r>
          </a:p>
          <a:p>
            <a:pPr defTabSz="363538" fontAlgn="auto">
              <a:spcBef>
                <a:spcPts val="0"/>
              </a:spcBef>
              <a:spcAft>
                <a:spcPts val="0"/>
              </a:spcAft>
              <a:defRPr/>
            </a:pPr>
            <a:r>
              <a:rPr lang="en-US" altLang="zh-CN" sz="1400"/>
              <a:t>}</a:t>
            </a:r>
            <a:endParaRPr lang="zh-CN" altLang="en-US" sz="1400" b="1" dirty="0">
              <a:solidFill>
                <a:srgbClr val="008000"/>
              </a:solidFill>
            </a:endParaRPr>
          </a:p>
        </p:txBody>
      </p:sp>
      <p:pic>
        <p:nvPicPr>
          <p:cNvPr id="53319" name="图片 7"/>
          <p:cNvPicPr>
            <a:picLocks noChangeAspect="1"/>
          </p:cNvPicPr>
          <p:nvPr/>
        </p:nvPicPr>
        <p:blipFill>
          <a:blip r:embed="rId3"/>
          <a:srcRect/>
          <a:stretch>
            <a:fillRect/>
          </a:stretch>
        </p:blipFill>
        <p:spPr bwMode="auto">
          <a:xfrm>
            <a:off x="9504363" y="596900"/>
            <a:ext cx="2590800" cy="855663"/>
          </a:xfrm>
          <a:prstGeom prst="rect">
            <a:avLst/>
          </a:prstGeom>
          <a:noFill/>
          <a:ln w="9525">
            <a:noFill/>
            <a:miter lim="800000"/>
            <a:headEnd/>
            <a:tailEnd/>
          </a:ln>
        </p:spPr>
      </p:pic>
      <p:graphicFrame>
        <p:nvGraphicFramePr>
          <p:cNvPr id="17" name="表格 16"/>
          <p:cNvGraphicFramePr>
            <a:graphicFrameLocks noGrp="1"/>
          </p:cNvGraphicFramePr>
          <p:nvPr/>
        </p:nvGraphicFramePr>
        <p:xfrm>
          <a:off x="10009188" y="2747963"/>
          <a:ext cx="1908175" cy="5303837"/>
        </p:xfrm>
        <a:graphic>
          <a:graphicData uri="http://schemas.openxmlformats.org/drawingml/2006/table">
            <a:tbl>
              <a:tblPr>
                <a:tableStyleId>{5C22544A-7EE6-4342-B048-85BDC9FD1C3A}</a:tableStyleId>
              </a:tblPr>
              <a:tblGrid>
                <a:gridCol w="792000">
                  <a:extLst>
                    <a:ext uri="{9D8B030D-6E8A-4147-A177-3AD203B41FA5}"/>
                  </a:extLst>
                </a:gridCol>
                <a:gridCol w="648000">
                  <a:extLst>
                    <a:ext uri="{9D8B030D-6E8A-4147-A177-3AD203B41FA5}"/>
                  </a:extLst>
                </a:gridCol>
                <a:gridCol w="468000">
                  <a:extLst>
                    <a:ext uri="{9D8B030D-6E8A-4147-A177-3AD203B41FA5}"/>
                  </a:extLst>
                </a:gridCol>
              </a:tblGrid>
              <a:tr h="0">
                <a:tc>
                  <a:txBody>
                    <a:bodyPr/>
                    <a:lstStyle/>
                    <a:p>
                      <a:r>
                        <a:rPr lang="en-US" altLang="zh-CN" sz="1600"/>
                        <a:t>i, x</a:t>
                      </a:r>
                      <a:endParaRPr lang="zh-CN" altLang="en-US" sz="16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r>
                        <a:rPr lang="zh-CN" altLang="en-US" sz="1400"/>
                        <a:t>数组</a:t>
                      </a:r>
                    </a:p>
                  </a:txBody>
                  <a:tcPr marL="72000" marR="72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6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3</a:t>
                      </a:r>
                      <a:endParaRPr lang="zh-CN" altLang="en-US" sz="1400"/>
                    </a:p>
                  </a:txBody>
                  <a:tcPr marL="72000" marR="72000" marT="36000" marB="36000" anchor="ctr">
                    <a:lnL w="12700" cmpd="sng">
                      <a:noFill/>
                    </a:lnL>
                    <a:lnR w="12700" cmpd="sng">
                      <a:noFill/>
                    </a:lnR>
                    <a:lnT w="12700" cmpd="sng">
                      <a:noFill/>
                    </a:lnT>
                  </a:tcPr>
                </a:tc>
                <a:tc>
                  <a:txBody>
                    <a:bodyPr/>
                    <a:lstStyle/>
                    <a:p>
                      <a:r>
                        <a:rPr lang="en-US" altLang="zh-CN" sz="1400"/>
                        <a:t>a[0]</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7</a:t>
                      </a:r>
                      <a:endParaRPr lang="zh-CN" altLang="en-US" sz="1400"/>
                    </a:p>
                  </a:txBody>
                  <a:tcPr marL="72000" marR="72000" marT="36000" marB="36000" anchor="ctr">
                    <a:lnL w="12700" cmpd="sng">
                      <a:noFill/>
                    </a:lnL>
                    <a:lnR w="12700" cmpd="sng">
                      <a:noFill/>
                    </a:lnR>
                  </a:tcPr>
                </a:tc>
                <a:tc>
                  <a:txBody>
                    <a:bodyPr/>
                    <a:lstStyle/>
                    <a:p>
                      <a:r>
                        <a:rPr lang="en-US" altLang="zh-CN" sz="1400"/>
                        <a:t>a[1]</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9</a:t>
                      </a:r>
                      <a:endParaRPr lang="zh-CN" altLang="en-US" sz="1400"/>
                    </a:p>
                  </a:txBody>
                  <a:tcPr marL="72000" marR="72000" marT="36000" marB="36000" anchor="ctr">
                    <a:lnL w="12700" cmpd="sng">
                      <a:noFill/>
                    </a:lnL>
                    <a:lnR w="12700" cmpd="sng">
                      <a:noFill/>
                    </a:lnR>
                  </a:tcPr>
                </a:tc>
                <a:tc>
                  <a:txBody>
                    <a:bodyPr/>
                    <a:lstStyle/>
                    <a:p>
                      <a:r>
                        <a:rPr lang="en-US" altLang="zh-CN" sz="1400"/>
                        <a:t>a[2]</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r>
                        <a:rPr lang="en-US" altLang="zh-CN" sz="1400"/>
                        <a:t>p=x+m</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11</a:t>
                      </a:r>
                      <a:endParaRPr lang="zh-CN" altLang="en-US" sz="1400"/>
                    </a:p>
                  </a:txBody>
                  <a:tcPr marL="72000" marR="72000" marT="36000" marB="36000" anchor="ctr">
                    <a:lnL w="12700" cmpd="sng">
                      <a:noFill/>
                    </a:lnL>
                    <a:lnR w="12700" cmpd="sng">
                      <a:noFill/>
                    </a:lnR>
                  </a:tcPr>
                </a:tc>
                <a:tc>
                  <a:txBody>
                    <a:bodyPr/>
                    <a:lstStyle/>
                    <a:p>
                      <a:r>
                        <a:rPr lang="en-US" altLang="zh-CN" sz="1400"/>
                        <a:t>a[3]</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L="72000" marR="72000" marT="36000" marB="36000" anchor="ctr">
                    <a:lnL w="12700" cmpd="sng">
                      <a:noFill/>
                    </a:lnL>
                    <a:lnR w="12700" cmpd="sng">
                      <a:noFill/>
                    </a:lnR>
                  </a:tcPr>
                </a:tc>
                <a:tc>
                  <a:txBody>
                    <a:bodyPr/>
                    <a:lstStyle/>
                    <a:p>
                      <a:r>
                        <a:rPr lang="en-US" altLang="zh-CN" sz="1400"/>
                        <a:t>a[4]</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6</a:t>
                      </a:r>
                      <a:endParaRPr lang="zh-CN" altLang="en-US" sz="1400"/>
                    </a:p>
                  </a:txBody>
                  <a:tcPr marL="72000" marR="72000" marT="36000" marB="36000" anchor="ctr">
                    <a:lnL w="12700" cmpd="sng">
                      <a:noFill/>
                    </a:lnL>
                    <a:lnR w="12700" cmpd="sng">
                      <a:noFill/>
                    </a:lnR>
                  </a:tcPr>
                </a:tc>
                <a:tc>
                  <a:txBody>
                    <a:bodyPr/>
                    <a:lstStyle/>
                    <a:p>
                      <a:r>
                        <a:rPr lang="en-US" altLang="zh-CN" sz="1400"/>
                        <a:t>a[5]</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7</a:t>
                      </a:r>
                      <a:endParaRPr lang="zh-CN" altLang="en-US" sz="1400"/>
                    </a:p>
                  </a:txBody>
                  <a:tcPr marL="72000" marR="72000" marT="36000" marB="36000" anchor="ctr">
                    <a:lnL w="12700" cmpd="sng">
                      <a:noFill/>
                    </a:lnL>
                    <a:lnR w="12700" cmpd="sng">
                      <a:noFill/>
                    </a:lnR>
                  </a:tcPr>
                </a:tc>
                <a:tc>
                  <a:txBody>
                    <a:bodyPr/>
                    <a:lstStyle/>
                    <a:p>
                      <a:r>
                        <a:rPr lang="en-US" altLang="zh-CN" sz="1400"/>
                        <a:t>a[6]</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5</a:t>
                      </a:r>
                      <a:endParaRPr lang="zh-CN" altLang="en-US" sz="1400"/>
                    </a:p>
                  </a:txBody>
                  <a:tcPr marL="72000" marR="72000" marT="36000" marB="36000" anchor="ctr">
                    <a:lnL w="12700" cmpd="sng">
                      <a:noFill/>
                    </a:lnL>
                    <a:lnR w="12700" cmpd="sng">
                      <a:noFill/>
                    </a:lnR>
                  </a:tcPr>
                </a:tc>
                <a:tc>
                  <a:txBody>
                    <a:bodyPr/>
                    <a:lstStyle/>
                    <a:p>
                      <a:r>
                        <a:rPr lang="en-US" altLang="zh-CN" sz="1400"/>
                        <a:t>a[7]</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a:t>j</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4</a:t>
                      </a:r>
                      <a:endParaRPr lang="zh-CN" altLang="en-US" sz="1400"/>
                    </a:p>
                  </a:txBody>
                  <a:tcPr marL="72000" marR="72000" marT="36000" marB="36000" anchor="ctr">
                    <a:lnL w="12700" cmpd="sng">
                      <a:noFill/>
                    </a:lnL>
                    <a:lnR w="12700" cmpd="sng">
                      <a:noFill/>
                    </a:lnR>
                  </a:tcPr>
                </a:tc>
                <a:tc>
                  <a:txBody>
                    <a:bodyPr/>
                    <a:lstStyle/>
                    <a:p>
                      <a:r>
                        <a:rPr lang="en-US" altLang="zh-CN" sz="1400"/>
                        <a:t>a[8]</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2</a:t>
                      </a:r>
                      <a:endParaRPr lang="zh-CN" altLang="en-US" sz="1400"/>
                    </a:p>
                  </a:txBody>
                  <a:tcPr marL="72000" marR="72000" marT="36000" marB="36000" anchor="ctr">
                    <a:lnL w="12700" cmpd="sng">
                      <a:noFill/>
                    </a:lnL>
                    <a:lnR w="12700" cmpd="sng">
                      <a:noFill/>
                    </a:lnR>
                  </a:tcPr>
                </a:tc>
                <a:tc>
                  <a:txBody>
                    <a:bodyPr/>
                    <a:lstStyle/>
                    <a:p>
                      <a:r>
                        <a:rPr lang="en-US" altLang="zh-CN" sz="1400"/>
                        <a:t>a[9]</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bl>
          </a:graphicData>
        </a:graphic>
      </p:graphicFrame>
      <p:cxnSp>
        <p:nvCxnSpPr>
          <p:cNvPr id="19" name="直接连接符 18"/>
          <p:cNvCxnSpPr/>
          <p:nvPr/>
        </p:nvCxnSpPr>
        <p:spPr>
          <a:xfrm>
            <a:off x="10079038" y="3073400"/>
            <a:ext cx="71913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079038" y="4246563"/>
            <a:ext cx="71913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079038" y="5665788"/>
            <a:ext cx="71913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a:xfrm>
            <a:off x="563563" y="558800"/>
            <a:ext cx="10515600" cy="954088"/>
          </a:xfrm>
        </p:spPr>
        <p:txBody>
          <a:bodyPr/>
          <a:lstStyle/>
          <a:p>
            <a:r>
              <a:rPr lang="zh-CN" altLang="en-US" smtClean="0"/>
              <a:t>用数组名作函数参数</a:t>
            </a:r>
          </a:p>
        </p:txBody>
      </p:sp>
      <p:sp>
        <p:nvSpPr>
          <p:cNvPr id="14" name="MH_Desc_1"/>
          <p:cNvSpPr/>
          <p:nvPr>
            <p:custDataLst>
              <p:tags r:id="rId1"/>
            </p:custDataLst>
          </p:nvPr>
        </p:nvSpPr>
        <p:spPr>
          <a:xfrm>
            <a:off x="563563" y="1392238"/>
            <a:ext cx="10748962" cy="429260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600"/>
              </a:spcBef>
              <a:spcAft>
                <a:spcPts val="600"/>
              </a:spcAft>
              <a:defRPr/>
            </a:pPr>
            <a:r>
              <a:rPr lang="zh-CN" altLang="en-US">
                <a:solidFill>
                  <a:schemeClr val="tx1"/>
                </a:solidFill>
              </a:rPr>
              <a:t>如果有一个实参数组，要想在函数中改变此数组中的元素的值，实参与形参的对应关系有以下</a:t>
            </a:r>
            <a:r>
              <a:rPr lang="en-US" altLang="zh-CN">
                <a:solidFill>
                  <a:schemeClr val="tx1"/>
                </a:solidFill>
              </a:rPr>
              <a:t>4</a:t>
            </a:r>
            <a:r>
              <a:rPr lang="zh-CN" altLang="en-US">
                <a:solidFill>
                  <a:schemeClr val="tx1"/>
                </a:solidFill>
              </a:rPr>
              <a:t>种情况。</a:t>
            </a:r>
          </a:p>
          <a:p>
            <a:pPr algn="just" fontAlgn="auto">
              <a:lnSpc>
                <a:spcPct val="120000"/>
              </a:lnSpc>
              <a:spcBef>
                <a:spcPts val="600"/>
              </a:spcBef>
              <a:spcAft>
                <a:spcPts val="600"/>
              </a:spcAft>
              <a:defRPr/>
            </a:pPr>
            <a:r>
              <a:rPr lang="zh-CN" altLang="en-US">
                <a:solidFill>
                  <a:schemeClr val="tx1"/>
                </a:solidFill>
              </a:rPr>
              <a:t>① 形参和实参都用数组名</a:t>
            </a:r>
          </a:p>
          <a:p>
            <a:pPr algn="just" fontAlgn="auto">
              <a:lnSpc>
                <a:spcPct val="120000"/>
              </a:lnSpc>
              <a:spcBef>
                <a:spcPts val="600"/>
              </a:spcBef>
              <a:spcAft>
                <a:spcPts val="600"/>
              </a:spcAft>
              <a:defRPr/>
            </a:pPr>
            <a:r>
              <a:rPr lang="zh-CN" altLang="en-US">
                <a:solidFill>
                  <a:schemeClr val="tx1"/>
                </a:solidFill>
              </a:rPr>
              <a:t>② 实参用数组名，形参用指针变量。</a:t>
            </a:r>
            <a:endParaRPr lang="en-US" altLang="zh-CN">
              <a:solidFill>
                <a:schemeClr val="tx1"/>
              </a:solidFill>
            </a:endParaRPr>
          </a:p>
          <a:p>
            <a:pPr algn="just" fontAlgn="auto">
              <a:lnSpc>
                <a:spcPct val="120000"/>
              </a:lnSpc>
              <a:spcBef>
                <a:spcPts val="600"/>
              </a:spcBef>
              <a:spcAft>
                <a:spcPts val="600"/>
              </a:spcAft>
              <a:defRPr/>
            </a:pPr>
            <a:r>
              <a:rPr lang="zh-CN" altLang="en-US">
                <a:solidFill>
                  <a:schemeClr val="tx1"/>
                </a:solidFill>
              </a:rPr>
              <a:t>③ 实参形参都用指针变量。</a:t>
            </a:r>
          </a:p>
          <a:p>
            <a:pPr algn="just" fontAlgn="auto">
              <a:lnSpc>
                <a:spcPct val="120000"/>
              </a:lnSpc>
              <a:spcBef>
                <a:spcPts val="600"/>
              </a:spcBef>
              <a:spcAft>
                <a:spcPts val="600"/>
              </a:spcAft>
              <a:defRPr/>
            </a:pPr>
            <a:r>
              <a:rPr lang="zh-CN" altLang="en-US">
                <a:solidFill>
                  <a:schemeClr val="tx1"/>
                </a:solidFill>
              </a:rPr>
              <a:t>④ 实参为指针变量，形参为数组名。</a:t>
            </a:r>
            <a:endParaRPr lang="en-US" altLang="zh-CN">
              <a:solidFill>
                <a:schemeClr val="tx1"/>
              </a:solidFill>
            </a:endParaRPr>
          </a:p>
        </p:txBody>
      </p:sp>
      <p:sp>
        <p:nvSpPr>
          <p:cNvPr id="10" name="圆角矩形 9">
            <a:extLst>
              <a:ext uri="{FF2B5EF4-FFF2-40B4-BE49-F238E27FC236}"/>
            </a:extLst>
          </p:cNvPr>
          <p:cNvSpPr>
            <a:spLocks noRot="1" noChangeAspect="1" noMove="1" noResize="1" noEditPoints="1" noAdjustHandles="1" noChangeArrowheads="1" noChangeShapeType="1" noTextEdit="1"/>
          </p:cNvSpPr>
          <p:nvPr/>
        </p:nvSpPr>
        <p:spPr>
          <a:xfrm>
            <a:off x="4422451" y="1934108"/>
            <a:ext cx="1467647" cy="3257075"/>
          </a:xfrm>
          <a:prstGeom prst="roundRect">
            <a:avLst>
              <a:gd name="adj" fmla="val 4209"/>
            </a:avLst>
          </a:prstGeom>
          <a:blipFill>
            <a:blip r:embed="rId4"/>
            <a:stretch>
              <a:fillRect r="-3292"/>
            </a:stretch>
          </a:blipFill>
        </p:spPr>
        <p:txBody>
          <a:bodyPr/>
          <a:lstStyle/>
          <a:p>
            <a:pPr fontAlgn="auto">
              <a:spcBef>
                <a:spcPts val="0"/>
              </a:spcBef>
              <a:spcAft>
                <a:spcPts val="0"/>
              </a:spcAft>
              <a:defRPr/>
            </a:pPr>
            <a:r>
              <a:rPr lang="zh-CN" altLang="en-US">
                <a:noFill/>
                <a:latin typeface="+mn-lt"/>
                <a:ea typeface="+mn-ea"/>
                <a:cs typeface="+mn-cs"/>
              </a:rPr>
              <a:t> </a:t>
            </a:r>
          </a:p>
        </p:txBody>
      </p:sp>
      <p:sp>
        <p:nvSpPr>
          <p:cNvPr id="12" name="圆角矩形 11">
            <a:extLst>
              <a:ext uri="{FF2B5EF4-FFF2-40B4-BE49-F238E27FC236}"/>
            </a:extLst>
          </p:cNvPr>
          <p:cNvSpPr>
            <a:spLocks noRot="1" noChangeAspect="1" noMove="1" noResize="1" noEditPoints="1" noAdjustHandles="1" noChangeArrowheads="1" noChangeShapeType="1" noTextEdit="1"/>
          </p:cNvSpPr>
          <p:nvPr/>
        </p:nvSpPr>
        <p:spPr>
          <a:xfrm>
            <a:off x="6044200" y="1907249"/>
            <a:ext cx="1467647" cy="3257075"/>
          </a:xfrm>
          <a:prstGeom prst="roundRect">
            <a:avLst>
              <a:gd name="adj" fmla="val 4209"/>
            </a:avLst>
          </a:prstGeom>
          <a:blipFill>
            <a:blip r:embed="rId5"/>
            <a:stretch>
              <a:fillRect/>
            </a:stretch>
          </a:blipFill>
        </p:spPr>
        <p:txBody>
          <a:bodyPr/>
          <a:lstStyle/>
          <a:p>
            <a:pPr fontAlgn="auto">
              <a:spcBef>
                <a:spcPts val="0"/>
              </a:spcBef>
              <a:spcAft>
                <a:spcPts val="0"/>
              </a:spcAft>
              <a:defRPr/>
            </a:pPr>
            <a:r>
              <a:rPr lang="zh-CN" altLang="en-US">
                <a:noFill/>
                <a:latin typeface="+mn-lt"/>
                <a:ea typeface="+mn-ea"/>
                <a:cs typeface="+mn-cs"/>
              </a:rPr>
              <a:t> </a:t>
            </a:r>
          </a:p>
        </p:txBody>
      </p:sp>
      <p:sp>
        <p:nvSpPr>
          <p:cNvPr id="13" name="圆角矩形 12">
            <a:extLst>
              <a:ext uri="{FF2B5EF4-FFF2-40B4-BE49-F238E27FC236}"/>
            </a:extLst>
          </p:cNvPr>
          <p:cNvSpPr>
            <a:spLocks noRot="1" noChangeAspect="1" noMove="1" noResize="1" noEditPoints="1" noAdjustHandles="1" noChangeArrowheads="1" noChangeShapeType="1" noTextEdit="1"/>
          </p:cNvSpPr>
          <p:nvPr/>
        </p:nvSpPr>
        <p:spPr>
          <a:xfrm>
            <a:off x="7665949" y="1903227"/>
            <a:ext cx="1736005" cy="3257075"/>
          </a:xfrm>
          <a:prstGeom prst="roundRect">
            <a:avLst>
              <a:gd name="adj" fmla="val 4209"/>
            </a:avLst>
          </a:prstGeom>
          <a:blipFill>
            <a:blip r:embed="rId6"/>
            <a:stretch>
              <a:fillRect/>
            </a:stretch>
          </a:blipFill>
        </p:spPr>
        <p:txBody>
          <a:bodyPr/>
          <a:lstStyle/>
          <a:p>
            <a:pPr fontAlgn="auto">
              <a:spcBef>
                <a:spcPts val="0"/>
              </a:spcBef>
              <a:spcAft>
                <a:spcPts val="0"/>
              </a:spcAft>
              <a:defRPr/>
            </a:pPr>
            <a:r>
              <a:rPr lang="zh-CN" altLang="en-US">
                <a:noFill/>
                <a:latin typeface="+mn-lt"/>
                <a:ea typeface="+mn-ea"/>
                <a:cs typeface="+mn-cs"/>
              </a:rPr>
              <a:t> </a:t>
            </a:r>
          </a:p>
        </p:txBody>
      </p:sp>
      <p:sp>
        <p:nvSpPr>
          <p:cNvPr id="16" name="圆角矩形 15">
            <a:extLst>
              <a:ext uri="{FF2B5EF4-FFF2-40B4-BE49-F238E27FC236}"/>
            </a:extLst>
          </p:cNvPr>
          <p:cNvSpPr>
            <a:spLocks noRot="1" noChangeAspect="1" noMove="1" noResize="1" noEditPoints="1" noAdjustHandles="1" noChangeArrowheads="1" noChangeShapeType="1" noTextEdit="1"/>
          </p:cNvSpPr>
          <p:nvPr/>
        </p:nvSpPr>
        <p:spPr>
          <a:xfrm>
            <a:off x="9556056" y="1903226"/>
            <a:ext cx="1736005" cy="3257075"/>
          </a:xfrm>
          <a:prstGeom prst="roundRect">
            <a:avLst>
              <a:gd name="adj" fmla="val 4209"/>
            </a:avLst>
          </a:prstGeom>
          <a:blipFill>
            <a:blip r:embed="rId7"/>
            <a:stretch>
              <a:fillRect/>
            </a:stretch>
          </a:blipFill>
        </p:spPr>
        <p:txBody>
          <a:bodyPr/>
          <a:lstStyle/>
          <a:p>
            <a:pPr fontAlgn="auto">
              <a:spcBef>
                <a:spcPts val="0"/>
              </a:spcBef>
              <a:spcAft>
                <a:spcPts val="0"/>
              </a:spcAft>
              <a:defRPr/>
            </a:pPr>
            <a:r>
              <a:rPr lang="zh-CN" altLang="en-US">
                <a:noFill/>
                <a:latin typeface="+mn-lt"/>
                <a:ea typeface="+mn-ea"/>
                <a:cs typeface="+mn-cs"/>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title"/>
          </p:nvPr>
        </p:nvSpPr>
        <p:spPr>
          <a:xfrm>
            <a:off x="631825" y="339725"/>
            <a:ext cx="10515600" cy="954088"/>
          </a:xfrm>
        </p:spPr>
        <p:txBody>
          <a:bodyPr/>
          <a:lstStyle/>
          <a:p>
            <a:r>
              <a:rPr lang="zh-CN" altLang="en-US" smtClean="0"/>
              <a:t>用数组名作函数参数</a:t>
            </a:r>
          </a:p>
        </p:txBody>
      </p:sp>
      <p:sp>
        <p:nvSpPr>
          <p:cNvPr id="57346" name="内容占位符 2"/>
          <p:cNvSpPr>
            <a:spLocks noGrp="1"/>
          </p:cNvSpPr>
          <p:nvPr>
            <p:ph idx="1"/>
          </p:nvPr>
        </p:nvSpPr>
        <p:spPr>
          <a:xfrm>
            <a:off x="4364038" y="642938"/>
            <a:ext cx="5710237"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8.9】</a:t>
            </a:r>
            <a:r>
              <a:rPr lang="zh-CN" altLang="en-US" sz="2000" smtClean="0">
                <a:solidFill>
                  <a:schemeClr val="accent1"/>
                </a:solidFill>
              </a:rPr>
              <a:t>改写例</a:t>
            </a:r>
            <a:r>
              <a:rPr lang="en-US" altLang="zh-CN" sz="2000" smtClean="0">
                <a:solidFill>
                  <a:schemeClr val="accent1"/>
                </a:solidFill>
              </a:rPr>
              <a:t>8.8</a:t>
            </a:r>
            <a:r>
              <a:rPr lang="zh-CN" altLang="en-US" sz="2000" smtClean="0">
                <a:solidFill>
                  <a:schemeClr val="accent1"/>
                </a:solidFill>
              </a:rPr>
              <a:t>，用指针变量作实参。 </a:t>
            </a:r>
          </a:p>
        </p:txBody>
      </p:sp>
      <p:sp>
        <p:nvSpPr>
          <p:cNvPr id="29" name="圆角矩形 12">
            <a:extLst>
              <a:ext uri="{FF2B5EF4-FFF2-40B4-BE49-F238E27FC236}"/>
            </a:extLst>
          </p:cNvPr>
          <p:cNvSpPr/>
          <p:nvPr/>
        </p:nvSpPr>
        <p:spPr>
          <a:xfrm>
            <a:off x="420688" y="1195388"/>
            <a:ext cx="5624512" cy="5489575"/>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spcBef>
                <a:spcPts val="0"/>
              </a:spcBef>
              <a:spcAft>
                <a:spcPts val="0"/>
              </a:spcAft>
              <a:defRPr/>
            </a:pPr>
            <a:r>
              <a:rPr lang="en-US" altLang="zh-CN" sz="1400"/>
              <a:t>#include &lt;stdio.h&gt;</a:t>
            </a:r>
          </a:p>
          <a:p>
            <a:pPr defTabSz="363538" fontAlgn="auto">
              <a:spcBef>
                <a:spcPts val="0"/>
              </a:spcBef>
              <a:spcAft>
                <a:spcPts val="0"/>
              </a:spcAft>
              <a:defRPr/>
            </a:pPr>
            <a:r>
              <a:rPr lang="en-US" altLang="zh-CN" sz="1400"/>
              <a:t>int main()</a:t>
            </a:r>
          </a:p>
          <a:p>
            <a:pPr defTabSz="363538" fontAlgn="auto">
              <a:spcBef>
                <a:spcPts val="0"/>
              </a:spcBef>
              <a:spcAft>
                <a:spcPts val="0"/>
              </a:spcAft>
              <a:defRPr/>
            </a:pPr>
            <a:r>
              <a:rPr lang="en-US" altLang="zh-CN" sz="1400"/>
              <a:t>{	void inv(int *x,int n);	</a:t>
            </a:r>
            <a:r>
              <a:rPr lang="en-US" altLang="zh-CN" sz="1400">
                <a:solidFill>
                  <a:srgbClr val="008000"/>
                </a:solidFill>
              </a:rPr>
              <a:t>//inv</a:t>
            </a:r>
            <a:r>
              <a:rPr lang="zh-CN" altLang="en-US" sz="1400">
                <a:solidFill>
                  <a:srgbClr val="008000"/>
                </a:solidFill>
              </a:rPr>
              <a:t>函数声明</a:t>
            </a:r>
          </a:p>
          <a:p>
            <a:pPr defTabSz="363538" fontAlgn="auto">
              <a:spcBef>
                <a:spcPts val="0"/>
              </a:spcBef>
              <a:spcAft>
                <a:spcPts val="0"/>
              </a:spcAft>
              <a:defRPr/>
            </a:pPr>
            <a:r>
              <a:rPr lang="zh-CN" altLang="en-US" sz="1400"/>
              <a:t>	</a:t>
            </a:r>
            <a:r>
              <a:rPr lang="en-US" altLang="zh-CN" sz="1400"/>
              <a:t>int i,arr[10],*p=arr;		</a:t>
            </a:r>
            <a:r>
              <a:rPr lang="en-US" altLang="zh-CN" sz="1400">
                <a:solidFill>
                  <a:srgbClr val="008000"/>
                </a:solidFill>
              </a:rPr>
              <a:t>//</a:t>
            </a:r>
            <a:r>
              <a:rPr lang="zh-CN" altLang="en-US" sz="1400">
                <a:solidFill>
                  <a:srgbClr val="008000"/>
                </a:solidFill>
              </a:rPr>
              <a:t>指针变量</a:t>
            </a:r>
            <a:r>
              <a:rPr lang="en-US" altLang="zh-CN" sz="1400">
                <a:solidFill>
                  <a:srgbClr val="008000"/>
                </a:solidFill>
              </a:rPr>
              <a:t>p</a:t>
            </a:r>
            <a:r>
              <a:rPr lang="zh-CN" altLang="en-US" sz="1400">
                <a:solidFill>
                  <a:srgbClr val="008000"/>
                </a:solidFill>
              </a:rPr>
              <a:t>指向</a:t>
            </a:r>
            <a:r>
              <a:rPr lang="en-US" altLang="zh-CN" sz="1400">
                <a:solidFill>
                  <a:srgbClr val="008000"/>
                </a:solidFill>
              </a:rPr>
              <a:t>arr[0]</a:t>
            </a:r>
          </a:p>
          <a:p>
            <a:pPr defTabSz="363538" fontAlgn="auto">
              <a:spcBef>
                <a:spcPts val="0"/>
              </a:spcBef>
              <a:spcAft>
                <a:spcPts val="0"/>
              </a:spcAft>
              <a:defRPr/>
            </a:pPr>
            <a:r>
              <a:rPr lang="en-US" altLang="zh-CN" sz="1400"/>
              <a:t>	printf("The original array:\n");</a:t>
            </a:r>
          </a:p>
          <a:p>
            <a:pPr defTabSz="363538" fontAlgn="auto">
              <a:spcBef>
                <a:spcPts val="0"/>
              </a:spcBef>
              <a:spcAft>
                <a:spcPts val="0"/>
              </a:spcAft>
              <a:defRPr/>
            </a:pPr>
            <a:r>
              <a:rPr lang="en-US" altLang="zh-CN" sz="1400"/>
              <a:t>	for(i=0;i&lt;10;i++,p++)</a:t>
            </a:r>
          </a:p>
          <a:p>
            <a:pPr defTabSz="363538" fontAlgn="auto">
              <a:spcBef>
                <a:spcPts val="0"/>
              </a:spcBef>
              <a:spcAft>
                <a:spcPts val="0"/>
              </a:spcAft>
              <a:defRPr/>
            </a:pPr>
            <a:r>
              <a:rPr lang="en-US" altLang="zh-CN" sz="1400"/>
              <a:t>		scanf("%d",p);		</a:t>
            </a:r>
            <a:r>
              <a:rPr lang="en-US" altLang="zh-CN" sz="1400">
                <a:solidFill>
                  <a:srgbClr val="008000"/>
                </a:solidFill>
              </a:rPr>
              <a:t>//</a:t>
            </a:r>
            <a:r>
              <a:rPr lang="zh-CN" altLang="en-US" sz="1400">
                <a:solidFill>
                  <a:srgbClr val="008000"/>
                </a:solidFill>
              </a:rPr>
              <a:t>输入</a:t>
            </a:r>
            <a:r>
              <a:rPr lang="en-US" altLang="zh-CN" sz="1400">
                <a:solidFill>
                  <a:srgbClr val="008000"/>
                </a:solidFill>
              </a:rPr>
              <a:t>arr</a:t>
            </a:r>
            <a:r>
              <a:rPr lang="zh-CN" altLang="en-US" sz="1400">
                <a:solidFill>
                  <a:srgbClr val="008000"/>
                </a:solidFill>
              </a:rPr>
              <a:t>数组的元素</a:t>
            </a:r>
          </a:p>
          <a:p>
            <a:pPr defTabSz="363538" fontAlgn="auto">
              <a:spcBef>
                <a:spcPts val="0"/>
              </a:spcBef>
              <a:spcAft>
                <a:spcPts val="0"/>
              </a:spcAft>
              <a:defRPr/>
            </a:pPr>
            <a:r>
              <a:rPr lang="zh-CN" altLang="en-US" sz="1400"/>
              <a:t>	</a:t>
            </a:r>
            <a:r>
              <a:rPr lang="en-US" altLang="zh-CN" sz="1400"/>
              <a:t>printf("\n");</a:t>
            </a:r>
          </a:p>
          <a:p>
            <a:pPr defTabSz="363538" fontAlgn="auto">
              <a:spcBef>
                <a:spcPts val="0"/>
              </a:spcBef>
              <a:spcAft>
                <a:spcPts val="0"/>
              </a:spcAft>
              <a:defRPr/>
            </a:pPr>
            <a:r>
              <a:rPr lang="en-US" altLang="zh-CN" sz="1400"/>
              <a:t>	p=arr;				</a:t>
            </a:r>
            <a:r>
              <a:rPr lang="en-US" altLang="zh-CN" sz="1400">
                <a:solidFill>
                  <a:srgbClr val="008000"/>
                </a:solidFill>
              </a:rPr>
              <a:t>//</a:t>
            </a:r>
            <a:r>
              <a:rPr lang="zh-CN" altLang="en-US" sz="1400">
                <a:solidFill>
                  <a:srgbClr val="008000"/>
                </a:solidFill>
              </a:rPr>
              <a:t>指针变量</a:t>
            </a:r>
            <a:r>
              <a:rPr lang="en-US" altLang="zh-CN" sz="1400">
                <a:solidFill>
                  <a:srgbClr val="008000"/>
                </a:solidFill>
              </a:rPr>
              <a:t>p</a:t>
            </a:r>
            <a:r>
              <a:rPr lang="zh-CN" altLang="en-US" sz="1400">
                <a:solidFill>
                  <a:srgbClr val="008000"/>
                </a:solidFill>
              </a:rPr>
              <a:t>重新指向</a:t>
            </a:r>
            <a:r>
              <a:rPr lang="en-US" altLang="zh-CN" sz="1400">
                <a:solidFill>
                  <a:srgbClr val="008000"/>
                </a:solidFill>
              </a:rPr>
              <a:t>arr[0]</a:t>
            </a:r>
          </a:p>
          <a:p>
            <a:pPr defTabSz="363538" fontAlgn="auto">
              <a:spcBef>
                <a:spcPts val="0"/>
              </a:spcBef>
              <a:spcAft>
                <a:spcPts val="0"/>
              </a:spcAft>
              <a:defRPr/>
            </a:pPr>
            <a:r>
              <a:rPr lang="en-US" altLang="zh-CN" sz="1400"/>
              <a:t>	inv(p,10);				</a:t>
            </a:r>
            <a:r>
              <a:rPr lang="en-US" altLang="zh-CN" sz="1400">
                <a:solidFill>
                  <a:srgbClr val="008000"/>
                </a:solidFill>
              </a:rPr>
              <a:t>//</a:t>
            </a:r>
            <a:r>
              <a:rPr lang="zh-CN" altLang="en-US" sz="1400">
                <a:solidFill>
                  <a:srgbClr val="008000"/>
                </a:solidFill>
              </a:rPr>
              <a:t>调用</a:t>
            </a:r>
            <a:r>
              <a:rPr lang="en-US" altLang="zh-CN" sz="1400">
                <a:solidFill>
                  <a:srgbClr val="008000"/>
                </a:solidFill>
              </a:rPr>
              <a:t>inv</a:t>
            </a:r>
            <a:r>
              <a:rPr lang="zh-CN" altLang="en-US" sz="1400">
                <a:solidFill>
                  <a:srgbClr val="008000"/>
                </a:solidFill>
              </a:rPr>
              <a:t>函数，实参</a:t>
            </a:r>
            <a:r>
              <a:rPr lang="en-US" altLang="zh-CN" sz="1400">
                <a:solidFill>
                  <a:srgbClr val="008000"/>
                </a:solidFill>
              </a:rPr>
              <a:t>p</a:t>
            </a:r>
            <a:r>
              <a:rPr lang="zh-CN" altLang="en-US" sz="1400">
                <a:solidFill>
                  <a:srgbClr val="008000"/>
                </a:solidFill>
              </a:rPr>
              <a:t>是指针变量</a:t>
            </a:r>
          </a:p>
          <a:p>
            <a:pPr defTabSz="363538" fontAlgn="auto">
              <a:spcBef>
                <a:spcPts val="0"/>
              </a:spcBef>
              <a:spcAft>
                <a:spcPts val="0"/>
              </a:spcAft>
              <a:defRPr/>
            </a:pPr>
            <a:r>
              <a:rPr lang="zh-CN" altLang="en-US" sz="1400"/>
              <a:t>	</a:t>
            </a:r>
            <a:r>
              <a:rPr lang="en-US" altLang="zh-CN" sz="1400"/>
              <a:t>printf("The array has been inverted:\n");</a:t>
            </a:r>
          </a:p>
          <a:p>
            <a:pPr defTabSz="363538" fontAlgn="auto">
              <a:spcBef>
                <a:spcPts val="0"/>
              </a:spcBef>
              <a:spcAft>
                <a:spcPts val="0"/>
              </a:spcAft>
              <a:defRPr/>
            </a:pPr>
            <a:r>
              <a:rPr lang="en-US" altLang="zh-CN" sz="1400"/>
              <a:t>	for(p=arr;p&lt;arr+10;p++)</a:t>
            </a:r>
          </a:p>
          <a:p>
            <a:pPr defTabSz="363538" fontAlgn="auto">
              <a:spcBef>
                <a:spcPts val="0"/>
              </a:spcBef>
              <a:spcAft>
                <a:spcPts val="0"/>
              </a:spcAft>
              <a:defRPr/>
            </a:pPr>
            <a:r>
              <a:rPr lang="en-US" altLang="zh-CN" sz="1400"/>
              <a:t>		printf("%d ",*p);</a:t>
            </a:r>
          </a:p>
          <a:p>
            <a:pPr defTabSz="363538" fontAlgn="auto">
              <a:spcBef>
                <a:spcPts val="0"/>
              </a:spcBef>
              <a:spcAft>
                <a:spcPts val="0"/>
              </a:spcAft>
              <a:defRPr/>
            </a:pPr>
            <a:r>
              <a:rPr lang="en-US" altLang="zh-CN" sz="1400"/>
              <a:t>	printf("\n");</a:t>
            </a:r>
          </a:p>
          <a:p>
            <a:pPr defTabSz="363538" fontAlgn="auto">
              <a:spcBef>
                <a:spcPts val="0"/>
              </a:spcBef>
              <a:spcAft>
                <a:spcPts val="0"/>
              </a:spcAft>
              <a:defRPr/>
            </a:pPr>
            <a:r>
              <a:rPr lang="en-US" altLang="zh-CN" sz="1400"/>
              <a:t>	return 0;</a:t>
            </a:r>
          </a:p>
          <a:p>
            <a:pPr defTabSz="363538" fontAlgn="auto">
              <a:spcBef>
                <a:spcPts val="0"/>
              </a:spcBef>
              <a:spcAft>
                <a:spcPts val="0"/>
              </a:spcAft>
              <a:defRPr/>
            </a:pPr>
            <a:r>
              <a:rPr lang="en-US" altLang="zh-CN" sz="1400"/>
              <a:t>}</a:t>
            </a:r>
          </a:p>
          <a:p>
            <a:pPr defTabSz="363538" fontAlgn="auto">
              <a:spcBef>
                <a:spcPts val="0"/>
              </a:spcBef>
              <a:spcAft>
                <a:spcPts val="0"/>
              </a:spcAft>
              <a:defRPr/>
            </a:pPr>
            <a:endParaRPr lang="en-US" altLang="zh-CN" sz="1400"/>
          </a:p>
          <a:p>
            <a:pPr defTabSz="363538" fontAlgn="auto">
              <a:spcBef>
                <a:spcPts val="0"/>
              </a:spcBef>
              <a:spcAft>
                <a:spcPts val="0"/>
              </a:spcAft>
              <a:defRPr/>
            </a:pPr>
            <a:r>
              <a:rPr lang="en-US" altLang="zh-CN" sz="1400"/>
              <a:t>void inv(int *x,int n)		</a:t>
            </a:r>
            <a:r>
              <a:rPr lang="en-US" altLang="zh-CN" sz="1400">
                <a:solidFill>
                  <a:srgbClr val="008000"/>
                </a:solidFill>
              </a:rPr>
              <a:t>//</a:t>
            </a:r>
            <a:r>
              <a:rPr lang="zh-CN" altLang="en-US" sz="1400">
                <a:solidFill>
                  <a:srgbClr val="008000"/>
                </a:solidFill>
              </a:rPr>
              <a:t>定义</a:t>
            </a:r>
            <a:r>
              <a:rPr lang="en-US" altLang="zh-CN" sz="1400">
                <a:solidFill>
                  <a:srgbClr val="008000"/>
                </a:solidFill>
              </a:rPr>
              <a:t>inv</a:t>
            </a:r>
            <a:r>
              <a:rPr lang="zh-CN" altLang="en-US" sz="1400">
                <a:solidFill>
                  <a:srgbClr val="008000"/>
                </a:solidFill>
              </a:rPr>
              <a:t>函数，形参</a:t>
            </a:r>
            <a:r>
              <a:rPr lang="en-US" altLang="zh-CN" sz="1400">
                <a:solidFill>
                  <a:srgbClr val="008000"/>
                </a:solidFill>
              </a:rPr>
              <a:t>x</a:t>
            </a:r>
            <a:r>
              <a:rPr lang="zh-CN" altLang="en-US" sz="1400">
                <a:solidFill>
                  <a:srgbClr val="008000"/>
                </a:solidFill>
              </a:rPr>
              <a:t>是指针变量 </a:t>
            </a:r>
          </a:p>
          <a:p>
            <a:pPr defTabSz="363538" fontAlgn="auto">
              <a:spcBef>
                <a:spcPts val="0"/>
              </a:spcBef>
              <a:spcAft>
                <a:spcPts val="0"/>
              </a:spcAft>
              <a:defRPr/>
            </a:pPr>
            <a:r>
              <a:rPr lang="en-US" altLang="zh-CN" sz="1400"/>
              <a:t>{	int *p,m,temp,*i,*j;</a:t>
            </a:r>
          </a:p>
          <a:p>
            <a:pPr defTabSz="363538" fontAlgn="auto">
              <a:spcBef>
                <a:spcPts val="0"/>
              </a:spcBef>
              <a:spcAft>
                <a:spcPts val="0"/>
              </a:spcAft>
              <a:defRPr/>
            </a:pPr>
            <a:r>
              <a:rPr lang="en-US" altLang="zh-CN" sz="1400"/>
              <a:t>	m=(n-1)/2;</a:t>
            </a:r>
          </a:p>
          <a:p>
            <a:pPr defTabSz="363538" fontAlgn="auto">
              <a:spcBef>
                <a:spcPts val="0"/>
              </a:spcBef>
              <a:spcAft>
                <a:spcPts val="0"/>
              </a:spcAft>
              <a:defRPr/>
            </a:pPr>
            <a:r>
              <a:rPr lang="en-US" altLang="zh-CN" sz="1400"/>
              <a:t>	i=x;j=x+n-1;p=x+m;</a:t>
            </a:r>
          </a:p>
          <a:p>
            <a:pPr defTabSz="363538" fontAlgn="auto">
              <a:spcBef>
                <a:spcPts val="0"/>
              </a:spcBef>
              <a:spcAft>
                <a:spcPts val="0"/>
              </a:spcAft>
              <a:defRPr/>
            </a:pPr>
            <a:r>
              <a:rPr lang="en-US" altLang="zh-CN" sz="1400"/>
              <a:t>	for(;i&lt;=p;i++,j--)</a:t>
            </a:r>
          </a:p>
          <a:p>
            <a:pPr defTabSz="363538" fontAlgn="auto">
              <a:spcBef>
                <a:spcPts val="0"/>
              </a:spcBef>
              <a:spcAft>
                <a:spcPts val="0"/>
              </a:spcAft>
              <a:defRPr/>
            </a:pPr>
            <a:r>
              <a:rPr lang="en-US" altLang="zh-CN" sz="1400"/>
              <a:t>	{	temp=*i;*i=*j;*j=temp;}</a:t>
            </a:r>
          </a:p>
          <a:p>
            <a:pPr defTabSz="363538" fontAlgn="auto">
              <a:spcBef>
                <a:spcPts val="0"/>
              </a:spcBef>
              <a:spcAft>
                <a:spcPts val="0"/>
              </a:spcAft>
              <a:defRPr/>
            </a:pPr>
            <a:r>
              <a:rPr lang="en-US" altLang="zh-CN" sz="1400"/>
              <a:t>	return;</a:t>
            </a:r>
          </a:p>
          <a:p>
            <a:pPr defTabSz="363538" fontAlgn="auto">
              <a:spcBef>
                <a:spcPts val="0"/>
              </a:spcBef>
              <a:spcAft>
                <a:spcPts val="0"/>
              </a:spcAft>
              <a:defRPr/>
            </a:pPr>
            <a:r>
              <a:rPr lang="en-US" altLang="zh-CN" sz="1400"/>
              <a:t>}</a:t>
            </a:r>
            <a:endParaRPr lang="zh-CN" altLang="en-US" sz="1400" b="1" dirty="0">
              <a:solidFill>
                <a:srgbClr val="008000"/>
              </a:solidFill>
            </a:endParaRPr>
          </a:p>
        </p:txBody>
      </p:sp>
      <p:sp>
        <p:nvSpPr>
          <p:cNvPr id="13" name="圆角矩形 12">
            <a:extLst>
              <a:ext uri="{FF2B5EF4-FFF2-40B4-BE49-F238E27FC236}"/>
            </a:extLst>
          </p:cNvPr>
          <p:cNvSpPr/>
          <p:nvPr/>
        </p:nvSpPr>
        <p:spPr>
          <a:xfrm>
            <a:off x="6440488" y="1195388"/>
            <a:ext cx="5751512" cy="3505200"/>
          </a:xfrm>
          <a:prstGeom prst="roundRect">
            <a:avLst>
              <a:gd name="adj" fmla="val 1363"/>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spcBef>
                <a:spcPts val="0"/>
              </a:spcBef>
              <a:spcAft>
                <a:spcPts val="0"/>
              </a:spcAft>
              <a:defRPr/>
            </a:pPr>
            <a:r>
              <a:rPr lang="en-US" altLang="zh-CN" sz="1400"/>
              <a:t>#include &lt;stdio.h&gt;</a:t>
            </a:r>
          </a:p>
          <a:p>
            <a:pPr defTabSz="363538" fontAlgn="auto">
              <a:spcBef>
                <a:spcPts val="0"/>
              </a:spcBef>
              <a:spcAft>
                <a:spcPts val="0"/>
              </a:spcAft>
              <a:defRPr/>
            </a:pPr>
            <a:r>
              <a:rPr lang="en-US" altLang="zh-CN" sz="1400"/>
              <a:t>int main()</a:t>
            </a:r>
          </a:p>
          <a:p>
            <a:pPr defTabSz="363538" fontAlgn="auto">
              <a:spcBef>
                <a:spcPts val="0"/>
              </a:spcBef>
              <a:spcAft>
                <a:spcPts val="0"/>
              </a:spcAft>
              <a:defRPr/>
            </a:pPr>
            <a:r>
              <a:rPr lang="en-US" altLang="zh-CN" sz="1400"/>
              <a:t>{	void inv(int *x,int n);	</a:t>
            </a:r>
            <a:r>
              <a:rPr lang="en-US" altLang="zh-CN" sz="1400">
                <a:solidFill>
                  <a:srgbClr val="008000"/>
                </a:solidFill>
              </a:rPr>
              <a:t>//inv</a:t>
            </a:r>
            <a:r>
              <a:rPr lang="zh-CN" altLang="en-US" sz="1400">
                <a:solidFill>
                  <a:srgbClr val="008000"/>
                </a:solidFill>
              </a:rPr>
              <a:t>函数声明</a:t>
            </a:r>
          </a:p>
          <a:p>
            <a:pPr defTabSz="363538" fontAlgn="auto">
              <a:spcBef>
                <a:spcPts val="0"/>
              </a:spcBef>
              <a:spcAft>
                <a:spcPts val="0"/>
              </a:spcAft>
              <a:defRPr/>
            </a:pPr>
            <a:r>
              <a:rPr lang="zh-CN" altLang="en-US" sz="1400"/>
              <a:t>	</a:t>
            </a:r>
            <a:r>
              <a:rPr lang="en-US" altLang="zh-CN" sz="1400"/>
              <a:t>int i,</a:t>
            </a:r>
            <a:r>
              <a:rPr lang="en-US" altLang="zh-CN" sz="1400">
                <a:solidFill>
                  <a:schemeClr val="accent6"/>
                </a:solidFill>
              </a:rPr>
              <a:t>*arr</a:t>
            </a:r>
            <a:r>
              <a:rPr lang="en-US" altLang="zh-CN" sz="1400"/>
              <a:t>;				</a:t>
            </a:r>
            <a:r>
              <a:rPr lang="en-US" altLang="zh-CN" sz="1400">
                <a:solidFill>
                  <a:srgbClr val="008000"/>
                </a:solidFill>
              </a:rPr>
              <a:t>//</a:t>
            </a:r>
            <a:r>
              <a:rPr lang="zh-CN" altLang="en-US" sz="1400">
                <a:solidFill>
                  <a:srgbClr val="008000"/>
                </a:solidFill>
              </a:rPr>
              <a:t>指针变量</a:t>
            </a:r>
            <a:r>
              <a:rPr lang="en-US" altLang="zh-CN" sz="1400">
                <a:solidFill>
                  <a:srgbClr val="008000"/>
                </a:solidFill>
              </a:rPr>
              <a:t>arr</a:t>
            </a:r>
            <a:r>
              <a:rPr lang="zh-CN" altLang="en-US" sz="1400">
                <a:solidFill>
                  <a:srgbClr val="008000"/>
                </a:solidFill>
              </a:rPr>
              <a:t>未指向数组元素</a:t>
            </a:r>
          </a:p>
          <a:p>
            <a:pPr defTabSz="363538" fontAlgn="auto">
              <a:spcBef>
                <a:spcPts val="0"/>
              </a:spcBef>
              <a:spcAft>
                <a:spcPts val="0"/>
              </a:spcAft>
              <a:defRPr/>
            </a:pPr>
            <a:r>
              <a:rPr lang="zh-CN" altLang="en-US" sz="1400"/>
              <a:t>	</a:t>
            </a:r>
            <a:r>
              <a:rPr lang="en-US" altLang="zh-CN" sz="1400"/>
              <a:t>printf("The original array:\n");</a:t>
            </a:r>
          </a:p>
          <a:p>
            <a:pPr defTabSz="363538" fontAlgn="auto">
              <a:spcBef>
                <a:spcPts val="0"/>
              </a:spcBef>
              <a:spcAft>
                <a:spcPts val="0"/>
              </a:spcAft>
              <a:defRPr/>
            </a:pPr>
            <a:r>
              <a:rPr lang="en-US" altLang="zh-CN" sz="1400"/>
              <a:t>	for(i=0;i&lt;10;i++)</a:t>
            </a:r>
          </a:p>
          <a:p>
            <a:pPr defTabSz="363538" fontAlgn="auto">
              <a:spcBef>
                <a:spcPts val="0"/>
              </a:spcBef>
              <a:spcAft>
                <a:spcPts val="0"/>
              </a:spcAft>
              <a:defRPr/>
            </a:pPr>
            <a:r>
              <a:rPr lang="en-US" altLang="zh-CN" sz="1400"/>
              <a:t>		scanf("%d",arr+i);</a:t>
            </a:r>
          </a:p>
          <a:p>
            <a:pPr defTabSz="363538" fontAlgn="auto">
              <a:spcBef>
                <a:spcPts val="0"/>
              </a:spcBef>
              <a:spcAft>
                <a:spcPts val="0"/>
              </a:spcAft>
              <a:defRPr/>
            </a:pPr>
            <a:r>
              <a:rPr lang="en-US" altLang="zh-CN" sz="1400"/>
              <a:t>	printf("\n");</a:t>
            </a:r>
          </a:p>
          <a:p>
            <a:pPr defTabSz="363538" fontAlgn="auto">
              <a:spcBef>
                <a:spcPts val="0"/>
              </a:spcBef>
              <a:spcAft>
                <a:spcPts val="0"/>
              </a:spcAft>
              <a:defRPr/>
            </a:pPr>
            <a:r>
              <a:rPr lang="en-US" altLang="zh-CN" sz="1400"/>
              <a:t>	inv(</a:t>
            </a:r>
            <a:r>
              <a:rPr lang="en-US" altLang="zh-CN" sz="1400">
                <a:solidFill>
                  <a:schemeClr val="accent6"/>
                </a:solidFill>
              </a:rPr>
              <a:t>arr</a:t>
            </a:r>
            <a:r>
              <a:rPr lang="en-US" altLang="zh-CN" sz="1400"/>
              <a:t>,10);	</a:t>
            </a:r>
            <a:r>
              <a:rPr lang="en-US" altLang="zh-CN" sz="1400">
                <a:solidFill>
                  <a:srgbClr val="008000"/>
                </a:solidFill>
              </a:rPr>
              <a:t>//</a:t>
            </a:r>
            <a:r>
              <a:rPr lang="zh-CN" altLang="en-US" sz="1400">
                <a:solidFill>
                  <a:srgbClr val="008000"/>
                </a:solidFill>
              </a:rPr>
              <a:t>调用</a:t>
            </a:r>
            <a:r>
              <a:rPr lang="en-US" altLang="zh-CN" sz="1400">
                <a:solidFill>
                  <a:srgbClr val="008000"/>
                </a:solidFill>
              </a:rPr>
              <a:t>inv</a:t>
            </a:r>
            <a:r>
              <a:rPr lang="zh-CN" altLang="en-US" sz="1400">
                <a:solidFill>
                  <a:srgbClr val="008000"/>
                </a:solidFill>
              </a:rPr>
              <a:t>函数，实参</a:t>
            </a:r>
            <a:r>
              <a:rPr lang="en-US" altLang="zh-CN" sz="1400">
                <a:solidFill>
                  <a:srgbClr val="008000"/>
                </a:solidFill>
              </a:rPr>
              <a:t>arr</a:t>
            </a:r>
            <a:r>
              <a:rPr lang="zh-CN" altLang="en-US" sz="1400">
                <a:solidFill>
                  <a:srgbClr val="008000"/>
                </a:solidFill>
              </a:rPr>
              <a:t>是指针变量，但无指向</a:t>
            </a:r>
          </a:p>
          <a:p>
            <a:pPr defTabSz="363538" fontAlgn="auto">
              <a:spcBef>
                <a:spcPts val="0"/>
              </a:spcBef>
              <a:spcAft>
                <a:spcPts val="0"/>
              </a:spcAft>
              <a:defRPr/>
            </a:pPr>
            <a:r>
              <a:rPr lang="zh-CN" altLang="en-US" sz="1400"/>
              <a:t>	</a:t>
            </a:r>
            <a:r>
              <a:rPr lang="en-US" altLang="zh-CN" sz="1400"/>
              <a:t>printf("The array has been inverted:\n");</a:t>
            </a:r>
          </a:p>
          <a:p>
            <a:pPr defTabSz="363538" fontAlgn="auto">
              <a:spcBef>
                <a:spcPts val="0"/>
              </a:spcBef>
              <a:spcAft>
                <a:spcPts val="0"/>
              </a:spcAft>
              <a:defRPr/>
            </a:pPr>
            <a:r>
              <a:rPr lang="en-US" altLang="zh-CN" sz="1400"/>
              <a:t>	for(i=0;i&lt;10;i++)</a:t>
            </a:r>
          </a:p>
          <a:p>
            <a:pPr defTabSz="363538" fontAlgn="auto">
              <a:spcBef>
                <a:spcPts val="0"/>
              </a:spcBef>
              <a:spcAft>
                <a:spcPts val="0"/>
              </a:spcAft>
              <a:defRPr/>
            </a:pPr>
            <a:r>
              <a:rPr lang="en-US" altLang="zh-CN" sz="1400"/>
              <a:t>		printf("%d ",*(arr+i));</a:t>
            </a:r>
          </a:p>
          <a:p>
            <a:pPr defTabSz="363538" fontAlgn="auto">
              <a:spcBef>
                <a:spcPts val="0"/>
              </a:spcBef>
              <a:spcAft>
                <a:spcPts val="0"/>
              </a:spcAft>
              <a:defRPr/>
            </a:pPr>
            <a:r>
              <a:rPr lang="en-US" altLang="zh-CN" sz="1400"/>
              <a:t>	printf("\n");</a:t>
            </a:r>
          </a:p>
          <a:p>
            <a:pPr defTabSz="363538" fontAlgn="auto">
              <a:spcBef>
                <a:spcPts val="0"/>
              </a:spcBef>
              <a:spcAft>
                <a:spcPts val="0"/>
              </a:spcAft>
              <a:defRPr/>
            </a:pPr>
            <a:r>
              <a:rPr lang="en-US" altLang="zh-CN" sz="1400"/>
              <a:t>	return 0;</a:t>
            </a:r>
          </a:p>
          <a:p>
            <a:pPr defTabSz="363538" fontAlgn="auto">
              <a:spcBef>
                <a:spcPts val="0"/>
              </a:spcBef>
              <a:spcAft>
                <a:spcPts val="0"/>
              </a:spcAft>
              <a:defRPr/>
            </a:pPr>
            <a:r>
              <a:rPr lang="en-US" altLang="zh-CN" sz="1400"/>
              <a:t>}</a:t>
            </a:r>
            <a:endParaRPr lang="zh-CN" altLang="en-US" sz="1400" b="1" dirty="0">
              <a:solidFill>
                <a:srgbClr val="008000"/>
              </a:solidFill>
            </a:endParaRPr>
          </a:p>
        </p:txBody>
      </p:sp>
      <p:grpSp>
        <p:nvGrpSpPr>
          <p:cNvPr id="57349" name="组合 14"/>
          <p:cNvGrpSpPr>
            <a:grpSpLocks/>
          </p:cNvGrpSpPr>
          <p:nvPr/>
        </p:nvGrpSpPr>
        <p:grpSpPr bwMode="auto">
          <a:xfrm>
            <a:off x="6440488" y="4889500"/>
            <a:ext cx="5386387" cy="855663"/>
            <a:chOff x="8582294" y="4088154"/>
            <a:chExt cx="5559348" cy="854698"/>
          </a:xfrm>
        </p:grpSpPr>
        <p:sp>
          <p:nvSpPr>
            <p:cNvPr id="18" name="MH_Other_1">
              <a:extLst>
                <a:ext uri="{FF2B5EF4-FFF2-40B4-BE49-F238E27FC236}"/>
              </a:extLst>
            </p:cNvPr>
            <p:cNvSpPr/>
            <p:nvPr>
              <p:custDataLst>
                <p:tags r:id="rId1"/>
              </p:custDataLst>
            </p:nvPr>
          </p:nvSpPr>
          <p:spPr>
            <a:xfrm>
              <a:off x="8582294" y="4088154"/>
              <a:ext cx="774999" cy="521699"/>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rgbClr val="FEFFFF"/>
                  </a:solidFill>
                </a:rPr>
                <a:t>注意</a:t>
              </a:r>
            </a:p>
          </p:txBody>
        </p:sp>
        <p:sp>
          <p:nvSpPr>
            <p:cNvPr id="20" name="MH_SubTitle_1">
              <a:extLst>
                <a:ext uri="{FF2B5EF4-FFF2-40B4-BE49-F238E27FC236}"/>
              </a:extLst>
            </p:cNvPr>
            <p:cNvSpPr/>
            <p:nvPr>
              <p:custDataLst>
                <p:tags r:id="rId2"/>
              </p:custDataLst>
            </p:nvPr>
          </p:nvSpPr>
          <p:spPr>
            <a:xfrm>
              <a:off x="9372039" y="4088154"/>
              <a:ext cx="4769603" cy="85469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285750" indent="-285750" fontAlgn="auto">
                <a:lnSpc>
                  <a:spcPct val="120000"/>
                </a:lnSpc>
                <a:spcBef>
                  <a:spcPts val="0"/>
                </a:spcBef>
                <a:spcAft>
                  <a:spcPts val="600"/>
                </a:spcAft>
                <a:buFont typeface="Arial" panose="020B0604020202020204" pitchFamily="34" charset="0"/>
                <a:buChar char="•"/>
                <a:defRPr/>
              </a:pPr>
              <a:r>
                <a:rPr lang="zh-CN" altLang="en-US" sz="1600">
                  <a:solidFill>
                    <a:schemeClr val="tx1">
                      <a:lumMod val="75000"/>
                      <a:lumOff val="25000"/>
                    </a:schemeClr>
                  </a:solidFill>
                </a:rPr>
                <a:t>如果用指针变量作实参，必须先使指针变量有确定值，指向一个已定义的对象。</a:t>
              </a:r>
              <a:endParaRPr lang="zh-CN" altLang="en-US" sz="1600" dirty="0">
                <a:solidFill>
                  <a:schemeClr val="tx1">
                    <a:lumMod val="75000"/>
                    <a:lumOff val="25000"/>
                  </a:schemeClr>
                </a:solidFill>
              </a:endParaRPr>
            </a:p>
          </p:txBody>
        </p:sp>
        <p:sp>
          <p:nvSpPr>
            <p:cNvPr id="21" name="MH_Other_2">
              <a:extLst>
                <a:ext uri="{FF2B5EF4-FFF2-40B4-BE49-F238E27FC236}"/>
              </a:extLst>
            </p:cNvPr>
            <p:cNvSpPr/>
            <p:nvPr>
              <p:custDataLst>
                <p:tags r:id="rId3"/>
              </p:custDataLst>
            </p:nvPr>
          </p:nvSpPr>
          <p:spPr>
            <a:xfrm rot="16200000">
              <a:off x="13840259" y="4641470"/>
              <a:ext cx="301285" cy="301480"/>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a:xfrm>
            <a:off x="631825" y="339725"/>
            <a:ext cx="10515600" cy="954088"/>
          </a:xfrm>
        </p:spPr>
        <p:txBody>
          <a:bodyPr/>
          <a:lstStyle/>
          <a:p>
            <a:r>
              <a:rPr lang="zh-CN" altLang="en-US" smtClean="0"/>
              <a:t>用数组名作函数参数</a:t>
            </a:r>
          </a:p>
        </p:txBody>
      </p:sp>
      <p:sp>
        <p:nvSpPr>
          <p:cNvPr id="59394" name="内容占位符 2"/>
          <p:cNvSpPr>
            <a:spLocks noGrp="1"/>
          </p:cNvSpPr>
          <p:nvPr>
            <p:ph idx="1"/>
          </p:nvPr>
        </p:nvSpPr>
        <p:spPr>
          <a:xfrm>
            <a:off x="501650" y="1090613"/>
            <a:ext cx="9721850"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8.10】</a:t>
            </a:r>
            <a:r>
              <a:rPr lang="zh-CN" altLang="en-US" sz="2000" smtClean="0">
                <a:solidFill>
                  <a:schemeClr val="accent1"/>
                </a:solidFill>
              </a:rPr>
              <a:t>用指针方法对</a:t>
            </a:r>
            <a:r>
              <a:rPr lang="en-US" altLang="zh-CN" sz="2000" smtClean="0">
                <a:solidFill>
                  <a:schemeClr val="accent1"/>
                </a:solidFill>
              </a:rPr>
              <a:t>10</a:t>
            </a:r>
            <a:r>
              <a:rPr lang="zh-CN" altLang="en-US" sz="2000" smtClean="0">
                <a:solidFill>
                  <a:schemeClr val="accent1"/>
                </a:solidFill>
              </a:rPr>
              <a:t>个整数按由大到小顺序排序。（选择排序法）</a:t>
            </a:r>
          </a:p>
        </p:txBody>
      </p:sp>
      <p:sp>
        <p:nvSpPr>
          <p:cNvPr id="29" name="圆角矩形 12">
            <a:extLst>
              <a:ext uri="{FF2B5EF4-FFF2-40B4-BE49-F238E27FC236}"/>
            </a:extLst>
          </p:cNvPr>
          <p:cNvSpPr/>
          <p:nvPr/>
        </p:nvSpPr>
        <p:spPr>
          <a:xfrm>
            <a:off x="749030" y="1595337"/>
            <a:ext cx="10700847" cy="3781733"/>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a:lstStyle/>
          <a:p>
            <a:pPr defTabSz="363538" fontAlgn="auto">
              <a:spcBef>
                <a:spcPts val="0"/>
              </a:spcBef>
              <a:spcAft>
                <a:spcPts val="0"/>
              </a:spcAft>
              <a:defRPr/>
            </a:pPr>
            <a:r>
              <a:rPr lang="en-US" altLang="zh-CN" sz="1400" dirty="0"/>
              <a:t>#include &lt;</a:t>
            </a:r>
            <a:r>
              <a:rPr lang="en-US" altLang="zh-CN" sz="1400" dirty="0" err="1"/>
              <a:t>stdio.h</a:t>
            </a:r>
            <a:r>
              <a:rPr lang="en-US" altLang="zh-CN" sz="1400" dirty="0"/>
              <a:t>&gt;</a:t>
            </a:r>
          </a:p>
          <a:p>
            <a:pPr defTabSz="363538" fontAlgn="auto">
              <a:spcBef>
                <a:spcPts val="0"/>
              </a:spcBef>
              <a:spcAft>
                <a:spcPts val="0"/>
              </a:spcAft>
              <a:defRPr/>
            </a:pPr>
            <a:r>
              <a:rPr lang="en-US" altLang="zh-CN" sz="1400" dirty="0"/>
              <a:t>int main()</a:t>
            </a:r>
          </a:p>
          <a:p>
            <a:pPr defTabSz="363538" fontAlgn="auto">
              <a:spcBef>
                <a:spcPts val="0"/>
              </a:spcBef>
              <a:spcAft>
                <a:spcPts val="0"/>
              </a:spcAft>
              <a:defRPr/>
            </a:pPr>
            <a:r>
              <a:rPr lang="en-US" altLang="zh-CN" sz="1400" dirty="0"/>
              <a:t>{	void sort(int x[],int n);	</a:t>
            </a:r>
            <a:r>
              <a:rPr lang="en-US" altLang="zh-CN" sz="1400" dirty="0">
                <a:solidFill>
                  <a:srgbClr val="008000"/>
                </a:solidFill>
              </a:rPr>
              <a:t>//sort</a:t>
            </a:r>
            <a:r>
              <a:rPr lang="zh-CN" altLang="en-US" sz="1400" dirty="0">
                <a:solidFill>
                  <a:srgbClr val="008000"/>
                </a:solidFill>
              </a:rPr>
              <a:t>函数声明</a:t>
            </a:r>
          </a:p>
          <a:p>
            <a:pPr defTabSz="363538" fontAlgn="auto">
              <a:spcBef>
                <a:spcPts val="0"/>
              </a:spcBef>
              <a:spcAft>
                <a:spcPts val="0"/>
              </a:spcAft>
              <a:defRPr/>
            </a:pPr>
            <a:r>
              <a:rPr lang="zh-CN" altLang="en-US" sz="1400" dirty="0"/>
              <a:t>	</a:t>
            </a:r>
            <a:r>
              <a:rPr lang="en-US" altLang="zh-CN" sz="1400" dirty="0"/>
              <a:t>int </a:t>
            </a:r>
            <a:r>
              <a:rPr lang="en-US" altLang="zh-CN" sz="1400" dirty="0" err="1"/>
              <a:t>i</a:t>
            </a:r>
            <a:r>
              <a:rPr lang="en-US" altLang="zh-CN" sz="1400" dirty="0"/>
              <a:t>,*</a:t>
            </a:r>
            <a:r>
              <a:rPr lang="en-US" altLang="zh-CN" sz="1400" dirty="0" err="1"/>
              <a:t>p,a</a:t>
            </a:r>
            <a:r>
              <a:rPr lang="en-US" altLang="zh-CN" sz="1400" dirty="0"/>
              <a:t>[10];</a:t>
            </a:r>
          </a:p>
          <a:p>
            <a:pPr defTabSz="363538" fontAlgn="auto">
              <a:spcBef>
                <a:spcPts val="0"/>
              </a:spcBef>
              <a:spcAft>
                <a:spcPts val="0"/>
              </a:spcAft>
              <a:defRPr/>
            </a:pPr>
            <a:r>
              <a:rPr lang="en-US" altLang="zh-CN" sz="1400" dirty="0"/>
              <a:t>	p=a;					</a:t>
            </a:r>
            <a:r>
              <a:rPr lang="en-US" altLang="zh-CN" sz="1400" dirty="0">
                <a:solidFill>
                  <a:srgbClr val="008000"/>
                </a:solidFill>
              </a:rPr>
              <a:t>//</a:t>
            </a:r>
            <a:r>
              <a:rPr lang="zh-CN" altLang="en-US" sz="1400" dirty="0">
                <a:solidFill>
                  <a:srgbClr val="008000"/>
                </a:solidFill>
              </a:rPr>
              <a:t>指针变量</a:t>
            </a:r>
            <a:r>
              <a:rPr lang="en-US" altLang="zh-CN" sz="1400" dirty="0">
                <a:solidFill>
                  <a:srgbClr val="008000"/>
                </a:solidFill>
              </a:rPr>
              <a:t>p</a:t>
            </a:r>
            <a:r>
              <a:rPr lang="zh-CN" altLang="en-US" sz="1400" dirty="0">
                <a:solidFill>
                  <a:srgbClr val="008000"/>
                </a:solidFill>
              </a:rPr>
              <a:t>指向</a:t>
            </a:r>
            <a:r>
              <a:rPr lang="en-US" altLang="zh-CN" sz="1400" dirty="0">
                <a:solidFill>
                  <a:srgbClr val="008000"/>
                </a:solidFill>
              </a:rPr>
              <a:t>a[0]</a:t>
            </a:r>
          </a:p>
          <a:p>
            <a:pPr defTabSz="363538" fontAlgn="auto">
              <a:spcBef>
                <a:spcPts val="0"/>
              </a:spcBef>
              <a:spcAft>
                <a:spcPts val="0"/>
              </a:spcAft>
              <a:defRPr/>
            </a:pPr>
            <a:r>
              <a:rPr lang="en-US" altLang="zh-CN" sz="1400" dirty="0"/>
              <a:t>	</a:t>
            </a:r>
            <a:r>
              <a:rPr lang="en-US" altLang="zh-CN" sz="1400" dirty="0" err="1"/>
              <a:t>printf</a:t>
            </a:r>
            <a:r>
              <a:rPr lang="en-US" altLang="zh-CN" sz="1400" dirty="0"/>
              <a:t>("please enter 10 integer numbers:");</a:t>
            </a:r>
          </a:p>
          <a:p>
            <a:pPr defTabSz="363538" fontAlgn="auto">
              <a:spcBef>
                <a:spcPts val="0"/>
              </a:spcBef>
              <a:spcAft>
                <a:spcPts val="0"/>
              </a:spcAft>
              <a:defRPr/>
            </a:pPr>
            <a:r>
              <a:rPr lang="en-US" altLang="zh-CN" sz="1400" dirty="0"/>
              <a:t>	for(</a:t>
            </a:r>
            <a:r>
              <a:rPr lang="en-US" altLang="zh-CN" sz="1400" dirty="0" err="1"/>
              <a:t>i</a:t>
            </a:r>
            <a:r>
              <a:rPr lang="en-US" altLang="zh-CN" sz="1400" dirty="0"/>
              <a:t>=0;i&lt;10;i++)</a:t>
            </a:r>
          </a:p>
          <a:p>
            <a:pPr defTabSz="363538" fontAlgn="auto">
              <a:spcBef>
                <a:spcPts val="0"/>
              </a:spcBef>
              <a:spcAft>
                <a:spcPts val="0"/>
              </a:spcAft>
              <a:defRPr/>
            </a:pPr>
            <a:r>
              <a:rPr lang="en-US" altLang="zh-CN" sz="1400" dirty="0"/>
              <a:t>		</a:t>
            </a:r>
            <a:r>
              <a:rPr lang="en-US" altLang="zh-CN" sz="1400" dirty="0" err="1"/>
              <a:t>scanf</a:t>
            </a:r>
            <a:r>
              <a:rPr lang="en-US" altLang="zh-CN" sz="1400" dirty="0"/>
              <a:t>("%</a:t>
            </a:r>
            <a:r>
              <a:rPr lang="en-US" altLang="zh-CN" sz="1400" dirty="0" err="1"/>
              <a:t>d",p</a:t>
            </a:r>
            <a:r>
              <a:rPr lang="en-US" altLang="zh-CN" sz="1400" dirty="0"/>
              <a:t>++);	</a:t>
            </a:r>
            <a:r>
              <a:rPr lang="en-US" altLang="zh-CN" sz="1400" dirty="0">
                <a:solidFill>
                  <a:srgbClr val="008000"/>
                </a:solidFill>
              </a:rPr>
              <a:t>//</a:t>
            </a:r>
            <a:r>
              <a:rPr lang="zh-CN" altLang="en-US" sz="1400" dirty="0">
                <a:solidFill>
                  <a:srgbClr val="008000"/>
                </a:solidFill>
              </a:rPr>
              <a:t>输入</a:t>
            </a:r>
            <a:r>
              <a:rPr lang="en-US" altLang="zh-CN" sz="1400" dirty="0">
                <a:solidFill>
                  <a:srgbClr val="008000"/>
                </a:solidFill>
              </a:rPr>
              <a:t>10</a:t>
            </a:r>
            <a:r>
              <a:rPr lang="zh-CN" altLang="en-US" sz="1400" dirty="0">
                <a:solidFill>
                  <a:srgbClr val="008000"/>
                </a:solidFill>
              </a:rPr>
              <a:t>个整数</a:t>
            </a:r>
          </a:p>
          <a:p>
            <a:pPr defTabSz="363538" fontAlgn="auto">
              <a:spcBef>
                <a:spcPts val="0"/>
              </a:spcBef>
              <a:spcAft>
                <a:spcPts val="0"/>
              </a:spcAft>
              <a:defRPr/>
            </a:pPr>
            <a:r>
              <a:rPr lang="zh-CN" altLang="en-US" sz="1400" dirty="0"/>
              <a:t>	</a:t>
            </a:r>
            <a:r>
              <a:rPr lang="en-US" altLang="zh-CN" sz="1400" dirty="0"/>
              <a:t>p=a;					</a:t>
            </a:r>
            <a:r>
              <a:rPr lang="en-US" altLang="zh-CN" sz="1400" dirty="0">
                <a:solidFill>
                  <a:srgbClr val="008000"/>
                </a:solidFill>
              </a:rPr>
              <a:t>//</a:t>
            </a:r>
            <a:r>
              <a:rPr lang="zh-CN" altLang="en-US" sz="1400" dirty="0">
                <a:solidFill>
                  <a:srgbClr val="008000"/>
                </a:solidFill>
              </a:rPr>
              <a:t>指针变量</a:t>
            </a:r>
            <a:r>
              <a:rPr lang="en-US" altLang="zh-CN" sz="1400" dirty="0">
                <a:solidFill>
                  <a:srgbClr val="008000"/>
                </a:solidFill>
              </a:rPr>
              <a:t>p</a:t>
            </a:r>
            <a:r>
              <a:rPr lang="zh-CN" altLang="en-US" sz="1400" dirty="0">
                <a:solidFill>
                  <a:srgbClr val="008000"/>
                </a:solidFill>
              </a:rPr>
              <a:t>重新指向</a:t>
            </a:r>
            <a:r>
              <a:rPr lang="en-US" altLang="zh-CN" sz="1400" dirty="0">
                <a:solidFill>
                  <a:srgbClr val="008000"/>
                </a:solidFill>
              </a:rPr>
              <a:t>a[0]</a:t>
            </a:r>
          </a:p>
          <a:p>
            <a:pPr defTabSz="363538" fontAlgn="auto">
              <a:spcBef>
                <a:spcPts val="0"/>
              </a:spcBef>
              <a:spcAft>
                <a:spcPts val="0"/>
              </a:spcAft>
              <a:defRPr/>
            </a:pPr>
            <a:r>
              <a:rPr lang="en-US" altLang="zh-CN" sz="1400" dirty="0"/>
              <a:t>	sort(p,10);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sort</a:t>
            </a:r>
            <a:r>
              <a:rPr lang="zh-CN" altLang="en-US" sz="1400" dirty="0">
                <a:solidFill>
                  <a:srgbClr val="008000"/>
                </a:solidFill>
              </a:rPr>
              <a:t>函数</a:t>
            </a:r>
          </a:p>
          <a:p>
            <a:pPr defTabSz="363538" fontAlgn="auto">
              <a:spcBef>
                <a:spcPts val="0"/>
              </a:spcBef>
              <a:spcAft>
                <a:spcPts val="0"/>
              </a:spcAft>
              <a:defRPr/>
            </a:pPr>
            <a:r>
              <a:rPr lang="zh-CN" altLang="en-US" sz="1400" dirty="0"/>
              <a:t>	</a:t>
            </a:r>
            <a:r>
              <a:rPr lang="en-US" altLang="zh-CN" sz="1400" dirty="0"/>
              <a:t>for(p=</a:t>
            </a:r>
            <a:r>
              <a:rPr lang="en-US" altLang="zh-CN" sz="1400" dirty="0" err="1"/>
              <a:t>a,i</a:t>
            </a:r>
            <a:r>
              <a:rPr lang="en-US" altLang="zh-CN" sz="1400" dirty="0"/>
              <a:t>=0;i&lt;10;i++)</a:t>
            </a:r>
          </a:p>
          <a:p>
            <a:pPr defTabSz="363538" fontAlgn="auto">
              <a:spcBef>
                <a:spcPts val="0"/>
              </a:spcBef>
              <a:spcAft>
                <a:spcPts val="0"/>
              </a:spcAft>
              <a:defRPr/>
            </a:pPr>
            <a:r>
              <a:rPr lang="en-US" altLang="zh-CN" sz="1400" dirty="0"/>
              <a:t>	{	</a:t>
            </a:r>
            <a:r>
              <a:rPr lang="en-US" altLang="zh-CN" sz="1400" dirty="0" err="1"/>
              <a:t>printf</a:t>
            </a:r>
            <a:r>
              <a:rPr lang="en-US" altLang="zh-CN" sz="1400" dirty="0"/>
              <a:t>("%d ",*p);	</a:t>
            </a:r>
            <a:r>
              <a:rPr lang="en-US" altLang="zh-CN" sz="1400" dirty="0">
                <a:solidFill>
                  <a:srgbClr val="008000"/>
                </a:solidFill>
              </a:rPr>
              <a:t>//</a:t>
            </a:r>
            <a:r>
              <a:rPr lang="zh-CN" altLang="en-US" sz="1400" dirty="0">
                <a:solidFill>
                  <a:srgbClr val="008000"/>
                </a:solidFill>
              </a:rPr>
              <a:t>输出排序后的</a:t>
            </a:r>
            <a:r>
              <a:rPr lang="en-US" altLang="zh-CN" sz="1400" dirty="0">
                <a:solidFill>
                  <a:srgbClr val="008000"/>
                </a:solidFill>
              </a:rPr>
              <a:t>10</a:t>
            </a:r>
            <a:r>
              <a:rPr lang="zh-CN" altLang="en-US" sz="1400" dirty="0">
                <a:solidFill>
                  <a:srgbClr val="008000"/>
                </a:solidFill>
              </a:rPr>
              <a:t>个数组元素</a:t>
            </a:r>
          </a:p>
          <a:p>
            <a:pPr defTabSz="363538" fontAlgn="auto">
              <a:spcBef>
                <a:spcPts val="0"/>
              </a:spcBef>
              <a:spcAft>
                <a:spcPts val="0"/>
              </a:spcAft>
              <a:defRPr/>
            </a:pPr>
            <a:r>
              <a:rPr lang="zh-CN" altLang="en-US" sz="1400" dirty="0"/>
              <a:t>		</a:t>
            </a:r>
            <a:r>
              <a:rPr lang="en-US" altLang="zh-CN" sz="1400" dirty="0"/>
              <a:t>p++;</a:t>
            </a:r>
          </a:p>
          <a:p>
            <a:pPr defTabSz="363538" fontAlgn="auto">
              <a:spcBef>
                <a:spcPts val="0"/>
              </a:spcBef>
              <a:spcAft>
                <a:spcPts val="0"/>
              </a:spcAft>
              <a:defRPr/>
            </a:pPr>
            <a:r>
              <a:rPr lang="en-US" altLang="zh-CN" sz="1400" dirty="0"/>
              <a:t>	}</a:t>
            </a:r>
          </a:p>
          <a:p>
            <a:pPr defTabSz="363538" fontAlgn="auto">
              <a:spcBef>
                <a:spcPts val="0"/>
              </a:spcBef>
              <a:spcAft>
                <a:spcPts val="0"/>
              </a:spcAft>
              <a:defRPr/>
            </a:pPr>
            <a:r>
              <a:rPr lang="en-US" altLang="zh-CN" sz="1400" dirty="0"/>
              <a:t>	</a:t>
            </a:r>
            <a:r>
              <a:rPr lang="en-US" altLang="zh-CN" sz="1400" dirty="0" err="1"/>
              <a:t>printf</a:t>
            </a:r>
            <a:r>
              <a:rPr lang="en-US" altLang="zh-CN" sz="1400" dirty="0"/>
              <a:t>("\n");</a:t>
            </a:r>
          </a:p>
          <a:p>
            <a:pPr defTabSz="363538" fontAlgn="auto">
              <a:spcBef>
                <a:spcPts val="0"/>
              </a:spcBef>
              <a:spcAft>
                <a:spcPts val="0"/>
              </a:spcAft>
              <a:defRPr/>
            </a:pPr>
            <a:r>
              <a:rPr lang="en-US" altLang="zh-CN" sz="1400" dirty="0"/>
              <a:t>	return 0;</a:t>
            </a:r>
          </a:p>
          <a:p>
            <a:pPr defTabSz="363538" fontAlgn="auto">
              <a:spcBef>
                <a:spcPts val="0"/>
              </a:spcBef>
              <a:spcAft>
                <a:spcPts val="0"/>
              </a:spcAft>
              <a:defRPr/>
            </a:pPr>
            <a:r>
              <a:rPr lang="en-US" altLang="zh-CN" sz="1400" dirty="0"/>
              <a:t>}</a:t>
            </a:r>
          </a:p>
          <a:p>
            <a:pPr defTabSz="363538" fontAlgn="auto">
              <a:spcBef>
                <a:spcPts val="0"/>
              </a:spcBef>
              <a:spcAft>
                <a:spcPts val="0"/>
              </a:spcAft>
              <a:defRPr/>
            </a:pPr>
            <a:r>
              <a:rPr lang="en-US" altLang="zh-CN" sz="1400" dirty="0"/>
              <a:t>void sort(int x[],int n)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sort</a:t>
            </a:r>
            <a:r>
              <a:rPr lang="zh-CN" altLang="en-US" sz="1400" dirty="0">
                <a:solidFill>
                  <a:srgbClr val="008000"/>
                </a:solidFill>
              </a:rPr>
              <a:t>函数，</a:t>
            </a:r>
            <a:r>
              <a:rPr lang="en-US" altLang="zh-CN" sz="1400" dirty="0">
                <a:solidFill>
                  <a:srgbClr val="008000"/>
                </a:solidFill>
              </a:rPr>
              <a:t>x</a:t>
            </a:r>
            <a:r>
              <a:rPr lang="zh-CN" altLang="en-US" sz="1400" dirty="0">
                <a:solidFill>
                  <a:srgbClr val="008000"/>
                </a:solidFill>
              </a:rPr>
              <a:t>是形参数组名 </a:t>
            </a:r>
          </a:p>
          <a:p>
            <a:pPr defTabSz="363538" fontAlgn="auto">
              <a:spcBef>
                <a:spcPts val="0"/>
              </a:spcBef>
              <a:spcAft>
                <a:spcPts val="0"/>
              </a:spcAft>
              <a:defRPr/>
            </a:pPr>
            <a:r>
              <a:rPr lang="en-US" altLang="zh-CN" sz="1400" dirty="0"/>
              <a:t>{	int </a:t>
            </a:r>
            <a:r>
              <a:rPr lang="en-US" altLang="zh-CN" sz="1400" dirty="0" err="1"/>
              <a:t>i,j,k,t</a:t>
            </a:r>
            <a:r>
              <a:rPr lang="en-US" altLang="zh-CN" sz="1400" dirty="0"/>
              <a:t>;</a:t>
            </a:r>
          </a:p>
          <a:p>
            <a:pPr defTabSz="363538" fontAlgn="auto">
              <a:spcBef>
                <a:spcPts val="0"/>
              </a:spcBef>
              <a:spcAft>
                <a:spcPts val="0"/>
              </a:spcAft>
              <a:defRPr/>
            </a:pPr>
            <a:r>
              <a:rPr lang="en-US" altLang="zh-CN" sz="1400" dirty="0"/>
              <a:t>	for(</a:t>
            </a:r>
            <a:r>
              <a:rPr lang="en-US" altLang="zh-CN" sz="1400" dirty="0" err="1"/>
              <a:t>i</a:t>
            </a:r>
            <a:r>
              <a:rPr lang="en-US" altLang="zh-CN" sz="1400" dirty="0"/>
              <a:t>=0;i&lt;n-1;i++)</a:t>
            </a:r>
          </a:p>
          <a:p>
            <a:pPr defTabSz="363538" fontAlgn="auto">
              <a:spcBef>
                <a:spcPts val="0"/>
              </a:spcBef>
              <a:spcAft>
                <a:spcPts val="0"/>
              </a:spcAft>
              <a:defRPr/>
            </a:pPr>
            <a:r>
              <a:rPr lang="en-US" altLang="zh-CN" sz="1400" dirty="0"/>
              <a:t>	{	k=</a:t>
            </a:r>
            <a:r>
              <a:rPr lang="en-US" altLang="zh-CN" sz="1400" dirty="0" err="1"/>
              <a:t>i</a:t>
            </a:r>
            <a:r>
              <a:rPr lang="en-US" altLang="zh-CN" sz="1400" dirty="0"/>
              <a:t>;</a:t>
            </a:r>
          </a:p>
          <a:p>
            <a:pPr defTabSz="363538" fontAlgn="auto">
              <a:spcBef>
                <a:spcPts val="0"/>
              </a:spcBef>
              <a:spcAft>
                <a:spcPts val="0"/>
              </a:spcAft>
              <a:defRPr/>
            </a:pPr>
            <a:r>
              <a:rPr lang="en-US" altLang="zh-CN" sz="1400" dirty="0"/>
              <a:t>		for(j=i+1;j&lt;</a:t>
            </a:r>
            <a:r>
              <a:rPr lang="en-US" altLang="zh-CN" sz="1400" dirty="0" err="1"/>
              <a:t>n;j</a:t>
            </a:r>
            <a:r>
              <a:rPr lang="en-US" altLang="zh-CN" sz="1400" dirty="0"/>
              <a:t>++)</a:t>
            </a:r>
          </a:p>
          <a:p>
            <a:pPr defTabSz="363538" fontAlgn="auto">
              <a:spcBef>
                <a:spcPts val="0"/>
              </a:spcBef>
              <a:spcAft>
                <a:spcPts val="0"/>
              </a:spcAft>
              <a:defRPr/>
            </a:pPr>
            <a:r>
              <a:rPr lang="en-US" altLang="zh-CN" sz="1400" dirty="0"/>
              <a:t>			if(x[j]&gt;x[k]) k=j;</a:t>
            </a:r>
          </a:p>
          <a:p>
            <a:pPr defTabSz="363538" fontAlgn="auto">
              <a:spcBef>
                <a:spcPts val="0"/>
              </a:spcBef>
              <a:spcAft>
                <a:spcPts val="0"/>
              </a:spcAft>
              <a:defRPr/>
            </a:pPr>
            <a:r>
              <a:rPr lang="en-US" altLang="zh-CN" sz="1400" dirty="0"/>
              <a:t>		if(k!=</a:t>
            </a:r>
            <a:r>
              <a:rPr lang="en-US" altLang="zh-CN" sz="1400" dirty="0" err="1"/>
              <a:t>i</a:t>
            </a:r>
            <a:r>
              <a:rPr lang="en-US" altLang="zh-CN" sz="1400" dirty="0"/>
              <a:t>)</a:t>
            </a:r>
          </a:p>
          <a:p>
            <a:pPr defTabSz="363538" fontAlgn="auto">
              <a:spcBef>
                <a:spcPts val="0"/>
              </a:spcBef>
              <a:spcAft>
                <a:spcPts val="0"/>
              </a:spcAft>
              <a:defRPr/>
            </a:pPr>
            <a:r>
              <a:rPr lang="en-US" altLang="zh-CN" sz="1400" dirty="0"/>
              <a:t>		{	t=x[</a:t>
            </a:r>
            <a:r>
              <a:rPr lang="en-US" altLang="zh-CN" sz="1400" dirty="0" err="1"/>
              <a:t>i</a:t>
            </a:r>
            <a:r>
              <a:rPr lang="en-US" altLang="zh-CN" sz="1400" dirty="0"/>
              <a:t>]; x[</a:t>
            </a:r>
            <a:r>
              <a:rPr lang="en-US" altLang="zh-CN" sz="1400" dirty="0" err="1"/>
              <a:t>i</a:t>
            </a:r>
            <a:r>
              <a:rPr lang="en-US" altLang="zh-CN" sz="1400" dirty="0"/>
              <a:t>]=x[k]; x[k]=t;}</a:t>
            </a:r>
          </a:p>
          <a:p>
            <a:pPr defTabSz="363538" fontAlgn="auto">
              <a:spcBef>
                <a:spcPts val="0"/>
              </a:spcBef>
              <a:spcAft>
                <a:spcPts val="0"/>
              </a:spcAft>
              <a:defRPr/>
            </a:pPr>
            <a:r>
              <a:rPr lang="en-US" altLang="zh-CN" sz="1400" dirty="0"/>
              <a:t>	}</a:t>
            </a:r>
          </a:p>
          <a:p>
            <a:pPr defTabSz="363538" fontAlgn="auto">
              <a:spcBef>
                <a:spcPts val="0"/>
              </a:spcBef>
              <a:spcAft>
                <a:spcPts val="0"/>
              </a:spcAft>
              <a:defRPr/>
            </a:pPr>
            <a:r>
              <a:rPr lang="en-US" altLang="zh-CN" sz="1400" dirty="0"/>
              <a:t>}</a:t>
            </a:r>
            <a:endParaRPr lang="zh-CN" altLang="en-US" sz="1400" b="1" dirty="0">
              <a:solidFill>
                <a:srgbClr val="008000"/>
              </a:solidFill>
            </a:endParaRPr>
          </a:p>
        </p:txBody>
      </p:sp>
      <p:cxnSp>
        <p:nvCxnSpPr>
          <p:cNvPr id="13" name="直接连接符 12">
            <a:extLst>
              <a:ext uri="{FF2B5EF4-FFF2-40B4-BE49-F238E27FC236}"/>
            </a:extLst>
          </p:cNvPr>
          <p:cNvCxnSpPr>
            <a:cxnSpLocks/>
          </p:cNvCxnSpPr>
          <p:nvPr/>
        </p:nvCxnSpPr>
        <p:spPr>
          <a:xfrm>
            <a:off x="5784850" y="1595438"/>
            <a:ext cx="0" cy="3781425"/>
          </a:xfrm>
          <a:prstGeom prst="line">
            <a:avLst/>
          </a:prstGeom>
        </p:spPr>
        <p:style>
          <a:lnRef idx="1">
            <a:schemeClr val="accent1"/>
          </a:lnRef>
          <a:fillRef idx="0">
            <a:schemeClr val="accent1"/>
          </a:fillRef>
          <a:effectRef idx="0">
            <a:schemeClr val="accent1"/>
          </a:effectRef>
          <a:fontRef idx="minor">
            <a:schemeClr val="tx1"/>
          </a:fontRef>
        </p:style>
      </p:cxnSp>
      <p:grpSp>
        <p:nvGrpSpPr>
          <p:cNvPr id="59397" name="组合 13"/>
          <p:cNvGrpSpPr>
            <a:grpSpLocks/>
          </p:cNvGrpSpPr>
          <p:nvPr/>
        </p:nvGrpSpPr>
        <p:grpSpPr bwMode="auto">
          <a:xfrm>
            <a:off x="5622925" y="2116138"/>
            <a:ext cx="325438" cy="260350"/>
            <a:chOff x="5926033" y="1926699"/>
            <a:chExt cx="325496" cy="260107"/>
          </a:xfrm>
        </p:grpSpPr>
        <p:sp>
          <p:nvSpPr>
            <p:cNvPr id="15" name="MH_Other_2">
              <a:extLst>
                <a:ext uri="{FF2B5EF4-FFF2-40B4-BE49-F238E27FC236}"/>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18" name="MH_Other_3">
              <a:extLst>
                <a:ext uri="{FF2B5EF4-FFF2-40B4-BE49-F238E27FC236}"/>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0" name="MH_Other_4">
              <a:extLst>
                <a:ext uri="{FF2B5EF4-FFF2-40B4-BE49-F238E27FC236}"/>
              </a:extLst>
            </p:cNvPr>
            <p:cNvSpPr/>
            <p:nvPr>
              <p:custDataLst>
                <p:tags r:id="rId9"/>
              </p:custDataLst>
            </p:nvPr>
          </p:nvSpPr>
          <p:spPr>
            <a:xfrm>
              <a:off x="5960964" y="1940973"/>
              <a:ext cx="269923"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1" name="MH_Other_5">
              <a:extLst>
                <a:ext uri="{FF2B5EF4-FFF2-40B4-BE49-F238E27FC236}"/>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2" name="MH_Other_6">
              <a:extLst>
                <a:ext uri="{FF2B5EF4-FFF2-40B4-BE49-F238E27FC236}"/>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5" name="MH_Other_7">
              <a:extLst>
                <a:ext uri="{FF2B5EF4-FFF2-40B4-BE49-F238E27FC236}"/>
              </a:extLst>
            </p:cNvPr>
            <p:cNvSpPr/>
            <p:nvPr>
              <p:custDataLst>
                <p:tags r:id="rId12"/>
              </p:custDataLst>
            </p:nvPr>
          </p:nvSpPr>
          <p:spPr>
            <a:xfrm>
              <a:off x="5960964" y="2115435"/>
              <a:ext cx="269923"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grpSp>
        <p:nvGrpSpPr>
          <p:cNvPr id="59398" name="组合 25"/>
          <p:cNvGrpSpPr>
            <a:grpSpLocks/>
          </p:cNvGrpSpPr>
          <p:nvPr/>
        </p:nvGrpSpPr>
        <p:grpSpPr bwMode="auto">
          <a:xfrm>
            <a:off x="5622925" y="4395788"/>
            <a:ext cx="325438" cy="260350"/>
            <a:chOff x="5926033" y="5434781"/>
            <a:chExt cx="325496" cy="260106"/>
          </a:xfrm>
        </p:grpSpPr>
        <p:sp>
          <p:nvSpPr>
            <p:cNvPr id="27" name="MH_Other_8">
              <a:extLst>
                <a:ext uri="{FF2B5EF4-FFF2-40B4-BE49-F238E27FC236}"/>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8" name="MH_Other_9">
              <a:extLst>
                <a:ext uri="{FF2B5EF4-FFF2-40B4-BE49-F238E27FC236}"/>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0" name="MH_Other_10">
              <a:extLst>
                <a:ext uri="{FF2B5EF4-FFF2-40B4-BE49-F238E27FC236}"/>
              </a:extLst>
            </p:cNvPr>
            <p:cNvSpPr/>
            <p:nvPr>
              <p:custDataLst>
                <p:tags r:id="rId3"/>
              </p:custDataLst>
            </p:nvPr>
          </p:nvSpPr>
          <p:spPr>
            <a:xfrm>
              <a:off x="5960964" y="5449055"/>
              <a:ext cx="269923"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1" name="MH_Other_11">
              <a:extLst>
                <a:ext uri="{FF2B5EF4-FFF2-40B4-BE49-F238E27FC236}"/>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2" name="MH_Other_12">
              <a:extLst>
                <a:ext uri="{FF2B5EF4-FFF2-40B4-BE49-F238E27FC236}"/>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3" name="MH_Other_13">
              <a:extLst>
                <a:ext uri="{FF2B5EF4-FFF2-40B4-BE49-F238E27FC236}"/>
              </a:extLst>
            </p:cNvPr>
            <p:cNvSpPr/>
            <p:nvPr>
              <p:custDataLst>
                <p:tags r:id="rId6"/>
              </p:custDataLst>
            </p:nvPr>
          </p:nvSpPr>
          <p:spPr>
            <a:xfrm>
              <a:off x="5960964" y="5623516"/>
              <a:ext cx="269923"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pic>
        <p:nvPicPr>
          <p:cNvPr id="59399" name="图片 5"/>
          <p:cNvPicPr>
            <a:picLocks noChangeAspect="1"/>
          </p:cNvPicPr>
          <p:nvPr/>
        </p:nvPicPr>
        <p:blipFill>
          <a:blip r:embed="rId15"/>
          <a:srcRect/>
          <a:stretch>
            <a:fillRect/>
          </a:stretch>
        </p:blipFill>
        <p:spPr bwMode="auto">
          <a:xfrm>
            <a:off x="749300" y="5549900"/>
            <a:ext cx="5029200" cy="838200"/>
          </a:xfrm>
          <a:prstGeom prst="rect">
            <a:avLst/>
          </a:prstGeom>
          <a:noFill/>
          <a:ln w="9525">
            <a:noFill/>
            <a:miter lim="800000"/>
            <a:headEnd/>
            <a:tailEnd/>
          </a:ln>
        </p:spPr>
      </p:pic>
      <p:sp>
        <p:nvSpPr>
          <p:cNvPr id="34" name="圆角矩形 33">
            <a:extLst>
              <a:ext uri="{FF2B5EF4-FFF2-40B4-BE49-F238E27FC236}"/>
            </a:extLst>
          </p:cNvPr>
          <p:cNvSpPr/>
          <p:nvPr/>
        </p:nvSpPr>
        <p:spPr>
          <a:xfrm>
            <a:off x="6088063" y="4186238"/>
            <a:ext cx="5657850" cy="2441575"/>
          </a:xfrm>
          <a:prstGeom prst="roundRect">
            <a:avLst>
              <a:gd name="adj" fmla="val 1363"/>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spcBef>
                <a:spcPts val="0"/>
              </a:spcBef>
              <a:spcAft>
                <a:spcPts val="0"/>
              </a:spcAft>
              <a:defRPr/>
            </a:pPr>
            <a:r>
              <a:rPr lang="en-US" altLang="zh-CN" sz="1400"/>
              <a:t>void sort(int </a:t>
            </a:r>
            <a:r>
              <a:rPr lang="en-US" altLang="zh-CN" sz="1400">
                <a:solidFill>
                  <a:schemeClr val="accent6"/>
                </a:solidFill>
              </a:rPr>
              <a:t>*x</a:t>
            </a:r>
            <a:r>
              <a:rPr lang="en-US" altLang="zh-CN" sz="1400"/>
              <a:t>,int n)				</a:t>
            </a:r>
            <a:r>
              <a:rPr lang="en-US" altLang="zh-CN" sz="1400">
                <a:solidFill>
                  <a:srgbClr val="008000"/>
                </a:solidFill>
              </a:rPr>
              <a:t>//</a:t>
            </a:r>
            <a:r>
              <a:rPr lang="zh-CN" altLang="en-US" sz="1400">
                <a:solidFill>
                  <a:srgbClr val="008000"/>
                </a:solidFill>
              </a:rPr>
              <a:t>形参</a:t>
            </a:r>
            <a:r>
              <a:rPr lang="en-US" altLang="zh-CN" sz="1400">
                <a:solidFill>
                  <a:srgbClr val="008000"/>
                </a:solidFill>
              </a:rPr>
              <a:t>x</a:t>
            </a:r>
            <a:r>
              <a:rPr lang="zh-CN" altLang="en-US" sz="1400">
                <a:solidFill>
                  <a:srgbClr val="008000"/>
                </a:solidFill>
              </a:rPr>
              <a:t>是指针变量</a:t>
            </a:r>
          </a:p>
          <a:p>
            <a:pPr defTabSz="363538" fontAlgn="auto">
              <a:spcBef>
                <a:spcPts val="0"/>
              </a:spcBef>
              <a:spcAft>
                <a:spcPts val="0"/>
              </a:spcAft>
              <a:defRPr/>
            </a:pPr>
            <a:r>
              <a:rPr lang="en-US" altLang="zh-CN" sz="1400"/>
              <a:t>{	int i,j,k,t;</a:t>
            </a:r>
          </a:p>
          <a:p>
            <a:pPr defTabSz="363538" fontAlgn="auto">
              <a:spcBef>
                <a:spcPts val="0"/>
              </a:spcBef>
              <a:spcAft>
                <a:spcPts val="0"/>
              </a:spcAft>
              <a:defRPr/>
            </a:pPr>
            <a:r>
              <a:rPr lang="en-US" altLang="zh-CN" sz="1400"/>
              <a:t>	for(i=0;i&lt;n-1;i++)</a:t>
            </a:r>
          </a:p>
          <a:p>
            <a:pPr defTabSz="363538" fontAlgn="auto">
              <a:spcBef>
                <a:spcPts val="0"/>
              </a:spcBef>
              <a:spcAft>
                <a:spcPts val="0"/>
              </a:spcAft>
              <a:defRPr/>
            </a:pPr>
            <a:r>
              <a:rPr lang="en-US" altLang="zh-CN" sz="1400"/>
              <a:t>	{	k=i;</a:t>
            </a:r>
          </a:p>
          <a:p>
            <a:pPr defTabSz="363538" fontAlgn="auto">
              <a:spcBef>
                <a:spcPts val="0"/>
              </a:spcBef>
              <a:spcAft>
                <a:spcPts val="0"/>
              </a:spcAft>
              <a:defRPr/>
            </a:pPr>
            <a:r>
              <a:rPr lang="en-US" altLang="zh-CN" sz="1400"/>
              <a:t>		for(j=i+1;j&lt;n;j++)</a:t>
            </a:r>
          </a:p>
          <a:p>
            <a:pPr defTabSz="363538" fontAlgn="auto">
              <a:spcBef>
                <a:spcPts val="0"/>
              </a:spcBef>
              <a:spcAft>
                <a:spcPts val="0"/>
              </a:spcAft>
              <a:defRPr/>
            </a:pPr>
            <a:r>
              <a:rPr lang="en-US" altLang="zh-CN" sz="1400"/>
              <a:t>			if(</a:t>
            </a:r>
            <a:r>
              <a:rPr lang="en-US" altLang="zh-CN" sz="1400">
                <a:solidFill>
                  <a:schemeClr val="accent6"/>
                </a:solidFill>
              </a:rPr>
              <a:t>*(x+j)&gt;*(x+k)</a:t>
            </a:r>
            <a:r>
              <a:rPr lang="en-US" altLang="zh-CN" sz="1400"/>
              <a:t>) k=j;	</a:t>
            </a:r>
            <a:r>
              <a:rPr lang="en-US" altLang="zh-CN" sz="1400">
                <a:solidFill>
                  <a:srgbClr val="008000"/>
                </a:solidFill>
              </a:rPr>
              <a:t>//*(x+j)</a:t>
            </a:r>
            <a:r>
              <a:rPr lang="zh-CN" altLang="en-US" sz="1400">
                <a:solidFill>
                  <a:srgbClr val="008000"/>
                </a:solidFill>
              </a:rPr>
              <a:t>就是</a:t>
            </a:r>
            <a:r>
              <a:rPr lang="en-US" altLang="zh-CN" sz="1400">
                <a:solidFill>
                  <a:srgbClr val="008000"/>
                </a:solidFill>
              </a:rPr>
              <a:t>x[j]</a:t>
            </a:r>
            <a:r>
              <a:rPr lang="zh-CN" altLang="en-US" sz="1400">
                <a:solidFill>
                  <a:srgbClr val="008000"/>
                </a:solidFill>
              </a:rPr>
              <a:t>，其他亦然</a:t>
            </a:r>
          </a:p>
          <a:p>
            <a:pPr defTabSz="363538" fontAlgn="auto">
              <a:spcBef>
                <a:spcPts val="0"/>
              </a:spcBef>
              <a:spcAft>
                <a:spcPts val="0"/>
              </a:spcAft>
              <a:defRPr/>
            </a:pPr>
            <a:r>
              <a:rPr lang="zh-CN" altLang="en-US" sz="1400"/>
              <a:t>		</a:t>
            </a:r>
            <a:r>
              <a:rPr lang="en-US" altLang="zh-CN" sz="1400"/>
              <a:t>if(k!=i)</a:t>
            </a:r>
          </a:p>
          <a:p>
            <a:pPr defTabSz="363538" fontAlgn="auto">
              <a:spcBef>
                <a:spcPts val="0"/>
              </a:spcBef>
              <a:spcAft>
                <a:spcPts val="0"/>
              </a:spcAft>
              <a:defRPr/>
            </a:pPr>
            <a:r>
              <a:rPr lang="en-US" altLang="zh-CN" sz="1400"/>
              <a:t>		{	</a:t>
            </a:r>
            <a:r>
              <a:rPr lang="en-US" altLang="zh-CN" sz="1400">
                <a:solidFill>
                  <a:schemeClr val="accent6"/>
                </a:solidFill>
              </a:rPr>
              <a:t>t=*(x+i); *(x+i)=*(x+k); *(x+k)=t;</a:t>
            </a:r>
            <a:r>
              <a:rPr lang="en-US" altLang="zh-CN" sz="1400"/>
              <a:t>}</a:t>
            </a:r>
          </a:p>
          <a:p>
            <a:pPr defTabSz="363538" fontAlgn="auto">
              <a:spcBef>
                <a:spcPts val="0"/>
              </a:spcBef>
              <a:spcAft>
                <a:spcPts val="0"/>
              </a:spcAft>
              <a:defRPr/>
            </a:pPr>
            <a:r>
              <a:rPr lang="en-US" altLang="zh-CN" sz="1400"/>
              <a:t>	}</a:t>
            </a:r>
          </a:p>
          <a:p>
            <a:pPr defTabSz="363538" fontAlgn="auto">
              <a:spcBef>
                <a:spcPts val="0"/>
              </a:spcBef>
              <a:spcAft>
                <a:spcPts val="0"/>
              </a:spcAft>
              <a:defRPr/>
            </a:pPr>
            <a:r>
              <a:rPr lang="en-US" altLang="zh-CN" sz="1400"/>
              <a:t>}</a:t>
            </a:r>
            <a:endParaRPr lang="zh-CN" altLang="en-US" sz="1400" b="1" dirty="0">
              <a:solidFill>
                <a:srgbClr val="008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ctrTitle"/>
          </p:nvPr>
        </p:nvSpPr>
        <p:spPr/>
        <p:txBody>
          <a:bodyPr/>
          <a:lstStyle/>
          <a:p>
            <a:r>
              <a:rPr lang="zh-CN" altLang="en-US" smtClean="0"/>
              <a:t>*通过指针引用多维数组</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p:nvPr>
        </p:nvSpPr>
        <p:spPr>
          <a:xfrm>
            <a:off x="563563" y="558800"/>
            <a:ext cx="10515600" cy="954088"/>
          </a:xfrm>
        </p:spPr>
        <p:txBody>
          <a:bodyPr/>
          <a:lstStyle/>
          <a:p>
            <a:r>
              <a:rPr lang="zh-CN" altLang="en-US" smtClean="0"/>
              <a:t>多维数组元素的地址</a:t>
            </a:r>
          </a:p>
        </p:txBody>
      </p:sp>
      <p:sp>
        <p:nvSpPr>
          <p:cNvPr id="14" name="MH_Desc_1"/>
          <p:cNvSpPr/>
          <p:nvPr>
            <p:custDataLst>
              <p:tags r:id="rId1"/>
            </p:custDataLst>
          </p:nvPr>
        </p:nvSpPr>
        <p:spPr>
          <a:xfrm>
            <a:off x="563563" y="1392238"/>
            <a:ext cx="10748962" cy="429260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600"/>
              </a:spcBef>
              <a:spcAft>
                <a:spcPts val="600"/>
              </a:spcAft>
              <a:defRPr/>
            </a:pPr>
            <a:endParaRPr lang="en-US" altLang="zh-CN">
              <a:solidFill>
                <a:schemeClr val="tx1"/>
              </a:solidFill>
            </a:endParaRPr>
          </a:p>
        </p:txBody>
      </p:sp>
      <p:graphicFrame>
        <p:nvGraphicFramePr>
          <p:cNvPr id="3" name="表格 2"/>
          <p:cNvGraphicFramePr>
            <a:graphicFrameLocks noGrp="1"/>
          </p:cNvGraphicFramePr>
          <p:nvPr/>
        </p:nvGraphicFramePr>
        <p:xfrm>
          <a:off x="563563" y="2319338"/>
          <a:ext cx="4641850" cy="3382962"/>
        </p:xfrm>
        <a:graphic>
          <a:graphicData uri="http://schemas.openxmlformats.org/drawingml/2006/table">
            <a:tbl>
              <a:tblPr bandRow="1">
                <a:tableStyleId>{5C22544A-7EE6-4342-B048-85BDC9FD1C3A}</a:tableStyleId>
              </a:tblPr>
              <a:tblGrid>
                <a:gridCol w="773561">
                  <a:extLst>
                    <a:ext uri="{9D8B030D-6E8A-4147-A177-3AD203B41FA5}"/>
                  </a:extLst>
                </a:gridCol>
                <a:gridCol w="773561">
                  <a:extLst>
                    <a:ext uri="{9D8B030D-6E8A-4147-A177-3AD203B41FA5}"/>
                  </a:extLst>
                </a:gridCol>
                <a:gridCol w="773561">
                  <a:extLst>
                    <a:ext uri="{9D8B030D-6E8A-4147-A177-3AD203B41FA5}"/>
                  </a:extLst>
                </a:gridCol>
                <a:gridCol w="773561">
                  <a:extLst>
                    <a:ext uri="{9D8B030D-6E8A-4147-A177-3AD203B41FA5}"/>
                  </a:extLst>
                </a:gridCol>
                <a:gridCol w="773561">
                  <a:extLst>
                    <a:ext uri="{9D8B030D-6E8A-4147-A177-3AD203B41FA5}"/>
                  </a:extLst>
                </a:gridCol>
                <a:gridCol w="773561">
                  <a:extLst>
                    <a:ext uri="{9D8B030D-6E8A-4147-A177-3AD203B41FA5}"/>
                  </a:extLst>
                </a:gridCol>
              </a:tblGrid>
              <a:tr h="370840">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a:t>a[0</a:t>
                      </a:r>
                      <a:r>
                        <a:rPr lang="en-US" altLang="zh-CN"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a:t>a[0]+1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a:t>a[0]+2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a:t>a[0]+3</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l"/>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a:t>a[0]</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a[0][0]</a:t>
                      </a:r>
                      <a:endParaRPr lang="zh-CN" altLang="en-US" sz="160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smtClean="0"/>
                        <a:t>a[0][1]</a:t>
                      </a:r>
                      <a:endParaRPr lang="zh-CN" altLang="en-US" sz="160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smtClean="0"/>
                        <a:t>a[0][2]</a:t>
                      </a:r>
                      <a:endParaRPr lang="zh-CN" altLang="en-US" sz="160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smtClean="0"/>
                        <a:t>a[0][3]</a:t>
                      </a:r>
                      <a:endParaRPr lang="zh-CN" altLang="en-US" sz="160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extLst>
              </a:tr>
              <a:tr h="370840">
                <a:tc>
                  <a:txBody>
                    <a:bodyPr/>
                    <a:lstStyle/>
                    <a:p>
                      <a:pPr algn="l"/>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solidFill>
                            <a:schemeClr val="bg1"/>
                          </a:solidFill>
                        </a:rPr>
                        <a:t>2000</a:t>
                      </a:r>
                      <a:endParaRPr lang="zh-CN" altLang="en-US" sz="1600">
                        <a:solidFill>
                          <a:schemeClr val="bg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a:solidFill>
                            <a:schemeClr val="bg1"/>
                          </a:solidFill>
                        </a:rPr>
                        <a:t>2004</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a:solidFill>
                            <a:schemeClr val="bg1"/>
                          </a:solidFill>
                        </a:rPr>
                        <a:t>2008</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a:solidFill>
                            <a:schemeClr val="bg1"/>
                          </a:solidFill>
                        </a:rPr>
                        <a:t>2012</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extLst>
              </a:tr>
              <a:tr h="370840">
                <a:tc>
                  <a:txBody>
                    <a:bodyPr/>
                    <a:lstStyle/>
                    <a:p>
                      <a:pPr algn="l"/>
                      <a:r>
                        <a:rPr lang="en-US" altLang="zh-CN" sz="1600"/>
                        <a:t>a+1</a:t>
                      </a: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a:t>a[1]</a:t>
                      </a: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a:t>
                      </a:r>
                      <a:endParaRPr lang="zh-CN" altLang="en-US" sz="1600"/>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a:t>3</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a:t>5</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a:t>7</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extLst>
              </a:tr>
              <a:tr h="370840">
                <a:tc>
                  <a:txBody>
                    <a:bodyPr/>
                    <a:lstStyle/>
                    <a:p>
                      <a:pPr algn="l"/>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solidFill>
                            <a:schemeClr val="bg1"/>
                          </a:solidFill>
                        </a:rPr>
                        <a:t>2016</a:t>
                      </a:r>
                      <a:endParaRPr lang="zh-CN" altLang="en-US" sz="1600">
                        <a:solidFill>
                          <a:schemeClr val="bg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a:solidFill>
                            <a:schemeClr val="bg1"/>
                          </a:solidFill>
                        </a:rPr>
                        <a:t>2020</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a:solidFill>
                            <a:schemeClr val="bg1"/>
                          </a:solidFill>
                        </a:rPr>
                        <a:t>2024</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a:solidFill>
                            <a:schemeClr val="bg1"/>
                          </a:solidFill>
                        </a:rPr>
                        <a:t>2028</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extLst>
              </a:tr>
              <a:tr h="370840">
                <a:tc>
                  <a:txBody>
                    <a:bodyPr/>
                    <a:lstStyle/>
                    <a:p>
                      <a:pPr algn="l"/>
                      <a:r>
                        <a:rPr lang="en-US" altLang="zh-CN" sz="1600"/>
                        <a:t>a+2</a:t>
                      </a: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a:t>a[2]</a:t>
                      </a: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a:t>11</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a:t>13</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a:t>15</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extLst>
              </a:tr>
              <a:tr h="370840">
                <a:tc>
                  <a:txBody>
                    <a:bodyPr/>
                    <a:lstStyle/>
                    <a:p>
                      <a:pPr algn="ct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solidFill>
                            <a:schemeClr val="bg1"/>
                          </a:solidFill>
                        </a:rPr>
                        <a:t>2032</a:t>
                      </a:r>
                      <a:endParaRPr lang="zh-CN" altLang="en-US" sz="1600">
                        <a:solidFill>
                          <a:schemeClr val="bg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a:solidFill>
                            <a:schemeClr val="bg1"/>
                          </a:solidFill>
                        </a:rPr>
                        <a:t>2036</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a:solidFill>
                            <a:schemeClr val="bg1"/>
                          </a:solidFill>
                        </a:rPr>
                        <a:t>2040</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a:solidFill>
                            <a:schemeClr val="bg1"/>
                          </a:solidFill>
                        </a:rPr>
                        <a:t>2044</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extLst>
              </a:tr>
              <a:tr h="370840">
                <a:tc>
                  <a:txBody>
                    <a:bodyPr/>
                    <a:lstStyle/>
                    <a:p>
                      <a:pPr algn="ct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17</a:t>
                      </a:r>
                      <a:endParaRPr lang="zh-CN" altLang="en-US" sz="1600"/>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a:t>19</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a:t>21</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a:t>23</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extLst>
              </a:tr>
            </a:tbl>
          </a:graphicData>
        </a:graphic>
      </p:graphicFrame>
      <p:cxnSp>
        <p:nvCxnSpPr>
          <p:cNvPr id="5" name="直接箭头连接符 4"/>
          <p:cNvCxnSpPr/>
          <p:nvPr/>
        </p:nvCxnSpPr>
        <p:spPr>
          <a:xfrm>
            <a:off x="2109788" y="2300288"/>
            <a:ext cx="0" cy="765175"/>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2884488" y="2300288"/>
            <a:ext cx="0" cy="765175"/>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5" name="直接箭头连接符 14"/>
          <p:cNvCxnSpPr/>
          <p:nvPr/>
        </p:nvCxnSpPr>
        <p:spPr>
          <a:xfrm>
            <a:off x="3659188" y="2300288"/>
            <a:ext cx="0" cy="765175"/>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a:off x="4435475" y="2300288"/>
            <a:ext cx="0" cy="765175"/>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a:off x="1450975" y="3074988"/>
            <a:ext cx="6477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a:off x="1450975" y="3822700"/>
            <a:ext cx="6477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a:off x="1450975" y="4559300"/>
            <a:ext cx="6477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21" name="直接箭头连接符 20"/>
          <p:cNvCxnSpPr/>
          <p:nvPr/>
        </p:nvCxnSpPr>
        <p:spPr>
          <a:xfrm>
            <a:off x="685800" y="3065463"/>
            <a:ext cx="6477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
        <p:nvSpPr>
          <p:cNvPr id="22" name="圆角矩形 21">
            <a:extLst>
              <a:ext uri="{FF2B5EF4-FFF2-40B4-BE49-F238E27FC236}"/>
            </a:extLst>
          </p:cNvPr>
          <p:cNvSpPr/>
          <p:nvPr/>
        </p:nvSpPr>
        <p:spPr>
          <a:xfrm>
            <a:off x="247650" y="1641475"/>
            <a:ext cx="5437188" cy="406400"/>
          </a:xfrm>
          <a:prstGeom prst="roundRect">
            <a:avLst>
              <a:gd name="adj" fmla="val 13591"/>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spcBef>
                <a:spcPts val="0"/>
              </a:spcBef>
              <a:spcAft>
                <a:spcPts val="0"/>
              </a:spcAft>
              <a:defRPr/>
            </a:pPr>
            <a:r>
              <a:rPr lang="en-US" altLang="zh-CN" sz="1600"/>
              <a:t>int a[3][4]={{1,3,5,7},{9,11,13,15},{17,19,21,23}};</a:t>
            </a:r>
            <a:endParaRPr lang="zh-CN" altLang="en-US" sz="1600" b="1" dirty="0">
              <a:solidFill>
                <a:srgbClr val="008000"/>
              </a:solidFill>
            </a:endParaRPr>
          </a:p>
        </p:txBody>
      </p:sp>
      <p:cxnSp>
        <p:nvCxnSpPr>
          <p:cNvPr id="23" name="直接箭头连接符 22"/>
          <p:cNvCxnSpPr/>
          <p:nvPr/>
        </p:nvCxnSpPr>
        <p:spPr>
          <a:xfrm>
            <a:off x="685800" y="3827463"/>
            <a:ext cx="6477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a:off x="685800" y="4554538"/>
            <a:ext cx="6477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graphicFrame>
        <p:nvGraphicFramePr>
          <p:cNvPr id="7" name="表格 6"/>
          <p:cNvGraphicFramePr>
            <a:graphicFrameLocks noGrp="1"/>
          </p:cNvGraphicFramePr>
          <p:nvPr/>
        </p:nvGraphicFramePr>
        <p:xfrm>
          <a:off x="5670550" y="1641475"/>
          <a:ext cx="5641975" cy="3971925"/>
        </p:xfrm>
        <a:graphic>
          <a:graphicData uri="http://schemas.openxmlformats.org/drawingml/2006/table">
            <a:tbl>
              <a:tblPr firstRow="1" bandRow="1">
                <a:tableStyleId>{5C22544A-7EE6-4342-B048-85BDC9FD1C3A}</a:tableStyleId>
              </a:tblPr>
              <a:tblGrid>
                <a:gridCol w="1844190">
                  <a:extLst>
                    <a:ext uri="{9D8B030D-6E8A-4147-A177-3AD203B41FA5}"/>
                  </a:extLst>
                </a:gridCol>
                <a:gridCol w="2347954">
                  <a:extLst>
                    <a:ext uri="{9D8B030D-6E8A-4147-A177-3AD203B41FA5}"/>
                  </a:extLst>
                </a:gridCol>
                <a:gridCol w="1451332">
                  <a:extLst>
                    <a:ext uri="{9D8B030D-6E8A-4147-A177-3AD203B41FA5}"/>
                  </a:extLst>
                </a:gridCol>
              </a:tblGrid>
              <a:tr h="419706">
                <a:tc>
                  <a:txBody>
                    <a:bodyPr/>
                    <a:lstStyle/>
                    <a:p>
                      <a:pPr algn="ctr"/>
                      <a:r>
                        <a:rPr lang="zh-CN" altLang="en-US" sz="1600"/>
                        <a:t>表示形式</a:t>
                      </a:r>
                    </a:p>
                  </a:txBody>
                  <a:tcPr marL="72000" marR="36000"/>
                </a:tc>
                <a:tc>
                  <a:txBody>
                    <a:bodyPr/>
                    <a:lstStyle/>
                    <a:p>
                      <a:pPr algn="ctr"/>
                      <a:r>
                        <a:rPr lang="zh-CN" altLang="en-US" sz="1600"/>
                        <a:t>含义</a:t>
                      </a:r>
                    </a:p>
                  </a:txBody>
                  <a:tcPr marL="72000" marR="36000"/>
                </a:tc>
                <a:tc>
                  <a:txBody>
                    <a:bodyPr/>
                    <a:lstStyle/>
                    <a:p>
                      <a:pPr algn="ctr"/>
                      <a:r>
                        <a:rPr lang="zh-CN" altLang="en-US" sz="1600"/>
                        <a:t>地址</a:t>
                      </a:r>
                    </a:p>
                  </a:txBody>
                  <a:tcPr marL="72000" marR="36000"/>
                </a:tc>
                <a:extLst>
                  <a:ext uri="{0D108BD9-81ED-4DB2-BD59-A6C34878D82A}"/>
                </a:extLst>
              </a:tr>
              <a:tr h="655431">
                <a:tc>
                  <a:txBody>
                    <a:bodyPr/>
                    <a:lstStyle/>
                    <a:p>
                      <a:r>
                        <a:rPr lang="en-US" altLang="zh-CN" sz="1600"/>
                        <a:t>a</a:t>
                      </a:r>
                    </a:p>
                  </a:txBody>
                  <a:tcPr marL="72000" marR="36000"/>
                </a:tc>
                <a:tc>
                  <a:txBody>
                    <a:bodyPr/>
                    <a:lstStyle/>
                    <a:p>
                      <a:r>
                        <a:rPr lang="zh-CN" altLang="en-US" sz="1600"/>
                        <a:t>二维数组名，指向一维数组</a:t>
                      </a:r>
                      <a:r>
                        <a:rPr lang="en-US" altLang="zh-CN" sz="1600"/>
                        <a:t>a[0]</a:t>
                      </a:r>
                      <a:r>
                        <a:rPr lang="zh-CN" altLang="en-US" sz="1600"/>
                        <a:t>，即</a:t>
                      </a:r>
                      <a:r>
                        <a:rPr lang="en-US" altLang="zh-CN" sz="1600"/>
                        <a:t>0</a:t>
                      </a:r>
                      <a:r>
                        <a:rPr lang="zh-CN" altLang="en-US" sz="1600"/>
                        <a:t>行起始地址</a:t>
                      </a:r>
                    </a:p>
                  </a:txBody>
                  <a:tcPr marL="72000" marR="36000"/>
                </a:tc>
                <a:tc>
                  <a:txBody>
                    <a:bodyPr/>
                    <a:lstStyle/>
                    <a:p>
                      <a:r>
                        <a:rPr lang="en-US" altLang="zh-CN" sz="1600"/>
                        <a:t>2000</a:t>
                      </a:r>
                      <a:endParaRPr lang="zh-CN" altLang="en-US" sz="1600"/>
                    </a:p>
                  </a:txBody>
                  <a:tcPr marL="72000" marR="36000"/>
                </a:tc>
                <a:extLst>
                  <a:ext uri="{0D108BD9-81ED-4DB2-BD59-A6C34878D82A}"/>
                </a:extLst>
              </a:tr>
              <a:tr h="419706">
                <a:tc>
                  <a:txBody>
                    <a:bodyPr/>
                    <a:lstStyle/>
                    <a:p>
                      <a:r>
                        <a:rPr lang="en-US" altLang="zh-CN" sz="1600"/>
                        <a:t>a[0], *(a+0), *a</a:t>
                      </a:r>
                      <a:endParaRPr lang="zh-CN" altLang="en-US" sz="1600"/>
                    </a:p>
                  </a:txBody>
                  <a:tcPr marL="72000" marR="36000"/>
                </a:tc>
                <a:tc>
                  <a:txBody>
                    <a:bodyPr/>
                    <a:lstStyle/>
                    <a:p>
                      <a:r>
                        <a:rPr lang="en-US" altLang="zh-CN" sz="1600"/>
                        <a:t>0</a:t>
                      </a:r>
                      <a:r>
                        <a:rPr lang="zh-CN" altLang="en-US" sz="1600"/>
                        <a:t>行</a:t>
                      </a:r>
                      <a:r>
                        <a:rPr lang="en-US" altLang="zh-CN" sz="1600"/>
                        <a:t>0</a:t>
                      </a:r>
                      <a:r>
                        <a:rPr lang="zh-CN" altLang="en-US" sz="1600"/>
                        <a:t>列元素地址</a:t>
                      </a:r>
                    </a:p>
                  </a:txBody>
                  <a:tcPr marL="72000" marR="36000"/>
                </a:tc>
                <a:tc>
                  <a:txBody>
                    <a:bodyPr/>
                    <a:lstStyle/>
                    <a:p>
                      <a:r>
                        <a:rPr lang="en-US" altLang="zh-CN" sz="1600"/>
                        <a:t>2000</a:t>
                      </a:r>
                      <a:endParaRPr lang="zh-CN" altLang="en-US" sz="1600"/>
                    </a:p>
                  </a:txBody>
                  <a:tcPr marL="72000" marR="36000"/>
                </a:tc>
                <a:extLst>
                  <a:ext uri="{0D108BD9-81ED-4DB2-BD59-A6C34878D82A}"/>
                </a:extLst>
              </a:tr>
              <a:tr h="419706">
                <a:tc>
                  <a:txBody>
                    <a:bodyPr/>
                    <a:lstStyle/>
                    <a:p>
                      <a:r>
                        <a:rPr lang="en-US" altLang="zh-CN" sz="1600"/>
                        <a:t>a+1,</a:t>
                      </a:r>
                      <a:r>
                        <a:rPr lang="en-US" altLang="zh-CN" sz="1600" baseline="0"/>
                        <a:t> &amp;a[1]</a:t>
                      </a:r>
                      <a:endParaRPr lang="zh-CN" altLang="en-US" sz="1600"/>
                    </a:p>
                  </a:txBody>
                  <a:tcPr marL="72000" marR="36000"/>
                </a:tc>
                <a:tc>
                  <a:txBody>
                    <a:bodyPr/>
                    <a:lstStyle/>
                    <a:p>
                      <a:r>
                        <a:rPr lang="zh-CN" altLang="en-US" sz="1600"/>
                        <a:t>指向第</a:t>
                      </a:r>
                      <a:r>
                        <a:rPr lang="en-US" altLang="zh-CN" sz="1600"/>
                        <a:t>1</a:t>
                      </a:r>
                      <a:r>
                        <a:rPr lang="zh-CN" altLang="en-US" sz="1600"/>
                        <a:t>行起始地址</a:t>
                      </a:r>
                    </a:p>
                  </a:txBody>
                  <a:tcPr marL="72000" marR="36000"/>
                </a:tc>
                <a:tc>
                  <a:txBody>
                    <a:bodyPr/>
                    <a:lstStyle/>
                    <a:p>
                      <a:r>
                        <a:rPr lang="en-US" altLang="zh-CN" sz="1600"/>
                        <a:t>2016</a:t>
                      </a:r>
                      <a:endParaRPr lang="zh-CN" altLang="en-US" sz="1600"/>
                    </a:p>
                  </a:txBody>
                  <a:tcPr marL="72000" marR="36000"/>
                </a:tc>
                <a:extLst>
                  <a:ext uri="{0D108BD9-81ED-4DB2-BD59-A6C34878D82A}"/>
                </a:extLst>
              </a:tr>
              <a:tr h="419706">
                <a:tc>
                  <a:txBody>
                    <a:bodyPr/>
                    <a:lstStyle/>
                    <a:p>
                      <a:r>
                        <a:rPr lang="en-US" altLang="zh-CN" sz="1600"/>
                        <a:t>a[1], *(a+1)</a:t>
                      </a:r>
                      <a:endParaRPr lang="zh-CN" altLang="en-US" sz="1600"/>
                    </a:p>
                  </a:txBody>
                  <a:tcPr marL="72000" marR="36000"/>
                </a:tc>
                <a:tc>
                  <a:txBody>
                    <a:bodyPr/>
                    <a:lstStyle/>
                    <a:p>
                      <a:r>
                        <a:rPr lang="en-US" altLang="zh-CN" sz="1600"/>
                        <a:t>1</a:t>
                      </a:r>
                      <a:r>
                        <a:rPr lang="zh-CN" altLang="en-US" sz="1600"/>
                        <a:t>行</a:t>
                      </a:r>
                      <a:r>
                        <a:rPr lang="en-US" altLang="zh-CN" sz="1600"/>
                        <a:t>0</a:t>
                      </a:r>
                      <a:r>
                        <a:rPr lang="zh-CN" altLang="en-US" sz="1600"/>
                        <a:t>列元素</a:t>
                      </a:r>
                      <a:r>
                        <a:rPr lang="en-US" altLang="zh-CN" sz="1600"/>
                        <a:t>a[1][0]</a:t>
                      </a:r>
                      <a:r>
                        <a:rPr lang="zh-CN" altLang="en-US" sz="1600"/>
                        <a:t>的地址</a:t>
                      </a:r>
                    </a:p>
                  </a:txBody>
                  <a:tcPr marL="72000" marR="36000"/>
                </a:tc>
                <a:tc>
                  <a:txBody>
                    <a:bodyPr/>
                    <a:lstStyle/>
                    <a:p>
                      <a:r>
                        <a:rPr lang="en-US" altLang="zh-CN" sz="1600"/>
                        <a:t>2016</a:t>
                      </a:r>
                      <a:endParaRPr lang="zh-CN" altLang="en-US" sz="1600"/>
                    </a:p>
                  </a:txBody>
                  <a:tcPr marL="72000" marR="36000"/>
                </a:tc>
                <a:extLst>
                  <a:ext uri="{0D108BD9-81ED-4DB2-BD59-A6C34878D82A}"/>
                </a:extLst>
              </a:tr>
              <a:tr h="655431">
                <a:tc>
                  <a:txBody>
                    <a:bodyPr/>
                    <a:lstStyle/>
                    <a:p>
                      <a:r>
                        <a:rPr lang="en-US" altLang="zh-CN" sz="1600"/>
                        <a:t>a[1]+2, *(a+1)+2, &amp;a[1][2]</a:t>
                      </a:r>
                      <a:endParaRPr lang="zh-CN" altLang="en-US" sz="1600"/>
                    </a:p>
                  </a:txBody>
                  <a:tcPr marL="72000" marR="36000"/>
                </a:tc>
                <a:tc>
                  <a:txBody>
                    <a:bodyPr/>
                    <a:lstStyle/>
                    <a:p>
                      <a:r>
                        <a:rPr lang="en-US" altLang="zh-CN" sz="1600"/>
                        <a:t>1</a:t>
                      </a:r>
                      <a:r>
                        <a:rPr lang="zh-CN" altLang="en-US" sz="1600"/>
                        <a:t>行</a:t>
                      </a:r>
                      <a:r>
                        <a:rPr lang="en-US" altLang="zh-CN" sz="1600"/>
                        <a:t>2</a:t>
                      </a:r>
                      <a:r>
                        <a:rPr lang="zh-CN" altLang="en-US" sz="1600"/>
                        <a:t>列元素</a:t>
                      </a:r>
                      <a:r>
                        <a:rPr lang="en-US" altLang="zh-CN" sz="1600"/>
                        <a:t>a[1][2]</a:t>
                      </a:r>
                      <a:r>
                        <a:rPr lang="zh-CN" altLang="en-US" sz="1600"/>
                        <a:t>的地址</a:t>
                      </a:r>
                    </a:p>
                  </a:txBody>
                  <a:tcPr marL="72000" marR="36000"/>
                </a:tc>
                <a:tc>
                  <a:txBody>
                    <a:bodyPr/>
                    <a:lstStyle/>
                    <a:p>
                      <a:r>
                        <a:rPr lang="en-US" altLang="zh-CN" sz="1600"/>
                        <a:t>2024</a:t>
                      </a:r>
                      <a:endParaRPr lang="zh-CN" altLang="en-US" sz="1600"/>
                    </a:p>
                  </a:txBody>
                  <a:tcPr marL="72000" marR="36000"/>
                </a:tc>
                <a:extLst>
                  <a:ext uri="{0D108BD9-81ED-4DB2-BD59-A6C34878D82A}"/>
                </a:extLst>
              </a:tr>
              <a:tr h="655431">
                <a:tc>
                  <a:txBody>
                    <a:bodyPr/>
                    <a:lstStyle/>
                    <a:p>
                      <a:r>
                        <a:rPr lang="en-US" altLang="zh-CN" sz="1600"/>
                        <a:t>*(a[1]+2), *(*(a+1)+2),</a:t>
                      </a:r>
                      <a:r>
                        <a:rPr lang="en-US" altLang="zh-CN" sz="1600" baseline="0"/>
                        <a:t> a[1][2]</a:t>
                      </a:r>
                      <a:endParaRPr lang="zh-CN" altLang="en-US" sz="1600"/>
                    </a:p>
                  </a:txBody>
                  <a:tcPr marL="72000" marR="36000"/>
                </a:tc>
                <a:tc>
                  <a:txBody>
                    <a:bodyPr/>
                    <a:lstStyle/>
                    <a:p>
                      <a:r>
                        <a:rPr lang="en-US" altLang="zh-CN" sz="1600"/>
                        <a:t>1</a:t>
                      </a:r>
                      <a:r>
                        <a:rPr lang="zh-CN" altLang="en-US" sz="1600"/>
                        <a:t>行</a:t>
                      </a:r>
                      <a:r>
                        <a:rPr lang="en-US" altLang="zh-CN" sz="1600"/>
                        <a:t>2</a:t>
                      </a:r>
                      <a:r>
                        <a:rPr lang="zh-CN" altLang="en-US" sz="1600"/>
                        <a:t>列元素</a:t>
                      </a:r>
                      <a:r>
                        <a:rPr lang="en-US" altLang="zh-CN" sz="1600"/>
                        <a:t>a[1][2]</a:t>
                      </a:r>
                      <a:r>
                        <a:rPr lang="zh-CN" altLang="en-US" sz="1600"/>
                        <a:t>的值</a:t>
                      </a:r>
                    </a:p>
                  </a:txBody>
                  <a:tcPr marL="72000" marR="36000"/>
                </a:tc>
                <a:tc>
                  <a:txBody>
                    <a:bodyPr/>
                    <a:lstStyle/>
                    <a:p>
                      <a:r>
                        <a:rPr lang="zh-CN" altLang="en-US" sz="1600"/>
                        <a:t>是元素值，为</a:t>
                      </a:r>
                      <a:r>
                        <a:rPr lang="en-US" altLang="zh-CN" sz="1600"/>
                        <a:t>13</a:t>
                      </a:r>
                      <a:endParaRPr lang="zh-CN" altLang="en-US" sz="1600"/>
                    </a:p>
                  </a:txBody>
                  <a:tcPr marL="72000" marR="36000"/>
                </a:tc>
                <a:extLst>
                  <a:ext uri="{0D108BD9-81ED-4DB2-BD59-A6C34878D82A}"/>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p:cNvSpPr>
          <p:nvPr>
            <p:ph type="title"/>
          </p:nvPr>
        </p:nvSpPr>
        <p:spPr>
          <a:xfrm>
            <a:off x="563563" y="558800"/>
            <a:ext cx="10515600" cy="954088"/>
          </a:xfrm>
        </p:spPr>
        <p:txBody>
          <a:bodyPr/>
          <a:lstStyle/>
          <a:p>
            <a:r>
              <a:rPr lang="zh-CN" altLang="en-US" smtClean="0"/>
              <a:t>多维数组元素的地址</a:t>
            </a:r>
          </a:p>
        </p:txBody>
      </p:sp>
      <p:sp>
        <p:nvSpPr>
          <p:cNvPr id="14" name="MH_Desc_1"/>
          <p:cNvSpPr/>
          <p:nvPr>
            <p:custDataLst>
              <p:tags r:id="rId1"/>
            </p:custDataLst>
          </p:nvPr>
        </p:nvSpPr>
        <p:spPr>
          <a:xfrm>
            <a:off x="563563" y="1392238"/>
            <a:ext cx="10748962" cy="429260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600"/>
              </a:spcBef>
              <a:spcAft>
                <a:spcPts val="600"/>
              </a:spcAft>
              <a:defRPr/>
            </a:pPr>
            <a:r>
              <a:rPr lang="en-US" altLang="zh-CN">
                <a:solidFill>
                  <a:schemeClr val="tx1"/>
                </a:solidFill>
              </a:rPr>
              <a:t>C</a:t>
            </a:r>
            <a:r>
              <a:rPr lang="zh-CN" altLang="en-US">
                <a:solidFill>
                  <a:schemeClr val="tx1"/>
                </a:solidFill>
              </a:rPr>
              <a:t>语言的地址信息中既包含位置信息</a:t>
            </a:r>
            <a:r>
              <a:rPr lang="en-US" altLang="zh-CN">
                <a:solidFill>
                  <a:schemeClr val="tx1"/>
                </a:solidFill>
              </a:rPr>
              <a:t>(</a:t>
            </a:r>
            <a:r>
              <a:rPr lang="zh-CN" altLang="en-US">
                <a:solidFill>
                  <a:schemeClr val="tx1"/>
                </a:solidFill>
              </a:rPr>
              <a:t>如内存编号</a:t>
            </a:r>
            <a:r>
              <a:rPr lang="en-US" altLang="zh-CN">
                <a:solidFill>
                  <a:schemeClr val="tx1"/>
                </a:solidFill>
              </a:rPr>
              <a:t>2000)</a:t>
            </a:r>
            <a:r>
              <a:rPr lang="zh-CN" altLang="en-US">
                <a:solidFill>
                  <a:schemeClr val="tx1"/>
                </a:solidFill>
              </a:rPr>
              <a:t>，还包含它所指向的数据的类型信息。</a:t>
            </a:r>
            <a:endParaRPr lang="en-US" altLang="zh-CN">
              <a:solidFill>
                <a:schemeClr val="tx1"/>
              </a:solidFill>
            </a:endParaRPr>
          </a:p>
          <a:p>
            <a:pPr algn="just" fontAlgn="auto">
              <a:lnSpc>
                <a:spcPct val="120000"/>
              </a:lnSpc>
              <a:spcBef>
                <a:spcPts val="600"/>
              </a:spcBef>
              <a:spcAft>
                <a:spcPts val="600"/>
              </a:spcAft>
              <a:defRPr/>
            </a:pPr>
            <a:r>
              <a:rPr lang="en-US" altLang="zh-CN">
                <a:solidFill>
                  <a:schemeClr val="tx1"/>
                </a:solidFill>
              </a:rPr>
              <a:t>a[0]</a:t>
            </a:r>
            <a:r>
              <a:rPr lang="zh-CN" altLang="en-US">
                <a:solidFill>
                  <a:schemeClr val="tx1"/>
                </a:solidFill>
              </a:rPr>
              <a:t>是一维数组名，它是一维数组中起始元素的地址，</a:t>
            </a:r>
            <a:r>
              <a:rPr lang="en-US" altLang="zh-CN">
                <a:solidFill>
                  <a:schemeClr val="tx1"/>
                </a:solidFill>
              </a:rPr>
              <a:t>a</a:t>
            </a:r>
            <a:r>
              <a:rPr lang="zh-CN" altLang="en-US">
                <a:solidFill>
                  <a:schemeClr val="tx1"/>
                </a:solidFill>
              </a:rPr>
              <a:t>是二维数组名，它是二维数组的首行起始地址，二者的纯地址是相同的，即</a:t>
            </a:r>
            <a:r>
              <a:rPr lang="en-US" altLang="zh-CN">
                <a:solidFill>
                  <a:schemeClr val="tx1"/>
                </a:solidFill>
              </a:rPr>
              <a:t>2000</a:t>
            </a:r>
            <a:r>
              <a:rPr lang="zh-CN" altLang="en-US">
                <a:solidFill>
                  <a:schemeClr val="tx1"/>
                </a:solidFill>
              </a:rPr>
              <a:t>，但它们的基类型不同，即它们指向的数据的类型不同，前者是整型数据，后者是一维数组。</a:t>
            </a:r>
            <a:endParaRPr lang="en-US" altLang="zh-CN">
              <a:solidFill>
                <a:schemeClr val="tx1"/>
              </a:solidFill>
            </a:endParaRPr>
          </a:p>
          <a:p>
            <a:pPr algn="just" fontAlgn="auto">
              <a:lnSpc>
                <a:spcPct val="120000"/>
              </a:lnSpc>
              <a:spcBef>
                <a:spcPts val="600"/>
              </a:spcBef>
              <a:spcAft>
                <a:spcPts val="600"/>
              </a:spcAft>
              <a:defRPr/>
            </a:pPr>
            <a:r>
              <a:rPr lang="zh-CN" altLang="en-US">
                <a:solidFill>
                  <a:schemeClr val="tx1"/>
                </a:solidFill>
              </a:rPr>
              <a:t>如果用一个指针变量</a:t>
            </a:r>
            <a:r>
              <a:rPr lang="en-US" altLang="zh-CN">
                <a:solidFill>
                  <a:schemeClr val="tx1"/>
                </a:solidFill>
              </a:rPr>
              <a:t>pt</a:t>
            </a:r>
            <a:r>
              <a:rPr lang="zh-CN" altLang="en-US">
                <a:solidFill>
                  <a:schemeClr val="tx1"/>
                </a:solidFill>
              </a:rPr>
              <a:t>来指向此一维数组，应当这样定义</a:t>
            </a:r>
            <a:r>
              <a:rPr lang="en-US" altLang="zh-CN">
                <a:solidFill>
                  <a:schemeClr val="tx1"/>
                </a:solidFill>
              </a:rPr>
              <a:t>: </a:t>
            </a:r>
          </a:p>
          <a:p>
            <a:pPr algn="just" fontAlgn="auto">
              <a:lnSpc>
                <a:spcPct val="120000"/>
              </a:lnSpc>
              <a:spcBef>
                <a:spcPts val="600"/>
              </a:spcBef>
              <a:spcAft>
                <a:spcPts val="600"/>
              </a:spcAft>
              <a:defRPr/>
            </a:pPr>
            <a:endParaRPr lang="en-US" altLang="zh-CN">
              <a:solidFill>
                <a:schemeClr val="tx1"/>
              </a:solidFill>
            </a:endParaRPr>
          </a:p>
        </p:txBody>
      </p:sp>
      <p:sp>
        <p:nvSpPr>
          <p:cNvPr id="25" name="圆角矩形 24">
            <a:extLst>
              <a:ext uri="{FF2B5EF4-FFF2-40B4-BE49-F238E27FC236}"/>
            </a:extLst>
          </p:cNvPr>
          <p:cNvSpPr/>
          <p:nvPr/>
        </p:nvSpPr>
        <p:spPr>
          <a:xfrm>
            <a:off x="1131888" y="3619500"/>
            <a:ext cx="9613900" cy="903288"/>
          </a:xfrm>
          <a:prstGeom prst="roundRect">
            <a:avLst>
              <a:gd name="adj" fmla="val 9065"/>
            </a:avLst>
          </a:prstGeom>
        </p:spPr>
        <p:style>
          <a:lnRef idx="2">
            <a:schemeClr val="accent1"/>
          </a:lnRef>
          <a:fillRef idx="1">
            <a:schemeClr val="lt1"/>
          </a:fillRef>
          <a:effectRef idx="0">
            <a:schemeClr val="accent1"/>
          </a:effectRef>
          <a:fontRef idx="minor">
            <a:schemeClr val="dk1"/>
          </a:fontRef>
        </p:style>
        <p:txBody>
          <a:bodyPr spcCol="360000"/>
          <a:lstStyle/>
          <a:p>
            <a:pPr algn="just" fontAlgn="auto">
              <a:lnSpc>
                <a:spcPct val="120000"/>
              </a:lnSpc>
              <a:spcBef>
                <a:spcPts val="600"/>
              </a:spcBef>
              <a:spcAft>
                <a:spcPts val="600"/>
              </a:spcAft>
              <a:defRPr/>
            </a:pPr>
            <a:r>
              <a:rPr lang="en-US" altLang="zh-CN" sz="1600">
                <a:solidFill>
                  <a:schemeClr val="tx1"/>
                </a:solidFill>
              </a:rPr>
              <a:t>int (*pt)[4];</a:t>
            </a:r>
          </a:p>
          <a:p>
            <a:pPr algn="just" fontAlgn="auto">
              <a:lnSpc>
                <a:spcPct val="120000"/>
              </a:lnSpc>
              <a:spcBef>
                <a:spcPts val="600"/>
              </a:spcBef>
              <a:spcAft>
                <a:spcPts val="600"/>
              </a:spcAft>
              <a:defRPr/>
            </a:pPr>
            <a:r>
              <a:rPr lang="en-US" altLang="zh-CN" sz="1600">
                <a:solidFill>
                  <a:srgbClr val="008000"/>
                </a:solidFill>
              </a:rPr>
              <a:t>//</a:t>
            </a:r>
            <a:r>
              <a:rPr lang="zh-CN" altLang="en-US" sz="1600">
                <a:solidFill>
                  <a:srgbClr val="008000"/>
                </a:solidFill>
              </a:rPr>
              <a:t>表示</a:t>
            </a:r>
            <a:r>
              <a:rPr lang="en-US" altLang="zh-CN" sz="1600">
                <a:solidFill>
                  <a:srgbClr val="008000"/>
                </a:solidFill>
              </a:rPr>
              <a:t>pt</a:t>
            </a:r>
            <a:r>
              <a:rPr lang="zh-CN" altLang="en-US" sz="1600">
                <a:solidFill>
                  <a:srgbClr val="008000"/>
                </a:solidFill>
              </a:rPr>
              <a:t>指向由</a:t>
            </a:r>
            <a:r>
              <a:rPr lang="en-US" altLang="zh-CN" sz="1600">
                <a:solidFill>
                  <a:srgbClr val="008000"/>
                </a:solidFill>
              </a:rPr>
              <a:t>4</a:t>
            </a:r>
            <a:r>
              <a:rPr lang="zh-CN" altLang="en-US" sz="1600">
                <a:solidFill>
                  <a:srgbClr val="008000"/>
                </a:solidFill>
              </a:rPr>
              <a:t>个整型元素组成的一维数组，此时指针变量</a:t>
            </a:r>
            <a:r>
              <a:rPr lang="en-US" altLang="zh-CN" sz="1600">
                <a:solidFill>
                  <a:srgbClr val="008000"/>
                </a:solidFill>
              </a:rPr>
              <a:t>pt</a:t>
            </a:r>
            <a:r>
              <a:rPr lang="zh-CN" altLang="en-US" sz="1600">
                <a:solidFill>
                  <a:srgbClr val="008000"/>
                </a:solidFill>
              </a:rPr>
              <a:t>的基类型是由</a:t>
            </a:r>
            <a:r>
              <a:rPr lang="en-US" altLang="zh-CN" sz="1600">
                <a:solidFill>
                  <a:srgbClr val="008000"/>
                </a:solidFill>
              </a:rPr>
              <a:t>4</a:t>
            </a:r>
            <a:r>
              <a:rPr lang="zh-CN" altLang="en-US" sz="1600">
                <a:solidFill>
                  <a:srgbClr val="008000"/>
                </a:solidFill>
              </a:rPr>
              <a:t>个整型元素组成的一维数组</a:t>
            </a:r>
            <a:endParaRPr lang="en-US" altLang="zh-CN" sz="1600">
              <a:solidFill>
                <a:srgbClr val="008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a:xfrm>
            <a:off x="631825" y="339725"/>
            <a:ext cx="10515600" cy="954088"/>
          </a:xfrm>
        </p:spPr>
        <p:txBody>
          <a:bodyPr/>
          <a:lstStyle/>
          <a:p>
            <a:r>
              <a:rPr lang="zh-CN" altLang="en-US" smtClean="0"/>
              <a:t>多维数组元素的地址</a:t>
            </a:r>
          </a:p>
        </p:txBody>
      </p:sp>
      <p:sp>
        <p:nvSpPr>
          <p:cNvPr id="66562" name="内容占位符 2"/>
          <p:cNvSpPr>
            <a:spLocks noGrp="1"/>
          </p:cNvSpPr>
          <p:nvPr>
            <p:ph idx="1"/>
          </p:nvPr>
        </p:nvSpPr>
        <p:spPr>
          <a:xfrm>
            <a:off x="501650" y="1090613"/>
            <a:ext cx="9721850"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8.11】</a:t>
            </a:r>
            <a:r>
              <a:rPr lang="zh-CN" altLang="en-US" sz="2000" smtClean="0">
                <a:solidFill>
                  <a:schemeClr val="accent1"/>
                </a:solidFill>
              </a:rPr>
              <a:t>输出二维数组的有关数据</a:t>
            </a:r>
            <a:r>
              <a:rPr lang="en-US" altLang="zh-CN" sz="2000" smtClean="0">
                <a:solidFill>
                  <a:schemeClr val="accent1"/>
                </a:solidFill>
              </a:rPr>
              <a:t>(</a:t>
            </a:r>
            <a:r>
              <a:rPr lang="zh-CN" altLang="en-US" sz="2000" smtClean="0">
                <a:solidFill>
                  <a:schemeClr val="accent1"/>
                </a:solidFill>
              </a:rPr>
              <a:t>地址和元素的值</a:t>
            </a:r>
            <a:r>
              <a:rPr lang="en-US" altLang="zh-CN" sz="2000" smtClean="0">
                <a:solidFill>
                  <a:schemeClr val="accent1"/>
                </a:solidFill>
              </a:rPr>
              <a:t>)</a:t>
            </a:r>
            <a:r>
              <a:rPr lang="zh-CN" altLang="en-US" sz="2000" smtClean="0">
                <a:solidFill>
                  <a:schemeClr val="accent1"/>
                </a:solidFill>
              </a:rPr>
              <a:t>。</a:t>
            </a:r>
          </a:p>
        </p:txBody>
      </p:sp>
      <p:sp>
        <p:nvSpPr>
          <p:cNvPr id="29" name="圆角矩形 12">
            <a:extLst>
              <a:ext uri="{FF2B5EF4-FFF2-40B4-BE49-F238E27FC236}"/>
            </a:extLst>
          </p:cNvPr>
          <p:cNvSpPr/>
          <p:nvPr/>
        </p:nvSpPr>
        <p:spPr>
          <a:xfrm>
            <a:off x="749300" y="1595438"/>
            <a:ext cx="6854825" cy="3781425"/>
          </a:xfrm>
          <a:prstGeom prst="roundRect">
            <a:avLst>
              <a:gd name="adj" fmla="val 1868"/>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int a[3][4]={1,3,5,7,9,11,13,15,17,19,21,23};</a:t>
            </a:r>
          </a:p>
          <a:p>
            <a:pPr defTabSz="363538" fontAlgn="auto">
              <a:lnSpc>
                <a:spcPct val="120000"/>
              </a:lnSpc>
              <a:spcBef>
                <a:spcPts val="0"/>
              </a:spcBef>
              <a:spcAft>
                <a:spcPts val="0"/>
              </a:spcAft>
              <a:defRPr/>
            </a:pPr>
            <a:r>
              <a:rPr lang="en-US" altLang="zh-CN" sz="1400"/>
              <a:t>	printf("%d,%d\n",a,*a);				</a:t>
            </a:r>
            <a:r>
              <a:rPr lang="en-US" altLang="zh-CN" sz="1400">
                <a:solidFill>
                  <a:srgbClr val="008000"/>
                </a:solidFill>
              </a:rPr>
              <a:t>//0</a:t>
            </a:r>
            <a:r>
              <a:rPr lang="zh-CN" altLang="en-US" sz="1400">
                <a:solidFill>
                  <a:srgbClr val="008000"/>
                </a:solidFill>
              </a:rPr>
              <a:t>行起始地址和</a:t>
            </a:r>
            <a:r>
              <a:rPr lang="en-US" altLang="zh-CN" sz="1400">
                <a:solidFill>
                  <a:srgbClr val="008000"/>
                </a:solidFill>
              </a:rPr>
              <a:t>0</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a:t>
            </a:r>
          </a:p>
          <a:p>
            <a:pPr defTabSz="363538" fontAlgn="auto">
              <a:lnSpc>
                <a:spcPct val="120000"/>
              </a:lnSpc>
              <a:spcBef>
                <a:spcPts val="0"/>
              </a:spcBef>
              <a:spcAft>
                <a:spcPts val="0"/>
              </a:spcAft>
              <a:defRPr/>
            </a:pPr>
            <a:r>
              <a:rPr lang="zh-CN" altLang="en-US" sz="1400"/>
              <a:t>	</a:t>
            </a:r>
            <a:r>
              <a:rPr lang="en-US" altLang="zh-CN" sz="1400"/>
              <a:t>printf("%d,%d\n",a[0],*(a+0));			</a:t>
            </a:r>
            <a:r>
              <a:rPr lang="en-US" altLang="zh-CN" sz="1400">
                <a:solidFill>
                  <a:srgbClr val="008000"/>
                </a:solidFill>
              </a:rPr>
              <a:t>//0</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a:t>
            </a:r>
          </a:p>
          <a:p>
            <a:pPr defTabSz="363538" fontAlgn="auto">
              <a:lnSpc>
                <a:spcPct val="120000"/>
              </a:lnSpc>
              <a:spcBef>
                <a:spcPts val="0"/>
              </a:spcBef>
              <a:spcAft>
                <a:spcPts val="0"/>
              </a:spcAft>
              <a:defRPr/>
            </a:pPr>
            <a:r>
              <a:rPr lang="zh-CN" altLang="en-US" sz="1400"/>
              <a:t>	</a:t>
            </a:r>
            <a:r>
              <a:rPr lang="en-US" altLang="zh-CN" sz="1400"/>
              <a:t>printf("%d,%d\n",&amp;a[0],&amp;a[0][0]);		</a:t>
            </a:r>
            <a:r>
              <a:rPr lang="en-US" altLang="zh-CN" sz="1400">
                <a:solidFill>
                  <a:srgbClr val="008000"/>
                </a:solidFill>
              </a:rPr>
              <a:t>//0</a:t>
            </a:r>
            <a:r>
              <a:rPr lang="zh-CN" altLang="en-US" sz="1400">
                <a:solidFill>
                  <a:srgbClr val="008000"/>
                </a:solidFill>
              </a:rPr>
              <a:t>行起始地址和</a:t>
            </a:r>
            <a:r>
              <a:rPr lang="en-US" altLang="zh-CN" sz="1400">
                <a:solidFill>
                  <a:srgbClr val="008000"/>
                </a:solidFill>
              </a:rPr>
              <a:t>0</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a:t>
            </a:r>
          </a:p>
          <a:p>
            <a:pPr defTabSz="363538" fontAlgn="auto">
              <a:lnSpc>
                <a:spcPct val="120000"/>
              </a:lnSpc>
              <a:spcBef>
                <a:spcPts val="0"/>
              </a:spcBef>
              <a:spcAft>
                <a:spcPts val="0"/>
              </a:spcAft>
              <a:defRPr/>
            </a:pPr>
            <a:r>
              <a:rPr lang="zh-CN" altLang="en-US" sz="1400"/>
              <a:t>	</a:t>
            </a:r>
            <a:r>
              <a:rPr lang="en-US" altLang="zh-CN" sz="1400"/>
              <a:t>printf("%d,%d\n",a[1],a+1);			</a:t>
            </a:r>
            <a:r>
              <a:rPr lang="en-US" altLang="zh-CN" sz="1400">
                <a:solidFill>
                  <a:srgbClr val="008000"/>
                </a:solidFill>
              </a:rPr>
              <a:t>//1</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列元素地址和</a:t>
            </a:r>
            <a:r>
              <a:rPr lang="en-US" altLang="zh-CN" sz="1400">
                <a:solidFill>
                  <a:srgbClr val="008000"/>
                </a:solidFill>
              </a:rPr>
              <a:t>1</a:t>
            </a:r>
            <a:r>
              <a:rPr lang="zh-CN" altLang="en-US" sz="1400">
                <a:solidFill>
                  <a:srgbClr val="008000"/>
                </a:solidFill>
              </a:rPr>
              <a:t>行起始地址</a:t>
            </a:r>
          </a:p>
          <a:p>
            <a:pPr defTabSz="363538" fontAlgn="auto">
              <a:lnSpc>
                <a:spcPct val="120000"/>
              </a:lnSpc>
              <a:spcBef>
                <a:spcPts val="0"/>
              </a:spcBef>
              <a:spcAft>
                <a:spcPts val="0"/>
              </a:spcAft>
              <a:defRPr/>
            </a:pPr>
            <a:r>
              <a:rPr lang="zh-CN" altLang="en-US" sz="1400"/>
              <a:t>	</a:t>
            </a:r>
            <a:r>
              <a:rPr lang="en-US" altLang="zh-CN" sz="1400"/>
              <a:t>printf("%d,%d\n",&amp;a[1][0],*(a+1)+0);	</a:t>
            </a:r>
            <a:r>
              <a:rPr lang="en-US" altLang="zh-CN" sz="1400">
                <a:solidFill>
                  <a:srgbClr val="008000"/>
                </a:solidFill>
              </a:rPr>
              <a:t>//1</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a:t>
            </a:r>
          </a:p>
          <a:p>
            <a:pPr defTabSz="363538" fontAlgn="auto">
              <a:lnSpc>
                <a:spcPct val="120000"/>
              </a:lnSpc>
              <a:spcBef>
                <a:spcPts val="0"/>
              </a:spcBef>
              <a:spcAft>
                <a:spcPts val="0"/>
              </a:spcAft>
              <a:defRPr/>
            </a:pPr>
            <a:r>
              <a:rPr lang="zh-CN" altLang="en-US" sz="1400"/>
              <a:t>	</a:t>
            </a:r>
            <a:r>
              <a:rPr lang="en-US" altLang="zh-CN" sz="1400"/>
              <a:t>printf("%d,%d\n",a[2],*(a+2));			</a:t>
            </a:r>
            <a:r>
              <a:rPr lang="en-US" altLang="zh-CN" sz="1400">
                <a:solidFill>
                  <a:srgbClr val="008000"/>
                </a:solidFill>
              </a:rPr>
              <a:t>//2</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a:t>
            </a:r>
          </a:p>
          <a:p>
            <a:pPr defTabSz="363538" fontAlgn="auto">
              <a:lnSpc>
                <a:spcPct val="120000"/>
              </a:lnSpc>
              <a:spcBef>
                <a:spcPts val="0"/>
              </a:spcBef>
              <a:spcAft>
                <a:spcPts val="0"/>
              </a:spcAft>
              <a:defRPr/>
            </a:pPr>
            <a:r>
              <a:rPr lang="zh-CN" altLang="en-US" sz="1400"/>
              <a:t>	</a:t>
            </a:r>
            <a:r>
              <a:rPr lang="en-US" altLang="zh-CN" sz="1400"/>
              <a:t>printf("%d,%d\n",&amp;a[2],a+2);			</a:t>
            </a:r>
            <a:r>
              <a:rPr lang="en-US" altLang="zh-CN" sz="1400">
                <a:solidFill>
                  <a:srgbClr val="008000"/>
                </a:solidFill>
              </a:rPr>
              <a:t>//2</a:t>
            </a:r>
            <a:r>
              <a:rPr lang="zh-CN" altLang="en-US" sz="1400">
                <a:solidFill>
                  <a:srgbClr val="008000"/>
                </a:solidFill>
              </a:rPr>
              <a:t>行起始地址</a:t>
            </a:r>
          </a:p>
          <a:p>
            <a:pPr defTabSz="363538" fontAlgn="auto">
              <a:lnSpc>
                <a:spcPct val="120000"/>
              </a:lnSpc>
              <a:spcBef>
                <a:spcPts val="0"/>
              </a:spcBef>
              <a:spcAft>
                <a:spcPts val="0"/>
              </a:spcAft>
              <a:defRPr/>
            </a:pPr>
            <a:r>
              <a:rPr lang="zh-CN" altLang="en-US" sz="1400"/>
              <a:t>	</a:t>
            </a:r>
            <a:r>
              <a:rPr lang="en-US" altLang="zh-CN" sz="1400"/>
              <a:t>printf("%d,%d\n",a[1][0],*(*(a+1)+0));	</a:t>
            </a:r>
            <a:r>
              <a:rPr lang="en-US" altLang="zh-CN" sz="1400">
                <a:solidFill>
                  <a:srgbClr val="008000"/>
                </a:solidFill>
              </a:rPr>
              <a:t>//1</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列元素的值</a:t>
            </a:r>
          </a:p>
          <a:p>
            <a:pPr defTabSz="363538" fontAlgn="auto">
              <a:lnSpc>
                <a:spcPct val="120000"/>
              </a:lnSpc>
              <a:spcBef>
                <a:spcPts val="0"/>
              </a:spcBef>
              <a:spcAft>
                <a:spcPts val="0"/>
              </a:spcAft>
              <a:defRPr/>
            </a:pPr>
            <a:r>
              <a:rPr lang="zh-CN" altLang="en-US" sz="1400"/>
              <a:t>	</a:t>
            </a:r>
            <a:r>
              <a:rPr lang="en-US" altLang="zh-CN" sz="1400"/>
              <a:t>printf("%d,%d\n",*a[2],*(*(a+2)+0));	</a:t>
            </a:r>
            <a:r>
              <a:rPr lang="en-US" altLang="zh-CN" sz="1400">
                <a:solidFill>
                  <a:srgbClr val="008000"/>
                </a:solidFill>
              </a:rPr>
              <a:t>//2</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列元素的值</a:t>
            </a:r>
          </a:p>
          <a:p>
            <a:pPr defTabSz="363538" fontAlgn="auto">
              <a:lnSpc>
                <a:spcPct val="120000"/>
              </a:lnSpc>
              <a:spcBef>
                <a:spcPts val="0"/>
              </a:spcBef>
              <a:spcAft>
                <a:spcPts val="0"/>
              </a:spcAft>
              <a:defRPr/>
            </a:pPr>
            <a:r>
              <a:rPr lang="zh-CN" altLang="en-US" sz="1400"/>
              <a:t>	</a:t>
            </a:r>
            <a:r>
              <a:rPr lang="en-US" altLang="zh-CN" sz="1400"/>
              <a:t>return 0;</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pic>
        <p:nvPicPr>
          <p:cNvPr id="66564" name="图片 3"/>
          <p:cNvPicPr>
            <a:picLocks noChangeAspect="1"/>
          </p:cNvPicPr>
          <p:nvPr/>
        </p:nvPicPr>
        <p:blipFill>
          <a:blip r:embed="rId3"/>
          <a:srcRect/>
          <a:stretch>
            <a:fillRect/>
          </a:stretch>
        </p:blipFill>
        <p:spPr bwMode="auto">
          <a:xfrm>
            <a:off x="7851775" y="3471863"/>
            <a:ext cx="3457575" cy="1905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ctrTitle"/>
          </p:nvPr>
        </p:nvSpPr>
        <p:spPr/>
        <p:txBody>
          <a:bodyPr/>
          <a:lstStyle/>
          <a:p>
            <a:r>
              <a:rPr lang="zh-CN" altLang="en-US" smtClean="0"/>
              <a:t>指针变量</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p:cNvSpPr>
          <p:nvPr>
            <p:ph type="title"/>
          </p:nvPr>
        </p:nvSpPr>
        <p:spPr>
          <a:xfrm>
            <a:off x="631825" y="339725"/>
            <a:ext cx="10515600" cy="954088"/>
          </a:xfrm>
        </p:spPr>
        <p:txBody>
          <a:bodyPr/>
          <a:lstStyle/>
          <a:p>
            <a:r>
              <a:rPr lang="zh-CN" altLang="en-US" smtClean="0"/>
              <a:t>指向数组元素的指针变量</a:t>
            </a:r>
          </a:p>
        </p:txBody>
      </p:sp>
      <p:sp>
        <p:nvSpPr>
          <p:cNvPr id="68610" name="内容占位符 2"/>
          <p:cNvSpPr>
            <a:spLocks noGrp="1"/>
          </p:cNvSpPr>
          <p:nvPr>
            <p:ph idx="1"/>
          </p:nvPr>
        </p:nvSpPr>
        <p:spPr>
          <a:xfrm>
            <a:off x="501650" y="1090613"/>
            <a:ext cx="10807700"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8.12】</a:t>
            </a:r>
            <a:r>
              <a:rPr lang="zh-CN" altLang="en-US" sz="2000" smtClean="0">
                <a:solidFill>
                  <a:schemeClr val="accent1"/>
                </a:solidFill>
              </a:rPr>
              <a:t>有一个</a:t>
            </a:r>
            <a:r>
              <a:rPr lang="en-US" altLang="zh-CN" sz="2000" smtClean="0">
                <a:solidFill>
                  <a:schemeClr val="accent1"/>
                </a:solidFill>
              </a:rPr>
              <a:t>3×4</a:t>
            </a:r>
            <a:r>
              <a:rPr lang="zh-CN" altLang="en-US" sz="2000" smtClean="0">
                <a:solidFill>
                  <a:schemeClr val="accent1"/>
                </a:solidFill>
              </a:rPr>
              <a:t>的二维数组，要求用指向元素的指针变量输出二维数组各元素的值。</a:t>
            </a:r>
          </a:p>
        </p:txBody>
      </p:sp>
      <p:sp>
        <p:nvSpPr>
          <p:cNvPr id="29" name="圆角矩形 12">
            <a:extLst>
              <a:ext uri="{FF2B5EF4-FFF2-40B4-BE49-F238E27FC236}"/>
            </a:extLst>
          </p:cNvPr>
          <p:cNvSpPr/>
          <p:nvPr/>
        </p:nvSpPr>
        <p:spPr>
          <a:xfrm>
            <a:off x="749300" y="1595438"/>
            <a:ext cx="5900738" cy="2946400"/>
          </a:xfrm>
          <a:prstGeom prst="roundRect">
            <a:avLst>
              <a:gd name="adj" fmla="val 1868"/>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int a[3][4]={1,3,5,7,9,11,13,15,17,19,21,23};</a:t>
            </a:r>
          </a:p>
          <a:p>
            <a:pPr defTabSz="363538" fontAlgn="auto">
              <a:lnSpc>
                <a:spcPct val="120000"/>
              </a:lnSpc>
              <a:spcBef>
                <a:spcPts val="0"/>
              </a:spcBef>
              <a:spcAft>
                <a:spcPts val="0"/>
              </a:spcAft>
              <a:defRPr/>
            </a:pPr>
            <a:r>
              <a:rPr lang="en-US" altLang="zh-CN" sz="1400"/>
              <a:t>	int *p;							</a:t>
            </a:r>
            <a:r>
              <a:rPr lang="en-US" altLang="zh-CN" sz="1400">
                <a:solidFill>
                  <a:srgbClr val="008000"/>
                </a:solidFill>
              </a:rPr>
              <a:t>//p</a:t>
            </a:r>
            <a:r>
              <a:rPr lang="zh-CN" altLang="en-US" sz="1400">
                <a:solidFill>
                  <a:srgbClr val="008000"/>
                </a:solidFill>
              </a:rPr>
              <a:t>是</a:t>
            </a:r>
            <a:r>
              <a:rPr lang="en-US" altLang="zh-CN" sz="1400">
                <a:solidFill>
                  <a:srgbClr val="008000"/>
                </a:solidFill>
              </a:rPr>
              <a:t>int *</a:t>
            </a:r>
            <a:r>
              <a:rPr lang="zh-CN" altLang="en-US" sz="1400">
                <a:solidFill>
                  <a:srgbClr val="008000"/>
                </a:solidFill>
              </a:rPr>
              <a:t>型指针变量</a:t>
            </a:r>
          </a:p>
          <a:p>
            <a:pPr defTabSz="363538" fontAlgn="auto">
              <a:lnSpc>
                <a:spcPct val="120000"/>
              </a:lnSpc>
              <a:spcBef>
                <a:spcPts val="0"/>
              </a:spcBef>
              <a:spcAft>
                <a:spcPts val="0"/>
              </a:spcAft>
              <a:defRPr/>
            </a:pPr>
            <a:r>
              <a:rPr lang="zh-CN" altLang="en-US" sz="1400"/>
              <a:t>	</a:t>
            </a:r>
            <a:r>
              <a:rPr lang="en-US" altLang="zh-CN" sz="1400"/>
              <a:t>for(p=a[0];p&lt;a[0]+12;p++)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依次指向下一个元素</a:t>
            </a:r>
          </a:p>
          <a:p>
            <a:pPr defTabSz="363538" fontAlgn="auto">
              <a:lnSpc>
                <a:spcPct val="120000"/>
              </a:lnSpc>
              <a:spcBef>
                <a:spcPts val="0"/>
              </a:spcBef>
              <a:spcAft>
                <a:spcPts val="0"/>
              </a:spcAft>
              <a:defRPr/>
            </a:pPr>
            <a:r>
              <a:rPr lang="zh-CN" altLang="en-US" sz="1400"/>
              <a:t>	</a:t>
            </a:r>
            <a:r>
              <a:rPr lang="en-US" altLang="zh-CN" sz="1400"/>
              <a:t>{	if((p-a[0])%4==0) printf("\n");	</a:t>
            </a:r>
            <a:r>
              <a:rPr lang="en-US" altLang="zh-CN" sz="1400">
                <a:solidFill>
                  <a:srgbClr val="008000"/>
                </a:solidFill>
              </a:rPr>
              <a:t>//p</a:t>
            </a:r>
            <a:r>
              <a:rPr lang="zh-CN" altLang="en-US" sz="1400">
                <a:solidFill>
                  <a:srgbClr val="008000"/>
                </a:solidFill>
              </a:rPr>
              <a:t>移动</a:t>
            </a:r>
            <a:r>
              <a:rPr lang="en-US" altLang="zh-CN" sz="1400">
                <a:solidFill>
                  <a:srgbClr val="008000"/>
                </a:solidFill>
              </a:rPr>
              <a:t>4</a:t>
            </a:r>
            <a:r>
              <a:rPr lang="zh-CN" altLang="en-US" sz="1400">
                <a:solidFill>
                  <a:srgbClr val="008000"/>
                </a:solidFill>
              </a:rPr>
              <a:t>次后换行</a:t>
            </a:r>
          </a:p>
          <a:p>
            <a:pPr defTabSz="363538" fontAlgn="auto">
              <a:lnSpc>
                <a:spcPct val="120000"/>
              </a:lnSpc>
              <a:spcBef>
                <a:spcPts val="0"/>
              </a:spcBef>
              <a:spcAft>
                <a:spcPts val="0"/>
              </a:spcAft>
              <a:defRPr/>
            </a:pPr>
            <a:r>
              <a:rPr lang="zh-CN" altLang="en-US" sz="1400"/>
              <a:t>		</a:t>
            </a:r>
            <a:r>
              <a:rPr lang="en-US" altLang="zh-CN" sz="1400"/>
              <a:t>printf("%4d",*p);				</a:t>
            </a:r>
            <a:r>
              <a:rPr lang="en-US" altLang="zh-CN" sz="1400">
                <a:solidFill>
                  <a:srgbClr val="008000"/>
                </a:solidFill>
              </a:rPr>
              <a:t>//</a:t>
            </a:r>
            <a:r>
              <a:rPr lang="zh-CN" altLang="en-US" sz="1400">
                <a:solidFill>
                  <a:srgbClr val="008000"/>
                </a:solidFill>
              </a:rPr>
              <a:t>输出</a:t>
            </a:r>
            <a:r>
              <a:rPr lang="en-US" altLang="zh-CN" sz="1400">
                <a:solidFill>
                  <a:srgbClr val="008000"/>
                </a:solidFill>
              </a:rPr>
              <a:t>p</a:t>
            </a:r>
            <a:r>
              <a:rPr lang="zh-CN" altLang="en-US" sz="1400">
                <a:solidFill>
                  <a:srgbClr val="008000"/>
                </a:solidFill>
              </a:rPr>
              <a:t>指向的元素的值 </a:t>
            </a:r>
          </a:p>
          <a:p>
            <a:pPr defTabSz="363538" fontAlgn="auto">
              <a:lnSpc>
                <a:spcPct val="120000"/>
              </a:lnSpc>
              <a:spcBef>
                <a:spcPts val="0"/>
              </a:spcBef>
              <a:spcAft>
                <a:spcPts val="0"/>
              </a:spcAft>
              <a:defRPr/>
            </a:pPr>
            <a:r>
              <a:rPr lang="zh-CN" altLang="en-US" sz="1400"/>
              <a:t>	</a:t>
            </a:r>
            <a:r>
              <a:rPr lang="en-US" altLang="zh-CN" sz="1400"/>
              <a:t>}</a:t>
            </a:r>
          </a:p>
          <a:p>
            <a:pPr defTabSz="363538" fontAlgn="auto">
              <a:lnSpc>
                <a:spcPct val="120000"/>
              </a:lnSpc>
              <a:spcBef>
                <a:spcPts val="0"/>
              </a:spcBef>
              <a:spcAft>
                <a:spcPts val="0"/>
              </a:spcAft>
              <a:defRPr/>
            </a:pPr>
            <a:r>
              <a:rPr lang="en-US" altLang="zh-CN" sz="1400"/>
              <a:t>	printf("\n");</a:t>
            </a:r>
          </a:p>
          <a:p>
            <a:pPr defTabSz="363538" fontAlgn="auto">
              <a:lnSpc>
                <a:spcPct val="120000"/>
              </a:lnSpc>
              <a:spcBef>
                <a:spcPts val="0"/>
              </a:spcBef>
              <a:spcAft>
                <a:spcPts val="0"/>
              </a:spcAft>
              <a:defRPr/>
            </a:pPr>
            <a:r>
              <a:rPr lang="en-US" altLang="zh-CN" sz="1400"/>
              <a:t>	return 0;</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pic>
        <p:nvPicPr>
          <p:cNvPr id="68612" name="图片 4"/>
          <p:cNvPicPr>
            <a:picLocks noChangeAspect="1"/>
          </p:cNvPicPr>
          <p:nvPr/>
        </p:nvPicPr>
        <p:blipFill>
          <a:blip r:embed="rId3"/>
          <a:srcRect/>
          <a:stretch>
            <a:fillRect/>
          </a:stretch>
        </p:blipFill>
        <p:spPr bwMode="auto">
          <a:xfrm>
            <a:off x="1936750" y="5051425"/>
            <a:ext cx="3524250" cy="1200150"/>
          </a:xfrm>
          <a:prstGeom prst="rect">
            <a:avLst/>
          </a:prstGeom>
          <a:noFill/>
          <a:ln w="9525">
            <a:noFill/>
            <a:miter lim="800000"/>
            <a:headEnd/>
            <a:tailEnd/>
          </a:ln>
        </p:spPr>
      </p:pic>
      <p:grpSp>
        <p:nvGrpSpPr>
          <p:cNvPr id="7" name="组合 6"/>
          <p:cNvGrpSpPr/>
          <p:nvPr/>
        </p:nvGrpSpPr>
        <p:grpSpPr>
          <a:xfrm>
            <a:off x="7172172" y="1595338"/>
            <a:ext cx="3975726" cy="2971422"/>
            <a:chOff x="8050698" y="5019263"/>
            <a:chExt cx="3975726" cy="2971422"/>
          </a:xfrm>
          <a:effectLst>
            <a:outerShdw blurRad="63500" sx="102000" sy="102000" algn="ctr" rotWithShape="0">
              <a:prstClr val="black">
                <a:alpha val="40000"/>
              </a:prstClr>
            </a:outerShdw>
          </a:effectLst>
        </p:grpSpPr>
        <p:sp>
          <p:nvSpPr>
            <p:cNvPr id="8" name="剪去单角的矩形 7"/>
            <p:cNvSpPr/>
            <p:nvPr/>
          </p:nvSpPr>
          <p:spPr>
            <a:xfrm>
              <a:off x="8050698" y="5019263"/>
              <a:ext cx="3975726" cy="2971422"/>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20000"/>
                </a:lnSpc>
                <a:spcBef>
                  <a:spcPts val="0"/>
                </a:spcBef>
                <a:spcAft>
                  <a:spcPts val="0"/>
                </a:spcAft>
                <a:defRPr/>
              </a:pPr>
              <a:endParaRPr lang="zh-CN" altLang="en-US"/>
            </a:p>
          </p:txBody>
        </p:sp>
        <p:pic>
          <p:nvPicPr>
            <p:cNvPr id="9" name="图片 8"/>
            <p:cNvPicPr>
              <a:picLocks noChangeAspect="1"/>
            </p:cNvPicPr>
            <p:nvPr/>
          </p:nvPicPr>
          <p:blipFill>
            <a:blip r:embed="rId4" cstate="print">
              <a:extLst>
                <a:ext uri="{28A0092B-C50C-407E-A947-70E740481C1C}"/>
              </a:extLst>
            </a:blip>
            <a:stretch>
              <a:fillRect/>
            </a:stretch>
          </p:blipFill>
          <p:spPr>
            <a:xfrm>
              <a:off x="8108212" y="5064435"/>
              <a:ext cx="290352" cy="327244"/>
            </a:xfrm>
            <a:prstGeom prst="rect">
              <a:avLst/>
            </a:prstGeom>
          </p:spPr>
        </p:pic>
        <p:sp>
          <p:nvSpPr>
            <p:cNvPr id="10" name="文本框 9"/>
            <p:cNvSpPr txBox="1"/>
            <p:nvPr/>
          </p:nvSpPr>
          <p:spPr>
            <a:xfrm>
              <a:off x="8388006" y="5054496"/>
              <a:ext cx="3409818" cy="2936188"/>
            </a:xfrm>
            <a:prstGeom prst="rect">
              <a:avLst/>
            </a:prstGeom>
            <a:noFill/>
          </p:spPr>
          <p:txBody>
            <a:bodyPr>
              <a:spAutoFit/>
            </a:bodyPr>
            <a:lstStyle/>
            <a:p>
              <a:pPr fontAlgn="auto">
                <a:lnSpc>
                  <a:spcPct val="120000"/>
                </a:lnSpc>
                <a:spcBef>
                  <a:spcPts val="0"/>
                </a:spcBef>
                <a:spcAft>
                  <a:spcPts val="0"/>
                </a:spcAft>
                <a:defRPr/>
              </a:pPr>
              <a:r>
                <a:rPr lang="en-US" altLang="zh-CN" sz="1400">
                  <a:solidFill>
                    <a:schemeClr val="bg1"/>
                  </a:solidFill>
                  <a:latin typeface="+mn-lt"/>
                  <a:ea typeface="+mn-ea"/>
                  <a:cs typeface="+mn-cs"/>
                </a:rPr>
                <a:t>p</a:t>
              </a:r>
              <a:r>
                <a:rPr lang="zh-CN" altLang="en-US" sz="1400">
                  <a:solidFill>
                    <a:schemeClr val="bg1"/>
                  </a:solidFill>
                  <a:latin typeface="+mn-lt"/>
                  <a:ea typeface="+mn-ea"/>
                  <a:cs typeface="+mn-cs"/>
                </a:rPr>
                <a:t>是一个</a:t>
              </a:r>
              <a:r>
                <a:rPr lang="en-US" altLang="zh-CN" sz="1400">
                  <a:solidFill>
                    <a:schemeClr val="bg1"/>
                  </a:solidFill>
                  <a:latin typeface="+mn-lt"/>
                  <a:ea typeface="+mn-ea"/>
                  <a:cs typeface="+mn-cs"/>
                </a:rPr>
                <a:t>int *</a:t>
              </a:r>
              <a:r>
                <a:rPr lang="zh-CN" altLang="en-US" sz="1400">
                  <a:solidFill>
                    <a:schemeClr val="bg1"/>
                  </a:solidFill>
                  <a:latin typeface="+mn-lt"/>
                  <a:ea typeface="+mn-ea"/>
                  <a:cs typeface="+mn-cs"/>
                </a:rPr>
                <a:t>型</a:t>
              </a:r>
              <a:r>
                <a:rPr lang="en-US" altLang="zh-CN" sz="1400">
                  <a:solidFill>
                    <a:schemeClr val="bg1"/>
                  </a:solidFill>
                  <a:latin typeface="+mn-lt"/>
                  <a:ea typeface="+mn-ea"/>
                  <a:cs typeface="+mn-cs"/>
                </a:rPr>
                <a:t>(</a:t>
              </a:r>
              <a:r>
                <a:rPr lang="zh-CN" altLang="en-US" sz="1400">
                  <a:solidFill>
                    <a:schemeClr val="bg1"/>
                  </a:solidFill>
                  <a:latin typeface="+mn-lt"/>
                  <a:ea typeface="+mn-ea"/>
                  <a:cs typeface="+mn-cs"/>
                </a:rPr>
                <a:t>指向整型数据</a:t>
              </a:r>
              <a:r>
                <a:rPr lang="en-US" altLang="zh-CN" sz="1400">
                  <a:solidFill>
                    <a:schemeClr val="bg1"/>
                  </a:solidFill>
                  <a:latin typeface="+mn-lt"/>
                  <a:ea typeface="+mn-ea"/>
                  <a:cs typeface="+mn-cs"/>
                </a:rPr>
                <a:t>)</a:t>
              </a:r>
              <a:r>
                <a:rPr lang="zh-CN" altLang="en-US" sz="1400">
                  <a:solidFill>
                    <a:schemeClr val="bg1"/>
                  </a:solidFill>
                  <a:latin typeface="+mn-lt"/>
                  <a:ea typeface="+mn-ea"/>
                  <a:cs typeface="+mn-cs"/>
                </a:rPr>
                <a:t>的指针变量，它可以指向一般的整型变量，也可以指向整型的数组元素。每次使</a:t>
              </a:r>
              <a:r>
                <a:rPr lang="en-US" altLang="zh-CN" sz="1400">
                  <a:solidFill>
                    <a:schemeClr val="bg1"/>
                  </a:solidFill>
                  <a:latin typeface="+mn-lt"/>
                  <a:ea typeface="+mn-ea"/>
                  <a:cs typeface="+mn-cs"/>
                </a:rPr>
                <a:t>p</a:t>
              </a:r>
              <a:r>
                <a:rPr lang="zh-CN" altLang="en-US" sz="1400">
                  <a:solidFill>
                    <a:schemeClr val="bg1"/>
                  </a:solidFill>
                  <a:latin typeface="+mn-lt"/>
                  <a:ea typeface="+mn-ea"/>
                  <a:cs typeface="+mn-cs"/>
                </a:rPr>
                <a:t>值加</a:t>
              </a:r>
              <a:r>
                <a:rPr lang="en-US" altLang="zh-CN" sz="1400">
                  <a:solidFill>
                    <a:schemeClr val="bg1"/>
                  </a:solidFill>
                  <a:latin typeface="+mn-lt"/>
                  <a:ea typeface="+mn-ea"/>
                  <a:cs typeface="+mn-cs"/>
                </a:rPr>
                <a:t>1</a:t>
              </a:r>
              <a:r>
                <a:rPr lang="zh-CN" altLang="en-US" sz="1400">
                  <a:solidFill>
                    <a:schemeClr val="bg1"/>
                  </a:solidFill>
                  <a:latin typeface="+mn-lt"/>
                  <a:ea typeface="+mn-ea"/>
                  <a:cs typeface="+mn-cs"/>
                </a:rPr>
                <a:t>，使</a:t>
              </a:r>
              <a:r>
                <a:rPr lang="en-US" altLang="zh-CN" sz="1400">
                  <a:solidFill>
                    <a:schemeClr val="bg1"/>
                  </a:solidFill>
                  <a:latin typeface="+mn-lt"/>
                  <a:ea typeface="+mn-ea"/>
                  <a:cs typeface="+mn-cs"/>
                </a:rPr>
                <a:t>p</a:t>
              </a:r>
              <a:r>
                <a:rPr lang="zh-CN" altLang="en-US" sz="1400">
                  <a:solidFill>
                    <a:schemeClr val="bg1"/>
                  </a:solidFill>
                  <a:latin typeface="+mn-lt"/>
                  <a:ea typeface="+mn-ea"/>
                  <a:cs typeface="+mn-cs"/>
                </a:rPr>
                <a:t>指向下一元素。</a:t>
              </a:r>
              <a:endParaRPr lang="en-US" altLang="zh-CN" sz="1400">
                <a:solidFill>
                  <a:schemeClr val="bg1"/>
                </a:solidFill>
                <a:latin typeface="+mn-lt"/>
                <a:ea typeface="+mn-ea"/>
                <a:cs typeface="+mn-cs"/>
              </a:endParaRPr>
            </a:p>
            <a:p>
              <a:pPr fontAlgn="auto">
                <a:lnSpc>
                  <a:spcPct val="120000"/>
                </a:lnSpc>
                <a:spcBef>
                  <a:spcPts val="0"/>
                </a:spcBef>
                <a:spcAft>
                  <a:spcPts val="0"/>
                </a:spcAft>
                <a:defRPr/>
              </a:pPr>
              <a:endParaRPr lang="zh-CN" altLang="en-US" sz="1400">
                <a:solidFill>
                  <a:schemeClr val="bg1"/>
                </a:solidFill>
                <a:latin typeface="+mn-lt"/>
                <a:ea typeface="+mn-ea"/>
                <a:cs typeface="+mn-cs"/>
              </a:endParaRPr>
            </a:p>
            <a:p>
              <a:pPr fontAlgn="auto">
                <a:lnSpc>
                  <a:spcPct val="120000"/>
                </a:lnSpc>
                <a:spcBef>
                  <a:spcPts val="0"/>
                </a:spcBef>
                <a:spcAft>
                  <a:spcPts val="0"/>
                </a:spcAft>
                <a:defRPr/>
              </a:pPr>
              <a:r>
                <a:rPr lang="zh-CN" altLang="en-US" sz="1400">
                  <a:solidFill>
                    <a:schemeClr val="bg1"/>
                  </a:solidFill>
                  <a:latin typeface="+mn-lt"/>
                  <a:ea typeface="+mn-ea"/>
                  <a:cs typeface="+mn-cs"/>
                </a:rPr>
                <a:t>如果要输出某个指定的数值元素（例如</a:t>
              </a:r>
              <a:r>
                <a:rPr lang="en-US" altLang="zh-CN" sz="1400">
                  <a:solidFill>
                    <a:schemeClr val="bg1"/>
                  </a:solidFill>
                  <a:latin typeface="+mn-lt"/>
                  <a:ea typeface="+mn-ea"/>
                  <a:cs typeface="+mn-cs"/>
                </a:rPr>
                <a:t>a[2][3]</a:t>
              </a:r>
              <a:r>
                <a:rPr lang="zh-CN" altLang="en-US" sz="1400">
                  <a:solidFill>
                    <a:schemeClr val="bg1"/>
                  </a:solidFill>
                  <a:latin typeface="+mn-lt"/>
                  <a:ea typeface="+mn-ea"/>
                  <a:cs typeface="+mn-cs"/>
                </a:rPr>
                <a:t>），则应事先计算该元素在数组中的相对位置（即相对于数组起始位置的相对位移量）。计算</a:t>
              </a:r>
              <a:r>
                <a:rPr lang="en-US" altLang="zh-CN" sz="1400">
                  <a:solidFill>
                    <a:schemeClr val="bg1"/>
                  </a:solidFill>
                  <a:latin typeface="+mn-lt"/>
                  <a:ea typeface="+mn-ea"/>
                  <a:cs typeface="+mn-cs"/>
                </a:rPr>
                <a:t>a[i][j]</a:t>
              </a:r>
              <a:r>
                <a:rPr lang="zh-CN" altLang="en-US" sz="1400">
                  <a:solidFill>
                    <a:schemeClr val="bg1"/>
                  </a:solidFill>
                  <a:latin typeface="+mn-lt"/>
                  <a:ea typeface="+mn-ea"/>
                  <a:cs typeface="+mn-cs"/>
                </a:rPr>
                <a:t>在数组中的相对位置的计算公式为：</a:t>
              </a:r>
              <a:r>
                <a:rPr lang="en-US" altLang="zh-CN" sz="1400" b="1">
                  <a:solidFill>
                    <a:schemeClr val="bg1"/>
                  </a:solidFill>
                  <a:latin typeface="+mn-lt"/>
                  <a:ea typeface="+mn-ea"/>
                  <a:cs typeface="+mn-cs"/>
                </a:rPr>
                <a:t>i*m</a:t>
              </a:r>
              <a:r>
                <a:rPr lang="zh-CN" altLang="en-US" sz="1400" b="1">
                  <a:solidFill>
                    <a:schemeClr val="bg1"/>
                  </a:solidFill>
                  <a:latin typeface="+mn-lt"/>
                  <a:ea typeface="+mn-ea"/>
                  <a:cs typeface="+mn-cs"/>
                </a:rPr>
                <a:t>＋</a:t>
              </a:r>
              <a:r>
                <a:rPr lang="en-US" altLang="zh-CN" sz="1400" b="1">
                  <a:solidFill>
                    <a:schemeClr val="bg1"/>
                  </a:solidFill>
                  <a:latin typeface="+mn-lt"/>
                  <a:ea typeface="+mn-ea"/>
                  <a:cs typeface="+mn-cs"/>
                </a:rPr>
                <a:t>j</a:t>
              </a:r>
              <a:r>
                <a:rPr lang="zh-CN" altLang="en-US" sz="1400">
                  <a:solidFill>
                    <a:schemeClr val="bg1"/>
                  </a:solidFill>
                  <a:latin typeface="+mn-lt"/>
                  <a:ea typeface="+mn-ea"/>
                  <a:cs typeface="+mn-cs"/>
                </a:rPr>
                <a:t>，其中，</a:t>
              </a:r>
              <a:r>
                <a:rPr lang="en-US" altLang="zh-CN" sz="1400">
                  <a:solidFill>
                    <a:schemeClr val="bg1"/>
                  </a:solidFill>
                  <a:latin typeface="+mn-lt"/>
                  <a:ea typeface="+mn-ea"/>
                  <a:cs typeface="+mn-cs"/>
                </a:rPr>
                <a:t>m</a:t>
              </a:r>
              <a:r>
                <a:rPr lang="zh-CN" altLang="en-US" sz="1400">
                  <a:solidFill>
                    <a:schemeClr val="bg1"/>
                  </a:solidFill>
                  <a:latin typeface="+mn-lt"/>
                  <a:ea typeface="+mn-ea"/>
                  <a:cs typeface="+mn-cs"/>
                </a:rPr>
                <a:t>为二维数组的列数（二维数组大小为</a:t>
              </a:r>
              <a:r>
                <a:rPr lang="en-US" altLang="zh-CN" sz="1400">
                  <a:solidFill>
                    <a:schemeClr val="bg1"/>
                  </a:solidFill>
                  <a:latin typeface="+mn-lt"/>
                  <a:ea typeface="+mn-ea"/>
                  <a:cs typeface="+mn-cs"/>
                </a:rPr>
                <a:t>n×m</a:t>
              </a:r>
              <a:r>
                <a:rPr lang="zh-CN" altLang="en-US" sz="1400">
                  <a:solidFill>
                    <a:schemeClr val="bg1"/>
                  </a:solidFill>
                  <a:latin typeface="+mn-lt"/>
                  <a:ea typeface="+mn-ea"/>
                  <a:cs typeface="+mn-cs"/>
                </a:rPr>
                <a:t>）。</a:t>
              </a:r>
              <a:endParaRPr lang="en-US" altLang="zh-CN" sz="1400" b="1">
                <a:solidFill>
                  <a:schemeClr val="bg1"/>
                </a:solidFill>
                <a:latin typeface="+mn-lt"/>
                <a:ea typeface="+mn-ea"/>
                <a:cs typeface="+mn-cs"/>
              </a:endParaRPr>
            </a:p>
          </p:txBody>
        </p:sp>
      </p:grpSp>
      <p:graphicFrame>
        <p:nvGraphicFramePr>
          <p:cNvPr id="6" name="表格 5"/>
          <p:cNvGraphicFramePr>
            <a:graphicFrameLocks noGrp="1"/>
          </p:cNvGraphicFramePr>
          <p:nvPr/>
        </p:nvGraphicFramePr>
        <p:xfrm>
          <a:off x="6873875" y="4602163"/>
          <a:ext cx="4335463" cy="2286000"/>
        </p:xfrm>
        <a:graphic>
          <a:graphicData uri="http://schemas.openxmlformats.org/drawingml/2006/table">
            <a:tbl>
              <a:tblPr>
                <a:tableStyleId>{5C22544A-7EE6-4342-B048-85BDC9FD1C3A}</a:tableStyleId>
              </a:tblPr>
              <a:tblGrid>
                <a:gridCol w="787784">
                  <a:extLst>
                    <a:ext uri="{9D8B030D-6E8A-4147-A177-3AD203B41FA5}"/>
                  </a:extLst>
                </a:gridCol>
                <a:gridCol w="787784">
                  <a:extLst>
                    <a:ext uri="{9D8B030D-6E8A-4147-A177-3AD203B41FA5}"/>
                  </a:extLst>
                </a:gridCol>
                <a:gridCol w="787784">
                  <a:extLst>
                    <a:ext uri="{9D8B030D-6E8A-4147-A177-3AD203B41FA5}"/>
                  </a:extLst>
                </a:gridCol>
                <a:gridCol w="787784">
                  <a:extLst>
                    <a:ext uri="{9D8B030D-6E8A-4147-A177-3AD203B41FA5}"/>
                  </a:extLst>
                </a:gridCol>
                <a:gridCol w="787784">
                  <a:extLst>
                    <a:ext uri="{9D8B030D-6E8A-4147-A177-3AD203B41FA5}"/>
                  </a:extLst>
                </a:gridCol>
                <a:gridCol w="396000">
                  <a:extLst>
                    <a:ext uri="{9D8B030D-6E8A-4147-A177-3AD203B41FA5}"/>
                  </a:extLst>
                </a:gridCol>
              </a:tblGrid>
              <a:tr h="424420">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pPr algn="ctr"/>
                      <a:r>
                        <a:rPr lang="en-US" altLang="zh-CN"/>
                        <a:t>m</a:t>
                      </a:r>
                    </a:p>
                    <a:p>
                      <a:pPr algn="ctr"/>
                      <a:endParaRPr lang="zh-CN" altLang="en-US"/>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245894">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lnT w="12700" cmpd="sng">
                      <a:noFill/>
                    </a:lnT>
                  </a:tcPr>
                </a:tc>
                <a:tc>
                  <a:txBody>
                    <a:bodyPr/>
                    <a:lstStyle/>
                    <a:p>
                      <a:endParaRPr lang="zh-CN" altLang="en-US"/>
                    </a:p>
                  </a:txBody>
                  <a:tcPr>
                    <a:lnT w="12700" cmpd="sng">
                      <a:noFill/>
                    </a:lnT>
                  </a:tcPr>
                </a:tc>
                <a:tc>
                  <a:txBody>
                    <a:bodyPr/>
                    <a:lstStyle/>
                    <a:p>
                      <a:endParaRPr lang="zh-CN" altLang="en-US"/>
                    </a:p>
                  </a:txBody>
                  <a:tcPr>
                    <a:lnT w="12700" cmpd="sng">
                      <a:noFill/>
                    </a:lnT>
                  </a:tcPr>
                </a:tc>
                <a:tc>
                  <a:txBody>
                    <a:bodyPr/>
                    <a:lstStyle/>
                    <a:p>
                      <a:endParaRPr lang="zh-CN" altLang="en-US"/>
                    </a:p>
                  </a:txBody>
                  <a:tcPr>
                    <a:lnR w="12700" cmpd="sng">
                      <a:noFill/>
                    </a:lnR>
                    <a:lnT w="12700" cmpd="sng">
                      <a:noFill/>
                    </a:lnT>
                  </a:tcPr>
                </a:tc>
                <a:tc rowSpan="3">
                  <a:txBody>
                    <a:bodyPr/>
                    <a:lstStyle/>
                    <a:p>
                      <a:pPr algn="r"/>
                      <a:r>
                        <a:rPr lang="en-US" altLang="zh-CN"/>
                        <a:t>n</a:t>
                      </a:r>
                      <a:endParaRPr lang="zh-CN" altLang="en-US"/>
                    </a:p>
                  </a:txBody>
                  <a:tcPr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245894">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tcPr>
                </a:tc>
                <a:tc>
                  <a:txBody>
                    <a:bodyPr/>
                    <a:lstStyle/>
                    <a:p>
                      <a:endParaRPr lang="zh-CN" altLang="en-US"/>
                    </a:p>
                  </a:txBody>
                  <a:tcPr/>
                </a:tc>
                <a:tc>
                  <a:txBody>
                    <a:bodyPr/>
                    <a:lstStyle/>
                    <a:p>
                      <a:endParaRPr lang="zh-CN" altLang="en-US"/>
                    </a:p>
                  </a:txBody>
                  <a:tcPr/>
                </a:tc>
                <a:tc>
                  <a:txBody>
                    <a:bodyPr/>
                    <a:lstStyle/>
                    <a:p>
                      <a:endParaRPr lang="zh-CN" altLang="en-US"/>
                    </a:p>
                  </a:txBody>
                  <a:tcPr>
                    <a:lnR w="12700" cmpd="sng">
                      <a:noFill/>
                    </a:lnR>
                  </a:tcPr>
                </a:tc>
                <a:tc vMerge="1">
                  <a:txBody>
                    <a:bodyPr/>
                    <a:lstStyle/>
                    <a:p>
                      <a:pPr algn="r"/>
                      <a:endParaRPr lang="zh-CN" altLang="en-US"/>
                    </a:p>
                  </a:txBody>
                  <a:tcPr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245894">
                <a:tc>
                  <a:txBody>
                    <a:bodyPr/>
                    <a:lstStyle/>
                    <a:p>
                      <a:pPr algn="r"/>
                      <a:r>
                        <a:rPr lang="en-US" altLang="zh-CN"/>
                        <a:t>i=2</a:t>
                      </a:r>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lnB w="12700" cmpd="sng">
                      <a:noFill/>
                    </a:lnB>
                  </a:tcPr>
                </a:tc>
                <a:tc>
                  <a:txBody>
                    <a:bodyPr/>
                    <a:lstStyle/>
                    <a:p>
                      <a:endParaRPr lang="zh-CN" altLang="en-US"/>
                    </a:p>
                  </a:txBody>
                  <a:tcPr>
                    <a:lnB w="12700" cmpd="sng">
                      <a:noFill/>
                    </a:lnB>
                  </a:tcPr>
                </a:tc>
                <a:tc>
                  <a:txBody>
                    <a:bodyPr/>
                    <a:lstStyle/>
                    <a:p>
                      <a:endParaRPr lang="zh-CN" altLang="en-US"/>
                    </a:p>
                  </a:txBody>
                  <a:tcPr>
                    <a:lnB w="12700" cmpd="sng">
                      <a:noFill/>
                    </a:lnB>
                  </a:tcPr>
                </a:tc>
                <a:tc>
                  <a:txBody>
                    <a:bodyPr/>
                    <a:lstStyle/>
                    <a:p>
                      <a:pPr algn="ctr"/>
                      <a:r>
                        <a:rPr lang="en-US" altLang="zh-CN"/>
                        <a:t>a[2][3]</a:t>
                      </a:r>
                      <a:endParaRPr lang="zh-CN" altLang="en-US"/>
                    </a:p>
                  </a:txBody>
                  <a:tcPr>
                    <a:lnR w="12700" cmpd="sng">
                      <a:noFill/>
                    </a:lnR>
                    <a:lnB w="12700" cmpd="sng">
                      <a:noFill/>
                    </a:lnB>
                  </a:tcPr>
                </a:tc>
                <a:tc vMerge="1">
                  <a:txBody>
                    <a:bodyPr/>
                    <a:lstStyle/>
                    <a:p>
                      <a:pPr algn="r"/>
                      <a:endParaRPr lang="zh-CN" altLang="en-US"/>
                    </a:p>
                  </a:txBody>
                  <a:tcPr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245894">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a:t>j=3</a:t>
                      </a:r>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zh-CN" altLang="en-US"/>
                    </a:p>
                  </a:txBody>
                  <a:tcPr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bl>
          </a:graphicData>
        </a:graphic>
      </p:graphicFrame>
      <p:sp>
        <p:nvSpPr>
          <p:cNvPr id="12" name="左大括号 11"/>
          <p:cNvSpPr/>
          <p:nvPr/>
        </p:nvSpPr>
        <p:spPr>
          <a:xfrm rot="5400000">
            <a:off x="9103519" y="3431382"/>
            <a:ext cx="263525" cy="3138487"/>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3" name="右大括号 12"/>
          <p:cNvSpPr/>
          <p:nvPr/>
        </p:nvSpPr>
        <p:spPr>
          <a:xfrm>
            <a:off x="10804525" y="5132388"/>
            <a:ext cx="217488" cy="1119187"/>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p:cNvSpPr>
          <p:nvPr>
            <p:ph type="title"/>
          </p:nvPr>
        </p:nvSpPr>
        <p:spPr>
          <a:xfrm>
            <a:off x="631825" y="339725"/>
            <a:ext cx="10515600" cy="954088"/>
          </a:xfrm>
        </p:spPr>
        <p:txBody>
          <a:bodyPr/>
          <a:lstStyle/>
          <a:p>
            <a:r>
              <a:rPr lang="zh-CN" altLang="en-US" smtClean="0"/>
              <a:t>指向由</a:t>
            </a:r>
            <a:r>
              <a:rPr lang="en-US" altLang="zh-CN" smtClean="0"/>
              <a:t>m</a:t>
            </a:r>
            <a:r>
              <a:rPr lang="zh-CN" altLang="en-US" smtClean="0"/>
              <a:t>个元素组成的一维数组的指针变量</a:t>
            </a:r>
          </a:p>
        </p:txBody>
      </p:sp>
      <p:sp>
        <p:nvSpPr>
          <p:cNvPr id="70658" name="内容占位符 2"/>
          <p:cNvSpPr>
            <a:spLocks noGrp="1"/>
          </p:cNvSpPr>
          <p:nvPr>
            <p:ph idx="1"/>
          </p:nvPr>
        </p:nvSpPr>
        <p:spPr>
          <a:xfrm>
            <a:off x="501650" y="1090613"/>
            <a:ext cx="10807700"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8.13】</a:t>
            </a:r>
            <a:r>
              <a:rPr lang="zh-CN" altLang="en-US" sz="2000" smtClean="0">
                <a:solidFill>
                  <a:schemeClr val="accent1"/>
                </a:solidFill>
              </a:rPr>
              <a:t>输出二维数组任一行任一列元素的值。</a:t>
            </a:r>
          </a:p>
        </p:txBody>
      </p:sp>
      <p:sp>
        <p:nvSpPr>
          <p:cNvPr id="29" name="圆角矩形 12">
            <a:extLst>
              <a:ext uri="{FF2B5EF4-FFF2-40B4-BE49-F238E27FC236}"/>
            </a:extLst>
          </p:cNvPr>
          <p:cNvSpPr/>
          <p:nvPr/>
        </p:nvSpPr>
        <p:spPr>
          <a:xfrm>
            <a:off x="749300" y="1595438"/>
            <a:ext cx="6251575" cy="2700337"/>
          </a:xfrm>
          <a:prstGeom prst="roundRect">
            <a:avLst>
              <a:gd name="adj" fmla="val 1868"/>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int a[3][4]={1,3,5,7,9,11,13,15,17,19,21,23};		</a:t>
            </a:r>
            <a:r>
              <a:rPr lang="en-US" altLang="zh-CN" sz="1400">
                <a:solidFill>
                  <a:srgbClr val="008000"/>
                </a:solidFill>
              </a:rPr>
              <a:t>//</a:t>
            </a:r>
            <a:r>
              <a:rPr lang="zh-CN" altLang="en-US" sz="1400">
                <a:solidFill>
                  <a:srgbClr val="008000"/>
                </a:solidFill>
              </a:rPr>
              <a:t>定义二维数组</a:t>
            </a:r>
            <a:r>
              <a:rPr lang="en-US" altLang="zh-CN" sz="1400">
                <a:solidFill>
                  <a:srgbClr val="008000"/>
                </a:solidFill>
              </a:rPr>
              <a:t>a</a:t>
            </a:r>
            <a:r>
              <a:rPr lang="zh-CN" altLang="en-US" sz="1400">
                <a:solidFill>
                  <a:srgbClr val="008000"/>
                </a:solidFill>
              </a:rPr>
              <a:t>并初始化</a:t>
            </a:r>
          </a:p>
          <a:p>
            <a:pPr defTabSz="363538" fontAlgn="auto">
              <a:lnSpc>
                <a:spcPct val="120000"/>
              </a:lnSpc>
              <a:spcBef>
                <a:spcPts val="0"/>
              </a:spcBef>
              <a:spcAft>
                <a:spcPts val="0"/>
              </a:spcAft>
              <a:defRPr/>
            </a:pPr>
            <a:r>
              <a:rPr lang="zh-CN" altLang="en-US" sz="1400"/>
              <a:t>	</a:t>
            </a:r>
            <a:r>
              <a:rPr lang="en-US" altLang="zh-CN" sz="1400"/>
              <a:t>int </a:t>
            </a:r>
            <a:r>
              <a:rPr lang="en-US" altLang="zh-CN" sz="1400">
                <a:solidFill>
                  <a:schemeClr val="accent6"/>
                </a:solidFill>
              </a:rPr>
              <a:t>(*p)[4]</a:t>
            </a:r>
            <a:r>
              <a:rPr lang="en-US" altLang="zh-CN" sz="1400">
                <a:solidFill>
                  <a:schemeClr val="tx1"/>
                </a:solidFill>
              </a:rPr>
              <a:t>,</a:t>
            </a:r>
            <a:r>
              <a:rPr lang="en-US" altLang="zh-CN" sz="1400"/>
              <a:t>i,j;			</a:t>
            </a:r>
            <a:r>
              <a:rPr lang="en-US" altLang="zh-CN" sz="1400">
                <a:solidFill>
                  <a:srgbClr val="008000"/>
                </a:solidFill>
              </a:rPr>
              <a:t>//</a:t>
            </a:r>
            <a:r>
              <a:rPr lang="zh-CN" altLang="en-US" sz="1400">
                <a:solidFill>
                  <a:srgbClr val="008000"/>
                </a:solidFill>
              </a:rPr>
              <a:t>指针变量</a:t>
            </a:r>
            <a:r>
              <a:rPr lang="en-US" altLang="zh-CN" sz="1400">
                <a:solidFill>
                  <a:srgbClr val="008000"/>
                </a:solidFill>
              </a:rPr>
              <a:t>p</a:t>
            </a:r>
            <a:r>
              <a:rPr lang="zh-CN" altLang="en-US" sz="1400">
                <a:solidFill>
                  <a:srgbClr val="008000"/>
                </a:solidFill>
              </a:rPr>
              <a:t>指向包含</a:t>
            </a:r>
            <a:r>
              <a:rPr lang="en-US" altLang="zh-CN" sz="1400">
                <a:solidFill>
                  <a:srgbClr val="008000"/>
                </a:solidFill>
              </a:rPr>
              <a:t>4</a:t>
            </a:r>
            <a:r>
              <a:rPr lang="zh-CN" altLang="en-US" sz="1400">
                <a:solidFill>
                  <a:srgbClr val="008000"/>
                </a:solidFill>
              </a:rPr>
              <a:t>个整型元素的一维数组</a:t>
            </a:r>
          </a:p>
          <a:p>
            <a:pPr defTabSz="363538" fontAlgn="auto">
              <a:lnSpc>
                <a:spcPct val="120000"/>
              </a:lnSpc>
              <a:spcBef>
                <a:spcPts val="0"/>
              </a:spcBef>
              <a:spcAft>
                <a:spcPts val="0"/>
              </a:spcAft>
              <a:defRPr/>
            </a:pPr>
            <a:r>
              <a:rPr lang="zh-CN" altLang="en-US" sz="1400"/>
              <a:t>	</a:t>
            </a:r>
            <a:r>
              <a:rPr lang="en-US" altLang="zh-CN" sz="1400">
                <a:solidFill>
                  <a:srgbClr val="C00000"/>
                </a:solidFill>
              </a:rPr>
              <a:t>p=a;		</a:t>
            </a:r>
            <a:r>
              <a:rPr lang="en-US" altLang="zh-CN" sz="1400"/>
              <a:t>			</a:t>
            </a:r>
            <a:r>
              <a:rPr lang="en-US" altLang="zh-CN" sz="1400">
                <a:solidFill>
                  <a:srgbClr val="008000"/>
                </a:solidFill>
              </a:rPr>
              <a:t>//p</a:t>
            </a:r>
            <a:r>
              <a:rPr lang="zh-CN" altLang="en-US" sz="1400">
                <a:solidFill>
                  <a:srgbClr val="008000"/>
                </a:solidFill>
              </a:rPr>
              <a:t>指向二维数组的</a:t>
            </a:r>
            <a:r>
              <a:rPr lang="en-US" altLang="zh-CN" sz="1400">
                <a:solidFill>
                  <a:srgbClr val="008000"/>
                </a:solidFill>
              </a:rPr>
              <a:t>0</a:t>
            </a:r>
            <a:r>
              <a:rPr lang="zh-CN" altLang="en-US" sz="1400">
                <a:solidFill>
                  <a:srgbClr val="008000"/>
                </a:solidFill>
              </a:rPr>
              <a:t>行</a:t>
            </a:r>
          </a:p>
          <a:p>
            <a:pPr defTabSz="363538" fontAlgn="auto">
              <a:lnSpc>
                <a:spcPct val="120000"/>
              </a:lnSpc>
              <a:spcBef>
                <a:spcPts val="0"/>
              </a:spcBef>
              <a:spcAft>
                <a:spcPts val="0"/>
              </a:spcAft>
              <a:defRPr/>
            </a:pPr>
            <a:r>
              <a:rPr lang="zh-CN" altLang="en-US" sz="1400"/>
              <a:t>	</a:t>
            </a:r>
            <a:r>
              <a:rPr lang="en-US" altLang="zh-CN" sz="1400"/>
              <a:t>printf("please enter row and colum:");</a:t>
            </a:r>
          </a:p>
          <a:p>
            <a:pPr defTabSz="363538" fontAlgn="auto">
              <a:lnSpc>
                <a:spcPct val="120000"/>
              </a:lnSpc>
              <a:spcBef>
                <a:spcPts val="0"/>
              </a:spcBef>
              <a:spcAft>
                <a:spcPts val="0"/>
              </a:spcAft>
              <a:defRPr/>
            </a:pPr>
            <a:r>
              <a:rPr lang="en-US" altLang="zh-CN" sz="1400"/>
              <a:t>	scanf("%d,%d",&amp;i,&amp;j);	</a:t>
            </a:r>
            <a:r>
              <a:rPr lang="en-US" altLang="zh-CN" sz="1400">
                <a:solidFill>
                  <a:srgbClr val="008000"/>
                </a:solidFill>
              </a:rPr>
              <a:t>//</a:t>
            </a:r>
            <a:r>
              <a:rPr lang="zh-CN" altLang="en-US" sz="1400">
                <a:solidFill>
                  <a:srgbClr val="008000"/>
                </a:solidFill>
              </a:rPr>
              <a:t>输入要求输出的元素的行列号</a:t>
            </a:r>
          </a:p>
          <a:p>
            <a:pPr defTabSz="363538" fontAlgn="auto">
              <a:lnSpc>
                <a:spcPct val="120000"/>
              </a:lnSpc>
              <a:spcBef>
                <a:spcPts val="0"/>
              </a:spcBef>
              <a:spcAft>
                <a:spcPts val="0"/>
              </a:spcAft>
              <a:defRPr/>
            </a:pPr>
            <a:r>
              <a:rPr lang="zh-CN" altLang="en-US" sz="1400"/>
              <a:t>	</a:t>
            </a:r>
            <a:r>
              <a:rPr lang="en-US" altLang="zh-CN" sz="1400"/>
              <a:t>printf("a[%d,%d]=%d\n",i,j</a:t>
            </a:r>
            <a:r>
              <a:rPr lang="en-US" altLang="zh-CN" sz="1400">
                <a:solidFill>
                  <a:schemeClr val="tx1"/>
                </a:solidFill>
              </a:rPr>
              <a:t>,</a:t>
            </a:r>
            <a:r>
              <a:rPr lang="en-US" altLang="zh-CN" sz="1400">
                <a:solidFill>
                  <a:schemeClr val="accent6"/>
                </a:solidFill>
              </a:rPr>
              <a:t>*(*(p+i)+j</a:t>
            </a:r>
            <a:r>
              <a:rPr lang="en-US" altLang="zh-CN" sz="140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a[i][j]</a:t>
            </a:r>
            <a:r>
              <a:rPr lang="zh-CN" altLang="en-US" sz="1400">
                <a:solidFill>
                  <a:srgbClr val="008000"/>
                </a:solidFill>
              </a:rPr>
              <a:t>的值</a:t>
            </a:r>
          </a:p>
          <a:p>
            <a:pPr defTabSz="363538" fontAlgn="auto">
              <a:lnSpc>
                <a:spcPct val="120000"/>
              </a:lnSpc>
              <a:spcBef>
                <a:spcPts val="0"/>
              </a:spcBef>
              <a:spcAft>
                <a:spcPts val="0"/>
              </a:spcAft>
              <a:defRPr/>
            </a:pPr>
            <a:r>
              <a:rPr lang="zh-CN" altLang="en-US" sz="1400"/>
              <a:t>	</a:t>
            </a:r>
            <a:r>
              <a:rPr lang="en-US" altLang="zh-CN" sz="1400"/>
              <a:t>return 0;</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grpSp>
        <p:nvGrpSpPr>
          <p:cNvPr id="7" name="组合 6"/>
          <p:cNvGrpSpPr/>
          <p:nvPr/>
        </p:nvGrpSpPr>
        <p:grpSpPr>
          <a:xfrm>
            <a:off x="7172172" y="1595338"/>
            <a:ext cx="4384504" cy="2971422"/>
            <a:chOff x="8050698" y="5019263"/>
            <a:chExt cx="4384504" cy="2971422"/>
          </a:xfrm>
          <a:effectLst>
            <a:outerShdw blurRad="63500" sx="102000" sy="102000" algn="ctr" rotWithShape="0">
              <a:prstClr val="black">
                <a:alpha val="40000"/>
              </a:prstClr>
            </a:outerShdw>
          </a:effectLst>
        </p:grpSpPr>
        <p:sp>
          <p:nvSpPr>
            <p:cNvPr id="8" name="剪去单角的矩形 7"/>
            <p:cNvSpPr/>
            <p:nvPr/>
          </p:nvSpPr>
          <p:spPr>
            <a:xfrm>
              <a:off x="8050698" y="5019263"/>
              <a:ext cx="4384504" cy="2971422"/>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20000"/>
                </a:lnSpc>
                <a:spcBef>
                  <a:spcPts val="0"/>
                </a:spcBef>
                <a:spcAft>
                  <a:spcPts val="0"/>
                </a:spcAft>
                <a:defRPr/>
              </a:pPr>
              <a:endParaRPr lang="zh-CN" altLang="en-US"/>
            </a:p>
          </p:txBody>
        </p:sp>
        <p:pic>
          <p:nvPicPr>
            <p:cNvPr id="9" name="图片 8"/>
            <p:cNvPicPr>
              <a:picLocks noChangeAspect="1"/>
            </p:cNvPicPr>
            <p:nvPr/>
          </p:nvPicPr>
          <p:blipFill>
            <a:blip r:embed="rId3" cstate="print">
              <a:extLst>
                <a:ext uri="{28A0092B-C50C-407E-A947-70E740481C1C}"/>
              </a:extLst>
            </a:blip>
            <a:stretch>
              <a:fillRect/>
            </a:stretch>
          </p:blipFill>
          <p:spPr>
            <a:xfrm>
              <a:off x="8108212" y="5064435"/>
              <a:ext cx="290352" cy="327244"/>
            </a:xfrm>
            <a:prstGeom prst="rect">
              <a:avLst/>
            </a:prstGeom>
          </p:spPr>
        </p:pic>
        <p:sp>
          <p:nvSpPr>
            <p:cNvPr id="10" name="文本框 9"/>
            <p:cNvSpPr txBox="1"/>
            <p:nvPr/>
          </p:nvSpPr>
          <p:spPr>
            <a:xfrm>
              <a:off x="8388006" y="5054496"/>
              <a:ext cx="3970450" cy="2419124"/>
            </a:xfrm>
            <a:prstGeom prst="rect">
              <a:avLst/>
            </a:prstGeom>
            <a:noFill/>
          </p:spPr>
          <p:txBody>
            <a:bodyPr>
              <a:spAutoFit/>
            </a:bodyPr>
            <a:lstStyle/>
            <a:p>
              <a:pPr fontAlgn="auto">
                <a:lnSpc>
                  <a:spcPct val="120000"/>
                </a:lnSpc>
                <a:spcBef>
                  <a:spcPts val="0"/>
                </a:spcBef>
                <a:spcAft>
                  <a:spcPts val="0"/>
                </a:spcAft>
                <a:defRPr/>
              </a:pPr>
              <a:r>
                <a:rPr lang="zh-CN" altLang="en-US" sz="1400">
                  <a:solidFill>
                    <a:schemeClr val="bg1"/>
                  </a:solidFill>
                  <a:latin typeface="+mn-lt"/>
                  <a:ea typeface="+mn-ea"/>
                  <a:cs typeface="+mn-cs"/>
                </a:rPr>
                <a:t>比较</a:t>
              </a:r>
              <a:r>
                <a:rPr lang="en-US" altLang="zh-CN" sz="1400">
                  <a:solidFill>
                    <a:schemeClr val="bg1"/>
                  </a:solidFill>
                  <a:latin typeface="+mn-lt"/>
                  <a:ea typeface="+mn-ea"/>
                  <a:cs typeface="+mn-cs"/>
                </a:rPr>
                <a:t>: </a:t>
              </a:r>
            </a:p>
            <a:p>
              <a:pPr fontAlgn="auto">
                <a:lnSpc>
                  <a:spcPct val="120000"/>
                </a:lnSpc>
                <a:spcBef>
                  <a:spcPts val="0"/>
                </a:spcBef>
                <a:spcAft>
                  <a:spcPts val="0"/>
                </a:spcAft>
                <a:defRPr/>
              </a:pPr>
              <a:r>
                <a:rPr lang="en-US" altLang="zh-CN" sz="1400">
                  <a:solidFill>
                    <a:schemeClr val="bg1"/>
                  </a:solidFill>
                  <a:latin typeface="+mn-lt"/>
                  <a:ea typeface="+mn-ea"/>
                  <a:cs typeface="+mn-cs"/>
                </a:rPr>
                <a:t>① int a[4];</a:t>
              </a:r>
              <a:r>
                <a:rPr lang="zh-CN" altLang="en-US" sz="1400">
                  <a:solidFill>
                    <a:schemeClr val="bg1"/>
                  </a:solidFill>
                  <a:latin typeface="+mn-lt"/>
                  <a:ea typeface="+mn-ea"/>
                  <a:cs typeface="+mn-cs"/>
                </a:rPr>
                <a:t>（</a:t>
              </a:r>
              <a:r>
                <a:rPr lang="en-US" altLang="zh-CN" sz="1400">
                  <a:solidFill>
                    <a:schemeClr val="bg1"/>
                  </a:solidFill>
                  <a:latin typeface="+mn-lt"/>
                  <a:ea typeface="+mn-ea"/>
                  <a:cs typeface="+mn-cs"/>
                </a:rPr>
                <a:t>a</a:t>
              </a:r>
              <a:r>
                <a:rPr lang="zh-CN" altLang="en-US" sz="1400">
                  <a:solidFill>
                    <a:schemeClr val="bg1"/>
                  </a:solidFill>
                  <a:latin typeface="+mn-lt"/>
                  <a:ea typeface="+mn-ea"/>
                  <a:cs typeface="+mn-cs"/>
                </a:rPr>
                <a:t>有</a:t>
              </a:r>
              <a:r>
                <a:rPr lang="en-US" altLang="zh-CN" sz="1400">
                  <a:solidFill>
                    <a:schemeClr val="bg1"/>
                  </a:solidFill>
                  <a:latin typeface="+mn-lt"/>
                  <a:ea typeface="+mn-ea"/>
                  <a:cs typeface="+mn-cs"/>
                </a:rPr>
                <a:t>4</a:t>
              </a:r>
              <a:r>
                <a:rPr lang="zh-CN" altLang="en-US" sz="1400">
                  <a:solidFill>
                    <a:schemeClr val="bg1"/>
                  </a:solidFill>
                  <a:latin typeface="+mn-lt"/>
                  <a:ea typeface="+mn-ea"/>
                  <a:cs typeface="+mn-cs"/>
                </a:rPr>
                <a:t>个元素，每个</a:t>
              </a:r>
              <a:r>
                <a:rPr lang="zh-CN" altLang="en-US" sz="1400">
                  <a:solidFill>
                    <a:schemeClr val="bg1"/>
                  </a:solidFill>
                  <a:latin typeface="+mn-lt"/>
                  <a:ea typeface="+mn-ea"/>
                  <a:cs typeface="+mn-cs"/>
                </a:rPr>
                <a:t>元素都为</a:t>
              </a:r>
              <a:r>
                <a:rPr lang="zh-CN" altLang="en-US" sz="1400">
                  <a:solidFill>
                    <a:schemeClr val="bg1"/>
                  </a:solidFill>
                  <a:latin typeface="+mn-lt"/>
                  <a:ea typeface="+mn-ea"/>
                  <a:cs typeface="+mn-cs"/>
                </a:rPr>
                <a:t>整型）</a:t>
              </a:r>
            </a:p>
            <a:p>
              <a:pPr fontAlgn="auto">
                <a:lnSpc>
                  <a:spcPct val="120000"/>
                </a:lnSpc>
                <a:spcBef>
                  <a:spcPts val="0"/>
                </a:spcBef>
                <a:spcAft>
                  <a:spcPts val="0"/>
                </a:spcAft>
                <a:defRPr/>
              </a:pPr>
              <a:r>
                <a:rPr lang="zh-CN" altLang="en-US" sz="1400">
                  <a:solidFill>
                    <a:schemeClr val="bg1"/>
                  </a:solidFill>
                  <a:latin typeface="+mn-lt"/>
                  <a:ea typeface="+mn-ea"/>
                  <a:cs typeface="+mn-cs"/>
                </a:rPr>
                <a:t>② </a:t>
              </a:r>
              <a:r>
                <a:rPr lang="en-US" altLang="zh-CN" sz="1400">
                  <a:solidFill>
                    <a:schemeClr val="bg1"/>
                  </a:solidFill>
                  <a:latin typeface="+mn-lt"/>
                  <a:ea typeface="+mn-ea"/>
                  <a:cs typeface="+mn-cs"/>
                </a:rPr>
                <a:t>int (*p)[4];</a:t>
              </a:r>
              <a:endParaRPr lang="zh-CN" altLang="en-US" sz="1400">
                <a:solidFill>
                  <a:schemeClr val="bg1"/>
                </a:solidFill>
                <a:latin typeface="+mn-lt"/>
                <a:ea typeface="+mn-ea"/>
                <a:cs typeface="+mn-cs"/>
              </a:endParaRPr>
            </a:p>
            <a:p>
              <a:pPr fontAlgn="auto">
                <a:lnSpc>
                  <a:spcPct val="120000"/>
                </a:lnSpc>
                <a:spcBef>
                  <a:spcPts val="0"/>
                </a:spcBef>
                <a:spcAft>
                  <a:spcPts val="0"/>
                </a:spcAft>
                <a:defRPr/>
              </a:pPr>
              <a:r>
                <a:rPr lang="zh-CN" altLang="en-US" sz="1400">
                  <a:solidFill>
                    <a:schemeClr val="bg1"/>
                  </a:solidFill>
                  <a:latin typeface="+mn-lt"/>
                  <a:ea typeface="+mn-ea"/>
                  <a:cs typeface="+mn-cs"/>
                </a:rPr>
                <a:t>第②种形式</a:t>
              </a:r>
              <a:r>
                <a:rPr lang="zh-CN" altLang="en-US" sz="1400">
                  <a:solidFill>
                    <a:schemeClr val="bg1"/>
                  </a:solidFill>
                  <a:latin typeface="+mn-lt"/>
                  <a:ea typeface="+mn-ea"/>
                  <a:cs typeface="+mn-cs"/>
                </a:rPr>
                <a:t>表示</a:t>
              </a:r>
              <a:r>
                <a:rPr lang="en-US" altLang="zh-CN" sz="1400">
                  <a:solidFill>
                    <a:schemeClr val="bg1"/>
                  </a:solidFill>
                  <a:latin typeface="+mn-lt"/>
                  <a:ea typeface="+mn-ea"/>
                  <a:cs typeface="+mn-cs"/>
                </a:rPr>
                <a:t>p</a:t>
              </a:r>
              <a:r>
                <a:rPr lang="zh-CN" altLang="en-US" sz="1400">
                  <a:solidFill>
                    <a:schemeClr val="bg1"/>
                  </a:solidFill>
                  <a:latin typeface="+mn-lt"/>
                  <a:ea typeface="+mn-ea"/>
                  <a:cs typeface="+mn-cs"/>
                </a:rPr>
                <a:t>所指的对象是有</a:t>
              </a:r>
              <a:r>
                <a:rPr lang="en-US" altLang="zh-CN" sz="1400">
                  <a:solidFill>
                    <a:schemeClr val="bg1"/>
                  </a:solidFill>
                  <a:latin typeface="+mn-lt"/>
                  <a:ea typeface="+mn-ea"/>
                  <a:cs typeface="+mn-cs"/>
                </a:rPr>
                <a:t>4</a:t>
              </a:r>
              <a:r>
                <a:rPr lang="zh-CN" altLang="en-US" sz="1400">
                  <a:solidFill>
                    <a:schemeClr val="bg1"/>
                  </a:solidFill>
                  <a:latin typeface="+mn-lt"/>
                  <a:ea typeface="+mn-ea"/>
                  <a:cs typeface="+mn-cs"/>
                </a:rPr>
                <a:t>个整型元素的一维数</a:t>
              </a:r>
              <a:r>
                <a:rPr lang="zh-CN" altLang="en-US" sz="1400">
                  <a:solidFill>
                    <a:schemeClr val="bg1"/>
                  </a:solidFill>
                  <a:latin typeface="+mn-lt"/>
                  <a:ea typeface="+mn-ea"/>
                  <a:cs typeface="+mn-cs"/>
                </a:rPr>
                <a:t>组。</a:t>
              </a:r>
              <a:r>
                <a:rPr lang="zh-CN" altLang="en-US" sz="1400">
                  <a:solidFill>
                    <a:schemeClr val="bg1"/>
                  </a:solidFill>
                  <a:latin typeface="+mn-lt"/>
                  <a:ea typeface="+mn-ea"/>
                  <a:cs typeface="+mn-cs"/>
                </a:rPr>
                <a:t>应该记住，此时</a:t>
              </a:r>
              <a:r>
                <a:rPr lang="en-US" altLang="zh-CN" sz="1400">
                  <a:solidFill>
                    <a:schemeClr val="bg1"/>
                  </a:solidFill>
                  <a:latin typeface="+mn-lt"/>
                  <a:ea typeface="+mn-ea"/>
                  <a:cs typeface="+mn-cs"/>
                </a:rPr>
                <a:t>p</a:t>
              </a:r>
              <a:r>
                <a:rPr lang="zh-CN" altLang="en-US" sz="1400">
                  <a:solidFill>
                    <a:schemeClr val="bg1"/>
                  </a:solidFill>
                  <a:latin typeface="+mn-lt"/>
                  <a:ea typeface="+mn-ea"/>
                  <a:cs typeface="+mn-cs"/>
                </a:rPr>
                <a:t>只能指向一个包含</a:t>
              </a:r>
              <a:r>
                <a:rPr lang="en-US" altLang="zh-CN" sz="1400">
                  <a:solidFill>
                    <a:schemeClr val="bg1"/>
                  </a:solidFill>
                  <a:latin typeface="+mn-lt"/>
                  <a:ea typeface="+mn-ea"/>
                  <a:cs typeface="+mn-cs"/>
                </a:rPr>
                <a:t>4</a:t>
              </a:r>
              <a:r>
                <a:rPr lang="zh-CN" altLang="en-US" sz="1400">
                  <a:solidFill>
                    <a:schemeClr val="bg1"/>
                  </a:solidFill>
                  <a:latin typeface="+mn-lt"/>
                  <a:ea typeface="+mn-ea"/>
                  <a:cs typeface="+mn-cs"/>
                </a:rPr>
                <a:t>个元素的一维数组，不能指向一维数组中的某一元素。</a:t>
              </a:r>
              <a:r>
                <a:rPr lang="en-US" altLang="zh-CN" sz="1400">
                  <a:solidFill>
                    <a:schemeClr val="bg1"/>
                  </a:solidFill>
                  <a:latin typeface="+mn-lt"/>
                  <a:ea typeface="+mn-ea"/>
                  <a:cs typeface="+mn-cs"/>
                </a:rPr>
                <a:t>p</a:t>
              </a:r>
              <a:r>
                <a:rPr lang="zh-CN" altLang="en-US" sz="1400">
                  <a:solidFill>
                    <a:schemeClr val="bg1"/>
                  </a:solidFill>
                  <a:latin typeface="+mn-lt"/>
                  <a:ea typeface="+mn-ea"/>
                  <a:cs typeface="+mn-cs"/>
                </a:rPr>
                <a:t>的值是该一维数组的起始地址。虽然这个地址（指纯地址）与该一维数组首元素的地址相同，但它们的基类型是不同的。</a:t>
              </a:r>
              <a:endParaRPr lang="en-US" altLang="zh-CN" sz="1400" b="1">
                <a:solidFill>
                  <a:schemeClr val="bg1"/>
                </a:solidFill>
                <a:latin typeface="+mn-lt"/>
                <a:ea typeface="+mn-ea"/>
                <a:cs typeface="+mn-cs"/>
              </a:endParaRPr>
            </a:p>
          </p:txBody>
        </p:sp>
      </p:grpSp>
      <p:pic>
        <p:nvPicPr>
          <p:cNvPr id="70661" name="图片 3"/>
          <p:cNvPicPr>
            <a:picLocks noChangeAspect="1"/>
          </p:cNvPicPr>
          <p:nvPr/>
        </p:nvPicPr>
        <p:blipFill>
          <a:blip r:embed="rId4"/>
          <a:srcRect/>
          <a:stretch>
            <a:fillRect/>
          </a:stretch>
        </p:blipFill>
        <p:spPr bwMode="auto">
          <a:xfrm>
            <a:off x="3552825" y="3748088"/>
            <a:ext cx="3448050" cy="819150"/>
          </a:xfrm>
          <a:prstGeom prst="rect">
            <a:avLst/>
          </a:prstGeom>
          <a:noFill/>
          <a:ln w="9525">
            <a:noFill/>
            <a:miter lim="800000"/>
            <a:headEnd/>
            <a:tailEnd/>
          </a:ln>
        </p:spPr>
      </p:pic>
      <p:graphicFrame>
        <p:nvGraphicFramePr>
          <p:cNvPr id="11" name="表格 10"/>
          <p:cNvGraphicFramePr>
            <a:graphicFrameLocks noGrp="1"/>
          </p:cNvGraphicFramePr>
          <p:nvPr/>
        </p:nvGraphicFramePr>
        <p:xfrm>
          <a:off x="7375525" y="4953000"/>
          <a:ext cx="4037013" cy="1014413"/>
        </p:xfrm>
        <a:graphic>
          <a:graphicData uri="http://schemas.openxmlformats.org/drawingml/2006/table">
            <a:tbl>
              <a:tblPr>
                <a:tableStyleId>{5C22544A-7EE6-4342-B048-85BDC9FD1C3A}</a:tableStyleId>
              </a:tblPr>
              <a:tblGrid>
                <a:gridCol w="807499">
                  <a:extLst>
                    <a:ext uri="{9D8B030D-6E8A-4147-A177-3AD203B41FA5}"/>
                  </a:extLst>
                </a:gridCol>
                <a:gridCol w="807499">
                  <a:extLst>
                    <a:ext uri="{9D8B030D-6E8A-4147-A177-3AD203B41FA5}"/>
                  </a:extLst>
                </a:gridCol>
                <a:gridCol w="807499">
                  <a:extLst>
                    <a:ext uri="{9D8B030D-6E8A-4147-A177-3AD203B41FA5}"/>
                  </a:extLst>
                </a:gridCol>
                <a:gridCol w="807499">
                  <a:extLst>
                    <a:ext uri="{9D8B030D-6E8A-4147-A177-3AD203B41FA5}"/>
                  </a:extLst>
                </a:gridCol>
                <a:gridCol w="807499">
                  <a:extLst>
                    <a:ext uri="{9D8B030D-6E8A-4147-A177-3AD203B41FA5}"/>
                  </a:extLst>
                </a:gridCol>
              </a:tblGrid>
              <a:tr h="435299">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pPr algn="ctr"/>
                      <a:r>
                        <a:rPr lang="en-US" altLang="zh-CN" sz="1600"/>
                        <a:t>*p</a:t>
                      </a:r>
                      <a:r>
                        <a:rPr lang="zh-CN" altLang="en-US" sz="1600"/>
                        <a:t>（数组）</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extLst>
              </a:tr>
              <a:tr h="435299">
                <a:tc>
                  <a:txBody>
                    <a:bodyPr/>
                    <a:lstStyle/>
                    <a:p>
                      <a:pPr algn="ctr"/>
                      <a:r>
                        <a:rPr lang="en-US" altLang="zh-CN" sz="1600"/>
                        <a:t>p</a:t>
                      </a:r>
                      <a:endParaRPr lang="zh-CN" altLang="en-US" sz="16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600"/>
                        <a:t>(*p)[0]</a:t>
                      </a:r>
                      <a:endParaRPr lang="zh-CN" altLang="en-US" sz="1600"/>
                    </a:p>
                  </a:txBody>
                  <a:tcPr>
                    <a:lnL w="12700" cmpd="sng">
                      <a:noFill/>
                    </a:lnL>
                    <a:lnT w="12700" cmpd="sng">
                      <a:noFill/>
                    </a:lnT>
                  </a:tcPr>
                </a:tc>
                <a:tc>
                  <a:txBody>
                    <a:bodyPr/>
                    <a:lstStyle/>
                    <a:p>
                      <a:r>
                        <a:rPr lang="en-US" altLang="zh-CN" sz="1600"/>
                        <a:t>(*p)[1]</a:t>
                      </a:r>
                      <a:endParaRPr lang="zh-CN" altLang="en-US" sz="1600"/>
                    </a:p>
                  </a:txBody>
                  <a:tcPr>
                    <a:lnT w="12700" cmpd="sng">
                      <a:noFill/>
                    </a:lnT>
                  </a:tcPr>
                </a:tc>
                <a:tc>
                  <a:txBody>
                    <a:bodyPr/>
                    <a:lstStyle/>
                    <a:p>
                      <a:r>
                        <a:rPr lang="en-US" altLang="zh-CN" sz="1600"/>
                        <a:t>(*p)[2]</a:t>
                      </a:r>
                      <a:endParaRPr lang="zh-CN" altLang="en-US" sz="1600"/>
                    </a:p>
                  </a:txBody>
                  <a:tcPr>
                    <a:lnT w="12700" cmpd="sng">
                      <a:noFill/>
                    </a:lnT>
                  </a:tcPr>
                </a:tc>
                <a:tc>
                  <a:txBody>
                    <a:bodyPr/>
                    <a:lstStyle/>
                    <a:p>
                      <a:r>
                        <a:rPr lang="en-US" altLang="zh-CN" sz="1600"/>
                        <a:t>(*p)[3]</a:t>
                      </a:r>
                      <a:endParaRPr lang="zh-CN" altLang="en-US" sz="1600"/>
                    </a:p>
                  </a:txBody>
                  <a:tcPr>
                    <a:lnT w="12700" cmpd="sng">
                      <a:noFill/>
                    </a:lnT>
                  </a:tcPr>
                </a:tc>
                <a:extLst>
                  <a:ext uri="{0D108BD9-81ED-4DB2-BD59-A6C34878D82A}"/>
                </a:extLst>
              </a:tr>
            </a:tbl>
          </a:graphicData>
        </a:graphic>
      </p:graphicFrame>
      <p:cxnSp>
        <p:nvCxnSpPr>
          <p:cNvPr id="15" name="直接箭头连接符 14"/>
          <p:cNvCxnSpPr/>
          <p:nvPr/>
        </p:nvCxnSpPr>
        <p:spPr>
          <a:xfrm>
            <a:off x="7375525" y="5614988"/>
            <a:ext cx="79375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
        <p:nvSpPr>
          <p:cNvPr id="17" name="圆角矩形 12">
            <a:extLst>
              <a:ext uri="{FF2B5EF4-FFF2-40B4-BE49-F238E27FC236}"/>
            </a:extLst>
          </p:cNvPr>
          <p:cNvSpPr/>
          <p:nvPr/>
        </p:nvSpPr>
        <p:spPr>
          <a:xfrm>
            <a:off x="749300" y="4597400"/>
            <a:ext cx="6251575" cy="2112963"/>
          </a:xfrm>
          <a:prstGeom prst="roundRect">
            <a:avLst>
              <a:gd name="adj" fmla="val 1868"/>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int a[4]={1,3,5,7};		</a:t>
            </a:r>
            <a:r>
              <a:rPr lang="en-US" altLang="zh-CN" sz="1400">
                <a:solidFill>
                  <a:srgbClr val="008000"/>
                </a:solidFill>
              </a:rPr>
              <a:t>//</a:t>
            </a:r>
            <a:r>
              <a:rPr lang="zh-CN" altLang="en-US" sz="1400">
                <a:solidFill>
                  <a:srgbClr val="008000"/>
                </a:solidFill>
              </a:rPr>
              <a:t>定义一维数组</a:t>
            </a:r>
            <a:r>
              <a:rPr lang="en-US" altLang="zh-CN" sz="1400">
                <a:solidFill>
                  <a:srgbClr val="008000"/>
                </a:solidFill>
              </a:rPr>
              <a:t>a</a:t>
            </a:r>
            <a:r>
              <a:rPr lang="zh-CN" altLang="en-US" sz="1400">
                <a:solidFill>
                  <a:srgbClr val="008000"/>
                </a:solidFill>
              </a:rPr>
              <a:t>，包含</a:t>
            </a:r>
            <a:r>
              <a:rPr lang="en-US" altLang="zh-CN" sz="1400">
                <a:solidFill>
                  <a:srgbClr val="008000"/>
                </a:solidFill>
              </a:rPr>
              <a:t>4</a:t>
            </a:r>
            <a:r>
              <a:rPr lang="zh-CN" altLang="en-US" sz="1400">
                <a:solidFill>
                  <a:srgbClr val="008000"/>
                </a:solidFill>
              </a:rPr>
              <a:t>个元素</a:t>
            </a:r>
          </a:p>
          <a:p>
            <a:pPr defTabSz="363538" fontAlgn="auto">
              <a:lnSpc>
                <a:spcPct val="120000"/>
              </a:lnSpc>
              <a:spcBef>
                <a:spcPts val="0"/>
              </a:spcBef>
              <a:spcAft>
                <a:spcPts val="0"/>
              </a:spcAft>
              <a:defRPr/>
            </a:pPr>
            <a:r>
              <a:rPr lang="zh-CN" altLang="en-US" sz="1400"/>
              <a:t>	</a:t>
            </a:r>
            <a:r>
              <a:rPr lang="en-US" altLang="zh-CN" sz="1400"/>
              <a:t>int </a:t>
            </a:r>
            <a:r>
              <a:rPr lang="en-US" altLang="zh-CN" sz="1400">
                <a:solidFill>
                  <a:srgbClr val="C00000"/>
                </a:solidFill>
              </a:rPr>
              <a:t>(*p)[4];</a:t>
            </a:r>
            <a:r>
              <a:rPr lang="en-US" altLang="zh-CN" sz="1400"/>
              <a:t>			</a:t>
            </a:r>
            <a:r>
              <a:rPr lang="en-US" altLang="zh-CN" sz="1400">
                <a:solidFill>
                  <a:srgbClr val="008000"/>
                </a:solidFill>
              </a:rPr>
              <a:t>//</a:t>
            </a:r>
            <a:r>
              <a:rPr lang="zh-CN" altLang="en-US" sz="1400">
                <a:solidFill>
                  <a:srgbClr val="008000"/>
                </a:solidFill>
              </a:rPr>
              <a:t>定义指向包含</a:t>
            </a:r>
            <a:r>
              <a:rPr lang="en-US" altLang="zh-CN" sz="1400">
                <a:solidFill>
                  <a:srgbClr val="008000"/>
                </a:solidFill>
              </a:rPr>
              <a:t>4</a:t>
            </a:r>
            <a:r>
              <a:rPr lang="zh-CN" altLang="en-US" sz="1400">
                <a:solidFill>
                  <a:srgbClr val="008000"/>
                </a:solidFill>
              </a:rPr>
              <a:t>个元素的一维数组的指针</a:t>
            </a:r>
            <a:r>
              <a:rPr lang="zh-CN" altLang="en-US" sz="1400">
                <a:solidFill>
                  <a:srgbClr val="008000"/>
                </a:solidFill>
              </a:rPr>
              <a:t>变量</a:t>
            </a:r>
            <a:endParaRPr lang="zh-CN" altLang="en-US" sz="1400">
              <a:solidFill>
                <a:srgbClr val="008000"/>
              </a:solidFill>
            </a:endParaRPr>
          </a:p>
          <a:p>
            <a:pPr defTabSz="363538" fontAlgn="auto">
              <a:lnSpc>
                <a:spcPct val="120000"/>
              </a:lnSpc>
              <a:spcBef>
                <a:spcPts val="0"/>
              </a:spcBef>
              <a:spcAft>
                <a:spcPts val="0"/>
              </a:spcAft>
              <a:defRPr/>
            </a:pPr>
            <a:r>
              <a:rPr lang="zh-CN" altLang="en-US" sz="1400"/>
              <a:t>	</a:t>
            </a:r>
            <a:r>
              <a:rPr lang="en-US" altLang="zh-CN" sz="1400">
                <a:solidFill>
                  <a:srgbClr val="C00000"/>
                </a:solidFill>
              </a:rPr>
              <a:t>p=&amp;a;	</a:t>
            </a:r>
            <a:r>
              <a:rPr lang="en-US" altLang="zh-CN" sz="1400"/>
              <a:t>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指向一维数组</a:t>
            </a:r>
          </a:p>
          <a:p>
            <a:pPr defTabSz="363538" fontAlgn="auto">
              <a:lnSpc>
                <a:spcPct val="120000"/>
              </a:lnSpc>
              <a:spcBef>
                <a:spcPts val="0"/>
              </a:spcBef>
              <a:spcAft>
                <a:spcPts val="0"/>
              </a:spcAft>
              <a:defRPr/>
            </a:pPr>
            <a:r>
              <a:rPr lang="zh-CN" altLang="en-US" sz="1400"/>
              <a:t>	</a:t>
            </a:r>
            <a:r>
              <a:rPr lang="en-US" altLang="zh-CN" sz="1400"/>
              <a:t>printf("%d\n",</a:t>
            </a:r>
            <a:r>
              <a:rPr lang="en-US" altLang="zh-CN" sz="1400">
                <a:solidFill>
                  <a:srgbClr val="C00000"/>
                </a:solidFill>
              </a:rPr>
              <a:t>(*p)[3]</a:t>
            </a:r>
            <a:r>
              <a:rPr lang="en-US" altLang="zh-CN" sz="140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a[3]</a:t>
            </a:r>
            <a:r>
              <a:rPr lang="zh-CN" altLang="en-US" sz="1400">
                <a:solidFill>
                  <a:srgbClr val="008000"/>
                </a:solidFill>
              </a:rPr>
              <a:t>，输出整数</a:t>
            </a:r>
            <a:r>
              <a:rPr lang="en-US" altLang="zh-CN" sz="1400">
                <a:solidFill>
                  <a:srgbClr val="008000"/>
                </a:solidFill>
              </a:rPr>
              <a:t>7</a:t>
            </a:r>
          </a:p>
          <a:p>
            <a:pPr defTabSz="363538" fontAlgn="auto">
              <a:lnSpc>
                <a:spcPct val="120000"/>
              </a:lnSpc>
              <a:spcBef>
                <a:spcPts val="0"/>
              </a:spcBef>
              <a:spcAft>
                <a:spcPts val="0"/>
              </a:spcAft>
              <a:defRPr/>
            </a:pPr>
            <a:r>
              <a:rPr lang="en-US" altLang="zh-CN" sz="1400"/>
              <a:t>	return 0;</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p:nvPr>
        </p:nvSpPr>
        <p:spPr>
          <a:xfrm>
            <a:off x="584200" y="857250"/>
            <a:ext cx="10515600" cy="954088"/>
          </a:xfrm>
        </p:spPr>
        <p:txBody>
          <a:bodyPr/>
          <a:lstStyle/>
          <a:p>
            <a:r>
              <a:rPr lang="zh-CN" altLang="en-US" smtClean="0"/>
              <a:t>指向由</a:t>
            </a:r>
            <a:r>
              <a:rPr lang="en-US" altLang="zh-CN" smtClean="0"/>
              <a:t>m</a:t>
            </a:r>
            <a:r>
              <a:rPr lang="zh-CN" altLang="en-US" smtClean="0"/>
              <a:t>个元素组成的一维数组的指针变量</a:t>
            </a:r>
          </a:p>
        </p:txBody>
      </p:sp>
      <p:sp>
        <p:nvSpPr>
          <p:cNvPr id="14" name="MH_Desc_1"/>
          <p:cNvSpPr/>
          <p:nvPr>
            <p:custDataLst>
              <p:tags r:id="rId1"/>
            </p:custDataLst>
          </p:nvPr>
        </p:nvSpPr>
        <p:spPr>
          <a:xfrm>
            <a:off x="584200" y="1689100"/>
            <a:ext cx="10748963" cy="321151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600"/>
              </a:spcBef>
              <a:spcAft>
                <a:spcPts val="600"/>
              </a:spcAft>
              <a:defRPr/>
            </a:pPr>
            <a:r>
              <a:rPr lang="zh-CN" altLang="en-US">
                <a:solidFill>
                  <a:schemeClr val="tx1"/>
                </a:solidFill>
              </a:rPr>
              <a:t>要注意指针变量的类型，从“</a:t>
            </a:r>
            <a:r>
              <a:rPr lang="en-US" altLang="zh-CN">
                <a:solidFill>
                  <a:schemeClr val="tx1"/>
                </a:solidFill>
              </a:rPr>
              <a:t>int (*p)[4];”</a:t>
            </a:r>
            <a:r>
              <a:rPr lang="zh-CN" altLang="en-US">
                <a:solidFill>
                  <a:schemeClr val="tx1"/>
                </a:solidFill>
              </a:rPr>
              <a:t>可以看到，</a:t>
            </a:r>
            <a:r>
              <a:rPr lang="en-US" altLang="zh-CN">
                <a:solidFill>
                  <a:schemeClr val="tx1"/>
                </a:solidFill>
              </a:rPr>
              <a:t>p</a:t>
            </a:r>
            <a:r>
              <a:rPr lang="zh-CN" altLang="en-US">
                <a:solidFill>
                  <a:schemeClr val="tx1"/>
                </a:solidFill>
              </a:rPr>
              <a:t>的类型不是</a:t>
            </a:r>
            <a:r>
              <a:rPr lang="en-US" altLang="zh-CN">
                <a:solidFill>
                  <a:schemeClr val="tx1"/>
                </a:solidFill>
              </a:rPr>
              <a:t>int *</a:t>
            </a:r>
            <a:r>
              <a:rPr lang="zh-CN" altLang="en-US">
                <a:solidFill>
                  <a:schemeClr val="tx1"/>
                </a:solidFill>
              </a:rPr>
              <a:t>型，而是</a:t>
            </a:r>
            <a:r>
              <a:rPr lang="en-US" altLang="zh-CN">
                <a:solidFill>
                  <a:schemeClr val="tx1"/>
                </a:solidFill>
              </a:rPr>
              <a:t>int (*)[4]</a:t>
            </a:r>
            <a:r>
              <a:rPr lang="zh-CN" altLang="en-US">
                <a:solidFill>
                  <a:schemeClr val="tx1"/>
                </a:solidFill>
              </a:rPr>
              <a:t>型，</a:t>
            </a:r>
            <a:r>
              <a:rPr lang="en-US" altLang="zh-CN">
                <a:solidFill>
                  <a:schemeClr val="tx1"/>
                </a:solidFill>
              </a:rPr>
              <a:t>p</a:t>
            </a:r>
            <a:r>
              <a:rPr lang="zh-CN" altLang="en-US">
                <a:solidFill>
                  <a:schemeClr val="tx1"/>
                </a:solidFill>
              </a:rPr>
              <a:t>被定义为指向一维整型数组的指针变量，一维数组有</a:t>
            </a:r>
            <a:r>
              <a:rPr lang="en-US" altLang="zh-CN">
                <a:solidFill>
                  <a:schemeClr val="tx1"/>
                </a:solidFill>
              </a:rPr>
              <a:t>4</a:t>
            </a:r>
            <a:r>
              <a:rPr lang="zh-CN" altLang="en-US">
                <a:solidFill>
                  <a:schemeClr val="tx1"/>
                </a:solidFill>
              </a:rPr>
              <a:t>个元素，因此</a:t>
            </a:r>
            <a:r>
              <a:rPr lang="en-US" altLang="zh-CN">
                <a:solidFill>
                  <a:schemeClr val="tx1"/>
                </a:solidFill>
              </a:rPr>
              <a:t>p</a:t>
            </a:r>
            <a:r>
              <a:rPr lang="zh-CN" altLang="en-US">
                <a:solidFill>
                  <a:schemeClr val="tx1"/>
                </a:solidFill>
              </a:rPr>
              <a:t>的基类型是一维数组，其长度是</a:t>
            </a:r>
            <a:r>
              <a:rPr lang="en-US" altLang="zh-CN">
                <a:solidFill>
                  <a:schemeClr val="tx1"/>
                </a:solidFill>
              </a:rPr>
              <a:t>16</a:t>
            </a:r>
            <a:r>
              <a:rPr lang="zh-CN" altLang="en-US">
                <a:solidFill>
                  <a:schemeClr val="tx1"/>
                </a:solidFill>
              </a:rPr>
              <a:t>字节。“*</a:t>
            </a:r>
            <a:r>
              <a:rPr lang="en-US" altLang="zh-CN">
                <a:solidFill>
                  <a:schemeClr val="tx1"/>
                </a:solidFill>
              </a:rPr>
              <a:t>(p+2)+3”</a:t>
            </a:r>
            <a:r>
              <a:rPr lang="zh-CN" altLang="en-US">
                <a:solidFill>
                  <a:schemeClr val="tx1"/>
                </a:solidFill>
              </a:rPr>
              <a:t>括号中的</a:t>
            </a:r>
            <a:r>
              <a:rPr lang="en-US" altLang="zh-CN">
                <a:solidFill>
                  <a:schemeClr val="tx1"/>
                </a:solidFill>
              </a:rPr>
              <a:t>2</a:t>
            </a:r>
            <a:r>
              <a:rPr lang="zh-CN" altLang="en-US">
                <a:solidFill>
                  <a:schemeClr val="tx1"/>
                </a:solidFill>
              </a:rPr>
              <a:t>是以</a:t>
            </a:r>
            <a:r>
              <a:rPr lang="en-US" altLang="zh-CN">
                <a:solidFill>
                  <a:schemeClr val="tx1"/>
                </a:solidFill>
              </a:rPr>
              <a:t>p</a:t>
            </a:r>
            <a:r>
              <a:rPr lang="zh-CN" altLang="en-US">
                <a:solidFill>
                  <a:schemeClr val="tx1"/>
                </a:solidFill>
              </a:rPr>
              <a:t>的基类型</a:t>
            </a:r>
            <a:r>
              <a:rPr lang="en-US" altLang="zh-CN">
                <a:solidFill>
                  <a:schemeClr val="tx1"/>
                </a:solidFill>
              </a:rPr>
              <a:t>(</a:t>
            </a:r>
            <a:r>
              <a:rPr lang="zh-CN" altLang="en-US">
                <a:solidFill>
                  <a:schemeClr val="tx1"/>
                </a:solidFill>
              </a:rPr>
              <a:t>一维整型数组</a:t>
            </a:r>
            <a:r>
              <a:rPr lang="en-US" altLang="zh-CN">
                <a:solidFill>
                  <a:schemeClr val="tx1"/>
                </a:solidFill>
              </a:rPr>
              <a:t>)</a:t>
            </a:r>
            <a:r>
              <a:rPr lang="zh-CN" altLang="en-US">
                <a:solidFill>
                  <a:schemeClr val="tx1"/>
                </a:solidFill>
              </a:rPr>
              <a:t>的长度为单位的，即</a:t>
            </a:r>
            <a:r>
              <a:rPr lang="en-US" altLang="zh-CN">
                <a:solidFill>
                  <a:schemeClr val="tx1"/>
                </a:solidFill>
              </a:rPr>
              <a:t>p</a:t>
            </a:r>
            <a:r>
              <a:rPr lang="zh-CN" altLang="en-US">
                <a:solidFill>
                  <a:schemeClr val="tx1"/>
                </a:solidFill>
              </a:rPr>
              <a:t>每加</a:t>
            </a:r>
            <a:r>
              <a:rPr lang="en-US" altLang="zh-CN">
                <a:solidFill>
                  <a:schemeClr val="tx1"/>
                </a:solidFill>
              </a:rPr>
              <a:t>1</a:t>
            </a:r>
            <a:r>
              <a:rPr lang="zh-CN" altLang="en-US">
                <a:solidFill>
                  <a:schemeClr val="tx1"/>
                </a:solidFill>
              </a:rPr>
              <a:t>，地址就增加</a:t>
            </a:r>
            <a:r>
              <a:rPr lang="en-US" altLang="zh-CN">
                <a:solidFill>
                  <a:schemeClr val="tx1"/>
                </a:solidFill>
              </a:rPr>
              <a:t>16</a:t>
            </a:r>
            <a:r>
              <a:rPr lang="zh-CN" altLang="en-US">
                <a:solidFill>
                  <a:schemeClr val="tx1"/>
                </a:solidFill>
              </a:rPr>
              <a:t>个字节（</a:t>
            </a:r>
            <a:r>
              <a:rPr lang="en-US" altLang="zh-CN">
                <a:solidFill>
                  <a:schemeClr val="tx1"/>
                </a:solidFill>
              </a:rPr>
              <a:t>4</a:t>
            </a:r>
            <a:r>
              <a:rPr lang="zh-CN" altLang="en-US">
                <a:solidFill>
                  <a:schemeClr val="tx1"/>
                </a:solidFill>
              </a:rPr>
              <a:t>个元素，每个元素</a:t>
            </a:r>
            <a:r>
              <a:rPr lang="en-US" altLang="zh-CN">
                <a:solidFill>
                  <a:schemeClr val="tx1"/>
                </a:solidFill>
              </a:rPr>
              <a:t>4</a:t>
            </a:r>
            <a:r>
              <a:rPr lang="zh-CN" altLang="en-US">
                <a:solidFill>
                  <a:schemeClr val="tx1"/>
                </a:solidFill>
              </a:rPr>
              <a:t>个字节），而“*</a:t>
            </a:r>
            <a:r>
              <a:rPr lang="en-US" altLang="zh-CN">
                <a:solidFill>
                  <a:schemeClr val="tx1"/>
                </a:solidFill>
              </a:rPr>
              <a:t>(p+2)+3”</a:t>
            </a:r>
            <a:r>
              <a:rPr lang="zh-CN" altLang="en-US">
                <a:solidFill>
                  <a:schemeClr val="tx1"/>
                </a:solidFill>
              </a:rPr>
              <a:t>括号外的数字</a:t>
            </a:r>
            <a:r>
              <a:rPr lang="en-US" altLang="zh-CN">
                <a:solidFill>
                  <a:schemeClr val="tx1"/>
                </a:solidFill>
              </a:rPr>
              <a:t>3</a:t>
            </a:r>
            <a:r>
              <a:rPr lang="zh-CN" altLang="en-US">
                <a:solidFill>
                  <a:schemeClr val="tx1"/>
                </a:solidFill>
              </a:rPr>
              <a:t>，不是以</a:t>
            </a:r>
            <a:r>
              <a:rPr lang="en-US" altLang="zh-CN">
                <a:solidFill>
                  <a:schemeClr val="tx1"/>
                </a:solidFill>
              </a:rPr>
              <a:t>p</a:t>
            </a:r>
            <a:r>
              <a:rPr lang="zh-CN" altLang="en-US">
                <a:solidFill>
                  <a:schemeClr val="tx1"/>
                </a:solidFill>
              </a:rPr>
              <a:t>的基类型的长度为单位的。由于经过*</a:t>
            </a:r>
            <a:r>
              <a:rPr lang="en-US" altLang="zh-CN">
                <a:solidFill>
                  <a:schemeClr val="tx1"/>
                </a:solidFill>
              </a:rPr>
              <a:t>(p+2)</a:t>
            </a:r>
            <a:r>
              <a:rPr lang="zh-CN" altLang="en-US">
                <a:solidFill>
                  <a:schemeClr val="tx1"/>
                </a:solidFill>
              </a:rPr>
              <a:t>的运算，得到</a:t>
            </a:r>
            <a:r>
              <a:rPr lang="en-US" altLang="zh-CN">
                <a:solidFill>
                  <a:schemeClr val="tx1"/>
                </a:solidFill>
              </a:rPr>
              <a:t>a[2]</a:t>
            </a:r>
            <a:r>
              <a:rPr lang="zh-CN" altLang="en-US">
                <a:solidFill>
                  <a:schemeClr val="tx1"/>
                </a:solidFill>
              </a:rPr>
              <a:t>，即</a:t>
            </a:r>
            <a:r>
              <a:rPr lang="en-US" altLang="zh-CN">
                <a:solidFill>
                  <a:schemeClr val="tx1"/>
                </a:solidFill>
              </a:rPr>
              <a:t>&amp;a[2][0]</a:t>
            </a:r>
            <a:r>
              <a:rPr lang="zh-CN" altLang="en-US">
                <a:solidFill>
                  <a:schemeClr val="tx1"/>
                </a:solidFill>
              </a:rPr>
              <a:t>，它已经转化为指向列元素的指针了，因此加</a:t>
            </a:r>
            <a:r>
              <a:rPr lang="en-US" altLang="zh-CN">
                <a:solidFill>
                  <a:schemeClr val="tx1"/>
                </a:solidFill>
              </a:rPr>
              <a:t>3</a:t>
            </a:r>
            <a:r>
              <a:rPr lang="zh-CN" altLang="en-US">
                <a:solidFill>
                  <a:schemeClr val="tx1"/>
                </a:solidFill>
              </a:rPr>
              <a:t>是以元素的长度为单位的，加</a:t>
            </a:r>
            <a:r>
              <a:rPr lang="en-US" altLang="zh-CN">
                <a:solidFill>
                  <a:schemeClr val="tx1"/>
                </a:solidFill>
              </a:rPr>
              <a:t>3</a:t>
            </a:r>
            <a:r>
              <a:rPr lang="zh-CN" altLang="en-US">
                <a:solidFill>
                  <a:schemeClr val="tx1"/>
                </a:solidFill>
              </a:rPr>
              <a:t>就是加</a:t>
            </a:r>
            <a:r>
              <a:rPr lang="en-US" altLang="zh-CN">
                <a:solidFill>
                  <a:schemeClr val="tx1"/>
                </a:solidFill>
              </a:rPr>
              <a:t>(3×4)</a:t>
            </a:r>
            <a:r>
              <a:rPr lang="zh-CN" altLang="en-US">
                <a:solidFill>
                  <a:schemeClr val="tx1"/>
                </a:solidFill>
              </a:rPr>
              <a:t>个字节。虽然</a:t>
            </a:r>
            <a:r>
              <a:rPr lang="en-US" altLang="zh-CN">
                <a:solidFill>
                  <a:schemeClr val="tx1"/>
                </a:solidFill>
              </a:rPr>
              <a:t>p+2</a:t>
            </a:r>
            <a:r>
              <a:rPr lang="zh-CN" altLang="en-US">
                <a:solidFill>
                  <a:schemeClr val="tx1"/>
                </a:solidFill>
              </a:rPr>
              <a:t>和*</a:t>
            </a:r>
            <a:r>
              <a:rPr lang="en-US" altLang="zh-CN">
                <a:solidFill>
                  <a:schemeClr val="tx1"/>
                </a:solidFill>
              </a:rPr>
              <a:t>(p+2)</a:t>
            </a:r>
            <a:r>
              <a:rPr lang="zh-CN" altLang="en-US">
                <a:solidFill>
                  <a:schemeClr val="tx1"/>
                </a:solidFill>
              </a:rPr>
              <a:t>具有相同的值，但由于它们所指向的对象的长度不同，因此</a:t>
            </a:r>
            <a:r>
              <a:rPr lang="en-US" altLang="zh-CN">
                <a:solidFill>
                  <a:schemeClr val="tx1"/>
                </a:solidFill>
              </a:rPr>
              <a:t>(p+2)+3</a:t>
            </a:r>
            <a:r>
              <a:rPr lang="zh-CN" altLang="en-US">
                <a:solidFill>
                  <a:schemeClr val="tx1"/>
                </a:solidFill>
              </a:rPr>
              <a:t>和*</a:t>
            </a:r>
            <a:r>
              <a:rPr lang="en-US" altLang="zh-CN">
                <a:solidFill>
                  <a:schemeClr val="tx1"/>
                </a:solidFill>
              </a:rPr>
              <a:t>(p+2)+3</a:t>
            </a:r>
            <a:r>
              <a:rPr lang="zh-CN" altLang="en-US">
                <a:solidFill>
                  <a:schemeClr val="tx1"/>
                </a:solidFill>
              </a:rPr>
              <a:t>的值就不相同了。</a:t>
            </a:r>
            <a:endParaRPr lang="en-US" altLang="zh-CN">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p:cNvSpPr>
          <p:nvPr>
            <p:ph type="title"/>
          </p:nvPr>
        </p:nvSpPr>
        <p:spPr>
          <a:xfrm>
            <a:off x="1912938" y="1341438"/>
            <a:ext cx="6615112" cy="712787"/>
          </a:xfrm>
        </p:spPr>
        <p:txBody>
          <a:bodyPr/>
          <a:lstStyle/>
          <a:p>
            <a:r>
              <a:rPr lang="zh-CN" altLang="en-US" sz="3600" smtClean="0"/>
              <a:t>用指向数组的指针作函数参数</a:t>
            </a:r>
          </a:p>
        </p:txBody>
      </p:sp>
      <p:sp>
        <p:nvSpPr>
          <p:cNvPr id="9" name="内容占位符 2">
            <a:extLst>
              <a:ext uri="{FF2B5EF4-FFF2-40B4-BE49-F238E27FC236}"/>
            </a:extLst>
          </p:cNvPr>
          <p:cNvSpPr>
            <a:spLocks noGrp="1"/>
          </p:cNvSpPr>
          <p:nvPr>
            <p:ph idx="1"/>
          </p:nvPr>
        </p:nvSpPr>
        <p:spPr>
          <a:xfrm>
            <a:off x="860425" y="1827213"/>
            <a:ext cx="10245725" cy="3160712"/>
          </a:xfrm>
        </p:spPr>
        <p:txBody>
          <a:bodyPr rtlCol="0" anchor="ctr">
            <a:noAutofit/>
          </a:bodyPr>
          <a:lstStyle/>
          <a:p>
            <a:pPr marL="0" indent="0" fontAlgn="auto">
              <a:lnSpc>
                <a:spcPct val="150000"/>
              </a:lnSpc>
              <a:spcAft>
                <a:spcPts val="0"/>
              </a:spcAft>
              <a:buFont typeface="Arial" panose="020B0604020202020204" pitchFamily="34" charset="0"/>
              <a:buNone/>
              <a:defRPr/>
            </a:pPr>
            <a:r>
              <a:rPr lang="zh-CN" altLang="en-US" sz="2400">
                <a:solidFill>
                  <a:schemeClr val="tx1">
                    <a:lumMod val="65000"/>
                    <a:lumOff val="35000"/>
                  </a:schemeClr>
                </a:solidFill>
                <a:latin typeface="+mn-ea"/>
                <a:ea typeface="+mn-ea"/>
                <a:cs typeface="+mn-cs"/>
              </a:rPr>
              <a:t>一维数组名可以作为函数参数，多维数组名也可作函数参数。</a:t>
            </a:r>
            <a:endParaRPr lang="en-US" altLang="zh-CN" sz="2400">
              <a:solidFill>
                <a:schemeClr val="tx1">
                  <a:lumMod val="65000"/>
                  <a:lumOff val="35000"/>
                </a:schemeClr>
              </a:solidFill>
              <a:latin typeface="+mn-ea"/>
              <a:ea typeface="+mn-ea"/>
              <a:cs typeface="+mn-cs"/>
            </a:endParaRPr>
          </a:p>
          <a:p>
            <a:pPr marL="0" indent="0" fontAlgn="auto">
              <a:lnSpc>
                <a:spcPct val="150000"/>
              </a:lnSpc>
              <a:spcAft>
                <a:spcPts val="0"/>
              </a:spcAft>
              <a:buFont typeface="Arial" panose="020B0604020202020204" pitchFamily="34" charset="0"/>
              <a:buNone/>
              <a:defRPr/>
            </a:pPr>
            <a:r>
              <a:rPr lang="zh-CN" altLang="en-US" sz="2400">
                <a:solidFill>
                  <a:schemeClr val="tx1">
                    <a:lumMod val="65000"/>
                    <a:lumOff val="35000"/>
                  </a:schemeClr>
                </a:solidFill>
                <a:latin typeface="+mn-ea"/>
                <a:ea typeface="+mn-ea"/>
                <a:cs typeface="+mn-cs"/>
              </a:rPr>
              <a:t>用</a:t>
            </a:r>
            <a:r>
              <a:rPr lang="zh-CN" altLang="en-US" sz="2400" b="1">
                <a:solidFill>
                  <a:schemeClr val="tx1">
                    <a:lumMod val="65000"/>
                    <a:lumOff val="35000"/>
                  </a:schemeClr>
                </a:solidFill>
                <a:latin typeface="+mn-ea"/>
                <a:ea typeface="+mn-ea"/>
                <a:cs typeface="+mn-cs"/>
              </a:rPr>
              <a:t>指针变量作形参</a:t>
            </a:r>
            <a:r>
              <a:rPr lang="zh-CN" altLang="en-US" sz="2400">
                <a:solidFill>
                  <a:schemeClr val="tx1">
                    <a:lumMod val="65000"/>
                    <a:lumOff val="35000"/>
                  </a:schemeClr>
                </a:solidFill>
                <a:latin typeface="+mn-ea"/>
                <a:ea typeface="+mn-ea"/>
                <a:cs typeface="+mn-cs"/>
              </a:rPr>
              <a:t>，以接受实参数组名传递来的地址。可以有两种方法</a:t>
            </a:r>
            <a:r>
              <a:rPr lang="en-US" altLang="zh-CN" sz="2400">
                <a:solidFill>
                  <a:schemeClr val="tx1">
                    <a:lumMod val="65000"/>
                    <a:lumOff val="35000"/>
                  </a:schemeClr>
                </a:solidFill>
                <a:latin typeface="+mn-ea"/>
                <a:ea typeface="+mn-ea"/>
                <a:cs typeface="+mn-cs"/>
              </a:rPr>
              <a:t>: </a:t>
            </a:r>
          </a:p>
          <a:p>
            <a:pPr marL="0" indent="0" fontAlgn="auto">
              <a:lnSpc>
                <a:spcPct val="150000"/>
              </a:lnSpc>
              <a:spcAft>
                <a:spcPts val="0"/>
              </a:spcAft>
              <a:buFont typeface="Arial" panose="020B0604020202020204" pitchFamily="34" charset="0"/>
              <a:buNone/>
              <a:defRPr/>
            </a:pPr>
            <a:r>
              <a:rPr lang="en-US" altLang="zh-CN" sz="2400" b="1">
                <a:solidFill>
                  <a:schemeClr val="tx1">
                    <a:lumMod val="65000"/>
                    <a:lumOff val="35000"/>
                  </a:schemeClr>
                </a:solidFill>
                <a:latin typeface="+mn-ea"/>
                <a:ea typeface="+mn-ea"/>
                <a:cs typeface="+mn-cs"/>
              </a:rPr>
              <a:t>① </a:t>
            </a:r>
            <a:r>
              <a:rPr lang="zh-CN" altLang="en-US" sz="2400" b="1">
                <a:solidFill>
                  <a:schemeClr val="tx1">
                    <a:lumMod val="65000"/>
                    <a:lumOff val="35000"/>
                  </a:schemeClr>
                </a:solidFill>
                <a:latin typeface="+mn-ea"/>
                <a:ea typeface="+mn-ea"/>
                <a:cs typeface="+mn-cs"/>
              </a:rPr>
              <a:t>用指向变量的指针变量；</a:t>
            </a:r>
            <a:endParaRPr lang="en-US" altLang="zh-CN" sz="2400" b="1">
              <a:solidFill>
                <a:schemeClr val="tx1">
                  <a:lumMod val="65000"/>
                  <a:lumOff val="35000"/>
                </a:schemeClr>
              </a:solidFill>
              <a:latin typeface="+mn-ea"/>
              <a:ea typeface="+mn-ea"/>
              <a:cs typeface="+mn-cs"/>
            </a:endParaRPr>
          </a:p>
          <a:p>
            <a:pPr marL="0" indent="0" fontAlgn="auto">
              <a:lnSpc>
                <a:spcPct val="150000"/>
              </a:lnSpc>
              <a:spcAft>
                <a:spcPts val="0"/>
              </a:spcAft>
              <a:buFont typeface="Arial" panose="020B0604020202020204" pitchFamily="34" charset="0"/>
              <a:buNone/>
              <a:defRPr/>
            </a:pPr>
            <a:r>
              <a:rPr lang="zh-CN" altLang="en-US" sz="2400" b="1">
                <a:solidFill>
                  <a:schemeClr val="tx1">
                    <a:lumMod val="65000"/>
                    <a:lumOff val="35000"/>
                  </a:schemeClr>
                </a:solidFill>
                <a:latin typeface="+mn-ea"/>
                <a:ea typeface="+mn-ea"/>
                <a:cs typeface="+mn-cs"/>
              </a:rPr>
              <a:t>② 用指向一维数组的指针变量。</a:t>
            </a:r>
            <a:endParaRPr lang="zh-CN" altLang="en-US" sz="2400" b="1" dirty="0">
              <a:solidFill>
                <a:schemeClr val="tx1">
                  <a:lumMod val="65000"/>
                  <a:lumOff val="35000"/>
                </a:schemeClr>
              </a:solidFill>
              <a:latin typeface="+mn-ea"/>
              <a:ea typeface="+mn-ea"/>
              <a:cs typeface="+mn-cs"/>
            </a:endParaRPr>
          </a:p>
        </p:txBody>
      </p:sp>
      <p:grpSp>
        <p:nvGrpSpPr>
          <p:cNvPr id="74755" name="组合 9"/>
          <p:cNvGrpSpPr>
            <a:grpSpLocks/>
          </p:cNvGrpSpPr>
          <p:nvPr/>
        </p:nvGrpSpPr>
        <p:grpSpPr bwMode="auto">
          <a:xfrm>
            <a:off x="860425" y="1373188"/>
            <a:ext cx="7127875" cy="657225"/>
            <a:chOff x="3275013" y="1898650"/>
            <a:chExt cx="7128000" cy="657226"/>
          </a:xfrm>
        </p:grpSpPr>
        <p:sp>
          <p:nvSpPr>
            <p:cNvPr id="11" name="MH_Other_1">
              <a:extLst>
                <a:ext uri="{FF2B5EF4-FFF2-40B4-BE49-F238E27FC236}"/>
              </a:extLst>
            </p:cNvPr>
            <p:cNvSpPr/>
            <p:nvPr>
              <p:custDataLst>
                <p:tags r:id="rId4"/>
              </p:custDataLst>
            </p:nvPr>
          </p:nvSpPr>
          <p:spPr>
            <a:xfrm>
              <a:off x="3275013" y="1898650"/>
              <a:ext cx="709625"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MH_Other_2">
              <a:extLst>
                <a:ext uri="{FF2B5EF4-FFF2-40B4-BE49-F238E27FC236}"/>
              </a:extLst>
            </p:cNvPr>
            <p:cNvSpPr/>
            <p:nvPr>
              <p:custDataLst>
                <p:tags r:id="rId5"/>
              </p:custDataLst>
            </p:nvPr>
          </p:nvSpPr>
          <p:spPr>
            <a:xfrm>
              <a:off x="3629032" y="1898650"/>
              <a:ext cx="709624"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MH_Other_5">
              <a:extLst>
                <a:ext uri="{FF2B5EF4-FFF2-40B4-BE49-F238E27FC236}"/>
              </a:extLst>
            </p:cNvPr>
            <p:cNvSpPr/>
            <p:nvPr>
              <p:custDataLst>
                <p:tags r:id="rId6"/>
              </p:custDataLst>
            </p:nvPr>
          </p:nvSpPr>
          <p:spPr>
            <a:xfrm>
              <a:off x="3275013" y="2509838"/>
              <a:ext cx="7128000" cy="46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74756" name="组合 13"/>
          <p:cNvGrpSpPr>
            <a:grpSpLocks/>
          </p:cNvGrpSpPr>
          <p:nvPr/>
        </p:nvGrpSpPr>
        <p:grpSpPr bwMode="auto">
          <a:xfrm>
            <a:off x="3978275" y="4752975"/>
            <a:ext cx="7127875" cy="635000"/>
            <a:chOff x="1715964" y="5391945"/>
            <a:chExt cx="7128000" cy="634206"/>
          </a:xfrm>
        </p:grpSpPr>
        <p:sp>
          <p:nvSpPr>
            <p:cNvPr id="15" name="MH_Other_3">
              <a:extLst>
                <a:ext uri="{FF2B5EF4-FFF2-40B4-BE49-F238E27FC236}"/>
              </a:extLst>
            </p:cNvPr>
            <p:cNvSpPr/>
            <p:nvPr>
              <p:custDataLst>
                <p:tags r:id="rId1"/>
              </p:custDataLst>
            </p:nvPr>
          </p:nvSpPr>
          <p:spPr>
            <a:xfrm flipV="1">
              <a:off x="7780320" y="5415728"/>
              <a:ext cx="709625" cy="610423"/>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MH_Other_4">
              <a:extLst>
                <a:ext uri="{FF2B5EF4-FFF2-40B4-BE49-F238E27FC236}"/>
              </a:extLst>
            </p:cNvPr>
            <p:cNvSpPr/>
            <p:nvPr>
              <p:custDataLst>
                <p:tags r:id="rId2"/>
              </p:custDataLst>
            </p:nvPr>
          </p:nvSpPr>
          <p:spPr>
            <a:xfrm flipV="1">
              <a:off x="8134340" y="5415728"/>
              <a:ext cx="709624" cy="610423"/>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MH_Other_6">
              <a:extLst>
                <a:ext uri="{FF2B5EF4-FFF2-40B4-BE49-F238E27FC236}"/>
              </a:extLst>
            </p:cNvPr>
            <p:cNvSpPr/>
            <p:nvPr>
              <p:custDataLst>
                <p:tags r:id="rId3"/>
              </p:custDataLst>
            </p:nvPr>
          </p:nvSpPr>
          <p:spPr>
            <a:xfrm>
              <a:off x="1715964" y="5391945"/>
              <a:ext cx="7128000" cy="459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p:cNvSpPr>
          <p:nvPr>
            <p:ph type="title"/>
          </p:nvPr>
        </p:nvSpPr>
        <p:spPr>
          <a:xfrm>
            <a:off x="631825" y="339725"/>
            <a:ext cx="10515600" cy="954088"/>
          </a:xfrm>
        </p:spPr>
        <p:txBody>
          <a:bodyPr/>
          <a:lstStyle/>
          <a:p>
            <a:r>
              <a:rPr lang="zh-CN" altLang="en-US" smtClean="0"/>
              <a:t>用指向数组的指针作函数参数</a:t>
            </a:r>
          </a:p>
        </p:txBody>
      </p:sp>
      <p:sp>
        <p:nvSpPr>
          <p:cNvPr id="76802" name="内容占位符 2"/>
          <p:cNvSpPr>
            <a:spLocks noGrp="1"/>
          </p:cNvSpPr>
          <p:nvPr>
            <p:ph idx="1"/>
          </p:nvPr>
        </p:nvSpPr>
        <p:spPr>
          <a:xfrm>
            <a:off x="501650" y="1090613"/>
            <a:ext cx="10807700"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8.14】</a:t>
            </a:r>
            <a:r>
              <a:rPr lang="zh-CN" altLang="en-US" sz="2000" smtClean="0">
                <a:solidFill>
                  <a:schemeClr val="accent1"/>
                </a:solidFill>
              </a:rPr>
              <a:t>有一个班，</a:t>
            </a:r>
            <a:r>
              <a:rPr lang="en-US" altLang="zh-CN" sz="2000" smtClean="0">
                <a:solidFill>
                  <a:schemeClr val="accent1"/>
                </a:solidFill>
              </a:rPr>
              <a:t>3</a:t>
            </a:r>
            <a:r>
              <a:rPr lang="zh-CN" altLang="en-US" sz="2000" smtClean="0">
                <a:solidFill>
                  <a:schemeClr val="accent1"/>
                </a:solidFill>
              </a:rPr>
              <a:t>个学生，各学</a:t>
            </a:r>
            <a:r>
              <a:rPr lang="en-US" altLang="zh-CN" sz="2000" smtClean="0">
                <a:solidFill>
                  <a:schemeClr val="accent1"/>
                </a:solidFill>
              </a:rPr>
              <a:t>4</a:t>
            </a:r>
            <a:r>
              <a:rPr lang="zh-CN" altLang="en-US" sz="2000" smtClean="0">
                <a:solidFill>
                  <a:schemeClr val="accent1"/>
                </a:solidFill>
              </a:rPr>
              <a:t>门课，计算总平均分数以及第</a:t>
            </a:r>
            <a:r>
              <a:rPr lang="en-US" altLang="zh-CN" sz="2000" smtClean="0">
                <a:solidFill>
                  <a:schemeClr val="accent1"/>
                </a:solidFill>
              </a:rPr>
              <a:t>n</a:t>
            </a:r>
            <a:r>
              <a:rPr lang="zh-CN" altLang="en-US" sz="2000" smtClean="0">
                <a:solidFill>
                  <a:schemeClr val="accent1"/>
                </a:solidFill>
              </a:rPr>
              <a:t>个学生的成绩。 </a:t>
            </a:r>
          </a:p>
        </p:txBody>
      </p:sp>
      <p:sp>
        <p:nvSpPr>
          <p:cNvPr id="14" name="圆角矩形 12">
            <a:extLst>
              <a:ext uri="{FF2B5EF4-FFF2-40B4-BE49-F238E27FC236}"/>
            </a:extLst>
          </p:cNvPr>
          <p:cNvSpPr/>
          <p:nvPr/>
        </p:nvSpPr>
        <p:spPr>
          <a:xfrm>
            <a:off x="749030" y="1595337"/>
            <a:ext cx="10700847" cy="3324533"/>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a:lstStyle/>
          <a:p>
            <a:pPr defTabSz="363538" fontAlgn="auto">
              <a:spcBef>
                <a:spcPts val="0"/>
              </a:spcBef>
              <a:spcAft>
                <a:spcPts val="0"/>
              </a:spcAft>
              <a:defRPr/>
            </a:pPr>
            <a:r>
              <a:rPr lang="en-US" altLang="zh-CN" sz="1400"/>
              <a:t>#include &lt;stdio.h&gt;</a:t>
            </a:r>
          </a:p>
          <a:p>
            <a:pPr defTabSz="363538" fontAlgn="auto">
              <a:spcBef>
                <a:spcPts val="0"/>
              </a:spcBef>
              <a:spcAft>
                <a:spcPts val="0"/>
              </a:spcAft>
              <a:defRPr/>
            </a:pPr>
            <a:r>
              <a:rPr lang="en-US" altLang="zh-CN" sz="1400"/>
              <a:t>int main()</a:t>
            </a:r>
          </a:p>
          <a:p>
            <a:pPr defTabSz="363538" fontAlgn="auto">
              <a:spcBef>
                <a:spcPts val="0"/>
              </a:spcBef>
              <a:spcAft>
                <a:spcPts val="0"/>
              </a:spcAft>
              <a:defRPr/>
            </a:pPr>
            <a:r>
              <a:rPr lang="en-US" altLang="zh-CN" sz="1400"/>
              <a:t>{	void average(float *p,int n);</a:t>
            </a:r>
          </a:p>
          <a:p>
            <a:pPr defTabSz="363538" fontAlgn="auto">
              <a:spcBef>
                <a:spcPts val="0"/>
              </a:spcBef>
              <a:spcAft>
                <a:spcPts val="0"/>
              </a:spcAft>
              <a:defRPr/>
            </a:pPr>
            <a:r>
              <a:rPr lang="en-US" altLang="zh-CN" sz="1400"/>
              <a:t>	void search(float (*p)[4],int n);</a:t>
            </a:r>
          </a:p>
          <a:p>
            <a:pPr defTabSz="363538" fontAlgn="auto">
              <a:spcBef>
                <a:spcPts val="0"/>
              </a:spcBef>
              <a:spcAft>
                <a:spcPts val="0"/>
              </a:spcAft>
              <a:defRPr/>
            </a:pPr>
            <a:r>
              <a:rPr lang="en-US" altLang="zh-CN" sz="1400"/>
              <a:t>	float score[3][4]={{65,67,70,60},{80,87,90,81},{90,99,100,98}};</a:t>
            </a:r>
          </a:p>
          <a:p>
            <a:pPr defTabSz="363538" fontAlgn="auto">
              <a:spcBef>
                <a:spcPts val="0"/>
              </a:spcBef>
              <a:spcAft>
                <a:spcPts val="0"/>
              </a:spcAft>
              <a:defRPr/>
            </a:pPr>
            <a:r>
              <a:rPr lang="en-US" altLang="zh-CN" sz="1400"/>
              <a:t>	average(</a:t>
            </a:r>
            <a:r>
              <a:rPr lang="en-US" altLang="zh-CN" sz="1400">
                <a:solidFill>
                  <a:schemeClr val="accent6"/>
                </a:solidFill>
              </a:rPr>
              <a:t>*score</a:t>
            </a:r>
            <a:r>
              <a:rPr lang="en-US" altLang="zh-CN" sz="1400"/>
              <a:t>,12);		</a:t>
            </a:r>
            <a:r>
              <a:rPr lang="en-US" altLang="zh-CN" sz="1400">
                <a:solidFill>
                  <a:srgbClr val="008000"/>
                </a:solidFill>
              </a:rPr>
              <a:t>//</a:t>
            </a:r>
            <a:r>
              <a:rPr lang="zh-CN" altLang="en-US" sz="1400">
                <a:solidFill>
                  <a:srgbClr val="008000"/>
                </a:solidFill>
              </a:rPr>
              <a:t>求</a:t>
            </a:r>
            <a:r>
              <a:rPr lang="en-US" altLang="zh-CN" sz="1400">
                <a:solidFill>
                  <a:srgbClr val="008000"/>
                </a:solidFill>
              </a:rPr>
              <a:t>12</a:t>
            </a:r>
            <a:r>
              <a:rPr lang="zh-CN" altLang="en-US" sz="1400">
                <a:solidFill>
                  <a:srgbClr val="008000"/>
                </a:solidFill>
              </a:rPr>
              <a:t>个分数的平均分</a:t>
            </a:r>
          </a:p>
          <a:p>
            <a:pPr defTabSz="363538" fontAlgn="auto">
              <a:spcBef>
                <a:spcPts val="0"/>
              </a:spcBef>
              <a:spcAft>
                <a:spcPts val="0"/>
              </a:spcAft>
              <a:defRPr/>
            </a:pPr>
            <a:r>
              <a:rPr lang="zh-CN" altLang="en-US" sz="1400"/>
              <a:t>	</a:t>
            </a:r>
            <a:r>
              <a:rPr lang="en-US" altLang="zh-CN" sz="1400"/>
              <a:t>search(</a:t>
            </a:r>
            <a:r>
              <a:rPr lang="en-US" altLang="zh-CN" sz="1400">
                <a:solidFill>
                  <a:schemeClr val="accent6"/>
                </a:solidFill>
              </a:rPr>
              <a:t>score</a:t>
            </a:r>
            <a:r>
              <a:rPr lang="en-US" altLang="zh-CN" sz="1400"/>
              <a:t>,2);			</a:t>
            </a:r>
            <a:r>
              <a:rPr lang="en-US" altLang="zh-CN" sz="1400">
                <a:solidFill>
                  <a:srgbClr val="008000"/>
                </a:solidFill>
              </a:rPr>
              <a:t>//</a:t>
            </a:r>
            <a:r>
              <a:rPr lang="zh-CN" altLang="en-US" sz="1400">
                <a:solidFill>
                  <a:srgbClr val="008000"/>
                </a:solidFill>
              </a:rPr>
              <a:t>求序号为</a:t>
            </a:r>
            <a:r>
              <a:rPr lang="en-US" altLang="zh-CN" sz="1400">
                <a:solidFill>
                  <a:srgbClr val="008000"/>
                </a:solidFill>
              </a:rPr>
              <a:t>2</a:t>
            </a:r>
            <a:r>
              <a:rPr lang="zh-CN" altLang="en-US" sz="1400">
                <a:solidFill>
                  <a:srgbClr val="008000"/>
                </a:solidFill>
              </a:rPr>
              <a:t>的学生的成绩</a:t>
            </a:r>
          </a:p>
          <a:p>
            <a:pPr defTabSz="363538" fontAlgn="auto">
              <a:spcBef>
                <a:spcPts val="0"/>
              </a:spcBef>
              <a:spcAft>
                <a:spcPts val="0"/>
              </a:spcAft>
              <a:defRPr/>
            </a:pPr>
            <a:r>
              <a:rPr lang="zh-CN" altLang="en-US" sz="1400"/>
              <a:t>	</a:t>
            </a:r>
            <a:r>
              <a:rPr lang="en-US" altLang="zh-CN" sz="1400"/>
              <a:t>return 0;</a:t>
            </a:r>
          </a:p>
          <a:p>
            <a:pPr defTabSz="363538" fontAlgn="auto">
              <a:spcBef>
                <a:spcPts val="0"/>
              </a:spcBef>
              <a:spcAft>
                <a:spcPts val="0"/>
              </a:spcAft>
              <a:defRPr/>
            </a:pPr>
            <a:r>
              <a:rPr lang="en-US" altLang="zh-CN" sz="1400"/>
              <a:t>}</a:t>
            </a:r>
          </a:p>
          <a:p>
            <a:pPr defTabSz="363538" fontAlgn="auto">
              <a:spcBef>
                <a:spcPts val="0"/>
              </a:spcBef>
              <a:spcAft>
                <a:spcPts val="0"/>
              </a:spcAft>
              <a:defRPr/>
            </a:pPr>
            <a:endParaRPr lang="en-US" altLang="zh-CN" sz="1400"/>
          </a:p>
          <a:p>
            <a:pPr defTabSz="363538" fontAlgn="auto">
              <a:spcBef>
                <a:spcPts val="0"/>
              </a:spcBef>
              <a:spcAft>
                <a:spcPts val="0"/>
              </a:spcAft>
              <a:defRPr/>
            </a:pPr>
            <a:r>
              <a:rPr lang="en-US" altLang="zh-CN" sz="1400"/>
              <a:t>void average(</a:t>
            </a:r>
            <a:r>
              <a:rPr lang="en-US" altLang="zh-CN" sz="1400">
                <a:solidFill>
                  <a:schemeClr val="accent6"/>
                </a:solidFill>
              </a:rPr>
              <a:t>float *p</a:t>
            </a:r>
            <a:r>
              <a:rPr lang="en-US" altLang="zh-CN" sz="1400"/>
              <a:t>,int n)		</a:t>
            </a:r>
            <a:r>
              <a:rPr lang="en-US" altLang="zh-CN" sz="1400">
                <a:solidFill>
                  <a:srgbClr val="008000"/>
                </a:solidFill>
              </a:rPr>
              <a:t>//</a:t>
            </a:r>
            <a:r>
              <a:rPr lang="zh-CN" altLang="en-US" sz="1400">
                <a:solidFill>
                  <a:srgbClr val="008000"/>
                </a:solidFill>
              </a:rPr>
              <a:t>定义求平均成绩的函数</a:t>
            </a:r>
          </a:p>
          <a:p>
            <a:pPr defTabSz="363538" fontAlgn="auto">
              <a:spcBef>
                <a:spcPts val="0"/>
              </a:spcBef>
              <a:spcAft>
                <a:spcPts val="0"/>
              </a:spcAft>
              <a:defRPr/>
            </a:pPr>
            <a:r>
              <a:rPr lang="en-US" altLang="zh-CN" sz="1400"/>
              <a:t>{	float *p_end;</a:t>
            </a:r>
          </a:p>
          <a:p>
            <a:pPr defTabSz="363538" fontAlgn="auto">
              <a:spcBef>
                <a:spcPts val="0"/>
              </a:spcBef>
              <a:spcAft>
                <a:spcPts val="0"/>
              </a:spcAft>
              <a:defRPr/>
            </a:pPr>
            <a:r>
              <a:rPr lang="en-US" altLang="zh-CN" sz="1400"/>
              <a:t>	float sum=0,aver;</a:t>
            </a:r>
          </a:p>
          <a:p>
            <a:pPr defTabSz="363538" fontAlgn="auto">
              <a:spcBef>
                <a:spcPts val="0"/>
              </a:spcBef>
              <a:spcAft>
                <a:spcPts val="0"/>
              </a:spcAft>
              <a:defRPr/>
            </a:pPr>
            <a:r>
              <a:rPr lang="en-US" altLang="zh-CN" sz="1400"/>
              <a:t>	p_end=p+n-1;</a:t>
            </a:r>
          </a:p>
          <a:p>
            <a:pPr defTabSz="363538" fontAlgn="auto">
              <a:spcBef>
                <a:spcPts val="0"/>
              </a:spcBef>
              <a:spcAft>
                <a:spcPts val="0"/>
              </a:spcAft>
              <a:defRPr/>
            </a:pPr>
            <a:r>
              <a:rPr lang="en-US" altLang="zh-CN" sz="1400"/>
              <a:t>	</a:t>
            </a:r>
            <a:r>
              <a:rPr lang="en-US" altLang="zh-CN" sz="1400">
                <a:solidFill>
                  <a:srgbClr val="008000"/>
                </a:solidFill>
              </a:rPr>
              <a:t>//n</a:t>
            </a:r>
            <a:r>
              <a:rPr lang="zh-CN" altLang="en-US" sz="1400">
                <a:solidFill>
                  <a:srgbClr val="008000"/>
                </a:solidFill>
              </a:rPr>
              <a:t>的值为</a:t>
            </a:r>
            <a:r>
              <a:rPr lang="en-US" altLang="zh-CN" sz="1400">
                <a:solidFill>
                  <a:srgbClr val="008000"/>
                </a:solidFill>
              </a:rPr>
              <a:t>12</a:t>
            </a:r>
            <a:r>
              <a:rPr lang="zh-CN" altLang="en-US" sz="1400">
                <a:solidFill>
                  <a:srgbClr val="008000"/>
                </a:solidFill>
              </a:rPr>
              <a:t>时，</a:t>
            </a:r>
            <a:r>
              <a:rPr lang="en-US" altLang="zh-CN" sz="1400">
                <a:solidFill>
                  <a:srgbClr val="008000"/>
                </a:solidFill>
              </a:rPr>
              <a:t>p_end</a:t>
            </a:r>
            <a:r>
              <a:rPr lang="zh-CN" altLang="en-US" sz="1400">
                <a:solidFill>
                  <a:srgbClr val="008000"/>
                </a:solidFill>
              </a:rPr>
              <a:t>的值是</a:t>
            </a:r>
            <a:r>
              <a:rPr lang="en-US" altLang="zh-CN" sz="1400">
                <a:solidFill>
                  <a:srgbClr val="008000"/>
                </a:solidFill>
              </a:rPr>
              <a:t>p+11</a:t>
            </a:r>
            <a:r>
              <a:rPr lang="zh-CN" altLang="en-US" sz="1400">
                <a:solidFill>
                  <a:srgbClr val="008000"/>
                </a:solidFill>
              </a:rPr>
              <a:t>，指向最后一个元素</a:t>
            </a:r>
          </a:p>
          <a:p>
            <a:pPr defTabSz="363538" fontAlgn="auto">
              <a:spcBef>
                <a:spcPts val="0"/>
              </a:spcBef>
              <a:spcAft>
                <a:spcPts val="0"/>
              </a:spcAft>
              <a:defRPr/>
            </a:pPr>
            <a:r>
              <a:rPr lang="zh-CN" altLang="en-US" sz="1400"/>
              <a:t>	</a:t>
            </a:r>
            <a:r>
              <a:rPr lang="en-US" altLang="zh-CN" sz="1400"/>
              <a:t>for(;p&lt;=p_end;p++)</a:t>
            </a:r>
          </a:p>
          <a:p>
            <a:pPr defTabSz="363538" fontAlgn="auto">
              <a:spcBef>
                <a:spcPts val="0"/>
              </a:spcBef>
              <a:spcAft>
                <a:spcPts val="0"/>
              </a:spcAft>
              <a:defRPr/>
            </a:pPr>
            <a:r>
              <a:rPr lang="en-US" altLang="zh-CN" sz="1400"/>
              <a:t>		sum=sum+(*p);</a:t>
            </a:r>
          </a:p>
          <a:p>
            <a:pPr defTabSz="363538" fontAlgn="auto">
              <a:spcBef>
                <a:spcPts val="0"/>
              </a:spcBef>
              <a:spcAft>
                <a:spcPts val="0"/>
              </a:spcAft>
              <a:defRPr/>
            </a:pPr>
            <a:r>
              <a:rPr lang="en-US" altLang="zh-CN" sz="1400"/>
              <a:t>	aver=sum/n;</a:t>
            </a:r>
          </a:p>
          <a:p>
            <a:pPr defTabSz="363538" fontAlgn="auto">
              <a:spcBef>
                <a:spcPts val="0"/>
              </a:spcBef>
              <a:spcAft>
                <a:spcPts val="0"/>
              </a:spcAft>
              <a:defRPr/>
            </a:pPr>
            <a:r>
              <a:rPr lang="en-US" altLang="zh-CN" sz="1400"/>
              <a:t>	printf("average=%5.2f\n",aver);</a:t>
            </a:r>
          </a:p>
          <a:p>
            <a:pPr defTabSz="363538" fontAlgn="auto">
              <a:spcBef>
                <a:spcPts val="0"/>
              </a:spcBef>
              <a:spcAft>
                <a:spcPts val="0"/>
              </a:spcAft>
              <a:defRPr/>
            </a:pPr>
            <a:r>
              <a:rPr lang="en-US" altLang="zh-CN" sz="1400"/>
              <a:t>}</a:t>
            </a:r>
          </a:p>
          <a:p>
            <a:pPr defTabSz="363538" fontAlgn="auto">
              <a:spcBef>
                <a:spcPts val="0"/>
              </a:spcBef>
              <a:spcAft>
                <a:spcPts val="0"/>
              </a:spcAft>
              <a:defRPr/>
            </a:pPr>
            <a:endParaRPr lang="en-US" altLang="zh-CN" sz="1400"/>
          </a:p>
          <a:p>
            <a:pPr defTabSz="363538" fontAlgn="auto">
              <a:spcBef>
                <a:spcPts val="0"/>
              </a:spcBef>
              <a:spcAft>
                <a:spcPts val="0"/>
              </a:spcAft>
              <a:defRPr/>
            </a:pPr>
            <a:r>
              <a:rPr lang="en-US" altLang="zh-CN" sz="1400"/>
              <a:t>void search(</a:t>
            </a:r>
            <a:r>
              <a:rPr lang="en-US" altLang="zh-CN" sz="1400">
                <a:solidFill>
                  <a:schemeClr val="accent6"/>
                </a:solidFill>
              </a:rPr>
              <a:t>float (*p)[4]</a:t>
            </a:r>
            <a:r>
              <a:rPr lang="en-US" altLang="zh-CN" sz="1400"/>
              <a:t>,int n)</a:t>
            </a:r>
          </a:p>
          <a:p>
            <a:pPr defTabSz="363538" fontAlgn="auto">
              <a:spcBef>
                <a:spcPts val="0"/>
              </a:spcBef>
              <a:spcAft>
                <a:spcPts val="0"/>
              </a:spcAft>
              <a:defRPr/>
            </a:pPr>
            <a:r>
              <a:rPr lang="en-US" altLang="zh-CN" sz="1400">
                <a:solidFill>
                  <a:srgbClr val="008000"/>
                </a:solidFill>
              </a:rPr>
              <a:t>//p</a:t>
            </a:r>
            <a:r>
              <a:rPr lang="zh-CN" altLang="en-US" sz="1400">
                <a:solidFill>
                  <a:srgbClr val="008000"/>
                </a:solidFill>
              </a:rPr>
              <a:t>是指向具有</a:t>
            </a:r>
            <a:r>
              <a:rPr lang="en-US" altLang="zh-CN" sz="1400">
                <a:solidFill>
                  <a:srgbClr val="008000"/>
                </a:solidFill>
              </a:rPr>
              <a:t>4</a:t>
            </a:r>
            <a:r>
              <a:rPr lang="zh-CN" altLang="en-US" sz="1400">
                <a:solidFill>
                  <a:srgbClr val="008000"/>
                </a:solidFill>
              </a:rPr>
              <a:t>个元素的一维数组的指针</a:t>
            </a:r>
          </a:p>
          <a:p>
            <a:pPr defTabSz="363538" fontAlgn="auto">
              <a:spcBef>
                <a:spcPts val="0"/>
              </a:spcBef>
              <a:spcAft>
                <a:spcPts val="0"/>
              </a:spcAft>
              <a:defRPr/>
            </a:pPr>
            <a:r>
              <a:rPr lang="en-US" altLang="zh-CN" sz="1400"/>
              <a:t>{	int i;</a:t>
            </a:r>
          </a:p>
          <a:p>
            <a:pPr defTabSz="363538" fontAlgn="auto">
              <a:spcBef>
                <a:spcPts val="0"/>
              </a:spcBef>
              <a:spcAft>
                <a:spcPts val="0"/>
              </a:spcAft>
              <a:defRPr/>
            </a:pPr>
            <a:r>
              <a:rPr lang="en-US" altLang="zh-CN" sz="1400"/>
              <a:t>	printf("The score of No.%d are:\n",n);</a:t>
            </a:r>
          </a:p>
          <a:p>
            <a:pPr defTabSz="363538" fontAlgn="auto">
              <a:spcBef>
                <a:spcPts val="0"/>
              </a:spcBef>
              <a:spcAft>
                <a:spcPts val="0"/>
              </a:spcAft>
              <a:defRPr/>
            </a:pPr>
            <a:r>
              <a:rPr lang="en-US" altLang="zh-CN" sz="1400"/>
              <a:t>	for(i=0;i&lt;4;i++)</a:t>
            </a:r>
          </a:p>
          <a:p>
            <a:pPr defTabSz="363538" fontAlgn="auto">
              <a:spcBef>
                <a:spcPts val="0"/>
              </a:spcBef>
              <a:spcAft>
                <a:spcPts val="0"/>
              </a:spcAft>
              <a:defRPr/>
            </a:pPr>
            <a:r>
              <a:rPr lang="en-US" altLang="zh-CN" sz="1400"/>
              <a:t>		printf("%5.2f ",</a:t>
            </a:r>
            <a:r>
              <a:rPr lang="en-US" altLang="zh-CN" sz="1400">
                <a:solidFill>
                  <a:schemeClr val="accent6"/>
                </a:solidFill>
              </a:rPr>
              <a:t>*(*(p+n)+i)</a:t>
            </a:r>
            <a:r>
              <a:rPr lang="en-US" altLang="zh-CN" sz="1400"/>
              <a:t>); </a:t>
            </a:r>
          </a:p>
          <a:p>
            <a:pPr defTabSz="363538" fontAlgn="auto">
              <a:spcBef>
                <a:spcPts val="0"/>
              </a:spcBef>
              <a:spcAft>
                <a:spcPts val="0"/>
              </a:spcAft>
              <a:defRPr/>
            </a:pPr>
            <a:r>
              <a:rPr lang="en-US" altLang="zh-CN" sz="1400"/>
              <a:t>	printf("\n");</a:t>
            </a:r>
          </a:p>
          <a:p>
            <a:pPr defTabSz="363538" fontAlgn="auto">
              <a:spcBef>
                <a:spcPts val="0"/>
              </a:spcBef>
              <a:spcAft>
                <a:spcPts val="0"/>
              </a:spcAft>
              <a:defRPr/>
            </a:pPr>
            <a:r>
              <a:rPr lang="en-US" altLang="zh-CN" sz="1400"/>
              <a:t>}</a:t>
            </a:r>
            <a:endParaRPr lang="zh-CN" altLang="en-US" sz="1400" b="1" dirty="0">
              <a:solidFill>
                <a:srgbClr val="008000"/>
              </a:solidFill>
            </a:endParaRPr>
          </a:p>
        </p:txBody>
      </p:sp>
      <p:cxnSp>
        <p:nvCxnSpPr>
          <p:cNvPr id="15" name="直接连接符 14">
            <a:extLst>
              <a:ext uri="{FF2B5EF4-FFF2-40B4-BE49-F238E27FC236}"/>
            </a:extLst>
          </p:cNvPr>
          <p:cNvCxnSpPr>
            <a:cxnSpLocks/>
          </p:cNvCxnSpPr>
          <p:nvPr/>
        </p:nvCxnSpPr>
        <p:spPr>
          <a:xfrm>
            <a:off x="5903913" y="1595438"/>
            <a:ext cx="0" cy="3324225"/>
          </a:xfrm>
          <a:prstGeom prst="line">
            <a:avLst/>
          </a:prstGeom>
        </p:spPr>
        <p:style>
          <a:lnRef idx="1">
            <a:schemeClr val="accent1"/>
          </a:lnRef>
          <a:fillRef idx="0">
            <a:schemeClr val="accent1"/>
          </a:fillRef>
          <a:effectRef idx="0">
            <a:schemeClr val="accent1"/>
          </a:effectRef>
          <a:fontRef idx="minor">
            <a:schemeClr val="tx1"/>
          </a:fontRef>
        </p:style>
      </p:cxnSp>
      <p:grpSp>
        <p:nvGrpSpPr>
          <p:cNvPr id="76805" name="组合 15"/>
          <p:cNvGrpSpPr>
            <a:grpSpLocks/>
          </p:cNvGrpSpPr>
          <p:nvPr/>
        </p:nvGrpSpPr>
        <p:grpSpPr bwMode="auto">
          <a:xfrm>
            <a:off x="5741988" y="2116138"/>
            <a:ext cx="325437" cy="260350"/>
            <a:chOff x="5926033" y="1926699"/>
            <a:chExt cx="325496" cy="260107"/>
          </a:xfrm>
        </p:grpSpPr>
        <p:sp>
          <p:nvSpPr>
            <p:cNvPr id="17" name="MH_Other_2">
              <a:extLst>
                <a:ext uri="{FF2B5EF4-FFF2-40B4-BE49-F238E27FC236}"/>
              </a:extLst>
            </p:cNvPr>
            <p:cNvSpPr/>
            <p:nvPr>
              <p:custDataLst>
                <p:tags r:id="rId10"/>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18" name="MH_Other_3">
              <a:extLst>
                <a:ext uri="{FF2B5EF4-FFF2-40B4-BE49-F238E27FC236}"/>
              </a:extLst>
            </p:cNvPr>
            <p:cNvSpPr/>
            <p:nvPr>
              <p:custDataLst>
                <p:tags r:id="rId11"/>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19" name="MH_Other_4">
              <a:extLst>
                <a:ext uri="{FF2B5EF4-FFF2-40B4-BE49-F238E27FC236}"/>
              </a:extLst>
            </p:cNvPr>
            <p:cNvSpPr/>
            <p:nvPr>
              <p:custDataLst>
                <p:tags r:id="rId12"/>
              </p:custDataLst>
            </p:nvPr>
          </p:nvSpPr>
          <p:spPr>
            <a:xfrm>
              <a:off x="5960964" y="1940973"/>
              <a:ext cx="269924"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0" name="MH_Other_5">
              <a:extLst>
                <a:ext uri="{FF2B5EF4-FFF2-40B4-BE49-F238E27FC236}"/>
              </a:extLst>
            </p:cNvPr>
            <p:cNvSpPr/>
            <p:nvPr>
              <p:custDataLst>
                <p:tags r:id="rId13"/>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1" name="MH_Other_6">
              <a:extLst>
                <a:ext uri="{FF2B5EF4-FFF2-40B4-BE49-F238E27FC236}"/>
              </a:extLst>
            </p:cNvPr>
            <p:cNvSpPr/>
            <p:nvPr>
              <p:custDataLst>
                <p:tags r:id="rId14"/>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2" name="MH_Other_7">
              <a:extLst>
                <a:ext uri="{FF2B5EF4-FFF2-40B4-BE49-F238E27FC236}"/>
              </a:extLst>
            </p:cNvPr>
            <p:cNvSpPr/>
            <p:nvPr>
              <p:custDataLst>
                <p:tags r:id="rId15"/>
              </p:custDataLst>
            </p:nvPr>
          </p:nvSpPr>
          <p:spPr>
            <a:xfrm>
              <a:off x="5960964" y="2115435"/>
              <a:ext cx="269924"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grpSp>
        <p:nvGrpSpPr>
          <p:cNvPr id="76806" name="组合 22"/>
          <p:cNvGrpSpPr>
            <a:grpSpLocks/>
          </p:cNvGrpSpPr>
          <p:nvPr/>
        </p:nvGrpSpPr>
        <p:grpSpPr bwMode="auto">
          <a:xfrm>
            <a:off x="5741988" y="4146550"/>
            <a:ext cx="325437" cy="260350"/>
            <a:chOff x="5926033" y="5434781"/>
            <a:chExt cx="325496" cy="260106"/>
          </a:xfrm>
        </p:grpSpPr>
        <p:sp>
          <p:nvSpPr>
            <p:cNvPr id="24" name="MH_Other_8">
              <a:extLst>
                <a:ext uri="{FF2B5EF4-FFF2-40B4-BE49-F238E27FC236}"/>
              </a:extLst>
            </p:cNvPr>
            <p:cNvSpPr/>
            <p:nvPr>
              <p:custDataLst>
                <p:tags r:id="rId4"/>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5" name="MH_Other_9">
              <a:extLst>
                <a:ext uri="{FF2B5EF4-FFF2-40B4-BE49-F238E27FC236}"/>
              </a:extLst>
            </p:cNvPr>
            <p:cNvSpPr/>
            <p:nvPr>
              <p:custDataLst>
                <p:tags r:id="rId5"/>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6" name="MH_Other_10">
              <a:extLst>
                <a:ext uri="{FF2B5EF4-FFF2-40B4-BE49-F238E27FC236}"/>
              </a:extLst>
            </p:cNvPr>
            <p:cNvSpPr/>
            <p:nvPr>
              <p:custDataLst>
                <p:tags r:id="rId6"/>
              </p:custDataLst>
            </p:nvPr>
          </p:nvSpPr>
          <p:spPr>
            <a:xfrm>
              <a:off x="5960964" y="5449056"/>
              <a:ext cx="269924"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7" name="MH_Other_11">
              <a:extLst>
                <a:ext uri="{FF2B5EF4-FFF2-40B4-BE49-F238E27FC236}"/>
              </a:extLst>
            </p:cNvPr>
            <p:cNvSpPr/>
            <p:nvPr>
              <p:custDataLst>
                <p:tags r:id="rId7"/>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8" name="MH_Other_12">
              <a:extLst>
                <a:ext uri="{FF2B5EF4-FFF2-40B4-BE49-F238E27FC236}"/>
              </a:extLst>
            </p:cNvPr>
            <p:cNvSpPr/>
            <p:nvPr>
              <p:custDataLst>
                <p:tags r:id="rId8"/>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0" name="MH_Other_13">
              <a:extLst>
                <a:ext uri="{FF2B5EF4-FFF2-40B4-BE49-F238E27FC236}"/>
              </a:extLst>
            </p:cNvPr>
            <p:cNvSpPr/>
            <p:nvPr>
              <p:custDataLst>
                <p:tags r:id="rId9"/>
              </p:custDataLst>
            </p:nvPr>
          </p:nvSpPr>
          <p:spPr>
            <a:xfrm>
              <a:off x="5960964" y="5623517"/>
              <a:ext cx="269924"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pic>
        <p:nvPicPr>
          <p:cNvPr id="76807" name="图片 10"/>
          <p:cNvPicPr>
            <a:picLocks noChangeAspect="1"/>
          </p:cNvPicPr>
          <p:nvPr/>
        </p:nvPicPr>
        <p:blipFill>
          <a:blip r:embed="rId18"/>
          <a:srcRect/>
          <a:stretch>
            <a:fillRect/>
          </a:stretch>
        </p:blipFill>
        <p:spPr bwMode="auto">
          <a:xfrm>
            <a:off x="7974013" y="4410075"/>
            <a:ext cx="3476625" cy="962025"/>
          </a:xfrm>
          <a:prstGeom prst="rect">
            <a:avLst/>
          </a:prstGeom>
          <a:noFill/>
          <a:ln w="9525">
            <a:noFill/>
            <a:miter lim="800000"/>
            <a:headEnd/>
            <a:tailEnd/>
          </a:ln>
        </p:spPr>
      </p:pic>
      <p:grpSp>
        <p:nvGrpSpPr>
          <p:cNvPr id="76808" name="组合 30"/>
          <p:cNvGrpSpPr>
            <a:grpSpLocks/>
          </p:cNvGrpSpPr>
          <p:nvPr/>
        </p:nvGrpSpPr>
        <p:grpSpPr bwMode="auto">
          <a:xfrm>
            <a:off x="749300" y="5113338"/>
            <a:ext cx="6748463" cy="1038225"/>
            <a:chOff x="8582294" y="4088153"/>
            <a:chExt cx="6964056" cy="1039185"/>
          </a:xfrm>
        </p:grpSpPr>
        <p:sp>
          <p:nvSpPr>
            <p:cNvPr id="32" name="MH_Other_1">
              <a:extLst>
                <a:ext uri="{FF2B5EF4-FFF2-40B4-BE49-F238E27FC236}"/>
              </a:extLst>
            </p:cNvPr>
            <p:cNvSpPr/>
            <p:nvPr>
              <p:custDataLst>
                <p:tags r:id="rId1"/>
              </p:custDataLst>
            </p:nvPr>
          </p:nvSpPr>
          <p:spPr>
            <a:xfrm>
              <a:off x="8582294" y="4088153"/>
              <a:ext cx="774877" cy="522770"/>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rgbClr val="FEFFFF"/>
                  </a:solidFill>
                </a:rPr>
                <a:t>注意</a:t>
              </a:r>
            </a:p>
          </p:txBody>
        </p:sp>
        <p:sp>
          <p:nvSpPr>
            <p:cNvPr id="33" name="MH_SubTitle_1">
              <a:extLst>
                <a:ext uri="{FF2B5EF4-FFF2-40B4-BE49-F238E27FC236}"/>
              </a:extLst>
            </p:cNvPr>
            <p:cNvSpPr/>
            <p:nvPr>
              <p:custDataLst>
                <p:tags r:id="rId2"/>
              </p:custDataLst>
            </p:nvPr>
          </p:nvSpPr>
          <p:spPr>
            <a:xfrm>
              <a:off x="9371914" y="4088153"/>
              <a:ext cx="6171160" cy="103918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285750" indent="-285750" fontAlgn="auto">
                <a:lnSpc>
                  <a:spcPct val="120000"/>
                </a:lnSpc>
                <a:spcBef>
                  <a:spcPts val="0"/>
                </a:spcBef>
                <a:spcAft>
                  <a:spcPts val="600"/>
                </a:spcAft>
                <a:buFont typeface="Arial" panose="020B0604020202020204" pitchFamily="34" charset="0"/>
                <a:buChar char="•"/>
                <a:defRPr/>
              </a:pPr>
              <a:r>
                <a:rPr lang="zh-CN" altLang="en-US" sz="1600">
                  <a:solidFill>
                    <a:schemeClr val="tx1">
                      <a:lumMod val="75000"/>
                      <a:lumOff val="25000"/>
                    </a:schemeClr>
                  </a:solidFill>
                </a:rPr>
                <a:t>实参与形参如果是指针类型，应当注意它们的</a:t>
              </a:r>
              <a:r>
                <a:rPr lang="zh-CN" altLang="en-US" sz="1600" b="1">
                  <a:solidFill>
                    <a:schemeClr val="tx1">
                      <a:lumMod val="75000"/>
                      <a:lumOff val="25000"/>
                    </a:schemeClr>
                  </a:solidFill>
                </a:rPr>
                <a:t>基类型必须一致</a:t>
              </a:r>
              <a:r>
                <a:rPr lang="zh-CN" altLang="en-US" sz="1600">
                  <a:solidFill>
                    <a:schemeClr val="tx1">
                      <a:lumMod val="75000"/>
                      <a:lumOff val="25000"/>
                    </a:schemeClr>
                  </a:solidFill>
                </a:rPr>
                <a:t>。不应把</a:t>
              </a:r>
              <a:r>
                <a:rPr lang="en-US" altLang="zh-CN" sz="1600">
                  <a:solidFill>
                    <a:schemeClr val="tx1">
                      <a:lumMod val="75000"/>
                      <a:lumOff val="25000"/>
                    </a:schemeClr>
                  </a:solidFill>
                </a:rPr>
                <a:t>int *</a:t>
              </a:r>
              <a:r>
                <a:rPr lang="zh-CN" altLang="en-US" sz="1600">
                  <a:solidFill>
                    <a:schemeClr val="tx1">
                      <a:lumMod val="75000"/>
                      <a:lumOff val="25000"/>
                    </a:schemeClr>
                  </a:solidFill>
                </a:rPr>
                <a:t>型的指针</a:t>
              </a:r>
              <a:r>
                <a:rPr lang="en-US" altLang="zh-CN" sz="1600">
                  <a:solidFill>
                    <a:schemeClr val="tx1">
                      <a:lumMod val="75000"/>
                      <a:lumOff val="25000"/>
                    </a:schemeClr>
                  </a:solidFill>
                </a:rPr>
                <a:t>(</a:t>
              </a:r>
              <a:r>
                <a:rPr lang="zh-CN" altLang="en-US" sz="1600">
                  <a:solidFill>
                    <a:schemeClr val="tx1">
                      <a:lumMod val="75000"/>
                      <a:lumOff val="25000"/>
                    </a:schemeClr>
                  </a:solidFill>
                </a:rPr>
                <a:t>即数组元素的地址</a:t>
              </a:r>
              <a:r>
                <a:rPr lang="en-US" altLang="zh-CN" sz="1600">
                  <a:solidFill>
                    <a:schemeClr val="tx1">
                      <a:lumMod val="75000"/>
                      <a:lumOff val="25000"/>
                    </a:schemeClr>
                  </a:solidFill>
                </a:rPr>
                <a:t>)</a:t>
              </a:r>
              <a:r>
                <a:rPr lang="zh-CN" altLang="en-US" sz="1600">
                  <a:solidFill>
                    <a:schemeClr val="tx1">
                      <a:lumMod val="75000"/>
                      <a:lumOff val="25000"/>
                    </a:schemeClr>
                  </a:solidFill>
                </a:rPr>
                <a:t>传给</a:t>
              </a:r>
              <a:r>
                <a:rPr lang="en-US" altLang="zh-CN" sz="1600">
                  <a:solidFill>
                    <a:schemeClr val="tx1">
                      <a:lumMod val="75000"/>
                      <a:lumOff val="25000"/>
                    </a:schemeClr>
                  </a:solidFill>
                </a:rPr>
                <a:t>int (*)[4] </a:t>
              </a:r>
              <a:r>
                <a:rPr lang="zh-CN" altLang="en-US" sz="1600">
                  <a:solidFill>
                    <a:schemeClr val="tx1">
                      <a:lumMod val="75000"/>
                      <a:lumOff val="25000"/>
                    </a:schemeClr>
                  </a:solidFill>
                </a:rPr>
                <a:t>型</a:t>
              </a:r>
              <a:r>
                <a:rPr lang="en-US" altLang="zh-CN" sz="1600">
                  <a:solidFill>
                    <a:schemeClr val="tx1">
                      <a:lumMod val="75000"/>
                      <a:lumOff val="25000"/>
                    </a:schemeClr>
                  </a:solidFill>
                </a:rPr>
                <a:t>(</a:t>
              </a:r>
              <a:r>
                <a:rPr lang="zh-CN" altLang="en-US" sz="1600">
                  <a:solidFill>
                    <a:schemeClr val="tx1">
                      <a:lumMod val="75000"/>
                      <a:lumOff val="25000"/>
                    </a:schemeClr>
                  </a:solidFill>
                </a:rPr>
                <a:t>指向一维数组</a:t>
              </a:r>
              <a:r>
                <a:rPr lang="en-US" altLang="zh-CN" sz="1600">
                  <a:solidFill>
                    <a:schemeClr val="tx1">
                      <a:lumMod val="75000"/>
                      <a:lumOff val="25000"/>
                    </a:schemeClr>
                  </a:solidFill>
                </a:rPr>
                <a:t>)</a:t>
              </a:r>
              <a:r>
                <a:rPr lang="zh-CN" altLang="en-US" sz="1600">
                  <a:solidFill>
                    <a:schemeClr val="tx1">
                      <a:lumMod val="75000"/>
                      <a:lumOff val="25000"/>
                    </a:schemeClr>
                  </a:solidFill>
                </a:rPr>
                <a:t>的指针变量，反之亦然。</a:t>
              </a:r>
              <a:endParaRPr lang="zh-CN" altLang="en-US" sz="1600" dirty="0">
                <a:solidFill>
                  <a:schemeClr val="tx1">
                    <a:lumMod val="75000"/>
                    <a:lumOff val="25000"/>
                  </a:schemeClr>
                </a:solidFill>
              </a:endParaRPr>
            </a:p>
          </p:txBody>
        </p:sp>
        <p:sp>
          <p:nvSpPr>
            <p:cNvPr id="34" name="MH_Other_2">
              <a:extLst>
                <a:ext uri="{FF2B5EF4-FFF2-40B4-BE49-F238E27FC236}"/>
              </a:extLst>
            </p:cNvPr>
            <p:cNvSpPr/>
            <p:nvPr>
              <p:custDataLst>
                <p:tags r:id="rId3"/>
              </p:custDataLst>
            </p:nvPr>
          </p:nvSpPr>
          <p:spPr>
            <a:xfrm rot="16200000">
              <a:off x="15244682" y="4825671"/>
              <a:ext cx="301904" cy="301432"/>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p:cNvSpPr>
          <p:nvPr>
            <p:ph type="title"/>
          </p:nvPr>
        </p:nvSpPr>
        <p:spPr>
          <a:xfrm>
            <a:off x="642938" y="619125"/>
            <a:ext cx="10515600" cy="952500"/>
          </a:xfrm>
        </p:spPr>
        <p:txBody>
          <a:bodyPr/>
          <a:lstStyle/>
          <a:p>
            <a:r>
              <a:rPr lang="zh-CN" altLang="en-US" smtClean="0"/>
              <a:t>用指向数组的指针作函数参数</a:t>
            </a:r>
          </a:p>
        </p:txBody>
      </p:sp>
      <p:sp>
        <p:nvSpPr>
          <p:cNvPr id="78850" name="内容占位符 2"/>
          <p:cNvSpPr>
            <a:spLocks noGrp="1"/>
          </p:cNvSpPr>
          <p:nvPr>
            <p:ph idx="1"/>
          </p:nvPr>
        </p:nvSpPr>
        <p:spPr>
          <a:xfrm>
            <a:off x="511175" y="1368425"/>
            <a:ext cx="11156950" cy="554038"/>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8.15】</a:t>
            </a:r>
            <a:r>
              <a:rPr lang="zh-CN" altLang="en-US" sz="2000" smtClean="0">
                <a:solidFill>
                  <a:schemeClr val="accent1"/>
                </a:solidFill>
              </a:rPr>
              <a:t>在例</a:t>
            </a:r>
            <a:r>
              <a:rPr lang="en-US" altLang="zh-CN" sz="2000" smtClean="0">
                <a:solidFill>
                  <a:schemeClr val="accent1"/>
                </a:solidFill>
              </a:rPr>
              <a:t>8.14</a:t>
            </a:r>
            <a:r>
              <a:rPr lang="zh-CN" altLang="en-US" sz="2000" smtClean="0">
                <a:solidFill>
                  <a:schemeClr val="accent1"/>
                </a:solidFill>
              </a:rPr>
              <a:t>的基础上，查找有一门以上课程不及格的学生，输出他们的全部课程的成绩。</a:t>
            </a:r>
          </a:p>
        </p:txBody>
      </p:sp>
      <p:sp>
        <p:nvSpPr>
          <p:cNvPr id="14" name="圆角矩形 12">
            <a:extLst>
              <a:ext uri="{FF2B5EF4-FFF2-40B4-BE49-F238E27FC236}"/>
            </a:extLst>
          </p:cNvPr>
          <p:cNvSpPr/>
          <p:nvPr/>
        </p:nvSpPr>
        <p:spPr>
          <a:xfrm>
            <a:off x="758969" y="1873633"/>
            <a:ext cx="10700847" cy="3433863"/>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void search(float (*p)[4],int n);	</a:t>
            </a:r>
            <a:r>
              <a:rPr lang="en-US" altLang="zh-CN" sz="1400">
                <a:solidFill>
                  <a:srgbClr val="008000"/>
                </a:solidFill>
              </a:rPr>
              <a:t>//</a:t>
            </a:r>
            <a:r>
              <a:rPr lang="zh-CN" altLang="en-US" sz="1400">
                <a:solidFill>
                  <a:srgbClr val="008000"/>
                </a:solidFill>
              </a:rPr>
              <a:t>函数声明</a:t>
            </a:r>
          </a:p>
          <a:p>
            <a:pPr defTabSz="363538" fontAlgn="auto">
              <a:lnSpc>
                <a:spcPct val="120000"/>
              </a:lnSpc>
              <a:spcBef>
                <a:spcPts val="0"/>
              </a:spcBef>
              <a:spcAft>
                <a:spcPts val="0"/>
              </a:spcAft>
              <a:defRPr/>
            </a:pPr>
            <a:r>
              <a:rPr lang="zh-CN" altLang="en-US" sz="1400"/>
              <a:t>	</a:t>
            </a:r>
            <a:r>
              <a:rPr lang="en-US" altLang="zh-CN" sz="1400"/>
              <a:t>float score[3][4]={{65,57,70,60},{58,87,90,81},{90,99,100,98}};</a:t>
            </a:r>
          </a:p>
          <a:p>
            <a:pPr defTabSz="363538" fontAlgn="auto">
              <a:lnSpc>
                <a:spcPct val="120000"/>
              </a:lnSpc>
              <a:spcBef>
                <a:spcPts val="0"/>
              </a:spcBef>
              <a:spcAft>
                <a:spcPts val="0"/>
              </a:spcAft>
              <a:defRPr/>
            </a:pPr>
            <a:r>
              <a:rPr lang="en-US" altLang="zh-CN" sz="1400"/>
              <a:t>	</a:t>
            </a:r>
            <a:r>
              <a:rPr lang="en-US" altLang="zh-CN" sz="1400">
                <a:solidFill>
                  <a:srgbClr val="008000"/>
                </a:solidFill>
              </a:rPr>
              <a:t>//</a:t>
            </a:r>
            <a:r>
              <a:rPr lang="zh-CN" altLang="en-US" sz="1400">
                <a:solidFill>
                  <a:srgbClr val="008000"/>
                </a:solidFill>
              </a:rPr>
              <a:t>定义二维数组函数</a:t>
            </a:r>
            <a:r>
              <a:rPr lang="en-US" altLang="zh-CN" sz="1400">
                <a:solidFill>
                  <a:srgbClr val="008000"/>
                </a:solidFill>
              </a:rPr>
              <a:t>score</a:t>
            </a:r>
          </a:p>
          <a:p>
            <a:pPr defTabSz="363538" fontAlgn="auto">
              <a:lnSpc>
                <a:spcPct val="120000"/>
              </a:lnSpc>
              <a:spcBef>
                <a:spcPts val="0"/>
              </a:spcBef>
              <a:spcAft>
                <a:spcPts val="0"/>
              </a:spcAft>
              <a:defRPr/>
            </a:pPr>
            <a:r>
              <a:rPr lang="en-US" altLang="zh-CN" sz="1400"/>
              <a:t>	search(</a:t>
            </a:r>
            <a:r>
              <a:rPr lang="en-US" altLang="zh-CN" sz="1400">
                <a:solidFill>
                  <a:schemeClr val="accent6"/>
                </a:solidFill>
              </a:rPr>
              <a:t>score</a:t>
            </a:r>
            <a:r>
              <a:rPr lang="en-US" altLang="zh-CN" sz="1400"/>
              <a:t>,3);				</a:t>
            </a:r>
            <a:r>
              <a:rPr lang="en-US" altLang="zh-CN" sz="1400">
                <a:solidFill>
                  <a:srgbClr val="008000"/>
                </a:solidFill>
              </a:rPr>
              <a:t>//</a:t>
            </a:r>
            <a:r>
              <a:rPr lang="zh-CN" altLang="en-US" sz="1400">
                <a:solidFill>
                  <a:srgbClr val="008000"/>
                </a:solidFill>
              </a:rPr>
              <a:t>调用</a:t>
            </a:r>
            <a:r>
              <a:rPr lang="en-US" altLang="zh-CN" sz="1400">
                <a:solidFill>
                  <a:srgbClr val="008000"/>
                </a:solidFill>
              </a:rPr>
              <a:t>search</a:t>
            </a:r>
            <a:r>
              <a:rPr lang="zh-CN" altLang="en-US" sz="1400">
                <a:solidFill>
                  <a:srgbClr val="008000"/>
                </a:solidFill>
              </a:rPr>
              <a:t>函数</a:t>
            </a:r>
          </a:p>
          <a:p>
            <a:pPr defTabSz="363538" fontAlgn="auto">
              <a:lnSpc>
                <a:spcPct val="120000"/>
              </a:lnSpc>
              <a:spcBef>
                <a:spcPts val="0"/>
              </a:spcBef>
              <a:spcAft>
                <a:spcPts val="0"/>
              </a:spcAft>
              <a:defRPr/>
            </a:pPr>
            <a:r>
              <a:rPr lang="zh-CN" altLang="en-US" sz="1400"/>
              <a:t>	</a:t>
            </a:r>
            <a:r>
              <a:rPr lang="en-US" altLang="zh-CN" sz="1400"/>
              <a:t>return 0;</a:t>
            </a:r>
          </a:p>
          <a:p>
            <a:pPr defTabSz="363538" fontAlgn="auto">
              <a:lnSpc>
                <a:spcPct val="120000"/>
              </a:lnSpc>
              <a:spcBef>
                <a:spcPts val="0"/>
              </a:spcBef>
              <a:spcAft>
                <a:spcPts val="0"/>
              </a:spcAft>
              <a:defRPr/>
            </a:pPr>
            <a:r>
              <a:rPr lang="en-US" altLang="zh-CN" sz="1400"/>
              <a:t>}</a:t>
            </a:r>
          </a:p>
          <a:p>
            <a:pPr defTabSz="363538" fontAlgn="auto">
              <a:lnSpc>
                <a:spcPct val="120000"/>
              </a:lnSpc>
              <a:spcBef>
                <a:spcPts val="0"/>
              </a:spcBef>
              <a:spcAft>
                <a:spcPts val="0"/>
              </a:spcAft>
              <a:defRPr/>
            </a:pPr>
            <a:endParaRPr lang="en-US" altLang="zh-CN" sz="1400"/>
          </a:p>
          <a:p>
            <a:pPr defTabSz="363538" fontAlgn="auto">
              <a:lnSpc>
                <a:spcPct val="120000"/>
              </a:lnSpc>
              <a:spcBef>
                <a:spcPts val="0"/>
              </a:spcBef>
              <a:spcAft>
                <a:spcPts val="0"/>
              </a:spcAft>
              <a:defRPr/>
            </a:pPr>
            <a:r>
              <a:rPr lang="en-US" altLang="zh-CN" sz="1400"/>
              <a:t>void search(</a:t>
            </a:r>
            <a:r>
              <a:rPr lang="en-US" altLang="zh-CN" sz="1400">
                <a:solidFill>
                  <a:schemeClr val="accent6"/>
                </a:solidFill>
              </a:rPr>
              <a:t>float (*p)[4]</a:t>
            </a:r>
            <a:r>
              <a:rPr lang="en-US" altLang="zh-CN" sz="1400"/>
              <a:t>,int n)</a:t>
            </a:r>
          </a:p>
          <a:p>
            <a:pPr defTabSz="363538" fontAlgn="auto">
              <a:lnSpc>
                <a:spcPct val="120000"/>
              </a:lnSpc>
              <a:spcBef>
                <a:spcPts val="0"/>
              </a:spcBef>
              <a:spcAft>
                <a:spcPts val="0"/>
              </a:spcAft>
              <a:defRPr/>
            </a:pPr>
            <a:r>
              <a:rPr lang="en-US" altLang="zh-CN" sz="1400">
                <a:solidFill>
                  <a:srgbClr val="008000"/>
                </a:solidFill>
              </a:rPr>
              <a:t>//</a:t>
            </a:r>
            <a:r>
              <a:rPr lang="zh-CN" altLang="en-US" sz="1400">
                <a:solidFill>
                  <a:srgbClr val="008000"/>
                </a:solidFill>
              </a:rPr>
              <a:t>形参</a:t>
            </a:r>
            <a:r>
              <a:rPr lang="en-US" altLang="zh-CN" sz="1400">
                <a:solidFill>
                  <a:srgbClr val="008000"/>
                </a:solidFill>
              </a:rPr>
              <a:t>p</a:t>
            </a:r>
            <a:r>
              <a:rPr lang="zh-CN" altLang="en-US" sz="1400">
                <a:solidFill>
                  <a:srgbClr val="008000"/>
                </a:solidFill>
              </a:rPr>
              <a:t>是指向包含</a:t>
            </a:r>
            <a:r>
              <a:rPr lang="en-US" altLang="zh-CN" sz="1400">
                <a:solidFill>
                  <a:srgbClr val="008000"/>
                </a:solidFill>
              </a:rPr>
              <a:t>4</a:t>
            </a:r>
            <a:r>
              <a:rPr lang="zh-CN" altLang="en-US" sz="1400">
                <a:solidFill>
                  <a:srgbClr val="008000"/>
                </a:solidFill>
              </a:rPr>
              <a:t>个</a:t>
            </a:r>
            <a:r>
              <a:rPr lang="en-US" altLang="zh-CN" sz="1400">
                <a:solidFill>
                  <a:srgbClr val="008000"/>
                </a:solidFill>
              </a:rPr>
              <a:t>float</a:t>
            </a:r>
            <a:r>
              <a:rPr lang="zh-CN" altLang="en-US" sz="1400">
                <a:solidFill>
                  <a:srgbClr val="008000"/>
                </a:solidFill>
              </a:rPr>
              <a:t>型元素的一维数组的指针变量</a:t>
            </a:r>
          </a:p>
          <a:p>
            <a:pPr defTabSz="363538" fontAlgn="auto">
              <a:lnSpc>
                <a:spcPct val="120000"/>
              </a:lnSpc>
              <a:spcBef>
                <a:spcPts val="0"/>
              </a:spcBef>
              <a:spcAft>
                <a:spcPts val="0"/>
              </a:spcAft>
              <a:defRPr/>
            </a:pPr>
            <a:r>
              <a:rPr lang="en-US" altLang="zh-CN" sz="1400"/>
              <a:t>{	int i,j,flag;</a:t>
            </a:r>
          </a:p>
          <a:p>
            <a:pPr defTabSz="363538" fontAlgn="auto">
              <a:lnSpc>
                <a:spcPct val="120000"/>
              </a:lnSpc>
              <a:spcBef>
                <a:spcPts val="0"/>
              </a:spcBef>
              <a:spcAft>
                <a:spcPts val="0"/>
              </a:spcAft>
              <a:defRPr/>
            </a:pPr>
            <a:r>
              <a:rPr lang="en-US" altLang="zh-CN" sz="1400"/>
              <a:t>	for(j=0;j&lt;n;j++)</a:t>
            </a:r>
          </a:p>
          <a:p>
            <a:pPr defTabSz="363538" fontAlgn="auto">
              <a:lnSpc>
                <a:spcPct val="120000"/>
              </a:lnSpc>
              <a:spcBef>
                <a:spcPts val="0"/>
              </a:spcBef>
              <a:spcAft>
                <a:spcPts val="0"/>
              </a:spcAft>
              <a:defRPr/>
            </a:pPr>
            <a:r>
              <a:rPr lang="en-US" altLang="zh-CN" sz="1400"/>
              <a:t>	{	flag=0;</a:t>
            </a:r>
          </a:p>
          <a:p>
            <a:pPr defTabSz="363538" fontAlgn="auto">
              <a:lnSpc>
                <a:spcPct val="120000"/>
              </a:lnSpc>
              <a:spcBef>
                <a:spcPts val="0"/>
              </a:spcBef>
              <a:spcAft>
                <a:spcPts val="0"/>
              </a:spcAft>
              <a:defRPr/>
            </a:pPr>
            <a:r>
              <a:rPr lang="en-US" altLang="zh-CN" sz="1400"/>
              <a:t>		for(i=0;i&lt;4;i++)</a:t>
            </a:r>
          </a:p>
          <a:p>
            <a:pPr defTabSz="363538" fontAlgn="auto">
              <a:lnSpc>
                <a:spcPct val="120000"/>
              </a:lnSpc>
              <a:spcBef>
                <a:spcPts val="0"/>
              </a:spcBef>
              <a:spcAft>
                <a:spcPts val="0"/>
              </a:spcAft>
              <a:defRPr/>
            </a:pPr>
            <a:r>
              <a:rPr lang="en-US" altLang="zh-CN" sz="1400"/>
              <a:t>			if(</a:t>
            </a:r>
            <a:r>
              <a:rPr lang="en-US" altLang="zh-CN" sz="1400">
                <a:solidFill>
                  <a:schemeClr val="accent6"/>
                </a:solidFill>
              </a:rPr>
              <a:t>*(*(p+j)+i)</a:t>
            </a:r>
            <a:r>
              <a:rPr lang="en-US" altLang="zh-CN" sz="1400"/>
              <a:t>&lt;60) flag=1;</a:t>
            </a:r>
          </a:p>
          <a:p>
            <a:pPr defTabSz="363538" fontAlgn="auto">
              <a:lnSpc>
                <a:spcPct val="120000"/>
              </a:lnSpc>
              <a:spcBef>
                <a:spcPts val="0"/>
              </a:spcBef>
              <a:spcAft>
                <a:spcPts val="0"/>
              </a:spcAft>
              <a:defRPr/>
            </a:pPr>
            <a:r>
              <a:rPr lang="en-US" altLang="zh-CN" sz="1400"/>
              <a:t>			</a:t>
            </a:r>
            <a:r>
              <a:rPr lang="en-US" altLang="zh-CN" sz="1400">
                <a:solidFill>
                  <a:srgbClr val="008000"/>
                </a:solidFill>
              </a:rPr>
              <a:t>//*(*(p+j)+i)</a:t>
            </a:r>
            <a:r>
              <a:rPr lang="zh-CN" altLang="en-US" sz="1400">
                <a:solidFill>
                  <a:srgbClr val="008000"/>
                </a:solidFill>
              </a:rPr>
              <a:t>就是</a:t>
            </a:r>
            <a:r>
              <a:rPr lang="en-US" altLang="zh-CN" sz="1400">
                <a:solidFill>
                  <a:srgbClr val="008000"/>
                </a:solidFill>
              </a:rPr>
              <a:t>score[j][i]</a:t>
            </a:r>
          </a:p>
          <a:p>
            <a:pPr defTabSz="363538" fontAlgn="auto">
              <a:lnSpc>
                <a:spcPct val="120000"/>
              </a:lnSpc>
              <a:spcBef>
                <a:spcPts val="0"/>
              </a:spcBef>
              <a:spcAft>
                <a:spcPts val="0"/>
              </a:spcAft>
              <a:defRPr/>
            </a:pPr>
            <a:r>
              <a:rPr lang="en-US" altLang="zh-CN" sz="1400"/>
              <a:t>		if(flag==1)</a:t>
            </a:r>
          </a:p>
          <a:p>
            <a:pPr defTabSz="363538" fontAlgn="auto">
              <a:lnSpc>
                <a:spcPct val="120000"/>
              </a:lnSpc>
              <a:spcBef>
                <a:spcPts val="0"/>
              </a:spcBef>
              <a:spcAft>
                <a:spcPts val="0"/>
              </a:spcAft>
              <a:defRPr/>
            </a:pPr>
            <a:r>
              <a:rPr lang="en-US" altLang="zh-CN" sz="1400"/>
              <a:t>		{	printf("No.%d fails,his scores are:\n",j+1);</a:t>
            </a:r>
          </a:p>
          <a:p>
            <a:pPr defTabSz="363538" fontAlgn="auto">
              <a:lnSpc>
                <a:spcPct val="120000"/>
              </a:lnSpc>
              <a:spcBef>
                <a:spcPts val="0"/>
              </a:spcBef>
              <a:spcAft>
                <a:spcPts val="0"/>
              </a:spcAft>
              <a:defRPr/>
            </a:pPr>
            <a:r>
              <a:rPr lang="en-US" altLang="zh-CN" sz="1400"/>
              <a:t>			for(i=0;i&lt;4;i++)</a:t>
            </a:r>
          </a:p>
          <a:p>
            <a:pPr defTabSz="363538" fontAlgn="auto">
              <a:lnSpc>
                <a:spcPct val="120000"/>
              </a:lnSpc>
              <a:spcBef>
                <a:spcPts val="0"/>
              </a:spcBef>
              <a:spcAft>
                <a:spcPts val="0"/>
              </a:spcAft>
              <a:defRPr/>
            </a:pPr>
            <a:r>
              <a:rPr lang="en-US" altLang="zh-CN" sz="1400"/>
              <a:t>				printf("%5.1f ",</a:t>
            </a:r>
            <a:r>
              <a:rPr lang="en-US" altLang="zh-CN" sz="1400">
                <a:solidFill>
                  <a:schemeClr val="accent6"/>
                </a:solidFill>
              </a:rPr>
              <a:t>*(*(p+j)+i</a:t>
            </a:r>
            <a:r>
              <a:rPr lang="en-US" altLang="zh-CN" sz="1400"/>
              <a:t>));</a:t>
            </a:r>
          </a:p>
          <a:p>
            <a:pPr defTabSz="363538" fontAlgn="auto">
              <a:lnSpc>
                <a:spcPct val="120000"/>
              </a:lnSpc>
              <a:spcBef>
                <a:spcPts val="0"/>
              </a:spcBef>
              <a:spcAft>
                <a:spcPts val="0"/>
              </a:spcAft>
              <a:defRPr/>
            </a:pPr>
            <a:r>
              <a:rPr lang="en-US" altLang="zh-CN" sz="140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(*(p+j)+i)</a:t>
            </a:r>
            <a:r>
              <a:rPr lang="zh-CN" altLang="en-US" sz="1400">
                <a:solidFill>
                  <a:srgbClr val="008000"/>
                </a:solidFill>
              </a:rPr>
              <a:t>就是输出</a:t>
            </a:r>
            <a:r>
              <a:rPr lang="en-US" altLang="zh-CN" sz="1400">
                <a:solidFill>
                  <a:srgbClr val="008000"/>
                </a:solidFill>
              </a:rPr>
              <a:t>score[j][i]</a:t>
            </a:r>
            <a:r>
              <a:rPr lang="zh-CN" altLang="en-US" sz="1400">
                <a:solidFill>
                  <a:srgbClr val="008000"/>
                </a:solidFill>
              </a:rPr>
              <a:t>的值</a:t>
            </a:r>
          </a:p>
          <a:p>
            <a:pPr defTabSz="363538" fontAlgn="auto">
              <a:lnSpc>
                <a:spcPct val="120000"/>
              </a:lnSpc>
              <a:spcBef>
                <a:spcPts val="0"/>
              </a:spcBef>
              <a:spcAft>
                <a:spcPts val="0"/>
              </a:spcAft>
              <a:defRPr/>
            </a:pPr>
            <a:r>
              <a:rPr lang="zh-CN" altLang="en-US" sz="1400"/>
              <a:t>			</a:t>
            </a:r>
            <a:r>
              <a:rPr lang="en-US" altLang="zh-CN" sz="1400"/>
              <a:t>printf("\n");</a:t>
            </a:r>
          </a:p>
          <a:p>
            <a:pPr defTabSz="363538" fontAlgn="auto">
              <a:lnSpc>
                <a:spcPct val="120000"/>
              </a:lnSpc>
              <a:spcBef>
                <a:spcPts val="0"/>
              </a:spcBef>
              <a:spcAft>
                <a:spcPts val="0"/>
              </a:spcAft>
              <a:defRPr/>
            </a:pPr>
            <a:r>
              <a:rPr lang="en-US" altLang="zh-CN" sz="1400"/>
              <a:t>		}</a:t>
            </a:r>
          </a:p>
          <a:p>
            <a:pPr defTabSz="363538" fontAlgn="auto">
              <a:lnSpc>
                <a:spcPct val="120000"/>
              </a:lnSpc>
              <a:spcBef>
                <a:spcPts val="0"/>
              </a:spcBef>
              <a:spcAft>
                <a:spcPts val="0"/>
              </a:spcAft>
              <a:defRPr/>
            </a:pPr>
            <a:r>
              <a:rPr lang="en-US" altLang="zh-CN" sz="1400"/>
              <a:t>	}</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cxnSp>
        <p:nvCxnSpPr>
          <p:cNvPr id="15" name="直接连接符 14">
            <a:extLst>
              <a:ext uri="{FF2B5EF4-FFF2-40B4-BE49-F238E27FC236}"/>
            </a:extLst>
          </p:cNvPr>
          <p:cNvCxnSpPr>
            <a:cxnSpLocks/>
          </p:cNvCxnSpPr>
          <p:nvPr/>
        </p:nvCxnSpPr>
        <p:spPr>
          <a:xfrm>
            <a:off x="6059488" y="1866900"/>
            <a:ext cx="0" cy="3440113"/>
          </a:xfrm>
          <a:prstGeom prst="line">
            <a:avLst/>
          </a:prstGeom>
        </p:spPr>
        <p:style>
          <a:lnRef idx="1">
            <a:schemeClr val="accent1"/>
          </a:lnRef>
          <a:fillRef idx="0">
            <a:schemeClr val="accent1"/>
          </a:fillRef>
          <a:effectRef idx="0">
            <a:schemeClr val="accent1"/>
          </a:effectRef>
          <a:fontRef idx="minor">
            <a:schemeClr val="tx1"/>
          </a:fontRef>
        </p:style>
      </p:cxnSp>
      <p:grpSp>
        <p:nvGrpSpPr>
          <p:cNvPr id="78853" name="组合 15"/>
          <p:cNvGrpSpPr>
            <a:grpSpLocks/>
          </p:cNvGrpSpPr>
          <p:nvPr/>
        </p:nvGrpSpPr>
        <p:grpSpPr bwMode="auto">
          <a:xfrm>
            <a:off x="5895975" y="2387600"/>
            <a:ext cx="325438" cy="260350"/>
            <a:chOff x="5926033" y="1926699"/>
            <a:chExt cx="325496" cy="260107"/>
          </a:xfrm>
        </p:grpSpPr>
        <p:sp>
          <p:nvSpPr>
            <p:cNvPr id="17" name="MH_Other_2">
              <a:extLst>
                <a:ext uri="{FF2B5EF4-FFF2-40B4-BE49-F238E27FC236}"/>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18" name="MH_Other_3">
              <a:extLst>
                <a:ext uri="{FF2B5EF4-FFF2-40B4-BE49-F238E27FC236}"/>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19" name="MH_Other_4">
              <a:extLst>
                <a:ext uri="{FF2B5EF4-FFF2-40B4-BE49-F238E27FC236}"/>
              </a:extLst>
            </p:cNvPr>
            <p:cNvSpPr/>
            <p:nvPr>
              <p:custDataLst>
                <p:tags r:id="rId9"/>
              </p:custDataLst>
            </p:nvPr>
          </p:nvSpPr>
          <p:spPr>
            <a:xfrm>
              <a:off x="5960964" y="1940974"/>
              <a:ext cx="269923"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0" name="MH_Other_5">
              <a:extLst>
                <a:ext uri="{FF2B5EF4-FFF2-40B4-BE49-F238E27FC236}"/>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1" name="MH_Other_6">
              <a:extLst>
                <a:ext uri="{FF2B5EF4-FFF2-40B4-BE49-F238E27FC236}"/>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2" name="MH_Other_7">
              <a:extLst>
                <a:ext uri="{FF2B5EF4-FFF2-40B4-BE49-F238E27FC236}"/>
              </a:extLst>
            </p:cNvPr>
            <p:cNvSpPr/>
            <p:nvPr>
              <p:custDataLst>
                <p:tags r:id="rId12"/>
              </p:custDataLst>
            </p:nvPr>
          </p:nvSpPr>
          <p:spPr>
            <a:xfrm>
              <a:off x="5960964" y="2115436"/>
              <a:ext cx="269923"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grpSp>
        <p:nvGrpSpPr>
          <p:cNvPr id="78854" name="组合 22"/>
          <p:cNvGrpSpPr>
            <a:grpSpLocks/>
          </p:cNvGrpSpPr>
          <p:nvPr/>
        </p:nvGrpSpPr>
        <p:grpSpPr bwMode="auto">
          <a:xfrm>
            <a:off x="5895975" y="4349750"/>
            <a:ext cx="325438" cy="260350"/>
            <a:chOff x="5926033" y="5434781"/>
            <a:chExt cx="325496" cy="260106"/>
          </a:xfrm>
        </p:grpSpPr>
        <p:sp>
          <p:nvSpPr>
            <p:cNvPr id="24" name="MH_Other_8">
              <a:extLst>
                <a:ext uri="{FF2B5EF4-FFF2-40B4-BE49-F238E27FC236}"/>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5" name="MH_Other_9">
              <a:extLst>
                <a:ext uri="{FF2B5EF4-FFF2-40B4-BE49-F238E27FC236}"/>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6" name="MH_Other_10">
              <a:extLst>
                <a:ext uri="{FF2B5EF4-FFF2-40B4-BE49-F238E27FC236}"/>
              </a:extLst>
            </p:cNvPr>
            <p:cNvSpPr/>
            <p:nvPr>
              <p:custDataLst>
                <p:tags r:id="rId3"/>
              </p:custDataLst>
            </p:nvPr>
          </p:nvSpPr>
          <p:spPr>
            <a:xfrm>
              <a:off x="5960964" y="5449056"/>
              <a:ext cx="269923"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7" name="MH_Other_11">
              <a:extLst>
                <a:ext uri="{FF2B5EF4-FFF2-40B4-BE49-F238E27FC236}"/>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8" name="MH_Other_12">
              <a:extLst>
                <a:ext uri="{FF2B5EF4-FFF2-40B4-BE49-F238E27FC236}"/>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0" name="MH_Other_13">
              <a:extLst>
                <a:ext uri="{FF2B5EF4-FFF2-40B4-BE49-F238E27FC236}"/>
              </a:extLst>
            </p:cNvPr>
            <p:cNvSpPr/>
            <p:nvPr>
              <p:custDataLst>
                <p:tags r:id="rId6"/>
              </p:custDataLst>
            </p:nvPr>
          </p:nvSpPr>
          <p:spPr>
            <a:xfrm>
              <a:off x="5960964" y="5623517"/>
              <a:ext cx="269923"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pic>
        <p:nvPicPr>
          <p:cNvPr id="78855" name="图片 5"/>
          <p:cNvPicPr>
            <a:picLocks noChangeAspect="1"/>
          </p:cNvPicPr>
          <p:nvPr/>
        </p:nvPicPr>
        <p:blipFill>
          <a:blip r:embed="rId15"/>
          <a:srcRect/>
          <a:stretch>
            <a:fillRect/>
          </a:stretch>
        </p:blipFill>
        <p:spPr bwMode="auto">
          <a:xfrm>
            <a:off x="7888288" y="4678363"/>
            <a:ext cx="3457575" cy="113347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ctrTitle"/>
          </p:nvPr>
        </p:nvSpPr>
        <p:spPr/>
        <p:txBody>
          <a:bodyPr/>
          <a:lstStyle/>
          <a:p>
            <a:r>
              <a:rPr lang="zh-CN" altLang="en-US" smtClean="0"/>
              <a:t>通过指针引用字符串</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p:nvPr>
        </p:nvSpPr>
        <p:spPr>
          <a:xfrm>
            <a:off x="584200" y="857250"/>
            <a:ext cx="10515600" cy="954088"/>
          </a:xfrm>
        </p:spPr>
        <p:txBody>
          <a:bodyPr/>
          <a:lstStyle/>
          <a:p>
            <a:r>
              <a:rPr lang="zh-CN" altLang="en-US" smtClean="0"/>
              <a:t>字符串的引用方式</a:t>
            </a:r>
          </a:p>
        </p:txBody>
      </p:sp>
      <p:sp>
        <p:nvSpPr>
          <p:cNvPr id="14" name="MH_Desc_1"/>
          <p:cNvSpPr/>
          <p:nvPr>
            <p:custDataLst>
              <p:tags r:id="rId1"/>
            </p:custDataLst>
          </p:nvPr>
        </p:nvSpPr>
        <p:spPr>
          <a:xfrm>
            <a:off x="584200" y="1689100"/>
            <a:ext cx="10748963" cy="321151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342900" indent="-342900" algn="just" fontAlgn="auto">
              <a:lnSpc>
                <a:spcPct val="150000"/>
              </a:lnSpc>
              <a:spcBef>
                <a:spcPts val="600"/>
              </a:spcBef>
              <a:spcAft>
                <a:spcPts val="600"/>
              </a:spcAft>
              <a:buFontTx/>
              <a:buAutoNum type="arabicParenBoth"/>
              <a:defRPr/>
            </a:pPr>
            <a:r>
              <a:rPr lang="zh-CN" altLang="en-US" sz="2000">
                <a:solidFill>
                  <a:schemeClr val="tx1"/>
                </a:solidFill>
              </a:rPr>
              <a:t>用字符数组存放一个字符串，可以通过数组名和下标引用字符串中一个字符，也可以通过数组名和格式声明“</a:t>
            </a:r>
            <a:r>
              <a:rPr lang="en-US" altLang="zh-CN" sz="2000">
                <a:solidFill>
                  <a:schemeClr val="tx1"/>
                </a:solidFill>
              </a:rPr>
              <a:t>%s”</a:t>
            </a:r>
            <a:r>
              <a:rPr lang="zh-CN" altLang="en-US" sz="2000">
                <a:solidFill>
                  <a:schemeClr val="tx1"/>
                </a:solidFill>
              </a:rPr>
              <a:t>输出该字符串。</a:t>
            </a:r>
            <a:endParaRPr lang="en-US" altLang="zh-CN" sz="2000">
              <a:solidFill>
                <a:schemeClr val="tx1"/>
              </a:solidFill>
            </a:endParaRPr>
          </a:p>
          <a:p>
            <a:pPr marL="342900" indent="-342900" algn="just" fontAlgn="auto">
              <a:lnSpc>
                <a:spcPct val="150000"/>
              </a:lnSpc>
              <a:spcBef>
                <a:spcPts val="600"/>
              </a:spcBef>
              <a:spcAft>
                <a:spcPts val="600"/>
              </a:spcAft>
              <a:buFontTx/>
              <a:buAutoNum type="arabicParenBoth"/>
              <a:defRPr/>
            </a:pPr>
            <a:r>
              <a:rPr lang="zh-CN" altLang="en-US" sz="2000">
                <a:solidFill>
                  <a:schemeClr val="tx1"/>
                </a:solidFill>
              </a:rPr>
              <a:t>用字符指针变量指向一个字符串常量，通过字符指针变量引用字符串常量。</a:t>
            </a:r>
            <a:endParaRPr lang="en-US" altLang="zh-CN" sz="2000">
              <a:solidFill>
                <a:schemeClr val="tx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p:cNvSpPr>
          <p:nvPr>
            <p:ph type="title"/>
          </p:nvPr>
        </p:nvSpPr>
        <p:spPr>
          <a:xfrm>
            <a:off x="631825" y="339725"/>
            <a:ext cx="10515600" cy="954088"/>
          </a:xfrm>
        </p:spPr>
        <p:txBody>
          <a:bodyPr/>
          <a:lstStyle/>
          <a:p>
            <a:r>
              <a:rPr lang="zh-CN" altLang="en-US" smtClean="0"/>
              <a:t>字符串的引用方式</a:t>
            </a:r>
          </a:p>
        </p:txBody>
      </p:sp>
      <p:sp>
        <p:nvSpPr>
          <p:cNvPr id="83970" name="内容占位符 2"/>
          <p:cNvSpPr>
            <a:spLocks noGrp="1"/>
          </p:cNvSpPr>
          <p:nvPr>
            <p:ph idx="1"/>
          </p:nvPr>
        </p:nvSpPr>
        <p:spPr>
          <a:xfrm>
            <a:off x="501650" y="1090613"/>
            <a:ext cx="10807700" cy="93980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8.16】</a:t>
            </a:r>
            <a:r>
              <a:rPr lang="zh-CN" altLang="en-US" sz="2000" smtClean="0">
                <a:solidFill>
                  <a:schemeClr val="accent1"/>
                </a:solidFill>
              </a:rPr>
              <a:t>定义一个字符数组，在其中存放字符串</a:t>
            </a:r>
            <a:r>
              <a:rPr lang="en-US" altLang="zh-CN" sz="2000" smtClean="0">
                <a:solidFill>
                  <a:schemeClr val="accent1"/>
                </a:solidFill>
              </a:rPr>
              <a:t>″I love China!″</a:t>
            </a:r>
            <a:r>
              <a:rPr lang="zh-CN" altLang="en-US" sz="2000" smtClean="0">
                <a:solidFill>
                  <a:schemeClr val="accent1"/>
                </a:solidFill>
              </a:rPr>
              <a:t>，输出该字符串和第</a:t>
            </a:r>
            <a:r>
              <a:rPr lang="en-US" altLang="zh-CN" sz="2000" smtClean="0">
                <a:solidFill>
                  <a:schemeClr val="accent1"/>
                </a:solidFill>
              </a:rPr>
              <a:t>8</a:t>
            </a:r>
            <a:r>
              <a:rPr lang="zh-CN" altLang="en-US" sz="2000" smtClean="0">
                <a:solidFill>
                  <a:schemeClr val="accent1"/>
                </a:solidFill>
              </a:rPr>
              <a:t>个字符。</a:t>
            </a:r>
            <a:endParaRPr lang="en-US" altLang="zh-CN" sz="2000" smtClean="0">
              <a:solidFill>
                <a:schemeClr val="accent1"/>
              </a:solidFill>
            </a:endParaRPr>
          </a:p>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8.17】</a:t>
            </a:r>
            <a:r>
              <a:rPr lang="zh-CN" altLang="en-US" sz="2000" smtClean="0">
                <a:solidFill>
                  <a:schemeClr val="accent1"/>
                </a:solidFill>
              </a:rPr>
              <a:t>通过字符指针变量输出一个字符串。</a:t>
            </a:r>
          </a:p>
        </p:txBody>
      </p:sp>
      <p:sp>
        <p:nvSpPr>
          <p:cNvPr id="14" name="圆角矩形 12">
            <a:extLst>
              <a:ext uri="{FF2B5EF4-FFF2-40B4-BE49-F238E27FC236}"/>
            </a:extLst>
          </p:cNvPr>
          <p:cNvSpPr/>
          <p:nvPr/>
        </p:nvSpPr>
        <p:spPr>
          <a:xfrm>
            <a:off x="749300" y="2143125"/>
            <a:ext cx="6586538" cy="1882775"/>
          </a:xfrm>
          <a:prstGeom prst="roundRect">
            <a:avLst>
              <a:gd name="adj" fmla="val 3718"/>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char string[]="I love China!";</a:t>
            </a:r>
            <a:r>
              <a:rPr lang="en-US" altLang="zh-CN" sz="1400">
                <a:solidFill>
                  <a:srgbClr val="008000"/>
                </a:solidFill>
              </a:rPr>
              <a:t>	//</a:t>
            </a:r>
            <a:r>
              <a:rPr lang="zh-CN" altLang="en-US" sz="1400">
                <a:solidFill>
                  <a:srgbClr val="008000"/>
                </a:solidFill>
              </a:rPr>
              <a:t>定义字符数组</a:t>
            </a:r>
            <a:r>
              <a:rPr lang="en-US" altLang="zh-CN" sz="1400">
                <a:solidFill>
                  <a:srgbClr val="008000"/>
                </a:solidFill>
              </a:rPr>
              <a:t>sting</a:t>
            </a:r>
          </a:p>
          <a:p>
            <a:pPr defTabSz="363538" fontAlgn="auto">
              <a:lnSpc>
                <a:spcPct val="120000"/>
              </a:lnSpc>
              <a:spcBef>
                <a:spcPts val="0"/>
              </a:spcBef>
              <a:spcAft>
                <a:spcPts val="0"/>
              </a:spcAft>
              <a:defRPr/>
            </a:pPr>
            <a:r>
              <a:rPr lang="en-US" altLang="zh-CN" sz="1400"/>
              <a:t>	printf("%s\n",string);		</a:t>
            </a:r>
            <a:r>
              <a:rPr lang="en-US" altLang="zh-CN" sz="1400">
                <a:solidFill>
                  <a:srgbClr val="008000"/>
                </a:solidFill>
              </a:rPr>
              <a:t>//</a:t>
            </a:r>
            <a:r>
              <a:rPr lang="zh-CN" altLang="en-US" sz="1400">
                <a:solidFill>
                  <a:srgbClr val="008000"/>
                </a:solidFill>
              </a:rPr>
              <a:t>用</a:t>
            </a:r>
            <a:r>
              <a:rPr lang="en-US" altLang="zh-CN" sz="1400">
                <a:solidFill>
                  <a:srgbClr val="008000"/>
                </a:solidFill>
              </a:rPr>
              <a:t>%s</a:t>
            </a:r>
            <a:r>
              <a:rPr lang="zh-CN" altLang="en-US" sz="1400">
                <a:solidFill>
                  <a:srgbClr val="008000"/>
                </a:solidFill>
              </a:rPr>
              <a:t>格式声明输出</a:t>
            </a:r>
            <a:r>
              <a:rPr lang="en-US" altLang="zh-CN" sz="1400">
                <a:solidFill>
                  <a:srgbClr val="008000"/>
                </a:solidFill>
              </a:rPr>
              <a:t>string</a:t>
            </a:r>
            <a:r>
              <a:rPr lang="zh-CN" altLang="en-US" sz="1400">
                <a:solidFill>
                  <a:srgbClr val="008000"/>
                </a:solidFill>
              </a:rPr>
              <a:t>，可以输出整个字符串</a:t>
            </a:r>
          </a:p>
          <a:p>
            <a:pPr defTabSz="363538" fontAlgn="auto">
              <a:lnSpc>
                <a:spcPct val="120000"/>
              </a:lnSpc>
              <a:spcBef>
                <a:spcPts val="0"/>
              </a:spcBef>
              <a:spcAft>
                <a:spcPts val="0"/>
              </a:spcAft>
              <a:defRPr/>
            </a:pPr>
            <a:r>
              <a:rPr lang="zh-CN" altLang="en-US" sz="1400"/>
              <a:t>	</a:t>
            </a:r>
            <a:r>
              <a:rPr lang="en-US" altLang="zh-CN" sz="1400"/>
              <a:t>printf("%c\n",string[7]);		</a:t>
            </a:r>
            <a:r>
              <a:rPr lang="en-US" altLang="zh-CN" sz="1400">
                <a:solidFill>
                  <a:srgbClr val="008000"/>
                </a:solidFill>
              </a:rPr>
              <a:t>//</a:t>
            </a:r>
            <a:r>
              <a:rPr lang="zh-CN" altLang="en-US" sz="1400">
                <a:solidFill>
                  <a:srgbClr val="008000"/>
                </a:solidFill>
              </a:rPr>
              <a:t>用</a:t>
            </a:r>
            <a:r>
              <a:rPr lang="en-US" altLang="zh-CN" sz="1400">
                <a:solidFill>
                  <a:srgbClr val="008000"/>
                </a:solidFill>
              </a:rPr>
              <a:t>%c</a:t>
            </a:r>
            <a:r>
              <a:rPr lang="zh-CN" altLang="en-US" sz="1400">
                <a:solidFill>
                  <a:srgbClr val="008000"/>
                </a:solidFill>
              </a:rPr>
              <a:t>格式输出一个字符数组元素 </a:t>
            </a:r>
          </a:p>
          <a:p>
            <a:pPr defTabSz="363538" fontAlgn="auto">
              <a:lnSpc>
                <a:spcPct val="120000"/>
              </a:lnSpc>
              <a:spcBef>
                <a:spcPts val="0"/>
              </a:spcBef>
              <a:spcAft>
                <a:spcPts val="0"/>
              </a:spcAft>
              <a:defRPr/>
            </a:pPr>
            <a:r>
              <a:rPr lang="zh-CN" altLang="en-US" sz="1400"/>
              <a:t>	</a:t>
            </a:r>
            <a:r>
              <a:rPr lang="en-US" altLang="zh-CN" sz="1400"/>
              <a:t>return 0;</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sp>
        <p:nvSpPr>
          <p:cNvPr id="29" name="圆角矩形 12">
            <a:extLst>
              <a:ext uri="{FF2B5EF4-FFF2-40B4-BE49-F238E27FC236}"/>
            </a:extLst>
          </p:cNvPr>
          <p:cNvSpPr/>
          <p:nvPr/>
        </p:nvSpPr>
        <p:spPr>
          <a:xfrm>
            <a:off x="749300" y="4513263"/>
            <a:ext cx="6586538" cy="1612900"/>
          </a:xfrm>
          <a:prstGeom prst="roundRect">
            <a:avLst>
              <a:gd name="adj" fmla="val 3718"/>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char *string="I love China!";	</a:t>
            </a:r>
            <a:r>
              <a:rPr lang="en-US" altLang="zh-CN" sz="1400">
                <a:solidFill>
                  <a:srgbClr val="008000"/>
                </a:solidFill>
              </a:rPr>
              <a:t>//</a:t>
            </a:r>
            <a:r>
              <a:rPr lang="zh-CN" altLang="en-US" sz="1400">
                <a:solidFill>
                  <a:srgbClr val="008000"/>
                </a:solidFill>
              </a:rPr>
              <a:t>定义字符指针变量</a:t>
            </a:r>
            <a:r>
              <a:rPr lang="en-US" altLang="zh-CN" sz="1400">
                <a:solidFill>
                  <a:srgbClr val="008000"/>
                </a:solidFill>
              </a:rPr>
              <a:t>string</a:t>
            </a:r>
            <a:r>
              <a:rPr lang="zh-CN" altLang="en-US" sz="1400">
                <a:solidFill>
                  <a:srgbClr val="008000"/>
                </a:solidFill>
              </a:rPr>
              <a:t>并初始化</a:t>
            </a:r>
          </a:p>
          <a:p>
            <a:pPr defTabSz="363538" fontAlgn="auto">
              <a:lnSpc>
                <a:spcPct val="120000"/>
              </a:lnSpc>
              <a:spcBef>
                <a:spcPts val="0"/>
              </a:spcBef>
              <a:spcAft>
                <a:spcPts val="0"/>
              </a:spcAft>
              <a:defRPr/>
            </a:pPr>
            <a:r>
              <a:rPr lang="zh-CN" altLang="en-US" sz="1400"/>
              <a:t>	</a:t>
            </a:r>
            <a:r>
              <a:rPr lang="en-US" altLang="zh-CN" sz="1400"/>
              <a:t>printf("%s\n",string);		</a:t>
            </a:r>
            <a:r>
              <a:rPr lang="en-US" altLang="zh-CN" sz="1400">
                <a:solidFill>
                  <a:srgbClr val="008000"/>
                </a:solidFill>
              </a:rPr>
              <a:t>//</a:t>
            </a:r>
            <a:r>
              <a:rPr lang="zh-CN" altLang="en-US" sz="1400">
                <a:solidFill>
                  <a:srgbClr val="008000"/>
                </a:solidFill>
              </a:rPr>
              <a:t>输出字符串</a:t>
            </a:r>
          </a:p>
          <a:p>
            <a:pPr defTabSz="363538" fontAlgn="auto">
              <a:lnSpc>
                <a:spcPct val="120000"/>
              </a:lnSpc>
              <a:spcBef>
                <a:spcPts val="0"/>
              </a:spcBef>
              <a:spcAft>
                <a:spcPts val="0"/>
              </a:spcAft>
              <a:defRPr/>
            </a:pPr>
            <a:r>
              <a:rPr lang="zh-CN" altLang="en-US" sz="1400"/>
              <a:t>	</a:t>
            </a:r>
            <a:r>
              <a:rPr lang="en-US" altLang="zh-CN" sz="1400"/>
              <a:t>return 0;</a:t>
            </a:r>
          </a:p>
          <a:p>
            <a:pPr defTabSz="363538" fontAlgn="auto">
              <a:lnSpc>
                <a:spcPct val="120000"/>
              </a:lnSpc>
              <a:spcBef>
                <a:spcPts val="0"/>
              </a:spcBef>
              <a:spcAft>
                <a:spcPts val="0"/>
              </a:spcAft>
              <a:defRPr/>
            </a:pPr>
            <a:r>
              <a:rPr lang="en-US" altLang="zh-CN" sz="1400"/>
              <a:t>}</a:t>
            </a:r>
            <a:endParaRPr lang="zh-CN" altLang="en-US" sz="1400" dirty="0"/>
          </a:p>
        </p:txBody>
      </p:sp>
      <p:pic>
        <p:nvPicPr>
          <p:cNvPr id="83973" name="图片 3"/>
          <p:cNvPicPr>
            <a:picLocks noChangeAspect="1"/>
          </p:cNvPicPr>
          <p:nvPr/>
        </p:nvPicPr>
        <p:blipFill>
          <a:blip r:embed="rId3"/>
          <a:srcRect/>
          <a:stretch>
            <a:fillRect/>
          </a:stretch>
        </p:blipFill>
        <p:spPr bwMode="auto">
          <a:xfrm>
            <a:off x="3989388" y="3573463"/>
            <a:ext cx="3505200" cy="904875"/>
          </a:xfrm>
          <a:prstGeom prst="rect">
            <a:avLst/>
          </a:prstGeom>
          <a:noFill/>
          <a:ln w="9525">
            <a:noFill/>
            <a:miter lim="800000"/>
            <a:headEnd/>
            <a:tailEnd/>
          </a:ln>
        </p:spPr>
      </p:pic>
      <p:pic>
        <p:nvPicPr>
          <p:cNvPr id="83974" name="图片 4"/>
          <p:cNvPicPr>
            <a:picLocks noChangeAspect="1"/>
          </p:cNvPicPr>
          <p:nvPr/>
        </p:nvPicPr>
        <p:blipFill>
          <a:blip r:embed="rId4"/>
          <a:srcRect/>
          <a:stretch>
            <a:fillRect/>
          </a:stretch>
        </p:blipFill>
        <p:spPr bwMode="auto">
          <a:xfrm>
            <a:off x="4046538" y="5788025"/>
            <a:ext cx="3448050" cy="676275"/>
          </a:xfrm>
          <a:prstGeom prst="rect">
            <a:avLst/>
          </a:prstGeom>
          <a:noFill/>
          <a:ln w="9525">
            <a:noFill/>
            <a:miter lim="800000"/>
            <a:headEnd/>
            <a:tailEnd/>
          </a:ln>
        </p:spPr>
      </p:pic>
      <p:graphicFrame>
        <p:nvGraphicFramePr>
          <p:cNvPr id="6" name="表格 5"/>
          <p:cNvGraphicFramePr>
            <a:graphicFrameLocks noGrp="1"/>
          </p:cNvGraphicFramePr>
          <p:nvPr/>
        </p:nvGraphicFramePr>
        <p:xfrm>
          <a:off x="7712075" y="2024063"/>
          <a:ext cx="1838325" cy="7559675"/>
        </p:xfrm>
        <a:graphic>
          <a:graphicData uri="http://schemas.openxmlformats.org/drawingml/2006/table">
            <a:tbl>
              <a:tblPr>
                <a:tableStyleId>{5C22544A-7EE6-4342-B048-85BDC9FD1C3A}</a:tableStyleId>
              </a:tblPr>
              <a:tblGrid>
                <a:gridCol w="720000">
                  <a:extLst>
                    <a:ext uri="{9D8B030D-6E8A-4147-A177-3AD203B41FA5}"/>
                  </a:extLst>
                </a:gridCol>
                <a:gridCol w="361122">
                  <a:extLst>
                    <a:ext uri="{9D8B030D-6E8A-4147-A177-3AD203B41FA5}"/>
                  </a:extLst>
                </a:gridCol>
                <a:gridCol w="756000">
                  <a:extLst>
                    <a:ext uri="{9D8B030D-6E8A-4147-A177-3AD203B41FA5}"/>
                  </a:extLst>
                </a:gridCol>
              </a:tblGrid>
              <a:tr h="0">
                <a:tc>
                  <a:txBody>
                    <a:bodyPr/>
                    <a:lstStyle/>
                    <a:p>
                      <a:r>
                        <a:rPr lang="en-US" altLang="zh-CN" sz="1400"/>
                        <a:t>string</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I</a:t>
                      </a:r>
                      <a:endParaRPr lang="zh-CN" altLang="en-US" sz="1400"/>
                    </a:p>
                  </a:txBody>
                  <a:tcPr>
                    <a:lnL w="12700" cmpd="sng">
                      <a:noFill/>
                    </a:lnL>
                    <a:lnR w="12700" cmpd="sng">
                      <a:noFill/>
                    </a:lnR>
                    <a:lnT w="12700" cmpd="sng">
                      <a:noFill/>
                    </a:lnT>
                  </a:tcPr>
                </a:tc>
                <a:tc>
                  <a:txBody>
                    <a:bodyPr/>
                    <a:lstStyle/>
                    <a:p>
                      <a:r>
                        <a:rPr lang="en-US" altLang="zh-CN" sz="1400"/>
                        <a:t>string[0]</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 </a:t>
                      </a:r>
                      <a:endParaRPr lang="zh-CN" altLang="en-US" sz="1400"/>
                    </a:p>
                  </a:txBody>
                  <a:tcPr>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a:t>string[1]</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l</a:t>
                      </a:r>
                      <a:endParaRPr lang="zh-CN" altLang="en-US" sz="1400"/>
                    </a:p>
                  </a:txBody>
                  <a:tcPr>
                    <a:lnL w="12700" cmpd="sng">
                      <a:noFill/>
                    </a:lnL>
                    <a:lnR w="12700" cmpd="sng">
                      <a:noFill/>
                    </a:lnR>
                  </a:tcPr>
                </a:tc>
                <a:tc>
                  <a:txBody>
                    <a:bodyPr/>
                    <a:lstStyle/>
                    <a:p>
                      <a:r>
                        <a:rPr lang="en-US" altLang="zh-CN" sz="1400"/>
                        <a:t>string[2]</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o</a:t>
                      </a:r>
                      <a:endParaRPr lang="zh-CN" altLang="en-US" sz="1400"/>
                    </a:p>
                  </a:txBody>
                  <a:tcPr>
                    <a:lnL w="12700" cmpd="sng">
                      <a:noFill/>
                    </a:lnL>
                    <a:lnR w="12700" cmpd="sng">
                      <a:noFill/>
                    </a:lnR>
                  </a:tcPr>
                </a:tc>
                <a:tc>
                  <a:txBody>
                    <a:bodyPr/>
                    <a:lstStyle/>
                    <a:p>
                      <a:r>
                        <a:rPr lang="en-US" altLang="zh-CN" sz="1400"/>
                        <a:t>string[3]</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v</a:t>
                      </a:r>
                      <a:endParaRPr lang="zh-CN" altLang="en-US" sz="1400"/>
                    </a:p>
                  </a:txBody>
                  <a:tcPr>
                    <a:lnL w="12700" cmpd="sng">
                      <a:noFill/>
                    </a:lnL>
                    <a:lnR w="12700" cmpd="sng">
                      <a:noFill/>
                    </a:lnR>
                  </a:tcPr>
                </a:tc>
                <a:tc>
                  <a:txBody>
                    <a:bodyPr/>
                    <a:lstStyle/>
                    <a:p>
                      <a:r>
                        <a:rPr lang="en-US" altLang="zh-CN" sz="1400"/>
                        <a:t>string[4]</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e</a:t>
                      </a:r>
                      <a:endParaRPr lang="zh-CN" altLang="en-US" sz="1400"/>
                    </a:p>
                  </a:txBody>
                  <a:tcPr>
                    <a:lnL w="12700" cmpd="sng">
                      <a:noFill/>
                    </a:lnL>
                    <a:lnR w="12700" cmpd="sng">
                      <a:noFill/>
                    </a:lnR>
                  </a:tcPr>
                </a:tc>
                <a:tc>
                  <a:txBody>
                    <a:bodyPr/>
                    <a:lstStyle/>
                    <a:p>
                      <a:r>
                        <a:rPr lang="en-US" altLang="zh-CN" sz="1400"/>
                        <a:t>string[5]</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r>
                        <a:rPr lang="en-US" altLang="zh-CN" sz="1400"/>
                        <a:t>string(7)</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lnL w="12700" cmpd="sng">
                      <a:noFill/>
                    </a:lnL>
                    <a:lnR w="12700" cmpd="sng">
                      <a:noFill/>
                    </a:lnR>
                  </a:tcPr>
                </a:tc>
                <a:tc>
                  <a:txBody>
                    <a:bodyPr/>
                    <a:lstStyle/>
                    <a:p>
                      <a:r>
                        <a:rPr lang="en-US" altLang="zh-CN" sz="1400"/>
                        <a:t>string[6]</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C</a:t>
                      </a:r>
                      <a:endParaRPr lang="zh-CN" altLang="en-US" sz="1400"/>
                    </a:p>
                  </a:txBody>
                  <a:tcPr>
                    <a:lnL w="12700" cmpd="sng">
                      <a:noFill/>
                    </a:lnL>
                    <a:lnR w="12700" cmpd="sng">
                      <a:noFill/>
                    </a:lnR>
                  </a:tcPr>
                </a:tc>
                <a:tc>
                  <a:txBody>
                    <a:bodyPr/>
                    <a:lstStyle/>
                    <a:p>
                      <a:r>
                        <a:rPr lang="en-US" altLang="zh-CN" sz="1400"/>
                        <a:t>string[7]</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h</a:t>
                      </a:r>
                      <a:endParaRPr lang="zh-CN" altLang="en-US" sz="1400"/>
                    </a:p>
                  </a:txBody>
                  <a:tcPr>
                    <a:lnL w="12700" cmpd="sng">
                      <a:noFill/>
                    </a:lnL>
                    <a:lnR w="12700" cmpd="sng">
                      <a:noFill/>
                    </a:lnR>
                  </a:tcPr>
                </a:tc>
                <a:tc>
                  <a:txBody>
                    <a:bodyPr/>
                    <a:lstStyle/>
                    <a:p>
                      <a:r>
                        <a:rPr lang="en-US" altLang="zh-CN" sz="1400"/>
                        <a:t>string[8]</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i</a:t>
                      </a:r>
                      <a:endParaRPr lang="zh-CN" altLang="en-US" sz="1400"/>
                    </a:p>
                  </a:txBody>
                  <a:tcPr>
                    <a:lnL w="12700" cmpd="sng">
                      <a:noFill/>
                    </a:lnL>
                    <a:lnR w="12700" cmpd="sng">
                      <a:noFill/>
                    </a:lnR>
                  </a:tcPr>
                </a:tc>
                <a:tc>
                  <a:txBody>
                    <a:bodyPr/>
                    <a:lstStyle/>
                    <a:p>
                      <a:r>
                        <a:rPr lang="en-US" altLang="zh-CN" sz="1400"/>
                        <a:t>string[9]</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n</a:t>
                      </a:r>
                      <a:endParaRPr lang="zh-CN" altLang="en-US" sz="1400"/>
                    </a:p>
                  </a:txBody>
                  <a:tcPr>
                    <a:lnL w="12700" cmpd="sng">
                      <a:noFill/>
                    </a:lnL>
                    <a:lnR w="12700" cmpd="sng">
                      <a:noFill/>
                    </a:lnR>
                  </a:tcPr>
                </a:tc>
                <a:tc>
                  <a:txBody>
                    <a:bodyPr/>
                    <a:lstStyle/>
                    <a:p>
                      <a:r>
                        <a:rPr lang="en-US" altLang="zh-CN" sz="1400"/>
                        <a:t>string[10]</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a:lnL w="12700" cmpd="sng">
                      <a:noFill/>
                    </a:lnL>
                    <a:lnR w="12700" cmpd="sng">
                      <a:noFill/>
                    </a:lnR>
                  </a:tcPr>
                </a:tc>
                <a:tc>
                  <a:txBody>
                    <a:bodyPr/>
                    <a:lstStyle/>
                    <a:p>
                      <a:r>
                        <a:rPr lang="en-US" altLang="zh-CN" sz="1400"/>
                        <a:t>string[11]</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t>
                      </a:r>
                      <a:endParaRPr lang="zh-CN" altLang="en-US" sz="1400"/>
                    </a:p>
                  </a:txBody>
                  <a:tcPr>
                    <a:lnL w="12700" cmpd="sng">
                      <a:noFill/>
                    </a:lnL>
                    <a:lnR w="12700" cmpd="sng">
                      <a:noFill/>
                    </a:lnR>
                  </a:tcPr>
                </a:tc>
                <a:tc>
                  <a:txBody>
                    <a:bodyPr/>
                    <a:lstStyle/>
                    <a:p>
                      <a:r>
                        <a:rPr lang="en-US" altLang="zh-CN" sz="1400"/>
                        <a:t>string[12]</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a:lnL w="12700" cmpd="sng">
                      <a:noFill/>
                    </a:lnL>
                    <a:lnR w="12700" cmpd="sng">
                      <a:noFill/>
                    </a:lnR>
                  </a:tcPr>
                </a:tc>
                <a:tc>
                  <a:txBody>
                    <a:bodyPr/>
                    <a:lstStyle/>
                    <a:p>
                      <a:r>
                        <a:rPr lang="en-US" altLang="zh-CN" sz="1400"/>
                        <a:t>string[13]</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bl>
          </a:graphicData>
        </a:graphic>
      </p:graphicFrame>
      <p:cxnSp>
        <p:nvCxnSpPr>
          <p:cNvPr id="35" name="直接箭头连接符 34"/>
          <p:cNvCxnSpPr/>
          <p:nvPr/>
        </p:nvCxnSpPr>
        <p:spPr>
          <a:xfrm>
            <a:off x="7781925" y="2312988"/>
            <a:ext cx="6477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36" name="直接箭头连接符 35"/>
          <p:cNvCxnSpPr/>
          <p:nvPr/>
        </p:nvCxnSpPr>
        <p:spPr>
          <a:xfrm>
            <a:off x="7781925" y="4465638"/>
            <a:ext cx="6477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graphicFrame>
        <p:nvGraphicFramePr>
          <p:cNvPr id="37" name="表格 36"/>
          <p:cNvGraphicFramePr>
            <a:graphicFrameLocks noGrp="1"/>
          </p:cNvGraphicFramePr>
          <p:nvPr/>
        </p:nvGraphicFramePr>
        <p:xfrm>
          <a:off x="9713913" y="2030413"/>
          <a:ext cx="1081087" cy="4572000"/>
        </p:xfrm>
        <a:graphic>
          <a:graphicData uri="http://schemas.openxmlformats.org/drawingml/2006/table">
            <a:tbl>
              <a:tblPr>
                <a:tableStyleId>{5C22544A-7EE6-4342-B048-85BDC9FD1C3A}</a:tableStyleId>
              </a:tblPr>
              <a:tblGrid>
                <a:gridCol w="720000">
                  <a:extLst>
                    <a:ext uri="{9D8B030D-6E8A-4147-A177-3AD203B41FA5}"/>
                  </a:extLst>
                </a:gridCol>
                <a:gridCol w="361122">
                  <a:extLst>
                    <a:ext uri="{9D8B030D-6E8A-4147-A177-3AD203B41FA5}"/>
                  </a:extLst>
                </a:gridCol>
              </a:tblGrid>
              <a:tr h="0">
                <a:tc>
                  <a:txBody>
                    <a:bodyPr/>
                    <a:lstStyle/>
                    <a:p>
                      <a:r>
                        <a:rPr lang="en-US" altLang="zh-CN" sz="1400"/>
                        <a:t>string</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I</a:t>
                      </a:r>
                      <a:endParaRPr lang="zh-CN" altLang="en-US" sz="1400"/>
                    </a:p>
                  </a:txBody>
                  <a:tcPr>
                    <a:lnL w="12700" cmpd="sng">
                      <a:noFill/>
                    </a:lnL>
                    <a:lnR w="12700" cmpd="sng">
                      <a:noFill/>
                    </a:lnR>
                    <a:lnT w="12700" cmpd="sng">
                      <a:noFill/>
                    </a:lnT>
                  </a:tcPr>
                </a:tc>
                <a:extLst>
                  <a:ext uri="{0D108BD9-81ED-4DB2-BD59-A6C34878D82A}"/>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 </a:t>
                      </a:r>
                      <a:endParaRPr lang="zh-CN" altLang="en-US" sz="1400"/>
                    </a:p>
                  </a:txBody>
                  <a:tcPr>
                    <a:lnL w="12700" cmpd="sng">
                      <a:noFill/>
                    </a:lnL>
                    <a:lnR w="12700" cmpd="sng">
                      <a:noFill/>
                    </a:lnR>
                  </a:tcPr>
                </a:tc>
                <a:extLst>
                  <a:ext uri="{0D108BD9-81ED-4DB2-BD59-A6C34878D82A}"/>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l</a:t>
                      </a:r>
                      <a:endParaRPr lang="zh-CN" altLang="en-US" sz="1400"/>
                    </a:p>
                  </a:txBody>
                  <a:tcPr>
                    <a:lnL w="12700" cmpd="sng">
                      <a:noFill/>
                    </a:lnL>
                    <a:lnR w="12700" cmpd="sng">
                      <a:noFill/>
                    </a:lnR>
                  </a:tcPr>
                </a:tc>
                <a:extLst>
                  <a:ext uri="{0D108BD9-81ED-4DB2-BD59-A6C34878D82A}"/>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o</a:t>
                      </a:r>
                      <a:endParaRPr lang="zh-CN" altLang="en-US" sz="1400"/>
                    </a:p>
                  </a:txBody>
                  <a:tcPr>
                    <a:lnL w="12700" cmpd="sng">
                      <a:noFill/>
                    </a:lnL>
                    <a:lnR w="12700" cmpd="sng">
                      <a:noFill/>
                    </a:lnR>
                  </a:tcPr>
                </a:tc>
                <a:extLst>
                  <a:ext uri="{0D108BD9-81ED-4DB2-BD59-A6C34878D82A}"/>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v</a:t>
                      </a:r>
                      <a:endParaRPr lang="zh-CN" altLang="en-US" sz="1400"/>
                    </a:p>
                  </a:txBody>
                  <a:tcPr>
                    <a:lnL w="12700" cmpd="sng">
                      <a:noFill/>
                    </a:lnL>
                    <a:lnR w="12700" cmpd="sng">
                      <a:noFill/>
                    </a:lnR>
                  </a:tcPr>
                </a:tc>
                <a:extLst>
                  <a:ext uri="{0D108BD9-81ED-4DB2-BD59-A6C34878D82A}"/>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e</a:t>
                      </a:r>
                      <a:endParaRPr lang="zh-CN" altLang="en-US" sz="1400"/>
                    </a:p>
                  </a:txBody>
                  <a:tcPr>
                    <a:lnL w="12700" cmpd="sng">
                      <a:noFill/>
                    </a:lnL>
                    <a:lnR w="12700" cmpd="sng">
                      <a:noFill/>
                    </a:lnR>
                  </a:tcPr>
                </a:tc>
                <a:extLst>
                  <a:ext uri="{0D108BD9-81ED-4DB2-BD59-A6C34878D82A}"/>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lnL w="12700" cmpd="sng">
                      <a:noFill/>
                    </a:lnL>
                    <a:lnR w="12700" cmpd="sng">
                      <a:noFill/>
                    </a:lnR>
                  </a:tcPr>
                </a:tc>
                <a:extLst>
                  <a:ext uri="{0D108BD9-81ED-4DB2-BD59-A6C34878D82A}"/>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C</a:t>
                      </a:r>
                      <a:endParaRPr lang="zh-CN" altLang="en-US" sz="1400"/>
                    </a:p>
                  </a:txBody>
                  <a:tcPr>
                    <a:lnL w="12700" cmpd="sng">
                      <a:noFill/>
                    </a:lnL>
                    <a:lnR w="12700" cmpd="sng">
                      <a:noFill/>
                    </a:lnR>
                  </a:tcPr>
                </a:tc>
                <a:extLst>
                  <a:ext uri="{0D108BD9-81ED-4DB2-BD59-A6C34878D82A}"/>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h</a:t>
                      </a:r>
                      <a:endParaRPr lang="zh-CN" altLang="en-US" sz="1400"/>
                    </a:p>
                  </a:txBody>
                  <a:tcPr>
                    <a:lnL w="12700" cmpd="sng">
                      <a:noFill/>
                    </a:lnL>
                    <a:lnR w="12700" cmpd="sng">
                      <a:noFill/>
                    </a:lnR>
                  </a:tcPr>
                </a:tc>
                <a:extLst>
                  <a:ext uri="{0D108BD9-81ED-4DB2-BD59-A6C34878D82A}"/>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i</a:t>
                      </a:r>
                      <a:endParaRPr lang="zh-CN" altLang="en-US" sz="1400"/>
                    </a:p>
                  </a:txBody>
                  <a:tcPr>
                    <a:lnL w="12700" cmpd="sng">
                      <a:noFill/>
                    </a:lnL>
                    <a:lnR w="12700" cmpd="sng">
                      <a:noFill/>
                    </a:lnR>
                  </a:tcPr>
                </a:tc>
                <a:extLst>
                  <a:ext uri="{0D108BD9-81ED-4DB2-BD59-A6C34878D82A}"/>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n</a:t>
                      </a:r>
                      <a:endParaRPr lang="zh-CN" altLang="en-US" sz="1400"/>
                    </a:p>
                  </a:txBody>
                  <a:tcPr>
                    <a:lnL w="12700" cmpd="sng">
                      <a:noFill/>
                    </a:lnL>
                    <a:lnR w="12700" cmpd="sng">
                      <a:noFill/>
                    </a:lnR>
                  </a:tcPr>
                </a:tc>
                <a:extLst>
                  <a:ext uri="{0D108BD9-81ED-4DB2-BD59-A6C34878D82A}"/>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a:lnL w="12700" cmpd="sng">
                      <a:noFill/>
                    </a:lnL>
                    <a:lnR w="12700" cmpd="sng">
                      <a:noFill/>
                    </a:lnR>
                  </a:tcPr>
                </a:tc>
                <a:extLst>
                  <a:ext uri="{0D108BD9-81ED-4DB2-BD59-A6C34878D82A}"/>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t>
                      </a:r>
                      <a:endParaRPr lang="zh-CN" altLang="en-US" sz="1400"/>
                    </a:p>
                  </a:txBody>
                  <a:tcPr>
                    <a:lnL w="12700" cmpd="sng">
                      <a:noFill/>
                    </a:lnL>
                    <a:lnR w="12700" cmpd="sng">
                      <a:noFill/>
                    </a:lnR>
                  </a:tcPr>
                </a:tc>
                <a:extLst>
                  <a:ext uri="{0D108BD9-81ED-4DB2-BD59-A6C34878D82A}"/>
                </a:extLst>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a:lnL w="12700" cmpd="sng">
                      <a:noFill/>
                    </a:lnL>
                    <a:lnR w="12700" cmpd="sng">
                      <a:noFill/>
                    </a:lnR>
                  </a:tcPr>
                </a:tc>
                <a:extLst>
                  <a:ext uri="{0D108BD9-81ED-4DB2-BD59-A6C34878D82A}"/>
                </a:extLst>
              </a:tr>
            </a:tbl>
          </a:graphicData>
        </a:graphic>
      </p:graphicFrame>
      <p:cxnSp>
        <p:nvCxnSpPr>
          <p:cNvPr id="38" name="直接箭头连接符 37"/>
          <p:cNvCxnSpPr/>
          <p:nvPr/>
        </p:nvCxnSpPr>
        <p:spPr>
          <a:xfrm>
            <a:off x="9772650" y="2333625"/>
            <a:ext cx="64928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a:xfrm>
            <a:off x="693738" y="519113"/>
            <a:ext cx="10515600" cy="954087"/>
          </a:xfrm>
        </p:spPr>
        <p:txBody>
          <a:bodyPr/>
          <a:lstStyle/>
          <a:p>
            <a:r>
              <a:rPr lang="zh-CN" altLang="en-US" smtClean="0"/>
              <a:t>字符串的引用方式</a:t>
            </a:r>
          </a:p>
        </p:txBody>
      </p:sp>
      <p:sp>
        <p:nvSpPr>
          <p:cNvPr id="14" name="MH_Desc_1"/>
          <p:cNvSpPr/>
          <p:nvPr>
            <p:custDataLst>
              <p:tags r:id="rId1"/>
            </p:custDataLst>
          </p:nvPr>
        </p:nvSpPr>
        <p:spPr>
          <a:xfrm>
            <a:off x="693738" y="1350963"/>
            <a:ext cx="10748962" cy="470217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600"/>
              </a:spcBef>
              <a:spcAft>
                <a:spcPts val="600"/>
              </a:spcAft>
              <a:defRPr/>
            </a:pPr>
            <a:r>
              <a:rPr lang="zh-CN" altLang="en-US">
                <a:solidFill>
                  <a:schemeClr val="tx1"/>
                </a:solidFill>
              </a:rPr>
              <a:t>在</a:t>
            </a:r>
            <a:r>
              <a:rPr lang="en-US" altLang="zh-CN">
                <a:solidFill>
                  <a:schemeClr val="tx1"/>
                </a:solidFill>
              </a:rPr>
              <a:t>C</a:t>
            </a:r>
            <a:r>
              <a:rPr lang="zh-CN" altLang="en-US">
                <a:solidFill>
                  <a:schemeClr val="tx1"/>
                </a:solidFill>
              </a:rPr>
              <a:t>语言中只有字符变量，没有字符串变量。</a:t>
            </a:r>
            <a:endParaRPr lang="en-US" altLang="zh-CN">
              <a:solidFill>
                <a:schemeClr val="tx1"/>
              </a:solidFill>
            </a:endParaRPr>
          </a:p>
          <a:p>
            <a:pPr algn="just" fontAlgn="auto">
              <a:lnSpc>
                <a:spcPct val="150000"/>
              </a:lnSpc>
              <a:spcBef>
                <a:spcPts val="600"/>
              </a:spcBef>
              <a:spcAft>
                <a:spcPts val="600"/>
              </a:spcAft>
              <a:defRPr/>
            </a:pPr>
            <a:endParaRPr lang="en-US" altLang="zh-CN">
              <a:solidFill>
                <a:schemeClr val="tx1"/>
              </a:solidFill>
            </a:endParaRPr>
          </a:p>
          <a:p>
            <a:pPr algn="just" fontAlgn="auto">
              <a:lnSpc>
                <a:spcPct val="150000"/>
              </a:lnSpc>
              <a:spcBef>
                <a:spcPts val="600"/>
              </a:spcBef>
              <a:spcAft>
                <a:spcPts val="600"/>
              </a:spcAft>
              <a:defRPr/>
            </a:pPr>
            <a:endParaRPr lang="en-US" altLang="zh-CN">
              <a:solidFill>
                <a:schemeClr val="tx1"/>
              </a:solidFill>
            </a:endParaRPr>
          </a:p>
          <a:p>
            <a:pPr algn="just" fontAlgn="auto">
              <a:lnSpc>
                <a:spcPct val="150000"/>
              </a:lnSpc>
              <a:spcBef>
                <a:spcPts val="600"/>
              </a:spcBef>
              <a:spcAft>
                <a:spcPts val="600"/>
              </a:spcAft>
              <a:defRPr/>
            </a:pPr>
            <a:endParaRPr lang="en-US" altLang="zh-CN">
              <a:solidFill>
                <a:schemeClr val="tx1"/>
              </a:solidFill>
            </a:endParaRPr>
          </a:p>
          <a:p>
            <a:pPr algn="just" fontAlgn="auto">
              <a:lnSpc>
                <a:spcPct val="150000"/>
              </a:lnSpc>
              <a:spcBef>
                <a:spcPts val="600"/>
              </a:spcBef>
              <a:spcAft>
                <a:spcPts val="600"/>
              </a:spcAft>
              <a:defRPr/>
            </a:pPr>
            <a:r>
              <a:rPr lang="zh-CN" altLang="en-US">
                <a:solidFill>
                  <a:schemeClr val="tx1"/>
                </a:solidFill>
              </a:rPr>
              <a:t>可以对指针变量进行再赋值，如</a:t>
            </a:r>
            <a:r>
              <a:rPr lang="en-US" altLang="zh-CN">
                <a:solidFill>
                  <a:schemeClr val="tx1"/>
                </a:solidFill>
              </a:rPr>
              <a:t>: </a:t>
            </a:r>
          </a:p>
          <a:p>
            <a:pPr algn="just" fontAlgn="auto">
              <a:lnSpc>
                <a:spcPct val="150000"/>
              </a:lnSpc>
              <a:spcBef>
                <a:spcPts val="600"/>
              </a:spcBef>
              <a:spcAft>
                <a:spcPts val="600"/>
              </a:spcAft>
              <a:defRPr/>
            </a:pPr>
            <a:r>
              <a:rPr lang="zh-CN" altLang="en-US">
                <a:solidFill>
                  <a:schemeClr val="tx1"/>
                </a:solidFill>
              </a:rPr>
              <a:t>可以通过字符指针变量输出它所指向的字符串，如</a:t>
            </a:r>
            <a:r>
              <a:rPr lang="en-US" altLang="zh-CN">
                <a:solidFill>
                  <a:schemeClr val="tx1"/>
                </a:solidFill>
              </a:rPr>
              <a:t>:</a:t>
            </a:r>
          </a:p>
          <a:p>
            <a:pPr algn="just" fontAlgn="auto">
              <a:lnSpc>
                <a:spcPct val="150000"/>
              </a:lnSpc>
              <a:spcBef>
                <a:spcPts val="600"/>
              </a:spcBef>
              <a:spcAft>
                <a:spcPts val="600"/>
              </a:spcAft>
              <a:defRPr/>
            </a:pPr>
            <a:r>
              <a:rPr lang="en-US" altLang="zh-CN">
                <a:solidFill>
                  <a:schemeClr val="tx1"/>
                </a:solidFill>
              </a:rPr>
              <a:t>%s</a:t>
            </a:r>
            <a:r>
              <a:rPr lang="zh-CN" altLang="en-US">
                <a:solidFill>
                  <a:schemeClr val="tx1"/>
                </a:solidFill>
              </a:rPr>
              <a:t>是输出字符串时所用的格式符，在输出项中给出字符指针变量名</a:t>
            </a:r>
            <a:r>
              <a:rPr lang="en-US" altLang="zh-CN">
                <a:solidFill>
                  <a:schemeClr val="tx1"/>
                </a:solidFill>
              </a:rPr>
              <a:t>string</a:t>
            </a:r>
            <a:r>
              <a:rPr lang="zh-CN" altLang="en-US">
                <a:solidFill>
                  <a:schemeClr val="tx1"/>
                </a:solidFill>
              </a:rPr>
              <a:t>，则系统会输出</a:t>
            </a:r>
            <a:r>
              <a:rPr lang="en-US" altLang="zh-CN">
                <a:solidFill>
                  <a:schemeClr val="tx1"/>
                </a:solidFill>
              </a:rPr>
              <a:t>string</a:t>
            </a:r>
            <a:r>
              <a:rPr lang="zh-CN" altLang="en-US">
                <a:solidFill>
                  <a:schemeClr val="tx1"/>
                </a:solidFill>
              </a:rPr>
              <a:t>所指向的字符串第</a:t>
            </a:r>
            <a:r>
              <a:rPr lang="en-US" altLang="zh-CN">
                <a:solidFill>
                  <a:schemeClr val="tx1"/>
                </a:solidFill>
              </a:rPr>
              <a:t>1</a:t>
            </a:r>
            <a:r>
              <a:rPr lang="zh-CN" altLang="en-US">
                <a:solidFill>
                  <a:schemeClr val="tx1"/>
                </a:solidFill>
              </a:rPr>
              <a:t>个字符，然后自动使</a:t>
            </a:r>
            <a:r>
              <a:rPr lang="en-US" altLang="zh-CN">
                <a:solidFill>
                  <a:schemeClr val="tx1"/>
                </a:solidFill>
              </a:rPr>
              <a:t>string</a:t>
            </a:r>
            <a:r>
              <a:rPr lang="zh-CN" altLang="en-US">
                <a:solidFill>
                  <a:schemeClr val="tx1"/>
                </a:solidFill>
              </a:rPr>
              <a:t>加</a:t>
            </a:r>
            <a:r>
              <a:rPr lang="en-US" altLang="zh-CN">
                <a:solidFill>
                  <a:schemeClr val="tx1"/>
                </a:solidFill>
              </a:rPr>
              <a:t>1</a:t>
            </a:r>
            <a:r>
              <a:rPr lang="zh-CN" altLang="en-US">
                <a:solidFill>
                  <a:schemeClr val="tx1"/>
                </a:solidFill>
              </a:rPr>
              <a:t>，使之指向下一个字符，再输出该字符</a:t>
            </a:r>
            <a:r>
              <a:rPr lang="en-US" altLang="zh-CN">
                <a:solidFill>
                  <a:schemeClr val="tx1"/>
                </a:solidFill>
              </a:rPr>
              <a:t>……</a:t>
            </a:r>
            <a:r>
              <a:rPr lang="zh-CN" altLang="en-US">
                <a:solidFill>
                  <a:schemeClr val="tx1"/>
                </a:solidFill>
              </a:rPr>
              <a:t>如此直到遇到字符串结束标志</a:t>
            </a:r>
            <a:r>
              <a:rPr lang="en-US" altLang="zh-CN">
                <a:solidFill>
                  <a:schemeClr val="tx1"/>
                </a:solidFill>
              </a:rPr>
              <a:t>′\0′</a:t>
            </a:r>
            <a:r>
              <a:rPr lang="zh-CN" altLang="en-US">
                <a:solidFill>
                  <a:schemeClr val="tx1"/>
                </a:solidFill>
              </a:rPr>
              <a:t>为止。注意，在内存中，字符串的最后被自动加了一个</a:t>
            </a:r>
            <a:r>
              <a:rPr lang="en-US" altLang="zh-CN">
                <a:solidFill>
                  <a:schemeClr val="tx1"/>
                </a:solidFill>
              </a:rPr>
              <a:t>′\0′</a:t>
            </a:r>
            <a:r>
              <a:rPr lang="zh-CN" altLang="en-US">
                <a:solidFill>
                  <a:schemeClr val="tx1"/>
                </a:solidFill>
              </a:rPr>
              <a:t>。</a:t>
            </a:r>
            <a:endParaRPr lang="en-US" altLang="zh-CN">
              <a:solidFill>
                <a:schemeClr val="tx1"/>
              </a:solidFill>
            </a:endParaRPr>
          </a:p>
        </p:txBody>
      </p:sp>
      <p:sp>
        <p:nvSpPr>
          <p:cNvPr id="4" name="圆角矩形 3">
            <a:extLst>
              <a:ext uri="{FF2B5EF4-FFF2-40B4-BE49-F238E27FC236}"/>
            </a:extLst>
          </p:cNvPr>
          <p:cNvSpPr/>
          <p:nvPr/>
        </p:nvSpPr>
        <p:spPr>
          <a:xfrm>
            <a:off x="777875" y="2009775"/>
            <a:ext cx="4773613" cy="434975"/>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spcCol="360000"/>
          <a:lstStyle/>
          <a:p>
            <a:pPr algn="just" defTabSz="360363" fontAlgn="auto">
              <a:lnSpc>
                <a:spcPct val="120000"/>
              </a:lnSpc>
              <a:spcBef>
                <a:spcPts val="0"/>
              </a:spcBef>
              <a:spcAft>
                <a:spcPts val="0"/>
              </a:spcAft>
              <a:defRPr/>
            </a:pPr>
            <a:r>
              <a:rPr lang="en-US" altLang="zh-CN" sz="1600">
                <a:solidFill>
                  <a:schemeClr val="tx1"/>
                </a:solidFill>
              </a:rPr>
              <a:t>char *string="I love China!";</a:t>
            </a:r>
            <a:endParaRPr lang="zh-CN" altLang="en-US" sz="1600">
              <a:solidFill>
                <a:srgbClr val="008000"/>
              </a:solidFill>
            </a:endParaRPr>
          </a:p>
        </p:txBody>
      </p:sp>
      <p:sp>
        <p:nvSpPr>
          <p:cNvPr id="5" name="圆角矩形 4">
            <a:extLst>
              <a:ext uri="{FF2B5EF4-FFF2-40B4-BE49-F238E27FC236}"/>
            </a:extLst>
          </p:cNvPr>
          <p:cNvSpPr/>
          <p:nvPr/>
        </p:nvSpPr>
        <p:spPr>
          <a:xfrm>
            <a:off x="5943600" y="1473200"/>
            <a:ext cx="5499100" cy="97155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pt-BR" altLang="zh-CN" sz="1600"/>
              <a:t>char *string;		</a:t>
            </a:r>
            <a:r>
              <a:rPr lang="pt-BR" altLang="zh-CN" sz="1600">
                <a:solidFill>
                  <a:srgbClr val="008000"/>
                </a:solidFill>
              </a:rPr>
              <a:t>//</a:t>
            </a:r>
            <a:r>
              <a:rPr lang="zh-CN" altLang="en-US" sz="1600">
                <a:solidFill>
                  <a:srgbClr val="008000"/>
                </a:solidFill>
              </a:rPr>
              <a:t>定义一个</a:t>
            </a:r>
            <a:r>
              <a:rPr lang="pt-BR" altLang="zh-CN" sz="1600">
                <a:solidFill>
                  <a:srgbClr val="008000"/>
                </a:solidFill>
              </a:rPr>
              <a:t>char *</a:t>
            </a:r>
            <a:r>
              <a:rPr lang="zh-CN" altLang="en-US" sz="1600">
                <a:solidFill>
                  <a:srgbClr val="008000"/>
                </a:solidFill>
              </a:rPr>
              <a:t>型变量</a:t>
            </a:r>
          </a:p>
          <a:p>
            <a:pPr defTabSz="363538" fontAlgn="auto">
              <a:lnSpc>
                <a:spcPct val="120000"/>
              </a:lnSpc>
              <a:spcBef>
                <a:spcPts val="0"/>
              </a:spcBef>
              <a:spcAft>
                <a:spcPts val="0"/>
              </a:spcAft>
              <a:defRPr/>
            </a:pPr>
            <a:r>
              <a:rPr lang="pt-BR" altLang="zh-CN" sz="1600"/>
              <a:t>string=″I love China!″;</a:t>
            </a:r>
          </a:p>
          <a:p>
            <a:pPr defTabSz="363538" fontAlgn="auto">
              <a:lnSpc>
                <a:spcPct val="120000"/>
              </a:lnSpc>
              <a:spcBef>
                <a:spcPts val="0"/>
              </a:spcBef>
              <a:spcAft>
                <a:spcPts val="0"/>
              </a:spcAft>
              <a:defRPr/>
            </a:pPr>
            <a:r>
              <a:rPr lang="pt-BR" altLang="zh-CN" sz="1600">
                <a:solidFill>
                  <a:srgbClr val="008000"/>
                </a:solidFill>
              </a:rPr>
              <a:t>//</a:t>
            </a:r>
            <a:r>
              <a:rPr lang="zh-CN" altLang="en-US" sz="1600">
                <a:solidFill>
                  <a:srgbClr val="008000"/>
                </a:solidFill>
              </a:rPr>
              <a:t>把字符串第</a:t>
            </a:r>
            <a:r>
              <a:rPr lang="en-US" altLang="zh-CN" sz="1600">
                <a:solidFill>
                  <a:srgbClr val="008000"/>
                </a:solidFill>
              </a:rPr>
              <a:t>1</a:t>
            </a:r>
            <a:r>
              <a:rPr lang="zh-CN" altLang="en-US" sz="1600">
                <a:solidFill>
                  <a:srgbClr val="008000"/>
                </a:solidFill>
              </a:rPr>
              <a:t>个元素的地址赋给字符指针变量</a:t>
            </a:r>
            <a:r>
              <a:rPr lang="pt-BR" altLang="zh-CN" sz="1600">
                <a:solidFill>
                  <a:srgbClr val="008000"/>
                </a:solidFill>
              </a:rPr>
              <a:t>string</a:t>
            </a:r>
            <a:endParaRPr lang="zh-CN" altLang="en-US" sz="1600">
              <a:solidFill>
                <a:srgbClr val="008000"/>
              </a:solidFill>
            </a:endParaRPr>
          </a:p>
        </p:txBody>
      </p:sp>
      <p:sp>
        <p:nvSpPr>
          <p:cNvPr id="86021" name="文本框 5"/>
          <p:cNvSpPr txBox="1">
            <a:spLocks noChangeArrowheads="1"/>
          </p:cNvSpPr>
          <p:nvPr/>
        </p:nvSpPr>
        <p:spPr bwMode="auto">
          <a:xfrm>
            <a:off x="5561013" y="1965325"/>
            <a:ext cx="390525" cy="523875"/>
          </a:xfrm>
          <a:prstGeom prst="rect">
            <a:avLst/>
          </a:prstGeom>
          <a:noFill/>
          <a:ln w="9525">
            <a:noFill/>
            <a:miter lim="800000"/>
            <a:headEnd/>
            <a:tailEnd/>
          </a:ln>
        </p:spPr>
        <p:txBody>
          <a:bodyPr>
            <a:spAutoFit/>
          </a:bodyPr>
          <a:lstStyle/>
          <a:p>
            <a:pPr algn="ctr"/>
            <a:r>
              <a:rPr lang="zh-CN" altLang="en-US" sz="2800">
                <a:latin typeface="等线"/>
                <a:ea typeface="等线"/>
              </a:rPr>
              <a:t>≡</a:t>
            </a:r>
            <a:endParaRPr lang="zh-CN" altLang="en-US" sz="2000">
              <a:latin typeface="等线"/>
              <a:ea typeface="等线"/>
            </a:endParaRPr>
          </a:p>
        </p:txBody>
      </p:sp>
      <p:grpSp>
        <p:nvGrpSpPr>
          <p:cNvPr id="86022" name="组合 6"/>
          <p:cNvGrpSpPr>
            <a:grpSpLocks/>
          </p:cNvGrpSpPr>
          <p:nvPr/>
        </p:nvGrpSpPr>
        <p:grpSpPr bwMode="auto">
          <a:xfrm>
            <a:off x="693738" y="2609850"/>
            <a:ext cx="10748962" cy="985838"/>
            <a:chOff x="8582294" y="4088154"/>
            <a:chExt cx="11092289" cy="985832"/>
          </a:xfrm>
        </p:grpSpPr>
        <p:sp>
          <p:nvSpPr>
            <p:cNvPr id="8" name="MH_Other_1">
              <a:extLst>
                <a:ext uri="{FF2B5EF4-FFF2-40B4-BE49-F238E27FC236}"/>
              </a:extLst>
            </p:cNvPr>
            <p:cNvSpPr/>
            <p:nvPr>
              <p:custDataLst>
                <p:tags r:id="rId2"/>
              </p:custDataLst>
            </p:nvPr>
          </p:nvSpPr>
          <p:spPr>
            <a:xfrm>
              <a:off x="8582294" y="4088154"/>
              <a:ext cx="774871" cy="522285"/>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rgbClr val="FEFFFF"/>
                  </a:solidFill>
                </a:rPr>
                <a:t>注意</a:t>
              </a:r>
            </a:p>
          </p:txBody>
        </p:sp>
        <p:sp>
          <p:nvSpPr>
            <p:cNvPr id="9" name="MH_SubTitle_1">
              <a:extLst>
                <a:ext uri="{FF2B5EF4-FFF2-40B4-BE49-F238E27FC236}"/>
              </a:extLst>
            </p:cNvPr>
            <p:cNvSpPr/>
            <p:nvPr>
              <p:custDataLst>
                <p:tags r:id="rId3"/>
              </p:custDataLst>
            </p:nvPr>
          </p:nvSpPr>
          <p:spPr>
            <a:xfrm>
              <a:off x="9371909" y="4088154"/>
              <a:ext cx="10302674" cy="98583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285750" indent="-285750" fontAlgn="auto">
                <a:lnSpc>
                  <a:spcPct val="120000"/>
                </a:lnSpc>
                <a:spcBef>
                  <a:spcPts val="0"/>
                </a:spcBef>
                <a:spcAft>
                  <a:spcPts val="600"/>
                </a:spcAft>
                <a:buFont typeface="Arial" panose="020B0604020202020204" pitchFamily="34" charset="0"/>
                <a:buChar char="•"/>
                <a:defRPr/>
              </a:pPr>
              <a:r>
                <a:rPr lang="en-US" altLang="zh-CN" sz="1600">
                  <a:solidFill>
                    <a:schemeClr val="tx1">
                      <a:lumMod val="75000"/>
                      <a:lumOff val="25000"/>
                    </a:schemeClr>
                  </a:solidFill>
                </a:rPr>
                <a:t>string</a:t>
              </a:r>
              <a:r>
                <a:rPr lang="zh-CN" altLang="en-US" sz="1600">
                  <a:solidFill>
                    <a:schemeClr val="tx1">
                      <a:lumMod val="75000"/>
                      <a:lumOff val="25000"/>
                    </a:schemeClr>
                  </a:solidFill>
                </a:rPr>
                <a:t>被定义为一个指针变量，基类型为字符型。它只能指向一个字符类型数据，而不能同时指向多个字符数据，更不是把</a:t>
              </a:r>
              <a:r>
                <a:rPr lang="en-US" altLang="zh-CN" sz="1600">
                  <a:solidFill>
                    <a:schemeClr val="tx1">
                      <a:lumMod val="75000"/>
                      <a:lumOff val="25000"/>
                    </a:schemeClr>
                  </a:solidFill>
                </a:rPr>
                <a:t>″I love China!″</a:t>
              </a:r>
              <a:r>
                <a:rPr lang="zh-CN" altLang="en-US" sz="1600">
                  <a:solidFill>
                    <a:schemeClr val="tx1">
                      <a:lumMod val="75000"/>
                      <a:lumOff val="25000"/>
                    </a:schemeClr>
                  </a:solidFill>
                </a:rPr>
                <a:t>这些字符存放到</a:t>
              </a:r>
              <a:r>
                <a:rPr lang="en-US" altLang="zh-CN" sz="1600">
                  <a:solidFill>
                    <a:schemeClr val="tx1">
                      <a:lumMod val="75000"/>
                      <a:lumOff val="25000"/>
                    </a:schemeClr>
                  </a:solidFill>
                </a:rPr>
                <a:t>string</a:t>
              </a:r>
              <a:r>
                <a:rPr lang="zh-CN" altLang="en-US" sz="1600">
                  <a:solidFill>
                    <a:schemeClr val="tx1">
                      <a:lumMod val="75000"/>
                      <a:lumOff val="25000"/>
                    </a:schemeClr>
                  </a:solidFill>
                </a:rPr>
                <a:t>中（指针变量只能存放地址），也不是把字符串赋给*</a:t>
              </a:r>
              <a:r>
                <a:rPr lang="en-US" altLang="zh-CN" sz="1600">
                  <a:solidFill>
                    <a:schemeClr val="tx1">
                      <a:lumMod val="75000"/>
                      <a:lumOff val="25000"/>
                    </a:schemeClr>
                  </a:solidFill>
                </a:rPr>
                <a:t>string</a:t>
              </a:r>
              <a:r>
                <a:rPr lang="zh-CN" altLang="en-US" sz="1600">
                  <a:solidFill>
                    <a:schemeClr val="tx1">
                      <a:lumMod val="75000"/>
                      <a:lumOff val="25000"/>
                    </a:schemeClr>
                  </a:solidFill>
                </a:rPr>
                <a:t>。只是把</a:t>
              </a:r>
              <a:r>
                <a:rPr lang="en-US" altLang="zh-CN" sz="1600">
                  <a:solidFill>
                    <a:schemeClr val="tx1">
                      <a:lumMod val="75000"/>
                      <a:lumOff val="25000"/>
                    </a:schemeClr>
                  </a:solidFill>
                </a:rPr>
                <a:t>″I love China!″</a:t>
              </a:r>
              <a:r>
                <a:rPr lang="zh-CN" altLang="en-US" sz="1600">
                  <a:solidFill>
                    <a:schemeClr val="tx1">
                      <a:lumMod val="75000"/>
                      <a:lumOff val="25000"/>
                    </a:schemeClr>
                  </a:solidFill>
                </a:rPr>
                <a:t>的第</a:t>
              </a:r>
              <a:r>
                <a:rPr lang="en-US" altLang="zh-CN" sz="1600">
                  <a:solidFill>
                    <a:schemeClr val="tx1">
                      <a:lumMod val="75000"/>
                      <a:lumOff val="25000"/>
                    </a:schemeClr>
                  </a:solidFill>
                </a:rPr>
                <a:t>1</a:t>
              </a:r>
              <a:r>
                <a:rPr lang="zh-CN" altLang="en-US" sz="1600">
                  <a:solidFill>
                    <a:schemeClr val="tx1">
                      <a:lumMod val="75000"/>
                      <a:lumOff val="25000"/>
                    </a:schemeClr>
                  </a:solidFill>
                </a:rPr>
                <a:t>个字符的地址赋给指针变量</a:t>
              </a:r>
              <a:r>
                <a:rPr lang="en-US" altLang="zh-CN" sz="1600">
                  <a:solidFill>
                    <a:schemeClr val="tx1">
                      <a:lumMod val="75000"/>
                      <a:lumOff val="25000"/>
                    </a:schemeClr>
                  </a:solidFill>
                </a:rPr>
                <a:t>string</a:t>
              </a:r>
              <a:r>
                <a:rPr lang="zh-CN" altLang="en-US" sz="1600">
                  <a:solidFill>
                    <a:schemeClr val="tx1">
                      <a:lumMod val="75000"/>
                      <a:lumOff val="25000"/>
                    </a:schemeClr>
                  </a:solidFill>
                </a:rPr>
                <a:t>。</a:t>
              </a:r>
              <a:endParaRPr lang="zh-CN" altLang="en-US" sz="1600" dirty="0">
                <a:solidFill>
                  <a:schemeClr val="tx1">
                    <a:lumMod val="75000"/>
                    <a:lumOff val="25000"/>
                  </a:schemeClr>
                </a:solidFill>
              </a:endParaRPr>
            </a:p>
          </p:txBody>
        </p:sp>
        <p:sp>
          <p:nvSpPr>
            <p:cNvPr id="10" name="MH_Other_2">
              <a:extLst>
                <a:ext uri="{FF2B5EF4-FFF2-40B4-BE49-F238E27FC236}"/>
              </a:extLst>
            </p:cNvPr>
            <p:cNvSpPr/>
            <p:nvPr>
              <p:custDataLst>
                <p:tags r:id="rId4"/>
              </p:custDataLst>
            </p:nvPr>
          </p:nvSpPr>
          <p:spPr>
            <a:xfrm rot="16200000">
              <a:off x="19373056" y="4772460"/>
              <a:ext cx="301623" cy="301430"/>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2" name="圆角矩形 11">
            <a:extLst>
              <a:ext uri="{FF2B5EF4-FFF2-40B4-BE49-F238E27FC236}"/>
            </a:extLst>
          </p:cNvPr>
          <p:cNvSpPr/>
          <p:nvPr/>
        </p:nvSpPr>
        <p:spPr>
          <a:xfrm>
            <a:off x="4135438" y="3716338"/>
            <a:ext cx="7307262" cy="436562"/>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spcCol="360000"/>
          <a:lstStyle/>
          <a:p>
            <a:pPr algn="just" defTabSz="360363" fontAlgn="auto">
              <a:lnSpc>
                <a:spcPct val="120000"/>
              </a:lnSpc>
              <a:spcBef>
                <a:spcPts val="0"/>
              </a:spcBef>
              <a:spcAft>
                <a:spcPts val="0"/>
              </a:spcAft>
              <a:defRPr/>
            </a:pPr>
            <a:r>
              <a:rPr lang="en-US" altLang="zh-CN" sz="1600">
                <a:solidFill>
                  <a:schemeClr val="tx1"/>
                </a:solidFill>
              </a:rPr>
              <a:t>string=″I am a student.″; 	</a:t>
            </a:r>
            <a:r>
              <a:rPr lang="en-US" altLang="zh-CN" sz="1600">
                <a:solidFill>
                  <a:srgbClr val="008000"/>
                </a:solidFill>
              </a:rPr>
              <a:t>//</a:t>
            </a:r>
            <a:r>
              <a:rPr lang="zh-CN" altLang="en-US" sz="1600">
                <a:solidFill>
                  <a:srgbClr val="008000"/>
                </a:solidFill>
              </a:rPr>
              <a:t>对指针变量</a:t>
            </a:r>
            <a:r>
              <a:rPr lang="en-US" altLang="zh-CN" sz="1600">
                <a:solidFill>
                  <a:srgbClr val="008000"/>
                </a:solidFill>
              </a:rPr>
              <a:t>string</a:t>
            </a:r>
            <a:r>
              <a:rPr lang="zh-CN" altLang="en-US" sz="1600">
                <a:solidFill>
                  <a:srgbClr val="008000"/>
                </a:solidFill>
              </a:rPr>
              <a:t>重新赋值</a:t>
            </a:r>
          </a:p>
        </p:txBody>
      </p:sp>
      <p:sp>
        <p:nvSpPr>
          <p:cNvPr id="13" name="圆角矩形 12">
            <a:extLst>
              <a:ext uri="{FF2B5EF4-FFF2-40B4-BE49-F238E27FC236}"/>
            </a:extLst>
          </p:cNvPr>
          <p:cNvSpPr/>
          <p:nvPr/>
        </p:nvSpPr>
        <p:spPr>
          <a:xfrm>
            <a:off x="5951538" y="4279900"/>
            <a:ext cx="6078537" cy="434975"/>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spcCol="360000"/>
          <a:lstStyle/>
          <a:p>
            <a:pPr algn="just" defTabSz="360363" fontAlgn="auto">
              <a:lnSpc>
                <a:spcPct val="120000"/>
              </a:lnSpc>
              <a:spcBef>
                <a:spcPts val="0"/>
              </a:spcBef>
              <a:spcAft>
                <a:spcPts val="0"/>
              </a:spcAft>
              <a:defRPr/>
            </a:pPr>
            <a:r>
              <a:rPr lang="en-US" altLang="zh-CN" sz="1600">
                <a:solidFill>
                  <a:schemeClr val="tx1"/>
                </a:solidFill>
              </a:rPr>
              <a:t>printf(″%s\n″,string);	</a:t>
            </a:r>
            <a:r>
              <a:rPr lang="en-US" altLang="zh-CN" sz="1600" spc="-100">
                <a:solidFill>
                  <a:srgbClr val="008000"/>
                </a:solidFill>
              </a:rPr>
              <a:t>//%s</a:t>
            </a:r>
            <a:r>
              <a:rPr lang="zh-CN" altLang="en-US" sz="1600" spc="-100">
                <a:solidFill>
                  <a:srgbClr val="008000"/>
                </a:solidFill>
              </a:rPr>
              <a:t>可对字符串进行整体的输入输出</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a:xfrm>
            <a:off x="566738" y="17463"/>
            <a:ext cx="10515600" cy="1325562"/>
          </a:xfrm>
        </p:spPr>
        <p:txBody>
          <a:bodyPr/>
          <a:lstStyle/>
          <a:p>
            <a:r>
              <a:rPr lang="zh-CN" altLang="en-US" smtClean="0"/>
              <a:t>使用指针变量的例子</a:t>
            </a:r>
          </a:p>
        </p:txBody>
      </p:sp>
      <p:sp>
        <p:nvSpPr>
          <p:cNvPr id="19458" name="内容占位符 2"/>
          <p:cNvSpPr>
            <a:spLocks noGrp="1"/>
          </p:cNvSpPr>
          <p:nvPr>
            <p:ph idx="1"/>
          </p:nvPr>
        </p:nvSpPr>
        <p:spPr>
          <a:xfrm>
            <a:off x="414338" y="1025525"/>
            <a:ext cx="10969625"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a:t>
            </a:r>
            <a:r>
              <a:rPr lang="zh-CN" altLang="en-US" sz="2000" smtClean="0">
                <a:solidFill>
                  <a:schemeClr val="accent1"/>
                </a:solidFill>
              </a:rPr>
              <a:t>通过指针变量访问整型变量。</a:t>
            </a:r>
          </a:p>
        </p:txBody>
      </p:sp>
      <p:sp>
        <p:nvSpPr>
          <p:cNvPr id="32" name="圆角矩形 12">
            <a:extLst>
              <a:ext uri="{FF2B5EF4-FFF2-40B4-BE49-F238E27FC236}"/>
            </a:extLst>
          </p:cNvPr>
          <p:cNvSpPr/>
          <p:nvPr/>
        </p:nvSpPr>
        <p:spPr>
          <a:xfrm>
            <a:off x="646113" y="1628775"/>
            <a:ext cx="5683250" cy="346551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int a=100,b=10;</a:t>
            </a:r>
          </a:p>
          <a:p>
            <a:pPr defTabSz="363538" fontAlgn="auto">
              <a:lnSpc>
                <a:spcPct val="120000"/>
              </a:lnSpc>
              <a:spcBef>
                <a:spcPts val="0"/>
              </a:spcBef>
              <a:spcAft>
                <a:spcPts val="0"/>
              </a:spcAft>
              <a:defRPr/>
            </a:pPr>
            <a:r>
              <a:rPr lang="en-US" altLang="zh-CN" sz="1400"/>
              <a:t>	</a:t>
            </a:r>
            <a:r>
              <a:rPr lang="en-US" altLang="zh-CN" sz="1400">
                <a:solidFill>
                  <a:srgbClr val="008000"/>
                </a:solidFill>
              </a:rPr>
              <a:t>//</a:t>
            </a:r>
            <a:r>
              <a:rPr lang="zh-CN" altLang="en-US" sz="1400">
                <a:solidFill>
                  <a:srgbClr val="008000"/>
                </a:solidFill>
              </a:rPr>
              <a:t>定义整型变量</a:t>
            </a:r>
            <a:r>
              <a:rPr lang="en-US" altLang="zh-CN" sz="1400">
                <a:solidFill>
                  <a:srgbClr val="008000"/>
                </a:solidFill>
              </a:rPr>
              <a:t>a,b</a:t>
            </a:r>
            <a:r>
              <a:rPr lang="zh-CN" altLang="en-US" sz="1400">
                <a:solidFill>
                  <a:srgbClr val="008000"/>
                </a:solidFill>
              </a:rPr>
              <a:t>，并初始化</a:t>
            </a:r>
          </a:p>
          <a:p>
            <a:pPr defTabSz="363538" fontAlgn="auto">
              <a:lnSpc>
                <a:spcPct val="120000"/>
              </a:lnSpc>
              <a:spcBef>
                <a:spcPts val="0"/>
              </a:spcBef>
              <a:spcAft>
                <a:spcPts val="0"/>
              </a:spcAft>
              <a:defRPr/>
            </a:pPr>
            <a:r>
              <a:rPr lang="zh-CN" altLang="en-US" sz="1400"/>
              <a:t>	</a:t>
            </a:r>
            <a:r>
              <a:rPr lang="en-US" altLang="zh-CN" sz="1400"/>
              <a:t>int *pointer_1,*pointer_2;</a:t>
            </a:r>
          </a:p>
          <a:p>
            <a:pPr defTabSz="363538" fontAlgn="auto">
              <a:lnSpc>
                <a:spcPct val="120000"/>
              </a:lnSpc>
              <a:spcBef>
                <a:spcPts val="0"/>
              </a:spcBef>
              <a:spcAft>
                <a:spcPts val="0"/>
              </a:spcAft>
              <a:defRPr/>
            </a:pPr>
            <a:r>
              <a:rPr lang="en-US" altLang="zh-CN" sz="1400"/>
              <a:t>	</a:t>
            </a:r>
            <a:r>
              <a:rPr lang="en-US" altLang="zh-CN" sz="1400">
                <a:solidFill>
                  <a:srgbClr val="008000"/>
                </a:solidFill>
              </a:rPr>
              <a:t>//</a:t>
            </a:r>
            <a:r>
              <a:rPr lang="zh-CN" altLang="en-US" sz="1400">
                <a:solidFill>
                  <a:srgbClr val="008000"/>
                </a:solidFill>
              </a:rPr>
              <a:t>定义指向整型数据的指针变量</a:t>
            </a:r>
            <a:r>
              <a:rPr lang="en-US" altLang="zh-CN" sz="1400">
                <a:solidFill>
                  <a:srgbClr val="008000"/>
                </a:solidFill>
              </a:rPr>
              <a:t>pointer_1, pointer_2</a:t>
            </a:r>
          </a:p>
          <a:p>
            <a:pPr defTabSz="363538" fontAlgn="auto">
              <a:lnSpc>
                <a:spcPct val="120000"/>
              </a:lnSpc>
              <a:spcBef>
                <a:spcPts val="0"/>
              </a:spcBef>
              <a:spcAft>
                <a:spcPts val="0"/>
              </a:spcAft>
              <a:defRPr/>
            </a:pPr>
            <a:r>
              <a:rPr lang="en-US" altLang="zh-CN" sz="1400"/>
              <a:t>	pointer_1=&amp;a;	</a:t>
            </a:r>
            <a:r>
              <a:rPr lang="en-US" altLang="zh-CN" sz="1400">
                <a:solidFill>
                  <a:srgbClr val="008000"/>
                </a:solidFill>
              </a:rPr>
              <a:t>//</a:t>
            </a:r>
            <a:r>
              <a:rPr lang="zh-CN" altLang="en-US" sz="1400">
                <a:solidFill>
                  <a:srgbClr val="008000"/>
                </a:solidFill>
              </a:rPr>
              <a:t>把变量</a:t>
            </a:r>
            <a:r>
              <a:rPr lang="en-US" altLang="zh-CN" sz="1400">
                <a:solidFill>
                  <a:srgbClr val="008000"/>
                </a:solidFill>
              </a:rPr>
              <a:t>a</a:t>
            </a:r>
            <a:r>
              <a:rPr lang="zh-CN" altLang="en-US" sz="1400">
                <a:solidFill>
                  <a:srgbClr val="008000"/>
                </a:solidFill>
              </a:rPr>
              <a:t>的地址赋给指针变量</a:t>
            </a:r>
            <a:r>
              <a:rPr lang="en-US" altLang="zh-CN" sz="1400">
                <a:solidFill>
                  <a:srgbClr val="008000"/>
                </a:solidFill>
              </a:rPr>
              <a:t>pointer_1</a:t>
            </a:r>
          </a:p>
          <a:p>
            <a:pPr defTabSz="363538" fontAlgn="auto">
              <a:lnSpc>
                <a:spcPct val="120000"/>
              </a:lnSpc>
              <a:spcBef>
                <a:spcPts val="0"/>
              </a:spcBef>
              <a:spcAft>
                <a:spcPts val="0"/>
              </a:spcAft>
              <a:defRPr/>
            </a:pPr>
            <a:r>
              <a:rPr lang="en-US" altLang="zh-CN" sz="1400"/>
              <a:t>	pointer_2=&amp;b;	</a:t>
            </a:r>
            <a:r>
              <a:rPr lang="en-US" altLang="zh-CN" sz="1400">
                <a:solidFill>
                  <a:srgbClr val="008000"/>
                </a:solidFill>
              </a:rPr>
              <a:t>//</a:t>
            </a:r>
            <a:r>
              <a:rPr lang="zh-CN" altLang="en-US" sz="1400">
                <a:solidFill>
                  <a:srgbClr val="008000"/>
                </a:solidFill>
              </a:rPr>
              <a:t>把变量</a:t>
            </a:r>
            <a:r>
              <a:rPr lang="en-US" altLang="zh-CN" sz="1400">
                <a:solidFill>
                  <a:srgbClr val="008000"/>
                </a:solidFill>
              </a:rPr>
              <a:t>b</a:t>
            </a:r>
            <a:r>
              <a:rPr lang="zh-CN" altLang="en-US" sz="1400">
                <a:solidFill>
                  <a:srgbClr val="008000"/>
                </a:solidFill>
              </a:rPr>
              <a:t>的地址赋给指针变量</a:t>
            </a:r>
            <a:r>
              <a:rPr lang="en-US" altLang="zh-CN" sz="1400">
                <a:solidFill>
                  <a:srgbClr val="008000"/>
                </a:solidFill>
              </a:rPr>
              <a:t>pointer_2 </a:t>
            </a:r>
          </a:p>
          <a:p>
            <a:pPr defTabSz="363538" fontAlgn="auto">
              <a:lnSpc>
                <a:spcPct val="120000"/>
              </a:lnSpc>
              <a:spcBef>
                <a:spcPts val="0"/>
              </a:spcBef>
              <a:spcAft>
                <a:spcPts val="0"/>
              </a:spcAft>
              <a:defRPr/>
            </a:pPr>
            <a:r>
              <a:rPr lang="en-US" altLang="zh-CN" sz="1400"/>
              <a:t>	printf("a=%d,b=%d\n",a,b);	</a:t>
            </a:r>
            <a:r>
              <a:rPr lang="en-US" altLang="zh-CN" sz="1400">
                <a:solidFill>
                  <a:srgbClr val="008000"/>
                </a:solidFill>
              </a:rPr>
              <a:t>//</a:t>
            </a:r>
            <a:r>
              <a:rPr lang="zh-CN" altLang="en-US" sz="1400">
                <a:solidFill>
                  <a:srgbClr val="008000"/>
                </a:solidFill>
              </a:rPr>
              <a:t>输出变量</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的值</a:t>
            </a:r>
          </a:p>
          <a:p>
            <a:pPr defTabSz="363538" fontAlgn="auto">
              <a:lnSpc>
                <a:spcPct val="120000"/>
              </a:lnSpc>
              <a:spcBef>
                <a:spcPts val="0"/>
              </a:spcBef>
              <a:spcAft>
                <a:spcPts val="0"/>
              </a:spcAft>
              <a:defRPr/>
            </a:pPr>
            <a:r>
              <a:rPr lang="zh-CN" altLang="en-US" sz="1400"/>
              <a:t>	</a:t>
            </a:r>
            <a:r>
              <a:rPr lang="en-US" altLang="zh-CN" sz="1400"/>
              <a:t>printf("*pointer_1=%d,*pointer_2=%d\n",*pointer_1,*pointer_2);</a:t>
            </a:r>
          </a:p>
          <a:p>
            <a:pPr defTabSz="363538" fontAlgn="auto">
              <a:lnSpc>
                <a:spcPct val="120000"/>
              </a:lnSpc>
              <a:spcBef>
                <a:spcPts val="0"/>
              </a:spcBef>
              <a:spcAft>
                <a:spcPts val="0"/>
              </a:spcAft>
              <a:defRPr/>
            </a:pPr>
            <a:r>
              <a:rPr lang="en-US" altLang="zh-CN" sz="1400"/>
              <a:t>	</a:t>
            </a:r>
            <a:r>
              <a:rPr lang="en-US" altLang="zh-CN" sz="1400">
                <a:solidFill>
                  <a:srgbClr val="008000"/>
                </a:solidFill>
              </a:rPr>
              <a:t>//</a:t>
            </a:r>
            <a:r>
              <a:rPr lang="zh-CN" altLang="en-US" sz="1400">
                <a:solidFill>
                  <a:srgbClr val="008000"/>
                </a:solidFill>
              </a:rPr>
              <a:t>输出变量</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的值</a:t>
            </a:r>
          </a:p>
          <a:p>
            <a:pPr defTabSz="363538" fontAlgn="auto">
              <a:lnSpc>
                <a:spcPct val="120000"/>
              </a:lnSpc>
              <a:spcBef>
                <a:spcPts val="0"/>
              </a:spcBef>
              <a:spcAft>
                <a:spcPts val="0"/>
              </a:spcAft>
              <a:defRPr/>
            </a:pPr>
            <a:r>
              <a:rPr lang="zh-CN" altLang="en-US" sz="1400"/>
              <a:t>	</a:t>
            </a:r>
            <a:r>
              <a:rPr lang="en-US" altLang="zh-CN" sz="1400"/>
              <a:t>return 0;</a:t>
            </a:r>
          </a:p>
          <a:p>
            <a:pPr defTabSz="363538" fontAlgn="auto">
              <a:lnSpc>
                <a:spcPct val="120000"/>
              </a:lnSpc>
              <a:spcBef>
                <a:spcPts val="0"/>
              </a:spcBef>
              <a:spcAft>
                <a:spcPts val="0"/>
              </a:spcAft>
              <a:defRPr/>
            </a:pPr>
            <a:r>
              <a:rPr lang="en-US" altLang="zh-CN" sz="1400"/>
              <a:t>}</a:t>
            </a:r>
            <a:endParaRPr lang="en-US" altLang="zh-CN" sz="1400" dirty="0"/>
          </a:p>
        </p:txBody>
      </p:sp>
      <p:grpSp>
        <p:nvGrpSpPr>
          <p:cNvPr id="29" name="组合 28">
            <a:extLst>
              <a:ext uri="{FF2B5EF4-FFF2-40B4-BE49-F238E27FC236}"/>
            </a:extLst>
          </p:cNvPr>
          <p:cNvGrpSpPr/>
          <p:nvPr/>
        </p:nvGrpSpPr>
        <p:grpSpPr>
          <a:xfrm>
            <a:off x="6618613" y="1626478"/>
            <a:ext cx="5082850" cy="2019787"/>
            <a:chOff x="8050698" y="5019263"/>
            <a:chExt cx="5082850" cy="2019787"/>
          </a:xfrm>
          <a:effectLst>
            <a:outerShdw blurRad="63500" sx="102000" sy="102000" algn="ctr" rotWithShape="0">
              <a:prstClr val="black">
                <a:alpha val="40000"/>
              </a:prstClr>
            </a:outerShdw>
          </a:effectLst>
        </p:grpSpPr>
        <p:sp>
          <p:nvSpPr>
            <p:cNvPr id="51" name="剪去单角的矩形 51">
              <a:extLst>
                <a:ext uri="{FF2B5EF4-FFF2-40B4-BE49-F238E27FC236}"/>
              </a:extLst>
            </p:cNvPr>
            <p:cNvSpPr/>
            <p:nvPr/>
          </p:nvSpPr>
          <p:spPr>
            <a:xfrm>
              <a:off x="8050698" y="5019263"/>
              <a:ext cx="5082850" cy="2019787"/>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2" name="图片 51">
              <a:extLst>
                <a:ext uri="{FF2B5EF4-FFF2-40B4-BE49-F238E27FC236}"/>
              </a:extLst>
            </p:cNvPr>
            <p:cNvPicPr>
              <a:picLocks noChangeAspect="1"/>
            </p:cNvPicPr>
            <p:nvPr/>
          </p:nvPicPr>
          <p:blipFill>
            <a:blip r:embed="rId6" cstate="print">
              <a:extLst>
                <a:ext uri="{28A0092B-C50C-407E-A947-70E740481C1C}"/>
              </a:extLst>
            </a:blip>
            <a:stretch>
              <a:fillRect/>
            </a:stretch>
          </p:blipFill>
          <p:spPr>
            <a:xfrm>
              <a:off x="8108212" y="5064435"/>
              <a:ext cx="290352" cy="327244"/>
            </a:xfrm>
            <a:prstGeom prst="rect">
              <a:avLst/>
            </a:prstGeom>
          </p:spPr>
        </p:pic>
      </p:grpSp>
      <p:pic>
        <p:nvPicPr>
          <p:cNvPr id="19461" name="图片 4"/>
          <p:cNvPicPr>
            <a:picLocks noChangeAspect="1"/>
          </p:cNvPicPr>
          <p:nvPr/>
        </p:nvPicPr>
        <p:blipFill>
          <a:blip r:embed="rId7"/>
          <a:srcRect/>
          <a:stretch>
            <a:fillRect/>
          </a:stretch>
        </p:blipFill>
        <p:spPr bwMode="auto">
          <a:xfrm>
            <a:off x="646113" y="5270500"/>
            <a:ext cx="3467100" cy="847725"/>
          </a:xfrm>
          <a:prstGeom prst="rect">
            <a:avLst/>
          </a:prstGeom>
          <a:noFill/>
          <a:ln w="9525">
            <a:noFill/>
            <a:miter lim="800000"/>
            <a:headEnd/>
            <a:tailEnd/>
          </a:ln>
        </p:spPr>
      </p:pic>
      <p:graphicFrame>
        <p:nvGraphicFramePr>
          <p:cNvPr id="6" name="表格 5"/>
          <p:cNvGraphicFramePr>
            <a:graphicFrameLocks noGrp="1"/>
          </p:cNvGraphicFramePr>
          <p:nvPr/>
        </p:nvGraphicFramePr>
        <p:xfrm>
          <a:off x="7329488" y="1990725"/>
          <a:ext cx="3662362" cy="2316163"/>
        </p:xfrm>
        <a:graphic>
          <a:graphicData uri="http://schemas.openxmlformats.org/drawingml/2006/table">
            <a:tbl>
              <a:tblPr>
                <a:tableStyleId>{5C22544A-7EE6-4342-B048-85BDC9FD1C3A}</a:tableStyleId>
              </a:tblPr>
              <a:tblGrid>
                <a:gridCol w="1088710">
                  <a:extLst>
                    <a:ext uri="{9D8B030D-6E8A-4147-A177-3AD203B41FA5}"/>
                  </a:extLst>
                </a:gridCol>
                <a:gridCol w="396000">
                  <a:extLst>
                    <a:ext uri="{9D8B030D-6E8A-4147-A177-3AD203B41FA5}"/>
                  </a:extLst>
                </a:gridCol>
                <a:gridCol w="1088710">
                  <a:extLst>
                    <a:ext uri="{9D8B030D-6E8A-4147-A177-3AD203B41FA5}"/>
                  </a:extLst>
                </a:gridCol>
                <a:gridCol w="1088710">
                  <a:extLst>
                    <a:ext uri="{9D8B030D-6E8A-4147-A177-3AD203B41FA5}"/>
                  </a:extLst>
                </a:gridCol>
              </a:tblGrid>
              <a:tr h="370840">
                <a:tc>
                  <a:txBody>
                    <a:bodyPr/>
                    <a:lstStyle/>
                    <a:p>
                      <a:pPr algn="ctr"/>
                      <a:r>
                        <a:rPr lang="en-US" altLang="zh-CN" sz="160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100</a:t>
                      </a:r>
                      <a:endParaRPr lang="zh-CN" altLang="en-US" sz="1600"/>
                    </a:p>
                  </a:txBody>
                  <a:tcPr anchor="ctr">
                    <a:lnL w="12700" cmpd="sng">
                      <a:noFill/>
                    </a:lnL>
                    <a:lnR w="12700" cmpd="sng">
                      <a:noFill/>
                    </a:lnR>
                    <a:lnT w="12700" cmpd="sng">
                      <a:noFill/>
                    </a:lnT>
                    <a:lnB w="12700" cmpd="sng">
                      <a:noFill/>
                    </a:lnB>
                  </a:tcPr>
                </a:tc>
                <a:tc>
                  <a:txBody>
                    <a:bodyPr/>
                    <a:lstStyle/>
                    <a:p>
                      <a:pPr algn="ctr"/>
                      <a:r>
                        <a:rPr lang="en-US" altLang="zh-CN" sz="160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r>
                        <a:rPr lang="en-US" altLang="zh-CN" sz="160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a:t>
                      </a:r>
                      <a:endParaRPr lang="zh-CN" altLang="en-US" sz="1600"/>
                    </a:p>
                  </a:txBody>
                  <a:tcPr anchor="ctr">
                    <a:lnL w="12700" cmpd="sng">
                      <a:noFill/>
                    </a:lnL>
                    <a:lnR w="12700" cmpd="sng">
                      <a:noFill/>
                    </a:lnR>
                    <a:lnT w="12700" cmpd="sng">
                      <a:noFill/>
                    </a:lnT>
                  </a:tcPr>
                </a:tc>
                <a:tc>
                  <a:txBody>
                    <a:bodyPr/>
                    <a:lstStyle/>
                    <a:p>
                      <a:pPr algn="ctr"/>
                      <a:r>
                        <a:rPr lang="en-US" altLang="zh-CN" sz="160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bl>
          </a:graphicData>
        </a:graphic>
      </p:graphicFrame>
      <p:grpSp>
        <p:nvGrpSpPr>
          <p:cNvPr id="19483" name="组合 11"/>
          <p:cNvGrpSpPr>
            <a:grpSpLocks/>
          </p:cNvGrpSpPr>
          <p:nvPr/>
        </p:nvGrpSpPr>
        <p:grpSpPr bwMode="auto">
          <a:xfrm>
            <a:off x="6618288" y="3836988"/>
            <a:ext cx="5083175" cy="1257300"/>
            <a:chOff x="8582294" y="4088152"/>
            <a:chExt cx="5245151" cy="1257555"/>
          </a:xfrm>
        </p:grpSpPr>
        <p:sp>
          <p:nvSpPr>
            <p:cNvPr id="13" name="MH_Other_1">
              <a:extLst>
                <a:ext uri="{FF2B5EF4-FFF2-40B4-BE49-F238E27FC236}"/>
              </a:extLst>
            </p:cNvPr>
            <p:cNvSpPr/>
            <p:nvPr>
              <p:custDataLst>
                <p:tags r:id="rId1"/>
              </p:custDataLst>
            </p:nvPr>
          </p:nvSpPr>
          <p:spPr>
            <a:xfrm>
              <a:off x="8582294" y="4088152"/>
              <a:ext cx="774814" cy="522393"/>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rgbClr val="FEFFFF"/>
                  </a:solidFill>
                </a:rPr>
                <a:t>注意</a:t>
              </a:r>
            </a:p>
          </p:txBody>
        </p:sp>
        <p:sp>
          <p:nvSpPr>
            <p:cNvPr id="14" name="MH_SubTitle_1">
              <a:extLst>
                <a:ext uri="{FF2B5EF4-FFF2-40B4-BE49-F238E27FC236}"/>
              </a:extLst>
            </p:cNvPr>
            <p:cNvSpPr/>
            <p:nvPr>
              <p:custDataLst>
                <p:tags r:id="rId2"/>
              </p:custDataLst>
            </p:nvPr>
          </p:nvSpPr>
          <p:spPr>
            <a:xfrm>
              <a:off x="9371851" y="4088152"/>
              <a:ext cx="4455594" cy="125755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285750" indent="-285750" fontAlgn="auto">
                <a:lnSpc>
                  <a:spcPct val="120000"/>
                </a:lnSpc>
                <a:spcBef>
                  <a:spcPts val="0"/>
                </a:spcBef>
                <a:spcAft>
                  <a:spcPts val="600"/>
                </a:spcAft>
                <a:buFont typeface="Arial" panose="020B0604020202020204" pitchFamily="34" charset="0"/>
                <a:buChar char="•"/>
                <a:defRPr/>
              </a:pPr>
              <a:r>
                <a:rPr lang="zh-CN" altLang="en-US" sz="1600">
                  <a:solidFill>
                    <a:schemeClr val="tx1">
                      <a:lumMod val="75000"/>
                      <a:lumOff val="25000"/>
                    </a:schemeClr>
                  </a:solidFill>
                </a:rPr>
                <a:t>定义指针变量时，左侧应有类型名，否则就不是定义指针变量。</a:t>
              </a:r>
              <a:endParaRPr lang="zh-CN" altLang="en-US" sz="1600" dirty="0">
                <a:solidFill>
                  <a:schemeClr val="tx1">
                    <a:lumMod val="75000"/>
                    <a:lumOff val="25000"/>
                  </a:schemeClr>
                </a:solidFill>
              </a:endParaRPr>
            </a:p>
          </p:txBody>
        </p:sp>
        <p:sp>
          <p:nvSpPr>
            <p:cNvPr id="15" name="MH_Other_2">
              <a:extLst>
                <a:ext uri="{FF2B5EF4-FFF2-40B4-BE49-F238E27FC236}"/>
              </a:extLst>
            </p:cNvPr>
            <p:cNvSpPr/>
            <p:nvPr>
              <p:custDataLst>
                <p:tags r:id="rId3"/>
              </p:custDataLst>
            </p:nvPr>
          </p:nvSpPr>
          <p:spPr>
            <a:xfrm rot="16200000">
              <a:off x="13525897" y="5044161"/>
              <a:ext cx="301686" cy="301408"/>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6" name="圆角矩形 14">
            <a:extLst>
              <a:ext uri="{FF2B5EF4-FFF2-40B4-BE49-F238E27FC236}"/>
            </a:extLst>
          </p:cNvPr>
          <p:cNvSpPr/>
          <p:nvPr/>
        </p:nvSpPr>
        <p:spPr>
          <a:xfrm>
            <a:off x="5807075" y="5270500"/>
            <a:ext cx="6253163" cy="471488"/>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a:lstStyle/>
          <a:p>
            <a:pPr algn="just" fontAlgn="auto">
              <a:lnSpc>
                <a:spcPct val="150000"/>
              </a:lnSpc>
              <a:spcBef>
                <a:spcPts val="0"/>
              </a:spcBef>
              <a:spcAft>
                <a:spcPts val="0"/>
              </a:spcAft>
              <a:defRPr/>
            </a:pPr>
            <a:r>
              <a:rPr lang="en-US" altLang="zh-CN">
                <a:solidFill>
                  <a:schemeClr val="tx1"/>
                </a:solidFill>
              </a:rPr>
              <a:t>*pointer_1;	</a:t>
            </a:r>
            <a:r>
              <a:rPr lang="en-US" altLang="zh-CN">
                <a:solidFill>
                  <a:srgbClr val="008000"/>
                </a:solidFill>
              </a:rPr>
              <a:t>//</a:t>
            </a:r>
            <a:r>
              <a:rPr lang="zh-CN" altLang="en-US">
                <a:solidFill>
                  <a:srgbClr val="008000"/>
                </a:solidFill>
              </a:rPr>
              <a:t>企图定义</a:t>
            </a:r>
            <a:r>
              <a:rPr lang="en-US" altLang="zh-CN">
                <a:solidFill>
                  <a:srgbClr val="008000"/>
                </a:solidFill>
              </a:rPr>
              <a:t>pointer_1</a:t>
            </a:r>
            <a:r>
              <a:rPr lang="zh-CN" altLang="en-US">
                <a:solidFill>
                  <a:srgbClr val="008000"/>
                </a:solidFill>
              </a:rPr>
              <a:t>为指针变量。出错</a:t>
            </a:r>
            <a:endParaRPr lang="en-US" altLang="zh-CN" dirty="0">
              <a:solidFill>
                <a:srgbClr val="008000"/>
              </a:solidFill>
            </a:endParaRPr>
          </a:p>
        </p:txBody>
      </p:sp>
      <p:sp>
        <p:nvSpPr>
          <p:cNvPr id="17" name="圆角矩形 15">
            <a:extLst>
              <a:ext uri="{FF2B5EF4-FFF2-40B4-BE49-F238E27FC236}"/>
            </a:extLst>
          </p:cNvPr>
          <p:cNvSpPr/>
          <p:nvPr/>
        </p:nvSpPr>
        <p:spPr>
          <a:xfrm>
            <a:off x="5807075" y="5957888"/>
            <a:ext cx="6199188" cy="436562"/>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a:lstStyle/>
          <a:p>
            <a:pPr algn="just" fontAlgn="auto">
              <a:lnSpc>
                <a:spcPct val="150000"/>
              </a:lnSpc>
              <a:spcBef>
                <a:spcPts val="0"/>
              </a:spcBef>
              <a:spcAft>
                <a:spcPts val="0"/>
              </a:spcAft>
              <a:defRPr/>
            </a:pPr>
            <a:r>
              <a:rPr lang="en-US" altLang="zh-CN">
                <a:solidFill>
                  <a:schemeClr val="tx1"/>
                </a:solidFill>
              </a:rPr>
              <a:t>int *pointer_1;	</a:t>
            </a:r>
            <a:r>
              <a:rPr lang="en-US" altLang="zh-CN">
                <a:solidFill>
                  <a:srgbClr val="008000"/>
                </a:solidFill>
              </a:rPr>
              <a:t>//</a:t>
            </a:r>
            <a:r>
              <a:rPr lang="zh-CN" altLang="en-US">
                <a:solidFill>
                  <a:srgbClr val="008000"/>
                </a:solidFill>
              </a:rPr>
              <a:t>正确，必须指定指针变量的基类型</a:t>
            </a:r>
            <a:endParaRPr lang="zh-CN" altLang="en-US" dirty="0">
              <a:solidFill>
                <a:srgbClr val="008000"/>
              </a:solidFill>
            </a:endParaRPr>
          </a:p>
        </p:txBody>
      </p:sp>
      <p:pic>
        <p:nvPicPr>
          <p:cNvPr id="19486" name="图片 17"/>
          <p:cNvPicPr>
            <a:picLocks noChangeAspect="1"/>
          </p:cNvPicPr>
          <p:nvPr/>
        </p:nvPicPr>
        <p:blipFill>
          <a:blip r:embed="rId8"/>
          <a:srcRect/>
          <a:stretch>
            <a:fillRect/>
          </a:stretch>
        </p:blipFill>
        <p:spPr bwMode="auto">
          <a:xfrm>
            <a:off x="5121275" y="5229225"/>
            <a:ext cx="542925" cy="552450"/>
          </a:xfrm>
          <a:prstGeom prst="rect">
            <a:avLst/>
          </a:prstGeom>
          <a:noFill/>
          <a:ln w="9525">
            <a:noFill/>
            <a:miter lim="800000"/>
            <a:headEnd/>
            <a:tailEnd/>
          </a:ln>
        </p:spPr>
      </p:pic>
      <p:pic>
        <p:nvPicPr>
          <p:cNvPr id="19487" name="图片 18"/>
          <p:cNvPicPr>
            <a:picLocks noChangeAspect="1"/>
          </p:cNvPicPr>
          <p:nvPr/>
        </p:nvPicPr>
        <p:blipFill>
          <a:blip r:embed="rId9"/>
          <a:srcRect/>
          <a:stretch>
            <a:fillRect/>
          </a:stretch>
        </p:blipFill>
        <p:spPr bwMode="auto">
          <a:xfrm>
            <a:off x="5121275" y="5891213"/>
            <a:ext cx="552450" cy="542925"/>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1"/>
          <p:cNvSpPr>
            <a:spLocks noGrp="1"/>
          </p:cNvSpPr>
          <p:nvPr>
            <p:ph type="title"/>
          </p:nvPr>
        </p:nvSpPr>
        <p:spPr>
          <a:xfrm>
            <a:off x="631825" y="339725"/>
            <a:ext cx="10515600" cy="954088"/>
          </a:xfrm>
        </p:spPr>
        <p:txBody>
          <a:bodyPr/>
          <a:lstStyle/>
          <a:p>
            <a:r>
              <a:rPr lang="zh-CN" altLang="en-US" smtClean="0"/>
              <a:t>字符串的引用方式</a:t>
            </a:r>
          </a:p>
        </p:txBody>
      </p:sp>
      <p:sp>
        <p:nvSpPr>
          <p:cNvPr id="88066" name="内容占位符 2"/>
          <p:cNvSpPr>
            <a:spLocks noGrp="1"/>
          </p:cNvSpPr>
          <p:nvPr>
            <p:ph idx="1"/>
          </p:nvPr>
        </p:nvSpPr>
        <p:spPr>
          <a:xfrm>
            <a:off x="501650" y="1090613"/>
            <a:ext cx="11355388" cy="460375"/>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8.18】</a:t>
            </a:r>
            <a:r>
              <a:rPr lang="zh-CN" altLang="en-US" sz="2000" smtClean="0">
                <a:solidFill>
                  <a:schemeClr val="accent1"/>
                </a:solidFill>
              </a:rPr>
              <a:t>将字符串</a:t>
            </a:r>
            <a:r>
              <a:rPr lang="en-US" altLang="zh-CN" sz="2000" smtClean="0">
                <a:solidFill>
                  <a:schemeClr val="accent1"/>
                </a:solidFill>
              </a:rPr>
              <a:t>a</a:t>
            </a:r>
            <a:r>
              <a:rPr lang="zh-CN" altLang="en-US" sz="2000" smtClean="0">
                <a:solidFill>
                  <a:schemeClr val="accent1"/>
                </a:solidFill>
              </a:rPr>
              <a:t>复制为字符串</a:t>
            </a:r>
            <a:r>
              <a:rPr lang="en-US" altLang="zh-CN" sz="2000" smtClean="0">
                <a:solidFill>
                  <a:schemeClr val="accent1"/>
                </a:solidFill>
              </a:rPr>
              <a:t>b</a:t>
            </a:r>
            <a:r>
              <a:rPr lang="zh-CN" altLang="en-US" sz="2000" smtClean="0">
                <a:solidFill>
                  <a:schemeClr val="accent1"/>
                </a:solidFill>
              </a:rPr>
              <a:t>，然后输出字符串</a:t>
            </a:r>
            <a:r>
              <a:rPr lang="en-US" altLang="zh-CN" sz="2000" smtClean="0">
                <a:solidFill>
                  <a:schemeClr val="accent1"/>
                </a:solidFill>
              </a:rPr>
              <a:t>b</a:t>
            </a:r>
            <a:r>
              <a:rPr lang="zh-CN" altLang="en-US" sz="2000" smtClean="0">
                <a:solidFill>
                  <a:schemeClr val="accent1"/>
                </a:solidFill>
              </a:rPr>
              <a:t>。</a:t>
            </a: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8.19】</a:t>
            </a:r>
            <a:r>
              <a:rPr lang="zh-CN" altLang="en-US" sz="2000" smtClean="0">
                <a:solidFill>
                  <a:schemeClr val="accent1"/>
                </a:solidFill>
              </a:rPr>
              <a:t>用指针变量来处理例</a:t>
            </a:r>
            <a:r>
              <a:rPr lang="en-US" altLang="zh-CN" sz="2000" smtClean="0">
                <a:solidFill>
                  <a:schemeClr val="accent1"/>
                </a:solidFill>
              </a:rPr>
              <a:t>8.18</a:t>
            </a:r>
            <a:r>
              <a:rPr lang="zh-CN" altLang="en-US" sz="2000" smtClean="0">
                <a:solidFill>
                  <a:schemeClr val="accent1"/>
                </a:solidFill>
              </a:rPr>
              <a:t>问题。</a:t>
            </a:r>
          </a:p>
        </p:txBody>
      </p:sp>
      <p:sp>
        <p:nvSpPr>
          <p:cNvPr id="14" name="圆角矩形 12">
            <a:extLst>
              <a:ext uri="{FF2B5EF4-FFF2-40B4-BE49-F238E27FC236}"/>
            </a:extLst>
          </p:cNvPr>
          <p:cNvSpPr/>
          <p:nvPr/>
        </p:nvSpPr>
        <p:spPr>
          <a:xfrm>
            <a:off x="252413" y="1638300"/>
            <a:ext cx="4965700" cy="3730625"/>
          </a:xfrm>
          <a:prstGeom prst="roundRect">
            <a:avLst>
              <a:gd name="adj" fmla="val 2120"/>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char a[]="I am a student.",b[20];	</a:t>
            </a:r>
            <a:r>
              <a:rPr lang="en-US" altLang="zh-CN" sz="1400">
                <a:solidFill>
                  <a:srgbClr val="008000"/>
                </a:solidFill>
              </a:rPr>
              <a:t>//</a:t>
            </a:r>
            <a:r>
              <a:rPr lang="zh-CN" altLang="en-US" sz="1400">
                <a:solidFill>
                  <a:srgbClr val="008000"/>
                </a:solidFill>
              </a:rPr>
              <a:t>定义字符数组</a:t>
            </a:r>
          </a:p>
          <a:p>
            <a:pPr defTabSz="363538" fontAlgn="auto">
              <a:lnSpc>
                <a:spcPct val="120000"/>
              </a:lnSpc>
              <a:spcBef>
                <a:spcPts val="0"/>
              </a:spcBef>
              <a:spcAft>
                <a:spcPts val="0"/>
              </a:spcAft>
              <a:defRPr/>
            </a:pPr>
            <a:r>
              <a:rPr lang="zh-CN" altLang="en-US" sz="1400"/>
              <a:t>	</a:t>
            </a:r>
            <a:r>
              <a:rPr lang="en-US" altLang="zh-CN" sz="1400"/>
              <a:t>int i;</a:t>
            </a:r>
          </a:p>
          <a:p>
            <a:pPr defTabSz="363538" fontAlgn="auto">
              <a:lnSpc>
                <a:spcPct val="120000"/>
              </a:lnSpc>
              <a:spcBef>
                <a:spcPts val="0"/>
              </a:spcBef>
              <a:spcAft>
                <a:spcPts val="0"/>
              </a:spcAft>
              <a:defRPr/>
            </a:pPr>
            <a:r>
              <a:rPr lang="en-US" altLang="zh-CN" sz="1400"/>
              <a:t>	for(i=0;*(a+i)!='\0';i++)</a:t>
            </a:r>
          </a:p>
          <a:p>
            <a:pPr defTabSz="363538" fontAlgn="auto">
              <a:lnSpc>
                <a:spcPct val="120000"/>
              </a:lnSpc>
              <a:spcBef>
                <a:spcPts val="0"/>
              </a:spcBef>
              <a:spcAft>
                <a:spcPts val="0"/>
              </a:spcAft>
              <a:defRPr/>
            </a:pPr>
            <a:r>
              <a:rPr lang="en-US" altLang="zh-CN" sz="1400"/>
              <a:t>		*(b+i)=*(a+i);		</a:t>
            </a:r>
            <a:r>
              <a:rPr lang="en-US" altLang="zh-CN" sz="1400">
                <a:solidFill>
                  <a:srgbClr val="008000"/>
                </a:solidFill>
              </a:rPr>
              <a:t>//</a:t>
            </a:r>
            <a:r>
              <a:rPr lang="zh-CN" altLang="en-US" sz="1400">
                <a:solidFill>
                  <a:srgbClr val="008000"/>
                </a:solidFill>
              </a:rPr>
              <a:t>将</a:t>
            </a:r>
            <a:r>
              <a:rPr lang="en-US" altLang="zh-CN" sz="1400">
                <a:solidFill>
                  <a:srgbClr val="008000"/>
                </a:solidFill>
              </a:rPr>
              <a:t>a[i]</a:t>
            </a:r>
            <a:r>
              <a:rPr lang="zh-CN" altLang="en-US" sz="1400">
                <a:solidFill>
                  <a:srgbClr val="008000"/>
                </a:solidFill>
              </a:rPr>
              <a:t>的值赋给</a:t>
            </a:r>
            <a:r>
              <a:rPr lang="en-US" altLang="zh-CN" sz="1400">
                <a:solidFill>
                  <a:srgbClr val="008000"/>
                </a:solidFill>
              </a:rPr>
              <a:t>b[i]</a:t>
            </a:r>
          </a:p>
          <a:p>
            <a:pPr defTabSz="363538" fontAlgn="auto">
              <a:lnSpc>
                <a:spcPct val="120000"/>
              </a:lnSpc>
              <a:spcBef>
                <a:spcPts val="0"/>
              </a:spcBef>
              <a:spcAft>
                <a:spcPts val="0"/>
              </a:spcAft>
              <a:defRPr/>
            </a:pPr>
            <a:r>
              <a:rPr lang="en-US" altLang="zh-CN" sz="1400"/>
              <a:t>	*(b+i)='\0'; 			</a:t>
            </a:r>
            <a:r>
              <a:rPr lang="en-US" altLang="zh-CN" sz="1400">
                <a:solidFill>
                  <a:srgbClr val="008000"/>
                </a:solidFill>
              </a:rPr>
              <a:t>//</a:t>
            </a:r>
            <a:r>
              <a:rPr lang="zh-CN" altLang="en-US" sz="1400">
                <a:solidFill>
                  <a:srgbClr val="008000"/>
                </a:solidFill>
              </a:rPr>
              <a:t>在</a:t>
            </a:r>
            <a:r>
              <a:rPr lang="en-US" altLang="zh-CN" sz="1400">
                <a:solidFill>
                  <a:srgbClr val="008000"/>
                </a:solidFill>
              </a:rPr>
              <a:t>b</a:t>
            </a:r>
            <a:r>
              <a:rPr lang="zh-CN" altLang="en-US" sz="1400">
                <a:solidFill>
                  <a:srgbClr val="008000"/>
                </a:solidFill>
              </a:rPr>
              <a:t>数组的有效字符之后加</a:t>
            </a:r>
            <a:r>
              <a:rPr lang="en-US" altLang="zh-CN" sz="1400">
                <a:solidFill>
                  <a:srgbClr val="008000"/>
                </a:solidFill>
              </a:rPr>
              <a:t>'\0'</a:t>
            </a:r>
          </a:p>
          <a:p>
            <a:pPr defTabSz="363538" fontAlgn="auto">
              <a:lnSpc>
                <a:spcPct val="120000"/>
              </a:lnSpc>
              <a:spcBef>
                <a:spcPts val="0"/>
              </a:spcBef>
              <a:spcAft>
                <a:spcPts val="0"/>
              </a:spcAft>
              <a:defRPr/>
            </a:pPr>
            <a:r>
              <a:rPr lang="en-US" altLang="zh-CN" sz="1400"/>
              <a:t>	printf("string a is:%s\n",a);</a:t>
            </a:r>
            <a:r>
              <a:rPr lang="en-US" altLang="zh-CN" sz="1400">
                <a:solidFill>
                  <a:srgbClr val="008000"/>
                </a:solidFill>
              </a:rPr>
              <a:t>//</a:t>
            </a:r>
            <a:r>
              <a:rPr lang="zh-CN" altLang="en-US" sz="1400">
                <a:solidFill>
                  <a:srgbClr val="008000"/>
                </a:solidFill>
              </a:rPr>
              <a:t>输出</a:t>
            </a:r>
            <a:r>
              <a:rPr lang="en-US" altLang="zh-CN" sz="1400">
                <a:solidFill>
                  <a:srgbClr val="008000"/>
                </a:solidFill>
              </a:rPr>
              <a:t>a</a:t>
            </a:r>
            <a:r>
              <a:rPr lang="zh-CN" altLang="en-US" sz="1400">
                <a:solidFill>
                  <a:srgbClr val="008000"/>
                </a:solidFill>
              </a:rPr>
              <a:t>数组中全部有效字符</a:t>
            </a:r>
          </a:p>
          <a:p>
            <a:pPr defTabSz="363538" fontAlgn="auto">
              <a:lnSpc>
                <a:spcPct val="120000"/>
              </a:lnSpc>
              <a:spcBef>
                <a:spcPts val="0"/>
              </a:spcBef>
              <a:spcAft>
                <a:spcPts val="0"/>
              </a:spcAft>
              <a:defRPr/>
            </a:pPr>
            <a:r>
              <a:rPr lang="zh-CN" altLang="en-US" sz="1400"/>
              <a:t>	</a:t>
            </a:r>
            <a:r>
              <a:rPr lang="en-US" altLang="zh-CN" sz="1400"/>
              <a:t>printf("string b is:");</a:t>
            </a:r>
          </a:p>
          <a:p>
            <a:pPr defTabSz="363538" fontAlgn="auto">
              <a:lnSpc>
                <a:spcPct val="120000"/>
              </a:lnSpc>
              <a:spcBef>
                <a:spcPts val="0"/>
              </a:spcBef>
              <a:spcAft>
                <a:spcPts val="0"/>
              </a:spcAft>
              <a:defRPr/>
            </a:pPr>
            <a:r>
              <a:rPr lang="en-US" altLang="zh-CN" sz="1400"/>
              <a:t>	for(i=0;b[i]!='\0';i++)</a:t>
            </a:r>
          </a:p>
          <a:p>
            <a:pPr defTabSz="363538" fontAlgn="auto">
              <a:lnSpc>
                <a:spcPct val="120000"/>
              </a:lnSpc>
              <a:spcBef>
                <a:spcPts val="0"/>
              </a:spcBef>
              <a:spcAft>
                <a:spcPts val="0"/>
              </a:spcAft>
              <a:defRPr/>
            </a:pPr>
            <a:r>
              <a:rPr lang="en-US" altLang="zh-CN" sz="1400"/>
              <a:t>		printf("%c",b[i]);	</a:t>
            </a:r>
            <a:r>
              <a:rPr lang="en-US" altLang="zh-CN" sz="1400">
                <a:solidFill>
                  <a:srgbClr val="008000"/>
                </a:solidFill>
              </a:rPr>
              <a:t>//</a:t>
            </a:r>
            <a:r>
              <a:rPr lang="zh-CN" altLang="en-US" sz="1400">
                <a:solidFill>
                  <a:srgbClr val="008000"/>
                </a:solidFill>
              </a:rPr>
              <a:t>逐个输出</a:t>
            </a:r>
            <a:r>
              <a:rPr lang="en-US" altLang="zh-CN" sz="1400">
                <a:solidFill>
                  <a:srgbClr val="008000"/>
                </a:solidFill>
              </a:rPr>
              <a:t>b</a:t>
            </a:r>
            <a:r>
              <a:rPr lang="zh-CN" altLang="en-US" sz="1400">
                <a:solidFill>
                  <a:srgbClr val="008000"/>
                </a:solidFill>
              </a:rPr>
              <a:t>数组中全部有效字符</a:t>
            </a:r>
          </a:p>
          <a:p>
            <a:pPr defTabSz="363538" fontAlgn="auto">
              <a:lnSpc>
                <a:spcPct val="120000"/>
              </a:lnSpc>
              <a:spcBef>
                <a:spcPts val="0"/>
              </a:spcBef>
              <a:spcAft>
                <a:spcPts val="0"/>
              </a:spcAft>
              <a:defRPr/>
            </a:pPr>
            <a:r>
              <a:rPr lang="zh-CN" altLang="en-US" sz="1400"/>
              <a:t>	</a:t>
            </a:r>
            <a:r>
              <a:rPr lang="en-US" altLang="zh-CN" sz="1400"/>
              <a:t>printf("\n");</a:t>
            </a:r>
          </a:p>
          <a:p>
            <a:pPr defTabSz="363538" fontAlgn="auto">
              <a:lnSpc>
                <a:spcPct val="120000"/>
              </a:lnSpc>
              <a:spcBef>
                <a:spcPts val="0"/>
              </a:spcBef>
              <a:spcAft>
                <a:spcPts val="0"/>
              </a:spcAft>
              <a:defRPr/>
            </a:pPr>
            <a:r>
              <a:rPr lang="en-US" altLang="zh-CN" sz="1400"/>
              <a:t>	return 0;</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sp>
        <p:nvSpPr>
          <p:cNvPr id="29" name="圆角矩形 12">
            <a:extLst>
              <a:ext uri="{FF2B5EF4-FFF2-40B4-BE49-F238E27FC236}"/>
            </a:extLst>
          </p:cNvPr>
          <p:cNvSpPr/>
          <p:nvPr/>
        </p:nvSpPr>
        <p:spPr>
          <a:xfrm>
            <a:off x="5345113" y="1638300"/>
            <a:ext cx="4559300" cy="3730625"/>
          </a:xfrm>
          <a:prstGeom prst="roundRect">
            <a:avLst>
              <a:gd name="adj" fmla="val 2081"/>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char a[]="I am a boy.",b[20],*p1,*p2;</a:t>
            </a:r>
          </a:p>
          <a:p>
            <a:pPr defTabSz="363538" fontAlgn="auto">
              <a:lnSpc>
                <a:spcPct val="120000"/>
              </a:lnSpc>
              <a:spcBef>
                <a:spcPts val="0"/>
              </a:spcBef>
              <a:spcAft>
                <a:spcPts val="0"/>
              </a:spcAft>
              <a:defRPr/>
            </a:pPr>
            <a:r>
              <a:rPr lang="en-US" altLang="zh-CN" sz="1400"/>
              <a:t>	p1=a;p2=b;</a:t>
            </a:r>
          </a:p>
          <a:p>
            <a:pPr defTabSz="363538" fontAlgn="auto">
              <a:lnSpc>
                <a:spcPct val="120000"/>
              </a:lnSpc>
              <a:spcBef>
                <a:spcPts val="0"/>
              </a:spcBef>
              <a:spcAft>
                <a:spcPts val="0"/>
              </a:spcAft>
              <a:defRPr/>
            </a:pPr>
            <a:r>
              <a:rPr lang="en-US" altLang="zh-CN" sz="1400">
                <a:solidFill>
                  <a:srgbClr val="008000"/>
                </a:solidFill>
              </a:rPr>
              <a:t>	//p1,p2</a:t>
            </a:r>
            <a:r>
              <a:rPr lang="zh-CN" altLang="en-US" sz="1400">
                <a:solidFill>
                  <a:srgbClr val="008000"/>
                </a:solidFill>
              </a:rPr>
              <a:t>分别指向</a:t>
            </a:r>
            <a:r>
              <a:rPr lang="en-US" altLang="zh-CN" sz="1400">
                <a:solidFill>
                  <a:srgbClr val="008000"/>
                </a:solidFill>
              </a:rPr>
              <a:t>a</a:t>
            </a:r>
            <a:r>
              <a:rPr lang="zh-CN" altLang="en-US" sz="1400">
                <a:solidFill>
                  <a:srgbClr val="008000"/>
                </a:solidFill>
              </a:rPr>
              <a:t>数组和</a:t>
            </a:r>
            <a:r>
              <a:rPr lang="en-US" altLang="zh-CN" sz="1400">
                <a:solidFill>
                  <a:srgbClr val="008000"/>
                </a:solidFill>
              </a:rPr>
              <a:t>b</a:t>
            </a:r>
            <a:r>
              <a:rPr lang="zh-CN" altLang="en-US" sz="1400">
                <a:solidFill>
                  <a:srgbClr val="008000"/>
                </a:solidFill>
              </a:rPr>
              <a:t>数组中的第一个元素</a:t>
            </a:r>
          </a:p>
          <a:p>
            <a:pPr defTabSz="363538" fontAlgn="auto">
              <a:lnSpc>
                <a:spcPct val="120000"/>
              </a:lnSpc>
              <a:spcBef>
                <a:spcPts val="0"/>
              </a:spcBef>
              <a:spcAft>
                <a:spcPts val="0"/>
              </a:spcAft>
              <a:defRPr/>
            </a:pPr>
            <a:r>
              <a:rPr lang="zh-CN" altLang="en-US" sz="1400"/>
              <a:t>	</a:t>
            </a:r>
            <a:r>
              <a:rPr lang="en-US" altLang="zh-CN" sz="1400"/>
              <a:t>for(;*p1!='\0';p1++,p2++) 	</a:t>
            </a:r>
            <a:r>
              <a:rPr lang="en-US" altLang="zh-CN" sz="1400">
                <a:solidFill>
                  <a:srgbClr val="008000"/>
                </a:solidFill>
              </a:rPr>
              <a:t>//p1,p2</a:t>
            </a:r>
            <a:r>
              <a:rPr lang="zh-CN" altLang="en-US" sz="1400">
                <a:solidFill>
                  <a:srgbClr val="008000"/>
                </a:solidFill>
              </a:rPr>
              <a:t>每次自加</a:t>
            </a:r>
            <a:r>
              <a:rPr lang="en-US" altLang="zh-CN" sz="1400">
                <a:solidFill>
                  <a:srgbClr val="008000"/>
                </a:solidFill>
              </a:rPr>
              <a:t>1</a:t>
            </a:r>
          </a:p>
          <a:p>
            <a:pPr defTabSz="363538" fontAlgn="auto">
              <a:lnSpc>
                <a:spcPct val="120000"/>
              </a:lnSpc>
              <a:spcBef>
                <a:spcPts val="0"/>
              </a:spcBef>
              <a:spcAft>
                <a:spcPts val="0"/>
              </a:spcAft>
              <a:defRPr/>
            </a:pPr>
            <a:r>
              <a:rPr lang="en-US" altLang="zh-CN" sz="1400"/>
              <a:t>		*p2=*p1;</a:t>
            </a:r>
          </a:p>
          <a:p>
            <a:pPr defTabSz="363538" fontAlgn="auto">
              <a:lnSpc>
                <a:spcPct val="120000"/>
              </a:lnSpc>
              <a:spcBef>
                <a:spcPts val="0"/>
              </a:spcBef>
              <a:spcAft>
                <a:spcPts val="0"/>
              </a:spcAft>
              <a:defRPr/>
            </a:pPr>
            <a:r>
              <a:rPr lang="en-US" altLang="zh-CN" sz="1400">
                <a:solidFill>
                  <a:srgbClr val="008000"/>
                </a:solidFill>
              </a:rPr>
              <a:t>		//</a:t>
            </a:r>
            <a:r>
              <a:rPr lang="zh-CN" altLang="en-US" sz="1400">
                <a:solidFill>
                  <a:srgbClr val="008000"/>
                </a:solidFill>
              </a:rPr>
              <a:t>将</a:t>
            </a:r>
            <a:r>
              <a:rPr lang="en-US" altLang="zh-CN" sz="1400">
                <a:solidFill>
                  <a:srgbClr val="008000"/>
                </a:solidFill>
              </a:rPr>
              <a:t>p1</a:t>
            </a:r>
            <a:r>
              <a:rPr lang="zh-CN" altLang="en-US" sz="1400">
                <a:solidFill>
                  <a:srgbClr val="008000"/>
                </a:solidFill>
              </a:rPr>
              <a:t>所指向的元素的值赋给</a:t>
            </a:r>
            <a:r>
              <a:rPr lang="en-US" altLang="zh-CN" sz="1400">
                <a:solidFill>
                  <a:srgbClr val="008000"/>
                </a:solidFill>
              </a:rPr>
              <a:t>p2</a:t>
            </a:r>
            <a:r>
              <a:rPr lang="zh-CN" altLang="en-US" sz="1400">
                <a:solidFill>
                  <a:srgbClr val="008000"/>
                </a:solidFill>
              </a:rPr>
              <a:t>所指向的元素</a:t>
            </a:r>
          </a:p>
          <a:p>
            <a:pPr defTabSz="363538" fontAlgn="auto">
              <a:lnSpc>
                <a:spcPct val="120000"/>
              </a:lnSpc>
              <a:spcBef>
                <a:spcPts val="0"/>
              </a:spcBef>
              <a:spcAft>
                <a:spcPts val="0"/>
              </a:spcAft>
              <a:defRPr/>
            </a:pPr>
            <a:r>
              <a:rPr lang="zh-CN" altLang="en-US" sz="1400"/>
              <a:t>	*</a:t>
            </a:r>
            <a:r>
              <a:rPr lang="en-US" altLang="zh-CN" sz="1400"/>
              <a:t>p2='\0';			</a:t>
            </a:r>
            <a:r>
              <a:rPr lang="en-US" altLang="zh-CN" sz="1400">
                <a:solidFill>
                  <a:srgbClr val="008000"/>
                </a:solidFill>
              </a:rPr>
              <a:t>//</a:t>
            </a:r>
            <a:r>
              <a:rPr lang="zh-CN" altLang="en-US" sz="1400">
                <a:solidFill>
                  <a:srgbClr val="008000"/>
                </a:solidFill>
              </a:rPr>
              <a:t>在复制完全部有效字符后加</a:t>
            </a:r>
            <a:r>
              <a:rPr lang="en-US" altLang="zh-CN" sz="1400">
                <a:solidFill>
                  <a:srgbClr val="008000"/>
                </a:solidFill>
              </a:rPr>
              <a:t>'\0'</a:t>
            </a:r>
          </a:p>
          <a:p>
            <a:pPr defTabSz="363538" fontAlgn="auto">
              <a:lnSpc>
                <a:spcPct val="120000"/>
              </a:lnSpc>
              <a:spcBef>
                <a:spcPts val="0"/>
              </a:spcBef>
              <a:spcAft>
                <a:spcPts val="0"/>
              </a:spcAft>
              <a:defRPr/>
            </a:pPr>
            <a:r>
              <a:rPr lang="en-US" altLang="zh-CN" sz="1400"/>
              <a:t>	printf("string a is:%s\n",a);	</a:t>
            </a:r>
            <a:r>
              <a:rPr lang="en-US" altLang="zh-CN" sz="1400">
                <a:solidFill>
                  <a:srgbClr val="008000"/>
                </a:solidFill>
              </a:rPr>
              <a:t>//</a:t>
            </a:r>
            <a:r>
              <a:rPr lang="zh-CN" altLang="en-US" sz="1400">
                <a:solidFill>
                  <a:srgbClr val="008000"/>
                </a:solidFill>
              </a:rPr>
              <a:t>输出</a:t>
            </a:r>
            <a:r>
              <a:rPr lang="en-US" altLang="zh-CN" sz="1400">
                <a:solidFill>
                  <a:srgbClr val="008000"/>
                </a:solidFill>
              </a:rPr>
              <a:t>a</a:t>
            </a:r>
            <a:r>
              <a:rPr lang="zh-CN" altLang="en-US" sz="1400">
                <a:solidFill>
                  <a:srgbClr val="008000"/>
                </a:solidFill>
              </a:rPr>
              <a:t>数组中的字符</a:t>
            </a:r>
          </a:p>
          <a:p>
            <a:pPr defTabSz="363538" fontAlgn="auto">
              <a:lnSpc>
                <a:spcPct val="120000"/>
              </a:lnSpc>
              <a:spcBef>
                <a:spcPts val="0"/>
              </a:spcBef>
              <a:spcAft>
                <a:spcPts val="0"/>
              </a:spcAft>
              <a:defRPr/>
            </a:pPr>
            <a:r>
              <a:rPr lang="zh-CN" altLang="en-US" sz="1400"/>
              <a:t>	</a:t>
            </a:r>
            <a:r>
              <a:rPr lang="en-US" altLang="zh-CN" sz="1400"/>
              <a:t>printf("string b is:%s\n",b);	</a:t>
            </a:r>
            <a:r>
              <a:rPr lang="en-US" altLang="zh-CN" sz="1400">
                <a:solidFill>
                  <a:srgbClr val="008000"/>
                </a:solidFill>
              </a:rPr>
              <a:t>//</a:t>
            </a:r>
            <a:r>
              <a:rPr lang="zh-CN" altLang="en-US" sz="1400">
                <a:solidFill>
                  <a:srgbClr val="008000"/>
                </a:solidFill>
              </a:rPr>
              <a:t>输出</a:t>
            </a:r>
            <a:r>
              <a:rPr lang="en-US" altLang="zh-CN" sz="1400">
                <a:solidFill>
                  <a:srgbClr val="008000"/>
                </a:solidFill>
              </a:rPr>
              <a:t>b</a:t>
            </a:r>
            <a:r>
              <a:rPr lang="zh-CN" altLang="en-US" sz="1400">
                <a:solidFill>
                  <a:srgbClr val="008000"/>
                </a:solidFill>
              </a:rPr>
              <a:t>数组中的字符</a:t>
            </a:r>
          </a:p>
          <a:p>
            <a:pPr defTabSz="363538" fontAlgn="auto">
              <a:lnSpc>
                <a:spcPct val="120000"/>
              </a:lnSpc>
              <a:spcBef>
                <a:spcPts val="0"/>
              </a:spcBef>
              <a:spcAft>
                <a:spcPts val="0"/>
              </a:spcAft>
              <a:defRPr/>
            </a:pPr>
            <a:r>
              <a:rPr lang="zh-CN" altLang="en-US" sz="1400"/>
              <a:t>	</a:t>
            </a:r>
            <a:r>
              <a:rPr lang="en-US" altLang="zh-CN" sz="1400"/>
              <a:t>return 0;</a:t>
            </a:r>
          </a:p>
          <a:p>
            <a:pPr defTabSz="363538" fontAlgn="auto">
              <a:lnSpc>
                <a:spcPct val="120000"/>
              </a:lnSpc>
              <a:spcBef>
                <a:spcPts val="0"/>
              </a:spcBef>
              <a:spcAft>
                <a:spcPts val="0"/>
              </a:spcAft>
              <a:defRPr/>
            </a:pPr>
            <a:r>
              <a:rPr lang="en-US" altLang="zh-CN" sz="1400"/>
              <a:t>}</a:t>
            </a:r>
            <a:endParaRPr lang="zh-CN" altLang="en-US" sz="1400" dirty="0"/>
          </a:p>
        </p:txBody>
      </p:sp>
      <p:pic>
        <p:nvPicPr>
          <p:cNvPr id="88069" name="图片 6"/>
          <p:cNvPicPr>
            <a:picLocks noChangeAspect="1"/>
          </p:cNvPicPr>
          <p:nvPr/>
        </p:nvPicPr>
        <p:blipFill>
          <a:blip r:embed="rId3"/>
          <a:srcRect/>
          <a:stretch>
            <a:fillRect/>
          </a:stretch>
        </p:blipFill>
        <p:spPr bwMode="auto">
          <a:xfrm>
            <a:off x="3402013" y="5711825"/>
            <a:ext cx="3448050" cy="838200"/>
          </a:xfrm>
          <a:prstGeom prst="rect">
            <a:avLst/>
          </a:prstGeom>
          <a:noFill/>
          <a:ln w="9525">
            <a:noFill/>
            <a:miter lim="800000"/>
            <a:headEnd/>
            <a:tailEnd/>
          </a:ln>
        </p:spPr>
      </p:pic>
      <p:sp>
        <p:nvSpPr>
          <p:cNvPr id="8" name="矩形 7"/>
          <p:cNvSpPr/>
          <p:nvPr/>
        </p:nvSpPr>
        <p:spPr>
          <a:xfrm>
            <a:off x="4611688" y="627063"/>
            <a:ext cx="7245350" cy="368300"/>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fontAlgn="auto">
              <a:spcBef>
                <a:spcPts val="0"/>
              </a:spcBef>
              <a:spcAft>
                <a:spcPts val="0"/>
              </a:spcAft>
              <a:defRPr/>
            </a:pPr>
            <a:r>
              <a:rPr lang="zh-CN" altLang="en-US"/>
              <a:t>对字符串中字符的存取，可以用下标方法，也可以用指针方法。</a:t>
            </a:r>
          </a:p>
        </p:txBody>
      </p:sp>
      <p:graphicFrame>
        <p:nvGraphicFramePr>
          <p:cNvPr id="15" name="表格 14"/>
          <p:cNvGraphicFramePr>
            <a:graphicFrameLocks noGrp="1"/>
          </p:cNvGraphicFramePr>
          <p:nvPr/>
        </p:nvGraphicFramePr>
        <p:xfrm>
          <a:off x="10031413" y="1936750"/>
          <a:ext cx="792162" cy="2773363"/>
        </p:xfrm>
        <a:graphic>
          <a:graphicData uri="http://schemas.openxmlformats.org/drawingml/2006/table">
            <a:tbl>
              <a:tblPr>
                <a:tableStyleId>{5C22544A-7EE6-4342-B048-85BDC9FD1C3A}</a:tableStyleId>
              </a:tblPr>
              <a:tblGrid>
                <a:gridCol w="432000">
                  <a:extLst>
                    <a:ext uri="{9D8B030D-6E8A-4147-A177-3AD203B41FA5}"/>
                  </a:extLst>
                </a:gridCol>
                <a:gridCol w="361122">
                  <a:extLst>
                    <a:ext uri="{9D8B030D-6E8A-4147-A177-3AD203B41FA5}"/>
                  </a:extLst>
                </a:gridCol>
              </a:tblGrid>
              <a:tr h="0">
                <a:tc>
                  <a:txBody>
                    <a:bodyPr/>
                    <a:lstStyle/>
                    <a:p>
                      <a:r>
                        <a:rPr lang="en-US" altLang="zh-CN" sz="1400"/>
                        <a:t>p1</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I</a:t>
                      </a:r>
                      <a:endParaRPr lang="zh-CN" altLang="en-US" sz="1400"/>
                    </a:p>
                  </a:txBody>
                  <a:tcPr marT="0" marB="0">
                    <a:lnL w="12700" cmpd="sng">
                      <a:noFill/>
                    </a:lnL>
                    <a:lnR w="12700" cmpd="sng">
                      <a:noFill/>
                    </a:lnR>
                    <a:lnT w="12700" cmpd="sng">
                      <a:noFill/>
                    </a:lnT>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 </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m</a:t>
                      </a:r>
                      <a:endParaRPr lang="zh-CN" altLang="en-US" sz="1400"/>
                    </a:p>
                  </a:txBody>
                  <a:tcPr marT="0" marB="0">
                    <a:lnL w="12700" cmpd="sng">
                      <a:noFill/>
                    </a:lnL>
                    <a:lnR w="12700" cmpd="sng">
                      <a:noFill/>
                    </a:lnR>
                  </a:tcPr>
                </a:tc>
                <a:extLst>
                  <a:ext uri="{0D108BD9-81ED-4DB2-BD59-A6C34878D82A}"/>
                </a:extLst>
              </a:tr>
              <a:tr h="0">
                <a:tc>
                  <a:txBody>
                    <a:bodyPr/>
                    <a:lstStyle/>
                    <a:p>
                      <a:r>
                        <a:rPr lang="en-US" altLang="zh-CN" sz="1400"/>
                        <a:t>p1'</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 </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b</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o</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y</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T="0" marB="0">
                    <a:lnL w="12700" cmpd="sng">
                      <a:noFill/>
                    </a:lnL>
                    <a:lnR w="12700" cmpd="sng">
                      <a:noFill/>
                    </a:lnR>
                  </a:tcPr>
                </a:tc>
                <a:extLst>
                  <a:ext uri="{0D108BD9-81ED-4DB2-BD59-A6C34878D82A}"/>
                </a:extLst>
              </a:tr>
            </a:tbl>
          </a:graphicData>
        </a:graphic>
      </p:graphicFrame>
      <p:cxnSp>
        <p:nvCxnSpPr>
          <p:cNvPr id="16" name="直接箭头连接符 15"/>
          <p:cNvCxnSpPr/>
          <p:nvPr/>
        </p:nvCxnSpPr>
        <p:spPr>
          <a:xfrm>
            <a:off x="10031413" y="2157413"/>
            <a:ext cx="415925"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a:off x="10031413" y="3209925"/>
            <a:ext cx="415925" cy="0"/>
          </a:xfrm>
          <a:prstGeom prst="straightConnector1">
            <a:avLst/>
          </a:prstGeom>
          <a:ln w="12700">
            <a:prstDash val="dash"/>
            <a:tailEnd type="stealth"/>
          </a:ln>
        </p:spPr>
        <p:style>
          <a:lnRef idx="1">
            <a:schemeClr val="dk1"/>
          </a:lnRef>
          <a:fillRef idx="0">
            <a:schemeClr val="dk1"/>
          </a:fillRef>
          <a:effectRef idx="0">
            <a:schemeClr val="dk1"/>
          </a:effectRef>
          <a:fontRef idx="minor">
            <a:schemeClr val="tx1"/>
          </a:fontRef>
        </p:style>
      </p:cxnSp>
      <p:graphicFrame>
        <p:nvGraphicFramePr>
          <p:cNvPr id="20" name="表格 19"/>
          <p:cNvGraphicFramePr>
            <a:graphicFrameLocks noGrp="1"/>
          </p:cNvGraphicFramePr>
          <p:nvPr/>
        </p:nvGraphicFramePr>
        <p:xfrm>
          <a:off x="11064875" y="1946275"/>
          <a:ext cx="792163" cy="2773363"/>
        </p:xfrm>
        <a:graphic>
          <a:graphicData uri="http://schemas.openxmlformats.org/drawingml/2006/table">
            <a:tbl>
              <a:tblPr>
                <a:tableStyleId>{5C22544A-7EE6-4342-B048-85BDC9FD1C3A}</a:tableStyleId>
              </a:tblPr>
              <a:tblGrid>
                <a:gridCol w="432000">
                  <a:extLst>
                    <a:ext uri="{9D8B030D-6E8A-4147-A177-3AD203B41FA5}"/>
                  </a:extLst>
                </a:gridCol>
                <a:gridCol w="361122">
                  <a:extLst>
                    <a:ext uri="{9D8B030D-6E8A-4147-A177-3AD203B41FA5}"/>
                  </a:extLst>
                </a:gridCol>
              </a:tblGrid>
              <a:tr h="0">
                <a:tc>
                  <a:txBody>
                    <a:bodyPr/>
                    <a:lstStyle/>
                    <a:p>
                      <a:r>
                        <a:rPr lang="en-US" altLang="zh-CN" sz="1400"/>
                        <a:t>p2</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b</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lnT w="12700" cmpd="sng">
                      <a:noFill/>
                    </a:lnT>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extLst>
              </a:tr>
              <a:tr h="0">
                <a:tc>
                  <a:txBody>
                    <a:bodyPr/>
                    <a:lstStyle/>
                    <a:p>
                      <a:r>
                        <a:rPr lang="en-US" altLang="zh-CN" sz="1400"/>
                        <a:t>p2'</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extLst>
              </a:tr>
            </a:tbl>
          </a:graphicData>
        </a:graphic>
      </p:graphicFrame>
      <p:cxnSp>
        <p:nvCxnSpPr>
          <p:cNvPr id="21" name="直接箭头连接符 20"/>
          <p:cNvCxnSpPr/>
          <p:nvPr/>
        </p:nvCxnSpPr>
        <p:spPr>
          <a:xfrm>
            <a:off x="11064875" y="2165350"/>
            <a:ext cx="415925"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a:off x="11064875" y="3219450"/>
            <a:ext cx="415925" cy="0"/>
          </a:xfrm>
          <a:prstGeom prst="straightConnector1">
            <a:avLst/>
          </a:prstGeom>
          <a:ln w="12700">
            <a:prstDash val="dash"/>
            <a:tailEnd type="stealth"/>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1"/>
          <p:cNvSpPr>
            <a:spLocks noGrp="1"/>
          </p:cNvSpPr>
          <p:nvPr>
            <p:ph type="title"/>
          </p:nvPr>
        </p:nvSpPr>
        <p:spPr>
          <a:xfrm>
            <a:off x="692150" y="215900"/>
            <a:ext cx="10515600" cy="954088"/>
          </a:xfrm>
        </p:spPr>
        <p:txBody>
          <a:bodyPr/>
          <a:lstStyle/>
          <a:p>
            <a:r>
              <a:rPr lang="zh-CN" altLang="en-US" smtClean="0"/>
              <a:t>字符指针作函数参数</a:t>
            </a:r>
          </a:p>
        </p:txBody>
      </p:sp>
      <p:sp>
        <p:nvSpPr>
          <p:cNvPr id="90114" name="内容占位符 2"/>
          <p:cNvSpPr>
            <a:spLocks noGrp="1"/>
          </p:cNvSpPr>
          <p:nvPr>
            <p:ph idx="1"/>
          </p:nvPr>
        </p:nvSpPr>
        <p:spPr>
          <a:xfrm>
            <a:off x="560388" y="966788"/>
            <a:ext cx="11158537"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8.20】</a:t>
            </a:r>
            <a:r>
              <a:rPr lang="zh-CN" altLang="en-US" sz="2000" smtClean="0">
                <a:solidFill>
                  <a:schemeClr val="accent1"/>
                </a:solidFill>
              </a:rPr>
              <a:t>用函数调用实现字符串的复制。</a:t>
            </a:r>
          </a:p>
        </p:txBody>
      </p:sp>
      <p:sp>
        <p:nvSpPr>
          <p:cNvPr id="14" name="圆角矩形 12">
            <a:extLst>
              <a:ext uri="{FF2B5EF4-FFF2-40B4-BE49-F238E27FC236}"/>
            </a:extLst>
          </p:cNvPr>
          <p:cNvSpPr/>
          <p:nvPr/>
        </p:nvSpPr>
        <p:spPr>
          <a:xfrm>
            <a:off x="398463" y="1920875"/>
            <a:ext cx="5514975" cy="4757738"/>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void copy_string(char from[], char to[]);</a:t>
            </a:r>
          </a:p>
          <a:p>
            <a:pPr defTabSz="363538" fontAlgn="auto">
              <a:lnSpc>
                <a:spcPct val="120000"/>
              </a:lnSpc>
              <a:spcBef>
                <a:spcPts val="0"/>
              </a:spcBef>
              <a:spcAft>
                <a:spcPts val="0"/>
              </a:spcAft>
              <a:defRPr/>
            </a:pPr>
            <a:r>
              <a:rPr lang="en-US" altLang="zh-CN" sz="1400"/>
              <a:t>	char a[]="I am a teacher.";</a:t>
            </a:r>
          </a:p>
          <a:p>
            <a:pPr defTabSz="363538" fontAlgn="auto">
              <a:lnSpc>
                <a:spcPct val="120000"/>
              </a:lnSpc>
              <a:spcBef>
                <a:spcPts val="0"/>
              </a:spcBef>
              <a:spcAft>
                <a:spcPts val="0"/>
              </a:spcAft>
              <a:defRPr/>
            </a:pPr>
            <a:r>
              <a:rPr lang="en-US" altLang="zh-CN" sz="1400"/>
              <a:t>	char b[]="You are a student.";</a:t>
            </a:r>
          </a:p>
          <a:p>
            <a:pPr defTabSz="363538" fontAlgn="auto">
              <a:lnSpc>
                <a:spcPct val="120000"/>
              </a:lnSpc>
              <a:spcBef>
                <a:spcPts val="0"/>
              </a:spcBef>
              <a:spcAft>
                <a:spcPts val="0"/>
              </a:spcAft>
              <a:defRPr/>
            </a:pPr>
            <a:r>
              <a:rPr lang="en-US" altLang="zh-CN" sz="1400"/>
              <a:t>	printf("string a=%s\nstring b=%s\n",a,b);</a:t>
            </a:r>
          </a:p>
          <a:p>
            <a:pPr defTabSz="363538" fontAlgn="auto">
              <a:lnSpc>
                <a:spcPct val="120000"/>
              </a:lnSpc>
              <a:spcBef>
                <a:spcPts val="0"/>
              </a:spcBef>
              <a:spcAft>
                <a:spcPts val="0"/>
              </a:spcAft>
              <a:defRPr/>
            </a:pPr>
            <a:r>
              <a:rPr lang="en-US" altLang="zh-CN" sz="1400"/>
              <a:t>	printf("copy string a to string b:\n");</a:t>
            </a:r>
          </a:p>
          <a:p>
            <a:pPr defTabSz="363538" fontAlgn="auto">
              <a:lnSpc>
                <a:spcPct val="120000"/>
              </a:lnSpc>
              <a:spcBef>
                <a:spcPts val="0"/>
              </a:spcBef>
              <a:spcAft>
                <a:spcPts val="0"/>
              </a:spcAft>
              <a:defRPr/>
            </a:pPr>
            <a:r>
              <a:rPr lang="en-US" altLang="zh-CN" sz="1400"/>
              <a:t>	</a:t>
            </a:r>
            <a:r>
              <a:rPr lang="en-US" altLang="zh-CN" sz="1400">
                <a:solidFill>
                  <a:schemeClr val="accent6"/>
                </a:solidFill>
              </a:rPr>
              <a:t>copy_string(a,b);</a:t>
            </a:r>
            <a:r>
              <a:rPr lang="en-US" altLang="zh-CN" sz="1400"/>
              <a:t>		</a:t>
            </a:r>
            <a:r>
              <a:rPr lang="en-US" altLang="zh-CN" sz="1400">
                <a:solidFill>
                  <a:srgbClr val="008000"/>
                </a:solidFill>
              </a:rPr>
              <a:t>//</a:t>
            </a:r>
            <a:r>
              <a:rPr lang="zh-CN" altLang="en-US" sz="1400">
                <a:solidFill>
                  <a:srgbClr val="008000"/>
                </a:solidFill>
              </a:rPr>
              <a:t>用字符数组名作为函数实参</a:t>
            </a:r>
          </a:p>
          <a:p>
            <a:pPr defTabSz="363538" fontAlgn="auto">
              <a:lnSpc>
                <a:spcPct val="120000"/>
              </a:lnSpc>
              <a:spcBef>
                <a:spcPts val="0"/>
              </a:spcBef>
              <a:spcAft>
                <a:spcPts val="0"/>
              </a:spcAft>
              <a:defRPr/>
            </a:pPr>
            <a:r>
              <a:rPr lang="zh-CN" altLang="en-US" sz="1400"/>
              <a:t>	</a:t>
            </a:r>
            <a:r>
              <a:rPr lang="en-US" altLang="zh-CN" sz="1400"/>
              <a:t>printf("\nstring a=%s\nstring b=%s\n",a,b);</a:t>
            </a:r>
          </a:p>
          <a:p>
            <a:pPr defTabSz="363538" fontAlgn="auto">
              <a:lnSpc>
                <a:spcPct val="120000"/>
              </a:lnSpc>
              <a:spcBef>
                <a:spcPts val="0"/>
              </a:spcBef>
              <a:spcAft>
                <a:spcPts val="0"/>
              </a:spcAft>
              <a:defRPr/>
            </a:pPr>
            <a:r>
              <a:rPr lang="en-US" altLang="zh-CN" sz="1400"/>
              <a:t>	return 0;</a:t>
            </a:r>
          </a:p>
          <a:p>
            <a:pPr defTabSz="363538" fontAlgn="auto">
              <a:lnSpc>
                <a:spcPct val="120000"/>
              </a:lnSpc>
              <a:spcBef>
                <a:spcPts val="0"/>
              </a:spcBef>
              <a:spcAft>
                <a:spcPts val="0"/>
              </a:spcAft>
              <a:defRPr/>
            </a:pPr>
            <a:r>
              <a:rPr lang="en-US" altLang="zh-CN" sz="1400"/>
              <a:t>}</a:t>
            </a:r>
          </a:p>
          <a:p>
            <a:pPr defTabSz="363538" fontAlgn="auto">
              <a:lnSpc>
                <a:spcPct val="120000"/>
              </a:lnSpc>
              <a:spcBef>
                <a:spcPts val="0"/>
              </a:spcBef>
              <a:spcAft>
                <a:spcPts val="0"/>
              </a:spcAft>
              <a:defRPr/>
            </a:pPr>
            <a:endParaRPr lang="en-US" altLang="zh-CN" sz="1400"/>
          </a:p>
          <a:p>
            <a:pPr defTabSz="363538" fontAlgn="auto">
              <a:lnSpc>
                <a:spcPct val="120000"/>
              </a:lnSpc>
              <a:spcBef>
                <a:spcPts val="0"/>
              </a:spcBef>
              <a:spcAft>
                <a:spcPts val="0"/>
              </a:spcAft>
              <a:defRPr/>
            </a:pPr>
            <a:r>
              <a:rPr lang="en-US" altLang="zh-CN" sz="1400"/>
              <a:t>void copy_string(char from[], char to[])	</a:t>
            </a:r>
            <a:r>
              <a:rPr lang="en-US" altLang="zh-CN" sz="1400">
                <a:solidFill>
                  <a:srgbClr val="008000"/>
                </a:solidFill>
              </a:rPr>
              <a:t>//</a:t>
            </a:r>
            <a:r>
              <a:rPr lang="zh-CN" altLang="en-US" sz="1400">
                <a:solidFill>
                  <a:srgbClr val="008000"/>
                </a:solidFill>
              </a:rPr>
              <a:t>形参为字符数组 </a:t>
            </a:r>
          </a:p>
          <a:p>
            <a:pPr defTabSz="363538" fontAlgn="auto">
              <a:lnSpc>
                <a:spcPct val="120000"/>
              </a:lnSpc>
              <a:spcBef>
                <a:spcPts val="0"/>
              </a:spcBef>
              <a:spcAft>
                <a:spcPts val="0"/>
              </a:spcAft>
              <a:defRPr/>
            </a:pPr>
            <a:r>
              <a:rPr lang="en-US" altLang="zh-CN" sz="1400"/>
              <a:t>{	int i=0;</a:t>
            </a:r>
          </a:p>
          <a:p>
            <a:pPr defTabSz="363538" fontAlgn="auto">
              <a:lnSpc>
                <a:spcPct val="120000"/>
              </a:lnSpc>
              <a:spcBef>
                <a:spcPts val="0"/>
              </a:spcBef>
              <a:spcAft>
                <a:spcPts val="0"/>
              </a:spcAft>
              <a:defRPr/>
            </a:pPr>
            <a:r>
              <a:rPr lang="en-US" altLang="zh-CN" sz="1400"/>
              <a:t>	while(from[i]!='\0')</a:t>
            </a:r>
          </a:p>
          <a:p>
            <a:pPr defTabSz="363538" fontAlgn="auto">
              <a:lnSpc>
                <a:spcPct val="120000"/>
              </a:lnSpc>
              <a:spcBef>
                <a:spcPts val="0"/>
              </a:spcBef>
              <a:spcAft>
                <a:spcPts val="0"/>
              </a:spcAft>
              <a:defRPr/>
            </a:pPr>
            <a:r>
              <a:rPr lang="en-US" altLang="zh-CN" sz="1400"/>
              <a:t>	{	to[i]=from[i]; i++;}</a:t>
            </a:r>
          </a:p>
          <a:p>
            <a:pPr defTabSz="363538" fontAlgn="auto">
              <a:lnSpc>
                <a:spcPct val="120000"/>
              </a:lnSpc>
              <a:spcBef>
                <a:spcPts val="0"/>
              </a:spcBef>
              <a:spcAft>
                <a:spcPts val="0"/>
              </a:spcAft>
              <a:defRPr/>
            </a:pPr>
            <a:r>
              <a:rPr lang="en-US" altLang="zh-CN" sz="1400"/>
              <a:t>	to[i]='\0';</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sp>
        <p:nvSpPr>
          <p:cNvPr id="90116" name="矩形 3"/>
          <p:cNvSpPr>
            <a:spLocks noChangeArrowheads="1"/>
          </p:cNvSpPr>
          <p:nvPr/>
        </p:nvSpPr>
        <p:spPr bwMode="auto">
          <a:xfrm>
            <a:off x="692150" y="1519238"/>
            <a:ext cx="3273425" cy="369887"/>
          </a:xfrm>
          <a:prstGeom prst="rect">
            <a:avLst/>
          </a:prstGeom>
          <a:noFill/>
          <a:ln w="9525">
            <a:noFill/>
            <a:miter lim="800000"/>
            <a:headEnd/>
            <a:tailEnd/>
          </a:ln>
        </p:spPr>
        <p:txBody>
          <a:bodyPr wrap="none">
            <a:spAutoFit/>
          </a:bodyPr>
          <a:lstStyle/>
          <a:p>
            <a:r>
              <a:rPr lang="zh-CN" altLang="en-US">
                <a:latin typeface="等线"/>
                <a:ea typeface="等线"/>
              </a:rPr>
              <a:t>(1) 用字符数组名作为函数参数</a:t>
            </a:r>
          </a:p>
        </p:txBody>
      </p:sp>
      <p:pic>
        <p:nvPicPr>
          <p:cNvPr id="90117" name="图片 4"/>
          <p:cNvPicPr>
            <a:picLocks noChangeAspect="1"/>
          </p:cNvPicPr>
          <p:nvPr/>
        </p:nvPicPr>
        <p:blipFill>
          <a:blip r:embed="rId3"/>
          <a:srcRect/>
          <a:stretch>
            <a:fillRect/>
          </a:stretch>
        </p:blipFill>
        <p:spPr bwMode="auto">
          <a:xfrm>
            <a:off x="5092700" y="5332413"/>
            <a:ext cx="3476625" cy="1428750"/>
          </a:xfrm>
          <a:prstGeom prst="rect">
            <a:avLst/>
          </a:prstGeom>
          <a:noFill/>
          <a:ln w="9525">
            <a:noFill/>
            <a:miter lim="800000"/>
            <a:headEnd/>
            <a:tailEnd/>
          </a:ln>
        </p:spPr>
      </p:pic>
      <p:graphicFrame>
        <p:nvGraphicFramePr>
          <p:cNvPr id="29" name="表格 28"/>
          <p:cNvGraphicFramePr>
            <a:graphicFrameLocks noGrp="1"/>
          </p:cNvGraphicFramePr>
          <p:nvPr/>
        </p:nvGraphicFramePr>
        <p:xfrm>
          <a:off x="6959600" y="1522413"/>
          <a:ext cx="973138" cy="3627437"/>
        </p:xfrm>
        <a:graphic>
          <a:graphicData uri="http://schemas.openxmlformats.org/drawingml/2006/table">
            <a:tbl>
              <a:tblPr>
                <a:tableStyleId>{5C22544A-7EE6-4342-B048-85BDC9FD1C3A}</a:tableStyleId>
              </a:tblPr>
              <a:tblGrid>
                <a:gridCol w="540000">
                  <a:extLst>
                    <a:ext uri="{9D8B030D-6E8A-4147-A177-3AD203B41FA5}"/>
                  </a:extLst>
                </a:gridCol>
                <a:gridCol w="432000">
                  <a:extLst>
                    <a:ext uri="{9D8B030D-6E8A-4147-A177-3AD203B41FA5}"/>
                  </a:extLst>
                </a:gridCol>
              </a:tblGrid>
              <a:tr h="0">
                <a:tc>
                  <a:txBody>
                    <a:bodyPr/>
                    <a:lstStyle/>
                    <a:p>
                      <a:r>
                        <a:rPr lang="en-US" altLang="zh-CN" sz="1400" smtClean="0"/>
                        <a:t>a,p</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r>
                        <a:rPr lang="en-US" altLang="zh-CN" sz="1400" smtClean="0"/>
                        <a:t>from</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I</a:t>
                      </a:r>
                      <a:endParaRPr lang="zh-CN" altLang="en-US" sz="1400"/>
                    </a:p>
                  </a:txBody>
                  <a:tcPr marT="0" marB="0">
                    <a:lnL w="12700" cmpd="sng">
                      <a:noFill/>
                    </a:lnL>
                    <a:lnR w="12700" cmpd="sng">
                      <a:noFill/>
                    </a:lnR>
                    <a:lnT w="12700" cmpd="sng">
                      <a:noFill/>
                    </a:lnT>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 </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m</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 </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t</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e</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c</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h</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e</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r</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T="0" marB="0">
                    <a:lnL w="12700" cmpd="sng">
                      <a:noFill/>
                    </a:lnL>
                    <a:lnR w="12700" cmpd="sng">
                      <a:noFill/>
                    </a:lnR>
                  </a:tcPr>
                </a:tc>
                <a:extLst>
                  <a:ext uri="{0D108BD9-81ED-4DB2-BD59-A6C34878D82A}"/>
                </a:extLst>
              </a:tr>
            </a:tbl>
          </a:graphicData>
        </a:graphic>
      </p:graphicFrame>
      <p:cxnSp>
        <p:nvCxnSpPr>
          <p:cNvPr id="31" name="直接箭头连接符 30"/>
          <p:cNvCxnSpPr/>
          <p:nvPr/>
        </p:nvCxnSpPr>
        <p:spPr>
          <a:xfrm>
            <a:off x="6959600" y="1743075"/>
            <a:ext cx="523875"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graphicFrame>
        <p:nvGraphicFramePr>
          <p:cNvPr id="33" name="表格 32"/>
          <p:cNvGraphicFramePr>
            <a:graphicFrameLocks noGrp="1"/>
          </p:cNvGraphicFramePr>
          <p:nvPr/>
        </p:nvGraphicFramePr>
        <p:xfrm>
          <a:off x="8450263" y="1522413"/>
          <a:ext cx="973137" cy="4267200"/>
        </p:xfrm>
        <a:graphic>
          <a:graphicData uri="http://schemas.openxmlformats.org/drawingml/2006/table">
            <a:tbl>
              <a:tblPr>
                <a:tableStyleId>{5C22544A-7EE6-4342-B048-85BDC9FD1C3A}</a:tableStyleId>
              </a:tblPr>
              <a:tblGrid>
                <a:gridCol w="540000">
                  <a:extLst>
                    <a:ext uri="{9D8B030D-6E8A-4147-A177-3AD203B41FA5}"/>
                  </a:extLst>
                </a:gridCol>
                <a:gridCol w="432000">
                  <a:extLst>
                    <a:ext uri="{9D8B030D-6E8A-4147-A177-3AD203B41FA5}"/>
                  </a:extLst>
                </a:gridCol>
              </a:tblGrid>
              <a:tr h="0">
                <a:tc>
                  <a:txBody>
                    <a:bodyPr/>
                    <a:lstStyle/>
                    <a:p>
                      <a:r>
                        <a:rPr lang="en-US" altLang="zh-CN" sz="1400" smtClean="0"/>
                        <a:t>a</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b</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r>
                        <a:rPr lang="en-US" altLang="zh-CN" sz="1400" smtClean="0"/>
                        <a:t>to</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Y</a:t>
                      </a:r>
                      <a:endParaRPr lang="zh-CN" altLang="en-US" sz="1400"/>
                    </a:p>
                  </a:txBody>
                  <a:tcPr marT="0" marB="0">
                    <a:lnL w="12700" cmpd="sng">
                      <a:noFill/>
                    </a:lnL>
                    <a:lnR w="12700" cmpd="sng">
                      <a:noFill/>
                    </a:lnR>
                    <a:lnT w="12700" cmpd="sng">
                      <a:noFill/>
                    </a:lnT>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o</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u</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aseline="0"/>
                        <a:t> </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r</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e</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s</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t</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u</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d</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e</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n</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t</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T="0" marB="0">
                    <a:lnL w="12700" cmpd="sng">
                      <a:noFill/>
                    </a:lnL>
                    <a:lnR w="12700" cmpd="sng">
                      <a:noFill/>
                    </a:lnR>
                  </a:tcPr>
                </a:tc>
                <a:extLst>
                  <a:ext uri="{0D108BD9-81ED-4DB2-BD59-A6C34878D82A}"/>
                </a:extLst>
              </a:tr>
            </a:tbl>
          </a:graphicData>
        </a:graphic>
      </p:graphicFrame>
      <p:cxnSp>
        <p:nvCxnSpPr>
          <p:cNvPr id="34" name="直接箭头连接符 33"/>
          <p:cNvCxnSpPr/>
          <p:nvPr/>
        </p:nvCxnSpPr>
        <p:spPr>
          <a:xfrm>
            <a:off x="8450263" y="1743075"/>
            <a:ext cx="525462"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graphicFrame>
        <p:nvGraphicFramePr>
          <p:cNvPr id="35" name="表格 34"/>
          <p:cNvGraphicFramePr>
            <a:graphicFrameLocks noGrp="1"/>
          </p:cNvGraphicFramePr>
          <p:nvPr/>
        </p:nvGraphicFramePr>
        <p:xfrm>
          <a:off x="9942513" y="1522413"/>
          <a:ext cx="971550" cy="4267200"/>
        </p:xfrm>
        <a:graphic>
          <a:graphicData uri="http://schemas.openxmlformats.org/drawingml/2006/table">
            <a:tbl>
              <a:tblPr>
                <a:tableStyleId>{5C22544A-7EE6-4342-B048-85BDC9FD1C3A}</a:tableStyleId>
              </a:tblPr>
              <a:tblGrid>
                <a:gridCol w="540000">
                  <a:extLst>
                    <a:ext uri="{9D8B030D-6E8A-4147-A177-3AD203B41FA5}"/>
                  </a:extLst>
                </a:gridCol>
                <a:gridCol w="432000">
                  <a:extLst>
                    <a:ext uri="{9D8B030D-6E8A-4147-A177-3AD203B41FA5}"/>
                  </a:extLst>
                </a:gridCol>
              </a:tblGrid>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I</a:t>
                      </a:r>
                      <a:endParaRPr lang="zh-CN" altLang="en-US" sz="1400"/>
                    </a:p>
                  </a:txBody>
                  <a:tcPr marT="0" marB="0">
                    <a:lnL w="12700" cmpd="sng">
                      <a:noFill/>
                    </a:lnL>
                    <a:lnR w="12700" cmpd="sng">
                      <a:noFill/>
                    </a:lnR>
                    <a:lnT w="12700" cmpd="sng">
                      <a:noFill/>
                    </a:lnT>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 </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m</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 </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t</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e</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c</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h</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e</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r</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t</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t>
                      </a:r>
                      <a:endParaRPr lang="zh-CN" altLang="en-US" sz="1400"/>
                    </a:p>
                  </a:txBody>
                  <a:tcPr marT="0" marB="0">
                    <a:lnL w="12700" cmpd="sng">
                      <a:noFill/>
                    </a:lnL>
                    <a:lnR w="12700" cmpd="sng">
                      <a:noFill/>
                    </a:lnR>
                  </a:tcPr>
                </a:tc>
                <a:extLst>
                  <a:ext uri="{0D108BD9-81ED-4DB2-BD59-A6C34878D82A}"/>
                </a:extLst>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T="0" marB="0">
                    <a:lnL w="12700" cmpd="sng">
                      <a:noFill/>
                    </a:lnL>
                    <a:lnR w="12700" cmpd="sng">
                      <a:noFill/>
                    </a:lnR>
                  </a:tcPr>
                </a:tc>
                <a:extLst>
                  <a:ext uri="{0D108BD9-81ED-4DB2-BD59-A6C34878D82A}"/>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a:spLocks noGrp="1"/>
          </p:cNvSpPr>
          <p:nvPr>
            <p:ph type="title"/>
          </p:nvPr>
        </p:nvSpPr>
        <p:spPr>
          <a:xfrm>
            <a:off x="692150" y="215900"/>
            <a:ext cx="10515600" cy="954088"/>
          </a:xfrm>
        </p:spPr>
        <p:txBody>
          <a:bodyPr/>
          <a:lstStyle/>
          <a:p>
            <a:r>
              <a:rPr lang="zh-CN" altLang="en-US" smtClean="0"/>
              <a:t>字符指针作函数参数</a:t>
            </a:r>
          </a:p>
        </p:txBody>
      </p:sp>
      <p:sp>
        <p:nvSpPr>
          <p:cNvPr id="92162" name="内容占位符 2"/>
          <p:cNvSpPr>
            <a:spLocks noGrp="1"/>
          </p:cNvSpPr>
          <p:nvPr>
            <p:ph idx="1"/>
          </p:nvPr>
        </p:nvSpPr>
        <p:spPr>
          <a:xfrm>
            <a:off x="560388" y="966788"/>
            <a:ext cx="11158537"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8.20】</a:t>
            </a:r>
            <a:r>
              <a:rPr lang="zh-CN" altLang="en-US" sz="2000" smtClean="0">
                <a:solidFill>
                  <a:schemeClr val="accent1"/>
                </a:solidFill>
              </a:rPr>
              <a:t>用函数调用实现字符串的复制。</a:t>
            </a:r>
          </a:p>
        </p:txBody>
      </p:sp>
      <p:sp>
        <p:nvSpPr>
          <p:cNvPr id="14" name="圆角矩形 12">
            <a:extLst>
              <a:ext uri="{FF2B5EF4-FFF2-40B4-BE49-F238E27FC236}"/>
            </a:extLst>
          </p:cNvPr>
          <p:cNvSpPr/>
          <p:nvPr/>
        </p:nvSpPr>
        <p:spPr>
          <a:xfrm>
            <a:off x="407988" y="1920875"/>
            <a:ext cx="6361112" cy="4757738"/>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void copy_string(char from[], char to[]);	</a:t>
            </a:r>
            <a:r>
              <a:rPr lang="en-US" altLang="zh-CN" sz="1400">
                <a:solidFill>
                  <a:srgbClr val="008000"/>
                </a:solidFill>
              </a:rPr>
              <a:t>//</a:t>
            </a:r>
            <a:r>
              <a:rPr lang="zh-CN" altLang="en-US" sz="1400">
                <a:solidFill>
                  <a:srgbClr val="008000"/>
                </a:solidFill>
              </a:rPr>
              <a:t>函数声明</a:t>
            </a:r>
          </a:p>
          <a:p>
            <a:pPr defTabSz="363538" fontAlgn="auto">
              <a:lnSpc>
                <a:spcPct val="120000"/>
              </a:lnSpc>
              <a:spcBef>
                <a:spcPts val="0"/>
              </a:spcBef>
              <a:spcAft>
                <a:spcPts val="0"/>
              </a:spcAft>
              <a:defRPr/>
            </a:pPr>
            <a:r>
              <a:rPr lang="zh-CN" altLang="en-US" sz="1400"/>
              <a:t>	</a:t>
            </a:r>
            <a:r>
              <a:rPr lang="en-US" altLang="zh-CN" sz="1400"/>
              <a:t>char a[]="I am a teacher.";		</a:t>
            </a:r>
            <a:r>
              <a:rPr lang="en-US" altLang="zh-CN" sz="1400">
                <a:solidFill>
                  <a:srgbClr val="008000"/>
                </a:solidFill>
              </a:rPr>
              <a:t>//</a:t>
            </a:r>
            <a:r>
              <a:rPr lang="zh-CN" altLang="en-US" sz="1400">
                <a:solidFill>
                  <a:srgbClr val="008000"/>
                </a:solidFill>
              </a:rPr>
              <a:t>定义字符数组</a:t>
            </a:r>
            <a:r>
              <a:rPr lang="en-US" altLang="zh-CN" sz="1400">
                <a:solidFill>
                  <a:srgbClr val="008000"/>
                </a:solidFill>
              </a:rPr>
              <a:t>a</a:t>
            </a:r>
            <a:r>
              <a:rPr lang="zh-CN" altLang="en-US" sz="1400">
                <a:solidFill>
                  <a:srgbClr val="008000"/>
                </a:solidFill>
              </a:rPr>
              <a:t>并初始化</a:t>
            </a:r>
          </a:p>
          <a:p>
            <a:pPr defTabSz="363538" fontAlgn="auto">
              <a:lnSpc>
                <a:spcPct val="120000"/>
              </a:lnSpc>
              <a:spcBef>
                <a:spcPts val="0"/>
              </a:spcBef>
              <a:spcAft>
                <a:spcPts val="0"/>
              </a:spcAft>
              <a:defRPr/>
            </a:pPr>
            <a:r>
              <a:rPr lang="zh-CN" altLang="en-US" sz="1400"/>
              <a:t>	</a:t>
            </a:r>
            <a:r>
              <a:rPr lang="en-US" altLang="zh-CN" sz="1400"/>
              <a:t>char b[]="You are a student.";	</a:t>
            </a:r>
            <a:r>
              <a:rPr lang="en-US" altLang="zh-CN" sz="1400">
                <a:solidFill>
                  <a:srgbClr val="008000"/>
                </a:solidFill>
              </a:rPr>
              <a:t>//</a:t>
            </a:r>
            <a:r>
              <a:rPr lang="zh-CN" altLang="en-US" sz="1400">
                <a:solidFill>
                  <a:srgbClr val="008000"/>
                </a:solidFill>
              </a:rPr>
              <a:t>定义字符数组</a:t>
            </a:r>
            <a:r>
              <a:rPr lang="en-US" altLang="zh-CN" sz="1400">
                <a:solidFill>
                  <a:srgbClr val="008000"/>
                </a:solidFill>
              </a:rPr>
              <a:t>b</a:t>
            </a:r>
            <a:r>
              <a:rPr lang="zh-CN" altLang="en-US" sz="1400">
                <a:solidFill>
                  <a:srgbClr val="008000"/>
                </a:solidFill>
              </a:rPr>
              <a:t>并初始化</a:t>
            </a:r>
          </a:p>
          <a:p>
            <a:pPr defTabSz="363538" fontAlgn="auto">
              <a:lnSpc>
                <a:spcPct val="120000"/>
              </a:lnSpc>
              <a:spcBef>
                <a:spcPts val="0"/>
              </a:spcBef>
              <a:spcAft>
                <a:spcPts val="0"/>
              </a:spcAft>
              <a:defRPr/>
            </a:pPr>
            <a:r>
              <a:rPr lang="zh-CN" altLang="en-US" sz="1400"/>
              <a:t>	</a:t>
            </a:r>
            <a:r>
              <a:rPr lang="en-US" altLang="zh-CN" sz="1400"/>
              <a:t>char *from=a,*to=b;	</a:t>
            </a:r>
            <a:r>
              <a:rPr lang="en-US" altLang="zh-CN" sz="1400">
                <a:solidFill>
                  <a:srgbClr val="008000"/>
                </a:solidFill>
              </a:rPr>
              <a:t>//from</a:t>
            </a:r>
            <a:r>
              <a:rPr lang="zh-CN" altLang="en-US" sz="1400">
                <a:solidFill>
                  <a:srgbClr val="008000"/>
                </a:solidFill>
              </a:rPr>
              <a:t>指向</a:t>
            </a:r>
            <a:r>
              <a:rPr lang="en-US" altLang="zh-CN" sz="1400">
                <a:solidFill>
                  <a:srgbClr val="008000"/>
                </a:solidFill>
              </a:rPr>
              <a:t>a</a:t>
            </a:r>
            <a:r>
              <a:rPr lang="zh-CN" altLang="en-US" sz="1400">
                <a:solidFill>
                  <a:srgbClr val="008000"/>
                </a:solidFill>
              </a:rPr>
              <a:t>数组首元素，</a:t>
            </a:r>
            <a:r>
              <a:rPr lang="en-US" altLang="zh-CN" sz="1400">
                <a:solidFill>
                  <a:srgbClr val="008000"/>
                </a:solidFill>
              </a:rPr>
              <a:t>to</a:t>
            </a:r>
            <a:r>
              <a:rPr lang="zh-CN" altLang="en-US" sz="1400">
                <a:solidFill>
                  <a:srgbClr val="008000"/>
                </a:solidFill>
              </a:rPr>
              <a:t>指向</a:t>
            </a:r>
            <a:r>
              <a:rPr lang="en-US" altLang="zh-CN" sz="1400">
                <a:solidFill>
                  <a:srgbClr val="008000"/>
                </a:solidFill>
              </a:rPr>
              <a:t>b</a:t>
            </a:r>
            <a:r>
              <a:rPr lang="zh-CN" altLang="en-US" sz="1400">
                <a:solidFill>
                  <a:srgbClr val="008000"/>
                </a:solidFill>
              </a:rPr>
              <a:t>数组首元素 </a:t>
            </a:r>
          </a:p>
          <a:p>
            <a:pPr defTabSz="363538" fontAlgn="auto">
              <a:lnSpc>
                <a:spcPct val="120000"/>
              </a:lnSpc>
              <a:spcBef>
                <a:spcPts val="0"/>
              </a:spcBef>
              <a:spcAft>
                <a:spcPts val="0"/>
              </a:spcAft>
              <a:defRPr/>
            </a:pPr>
            <a:r>
              <a:rPr lang="zh-CN" altLang="en-US" sz="1400"/>
              <a:t>	</a:t>
            </a:r>
            <a:r>
              <a:rPr lang="en-US" altLang="zh-CN" sz="1400"/>
              <a:t>printf("string a=%s\nstring b=%s\n",a,b);</a:t>
            </a:r>
          </a:p>
          <a:p>
            <a:pPr defTabSz="363538" fontAlgn="auto">
              <a:lnSpc>
                <a:spcPct val="120000"/>
              </a:lnSpc>
              <a:spcBef>
                <a:spcPts val="0"/>
              </a:spcBef>
              <a:spcAft>
                <a:spcPts val="0"/>
              </a:spcAft>
              <a:defRPr/>
            </a:pPr>
            <a:r>
              <a:rPr lang="en-US" altLang="zh-CN" sz="1400"/>
              <a:t>	printf("copy string a to string b:\n");</a:t>
            </a:r>
          </a:p>
          <a:p>
            <a:pPr defTabSz="363538" fontAlgn="auto">
              <a:lnSpc>
                <a:spcPct val="120000"/>
              </a:lnSpc>
              <a:spcBef>
                <a:spcPts val="0"/>
              </a:spcBef>
              <a:spcAft>
                <a:spcPts val="0"/>
              </a:spcAft>
              <a:defRPr/>
            </a:pPr>
            <a:r>
              <a:rPr lang="en-US" altLang="zh-CN" sz="1400"/>
              <a:t>	</a:t>
            </a:r>
            <a:r>
              <a:rPr lang="en-US" altLang="zh-CN" sz="1400">
                <a:solidFill>
                  <a:schemeClr val="accent6"/>
                </a:solidFill>
              </a:rPr>
              <a:t>copy_string(from,to);</a:t>
            </a:r>
            <a:r>
              <a:rPr lang="en-US" altLang="zh-CN" sz="1400"/>
              <a:t>	</a:t>
            </a:r>
            <a:r>
              <a:rPr lang="en-US" altLang="zh-CN" sz="1400">
                <a:solidFill>
                  <a:srgbClr val="008000"/>
                </a:solidFill>
              </a:rPr>
              <a:t>//</a:t>
            </a:r>
            <a:r>
              <a:rPr lang="zh-CN" altLang="en-US" sz="1400">
                <a:solidFill>
                  <a:srgbClr val="008000"/>
                </a:solidFill>
              </a:rPr>
              <a:t>实参为字符指针变量</a:t>
            </a:r>
          </a:p>
          <a:p>
            <a:pPr defTabSz="363538" fontAlgn="auto">
              <a:lnSpc>
                <a:spcPct val="120000"/>
              </a:lnSpc>
              <a:spcBef>
                <a:spcPts val="0"/>
              </a:spcBef>
              <a:spcAft>
                <a:spcPts val="0"/>
              </a:spcAft>
              <a:defRPr/>
            </a:pPr>
            <a:r>
              <a:rPr lang="zh-CN" altLang="en-US" sz="1400"/>
              <a:t>	</a:t>
            </a:r>
            <a:r>
              <a:rPr lang="en-US" altLang="zh-CN" sz="1400"/>
              <a:t>printf("\nstring a=%s\nstring b=%s\n",a,b);</a:t>
            </a:r>
          </a:p>
          <a:p>
            <a:pPr defTabSz="363538" fontAlgn="auto">
              <a:lnSpc>
                <a:spcPct val="120000"/>
              </a:lnSpc>
              <a:spcBef>
                <a:spcPts val="0"/>
              </a:spcBef>
              <a:spcAft>
                <a:spcPts val="0"/>
              </a:spcAft>
              <a:defRPr/>
            </a:pPr>
            <a:r>
              <a:rPr lang="en-US" altLang="zh-CN" sz="1400"/>
              <a:t>	return 0;</a:t>
            </a:r>
          </a:p>
          <a:p>
            <a:pPr defTabSz="363538" fontAlgn="auto">
              <a:lnSpc>
                <a:spcPct val="120000"/>
              </a:lnSpc>
              <a:spcBef>
                <a:spcPts val="0"/>
              </a:spcBef>
              <a:spcAft>
                <a:spcPts val="0"/>
              </a:spcAft>
              <a:defRPr/>
            </a:pPr>
            <a:r>
              <a:rPr lang="en-US" altLang="zh-CN" sz="1400"/>
              <a:t>}</a:t>
            </a:r>
          </a:p>
          <a:p>
            <a:pPr defTabSz="363538" fontAlgn="auto">
              <a:lnSpc>
                <a:spcPct val="120000"/>
              </a:lnSpc>
              <a:spcBef>
                <a:spcPts val="0"/>
              </a:spcBef>
              <a:spcAft>
                <a:spcPts val="0"/>
              </a:spcAft>
              <a:defRPr/>
            </a:pPr>
            <a:r>
              <a:rPr lang="en-US" altLang="zh-CN" sz="1400"/>
              <a:t>void copy_string(char from[], char to[]) 		</a:t>
            </a:r>
            <a:r>
              <a:rPr lang="en-US" altLang="zh-CN" sz="1400">
                <a:solidFill>
                  <a:srgbClr val="008000"/>
                </a:solidFill>
              </a:rPr>
              <a:t>//</a:t>
            </a:r>
            <a:r>
              <a:rPr lang="zh-CN" altLang="en-US" sz="1400">
                <a:solidFill>
                  <a:srgbClr val="008000"/>
                </a:solidFill>
              </a:rPr>
              <a:t>形参为字符数组</a:t>
            </a:r>
          </a:p>
          <a:p>
            <a:pPr defTabSz="363538" fontAlgn="auto">
              <a:lnSpc>
                <a:spcPct val="120000"/>
              </a:lnSpc>
              <a:spcBef>
                <a:spcPts val="0"/>
              </a:spcBef>
              <a:spcAft>
                <a:spcPts val="0"/>
              </a:spcAft>
              <a:defRPr/>
            </a:pPr>
            <a:r>
              <a:rPr lang="en-US" altLang="zh-CN" sz="1400"/>
              <a:t>{	int i=0;</a:t>
            </a:r>
          </a:p>
          <a:p>
            <a:pPr defTabSz="363538" fontAlgn="auto">
              <a:lnSpc>
                <a:spcPct val="120000"/>
              </a:lnSpc>
              <a:spcBef>
                <a:spcPts val="0"/>
              </a:spcBef>
              <a:spcAft>
                <a:spcPts val="0"/>
              </a:spcAft>
              <a:defRPr/>
            </a:pPr>
            <a:r>
              <a:rPr lang="en-US" altLang="zh-CN" sz="1400"/>
              <a:t>	while(from[i]!='\0')</a:t>
            </a:r>
          </a:p>
          <a:p>
            <a:pPr defTabSz="363538" fontAlgn="auto">
              <a:lnSpc>
                <a:spcPct val="120000"/>
              </a:lnSpc>
              <a:spcBef>
                <a:spcPts val="0"/>
              </a:spcBef>
              <a:spcAft>
                <a:spcPts val="0"/>
              </a:spcAft>
              <a:defRPr/>
            </a:pPr>
            <a:r>
              <a:rPr lang="en-US" altLang="zh-CN" sz="1400"/>
              <a:t>	{	to[i]=from[i]; i++;}</a:t>
            </a:r>
          </a:p>
          <a:p>
            <a:pPr defTabSz="363538" fontAlgn="auto">
              <a:lnSpc>
                <a:spcPct val="120000"/>
              </a:lnSpc>
              <a:spcBef>
                <a:spcPts val="0"/>
              </a:spcBef>
              <a:spcAft>
                <a:spcPts val="0"/>
              </a:spcAft>
              <a:defRPr/>
            </a:pPr>
            <a:r>
              <a:rPr lang="en-US" altLang="zh-CN" sz="1400"/>
              <a:t>	to[i]='\0';</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sp>
        <p:nvSpPr>
          <p:cNvPr id="92164" name="矩形 3"/>
          <p:cNvSpPr>
            <a:spLocks noChangeArrowheads="1"/>
          </p:cNvSpPr>
          <p:nvPr/>
        </p:nvSpPr>
        <p:spPr bwMode="auto">
          <a:xfrm>
            <a:off x="692150" y="1519238"/>
            <a:ext cx="3043238" cy="369887"/>
          </a:xfrm>
          <a:prstGeom prst="rect">
            <a:avLst/>
          </a:prstGeom>
          <a:noFill/>
          <a:ln w="9525">
            <a:noFill/>
            <a:miter lim="800000"/>
            <a:headEnd/>
            <a:tailEnd/>
          </a:ln>
        </p:spPr>
        <p:txBody>
          <a:bodyPr wrap="none">
            <a:spAutoFit/>
          </a:bodyPr>
          <a:lstStyle/>
          <a:p>
            <a:r>
              <a:rPr lang="en-US" altLang="zh-CN">
                <a:latin typeface="等线"/>
                <a:ea typeface="等线"/>
              </a:rPr>
              <a:t>(2) </a:t>
            </a:r>
            <a:r>
              <a:rPr lang="zh-CN" altLang="en-US">
                <a:latin typeface="等线"/>
                <a:ea typeface="等线"/>
              </a:rPr>
              <a:t>用字符型指针变量作实参</a:t>
            </a:r>
          </a:p>
        </p:txBody>
      </p:sp>
      <p:pic>
        <p:nvPicPr>
          <p:cNvPr id="92165" name="图片 4"/>
          <p:cNvPicPr>
            <a:picLocks noChangeAspect="1"/>
          </p:cNvPicPr>
          <p:nvPr/>
        </p:nvPicPr>
        <p:blipFill>
          <a:blip r:embed="rId3"/>
          <a:srcRect/>
          <a:stretch>
            <a:fillRect/>
          </a:stretch>
        </p:blipFill>
        <p:spPr bwMode="auto">
          <a:xfrm>
            <a:off x="6997700" y="5092700"/>
            <a:ext cx="3476625" cy="1428750"/>
          </a:xfrm>
          <a:prstGeom prst="rect">
            <a:avLst/>
          </a:prstGeom>
          <a:noFill/>
          <a:ln w="9525">
            <a:noFill/>
            <a:miter lim="800000"/>
            <a:headEnd/>
            <a:tailEnd/>
          </a:ln>
        </p:spPr>
      </p:pic>
      <p:grpSp>
        <p:nvGrpSpPr>
          <p:cNvPr id="12" name="组合 11"/>
          <p:cNvGrpSpPr/>
          <p:nvPr/>
        </p:nvGrpSpPr>
        <p:grpSpPr>
          <a:xfrm>
            <a:off x="7211929" y="1920558"/>
            <a:ext cx="3919898" cy="1853540"/>
            <a:chOff x="8050698" y="5019263"/>
            <a:chExt cx="3919898" cy="1853540"/>
          </a:xfrm>
          <a:effectLst>
            <a:outerShdw blurRad="63500" sx="102000" sy="102000" algn="ctr" rotWithShape="0">
              <a:prstClr val="black">
                <a:alpha val="40000"/>
              </a:prstClr>
            </a:outerShdw>
          </a:effectLst>
        </p:grpSpPr>
        <p:sp>
          <p:nvSpPr>
            <p:cNvPr id="13" name="剪去单角的矩形 12"/>
            <p:cNvSpPr/>
            <p:nvPr/>
          </p:nvSpPr>
          <p:spPr>
            <a:xfrm>
              <a:off x="8050698" y="5019263"/>
              <a:ext cx="3919898" cy="1853540"/>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20000"/>
                </a:lnSpc>
                <a:spcBef>
                  <a:spcPts val="0"/>
                </a:spcBef>
                <a:spcAft>
                  <a:spcPts val="0"/>
                </a:spcAft>
                <a:defRPr/>
              </a:pPr>
              <a:endParaRPr lang="zh-CN" altLang="en-US"/>
            </a:p>
          </p:txBody>
        </p:sp>
        <p:pic>
          <p:nvPicPr>
            <p:cNvPr id="15" name="图片 14"/>
            <p:cNvPicPr>
              <a:picLocks noChangeAspect="1"/>
            </p:cNvPicPr>
            <p:nvPr/>
          </p:nvPicPr>
          <p:blipFill>
            <a:blip r:embed="rId4" cstate="print">
              <a:extLst>
                <a:ext uri="{28A0092B-C50C-407E-A947-70E740481C1C}"/>
              </a:extLst>
            </a:blip>
            <a:stretch>
              <a:fillRect/>
            </a:stretch>
          </p:blipFill>
          <p:spPr>
            <a:xfrm>
              <a:off x="8108212" y="5064435"/>
              <a:ext cx="290352" cy="327244"/>
            </a:xfrm>
            <a:prstGeom prst="rect">
              <a:avLst/>
            </a:prstGeom>
          </p:spPr>
        </p:pic>
        <p:sp>
          <p:nvSpPr>
            <p:cNvPr id="16" name="文本框 15"/>
            <p:cNvSpPr txBox="1"/>
            <p:nvPr/>
          </p:nvSpPr>
          <p:spPr>
            <a:xfrm>
              <a:off x="8388006" y="5054496"/>
              <a:ext cx="3334111" cy="1643527"/>
            </a:xfrm>
            <a:prstGeom prst="rect">
              <a:avLst/>
            </a:prstGeom>
            <a:noFill/>
          </p:spPr>
          <p:txBody>
            <a:bodyPr>
              <a:spAutoFit/>
            </a:bodyPr>
            <a:lstStyle/>
            <a:p>
              <a:pPr fontAlgn="auto">
                <a:lnSpc>
                  <a:spcPct val="120000"/>
                </a:lnSpc>
                <a:spcBef>
                  <a:spcPts val="0"/>
                </a:spcBef>
                <a:spcAft>
                  <a:spcPts val="0"/>
                </a:spcAft>
                <a:defRPr/>
              </a:pPr>
              <a:r>
                <a:rPr lang="zh-CN" altLang="en-US" sz="1400">
                  <a:solidFill>
                    <a:schemeClr val="bg1"/>
                  </a:solidFill>
                  <a:latin typeface="+mn-lt"/>
                  <a:ea typeface="+mn-ea"/>
                  <a:cs typeface="+mn-cs"/>
                </a:rPr>
                <a:t>指针变量</a:t>
              </a:r>
              <a:r>
                <a:rPr lang="en-US" altLang="zh-CN" sz="1400">
                  <a:solidFill>
                    <a:schemeClr val="bg1"/>
                  </a:solidFill>
                  <a:latin typeface="+mn-lt"/>
                  <a:ea typeface="+mn-ea"/>
                  <a:cs typeface="+mn-cs"/>
                </a:rPr>
                <a:t>from</a:t>
              </a:r>
              <a:r>
                <a:rPr lang="zh-CN" altLang="en-US" sz="1400">
                  <a:solidFill>
                    <a:schemeClr val="bg1"/>
                  </a:solidFill>
                  <a:latin typeface="+mn-lt"/>
                  <a:ea typeface="+mn-ea"/>
                  <a:cs typeface="+mn-cs"/>
                </a:rPr>
                <a:t>的值是</a:t>
              </a:r>
              <a:r>
                <a:rPr lang="en-US" altLang="zh-CN" sz="1400">
                  <a:solidFill>
                    <a:schemeClr val="bg1"/>
                  </a:solidFill>
                  <a:latin typeface="+mn-lt"/>
                  <a:ea typeface="+mn-ea"/>
                  <a:cs typeface="+mn-cs"/>
                </a:rPr>
                <a:t>a</a:t>
              </a:r>
              <a:r>
                <a:rPr lang="zh-CN" altLang="en-US" sz="1400">
                  <a:solidFill>
                    <a:schemeClr val="bg1"/>
                  </a:solidFill>
                  <a:latin typeface="+mn-lt"/>
                  <a:ea typeface="+mn-ea"/>
                  <a:cs typeface="+mn-cs"/>
                </a:rPr>
                <a:t>数组首元素的地址，指针变量</a:t>
              </a:r>
              <a:r>
                <a:rPr lang="en-US" altLang="zh-CN" sz="1400">
                  <a:solidFill>
                    <a:schemeClr val="bg1"/>
                  </a:solidFill>
                  <a:latin typeface="+mn-lt"/>
                  <a:ea typeface="+mn-ea"/>
                  <a:cs typeface="+mn-cs"/>
                </a:rPr>
                <a:t>to</a:t>
              </a:r>
              <a:r>
                <a:rPr lang="zh-CN" altLang="en-US" sz="1400">
                  <a:solidFill>
                    <a:schemeClr val="bg1"/>
                  </a:solidFill>
                  <a:latin typeface="+mn-lt"/>
                  <a:ea typeface="+mn-ea"/>
                  <a:cs typeface="+mn-cs"/>
                </a:rPr>
                <a:t>的值是</a:t>
              </a:r>
              <a:r>
                <a:rPr lang="en-US" altLang="zh-CN" sz="1400">
                  <a:solidFill>
                    <a:schemeClr val="bg1"/>
                  </a:solidFill>
                  <a:latin typeface="+mn-lt"/>
                  <a:ea typeface="+mn-ea"/>
                  <a:cs typeface="+mn-cs"/>
                </a:rPr>
                <a:t>b</a:t>
              </a:r>
              <a:r>
                <a:rPr lang="zh-CN" altLang="en-US" sz="1400">
                  <a:solidFill>
                    <a:schemeClr val="bg1"/>
                  </a:solidFill>
                  <a:latin typeface="+mn-lt"/>
                  <a:ea typeface="+mn-ea"/>
                  <a:cs typeface="+mn-cs"/>
                </a:rPr>
                <a:t>数组首元素的地址。它们作为实参，把</a:t>
              </a:r>
              <a:r>
                <a:rPr lang="en-US" altLang="zh-CN" sz="1400">
                  <a:solidFill>
                    <a:schemeClr val="bg1"/>
                  </a:solidFill>
                  <a:latin typeface="+mn-lt"/>
                  <a:ea typeface="+mn-ea"/>
                  <a:cs typeface="+mn-cs"/>
                </a:rPr>
                <a:t>a</a:t>
              </a:r>
              <a:r>
                <a:rPr lang="zh-CN" altLang="en-US" sz="1400">
                  <a:solidFill>
                    <a:schemeClr val="bg1"/>
                  </a:solidFill>
                  <a:latin typeface="+mn-lt"/>
                  <a:ea typeface="+mn-ea"/>
                  <a:cs typeface="+mn-cs"/>
                </a:rPr>
                <a:t>数组首元素的地址和</a:t>
              </a:r>
              <a:r>
                <a:rPr lang="en-US" altLang="zh-CN" sz="1400">
                  <a:solidFill>
                    <a:schemeClr val="bg1"/>
                  </a:solidFill>
                  <a:latin typeface="+mn-lt"/>
                  <a:ea typeface="+mn-ea"/>
                  <a:cs typeface="+mn-cs"/>
                </a:rPr>
                <a:t>b</a:t>
              </a:r>
              <a:r>
                <a:rPr lang="zh-CN" altLang="en-US" sz="1400">
                  <a:solidFill>
                    <a:schemeClr val="bg1"/>
                  </a:solidFill>
                  <a:latin typeface="+mn-lt"/>
                  <a:ea typeface="+mn-ea"/>
                  <a:cs typeface="+mn-cs"/>
                </a:rPr>
                <a:t>数组首元素的地址传递给形参数组名</a:t>
              </a:r>
              <a:r>
                <a:rPr lang="en-US" altLang="zh-CN" sz="1400">
                  <a:solidFill>
                    <a:schemeClr val="bg1"/>
                  </a:solidFill>
                  <a:latin typeface="+mn-lt"/>
                  <a:ea typeface="+mn-ea"/>
                  <a:cs typeface="+mn-cs"/>
                </a:rPr>
                <a:t>from</a:t>
              </a:r>
              <a:r>
                <a:rPr lang="zh-CN" altLang="en-US" sz="1400">
                  <a:solidFill>
                    <a:schemeClr val="bg1"/>
                  </a:solidFill>
                  <a:latin typeface="+mn-lt"/>
                  <a:ea typeface="+mn-ea"/>
                  <a:cs typeface="+mn-cs"/>
                </a:rPr>
                <a:t>和</a:t>
              </a:r>
              <a:r>
                <a:rPr lang="en-US" altLang="zh-CN" sz="1400">
                  <a:solidFill>
                    <a:schemeClr val="bg1"/>
                  </a:solidFill>
                  <a:latin typeface="+mn-lt"/>
                  <a:ea typeface="+mn-ea"/>
                  <a:cs typeface="+mn-cs"/>
                </a:rPr>
                <a:t>to(</a:t>
              </a:r>
              <a:r>
                <a:rPr lang="zh-CN" altLang="en-US" sz="1400">
                  <a:solidFill>
                    <a:schemeClr val="bg1"/>
                  </a:solidFill>
                  <a:latin typeface="+mn-lt"/>
                  <a:ea typeface="+mn-ea"/>
                  <a:cs typeface="+mn-cs"/>
                </a:rPr>
                <a:t>它们实质上也是指针变量</a:t>
              </a:r>
              <a:r>
                <a:rPr lang="en-US" altLang="zh-CN" sz="1400">
                  <a:solidFill>
                    <a:schemeClr val="bg1"/>
                  </a:solidFill>
                  <a:latin typeface="+mn-lt"/>
                  <a:ea typeface="+mn-ea"/>
                  <a:cs typeface="+mn-cs"/>
                </a:rPr>
                <a:t>)</a:t>
              </a:r>
              <a:r>
                <a:rPr lang="zh-CN" altLang="en-US" sz="1400">
                  <a:solidFill>
                    <a:schemeClr val="bg1"/>
                  </a:solidFill>
                  <a:latin typeface="+mn-lt"/>
                  <a:ea typeface="+mn-ea"/>
                  <a:cs typeface="+mn-cs"/>
                </a:rPr>
                <a:t>。其他与程序</a:t>
              </a:r>
              <a:r>
                <a:rPr lang="en-US" altLang="zh-CN" sz="1400">
                  <a:solidFill>
                    <a:schemeClr val="bg1"/>
                  </a:solidFill>
                  <a:latin typeface="+mn-lt"/>
                  <a:ea typeface="+mn-ea"/>
                  <a:cs typeface="+mn-cs"/>
                </a:rPr>
                <a:t>(1)</a:t>
              </a:r>
              <a:r>
                <a:rPr lang="zh-CN" altLang="en-US" sz="1400">
                  <a:solidFill>
                    <a:schemeClr val="bg1"/>
                  </a:solidFill>
                  <a:latin typeface="+mn-lt"/>
                  <a:ea typeface="+mn-ea"/>
                  <a:cs typeface="+mn-cs"/>
                </a:rPr>
                <a:t>相同。</a:t>
              </a:r>
              <a:endParaRPr lang="en-US" altLang="zh-CN" sz="1400" b="1">
                <a:solidFill>
                  <a:schemeClr val="bg1"/>
                </a:solidFill>
                <a:latin typeface="+mn-lt"/>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68350" y="5078413"/>
            <a:ext cx="6000750" cy="14017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4210" name="标题 1"/>
          <p:cNvSpPr>
            <a:spLocks noGrp="1"/>
          </p:cNvSpPr>
          <p:nvPr>
            <p:ph type="title"/>
          </p:nvPr>
        </p:nvSpPr>
        <p:spPr>
          <a:xfrm>
            <a:off x="692150" y="215900"/>
            <a:ext cx="10515600" cy="954088"/>
          </a:xfrm>
        </p:spPr>
        <p:txBody>
          <a:bodyPr/>
          <a:lstStyle/>
          <a:p>
            <a:r>
              <a:rPr lang="zh-CN" altLang="en-US" smtClean="0"/>
              <a:t>字符指针作函数参数</a:t>
            </a:r>
          </a:p>
        </p:txBody>
      </p:sp>
      <p:sp>
        <p:nvSpPr>
          <p:cNvPr id="94211" name="内容占位符 2"/>
          <p:cNvSpPr>
            <a:spLocks noGrp="1"/>
          </p:cNvSpPr>
          <p:nvPr>
            <p:ph idx="1"/>
          </p:nvPr>
        </p:nvSpPr>
        <p:spPr>
          <a:xfrm>
            <a:off x="560388" y="966788"/>
            <a:ext cx="11158537"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8.20】</a:t>
            </a:r>
            <a:r>
              <a:rPr lang="zh-CN" altLang="en-US" sz="2000" smtClean="0">
                <a:solidFill>
                  <a:schemeClr val="accent1"/>
                </a:solidFill>
              </a:rPr>
              <a:t>用函数调用实现字符串的复制。</a:t>
            </a:r>
          </a:p>
        </p:txBody>
      </p:sp>
      <p:sp>
        <p:nvSpPr>
          <p:cNvPr id="14" name="圆角矩形 12">
            <a:extLst>
              <a:ext uri="{FF2B5EF4-FFF2-40B4-BE49-F238E27FC236}"/>
            </a:extLst>
          </p:cNvPr>
          <p:cNvSpPr/>
          <p:nvPr/>
        </p:nvSpPr>
        <p:spPr>
          <a:xfrm>
            <a:off x="158750" y="1920875"/>
            <a:ext cx="6610350" cy="4757738"/>
          </a:xfrm>
          <a:prstGeom prst="roundRect">
            <a:avLst>
              <a:gd name="adj" fmla="val 1079"/>
            </a:avLst>
          </a:prstGeom>
          <a:noFill/>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void copy_string(char *from, char *to);</a:t>
            </a:r>
          </a:p>
          <a:p>
            <a:pPr defTabSz="363538" fontAlgn="auto">
              <a:lnSpc>
                <a:spcPct val="120000"/>
              </a:lnSpc>
              <a:spcBef>
                <a:spcPts val="0"/>
              </a:spcBef>
              <a:spcAft>
                <a:spcPts val="0"/>
              </a:spcAft>
              <a:defRPr/>
            </a:pPr>
            <a:r>
              <a:rPr lang="en-US" altLang="zh-CN" sz="1400"/>
              <a:t>	char *a="I am a teacher.";		</a:t>
            </a:r>
            <a:r>
              <a:rPr lang="en-US" altLang="zh-CN" sz="1400">
                <a:solidFill>
                  <a:srgbClr val="008000"/>
                </a:solidFill>
              </a:rPr>
              <a:t>//a</a:t>
            </a:r>
            <a:r>
              <a:rPr lang="zh-CN" altLang="en-US" sz="1400">
                <a:solidFill>
                  <a:srgbClr val="008000"/>
                </a:solidFill>
              </a:rPr>
              <a:t>是</a:t>
            </a:r>
            <a:r>
              <a:rPr lang="en-US" altLang="zh-CN" sz="1400">
                <a:solidFill>
                  <a:srgbClr val="008000"/>
                </a:solidFill>
              </a:rPr>
              <a:t>char*</a:t>
            </a:r>
            <a:r>
              <a:rPr lang="zh-CN" altLang="en-US" sz="1400">
                <a:solidFill>
                  <a:srgbClr val="008000"/>
                </a:solidFill>
              </a:rPr>
              <a:t>型指针变量</a:t>
            </a:r>
          </a:p>
          <a:p>
            <a:pPr defTabSz="363538" fontAlgn="auto">
              <a:lnSpc>
                <a:spcPct val="120000"/>
              </a:lnSpc>
              <a:spcBef>
                <a:spcPts val="0"/>
              </a:spcBef>
              <a:spcAft>
                <a:spcPts val="0"/>
              </a:spcAft>
              <a:defRPr/>
            </a:pPr>
            <a:r>
              <a:rPr lang="zh-CN" altLang="en-US" sz="1400"/>
              <a:t>	</a:t>
            </a:r>
            <a:r>
              <a:rPr lang="en-US" altLang="zh-CN" sz="1400"/>
              <a:t>char b[]="You are a student.";	</a:t>
            </a:r>
            <a:r>
              <a:rPr lang="en-US" altLang="zh-CN" sz="1400">
                <a:solidFill>
                  <a:srgbClr val="008000"/>
                </a:solidFill>
              </a:rPr>
              <a:t>//b</a:t>
            </a:r>
            <a:r>
              <a:rPr lang="zh-CN" altLang="en-US" sz="1400">
                <a:solidFill>
                  <a:srgbClr val="008000"/>
                </a:solidFill>
              </a:rPr>
              <a:t>是字符数组</a:t>
            </a:r>
          </a:p>
          <a:p>
            <a:pPr defTabSz="363538" fontAlgn="auto">
              <a:lnSpc>
                <a:spcPct val="120000"/>
              </a:lnSpc>
              <a:spcBef>
                <a:spcPts val="0"/>
              </a:spcBef>
              <a:spcAft>
                <a:spcPts val="0"/>
              </a:spcAft>
              <a:defRPr/>
            </a:pPr>
            <a:r>
              <a:rPr lang="zh-CN" altLang="en-US" sz="1400"/>
              <a:t>	</a:t>
            </a:r>
            <a:r>
              <a:rPr lang="en-US" altLang="zh-CN" sz="1400"/>
              <a:t>char *p=b;		</a:t>
            </a:r>
            <a:r>
              <a:rPr lang="en-US" altLang="zh-CN" sz="1400">
                <a:solidFill>
                  <a:srgbClr val="008000"/>
                </a:solidFill>
              </a:rPr>
              <a:t>//</a:t>
            </a:r>
            <a:r>
              <a:rPr lang="zh-CN" altLang="en-US" sz="1400">
                <a:solidFill>
                  <a:srgbClr val="008000"/>
                </a:solidFill>
              </a:rPr>
              <a:t>使指针变量</a:t>
            </a:r>
            <a:r>
              <a:rPr lang="en-US" altLang="zh-CN" sz="1400">
                <a:solidFill>
                  <a:srgbClr val="008000"/>
                </a:solidFill>
              </a:rPr>
              <a:t>p</a:t>
            </a:r>
            <a:r>
              <a:rPr lang="zh-CN" altLang="en-US" sz="1400">
                <a:solidFill>
                  <a:srgbClr val="008000"/>
                </a:solidFill>
              </a:rPr>
              <a:t>指向</a:t>
            </a:r>
            <a:r>
              <a:rPr lang="en-US" altLang="zh-CN" sz="1400">
                <a:solidFill>
                  <a:srgbClr val="008000"/>
                </a:solidFill>
              </a:rPr>
              <a:t>b</a:t>
            </a:r>
            <a:r>
              <a:rPr lang="zh-CN" altLang="en-US" sz="1400">
                <a:solidFill>
                  <a:srgbClr val="008000"/>
                </a:solidFill>
              </a:rPr>
              <a:t>数组首元素</a:t>
            </a:r>
          </a:p>
          <a:p>
            <a:pPr defTabSz="363538" fontAlgn="auto">
              <a:lnSpc>
                <a:spcPct val="120000"/>
              </a:lnSpc>
              <a:spcBef>
                <a:spcPts val="0"/>
              </a:spcBef>
              <a:spcAft>
                <a:spcPts val="0"/>
              </a:spcAft>
              <a:defRPr/>
            </a:pPr>
            <a:r>
              <a:rPr lang="zh-CN" altLang="en-US" sz="1400"/>
              <a:t>	</a:t>
            </a:r>
            <a:r>
              <a:rPr lang="en-US" altLang="zh-CN" sz="1400"/>
              <a:t>printf("string a=%s\nstring b=%s\n",a,b);	</a:t>
            </a:r>
            <a:r>
              <a:rPr lang="en-US" altLang="zh-CN" sz="1400">
                <a:solidFill>
                  <a:srgbClr val="008000"/>
                </a:solidFill>
              </a:rPr>
              <a:t>//</a:t>
            </a:r>
            <a:r>
              <a:rPr lang="zh-CN" altLang="en-US" sz="1400">
                <a:solidFill>
                  <a:srgbClr val="008000"/>
                </a:solidFill>
              </a:rPr>
              <a:t>输出</a:t>
            </a:r>
            <a:r>
              <a:rPr lang="en-US" altLang="zh-CN" sz="1400">
                <a:solidFill>
                  <a:srgbClr val="008000"/>
                </a:solidFill>
              </a:rPr>
              <a:t>a</a:t>
            </a:r>
            <a:r>
              <a:rPr lang="zh-CN" altLang="en-US" sz="1400">
                <a:solidFill>
                  <a:srgbClr val="008000"/>
                </a:solidFill>
              </a:rPr>
              <a:t>串和</a:t>
            </a:r>
            <a:r>
              <a:rPr lang="en-US" altLang="zh-CN" sz="1400">
                <a:solidFill>
                  <a:srgbClr val="008000"/>
                </a:solidFill>
              </a:rPr>
              <a:t>b</a:t>
            </a:r>
            <a:r>
              <a:rPr lang="zh-CN" altLang="en-US" sz="1400">
                <a:solidFill>
                  <a:srgbClr val="008000"/>
                </a:solidFill>
              </a:rPr>
              <a:t>串</a:t>
            </a:r>
          </a:p>
          <a:p>
            <a:pPr defTabSz="363538" fontAlgn="auto">
              <a:lnSpc>
                <a:spcPct val="120000"/>
              </a:lnSpc>
              <a:spcBef>
                <a:spcPts val="0"/>
              </a:spcBef>
              <a:spcAft>
                <a:spcPts val="0"/>
              </a:spcAft>
              <a:defRPr/>
            </a:pPr>
            <a:r>
              <a:rPr lang="zh-CN" altLang="en-US" sz="1400"/>
              <a:t>	</a:t>
            </a:r>
            <a:r>
              <a:rPr lang="en-US" altLang="zh-CN" sz="1400"/>
              <a:t>printf("copy string a to string b:\n");</a:t>
            </a:r>
          </a:p>
          <a:p>
            <a:pPr defTabSz="363538" fontAlgn="auto">
              <a:lnSpc>
                <a:spcPct val="120000"/>
              </a:lnSpc>
              <a:spcBef>
                <a:spcPts val="0"/>
              </a:spcBef>
              <a:spcAft>
                <a:spcPts val="0"/>
              </a:spcAft>
              <a:defRPr/>
            </a:pPr>
            <a:r>
              <a:rPr lang="en-US" altLang="zh-CN" sz="1400"/>
              <a:t>	</a:t>
            </a:r>
            <a:r>
              <a:rPr lang="en-US" altLang="zh-CN" sz="1400">
                <a:solidFill>
                  <a:schemeClr val="accent6"/>
                </a:solidFill>
              </a:rPr>
              <a:t>copy_string(a,p);</a:t>
            </a:r>
            <a:r>
              <a:rPr lang="en-US" altLang="zh-CN" sz="140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copy_string</a:t>
            </a:r>
            <a:r>
              <a:rPr lang="zh-CN" altLang="en-US" sz="1400">
                <a:solidFill>
                  <a:srgbClr val="008000"/>
                </a:solidFill>
              </a:rPr>
              <a:t>函数，实参为指针变量</a:t>
            </a:r>
          </a:p>
          <a:p>
            <a:pPr defTabSz="363538" fontAlgn="auto">
              <a:lnSpc>
                <a:spcPct val="120000"/>
              </a:lnSpc>
              <a:spcBef>
                <a:spcPts val="0"/>
              </a:spcBef>
              <a:spcAft>
                <a:spcPts val="0"/>
              </a:spcAft>
              <a:defRPr/>
            </a:pPr>
            <a:r>
              <a:rPr lang="zh-CN" altLang="en-US" sz="1400"/>
              <a:t>	</a:t>
            </a:r>
            <a:r>
              <a:rPr lang="en-US" altLang="zh-CN" sz="1400"/>
              <a:t>printf("\nstring a=%s\nstring b=%s\n",a,b);	</a:t>
            </a:r>
            <a:r>
              <a:rPr lang="en-US" altLang="zh-CN" sz="1400">
                <a:solidFill>
                  <a:srgbClr val="008000"/>
                </a:solidFill>
              </a:rPr>
              <a:t>//</a:t>
            </a:r>
            <a:r>
              <a:rPr lang="zh-CN" altLang="en-US" sz="1400">
                <a:solidFill>
                  <a:srgbClr val="008000"/>
                </a:solidFill>
              </a:rPr>
              <a:t>输出改变后的</a:t>
            </a:r>
            <a:r>
              <a:rPr lang="en-US" altLang="zh-CN" sz="1400">
                <a:solidFill>
                  <a:srgbClr val="008000"/>
                </a:solidFill>
              </a:rPr>
              <a:t>a</a:t>
            </a:r>
            <a:r>
              <a:rPr lang="zh-CN" altLang="en-US" sz="1400">
                <a:solidFill>
                  <a:srgbClr val="008000"/>
                </a:solidFill>
              </a:rPr>
              <a:t>串和</a:t>
            </a:r>
            <a:r>
              <a:rPr lang="en-US" altLang="zh-CN" sz="1400">
                <a:solidFill>
                  <a:srgbClr val="008000"/>
                </a:solidFill>
              </a:rPr>
              <a:t>b</a:t>
            </a:r>
            <a:r>
              <a:rPr lang="zh-CN" altLang="en-US" sz="1400">
                <a:solidFill>
                  <a:srgbClr val="008000"/>
                </a:solidFill>
              </a:rPr>
              <a:t>串</a:t>
            </a:r>
          </a:p>
          <a:p>
            <a:pPr defTabSz="363538" fontAlgn="auto">
              <a:lnSpc>
                <a:spcPct val="120000"/>
              </a:lnSpc>
              <a:spcBef>
                <a:spcPts val="0"/>
              </a:spcBef>
              <a:spcAft>
                <a:spcPts val="0"/>
              </a:spcAft>
              <a:defRPr/>
            </a:pPr>
            <a:r>
              <a:rPr lang="zh-CN" altLang="en-US" sz="1400"/>
              <a:t>	</a:t>
            </a:r>
            <a:r>
              <a:rPr lang="en-US" altLang="zh-CN" sz="1400"/>
              <a:t>return 0;</a:t>
            </a:r>
          </a:p>
          <a:p>
            <a:pPr defTabSz="363538" fontAlgn="auto">
              <a:lnSpc>
                <a:spcPct val="120000"/>
              </a:lnSpc>
              <a:spcBef>
                <a:spcPts val="0"/>
              </a:spcBef>
              <a:spcAft>
                <a:spcPts val="0"/>
              </a:spcAft>
              <a:defRPr/>
            </a:pPr>
            <a:r>
              <a:rPr lang="en-US" altLang="zh-CN" sz="1400"/>
              <a:t>}</a:t>
            </a:r>
          </a:p>
          <a:p>
            <a:pPr defTabSz="363538" fontAlgn="auto">
              <a:lnSpc>
                <a:spcPct val="120000"/>
              </a:lnSpc>
              <a:spcBef>
                <a:spcPts val="0"/>
              </a:spcBef>
              <a:spcAft>
                <a:spcPts val="0"/>
              </a:spcAft>
              <a:defRPr/>
            </a:pPr>
            <a:r>
              <a:rPr lang="en-US" altLang="zh-CN" sz="1400"/>
              <a:t>void copy_string(</a:t>
            </a:r>
            <a:r>
              <a:rPr lang="en-US" altLang="zh-CN" sz="1400">
                <a:solidFill>
                  <a:schemeClr val="accent6"/>
                </a:solidFill>
              </a:rPr>
              <a:t>char *from, char *to</a:t>
            </a:r>
            <a:r>
              <a:rPr lang="en-US" altLang="zh-CN" sz="1400"/>
              <a:t>)	</a:t>
            </a:r>
            <a:r>
              <a:rPr lang="en-US" altLang="zh-CN" sz="1400">
                <a:solidFill>
                  <a:srgbClr val="008000"/>
                </a:solidFill>
              </a:rPr>
              <a:t>//</a:t>
            </a:r>
            <a:r>
              <a:rPr lang="zh-CN" altLang="en-US" sz="1400">
                <a:solidFill>
                  <a:srgbClr val="008000"/>
                </a:solidFill>
              </a:rPr>
              <a:t>定义函数，形参为字符指针变量</a:t>
            </a:r>
          </a:p>
          <a:p>
            <a:pPr defTabSz="363538" fontAlgn="auto">
              <a:lnSpc>
                <a:spcPct val="120000"/>
              </a:lnSpc>
              <a:spcBef>
                <a:spcPts val="0"/>
              </a:spcBef>
              <a:spcAft>
                <a:spcPts val="0"/>
              </a:spcAft>
              <a:defRPr/>
            </a:pPr>
            <a:r>
              <a:rPr lang="en-US" altLang="zh-CN" sz="1400"/>
              <a:t>{	for(;*from!='\0';from++,to++)</a:t>
            </a:r>
          </a:p>
          <a:p>
            <a:pPr defTabSz="363538" fontAlgn="auto">
              <a:lnSpc>
                <a:spcPct val="120000"/>
              </a:lnSpc>
              <a:spcBef>
                <a:spcPts val="0"/>
              </a:spcBef>
              <a:spcAft>
                <a:spcPts val="0"/>
              </a:spcAft>
              <a:defRPr/>
            </a:pPr>
            <a:r>
              <a:rPr lang="en-US" altLang="zh-CN" sz="1400"/>
              <a:t>	{	*to=*from;}</a:t>
            </a:r>
          </a:p>
          <a:p>
            <a:pPr defTabSz="363538" fontAlgn="auto">
              <a:lnSpc>
                <a:spcPct val="120000"/>
              </a:lnSpc>
              <a:spcBef>
                <a:spcPts val="0"/>
              </a:spcBef>
              <a:spcAft>
                <a:spcPts val="0"/>
              </a:spcAft>
              <a:defRPr/>
            </a:pPr>
            <a:r>
              <a:rPr lang="en-US" altLang="zh-CN" sz="1400"/>
              <a:t>	*to='\0';</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sp>
        <p:nvSpPr>
          <p:cNvPr id="94213" name="矩形 3"/>
          <p:cNvSpPr>
            <a:spLocks noChangeArrowheads="1"/>
          </p:cNvSpPr>
          <p:nvPr/>
        </p:nvSpPr>
        <p:spPr bwMode="auto">
          <a:xfrm>
            <a:off x="692150" y="1519238"/>
            <a:ext cx="3503613" cy="369887"/>
          </a:xfrm>
          <a:prstGeom prst="rect">
            <a:avLst/>
          </a:prstGeom>
          <a:noFill/>
          <a:ln w="9525">
            <a:noFill/>
            <a:miter lim="800000"/>
            <a:headEnd/>
            <a:tailEnd/>
          </a:ln>
        </p:spPr>
        <p:txBody>
          <a:bodyPr wrap="none">
            <a:spAutoFit/>
          </a:bodyPr>
          <a:lstStyle/>
          <a:p>
            <a:r>
              <a:rPr lang="en-US" altLang="zh-CN">
                <a:latin typeface="等线"/>
                <a:ea typeface="等线"/>
              </a:rPr>
              <a:t>(3) </a:t>
            </a:r>
            <a:r>
              <a:rPr lang="zh-CN" altLang="en-US">
                <a:latin typeface="等线"/>
                <a:ea typeface="等线"/>
              </a:rPr>
              <a:t>用字符指针变量作形参和实参</a:t>
            </a:r>
          </a:p>
        </p:txBody>
      </p:sp>
      <p:pic>
        <p:nvPicPr>
          <p:cNvPr id="94214" name="图片 4"/>
          <p:cNvPicPr>
            <a:picLocks noChangeAspect="1"/>
          </p:cNvPicPr>
          <p:nvPr/>
        </p:nvPicPr>
        <p:blipFill>
          <a:blip r:embed="rId3"/>
          <a:srcRect/>
          <a:stretch>
            <a:fillRect/>
          </a:stretch>
        </p:blipFill>
        <p:spPr bwMode="auto">
          <a:xfrm>
            <a:off x="3768725" y="5335588"/>
            <a:ext cx="3476625" cy="1428750"/>
          </a:xfrm>
          <a:prstGeom prst="rect">
            <a:avLst/>
          </a:prstGeom>
          <a:noFill/>
          <a:ln w="9525">
            <a:noFill/>
            <a:miter lim="800000"/>
            <a:headEnd/>
            <a:tailEnd/>
          </a:ln>
        </p:spPr>
      </p:pic>
      <p:sp>
        <p:nvSpPr>
          <p:cNvPr id="6" name="圆角右箭头 5"/>
          <p:cNvSpPr/>
          <p:nvPr/>
        </p:nvSpPr>
        <p:spPr>
          <a:xfrm>
            <a:off x="6461125" y="215900"/>
            <a:ext cx="957263" cy="4862513"/>
          </a:xfrm>
          <a:prstGeom prst="bentArrow">
            <a:avLst/>
          </a:prstGeom>
          <a:ln>
            <a:noFill/>
          </a:ln>
        </p:spPr>
        <p:style>
          <a:lnRef idx="3">
            <a:schemeClr val="lt1"/>
          </a:lnRef>
          <a:fillRef idx="1">
            <a:schemeClr val="accent2"/>
          </a:fillRef>
          <a:effectRef idx="1">
            <a:schemeClr val="accent2"/>
          </a:effectRef>
          <a:fontRef idx="minor">
            <a:schemeClr val="lt1"/>
          </a:fontRef>
        </p:style>
        <p:txBody>
          <a:bodyPr lIns="0" anchor="ctr"/>
          <a:lstStyle/>
          <a:p>
            <a:pPr fontAlgn="auto">
              <a:spcBef>
                <a:spcPts val="0"/>
              </a:spcBef>
              <a:spcAft>
                <a:spcPts val="0"/>
              </a:spcAft>
              <a:defRPr/>
            </a:pPr>
            <a:r>
              <a:rPr lang="zh-CN" altLang="en-US" b="1">
                <a:solidFill>
                  <a:schemeClr val="bg1"/>
                </a:solidFill>
              </a:rPr>
              <a:t>改</a:t>
            </a:r>
            <a:endParaRPr lang="en-US" altLang="zh-CN" b="1">
              <a:solidFill>
                <a:schemeClr val="bg1"/>
              </a:solidFill>
            </a:endParaRPr>
          </a:p>
          <a:p>
            <a:pPr fontAlgn="auto">
              <a:spcBef>
                <a:spcPts val="0"/>
              </a:spcBef>
              <a:spcAft>
                <a:spcPts val="0"/>
              </a:spcAft>
              <a:defRPr/>
            </a:pPr>
            <a:endParaRPr lang="en-US" altLang="zh-CN" b="1">
              <a:solidFill>
                <a:schemeClr val="bg1"/>
              </a:solidFill>
            </a:endParaRPr>
          </a:p>
          <a:p>
            <a:pPr fontAlgn="auto">
              <a:spcBef>
                <a:spcPts val="0"/>
              </a:spcBef>
              <a:spcAft>
                <a:spcPts val="0"/>
              </a:spcAft>
              <a:defRPr/>
            </a:pPr>
            <a:r>
              <a:rPr lang="zh-CN" altLang="en-US" b="1">
                <a:solidFill>
                  <a:schemeClr val="bg1"/>
                </a:solidFill>
              </a:rPr>
              <a:t>进</a:t>
            </a:r>
          </a:p>
        </p:txBody>
      </p:sp>
      <p:sp>
        <p:nvSpPr>
          <p:cNvPr id="17" name="圆角矩形 12">
            <a:extLst>
              <a:ext uri="{FF2B5EF4-FFF2-40B4-BE49-F238E27FC236}"/>
            </a:extLst>
          </p:cNvPr>
          <p:cNvSpPr/>
          <p:nvPr/>
        </p:nvSpPr>
        <p:spPr>
          <a:xfrm>
            <a:off x="7429500" y="1235075"/>
            <a:ext cx="3919538" cy="1311275"/>
          </a:xfrm>
          <a:prstGeom prst="roundRect">
            <a:avLst>
              <a:gd name="adj" fmla="val 5385"/>
            </a:avLst>
          </a:prstGeom>
          <a:noFill/>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void copy_string(char *from, char *to)</a:t>
            </a:r>
          </a:p>
          <a:p>
            <a:pPr defTabSz="363538" fontAlgn="auto">
              <a:lnSpc>
                <a:spcPct val="120000"/>
              </a:lnSpc>
              <a:spcBef>
                <a:spcPts val="0"/>
              </a:spcBef>
              <a:spcAft>
                <a:spcPts val="0"/>
              </a:spcAft>
              <a:defRPr/>
            </a:pPr>
            <a:r>
              <a:rPr lang="en-US" altLang="zh-CN" sz="1400"/>
              <a:t>{	while((*to=*from)!='\0')</a:t>
            </a:r>
          </a:p>
          <a:p>
            <a:pPr defTabSz="363538" fontAlgn="auto">
              <a:lnSpc>
                <a:spcPct val="120000"/>
              </a:lnSpc>
              <a:spcBef>
                <a:spcPts val="0"/>
              </a:spcBef>
              <a:spcAft>
                <a:spcPts val="0"/>
              </a:spcAft>
              <a:defRPr/>
            </a:pPr>
            <a:r>
              <a:rPr lang="en-US" altLang="zh-CN" sz="1400"/>
              <a:t>	//</a:t>
            </a:r>
            <a:r>
              <a:rPr lang="zh-CN" altLang="en-US" sz="1400"/>
              <a:t>或</a:t>
            </a:r>
            <a:r>
              <a:rPr lang="en-US" altLang="zh-CN" sz="1400"/>
              <a:t>while(*to=*from)</a:t>
            </a:r>
          </a:p>
          <a:p>
            <a:pPr defTabSz="363538" fontAlgn="auto">
              <a:lnSpc>
                <a:spcPct val="120000"/>
              </a:lnSpc>
              <a:spcBef>
                <a:spcPts val="0"/>
              </a:spcBef>
              <a:spcAft>
                <a:spcPts val="0"/>
              </a:spcAft>
              <a:defRPr/>
            </a:pPr>
            <a:r>
              <a:rPr lang="en-US" altLang="zh-CN" sz="1400"/>
              <a:t>	{	to++; from++;}</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sp>
        <p:nvSpPr>
          <p:cNvPr id="18" name="圆角矩形 12">
            <a:extLst>
              <a:ext uri="{FF2B5EF4-FFF2-40B4-BE49-F238E27FC236}"/>
            </a:extLst>
          </p:cNvPr>
          <p:cNvSpPr/>
          <p:nvPr/>
        </p:nvSpPr>
        <p:spPr>
          <a:xfrm>
            <a:off x="7429500" y="4303713"/>
            <a:ext cx="3919538" cy="1071562"/>
          </a:xfrm>
          <a:prstGeom prst="roundRect">
            <a:avLst>
              <a:gd name="adj" fmla="val 5453"/>
            </a:avLst>
          </a:prstGeom>
          <a:noFill/>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void copy_string(char *from, char *to)</a:t>
            </a:r>
          </a:p>
          <a:p>
            <a:pPr defTabSz="363538" fontAlgn="auto">
              <a:lnSpc>
                <a:spcPct val="120000"/>
              </a:lnSpc>
              <a:spcBef>
                <a:spcPts val="0"/>
              </a:spcBef>
              <a:spcAft>
                <a:spcPts val="0"/>
              </a:spcAft>
              <a:defRPr/>
            </a:pPr>
            <a:r>
              <a:rPr lang="en-US" altLang="zh-CN" sz="1400"/>
              <a:t>{	while((*to++=*from++)!='\0');</a:t>
            </a:r>
          </a:p>
          <a:p>
            <a:pPr defTabSz="363538" fontAlgn="auto">
              <a:lnSpc>
                <a:spcPct val="120000"/>
              </a:lnSpc>
              <a:spcBef>
                <a:spcPts val="0"/>
              </a:spcBef>
              <a:spcAft>
                <a:spcPts val="0"/>
              </a:spcAft>
              <a:defRPr/>
            </a:pPr>
            <a:r>
              <a:rPr lang="en-US" altLang="zh-CN" sz="1400"/>
              <a:t>	//</a:t>
            </a:r>
            <a:r>
              <a:rPr lang="zh-CN" altLang="en-US" sz="1400"/>
              <a:t>或</a:t>
            </a:r>
            <a:r>
              <a:rPr lang="en-US" altLang="zh-CN" sz="1400"/>
              <a:t>while(*to++=*from++)</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sp>
        <p:nvSpPr>
          <p:cNvPr id="19" name="圆角矩形 12">
            <a:extLst>
              <a:ext uri="{FF2B5EF4-FFF2-40B4-BE49-F238E27FC236}"/>
            </a:extLst>
          </p:cNvPr>
          <p:cNvSpPr/>
          <p:nvPr/>
        </p:nvSpPr>
        <p:spPr>
          <a:xfrm>
            <a:off x="7429500" y="2632075"/>
            <a:ext cx="3932238" cy="1592263"/>
          </a:xfrm>
          <a:prstGeom prst="roundRect">
            <a:avLst>
              <a:gd name="adj" fmla="val 3578"/>
            </a:avLst>
          </a:prstGeom>
          <a:noFill/>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void copy_string(char *from, char *to)</a:t>
            </a:r>
          </a:p>
          <a:p>
            <a:pPr defTabSz="363538" fontAlgn="auto">
              <a:lnSpc>
                <a:spcPct val="120000"/>
              </a:lnSpc>
              <a:spcBef>
                <a:spcPts val="0"/>
              </a:spcBef>
              <a:spcAft>
                <a:spcPts val="0"/>
              </a:spcAft>
              <a:defRPr/>
            </a:pPr>
            <a:r>
              <a:rPr lang="en-US" altLang="zh-CN" sz="1400"/>
              <a:t>{	while(*from!='\0')</a:t>
            </a:r>
          </a:p>
          <a:p>
            <a:pPr defTabSz="363538" fontAlgn="auto">
              <a:lnSpc>
                <a:spcPct val="120000"/>
              </a:lnSpc>
              <a:spcBef>
                <a:spcPts val="0"/>
              </a:spcBef>
              <a:spcAft>
                <a:spcPts val="0"/>
              </a:spcAft>
              <a:defRPr/>
            </a:pPr>
            <a:r>
              <a:rPr lang="en-US" altLang="zh-CN" sz="1400"/>
              <a:t>	//</a:t>
            </a:r>
            <a:r>
              <a:rPr lang="zh-CN" altLang="en-US" sz="1400"/>
              <a:t>或</a:t>
            </a:r>
            <a:r>
              <a:rPr lang="en-US" altLang="zh-CN" sz="1400"/>
              <a:t>while(*from)</a:t>
            </a:r>
            <a:r>
              <a:rPr lang="zh-CN" altLang="en-US" sz="1400"/>
              <a:t> ，</a:t>
            </a:r>
            <a:r>
              <a:rPr lang="zh-CN" altLang="en-US" sz="1400">
                <a:solidFill>
                  <a:schemeClr val="accent6"/>
                </a:solidFill>
              </a:rPr>
              <a:t>因为</a:t>
            </a:r>
            <a:r>
              <a:rPr lang="en-US" altLang="zh-CN" sz="1400">
                <a:solidFill>
                  <a:schemeClr val="accent6"/>
                </a:solidFill>
              </a:rPr>
              <a:t>'\0'</a:t>
            </a:r>
            <a:r>
              <a:rPr lang="zh-CN" altLang="en-US" sz="1400">
                <a:solidFill>
                  <a:schemeClr val="accent6"/>
                </a:solidFill>
              </a:rPr>
              <a:t>的</a:t>
            </a:r>
            <a:r>
              <a:rPr lang="en-US" altLang="zh-CN" sz="1400">
                <a:solidFill>
                  <a:schemeClr val="accent6"/>
                </a:solidFill>
              </a:rPr>
              <a:t>ASCII</a:t>
            </a:r>
            <a:r>
              <a:rPr lang="zh-CN" altLang="en-US" sz="1400">
                <a:solidFill>
                  <a:schemeClr val="accent6"/>
                </a:solidFill>
              </a:rPr>
              <a:t>码为</a:t>
            </a:r>
            <a:r>
              <a:rPr lang="en-US" altLang="zh-CN" sz="1400">
                <a:solidFill>
                  <a:schemeClr val="accent6"/>
                </a:solidFill>
              </a:rPr>
              <a:t>0</a:t>
            </a:r>
          </a:p>
          <a:p>
            <a:pPr defTabSz="363538" fontAlgn="auto">
              <a:lnSpc>
                <a:spcPct val="120000"/>
              </a:lnSpc>
              <a:spcBef>
                <a:spcPts val="0"/>
              </a:spcBef>
              <a:spcAft>
                <a:spcPts val="0"/>
              </a:spcAft>
              <a:defRPr/>
            </a:pPr>
            <a:r>
              <a:rPr lang="en-US" altLang="zh-CN" sz="1400"/>
              <a:t>		*to++=*from++;</a:t>
            </a:r>
            <a:endParaRPr lang="zh-CN" altLang="en-US" sz="1400"/>
          </a:p>
          <a:p>
            <a:pPr defTabSz="363538" fontAlgn="auto">
              <a:lnSpc>
                <a:spcPct val="120000"/>
              </a:lnSpc>
              <a:spcBef>
                <a:spcPts val="0"/>
              </a:spcBef>
              <a:spcAft>
                <a:spcPts val="0"/>
              </a:spcAft>
              <a:defRPr/>
            </a:pPr>
            <a:r>
              <a:rPr lang="en-US" altLang="zh-CN" sz="1400"/>
              <a:t>	</a:t>
            </a:r>
            <a:r>
              <a:rPr lang="zh-CN" altLang="en-US" sz="1400"/>
              <a:t>*</a:t>
            </a:r>
            <a:r>
              <a:rPr lang="en-US" altLang="zh-CN" sz="1400"/>
              <a:t>to='\0';</a:t>
            </a:r>
          </a:p>
          <a:p>
            <a:pPr defTabSz="363538" fontAlgn="auto">
              <a:lnSpc>
                <a:spcPct val="120000"/>
              </a:lnSpc>
              <a:spcBef>
                <a:spcPts val="0"/>
              </a:spcBef>
              <a:spcAft>
                <a:spcPts val="0"/>
              </a:spcAft>
              <a:defRPr/>
            </a:pPr>
            <a:r>
              <a:rPr lang="en-US" altLang="zh-CN" sz="1400"/>
              <a:t>}</a:t>
            </a:r>
            <a:endParaRPr lang="zh-CN" altLang="en-US" sz="1400" dirty="0"/>
          </a:p>
        </p:txBody>
      </p:sp>
      <p:sp>
        <p:nvSpPr>
          <p:cNvPr id="21" name="圆角矩形 12">
            <a:extLst>
              <a:ext uri="{FF2B5EF4-FFF2-40B4-BE49-F238E27FC236}"/>
            </a:extLst>
          </p:cNvPr>
          <p:cNvSpPr/>
          <p:nvPr/>
        </p:nvSpPr>
        <p:spPr>
          <a:xfrm>
            <a:off x="7429500" y="60325"/>
            <a:ext cx="3919538" cy="1089025"/>
          </a:xfrm>
          <a:prstGeom prst="roundRect">
            <a:avLst>
              <a:gd name="adj" fmla="val 6076"/>
            </a:avLst>
          </a:prstGeom>
          <a:noFill/>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void copy_string(char *from, char *to)</a:t>
            </a:r>
          </a:p>
          <a:p>
            <a:pPr defTabSz="363538" fontAlgn="auto">
              <a:lnSpc>
                <a:spcPct val="120000"/>
              </a:lnSpc>
              <a:spcBef>
                <a:spcPts val="0"/>
              </a:spcBef>
              <a:spcAft>
                <a:spcPts val="0"/>
              </a:spcAft>
              <a:defRPr/>
            </a:pPr>
            <a:r>
              <a:rPr lang="en-US" altLang="zh-CN" sz="1400"/>
              <a:t>{	for(;(*to++=* from++)!='\0';);</a:t>
            </a:r>
          </a:p>
          <a:p>
            <a:pPr defTabSz="363538" fontAlgn="auto">
              <a:lnSpc>
                <a:spcPct val="120000"/>
              </a:lnSpc>
              <a:spcBef>
                <a:spcPts val="0"/>
              </a:spcBef>
              <a:spcAft>
                <a:spcPts val="0"/>
              </a:spcAft>
              <a:defRPr/>
            </a:pPr>
            <a:r>
              <a:rPr lang="en-US" altLang="zh-CN" sz="1400"/>
              <a:t>	//</a:t>
            </a:r>
            <a:r>
              <a:rPr lang="zh-CN" altLang="en-US" sz="1400"/>
              <a:t>或</a:t>
            </a:r>
            <a:r>
              <a:rPr lang="en-US" altLang="zh-CN" sz="1400"/>
              <a:t>for(;</a:t>
            </a:r>
            <a:r>
              <a:rPr lang="zh-CN" altLang="en-US" sz="1400"/>
              <a:t>*</a:t>
            </a:r>
            <a:r>
              <a:rPr lang="en-US" altLang="zh-CN" sz="1400"/>
              <a:t>to++=* from++;);</a:t>
            </a:r>
          </a:p>
          <a:p>
            <a:pPr defTabSz="363538" fontAlgn="auto">
              <a:lnSpc>
                <a:spcPct val="120000"/>
              </a:lnSpc>
              <a:spcBef>
                <a:spcPts val="0"/>
              </a:spcBef>
              <a:spcAft>
                <a:spcPts val="0"/>
              </a:spcAft>
              <a:defRPr/>
            </a:pPr>
            <a:r>
              <a:rPr lang="en-US" altLang="zh-CN" sz="1400"/>
              <a:t>}</a:t>
            </a:r>
            <a:endParaRPr lang="zh-CN" altLang="en-US" sz="1400" dirty="0"/>
          </a:p>
        </p:txBody>
      </p:sp>
      <p:sp>
        <p:nvSpPr>
          <p:cNvPr id="8" name="下箭头 7"/>
          <p:cNvSpPr/>
          <p:nvPr/>
        </p:nvSpPr>
        <p:spPr>
          <a:xfrm>
            <a:off x="10585450" y="1133475"/>
            <a:ext cx="585788" cy="200025"/>
          </a:xfrm>
          <a:prstGeom prst="downArrow">
            <a:avLst/>
          </a:prstGeom>
          <a:ln>
            <a:noFill/>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zh-CN" altLang="en-US"/>
          </a:p>
        </p:txBody>
      </p:sp>
      <p:sp>
        <p:nvSpPr>
          <p:cNvPr id="23" name="圆角矩形 12">
            <a:extLst>
              <a:ext uri="{FF2B5EF4-FFF2-40B4-BE49-F238E27FC236}"/>
            </a:extLst>
          </p:cNvPr>
          <p:cNvSpPr/>
          <p:nvPr/>
        </p:nvSpPr>
        <p:spPr>
          <a:xfrm>
            <a:off x="7429500" y="5454650"/>
            <a:ext cx="3919538" cy="1309688"/>
          </a:xfrm>
          <a:prstGeom prst="roundRect">
            <a:avLst>
              <a:gd name="adj" fmla="val 3936"/>
            </a:avLst>
          </a:prstGeom>
          <a:noFill/>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void copy_string</a:t>
            </a:r>
            <a:r>
              <a:rPr lang="zh-CN" altLang="en-US" sz="1400"/>
              <a:t>（</a:t>
            </a:r>
            <a:r>
              <a:rPr lang="en-US" altLang="zh-CN" sz="1400"/>
              <a:t>char from[]</a:t>
            </a:r>
            <a:r>
              <a:rPr lang="zh-CN" altLang="en-US" sz="1400"/>
              <a:t>，</a:t>
            </a:r>
            <a:r>
              <a:rPr lang="en-US" altLang="zh-CN" sz="1400"/>
              <a:t>char to[]</a:t>
            </a:r>
            <a:r>
              <a:rPr lang="zh-CN" altLang="en-US" sz="1400"/>
              <a:t>）</a:t>
            </a:r>
          </a:p>
          <a:p>
            <a:pPr defTabSz="363538" fontAlgn="auto">
              <a:lnSpc>
                <a:spcPct val="120000"/>
              </a:lnSpc>
              <a:spcBef>
                <a:spcPts val="0"/>
              </a:spcBef>
              <a:spcAft>
                <a:spcPts val="0"/>
              </a:spcAft>
              <a:defRPr/>
            </a:pPr>
            <a:r>
              <a:rPr lang="en-US" altLang="zh-CN" sz="1400"/>
              <a:t>{	char *p1, </a:t>
            </a:r>
            <a:r>
              <a:rPr lang="zh-CN" altLang="en-US" sz="1400"/>
              <a:t>*</a:t>
            </a:r>
            <a:r>
              <a:rPr lang="en-US" altLang="zh-CN" sz="1400"/>
              <a:t>p2;</a:t>
            </a:r>
          </a:p>
          <a:p>
            <a:pPr defTabSz="363538" fontAlgn="auto">
              <a:lnSpc>
                <a:spcPct val="120000"/>
              </a:lnSpc>
              <a:spcBef>
                <a:spcPts val="0"/>
              </a:spcBef>
              <a:spcAft>
                <a:spcPts val="0"/>
              </a:spcAft>
              <a:defRPr/>
            </a:pPr>
            <a:r>
              <a:rPr lang="en-US" altLang="zh-CN" sz="1400"/>
              <a:t>	p1=from;p2=to;</a:t>
            </a:r>
          </a:p>
          <a:p>
            <a:pPr defTabSz="363538" fontAlgn="auto">
              <a:lnSpc>
                <a:spcPct val="120000"/>
              </a:lnSpc>
              <a:spcBef>
                <a:spcPts val="0"/>
              </a:spcBef>
              <a:spcAft>
                <a:spcPts val="0"/>
              </a:spcAft>
              <a:defRPr/>
            </a:pPr>
            <a:r>
              <a:rPr lang="en-US" altLang="zh-CN" sz="1400"/>
              <a:t>	while((*p2++=*p1++)!='\0');</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sp>
        <p:nvSpPr>
          <p:cNvPr id="24" name="下箭头 23"/>
          <p:cNvSpPr/>
          <p:nvPr/>
        </p:nvSpPr>
        <p:spPr>
          <a:xfrm>
            <a:off x="10585450" y="2546350"/>
            <a:ext cx="585788" cy="200025"/>
          </a:xfrm>
          <a:prstGeom prst="downArrow">
            <a:avLst/>
          </a:prstGeom>
          <a:ln>
            <a:noFill/>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zh-CN" altLang="en-US"/>
          </a:p>
        </p:txBody>
      </p:sp>
      <p:sp>
        <p:nvSpPr>
          <p:cNvPr id="25" name="下箭头 24"/>
          <p:cNvSpPr/>
          <p:nvPr/>
        </p:nvSpPr>
        <p:spPr>
          <a:xfrm>
            <a:off x="10585450" y="4110038"/>
            <a:ext cx="585788" cy="200025"/>
          </a:xfrm>
          <a:prstGeom prst="downArrow">
            <a:avLst/>
          </a:prstGeom>
          <a:ln>
            <a:noFill/>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zh-CN" altLang="en-US"/>
          </a:p>
        </p:txBody>
      </p:sp>
      <p:sp>
        <p:nvSpPr>
          <p:cNvPr id="26" name="下箭头 25"/>
          <p:cNvSpPr/>
          <p:nvPr/>
        </p:nvSpPr>
        <p:spPr>
          <a:xfrm>
            <a:off x="10585450" y="5275263"/>
            <a:ext cx="585788" cy="200025"/>
          </a:xfrm>
          <a:prstGeom prst="downArrow">
            <a:avLst/>
          </a:prstGeom>
          <a:ln>
            <a:noFill/>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1"/>
          <p:cNvSpPr>
            <a:spLocks noGrp="1"/>
          </p:cNvSpPr>
          <p:nvPr>
            <p:ph type="title"/>
          </p:nvPr>
        </p:nvSpPr>
        <p:spPr>
          <a:xfrm>
            <a:off x="693738" y="519113"/>
            <a:ext cx="10515600" cy="954087"/>
          </a:xfrm>
        </p:spPr>
        <p:txBody>
          <a:bodyPr/>
          <a:lstStyle/>
          <a:p>
            <a:r>
              <a:rPr lang="zh-CN" altLang="en-US" smtClean="0"/>
              <a:t>字符指针作函数参数</a:t>
            </a:r>
          </a:p>
        </p:txBody>
      </p:sp>
      <p:sp>
        <p:nvSpPr>
          <p:cNvPr id="14" name="MH_Desc_1"/>
          <p:cNvSpPr/>
          <p:nvPr>
            <p:custDataLst>
              <p:tags r:id="rId1"/>
            </p:custDataLst>
          </p:nvPr>
        </p:nvSpPr>
        <p:spPr>
          <a:xfrm>
            <a:off x="693738" y="1350963"/>
            <a:ext cx="10748962" cy="40655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600"/>
              </a:spcBef>
              <a:spcAft>
                <a:spcPts val="600"/>
              </a:spcAft>
              <a:defRPr/>
            </a:pPr>
            <a:r>
              <a:rPr lang="zh-CN" altLang="en-US" sz="2000">
                <a:solidFill>
                  <a:schemeClr val="tx1"/>
                </a:solidFill>
              </a:rPr>
              <a:t>字符指针作为函数参数时，实参与形参的类型有以下几种对应关系：</a:t>
            </a:r>
            <a:endParaRPr lang="en-US" altLang="zh-CN" sz="2000">
              <a:solidFill>
                <a:schemeClr val="tx1"/>
              </a:solidFill>
            </a:endParaRPr>
          </a:p>
        </p:txBody>
      </p:sp>
      <p:graphicFrame>
        <p:nvGraphicFramePr>
          <p:cNvPr id="3" name="表格 2"/>
          <p:cNvGraphicFramePr>
            <a:graphicFrameLocks noGrp="1"/>
          </p:cNvGraphicFramePr>
          <p:nvPr/>
        </p:nvGraphicFramePr>
        <p:xfrm>
          <a:off x="2181225" y="2428875"/>
          <a:ext cx="8128000" cy="1854200"/>
        </p:xfrm>
        <a:graphic>
          <a:graphicData uri="http://schemas.openxmlformats.org/drawingml/2006/table">
            <a:tbl>
              <a:tblPr firstRow="1" bandRow="1">
                <a:tableStyleId>{5C22544A-7EE6-4342-B048-85BDC9FD1C3A}</a:tableStyleId>
              </a:tblPr>
              <a:tblGrid>
                <a:gridCol w="4064000">
                  <a:extLst>
                    <a:ext uri="{9D8B030D-6E8A-4147-A177-3AD203B41FA5}"/>
                  </a:extLst>
                </a:gridCol>
                <a:gridCol w="4064000">
                  <a:extLst>
                    <a:ext uri="{9D8B030D-6E8A-4147-A177-3AD203B41FA5}"/>
                  </a:extLst>
                </a:gridCol>
              </a:tblGrid>
              <a:tr h="370840">
                <a:tc>
                  <a:txBody>
                    <a:bodyPr/>
                    <a:lstStyle/>
                    <a:p>
                      <a:r>
                        <a:rPr lang="zh-CN" altLang="en-US"/>
                        <a:t>实参</a:t>
                      </a:r>
                    </a:p>
                  </a:txBody>
                  <a:tcPr/>
                </a:tc>
                <a:tc>
                  <a:txBody>
                    <a:bodyPr/>
                    <a:lstStyle/>
                    <a:p>
                      <a:r>
                        <a:rPr lang="zh-CN" altLang="en-US"/>
                        <a:t>形参</a:t>
                      </a:r>
                    </a:p>
                  </a:txBody>
                  <a:tcPr/>
                </a:tc>
                <a:extLst>
                  <a:ext uri="{0D108BD9-81ED-4DB2-BD59-A6C34878D82A}"/>
                </a:extLst>
              </a:tr>
              <a:tr h="370840">
                <a:tc>
                  <a:txBody>
                    <a:bodyPr/>
                    <a:lstStyle/>
                    <a:p>
                      <a:r>
                        <a:rPr lang="zh-CN" altLang="en-US"/>
                        <a:t>字符数组名</a:t>
                      </a:r>
                    </a:p>
                  </a:txBody>
                  <a:tcPr/>
                </a:tc>
                <a:tc>
                  <a:txBody>
                    <a:bodyPr/>
                    <a:lstStyle/>
                    <a:p>
                      <a:r>
                        <a:rPr lang="zh-CN" altLang="en-US"/>
                        <a:t>字符数组名</a:t>
                      </a:r>
                    </a:p>
                  </a:txBody>
                  <a:tcPr/>
                </a:tc>
                <a:extLst>
                  <a:ext uri="{0D108BD9-81ED-4DB2-BD59-A6C34878D82A}"/>
                </a:extLst>
              </a:tr>
              <a:tr h="370840">
                <a:tc>
                  <a:txBody>
                    <a:bodyPr/>
                    <a:lstStyle/>
                    <a:p>
                      <a:r>
                        <a:rPr lang="zh-CN" altLang="en-US"/>
                        <a:t>字符数组名</a:t>
                      </a:r>
                    </a:p>
                  </a:txBody>
                  <a:tcPr/>
                </a:tc>
                <a:tc>
                  <a:txBody>
                    <a:bodyPr/>
                    <a:lstStyle/>
                    <a:p>
                      <a:r>
                        <a:rPr lang="zh-CN" altLang="en-US"/>
                        <a:t>字符指针变量</a:t>
                      </a:r>
                    </a:p>
                  </a:txBody>
                  <a:tcPr/>
                </a:tc>
                <a:extLst>
                  <a:ext uri="{0D108BD9-81ED-4DB2-BD59-A6C34878D82A}"/>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字符指针变量</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字符指针变量</a:t>
                      </a:r>
                    </a:p>
                  </a:txBody>
                  <a:tcPr/>
                </a:tc>
                <a:extLst>
                  <a:ext uri="{0D108BD9-81ED-4DB2-BD59-A6C34878D82A}"/>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字符指针变量</a:t>
                      </a:r>
                    </a:p>
                  </a:txBody>
                  <a:tcPr/>
                </a:tc>
                <a:tc>
                  <a:txBody>
                    <a:bodyPr/>
                    <a:lstStyle/>
                    <a:p>
                      <a:r>
                        <a:rPr lang="zh-CN" altLang="en-US"/>
                        <a:t>字符数组名</a:t>
                      </a:r>
                    </a:p>
                  </a:txBody>
                  <a:tcPr/>
                </a:tc>
                <a:extLst>
                  <a:ext uri="{0D108BD9-81ED-4DB2-BD59-A6C34878D82A}"/>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1"/>
          <p:cNvSpPr>
            <a:spLocks noGrp="1"/>
          </p:cNvSpPr>
          <p:nvPr>
            <p:ph type="title"/>
          </p:nvPr>
        </p:nvSpPr>
        <p:spPr>
          <a:xfrm>
            <a:off x="495300" y="0"/>
            <a:ext cx="10515600" cy="954088"/>
          </a:xfrm>
        </p:spPr>
        <p:txBody>
          <a:bodyPr/>
          <a:lstStyle/>
          <a:p>
            <a:r>
              <a:rPr lang="zh-CN" altLang="en-US" smtClean="0"/>
              <a:t>使用字符指针变量和字符数组的比较</a:t>
            </a:r>
          </a:p>
        </p:txBody>
      </p:sp>
      <p:sp>
        <p:nvSpPr>
          <p:cNvPr id="14" name="MH_Desc_1"/>
          <p:cNvSpPr/>
          <p:nvPr>
            <p:custDataLst>
              <p:tags r:id="rId1"/>
            </p:custDataLst>
          </p:nvPr>
        </p:nvSpPr>
        <p:spPr>
          <a:xfrm>
            <a:off x="495300" y="831850"/>
            <a:ext cx="11183938" cy="554831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457200" indent="-457200" algn="just" fontAlgn="auto">
              <a:lnSpc>
                <a:spcPct val="120000"/>
              </a:lnSpc>
              <a:spcBef>
                <a:spcPts val="0"/>
              </a:spcBef>
              <a:spcAft>
                <a:spcPts val="600"/>
              </a:spcAft>
              <a:buFontTx/>
              <a:buAutoNum type="arabicParenBoth"/>
              <a:defRPr/>
            </a:pPr>
            <a:r>
              <a:rPr lang="zh-CN" altLang="en-US" sz="1600" b="1">
                <a:solidFill>
                  <a:schemeClr val="tx1"/>
                </a:solidFill>
              </a:rPr>
              <a:t>字符数组由若干个元素组成，每个元素中放一个字符，而字符指针变量中存放的是地址</a:t>
            </a:r>
            <a:r>
              <a:rPr lang="en-US" altLang="zh-CN" sz="1600">
                <a:solidFill>
                  <a:schemeClr val="tx1"/>
                </a:solidFill>
              </a:rPr>
              <a:t>(</a:t>
            </a:r>
            <a:r>
              <a:rPr lang="zh-CN" altLang="en-US" sz="1600">
                <a:solidFill>
                  <a:schemeClr val="tx1"/>
                </a:solidFill>
              </a:rPr>
              <a:t>字符串第</a:t>
            </a:r>
            <a:r>
              <a:rPr lang="en-US" altLang="zh-CN" sz="1600">
                <a:solidFill>
                  <a:schemeClr val="tx1"/>
                </a:solidFill>
              </a:rPr>
              <a:t>1</a:t>
            </a:r>
            <a:r>
              <a:rPr lang="zh-CN" altLang="en-US" sz="1600">
                <a:solidFill>
                  <a:schemeClr val="tx1"/>
                </a:solidFill>
              </a:rPr>
              <a:t>个字符的地址</a:t>
            </a:r>
            <a:r>
              <a:rPr lang="en-US" altLang="zh-CN" sz="1600">
                <a:solidFill>
                  <a:schemeClr val="tx1"/>
                </a:solidFill>
              </a:rPr>
              <a:t>)</a:t>
            </a:r>
            <a:r>
              <a:rPr lang="zh-CN" altLang="en-US" sz="1600">
                <a:solidFill>
                  <a:schemeClr val="tx1"/>
                </a:solidFill>
              </a:rPr>
              <a:t>，绝不是将字符串放到字符指针变量中。</a:t>
            </a:r>
            <a:endParaRPr lang="en-US" altLang="zh-CN" sz="1600">
              <a:solidFill>
                <a:schemeClr val="tx1"/>
              </a:solidFill>
            </a:endParaRPr>
          </a:p>
          <a:p>
            <a:pPr marL="457200" indent="-457200" algn="just" fontAlgn="auto">
              <a:lnSpc>
                <a:spcPct val="120000"/>
              </a:lnSpc>
              <a:spcBef>
                <a:spcPts val="0"/>
              </a:spcBef>
              <a:spcAft>
                <a:spcPts val="600"/>
              </a:spcAft>
              <a:buFontTx/>
              <a:buAutoNum type="arabicParenBoth"/>
              <a:defRPr/>
            </a:pPr>
            <a:r>
              <a:rPr lang="en-US" altLang="zh-CN" sz="1600">
                <a:solidFill>
                  <a:schemeClr val="tx1"/>
                </a:solidFill>
              </a:rPr>
              <a:t> </a:t>
            </a:r>
            <a:r>
              <a:rPr lang="zh-CN" altLang="en-US" sz="1600">
                <a:solidFill>
                  <a:schemeClr val="tx1"/>
                </a:solidFill>
              </a:rPr>
              <a:t>赋值方式。</a:t>
            </a:r>
            <a:r>
              <a:rPr lang="zh-CN" altLang="en-US" sz="1600" b="1">
                <a:solidFill>
                  <a:schemeClr val="tx1"/>
                </a:solidFill>
              </a:rPr>
              <a:t>可以对字符指针变量赋值，但不能对数组名赋值。</a:t>
            </a:r>
            <a:r>
              <a:rPr lang="en-US" altLang="zh-CN" sz="1600">
                <a:solidFill>
                  <a:schemeClr val="tx1"/>
                </a:solidFill>
              </a:rPr>
              <a:t>(</a:t>
            </a:r>
            <a:r>
              <a:rPr lang="zh-CN" altLang="en-US" sz="1600">
                <a:solidFill>
                  <a:schemeClr val="tx1"/>
                </a:solidFill>
              </a:rPr>
              <a:t>数组名是常量）</a:t>
            </a:r>
            <a:endParaRPr lang="en-US" altLang="zh-CN" sz="1600">
              <a:solidFill>
                <a:schemeClr val="tx1"/>
              </a:solidFill>
            </a:endParaRPr>
          </a:p>
          <a:p>
            <a:pPr marL="457200" indent="-457200" algn="just" fontAlgn="auto">
              <a:lnSpc>
                <a:spcPct val="120000"/>
              </a:lnSpc>
              <a:spcBef>
                <a:spcPts val="0"/>
              </a:spcBef>
              <a:spcAft>
                <a:spcPts val="600"/>
              </a:spcAft>
              <a:buFontTx/>
              <a:buAutoNum type="arabicParenBoth"/>
              <a:defRPr/>
            </a:pPr>
            <a:r>
              <a:rPr lang="zh-CN" altLang="en-US" sz="1600">
                <a:solidFill>
                  <a:schemeClr val="tx1"/>
                </a:solidFill>
              </a:rPr>
              <a:t>初始化的含义。</a:t>
            </a:r>
            <a:endParaRPr lang="en-US" altLang="zh-CN" sz="1600">
              <a:solidFill>
                <a:schemeClr val="tx1"/>
              </a:solidFill>
            </a:endParaRPr>
          </a:p>
          <a:p>
            <a:pPr marL="457200" indent="-457200" algn="just" fontAlgn="auto">
              <a:lnSpc>
                <a:spcPct val="120000"/>
              </a:lnSpc>
              <a:spcBef>
                <a:spcPts val="0"/>
              </a:spcBef>
              <a:spcAft>
                <a:spcPts val="600"/>
              </a:spcAft>
              <a:buFontTx/>
              <a:buAutoNum type="arabicParenBoth"/>
              <a:defRPr/>
            </a:pPr>
            <a:endParaRPr lang="en-US" altLang="zh-CN" sz="1600">
              <a:solidFill>
                <a:schemeClr val="tx1"/>
              </a:solidFill>
            </a:endParaRPr>
          </a:p>
          <a:p>
            <a:pPr marL="457200" indent="-457200" algn="just" fontAlgn="auto">
              <a:lnSpc>
                <a:spcPct val="120000"/>
              </a:lnSpc>
              <a:spcBef>
                <a:spcPts val="0"/>
              </a:spcBef>
              <a:spcAft>
                <a:spcPts val="600"/>
              </a:spcAft>
              <a:buFontTx/>
              <a:buAutoNum type="arabicParenBoth"/>
              <a:defRPr/>
            </a:pPr>
            <a:r>
              <a:rPr lang="zh-CN" altLang="en-US" sz="1600">
                <a:solidFill>
                  <a:schemeClr val="tx1"/>
                </a:solidFill>
              </a:rPr>
              <a:t>存储单元的内容。</a:t>
            </a:r>
            <a:r>
              <a:rPr lang="zh-CN" altLang="en-US" sz="1600" b="1">
                <a:solidFill>
                  <a:schemeClr val="tx1"/>
                </a:solidFill>
              </a:rPr>
              <a:t>编译时为字符数组分配若干存储单元，以存放各元素的值，而对字符指针变量，只分配一个存储单元</a:t>
            </a:r>
            <a:r>
              <a:rPr lang="en-US" altLang="zh-CN" sz="1600">
                <a:solidFill>
                  <a:schemeClr val="tx1"/>
                </a:solidFill>
              </a:rPr>
              <a:t>(Visual C++</a:t>
            </a:r>
            <a:r>
              <a:rPr lang="zh-CN" altLang="en-US" sz="1600">
                <a:solidFill>
                  <a:schemeClr val="tx1"/>
                </a:solidFill>
              </a:rPr>
              <a:t>为指针变量分配</a:t>
            </a:r>
            <a:r>
              <a:rPr lang="en-US" altLang="zh-CN" sz="1600">
                <a:solidFill>
                  <a:schemeClr val="tx1"/>
                </a:solidFill>
              </a:rPr>
              <a:t>4</a:t>
            </a:r>
            <a:r>
              <a:rPr lang="zh-CN" altLang="en-US" sz="1600">
                <a:solidFill>
                  <a:schemeClr val="tx1"/>
                </a:solidFill>
              </a:rPr>
              <a:t>个字节</a:t>
            </a:r>
            <a:r>
              <a:rPr lang="en-US" altLang="zh-CN" sz="1600">
                <a:solidFill>
                  <a:schemeClr val="tx1"/>
                </a:solidFill>
              </a:rPr>
              <a:t>)</a:t>
            </a:r>
            <a:r>
              <a:rPr lang="zh-CN" altLang="en-US" sz="1600">
                <a:solidFill>
                  <a:schemeClr val="tx1"/>
                </a:solidFill>
              </a:rPr>
              <a:t>。</a:t>
            </a:r>
            <a:endParaRPr lang="en-US" altLang="zh-CN" sz="1600">
              <a:solidFill>
                <a:schemeClr val="tx1"/>
              </a:solidFill>
            </a:endParaRPr>
          </a:p>
          <a:p>
            <a:pPr marL="457200" indent="-457200" algn="just" fontAlgn="auto">
              <a:lnSpc>
                <a:spcPct val="120000"/>
              </a:lnSpc>
              <a:spcBef>
                <a:spcPts val="0"/>
              </a:spcBef>
              <a:spcAft>
                <a:spcPts val="600"/>
              </a:spcAft>
              <a:buFontTx/>
              <a:buAutoNum type="arabicParenBoth"/>
              <a:defRPr/>
            </a:pPr>
            <a:endParaRPr lang="en-US" altLang="zh-CN" sz="1600">
              <a:solidFill>
                <a:schemeClr val="tx1"/>
              </a:solidFill>
            </a:endParaRPr>
          </a:p>
          <a:p>
            <a:pPr marL="457200" indent="-457200" algn="just" fontAlgn="auto">
              <a:lnSpc>
                <a:spcPct val="120000"/>
              </a:lnSpc>
              <a:spcBef>
                <a:spcPts val="0"/>
              </a:spcBef>
              <a:spcAft>
                <a:spcPts val="600"/>
              </a:spcAft>
              <a:buFontTx/>
              <a:buAutoNum type="arabicParenBoth"/>
              <a:defRPr/>
            </a:pPr>
            <a:r>
              <a:rPr lang="zh-CN" altLang="en-US" sz="1600" b="1">
                <a:solidFill>
                  <a:schemeClr val="tx1"/>
                </a:solidFill>
              </a:rPr>
              <a:t>指针变量的值是可以改变的，而字符数组名代表一个固定的值</a:t>
            </a:r>
            <a:r>
              <a:rPr lang="en-US" altLang="zh-CN" sz="1600" b="1">
                <a:solidFill>
                  <a:schemeClr val="tx1"/>
                </a:solidFill>
              </a:rPr>
              <a:t>(</a:t>
            </a:r>
            <a:r>
              <a:rPr lang="zh-CN" altLang="en-US" sz="1600" b="1">
                <a:solidFill>
                  <a:schemeClr val="tx1"/>
                </a:solidFill>
              </a:rPr>
              <a:t>数组首元素的地址</a:t>
            </a:r>
            <a:r>
              <a:rPr lang="en-US" altLang="zh-CN" sz="1600" b="1">
                <a:solidFill>
                  <a:schemeClr val="tx1"/>
                </a:solidFill>
              </a:rPr>
              <a:t>)</a:t>
            </a:r>
            <a:r>
              <a:rPr lang="zh-CN" altLang="en-US" sz="1600" b="1">
                <a:solidFill>
                  <a:schemeClr val="tx1"/>
                </a:solidFill>
              </a:rPr>
              <a:t>，不能改变。</a:t>
            </a:r>
            <a:endParaRPr lang="en-US" altLang="zh-CN" sz="1600" b="1">
              <a:solidFill>
                <a:schemeClr val="tx1"/>
              </a:solidFill>
            </a:endParaRPr>
          </a:p>
          <a:p>
            <a:pPr marL="457200" indent="-457200" algn="just" fontAlgn="auto">
              <a:lnSpc>
                <a:spcPct val="120000"/>
              </a:lnSpc>
              <a:spcBef>
                <a:spcPts val="0"/>
              </a:spcBef>
              <a:spcAft>
                <a:spcPts val="600"/>
              </a:spcAft>
              <a:buFontTx/>
              <a:buAutoNum type="arabicParenBoth"/>
              <a:defRPr/>
            </a:pPr>
            <a:r>
              <a:rPr lang="zh-CN" altLang="en-US" sz="1600">
                <a:solidFill>
                  <a:schemeClr val="tx1"/>
                </a:solidFill>
              </a:rPr>
              <a:t>字符数组中各元素的值是可以改变的</a:t>
            </a:r>
            <a:r>
              <a:rPr lang="en-US" altLang="zh-CN" sz="1600">
                <a:solidFill>
                  <a:schemeClr val="tx1"/>
                </a:solidFill>
              </a:rPr>
              <a:t>(</a:t>
            </a:r>
            <a:r>
              <a:rPr lang="zh-CN" altLang="en-US" sz="1600">
                <a:solidFill>
                  <a:schemeClr val="tx1"/>
                </a:solidFill>
              </a:rPr>
              <a:t>可以对它们再赋值</a:t>
            </a:r>
            <a:r>
              <a:rPr lang="en-US" altLang="zh-CN" sz="1600">
                <a:solidFill>
                  <a:schemeClr val="tx1"/>
                </a:solidFill>
              </a:rPr>
              <a:t>)</a:t>
            </a:r>
            <a:r>
              <a:rPr lang="zh-CN" altLang="en-US" sz="1600">
                <a:solidFill>
                  <a:schemeClr val="tx1"/>
                </a:solidFill>
              </a:rPr>
              <a:t>，但字符指针变量指向的字符串常量中的内容是不可以被取代的</a:t>
            </a:r>
            <a:r>
              <a:rPr lang="en-US" altLang="zh-CN" sz="1600">
                <a:solidFill>
                  <a:schemeClr val="tx1"/>
                </a:solidFill>
              </a:rPr>
              <a:t>(</a:t>
            </a:r>
            <a:r>
              <a:rPr lang="zh-CN" altLang="en-US" sz="1600">
                <a:solidFill>
                  <a:schemeClr val="tx1"/>
                </a:solidFill>
              </a:rPr>
              <a:t>不能对它们再赋值</a:t>
            </a:r>
            <a:r>
              <a:rPr lang="en-US" altLang="zh-CN" sz="1600">
                <a:solidFill>
                  <a:schemeClr val="tx1"/>
                </a:solidFill>
              </a:rPr>
              <a:t>)</a:t>
            </a:r>
            <a:r>
              <a:rPr lang="zh-CN" altLang="en-US" sz="1600">
                <a:solidFill>
                  <a:schemeClr val="tx1"/>
                </a:solidFill>
              </a:rPr>
              <a:t>。</a:t>
            </a:r>
            <a:endParaRPr lang="en-US" altLang="zh-CN" sz="1600">
              <a:solidFill>
                <a:schemeClr val="tx1"/>
              </a:solidFill>
            </a:endParaRPr>
          </a:p>
          <a:p>
            <a:pPr marL="457200" indent="-457200" algn="just" fontAlgn="auto">
              <a:lnSpc>
                <a:spcPct val="120000"/>
              </a:lnSpc>
              <a:spcBef>
                <a:spcPts val="0"/>
              </a:spcBef>
              <a:spcAft>
                <a:spcPts val="600"/>
              </a:spcAft>
              <a:buFontTx/>
              <a:buAutoNum type="arabicParenBoth"/>
              <a:defRPr/>
            </a:pPr>
            <a:endParaRPr lang="en-US" altLang="zh-CN" sz="1600">
              <a:solidFill>
                <a:schemeClr val="tx1"/>
              </a:solidFill>
            </a:endParaRPr>
          </a:p>
          <a:p>
            <a:pPr marL="457200" indent="-457200" algn="just" fontAlgn="auto">
              <a:lnSpc>
                <a:spcPct val="120000"/>
              </a:lnSpc>
              <a:spcBef>
                <a:spcPts val="0"/>
              </a:spcBef>
              <a:spcAft>
                <a:spcPts val="600"/>
              </a:spcAft>
              <a:buFontTx/>
              <a:buAutoNum type="arabicParenBoth"/>
              <a:defRPr/>
            </a:pPr>
            <a:r>
              <a:rPr lang="zh-CN" altLang="en-US" sz="1600">
                <a:solidFill>
                  <a:schemeClr val="tx1"/>
                </a:solidFill>
              </a:rPr>
              <a:t>引用数组元素。对字符数组可以用下标法</a:t>
            </a:r>
            <a:r>
              <a:rPr lang="en-US" altLang="zh-CN" sz="1600">
                <a:solidFill>
                  <a:schemeClr val="tx1"/>
                </a:solidFill>
              </a:rPr>
              <a:t>(</a:t>
            </a:r>
            <a:r>
              <a:rPr lang="zh-CN" altLang="en-US" sz="1600">
                <a:solidFill>
                  <a:schemeClr val="tx1"/>
                </a:solidFill>
              </a:rPr>
              <a:t>用数组名和下标</a:t>
            </a:r>
            <a:r>
              <a:rPr lang="en-US" altLang="zh-CN" sz="1600">
                <a:solidFill>
                  <a:schemeClr val="tx1"/>
                </a:solidFill>
              </a:rPr>
              <a:t>)</a:t>
            </a:r>
            <a:r>
              <a:rPr lang="zh-CN" altLang="en-US" sz="1600">
                <a:solidFill>
                  <a:schemeClr val="tx1"/>
                </a:solidFill>
              </a:rPr>
              <a:t>引用一个数组元素</a:t>
            </a:r>
            <a:r>
              <a:rPr lang="en-US" altLang="zh-CN" sz="1600">
                <a:solidFill>
                  <a:schemeClr val="tx1"/>
                </a:solidFill>
              </a:rPr>
              <a:t>(</a:t>
            </a:r>
            <a:r>
              <a:rPr lang="zh-CN" altLang="en-US" sz="1600">
                <a:solidFill>
                  <a:schemeClr val="tx1"/>
                </a:solidFill>
              </a:rPr>
              <a:t>如</a:t>
            </a:r>
            <a:r>
              <a:rPr lang="en-US" altLang="zh-CN" sz="1600">
                <a:solidFill>
                  <a:schemeClr val="tx1"/>
                </a:solidFill>
              </a:rPr>
              <a:t>a[5])</a:t>
            </a:r>
            <a:r>
              <a:rPr lang="zh-CN" altLang="en-US" sz="1600">
                <a:solidFill>
                  <a:schemeClr val="tx1"/>
                </a:solidFill>
              </a:rPr>
              <a:t>，也可以用地址法</a:t>
            </a:r>
            <a:r>
              <a:rPr lang="en-US" altLang="zh-CN" sz="1600">
                <a:solidFill>
                  <a:schemeClr val="tx1"/>
                </a:solidFill>
              </a:rPr>
              <a:t>(</a:t>
            </a:r>
            <a:r>
              <a:rPr lang="zh-CN" altLang="en-US" sz="1600">
                <a:solidFill>
                  <a:schemeClr val="tx1"/>
                </a:solidFill>
              </a:rPr>
              <a:t>如*</a:t>
            </a:r>
            <a:r>
              <a:rPr lang="en-US" altLang="zh-CN" sz="1600">
                <a:solidFill>
                  <a:schemeClr val="tx1"/>
                </a:solidFill>
              </a:rPr>
              <a:t>(a+5))</a:t>
            </a:r>
            <a:r>
              <a:rPr lang="zh-CN" altLang="en-US" sz="1600">
                <a:solidFill>
                  <a:schemeClr val="tx1"/>
                </a:solidFill>
              </a:rPr>
              <a:t>引用数组元素</a:t>
            </a:r>
            <a:r>
              <a:rPr lang="en-US" altLang="zh-CN" sz="1600">
                <a:solidFill>
                  <a:schemeClr val="tx1"/>
                </a:solidFill>
              </a:rPr>
              <a:t>a[5]</a:t>
            </a:r>
            <a:r>
              <a:rPr lang="zh-CN" altLang="en-US" sz="1600">
                <a:solidFill>
                  <a:schemeClr val="tx1"/>
                </a:solidFill>
              </a:rPr>
              <a:t>。如果定义了字符指针变量</a:t>
            </a:r>
            <a:r>
              <a:rPr lang="en-US" altLang="zh-CN" sz="1600">
                <a:solidFill>
                  <a:schemeClr val="tx1"/>
                </a:solidFill>
              </a:rPr>
              <a:t>p</a:t>
            </a:r>
            <a:r>
              <a:rPr lang="zh-CN" altLang="en-US" sz="1600">
                <a:solidFill>
                  <a:schemeClr val="tx1"/>
                </a:solidFill>
              </a:rPr>
              <a:t>，并使它指向数组</a:t>
            </a:r>
            <a:r>
              <a:rPr lang="en-US" altLang="zh-CN" sz="1600">
                <a:solidFill>
                  <a:schemeClr val="tx1"/>
                </a:solidFill>
              </a:rPr>
              <a:t>a</a:t>
            </a:r>
            <a:r>
              <a:rPr lang="zh-CN" altLang="en-US" sz="1600">
                <a:solidFill>
                  <a:schemeClr val="tx1"/>
                </a:solidFill>
              </a:rPr>
              <a:t>的首元素，则可以用指针变量带下标的形式引用数组元素</a:t>
            </a:r>
            <a:r>
              <a:rPr lang="en-US" altLang="zh-CN" sz="1600">
                <a:solidFill>
                  <a:schemeClr val="tx1"/>
                </a:solidFill>
              </a:rPr>
              <a:t>(</a:t>
            </a:r>
            <a:r>
              <a:rPr lang="zh-CN" altLang="en-US" sz="1600">
                <a:solidFill>
                  <a:schemeClr val="tx1"/>
                </a:solidFill>
              </a:rPr>
              <a:t>如</a:t>
            </a:r>
            <a:r>
              <a:rPr lang="en-US" altLang="zh-CN" sz="1600">
                <a:solidFill>
                  <a:schemeClr val="tx1"/>
                </a:solidFill>
              </a:rPr>
              <a:t>p[5])</a:t>
            </a:r>
            <a:r>
              <a:rPr lang="zh-CN" altLang="en-US" sz="1600">
                <a:solidFill>
                  <a:schemeClr val="tx1"/>
                </a:solidFill>
              </a:rPr>
              <a:t>，同样，可以用地址法</a:t>
            </a:r>
            <a:r>
              <a:rPr lang="en-US" altLang="zh-CN" sz="1600">
                <a:solidFill>
                  <a:schemeClr val="tx1"/>
                </a:solidFill>
              </a:rPr>
              <a:t>(</a:t>
            </a:r>
            <a:r>
              <a:rPr lang="zh-CN" altLang="en-US" sz="1600">
                <a:solidFill>
                  <a:schemeClr val="tx1"/>
                </a:solidFill>
              </a:rPr>
              <a:t>如*</a:t>
            </a:r>
            <a:r>
              <a:rPr lang="en-US" altLang="zh-CN" sz="1600">
                <a:solidFill>
                  <a:schemeClr val="tx1"/>
                </a:solidFill>
              </a:rPr>
              <a:t>(p+5))</a:t>
            </a:r>
            <a:r>
              <a:rPr lang="zh-CN" altLang="en-US" sz="1600">
                <a:solidFill>
                  <a:schemeClr val="tx1"/>
                </a:solidFill>
              </a:rPr>
              <a:t>引用数组元素</a:t>
            </a:r>
            <a:r>
              <a:rPr lang="en-US" altLang="zh-CN" sz="1600">
                <a:solidFill>
                  <a:schemeClr val="tx1"/>
                </a:solidFill>
              </a:rPr>
              <a:t>a[5]</a:t>
            </a:r>
            <a:r>
              <a:rPr lang="zh-CN" altLang="en-US" sz="1600">
                <a:solidFill>
                  <a:schemeClr val="tx1"/>
                </a:solidFill>
              </a:rPr>
              <a:t>。</a:t>
            </a:r>
            <a:endParaRPr lang="en-US" altLang="zh-CN" sz="1600">
              <a:solidFill>
                <a:schemeClr val="tx1"/>
              </a:solidFill>
            </a:endParaRPr>
          </a:p>
          <a:p>
            <a:pPr marL="457200" indent="-457200" algn="just" fontAlgn="auto">
              <a:lnSpc>
                <a:spcPct val="120000"/>
              </a:lnSpc>
              <a:spcBef>
                <a:spcPts val="0"/>
              </a:spcBef>
              <a:spcAft>
                <a:spcPts val="600"/>
              </a:spcAft>
              <a:buFontTx/>
              <a:buAutoNum type="arabicParenBoth"/>
              <a:defRPr/>
            </a:pPr>
            <a:r>
              <a:rPr lang="zh-CN" altLang="en-US" sz="1600">
                <a:solidFill>
                  <a:schemeClr val="tx1"/>
                </a:solidFill>
              </a:rPr>
              <a:t>用指针变量指向一个格式字符串，可以用它代替</a:t>
            </a:r>
            <a:r>
              <a:rPr lang="en-US" altLang="zh-CN" sz="1600">
                <a:solidFill>
                  <a:schemeClr val="tx1"/>
                </a:solidFill>
              </a:rPr>
              <a:t>printf</a:t>
            </a:r>
            <a:r>
              <a:rPr lang="zh-CN" altLang="en-US" sz="1600">
                <a:solidFill>
                  <a:schemeClr val="tx1"/>
                </a:solidFill>
              </a:rPr>
              <a:t>函数中的格式字符串。</a:t>
            </a:r>
            <a:endParaRPr lang="en-US" altLang="zh-CN" sz="1600">
              <a:solidFill>
                <a:schemeClr val="tx1"/>
              </a:solidFill>
            </a:endParaRPr>
          </a:p>
        </p:txBody>
      </p:sp>
      <p:sp>
        <p:nvSpPr>
          <p:cNvPr id="5" name="圆角矩形 4">
            <a:extLst>
              <a:ext uri="{FF2B5EF4-FFF2-40B4-BE49-F238E27FC236}"/>
            </a:extLst>
          </p:cNvPr>
          <p:cNvSpPr/>
          <p:nvPr/>
        </p:nvSpPr>
        <p:spPr>
          <a:xfrm>
            <a:off x="222250" y="2206625"/>
            <a:ext cx="2614613" cy="434975"/>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spcCol="360000"/>
          <a:lstStyle/>
          <a:p>
            <a:pPr algn="just" defTabSz="360363" fontAlgn="auto">
              <a:lnSpc>
                <a:spcPct val="120000"/>
              </a:lnSpc>
              <a:spcBef>
                <a:spcPts val="0"/>
              </a:spcBef>
              <a:spcAft>
                <a:spcPts val="0"/>
              </a:spcAft>
              <a:defRPr/>
            </a:pPr>
            <a:r>
              <a:rPr lang="en-US" altLang="zh-CN" sz="1600">
                <a:solidFill>
                  <a:schemeClr val="tx1"/>
                </a:solidFill>
              </a:rPr>
              <a:t>char *a="I love China!";</a:t>
            </a:r>
            <a:endParaRPr lang="zh-CN" altLang="en-US" sz="1600">
              <a:solidFill>
                <a:srgbClr val="008000"/>
              </a:solidFill>
            </a:endParaRPr>
          </a:p>
        </p:txBody>
      </p:sp>
      <p:sp>
        <p:nvSpPr>
          <p:cNvPr id="6" name="圆角矩形 5">
            <a:extLst>
              <a:ext uri="{FF2B5EF4-FFF2-40B4-BE49-F238E27FC236}"/>
            </a:extLst>
          </p:cNvPr>
          <p:cNvSpPr/>
          <p:nvPr/>
        </p:nvSpPr>
        <p:spPr>
          <a:xfrm>
            <a:off x="3417888" y="1995488"/>
            <a:ext cx="2401887" cy="668337"/>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pt-BR" altLang="zh-CN" sz="1600"/>
              <a:t>char *</a:t>
            </a:r>
            <a:r>
              <a:rPr lang="en-US" altLang="zh-CN" sz="1600"/>
              <a:t>a</a:t>
            </a:r>
            <a:r>
              <a:rPr lang="pt-BR" altLang="zh-CN" sz="1600"/>
              <a:t>;	</a:t>
            </a:r>
            <a:endParaRPr lang="zh-CN" altLang="en-US" sz="1600">
              <a:solidFill>
                <a:srgbClr val="008000"/>
              </a:solidFill>
            </a:endParaRPr>
          </a:p>
          <a:p>
            <a:pPr defTabSz="363538" fontAlgn="auto">
              <a:lnSpc>
                <a:spcPct val="120000"/>
              </a:lnSpc>
              <a:spcBef>
                <a:spcPts val="0"/>
              </a:spcBef>
              <a:spcAft>
                <a:spcPts val="0"/>
              </a:spcAft>
              <a:defRPr/>
            </a:pPr>
            <a:r>
              <a:rPr lang="pt-BR" altLang="zh-CN" sz="1600"/>
              <a:t>a=″I love China!″;</a:t>
            </a:r>
          </a:p>
        </p:txBody>
      </p:sp>
      <p:sp>
        <p:nvSpPr>
          <p:cNvPr id="98309" name="文本框 6"/>
          <p:cNvSpPr txBox="1">
            <a:spLocks noChangeArrowheads="1"/>
          </p:cNvSpPr>
          <p:nvPr/>
        </p:nvSpPr>
        <p:spPr bwMode="auto">
          <a:xfrm>
            <a:off x="2936875" y="2184400"/>
            <a:ext cx="390525" cy="519113"/>
          </a:xfrm>
          <a:prstGeom prst="rect">
            <a:avLst/>
          </a:prstGeom>
          <a:noFill/>
          <a:ln w="9525">
            <a:noFill/>
            <a:miter lim="800000"/>
            <a:headEnd/>
            <a:tailEnd/>
          </a:ln>
        </p:spPr>
        <p:txBody>
          <a:bodyPr>
            <a:spAutoFit/>
          </a:bodyPr>
          <a:lstStyle/>
          <a:p>
            <a:pPr algn="ctr"/>
            <a:r>
              <a:rPr lang="zh-CN" altLang="en-US" sz="2800">
                <a:latin typeface="等线"/>
                <a:ea typeface="等线"/>
              </a:rPr>
              <a:t>≡</a:t>
            </a:r>
            <a:endParaRPr lang="zh-CN" altLang="en-US" sz="2000">
              <a:latin typeface="等线"/>
              <a:ea typeface="等线"/>
            </a:endParaRPr>
          </a:p>
        </p:txBody>
      </p:sp>
      <p:sp>
        <p:nvSpPr>
          <p:cNvPr id="8" name="圆角矩形 7">
            <a:extLst>
              <a:ext uri="{FF2B5EF4-FFF2-40B4-BE49-F238E27FC236}"/>
            </a:extLst>
          </p:cNvPr>
          <p:cNvSpPr/>
          <p:nvPr/>
        </p:nvSpPr>
        <p:spPr>
          <a:xfrm>
            <a:off x="5810250" y="2032000"/>
            <a:ext cx="2566988" cy="631825"/>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spcCol="360000"/>
          <a:lstStyle/>
          <a:p>
            <a:pPr algn="just" defTabSz="360363" fontAlgn="auto">
              <a:lnSpc>
                <a:spcPct val="120000"/>
              </a:lnSpc>
              <a:spcBef>
                <a:spcPts val="0"/>
              </a:spcBef>
              <a:spcAft>
                <a:spcPts val="0"/>
              </a:spcAft>
              <a:defRPr/>
            </a:pPr>
            <a:r>
              <a:rPr lang="en-US" altLang="zh-CN" sz="1600">
                <a:solidFill>
                  <a:schemeClr val="tx1"/>
                </a:solidFill>
              </a:rPr>
              <a:t>char str[14]="I love China!";</a:t>
            </a:r>
            <a:endParaRPr lang="zh-CN" altLang="en-US" sz="1600">
              <a:solidFill>
                <a:srgbClr val="008000"/>
              </a:solidFill>
            </a:endParaRPr>
          </a:p>
        </p:txBody>
      </p:sp>
      <p:sp>
        <p:nvSpPr>
          <p:cNvPr id="9" name="圆角矩形 8">
            <a:extLst>
              <a:ext uri="{FF2B5EF4-FFF2-40B4-BE49-F238E27FC236}"/>
            </a:extLst>
          </p:cNvPr>
          <p:cNvSpPr/>
          <p:nvPr/>
        </p:nvSpPr>
        <p:spPr>
          <a:xfrm>
            <a:off x="9101138" y="1995488"/>
            <a:ext cx="2300287" cy="668337"/>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pt-BR" altLang="zh-CN" sz="1600"/>
              <a:t>char </a:t>
            </a:r>
            <a:r>
              <a:rPr lang="en-US" altLang="zh-CN" sz="1600"/>
              <a:t>str[14]</a:t>
            </a:r>
            <a:r>
              <a:rPr lang="pt-BR" altLang="zh-CN" sz="1600"/>
              <a:t>;	</a:t>
            </a:r>
            <a:endParaRPr lang="zh-CN" altLang="en-US" sz="1600">
              <a:solidFill>
                <a:srgbClr val="008000"/>
              </a:solidFill>
            </a:endParaRPr>
          </a:p>
          <a:p>
            <a:pPr defTabSz="363538" fontAlgn="auto">
              <a:lnSpc>
                <a:spcPct val="120000"/>
              </a:lnSpc>
              <a:spcBef>
                <a:spcPts val="0"/>
              </a:spcBef>
              <a:spcAft>
                <a:spcPts val="0"/>
              </a:spcAft>
              <a:defRPr/>
            </a:pPr>
            <a:r>
              <a:rPr lang="pt-BR" altLang="zh-CN" sz="1600"/>
              <a:t>str[]=″I love China!″;</a:t>
            </a:r>
          </a:p>
        </p:txBody>
      </p:sp>
      <p:sp>
        <p:nvSpPr>
          <p:cNvPr id="10" name="文本框 9"/>
          <p:cNvSpPr txBox="1">
            <a:spLocks noRot="1" noChangeAspect="1" noMove="1" noResize="1" noEditPoints="1" noAdjustHandles="1" noChangeArrowheads="1" noChangeShapeType="1" noTextEdit="1"/>
          </p:cNvSpPr>
          <p:nvPr/>
        </p:nvSpPr>
        <p:spPr>
          <a:xfrm>
            <a:off x="8390085" y="2209305"/>
            <a:ext cx="390992" cy="400110"/>
          </a:xfrm>
          <a:prstGeom prst="rect">
            <a:avLst/>
          </a:prstGeom>
          <a:blipFill>
            <a:blip r:embed="rId4"/>
            <a:stretch>
              <a:fillRect l="-4688"/>
            </a:stretch>
          </a:blipFill>
        </p:spPr>
        <p:txBody>
          <a:bodyPr/>
          <a:lstStyle/>
          <a:p>
            <a:pPr fontAlgn="auto">
              <a:spcBef>
                <a:spcPts val="0"/>
              </a:spcBef>
              <a:spcAft>
                <a:spcPts val="0"/>
              </a:spcAft>
              <a:defRPr/>
            </a:pPr>
            <a:r>
              <a:rPr lang="zh-CN" altLang="en-US">
                <a:noFill/>
                <a:latin typeface="+mn-lt"/>
                <a:ea typeface="+mn-ea"/>
                <a:cs typeface="+mn-cs"/>
              </a:rPr>
              <a:t> </a:t>
            </a:r>
          </a:p>
        </p:txBody>
      </p:sp>
      <p:pic>
        <p:nvPicPr>
          <p:cNvPr id="98313" name="图片 10"/>
          <p:cNvPicPr>
            <a:picLocks noChangeAspect="1"/>
          </p:cNvPicPr>
          <p:nvPr/>
        </p:nvPicPr>
        <p:blipFill>
          <a:blip r:embed="rId5"/>
          <a:srcRect/>
          <a:stretch>
            <a:fillRect/>
          </a:stretch>
        </p:blipFill>
        <p:spPr bwMode="auto">
          <a:xfrm>
            <a:off x="10739438" y="2111375"/>
            <a:ext cx="542925" cy="552450"/>
          </a:xfrm>
          <a:prstGeom prst="rect">
            <a:avLst/>
          </a:prstGeom>
          <a:noFill/>
          <a:ln w="9525">
            <a:noFill/>
            <a:miter lim="800000"/>
            <a:headEnd/>
            <a:tailEnd/>
          </a:ln>
        </p:spPr>
      </p:pic>
      <p:sp>
        <p:nvSpPr>
          <p:cNvPr id="12" name="圆角矩形 11">
            <a:extLst>
              <a:ext uri="{FF2B5EF4-FFF2-40B4-BE49-F238E27FC236}"/>
            </a:extLst>
          </p:cNvPr>
          <p:cNvSpPr/>
          <p:nvPr/>
        </p:nvSpPr>
        <p:spPr>
          <a:xfrm>
            <a:off x="4256088" y="3033713"/>
            <a:ext cx="2474912" cy="669925"/>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pt-BR" altLang="zh-CN" sz="1600"/>
              <a:t>char </a:t>
            </a:r>
            <a:r>
              <a:rPr lang="zh-CN" altLang="en-US" sz="1600"/>
              <a:t>*</a:t>
            </a:r>
            <a:r>
              <a:rPr lang="en-US" altLang="zh-CN" sz="1600"/>
              <a:t>a</a:t>
            </a:r>
            <a:r>
              <a:rPr lang="pt-BR" altLang="zh-CN" sz="1600"/>
              <a:t>;	</a:t>
            </a:r>
            <a:endParaRPr lang="zh-CN" altLang="en-US" sz="1600">
              <a:solidFill>
                <a:srgbClr val="008000"/>
              </a:solidFill>
            </a:endParaRPr>
          </a:p>
          <a:p>
            <a:pPr defTabSz="363538" fontAlgn="auto">
              <a:lnSpc>
                <a:spcPct val="120000"/>
              </a:lnSpc>
              <a:spcBef>
                <a:spcPts val="0"/>
              </a:spcBef>
              <a:spcAft>
                <a:spcPts val="0"/>
              </a:spcAft>
              <a:defRPr/>
            </a:pPr>
            <a:r>
              <a:rPr lang="en-US" altLang="zh-CN" sz="1600"/>
              <a:t>scanf("%s",a);</a:t>
            </a:r>
            <a:endParaRPr lang="pt-BR" altLang="zh-CN" sz="1600"/>
          </a:p>
        </p:txBody>
      </p:sp>
      <p:pic>
        <p:nvPicPr>
          <p:cNvPr id="98315" name="图片 12"/>
          <p:cNvPicPr>
            <a:picLocks noChangeAspect="1"/>
          </p:cNvPicPr>
          <p:nvPr/>
        </p:nvPicPr>
        <p:blipFill>
          <a:blip r:embed="rId5"/>
          <a:srcRect/>
          <a:stretch>
            <a:fillRect/>
          </a:stretch>
        </p:blipFill>
        <p:spPr bwMode="auto">
          <a:xfrm>
            <a:off x="6394450" y="3151188"/>
            <a:ext cx="542925" cy="552450"/>
          </a:xfrm>
          <a:prstGeom prst="rect">
            <a:avLst/>
          </a:prstGeom>
          <a:noFill/>
          <a:ln w="9525">
            <a:noFill/>
            <a:miter lim="800000"/>
            <a:headEnd/>
            <a:tailEnd/>
          </a:ln>
        </p:spPr>
      </p:pic>
      <p:sp>
        <p:nvSpPr>
          <p:cNvPr id="15" name="圆角矩形 14">
            <a:extLst>
              <a:ext uri="{FF2B5EF4-FFF2-40B4-BE49-F238E27FC236}"/>
            </a:extLst>
          </p:cNvPr>
          <p:cNvSpPr/>
          <p:nvPr/>
        </p:nvSpPr>
        <p:spPr>
          <a:xfrm>
            <a:off x="7240588" y="3033713"/>
            <a:ext cx="3433762" cy="669925"/>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pt-BR" altLang="zh-CN" sz="1600"/>
              <a:t>char </a:t>
            </a:r>
            <a:r>
              <a:rPr lang="zh-CN" altLang="en-US" sz="1600"/>
              <a:t>*</a:t>
            </a:r>
            <a:r>
              <a:rPr lang="en-US" altLang="zh-CN" sz="1600"/>
              <a:t>a,str[10]</a:t>
            </a:r>
            <a:r>
              <a:rPr lang="pt-BR" altLang="zh-CN" sz="1600"/>
              <a:t>;</a:t>
            </a:r>
          </a:p>
          <a:p>
            <a:pPr defTabSz="363538" fontAlgn="auto">
              <a:lnSpc>
                <a:spcPct val="120000"/>
              </a:lnSpc>
              <a:spcBef>
                <a:spcPts val="0"/>
              </a:spcBef>
              <a:spcAft>
                <a:spcPts val="0"/>
              </a:spcAft>
              <a:defRPr/>
            </a:pPr>
            <a:r>
              <a:rPr lang="pt-BR" altLang="zh-CN" sz="1600"/>
              <a:t>a=str; </a:t>
            </a:r>
            <a:r>
              <a:rPr lang="en-US" altLang="zh-CN" sz="1600"/>
              <a:t>scanf("%s",a);</a:t>
            </a:r>
            <a:endParaRPr lang="pt-BR" altLang="zh-CN" sz="1600"/>
          </a:p>
        </p:txBody>
      </p:sp>
      <p:pic>
        <p:nvPicPr>
          <p:cNvPr id="98317" name="图片 15"/>
          <p:cNvPicPr>
            <a:picLocks noChangeAspect="1"/>
          </p:cNvPicPr>
          <p:nvPr/>
        </p:nvPicPr>
        <p:blipFill>
          <a:blip r:embed="rId6"/>
          <a:srcRect/>
          <a:stretch>
            <a:fillRect/>
          </a:stretch>
        </p:blipFill>
        <p:spPr bwMode="auto">
          <a:xfrm>
            <a:off x="9169400" y="3160713"/>
            <a:ext cx="552450" cy="542925"/>
          </a:xfrm>
          <a:prstGeom prst="rect">
            <a:avLst/>
          </a:prstGeom>
          <a:noFill/>
          <a:ln w="9525">
            <a:noFill/>
            <a:miter lim="800000"/>
            <a:headEnd/>
            <a:tailEnd/>
          </a:ln>
        </p:spPr>
      </p:pic>
      <p:sp>
        <p:nvSpPr>
          <p:cNvPr id="17" name="圆角矩形 16">
            <a:extLst>
              <a:ext uri="{FF2B5EF4-FFF2-40B4-BE49-F238E27FC236}"/>
            </a:extLst>
          </p:cNvPr>
          <p:cNvSpPr/>
          <p:nvPr/>
        </p:nvSpPr>
        <p:spPr>
          <a:xfrm>
            <a:off x="3260725" y="4410075"/>
            <a:ext cx="2300288" cy="668338"/>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pt-BR" altLang="zh-CN" sz="1600"/>
              <a:t>char </a:t>
            </a:r>
            <a:r>
              <a:rPr lang="en-US" altLang="zh-CN" sz="1600"/>
              <a:t>a[]="House"</a:t>
            </a:r>
            <a:r>
              <a:rPr lang="pt-BR" altLang="zh-CN" sz="1600"/>
              <a:t>;	</a:t>
            </a:r>
            <a:endParaRPr lang="zh-CN" altLang="en-US" sz="1600">
              <a:solidFill>
                <a:srgbClr val="008000"/>
              </a:solidFill>
            </a:endParaRPr>
          </a:p>
          <a:p>
            <a:pPr defTabSz="363538" fontAlgn="auto">
              <a:lnSpc>
                <a:spcPct val="120000"/>
              </a:lnSpc>
              <a:spcBef>
                <a:spcPts val="0"/>
              </a:spcBef>
              <a:spcAft>
                <a:spcPts val="0"/>
              </a:spcAft>
              <a:defRPr/>
            </a:pPr>
            <a:r>
              <a:rPr lang="en-US" altLang="zh-CN" sz="1600"/>
              <a:t>a[2]='r';</a:t>
            </a:r>
            <a:endParaRPr lang="pt-BR" altLang="zh-CN" sz="1600"/>
          </a:p>
        </p:txBody>
      </p:sp>
      <p:sp>
        <p:nvSpPr>
          <p:cNvPr id="19" name="圆角矩形 18">
            <a:extLst>
              <a:ext uri="{FF2B5EF4-FFF2-40B4-BE49-F238E27FC236}"/>
            </a:extLst>
          </p:cNvPr>
          <p:cNvSpPr/>
          <p:nvPr/>
        </p:nvSpPr>
        <p:spPr>
          <a:xfrm>
            <a:off x="6070600" y="4410075"/>
            <a:ext cx="2300288" cy="668338"/>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pt-BR" altLang="zh-CN" sz="1600"/>
              <a:t>char </a:t>
            </a:r>
            <a:r>
              <a:rPr lang="zh-CN" altLang="en-US" sz="1600"/>
              <a:t>*</a:t>
            </a:r>
            <a:r>
              <a:rPr lang="en-US" altLang="zh-CN" sz="1600"/>
              <a:t>b="House"</a:t>
            </a:r>
            <a:r>
              <a:rPr lang="pt-BR" altLang="zh-CN" sz="1600"/>
              <a:t>;</a:t>
            </a:r>
          </a:p>
          <a:p>
            <a:pPr defTabSz="363538" fontAlgn="auto">
              <a:lnSpc>
                <a:spcPct val="120000"/>
              </a:lnSpc>
              <a:spcBef>
                <a:spcPts val="0"/>
              </a:spcBef>
              <a:spcAft>
                <a:spcPts val="0"/>
              </a:spcAft>
              <a:defRPr/>
            </a:pPr>
            <a:r>
              <a:rPr lang="en-US" altLang="zh-CN" sz="1600"/>
              <a:t>b[2]='r';</a:t>
            </a:r>
            <a:endParaRPr lang="pt-BR" altLang="zh-CN" sz="1600"/>
          </a:p>
        </p:txBody>
      </p:sp>
      <p:pic>
        <p:nvPicPr>
          <p:cNvPr id="98320" name="图片 19"/>
          <p:cNvPicPr>
            <a:picLocks noChangeAspect="1"/>
          </p:cNvPicPr>
          <p:nvPr/>
        </p:nvPicPr>
        <p:blipFill>
          <a:blip r:embed="rId6"/>
          <a:srcRect/>
          <a:stretch>
            <a:fillRect/>
          </a:stretch>
        </p:blipFill>
        <p:spPr bwMode="auto">
          <a:xfrm>
            <a:off x="5200650" y="4535488"/>
            <a:ext cx="552450" cy="542925"/>
          </a:xfrm>
          <a:prstGeom prst="rect">
            <a:avLst/>
          </a:prstGeom>
          <a:noFill/>
          <a:ln w="9525">
            <a:noFill/>
            <a:miter lim="800000"/>
            <a:headEnd/>
            <a:tailEnd/>
          </a:ln>
        </p:spPr>
      </p:pic>
      <p:pic>
        <p:nvPicPr>
          <p:cNvPr id="98321" name="图片 17"/>
          <p:cNvPicPr>
            <a:picLocks noChangeAspect="1"/>
          </p:cNvPicPr>
          <p:nvPr/>
        </p:nvPicPr>
        <p:blipFill>
          <a:blip r:embed="rId5"/>
          <a:srcRect/>
          <a:stretch>
            <a:fillRect/>
          </a:stretch>
        </p:blipFill>
        <p:spPr bwMode="auto">
          <a:xfrm>
            <a:off x="8042275" y="4521200"/>
            <a:ext cx="542925" cy="552450"/>
          </a:xfrm>
          <a:prstGeom prst="rect">
            <a:avLst/>
          </a:prstGeom>
          <a:noFill/>
          <a:ln w="9525">
            <a:noFill/>
            <a:miter lim="800000"/>
            <a:headEnd/>
            <a:tailEnd/>
          </a:ln>
        </p:spPr>
      </p:pic>
      <p:sp>
        <p:nvSpPr>
          <p:cNvPr id="21" name="圆角矩形 20">
            <a:extLst>
              <a:ext uri="{FF2B5EF4-FFF2-40B4-BE49-F238E27FC236}"/>
            </a:extLst>
          </p:cNvPr>
          <p:cNvSpPr/>
          <p:nvPr/>
        </p:nvSpPr>
        <p:spPr>
          <a:xfrm>
            <a:off x="7781925" y="5680075"/>
            <a:ext cx="2843213" cy="668338"/>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600"/>
              <a:t>char *format="a=%d,b=%f\n";</a:t>
            </a:r>
          </a:p>
          <a:p>
            <a:pPr defTabSz="363538" fontAlgn="auto">
              <a:lnSpc>
                <a:spcPct val="120000"/>
              </a:lnSpc>
              <a:spcBef>
                <a:spcPts val="0"/>
              </a:spcBef>
              <a:spcAft>
                <a:spcPts val="0"/>
              </a:spcAft>
              <a:defRPr/>
            </a:pPr>
            <a:r>
              <a:rPr lang="en-US" altLang="zh-CN" sz="1600"/>
              <a:t>printf(format,a,b);</a:t>
            </a:r>
            <a:endParaRPr lang="pt-BR" altLang="zh-CN" sz="16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1"/>
          <p:cNvSpPr>
            <a:spLocks noGrp="1"/>
          </p:cNvSpPr>
          <p:nvPr>
            <p:ph type="title"/>
          </p:nvPr>
        </p:nvSpPr>
        <p:spPr>
          <a:xfrm>
            <a:off x="712788" y="290513"/>
            <a:ext cx="10515600" cy="954087"/>
          </a:xfrm>
        </p:spPr>
        <p:txBody>
          <a:bodyPr/>
          <a:lstStyle/>
          <a:p>
            <a:r>
              <a:rPr lang="zh-CN" altLang="en-US" smtClean="0"/>
              <a:t>使用字符指针变量和字符数组的比较</a:t>
            </a:r>
          </a:p>
        </p:txBody>
      </p:sp>
      <p:sp>
        <p:nvSpPr>
          <p:cNvPr id="3" name="矩形 2"/>
          <p:cNvSpPr/>
          <p:nvPr/>
        </p:nvSpPr>
        <p:spPr>
          <a:xfrm>
            <a:off x="1111250" y="5942013"/>
            <a:ext cx="9720263" cy="369887"/>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fontAlgn="auto">
              <a:spcBef>
                <a:spcPts val="0"/>
              </a:spcBef>
              <a:spcAft>
                <a:spcPts val="0"/>
              </a:spcAft>
              <a:defRPr/>
            </a:pPr>
            <a:r>
              <a:rPr lang="zh-CN" altLang="en-US"/>
              <a:t>指针变量的值是可以改变的，而字符数组名代表一个固定的值</a:t>
            </a:r>
            <a:r>
              <a:rPr lang="en-US" altLang="zh-CN"/>
              <a:t>(</a:t>
            </a:r>
            <a:r>
              <a:rPr lang="zh-CN" altLang="en-US"/>
              <a:t>数组首元素的地址</a:t>
            </a:r>
            <a:r>
              <a:rPr lang="en-US" altLang="zh-CN"/>
              <a:t>)</a:t>
            </a:r>
            <a:r>
              <a:rPr lang="zh-CN" altLang="en-US"/>
              <a:t>，不能改变。</a:t>
            </a:r>
            <a:endParaRPr lang="en-US" altLang="zh-CN"/>
          </a:p>
        </p:txBody>
      </p:sp>
      <p:sp>
        <p:nvSpPr>
          <p:cNvPr id="100355" name="内容占位符 2"/>
          <p:cNvSpPr>
            <a:spLocks noGrp="1"/>
          </p:cNvSpPr>
          <p:nvPr>
            <p:ph idx="1"/>
          </p:nvPr>
        </p:nvSpPr>
        <p:spPr>
          <a:xfrm>
            <a:off x="712788" y="1030288"/>
            <a:ext cx="10717212"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8.21】</a:t>
            </a:r>
            <a:r>
              <a:rPr lang="zh-CN" altLang="en-US" sz="2000" smtClean="0">
                <a:solidFill>
                  <a:schemeClr val="accent1"/>
                </a:solidFill>
              </a:rPr>
              <a:t>改变指针变量的值。 </a:t>
            </a:r>
          </a:p>
        </p:txBody>
      </p:sp>
      <p:sp>
        <p:nvSpPr>
          <p:cNvPr id="13" name="圆角矩形 12">
            <a:extLst>
              <a:ext uri="{FF2B5EF4-FFF2-40B4-BE49-F238E27FC236}"/>
            </a:extLst>
          </p:cNvPr>
          <p:cNvSpPr/>
          <p:nvPr/>
        </p:nvSpPr>
        <p:spPr>
          <a:xfrm>
            <a:off x="938213" y="1582738"/>
            <a:ext cx="7123112" cy="1965325"/>
          </a:xfrm>
          <a:prstGeom prst="roundRect">
            <a:avLst>
              <a:gd name="adj" fmla="val 2090"/>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char *a="I love China!";</a:t>
            </a:r>
          </a:p>
          <a:p>
            <a:pPr defTabSz="363538" fontAlgn="auto">
              <a:lnSpc>
                <a:spcPct val="120000"/>
              </a:lnSpc>
              <a:spcBef>
                <a:spcPts val="0"/>
              </a:spcBef>
              <a:spcAft>
                <a:spcPts val="0"/>
              </a:spcAft>
              <a:defRPr/>
            </a:pPr>
            <a:r>
              <a:rPr lang="en-US" altLang="zh-CN" sz="1400"/>
              <a:t>	a=a+7;			</a:t>
            </a:r>
            <a:r>
              <a:rPr lang="en-US" altLang="zh-CN" sz="1400">
                <a:solidFill>
                  <a:srgbClr val="008000"/>
                </a:solidFill>
              </a:rPr>
              <a:t>//</a:t>
            </a:r>
            <a:r>
              <a:rPr lang="zh-CN" altLang="en-US" sz="1400">
                <a:solidFill>
                  <a:srgbClr val="008000"/>
                </a:solidFill>
              </a:rPr>
              <a:t>改变指针变量的值，即改变指针变量的指向</a:t>
            </a:r>
          </a:p>
          <a:p>
            <a:pPr defTabSz="363538" fontAlgn="auto">
              <a:lnSpc>
                <a:spcPct val="120000"/>
              </a:lnSpc>
              <a:spcBef>
                <a:spcPts val="0"/>
              </a:spcBef>
              <a:spcAft>
                <a:spcPts val="0"/>
              </a:spcAft>
              <a:defRPr/>
            </a:pPr>
            <a:r>
              <a:rPr lang="zh-CN" altLang="en-US" sz="1400"/>
              <a:t>	</a:t>
            </a:r>
            <a:r>
              <a:rPr lang="en-US" altLang="zh-CN" sz="1400"/>
              <a:t>printf("%s\n",a);	</a:t>
            </a:r>
            <a:r>
              <a:rPr lang="en-US" altLang="zh-CN" sz="1400">
                <a:solidFill>
                  <a:srgbClr val="008000"/>
                </a:solidFill>
              </a:rPr>
              <a:t>//</a:t>
            </a:r>
            <a:r>
              <a:rPr lang="zh-CN" altLang="en-US" sz="1400">
                <a:solidFill>
                  <a:srgbClr val="008000"/>
                </a:solidFill>
              </a:rPr>
              <a:t>输出从</a:t>
            </a:r>
            <a:r>
              <a:rPr lang="en-US" altLang="zh-CN" sz="1400">
                <a:solidFill>
                  <a:srgbClr val="008000"/>
                </a:solidFill>
              </a:rPr>
              <a:t>a</a:t>
            </a:r>
            <a:r>
              <a:rPr lang="zh-CN" altLang="en-US" sz="1400">
                <a:solidFill>
                  <a:srgbClr val="008000"/>
                </a:solidFill>
              </a:rPr>
              <a:t>指向的字符开始的字符串</a:t>
            </a:r>
          </a:p>
          <a:p>
            <a:pPr defTabSz="363538" fontAlgn="auto">
              <a:lnSpc>
                <a:spcPct val="120000"/>
              </a:lnSpc>
              <a:spcBef>
                <a:spcPts val="0"/>
              </a:spcBef>
              <a:spcAft>
                <a:spcPts val="0"/>
              </a:spcAft>
              <a:defRPr/>
            </a:pPr>
            <a:r>
              <a:rPr lang="zh-CN" altLang="en-US" sz="1400"/>
              <a:t>	</a:t>
            </a:r>
            <a:r>
              <a:rPr lang="en-US" altLang="zh-CN" sz="1400"/>
              <a:t>return 0;</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pic>
        <p:nvPicPr>
          <p:cNvPr id="100357" name="图片 3"/>
          <p:cNvPicPr>
            <a:picLocks noChangeAspect="1"/>
          </p:cNvPicPr>
          <p:nvPr/>
        </p:nvPicPr>
        <p:blipFill>
          <a:blip r:embed="rId3"/>
          <a:srcRect/>
          <a:stretch>
            <a:fillRect/>
          </a:stretch>
        </p:blipFill>
        <p:spPr bwMode="auto">
          <a:xfrm>
            <a:off x="4367213" y="3090863"/>
            <a:ext cx="3457575" cy="676275"/>
          </a:xfrm>
          <a:prstGeom prst="rect">
            <a:avLst/>
          </a:prstGeom>
          <a:noFill/>
          <a:ln w="9525">
            <a:noFill/>
            <a:miter lim="800000"/>
            <a:headEnd/>
            <a:tailEnd/>
          </a:ln>
        </p:spPr>
      </p:pic>
      <p:sp>
        <p:nvSpPr>
          <p:cNvPr id="15" name="圆角矩形 14">
            <a:extLst>
              <a:ext uri="{FF2B5EF4-FFF2-40B4-BE49-F238E27FC236}"/>
            </a:extLst>
          </p:cNvPr>
          <p:cNvSpPr/>
          <p:nvPr/>
        </p:nvSpPr>
        <p:spPr>
          <a:xfrm>
            <a:off x="938213" y="3871913"/>
            <a:ext cx="7123112" cy="1965325"/>
          </a:xfrm>
          <a:prstGeom prst="roundRect">
            <a:avLst>
              <a:gd name="adj" fmla="val 2090"/>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char str[]={"I love China!"};</a:t>
            </a:r>
          </a:p>
          <a:p>
            <a:pPr defTabSz="363538" fontAlgn="auto">
              <a:lnSpc>
                <a:spcPct val="120000"/>
              </a:lnSpc>
              <a:spcBef>
                <a:spcPts val="0"/>
              </a:spcBef>
              <a:spcAft>
                <a:spcPts val="0"/>
              </a:spcAft>
              <a:defRPr/>
            </a:pPr>
            <a:r>
              <a:rPr lang="en-US" altLang="zh-CN" sz="1400"/>
              <a:t>	</a:t>
            </a:r>
            <a:r>
              <a:rPr lang="en-US" altLang="zh-CN" sz="1400">
                <a:solidFill>
                  <a:srgbClr val="FF0000"/>
                </a:solidFill>
              </a:rPr>
              <a:t>str=str+7;</a:t>
            </a:r>
          </a:p>
          <a:p>
            <a:pPr defTabSz="363538" fontAlgn="auto">
              <a:lnSpc>
                <a:spcPct val="120000"/>
              </a:lnSpc>
              <a:spcBef>
                <a:spcPts val="0"/>
              </a:spcBef>
              <a:spcAft>
                <a:spcPts val="0"/>
              </a:spcAft>
              <a:defRPr/>
            </a:pPr>
            <a:r>
              <a:rPr lang="zh-CN" altLang="en-US" sz="1400"/>
              <a:t>	</a:t>
            </a:r>
            <a:r>
              <a:rPr lang="en-US" altLang="zh-CN" sz="1400"/>
              <a:t>printf("%s\n",str);</a:t>
            </a:r>
            <a:endParaRPr lang="zh-CN" altLang="en-US" sz="1400">
              <a:solidFill>
                <a:srgbClr val="008000"/>
              </a:solidFill>
            </a:endParaRPr>
          </a:p>
          <a:p>
            <a:pPr defTabSz="363538" fontAlgn="auto">
              <a:lnSpc>
                <a:spcPct val="120000"/>
              </a:lnSpc>
              <a:spcBef>
                <a:spcPts val="0"/>
              </a:spcBef>
              <a:spcAft>
                <a:spcPts val="0"/>
              </a:spcAft>
              <a:defRPr/>
            </a:pPr>
            <a:r>
              <a:rPr lang="zh-CN" altLang="en-US" sz="1400"/>
              <a:t>	</a:t>
            </a:r>
            <a:r>
              <a:rPr lang="en-US" altLang="zh-CN" sz="1400"/>
              <a:t>return 0;</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pic>
        <p:nvPicPr>
          <p:cNvPr id="100359" name="图片 15"/>
          <p:cNvPicPr>
            <a:picLocks noChangeAspect="1"/>
          </p:cNvPicPr>
          <p:nvPr/>
        </p:nvPicPr>
        <p:blipFill>
          <a:blip r:embed="rId4"/>
          <a:srcRect/>
          <a:stretch>
            <a:fillRect/>
          </a:stretch>
        </p:blipFill>
        <p:spPr bwMode="auto">
          <a:xfrm>
            <a:off x="7281863" y="4578350"/>
            <a:ext cx="542925" cy="552450"/>
          </a:xfrm>
          <a:prstGeom prst="rect">
            <a:avLst/>
          </a:prstGeom>
          <a:noFill/>
          <a:ln w="9525">
            <a:noFill/>
            <a:miter lim="800000"/>
            <a:headEnd/>
            <a:tailEnd/>
          </a:ln>
        </p:spPr>
      </p:pic>
      <p:grpSp>
        <p:nvGrpSpPr>
          <p:cNvPr id="17" name="组合 16"/>
          <p:cNvGrpSpPr/>
          <p:nvPr/>
        </p:nvGrpSpPr>
        <p:grpSpPr>
          <a:xfrm>
            <a:off x="8497106" y="2565243"/>
            <a:ext cx="2757019" cy="2334101"/>
            <a:chOff x="8050698" y="5019262"/>
            <a:chExt cx="2757019" cy="2334101"/>
          </a:xfrm>
          <a:effectLst>
            <a:outerShdw blurRad="63500" sx="102000" sy="102000" algn="ctr" rotWithShape="0">
              <a:prstClr val="black">
                <a:alpha val="40000"/>
              </a:prstClr>
            </a:outerShdw>
          </a:effectLst>
        </p:grpSpPr>
        <p:sp>
          <p:nvSpPr>
            <p:cNvPr id="18" name="剪去单角的矩形 17"/>
            <p:cNvSpPr/>
            <p:nvPr/>
          </p:nvSpPr>
          <p:spPr>
            <a:xfrm>
              <a:off x="8050698" y="5019262"/>
              <a:ext cx="2757019" cy="2334101"/>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20000"/>
                </a:lnSpc>
                <a:spcBef>
                  <a:spcPts val="0"/>
                </a:spcBef>
                <a:spcAft>
                  <a:spcPts val="0"/>
                </a:spcAft>
                <a:defRPr/>
              </a:pPr>
              <a:endParaRPr lang="zh-CN" altLang="en-US"/>
            </a:p>
          </p:txBody>
        </p:sp>
        <p:pic>
          <p:nvPicPr>
            <p:cNvPr id="19" name="图片 18"/>
            <p:cNvPicPr>
              <a:picLocks noChangeAspect="1"/>
            </p:cNvPicPr>
            <p:nvPr/>
          </p:nvPicPr>
          <p:blipFill>
            <a:blip r:embed="rId5" cstate="print">
              <a:extLst>
                <a:ext uri="{28A0092B-C50C-407E-A947-70E740481C1C}"/>
              </a:extLst>
            </a:blip>
            <a:stretch>
              <a:fillRect/>
            </a:stretch>
          </p:blipFill>
          <p:spPr>
            <a:xfrm>
              <a:off x="8108212" y="5064435"/>
              <a:ext cx="290352" cy="327244"/>
            </a:xfrm>
            <a:prstGeom prst="rect">
              <a:avLst/>
            </a:prstGeom>
          </p:spPr>
        </p:pic>
        <p:sp>
          <p:nvSpPr>
            <p:cNvPr id="20" name="文本框 19"/>
            <p:cNvSpPr txBox="1"/>
            <p:nvPr/>
          </p:nvSpPr>
          <p:spPr>
            <a:xfrm>
              <a:off x="8388007" y="5054496"/>
              <a:ext cx="2340198" cy="2160591"/>
            </a:xfrm>
            <a:prstGeom prst="rect">
              <a:avLst/>
            </a:prstGeom>
            <a:noFill/>
          </p:spPr>
          <p:txBody>
            <a:bodyPr>
              <a:spAutoFit/>
            </a:bodyPr>
            <a:lstStyle/>
            <a:p>
              <a:pPr fontAlgn="auto">
                <a:lnSpc>
                  <a:spcPct val="120000"/>
                </a:lnSpc>
                <a:spcBef>
                  <a:spcPts val="0"/>
                </a:spcBef>
                <a:spcAft>
                  <a:spcPts val="0"/>
                </a:spcAft>
                <a:defRPr/>
              </a:pPr>
              <a:r>
                <a:rPr lang="zh-CN" altLang="en-US" sz="1400">
                  <a:solidFill>
                    <a:schemeClr val="bg1"/>
                  </a:solidFill>
                  <a:latin typeface="+mn-lt"/>
                  <a:ea typeface="+mn-ea"/>
                  <a:cs typeface="+mn-cs"/>
                </a:rPr>
                <a:t>指针变量</a:t>
              </a:r>
              <a:r>
                <a:rPr lang="en-US" altLang="zh-CN" sz="1400">
                  <a:solidFill>
                    <a:schemeClr val="bg1"/>
                  </a:solidFill>
                  <a:latin typeface="+mn-lt"/>
                  <a:ea typeface="+mn-ea"/>
                  <a:cs typeface="+mn-cs"/>
                </a:rPr>
                <a:t>a</a:t>
              </a:r>
              <a:r>
                <a:rPr lang="zh-CN" altLang="en-US" sz="1400">
                  <a:solidFill>
                    <a:schemeClr val="bg1"/>
                  </a:solidFill>
                  <a:latin typeface="+mn-lt"/>
                  <a:ea typeface="+mn-ea"/>
                  <a:cs typeface="+mn-cs"/>
                </a:rPr>
                <a:t>的值是可以变化的。</a:t>
              </a:r>
              <a:r>
                <a:rPr lang="en-US" altLang="zh-CN" sz="1400">
                  <a:solidFill>
                    <a:schemeClr val="bg1"/>
                  </a:solidFill>
                  <a:latin typeface="+mn-lt"/>
                  <a:ea typeface="+mn-ea"/>
                  <a:cs typeface="+mn-cs"/>
                </a:rPr>
                <a:t>printf</a:t>
              </a:r>
              <a:r>
                <a:rPr lang="zh-CN" altLang="en-US" sz="1400">
                  <a:solidFill>
                    <a:schemeClr val="bg1"/>
                  </a:solidFill>
                  <a:latin typeface="+mn-lt"/>
                  <a:ea typeface="+mn-ea"/>
                  <a:cs typeface="+mn-cs"/>
                </a:rPr>
                <a:t>函数输出字符串时，从指针变量</a:t>
              </a:r>
              <a:r>
                <a:rPr lang="en-US" altLang="zh-CN" sz="1400">
                  <a:solidFill>
                    <a:schemeClr val="bg1"/>
                  </a:solidFill>
                  <a:latin typeface="+mn-lt"/>
                  <a:ea typeface="+mn-ea"/>
                  <a:cs typeface="+mn-cs"/>
                </a:rPr>
                <a:t>a</a:t>
              </a:r>
              <a:r>
                <a:rPr lang="zh-CN" altLang="en-US" sz="1400">
                  <a:solidFill>
                    <a:schemeClr val="bg1"/>
                  </a:solidFill>
                  <a:latin typeface="+mn-lt"/>
                  <a:ea typeface="+mn-ea"/>
                  <a:cs typeface="+mn-cs"/>
                </a:rPr>
                <a:t>当时所指向的元素开始，逐个输出各个字符，直到遇</a:t>
              </a:r>
              <a:r>
                <a:rPr lang="en-US" altLang="zh-CN" sz="1400">
                  <a:solidFill>
                    <a:schemeClr val="bg1"/>
                  </a:solidFill>
                  <a:latin typeface="+mn-lt"/>
                  <a:ea typeface="+mn-ea"/>
                  <a:cs typeface="+mn-cs"/>
                </a:rPr>
                <a:t>'\0'</a:t>
              </a:r>
              <a:r>
                <a:rPr lang="zh-CN" altLang="en-US" sz="1400">
                  <a:solidFill>
                    <a:schemeClr val="bg1"/>
                  </a:solidFill>
                  <a:latin typeface="+mn-lt"/>
                  <a:ea typeface="+mn-ea"/>
                  <a:cs typeface="+mn-cs"/>
                </a:rPr>
                <a:t>为止。而数组名虽然代表地址，但它是常量，它的值是不能改变的。</a:t>
              </a:r>
              <a:endParaRPr lang="en-US" altLang="zh-CN" sz="1400" b="1">
                <a:solidFill>
                  <a:schemeClr val="bg1"/>
                </a:solidFill>
                <a:latin typeface="+mn-lt"/>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1"/>
          <p:cNvSpPr>
            <a:spLocks noGrp="1"/>
          </p:cNvSpPr>
          <p:nvPr>
            <p:ph type="ctrTitle"/>
          </p:nvPr>
        </p:nvSpPr>
        <p:spPr/>
        <p:txBody>
          <a:bodyPr/>
          <a:lstStyle/>
          <a:p>
            <a:r>
              <a:rPr lang="en-US" altLang="zh-CN" smtClean="0"/>
              <a:t>*</a:t>
            </a:r>
            <a:r>
              <a:rPr lang="zh-CN" altLang="en-US" smtClean="0"/>
              <a:t>指向函数的指针</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1"/>
          <p:cNvSpPr>
            <a:spLocks noGrp="1"/>
          </p:cNvSpPr>
          <p:nvPr>
            <p:ph type="title"/>
          </p:nvPr>
        </p:nvSpPr>
        <p:spPr>
          <a:xfrm>
            <a:off x="693738" y="519113"/>
            <a:ext cx="10515600" cy="954087"/>
          </a:xfrm>
        </p:spPr>
        <p:txBody>
          <a:bodyPr/>
          <a:lstStyle/>
          <a:p>
            <a:r>
              <a:rPr lang="zh-CN" altLang="en-US" smtClean="0"/>
              <a:t>什么是函数的指针</a:t>
            </a:r>
          </a:p>
        </p:txBody>
      </p:sp>
      <p:sp>
        <p:nvSpPr>
          <p:cNvPr id="14" name="MH_Desc_1"/>
          <p:cNvSpPr/>
          <p:nvPr>
            <p:custDataLst>
              <p:tags r:id="rId1"/>
            </p:custDataLst>
          </p:nvPr>
        </p:nvSpPr>
        <p:spPr>
          <a:xfrm>
            <a:off x="693738" y="1350963"/>
            <a:ext cx="10748962" cy="461327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600"/>
              </a:spcBef>
              <a:spcAft>
                <a:spcPts val="600"/>
              </a:spcAft>
              <a:defRPr/>
            </a:pPr>
            <a:r>
              <a:rPr lang="zh-CN" altLang="en-US">
                <a:solidFill>
                  <a:schemeClr val="tx1"/>
                </a:solidFill>
              </a:rPr>
              <a:t>如果在程序中定义了一个函数，在编译时会把函数的源代码转换为可执行代码并分配一段存储空间。这段内存空间有一个起始地址，也称为函数的入口地址。每次调用函数时都从该地址入口开始执行此段函数代码。</a:t>
            </a:r>
            <a:endParaRPr lang="en-US" altLang="zh-CN">
              <a:solidFill>
                <a:schemeClr val="tx1"/>
              </a:solidFill>
            </a:endParaRPr>
          </a:p>
          <a:p>
            <a:pPr algn="just" fontAlgn="auto">
              <a:lnSpc>
                <a:spcPct val="150000"/>
              </a:lnSpc>
              <a:spcBef>
                <a:spcPts val="600"/>
              </a:spcBef>
              <a:spcAft>
                <a:spcPts val="600"/>
              </a:spcAft>
              <a:defRPr/>
            </a:pPr>
            <a:r>
              <a:rPr lang="zh-CN" altLang="en-US" b="1">
                <a:solidFill>
                  <a:schemeClr val="tx1"/>
                </a:solidFill>
              </a:rPr>
              <a:t>函数名就是函数的指针，它代表函数的起始地址。</a:t>
            </a:r>
          </a:p>
          <a:p>
            <a:pPr algn="just" fontAlgn="auto">
              <a:lnSpc>
                <a:spcPct val="150000"/>
              </a:lnSpc>
              <a:spcBef>
                <a:spcPts val="600"/>
              </a:spcBef>
              <a:spcAft>
                <a:spcPts val="600"/>
              </a:spcAft>
              <a:defRPr/>
            </a:pPr>
            <a:r>
              <a:rPr lang="zh-CN" altLang="en-US">
                <a:solidFill>
                  <a:schemeClr val="tx1"/>
                </a:solidFill>
              </a:rPr>
              <a:t>可以定义一个指向函数的指针变量，用来存放某一函数的起始地址，这就意味着此指针变量指向该函数。例如</a:t>
            </a:r>
            <a:r>
              <a:rPr lang="en-US" altLang="zh-CN">
                <a:solidFill>
                  <a:schemeClr val="tx1"/>
                </a:solidFill>
              </a:rPr>
              <a:t>: </a:t>
            </a:r>
          </a:p>
          <a:p>
            <a:pPr algn="just" fontAlgn="auto">
              <a:lnSpc>
                <a:spcPct val="150000"/>
              </a:lnSpc>
              <a:spcBef>
                <a:spcPts val="600"/>
              </a:spcBef>
              <a:spcAft>
                <a:spcPts val="600"/>
              </a:spcAft>
              <a:defRPr/>
            </a:pPr>
            <a:r>
              <a:rPr lang="zh-CN" altLang="en-US">
                <a:solidFill>
                  <a:schemeClr val="tx1"/>
                </a:solidFill>
              </a:rPr>
              <a:t>定义</a:t>
            </a:r>
            <a:r>
              <a:rPr lang="en-US" altLang="zh-CN">
                <a:solidFill>
                  <a:schemeClr val="tx1"/>
                </a:solidFill>
              </a:rPr>
              <a:t>p</a:t>
            </a:r>
            <a:r>
              <a:rPr lang="zh-CN" altLang="en-US">
                <a:solidFill>
                  <a:schemeClr val="tx1"/>
                </a:solidFill>
              </a:rPr>
              <a:t>是一个指向函数的指针变量，它可以指向函数类型为整型且有两个整型参数的函数。此时，指针变量</a:t>
            </a:r>
            <a:r>
              <a:rPr lang="en-US" altLang="zh-CN">
                <a:solidFill>
                  <a:schemeClr val="tx1"/>
                </a:solidFill>
              </a:rPr>
              <a:t>p</a:t>
            </a:r>
            <a:r>
              <a:rPr lang="zh-CN" altLang="en-US">
                <a:solidFill>
                  <a:schemeClr val="tx1"/>
                </a:solidFill>
              </a:rPr>
              <a:t>的类型用</a:t>
            </a:r>
            <a:r>
              <a:rPr lang="en-US" altLang="zh-CN">
                <a:solidFill>
                  <a:schemeClr val="tx1"/>
                </a:solidFill>
              </a:rPr>
              <a:t>int (*)(int,int)</a:t>
            </a:r>
            <a:r>
              <a:rPr lang="zh-CN" altLang="en-US">
                <a:solidFill>
                  <a:schemeClr val="tx1"/>
                </a:solidFill>
              </a:rPr>
              <a:t>表示。</a:t>
            </a:r>
            <a:endParaRPr lang="en-US" altLang="zh-CN">
              <a:solidFill>
                <a:schemeClr val="tx1"/>
              </a:solidFill>
            </a:endParaRPr>
          </a:p>
        </p:txBody>
      </p:sp>
      <p:sp>
        <p:nvSpPr>
          <p:cNvPr id="5" name="圆角矩形 4">
            <a:extLst>
              <a:ext uri="{FF2B5EF4-FFF2-40B4-BE49-F238E27FC236}"/>
            </a:extLst>
          </p:cNvPr>
          <p:cNvSpPr/>
          <p:nvPr/>
        </p:nvSpPr>
        <p:spPr>
          <a:xfrm>
            <a:off x="1414463" y="3819525"/>
            <a:ext cx="2233612" cy="434975"/>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spcCol="360000"/>
          <a:lstStyle/>
          <a:p>
            <a:pPr algn="just" defTabSz="360363" fontAlgn="auto">
              <a:lnSpc>
                <a:spcPct val="120000"/>
              </a:lnSpc>
              <a:spcBef>
                <a:spcPts val="0"/>
              </a:spcBef>
              <a:spcAft>
                <a:spcPts val="0"/>
              </a:spcAft>
              <a:defRPr/>
            </a:pPr>
            <a:r>
              <a:rPr lang="en-US" altLang="zh-CN" sz="1600">
                <a:solidFill>
                  <a:schemeClr val="tx1"/>
                </a:solidFill>
              </a:rPr>
              <a:t>int (*p)(int,int);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1"/>
          <p:cNvSpPr>
            <a:spLocks noGrp="1"/>
          </p:cNvSpPr>
          <p:nvPr>
            <p:ph type="title"/>
          </p:nvPr>
        </p:nvSpPr>
        <p:spPr>
          <a:xfrm>
            <a:off x="692150" y="215900"/>
            <a:ext cx="10515600" cy="954088"/>
          </a:xfrm>
        </p:spPr>
        <p:txBody>
          <a:bodyPr/>
          <a:lstStyle/>
          <a:p>
            <a:r>
              <a:rPr lang="zh-CN" altLang="en-US" smtClean="0"/>
              <a:t>用函数指针变量调用函数</a:t>
            </a:r>
          </a:p>
        </p:txBody>
      </p:sp>
      <p:sp>
        <p:nvSpPr>
          <p:cNvPr id="105474" name="内容占位符 2"/>
          <p:cNvSpPr>
            <a:spLocks noGrp="1"/>
          </p:cNvSpPr>
          <p:nvPr>
            <p:ph idx="1"/>
          </p:nvPr>
        </p:nvSpPr>
        <p:spPr>
          <a:xfrm>
            <a:off x="560388" y="966788"/>
            <a:ext cx="11158537"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8.22】</a:t>
            </a:r>
            <a:r>
              <a:rPr lang="zh-CN" altLang="en-US" sz="2000" smtClean="0">
                <a:solidFill>
                  <a:schemeClr val="accent1"/>
                </a:solidFill>
              </a:rPr>
              <a:t>用函数求整数</a:t>
            </a:r>
            <a:r>
              <a:rPr lang="en-US" altLang="zh-CN" sz="2000" smtClean="0">
                <a:solidFill>
                  <a:schemeClr val="accent1"/>
                </a:solidFill>
              </a:rPr>
              <a:t>a</a:t>
            </a:r>
            <a:r>
              <a:rPr lang="zh-CN" altLang="en-US" sz="2000" smtClean="0">
                <a:solidFill>
                  <a:schemeClr val="accent1"/>
                </a:solidFill>
              </a:rPr>
              <a:t>和</a:t>
            </a:r>
            <a:r>
              <a:rPr lang="en-US" altLang="zh-CN" sz="2000" smtClean="0">
                <a:solidFill>
                  <a:schemeClr val="accent1"/>
                </a:solidFill>
              </a:rPr>
              <a:t>b</a:t>
            </a:r>
            <a:r>
              <a:rPr lang="zh-CN" altLang="en-US" sz="2000" smtClean="0">
                <a:solidFill>
                  <a:schemeClr val="accent1"/>
                </a:solidFill>
              </a:rPr>
              <a:t>中的大者。</a:t>
            </a:r>
          </a:p>
        </p:txBody>
      </p:sp>
      <p:sp>
        <p:nvSpPr>
          <p:cNvPr id="14" name="圆角矩形 12">
            <a:extLst>
              <a:ext uri="{FF2B5EF4-FFF2-40B4-BE49-F238E27FC236}"/>
            </a:extLst>
          </p:cNvPr>
          <p:cNvSpPr/>
          <p:nvPr/>
        </p:nvSpPr>
        <p:spPr>
          <a:xfrm>
            <a:off x="768350" y="1920875"/>
            <a:ext cx="4360863" cy="4668838"/>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int max(int,int);	</a:t>
            </a:r>
            <a:r>
              <a:rPr lang="en-US" altLang="zh-CN" sz="1400">
                <a:solidFill>
                  <a:srgbClr val="008000"/>
                </a:solidFill>
              </a:rPr>
              <a:t>//</a:t>
            </a:r>
            <a:r>
              <a:rPr lang="zh-CN" altLang="en-US" sz="1400">
                <a:solidFill>
                  <a:srgbClr val="008000"/>
                </a:solidFill>
              </a:rPr>
              <a:t>函数声明</a:t>
            </a:r>
          </a:p>
          <a:p>
            <a:pPr defTabSz="363538" fontAlgn="auto">
              <a:lnSpc>
                <a:spcPct val="120000"/>
              </a:lnSpc>
              <a:spcBef>
                <a:spcPts val="0"/>
              </a:spcBef>
              <a:spcAft>
                <a:spcPts val="0"/>
              </a:spcAft>
              <a:defRPr/>
            </a:pPr>
            <a:r>
              <a:rPr lang="zh-CN" altLang="en-US" sz="1400"/>
              <a:t>	</a:t>
            </a:r>
            <a:r>
              <a:rPr lang="en-US" altLang="zh-CN" sz="1400"/>
              <a:t>int a,b,c;</a:t>
            </a:r>
          </a:p>
          <a:p>
            <a:pPr defTabSz="363538" fontAlgn="auto">
              <a:lnSpc>
                <a:spcPct val="120000"/>
              </a:lnSpc>
              <a:spcBef>
                <a:spcPts val="0"/>
              </a:spcBef>
              <a:spcAft>
                <a:spcPts val="0"/>
              </a:spcAft>
              <a:defRPr/>
            </a:pPr>
            <a:r>
              <a:rPr lang="en-US" altLang="zh-CN" sz="1400"/>
              <a:t>	printf("please enter a and b:");</a:t>
            </a:r>
          </a:p>
          <a:p>
            <a:pPr defTabSz="363538" fontAlgn="auto">
              <a:lnSpc>
                <a:spcPct val="120000"/>
              </a:lnSpc>
              <a:spcBef>
                <a:spcPts val="0"/>
              </a:spcBef>
              <a:spcAft>
                <a:spcPts val="0"/>
              </a:spcAft>
              <a:defRPr/>
            </a:pPr>
            <a:r>
              <a:rPr lang="en-US" altLang="zh-CN" sz="1400"/>
              <a:t>	scanf("%d,%d",&amp;a,&amp;b);</a:t>
            </a:r>
          </a:p>
          <a:p>
            <a:pPr defTabSz="363538" fontAlgn="auto">
              <a:lnSpc>
                <a:spcPct val="120000"/>
              </a:lnSpc>
              <a:spcBef>
                <a:spcPts val="0"/>
              </a:spcBef>
              <a:spcAft>
                <a:spcPts val="0"/>
              </a:spcAft>
              <a:defRPr/>
            </a:pPr>
            <a:r>
              <a:rPr lang="en-US" altLang="zh-CN" sz="1400"/>
              <a:t>	c=max(a,b);		</a:t>
            </a:r>
            <a:r>
              <a:rPr lang="en-US" altLang="zh-CN" sz="1400">
                <a:solidFill>
                  <a:srgbClr val="008000"/>
                </a:solidFill>
              </a:rPr>
              <a:t>//</a:t>
            </a:r>
            <a:r>
              <a:rPr lang="zh-CN" altLang="en-US" sz="1400">
                <a:solidFill>
                  <a:srgbClr val="008000"/>
                </a:solidFill>
              </a:rPr>
              <a:t>通过函数名调用</a:t>
            </a:r>
            <a:r>
              <a:rPr lang="en-US" altLang="zh-CN" sz="1400">
                <a:solidFill>
                  <a:srgbClr val="008000"/>
                </a:solidFill>
              </a:rPr>
              <a:t>max</a:t>
            </a:r>
            <a:r>
              <a:rPr lang="zh-CN" altLang="en-US" sz="1400">
                <a:solidFill>
                  <a:srgbClr val="008000"/>
                </a:solidFill>
              </a:rPr>
              <a:t>函数</a:t>
            </a:r>
          </a:p>
          <a:p>
            <a:pPr defTabSz="363538" fontAlgn="auto">
              <a:lnSpc>
                <a:spcPct val="120000"/>
              </a:lnSpc>
              <a:spcBef>
                <a:spcPts val="0"/>
              </a:spcBef>
              <a:spcAft>
                <a:spcPts val="0"/>
              </a:spcAft>
              <a:defRPr/>
            </a:pPr>
            <a:r>
              <a:rPr lang="zh-CN" altLang="en-US" sz="1400"/>
              <a:t>	</a:t>
            </a:r>
            <a:r>
              <a:rPr lang="en-US" altLang="zh-CN" sz="1400"/>
              <a:t>printf("a=%d\nb=%d\nmax=%d\n",a,b,c);</a:t>
            </a:r>
          </a:p>
          <a:p>
            <a:pPr defTabSz="363538" fontAlgn="auto">
              <a:lnSpc>
                <a:spcPct val="120000"/>
              </a:lnSpc>
              <a:spcBef>
                <a:spcPts val="0"/>
              </a:spcBef>
              <a:spcAft>
                <a:spcPts val="0"/>
              </a:spcAft>
              <a:defRPr/>
            </a:pPr>
            <a:r>
              <a:rPr lang="en-US" altLang="zh-CN" sz="1400"/>
              <a:t>	return 0;</a:t>
            </a:r>
          </a:p>
          <a:p>
            <a:pPr defTabSz="363538" fontAlgn="auto">
              <a:lnSpc>
                <a:spcPct val="120000"/>
              </a:lnSpc>
              <a:spcBef>
                <a:spcPts val="0"/>
              </a:spcBef>
              <a:spcAft>
                <a:spcPts val="0"/>
              </a:spcAft>
              <a:defRPr/>
            </a:pPr>
            <a:r>
              <a:rPr lang="en-US" altLang="zh-CN" sz="1400"/>
              <a:t>}</a:t>
            </a:r>
          </a:p>
          <a:p>
            <a:pPr defTabSz="363538" fontAlgn="auto">
              <a:lnSpc>
                <a:spcPct val="120000"/>
              </a:lnSpc>
              <a:spcBef>
                <a:spcPts val="0"/>
              </a:spcBef>
              <a:spcAft>
                <a:spcPts val="0"/>
              </a:spcAft>
              <a:defRPr/>
            </a:pPr>
            <a:endParaRPr lang="en-US" altLang="zh-CN" sz="1400"/>
          </a:p>
          <a:p>
            <a:pPr defTabSz="363538" fontAlgn="auto">
              <a:lnSpc>
                <a:spcPct val="120000"/>
              </a:lnSpc>
              <a:spcBef>
                <a:spcPts val="0"/>
              </a:spcBef>
              <a:spcAft>
                <a:spcPts val="0"/>
              </a:spcAft>
              <a:defRPr/>
            </a:pPr>
            <a:r>
              <a:rPr lang="en-US" altLang="zh-CN" sz="1400"/>
              <a:t>int max(int x,int y)		</a:t>
            </a:r>
            <a:r>
              <a:rPr lang="en-US" altLang="zh-CN" sz="1400">
                <a:solidFill>
                  <a:srgbClr val="008000"/>
                </a:solidFill>
              </a:rPr>
              <a:t>//</a:t>
            </a:r>
            <a:r>
              <a:rPr lang="zh-CN" altLang="en-US" sz="1400">
                <a:solidFill>
                  <a:srgbClr val="008000"/>
                </a:solidFill>
              </a:rPr>
              <a:t>定义</a:t>
            </a:r>
            <a:r>
              <a:rPr lang="en-US" altLang="zh-CN" sz="1400">
                <a:solidFill>
                  <a:srgbClr val="008000"/>
                </a:solidFill>
              </a:rPr>
              <a:t>max</a:t>
            </a:r>
            <a:r>
              <a:rPr lang="zh-CN" altLang="en-US" sz="1400">
                <a:solidFill>
                  <a:srgbClr val="008000"/>
                </a:solidFill>
              </a:rPr>
              <a:t>函数</a:t>
            </a:r>
          </a:p>
          <a:p>
            <a:pPr defTabSz="363538" fontAlgn="auto">
              <a:lnSpc>
                <a:spcPct val="120000"/>
              </a:lnSpc>
              <a:spcBef>
                <a:spcPts val="0"/>
              </a:spcBef>
              <a:spcAft>
                <a:spcPts val="0"/>
              </a:spcAft>
              <a:defRPr/>
            </a:pPr>
            <a:r>
              <a:rPr lang="en-US" altLang="zh-CN" sz="1400"/>
              <a:t>{	int z;</a:t>
            </a:r>
          </a:p>
          <a:p>
            <a:pPr defTabSz="363538" fontAlgn="auto">
              <a:lnSpc>
                <a:spcPct val="120000"/>
              </a:lnSpc>
              <a:spcBef>
                <a:spcPts val="0"/>
              </a:spcBef>
              <a:spcAft>
                <a:spcPts val="0"/>
              </a:spcAft>
              <a:defRPr/>
            </a:pPr>
            <a:r>
              <a:rPr lang="en-US" altLang="zh-CN" sz="1400"/>
              <a:t>	if(x&gt;y) z=x;</a:t>
            </a:r>
          </a:p>
          <a:p>
            <a:pPr defTabSz="363538" fontAlgn="auto">
              <a:lnSpc>
                <a:spcPct val="120000"/>
              </a:lnSpc>
              <a:spcBef>
                <a:spcPts val="0"/>
              </a:spcBef>
              <a:spcAft>
                <a:spcPts val="0"/>
              </a:spcAft>
              <a:defRPr/>
            </a:pPr>
            <a:r>
              <a:rPr lang="en-US" altLang="zh-CN" sz="1400"/>
              <a:t>	else z=y;</a:t>
            </a:r>
          </a:p>
          <a:p>
            <a:pPr defTabSz="363538" fontAlgn="auto">
              <a:lnSpc>
                <a:spcPct val="120000"/>
              </a:lnSpc>
              <a:spcBef>
                <a:spcPts val="0"/>
              </a:spcBef>
              <a:spcAft>
                <a:spcPts val="0"/>
              </a:spcAft>
              <a:defRPr/>
            </a:pPr>
            <a:r>
              <a:rPr lang="en-US" altLang="zh-CN" sz="1400"/>
              <a:t>	return(z);</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sp>
        <p:nvSpPr>
          <p:cNvPr id="105476" name="矩形 3"/>
          <p:cNvSpPr>
            <a:spLocks noChangeArrowheads="1"/>
          </p:cNvSpPr>
          <p:nvPr/>
        </p:nvSpPr>
        <p:spPr bwMode="auto">
          <a:xfrm>
            <a:off x="692150" y="1519238"/>
            <a:ext cx="2517775" cy="369887"/>
          </a:xfrm>
          <a:prstGeom prst="rect">
            <a:avLst/>
          </a:prstGeom>
          <a:noFill/>
          <a:ln w="9525">
            <a:noFill/>
            <a:miter lim="800000"/>
            <a:headEnd/>
            <a:tailEnd/>
          </a:ln>
        </p:spPr>
        <p:txBody>
          <a:bodyPr wrap="none">
            <a:spAutoFit/>
          </a:bodyPr>
          <a:lstStyle/>
          <a:p>
            <a:r>
              <a:rPr lang="zh-CN" altLang="en-US">
                <a:latin typeface="等线"/>
                <a:ea typeface="等线"/>
              </a:rPr>
              <a:t>(1)通过函数名调用函数</a:t>
            </a:r>
          </a:p>
        </p:txBody>
      </p:sp>
      <p:pic>
        <p:nvPicPr>
          <p:cNvPr id="105477" name="图片 5"/>
          <p:cNvPicPr>
            <a:picLocks noChangeAspect="1"/>
          </p:cNvPicPr>
          <p:nvPr/>
        </p:nvPicPr>
        <p:blipFill>
          <a:blip r:embed="rId3"/>
          <a:srcRect/>
          <a:stretch>
            <a:fillRect/>
          </a:stretch>
        </p:blipFill>
        <p:spPr bwMode="auto">
          <a:xfrm>
            <a:off x="6908800" y="338138"/>
            <a:ext cx="3457575" cy="1123950"/>
          </a:xfrm>
          <a:prstGeom prst="rect">
            <a:avLst/>
          </a:prstGeom>
          <a:noFill/>
          <a:ln w="9525">
            <a:noFill/>
            <a:miter lim="800000"/>
            <a:headEnd/>
            <a:tailEnd/>
          </a:ln>
        </p:spPr>
      </p:pic>
      <p:sp>
        <p:nvSpPr>
          <p:cNvPr id="105478" name="矩形 12"/>
          <p:cNvSpPr>
            <a:spLocks noChangeArrowheads="1"/>
          </p:cNvSpPr>
          <p:nvPr/>
        </p:nvSpPr>
        <p:spPr bwMode="auto">
          <a:xfrm>
            <a:off x="5540375" y="1519238"/>
            <a:ext cx="3965575" cy="369887"/>
          </a:xfrm>
          <a:prstGeom prst="rect">
            <a:avLst/>
          </a:prstGeom>
          <a:noFill/>
          <a:ln w="9525">
            <a:noFill/>
            <a:miter lim="800000"/>
            <a:headEnd/>
            <a:tailEnd/>
          </a:ln>
        </p:spPr>
        <p:txBody>
          <a:bodyPr wrap="none">
            <a:spAutoFit/>
          </a:bodyPr>
          <a:lstStyle/>
          <a:p>
            <a:r>
              <a:rPr lang="en-US" altLang="zh-CN">
                <a:latin typeface="等线"/>
                <a:ea typeface="等线"/>
              </a:rPr>
              <a:t>(2) </a:t>
            </a:r>
            <a:r>
              <a:rPr lang="zh-CN" altLang="en-US">
                <a:latin typeface="等线"/>
                <a:ea typeface="等线"/>
              </a:rPr>
              <a:t>通过指针变量调用它所指向的函数</a:t>
            </a:r>
          </a:p>
        </p:txBody>
      </p:sp>
      <p:sp>
        <p:nvSpPr>
          <p:cNvPr id="15" name="圆角矩形 12">
            <a:extLst>
              <a:ext uri="{FF2B5EF4-FFF2-40B4-BE49-F238E27FC236}"/>
            </a:extLst>
          </p:cNvPr>
          <p:cNvSpPr/>
          <p:nvPr/>
        </p:nvSpPr>
        <p:spPr>
          <a:xfrm>
            <a:off x="5686425" y="1920875"/>
            <a:ext cx="4471988" cy="4668838"/>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int max(int,int);	</a:t>
            </a:r>
            <a:r>
              <a:rPr lang="en-US" altLang="zh-CN" sz="1400">
                <a:solidFill>
                  <a:srgbClr val="008000"/>
                </a:solidFill>
              </a:rPr>
              <a:t>//</a:t>
            </a:r>
            <a:r>
              <a:rPr lang="zh-CN" altLang="en-US" sz="1400">
                <a:solidFill>
                  <a:srgbClr val="008000"/>
                </a:solidFill>
              </a:rPr>
              <a:t>函数声明</a:t>
            </a:r>
          </a:p>
          <a:p>
            <a:pPr defTabSz="363538" fontAlgn="auto">
              <a:lnSpc>
                <a:spcPct val="120000"/>
              </a:lnSpc>
              <a:spcBef>
                <a:spcPts val="0"/>
              </a:spcBef>
              <a:spcAft>
                <a:spcPts val="0"/>
              </a:spcAft>
              <a:defRPr/>
            </a:pPr>
            <a:r>
              <a:rPr lang="zh-CN" altLang="en-US" sz="1400"/>
              <a:t>	</a:t>
            </a:r>
            <a:r>
              <a:rPr lang="en-US" altLang="zh-CN" sz="1400">
                <a:solidFill>
                  <a:schemeClr val="accent6"/>
                </a:solidFill>
              </a:rPr>
              <a:t>int (*p)(int,int);</a:t>
            </a:r>
            <a:r>
              <a:rPr lang="en-US" altLang="zh-CN" sz="1400"/>
              <a:t>	</a:t>
            </a:r>
            <a:r>
              <a:rPr lang="en-US" altLang="zh-CN" sz="1400">
                <a:solidFill>
                  <a:srgbClr val="008000"/>
                </a:solidFill>
              </a:rPr>
              <a:t>//</a:t>
            </a:r>
            <a:r>
              <a:rPr lang="zh-CN" altLang="en-US" sz="1400">
                <a:solidFill>
                  <a:srgbClr val="008000"/>
                </a:solidFill>
              </a:rPr>
              <a:t>定义指向函数的指针变量</a:t>
            </a:r>
            <a:r>
              <a:rPr lang="en-US" altLang="zh-CN" sz="1400">
                <a:solidFill>
                  <a:srgbClr val="008000"/>
                </a:solidFill>
              </a:rPr>
              <a:t>p</a:t>
            </a:r>
          </a:p>
          <a:p>
            <a:pPr defTabSz="363538" fontAlgn="auto">
              <a:lnSpc>
                <a:spcPct val="120000"/>
              </a:lnSpc>
              <a:spcBef>
                <a:spcPts val="0"/>
              </a:spcBef>
              <a:spcAft>
                <a:spcPts val="0"/>
              </a:spcAft>
              <a:defRPr/>
            </a:pPr>
            <a:r>
              <a:rPr lang="en-US" altLang="zh-CN" sz="1400"/>
              <a:t>	int a,b,c;</a:t>
            </a:r>
          </a:p>
          <a:p>
            <a:pPr defTabSz="363538" fontAlgn="auto">
              <a:lnSpc>
                <a:spcPct val="120000"/>
              </a:lnSpc>
              <a:spcBef>
                <a:spcPts val="0"/>
              </a:spcBef>
              <a:spcAft>
                <a:spcPts val="0"/>
              </a:spcAft>
              <a:defRPr/>
            </a:pPr>
            <a:r>
              <a:rPr lang="en-US" altLang="zh-CN" sz="1400"/>
              <a:t>	</a:t>
            </a:r>
            <a:r>
              <a:rPr lang="en-US" altLang="zh-CN" sz="1400">
                <a:solidFill>
                  <a:schemeClr val="accent6"/>
                </a:solidFill>
              </a:rPr>
              <a:t>p=max;</a:t>
            </a:r>
            <a:r>
              <a:rPr lang="en-US" altLang="zh-CN" sz="1400"/>
              <a:t>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max</a:t>
            </a:r>
            <a:r>
              <a:rPr lang="zh-CN" altLang="en-US" sz="1400">
                <a:solidFill>
                  <a:srgbClr val="008000"/>
                </a:solidFill>
              </a:rPr>
              <a:t>函数</a:t>
            </a:r>
          </a:p>
          <a:p>
            <a:pPr defTabSz="363538" fontAlgn="auto">
              <a:lnSpc>
                <a:spcPct val="120000"/>
              </a:lnSpc>
              <a:spcBef>
                <a:spcPts val="0"/>
              </a:spcBef>
              <a:spcAft>
                <a:spcPts val="0"/>
              </a:spcAft>
              <a:defRPr/>
            </a:pPr>
            <a:r>
              <a:rPr lang="zh-CN" altLang="en-US" sz="1400"/>
              <a:t>	</a:t>
            </a:r>
            <a:r>
              <a:rPr lang="en-US" altLang="zh-CN" sz="1400"/>
              <a:t>printf("please enter a and b:");</a:t>
            </a:r>
          </a:p>
          <a:p>
            <a:pPr defTabSz="363538" fontAlgn="auto">
              <a:lnSpc>
                <a:spcPct val="120000"/>
              </a:lnSpc>
              <a:spcBef>
                <a:spcPts val="0"/>
              </a:spcBef>
              <a:spcAft>
                <a:spcPts val="0"/>
              </a:spcAft>
              <a:defRPr/>
            </a:pPr>
            <a:r>
              <a:rPr lang="en-US" altLang="zh-CN" sz="1400"/>
              <a:t>	scanf("%d,%d",&amp;a,&amp;b);</a:t>
            </a:r>
          </a:p>
          <a:p>
            <a:pPr defTabSz="363538" fontAlgn="auto">
              <a:lnSpc>
                <a:spcPct val="120000"/>
              </a:lnSpc>
              <a:spcBef>
                <a:spcPts val="0"/>
              </a:spcBef>
              <a:spcAft>
                <a:spcPts val="0"/>
              </a:spcAft>
              <a:defRPr/>
            </a:pPr>
            <a:r>
              <a:rPr lang="en-US" altLang="zh-CN" sz="1400"/>
              <a:t>	</a:t>
            </a:r>
            <a:r>
              <a:rPr lang="en-US" altLang="zh-CN" sz="1400">
                <a:solidFill>
                  <a:schemeClr val="accent6"/>
                </a:solidFill>
              </a:rPr>
              <a:t>c=(*p)(a,b);</a:t>
            </a:r>
            <a:r>
              <a:rPr lang="en-US" altLang="zh-CN" sz="1400"/>
              <a:t>		</a:t>
            </a:r>
            <a:r>
              <a:rPr lang="en-US" altLang="zh-CN" sz="1400">
                <a:solidFill>
                  <a:srgbClr val="008000"/>
                </a:solidFill>
              </a:rPr>
              <a:t>//</a:t>
            </a:r>
            <a:r>
              <a:rPr lang="zh-CN" altLang="en-US" sz="1400">
                <a:solidFill>
                  <a:srgbClr val="008000"/>
                </a:solidFill>
              </a:rPr>
              <a:t>通过指针变量调用</a:t>
            </a:r>
            <a:r>
              <a:rPr lang="en-US" altLang="zh-CN" sz="1400">
                <a:solidFill>
                  <a:srgbClr val="008000"/>
                </a:solidFill>
              </a:rPr>
              <a:t>max</a:t>
            </a:r>
            <a:r>
              <a:rPr lang="zh-CN" altLang="en-US" sz="1400">
                <a:solidFill>
                  <a:srgbClr val="008000"/>
                </a:solidFill>
              </a:rPr>
              <a:t>函数</a:t>
            </a:r>
          </a:p>
          <a:p>
            <a:pPr defTabSz="363538" fontAlgn="auto">
              <a:lnSpc>
                <a:spcPct val="120000"/>
              </a:lnSpc>
              <a:spcBef>
                <a:spcPts val="0"/>
              </a:spcBef>
              <a:spcAft>
                <a:spcPts val="0"/>
              </a:spcAft>
              <a:defRPr/>
            </a:pPr>
            <a:r>
              <a:rPr lang="zh-CN" altLang="en-US" sz="1400"/>
              <a:t>	</a:t>
            </a:r>
            <a:r>
              <a:rPr lang="en-US" altLang="zh-CN" sz="1400"/>
              <a:t>printf("a=%d\nb=%d\nmax=%d\n",a,b,c);</a:t>
            </a:r>
          </a:p>
          <a:p>
            <a:pPr defTabSz="363538" fontAlgn="auto">
              <a:lnSpc>
                <a:spcPct val="120000"/>
              </a:lnSpc>
              <a:spcBef>
                <a:spcPts val="0"/>
              </a:spcBef>
              <a:spcAft>
                <a:spcPts val="0"/>
              </a:spcAft>
              <a:defRPr/>
            </a:pPr>
            <a:r>
              <a:rPr lang="en-US" altLang="zh-CN" sz="1400"/>
              <a:t>	return 0;</a:t>
            </a:r>
          </a:p>
          <a:p>
            <a:pPr defTabSz="363538" fontAlgn="auto">
              <a:lnSpc>
                <a:spcPct val="120000"/>
              </a:lnSpc>
              <a:spcBef>
                <a:spcPts val="0"/>
              </a:spcBef>
              <a:spcAft>
                <a:spcPts val="0"/>
              </a:spcAft>
              <a:defRPr/>
            </a:pPr>
            <a:r>
              <a:rPr lang="en-US" altLang="zh-CN" sz="1400"/>
              <a:t>}</a:t>
            </a:r>
          </a:p>
          <a:p>
            <a:pPr defTabSz="363538" fontAlgn="auto">
              <a:lnSpc>
                <a:spcPct val="120000"/>
              </a:lnSpc>
              <a:spcBef>
                <a:spcPts val="0"/>
              </a:spcBef>
              <a:spcAft>
                <a:spcPts val="0"/>
              </a:spcAft>
              <a:defRPr/>
            </a:pPr>
            <a:r>
              <a:rPr lang="en-US" altLang="zh-CN" sz="1400"/>
              <a:t>int max(int x,int y)		</a:t>
            </a:r>
            <a:r>
              <a:rPr lang="en-US" altLang="zh-CN" sz="1400">
                <a:solidFill>
                  <a:srgbClr val="008000"/>
                </a:solidFill>
              </a:rPr>
              <a:t>//</a:t>
            </a:r>
            <a:r>
              <a:rPr lang="zh-CN" altLang="en-US" sz="1400">
                <a:solidFill>
                  <a:srgbClr val="008000"/>
                </a:solidFill>
              </a:rPr>
              <a:t>定义</a:t>
            </a:r>
            <a:r>
              <a:rPr lang="en-US" altLang="zh-CN" sz="1400">
                <a:solidFill>
                  <a:srgbClr val="008000"/>
                </a:solidFill>
              </a:rPr>
              <a:t>max</a:t>
            </a:r>
            <a:r>
              <a:rPr lang="zh-CN" altLang="en-US" sz="1400">
                <a:solidFill>
                  <a:srgbClr val="008000"/>
                </a:solidFill>
              </a:rPr>
              <a:t>函数</a:t>
            </a:r>
          </a:p>
          <a:p>
            <a:pPr defTabSz="363538" fontAlgn="auto">
              <a:lnSpc>
                <a:spcPct val="120000"/>
              </a:lnSpc>
              <a:spcBef>
                <a:spcPts val="0"/>
              </a:spcBef>
              <a:spcAft>
                <a:spcPts val="0"/>
              </a:spcAft>
              <a:defRPr/>
            </a:pPr>
            <a:r>
              <a:rPr lang="en-US" altLang="zh-CN" sz="1400"/>
              <a:t>{	int z;</a:t>
            </a:r>
          </a:p>
          <a:p>
            <a:pPr defTabSz="363538" fontAlgn="auto">
              <a:lnSpc>
                <a:spcPct val="120000"/>
              </a:lnSpc>
              <a:spcBef>
                <a:spcPts val="0"/>
              </a:spcBef>
              <a:spcAft>
                <a:spcPts val="0"/>
              </a:spcAft>
              <a:defRPr/>
            </a:pPr>
            <a:r>
              <a:rPr lang="en-US" altLang="zh-CN" sz="1400"/>
              <a:t>	if(x&gt;y)z=x;</a:t>
            </a:r>
          </a:p>
          <a:p>
            <a:pPr defTabSz="363538" fontAlgn="auto">
              <a:lnSpc>
                <a:spcPct val="120000"/>
              </a:lnSpc>
              <a:spcBef>
                <a:spcPts val="0"/>
              </a:spcBef>
              <a:spcAft>
                <a:spcPts val="0"/>
              </a:spcAft>
              <a:defRPr/>
            </a:pPr>
            <a:r>
              <a:rPr lang="en-US" altLang="zh-CN" sz="1400"/>
              <a:t>	else z=y;</a:t>
            </a:r>
          </a:p>
          <a:p>
            <a:pPr defTabSz="363538" fontAlgn="auto">
              <a:lnSpc>
                <a:spcPct val="120000"/>
              </a:lnSpc>
              <a:spcBef>
                <a:spcPts val="0"/>
              </a:spcBef>
              <a:spcAft>
                <a:spcPts val="0"/>
              </a:spcAft>
              <a:defRPr/>
            </a:pPr>
            <a:r>
              <a:rPr lang="en-US" altLang="zh-CN" sz="1400"/>
              <a:t>	return(z);</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graphicFrame>
        <p:nvGraphicFramePr>
          <p:cNvPr id="16" name="表格 15"/>
          <p:cNvGraphicFramePr>
            <a:graphicFrameLocks noGrp="1"/>
          </p:cNvGraphicFramePr>
          <p:nvPr/>
        </p:nvGraphicFramePr>
        <p:xfrm>
          <a:off x="10366634" y="2331530"/>
          <a:ext cx="1260000" cy="2916000"/>
        </p:xfrm>
        <a:graphic>
          <a:graphicData uri="http://schemas.openxmlformats.org/drawingml/2006/table">
            <a:tbl>
              <a:tblPr>
                <a:tableStyleId>{5C22544A-7EE6-4342-B048-85BDC9FD1C3A}</a:tableStyleId>
              </a:tblPr>
              <a:tblGrid>
                <a:gridCol w="540000">
                  <a:extLst>
                    <a:ext uri="{9D8B030D-6E8A-4147-A177-3AD203B41FA5}"/>
                  </a:extLst>
                </a:gridCol>
                <a:gridCol w="720000">
                  <a:extLst>
                    <a:ext uri="{9D8B030D-6E8A-4147-A177-3AD203B41FA5}"/>
                  </a:extLst>
                </a:gridCol>
              </a:tblGrid>
              <a:tr h="324000">
                <a:tc>
                  <a:txBody>
                    <a:bodyPr/>
                    <a:lstStyle/>
                    <a:p>
                      <a:r>
                        <a:rPr lang="en-US" altLang="zh-CN" sz="1400" smtClean="0"/>
                        <a:t>max</a:t>
                      </a:r>
                      <a:endParaRPr lang="zh-CN" altLang="en-US" sz="1400"/>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24000">
                <a:tc>
                  <a:txBody>
                    <a:bodyPr/>
                    <a:lstStyle/>
                    <a:p>
                      <a:r>
                        <a:rPr lang="en-US" altLang="zh-CN" sz="1400" smtClean="0"/>
                        <a:t>p</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smtClean="0"/>
                        <a:t>指令</a:t>
                      </a:r>
                      <a:r>
                        <a:rPr lang="en-US" altLang="zh-CN" sz="1400" smtClean="0"/>
                        <a:t>1</a:t>
                      </a:r>
                      <a:endParaRPr lang="zh-CN" altLang="en-US" sz="1400"/>
                    </a:p>
                  </a:txBody>
                  <a:tcPr marT="0" marB="0" anchor="ctr">
                    <a:lnL w="12700" cmpd="sng">
                      <a:noFill/>
                    </a:lnL>
                    <a:lnR w="12700" cmpd="sng">
                      <a:noFill/>
                    </a:lnR>
                    <a:lnT w="12700" cmpd="sng">
                      <a:noFill/>
                    </a:lnT>
                  </a:tcPr>
                </a:tc>
                <a:extLst>
                  <a:ext uri="{0D108BD9-81ED-4DB2-BD59-A6C34878D82A}"/>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smtClean="0"/>
                        <a:t>指令</a:t>
                      </a:r>
                      <a:r>
                        <a:rPr lang="en-US" altLang="zh-CN" sz="1400" smtClean="0"/>
                        <a:t>2</a:t>
                      </a:r>
                      <a:endParaRPr lang="zh-CN" altLang="en-US" sz="1400"/>
                    </a:p>
                  </a:txBody>
                  <a:tcPr marT="0" marB="0" anchor="ctr">
                    <a:lnL w="12700" cmpd="sng">
                      <a:noFill/>
                    </a:lnL>
                    <a:lnR w="12700" cmpd="sng">
                      <a:noFill/>
                    </a:lnR>
                  </a:tcPr>
                </a:tc>
                <a:extLst>
                  <a:ext uri="{0D108BD9-81ED-4DB2-BD59-A6C34878D82A}"/>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nchor="ctr">
                    <a:lnL w="12700" cmpd="sng">
                      <a:noFill/>
                    </a:lnL>
                    <a:lnR w="12700" cmpd="sng">
                      <a:noFill/>
                    </a:lnR>
                  </a:tcPr>
                </a:tc>
                <a:extLst>
                  <a:ext uri="{0D108BD9-81ED-4DB2-BD59-A6C34878D82A}"/>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nchor="ctr">
                    <a:lnL w="12700" cmpd="sng">
                      <a:noFill/>
                    </a:lnL>
                    <a:lnR w="12700" cmpd="sng">
                      <a:noFill/>
                    </a:lnR>
                  </a:tcPr>
                </a:tc>
                <a:extLst>
                  <a:ext uri="{0D108BD9-81ED-4DB2-BD59-A6C34878D82A}"/>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3">
                  <a:txBody>
                    <a:bodyPr/>
                    <a:lstStyle/>
                    <a:p>
                      <a:endParaRPr lang="zh-CN"/>
                    </a:p>
                  </a:txBody>
                  <a:tcPr marT="0" marB="0" anchor="ctr">
                    <a:lnL w="12700" cmpd="sng">
                      <a:noFill/>
                    </a:lnL>
                    <a:lnR w="12700" cmpd="sng">
                      <a:noFill/>
                    </a:lnR>
                    <a:blipFill>
                      <a:blip r:embed="rId4"/>
                      <a:stretch>
                        <a:fillRect l="-74790" t="-166250" r="-840" b="-33750"/>
                      </a:stretch>
                    </a:blipFill>
                  </a:tcPr>
                </a:tc>
                <a:extLst>
                  <a:ext uri="{0D108BD9-81ED-4DB2-BD59-A6C34878D82A}"/>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algn="ctr"/>
                      <a:endParaRPr lang="zh-CN" altLang="en-US" sz="1400"/>
                    </a:p>
                  </a:txBody>
                  <a:tcPr marT="0" marB="0" anchor="ctr">
                    <a:lnL w="12700" cmpd="sng">
                      <a:noFill/>
                    </a:lnL>
                    <a:lnR w="12700" cmpd="sng">
                      <a:noFill/>
                    </a:lnR>
                  </a:tcPr>
                </a:tc>
                <a:extLst>
                  <a:ext uri="{0D108BD9-81ED-4DB2-BD59-A6C34878D82A}"/>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algn="ctr"/>
                      <a:endParaRPr lang="zh-CN" altLang="en-US" sz="1400"/>
                    </a:p>
                  </a:txBody>
                  <a:tcPr marT="0" marB="0" anchor="ctr">
                    <a:lnL w="12700" cmpd="sng">
                      <a:noFill/>
                    </a:lnL>
                    <a:lnR w="12700" cmpd="sng">
                      <a:noFill/>
                    </a:lnR>
                  </a:tcPr>
                </a:tc>
                <a:extLst>
                  <a:ext uri="{0D108BD9-81ED-4DB2-BD59-A6C34878D82A}"/>
                </a:extLst>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nchor="ctr">
                    <a:lnL w="12700" cmpd="sng">
                      <a:noFill/>
                    </a:lnL>
                    <a:lnR w="12700" cmpd="sng">
                      <a:noFill/>
                    </a:lnR>
                  </a:tcPr>
                </a:tc>
                <a:extLst>
                  <a:ext uri="{0D108BD9-81ED-4DB2-BD59-A6C34878D82A}"/>
                </a:extLst>
              </a:tr>
            </a:tbl>
          </a:graphicData>
        </a:graphic>
      </p:graphicFrame>
      <p:cxnSp>
        <p:nvCxnSpPr>
          <p:cNvPr id="17" name="直接箭头连接符 16"/>
          <p:cNvCxnSpPr/>
          <p:nvPr/>
        </p:nvCxnSpPr>
        <p:spPr>
          <a:xfrm>
            <a:off x="10366375" y="2651125"/>
            <a:ext cx="523875"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a:xfrm>
            <a:off x="750888" y="180975"/>
            <a:ext cx="10515600" cy="1325563"/>
          </a:xfrm>
        </p:spPr>
        <p:txBody>
          <a:bodyPr/>
          <a:lstStyle/>
          <a:p>
            <a:r>
              <a:rPr lang="zh-CN" altLang="en-US" smtClean="0"/>
              <a:t>怎样定义指针变量</a:t>
            </a:r>
          </a:p>
        </p:txBody>
      </p:sp>
      <p:sp>
        <p:nvSpPr>
          <p:cNvPr id="4" name="矩形 3"/>
          <p:cNvSpPr/>
          <p:nvPr/>
        </p:nvSpPr>
        <p:spPr>
          <a:xfrm>
            <a:off x="839788" y="1227138"/>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400" b="1"/>
              <a:t>类型名 *指针变量名</a:t>
            </a:r>
            <a:r>
              <a:rPr lang="en-US" altLang="zh-CN" sz="2400" b="1"/>
              <a:t>;</a:t>
            </a:r>
            <a:endParaRPr lang="zh-CN" altLang="en-US" sz="2400" b="1"/>
          </a:p>
        </p:txBody>
      </p:sp>
      <p:sp>
        <p:nvSpPr>
          <p:cNvPr id="5" name="圆角矩形 4"/>
          <p:cNvSpPr/>
          <p:nvPr/>
        </p:nvSpPr>
        <p:spPr>
          <a:xfrm>
            <a:off x="4875213" y="1227138"/>
            <a:ext cx="3657600" cy="558800"/>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anchor="ctr"/>
          <a:lstStyle/>
          <a:p>
            <a:pPr defTabSz="363538" fontAlgn="auto">
              <a:spcBef>
                <a:spcPts val="0"/>
              </a:spcBef>
              <a:spcAft>
                <a:spcPts val="0"/>
              </a:spcAft>
              <a:defRPr/>
            </a:pPr>
            <a:r>
              <a:rPr lang="en-US" altLang="zh-CN">
                <a:solidFill>
                  <a:schemeClr val="tx1"/>
                </a:solidFill>
              </a:rPr>
              <a:t>int </a:t>
            </a:r>
            <a:r>
              <a:rPr lang="zh-CN" altLang="en-US">
                <a:solidFill>
                  <a:schemeClr val="tx1"/>
                </a:solidFill>
              </a:rPr>
              <a:t>*</a:t>
            </a:r>
            <a:r>
              <a:rPr lang="en-US" altLang="zh-CN">
                <a:solidFill>
                  <a:schemeClr val="tx1"/>
                </a:solidFill>
              </a:rPr>
              <a:t>pointer_1, </a:t>
            </a:r>
            <a:r>
              <a:rPr lang="zh-CN" altLang="en-US">
                <a:solidFill>
                  <a:schemeClr val="tx1"/>
                </a:solidFill>
              </a:rPr>
              <a:t>*</a:t>
            </a:r>
            <a:r>
              <a:rPr lang="en-US" altLang="zh-CN">
                <a:solidFill>
                  <a:schemeClr val="tx1"/>
                </a:solidFill>
              </a:rPr>
              <a:t>pointer_2;</a:t>
            </a:r>
            <a:endParaRPr lang="zh-CN" altLang="en-US">
              <a:solidFill>
                <a:srgbClr val="008000"/>
              </a:solidFill>
            </a:endParaRPr>
          </a:p>
        </p:txBody>
      </p:sp>
      <p:sp>
        <p:nvSpPr>
          <p:cNvPr id="6" name="MH_Desc_1"/>
          <p:cNvSpPr/>
          <p:nvPr>
            <p:custDataLst>
              <p:tags r:id="rId1"/>
            </p:custDataLst>
          </p:nvPr>
        </p:nvSpPr>
        <p:spPr>
          <a:xfrm>
            <a:off x="839788" y="1911350"/>
            <a:ext cx="10521950" cy="42751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0"/>
              </a:spcAft>
              <a:defRPr/>
            </a:pPr>
            <a:r>
              <a:rPr lang="zh-CN" altLang="en-US">
                <a:solidFill>
                  <a:schemeClr val="tx1"/>
                </a:solidFill>
              </a:rPr>
              <a:t>左端的</a:t>
            </a:r>
            <a:r>
              <a:rPr lang="en-US" altLang="zh-CN">
                <a:solidFill>
                  <a:schemeClr val="tx1"/>
                </a:solidFill>
              </a:rPr>
              <a:t>int</a:t>
            </a:r>
            <a:r>
              <a:rPr lang="zh-CN" altLang="en-US">
                <a:solidFill>
                  <a:schemeClr val="tx1"/>
                </a:solidFill>
              </a:rPr>
              <a:t>是在定义指针变量时必须指定的“</a:t>
            </a:r>
            <a:r>
              <a:rPr lang="zh-CN" altLang="en-US" b="1">
                <a:solidFill>
                  <a:schemeClr val="tx1"/>
                </a:solidFill>
              </a:rPr>
              <a:t>基类型</a:t>
            </a:r>
            <a:r>
              <a:rPr lang="zh-CN" altLang="en-US">
                <a:solidFill>
                  <a:schemeClr val="tx1"/>
                </a:solidFill>
              </a:rPr>
              <a:t>”。指针变量的基类型用来指定此指针变量可以指向的变量的类型。</a:t>
            </a:r>
            <a:endParaRPr lang="en-US" altLang="zh-CN">
              <a:solidFill>
                <a:schemeClr val="tx1"/>
              </a:solidFill>
            </a:endParaRPr>
          </a:p>
          <a:p>
            <a:pPr algn="just" fontAlgn="auto">
              <a:lnSpc>
                <a:spcPct val="150000"/>
              </a:lnSpc>
              <a:spcBef>
                <a:spcPts val="0"/>
              </a:spcBef>
              <a:spcAft>
                <a:spcPts val="0"/>
              </a:spcAft>
              <a:defRPr/>
            </a:pPr>
            <a:r>
              <a:rPr lang="zh-CN" altLang="en-US">
                <a:solidFill>
                  <a:schemeClr val="tx1"/>
                </a:solidFill>
              </a:rPr>
              <a:t>前面介绍过基本的数据类型</a:t>
            </a:r>
            <a:r>
              <a:rPr lang="en-US" altLang="zh-CN">
                <a:solidFill>
                  <a:schemeClr val="tx1"/>
                </a:solidFill>
              </a:rPr>
              <a:t>(</a:t>
            </a:r>
            <a:r>
              <a:rPr lang="zh-CN" altLang="en-US">
                <a:solidFill>
                  <a:schemeClr val="tx1"/>
                </a:solidFill>
              </a:rPr>
              <a:t>如</a:t>
            </a:r>
            <a:r>
              <a:rPr lang="en-US" altLang="zh-CN">
                <a:solidFill>
                  <a:schemeClr val="tx1"/>
                </a:solidFill>
              </a:rPr>
              <a:t>int,char</a:t>
            </a:r>
            <a:r>
              <a:rPr lang="zh-CN" altLang="en-US">
                <a:solidFill>
                  <a:schemeClr val="tx1"/>
                </a:solidFill>
              </a:rPr>
              <a:t>，</a:t>
            </a:r>
            <a:r>
              <a:rPr lang="en-US" altLang="zh-CN">
                <a:solidFill>
                  <a:schemeClr val="tx1"/>
                </a:solidFill>
              </a:rPr>
              <a:t>float</a:t>
            </a:r>
            <a:r>
              <a:rPr lang="zh-CN" altLang="en-US">
                <a:solidFill>
                  <a:schemeClr val="tx1"/>
                </a:solidFill>
              </a:rPr>
              <a:t>等</a:t>
            </a:r>
            <a:r>
              <a:rPr lang="en-US" altLang="zh-CN">
                <a:solidFill>
                  <a:schemeClr val="tx1"/>
                </a:solidFill>
              </a:rPr>
              <a:t>)</a:t>
            </a:r>
            <a:r>
              <a:rPr lang="zh-CN" altLang="en-US">
                <a:solidFill>
                  <a:schemeClr val="tx1"/>
                </a:solidFill>
              </a:rPr>
              <a:t>，既然有这些类型的变量，就可以有指向这些类型变量的指针，因此，指针变量是基本数据类型派生出来的类型，它不能离开基本类型而独立存在。</a:t>
            </a:r>
            <a:endParaRPr lang="en-US" altLang="zh-CN">
              <a:solidFill>
                <a:schemeClr val="tx1"/>
              </a:solidFill>
            </a:endParaRPr>
          </a:p>
          <a:p>
            <a:pPr algn="just" fontAlgn="auto">
              <a:lnSpc>
                <a:spcPct val="150000"/>
              </a:lnSpc>
              <a:spcBef>
                <a:spcPts val="0"/>
              </a:spcBef>
              <a:spcAft>
                <a:spcPts val="0"/>
              </a:spcAft>
              <a:defRPr/>
            </a:pPr>
            <a:r>
              <a:rPr lang="zh-CN" altLang="en-US">
                <a:solidFill>
                  <a:schemeClr val="tx1"/>
                </a:solidFill>
              </a:rPr>
              <a:t>在定义指针变量时要</a:t>
            </a:r>
            <a:r>
              <a:rPr lang="zh-CN" altLang="en-US" b="1">
                <a:solidFill>
                  <a:schemeClr val="tx1"/>
                </a:solidFill>
              </a:rPr>
              <a:t>注意</a:t>
            </a:r>
            <a:r>
              <a:rPr lang="en-US" altLang="zh-CN">
                <a:solidFill>
                  <a:schemeClr val="tx1"/>
                </a:solidFill>
              </a:rPr>
              <a:t>: </a:t>
            </a:r>
          </a:p>
          <a:p>
            <a:pPr algn="just" fontAlgn="auto">
              <a:lnSpc>
                <a:spcPct val="150000"/>
              </a:lnSpc>
              <a:spcBef>
                <a:spcPts val="0"/>
              </a:spcBef>
              <a:spcAft>
                <a:spcPts val="0"/>
              </a:spcAft>
              <a:defRPr/>
            </a:pPr>
            <a:r>
              <a:rPr lang="en-US" altLang="zh-CN">
                <a:solidFill>
                  <a:schemeClr val="tx1"/>
                </a:solidFill>
              </a:rPr>
              <a:t>(1) </a:t>
            </a:r>
            <a:r>
              <a:rPr lang="zh-CN" altLang="en-US">
                <a:solidFill>
                  <a:schemeClr val="tx1"/>
                </a:solidFill>
              </a:rPr>
              <a:t>指针变量前面的“*”表示该变量为指针型变量。指针变量名则不包含“*”。</a:t>
            </a:r>
            <a:endParaRPr lang="en-US" altLang="zh-CN">
              <a:solidFill>
                <a:schemeClr val="tx1"/>
              </a:solidFill>
            </a:endParaRPr>
          </a:p>
          <a:p>
            <a:pPr algn="just" fontAlgn="auto">
              <a:lnSpc>
                <a:spcPct val="150000"/>
              </a:lnSpc>
              <a:spcBef>
                <a:spcPts val="0"/>
              </a:spcBef>
              <a:spcAft>
                <a:spcPts val="0"/>
              </a:spcAft>
              <a:defRPr/>
            </a:pPr>
            <a:r>
              <a:rPr lang="en-US" altLang="zh-CN">
                <a:solidFill>
                  <a:schemeClr val="tx1"/>
                </a:solidFill>
              </a:rPr>
              <a:t>(2) </a:t>
            </a:r>
            <a:r>
              <a:rPr lang="zh-CN" altLang="en-US">
                <a:solidFill>
                  <a:schemeClr val="tx1"/>
                </a:solidFill>
              </a:rPr>
              <a:t>在定义指针变量时必须指定基类型。</a:t>
            </a:r>
            <a:r>
              <a:rPr lang="zh-CN" altLang="en-US" b="1">
                <a:solidFill>
                  <a:schemeClr val="tx1"/>
                </a:solidFill>
              </a:rPr>
              <a:t>一个变量的指针的含义包括两个方面，一是以存储单元编号表示的纯地址（如编号为</a:t>
            </a:r>
            <a:r>
              <a:rPr lang="en-US" altLang="zh-CN" b="1">
                <a:solidFill>
                  <a:schemeClr val="tx1"/>
                </a:solidFill>
              </a:rPr>
              <a:t>2000</a:t>
            </a:r>
            <a:r>
              <a:rPr lang="zh-CN" altLang="en-US" b="1">
                <a:solidFill>
                  <a:schemeClr val="tx1"/>
                </a:solidFill>
              </a:rPr>
              <a:t>的字节），一是它指向的存储单元的数据类型（如</a:t>
            </a:r>
            <a:r>
              <a:rPr lang="en-US" altLang="zh-CN" b="1">
                <a:solidFill>
                  <a:schemeClr val="tx1"/>
                </a:solidFill>
              </a:rPr>
              <a:t>int,char,float</a:t>
            </a:r>
            <a:r>
              <a:rPr lang="zh-CN" altLang="en-US" b="1">
                <a:solidFill>
                  <a:schemeClr val="tx1"/>
                </a:solidFill>
              </a:rPr>
              <a:t>等）</a:t>
            </a:r>
            <a:r>
              <a:rPr lang="zh-CN" altLang="en-US">
                <a:solidFill>
                  <a:schemeClr val="tx1"/>
                </a:solidFill>
              </a:rPr>
              <a:t>。</a:t>
            </a:r>
            <a:endParaRPr lang="en-US" altLang="zh-CN">
              <a:solidFill>
                <a:schemeClr val="tx1"/>
              </a:solidFill>
            </a:endParaRPr>
          </a:p>
          <a:p>
            <a:pPr algn="just" fontAlgn="auto">
              <a:lnSpc>
                <a:spcPct val="150000"/>
              </a:lnSpc>
              <a:spcBef>
                <a:spcPts val="0"/>
              </a:spcBef>
              <a:spcAft>
                <a:spcPts val="0"/>
              </a:spcAft>
              <a:defRPr/>
            </a:pPr>
            <a:r>
              <a:rPr lang="en-US" altLang="zh-CN">
                <a:solidFill>
                  <a:schemeClr val="tx1"/>
                </a:solidFill>
              </a:rPr>
              <a:t>(3) </a:t>
            </a:r>
            <a:r>
              <a:rPr lang="zh-CN" altLang="en-US">
                <a:solidFill>
                  <a:schemeClr val="tx1"/>
                </a:solidFill>
              </a:rPr>
              <a:t>如何表示指针类型。</a:t>
            </a:r>
            <a:r>
              <a:rPr lang="zh-CN" altLang="en-US" b="1">
                <a:solidFill>
                  <a:schemeClr val="tx1"/>
                </a:solidFill>
              </a:rPr>
              <a:t>指向整型数据的指针类型表示为“</a:t>
            </a:r>
            <a:r>
              <a:rPr lang="en-US" altLang="zh-CN" b="1">
                <a:solidFill>
                  <a:schemeClr val="tx1"/>
                </a:solidFill>
              </a:rPr>
              <a:t>int </a:t>
            </a:r>
            <a:r>
              <a:rPr lang="zh-CN" altLang="en-US" b="1">
                <a:solidFill>
                  <a:schemeClr val="tx1"/>
                </a:solidFill>
              </a:rPr>
              <a:t>*</a:t>
            </a:r>
            <a:r>
              <a:rPr lang="en-US" altLang="zh-CN" b="1">
                <a:solidFill>
                  <a:schemeClr val="tx1"/>
                </a:solidFill>
              </a:rPr>
              <a:t>”</a:t>
            </a:r>
            <a:r>
              <a:rPr lang="zh-CN" altLang="en-US" b="1">
                <a:solidFill>
                  <a:schemeClr val="tx1"/>
                </a:solidFill>
              </a:rPr>
              <a:t>，读作“指向</a:t>
            </a:r>
            <a:r>
              <a:rPr lang="en-US" altLang="zh-CN" b="1">
                <a:solidFill>
                  <a:schemeClr val="tx1"/>
                </a:solidFill>
              </a:rPr>
              <a:t>int</a:t>
            </a:r>
            <a:r>
              <a:rPr lang="zh-CN" altLang="en-US" b="1">
                <a:solidFill>
                  <a:schemeClr val="tx1"/>
                </a:solidFill>
              </a:rPr>
              <a:t>的指针”或简称“</a:t>
            </a:r>
            <a:r>
              <a:rPr lang="en-US" altLang="zh-CN" b="1">
                <a:solidFill>
                  <a:schemeClr val="tx1"/>
                </a:solidFill>
              </a:rPr>
              <a:t>int</a:t>
            </a:r>
            <a:r>
              <a:rPr lang="zh-CN" altLang="en-US" b="1">
                <a:solidFill>
                  <a:schemeClr val="tx1"/>
                </a:solidFill>
              </a:rPr>
              <a:t>指针”</a:t>
            </a:r>
            <a:r>
              <a:rPr lang="zh-CN" altLang="en-US">
                <a:solidFill>
                  <a:schemeClr val="tx1"/>
                </a:solidFill>
              </a:rPr>
              <a:t>。</a:t>
            </a:r>
            <a:endParaRPr lang="en-US" altLang="zh-CN">
              <a:solidFill>
                <a:schemeClr val="tx1"/>
              </a:solidFill>
            </a:endParaRPr>
          </a:p>
          <a:p>
            <a:pPr algn="just" fontAlgn="auto">
              <a:lnSpc>
                <a:spcPct val="150000"/>
              </a:lnSpc>
              <a:spcBef>
                <a:spcPts val="0"/>
              </a:spcBef>
              <a:spcAft>
                <a:spcPts val="0"/>
              </a:spcAft>
              <a:defRPr/>
            </a:pPr>
            <a:r>
              <a:rPr lang="en-US" altLang="zh-CN">
                <a:solidFill>
                  <a:schemeClr val="tx1"/>
                </a:solidFill>
              </a:rPr>
              <a:t>(4) </a:t>
            </a:r>
            <a:r>
              <a:rPr lang="zh-CN" altLang="en-US">
                <a:solidFill>
                  <a:schemeClr val="tx1"/>
                </a:solidFill>
              </a:rPr>
              <a:t>指针变量中只能存放地址（指针），不要将一个整数赋给一个指针变量。</a:t>
            </a:r>
            <a:endParaRPr lang="en-US" altLang="zh-CN">
              <a:solidFill>
                <a:schemeClr val="tx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1"/>
          <p:cNvSpPr>
            <a:spLocks noGrp="1"/>
          </p:cNvSpPr>
          <p:nvPr>
            <p:ph type="title"/>
          </p:nvPr>
        </p:nvSpPr>
        <p:spPr>
          <a:xfrm>
            <a:off x="1090613" y="366713"/>
            <a:ext cx="7227887" cy="1325562"/>
          </a:xfrm>
        </p:spPr>
        <p:txBody>
          <a:bodyPr/>
          <a:lstStyle/>
          <a:p>
            <a:r>
              <a:rPr lang="zh-CN" altLang="en-US" smtClean="0"/>
              <a:t>怎样定义和使用指向函数的指针变量</a:t>
            </a:r>
          </a:p>
        </p:txBody>
      </p:sp>
      <p:sp>
        <p:nvSpPr>
          <p:cNvPr id="7" name="矩形 6"/>
          <p:cNvSpPr/>
          <p:nvPr/>
        </p:nvSpPr>
        <p:spPr>
          <a:xfrm>
            <a:off x="1158875" y="1457325"/>
            <a:ext cx="4267200" cy="401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anchor="ctr"/>
          <a:lstStyle/>
          <a:p>
            <a:pPr algn="ctr" fontAlgn="auto">
              <a:spcBef>
                <a:spcPts val="0"/>
              </a:spcBef>
              <a:spcAft>
                <a:spcPts val="0"/>
              </a:spcAft>
              <a:defRPr/>
            </a:pPr>
            <a:r>
              <a:rPr lang="zh-CN" altLang="en-US" b="1"/>
              <a:t>类型名 </a:t>
            </a:r>
            <a:r>
              <a:rPr lang="en-US" altLang="zh-CN" b="1"/>
              <a:t>(*</a:t>
            </a:r>
            <a:r>
              <a:rPr lang="zh-CN" altLang="en-US" b="1"/>
              <a:t>指针变量名</a:t>
            </a:r>
            <a:r>
              <a:rPr lang="en-US" altLang="zh-CN" b="1"/>
              <a:t>)(</a:t>
            </a:r>
            <a:r>
              <a:rPr lang="zh-CN" altLang="en-US" b="1"/>
              <a:t>函数参数表列</a:t>
            </a:r>
            <a:r>
              <a:rPr lang="en-US" altLang="zh-CN" b="1"/>
              <a:t>)</a:t>
            </a:r>
            <a:endParaRPr lang="zh-CN" altLang="en-US" b="1"/>
          </a:p>
        </p:txBody>
      </p:sp>
      <p:sp>
        <p:nvSpPr>
          <p:cNvPr id="8" name="MH_Desc_1"/>
          <p:cNvSpPr/>
          <p:nvPr>
            <p:custDataLst>
              <p:tags r:id="rId1"/>
            </p:custDataLst>
          </p:nvPr>
        </p:nvSpPr>
        <p:spPr>
          <a:xfrm>
            <a:off x="1158875" y="2066925"/>
            <a:ext cx="9942513" cy="356870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0"/>
              </a:spcBef>
              <a:spcAft>
                <a:spcPts val="600"/>
              </a:spcAft>
              <a:defRPr/>
            </a:pPr>
            <a:r>
              <a:rPr lang="en-US" altLang="zh-CN">
                <a:solidFill>
                  <a:schemeClr val="tx1"/>
                </a:solidFill>
              </a:rPr>
              <a:t>(1) </a:t>
            </a:r>
            <a:r>
              <a:rPr lang="zh-CN" altLang="en-US">
                <a:solidFill>
                  <a:schemeClr val="tx1"/>
                </a:solidFill>
              </a:rPr>
              <a:t>定义指向函数的指针变量，并不意味着这个指针变量可以指向任何函数，它只能指向在定义时指定的类型的函数。</a:t>
            </a:r>
            <a:endParaRPr lang="en-US" altLang="zh-CN">
              <a:solidFill>
                <a:schemeClr val="tx1"/>
              </a:solidFill>
            </a:endParaRPr>
          </a:p>
          <a:p>
            <a:pPr algn="just" fontAlgn="auto">
              <a:lnSpc>
                <a:spcPct val="120000"/>
              </a:lnSpc>
              <a:spcBef>
                <a:spcPts val="0"/>
              </a:spcBef>
              <a:spcAft>
                <a:spcPts val="600"/>
              </a:spcAft>
              <a:defRPr/>
            </a:pPr>
            <a:r>
              <a:rPr lang="en-US" altLang="zh-CN">
                <a:solidFill>
                  <a:schemeClr val="tx1"/>
                </a:solidFill>
              </a:rPr>
              <a:t>(2)  </a:t>
            </a:r>
            <a:r>
              <a:rPr lang="zh-CN" altLang="en-US">
                <a:solidFill>
                  <a:schemeClr val="tx1"/>
                </a:solidFill>
              </a:rPr>
              <a:t>如果要用指针调用函数，必须先使指针变量指向该函数。</a:t>
            </a:r>
          </a:p>
          <a:p>
            <a:pPr algn="just" fontAlgn="auto">
              <a:lnSpc>
                <a:spcPct val="120000"/>
              </a:lnSpc>
              <a:spcBef>
                <a:spcPts val="0"/>
              </a:spcBef>
              <a:spcAft>
                <a:spcPts val="600"/>
              </a:spcAft>
              <a:defRPr/>
            </a:pPr>
            <a:r>
              <a:rPr lang="en-US" altLang="zh-CN">
                <a:solidFill>
                  <a:schemeClr val="tx1"/>
                </a:solidFill>
              </a:rPr>
              <a:t>(3) </a:t>
            </a:r>
            <a:r>
              <a:rPr lang="zh-CN" altLang="en-US">
                <a:solidFill>
                  <a:schemeClr val="tx1"/>
                </a:solidFill>
              </a:rPr>
              <a:t>在给函数指针变量赋值时，只须给出函数名而不必给出参数。</a:t>
            </a:r>
            <a:endParaRPr lang="en-US" altLang="zh-CN">
              <a:solidFill>
                <a:schemeClr val="tx1"/>
              </a:solidFill>
            </a:endParaRPr>
          </a:p>
          <a:p>
            <a:pPr algn="just" fontAlgn="auto">
              <a:lnSpc>
                <a:spcPct val="120000"/>
              </a:lnSpc>
              <a:spcBef>
                <a:spcPts val="0"/>
              </a:spcBef>
              <a:spcAft>
                <a:spcPts val="600"/>
              </a:spcAft>
              <a:defRPr/>
            </a:pPr>
            <a:r>
              <a:rPr lang="en-US" altLang="zh-CN">
                <a:solidFill>
                  <a:schemeClr val="tx1"/>
                </a:solidFill>
              </a:rPr>
              <a:t>(4) </a:t>
            </a:r>
            <a:r>
              <a:rPr lang="zh-CN" altLang="en-US">
                <a:solidFill>
                  <a:schemeClr val="tx1"/>
                </a:solidFill>
              </a:rPr>
              <a:t>用函数指针变量调用函数时，只须将</a:t>
            </a:r>
            <a:r>
              <a:rPr lang="en-US" altLang="zh-CN">
                <a:solidFill>
                  <a:schemeClr val="tx1"/>
                </a:solidFill>
              </a:rPr>
              <a:t>(*p)</a:t>
            </a:r>
            <a:r>
              <a:rPr lang="zh-CN" altLang="en-US">
                <a:solidFill>
                  <a:schemeClr val="tx1"/>
                </a:solidFill>
              </a:rPr>
              <a:t>代替函数名即可（</a:t>
            </a:r>
            <a:r>
              <a:rPr lang="en-US" altLang="zh-CN">
                <a:solidFill>
                  <a:schemeClr val="tx1"/>
                </a:solidFill>
              </a:rPr>
              <a:t>p</a:t>
            </a:r>
            <a:r>
              <a:rPr lang="zh-CN" altLang="en-US">
                <a:solidFill>
                  <a:schemeClr val="tx1"/>
                </a:solidFill>
              </a:rPr>
              <a:t>为指针变量名），在</a:t>
            </a:r>
            <a:r>
              <a:rPr lang="en-US" altLang="zh-CN">
                <a:solidFill>
                  <a:schemeClr val="tx1"/>
                </a:solidFill>
              </a:rPr>
              <a:t>(*p)</a:t>
            </a:r>
            <a:r>
              <a:rPr lang="zh-CN" altLang="en-US">
                <a:solidFill>
                  <a:schemeClr val="tx1"/>
                </a:solidFill>
              </a:rPr>
              <a:t>之后的括号中根据需要写上实参。</a:t>
            </a:r>
            <a:endParaRPr lang="en-US" altLang="zh-CN">
              <a:solidFill>
                <a:schemeClr val="tx1"/>
              </a:solidFill>
            </a:endParaRPr>
          </a:p>
          <a:p>
            <a:pPr algn="just" fontAlgn="auto">
              <a:lnSpc>
                <a:spcPct val="120000"/>
              </a:lnSpc>
              <a:spcBef>
                <a:spcPts val="0"/>
              </a:spcBef>
              <a:spcAft>
                <a:spcPts val="600"/>
              </a:spcAft>
              <a:defRPr/>
            </a:pPr>
            <a:r>
              <a:rPr lang="en-US" altLang="zh-CN">
                <a:solidFill>
                  <a:schemeClr val="tx1"/>
                </a:solidFill>
              </a:rPr>
              <a:t>(5) </a:t>
            </a:r>
            <a:r>
              <a:rPr lang="zh-CN" altLang="en-US">
                <a:solidFill>
                  <a:schemeClr val="tx1"/>
                </a:solidFill>
              </a:rPr>
              <a:t>对指向函数的指针变量不能进行算术运算，如</a:t>
            </a:r>
            <a:r>
              <a:rPr lang="en-US" altLang="zh-CN">
                <a:solidFill>
                  <a:schemeClr val="tx1"/>
                </a:solidFill>
              </a:rPr>
              <a:t>p+n,p++,p--</a:t>
            </a:r>
            <a:r>
              <a:rPr lang="zh-CN" altLang="en-US">
                <a:solidFill>
                  <a:schemeClr val="tx1"/>
                </a:solidFill>
              </a:rPr>
              <a:t>等运算是无意义的。</a:t>
            </a:r>
          </a:p>
          <a:p>
            <a:pPr algn="just" fontAlgn="auto">
              <a:lnSpc>
                <a:spcPct val="120000"/>
              </a:lnSpc>
              <a:spcBef>
                <a:spcPts val="0"/>
              </a:spcBef>
              <a:spcAft>
                <a:spcPts val="600"/>
              </a:spcAft>
              <a:defRPr/>
            </a:pPr>
            <a:r>
              <a:rPr lang="en-US" altLang="zh-CN">
                <a:solidFill>
                  <a:schemeClr val="tx1"/>
                </a:solidFill>
              </a:rPr>
              <a:t>(6) </a:t>
            </a:r>
            <a:r>
              <a:rPr lang="zh-CN" altLang="en-US">
                <a:solidFill>
                  <a:schemeClr val="tx1"/>
                </a:solidFill>
              </a:rPr>
              <a:t>用函数名调用函数，只能调用所指定的一个函数，而通过指针变量调用函数比较灵活，可以根据不同情况先后调用不同的函数。</a:t>
            </a:r>
            <a:endParaRPr lang="zh-CN" altLang="en-US" dirty="0">
              <a:solidFill>
                <a:schemeClr val="tx1"/>
              </a:solidFill>
            </a:endParaRPr>
          </a:p>
        </p:txBody>
      </p:sp>
      <p:sp>
        <p:nvSpPr>
          <p:cNvPr id="15" name="圆角矩形 14"/>
          <p:cNvSpPr/>
          <p:nvPr/>
        </p:nvSpPr>
        <p:spPr>
          <a:xfrm>
            <a:off x="5800725" y="1441450"/>
            <a:ext cx="3395663" cy="41751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a:lstStyle/>
          <a:p>
            <a:pPr defTabSz="363538" fontAlgn="auto">
              <a:lnSpc>
                <a:spcPct val="120000"/>
              </a:lnSpc>
              <a:spcBef>
                <a:spcPts val="0"/>
              </a:spcBef>
              <a:spcAft>
                <a:spcPts val="0"/>
              </a:spcAft>
              <a:defRPr/>
            </a:pPr>
            <a:r>
              <a:rPr lang="en-US" altLang="zh-CN" sz="1600"/>
              <a:t>int (*p)(int,int);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1"/>
          <p:cNvSpPr>
            <a:spLocks noGrp="1"/>
          </p:cNvSpPr>
          <p:nvPr>
            <p:ph type="title"/>
          </p:nvPr>
        </p:nvSpPr>
        <p:spPr>
          <a:xfrm>
            <a:off x="692150" y="215900"/>
            <a:ext cx="10515600" cy="954088"/>
          </a:xfrm>
        </p:spPr>
        <p:txBody>
          <a:bodyPr/>
          <a:lstStyle/>
          <a:p>
            <a:r>
              <a:rPr lang="zh-CN" altLang="en-US" smtClean="0"/>
              <a:t>怎样定义和使用指向函数的指针变量</a:t>
            </a:r>
          </a:p>
        </p:txBody>
      </p:sp>
      <p:sp>
        <p:nvSpPr>
          <p:cNvPr id="108546" name="内容占位符 2"/>
          <p:cNvSpPr>
            <a:spLocks noGrp="1"/>
          </p:cNvSpPr>
          <p:nvPr>
            <p:ph idx="1"/>
          </p:nvPr>
        </p:nvSpPr>
        <p:spPr>
          <a:xfrm>
            <a:off x="560388" y="966788"/>
            <a:ext cx="11158537"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8.23】</a:t>
            </a:r>
            <a:r>
              <a:rPr lang="zh-CN" altLang="en-US" sz="2000" smtClean="0">
                <a:solidFill>
                  <a:schemeClr val="accent1"/>
                </a:solidFill>
              </a:rPr>
              <a:t>输入两个整数，然后让用户选择</a:t>
            </a:r>
            <a:r>
              <a:rPr lang="en-US" altLang="zh-CN" sz="2000" smtClean="0">
                <a:solidFill>
                  <a:schemeClr val="accent1"/>
                </a:solidFill>
              </a:rPr>
              <a:t>1</a:t>
            </a:r>
            <a:r>
              <a:rPr lang="zh-CN" altLang="en-US" sz="2000" smtClean="0">
                <a:solidFill>
                  <a:schemeClr val="accent1"/>
                </a:solidFill>
              </a:rPr>
              <a:t>或</a:t>
            </a:r>
            <a:r>
              <a:rPr lang="en-US" altLang="zh-CN" sz="2000" smtClean="0">
                <a:solidFill>
                  <a:schemeClr val="accent1"/>
                </a:solidFill>
              </a:rPr>
              <a:t>2</a:t>
            </a:r>
            <a:r>
              <a:rPr lang="zh-CN" altLang="en-US" sz="2000" smtClean="0">
                <a:solidFill>
                  <a:schemeClr val="accent1"/>
                </a:solidFill>
              </a:rPr>
              <a:t>，选</a:t>
            </a:r>
            <a:r>
              <a:rPr lang="en-US" altLang="zh-CN" sz="2000" smtClean="0">
                <a:solidFill>
                  <a:schemeClr val="accent1"/>
                </a:solidFill>
              </a:rPr>
              <a:t>1</a:t>
            </a:r>
            <a:r>
              <a:rPr lang="zh-CN" altLang="en-US" sz="2000" smtClean="0">
                <a:solidFill>
                  <a:schemeClr val="accent1"/>
                </a:solidFill>
              </a:rPr>
              <a:t>时调用</a:t>
            </a:r>
            <a:r>
              <a:rPr lang="en-US" altLang="zh-CN" sz="2000" smtClean="0">
                <a:solidFill>
                  <a:schemeClr val="accent1"/>
                </a:solidFill>
              </a:rPr>
              <a:t>max</a:t>
            </a:r>
            <a:r>
              <a:rPr lang="zh-CN" altLang="en-US" sz="2000" smtClean="0">
                <a:solidFill>
                  <a:schemeClr val="accent1"/>
                </a:solidFill>
              </a:rPr>
              <a:t>函数，输出二者中的大数，选</a:t>
            </a:r>
            <a:r>
              <a:rPr lang="en-US" altLang="zh-CN" sz="2000" smtClean="0">
                <a:solidFill>
                  <a:schemeClr val="accent1"/>
                </a:solidFill>
              </a:rPr>
              <a:t>2</a:t>
            </a:r>
            <a:r>
              <a:rPr lang="zh-CN" altLang="en-US" sz="2000" smtClean="0">
                <a:solidFill>
                  <a:schemeClr val="accent1"/>
                </a:solidFill>
              </a:rPr>
              <a:t>时调用</a:t>
            </a:r>
            <a:r>
              <a:rPr lang="en-US" altLang="zh-CN" sz="2000" smtClean="0">
                <a:solidFill>
                  <a:schemeClr val="accent1"/>
                </a:solidFill>
              </a:rPr>
              <a:t>min</a:t>
            </a:r>
            <a:r>
              <a:rPr lang="zh-CN" altLang="en-US" sz="2000" smtClean="0">
                <a:solidFill>
                  <a:schemeClr val="accent1"/>
                </a:solidFill>
              </a:rPr>
              <a:t>函数，输出二者中的小数。</a:t>
            </a:r>
          </a:p>
        </p:txBody>
      </p:sp>
      <p:sp>
        <p:nvSpPr>
          <p:cNvPr id="11" name="圆角矩形 12">
            <a:extLst>
              <a:ext uri="{FF2B5EF4-FFF2-40B4-BE49-F238E27FC236}"/>
            </a:extLst>
          </p:cNvPr>
          <p:cNvSpPr/>
          <p:nvPr/>
        </p:nvSpPr>
        <p:spPr>
          <a:xfrm>
            <a:off x="758969" y="1873633"/>
            <a:ext cx="9528031" cy="4735889"/>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int max(int,int);	</a:t>
            </a:r>
            <a:r>
              <a:rPr lang="en-US" altLang="zh-CN" sz="1400">
                <a:solidFill>
                  <a:srgbClr val="008000"/>
                </a:solidFill>
              </a:rPr>
              <a:t>//</a:t>
            </a:r>
            <a:r>
              <a:rPr lang="zh-CN" altLang="en-US" sz="1400">
                <a:solidFill>
                  <a:srgbClr val="008000"/>
                </a:solidFill>
              </a:rPr>
              <a:t>函数声明</a:t>
            </a:r>
          </a:p>
          <a:p>
            <a:pPr defTabSz="363538" fontAlgn="auto">
              <a:lnSpc>
                <a:spcPct val="120000"/>
              </a:lnSpc>
              <a:spcBef>
                <a:spcPts val="0"/>
              </a:spcBef>
              <a:spcAft>
                <a:spcPts val="0"/>
              </a:spcAft>
              <a:defRPr/>
            </a:pPr>
            <a:r>
              <a:rPr lang="zh-CN" altLang="en-US" sz="1400"/>
              <a:t>	</a:t>
            </a:r>
            <a:r>
              <a:rPr lang="en-US" altLang="zh-CN" sz="1400"/>
              <a:t>int min(int x,int y);	</a:t>
            </a:r>
            <a:r>
              <a:rPr lang="en-US" altLang="zh-CN" sz="1400">
                <a:solidFill>
                  <a:srgbClr val="008000"/>
                </a:solidFill>
              </a:rPr>
              <a:t>//</a:t>
            </a:r>
            <a:r>
              <a:rPr lang="zh-CN" altLang="en-US" sz="1400">
                <a:solidFill>
                  <a:srgbClr val="008000"/>
                </a:solidFill>
              </a:rPr>
              <a:t>函数声明</a:t>
            </a:r>
          </a:p>
          <a:p>
            <a:pPr defTabSz="363538" fontAlgn="auto">
              <a:lnSpc>
                <a:spcPct val="120000"/>
              </a:lnSpc>
              <a:spcBef>
                <a:spcPts val="0"/>
              </a:spcBef>
              <a:spcAft>
                <a:spcPts val="0"/>
              </a:spcAft>
              <a:defRPr/>
            </a:pPr>
            <a:r>
              <a:rPr lang="zh-CN" altLang="en-US" sz="1400"/>
              <a:t>	</a:t>
            </a:r>
            <a:r>
              <a:rPr lang="en-US" altLang="zh-CN" sz="1400">
                <a:solidFill>
                  <a:schemeClr val="accent6"/>
                </a:solidFill>
              </a:rPr>
              <a:t>int (*p)(int,int);</a:t>
            </a:r>
            <a:r>
              <a:rPr lang="en-US" altLang="zh-CN" sz="1400"/>
              <a:t>	</a:t>
            </a:r>
            <a:r>
              <a:rPr lang="en-US" altLang="zh-CN" sz="1400">
                <a:solidFill>
                  <a:srgbClr val="008000"/>
                </a:solidFill>
              </a:rPr>
              <a:t>//</a:t>
            </a:r>
            <a:r>
              <a:rPr lang="zh-CN" altLang="en-US" sz="1400">
                <a:solidFill>
                  <a:srgbClr val="008000"/>
                </a:solidFill>
              </a:rPr>
              <a:t>定义指向函数的指针变量</a:t>
            </a:r>
          </a:p>
          <a:p>
            <a:pPr defTabSz="363538" fontAlgn="auto">
              <a:lnSpc>
                <a:spcPct val="120000"/>
              </a:lnSpc>
              <a:spcBef>
                <a:spcPts val="0"/>
              </a:spcBef>
              <a:spcAft>
                <a:spcPts val="0"/>
              </a:spcAft>
              <a:defRPr/>
            </a:pPr>
            <a:r>
              <a:rPr lang="zh-CN" altLang="en-US" sz="1400"/>
              <a:t>	</a:t>
            </a:r>
            <a:r>
              <a:rPr lang="en-US" altLang="zh-CN" sz="1400"/>
              <a:t>int a,b,c,n;</a:t>
            </a:r>
          </a:p>
          <a:p>
            <a:pPr defTabSz="363538" fontAlgn="auto">
              <a:lnSpc>
                <a:spcPct val="120000"/>
              </a:lnSpc>
              <a:spcBef>
                <a:spcPts val="0"/>
              </a:spcBef>
              <a:spcAft>
                <a:spcPts val="0"/>
              </a:spcAft>
              <a:defRPr/>
            </a:pPr>
            <a:r>
              <a:rPr lang="en-US" altLang="zh-CN" sz="1400"/>
              <a:t>	printf("please enter a and b:");</a:t>
            </a:r>
          </a:p>
          <a:p>
            <a:pPr defTabSz="363538" fontAlgn="auto">
              <a:lnSpc>
                <a:spcPct val="120000"/>
              </a:lnSpc>
              <a:spcBef>
                <a:spcPts val="0"/>
              </a:spcBef>
              <a:spcAft>
                <a:spcPts val="0"/>
              </a:spcAft>
              <a:defRPr/>
            </a:pPr>
            <a:r>
              <a:rPr lang="en-US" altLang="zh-CN" sz="1400"/>
              <a:t>	scanf("%d,%d",&amp;a,&amp;b);</a:t>
            </a:r>
          </a:p>
          <a:p>
            <a:pPr defTabSz="363538" fontAlgn="auto">
              <a:lnSpc>
                <a:spcPct val="120000"/>
              </a:lnSpc>
              <a:spcBef>
                <a:spcPts val="0"/>
              </a:spcBef>
              <a:spcAft>
                <a:spcPts val="0"/>
              </a:spcAft>
              <a:defRPr/>
            </a:pPr>
            <a:r>
              <a:rPr lang="en-US" altLang="zh-CN" sz="1400"/>
              <a:t>	printf("please choose 1 or 2:");</a:t>
            </a:r>
          </a:p>
          <a:p>
            <a:pPr defTabSz="363538" fontAlgn="auto">
              <a:lnSpc>
                <a:spcPct val="120000"/>
              </a:lnSpc>
              <a:spcBef>
                <a:spcPts val="0"/>
              </a:spcBef>
              <a:spcAft>
                <a:spcPts val="0"/>
              </a:spcAft>
              <a:defRPr/>
            </a:pPr>
            <a:r>
              <a:rPr lang="en-US" altLang="zh-CN" sz="1400"/>
              <a:t>	scanf("%d",&amp;n);	</a:t>
            </a:r>
            <a:r>
              <a:rPr lang="en-US" altLang="zh-CN" sz="1400">
                <a:solidFill>
                  <a:srgbClr val="008000"/>
                </a:solidFill>
              </a:rPr>
              <a:t>//</a:t>
            </a:r>
            <a:r>
              <a:rPr lang="zh-CN" altLang="en-US" sz="1400">
                <a:solidFill>
                  <a:srgbClr val="008000"/>
                </a:solidFill>
              </a:rPr>
              <a:t>输入</a:t>
            </a:r>
            <a:r>
              <a:rPr lang="en-US" altLang="zh-CN" sz="1400">
                <a:solidFill>
                  <a:srgbClr val="008000"/>
                </a:solidFill>
              </a:rPr>
              <a:t>1</a:t>
            </a:r>
            <a:r>
              <a:rPr lang="zh-CN" altLang="en-US" sz="1400">
                <a:solidFill>
                  <a:srgbClr val="008000"/>
                </a:solidFill>
              </a:rPr>
              <a:t>戓</a:t>
            </a:r>
            <a:r>
              <a:rPr lang="en-US" altLang="zh-CN" sz="1400">
                <a:solidFill>
                  <a:srgbClr val="008000"/>
                </a:solidFill>
              </a:rPr>
              <a:t>2</a:t>
            </a:r>
          </a:p>
          <a:p>
            <a:pPr defTabSz="363538" fontAlgn="auto">
              <a:lnSpc>
                <a:spcPct val="120000"/>
              </a:lnSpc>
              <a:spcBef>
                <a:spcPts val="0"/>
              </a:spcBef>
              <a:spcAft>
                <a:spcPts val="0"/>
              </a:spcAft>
              <a:defRPr/>
            </a:pPr>
            <a:r>
              <a:rPr lang="en-US" altLang="zh-CN" sz="1400"/>
              <a:t>	if(n==1) </a:t>
            </a:r>
            <a:r>
              <a:rPr lang="en-US" altLang="zh-CN" sz="1400">
                <a:solidFill>
                  <a:schemeClr val="accent6"/>
                </a:solidFill>
              </a:rPr>
              <a:t>p=max;</a:t>
            </a:r>
            <a:r>
              <a:rPr lang="en-US" altLang="zh-CN" sz="1400"/>
              <a:t>	</a:t>
            </a:r>
            <a:r>
              <a:rPr lang="en-US" altLang="zh-CN" sz="1400">
                <a:solidFill>
                  <a:srgbClr val="008000"/>
                </a:solidFill>
              </a:rPr>
              <a:t>//</a:t>
            </a:r>
            <a:r>
              <a:rPr lang="zh-CN" altLang="en-US" sz="1400">
                <a:solidFill>
                  <a:srgbClr val="008000"/>
                </a:solidFill>
              </a:rPr>
              <a:t>如输入</a:t>
            </a:r>
            <a:r>
              <a:rPr lang="en-US" altLang="zh-CN" sz="1400">
                <a:solidFill>
                  <a:srgbClr val="008000"/>
                </a:solidFill>
              </a:rPr>
              <a:t>1</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max</a:t>
            </a:r>
            <a:r>
              <a:rPr lang="zh-CN" altLang="en-US" sz="1400">
                <a:solidFill>
                  <a:srgbClr val="008000"/>
                </a:solidFill>
              </a:rPr>
              <a:t>函数</a:t>
            </a:r>
          </a:p>
          <a:p>
            <a:pPr defTabSz="363538" fontAlgn="auto">
              <a:lnSpc>
                <a:spcPct val="120000"/>
              </a:lnSpc>
              <a:spcBef>
                <a:spcPts val="0"/>
              </a:spcBef>
              <a:spcAft>
                <a:spcPts val="0"/>
              </a:spcAft>
              <a:defRPr/>
            </a:pPr>
            <a:r>
              <a:rPr lang="zh-CN" altLang="en-US" sz="1400"/>
              <a:t>	</a:t>
            </a:r>
            <a:r>
              <a:rPr lang="en-US" altLang="zh-CN" sz="1400"/>
              <a:t>else if (n==2) </a:t>
            </a:r>
            <a:r>
              <a:rPr lang="en-US" altLang="zh-CN" sz="1400">
                <a:solidFill>
                  <a:schemeClr val="accent6"/>
                </a:solidFill>
              </a:rPr>
              <a:t>p=min;</a:t>
            </a:r>
            <a:r>
              <a:rPr lang="en-US" altLang="zh-CN" sz="1400"/>
              <a:t>	</a:t>
            </a:r>
            <a:r>
              <a:rPr lang="en-US" altLang="zh-CN" sz="1400">
                <a:solidFill>
                  <a:srgbClr val="008000"/>
                </a:solidFill>
              </a:rPr>
              <a:t>//</a:t>
            </a:r>
            <a:r>
              <a:rPr lang="zh-CN" altLang="en-US" sz="1400">
                <a:solidFill>
                  <a:srgbClr val="008000"/>
                </a:solidFill>
              </a:rPr>
              <a:t>如输入</a:t>
            </a:r>
            <a:r>
              <a:rPr lang="en-US" altLang="zh-CN" sz="1400">
                <a:solidFill>
                  <a:srgbClr val="008000"/>
                </a:solidFill>
              </a:rPr>
              <a:t>2</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min</a:t>
            </a:r>
            <a:r>
              <a:rPr lang="zh-CN" altLang="en-US" sz="1400">
                <a:solidFill>
                  <a:srgbClr val="008000"/>
                </a:solidFill>
              </a:rPr>
              <a:t>函数</a:t>
            </a:r>
          </a:p>
          <a:p>
            <a:pPr defTabSz="363538" fontAlgn="auto">
              <a:lnSpc>
                <a:spcPct val="120000"/>
              </a:lnSpc>
              <a:spcBef>
                <a:spcPts val="0"/>
              </a:spcBef>
              <a:spcAft>
                <a:spcPts val="0"/>
              </a:spcAft>
              <a:defRPr/>
            </a:pPr>
            <a:r>
              <a:rPr lang="zh-CN" altLang="en-US" sz="1400"/>
              <a:t>	</a:t>
            </a:r>
            <a:r>
              <a:rPr lang="en-US" altLang="zh-CN" sz="1400">
                <a:solidFill>
                  <a:schemeClr val="accent6"/>
                </a:solidFill>
              </a:rPr>
              <a:t>c=(*p)(a,b);</a:t>
            </a:r>
            <a:r>
              <a:rPr lang="en-US" altLang="zh-CN" sz="140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p</a:t>
            </a:r>
            <a:r>
              <a:rPr lang="zh-CN" altLang="en-US" sz="1400">
                <a:solidFill>
                  <a:srgbClr val="008000"/>
                </a:solidFill>
              </a:rPr>
              <a:t>指向的函数</a:t>
            </a:r>
          </a:p>
          <a:p>
            <a:pPr defTabSz="363538" fontAlgn="auto">
              <a:lnSpc>
                <a:spcPct val="120000"/>
              </a:lnSpc>
              <a:spcBef>
                <a:spcPts val="0"/>
              </a:spcBef>
              <a:spcAft>
                <a:spcPts val="0"/>
              </a:spcAft>
              <a:defRPr/>
            </a:pPr>
            <a:r>
              <a:rPr lang="zh-CN" altLang="en-US" sz="1400"/>
              <a:t>	</a:t>
            </a:r>
            <a:r>
              <a:rPr lang="en-US" altLang="zh-CN" sz="1400"/>
              <a:t>printf("a=%d,b=%d\n",a,b);</a:t>
            </a:r>
          </a:p>
          <a:p>
            <a:pPr defTabSz="363538" fontAlgn="auto">
              <a:lnSpc>
                <a:spcPct val="120000"/>
              </a:lnSpc>
              <a:spcBef>
                <a:spcPts val="0"/>
              </a:spcBef>
              <a:spcAft>
                <a:spcPts val="0"/>
              </a:spcAft>
              <a:defRPr/>
            </a:pPr>
            <a:r>
              <a:rPr lang="en-US" altLang="zh-CN" sz="1400"/>
              <a:t>	if(n==1) printf("max=%d\n",c);</a:t>
            </a:r>
          </a:p>
          <a:p>
            <a:pPr defTabSz="363538" fontAlgn="auto">
              <a:lnSpc>
                <a:spcPct val="120000"/>
              </a:lnSpc>
              <a:spcBef>
                <a:spcPts val="0"/>
              </a:spcBef>
              <a:spcAft>
                <a:spcPts val="0"/>
              </a:spcAft>
              <a:defRPr/>
            </a:pPr>
            <a:r>
              <a:rPr lang="en-US" altLang="zh-CN" sz="1400"/>
              <a:t>	else printf("min=%d\n",c);</a:t>
            </a:r>
          </a:p>
          <a:p>
            <a:pPr defTabSz="363538" fontAlgn="auto">
              <a:lnSpc>
                <a:spcPct val="120000"/>
              </a:lnSpc>
              <a:spcBef>
                <a:spcPts val="0"/>
              </a:spcBef>
              <a:spcAft>
                <a:spcPts val="0"/>
              </a:spcAft>
              <a:defRPr/>
            </a:pPr>
            <a:r>
              <a:rPr lang="en-US" altLang="zh-CN" sz="1400"/>
              <a:t>	return 0;</a:t>
            </a:r>
          </a:p>
          <a:p>
            <a:pPr defTabSz="363538" fontAlgn="auto">
              <a:lnSpc>
                <a:spcPct val="120000"/>
              </a:lnSpc>
              <a:spcBef>
                <a:spcPts val="0"/>
              </a:spcBef>
              <a:spcAft>
                <a:spcPts val="0"/>
              </a:spcAft>
              <a:defRPr/>
            </a:pPr>
            <a:r>
              <a:rPr lang="en-US" altLang="zh-CN" sz="1400"/>
              <a:t>}</a:t>
            </a:r>
          </a:p>
          <a:p>
            <a:pPr defTabSz="363538" fontAlgn="auto">
              <a:lnSpc>
                <a:spcPct val="120000"/>
              </a:lnSpc>
              <a:spcBef>
                <a:spcPts val="0"/>
              </a:spcBef>
              <a:spcAft>
                <a:spcPts val="0"/>
              </a:spcAft>
              <a:defRPr/>
            </a:pPr>
            <a:endParaRPr lang="en-US" altLang="zh-CN" sz="1400"/>
          </a:p>
          <a:p>
            <a:pPr defTabSz="363538" fontAlgn="auto">
              <a:lnSpc>
                <a:spcPct val="120000"/>
              </a:lnSpc>
              <a:spcBef>
                <a:spcPts val="0"/>
              </a:spcBef>
              <a:spcAft>
                <a:spcPts val="0"/>
              </a:spcAft>
              <a:defRPr/>
            </a:pPr>
            <a:r>
              <a:rPr lang="en-US" altLang="zh-CN" sz="1400"/>
              <a:t>int max(int x,int y)</a:t>
            </a:r>
          </a:p>
          <a:p>
            <a:pPr defTabSz="363538" fontAlgn="auto">
              <a:lnSpc>
                <a:spcPct val="120000"/>
              </a:lnSpc>
              <a:spcBef>
                <a:spcPts val="0"/>
              </a:spcBef>
              <a:spcAft>
                <a:spcPts val="0"/>
              </a:spcAft>
              <a:defRPr/>
            </a:pPr>
            <a:r>
              <a:rPr lang="en-US" altLang="zh-CN" sz="1400"/>
              <a:t>{	int z;</a:t>
            </a:r>
          </a:p>
          <a:p>
            <a:pPr defTabSz="363538" fontAlgn="auto">
              <a:lnSpc>
                <a:spcPct val="120000"/>
              </a:lnSpc>
              <a:spcBef>
                <a:spcPts val="0"/>
              </a:spcBef>
              <a:spcAft>
                <a:spcPts val="0"/>
              </a:spcAft>
              <a:defRPr/>
            </a:pPr>
            <a:r>
              <a:rPr lang="en-US" altLang="zh-CN" sz="1400"/>
              <a:t>	if(x&gt;y) z=x;</a:t>
            </a:r>
          </a:p>
          <a:p>
            <a:pPr defTabSz="363538" fontAlgn="auto">
              <a:lnSpc>
                <a:spcPct val="120000"/>
              </a:lnSpc>
              <a:spcBef>
                <a:spcPts val="0"/>
              </a:spcBef>
              <a:spcAft>
                <a:spcPts val="0"/>
              </a:spcAft>
              <a:defRPr/>
            </a:pPr>
            <a:r>
              <a:rPr lang="en-US" altLang="zh-CN" sz="1400"/>
              <a:t>	else z=y;</a:t>
            </a:r>
          </a:p>
          <a:p>
            <a:pPr defTabSz="363538" fontAlgn="auto">
              <a:lnSpc>
                <a:spcPct val="120000"/>
              </a:lnSpc>
              <a:spcBef>
                <a:spcPts val="0"/>
              </a:spcBef>
              <a:spcAft>
                <a:spcPts val="0"/>
              </a:spcAft>
              <a:defRPr/>
            </a:pPr>
            <a:r>
              <a:rPr lang="en-US" altLang="zh-CN" sz="1400"/>
              <a:t>	return(z);</a:t>
            </a:r>
          </a:p>
          <a:p>
            <a:pPr defTabSz="363538" fontAlgn="auto">
              <a:lnSpc>
                <a:spcPct val="120000"/>
              </a:lnSpc>
              <a:spcBef>
                <a:spcPts val="0"/>
              </a:spcBef>
              <a:spcAft>
                <a:spcPts val="0"/>
              </a:spcAft>
              <a:defRPr/>
            </a:pPr>
            <a:r>
              <a:rPr lang="en-US" altLang="zh-CN" sz="1400"/>
              <a:t>}</a:t>
            </a:r>
          </a:p>
          <a:p>
            <a:pPr defTabSz="363538" fontAlgn="auto">
              <a:lnSpc>
                <a:spcPct val="120000"/>
              </a:lnSpc>
              <a:spcBef>
                <a:spcPts val="0"/>
              </a:spcBef>
              <a:spcAft>
                <a:spcPts val="0"/>
              </a:spcAft>
              <a:defRPr/>
            </a:pPr>
            <a:endParaRPr lang="en-US" altLang="zh-CN" sz="1400"/>
          </a:p>
          <a:p>
            <a:pPr defTabSz="363538" fontAlgn="auto">
              <a:lnSpc>
                <a:spcPct val="120000"/>
              </a:lnSpc>
              <a:spcBef>
                <a:spcPts val="0"/>
              </a:spcBef>
              <a:spcAft>
                <a:spcPts val="0"/>
              </a:spcAft>
              <a:defRPr/>
            </a:pPr>
            <a:r>
              <a:rPr lang="en-US" altLang="zh-CN" sz="1400"/>
              <a:t>int min(int x,int y)</a:t>
            </a:r>
          </a:p>
          <a:p>
            <a:pPr defTabSz="363538" fontAlgn="auto">
              <a:lnSpc>
                <a:spcPct val="120000"/>
              </a:lnSpc>
              <a:spcBef>
                <a:spcPts val="0"/>
              </a:spcBef>
              <a:spcAft>
                <a:spcPts val="0"/>
              </a:spcAft>
              <a:defRPr/>
            </a:pPr>
            <a:r>
              <a:rPr lang="en-US" altLang="zh-CN" sz="1400"/>
              <a:t>{	int z;</a:t>
            </a:r>
          </a:p>
          <a:p>
            <a:pPr defTabSz="363538" fontAlgn="auto">
              <a:lnSpc>
                <a:spcPct val="120000"/>
              </a:lnSpc>
              <a:spcBef>
                <a:spcPts val="0"/>
              </a:spcBef>
              <a:spcAft>
                <a:spcPts val="0"/>
              </a:spcAft>
              <a:defRPr/>
            </a:pPr>
            <a:r>
              <a:rPr lang="en-US" altLang="zh-CN" sz="1400"/>
              <a:t>	if(x&lt;y) z=x;</a:t>
            </a:r>
          </a:p>
          <a:p>
            <a:pPr defTabSz="363538" fontAlgn="auto">
              <a:lnSpc>
                <a:spcPct val="120000"/>
              </a:lnSpc>
              <a:spcBef>
                <a:spcPts val="0"/>
              </a:spcBef>
              <a:spcAft>
                <a:spcPts val="0"/>
              </a:spcAft>
              <a:defRPr/>
            </a:pPr>
            <a:r>
              <a:rPr lang="en-US" altLang="zh-CN" sz="1400"/>
              <a:t>	else z=y;</a:t>
            </a:r>
          </a:p>
          <a:p>
            <a:pPr defTabSz="363538" fontAlgn="auto">
              <a:lnSpc>
                <a:spcPct val="120000"/>
              </a:lnSpc>
              <a:spcBef>
                <a:spcPts val="0"/>
              </a:spcBef>
              <a:spcAft>
                <a:spcPts val="0"/>
              </a:spcAft>
              <a:defRPr/>
            </a:pPr>
            <a:r>
              <a:rPr lang="en-US" altLang="zh-CN" sz="1400"/>
              <a:t>	return(z);</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cxnSp>
        <p:nvCxnSpPr>
          <p:cNvPr id="12" name="直接连接符 11">
            <a:extLst>
              <a:ext uri="{FF2B5EF4-FFF2-40B4-BE49-F238E27FC236}"/>
            </a:extLst>
          </p:cNvPr>
          <p:cNvCxnSpPr>
            <a:cxnSpLocks/>
          </p:cNvCxnSpPr>
          <p:nvPr/>
        </p:nvCxnSpPr>
        <p:spPr>
          <a:xfrm>
            <a:off x="5422900" y="1873250"/>
            <a:ext cx="0" cy="4735513"/>
          </a:xfrm>
          <a:prstGeom prst="line">
            <a:avLst/>
          </a:prstGeom>
        </p:spPr>
        <p:style>
          <a:lnRef idx="1">
            <a:schemeClr val="accent1"/>
          </a:lnRef>
          <a:fillRef idx="0">
            <a:schemeClr val="accent1"/>
          </a:fillRef>
          <a:effectRef idx="0">
            <a:schemeClr val="accent1"/>
          </a:effectRef>
          <a:fontRef idx="minor">
            <a:schemeClr val="tx1"/>
          </a:fontRef>
        </p:style>
      </p:cxnSp>
      <p:grpSp>
        <p:nvGrpSpPr>
          <p:cNvPr id="108549" name="组合 17"/>
          <p:cNvGrpSpPr>
            <a:grpSpLocks/>
          </p:cNvGrpSpPr>
          <p:nvPr/>
        </p:nvGrpSpPr>
        <p:grpSpPr bwMode="auto">
          <a:xfrm>
            <a:off x="5259388" y="2395538"/>
            <a:ext cx="327025" cy="258762"/>
            <a:chOff x="5926033" y="1926699"/>
            <a:chExt cx="325496" cy="260107"/>
          </a:xfrm>
        </p:grpSpPr>
        <p:sp>
          <p:nvSpPr>
            <p:cNvPr id="19" name="MH_Other_2">
              <a:extLst>
                <a:ext uri="{FF2B5EF4-FFF2-40B4-BE49-F238E27FC236}"/>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0" name="MH_Other_3">
              <a:extLst>
                <a:ext uri="{FF2B5EF4-FFF2-40B4-BE49-F238E27FC236}"/>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1" name="MH_Other_4">
              <a:extLst>
                <a:ext uri="{FF2B5EF4-FFF2-40B4-BE49-F238E27FC236}"/>
              </a:extLst>
            </p:cNvPr>
            <p:cNvSpPr/>
            <p:nvPr>
              <p:custDataLst>
                <p:tags r:id="rId9"/>
              </p:custDataLst>
            </p:nvPr>
          </p:nvSpPr>
          <p:spPr>
            <a:xfrm>
              <a:off x="5960795" y="1941060"/>
              <a:ext cx="270193" cy="54256"/>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2" name="MH_Other_5">
              <a:extLst>
                <a:ext uri="{FF2B5EF4-FFF2-40B4-BE49-F238E27FC236}"/>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3" name="MH_Other_6">
              <a:extLst>
                <a:ext uri="{FF2B5EF4-FFF2-40B4-BE49-F238E27FC236}"/>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4" name="MH_Other_7">
              <a:extLst>
                <a:ext uri="{FF2B5EF4-FFF2-40B4-BE49-F238E27FC236}"/>
              </a:extLst>
            </p:cNvPr>
            <p:cNvSpPr/>
            <p:nvPr>
              <p:custDataLst>
                <p:tags r:id="rId12"/>
              </p:custDataLst>
            </p:nvPr>
          </p:nvSpPr>
          <p:spPr>
            <a:xfrm>
              <a:off x="5960795" y="2114998"/>
              <a:ext cx="270193" cy="54256"/>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grpSp>
        <p:nvGrpSpPr>
          <p:cNvPr id="108550" name="组合 24"/>
          <p:cNvGrpSpPr>
            <a:grpSpLocks/>
          </p:cNvGrpSpPr>
          <p:nvPr/>
        </p:nvGrpSpPr>
        <p:grpSpPr bwMode="auto">
          <a:xfrm>
            <a:off x="5259388" y="5648325"/>
            <a:ext cx="327025" cy="260350"/>
            <a:chOff x="5926033" y="5434781"/>
            <a:chExt cx="325496" cy="260106"/>
          </a:xfrm>
        </p:grpSpPr>
        <p:sp>
          <p:nvSpPr>
            <p:cNvPr id="26" name="MH_Other_8">
              <a:extLst>
                <a:ext uri="{FF2B5EF4-FFF2-40B4-BE49-F238E27FC236}"/>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7" name="MH_Other_9">
              <a:extLst>
                <a:ext uri="{FF2B5EF4-FFF2-40B4-BE49-F238E27FC236}"/>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8" name="MH_Other_10">
              <a:extLst>
                <a:ext uri="{FF2B5EF4-FFF2-40B4-BE49-F238E27FC236}"/>
              </a:extLst>
            </p:cNvPr>
            <p:cNvSpPr/>
            <p:nvPr>
              <p:custDataLst>
                <p:tags r:id="rId3"/>
              </p:custDataLst>
            </p:nvPr>
          </p:nvSpPr>
          <p:spPr>
            <a:xfrm>
              <a:off x="5960795" y="5449056"/>
              <a:ext cx="270193"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9" name="MH_Other_11">
              <a:extLst>
                <a:ext uri="{FF2B5EF4-FFF2-40B4-BE49-F238E27FC236}"/>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0" name="MH_Other_12">
              <a:extLst>
                <a:ext uri="{FF2B5EF4-FFF2-40B4-BE49-F238E27FC236}"/>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1" name="MH_Other_13">
              <a:extLst>
                <a:ext uri="{FF2B5EF4-FFF2-40B4-BE49-F238E27FC236}"/>
              </a:extLst>
            </p:cNvPr>
            <p:cNvSpPr/>
            <p:nvPr>
              <p:custDataLst>
                <p:tags r:id="rId6"/>
              </p:custDataLst>
            </p:nvPr>
          </p:nvSpPr>
          <p:spPr>
            <a:xfrm>
              <a:off x="5960795" y="5623517"/>
              <a:ext cx="270193"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pic>
        <p:nvPicPr>
          <p:cNvPr id="108551" name="图片 6"/>
          <p:cNvPicPr>
            <a:picLocks noChangeAspect="1"/>
          </p:cNvPicPr>
          <p:nvPr/>
        </p:nvPicPr>
        <p:blipFill>
          <a:blip r:embed="rId15"/>
          <a:srcRect/>
          <a:stretch>
            <a:fillRect/>
          </a:stretch>
        </p:blipFill>
        <p:spPr bwMode="auto">
          <a:xfrm>
            <a:off x="7569200" y="2176463"/>
            <a:ext cx="3495675" cy="1152525"/>
          </a:xfrm>
          <a:prstGeom prst="rect">
            <a:avLst/>
          </a:prstGeom>
          <a:noFill/>
          <a:ln w="9525">
            <a:noFill/>
            <a:miter lim="800000"/>
            <a:headEnd/>
            <a:tailEnd/>
          </a:ln>
        </p:spPr>
      </p:pic>
      <p:pic>
        <p:nvPicPr>
          <p:cNvPr id="108552" name="图片 7"/>
          <p:cNvPicPr>
            <a:picLocks noChangeAspect="1"/>
          </p:cNvPicPr>
          <p:nvPr/>
        </p:nvPicPr>
        <p:blipFill>
          <a:blip r:embed="rId16"/>
          <a:srcRect/>
          <a:stretch>
            <a:fillRect/>
          </a:stretch>
        </p:blipFill>
        <p:spPr bwMode="auto">
          <a:xfrm>
            <a:off x="7591425" y="3986213"/>
            <a:ext cx="3495675" cy="1127125"/>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1"/>
          <p:cNvSpPr>
            <a:spLocks noGrp="1"/>
          </p:cNvSpPr>
          <p:nvPr>
            <p:ph type="title"/>
          </p:nvPr>
        </p:nvSpPr>
        <p:spPr>
          <a:xfrm>
            <a:off x="1090613" y="366713"/>
            <a:ext cx="7227887" cy="1325562"/>
          </a:xfrm>
        </p:spPr>
        <p:txBody>
          <a:bodyPr/>
          <a:lstStyle/>
          <a:p>
            <a:r>
              <a:rPr lang="zh-CN" altLang="en-US" smtClean="0"/>
              <a:t>用指向函数的指针作函数参数</a:t>
            </a:r>
          </a:p>
        </p:txBody>
      </p:sp>
      <p:sp>
        <p:nvSpPr>
          <p:cNvPr id="8" name="MH_Desc_1"/>
          <p:cNvSpPr/>
          <p:nvPr>
            <p:custDataLst>
              <p:tags r:id="rId1"/>
            </p:custDataLst>
          </p:nvPr>
        </p:nvSpPr>
        <p:spPr>
          <a:xfrm>
            <a:off x="1158875" y="1450975"/>
            <a:ext cx="9942513" cy="418465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0"/>
              </a:spcBef>
              <a:spcAft>
                <a:spcPts val="600"/>
              </a:spcAft>
              <a:defRPr/>
            </a:pPr>
            <a:r>
              <a:rPr lang="zh-CN" altLang="en-US" b="1">
                <a:solidFill>
                  <a:schemeClr val="tx1"/>
                </a:solidFill>
              </a:rPr>
              <a:t>指向函数的指针变量的一个重要用途是把函数的入口地址作为参数传递到其他函数。</a:t>
            </a:r>
          </a:p>
          <a:p>
            <a:pPr algn="just" fontAlgn="auto">
              <a:lnSpc>
                <a:spcPct val="120000"/>
              </a:lnSpc>
              <a:spcBef>
                <a:spcPts val="0"/>
              </a:spcBef>
              <a:spcAft>
                <a:spcPts val="600"/>
              </a:spcAft>
              <a:defRPr/>
            </a:pPr>
            <a:r>
              <a:rPr lang="zh-CN" altLang="en-US">
                <a:solidFill>
                  <a:schemeClr val="tx1"/>
                </a:solidFill>
              </a:rPr>
              <a:t>指向函数的指针可以作为函数参数，把函数的入口地址传递给形参，这样就能够在被调用的函数中使用实参函数。它的原理可以简述如下</a:t>
            </a:r>
            <a:r>
              <a:rPr lang="en-US" altLang="zh-CN">
                <a:solidFill>
                  <a:schemeClr val="tx1"/>
                </a:solidFill>
              </a:rPr>
              <a:t>: </a:t>
            </a:r>
            <a:r>
              <a:rPr lang="zh-CN" altLang="en-US">
                <a:solidFill>
                  <a:schemeClr val="tx1"/>
                </a:solidFill>
              </a:rPr>
              <a:t>有一个函数（假设函数名为</a:t>
            </a:r>
            <a:r>
              <a:rPr lang="en-US" altLang="zh-CN">
                <a:solidFill>
                  <a:schemeClr val="tx1"/>
                </a:solidFill>
              </a:rPr>
              <a:t>fun</a:t>
            </a:r>
            <a:r>
              <a:rPr lang="zh-CN" altLang="en-US">
                <a:solidFill>
                  <a:schemeClr val="tx1"/>
                </a:solidFill>
              </a:rPr>
              <a:t>），它有两个形参（</a:t>
            </a:r>
            <a:r>
              <a:rPr lang="en-US" altLang="zh-CN">
                <a:solidFill>
                  <a:schemeClr val="tx1"/>
                </a:solidFill>
              </a:rPr>
              <a:t>x1</a:t>
            </a:r>
            <a:r>
              <a:rPr lang="zh-CN" altLang="en-US">
                <a:solidFill>
                  <a:schemeClr val="tx1"/>
                </a:solidFill>
              </a:rPr>
              <a:t>和</a:t>
            </a:r>
            <a:r>
              <a:rPr lang="en-US" altLang="zh-CN">
                <a:solidFill>
                  <a:schemeClr val="tx1"/>
                </a:solidFill>
              </a:rPr>
              <a:t>x2</a:t>
            </a:r>
            <a:r>
              <a:rPr lang="zh-CN" altLang="en-US">
                <a:solidFill>
                  <a:schemeClr val="tx1"/>
                </a:solidFill>
              </a:rPr>
              <a:t>），定义</a:t>
            </a:r>
            <a:r>
              <a:rPr lang="en-US" altLang="zh-CN">
                <a:solidFill>
                  <a:schemeClr val="tx1"/>
                </a:solidFill>
              </a:rPr>
              <a:t>x1</a:t>
            </a:r>
            <a:r>
              <a:rPr lang="zh-CN" altLang="en-US">
                <a:solidFill>
                  <a:schemeClr val="tx1"/>
                </a:solidFill>
              </a:rPr>
              <a:t>和</a:t>
            </a:r>
            <a:r>
              <a:rPr lang="en-US" altLang="zh-CN">
                <a:solidFill>
                  <a:schemeClr val="tx1"/>
                </a:solidFill>
              </a:rPr>
              <a:t>x2</a:t>
            </a:r>
            <a:r>
              <a:rPr lang="zh-CN" altLang="en-US">
                <a:solidFill>
                  <a:schemeClr val="tx1"/>
                </a:solidFill>
              </a:rPr>
              <a:t>为指向函数的指针变量。在调用函数</a:t>
            </a:r>
            <a:r>
              <a:rPr lang="en-US" altLang="zh-CN">
                <a:solidFill>
                  <a:schemeClr val="tx1"/>
                </a:solidFill>
              </a:rPr>
              <a:t>fun</a:t>
            </a:r>
            <a:r>
              <a:rPr lang="zh-CN" altLang="en-US">
                <a:solidFill>
                  <a:schemeClr val="tx1"/>
                </a:solidFill>
              </a:rPr>
              <a:t>时，实参为两个函数名</a:t>
            </a:r>
            <a:r>
              <a:rPr lang="en-US" altLang="zh-CN">
                <a:solidFill>
                  <a:schemeClr val="tx1"/>
                </a:solidFill>
              </a:rPr>
              <a:t>f1</a:t>
            </a:r>
            <a:r>
              <a:rPr lang="zh-CN" altLang="en-US">
                <a:solidFill>
                  <a:schemeClr val="tx1"/>
                </a:solidFill>
              </a:rPr>
              <a:t>和</a:t>
            </a:r>
            <a:r>
              <a:rPr lang="en-US" altLang="zh-CN">
                <a:solidFill>
                  <a:schemeClr val="tx1"/>
                </a:solidFill>
              </a:rPr>
              <a:t>f2</a:t>
            </a:r>
            <a:r>
              <a:rPr lang="zh-CN" altLang="en-US">
                <a:solidFill>
                  <a:schemeClr val="tx1"/>
                </a:solidFill>
              </a:rPr>
              <a:t>，给形参传递的是函数</a:t>
            </a:r>
            <a:r>
              <a:rPr lang="en-US" altLang="zh-CN">
                <a:solidFill>
                  <a:schemeClr val="tx1"/>
                </a:solidFill>
              </a:rPr>
              <a:t>f1</a:t>
            </a:r>
            <a:r>
              <a:rPr lang="zh-CN" altLang="en-US">
                <a:solidFill>
                  <a:schemeClr val="tx1"/>
                </a:solidFill>
              </a:rPr>
              <a:t>和</a:t>
            </a:r>
            <a:r>
              <a:rPr lang="en-US" altLang="zh-CN">
                <a:solidFill>
                  <a:schemeClr val="tx1"/>
                </a:solidFill>
              </a:rPr>
              <a:t>f2</a:t>
            </a:r>
            <a:r>
              <a:rPr lang="zh-CN" altLang="en-US">
                <a:solidFill>
                  <a:schemeClr val="tx1"/>
                </a:solidFill>
              </a:rPr>
              <a:t>的入口地址。这样在函数</a:t>
            </a:r>
            <a:r>
              <a:rPr lang="en-US" altLang="zh-CN">
                <a:solidFill>
                  <a:schemeClr val="tx1"/>
                </a:solidFill>
              </a:rPr>
              <a:t>fun</a:t>
            </a:r>
            <a:r>
              <a:rPr lang="zh-CN" altLang="en-US">
                <a:solidFill>
                  <a:schemeClr val="tx1"/>
                </a:solidFill>
              </a:rPr>
              <a:t>中就可以调用</a:t>
            </a:r>
            <a:r>
              <a:rPr lang="en-US" altLang="zh-CN">
                <a:solidFill>
                  <a:schemeClr val="tx1"/>
                </a:solidFill>
              </a:rPr>
              <a:t>f1</a:t>
            </a:r>
            <a:r>
              <a:rPr lang="zh-CN" altLang="en-US">
                <a:solidFill>
                  <a:schemeClr val="tx1"/>
                </a:solidFill>
              </a:rPr>
              <a:t>和</a:t>
            </a:r>
            <a:r>
              <a:rPr lang="en-US" altLang="zh-CN">
                <a:solidFill>
                  <a:schemeClr val="tx1"/>
                </a:solidFill>
              </a:rPr>
              <a:t>f2</a:t>
            </a:r>
            <a:r>
              <a:rPr lang="zh-CN" altLang="en-US">
                <a:solidFill>
                  <a:schemeClr val="tx1"/>
                </a:solidFill>
              </a:rPr>
              <a:t>函数了。</a:t>
            </a:r>
            <a:endParaRPr lang="zh-CN" altLang="en-US" dirty="0">
              <a:solidFill>
                <a:schemeClr val="tx1"/>
              </a:solidFill>
            </a:endParaRPr>
          </a:p>
        </p:txBody>
      </p:sp>
      <p:sp>
        <p:nvSpPr>
          <p:cNvPr id="6" name="圆角矩形 5">
            <a:extLst>
              <a:ext uri="{FF2B5EF4-FFF2-40B4-BE49-F238E27FC236}"/>
            </a:extLst>
          </p:cNvPr>
          <p:cNvSpPr/>
          <p:nvPr/>
        </p:nvSpPr>
        <p:spPr>
          <a:xfrm>
            <a:off x="1158875" y="3865563"/>
            <a:ext cx="7837488" cy="1627187"/>
          </a:xfrm>
          <a:prstGeom prst="roundRect">
            <a:avLst>
              <a:gd name="adj" fmla="val 3978"/>
            </a:avLst>
          </a:prstGeom>
        </p:spPr>
        <p:style>
          <a:lnRef idx="2">
            <a:schemeClr val="accent1"/>
          </a:lnRef>
          <a:fillRef idx="1">
            <a:schemeClr val="lt1"/>
          </a:fillRef>
          <a:effectRef idx="0">
            <a:schemeClr val="accent1"/>
          </a:effectRef>
          <a:fontRef idx="minor">
            <a:schemeClr val="dk1"/>
          </a:fontRef>
        </p:style>
        <p:txBody>
          <a:bodyPr spcCol="360000"/>
          <a:lstStyle/>
          <a:p>
            <a:pPr algn="just" defTabSz="360363" fontAlgn="auto">
              <a:lnSpc>
                <a:spcPct val="120000"/>
              </a:lnSpc>
              <a:spcBef>
                <a:spcPts val="0"/>
              </a:spcBef>
              <a:spcAft>
                <a:spcPts val="0"/>
              </a:spcAft>
              <a:defRPr/>
            </a:pPr>
            <a:r>
              <a:rPr lang="en-US" altLang="zh-CN" sz="1600">
                <a:solidFill>
                  <a:schemeClr val="tx1"/>
                </a:solidFill>
              </a:rPr>
              <a:t>void fun(int (*x1)(int), int(*x2) (int,int))		</a:t>
            </a:r>
            <a:r>
              <a:rPr lang="en-US" altLang="zh-CN" sz="1600">
                <a:solidFill>
                  <a:srgbClr val="008000"/>
                </a:solidFill>
              </a:rPr>
              <a:t>//</a:t>
            </a:r>
            <a:r>
              <a:rPr lang="zh-CN" altLang="en-US" sz="1600">
                <a:solidFill>
                  <a:srgbClr val="008000"/>
                </a:solidFill>
              </a:rPr>
              <a:t>定义</a:t>
            </a:r>
            <a:r>
              <a:rPr lang="en-US" altLang="zh-CN" sz="1600">
                <a:solidFill>
                  <a:srgbClr val="008000"/>
                </a:solidFill>
              </a:rPr>
              <a:t>fun</a:t>
            </a:r>
            <a:r>
              <a:rPr lang="zh-CN" altLang="en-US" sz="1600">
                <a:solidFill>
                  <a:srgbClr val="008000"/>
                </a:solidFill>
              </a:rPr>
              <a:t>函数，形参是指向函数的指针变量</a:t>
            </a:r>
          </a:p>
          <a:p>
            <a:pPr algn="just" defTabSz="360363" fontAlgn="auto">
              <a:lnSpc>
                <a:spcPct val="120000"/>
              </a:lnSpc>
              <a:spcBef>
                <a:spcPts val="0"/>
              </a:spcBef>
              <a:spcAft>
                <a:spcPts val="0"/>
              </a:spcAft>
              <a:defRPr/>
            </a:pPr>
            <a:r>
              <a:rPr lang="en-US" altLang="zh-CN" sz="1600">
                <a:solidFill>
                  <a:schemeClr val="tx1"/>
                </a:solidFill>
              </a:rPr>
              <a:t>{	int a,b,i=3,j=5;</a:t>
            </a:r>
          </a:p>
          <a:p>
            <a:pPr algn="just" defTabSz="360363" fontAlgn="auto">
              <a:lnSpc>
                <a:spcPct val="120000"/>
              </a:lnSpc>
              <a:spcBef>
                <a:spcPts val="0"/>
              </a:spcBef>
              <a:spcAft>
                <a:spcPts val="0"/>
              </a:spcAft>
              <a:defRPr/>
            </a:pPr>
            <a:r>
              <a:rPr lang="en-US" altLang="zh-CN" sz="1600">
                <a:solidFill>
                  <a:schemeClr val="tx1"/>
                </a:solidFill>
              </a:rPr>
              <a:t>	a=(*x1)(i);							</a:t>
            </a:r>
            <a:r>
              <a:rPr lang="en-US" altLang="zh-CN" sz="1600">
                <a:solidFill>
                  <a:srgbClr val="008000"/>
                </a:solidFill>
              </a:rPr>
              <a:t>//</a:t>
            </a:r>
            <a:r>
              <a:rPr lang="zh-CN" altLang="en-US" sz="1600">
                <a:solidFill>
                  <a:srgbClr val="008000"/>
                </a:solidFill>
              </a:rPr>
              <a:t>调用</a:t>
            </a:r>
            <a:r>
              <a:rPr lang="en-US" altLang="zh-CN" sz="1600">
                <a:solidFill>
                  <a:srgbClr val="008000"/>
                </a:solidFill>
              </a:rPr>
              <a:t>f1</a:t>
            </a:r>
            <a:r>
              <a:rPr lang="zh-CN" altLang="en-US" sz="1600">
                <a:solidFill>
                  <a:srgbClr val="008000"/>
                </a:solidFill>
              </a:rPr>
              <a:t>函数，</a:t>
            </a:r>
            <a:r>
              <a:rPr lang="en-US" altLang="zh-CN" sz="1600">
                <a:solidFill>
                  <a:srgbClr val="008000"/>
                </a:solidFill>
              </a:rPr>
              <a:t>i</a:t>
            </a:r>
            <a:r>
              <a:rPr lang="zh-CN" altLang="en-US" sz="1600">
                <a:solidFill>
                  <a:srgbClr val="008000"/>
                </a:solidFill>
              </a:rPr>
              <a:t>是实参</a:t>
            </a:r>
          </a:p>
          <a:p>
            <a:pPr algn="just" defTabSz="360363" fontAlgn="auto">
              <a:lnSpc>
                <a:spcPct val="120000"/>
              </a:lnSpc>
              <a:spcBef>
                <a:spcPts val="0"/>
              </a:spcBef>
              <a:spcAft>
                <a:spcPts val="0"/>
              </a:spcAft>
              <a:defRPr/>
            </a:pPr>
            <a:r>
              <a:rPr lang="zh-CN" altLang="en-US" sz="1600">
                <a:solidFill>
                  <a:schemeClr val="tx1"/>
                </a:solidFill>
              </a:rPr>
              <a:t>	</a:t>
            </a:r>
            <a:r>
              <a:rPr lang="en-US" altLang="zh-CN" sz="1600">
                <a:solidFill>
                  <a:schemeClr val="tx1"/>
                </a:solidFill>
              </a:rPr>
              <a:t>b=(*x2)(i,j);							</a:t>
            </a:r>
            <a:r>
              <a:rPr lang="en-US" altLang="zh-CN" sz="1600">
                <a:solidFill>
                  <a:srgbClr val="008000"/>
                </a:solidFill>
              </a:rPr>
              <a:t>//</a:t>
            </a:r>
            <a:r>
              <a:rPr lang="zh-CN" altLang="en-US" sz="1600">
                <a:solidFill>
                  <a:srgbClr val="008000"/>
                </a:solidFill>
              </a:rPr>
              <a:t>调用</a:t>
            </a:r>
            <a:r>
              <a:rPr lang="en-US" altLang="zh-CN" sz="1600">
                <a:solidFill>
                  <a:srgbClr val="008000"/>
                </a:solidFill>
              </a:rPr>
              <a:t>f2</a:t>
            </a:r>
            <a:r>
              <a:rPr lang="zh-CN" altLang="en-US" sz="1600">
                <a:solidFill>
                  <a:srgbClr val="008000"/>
                </a:solidFill>
              </a:rPr>
              <a:t>函数，</a:t>
            </a:r>
            <a:r>
              <a:rPr lang="en-US" altLang="zh-CN" sz="1600">
                <a:solidFill>
                  <a:srgbClr val="008000"/>
                </a:solidFill>
              </a:rPr>
              <a:t>i,j</a:t>
            </a:r>
            <a:r>
              <a:rPr lang="zh-CN" altLang="en-US" sz="1600">
                <a:solidFill>
                  <a:srgbClr val="008000"/>
                </a:solidFill>
              </a:rPr>
              <a:t>是实参</a:t>
            </a:r>
          </a:p>
          <a:p>
            <a:pPr algn="just" defTabSz="360363" fontAlgn="auto">
              <a:lnSpc>
                <a:spcPct val="120000"/>
              </a:lnSpc>
              <a:spcBef>
                <a:spcPts val="0"/>
              </a:spcBef>
              <a:spcAft>
                <a:spcPts val="0"/>
              </a:spcAft>
              <a:defRPr/>
            </a:pPr>
            <a:r>
              <a:rPr lang="en-US" altLang="zh-CN" sz="1600">
                <a:solidFill>
                  <a:schemeClr val="tx1"/>
                </a:solidFill>
              </a:rPr>
              <a:t>}</a:t>
            </a:r>
          </a:p>
        </p:txBody>
      </p:sp>
      <p:sp>
        <p:nvSpPr>
          <p:cNvPr id="110596" name="文本框 2"/>
          <p:cNvSpPr txBox="1">
            <a:spLocks noChangeArrowheads="1"/>
          </p:cNvSpPr>
          <p:nvPr/>
        </p:nvSpPr>
        <p:spPr bwMode="auto">
          <a:xfrm>
            <a:off x="1249363" y="3325813"/>
            <a:ext cx="4764087" cy="338137"/>
          </a:xfrm>
          <a:prstGeom prst="rect">
            <a:avLst/>
          </a:prstGeom>
          <a:noFill/>
          <a:ln w="9525">
            <a:noFill/>
            <a:miter lim="800000"/>
            <a:headEnd/>
            <a:tailEnd/>
          </a:ln>
        </p:spPr>
        <p:txBody>
          <a:bodyPr>
            <a:spAutoFit/>
          </a:bodyPr>
          <a:lstStyle/>
          <a:p>
            <a:r>
              <a:rPr lang="zh-CN" altLang="en-US" sz="1600">
                <a:solidFill>
                  <a:schemeClr val="accent1"/>
                </a:solidFill>
                <a:latin typeface="等线"/>
                <a:ea typeface="等线"/>
              </a:rPr>
              <a:t>实参函数名</a:t>
            </a:r>
            <a:r>
              <a:rPr lang="en-US" altLang="zh-CN" sz="1600">
                <a:solidFill>
                  <a:schemeClr val="accent1"/>
                </a:solidFill>
                <a:latin typeface="等线"/>
                <a:ea typeface="等线"/>
              </a:rPr>
              <a:t>  f1                f2</a:t>
            </a:r>
            <a:endParaRPr lang="zh-CN" altLang="en-US" sz="1600">
              <a:solidFill>
                <a:schemeClr val="accent1"/>
              </a:solidFill>
              <a:latin typeface="等线"/>
              <a:ea typeface="等线"/>
            </a:endParaRPr>
          </a:p>
        </p:txBody>
      </p:sp>
      <p:cxnSp>
        <p:nvCxnSpPr>
          <p:cNvPr id="5" name="直接箭头连接符 4"/>
          <p:cNvCxnSpPr/>
          <p:nvPr/>
        </p:nvCxnSpPr>
        <p:spPr>
          <a:xfrm>
            <a:off x="2544763" y="3624263"/>
            <a:ext cx="0" cy="360362"/>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3630613" y="3624263"/>
            <a:ext cx="0" cy="360362"/>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1"/>
          <p:cNvSpPr>
            <a:spLocks noGrp="1"/>
          </p:cNvSpPr>
          <p:nvPr>
            <p:ph type="title"/>
          </p:nvPr>
        </p:nvSpPr>
        <p:spPr>
          <a:xfrm>
            <a:off x="692150" y="215900"/>
            <a:ext cx="10515600" cy="954088"/>
          </a:xfrm>
        </p:spPr>
        <p:txBody>
          <a:bodyPr/>
          <a:lstStyle/>
          <a:p>
            <a:r>
              <a:rPr lang="zh-CN" altLang="en-US" smtClean="0"/>
              <a:t>用指向函数的指针作函数参数</a:t>
            </a:r>
          </a:p>
        </p:txBody>
      </p:sp>
      <p:sp>
        <p:nvSpPr>
          <p:cNvPr id="111618" name="内容占位符 2"/>
          <p:cNvSpPr>
            <a:spLocks noGrp="1"/>
          </p:cNvSpPr>
          <p:nvPr>
            <p:ph idx="1"/>
          </p:nvPr>
        </p:nvSpPr>
        <p:spPr>
          <a:xfrm>
            <a:off x="560388" y="966788"/>
            <a:ext cx="11158537"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8.24】</a:t>
            </a:r>
            <a:r>
              <a:rPr lang="zh-CN" altLang="en-US" sz="2000" smtClean="0">
                <a:solidFill>
                  <a:schemeClr val="accent1"/>
                </a:solidFill>
              </a:rPr>
              <a:t>有两个整数</a:t>
            </a:r>
            <a:r>
              <a:rPr lang="en-US" altLang="zh-CN" sz="2000" smtClean="0">
                <a:solidFill>
                  <a:schemeClr val="accent1"/>
                </a:solidFill>
              </a:rPr>
              <a:t>a</a:t>
            </a:r>
            <a:r>
              <a:rPr lang="zh-CN" altLang="en-US" sz="2000" smtClean="0">
                <a:solidFill>
                  <a:schemeClr val="accent1"/>
                </a:solidFill>
              </a:rPr>
              <a:t>和</a:t>
            </a:r>
            <a:r>
              <a:rPr lang="en-US" altLang="zh-CN" sz="2000" smtClean="0">
                <a:solidFill>
                  <a:schemeClr val="accent1"/>
                </a:solidFill>
              </a:rPr>
              <a:t>b</a:t>
            </a:r>
            <a:r>
              <a:rPr lang="zh-CN" altLang="en-US" sz="2000" smtClean="0">
                <a:solidFill>
                  <a:schemeClr val="accent1"/>
                </a:solidFill>
              </a:rPr>
              <a:t>，由用户输入</a:t>
            </a:r>
            <a:r>
              <a:rPr lang="en-US" altLang="zh-CN" sz="2000" smtClean="0">
                <a:solidFill>
                  <a:schemeClr val="accent1"/>
                </a:solidFill>
              </a:rPr>
              <a:t>1,2</a:t>
            </a:r>
            <a:r>
              <a:rPr lang="zh-CN" altLang="en-US" sz="2000" smtClean="0">
                <a:solidFill>
                  <a:schemeClr val="accent1"/>
                </a:solidFill>
              </a:rPr>
              <a:t>或</a:t>
            </a:r>
            <a:r>
              <a:rPr lang="en-US" altLang="zh-CN" sz="2000" smtClean="0">
                <a:solidFill>
                  <a:schemeClr val="accent1"/>
                </a:solidFill>
              </a:rPr>
              <a:t>3</a:t>
            </a:r>
            <a:r>
              <a:rPr lang="zh-CN" altLang="en-US" sz="2000" smtClean="0">
                <a:solidFill>
                  <a:schemeClr val="accent1"/>
                </a:solidFill>
              </a:rPr>
              <a:t>。如输入</a:t>
            </a:r>
            <a:r>
              <a:rPr lang="en-US" altLang="zh-CN" sz="2000" smtClean="0">
                <a:solidFill>
                  <a:schemeClr val="accent1"/>
                </a:solidFill>
              </a:rPr>
              <a:t>1</a:t>
            </a:r>
            <a:r>
              <a:rPr lang="zh-CN" altLang="en-US" sz="2000" smtClean="0">
                <a:solidFill>
                  <a:schemeClr val="accent1"/>
                </a:solidFill>
              </a:rPr>
              <a:t>，程序就给出</a:t>
            </a:r>
            <a:r>
              <a:rPr lang="en-US" altLang="zh-CN" sz="2000" smtClean="0">
                <a:solidFill>
                  <a:schemeClr val="accent1"/>
                </a:solidFill>
              </a:rPr>
              <a:t>a</a:t>
            </a:r>
            <a:r>
              <a:rPr lang="zh-CN" altLang="en-US" sz="2000" smtClean="0">
                <a:solidFill>
                  <a:schemeClr val="accent1"/>
                </a:solidFill>
              </a:rPr>
              <a:t>和</a:t>
            </a:r>
            <a:r>
              <a:rPr lang="en-US" altLang="zh-CN" sz="2000" smtClean="0">
                <a:solidFill>
                  <a:schemeClr val="accent1"/>
                </a:solidFill>
              </a:rPr>
              <a:t>b</a:t>
            </a:r>
            <a:r>
              <a:rPr lang="zh-CN" altLang="en-US" sz="2000" smtClean="0">
                <a:solidFill>
                  <a:schemeClr val="accent1"/>
                </a:solidFill>
              </a:rPr>
              <a:t>中的大者，输入</a:t>
            </a:r>
            <a:r>
              <a:rPr lang="en-US" altLang="zh-CN" sz="2000" smtClean="0">
                <a:solidFill>
                  <a:schemeClr val="accent1"/>
                </a:solidFill>
              </a:rPr>
              <a:t>2</a:t>
            </a:r>
            <a:r>
              <a:rPr lang="zh-CN" altLang="en-US" sz="2000" smtClean="0">
                <a:solidFill>
                  <a:schemeClr val="accent1"/>
                </a:solidFill>
              </a:rPr>
              <a:t>，就给出</a:t>
            </a:r>
            <a:r>
              <a:rPr lang="en-US" altLang="zh-CN" sz="2000" smtClean="0">
                <a:solidFill>
                  <a:schemeClr val="accent1"/>
                </a:solidFill>
              </a:rPr>
              <a:t>a</a:t>
            </a:r>
            <a:r>
              <a:rPr lang="zh-CN" altLang="en-US" sz="2000" smtClean="0">
                <a:solidFill>
                  <a:schemeClr val="accent1"/>
                </a:solidFill>
              </a:rPr>
              <a:t>和</a:t>
            </a:r>
            <a:r>
              <a:rPr lang="en-US" altLang="zh-CN" sz="2000" smtClean="0">
                <a:solidFill>
                  <a:schemeClr val="accent1"/>
                </a:solidFill>
              </a:rPr>
              <a:t>b</a:t>
            </a:r>
            <a:r>
              <a:rPr lang="zh-CN" altLang="en-US" sz="2000" smtClean="0">
                <a:solidFill>
                  <a:schemeClr val="accent1"/>
                </a:solidFill>
              </a:rPr>
              <a:t>中的小者，输入</a:t>
            </a:r>
            <a:r>
              <a:rPr lang="en-US" altLang="zh-CN" sz="2000" smtClean="0">
                <a:solidFill>
                  <a:schemeClr val="accent1"/>
                </a:solidFill>
              </a:rPr>
              <a:t>3</a:t>
            </a:r>
            <a:r>
              <a:rPr lang="zh-CN" altLang="en-US" sz="2000" smtClean="0">
                <a:solidFill>
                  <a:schemeClr val="accent1"/>
                </a:solidFill>
              </a:rPr>
              <a:t>，则求</a:t>
            </a:r>
            <a:r>
              <a:rPr lang="en-US" altLang="zh-CN" sz="2000" smtClean="0">
                <a:solidFill>
                  <a:schemeClr val="accent1"/>
                </a:solidFill>
              </a:rPr>
              <a:t>a</a:t>
            </a:r>
            <a:r>
              <a:rPr lang="zh-CN" altLang="en-US" sz="2000" smtClean="0">
                <a:solidFill>
                  <a:schemeClr val="accent1"/>
                </a:solidFill>
              </a:rPr>
              <a:t>与</a:t>
            </a:r>
            <a:r>
              <a:rPr lang="en-US" altLang="zh-CN" sz="2000" smtClean="0">
                <a:solidFill>
                  <a:schemeClr val="accent1"/>
                </a:solidFill>
              </a:rPr>
              <a:t>b</a:t>
            </a:r>
            <a:r>
              <a:rPr lang="zh-CN" altLang="en-US" sz="2000" smtClean="0">
                <a:solidFill>
                  <a:schemeClr val="accent1"/>
                </a:solidFill>
              </a:rPr>
              <a:t>之和。</a:t>
            </a:r>
          </a:p>
        </p:txBody>
      </p:sp>
      <p:sp>
        <p:nvSpPr>
          <p:cNvPr id="11" name="圆角矩形 12">
            <a:extLst>
              <a:ext uri="{FF2B5EF4-FFF2-40B4-BE49-F238E27FC236}"/>
            </a:extLst>
          </p:cNvPr>
          <p:cNvSpPr/>
          <p:nvPr/>
        </p:nvSpPr>
        <p:spPr>
          <a:xfrm>
            <a:off x="691932" y="1734485"/>
            <a:ext cx="9528031" cy="48750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a:lstStyle/>
          <a:p>
            <a:pPr defTabSz="363538" fontAlgn="auto">
              <a:spcBef>
                <a:spcPts val="0"/>
              </a:spcBef>
              <a:spcAft>
                <a:spcPts val="0"/>
              </a:spcAft>
              <a:defRPr/>
            </a:pPr>
            <a:r>
              <a:rPr lang="en-US" altLang="zh-CN" sz="1400"/>
              <a:t>#include &lt;stdio.h&gt;</a:t>
            </a:r>
          </a:p>
          <a:p>
            <a:pPr defTabSz="363538" fontAlgn="auto">
              <a:spcBef>
                <a:spcPts val="0"/>
              </a:spcBef>
              <a:spcAft>
                <a:spcPts val="0"/>
              </a:spcAft>
              <a:defRPr/>
            </a:pPr>
            <a:r>
              <a:rPr lang="en-US" altLang="zh-CN" sz="1400"/>
              <a:t>int main()</a:t>
            </a:r>
          </a:p>
          <a:p>
            <a:pPr defTabSz="363538" fontAlgn="auto">
              <a:spcBef>
                <a:spcPts val="0"/>
              </a:spcBef>
              <a:spcAft>
                <a:spcPts val="0"/>
              </a:spcAft>
              <a:defRPr/>
            </a:pPr>
            <a:r>
              <a:rPr lang="en-US" altLang="zh-CN" sz="1400"/>
              <a:t>{	int fun(int x,int y, int (*p)(int,int));	</a:t>
            </a:r>
            <a:r>
              <a:rPr lang="en-US" altLang="zh-CN" sz="1400">
                <a:solidFill>
                  <a:srgbClr val="008000"/>
                </a:solidFill>
              </a:rPr>
              <a:t>//fun</a:t>
            </a:r>
            <a:r>
              <a:rPr lang="zh-CN" altLang="en-US" sz="1400">
                <a:solidFill>
                  <a:srgbClr val="008000"/>
                </a:solidFill>
              </a:rPr>
              <a:t>函数声明</a:t>
            </a:r>
          </a:p>
          <a:p>
            <a:pPr defTabSz="363538" fontAlgn="auto">
              <a:spcBef>
                <a:spcPts val="0"/>
              </a:spcBef>
              <a:spcAft>
                <a:spcPts val="0"/>
              </a:spcAft>
              <a:defRPr/>
            </a:pPr>
            <a:r>
              <a:rPr lang="zh-CN" altLang="en-US" sz="1400"/>
              <a:t>	</a:t>
            </a:r>
            <a:r>
              <a:rPr lang="en-US" altLang="zh-CN" sz="1400"/>
              <a:t>int max(int,int);			</a:t>
            </a:r>
            <a:r>
              <a:rPr lang="en-US" altLang="zh-CN" sz="1400">
                <a:solidFill>
                  <a:srgbClr val="008000"/>
                </a:solidFill>
              </a:rPr>
              <a:t>//max</a:t>
            </a:r>
            <a:r>
              <a:rPr lang="zh-CN" altLang="en-US" sz="1400">
                <a:solidFill>
                  <a:srgbClr val="008000"/>
                </a:solidFill>
              </a:rPr>
              <a:t>函数声明 </a:t>
            </a:r>
          </a:p>
          <a:p>
            <a:pPr defTabSz="363538" fontAlgn="auto">
              <a:spcBef>
                <a:spcPts val="0"/>
              </a:spcBef>
              <a:spcAft>
                <a:spcPts val="0"/>
              </a:spcAft>
              <a:defRPr/>
            </a:pPr>
            <a:r>
              <a:rPr lang="zh-CN" altLang="en-US" sz="1400"/>
              <a:t>	</a:t>
            </a:r>
            <a:r>
              <a:rPr lang="en-US" altLang="zh-CN" sz="1400"/>
              <a:t>int min(int,int);			</a:t>
            </a:r>
            <a:r>
              <a:rPr lang="en-US" altLang="zh-CN" sz="1400">
                <a:solidFill>
                  <a:srgbClr val="008000"/>
                </a:solidFill>
              </a:rPr>
              <a:t>//min</a:t>
            </a:r>
            <a:r>
              <a:rPr lang="zh-CN" altLang="en-US" sz="1400">
                <a:solidFill>
                  <a:srgbClr val="008000"/>
                </a:solidFill>
              </a:rPr>
              <a:t>函数声明</a:t>
            </a:r>
          </a:p>
          <a:p>
            <a:pPr defTabSz="363538" fontAlgn="auto">
              <a:spcBef>
                <a:spcPts val="0"/>
              </a:spcBef>
              <a:spcAft>
                <a:spcPts val="0"/>
              </a:spcAft>
              <a:defRPr/>
            </a:pPr>
            <a:r>
              <a:rPr lang="zh-CN" altLang="en-US" sz="1400"/>
              <a:t>	</a:t>
            </a:r>
            <a:r>
              <a:rPr lang="en-US" altLang="zh-CN" sz="1400"/>
              <a:t>int add(int,int);			</a:t>
            </a:r>
            <a:r>
              <a:rPr lang="en-US" altLang="zh-CN" sz="1400">
                <a:solidFill>
                  <a:srgbClr val="008000"/>
                </a:solidFill>
              </a:rPr>
              <a:t>//add</a:t>
            </a:r>
            <a:r>
              <a:rPr lang="zh-CN" altLang="en-US" sz="1400">
                <a:solidFill>
                  <a:srgbClr val="008000"/>
                </a:solidFill>
              </a:rPr>
              <a:t>函数声明</a:t>
            </a:r>
          </a:p>
          <a:p>
            <a:pPr defTabSz="363538" fontAlgn="auto">
              <a:spcBef>
                <a:spcPts val="0"/>
              </a:spcBef>
              <a:spcAft>
                <a:spcPts val="0"/>
              </a:spcAft>
              <a:defRPr/>
            </a:pPr>
            <a:r>
              <a:rPr lang="zh-CN" altLang="en-US" sz="1400"/>
              <a:t>	</a:t>
            </a:r>
            <a:r>
              <a:rPr lang="en-US" altLang="zh-CN" sz="1400"/>
              <a:t>int a=34,b=-21,n;</a:t>
            </a:r>
          </a:p>
          <a:p>
            <a:pPr defTabSz="363538" fontAlgn="auto">
              <a:spcBef>
                <a:spcPts val="0"/>
              </a:spcBef>
              <a:spcAft>
                <a:spcPts val="0"/>
              </a:spcAft>
              <a:defRPr/>
            </a:pPr>
            <a:r>
              <a:rPr lang="en-US" altLang="zh-CN" sz="1400"/>
              <a:t>	printf("please choose 1,2 or 3:");</a:t>
            </a:r>
          </a:p>
          <a:p>
            <a:pPr defTabSz="363538" fontAlgn="auto">
              <a:spcBef>
                <a:spcPts val="0"/>
              </a:spcBef>
              <a:spcAft>
                <a:spcPts val="0"/>
              </a:spcAft>
              <a:defRPr/>
            </a:pPr>
            <a:r>
              <a:rPr lang="en-US" altLang="zh-CN" sz="1400"/>
              <a:t>	scanf("%d",&amp;n);			</a:t>
            </a:r>
            <a:r>
              <a:rPr lang="en-US" altLang="zh-CN" sz="1400">
                <a:solidFill>
                  <a:srgbClr val="008000"/>
                </a:solidFill>
              </a:rPr>
              <a:t>//</a:t>
            </a:r>
            <a:r>
              <a:rPr lang="zh-CN" altLang="en-US" sz="1400">
                <a:solidFill>
                  <a:srgbClr val="008000"/>
                </a:solidFill>
              </a:rPr>
              <a:t>输入</a:t>
            </a:r>
            <a:r>
              <a:rPr lang="en-US" altLang="zh-CN" sz="1400">
                <a:solidFill>
                  <a:srgbClr val="008000"/>
                </a:solidFill>
              </a:rPr>
              <a:t>1,2</a:t>
            </a:r>
            <a:r>
              <a:rPr lang="zh-CN" altLang="en-US" sz="1400">
                <a:solidFill>
                  <a:srgbClr val="008000"/>
                </a:solidFill>
              </a:rPr>
              <a:t>或</a:t>
            </a:r>
            <a:r>
              <a:rPr lang="en-US" altLang="zh-CN" sz="1400">
                <a:solidFill>
                  <a:srgbClr val="008000"/>
                </a:solidFill>
              </a:rPr>
              <a:t>3</a:t>
            </a:r>
            <a:r>
              <a:rPr lang="zh-CN" altLang="en-US" sz="1400">
                <a:solidFill>
                  <a:srgbClr val="008000"/>
                </a:solidFill>
              </a:rPr>
              <a:t>之一</a:t>
            </a:r>
          </a:p>
          <a:p>
            <a:pPr defTabSz="363538" fontAlgn="auto">
              <a:spcBef>
                <a:spcPts val="0"/>
              </a:spcBef>
              <a:spcAft>
                <a:spcPts val="0"/>
              </a:spcAft>
              <a:defRPr/>
            </a:pPr>
            <a:r>
              <a:rPr lang="zh-CN" altLang="en-US" sz="1400"/>
              <a:t>	</a:t>
            </a:r>
            <a:r>
              <a:rPr lang="en-US" altLang="zh-CN" sz="1400"/>
              <a:t>if(n==1) </a:t>
            </a:r>
            <a:r>
              <a:rPr lang="en-US" altLang="zh-CN" sz="1400">
                <a:solidFill>
                  <a:schemeClr val="accent6"/>
                </a:solidFill>
              </a:rPr>
              <a:t>fun(a,b,max);</a:t>
            </a:r>
            <a:r>
              <a:rPr lang="en-US" altLang="zh-CN" sz="1400"/>
              <a:t>		</a:t>
            </a:r>
            <a:r>
              <a:rPr lang="en-US" altLang="zh-CN" sz="1400">
                <a:solidFill>
                  <a:srgbClr val="008000"/>
                </a:solidFill>
              </a:rPr>
              <a:t>//</a:t>
            </a:r>
            <a:r>
              <a:rPr lang="zh-CN" altLang="en-US" sz="1400">
                <a:solidFill>
                  <a:srgbClr val="008000"/>
                </a:solidFill>
              </a:rPr>
              <a:t>输入</a:t>
            </a:r>
            <a:r>
              <a:rPr lang="en-US" altLang="zh-CN" sz="1400">
                <a:solidFill>
                  <a:srgbClr val="008000"/>
                </a:solidFill>
              </a:rPr>
              <a:t>1</a:t>
            </a:r>
            <a:r>
              <a:rPr lang="zh-CN" altLang="en-US" sz="1400">
                <a:solidFill>
                  <a:srgbClr val="008000"/>
                </a:solidFill>
              </a:rPr>
              <a:t>时调用</a:t>
            </a:r>
            <a:r>
              <a:rPr lang="en-US" altLang="zh-CN" sz="1400">
                <a:solidFill>
                  <a:srgbClr val="008000"/>
                </a:solidFill>
              </a:rPr>
              <a:t>max</a:t>
            </a:r>
            <a:r>
              <a:rPr lang="zh-CN" altLang="en-US" sz="1400">
                <a:solidFill>
                  <a:srgbClr val="008000"/>
                </a:solidFill>
              </a:rPr>
              <a:t>函数</a:t>
            </a:r>
          </a:p>
          <a:p>
            <a:pPr defTabSz="363538" fontAlgn="auto">
              <a:spcBef>
                <a:spcPts val="0"/>
              </a:spcBef>
              <a:spcAft>
                <a:spcPts val="0"/>
              </a:spcAft>
              <a:defRPr/>
            </a:pPr>
            <a:r>
              <a:rPr lang="zh-CN" altLang="en-US" sz="1400"/>
              <a:t>	</a:t>
            </a:r>
            <a:r>
              <a:rPr lang="en-US" altLang="zh-CN" sz="1400"/>
              <a:t>else if(n==2) </a:t>
            </a:r>
            <a:r>
              <a:rPr lang="en-US" altLang="zh-CN" sz="1400">
                <a:solidFill>
                  <a:schemeClr val="accent6"/>
                </a:solidFill>
              </a:rPr>
              <a:t>fun(a,b,min);</a:t>
            </a:r>
            <a:r>
              <a:rPr lang="en-US" altLang="zh-CN" sz="1400"/>
              <a:t>	</a:t>
            </a:r>
            <a:r>
              <a:rPr lang="en-US" altLang="zh-CN" sz="1400">
                <a:solidFill>
                  <a:srgbClr val="008000"/>
                </a:solidFill>
              </a:rPr>
              <a:t>//</a:t>
            </a:r>
            <a:r>
              <a:rPr lang="zh-CN" altLang="en-US" sz="1400">
                <a:solidFill>
                  <a:srgbClr val="008000"/>
                </a:solidFill>
              </a:rPr>
              <a:t>输入</a:t>
            </a:r>
            <a:r>
              <a:rPr lang="en-US" altLang="zh-CN" sz="1400">
                <a:solidFill>
                  <a:srgbClr val="008000"/>
                </a:solidFill>
              </a:rPr>
              <a:t>2</a:t>
            </a:r>
            <a:r>
              <a:rPr lang="zh-CN" altLang="en-US" sz="1400">
                <a:solidFill>
                  <a:srgbClr val="008000"/>
                </a:solidFill>
              </a:rPr>
              <a:t>时调用</a:t>
            </a:r>
            <a:r>
              <a:rPr lang="en-US" altLang="zh-CN" sz="1400">
                <a:solidFill>
                  <a:srgbClr val="008000"/>
                </a:solidFill>
              </a:rPr>
              <a:t>min</a:t>
            </a:r>
            <a:r>
              <a:rPr lang="zh-CN" altLang="en-US" sz="1400">
                <a:solidFill>
                  <a:srgbClr val="008000"/>
                </a:solidFill>
              </a:rPr>
              <a:t>函数</a:t>
            </a:r>
          </a:p>
          <a:p>
            <a:pPr defTabSz="363538" fontAlgn="auto">
              <a:spcBef>
                <a:spcPts val="0"/>
              </a:spcBef>
              <a:spcAft>
                <a:spcPts val="0"/>
              </a:spcAft>
              <a:defRPr/>
            </a:pPr>
            <a:r>
              <a:rPr lang="zh-CN" altLang="en-US" sz="1400"/>
              <a:t>	</a:t>
            </a:r>
            <a:r>
              <a:rPr lang="en-US" altLang="zh-CN" sz="1400"/>
              <a:t>else if(n==3) </a:t>
            </a:r>
            <a:r>
              <a:rPr lang="en-US" altLang="zh-CN" sz="1400">
                <a:solidFill>
                  <a:schemeClr val="accent6"/>
                </a:solidFill>
              </a:rPr>
              <a:t>fun(a,b,add);</a:t>
            </a:r>
            <a:r>
              <a:rPr lang="en-US" altLang="zh-CN" sz="1400"/>
              <a:t>	</a:t>
            </a:r>
            <a:r>
              <a:rPr lang="en-US" altLang="zh-CN" sz="1400">
                <a:solidFill>
                  <a:srgbClr val="008000"/>
                </a:solidFill>
              </a:rPr>
              <a:t>//</a:t>
            </a:r>
            <a:r>
              <a:rPr lang="zh-CN" altLang="en-US" sz="1400">
                <a:solidFill>
                  <a:srgbClr val="008000"/>
                </a:solidFill>
              </a:rPr>
              <a:t>输入</a:t>
            </a:r>
            <a:r>
              <a:rPr lang="en-US" altLang="zh-CN" sz="1400">
                <a:solidFill>
                  <a:srgbClr val="008000"/>
                </a:solidFill>
              </a:rPr>
              <a:t>3</a:t>
            </a:r>
            <a:r>
              <a:rPr lang="zh-CN" altLang="en-US" sz="1400">
                <a:solidFill>
                  <a:srgbClr val="008000"/>
                </a:solidFill>
              </a:rPr>
              <a:t>时调用</a:t>
            </a:r>
            <a:r>
              <a:rPr lang="en-US" altLang="zh-CN" sz="1400">
                <a:solidFill>
                  <a:srgbClr val="008000"/>
                </a:solidFill>
              </a:rPr>
              <a:t>add</a:t>
            </a:r>
            <a:r>
              <a:rPr lang="zh-CN" altLang="en-US" sz="1400">
                <a:solidFill>
                  <a:srgbClr val="008000"/>
                </a:solidFill>
              </a:rPr>
              <a:t>函数</a:t>
            </a:r>
          </a:p>
          <a:p>
            <a:pPr defTabSz="363538" fontAlgn="auto">
              <a:spcBef>
                <a:spcPts val="0"/>
              </a:spcBef>
              <a:spcAft>
                <a:spcPts val="0"/>
              </a:spcAft>
              <a:defRPr/>
            </a:pPr>
            <a:r>
              <a:rPr lang="zh-CN" altLang="en-US" sz="1400"/>
              <a:t>	</a:t>
            </a:r>
            <a:r>
              <a:rPr lang="en-US" altLang="zh-CN" sz="1400"/>
              <a:t>return 0;</a:t>
            </a:r>
          </a:p>
          <a:p>
            <a:pPr defTabSz="363538" fontAlgn="auto">
              <a:spcBef>
                <a:spcPts val="0"/>
              </a:spcBef>
              <a:spcAft>
                <a:spcPts val="0"/>
              </a:spcAft>
              <a:defRPr/>
            </a:pPr>
            <a:r>
              <a:rPr lang="en-US" altLang="zh-CN" sz="1400"/>
              <a:t>}</a:t>
            </a:r>
          </a:p>
          <a:p>
            <a:pPr defTabSz="363538" fontAlgn="auto">
              <a:spcBef>
                <a:spcPts val="0"/>
              </a:spcBef>
              <a:spcAft>
                <a:spcPts val="0"/>
              </a:spcAft>
              <a:defRPr/>
            </a:pPr>
            <a:endParaRPr lang="en-US" altLang="zh-CN" sz="1400"/>
          </a:p>
          <a:p>
            <a:pPr defTabSz="363538" fontAlgn="auto">
              <a:spcBef>
                <a:spcPts val="0"/>
              </a:spcBef>
              <a:spcAft>
                <a:spcPts val="0"/>
              </a:spcAft>
              <a:defRPr/>
            </a:pPr>
            <a:r>
              <a:rPr lang="en-US" altLang="zh-CN" sz="1400"/>
              <a:t>int fun(int x,int y,</a:t>
            </a:r>
            <a:r>
              <a:rPr lang="en-US" altLang="zh-CN" sz="1400">
                <a:solidFill>
                  <a:schemeClr val="accent6"/>
                </a:solidFill>
              </a:rPr>
              <a:t>int (*p)(int,int)</a:t>
            </a:r>
            <a:r>
              <a:rPr lang="en-US" altLang="zh-CN" sz="1400"/>
              <a:t>)	</a:t>
            </a:r>
            <a:r>
              <a:rPr lang="en-US" altLang="zh-CN" sz="1400">
                <a:solidFill>
                  <a:srgbClr val="008000"/>
                </a:solidFill>
              </a:rPr>
              <a:t>//</a:t>
            </a:r>
            <a:r>
              <a:rPr lang="zh-CN" altLang="en-US" sz="1400">
                <a:solidFill>
                  <a:srgbClr val="008000"/>
                </a:solidFill>
              </a:rPr>
              <a:t>定义</a:t>
            </a:r>
            <a:r>
              <a:rPr lang="en-US" altLang="zh-CN" sz="1400">
                <a:solidFill>
                  <a:srgbClr val="008000"/>
                </a:solidFill>
              </a:rPr>
              <a:t>fun</a:t>
            </a:r>
            <a:r>
              <a:rPr lang="zh-CN" altLang="en-US" sz="1400">
                <a:solidFill>
                  <a:srgbClr val="008000"/>
                </a:solidFill>
              </a:rPr>
              <a:t>函数</a:t>
            </a:r>
          </a:p>
          <a:p>
            <a:pPr defTabSz="363538" fontAlgn="auto">
              <a:spcBef>
                <a:spcPts val="0"/>
              </a:spcBef>
              <a:spcAft>
                <a:spcPts val="0"/>
              </a:spcAft>
              <a:defRPr/>
            </a:pPr>
            <a:r>
              <a:rPr lang="en-US" altLang="zh-CN" sz="1400"/>
              <a:t>{	int result; </a:t>
            </a:r>
          </a:p>
          <a:p>
            <a:pPr defTabSz="363538" fontAlgn="auto">
              <a:spcBef>
                <a:spcPts val="0"/>
              </a:spcBef>
              <a:spcAft>
                <a:spcPts val="0"/>
              </a:spcAft>
              <a:defRPr/>
            </a:pPr>
            <a:r>
              <a:rPr lang="en-US" altLang="zh-CN" sz="1400"/>
              <a:t>	result=</a:t>
            </a:r>
            <a:r>
              <a:rPr lang="en-US" altLang="zh-CN" sz="1400">
                <a:solidFill>
                  <a:schemeClr val="accent6"/>
                </a:solidFill>
              </a:rPr>
              <a:t>(*p)(x,y)</a:t>
            </a:r>
            <a:r>
              <a:rPr lang="en-US" altLang="zh-CN" sz="1400"/>
              <a:t>;</a:t>
            </a:r>
          </a:p>
          <a:p>
            <a:pPr defTabSz="363538" fontAlgn="auto">
              <a:spcBef>
                <a:spcPts val="0"/>
              </a:spcBef>
              <a:spcAft>
                <a:spcPts val="0"/>
              </a:spcAft>
              <a:defRPr/>
            </a:pPr>
            <a:r>
              <a:rPr lang="en-US" altLang="zh-CN" sz="1400"/>
              <a:t>	printf("%d\n",result);		</a:t>
            </a:r>
            <a:r>
              <a:rPr lang="en-US" altLang="zh-CN" sz="1400">
                <a:solidFill>
                  <a:srgbClr val="008000"/>
                </a:solidFill>
              </a:rPr>
              <a:t>//</a:t>
            </a:r>
            <a:r>
              <a:rPr lang="zh-CN" altLang="en-US" sz="1400">
                <a:solidFill>
                  <a:srgbClr val="008000"/>
                </a:solidFill>
              </a:rPr>
              <a:t>输出结果 </a:t>
            </a:r>
          </a:p>
          <a:p>
            <a:pPr defTabSz="363538" fontAlgn="auto">
              <a:spcBef>
                <a:spcPts val="0"/>
              </a:spcBef>
              <a:spcAft>
                <a:spcPts val="0"/>
              </a:spcAft>
              <a:defRPr/>
            </a:pPr>
            <a:r>
              <a:rPr lang="en-US" altLang="zh-CN" sz="1400"/>
              <a:t>}</a:t>
            </a:r>
          </a:p>
          <a:p>
            <a:pPr defTabSz="363538" fontAlgn="auto">
              <a:spcBef>
                <a:spcPts val="0"/>
              </a:spcBef>
              <a:spcAft>
                <a:spcPts val="0"/>
              </a:spcAft>
              <a:defRPr/>
            </a:pPr>
            <a:endParaRPr lang="en-US" altLang="zh-CN" sz="1400"/>
          </a:p>
          <a:p>
            <a:pPr defTabSz="363538" fontAlgn="auto">
              <a:spcBef>
                <a:spcPts val="0"/>
              </a:spcBef>
              <a:spcAft>
                <a:spcPts val="0"/>
              </a:spcAft>
              <a:defRPr/>
            </a:pPr>
            <a:endParaRPr lang="en-US" altLang="zh-CN" sz="1400"/>
          </a:p>
          <a:p>
            <a:pPr defTabSz="363538" fontAlgn="auto">
              <a:spcBef>
                <a:spcPts val="0"/>
              </a:spcBef>
              <a:spcAft>
                <a:spcPts val="0"/>
              </a:spcAft>
              <a:defRPr/>
            </a:pPr>
            <a:r>
              <a:rPr lang="en-US" altLang="zh-CN" sz="1400"/>
              <a:t>int max(int x,int y)	</a:t>
            </a:r>
            <a:r>
              <a:rPr lang="en-US" altLang="zh-CN" sz="1400">
                <a:solidFill>
                  <a:srgbClr val="008000"/>
                </a:solidFill>
              </a:rPr>
              <a:t>//</a:t>
            </a:r>
            <a:r>
              <a:rPr lang="zh-CN" altLang="en-US" sz="1400">
                <a:solidFill>
                  <a:srgbClr val="008000"/>
                </a:solidFill>
              </a:rPr>
              <a:t>定义</a:t>
            </a:r>
            <a:r>
              <a:rPr lang="en-US" altLang="zh-CN" sz="1400">
                <a:solidFill>
                  <a:srgbClr val="008000"/>
                </a:solidFill>
              </a:rPr>
              <a:t>max</a:t>
            </a:r>
            <a:r>
              <a:rPr lang="zh-CN" altLang="en-US" sz="1400">
                <a:solidFill>
                  <a:srgbClr val="008000"/>
                </a:solidFill>
              </a:rPr>
              <a:t>函数</a:t>
            </a:r>
          </a:p>
          <a:p>
            <a:pPr defTabSz="363538" fontAlgn="auto">
              <a:spcBef>
                <a:spcPts val="0"/>
              </a:spcBef>
              <a:spcAft>
                <a:spcPts val="0"/>
              </a:spcAft>
              <a:defRPr/>
            </a:pPr>
            <a:r>
              <a:rPr lang="en-US" altLang="zh-CN" sz="1400"/>
              <a:t>{	int z;</a:t>
            </a:r>
          </a:p>
          <a:p>
            <a:pPr defTabSz="363538" fontAlgn="auto">
              <a:spcBef>
                <a:spcPts val="0"/>
              </a:spcBef>
              <a:spcAft>
                <a:spcPts val="0"/>
              </a:spcAft>
              <a:defRPr/>
            </a:pPr>
            <a:r>
              <a:rPr lang="en-US" altLang="zh-CN" sz="1400"/>
              <a:t>	if(x&gt;y) z=x;</a:t>
            </a:r>
          </a:p>
          <a:p>
            <a:pPr defTabSz="363538" fontAlgn="auto">
              <a:spcBef>
                <a:spcPts val="0"/>
              </a:spcBef>
              <a:spcAft>
                <a:spcPts val="0"/>
              </a:spcAft>
              <a:defRPr/>
            </a:pPr>
            <a:r>
              <a:rPr lang="en-US" altLang="zh-CN" sz="1400"/>
              <a:t>	else z=y;</a:t>
            </a:r>
          </a:p>
          <a:p>
            <a:pPr defTabSz="363538" fontAlgn="auto">
              <a:spcBef>
                <a:spcPts val="0"/>
              </a:spcBef>
              <a:spcAft>
                <a:spcPts val="0"/>
              </a:spcAft>
              <a:defRPr/>
            </a:pPr>
            <a:r>
              <a:rPr lang="en-US" altLang="zh-CN" sz="1400"/>
              <a:t>	printf("max=" );</a:t>
            </a:r>
          </a:p>
          <a:p>
            <a:pPr defTabSz="363538" fontAlgn="auto">
              <a:spcBef>
                <a:spcPts val="0"/>
              </a:spcBef>
              <a:spcAft>
                <a:spcPts val="0"/>
              </a:spcAft>
              <a:defRPr/>
            </a:pPr>
            <a:r>
              <a:rPr lang="en-US" altLang="zh-CN" sz="1400"/>
              <a:t>	return(z);		</a:t>
            </a:r>
            <a:r>
              <a:rPr lang="en-US" altLang="zh-CN" sz="1400">
                <a:solidFill>
                  <a:srgbClr val="008000"/>
                </a:solidFill>
              </a:rPr>
              <a:t>//</a:t>
            </a:r>
            <a:r>
              <a:rPr lang="zh-CN" altLang="en-US" sz="1400">
                <a:solidFill>
                  <a:srgbClr val="008000"/>
                </a:solidFill>
              </a:rPr>
              <a:t>返回值是两数中的大者 </a:t>
            </a:r>
          </a:p>
          <a:p>
            <a:pPr defTabSz="363538" fontAlgn="auto">
              <a:spcBef>
                <a:spcPts val="0"/>
              </a:spcBef>
              <a:spcAft>
                <a:spcPts val="0"/>
              </a:spcAft>
              <a:defRPr/>
            </a:pPr>
            <a:r>
              <a:rPr lang="en-US" altLang="zh-CN" sz="1400"/>
              <a:t>}</a:t>
            </a:r>
          </a:p>
          <a:p>
            <a:pPr defTabSz="363538" fontAlgn="auto">
              <a:spcBef>
                <a:spcPts val="0"/>
              </a:spcBef>
              <a:spcAft>
                <a:spcPts val="0"/>
              </a:spcAft>
              <a:defRPr/>
            </a:pPr>
            <a:endParaRPr lang="en-US" altLang="zh-CN" sz="1400"/>
          </a:p>
          <a:p>
            <a:pPr defTabSz="363538" fontAlgn="auto">
              <a:spcBef>
                <a:spcPts val="0"/>
              </a:spcBef>
              <a:spcAft>
                <a:spcPts val="0"/>
              </a:spcAft>
              <a:defRPr/>
            </a:pPr>
            <a:r>
              <a:rPr lang="en-US" altLang="zh-CN" sz="1400"/>
              <a:t>int min(int x,int y)	</a:t>
            </a:r>
            <a:r>
              <a:rPr lang="en-US" altLang="zh-CN" sz="1400">
                <a:solidFill>
                  <a:srgbClr val="008000"/>
                </a:solidFill>
              </a:rPr>
              <a:t>//</a:t>
            </a:r>
            <a:r>
              <a:rPr lang="zh-CN" altLang="en-US" sz="1400">
                <a:solidFill>
                  <a:srgbClr val="008000"/>
                </a:solidFill>
              </a:rPr>
              <a:t>定义</a:t>
            </a:r>
            <a:r>
              <a:rPr lang="en-US" altLang="zh-CN" sz="1400">
                <a:solidFill>
                  <a:srgbClr val="008000"/>
                </a:solidFill>
              </a:rPr>
              <a:t>min</a:t>
            </a:r>
            <a:r>
              <a:rPr lang="zh-CN" altLang="en-US" sz="1400">
                <a:solidFill>
                  <a:srgbClr val="008000"/>
                </a:solidFill>
              </a:rPr>
              <a:t>函数</a:t>
            </a:r>
          </a:p>
          <a:p>
            <a:pPr defTabSz="363538" fontAlgn="auto">
              <a:spcBef>
                <a:spcPts val="0"/>
              </a:spcBef>
              <a:spcAft>
                <a:spcPts val="0"/>
              </a:spcAft>
              <a:defRPr/>
            </a:pPr>
            <a:r>
              <a:rPr lang="en-US" altLang="zh-CN" sz="1400"/>
              <a:t>{	int z;</a:t>
            </a:r>
          </a:p>
          <a:p>
            <a:pPr defTabSz="363538" fontAlgn="auto">
              <a:spcBef>
                <a:spcPts val="0"/>
              </a:spcBef>
              <a:spcAft>
                <a:spcPts val="0"/>
              </a:spcAft>
              <a:defRPr/>
            </a:pPr>
            <a:r>
              <a:rPr lang="en-US" altLang="zh-CN" sz="1400"/>
              <a:t>	if(x&lt;y) z=x;</a:t>
            </a:r>
          </a:p>
          <a:p>
            <a:pPr defTabSz="363538" fontAlgn="auto">
              <a:spcBef>
                <a:spcPts val="0"/>
              </a:spcBef>
              <a:spcAft>
                <a:spcPts val="0"/>
              </a:spcAft>
              <a:defRPr/>
            </a:pPr>
            <a:r>
              <a:rPr lang="en-US" altLang="zh-CN" sz="1400"/>
              <a:t>	else z=y;</a:t>
            </a:r>
          </a:p>
          <a:p>
            <a:pPr defTabSz="363538" fontAlgn="auto">
              <a:spcBef>
                <a:spcPts val="0"/>
              </a:spcBef>
              <a:spcAft>
                <a:spcPts val="0"/>
              </a:spcAft>
              <a:defRPr/>
            </a:pPr>
            <a:r>
              <a:rPr lang="en-US" altLang="zh-CN" sz="1400"/>
              <a:t>	printf("min=");</a:t>
            </a:r>
          </a:p>
          <a:p>
            <a:pPr defTabSz="363538" fontAlgn="auto">
              <a:spcBef>
                <a:spcPts val="0"/>
              </a:spcBef>
              <a:spcAft>
                <a:spcPts val="0"/>
              </a:spcAft>
              <a:defRPr/>
            </a:pPr>
            <a:r>
              <a:rPr lang="en-US" altLang="zh-CN" sz="1400"/>
              <a:t>	return(z);		</a:t>
            </a:r>
            <a:r>
              <a:rPr lang="en-US" altLang="zh-CN" sz="1400">
                <a:solidFill>
                  <a:srgbClr val="008000"/>
                </a:solidFill>
              </a:rPr>
              <a:t>//</a:t>
            </a:r>
            <a:r>
              <a:rPr lang="zh-CN" altLang="en-US" sz="1400">
                <a:solidFill>
                  <a:srgbClr val="008000"/>
                </a:solidFill>
              </a:rPr>
              <a:t>返回值是两数中的小者</a:t>
            </a:r>
          </a:p>
          <a:p>
            <a:pPr defTabSz="363538" fontAlgn="auto">
              <a:spcBef>
                <a:spcPts val="0"/>
              </a:spcBef>
              <a:spcAft>
                <a:spcPts val="0"/>
              </a:spcAft>
              <a:defRPr/>
            </a:pPr>
            <a:r>
              <a:rPr lang="en-US" altLang="zh-CN" sz="1400"/>
              <a:t>}</a:t>
            </a:r>
          </a:p>
          <a:p>
            <a:pPr defTabSz="363538" fontAlgn="auto">
              <a:spcBef>
                <a:spcPts val="0"/>
              </a:spcBef>
              <a:spcAft>
                <a:spcPts val="0"/>
              </a:spcAft>
              <a:defRPr/>
            </a:pPr>
            <a:endParaRPr lang="en-US" altLang="zh-CN" sz="1400"/>
          </a:p>
          <a:p>
            <a:pPr defTabSz="363538" fontAlgn="auto">
              <a:spcBef>
                <a:spcPts val="0"/>
              </a:spcBef>
              <a:spcAft>
                <a:spcPts val="0"/>
              </a:spcAft>
              <a:defRPr/>
            </a:pPr>
            <a:r>
              <a:rPr lang="en-US" altLang="zh-CN" sz="1400"/>
              <a:t>int add(int x,int y)	</a:t>
            </a:r>
            <a:r>
              <a:rPr lang="en-US" altLang="zh-CN" sz="1400">
                <a:solidFill>
                  <a:srgbClr val="008000"/>
                </a:solidFill>
              </a:rPr>
              <a:t>//</a:t>
            </a:r>
            <a:r>
              <a:rPr lang="zh-CN" altLang="en-US" sz="1400">
                <a:solidFill>
                  <a:srgbClr val="008000"/>
                </a:solidFill>
              </a:rPr>
              <a:t>定义</a:t>
            </a:r>
            <a:r>
              <a:rPr lang="en-US" altLang="zh-CN" sz="1400">
                <a:solidFill>
                  <a:srgbClr val="008000"/>
                </a:solidFill>
              </a:rPr>
              <a:t>add</a:t>
            </a:r>
            <a:r>
              <a:rPr lang="zh-CN" altLang="en-US" sz="1400">
                <a:solidFill>
                  <a:srgbClr val="008000"/>
                </a:solidFill>
              </a:rPr>
              <a:t>函数</a:t>
            </a:r>
          </a:p>
          <a:p>
            <a:pPr defTabSz="363538" fontAlgn="auto">
              <a:spcBef>
                <a:spcPts val="0"/>
              </a:spcBef>
              <a:spcAft>
                <a:spcPts val="0"/>
              </a:spcAft>
              <a:defRPr/>
            </a:pPr>
            <a:r>
              <a:rPr lang="en-US" altLang="zh-CN" sz="1400"/>
              <a:t>{	int z;</a:t>
            </a:r>
          </a:p>
          <a:p>
            <a:pPr defTabSz="363538" fontAlgn="auto">
              <a:spcBef>
                <a:spcPts val="0"/>
              </a:spcBef>
              <a:spcAft>
                <a:spcPts val="0"/>
              </a:spcAft>
              <a:defRPr/>
            </a:pPr>
            <a:r>
              <a:rPr lang="en-US" altLang="zh-CN" sz="1400"/>
              <a:t>	z=x+y;</a:t>
            </a:r>
          </a:p>
          <a:p>
            <a:pPr defTabSz="363538" fontAlgn="auto">
              <a:spcBef>
                <a:spcPts val="0"/>
              </a:spcBef>
              <a:spcAft>
                <a:spcPts val="0"/>
              </a:spcAft>
              <a:defRPr/>
            </a:pPr>
            <a:r>
              <a:rPr lang="en-US" altLang="zh-CN" sz="1400"/>
              <a:t>	printf("sum=");</a:t>
            </a:r>
          </a:p>
          <a:p>
            <a:pPr defTabSz="363538" fontAlgn="auto">
              <a:spcBef>
                <a:spcPts val="0"/>
              </a:spcBef>
              <a:spcAft>
                <a:spcPts val="0"/>
              </a:spcAft>
              <a:defRPr/>
            </a:pPr>
            <a:r>
              <a:rPr lang="en-US" altLang="zh-CN" sz="1400"/>
              <a:t>	return(z);		</a:t>
            </a:r>
            <a:r>
              <a:rPr lang="en-US" altLang="zh-CN" sz="1400">
                <a:solidFill>
                  <a:srgbClr val="008000"/>
                </a:solidFill>
              </a:rPr>
              <a:t>//</a:t>
            </a:r>
            <a:r>
              <a:rPr lang="zh-CN" altLang="en-US" sz="1400">
                <a:solidFill>
                  <a:srgbClr val="008000"/>
                </a:solidFill>
              </a:rPr>
              <a:t>返回值是两数之和</a:t>
            </a:r>
          </a:p>
          <a:p>
            <a:pPr defTabSz="363538" fontAlgn="auto">
              <a:spcBef>
                <a:spcPts val="0"/>
              </a:spcBef>
              <a:spcAft>
                <a:spcPts val="0"/>
              </a:spcAft>
              <a:defRPr/>
            </a:pPr>
            <a:r>
              <a:rPr lang="en-US" altLang="zh-CN" sz="1400"/>
              <a:t>}</a:t>
            </a:r>
            <a:endParaRPr lang="zh-CN" altLang="en-US" sz="1400" b="1" dirty="0">
              <a:solidFill>
                <a:srgbClr val="008000"/>
              </a:solidFill>
            </a:endParaRPr>
          </a:p>
        </p:txBody>
      </p:sp>
      <p:cxnSp>
        <p:nvCxnSpPr>
          <p:cNvPr id="12" name="直接连接符 11">
            <a:extLst>
              <a:ext uri="{FF2B5EF4-FFF2-40B4-BE49-F238E27FC236}"/>
            </a:extLst>
          </p:cNvPr>
          <p:cNvCxnSpPr>
            <a:cxnSpLocks/>
          </p:cNvCxnSpPr>
          <p:nvPr/>
        </p:nvCxnSpPr>
        <p:spPr>
          <a:xfrm>
            <a:off x="5422900" y="1735138"/>
            <a:ext cx="0" cy="487362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1621" name="组合 17"/>
          <p:cNvGrpSpPr>
            <a:grpSpLocks/>
          </p:cNvGrpSpPr>
          <p:nvPr/>
        </p:nvGrpSpPr>
        <p:grpSpPr bwMode="auto">
          <a:xfrm>
            <a:off x="5259388" y="2395538"/>
            <a:ext cx="327025" cy="258762"/>
            <a:chOff x="5926033" y="1926699"/>
            <a:chExt cx="325496" cy="260107"/>
          </a:xfrm>
        </p:grpSpPr>
        <p:sp>
          <p:nvSpPr>
            <p:cNvPr id="19" name="MH_Other_2">
              <a:extLst>
                <a:ext uri="{FF2B5EF4-FFF2-40B4-BE49-F238E27FC236}"/>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0" name="MH_Other_3">
              <a:extLst>
                <a:ext uri="{FF2B5EF4-FFF2-40B4-BE49-F238E27FC236}"/>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1" name="MH_Other_4">
              <a:extLst>
                <a:ext uri="{FF2B5EF4-FFF2-40B4-BE49-F238E27FC236}"/>
              </a:extLst>
            </p:cNvPr>
            <p:cNvSpPr/>
            <p:nvPr>
              <p:custDataLst>
                <p:tags r:id="rId9"/>
              </p:custDataLst>
            </p:nvPr>
          </p:nvSpPr>
          <p:spPr>
            <a:xfrm>
              <a:off x="5960795" y="1941060"/>
              <a:ext cx="270193" cy="54256"/>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2" name="MH_Other_5">
              <a:extLst>
                <a:ext uri="{FF2B5EF4-FFF2-40B4-BE49-F238E27FC236}"/>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3" name="MH_Other_6">
              <a:extLst>
                <a:ext uri="{FF2B5EF4-FFF2-40B4-BE49-F238E27FC236}"/>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4" name="MH_Other_7">
              <a:extLst>
                <a:ext uri="{FF2B5EF4-FFF2-40B4-BE49-F238E27FC236}"/>
              </a:extLst>
            </p:cNvPr>
            <p:cNvSpPr/>
            <p:nvPr>
              <p:custDataLst>
                <p:tags r:id="rId12"/>
              </p:custDataLst>
            </p:nvPr>
          </p:nvSpPr>
          <p:spPr>
            <a:xfrm>
              <a:off x="5960795" y="2114998"/>
              <a:ext cx="270193" cy="54256"/>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grpSp>
        <p:nvGrpSpPr>
          <p:cNvPr id="111622" name="组合 24"/>
          <p:cNvGrpSpPr>
            <a:grpSpLocks/>
          </p:cNvGrpSpPr>
          <p:nvPr/>
        </p:nvGrpSpPr>
        <p:grpSpPr bwMode="auto">
          <a:xfrm>
            <a:off x="5259388" y="5648325"/>
            <a:ext cx="327025" cy="260350"/>
            <a:chOff x="5926033" y="5434781"/>
            <a:chExt cx="325496" cy="260106"/>
          </a:xfrm>
        </p:grpSpPr>
        <p:sp>
          <p:nvSpPr>
            <p:cNvPr id="26" name="MH_Other_8">
              <a:extLst>
                <a:ext uri="{FF2B5EF4-FFF2-40B4-BE49-F238E27FC236}"/>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7" name="MH_Other_9">
              <a:extLst>
                <a:ext uri="{FF2B5EF4-FFF2-40B4-BE49-F238E27FC236}"/>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8" name="MH_Other_10">
              <a:extLst>
                <a:ext uri="{FF2B5EF4-FFF2-40B4-BE49-F238E27FC236}"/>
              </a:extLst>
            </p:cNvPr>
            <p:cNvSpPr/>
            <p:nvPr>
              <p:custDataLst>
                <p:tags r:id="rId3"/>
              </p:custDataLst>
            </p:nvPr>
          </p:nvSpPr>
          <p:spPr>
            <a:xfrm>
              <a:off x="5960795" y="5449056"/>
              <a:ext cx="270193"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9" name="MH_Other_11">
              <a:extLst>
                <a:ext uri="{FF2B5EF4-FFF2-40B4-BE49-F238E27FC236}"/>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0" name="MH_Other_12">
              <a:extLst>
                <a:ext uri="{FF2B5EF4-FFF2-40B4-BE49-F238E27FC236}"/>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1" name="MH_Other_13">
              <a:extLst>
                <a:ext uri="{FF2B5EF4-FFF2-40B4-BE49-F238E27FC236}"/>
              </a:extLst>
            </p:cNvPr>
            <p:cNvSpPr/>
            <p:nvPr>
              <p:custDataLst>
                <p:tags r:id="rId6"/>
              </p:custDataLst>
            </p:nvPr>
          </p:nvSpPr>
          <p:spPr>
            <a:xfrm>
              <a:off x="5960795" y="5623517"/>
              <a:ext cx="270193"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pic>
        <p:nvPicPr>
          <p:cNvPr id="111623" name="图片 5"/>
          <p:cNvPicPr>
            <a:picLocks noChangeAspect="1"/>
          </p:cNvPicPr>
          <p:nvPr/>
        </p:nvPicPr>
        <p:blipFill>
          <a:blip r:embed="rId15"/>
          <a:srcRect/>
          <a:stretch>
            <a:fillRect/>
          </a:stretch>
        </p:blipFill>
        <p:spPr bwMode="auto">
          <a:xfrm>
            <a:off x="8339138" y="1817688"/>
            <a:ext cx="3448050" cy="819150"/>
          </a:xfrm>
          <a:prstGeom prst="rect">
            <a:avLst/>
          </a:prstGeom>
          <a:noFill/>
          <a:ln w="9525">
            <a:noFill/>
            <a:miter lim="800000"/>
            <a:headEnd/>
            <a:tailEnd/>
          </a:ln>
        </p:spPr>
      </p:pic>
      <p:pic>
        <p:nvPicPr>
          <p:cNvPr id="111624" name="图片 8"/>
          <p:cNvPicPr>
            <a:picLocks noChangeAspect="1"/>
          </p:cNvPicPr>
          <p:nvPr/>
        </p:nvPicPr>
        <p:blipFill>
          <a:blip r:embed="rId16"/>
          <a:srcRect/>
          <a:stretch>
            <a:fillRect/>
          </a:stretch>
        </p:blipFill>
        <p:spPr bwMode="auto">
          <a:xfrm>
            <a:off x="8329613" y="3762375"/>
            <a:ext cx="3457575" cy="819150"/>
          </a:xfrm>
          <a:prstGeom prst="rect">
            <a:avLst/>
          </a:prstGeom>
          <a:noFill/>
          <a:ln w="9525">
            <a:noFill/>
            <a:miter lim="800000"/>
            <a:headEnd/>
            <a:tailEnd/>
          </a:ln>
        </p:spPr>
      </p:pic>
      <p:pic>
        <p:nvPicPr>
          <p:cNvPr id="111625" name="图片 9"/>
          <p:cNvPicPr>
            <a:picLocks noChangeAspect="1"/>
          </p:cNvPicPr>
          <p:nvPr/>
        </p:nvPicPr>
        <p:blipFill>
          <a:blip r:embed="rId17"/>
          <a:srcRect/>
          <a:stretch>
            <a:fillRect/>
          </a:stretch>
        </p:blipFill>
        <p:spPr bwMode="auto">
          <a:xfrm>
            <a:off x="8339138" y="5195888"/>
            <a:ext cx="3448050" cy="80010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标题 1"/>
          <p:cNvSpPr>
            <a:spLocks noGrp="1"/>
          </p:cNvSpPr>
          <p:nvPr>
            <p:ph type="ctrTitle"/>
          </p:nvPr>
        </p:nvSpPr>
        <p:spPr/>
        <p:txBody>
          <a:bodyPr/>
          <a:lstStyle/>
          <a:p>
            <a:r>
              <a:rPr lang="en-US" altLang="zh-CN" smtClean="0"/>
              <a:t>*</a:t>
            </a:r>
            <a:r>
              <a:rPr lang="zh-CN" altLang="en-US" smtClean="0"/>
              <a:t>返回指针值的函数</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标题 1"/>
          <p:cNvSpPr>
            <a:spLocks noGrp="1"/>
          </p:cNvSpPr>
          <p:nvPr>
            <p:ph type="title"/>
          </p:nvPr>
        </p:nvSpPr>
        <p:spPr>
          <a:xfrm>
            <a:off x="1090613" y="366713"/>
            <a:ext cx="7227887" cy="1325562"/>
          </a:xfrm>
        </p:spPr>
        <p:txBody>
          <a:bodyPr/>
          <a:lstStyle/>
          <a:p>
            <a:r>
              <a:rPr lang="zh-CN" altLang="en-US" smtClean="0"/>
              <a:t>返回指针值的函数</a:t>
            </a:r>
          </a:p>
        </p:txBody>
      </p:sp>
      <p:sp>
        <p:nvSpPr>
          <p:cNvPr id="7" name="矩形 6"/>
          <p:cNvSpPr/>
          <p:nvPr/>
        </p:nvSpPr>
        <p:spPr>
          <a:xfrm>
            <a:off x="1158875" y="1457325"/>
            <a:ext cx="4267200" cy="401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anchor="ctr"/>
          <a:lstStyle/>
          <a:p>
            <a:pPr algn="ctr" fontAlgn="auto">
              <a:spcBef>
                <a:spcPts val="0"/>
              </a:spcBef>
              <a:spcAft>
                <a:spcPts val="0"/>
              </a:spcAft>
              <a:defRPr/>
            </a:pPr>
            <a:r>
              <a:rPr lang="zh-CN" altLang="en-US" b="1"/>
              <a:t>类型名 </a:t>
            </a:r>
            <a:r>
              <a:rPr lang="en-US" altLang="zh-CN" b="1"/>
              <a:t>*</a:t>
            </a:r>
            <a:r>
              <a:rPr lang="zh-CN" altLang="en-US" b="1"/>
              <a:t>函数名</a:t>
            </a:r>
            <a:r>
              <a:rPr lang="en-US" altLang="zh-CN" b="1"/>
              <a:t>(</a:t>
            </a:r>
            <a:r>
              <a:rPr lang="zh-CN" altLang="en-US" b="1"/>
              <a:t>参数表列</a:t>
            </a:r>
            <a:r>
              <a:rPr lang="en-US" altLang="zh-CN" b="1"/>
              <a:t>)</a:t>
            </a:r>
            <a:endParaRPr lang="zh-CN" altLang="en-US" b="1"/>
          </a:p>
        </p:txBody>
      </p:sp>
      <p:sp>
        <p:nvSpPr>
          <p:cNvPr id="8" name="MH_Desc_1"/>
          <p:cNvSpPr/>
          <p:nvPr>
            <p:custDataLst>
              <p:tags r:id="rId1"/>
            </p:custDataLst>
          </p:nvPr>
        </p:nvSpPr>
        <p:spPr>
          <a:xfrm>
            <a:off x="1158875" y="2066925"/>
            <a:ext cx="9942513" cy="356870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0"/>
              </a:spcBef>
              <a:spcAft>
                <a:spcPts val="600"/>
              </a:spcAft>
              <a:defRPr/>
            </a:pPr>
            <a:r>
              <a:rPr lang="zh-CN" altLang="en-US">
                <a:solidFill>
                  <a:schemeClr val="tx1"/>
                </a:solidFill>
              </a:rPr>
              <a:t>一个函数可以返回一个整型值、字符值、实型值等，也可以返回指针型的数据，即地址。其概念与以前类似，只是返回的值的类型是指针类型而已。</a:t>
            </a:r>
          </a:p>
          <a:p>
            <a:pPr algn="just" fontAlgn="auto">
              <a:lnSpc>
                <a:spcPct val="120000"/>
              </a:lnSpc>
              <a:spcBef>
                <a:spcPts val="0"/>
              </a:spcBef>
              <a:spcAft>
                <a:spcPts val="600"/>
              </a:spcAft>
              <a:defRPr/>
            </a:pPr>
            <a:endParaRPr lang="zh-CN" altLang="en-US">
              <a:solidFill>
                <a:schemeClr val="tx1"/>
              </a:solidFill>
            </a:endParaRPr>
          </a:p>
          <a:p>
            <a:pPr algn="just" fontAlgn="auto">
              <a:lnSpc>
                <a:spcPct val="120000"/>
              </a:lnSpc>
              <a:spcBef>
                <a:spcPts val="600"/>
              </a:spcBef>
              <a:spcAft>
                <a:spcPts val="600"/>
              </a:spcAft>
              <a:defRPr/>
            </a:pPr>
            <a:r>
              <a:rPr lang="en-US" altLang="zh-CN">
                <a:solidFill>
                  <a:schemeClr val="tx1"/>
                </a:solidFill>
              </a:rPr>
              <a:t>a</a:t>
            </a:r>
            <a:r>
              <a:rPr lang="zh-CN" altLang="en-US">
                <a:solidFill>
                  <a:schemeClr val="tx1"/>
                </a:solidFill>
              </a:rPr>
              <a:t>是函数名，调用它以后能得到一个</a:t>
            </a:r>
            <a:r>
              <a:rPr lang="en-US" altLang="zh-CN">
                <a:solidFill>
                  <a:schemeClr val="tx1"/>
                </a:solidFill>
              </a:rPr>
              <a:t>int*</a:t>
            </a:r>
            <a:r>
              <a:rPr lang="zh-CN" altLang="en-US">
                <a:solidFill>
                  <a:schemeClr val="tx1"/>
                </a:solidFill>
              </a:rPr>
              <a:t>型</a:t>
            </a:r>
            <a:r>
              <a:rPr lang="en-US" altLang="zh-CN">
                <a:solidFill>
                  <a:schemeClr val="tx1"/>
                </a:solidFill>
              </a:rPr>
              <a:t>(</a:t>
            </a:r>
            <a:r>
              <a:rPr lang="zh-CN" altLang="en-US">
                <a:solidFill>
                  <a:schemeClr val="tx1"/>
                </a:solidFill>
              </a:rPr>
              <a:t>指向整型数据</a:t>
            </a:r>
            <a:r>
              <a:rPr lang="en-US" altLang="zh-CN">
                <a:solidFill>
                  <a:schemeClr val="tx1"/>
                </a:solidFill>
              </a:rPr>
              <a:t>)</a:t>
            </a:r>
            <a:r>
              <a:rPr lang="zh-CN" altLang="en-US">
                <a:solidFill>
                  <a:schemeClr val="tx1"/>
                </a:solidFill>
              </a:rPr>
              <a:t>的指针，即整型数据的地址。</a:t>
            </a:r>
            <a:r>
              <a:rPr lang="en-US" altLang="zh-CN">
                <a:solidFill>
                  <a:schemeClr val="tx1"/>
                </a:solidFill>
              </a:rPr>
              <a:t>x</a:t>
            </a:r>
            <a:r>
              <a:rPr lang="zh-CN" altLang="en-US">
                <a:solidFill>
                  <a:schemeClr val="tx1"/>
                </a:solidFill>
              </a:rPr>
              <a:t>和</a:t>
            </a:r>
            <a:r>
              <a:rPr lang="en-US" altLang="zh-CN">
                <a:solidFill>
                  <a:schemeClr val="tx1"/>
                </a:solidFill>
              </a:rPr>
              <a:t>y</a:t>
            </a:r>
            <a:r>
              <a:rPr lang="zh-CN" altLang="en-US">
                <a:solidFill>
                  <a:schemeClr val="tx1"/>
                </a:solidFill>
              </a:rPr>
              <a:t>是函数</a:t>
            </a:r>
            <a:r>
              <a:rPr lang="en-US" altLang="zh-CN">
                <a:solidFill>
                  <a:schemeClr val="tx1"/>
                </a:solidFill>
              </a:rPr>
              <a:t>a</a:t>
            </a:r>
            <a:r>
              <a:rPr lang="zh-CN" altLang="en-US">
                <a:solidFill>
                  <a:schemeClr val="tx1"/>
                </a:solidFill>
              </a:rPr>
              <a:t>的形参，为整型。</a:t>
            </a:r>
          </a:p>
        </p:txBody>
      </p:sp>
      <p:sp>
        <p:nvSpPr>
          <p:cNvPr id="15" name="圆角矩形 14"/>
          <p:cNvSpPr/>
          <p:nvPr/>
        </p:nvSpPr>
        <p:spPr>
          <a:xfrm>
            <a:off x="1228725" y="2886075"/>
            <a:ext cx="1882775" cy="41751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a:lstStyle/>
          <a:p>
            <a:pPr defTabSz="363538" fontAlgn="auto">
              <a:lnSpc>
                <a:spcPct val="120000"/>
              </a:lnSpc>
              <a:spcBef>
                <a:spcPts val="0"/>
              </a:spcBef>
              <a:spcAft>
                <a:spcPts val="0"/>
              </a:spcAft>
              <a:defRPr/>
            </a:pPr>
            <a:r>
              <a:rPr lang="en-US" altLang="zh-CN" sz="1600"/>
              <a:t>int *a(int x,int y);</a:t>
            </a:r>
          </a:p>
        </p:txBody>
      </p:sp>
      <p:grpSp>
        <p:nvGrpSpPr>
          <p:cNvPr id="114693" name="组合 5"/>
          <p:cNvGrpSpPr>
            <a:grpSpLocks/>
          </p:cNvGrpSpPr>
          <p:nvPr/>
        </p:nvGrpSpPr>
        <p:grpSpPr bwMode="auto">
          <a:xfrm>
            <a:off x="1228725" y="4083050"/>
            <a:ext cx="9872663" cy="1089025"/>
            <a:chOff x="8582294" y="4088153"/>
            <a:chExt cx="10188378" cy="1088629"/>
          </a:xfrm>
        </p:grpSpPr>
        <p:sp>
          <p:nvSpPr>
            <p:cNvPr id="9" name="MH_Other_1">
              <a:extLst>
                <a:ext uri="{FF2B5EF4-FFF2-40B4-BE49-F238E27FC236}"/>
              </a:extLst>
            </p:cNvPr>
            <p:cNvSpPr/>
            <p:nvPr>
              <p:custDataLst>
                <p:tags r:id="rId2"/>
              </p:custDataLst>
            </p:nvPr>
          </p:nvSpPr>
          <p:spPr>
            <a:xfrm>
              <a:off x="8582294" y="4088153"/>
              <a:ext cx="774900" cy="522098"/>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rgbClr val="FEFFFF"/>
                  </a:solidFill>
                </a:rPr>
                <a:t>注意</a:t>
              </a:r>
            </a:p>
          </p:txBody>
        </p:sp>
        <p:sp>
          <p:nvSpPr>
            <p:cNvPr id="10" name="MH_SubTitle_1">
              <a:extLst>
                <a:ext uri="{FF2B5EF4-FFF2-40B4-BE49-F238E27FC236}"/>
              </a:extLst>
            </p:cNvPr>
            <p:cNvSpPr/>
            <p:nvPr>
              <p:custDataLst>
                <p:tags r:id="rId3"/>
              </p:custDataLst>
            </p:nvPr>
          </p:nvSpPr>
          <p:spPr>
            <a:xfrm>
              <a:off x="9371938" y="4088153"/>
              <a:ext cx="9398734" cy="1088629"/>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0"/>
                </a:spcBef>
                <a:spcAft>
                  <a:spcPts val="600"/>
                </a:spcAft>
                <a:defRPr/>
              </a:pPr>
              <a:r>
                <a:rPr lang="zh-CN" altLang="en-US" sz="1600">
                  <a:solidFill>
                    <a:schemeClr val="tx1"/>
                  </a:solidFill>
                </a:rPr>
                <a:t>在“*</a:t>
              </a:r>
              <a:r>
                <a:rPr lang="en-US" altLang="zh-CN" sz="1600">
                  <a:solidFill>
                    <a:schemeClr val="tx1"/>
                  </a:solidFill>
                </a:rPr>
                <a:t>a”</a:t>
              </a:r>
              <a:r>
                <a:rPr lang="zh-CN" altLang="en-US" sz="1600">
                  <a:solidFill>
                    <a:schemeClr val="tx1"/>
                  </a:solidFill>
                </a:rPr>
                <a:t>两侧没有括号，在</a:t>
              </a:r>
              <a:r>
                <a:rPr lang="en-US" altLang="zh-CN" sz="1600">
                  <a:solidFill>
                    <a:schemeClr val="tx1"/>
                  </a:solidFill>
                </a:rPr>
                <a:t>a</a:t>
              </a:r>
              <a:r>
                <a:rPr lang="zh-CN" altLang="en-US" sz="1600">
                  <a:solidFill>
                    <a:schemeClr val="tx1"/>
                  </a:solidFill>
                </a:rPr>
                <a:t>的两侧分别为*运算符和</a:t>
              </a:r>
              <a:r>
                <a:rPr lang="en-US" altLang="zh-CN" sz="1600">
                  <a:solidFill>
                    <a:schemeClr val="tx1"/>
                  </a:solidFill>
                </a:rPr>
                <a:t>()</a:t>
              </a:r>
              <a:r>
                <a:rPr lang="zh-CN" altLang="en-US" sz="1600">
                  <a:solidFill>
                    <a:schemeClr val="tx1"/>
                  </a:solidFill>
                </a:rPr>
                <a:t>运算符。而</a:t>
              </a:r>
              <a:r>
                <a:rPr lang="en-US" altLang="zh-CN" sz="1600">
                  <a:solidFill>
                    <a:schemeClr val="tx1"/>
                  </a:solidFill>
                </a:rPr>
                <a:t>()</a:t>
              </a:r>
              <a:r>
                <a:rPr lang="zh-CN" altLang="en-US" sz="1600">
                  <a:solidFill>
                    <a:schemeClr val="tx1"/>
                  </a:solidFill>
                </a:rPr>
                <a:t>优先级高于*，因此</a:t>
              </a:r>
              <a:r>
                <a:rPr lang="en-US" altLang="zh-CN" sz="1600">
                  <a:solidFill>
                    <a:schemeClr val="tx1"/>
                  </a:solidFill>
                </a:rPr>
                <a:t>a</a:t>
              </a:r>
              <a:r>
                <a:rPr lang="zh-CN" altLang="en-US" sz="1600">
                  <a:solidFill>
                    <a:schemeClr val="tx1"/>
                  </a:solidFill>
                </a:rPr>
                <a:t>先与</a:t>
              </a:r>
              <a:r>
                <a:rPr lang="en-US" altLang="zh-CN" sz="1600">
                  <a:solidFill>
                    <a:schemeClr val="tx1"/>
                  </a:solidFill>
                </a:rPr>
                <a:t>()</a:t>
              </a:r>
              <a:r>
                <a:rPr lang="zh-CN" altLang="en-US" sz="1600">
                  <a:solidFill>
                    <a:schemeClr val="tx1"/>
                  </a:solidFill>
                </a:rPr>
                <a:t>结合，显然这是函数形式。这个函数前面有一个*，表示此函数是指针型函数（函数值是指针）。最前面的</a:t>
              </a:r>
              <a:r>
                <a:rPr lang="en-US" altLang="zh-CN" sz="1600">
                  <a:solidFill>
                    <a:schemeClr val="tx1"/>
                  </a:solidFill>
                </a:rPr>
                <a:t>int</a:t>
              </a:r>
              <a:r>
                <a:rPr lang="zh-CN" altLang="en-US" sz="1600">
                  <a:solidFill>
                    <a:schemeClr val="tx1"/>
                  </a:solidFill>
                </a:rPr>
                <a:t>表示返回的指针指向整型变量。</a:t>
              </a:r>
              <a:endParaRPr lang="zh-CN" altLang="en-US" sz="1600" dirty="0">
                <a:solidFill>
                  <a:schemeClr val="tx1"/>
                </a:solidFill>
              </a:endParaRPr>
            </a:p>
          </p:txBody>
        </p:sp>
        <p:sp>
          <p:nvSpPr>
            <p:cNvPr id="11" name="MH_Other_2">
              <a:extLst>
                <a:ext uri="{FF2B5EF4-FFF2-40B4-BE49-F238E27FC236}"/>
              </a:extLst>
            </p:cNvPr>
            <p:cNvSpPr/>
            <p:nvPr>
              <p:custDataLst>
                <p:tags r:id="rId4"/>
              </p:custDataLst>
            </p:nvPr>
          </p:nvSpPr>
          <p:spPr>
            <a:xfrm rot="16200000">
              <a:off x="18469193" y="4875304"/>
              <a:ext cx="301515" cy="301441"/>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标题 1"/>
          <p:cNvSpPr>
            <a:spLocks noGrp="1"/>
          </p:cNvSpPr>
          <p:nvPr>
            <p:ph type="title"/>
          </p:nvPr>
        </p:nvSpPr>
        <p:spPr>
          <a:xfrm>
            <a:off x="692150" y="215900"/>
            <a:ext cx="10515600" cy="954088"/>
          </a:xfrm>
        </p:spPr>
        <p:txBody>
          <a:bodyPr/>
          <a:lstStyle/>
          <a:p>
            <a:r>
              <a:rPr lang="zh-CN" altLang="en-US" smtClean="0"/>
              <a:t>返回指针值的函数</a:t>
            </a:r>
          </a:p>
        </p:txBody>
      </p:sp>
      <p:sp>
        <p:nvSpPr>
          <p:cNvPr id="115714" name="内容占位符 2"/>
          <p:cNvSpPr>
            <a:spLocks noGrp="1"/>
          </p:cNvSpPr>
          <p:nvPr>
            <p:ph idx="1"/>
          </p:nvPr>
        </p:nvSpPr>
        <p:spPr>
          <a:xfrm>
            <a:off x="560388" y="966788"/>
            <a:ext cx="11158537"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8.25】</a:t>
            </a:r>
            <a:r>
              <a:rPr lang="zh-CN" altLang="en-US" sz="2000" smtClean="0">
                <a:solidFill>
                  <a:schemeClr val="accent1"/>
                </a:solidFill>
              </a:rPr>
              <a:t>有</a:t>
            </a:r>
            <a:r>
              <a:rPr lang="en-US" altLang="zh-CN" sz="2000" smtClean="0">
                <a:solidFill>
                  <a:schemeClr val="accent1"/>
                </a:solidFill>
              </a:rPr>
              <a:t>a</a:t>
            </a:r>
            <a:r>
              <a:rPr lang="zh-CN" altLang="en-US" sz="2000" smtClean="0">
                <a:solidFill>
                  <a:schemeClr val="accent1"/>
                </a:solidFill>
              </a:rPr>
              <a:t>个学生，每个学生有</a:t>
            </a:r>
            <a:r>
              <a:rPr lang="en-US" altLang="zh-CN" sz="2000" smtClean="0">
                <a:solidFill>
                  <a:schemeClr val="accent1"/>
                </a:solidFill>
              </a:rPr>
              <a:t>b</a:t>
            </a:r>
            <a:r>
              <a:rPr lang="zh-CN" altLang="en-US" sz="2000" smtClean="0">
                <a:solidFill>
                  <a:schemeClr val="accent1"/>
                </a:solidFill>
              </a:rPr>
              <a:t>门课程的成绩。要求在用户输入学生序号以后，能输出该学生的全部成绩。用指针函数来实现。</a:t>
            </a:r>
          </a:p>
        </p:txBody>
      </p:sp>
      <p:sp>
        <p:nvSpPr>
          <p:cNvPr id="11" name="圆角矩形 12">
            <a:extLst>
              <a:ext uri="{FF2B5EF4-FFF2-40B4-BE49-F238E27FC236}"/>
            </a:extLst>
          </p:cNvPr>
          <p:cNvSpPr/>
          <p:nvPr/>
        </p:nvSpPr>
        <p:spPr>
          <a:xfrm>
            <a:off x="758969" y="1873634"/>
            <a:ext cx="10879753" cy="4268750"/>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float score[][4]={{60,70,80,90},{56,89,67,88},{34,78,90,66}};	</a:t>
            </a:r>
          </a:p>
          <a:p>
            <a:pPr defTabSz="363538" fontAlgn="auto">
              <a:lnSpc>
                <a:spcPct val="120000"/>
              </a:lnSpc>
              <a:spcBef>
                <a:spcPts val="0"/>
              </a:spcBef>
              <a:spcAft>
                <a:spcPts val="0"/>
              </a:spcAft>
              <a:defRPr/>
            </a:pPr>
            <a:r>
              <a:rPr lang="en-US" altLang="zh-CN" sz="1400"/>
              <a:t>	</a:t>
            </a:r>
            <a:r>
              <a:rPr lang="en-US" altLang="zh-CN" sz="1400">
                <a:solidFill>
                  <a:srgbClr val="008000"/>
                </a:solidFill>
              </a:rPr>
              <a:t>//</a:t>
            </a:r>
            <a:r>
              <a:rPr lang="zh-CN" altLang="en-US" sz="1400">
                <a:solidFill>
                  <a:srgbClr val="008000"/>
                </a:solidFill>
              </a:rPr>
              <a:t>定义数组，存放成绩</a:t>
            </a:r>
          </a:p>
          <a:p>
            <a:pPr defTabSz="363538" fontAlgn="auto">
              <a:lnSpc>
                <a:spcPct val="120000"/>
              </a:lnSpc>
              <a:spcBef>
                <a:spcPts val="0"/>
              </a:spcBef>
              <a:spcAft>
                <a:spcPts val="0"/>
              </a:spcAft>
              <a:defRPr/>
            </a:pPr>
            <a:r>
              <a:rPr lang="zh-CN" altLang="en-US" sz="1400"/>
              <a:t>	</a:t>
            </a:r>
            <a:r>
              <a:rPr lang="en-US" altLang="zh-CN" sz="1400"/>
              <a:t>float *search(float (*pointer)[4],int n);	</a:t>
            </a:r>
            <a:r>
              <a:rPr lang="en-US" altLang="zh-CN" sz="1400">
                <a:solidFill>
                  <a:srgbClr val="008000"/>
                </a:solidFill>
              </a:rPr>
              <a:t>//</a:t>
            </a:r>
            <a:r>
              <a:rPr lang="zh-CN" altLang="en-US" sz="1400">
                <a:solidFill>
                  <a:srgbClr val="008000"/>
                </a:solidFill>
              </a:rPr>
              <a:t>函数声明</a:t>
            </a:r>
          </a:p>
          <a:p>
            <a:pPr defTabSz="363538" fontAlgn="auto">
              <a:lnSpc>
                <a:spcPct val="120000"/>
              </a:lnSpc>
              <a:spcBef>
                <a:spcPts val="0"/>
              </a:spcBef>
              <a:spcAft>
                <a:spcPts val="0"/>
              </a:spcAft>
              <a:defRPr/>
            </a:pPr>
            <a:r>
              <a:rPr lang="zh-CN" altLang="en-US" sz="1400"/>
              <a:t>	</a:t>
            </a:r>
            <a:r>
              <a:rPr lang="en-US" altLang="zh-CN" sz="1400">
                <a:solidFill>
                  <a:schemeClr val="accent6"/>
                </a:solidFill>
              </a:rPr>
              <a:t>float *p;</a:t>
            </a:r>
          </a:p>
          <a:p>
            <a:pPr defTabSz="363538" fontAlgn="auto">
              <a:lnSpc>
                <a:spcPct val="120000"/>
              </a:lnSpc>
              <a:spcBef>
                <a:spcPts val="0"/>
              </a:spcBef>
              <a:spcAft>
                <a:spcPts val="0"/>
              </a:spcAft>
              <a:defRPr/>
            </a:pPr>
            <a:r>
              <a:rPr lang="en-US" altLang="zh-CN" sz="1400"/>
              <a:t>	int i,k;</a:t>
            </a:r>
          </a:p>
          <a:p>
            <a:pPr defTabSz="363538" fontAlgn="auto">
              <a:lnSpc>
                <a:spcPct val="120000"/>
              </a:lnSpc>
              <a:spcBef>
                <a:spcPts val="0"/>
              </a:spcBef>
              <a:spcAft>
                <a:spcPts val="0"/>
              </a:spcAft>
              <a:defRPr/>
            </a:pPr>
            <a:r>
              <a:rPr lang="en-US" altLang="zh-CN" sz="1400"/>
              <a:t>	printf("enter the number of student:");</a:t>
            </a:r>
          </a:p>
          <a:p>
            <a:pPr defTabSz="363538" fontAlgn="auto">
              <a:lnSpc>
                <a:spcPct val="120000"/>
              </a:lnSpc>
              <a:spcBef>
                <a:spcPts val="0"/>
              </a:spcBef>
              <a:spcAft>
                <a:spcPts val="0"/>
              </a:spcAft>
              <a:defRPr/>
            </a:pPr>
            <a:r>
              <a:rPr lang="en-US" altLang="zh-CN" sz="1400"/>
              <a:t>	scanf("%d",&amp;k);	</a:t>
            </a:r>
            <a:r>
              <a:rPr lang="en-US" altLang="zh-CN" sz="1400">
                <a:solidFill>
                  <a:srgbClr val="008000"/>
                </a:solidFill>
              </a:rPr>
              <a:t>//</a:t>
            </a:r>
            <a:r>
              <a:rPr lang="zh-CN" altLang="en-US" sz="1400">
                <a:solidFill>
                  <a:srgbClr val="008000"/>
                </a:solidFill>
              </a:rPr>
              <a:t>输入要找的学生的序号</a:t>
            </a:r>
          </a:p>
          <a:p>
            <a:pPr defTabSz="363538" fontAlgn="auto">
              <a:lnSpc>
                <a:spcPct val="120000"/>
              </a:lnSpc>
              <a:spcBef>
                <a:spcPts val="0"/>
              </a:spcBef>
              <a:spcAft>
                <a:spcPts val="0"/>
              </a:spcAft>
              <a:defRPr/>
            </a:pPr>
            <a:r>
              <a:rPr lang="zh-CN" altLang="en-US" sz="1400"/>
              <a:t>	</a:t>
            </a:r>
            <a:r>
              <a:rPr lang="en-US" altLang="zh-CN" sz="1400"/>
              <a:t>printf("The scores of No.%d are:\n",k);</a:t>
            </a:r>
          </a:p>
          <a:p>
            <a:pPr defTabSz="363538" fontAlgn="auto">
              <a:lnSpc>
                <a:spcPct val="120000"/>
              </a:lnSpc>
              <a:spcBef>
                <a:spcPts val="0"/>
              </a:spcBef>
              <a:spcAft>
                <a:spcPts val="0"/>
              </a:spcAft>
              <a:defRPr/>
            </a:pPr>
            <a:r>
              <a:rPr lang="en-US" altLang="zh-CN" sz="1400"/>
              <a:t>	</a:t>
            </a:r>
            <a:r>
              <a:rPr lang="en-US" altLang="zh-CN" sz="1400">
                <a:solidFill>
                  <a:schemeClr val="accent6"/>
                </a:solidFill>
              </a:rPr>
              <a:t>p=search(score,k);</a:t>
            </a:r>
            <a:r>
              <a:rPr lang="en-US" altLang="zh-CN" sz="140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search</a:t>
            </a:r>
            <a:r>
              <a:rPr lang="zh-CN" altLang="en-US" sz="1400">
                <a:solidFill>
                  <a:srgbClr val="008000"/>
                </a:solidFill>
              </a:rPr>
              <a:t>函数，返回</a:t>
            </a:r>
            <a:r>
              <a:rPr lang="en-US" altLang="zh-CN" sz="1400">
                <a:solidFill>
                  <a:srgbClr val="008000"/>
                </a:solidFill>
              </a:rPr>
              <a:t>score[k][0]</a:t>
            </a:r>
            <a:r>
              <a:rPr lang="zh-CN" altLang="en-US" sz="1400">
                <a:solidFill>
                  <a:srgbClr val="008000"/>
                </a:solidFill>
              </a:rPr>
              <a:t>的地址</a:t>
            </a:r>
          </a:p>
          <a:p>
            <a:pPr defTabSz="363538" fontAlgn="auto">
              <a:lnSpc>
                <a:spcPct val="120000"/>
              </a:lnSpc>
              <a:spcBef>
                <a:spcPts val="0"/>
              </a:spcBef>
              <a:spcAft>
                <a:spcPts val="0"/>
              </a:spcAft>
              <a:defRPr/>
            </a:pPr>
            <a:r>
              <a:rPr lang="zh-CN" altLang="en-US" sz="1400"/>
              <a:t>	</a:t>
            </a:r>
            <a:r>
              <a:rPr lang="en-US" altLang="zh-CN" sz="1400"/>
              <a:t>for(i=0;i&lt;4;i++)</a:t>
            </a:r>
          </a:p>
          <a:p>
            <a:pPr defTabSz="363538" fontAlgn="auto">
              <a:lnSpc>
                <a:spcPct val="120000"/>
              </a:lnSpc>
              <a:spcBef>
                <a:spcPts val="0"/>
              </a:spcBef>
              <a:spcAft>
                <a:spcPts val="0"/>
              </a:spcAft>
              <a:defRPr/>
            </a:pPr>
            <a:r>
              <a:rPr lang="en-US" altLang="zh-CN" sz="1400"/>
              <a:t>		printf("%5.2f\t",*(p+i));	</a:t>
            </a:r>
            <a:r>
              <a:rPr lang="en-US" altLang="zh-CN" sz="1400">
                <a:solidFill>
                  <a:srgbClr val="008000"/>
                </a:solidFill>
              </a:rPr>
              <a:t>//</a:t>
            </a:r>
            <a:r>
              <a:rPr lang="zh-CN" altLang="en-US" sz="1400">
                <a:solidFill>
                  <a:srgbClr val="008000"/>
                </a:solidFill>
              </a:rPr>
              <a:t>输出</a:t>
            </a:r>
            <a:r>
              <a:rPr lang="en-US" altLang="zh-CN" sz="1400">
                <a:solidFill>
                  <a:srgbClr val="008000"/>
                </a:solidFill>
              </a:rPr>
              <a:t>score[k][0]~score[k][3]</a:t>
            </a:r>
            <a:r>
              <a:rPr lang="zh-CN" altLang="en-US" sz="1400">
                <a:solidFill>
                  <a:srgbClr val="008000"/>
                </a:solidFill>
              </a:rPr>
              <a:t>的值</a:t>
            </a:r>
          </a:p>
          <a:p>
            <a:pPr defTabSz="363538" fontAlgn="auto">
              <a:lnSpc>
                <a:spcPct val="120000"/>
              </a:lnSpc>
              <a:spcBef>
                <a:spcPts val="0"/>
              </a:spcBef>
              <a:spcAft>
                <a:spcPts val="0"/>
              </a:spcAft>
              <a:defRPr/>
            </a:pPr>
            <a:r>
              <a:rPr lang="zh-CN" altLang="en-US" sz="1400"/>
              <a:t>	</a:t>
            </a:r>
            <a:r>
              <a:rPr lang="en-US" altLang="zh-CN" sz="1400"/>
              <a:t>printf("\n");</a:t>
            </a:r>
          </a:p>
          <a:p>
            <a:pPr defTabSz="363538" fontAlgn="auto">
              <a:lnSpc>
                <a:spcPct val="120000"/>
              </a:lnSpc>
              <a:spcBef>
                <a:spcPts val="0"/>
              </a:spcBef>
              <a:spcAft>
                <a:spcPts val="0"/>
              </a:spcAft>
              <a:defRPr/>
            </a:pPr>
            <a:r>
              <a:rPr lang="en-US" altLang="zh-CN" sz="1400"/>
              <a:t>	return 0;</a:t>
            </a:r>
          </a:p>
          <a:p>
            <a:pPr defTabSz="363538" fontAlgn="auto">
              <a:lnSpc>
                <a:spcPct val="120000"/>
              </a:lnSpc>
              <a:spcBef>
                <a:spcPts val="0"/>
              </a:spcBef>
              <a:spcAft>
                <a:spcPts val="0"/>
              </a:spcAft>
              <a:defRPr/>
            </a:pPr>
            <a:r>
              <a:rPr lang="en-US" altLang="zh-CN" sz="1400"/>
              <a:t>}</a:t>
            </a:r>
          </a:p>
          <a:p>
            <a:pPr defTabSz="363538" fontAlgn="auto">
              <a:lnSpc>
                <a:spcPct val="120000"/>
              </a:lnSpc>
              <a:spcBef>
                <a:spcPts val="0"/>
              </a:spcBef>
              <a:spcAft>
                <a:spcPts val="0"/>
              </a:spcAft>
              <a:defRPr/>
            </a:pPr>
            <a:endParaRPr lang="en-US" altLang="zh-CN" sz="1400"/>
          </a:p>
          <a:p>
            <a:pPr defTabSz="363538" fontAlgn="auto">
              <a:lnSpc>
                <a:spcPct val="120000"/>
              </a:lnSpc>
              <a:spcBef>
                <a:spcPts val="0"/>
              </a:spcBef>
              <a:spcAft>
                <a:spcPts val="0"/>
              </a:spcAft>
              <a:defRPr/>
            </a:pPr>
            <a:r>
              <a:rPr lang="en-US" altLang="zh-CN" sz="1400">
                <a:solidFill>
                  <a:schemeClr val="accent6"/>
                </a:solidFill>
              </a:rPr>
              <a:t>float *search(float (*pointer)[4],int n)</a:t>
            </a:r>
          </a:p>
          <a:p>
            <a:pPr defTabSz="363538" fontAlgn="auto">
              <a:lnSpc>
                <a:spcPct val="120000"/>
              </a:lnSpc>
              <a:spcBef>
                <a:spcPts val="0"/>
              </a:spcBef>
              <a:spcAft>
                <a:spcPts val="0"/>
              </a:spcAft>
              <a:defRPr/>
            </a:pPr>
            <a:r>
              <a:rPr lang="en-US" altLang="zh-CN" sz="1400">
                <a:solidFill>
                  <a:srgbClr val="008000"/>
                </a:solidFill>
              </a:rPr>
              <a:t>//</a:t>
            </a:r>
            <a:r>
              <a:rPr lang="zh-CN" altLang="en-US" sz="1400">
                <a:solidFill>
                  <a:srgbClr val="008000"/>
                </a:solidFill>
              </a:rPr>
              <a:t>形参</a:t>
            </a:r>
            <a:r>
              <a:rPr lang="en-US" altLang="zh-CN" sz="1400">
                <a:solidFill>
                  <a:srgbClr val="008000"/>
                </a:solidFill>
              </a:rPr>
              <a:t>pointer</a:t>
            </a:r>
            <a:r>
              <a:rPr lang="zh-CN" altLang="en-US" sz="1400">
                <a:solidFill>
                  <a:srgbClr val="008000"/>
                </a:solidFill>
              </a:rPr>
              <a:t>是指向一维数组的指针变量</a:t>
            </a:r>
          </a:p>
          <a:p>
            <a:pPr defTabSz="363538" fontAlgn="auto">
              <a:lnSpc>
                <a:spcPct val="120000"/>
              </a:lnSpc>
              <a:spcBef>
                <a:spcPts val="0"/>
              </a:spcBef>
              <a:spcAft>
                <a:spcPts val="0"/>
              </a:spcAft>
              <a:defRPr/>
            </a:pPr>
            <a:r>
              <a:rPr lang="en-US" altLang="zh-CN" sz="1400"/>
              <a:t>{	</a:t>
            </a:r>
            <a:r>
              <a:rPr lang="en-US" altLang="zh-CN" sz="1400">
                <a:solidFill>
                  <a:schemeClr val="accent6"/>
                </a:solidFill>
              </a:rPr>
              <a:t>float *pt;</a:t>
            </a:r>
          </a:p>
          <a:p>
            <a:pPr defTabSz="363538" fontAlgn="auto">
              <a:lnSpc>
                <a:spcPct val="120000"/>
              </a:lnSpc>
              <a:spcBef>
                <a:spcPts val="0"/>
              </a:spcBef>
              <a:spcAft>
                <a:spcPts val="0"/>
              </a:spcAft>
              <a:defRPr/>
            </a:pPr>
            <a:r>
              <a:rPr lang="en-US" altLang="zh-CN" sz="1400"/>
              <a:t>	pt=*(pointer+n);	</a:t>
            </a:r>
            <a:r>
              <a:rPr lang="en-US" altLang="zh-CN" sz="1400">
                <a:solidFill>
                  <a:srgbClr val="008000"/>
                </a:solidFill>
              </a:rPr>
              <a:t>//pt</a:t>
            </a:r>
            <a:r>
              <a:rPr lang="zh-CN" altLang="en-US" sz="1400">
                <a:solidFill>
                  <a:srgbClr val="008000"/>
                </a:solidFill>
              </a:rPr>
              <a:t>的值是</a:t>
            </a:r>
            <a:r>
              <a:rPr lang="en-US" altLang="zh-CN" sz="1400">
                <a:solidFill>
                  <a:srgbClr val="008000"/>
                </a:solidFill>
              </a:rPr>
              <a:t>&amp;score[k][0]</a:t>
            </a:r>
          </a:p>
          <a:p>
            <a:pPr defTabSz="363538" fontAlgn="auto">
              <a:lnSpc>
                <a:spcPct val="120000"/>
              </a:lnSpc>
              <a:spcBef>
                <a:spcPts val="0"/>
              </a:spcBef>
              <a:spcAft>
                <a:spcPts val="0"/>
              </a:spcAft>
              <a:defRPr/>
            </a:pPr>
            <a:r>
              <a:rPr lang="en-US" altLang="zh-CN" sz="1400"/>
              <a:t>	</a:t>
            </a:r>
            <a:r>
              <a:rPr lang="en-US" altLang="zh-CN" sz="1400">
                <a:solidFill>
                  <a:schemeClr val="accent6"/>
                </a:solidFill>
              </a:rPr>
              <a:t>return(pt);</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cxnSp>
        <p:nvCxnSpPr>
          <p:cNvPr id="12" name="直接连接符 11">
            <a:extLst>
              <a:ext uri="{FF2B5EF4-FFF2-40B4-BE49-F238E27FC236}"/>
            </a:extLst>
          </p:cNvPr>
          <p:cNvCxnSpPr>
            <a:cxnSpLocks/>
          </p:cNvCxnSpPr>
          <p:nvPr/>
        </p:nvCxnSpPr>
        <p:spPr>
          <a:xfrm>
            <a:off x="6118225" y="1873250"/>
            <a:ext cx="0" cy="4268788"/>
          </a:xfrm>
          <a:prstGeom prst="line">
            <a:avLst/>
          </a:prstGeom>
        </p:spPr>
        <p:style>
          <a:lnRef idx="1">
            <a:schemeClr val="accent1"/>
          </a:lnRef>
          <a:fillRef idx="0">
            <a:schemeClr val="accent1"/>
          </a:fillRef>
          <a:effectRef idx="0">
            <a:schemeClr val="accent1"/>
          </a:effectRef>
          <a:fontRef idx="minor">
            <a:schemeClr val="tx1"/>
          </a:fontRef>
        </p:style>
      </p:cxnSp>
      <p:grpSp>
        <p:nvGrpSpPr>
          <p:cNvPr id="115717" name="组合 17"/>
          <p:cNvGrpSpPr>
            <a:grpSpLocks/>
          </p:cNvGrpSpPr>
          <p:nvPr/>
        </p:nvGrpSpPr>
        <p:grpSpPr bwMode="auto">
          <a:xfrm>
            <a:off x="5956300" y="2395538"/>
            <a:ext cx="325438" cy="258762"/>
            <a:chOff x="5926033" y="1926699"/>
            <a:chExt cx="325496" cy="260107"/>
          </a:xfrm>
        </p:grpSpPr>
        <p:sp>
          <p:nvSpPr>
            <p:cNvPr id="19" name="MH_Other_2">
              <a:extLst>
                <a:ext uri="{FF2B5EF4-FFF2-40B4-BE49-F238E27FC236}"/>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0" name="MH_Other_3">
              <a:extLst>
                <a:ext uri="{FF2B5EF4-FFF2-40B4-BE49-F238E27FC236}"/>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1" name="MH_Other_4">
              <a:extLst>
                <a:ext uri="{FF2B5EF4-FFF2-40B4-BE49-F238E27FC236}"/>
              </a:extLst>
            </p:cNvPr>
            <p:cNvSpPr/>
            <p:nvPr>
              <p:custDataLst>
                <p:tags r:id="rId9"/>
              </p:custDataLst>
            </p:nvPr>
          </p:nvSpPr>
          <p:spPr>
            <a:xfrm>
              <a:off x="5960964" y="1941060"/>
              <a:ext cx="269923" cy="54256"/>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2" name="MH_Other_5">
              <a:extLst>
                <a:ext uri="{FF2B5EF4-FFF2-40B4-BE49-F238E27FC236}"/>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3" name="MH_Other_6">
              <a:extLst>
                <a:ext uri="{FF2B5EF4-FFF2-40B4-BE49-F238E27FC236}"/>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4" name="MH_Other_7">
              <a:extLst>
                <a:ext uri="{FF2B5EF4-FFF2-40B4-BE49-F238E27FC236}"/>
              </a:extLst>
            </p:cNvPr>
            <p:cNvSpPr/>
            <p:nvPr>
              <p:custDataLst>
                <p:tags r:id="rId12"/>
              </p:custDataLst>
            </p:nvPr>
          </p:nvSpPr>
          <p:spPr>
            <a:xfrm>
              <a:off x="5960964" y="2114998"/>
              <a:ext cx="269923" cy="54256"/>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grpSp>
        <p:nvGrpSpPr>
          <p:cNvPr id="115718" name="组合 24"/>
          <p:cNvGrpSpPr>
            <a:grpSpLocks/>
          </p:cNvGrpSpPr>
          <p:nvPr/>
        </p:nvGrpSpPr>
        <p:grpSpPr bwMode="auto">
          <a:xfrm>
            <a:off x="5949950" y="5419725"/>
            <a:ext cx="325438" cy="260350"/>
            <a:chOff x="5926033" y="5434781"/>
            <a:chExt cx="325496" cy="260106"/>
          </a:xfrm>
        </p:grpSpPr>
        <p:sp>
          <p:nvSpPr>
            <p:cNvPr id="26" name="MH_Other_8">
              <a:extLst>
                <a:ext uri="{FF2B5EF4-FFF2-40B4-BE49-F238E27FC236}"/>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7" name="MH_Other_9">
              <a:extLst>
                <a:ext uri="{FF2B5EF4-FFF2-40B4-BE49-F238E27FC236}"/>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8" name="MH_Other_10">
              <a:extLst>
                <a:ext uri="{FF2B5EF4-FFF2-40B4-BE49-F238E27FC236}"/>
              </a:extLst>
            </p:cNvPr>
            <p:cNvSpPr/>
            <p:nvPr>
              <p:custDataLst>
                <p:tags r:id="rId3"/>
              </p:custDataLst>
            </p:nvPr>
          </p:nvSpPr>
          <p:spPr>
            <a:xfrm>
              <a:off x="5960964" y="5449056"/>
              <a:ext cx="269923"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9" name="MH_Other_11">
              <a:extLst>
                <a:ext uri="{FF2B5EF4-FFF2-40B4-BE49-F238E27FC236}"/>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0" name="MH_Other_12">
              <a:extLst>
                <a:ext uri="{FF2B5EF4-FFF2-40B4-BE49-F238E27FC236}"/>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1" name="MH_Other_13">
              <a:extLst>
                <a:ext uri="{FF2B5EF4-FFF2-40B4-BE49-F238E27FC236}"/>
              </a:extLst>
            </p:cNvPr>
            <p:cNvSpPr/>
            <p:nvPr>
              <p:custDataLst>
                <p:tags r:id="rId6"/>
              </p:custDataLst>
            </p:nvPr>
          </p:nvSpPr>
          <p:spPr>
            <a:xfrm>
              <a:off x="5960964" y="5623517"/>
              <a:ext cx="269923"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pic>
        <p:nvPicPr>
          <p:cNvPr id="115719" name="图片 4"/>
          <p:cNvPicPr>
            <a:picLocks noChangeAspect="1"/>
          </p:cNvPicPr>
          <p:nvPr/>
        </p:nvPicPr>
        <p:blipFill>
          <a:blip r:embed="rId15"/>
          <a:srcRect/>
          <a:stretch>
            <a:fillRect/>
          </a:stretch>
        </p:blipFill>
        <p:spPr bwMode="auto">
          <a:xfrm>
            <a:off x="2265363" y="5514975"/>
            <a:ext cx="3467100" cy="981075"/>
          </a:xfrm>
          <a:prstGeom prst="rect">
            <a:avLst/>
          </a:prstGeom>
          <a:noFill/>
          <a:ln w="9525">
            <a:noFill/>
            <a:miter lim="800000"/>
            <a:headEnd/>
            <a:tailEnd/>
          </a:ln>
        </p:spPr>
      </p:pic>
      <p:graphicFrame>
        <p:nvGraphicFramePr>
          <p:cNvPr id="6" name="表格 5"/>
          <p:cNvGraphicFramePr>
            <a:graphicFrameLocks noGrp="1"/>
          </p:cNvGraphicFramePr>
          <p:nvPr/>
        </p:nvGraphicFramePr>
        <p:xfrm>
          <a:off x="6972300" y="4068763"/>
          <a:ext cx="3811588" cy="1219200"/>
        </p:xfrm>
        <a:graphic>
          <a:graphicData uri="http://schemas.openxmlformats.org/drawingml/2006/table">
            <a:tbl>
              <a:tblPr>
                <a:tableStyleId>{5C22544A-7EE6-4342-B048-85BDC9FD1C3A}</a:tableStyleId>
              </a:tblPr>
              <a:tblGrid>
                <a:gridCol w="1008000">
                  <a:extLst>
                    <a:ext uri="{9D8B030D-6E8A-4147-A177-3AD203B41FA5}"/>
                  </a:extLst>
                </a:gridCol>
                <a:gridCol w="701021">
                  <a:extLst>
                    <a:ext uri="{9D8B030D-6E8A-4147-A177-3AD203B41FA5}"/>
                  </a:extLst>
                </a:gridCol>
                <a:gridCol w="701021">
                  <a:extLst>
                    <a:ext uri="{9D8B030D-6E8A-4147-A177-3AD203B41FA5}"/>
                  </a:extLst>
                </a:gridCol>
                <a:gridCol w="701021">
                  <a:extLst>
                    <a:ext uri="{9D8B030D-6E8A-4147-A177-3AD203B41FA5}"/>
                  </a:extLst>
                </a:gridCol>
                <a:gridCol w="701021">
                  <a:extLst>
                    <a:ext uri="{9D8B030D-6E8A-4147-A177-3AD203B41FA5}"/>
                  </a:extLst>
                </a:gridCol>
              </a:tblGrid>
              <a:tr h="0">
                <a:tc>
                  <a:txBody>
                    <a:bodyPr/>
                    <a:lstStyle/>
                    <a:p>
                      <a:r>
                        <a:rPr lang="en-US" altLang="zh-CN" sz="1400"/>
                        <a:t>pointer</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pPr algn="ctr"/>
                      <a:r>
                        <a:rPr lang="en-US" altLang="zh-CN" sz="1400"/>
                        <a:t>score</a:t>
                      </a:r>
                      <a:r>
                        <a:rPr lang="zh-CN" altLang="en-US" sz="1400"/>
                        <a:t>数组</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400"/>
                    </a:p>
                  </a:txBody>
                  <a:tcPr/>
                </a:tc>
                <a:tc hMerge="1">
                  <a:txBody>
                    <a:bodyPr/>
                    <a:lstStyle/>
                    <a:p>
                      <a:endParaRPr lang="zh-CN" altLang="en-US" sz="1400"/>
                    </a:p>
                  </a:txBody>
                  <a:tcPr/>
                </a:tc>
                <a:tc hMerge="1">
                  <a:txBody>
                    <a:bodyPr/>
                    <a:lstStyle/>
                    <a:p>
                      <a:endParaRPr lang="zh-CN" altLang="en-US" sz="1400"/>
                    </a:p>
                  </a:txBody>
                  <a:tcPr/>
                </a:tc>
                <a:extLst>
                  <a:ext uri="{0D108BD9-81ED-4DB2-BD59-A6C34878D82A}"/>
                </a:extLst>
              </a:tr>
              <a:tr h="0">
                <a:tc>
                  <a:txBody>
                    <a:bodyPr/>
                    <a:lstStyle/>
                    <a:p>
                      <a:r>
                        <a:rPr lang="en-US" altLang="zh-CN" sz="1400"/>
                        <a:t>pointer+1</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60</a:t>
                      </a:r>
                      <a:endParaRPr lang="zh-CN" altLang="en-US" sz="1400"/>
                    </a:p>
                  </a:txBody>
                  <a:tcPr>
                    <a:lnL w="12700" cmpd="sng">
                      <a:noFill/>
                    </a:lnL>
                    <a:lnT w="12700" cmpd="sng">
                      <a:noFill/>
                    </a:lnT>
                  </a:tcPr>
                </a:tc>
                <a:tc>
                  <a:txBody>
                    <a:bodyPr/>
                    <a:lstStyle/>
                    <a:p>
                      <a:pPr algn="ctr"/>
                      <a:r>
                        <a:rPr lang="en-US" altLang="zh-CN" sz="1400"/>
                        <a:t>70</a:t>
                      </a:r>
                      <a:endParaRPr lang="zh-CN" altLang="en-US" sz="1400"/>
                    </a:p>
                  </a:txBody>
                  <a:tcPr>
                    <a:lnT w="12700" cmpd="sng">
                      <a:noFill/>
                    </a:lnT>
                  </a:tcPr>
                </a:tc>
                <a:tc>
                  <a:txBody>
                    <a:bodyPr/>
                    <a:lstStyle/>
                    <a:p>
                      <a:pPr algn="ctr"/>
                      <a:r>
                        <a:rPr lang="en-US" altLang="zh-CN" sz="1400"/>
                        <a:t>80</a:t>
                      </a:r>
                      <a:endParaRPr lang="zh-CN" altLang="en-US" sz="1400"/>
                    </a:p>
                  </a:txBody>
                  <a:tcPr>
                    <a:lnT w="12700" cmpd="sng">
                      <a:noFill/>
                    </a:lnT>
                  </a:tcPr>
                </a:tc>
                <a:tc>
                  <a:txBody>
                    <a:bodyPr/>
                    <a:lstStyle/>
                    <a:p>
                      <a:pPr algn="ctr"/>
                      <a:r>
                        <a:rPr lang="en-US" altLang="zh-CN" sz="1400"/>
                        <a:t>90</a:t>
                      </a:r>
                      <a:endParaRPr lang="zh-CN" altLang="en-US" sz="1400"/>
                    </a:p>
                  </a:txBody>
                  <a:tcPr>
                    <a:lnT w="12700" cmpd="sng">
                      <a:noFill/>
                    </a:lnT>
                  </a:tcPr>
                </a:tc>
                <a:extLst>
                  <a:ext uri="{0D108BD9-81ED-4DB2-BD59-A6C34878D82A}"/>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56</a:t>
                      </a:r>
                      <a:endParaRPr lang="zh-CN" altLang="en-US" sz="1400"/>
                    </a:p>
                  </a:txBody>
                  <a:tcPr>
                    <a:lnL w="12700" cmpd="sng">
                      <a:noFill/>
                    </a:lnL>
                  </a:tcPr>
                </a:tc>
                <a:tc>
                  <a:txBody>
                    <a:bodyPr/>
                    <a:lstStyle/>
                    <a:p>
                      <a:pPr algn="ctr"/>
                      <a:r>
                        <a:rPr lang="en-US" altLang="zh-CN" sz="1400"/>
                        <a:t>89</a:t>
                      </a:r>
                      <a:endParaRPr lang="zh-CN" altLang="en-US" sz="1400"/>
                    </a:p>
                  </a:txBody>
                  <a:tcPr/>
                </a:tc>
                <a:tc>
                  <a:txBody>
                    <a:bodyPr/>
                    <a:lstStyle/>
                    <a:p>
                      <a:pPr algn="ctr"/>
                      <a:r>
                        <a:rPr lang="en-US" altLang="zh-CN" sz="1400"/>
                        <a:t>67</a:t>
                      </a:r>
                      <a:endParaRPr lang="zh-CN" altLang="en-US" sz="1400"/>
                    </a:p>
                  </a:txBody>
                  <a:tcPr/>
                </a:tc>
                <a:tc>
                  <a:txBody>
                    <a:bodyPr/>
                    <a:lstStyle/>
                    <a:p>
                      <a:pPr algn="ctr"/>
                      <a:r>
                        <a:rPr lang="en-US" altLang="zh-CN" sz="1400"/>
                        <a:t>88</a:t>
                      </a:r>
                      <a:endParaRPr lang="zh-CN" altLang="en-US" sz="1400"/>
                    </a:p>
                  </a:txBody>
                  <a:tcPr/>
                </a:tc>
                <a:extLst>
                  <a:ext uri="{0D108BD9-81ED-4DB2-BD59-A6C34878D82A}"/>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34</a:t>
                      </a:r>
                      <a:endParaRPr lang="zh-CN" altLang="en-US" sz="1400"/>
                    </a:p>
                  </a:txBody>
                  <a:tcPr>
                    <a:lnL w="12700" cmpd="sng">
                      <a:noFill/>
                    </a:lnL>
                  </a:tcPr>
                </a:tc>
                <a:tc>
                  <a:txBody>
                    <a:bodyPr/>
                    <a:lstStyle/>
                    <a:p>
                      <a:pPr algn="ctr"/>
                      <a:r>
                        <a:rPr lang="en-US" altLang="zh-CN" sz="1400"/>
                        <a:t>78</a:t>
                      </a:r>
                      <a:endParaRPr lang="zh-CN" altLang="en-US" sz="1400"/>
                    </a:p>
                  </a:txBody>
                  <a:tcPr/>
                </a:tc>
                <a:tc>
                  <a:txBody>
                    <a:bodyPr/>
                    <a:lstStyle/>
                    <a:p>
                      <a:pPr algn="ctr"/>
                      <a:r>
                        <a:rPr lang="en-US" altLang="zh-CN" sz="1400"/>
                        <a:t>90</a:t>
                      </a:r>
                      <a:endParaRPr lang="zh-CN" altLang="en-US" sz="1400"/>
                    </a:p>
                  </a:txBody>
                  <a:tcPr/>
                </a:tc>
                <a:tc>
                  <a:txBody>
                    <a:bodyPr/>
                    <a:lstStyle/>
                    <a:p>
                      <a:pPr algn="ctr"/>
                      <a:r>
                        <a:rPr lang="en-US" altLang="zh-CN" sz="1400"/>
                        <a:t>66</a:t>
                      </a:r>
                      <a:endParaRPr lang="zh-CN" altLang="en-US" sz="1400"/>
                    </a:p>
                  </a:txBody>
                  <a:tcPr/>
                </a:tc>
                <a:extLst>
                  <a:ext uri="{0D108BD9-81ED-4DB2-BD59-A6C34878D82A}"/>
                </a:extLst>
              </a:tr>
            </a:tbl>
          </a:graphicData>
        </a:graphic>
      </p:graphicFrame>
      <p:cxnSp>
        <p:nvCxnSpPr>
          <p:cNvPr id="32" name="直接箭头连接符 31"/>
          <p:cNvCxnSpPr/>
          <p:nvPr/>
        </p:nvCxnSpPr>
        <p:spPr>
          <a:xfrm>
            <a:off x="7091363" y="4370388"/>
            <a:ext cx="862012"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7100888" y="4668838"/>
            <a:ext cx="862012"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标题 1"/>
          <p:cNvSpPr>
            <a:spLocks noGrp="1"/>
          </p:cNvSpPr>
          <p:nvPr>
            <p:ph type="title"/>
          </p:nvPr>
        </p:nvSpPr>
        <p:spPr>
          <a:xfrm>
            <a:off x="692150" y="215900"/>
            <a:ext cx="10515600" cy="954088"/>
          </a:xfrm>
        </p:spPr>
        <p:txBody>
          <a:bodyPr/>
          <a:lstStyle/>
          <a:p>
            <a:r>
              <a:rPr lang="zh-CN" altLang="en-US" smtClean="0"/>
              <a:t>返回指针值的函数</a:t>
            </a:r>
          </a:p>
        </p:txBody>
      </p:sp>
      <p:sp>
        <p:nvSpPr>
          <p:cNvPr id="117762" name="内容占位符 2"/>
          <p:cNvSpPr>
            <a:spLocks noGrp="1"/>
          </p:cNvSpPr>
          <p:nvPr>
            <p:ph idx="1"/>
          </p:nvPr>
        </p:nvSpPr>
        <p:spPr>
          <a:xfrm>
            <a:off x="550863" y="844550"/>
            <a:ext cx="11156950"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8.26】</a:t>
            </a:r>
            <a:r>
              <a:rPr lang="zh-CN" altLang="en-US" sz="2000" smtClean="0">
                <a:solidFill>
                  <a:schemeClr val="accent1"/>
                </a:solidFill>
              </a:rPr>
              <a:t>对例</a:t>
            </a:r>
            <a:r>
              <a:rPr lang="en-US" altLang="zh-CN" sz="2000" smtClean="0">
                <a:solidFill>
                  <a:schemeClr val="accent1"/>
                </a:solidFill>
              </a:rPr>
              <a:t>8.25</a:t>
            </a:r>
            <a:r>
              <a:rPr lang="zh-CN" altLang="en-US" sz="2000" smtClean="0">
                <a:solidFill>
                  <a:schemeClr val="accent1"/>
                </a:solidFill>
              </a:rPr>
              <a:t>中的学生，找出其中有不及格的课程的学生及其学生号。</a:t>
            </a:r>
          </a:p>
        </p:txBody>
      </p:sp>
      <p:sp>
        <p:nvSpPr>
          <p:cNvPr id="11" name="圆角矩形 12">
            <a:extLst>
              <a:ext uri="{FF2B5EF4-FFF2-40B4-BE49-F238E27FC236}"/>
            </a:extLst>
          </p:cNvPr>
          <p:cNvSpPr/>
          <p:nvPr/>
        </p:nvSpPr>
        <p:spPr>
          <a:xfrm>
            <a:off x="681993" y="1315375"/>
            <a:ext cx="10879753" cy="4171025"/>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float score[][4]={{60,70,80,90},{56,89,67,88},{34,78,90,66}};</a:t>
            </a:r>
          </a:p>
          <a:p>
            <a:pPr defTabSz="363538" fontAlgn="auto">
              <a:lnSpc>
                <a:spcPct val="120000"/>
              </a:lnSpc>
              <a:spcBef>
                <a:spcPts val="0"/>
              </a:spcBef>
              <a:spcAft>
                <a:spcPts val="0"/>
              </a:spcAft>
              <a:defRPr/>
            </a:pPr>
            <a:r>
              <a:rPr lang="en-US" altLang="zh-CN" sz="1400"/>
              <a:t>	</a:t>
            </a:r>
            <a:r>
              <a:rPr lang="en-US" altLang="zh-CN" sz="1400">
                <a:solidFill>
                  <a:srgbClr val="008000"/>
                </a:solidFill>
              </a:rPr>
              <a:t>//</a:t>
            </a:r>
            <a:r>
              <a:rPr lang="zh-CN" altLang="en-US" sz="1400">
                <a:solidFill>
                  <a:srgbClr val="008000"/>
                </a:solidFill>
              </a:rPr>
              <a:t>定义数组，存放成绩</a:t>
            </a:r>
          </a:p>
          <a:p>
            <a:pPr defTabSz="363538" fontAlgn="auto">
              <a:lnSpc>
                <a:spcPct val="120000"/>
              </a:lnSpc>
              <a:spcBef>
                <a:spcPts val="0"/>
              </a:spcBef>
              <a:spcAft>
                <a:spcPts val="0"/>
              </a:spcAft>
              <a:defRPr/>
            </a:pPr>
            <a:r>
              <a:rPr lang="zh-CN" altLang="en-US" sz="1400"/>
              <a:t>	</a:t>
            </a:r>
            <a:r>
              <a:rPr lang="en-US" altLang="zh-CN" sz="1400"/>
              <a:t>float *search(float (*pointer)[4]);	</a:t>
            </a:r>
            <a:r>
              <a:rPr lang="en-US" altLang="zh-CN" sz="1400">
                <a:solidFill>
                  <a:srgbClr val="008000"/>
                </a:solidFill>
              </a:rPr>
              <a:t>//</a:t>
            </a:r>
            <a:r>
              <a:rPr lang="zh-CN" altLang="en-US" sz="1400">
                <a:solidFill>
                  <a:srgbClr val="008000"/>
                </a:solidFill>
              </a:rPr>
              <a:t>函数声明</a:t>
            </a:r>
          </a:p>
          <a:p>
            <a:pPr defTabSz="363538" fontAlgn="auto">
              <a:lnSpc>
                <a:spcPct val="120000"/>
              </a:lnSpc>
              <a:spcBef>
                <a:spcPts val="0"/>
              </a:spcBef>
              <a:spcAft>
                <a:spcPts val="0"/>
              </a:spcAft>
              <a:defRPr/>
            </a:pPr>
            <a:r>
              <a:rPr lang="zh-CN" altLang="en-US" sz="1400"/>
              <a:t>	</a:t>
            </a:r>
            <a:r>
              <a:rPr lang="en-US" altLang="zh-CN" sz="1400">
                <a:solidFill>
                  <a:schemeClr val="accent6"/>
                </a:solidFill>
              </a:rPr>
              <a:t>float *p;</a:t>
            </a:r>
          </a:p>
          <a:p>
            <a:pPr defTabSz="363538" fontAlgn="auto">
              <a:lnSpc>
                <a:spcPct val="120000"/>
              </a:lnSpc>
              <a:spcBef>
                <a:spcPts val="0"/>
              </a:spcBef>
              <a:spcAft>
                <a:spcPts val="0"/>
              </a:spcAft>
              <a:defRPr/>
            </a:pPr>
            <a:r>
              <a:rPr lang="en-US" altLang="zh-CN" sz="1400"/>
              <a:t>	int i,j;</a:t>
            </a:r>
          </a:p>
          <a:p>
            <a:pPr defTabSz="363538" fontAlgn="auto">
              <a:lnSpc>
                <a:spcPct val="120000"/>
              </a:lnSpc>
              <a:spcBef>
                <a:spcPts val="0"/>
              </a:spcBef>
              <a:spcAft>
                <a:spcPts val="0"/>
              </a:spcAft>
              <a:defRPr/>
            </a:pPr>
            <a:r>
              <a:rPr lang="en-US" altLang="zh-CN" sz="1400"/>
              <a:t>	for(i=0;i&lt;3;i++)				</a:t>
            </a:r>
            <a:r>
              <a:rPr lang="en-US" altLang="zh-CN" sz="1400">
                <a:solidFill>
                  <a:srgbClr val="008000"/>
                </a:solidFill>
              </a:rPr>
              <a:t>//</a:t>
            </a:r>
            <a:r>
              <a:rPr lang="zh-CN" altLang="en-US" sz="1400">
                <a:solidFill>
                  <a:srgbClr val="008000"/>
                </a:solidFill>
              </a:rPr>
              <a:t>循环</a:t>
            </a:r>
            <a:r>
              <a:rPr lang="en-US" altLang="zh-CN" sz="1400">
                <a:solidFill>
                  <a:srgbClr val="008000"/>
                </a:solidFill>
              </a:rPr>
              <a:t>3</a:t>
            </a:r>
            <a:r>
              <a:rPr lang="zh-CN" altLang="en-US" sz="1400">
                <a:solidFill>
                  <a:srgbClr val="008000"/>
                </a:solidFill>
              </a:rPr>
              <a:t>次</a:t>
            </a:r>
          </a:p>
          <a:p>
            <a:pPr defTabSz="363538" fontAlgn="auto">
              <a:lnSpc>
                <a:spcPct val="120000"/>
              </a:lnSpc>
              <a:spcBef>
                <a:spcPts val="0"/>
              </a:spcBef>
              <a:spcAft>
                <a:spcPts val="0"/>
              </a:spcAft>
              <a:defRPr/>
            </a:pPr>
            <a:r>
              <a:rPr lang="zh-CN" altLang="en-US" sz="1400"/>
              <a:t>	</a:t>
            </a:r>
            <a:r>
              <a:rPr lang="en-US" altLang="zh-CN" sz="1400"/>
              <a:t>{	</a:t>
            </a:r>
            <a:r>
              <a:rPr lang="en-US" altLang="zh-CN" sz="1400">
                <a:solidFill>
                  <a:schemeClr val="accent6"/>
                </a:solidFill>
              </a:rPr>
              <a:t>p=search(score+i);</a:t>
            </a:r>
          </a:p>
          <a:p>
            <a:pPr defTabSz="363538" fontAlgn="auto">
              <a:lnSpc>
                <a:spcPct val="120000"/>
              </a:lnSpc>
              <a:spcBef>
                <a:spcPts val="0"/>
              </a:spcBef>
              <a:spcAft>
                <a:spcPts val="0"/>
              </a:spcAft>
              <a:defRPr/>
            </a:pPr>
            <a:r>
              <a:rPr lang="en-US" altLang="zh-CN" sz="1400">
                <a:solidFill>
                  <a:srgbClr val="008000"/>
                </a:solidFill>
              </a:rPr>
              <a:t>//</a:t>
            </a:r>
            <a:r>
              <a:rPr lang="zh-CN" altLang="en-US" sz="1400">
                <a:solidFill>
                  <a:srgbClr val="008000"/>
                </a:solidFill>
              </a:rPr>
              <a:t>调用</a:t>
            </a:r>
            <a:r>
              <a:rPr lang="en-US" altLang="zh-CN" sz="1400">
                <a:solidFill>
                  <a:srgbClr val="008000"/>
                </a:solidFill>
              </a:rPr>
              <a:t>search</a:t>
            </a:r>
            <a:r>
              <a:rPr lang="zh-CN" altLang="en-US" sz="1400">
                <a:solidFill>
                  <a:srgbClr val="008000"/>
                </a:solidFill>
              </a:rPr>
              <a:t>函数</a:t>
            </a:r>
            <a:r>
              <a:rPr lang="en-US" altLang="zh-CN" sz="1400">
                <a:solidFill>
                  <a:srgbClr val="008000"/>
                </a:solidFill>
              </a:rPr>
              <a:t>,</a:t>
            </a:r>
            <a:r>
              <a:rPr lang="zh-CN" altLang="en-US" sz="1400">
                <a:solidFill>
                  <a:srgbClr val="008000"/>
                </a:solidFill>
              </a:rPr>
              <a:t>如有不及格返回</a:t>
            </a:r>
            <a:r>
              <a:rPr lang="en-US" altLang="zh-CN" sz="1400">
                <a:solidFill>
                  <a:srgbClr val="008000"/>
                </a:solidFill>
              </a:rPr>
              <a:t>score[i][0]</a:t>
            </a:r>
            <a:r>
              <a:rPr lang="zh-CN" altLang="en-US" sz="1400">
                <a:solidFill>
                  <a:srgbClr val="008000"/>
                </a:solidFill>
              </a:rPr>
              <a:t>的地址</a:t>
            </a:r>
            <a:r>
              <a:rPr lang="en-US" altLang="zh-CN" sz="1400">
                <a:solidFill>
                  <a:srgbClr val="008000"/>
                </a:solidFill>
              </a:rPr>
              <a:t>,</a:t>
            </a:r>
            <a:r>
              <a:rPr lang="zh-CN" altLang="en-US" sz="1400">
                <a:solidFill>
                  <a:srgbClr val="008000"/>
                </a:solidFill>
              </a:rPr>
              <a:t>否则返回</a:t>
            </a:r>
            <a:r>
              <a:rPr lang="en-US" altLang="zh-CN" sz="1400">
                <a:solidFill>
                  <a:srgbClr val="008000"/>
                </a:solidFill>
              </a:rPr>
              <a:t>NULL</a:t>
            </a:r>
          </a:p>
          <a:p>
            <a:pPr defTabSz="363538" fontAlgn="auto">
              <a:lnSpc>
                <a:spcPct val="120000"/>
              </a:lnSpc>
              <a:spcBef>
                <a:spcPts val="0"/>
              </a:spcBef>
              <a:spcAft>
                <a:spcPts val="0"/>
              </a:spcAft>
              <a:defRPr/>
            </a:pPr>
            <a:r>
              <a:rPr lang="en-US" altLang="zh-CN" sz="1400"/>
              <a:t>		if(p==*(score+i))</a:t>
            </a:r>
          </a:p>
          <a:p>
            <a:pPr defTabSz="363538" fontAlgn="auto">
              <a:lnSpc>
                <a:spcPct val="120000"/>
              </a:lnSpc>
              <a:spcBef>
                <a:spcPts val="0"/>
              </a:spcBef>
              <a:spcAft>
                <a:spcPts val="0"/>
              </a:spcAft>
              <a:defRPr/>
            </a:pPr>
            <a:r>
              <a:rPr lang="en-US" altLang="zh-CN" sz="1400"/>
              <a:t>		</a:t>
            </a:r>
            <a:r>
              <a:rPr lang="en-US" altLang="zh-CN" sz="1400">
                <a:solidFill>
                  <a:srgbClr val="008000"/>
                </a:solidFill>
              </a:rPr>
              <a:t>//</a:t>
            </a:r>
            <a:r>
              <a:rPr lang="zh-CN" altLang="en-US" sz="1400">
                <a:solidFill>
                  <a:srgbClr val="008000"/>
                </a:solidFill>
              </a:rPr>
              <a:t>如果返回的是</a:t>
            </a:r>
            <a:r>
              <a:rPr lang="en-US" altLang="zh-CN" sz="1400">
                <a:solidFill>
                  <a:srgbClr val="008000"/>
                </a:solidFill>
              </a:rPr>
              <a:t>score[i][0]</a:t>
            </a:r>
            <a:r>
              <a:rPr lang="zh-CN" altLang="en-US" sz="1400">
                <a:solidFill>
                  <a:srgbClr val="008000"/>
                </a:solidFill>
              </a:rPr>
              <a:t>的地址，表示</a:t>
            </a:r>
            <a:r>
              <a:rPr lang="en-US" altLang="zh-CN" sz="1400">
                <a:solidFill>
                  <a:srgbClr val="008000"/>
                </a:solidFill>
              </a:rPr>
              <a:t>p</a:t>
            </a:r>
            <a:r>
              <a:rPr lang="zh-CN" altLang="en-US" sz="1400">
                <a:solidFill>
                  <a:srgbClr val="008000"/>
                </a:solidFill>
              </a:rPr>
              <a:t>的值不是</a:t>
            </a:r>
            <a:r>
              <a:rPr lang="en-US" altLang="zh-CN" sz="1400">
                <a:solidFill>
                  <a:srgbClr val="008000"/>
                </a:solidFill>
              </a:rPr>
              <a:t>NULL</a:t>
            </a:r>
          </a:p>
          <a:p>
            <a:pPr defTabSz="363538" fontAlgn="auto">
              <a:lnSpc>
                <a:spcPct val="120000"/>
              </a:lnSpc>
              <a:spcBef>
                <a:spcPts val="0"/>
              </a:spcBef>
              <a:spcAft>
                <a:spcPts val="0"/>
              </a:spcAft>
              <a:defRPr/>
            </a:pPr>
            <a:r>
              <a:rPr lang="en-US" altLang="zh-CN" sz="1400"/>
              <a:t>		{	printf("No.%d score:",i);</a:t>
            </a:r>
          </a:p>
          <a:p>
            <a:pPr defTabSz="363538" fontAlgn="auto">
              <a:lnSpc>
                <a:spcPct val="120000"/>
              </a:lnSpc>
              <a:spcBef>
                <a:spcPts val="0"/>
              </a:spcBef>
              <a:spcAft>
                <a:spcPts val="0"/>
              </a:spcAft>
              <a:defRPr/>
            </a:pPr>
            <a:r>
              <a:rPr lang="en-US" altLang="zh-CN" sz="1400"/>
              <a:t>	 		for(j=0;j&lt;4;j++)</a:t>
            </a:r>
          </a:p>
          <a:p>
            <a:pPr defTabSz="363538" fontAlgn="auto">
              <a:lnSpc>
                <a:spcPct val="120000"/>
              </a:lnSpc>
              <a:spcBef>
                <a:spcPts val="0"/>
              </a:spcBef>
              <a:spcAft>
                <a:spcPts val="0"/>
              </a:spcAft>
              <a:defRPr/>
            </a:pPr>
            <a:r>
              <a:rPr lang="en-US" altLang="zh-CN" sz="1400"/>
              <a:t>				printf("%5.2f  ",*(p+j));</a:t>
            </a:r>
          </a:p>
          <a:p>
            <a:pPr defTabSz="363538" fontAlgn="auto">
              <a:lnSpc>
                <a:spcPct val="120000"/>
              </a:lnSpc>
              <a:spcBef>
                <a:spcPts val="0"/>
              </a:spcBef>
              <a:spcAft>
                <a:spcPts val="0"/>
              </a:spcAft>
              <a:defRPr/>
            </a:pPr>
            <a:r>
              <a:rPr lang="en-US" altLang="zh-CN" sz="140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score[i][0]~score[i][3]</a:t>
            </a:r>
            <a:r>
              <a:rPr lang="zh-CN" altLang="en-US" sz="1400">
                <a:solidFill>
                  <a:srgbClr val="008000"/>
                </a:solidFill>
              </a:rPr>
              <a:t>的值</a:t>
            </a:r>
          </a:p>
          <a:p>
            <a:pPr defTabSz="363538" fontAlgn="auto">
              <a:lnSpc>
                <a:spcPct val="120000"/>
              </a:lnSpc>
              <a:spcBef>
                <a:spcPts val="0"/>
              </a:spcBef>
              <a:spcAft>
                <a:spcPts val="0"/>
              </a:spcAft>
              <a:defRPr/>
            </a:pPr>
            <a:r>
              <a:rPr lang="zh-CN" altLang="en-US" sz="1400"/>
              <a:t>	 		</a:t>
            </a:r>
            <a:r>
              <a:rPr lang="en-US" altLang="zh-CN" sz="1400"/>
              <a:t>printf("\n");</a:t>
            </a:r>
          </a:p>
          <a:p>
            <a:pPr defTabSz="363538" fontAlgn="auto">
              <a:lnSpc>
                <a:spcPct val="120000"/>
              </a:lnSpc>
              <a:spcBef>
                <a:spcPts val="0"/>
              </a:spcBef>
              <a:spcAft>
                <a:spcPts val="0"/>
              </a:spcAft>
              <a:defRPr/>
            </a:pPr>
            <a:r>
              <a:rPr lang="en-US" altLang="zh-CN" sz="1400"/>
              <a:t>		} </a:t>
            </a:r>
          </a:p>
          <a:p>
            <a:pPr defTabSz="363538" fontAlgn="auto">
              <a:lnSpc>
                <a:spcPct val="120000"/>
              </a:lnSpc>
              <a:spcBef>
                <a:spcPts val="0"/>
              </a:spcBef>
              <a:spcAft>
                <a:spcPts val="0"/>
              </a:spcAft>
              <a:defRPr/>
            </a:pPr>
            <a:r>
              <a:rPr lang="en-US" altLang="zh-CN" sz="1400"/>
              <a:t>	}</a:t>
            </a:r>
          </a:p>
          <a:p>
            <a:pPr defTabSz="363538" fontAlgn="auto">
              <a:lnSpc>
                <a:spcPct val="120000"/>
              </a:lnSpc>
              <a:spcBef>
                <a:spcPts val="0"/>
              </a:spcBef>
              <a:spcAft>
                <a:spcPts val="0"/>
              </a:spcAft>
              <a:defRPr/>
            </a:pPr>
            <a:r>
              <a:rPr lang="en-US" altLang="zh-CN" sz="1400"/>
              <a:t>	return 0; </a:t>
            </a:r>
          </a:p>
          <a:p>
            <a:pPr defTabSz="363538" fontAlgn="auto">
              <a:lnSpc>
                <a:spcPct val="120000"/>
              </a:lnSpc>
              <a:spcBef>
                <a:spcPts val="0"/>
              </a:spcBef>
              <a:spcAft>
                <a:spcPts val="0"/>
              </a:spcAft>
              <a:defRPr/>
            </a:pPr>
            <a:r>
              <a:rPr lang="en-US" altLang="zh-CN" sz="1400"/>
              <a:t>}</a:t>
            </a:r>
          </a:p>
          <a:p>
            <a:pPr defTabSz="363538" fontAlgn="auto">
              <a:lnSpc>
                <a:spcPct val="120000"/>
              </a:lnSpc>
              <a:spcBef>
                <a:spcPts val="0"/>
              </a:spcBef>
              <a:spcAft>
                <a:spcPts val="0"/>
              </a:spcAft>
              <a:defRPr/>
            </a:pPr>
            <a:endParaRPr lang="en-US" altLang="zh-CN" sz="1400"/>
          </a:p>
          <a:p>
            <a:pPr defTabSz="363538" fontAlgn="auto">
              <a:lnSpc>
                <a:spcPct val="120000"/>
              </a:lnSpc>
              <a:spcBef>
                <a:spcPts val="0"/>
              </a:spcBef>
              <a:spcAft>
                <a:spcPts val="0"/>
              </a:spcAft>
              <a:defRPr/>
            </a:pPr>
            <a:r>
              <a:rPr lang="en-US" altLang="zh-CN" sz="1400">
                <a:solidFill>
                  <a:schemeClr val="accent6"/>
                </a:solidFill>
              </a:rPr>
              <a:t>float *search(float (*pointer)[4])</a:t>
            </a:r>
          </a:p>
          <a:p>
            <a:pPr defTabSz="363538" fontAlgn="auto">
              <a:lnSpc>
                <a:spcPct val="120000"/>
              </a:lnSpc>
              <a:spcBef>
                <a:spcPts val="0"/>
              </a:spcBef>
              <a:spcAft>
                <a:spcPts val="0"/>
              </a:spcAft>
              <a:defRPr/>
            </a:pPr>
            <a:r>
              <a:rPr lang="en-US" altLang="zh-CN" sz="1400">
                <a:solidFill>
                  <a:srgbClr val="008000"/>
                </a:solidFill>
              </a:rPr>
              <a:t>//</a:t>
            </a:r>
            <a:r>
              <a:rPr lang="zh-CN" altLang="en-US" sz="1400">
                <a:solidFill>
                  <a:srgbClr val="008000"/>
                </a:solidFill>
              </a:rPr>
              <a:t>定义函数，形参</a:t>
            </a:r>
            <a:r>
              <a:rPr lang="en-US" altLang="zh-CN" sz="1400">
                <a:solidFill>
                  <a:srgbClr val="008000"/>
                </a:solidFill>
              </a:rPr>
              <a:t>pointer</a:t>
            </a:r>
            <a:r>
              <a:rPr lang="zh-CN" altLang="en-US" sz="1400">
                <a:solidFill>
                  <a:srgbClr val="008000"/>
                </a:solidFill>
              </a:rPr>
              <a:t>是指向一维数组的指针变量</a:t>
            </a:r>
          </a:p>
          <a:p>
            <a:pPr defTabSz="363538" fontAlgn="auto">
              <a:lnSpc>
                <a:spcPct val="120000"/>
              </a:lnSpc>
              <a:spcBef>
                <a:spcPts val="0"/>
              </a:spcBef>
              <a:spcAft>
                <a:spcPts val="0"/>
              </a:spcAft>
              <a:defRPr/>
            </a:pPr>
            <a:r>
              <a:rPr lang="en-US" altLang="zh-CN" sz="1400"/>
              <a:t>{	int i=0;</a:t>
            </a:r>
          </a:p>
          <a:p>
            <a:pPr defTabSz="363538" fontAlgn="auto">
              <a:lnSpc>
                <a:spcPct val="120000"/>
              </a:lnSpc>
              <a:spcBef>
                <a:spcPts val="0"/>
              </a:spcBef>
              <a:spcAft>
                <a:spcPts val="0"/>
              </a:spcAft>
              <a:defRPr/>
            </a:pPr>
            <a:r>
              <a:rPr lang="en-US" altLang="zh-CN" sz="1400"/>
              <a:t>	</a:t>
            </a:r>
            <a:r>
              <a:rPr lang="en-US" altLang="zh-CN" sz="1400">
                <a:solidFill>
                  <a:schemeClr val="accent6"/>
                </a:solidFill>
              </a:rPr>
              <a:t>float *pt;</a:t>
            </a:r>
          </a:p>
          <a:p>
            <a:pPr defTabSz="363538" fontAlgn="auto">
              <a:lnSpc>
                <a:spcPct val="120000"/>
              </a:lnSpc>
              <a:spcBef>
                <a:spcPts val="0"/>
              </a:spcBef>
              <a:spcAft>
                <a:spcPts val="0"/>
              </a:spcAft>
              <a:defRPr/>
            </a:pPr>
            <a:r>
              <a:rPr lang="en-US" altLang="zh-CN" sz="1400"/>
              <a:t>	pt=NULL;	</a:t>
            </a:r>
            <a:r>
              <a:rPr lang="en-US" altLang="zh-CN" sz="1400">
                <a:solidFill>
                  <a:srgbClr val="008000"/>
                </a:solidFill>
              </a:rPr>
              <a:t>//</a:t>
            </a:r>
            <a:r>
              <a:rPr lang="zh-CN" altLang="en-US" sz="1400">
                <a:solidFill>
                  <a:srgbClr val="008000"/>
                </a:solidFill>
              </a:rPr>
              <a:t>先使</a:t>
            </a:r>
            <a:r>
              <a:rPr lang="en-US" altLang="zh-CN" sz="1400">
                <a:solidFill>
                  <a:srgbClr val="008000"/>
                </a:solidFill>
              </a:rPr>
              <a:t>pt</a:t>
            </a:r>
            <a:r>
              <a:rPr lang="zh-CN" altLang="en-US" sz="1400">
                <a:solidFill>
                  <a:srgbClr val="008000"/>
                </a:solidFill>
              </a:rPr>
              <a:t>的值为</a:t>
            </a:r>
            <a:r>
              <a:rPr lang="en-US" altLang="zh-CN" sz="1400">
                <a:solidFill>
                  <a:srgbClr val="008000"/>
                </a:solidFill>
              </a:rPr>
              <a:t>NULL</a:t>
            </a:r>
          </a:p>
          <a:p>
            <a:pPr defTabSz="363538" fontAlgn="auto">
              <a:lnSpc>
                <a:spcPct val="120000"/>
              </a:lnSpc>
              <a:spcBef>
                <a:spcPts val="0"/>
              </a:spcBef>
              <a:spcAft>
                <a:spcPts val="0"/>
              </a:spcAft>
              <a:defRPr/>
            </a:pPr>
            <a:r>
              <a:rPr lang="en-US" altLang="zh-CN" sz="1400"/>
              <a:t>	for(;i&lt;4;i++)</a:t>
            </a:r>
          </a:p>
          <a:p>
            <a:pPr defTabSz="363538" fontAlgn="auto">
              <a:lnSpc>
                <a:spcPct val="120000"/>
              </a:lnSpc>
              <a:spcBef>
                <a:spcPts val="0"/>
              </a:spcBef>
              <a:spcAft>
                <a:spcPts val="0"/>
              </a:spcAft>
              <a:defRPr/>
            </a:pPr>
            <a:r>
              <a:rPr lang="en-US" altLang="zh-CN" sz="1400"/>
              <a:t>		if(*(*pointer+i)&lt;60) pt=*pointer;</a:t>
            </a:r>
          </a:p>
          <a:p>
            <a:pPr defTabSz="363538" fontAlgn="auto">
              <a:lnSpc>
                <a:spcPct val="120000"/>
              </a:lnSpc>
              <a:spcBef>
                <a:spcPts val="0"/>
              </a:spcBef>
              <a:spcAft>
                <a:spcPts val="0"/>
              </a:spcAft>
              <a:defRPr/>
            </a:pPr>
            <a:r>
              <a:rPr lang="en-US" altLang="zh-CN" sz="1400"/>
              <a:t>		</a:t>
            </a:r>
            <a:r>
              <a:rPr lang="en-US" altLang="zh-CN" sz="1400">
                <a:solidFill>
                  <a:srgbClr val="008000"/>
                </a:solidFill>
              </a:rPr>
              <a:t>//</a:t>
            </a:r>
            <a:r>
              <a:rPr lang="zh-CN" altLang="en-US" sz="1400">
                <a:solidFill>
                  <a:srgbClr val="008000"/>
                </a:solidFill>
              </a:rPr>
              <a:t>如果有不及格课程，使</a:t>
            </a:r>
            <a:r>
              <a:rPr lang="en-US" altLang="zh-CN" sz="1400">
                <a:solidFill>
                  <a:srgbClr val="008000"/>
                </a:solidFill>
              </a:rPr>
              <a:t>pt</a:t>
            </a:r>
            <a:r>
              <a:rPr lang="zh-CN" altLang="en-US" sz="1400">
                <a:solidFill>
                  <a:srgbClr val="008000"/>
                </a:solidFill>
              </a:rPr>
              <a:t>指向</a:t>
            </a:r>
            <a:r>
              <a:rPr lang="en-US" altLang="zh-CN" sz="1400">
                <a:solidFill>
                  <a:srgbClr val="008000"/>
                </a:solidFill>
              </a:rPr>
              <a:t>score[i][0] </a:t>
            </a:r>
          </a:p>
          <a:p>
            <a:pPr defTabSz="363538" fontAlgn="auto">
              <a:lnSpc>
                <a:spcPct val="120000"/>
              </a:lnSpc>
              <a:spcBef>
                <a:spcPts val="0"/>
              </a:spcBef>
              <a:spcAft>
                <a:spcPts val="0"/>
              </a:spcAft>
              <a:defRPr/>
            </a:pPr>
            <a:r>
              <a:rPr lang="en-US" altLang="zh-CN" sz="1400"/>
              <a:t>	</a:t>
            </a:r>
            <a:r>
              <a:rPr lang="en-US" altLang="zh-CN" sz="1400">
                <a:solidFill>
                  <a:schemeClr val="accent6"/>
                </a:solidFill>
              </a:rPr>
              <a:t>return(pt);</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cxnSp>
        <p:nvCxnSpPr>
          <p:cNvPr id="12" name="直接连接符 11">
            <a:extLst>
              <a:ext uri="{FF2B5EF4-FFF2-40B4-BE49-F238E27FC236}"/>
            </a:extLst>
          </p:cNvPr>
          <p:cNvCxnSpPr>
            <a:cxnSpLocks/>
          </p:cNvCxnSpPr>
          <p:nvPr/>
        </p:nvCxnSpPr>
        <p:spPr>
          <a:xfrm>
            <a:off x="6024563" y="1316038"/>
            <a:ext cx="0" cy="4170362"/>
          </a:xfrm>
          <a:prstGeom prst="line">
            <a:avLst/>
          </a:prstGeom>
        </p:spPr>
        <p:style>
          <a:lnRef idx="1">
            <a:schemeClr val="accent1"/>
          </a:lnRef>
          <a:fillRef idx="0">
            <a:schemeClr val="accent1"/>
          </a:fillRef>
          <a:effectRef idx="0">
            <a:schemeClr val="accent1"/>
          </a:effectRef>
          <a:fontRef idx="minor">
            <a:schemeClr val="tx1"/>
          </a:fontRef>
        </p:style>
      </p:cxnSp>
      <p:grpSp>
        <p:nvGrpSpPr>
          <p:cNvPr id="117765" name="组合 17"/>
          <p:cNvGrpSpPr>
            <a:grpSpLocks/>
          </p:cNvGrpSpPr>
          <p:nvPr/>
        </p:nvGrpSpPr>
        <p:grpSpPr bwMode="auto">
          <a:xfrm>
            <a:off x="5861050" y="1836738"/>
            <a:ext cx="325438" cy="260350"/>
            <a:chOff x="5926033" y="1926699"/>
            <a:chExt cx="325496" cy="260107"/>
          </a:xfrm>
        </p:grpSpPr>
        <p:sp>
          <p:nvSpPr>
            <p:cNvPr id="19" name="MH_Other_2">
              <a:extLst>
                <a:ext uri="{FF2B5EF4-FFF2-40B4-BE49-F238E27FC236}"/>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0" name="MH_Other_3">
              <a:extLst>
                <a:ext uri="{FF2B5EF4-FFF2-40B4-BE49-F238E27FC236}"/>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1" name="MH_Other_4">
              <a:extLst>
                <a:ext uri="{FF2B5EF4-FFF2-40B4-BE49-F238E27FC236}"/>
              </a:extLst>
            </p:cNvPr>
            <p:cNvSpPr/>
            <p:nvPr>
              <p:custDataLst>
                <p:tags r:id="rId9"/>
              </p:custDataLst>
            </p:nvPr>
          </p:nvSpPr>
          <p:spPr>
            <a:xfrm>
              <a:off x="5960964" y="1940973"/>
              <a:ext cx="269923"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2" name="MH_Other_5">
              <a:extLst>
                <a:ext uri="{FF2B5EF4-FFF2-40B4-BE49-F238E27FC236}"/>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3" name="MH_Other_6">
              <a:extLst>
                <a:ext uri="{FF2B5EF4-FFF2-40B4-BE49-F238E27FC236}"/>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4" name="MH_Other_7">
              <a:extLst>
                <a:ext uri="{FF2B5EF4-FFF2-40B4-BE49-F238E27FC236}"/>
              </a:extLst>
            </p:cNvPr>
            <p:cNvSpPr/>
            <p:nvPr>
              <p:custDataLst>
                <p:tags r:id="rId12"/>
              </p:custDataLst>
            </p:nvPr>
          </p:nvSpPr>
          <p:spPr>
            <a:xfrm>
              <a:off x="5960964" y="2115435"/>
              <a:ext cx="269923"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grpSp>
        <p:nvGrpSpPr>
          <p:cNvPr id="117766" name="组合 24"/>
          <p:cNvGrpSpPr>
            <a:grpSpLocks/>
          </p:cNvGrpSpPr>
          <p:nvPr/>
        </p:nvGrpSpPr>
        <p:grpSpPr bwMode="auto">
          <a:xfrm>
            <a:off x="5856288" y="4860925"/>
            <a:ext cx="325437" cy="260350"/>
            <a:chOff x="5926033" y="5434781"/>
            <a:chExt cx="325496" cy="260106"/>
          </a:xfrm>
        </p:grpSpPr>
        <p:sp>
          <p:nvSpPr>
            <p:cNvPr id="26" name="MH_Other_8">
              <a:extLst>
                <a:ext uri="{FF2B5EF4-FFF2-40B4-BE49-F238E27FC236}"/>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7" name="MH_Other_9">
              <a:extLst>
                <a:ext uri="{FF2B5EF4-FFF2-40B4-BE49-F238E27FC236}"/>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8" name="MH_Other_10">
              <a:extLst>
                <a:ext uri="{FF2B5EF4-FFF2-40B4-BE49-F238E27FC236}"/>
              </a:extLst>
            </p:cNvPr>
            <p:cNvSpPr/>
            <p:nvPr>
              <p:custDataLst>
                <p:tags r:id="rId3"/>
              </p:custDataLst>
            </p:nvPr>
          </p:nvSpPr>
          <p:spPr>
            <a:xfrm>
              <a:off x="5960964" y="5449056"/>
              <a:ext cx="269924"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9" name="MH_Other_11">
              <a:extLst>
                <a:ext uri="{FF2B5EF4-FFF2-40B4-BE49-F238E27FC236}"/>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0" name="MH_Other_12">
              <a:extLst>
                <a:ext uri="{FF2B5EF4-FFF2-40B4-BE49-F238E27FC236}"/>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1" name="MH_Other_13">
              <a:extLst>
                <a:ext uri="{FF2B5EF4-FFF2-40B4-BE49-F238E27FC236}"/>
              </a:extLst>
            </p:cNvPr>
            <p:cNvSpPr/>
            <p:nvPr>
              <p:custDataLst>
                <p:tags r:id="rId6"/>
              </p:custDataLst>
            </p:nvPr>
          </p:nvSpPr>
          <p:spPr>
            <a:xfrm>
              <a:off x="5960964" y="5623517"/>
              <a:ext cx="269924"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graphicFrame>
        <p:nvGraphicFramePr>
          <p:cNvPr id="6" name="表格 5"/>
          <p:cNvGraphicFramePr>
            <a:graphicFrameLocks noGrp="1"/>
          </p:cNvGraphicFramePr>
          <p:nvPr/>
        </p:nvGraphicFramePr>
        <p:xfrm>
          <a:off x="1854200" y="5943600"/>
          <a:ext cx="3813175" cy="914400"/>
        </p:xfrm>
        <a:graphic>
          <a:graphicData uri="http://schemas.openxmlformats.org/drawingml/2006/table">
            <a:tbl>
              <a:tblPr>
                <a:tableStyleId>{5C22544A-7EE6-4342-B048-85BDC9FD1C3A}</a:tableStyleId>
              </a:tblPr>
              <a:tblGrid>
                <a:gridCol w="1008000">
                  <a:extLst>
                    <a:ext uri="{9D8B030D-6E8A-4147-A177-3AD203B41FA5}"/>
                  </a:extLst>
                </a:gridCol>
                <a:gridCol w="701021">
                  <a:extLst>
                    <a:ext uri="{9D8B030D-6E8A-4147-A177-3AD203B41FA5}"/>
                  </a:extLst>
                </a:gridCol>
                <a:gridCol w="701021">
                  <a:extLst>
                    <a:ext uri="{9D8B030D-6E8A-4147-A177-3AD203B41FA5}"/>
                  </a:extLst>
                </a:gridCol>
                <a:gridCol w="701021">
                  <a:extLst>
                    <a:ext uri="{9D8B030D-6E8A-4147-A177-3AD203B41FA5}"/>
                  </a:extLst>
                </a:gridCol>
                <a:gridCol w="701021">
                  <a:extLst>
                    <a:ext uri="{9D8B030D-6E8A-4147-A177-3AD203B41FA5}"/>
                  </a:extLst>
                </a:gridCol>
              </a:tblGrid>
              <a:tr h="0">
                <a:tc>
                  <a:txBody>
                    <a:bodyPr/>
                    <a:lstStyle/>
                    <a:p>
                      <a:r>
                        <a:rPr lang="en-US" altLang="zh-CN" sz="1400"/>
                        <a:t>pointer</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60</a:t>
                      </a:r>
                      <a:endParaRPr lang="zh-CN" altLang="en-US" sz="1400"/>
                    </a:p>
                  </a:txBody>
                  <a:tcPr>
                    <a:lnL w="12700" cmpd="sng">
                      <a:noFill/>
                    </a:lnL>
                    <a:lnT w="12700" cmpd="sng">
                      <a:noFill/>
                    </a:lnT>
                  </a:tcPr>
                </a:tc>
                <a:tc>
                  <a:txBody>
                    <a:bodyPr/>
                    <a:lstStyle/>
                    <a:p>
                      <a:pPr algn="ctr"/>
                      <a:r>
                        <a:rPr lang="en-US" altLang="zh-CN" sz="1400"/>
                        <a:t>70</a:t>
                      </a:r>
                      <a:endParaRPr lang="zh-CN" altLang="en-US" sz="1400"/>
                    </a:p>
                  </a:txBody>
                  <a:tcPr>
                    <a:lnT w="12700" cmpd="sng">
                      <a:noFill/>
                    </a:lnT>
                  </a:tcPr>
                </a:tc>
                <a:tc>
                  <a:txBody>
                    <a:bodyPr/>
                    <a:lstStyle/>
                    <a:p>
                      <a:pPr algn="ctr"/>
                      <a:r>
                        <a:rPr lang="en-US" altLang="zh-CN" sz="1400"/>
                        <a:t>80</a:t>
                      </a:r>
                      <a:endParaRPr lang="zh-CN" altLang="en-US" sz="1400"/>
                    </a:p>
                  </a:txBody>
                  <a:tcPr>
                    <a:lnT w="12700" cmpd="sng">
                      <a:noFill/>
                    </a:lnT>
                  </a:tcPr>
                </a:tc>
                <a:tc>
                  <a:txBody>
                    <a:bodyPr/>
                    <a:lstStyle/>
                    <a:p>
                      <a:pPr algn="ctr"/>
                      <a:r>
                        <a:rPr lang="en-US" altLang="zh-CN" sz="1400"/>
                        <a:t>90</a:t>
                      </a:r>
                      <a:endParaRPr lang="zh-CN" altLang="en-US" sz="1400"/>
                    </a:p>
                  </a:txBody>
                  <a:tcPr>
                    <a:lnT w="12700" cmpd="sng">
                      <a:noFill/>
                    </a:lnT>
                  </a:tcPr>
                </a:tc>
                <a:extLst>
                  <a:ext uri="{0D108BD9-81ED-4DB2-BD59-A6C34878D82A}"/>
                </a:extLst>
              </a:tr>
              <a:tr h="0">
                <a:tc>
                  <a:txBody>
                    <a:bodyPr/>
                    <a:lstStyle/>
                    <a:p>
                      <a:r>
                        <a:rPr lang="en-US" altLang="zh-CN" sz="1400"/>
                        <a:t>score+2</a:t>
                      </a:r>
                      <a:endParaRPr lang="zh-CN" altLang="en-US" sz="1400"/>
                    </a:p>
                  </a:txBody>
                  <a:tcPr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56</a:t>
                      </a:r>
                      <a:endParaRPr lang="zh-CN" altLang="en-US" sz="1400"/>
                    </a:p>
                  </a:txBody>
                  <a:tcPr>
                    <a:lnL w="12700" cmpd="sng">
                      <a:noFill/>
                    </a:lnL>
                  </a:tcPr>
                </a:tc>
                <a:tc>
                  <a:txBody>
                    <a:bodyPr/>
                    <a:lstStyle/>
                    <a:p>
                      <a:pPr algn="ctr"/>
                      <a:r>
                        <a:rPr lang="en-US" altLang="zh-CN" sz="1400"/>
                        <a:t>89</a:t>
                      </a:r>
                      <a:endParaRPr lang="zh-CN" altLang="en-US" sz="1400"/>
                    </a:p>
                  </a:txBody>
                  <a:tcPr/>
                </a:tc>
                <a:tc>
                  <a:txBody>
                    <a:bodyPr/>
                    <a:lstStyle/>
                    <a:p>
                      <a:pPr algn="ctr"/>
                      <a:r>
                        <a:rPr lang="en-US" altLang="zh-CN" sz="1400"/>
                        <a:t>67</a:t>
                      </a:r>
                      <a:endParaRPr lang="zh-CN" altLang="en-US" sz="1400"/>
                    </a:p>
                  </a:txBody>
                  <a:tcPr/>
                </a:tc>
                <a:tc>
                  <a:txBody>
                    <a:bodyPr/>
                    <a:lstStyle/>
                    <a:p>
                      <a:pPr algn="ctr"/>
                      <a:r>
                        <a:rPr lang="en-US" altLang="zh-CN" sz="1400"/>
                        <a:t>88</a:t>
                      </a:r>
                      <a:endParaRPr lang="zh-CN" altLang="en-US" sz="1400"/>
                    </a:p>
                  </a:txBody>
                  <a:tcPr/>
                </a:tc>
                <a:extLst>
                  <a:ext uri="{0D108BD9-81ED-4DB2-BD59-A6C34878D82A}"/>
                </a:extLst>
              </a:tr>
              <a:tr h="0">
                <a:tc>
                  <a:txBody>
                    <a:bodyPr/>
                    <a:lstStyle/>
                    <a:p>
                      <a:r>
                        <a:rPr lang="en-US" altLang="zh-CN" sz="1400"/>
                        <a:t>pointer</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34</a:t>
                      </a:r>
                      <a:endParaRPr lang="zh-CN" altLang="en-US" sz="1400"/>
                    </a:p>
                  </a:txBody>
                  <a:tcPr>
                    <a:lnL w="12700" cmpd="sng">
                      <a:noFill/>
                    </a:lnL>
                  </a:tcPr>
                </a:tc>
                <a:tc>
                  <a:txBody>
                    <a:bodyPr/>
                    <a:lstStyle/>
                    <a:p>
                      <a:pPr algn="ctr"/>
                      <a:r>
                        <a:rPr lang="en-US" altLang="zh-CN" sz="1400"/>
                        <a:t>78</a:t>
                      </a:r>
                      <a:endParaRPr lang="zh-CN" altLang="en-US" sz="1400"/>
                    </a:p>
                  </a:txBody>
                  <a:tcPr/>
                </a:tc>
                <a:tc>
                  <a:txBody>
                    <a:bodyPr/>
                    <a:lstStyle/>
                    <a:p>
                      <a:pPr algn="ctr"/>
                      <a:r>
                        <a:rPr lang="en-US" altLang="zh-CN" sz="1400"/>
                        <a:t>90</a:t>
                      </a:r>
                      <a:endParaRPr lang="zh-CN" altLang="en-US" sz="1400"/>
                    </a:p>
                  </a:txBody>
                  <a:tcPr/>
                </a:tc>
                <a:tc>
                  <a:txBody>
                    <a:bodyPr/>
                    <a:lstStyle/>
                    <a:p>
                      <a:pPr algn="ctr"/>
                      <a:r>
                        <a:rPr lang="en-US" altLang="zh-CN" sz="1400"/>
                        <a:t>66</a:t>
                      </a:r>
                      <a:endParaRPr lang="zh-CN" altLang="en-US" sz="1400"/>
                    </a:p>
                  </a:txBody>
                  <a:tcPr/>
                </a:tc>
                <a:extLst>
                  <a:ext uri="{0D108BD9-81ED-4DB2-BD59-A6C34878D82A}"/>
                </a:extLst>
              </a:tr>
            </a:tbl>
          </a:graphicData>
        </a:graphic>
      </p:graphicFrame>
      <p:cxnSp>
        <p:nvCxnSpPr>
          <p:cNvPr id="32" name="直接箭头连接符 31"/>
          <p:cNvCxnSpPr/>
          <p:nvPr/>
        </p:nvCxnSpPr>
        <p:spPr>
          <a:xfrm>
            <a:off x="1982788" y="5943600"/>
            <a:ext cx="8636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1982788" y="6564313"/>
            <a:ext cx="8636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pic>
        <p:nvPicPr>
          <p:cNvPr id="117792" name="图片 3"/>
          <p:cNvPicPr>
            <a:picLocks noChangeAspect="1"/>
          </p:cNvPicPr>
          <p:nvPr/>
        </p:nvPicPr>
        <p:blipFill>
          <a:blip r:embed="rId15"/>
          <a:srcRect/>
          <a:stretch>
            <a:fillRect/>
          </a:stretch>
        </p:blipFill>
        <p:spPr bwMode="auto">
          <a:xfrm>
            <a:off x="8123238" y="1876425"/>
            <a:ext cx="3448050" cy="809625"/>
          </a:xfrm>
          <a:prstGeom prst="rect">
            <a:avLst/>
          </a:prstGeom>
          <a:noFill/>
          <a:ln w="9525">
            <a:noFill/>
            <a:miter lim="800000"/>
            <a:headEnd/>
            <a:tailEnd/>
          </a:ln>
        </p:spPr>
      </p:pic>
      <p:graphicFrame>
        <p:nvGraphicFramePr>
          <p:cNvPr id="8" name="表格 7"/>
          <p:cNvGraphicFramePr>
            <a:graphicFrameLocks noGrp="1"/>
          </p:cNvGraphicFramePr>
          <p:nvPr/>
        </p:nvGraphicFramePr>
        <p:xfrm>
          <a:off x="6315075" y="6248400"/>
          <a:ext cx="2803525" cy="304800"/>
        </p:xfrm>
        <a:graphic>
          <a:graphicData uri="http://schemas.openxmlformats.org/drawingml/2006/table">
            <a:tbl>
              <a:tblPr>
                <a:tableStyleId>{5C22544A-7EE6-4342-B048-85BDC9FD1C3A}</a:tableStyleId>
              </a:tblPr>
              <a:tblGrid>
                <a:gridCol w="701021">
                  <a:extLst>
                    <a:ext uri="{9D8B030D-6E8A-4147-A177-3AD203B41FA5}"/>
                  </a:extLst>
                </a:gridCol>
                <a:gridCol w="701021">
                  <a:extLst>
                    <a:ext uri="{9D8B030D-6E8A-4147-A177-3AD203B41FA5}"/>
                  </a:extLst>
                </a:gridCol>
                <a:gridCol w="701021">
                  <a:extLst>
                    <a:ext uri="{9D8B030D-6E8A-4147-A177-3AD203B41FA5}"/>
                  </a:extLst>
                </a:gridCol>
                <a:gridCol w="701021">
                  <a:extLst>
                    <a:ext uri="{9D8B030D-6E8A-4147-A177-3AD203B41FA5}"/>
                  </a:extLst>
                </a:gridCol>
              </a:tblGrid>
              <a:tr h="0">
                <a:tc>
                  <a:txBody>
                    <a:bodyPr/>
                    <a:lstStyle/>
                    <a:p>
                      <a:pPr algn="ctr"/>
                      <a:r>
                        <a:rPr lang="en-US" altLang="zh-CN" sz="1400"/>
                        <a:t>56</a:t>
                      </a:r>
                      <a:endParaRPr lang="zh-CN" altLang="en-US" sz="1400"/>
                    </a:p>
                  </a:txBody>
                  <a:tcPr>
                    <a:lnL w="12700" cmpd="sng">
                      <a:noFill/>
                    </a:lnL>
                  </a:tcPr>
                </a:tc>
                <a:tc>
                  <a:txBody>
                    <a:bodyPr/>
                    <a:lstStyle/>
                    <a:p>
                      <a:pPr algn="ctr"/>
                      <a:r>
                        <a:rPr lang="en-US" altLang="zh-CN" sz="1400"/>
                        <a:t>89</a:t>
                      </a:r>
                      <a:endParaRPr lang="zh-CN" altLang="en-US" sz="1400"/>
                    </a:p>
                  </a:txBody>
                  <a:tcPr/>
                </a:tc>
                <a:tc>
                  <a:txBody>
                    <a:bodyPr/>
                    <a:lstStyle/>
                    <a:p>
                      <a:pPr algn="ctr"/>
                      <a:r>
                        <a:rPr lang="en-US" altLang="zh-CN" sz="1400"/>
                        <a:t>67</a:t>
                      </a:r>
                      <a:endParaRPr lang="zh-CN" altLang="en-US" sz="1400"/>
                    </a:p>
                  </a:txBody>
                  <a:tcPr/>
                </a:tc>
                <a:tc>
                  <a:txBody>
                    <a:bodyPr/>
                    <a:lstStyle/>
                    <a:p>
                      <a:pPr algn="ctr"/>
                      <a:r>
                        <a:rPr lang="en-US" altLang="zh-CN" sz="1400"/>
                        <a:t>88</a:t>
                      </a:r>
                      <a:endParaRPr lang="zh-CN" altLang="en-US" sz="1400"/>
                    </a:p>
                  </a:txBody>
                  <a:tcPr/>
                </a:tc>
                <a:extLst>
                  <a:ext uri="{0D108BD9-81ED-4DB2-BD59-A6C34878D82A}"/>
                </a:extLst>
              </a:tr>
            </a:tbl>
          </a:graphicData>
        </a:graphic>
      </p:graphicFrame>
      <p:sp>
        <p:nvSpPr>
          <p:cNvPr id="117804" name="文本框 6"/>
          <p:cNvSpPr txBox="1">
            <a:spLocks noChangeArrowheads="1"/>
          </p:cNvSpPr>
          <p:nvPr/>
        </p:nvSpPr>
        <p:spPr bwMode="auto">
          <a:xfrm>
            <a:off x="6122988" y="5500688"/>
            <a:ext cx="5584825" cy="954087"/>
          </a:xfrm>
          <a:prstGeom prst="rect">
            <a:avLst/>
          </a:prstGeom>
          <a:noFill/>
          <a:ln w="9525">
            <a:noFill/>
            <a:miter lim="800000"/>
            <a:headEnd/>
            <a:tailEnd/>
          </a:ln>
        </p:spPr>
        <p:txBody>
          <a:bodyPr>
            <a:spAutoFit/>
          </a:bodyPr>
          <a:lstStyle/>
          <a:p>
            <a:r>
              <a:rPr lang="en-US" altLang="zh-CN" sz="1400">
                <a:latin typeface="等线"/>
                <a:ea typeface="等线"/>
              </a:rPr>
              <a:t>pt(</a:t>
            </a:r>
            <a:r>
              <a:rPr lang="zh-CN" altLang="en-US" sz="1400">
                <a:latin typeface="等线"/>
                <a:ea typeface="等线"/>
              </a:rPr>
              <a:t>当有不及格时）</a:t>
            </a:r>
            <a:r>
              <a:rPr lang="en-US" altLang="zh-CN" sz="1400">
                <a:latin typeface="等线"/>
                <a:ea typeface="等线"/>
              </a:rPr>
              <a:t>	pt</a:t>
            </a:r>
            <a:r>
              <a:rPr lang="zh-CN" altLang="en-US" sz="1400">
                <a:latin typeface="等线"/>
                <a:ea typeface="等线"/>
              </a:rPr>
              <a:t>（当无不及格时）</a:t>
            </a:r>
            <a:endParaRPr lang="en-US" altLang="zh-CN" sz="1400">
              <a:latin typeface="等线"/>
              <a:ea typeface="等线"/>
            </a:endParaRPr>
          </a:p>
          <a:p>
            <a:r>
              <a:rPr lang="en-US" altLang="zh-CN" sz="1400">
                <a:latin typeface="等线"/>
                <a:ea typeface="等线"/>
              </a:rPr>
              <a:t> ||		 ||</a:t>
            </a:r>
          </a:p>
          <a:p>
            <a:r>
              <a:rPr lang="zh-CN" altLang="en-US" sz="1400">
                <a:latin typeface="等线"/>
                <a:ea typeface="等线"/>
              </a:rPr>
              <a:t>*</a:t>
            </a:r>
            <a:r>
              <a:rPr lang="en-US" altLang="zh-CN" sz="1400">
                <a:latin typeface="等线"/>
                <a:ea typeface="等线"/>
              </a:rPr>
              <a:t>pointer		NULL </a:t>
            </a:r>
          </a:p>
          <a:p>
            <a:r>
              <a:rPr lang="zh-CN" altLang="en-US" sz="1400">
                <a:latin typeface="等线"/>
                <a:ea typeface="等线"/>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标题 1"/>
          <p:cNvSpPr>
            <a:spLocks noGrp="1"/>
          </p:cNvSpPr>
          <p:nvPr>
            <p:ph type="ctrTitle"/>
          </p:nvPr>
        </p:nvSpPr>
        <p:spPr/>
        <p:txBody>
          <a:bodyPr/>
          <a:lstStyle/>
          <a:p>
            <a:r>
              <a:rPr lang="en-US" altLang="zh-CN" smtClean="0"/>
              <a:t>*</a:t>
            </a:r>
            <a:r>
              <a:rPr lang="zh-CN" altLang="en-US" smtClean="0"/>
              <a:t>指针数组和多重指针</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标题 1"/>
          <p:cNvSpPr>
            <a:spLocks noGrp="1"/>
          </p:cNvSpPr>
          <p:nvPr>
            <p:ph type="title"/>
          </p:nvPr>
        </p:nvSpPr>
        <p:spPr>
          <a:xfrm>
            <a:off x="1090613" y="366713"/>
            <a:ext cx="7227887" cy="1325562"/>
          </a:xfrm>
        </p:spPr>
        <p:txBody>
          <a:bodyPr/>
          <a:lstStyle/>
          <a:p>
            <a:r>
              <a:rPr lang="zh-CN" altLang="en-US" smtClean="0"/>
              <a:t>什么是指针数组</a:t>
            </a:r>
          </a:p>
        </p:txBody>
      </p:sp>
      <p:sp>
        <p:nvSpPr>
          <p:cNvPr id="7" name="矩形 6"/>
          <p:cNvSpPr/>
          <p:nvPr/>
        </p:nvSpPr>
        <p:spPr>
          <a:xfrm>
            <a:off x="4489450" y="1516063"/>
            <a:ext cx="3005138" cy="401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anchor="ctr"/>
          <a:lstStyle/>
          <a:p>
            <a:pPr algn="ctr" fontAlgn="auto">
              <a:spcBef>
                <a:spcPts val="0"/>
              </a:spcBef>
              <a:spcAft>
                <a:spcPts val="0"/>
              </a:spcAft>
              <a:defRPr/>
            </a:pPr>
            <a:r>
              <a:rPr lang="zh-CN" altLang="en-US" b="1"/>
              <a:t>类型名 </a:t>
            </a:r>
            <a:r>
              <a:rPr lang="en-US" altLang="zh-CN" b="1"/>
              <a:t>*</a:t>
            </a:r>
            <a:r>
              <a:rPr lang="zh-CN" altLang="en-US" b="1"/>
              <a:t>数组名</a:t>
            </a:r>
            <a:r>
              <a:rPr lang="en-US" altLang="zh-CN" b="1"/>
              <a:t>[</a:t>
            </a:r>
            <a:r>
              <a:rPr lang="zh-CN" altLang="en-US" b="1"/>
              <a:t>数组长度</a:t>
            </a:r>
            <a:r>
              <a:rPr lang="en-US" altLang="zh-CN" b="1"/>
              <a:t>];</a:t>
            </a:r>
            <a:endParaRPr lang="zh-CN" altLang="en-US" b="1"/>
          </a:p>
        </p:txBody>
      </p:sp>
      <p:sp>
        <p:nvSpPr>
          <p:cNvPr id="8" name="MH_Desc_1"/>
          <p:cNvSpPr/>
          <p:nvPr>
            <p:custDataLst>
              <p:tags r:id="rId1"/>
            </p:custDataLst>
          </p:nvPr>
        </p:nvSpPr>
        <p:spPr>
          <a:xfrm>
            <a:off x="1158875" y="2066925"/>
            <a:ext cx="9942513" cy="208756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0"/>
              </a:spcBef>
              <a:spcAft>
                <a:spcPts val="600"/>
              </a:spcAft>
              <a:defRPr/>
            </a:pPr>
            <a:r>
              <a:rPr lang="zh-CN" altLang="en-US">
                <a:solidFill>
                  <a:schemeClr val="tx1"/>
                </a:solidFill>
              </a:rPr>
              <a:t>一个数组，若其元素均为指针类型数据，称为</a:t>
            </a:r>
            <a:r>
              <a:rPr lang="zh-CN" altLang="en-US" b="1">
                <a:solidFill>
                  <a:schemeClr val="tx1"/>
                </a:solidFill>
              </a:rPr>
              <a:t>指针数组</a:t>
            </a:r>
            <a:r>
              <a:rPr lang="zh-CN" altLang="en-US">
                <a:solidFill>
                  <a:schemeClr val="tx1"/>
                </a:solidFill>
              </a:rPr>
              <a:t>，也就是说，指针数组中的每一个元素都存放一个地址，相当于一个指针变量。</a:t>
            </a:r>
            <a:endParaRPr lang="en-US" altLang="zh-CN">
              <a:solidFill>
                <a:schemeClr val="tx1"/>
              </a:solidFill>
            </a:endParaRPr>
          </a:p>
          <a:p>
            <a:pPr algn="just" fontAlgn="auto">
              <a:lnSpc>
                <a:spcPct val="120000"/>
              </a:lnSpc>
              <a:spcBef>
                <a:spcPts val="0"/>
              </a:spcBef>
              <a:spcAft>
                <a:spcPts val="600"/>
              </a:spcAft>
              <a:defRPr/>
            </a:pPr>
            <a:endParaRPr lang="en-US" altLang="zh-CN">
              <a:solidFill>
                <a:schemeClr val="tx1"/>
              </a:solidFill>
            </a:endParaRPr>
          </a:p>
          <a:p>
            <a:pPr algn="just" fontAlgn="auto">
              <a:lnSpc>
                <a:spcPct val="120000"/>
              </a:lnSpc>
              <a:spcBef>
                <a:spcPts val="0"/>
              </a:spcBef>
              <a:spcAft>
                <a:spcPts val="600"/>
              </a:spcAft>
              <a:defRPr/>
            </a:pPr>
            <a:r>
              <a:rPr lang="zh-CN" altLang="en-US">
                <a:solidFill>
                  <a:schemeClr val="tx1"/>
                </a:solidFill>
              </a:rPr>
              <a:t>指针数组比较适合用来指向若干个字符串，使字符串处理更加方便灵活。</a:t>
            </a:r>
          </a:p>
        </p:txBody>
      </p:sp>
      <p:sp>
        <p:nvSpPr>
          <p:cNvPr id="15" name="圆角矩形 14"/>
          <p:cNvSpPr/>
          <p:nvPr/>
        </p:nvSpPr>
        <p:spPr>
          <a:xfrm>
            <a:off x="7789863" y="1516063"/>
            <a:ext cx="1882775" cy="401637"/>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a:lstStyle/>
          <a:p>
            <a:pPr defTabSz="363538" fontAlgn="auto">
              <a:lnSpc>
                <a:spcPct val="120000"/>
              </a:lnSpc>
              <a:spcBef>
                <a:spcPts val="0"/>
              </a:spcBef>
              <a:spcAft>
                <a:spcPts val="0"/>
              </a:spcAft>
              <a:defRPr/>
            </a:pPr>
            <a:r>
              <a:rPr lang="en-US" altLang="zh-CN" sz="1600"/>
              <a:t>int *p[4];</a:t>
            </a:r>
          </a:p>
        </p:txBody>
      </p:sp>
      <p:sp>
        <p:nvSpPr>
          <p:cNvPr id="120837" name="矩形 2"/>
          <p:cNvSpPr>
            <a:spLocks noChangeArrowheads="1"/>
          </p:cNvSpPr>
          <p:nvPr/>
        </p:nvSpPr>
        <p:spPr bwMode="auto">
          <a:xfrm>
            <a:off x="1109663" y="1355725"/>
            <a:ext cx="6096000" cy="646113"/>
          </a:xfrm>
          <a:prstGeom prst="rect">
            <a:avLst/>
          </a:prstGeom>
          <a:noFill/>
          <a:ln w="9525">
            <a:noFill/>
            <a:miter lim="800000"/>
            <a:headEnd/>
            <a:tailEnd/>
          </a:ln>
        </p:spPr>
        <p:txBody>
          <a:bodyPr>
            <a:spAutoFit/>
          </a:bodyPr>
          <a:lstStyle/>
          <a:p>
            <a:endParaRPr lang="zh-CN" altLang="en-US">
              <a:latin typeface="等线"/>
              <a:ea typeface="等线"/>
            </a:endParaRPr>
          </a:p>
          <a:p>
            <a:r>
              <a:rPr lang="zh-CN" altLang="en-US">
                <a:latin typeface="等线"/>
                <a:ea typeface="等线"/>
              </a:rPr>
              <a:t>定义一维指针数组的一般形式为</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a:lstStyle/>
          <a:p>
            <a:r>
              <a:rPr lang="zh-CN" altLang="en-US" smtClean="0"/>
              <a:t>怎样引用指针变量</a:t>
            </a:r>
          </a:p>
        </p:txBody>
      </p:sp>
      <p:sp>
        <p:nvSpPr>
          <p:cNvPr id="6" name="MH_Desc_1"/>
          <p:cNvSpPr/>
          <p:nvPr>
            <p:custDataLst>
              <p:tags r:id="rId1"/>
            </p:custDataLst>
          </p:nvPr>
        </p:nvSpPr>
        <p:spPr>
          <a:xfrm>
            <a:off x="927100" y="1381125"/>
            <a:ext cx="10523538" cy="488315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0"/>
              </a:spcAft>
              <a:defRPr/>
            </a:pPr>
            <a:r>
              <a:rPr lang="zh-CN" altLang="en-US">
                <a:solidFill>
                  <a:schemeClr val="tx1"/>
                </a:solidFill>
              </a:rPr>
              <a:t>① 给指针变量赋值。</a:t>
            </a:r>
            <a:endParaRPr lang="en-US" altLang="zh-CN">
              <a:solidFill>
                <a:schemeClr val="tx1"/>
              </a:solidFill>
            </a:endParaRPr>
          </a:p>
          <a:p>
            <a:pPr algn="just" fontAlgn="auto">
              <a:lnSpc>
                <a:spcPct val="150000"/>
              </a:lnSpc>
              <a:spcBef>
                <a:spcPts val="0"/>
              </a:spcBef>
              <a:spcAft>
                <a:spcPts val="0"/>
              </a:spcAft>
              <a:defRPr/>
            </a:pPr>
            <a:r>
              <a:rPr lang="zh-CN" altLang="en-US">
                <a:solidFill>
                  <a:schemeClr val="tx1"/>
                </a:solidFill>
              </a:rPr>
              <a:t>② 引用指针变量指向的变量。</a:t>
            </a:r>
            <a:endParaRPr lang="en-US" altLang="zh-CN">
              <a:solidFill>
                <a:schemeClr val="tx1"/>
              </a:solidFill>
            </a:endParaRPr>
          </a:p>
          <a:p>
            <a:pPr algn="just" fontAlgn="auto">
              <a:lnSpc>
                <a:spcPct val="150000"/>
              </a:lnSpc>
              <a:spcBef>
                <a:spcPts val="0"/>
              </a:spcBef>
              <a:spcAft>
                <a:spcPts val="0"/>
              </a:spcAft>
              <a:defRPr/>
            </a:pPr>
            <a:r>
              <a:rPr lang="zh-CN" altLang="en-US">
                <a:solidFill>
                  <a:schemeClr val="tx1"/>
                </a:solidFill>
              </a:rPr>
              <a:t>③引用指针变量的值。</a:t>
            </a:r>
            <a:endParaRPr lang="en-US" altLang="zh-CN">
              <a:solidFill>
                <a:schemeClr val="tx1"/>
              </a:solidFill>
            </a:endParaRPr>
          </a:p>
          <a:p>
            <a:pPr algn="just" fontAlgn="auto">
              <a:lnSpc>
                <a:spcPct val="150000"/>
              </a:lnSpc>
              <a:spcBef>
                <a:spcPts val="0"/>
              </a:spcBef>
              <a:spcAft>
                <a:spcPts val="0"/>
              </a:spcAft>
              <a:defRPr/>
            </a:pPr>
            <a:endParaRPr lang="en-US" altLang="zh-CN">
              <a:solidFill>
                <a:schemeClr val="tx1"/>
              </a:solidFill>
            </a:endParaRPr>
          </a:p>
          <a:p>
            <a:pPr algn="just" fontAlgn="auto">
              <a:lnSpc>
                <a:spcPct val="150000"/>
              </a:lnSpc>
              <a:spcBef>
                <a:spcPts val="0"/>
              </a:spcBef>
              <a:spcAft>
                <a:spcPts val="0"/>
              </a:spcAft>
              <a:defRPr/>
            </a:pPr>
            <a:endParaRPr lang="en-US" altLang="zh-CN">
              <a:solidFill>
                <a:schemeClr val="tx1"/>
              </a:solidFill>
            </a:endParaRPr>
          </a:p>
        </p:txBody>
      </p:sp>
      <p:sp>
        <p:nvSpPr>
          <p:cNvPr id="7" name="圆角矩形 12">
            <a:extLst>
              <a:ext uri="{FF2B5EF4-FFF2-40B4-BE49-F238E27FC236}"/>
            </a:extLst>
          </p:cNvPr>
          <p:cNvSpPr/>
          <p:nvPr/>
        </p:nvSpPr>
        <p:spPr>
          <a:xfrm>
            <a:off x="1016000" y="2852738"/>
            <a:ext cx="10434638" cy="1747837"/>
          </a:xfrm>
          <a:prstGeom prst="roundRect">
            <a:avLst>
              <a:gd name="adj" fmla="val 3530"/>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600"/>
              <a:t>int a, *p;</a:t>
            </a:r>
          </a:p>
          <a:p>
            <a:pPr defTabSz="363538" fontAlgn="auto">
              <a:lnSpc>
                <a:spcPct val="120000"/>
              </a:lnSpc>
              <a:spcBef>
                <a:spcPts val="0"/>
              </a:spcBef>
              <a:spcAft>
                <a:spcPts val="0"/>
              </a:spcAft>
              <a:defRPr/>
            </a:pPr>
            <a:r>
              <a:rPr lang="en-US" altLang="zh-CN" sz="1600"/>
              <a:t>p=&amp;a;				</a:t>
            </a:r>
            <a:r>
              <a:rPr lang="en-US" altLang="zh-CN" sz="1600">
                <a:solidFill>
                  <a:srgbClr val="008000"/>
                </a:solidFill>
              </a:rPr>
              <a:t>//</a:t>
            </a:r>
            <a:r>
              <a:rPr lang="zh-CN" altLang="en-US" sz="1600">
                <a:solidFill>
                  <a:srgbClr val="008000"/>
                </a:solidFill>
              </a:rPr>
              <a:t>把</a:t>
            </a:r>
            <a:r>
              <a:rPr lang="en-US" altLang="zh-CN" sz="1600">
                <a:solidFill>
                  <a:srgbClr val="008000"/>
                </a:solidFill>
              </a:rPr>
              <a:t>a</a:t>
            </a:r>
            <a:r>
              <a:rPr lang="zh-CN" altLang="en-US" sz="1600">
                <a:solidFill>
                  <a:srgbClr val="008000"/>
                </a:solidFill>
              </a:rPr>
              <a:t>的地址赋给指针变量</a:t>
            </a:r>
            <a:r>
              <a:rPr lang="en-US" altLang="zh-CN" sz="1600">
                <a:solidFill>
                  <a:srgbClr val="008000"/>
                </a:solidFill>
              </a:rPr>
              <a:t>p														</a:t>
            </a:r>
            <a:r>
              <a:rPr lang="zh-CN" altLang="en-US" sz="1600" b="1">
                <a:solidFill>
                  <a:schemeClr val="accent1"/>
                </a:solidFill>
              </a:rPr>
              <a:t>①</a:t>
            </a:r>
            <a:endParaRPr lang="en-US" altLang="zh-CN" sz="1600" b="1">
              <a:solidFill>
                <a:schemeClr val="accent1"/>
              </a:solidFill>
            </a:endParaRPr>
          </a:p>
          <a:p>
            <a:pPr defTabSz="363538" fontAlgn="auto">
              <a:lnSpc>
                <a:spcPct val="120000"/>
              </a:lnSpc>
              <a:spcBef>
                <a:spcPts val="0"/>
              </a:spcBef>
              <a:spcAft>
                <a:spcPts val="0"/>
              </a:spcAft>
              <a:defRPr/>
            </a:pPr>
            <a:r>
              <a:rPr lang="en-US" altLang="zh-CN" sz="1600">
                <a:solidFill>
                  <a:schemeClr val="tx1"/>
                </a:solidFill>
              </a:rPr>
              <a:t>printf("%d",*p);		</a:t>
            </a:r>
            <a:r>
              <a:rPr lang="en-US" altLang="zh-CN" sz="1600">
                <a:solidFill>
                  <a:srgbClr val="008000"/>
                </a:solidFill>
              </a:rPr>
              <a:t>//</a:t>
            </a:r>
            <a:r>
              <a:rPr lang="zh-CN" altLang="en-US" sz="1600">
                <a:solidFill>
                  <a:srgbClr val="008000"/>
                </a:solidFill>
              </a:rPr>
              <a:t>以整数形式输出指针变量</a:t>
            </a:r>
            <a:r>
              <a:rPr lang="en-US" altLang="zh-CN" sz="1600">
                <a:solidFill>
                  <a:srgbClr val="008000"/>
                </a:solidFill>
              </a:rPr>
              <a:t>p</a:t>
            </a:r>
            <a:r>
              <a:rPr lang="zh-CN" altLang="en-US" sz="1600">
                <a:solidFill>
                  <a:srgbClr val="008000"/>
                </a:solidFill>
              </a:rPr>
              <a:t>所指向的变量的值，即</a:t>
            </a:r>
            <a:r>
              <a:rPr lang="en-US" altLang="zh-CN" sz="1600">
                <a:solidFill>
                  <a:srgbClr val="008000"/>
                </a:solidFill>
              </a:rPr>
              <a:t>a</a:t>
            </a:r>
            <a:r>
              <a:rPr lang="zh-CN" altLang="en-US" sz="1600">
                <a:solidFill>
                  <a:srgbClr val="008000"/>
                </a:solidFill>
              </a:rPr>
              <a:t>的值</a:t>
            </a:r>
            <a:r>
              <a:rPr lang="en-US" altLang="zh-CN" sz="1600">
                <a:solidFill>
                  <a:srgbClr val="008000"/>
                </a:solidFill>
              </a:rPr>
              <a:t>							</a:t>
            </a:r>
            <a:r>
              <a:rPr lang="zh-CN" altLang="en-US" sz="1600" b="1">
                <a:solidFill>
                  <a:schemeClr val="accent1"/>
                </a:solidFill>
              </a:rPr>
              <a:t>②</a:t>
            </a:r>
            <a:endParaRPr lang="en-US" altLang="zh-CN" sz="1600" b="1">
              <a:solidFill>
                <a:schemeClr val="accent1"/>
              </a:solidFill>
            </a:endParaRPr>
          </a:p>
          <a:p>
            <a:pPr defTabSz="363538" fontAlgn="auto">
              <a:lnSpc>
                <a:spcPct val="120000"/>
              </a:lnSpc>
              <a:spcBef>
                <a:spcPts val="0"/>
              </a:spcBef>
              <a:spcAft>
                <a:spcPts val="0"/>
              </a:spcAft>
              <a:defRPr/>
            </a:pPr>
            <a:r>
              <a:rPr lang="zh-CN" altLang="en-US" sz="1600">
                <a:solidFill>
                  <a:schemeClr val="tx1"/>
                </a:solidFill>
              </a:rPr>
              <a:t>*</a:t>
            </a:r>
            <a:r>
              <a:rPr lang="en-US" altLang="zh-CN" sz="1600">
                <a:solidFill>
                  <a:schemeClr val="tx1"/>
                </a:solidFill>
              </a:rPr>
              <a:t>p=1;				</a:t>
            </a:r>
            <a:r>
              <a:rPr lang="en-US" altLang="zh-CN" sz="1600">
                <a:solidFill>
                  <a:srgbClr val="008000"/>
                </a:solidFill>
              </a:rPr>
              <a:t>//</a:t>
            </a:r>
            <a:r>
              <a:rPr lang="zh-CN" altLang="en-US" sz="1600">
                <a:solidFill>
                  <a:srgbClr val="008000"/>
                </a:solidFill>
              </a:rPr>
              <a:t>将整数</a:t>
            </a:r>
            <a:r>
              <a:rPr lang="en-US" altLang="zh-CN" sz="1600">
                <a:solidFill>
                  <a:srgbClr val="008000"/>
                </a:solidFill>
              </a:rPr>
              <a:t>1</a:t>
            </a:r>
            <a:r>
              <a:rPr lang="zh-CN" altLang="en-US" sz="1600">
                <a:solidFill>
                  <a:srgbClr val="008000"/>
                </a:solidFill>
              </a:rPr>
              <a:t>赋给</a:t>
            </a:r>
            <a:r>
              <a:rPr lang="en-US" altLang="zh-CN" sz="1600">
                <a:solidFill>
                  <a:srgbClr val="008000"/>
                </a:solidFill>
              </a:rPr>
              <a:t>p</a:t>
            </a:r>
            <a:r>
              <a:rPr lang="zh-CN" altLang="en-US" sz="1600">
                <a:solidFill>
                  <a:srgbClr val="008000"/>
                </a:solidFill>
              </a:rPr>
              <a:t>当前所指向的变量，由于</a:t>
            </a:r>
            <a:r>
              <a:rPr lang="en-US" altLang="zh-CN" sz="1600">
                <a:solidFill>
                  <a:srgbClr val="008000"/>
                </a:solidFill>
              </a:rPr>
              <a:t>p</a:t>
            </a:r>
            <a:r>
              <a:rPr lang="zh-CN" altLang="en-US" sz="1600">
                <a:solidFill>
                  <a:srgbClr val="008000"/>
                </a:solidFill>
              </a:rPr>
              <a:t>指向变量</a:t>
            </a:r>
            <a:r>
              <a:rPr lang="en-US" altLang="zh-CN" sz="1600">
                <a:solidFill>
                  <a:srgbClr val="008000"/>
                </a:solidFill>
              </a:rPr>
              <a:t>a</a:t>
            </a:r>
            <a:r>
              <a:rPr lang="zh-CN" altLang="en-US" sz="1600">
                <a:solidFill>
                  <a:srgbClr val="008000"/>
                </a:solidFill>
              </a:rPr>
              <a:t>，相当于把</a:t>
            </a:r>
            <a:r>
              <a:rPr lang="en-US" altLang="zh-CN" sz="1600">
                <a:solidFill>
                  <a:srgbClr val="008000"/>
                </a:solidFill>
              </a:rPr>
              <a:t>1</a:t>
            </a:r>
            <a:r>
              <a:rPr lang="zh-CN" altLang="en-US" sz="1600">
                <a:solidFill>
                  <a:srgbClr val="008000"/>
                </a:solidFill>
              </a:rPr>
              <a:t>赋给</a:t>
            </a:r>
            <a:r>
              <a:rPr lang="en-US" altLang="zh-CN" sz="1600">
                <a:solidFill>
                  <a:srgbClr val="008000"/>
                </a:solidFill>
              </a:rPr>
              <a:t>a</a:t>
            </a:r>
            <a:r>
              <a:rPr lang="zh-CN" altLang="en-US" sz="1600">
                <a:solidFill>
                  <a:srgbClr val="008000"/>
                </a:solidFill>
              </a:rPr>
              <a:t>，即</a:t>
            </a:r>
            <a:r>
              <a:rPr lang="en-US" altLang="zh-CN" sz="1600">
                <a:solidFill>
                  <a:srgbClr val="008000"/>
                </a:solidFill>
              </a:rPr>
              <a:t>a=1	</a:t>
            </a:r>
            <a:r>
              <a:rPr lang="zh-CN" altLang="en-US" sz="1600" b="1">
                <a:solidFill>
                  <a:schemeClr val="accent1"/>
                </a:solidFill>
              </a:rPr>
              <a:t>②</a:t>
            </a:r>
            <a:endParaRPr lang="en-US" altLang="zh-CN" sz="1600" b="1">
              <a:solidFill>
                <a:schemeClr val="accent1"/>
              </a:solidFill>
            </a:endParaRPr>
          </a:p>
          <a:p>
            <a:pPr defTabSz="363538" fontAlgn="auto">
              <a:lnSpc>
                <a:spcPct val="120000"/>
              </a:lnSpc>
              <a:spcBef>
                <a:spcPts val="0"/>
              </a:spcBef>
              <a:spcAft>
                <a:spcPts val="0"/>
              </a:spcAft>
              <a:defRPr/>
            </a:pPr>
            <a:r>
              <a:rPr lang="en-US" altLang="zh-CN" sz="1600">
                <a:solidFill>
                  <a:schemeClr val="tx1"/>
                </a:solidFill>
              </a:rPr>
              <a:t>printf("%o",p);		</a:t>
            </a:r>
            <a:r>
              <a:rPr lang="en-US" altLang="zh-CN" sz="1600">
                <a:solidFill>
                  <a:srgbClr val="008000"/>
                </a:solidFill>
              </a:rPr>
              <a:t>//</a:t>
            </a:r>
            <a:r>
              <a:rPr lang="zh-CN" altLang="en-US" sz="1600">
                <a:solidFill>
                  <a:srgbClr val="008000"/>
                </a:solidFill>
              </a:rPr>
              <a:t>以八进制形式输出指针变量</a:t>
            </a:r>
            <a:r>
              <a:rPr lang="en-US" altLang="zh-CN" sz="1600">
                <a:solidFill>
                  <a:srgbClr val="008000"/>
                </a:solidFill>
              </a:rPr>
              <a:t>p</a:t>
            </a:r>
            <a:r>
              <a:rPr lang="zh-CN" altLang="en-US" sz="1600">
                <a:solidFill>
                  <a:srgbClr val="008000"/>
                </a:solidFill>
              </a:rPr>
              <a:t>的值，由于</a:t>
            </a:r>
            <a:r>
              <a:rPr lang="en-US" altLang="zh-CN" sz="1600">
                <a:solidFill>
                  <a:srgbClr val="008000"/>
                </a:solidFill>
              </a:rPr>
              <a:t>p</a:t>
            </a:r>
            <a:r>
              <a:rPr lang="zh-CN" altLang="en-US" sz="1600">
                <a:solidFill>
                  <a:srgbClr val="008000"/>
                </a:solidFill>
              </a:rPr>
              <a:t>指向</a:t>
            </a:r>
            <a:r>
              <a:rPr lang="en-US" altLang="zh-CN" sz="1600">
                <a:solidFill>
                  <a:srgbClr val="008000"/>
                </a:solidFill>
              </a:rPr>
              <a:t>a</a:t>
            </a:r>
            <a:r>
              <a:rPr lang="zh-CN" altLang="en-US" sz="1600">
                <a:solidFill>
                  <a:srgbClr val="008000"/>
                </a:solidFill>
              </a:rPr>
              <a:t>，相当于输出</a:t>
            </a:r>
            <a:r>
              <a:rPr lang="en-US" altLang="zh-CN" sz="1600">
                <a:solidFill>
                  <a:srgbClr val="008000"/>
                </a:solidFill>
              </a:rPr>
              <a:t>a</a:t>
            </a:r>
            <a:r>
              <a:rPr lang="zh-CN" altLang="en-US" sz="1600">
                <a:solidFill>
                  <a:srgbClr val="008000"/>
                </a:solidFill>
              </a:rPr>
              <a:t>的地址，即</a:t>
            </a:r>
            <a:r>
              <a:rPr lang="en-US" altLang="zh-CN" sz="1600">
                <a:solidFill>
                  <a:srgbClr val="008000"/>
                </a:solidFill>
              </a:rPr>
              <a:t>&amp;a	</a:t>
            </a:r>
            <a:r>
              <a:rPr lang="zh-CN" altLang="en-US" sz="1600" b="1">
                <a:solidFill>
                  <a:schemeClr val="accent1"/>
                </a:solidFill>
              </a:rPr>
              <a:t>③</a:t>
            </a:r>
            <a:endParaRPr lang="zh-CN" altLang="en-US" sz="1600" b="1" dirty="0">
              <a:solidFill>
                <a:schemeClr val="accent1"/>
              </a:solidFill>
            </a:endParaRPr>
          </a:p>
        </p:txBody>
      </p:sp>
      <p:grpSp>
        <p:nvGrpSpPr>
          <p:cNvPr id="22532" name="组合 7"/>
          <p:cNvGrpSpPr>
            <a:grpSpLocks/>
          </p:cNvGrpSpPr>
          <p:nvPr/>
        </p:nvGrpSpPr>
        <p:grpSpPr bwMode="auto">
          <a:xfrm>
            <a:off x="1012825" y="4814888"/>
            <a:ext cx="10437813" cy="1257300"/>
            <a:chOff x="8582294" y="4088152"/>
            <a:chExt cx="10769984" cy="1257555"/>
          </a:xfrm>
        </p:grpSpPr>
        <p:sp>
          <p:nvSpPr>
            <p:cNvPr id="9" name="MH_Other_1">
              <a:extLst>
                <a:ext uri="{FF2B5EF4-FFF2-40B4-BE49-F238E27FC236}"/>
              </a:extLst>
            </p:cNvPr>
            <p:cNvSpPr/>
            <p:nvPr>
              <p:custDataLst>
                <p:tags r:id="rId2"/>
              </p:custDataLst>
            </p:nvPr>
          </p:nvSpPr>
          <p:spPr>
            <a:xfrm>
              <a:off x="8582294" y="4088152"/>
              <a:ext cx="774784" cy="522393"/>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rgbClr val="FEFFFF"/>
                  </a:solidFill>
                </a:rPr>
                <a:t>注意</a:t>
              </a:r>
            </a:p>
          </p:txBody>
        </p:sp>
        <p:sp>
          <p:nvSpPr>
            <p:cNvPr id="10" name="MH_SubTitle_1">
              <a:extLst>
                <a:ext uri="{FF2B5EF4-FFF2-40B4-BE49-F238E27FC236}"/>
              </a:extLst>
            </p:cNvPr>
            <p:cNvSpPr/>
            <p:nvPr>
              <p:custDataLst>
                <p:tags r:id="rId3"/>
              </p:custDataLst>
            </p:nvPr>
          </p:nvSpPr>
          <p:spPr>
            <a:xfrm>
              <a:off x="9371820" y="4088152"/>
              <a:ext cx="9980458" cy="125755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285750" indent="-285750" fontAlgn="auto">
                <a:lnSpc>
                  <a:spcPct val="120000"/>
                </a:lnSpc>
                <a:spcBef>
                  <a:spcPts val="0"/>
                </a:spcBef>
                <a:spcAft>
                  <a:spcPts val="600"/>
                </a:spcAft>
                <a:buFont typeface="Arial" panose="020B0604020202020204" pitchFamily="34" charset="0"/>
                <a:buChar char="•"/>
                <a:defRPr/>
              </a:pPr>
              <a:r>
                <a:rPr lang="zh-CN" altLang="en-US" sz="1600">
                  <a:solidFill>
                    <a:schemeClr val="tx1">
                      <a:lumMod val="75000"/>
                      <a:lumOff val="25000"/>
                    </a:schemeClr>
                  </a:solidFill>
                </a:rPr>
                <a:t>要熟练掌握两个有关的运算符：</a:t>
              </a:r>
            </a:p>
            <a:p>
              <a:pPr fontAlgn="auto">
                <a:lnSpc>
                  <a:spcPct val="120000"/>
                </a:lnSpc>
                <a:spcBef>
                  <a:spcPts val="0"/>
                </a:spcBef>
                <a:spcAft>
                  <a:spcPts val="600"/>
                </a:spcAft>
                <a:defRPr/>
              </a:pPr>
              <a:r>
                <a:rPr lang="en-US" altLang="zh-CN" sz="1600">
                  <a:solidFill>
                    <a:schemeClr val="tx1">
                      <a:lumMod val="75000"/>
                      <a:lumOff val="25000"/>
                    </a:schemeClr>
                  </a:solidFill>
                </a:rPr>
                <a:t>(1) </a:t>
              </a:r>
              <a:r>
                <a:rPr lang="zh-CN" altLang="en-US" sz="1600" b="1">
                  <a:solidFill>
                    <a:schemeClr val="accent1"/>
                  </a:solidFill>
                </a:rPr>
                <a:t>＆</a:t>
              </a:r>
              <a:r>
                <a:rPr lang="zh-CN" altLang="en-US" sz="1600">
                  <a:solidFill>
                    <a:schemeClr val="tx1">
                      <a:lumMod val="75000"/>
                      <a:lumOff val="25000"/>
                    </a:schemeClr>
                  </a:solidFill>
                </a:rPr>
                <a:t>取地址运算符。</a:t>
              </a:r>
              <a:r>
                <a:rPr lang="en-US" altLang="zh-CN" sz="1600">
                  <a:solidFill>
                    <a:schemeClr val="tx1">
                      <a:lumMod val="75000"/>
                      <a:lumOff val="25000"/>
                    </a:schemeClr>
                  </a:solidFill>
                </a:rPr>
                <a:t>&amp;a</a:t>
              </a:r>
              <a:r>
                <a:rPr lang="zh-CN" altLang="en-US" sz="1600">
                  <a:solidFill>
                    <a:schemeClr val="tx1">
                      <a:lumMod val="75000"/>
                      <a:lumOff val="25000"/>
                    </a:schemeClr>
                  </a:solidFill>
                </a:rPr>
                <a:t>是变量</a:t>
              </a:r>
              <a:r>
                <a:rPr lang="en-US" altLang="zh-CN" sz="1600">
                  <a:solidFill>
                    <a:schemeClr val="tx1">
                      <a:lumMod val="75000"/>
                      <a:lumOff val="25000"/>
                    </a:schemeClr>
                  </a:solidFill>
                </a:rPr>
                <a:t>a</a:t>
              </a:r>
              <a:r>
                <a:rPr lang="zh-CN" altLang="en-US" sz="1600">
                  <a:solidFill>
                    <a:schemeClr val="tx1">
                      <a:lumMod val="75000"/>
                      <a:lumOff val="25000"/>
                    </a:schemeClr>
                  </a:solidFill>
                </a:rPr>
                <a:t>的地址。</a:t>
              </a:r>
            </a:p>
            <a:p>
              <a:pPr fontAlgn="auto">
                <a:lnSpc>
                  <a:spcPct val="120000"/>
                </a:lnSpc>
                <a:spcBef>
                  <a:spcPts val="0"/>
                </a:spcBef>
                <a:spcAft>
                  <a:spcPts val="600"/>
                </a:spcAft>
                <a:defRPr/>
              </a:pPr>
              <a:r>
                <a:rPr lang="en-US" altLang="zh-CN" sz="1600">
                  <a:solidFill>
                    <a:schemeClr val="tx1">
                      <a:lumMod val="75000"/>
                      <a:lumOff val="25000"/>
                    </a:schemeClr>
                  </a:solidFill>
                </a:rPr>
                <a:t>(2) </a:t>
              </a:r>
              <a:r>
                <a:rPr lang="zh-CN" altLang="en-US" sz="1600" b="1">
                  <a:solidFill>
                    <a:schemeClr val="accent1"/>
                  </a:solidFill>
                </a:rPr>
                <a:t>* </a:t>
              </a:r>
              <a:r>
                <a:rPr lang="zh-CN" altLang="en-US" sz="1600">
                  <a:solidFill>
                    <a:schemeClr val="tx1">
                      <a:lumMod val="75000"/>
                      <a:lumOff val="25000"/>
                    </a:schemeClr>
                  </a:solidFill>
                </a:rPr>
                <a:t>指针运算符（或称“间接访问”运算符），*</a:t>
              </a:r>
              <a:r>
                <a:rPr lang="en-US" altLang="zh-CN" sz="1600">
                  <a:solidFill>
                    <a:schemeClr val="tx1">
                      <a:lumMod val="75000"/>
                      <a:lumOff val="25000"/>
                    </a:schemeClr>
                  </a:solidFill>
                </a:rPr>
                <a:t>p</a:t>
              </a:r>
              <a:r>
                <a:rPr lang="zh-CN" altLang="en-US" sz="1600">
                  <a:solidFill>
                    <a:schemeClr val="tx1">
                      <a:lumMod val="75000"/>
                      <a:lumOff val="25000"/>
                    </a:schemeClr>
                  </a:solidFill>
                </a:rPr>
                <a:t>代表指针变量</a:t>
              </a:r>
              <a:r>
                <a:rPr lang="en-US" altLang="zh-CN" sz="1600">
                  <a:solidFill>
                    <a:schemeClr val="tx1">
                      <a:lumMod val="75000"/>
                      <a:lumOff val="25000"/>
                    </a:schemeClr>
                  </a:solidFill>
                </a:rPr>
                <a:t>p</a:t>
              </a:r>
              <a:r>
                <a:rPr lang="zh-CN" altLang="en-US" sz="1600">
                  <a:solidFill>
                    <a:schemeClr val="tx1">
                      <a:lumMod val="75000"/>
                      <a:lumOff val="25000"/>
                    </a:schemeClr>
                  </a:solidFill>
                </a:rPr>
                <a:t>指向的对象。</a:t>
              </a:r>
            </a:p>
            <a:p>
              <a:pPr marL="285750" indent="-285750" fontAlgn="auto">
                <a:lnSpc>
                  <a:spcPct val="120000"/>
                </a:lnSpc>
                <a:spcBef>
                  <a:spcPts val="0"/>
                </a:spcBef>
                <a:spcAft>
                  <a:spcPts val="600"/>
                </a:spcAft>
                <a:buFont typeface="Arial" panose="020B0604020202020204" pitchFamily="34" charset="0"/>
                <a:buChar char="•"/>
                <a:defRPr/>
              </a:pPr>
              <a:endParaRPr lang="zh-CN" altLang="en-US" sz="1600">
                <a:solidFill>
                  <a:schemeClr val="tx1">
                    <a:lumMod val="75000"/>
                    <a:lumOff val="25000"/>
                  </a:schemeClr>
                </a:solidFill>
              </a:endParaRPr>
            </a:p>
          </p:txBody>
        </p:sp>
        <p:sp>
          <p:nvSpPr>
            <p:cNvPr id="11" name="MH_Other_2">
              <a:extLst>
                <a:ext uri="{FF2B5EF4-FFF2-40B4-BE49-F238E27FC236}"/>
              </a:extLst>
            </p:cNvPr>
            <p:cNvSpPr/>
            <p:nvPr>
              <p:custDataLst>
                <p:tags r:id="rId4"/>
              </p:custDataLst>
            </p:nvPr>
          </p:nvSpPr>
          <p:spPr>
            <a:xfrm rot="16200000">
              <a:off x="19050737" y="5044167"/>
              <a:ext cx="301686" cy="301396"/>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标题 1"/>
          <p:cNvSpPr>
            <a:spLocks noGrp="1"/>
          </p:cNvSpPr>
          <p:nvPr>
            <p:ph type="title"/>
          </p:nvPr>
        </p:nvSpPr>
        <p:spPr>
          <a:xfrm>
            <a:off x="731838" y="425450"/>
            <a:ext cx="10515600" cy="952500"/>
          </a:xfrm>
        </p:spPr>
        <p:txBody>
          <a:bodyPr/>
          <a:lstStyle/>
          <a:p>
            <a:r>
              <a:rPr lang="zh-CN" altLang="en-US" smtClean="0"/>
              <a:t>什么是指针数组</a:t>
            </a:r>
          </a:p>
        </p:txBody>
      </p:sp>
      <p:sp>
        <p:nvSpPr>
          <p:cNvPr id="121858" name="内容占位符 2"/>
          <p:cNvSpPr>
            <a:spLocks noGrp="1"/>
          </p:cNvSpPr>
          <p:nvPr>
            <p:ph idx="1"/>
          </p:nvPr>
        </p:nvSpPr>
        <p:spPr>
          <a:xfrm>
            <a:off x="600075" y="1176338"/>
            <a:ext cx="11158538"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8.27】</a:t>
            </a:r>
            <a:r>
              <a:rPr lang="zh-CN" altLang="en-US" sz="2000" smtClean="0">
                <a:solidFill>
                  <a:schemeClr val="accent1"/>
                </a:solidFill>
              </a:rPr>
              <a:t>将若干字符串按字母顺序（由小到大）输出。</a:t>
            </a:r>
          </a:p>
        </p:txBody>
      </p:sp>
      <p:graphicFrame>
        <p:nvGraphicFramePr>
          <p:cNvPr id="5" name="表格 4"/>
          <p:cNvGraphicFramePr>
            <a:graphicFrameLocks noGrp="1"/>
          </p:cNvGraphicFramePr>
          <p:nvPr/>
        </p:nvGraphicFramePr>
        <p:xfrm>
          <a:off x="1749425" y="1728788"/>
          <a:ext cx="9142413" cy="2960687"/>
        </p:xfrm>
        <a:graphic>
          <a:graphicData uri="http://schemas.openxmlformats.org/drawingml/2006/table">
            <a:tbl>
              <a:tblPr>
                <a:tableStyleId>{5C22544A-7EE6-4342-B048-85BDC9FD1C3A}</a:tableStyleId>
              </a:tblPr>
              <a:tblGrid>
                <a:gridCol w="906222">
                  <a:extLst>
                    <a:ext uri="{9D8B030D-6E8A-4147-A177-3AD203B41FA5}"/>
                  </a:extLst>
                </a:gridCol>
                <a:gridCol w="720000">
                  <a:extLst>
                    <a:ext uri="{9D8B030D-6E8A-4147-A177-3AD203B41FA5}"/>
                  </a:extLst>
                </a:gridCol>
                <a:gridCol w="1548000">
                  <a:extLst>
                    <a:ext uri="{9D8B030D-6E8A-4147-A177-3AD203B41FA5}"/>
                  </a:extLst>
                </a:gridCol>
                <a:gridCol w="20828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tblGrid>
              <a:tr h="370840">
                <a:tc>
                  <a:txBody>
                    <a:bodyPr/>
                    <a:lstStyle/>
                    <a:p>
                      <a:pPr algn="ctr"/>
                      <a:r>
                        <a:rPr lang="zh-CN" altLang="en-US" sz="1400"/>
                        <a:t>指针数组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a:t>字符串</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r>
                        <a:rPr lang="en-US" altLang="zh-CN" sz="1400"/>
                        <a:t>name[0]</a:t>
                      </a:r>
                      <a:endParaRPr lang="zh-CN" altLang="en-US" sz="1400"/>
                    </a:p>
                  </a:txBody>
                  <a:tcPr anchor="ctr">
                    <a:lnR w="12700" cmpd="sng">
                      <a:noFill/>
                    </a:lnR>
                    <a:lnT w="12700" cmpd="sng">
                      <a:noFill/>
                    </a:lnT>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Follow me</a:t>
                      </a:r>
                      <a:endParaRPr lang="zh-CN" altLang="en-US" sz="1400"/>
                    </a:p>
                  </a:txBody>
                  <a:tcPr anchor="ctr">
                    <a:lnL w="12700" cmpd="sng">
                      <a:noFill/>
                    </a:lnL>
                    <a:lnR w="12700" cmpd="sng">
                      <a:noFill/>
                    </a:lnR>
                    <a:lnT w="12700" cmpd="sng">
                      <a:noFill/>
                    </a:lnT>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a:t>
                      </a:r>
                      <a:endParaRPr lang="zh-CN" altLang="en-US" sz="1400"/>
                    </a:p>
                  </a:txBody>
                  <a:tcPr anchor="ctr">
                    <a:lnL w="12700" cmpd="sng">
                      <a:noFill/>
                    </a:lnL>
                    <a:lnT w="12700" cmpd="sng">
                      <a:noFill/>
                    </a:lnT>
                  </a:tcPr>
                </a:tc>
                <a:tc>
                  <a:txBody>
                    <a:bodyPr/>
                    <a:lstStyle/>
                    <a:p>
                      <a:r>
                        <a:rPr lang="en-US" altLang="zh-CN" sz="1400"/>
                        <a:t>o</a:t>
                      </a:r>
                      <a:endParaRPr lang="zh-CN" altLang="en-US" sz="1400"/>
                    </a:p>
                  </a:txBody>
                  <a:tcPr anchor="ctr">
                    <a:lnT w="12700" cmpd="sng">
                      <a:noFill/>
                    </a:lnT>
                  </a:tcPr>
                </a:tc>
                <a:tc>
                  <a:txBody>
                    <a:bodyPr/>
                    <a:lstStyle/>
                    <a:p>
                      <a:r>
                        <a:rPr lang="en-US" altLang="zh-CN" sz="1400"/>
                        <a:t>l</a:t>
                      </a:r>
                      <a:endParaRPr lang="zh-CN" altLang="en-US" sz="1400"/>
                    </a:p>
                  </a:txBody>
                  <a:tcPr anchor="ctr">
                    <a:lnT w="12700" cmpd="sng">
                      <a:noFill/>
                    </a:lnT>
                  </a:tcPr>
                </a:tc>
                <a:tc>
                  <a:txBody>
                    <a:bodyPr/>
                    <a:lstStyle/>
                    <a:p>
                      <a:r>
                        <a:rPr lang="en-US" altLang="zh-CN" sz="1400"/>
                        <a:t>l</a:t>
                      </a:r>
                      <a:endParaRPr lang="zh-CN" altLang="en-US" sz="1400"/>
                    </a:p>
                  </a:txBody>
                  <a:tcPr anchor="ctr">
                    <a:lnT w="12700" cmpd="sng">
                      <a:noFill/>
                    </a:lnT>
                  </a:tcPr>
                </a:tc>
                <a:tc>
                  <a:txBody>
                    <a:bodyPr/>
                    <a:lstStyle/>
                    <a:p>
                      <a:r>
                        <a:rPr lang="en-US" altLang="zh-CN" sz="1400"/>
                        <a:t>o</a:t>
                      </a:r>
                      <a:endParaRPr lang="zh-CN" altLang="en-US" sz="1400"/>
                    </a:p>
                  </a:txBody>
                  <a:tcPr anchor="ctr">
                    <a:lnT w="12700" cmpd="sng">
                      <a:noFill/>
                    </a:lnT>
                  </a:tcPr>
                </a:tc>
                <a:tc>
                  <a:txBody>
                    <a:bodyPr/>
                    <a:lstStyle/>
                    <a:p>
                      <a:r>
                        <a:rPr lang="en-US" altLang="zh-CN" sz="1400"/>
                        <a:t>w</a:t>
                      </a:r>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r>
                        <a:rPr lang="en-US" altLang="zh-CN" sz="1400"/>
                        <a:t>m</a:t>
                      </a:r>
                      <a:endParaRPr lang="zh-CN" altLang="en-US" sz="1400"/>
                    </a:p>
                  </a:txBody>
                  <a:tcPr anchor="ctr">
                    <a:lnT w="12700" cmpd="sng">
                      <a:noFill/>
                    </a:lnT>
                  </a:tcPr>
                </a:tc>
                <a:tc>
                  <a:txBody>
                    <a:bodyPr/>
                    <a:lstStyle/>
                    <a:p>
                      <a:r>
                        <a:rPr lang="en-US" altLang="zh-CN" sz="1400"/>
                        <a:t>e</a:t>
                      </a:r>
                      <a:endParaRPr lang="zh-CN" altLang="en-US" sz="1400"/>
                    </a:p>
                  </a:txBody>
                  <a:tcPr anchor="ctr">
                    <a:lnT w="12700" cmpd="sng">
                      <a:noFill/>
                    </a:lnT>
                  </a:tcPr>
                </a:tc>
                <a:tc>
                  <a:txBody>
                    <a:bodyPr/>
                    <a:lstStyle/>
                    <a:p>
                      <a:r>
                        <a:rPr lang="en-US" altLang="zh-CN" sz="1400"/>
                        <a:t>\0</a:t>
                      </a:r>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extLst>
                  <a:ext uri="{0D108BD9-81ED-4DB2-BD59-A6C34878D82A}"/>
                </a:extLst>
              </a:tr>
              <a:tr h="370840">
                <a:tc>
                  <a:txBody>
                    <a:bodyPr/>
                    <a:lstStyle/>
                    <a:p>
                      <a:pPr algn="ctr"/>
                      <a:r>
                        <a:rPr lang="en-US" altLang="zh-CN" sz="1400"/>
                        <a:t>name[1]</a:t>
                      </a:r>
                      <a:endParaRPr lang="zh-CN" altLang="en-US" sz="1400"/>
                    </a:p>
                  </a:txBody>
                  <a:tcPr anchor="ctr">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BASIC</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B</a:t>
                      </a:r>
                      <a:endParaRPr lang="zh-CN" altLang="en-US" sz="1400"/>
                    </a:p>
                  </a:txBody>
                  <a:tcPr anchor="ctr">
                    <a:lnL w="12700" cmpd="sng">
                      <a:noFill/>
                    </a:lnL>
                  </a:tcPr>
                </a:tc>
                <a:tc>
                  <a:txBody>
                    <a:bodyPr/>
                    <a:lstStyle/>
                    <a:p>
                      <a:r>
                        <a:rPr lang="en-US" altLang="zh-CN" sz="1400"/>
                        <a:t>A</a:t>
                      </a:r>
                      <a:endParaRPr lang="zh-CN" altLang="en-US" sz="1400"/>
                    </a:p>
                  </a:txBody>
                  <a:tcPr anchor="ctr"/>
                </a:tc>
                <a:tc>
                  <a:txBody>
                    <a:bodyPr/>
                    <a:lstStyle/>
                    <a:p>
                      <a:r>
                        <a:rPr lang="en-US" altLang="zh-CN" sz="1400"/>
                        <a:t>S</a:t>
                      </a:r>
                      <a:endParaRPr lang="zh-CN" altLang="en-US" sz="1400"/>
                    </a:p>
                  </a:txBody>
                  <a:tcPr anchor="ctr"/>
                </a:tc>
                <a:tc>
                  <a:txBody>
                    <a:bodyPr/>
                    <a:lstStyle/>
                    <a:p>
                      <a:r>
                        <a:rPr lang="en-US" altLang="zh-CN" sz="1400"/>
                        <a:t>I</a:t>
                      </a:r>
                      <a:endParaRPr lang="zh-CN" altLang="en-US" sz="1400"/>
                    </a:p>
                  </a:txBody>
                  <a:tcPr anchor="ctr"/>
                </a:tc>
                <a:tc>
                  <a:txBody>
                    <a:bodyPr/>
                    <a:lstStyle/>
                    <a:p>
                      <a:r>
                        <a:rPr lang="en-US" altLang="zh-CN" sz="1400"/>
                        <a:t>C</a:t>
                      </a:r>
                      <a:endParaRPr lang="zh-CN" altLang="en-US" sz="1400"/>
                    </a:p>
                  </a:txBody>
                  <a:tcPr anchor="ctr"/>
                </a:tc>
                <a:tc>
                  <a:txBody>
                    <a:bodyPr/>
                    <a:lstStyle/>
                    <a:p>
                      <a:r>
                        <a:rPr lang="en-US" altLang="zh-CN" sz="140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extLst>
              </a:tr>
              <a:tr h="370840">
                <a:tc>
                  <a:txBody>
                    <a:bodyPr/>
                    <a:lstStyle/>
                    <a:p>
                      <a:pPr algn="ctr"/>
                      <a:r>
                        <a:rPr lang="en-US" altLang="zh-CN" sz="1400"/>
                        <a:t>name[2]</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Great Wall</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G</a:t>
                      </a:r>
                      <a:endParaRPr lang="zh-CN" altLang="en-US" sz="1400"/>
                    </a:p>
                  </a:txBody>
                  <a:tcPr anchor="ctr">
                    <a:lnL w="12700" cmpd="sng">
                      <a:noFill/>
                    </a:lnL>
                  </a:tcPr>
                </a:tc>
                <a:tc>
                  <a:txBody>
                    <a:bodyPr/>
                    <a:lstStyle/>
                    <a:p>
                      <a:r>
                        <a:rPr lang="en-US" altLang="zh-CN" sz="1400"/>
                        <a:t>r</a:t>
                      </a:r>
                      <a:endParaRPr lang="zh-CN" altLang="en-US" sz="1400"/>
                    </a:p>
                  </a:txBody>
                  <a:tcPr anchor="ctr"/>
                </a:tc>
                <a:tc>
                  <a:txBody>
                    <a:bodyPr/>
                    <a:lstStyle/>
                    <a:p>
                      <a:r>
                        <a:rPr lang="en-US" altLang="zh-CN" sz="1400"/>
                        <a:t>e</a:t>
                      </a:r>
                      <a:endParaRPr lang="zh-CN" altLang="en-US" sz="1400"/>
                    </a:p>
                  </a:txBody>
                  <a:tcPr anchor="ctr"/>
                </a:tc>
                <a:tc>
                  <a:txBody>
                    <a:bodyPr/>
                    <a:lstStyle/>
                    <a:p>
                      <a:r>
                        <a:rPr lang="en-US" altLang="zh-CN" sz="1400"/>
                        <a:t>a</a:t>
                      </a:r>
                      <a:endParaRPr lang="zh-CN" altLang="en-US" sz="1400"/>
                    </a:p>
                  </a:txBody>
                  <a:tcPr anchor="ctr"/>
                </a:tc>
                <a:tc>
                  <a:txBody>
                    <a:bodyPr/>
                    <a:lstStyle/>
                    <a:p>
                      <a:r>
                        <a:rPr lang="en-US" altLang="zh-CN" sz="1400"/>
                        <a:t>t</a:t>
                      </a:r>
                      <a:endParaRPr lang="zh-CN" altLang="en-US" sz="1400"/>
                    </a:p>
                  </a:txBody>
                  <a:tcPr anchor="ctr"/>
                </a:tc>
                <a:tc>
                  <a:txBody>
                    <a:bodyPr/>
                    <a:lstStyle/>
                    <a:p>
                      <a:endParaRPr lang="zh-CN" altLang="en-US" sz="1400"/>
                    </a:p>
                  </a:txBody>
                  <a:tcPr anchor="ctr"/>
                </a:tc>
                <a:tc>
                  <a:txBody>
                    <a:bodyPr/>
                    <a:lstStyle/>
                    <a:p>
                      <a:r>
                        <a:rPr lang="en-US" altLang="zh-CN" sz="1400"/>
                        <a:t>W</a:t>
                      </a:r>
                      <a:endParaRPr lang="zh-CN" altLang="en-US" sz="1400"/>
                    </a:p>
                  </a:txBody>
                  <a:tcPr anchor="ctr"/>
                </a:tc>
                <a:tc>
                  <a:txBody>
                    <a:bodyPr/>
                    <a:lstStyle/>
                    <a:p>
                      <a:r>
                        <a:rPr lang="en-US" altLang="zh-CN" sz="1400"/>
                        <a:t>a</a:t>
                      </a:r>
                      <a:endParaRPr lang="zh-CN" altLang="en-US" sz="1400"/>
                    </a:p>
                  </a:txBody>
                  <a:tcPr anchor="ctr"/>
                </a:tc>
                <a:tc>
                  <a:txBody>
                    <a:bodyPr/>
                    <a:lstStyle/>
                    <a:p>
                      <a:r>
                        <a:rPr lang="en-US" altLang="zh-CN" sz="1400"/>
                        <a:t>l</a:t>
                      </a:r>
                      <a:endParaRPr lang="zh-CN" altLang="en-US" sz="1400"/>
                    </a:p>
                  </a:txBody>
                  <a:tcPr anchor="ctr"/>
                </a:tc>
                <a:tc>
                  <a:txBody>
                    <a:bodyPr/>
                    <a:lstStyle/>
                    <a:p>
                      <a:r>
                        <a:rPr lang="en-US" altLang="zh-CN" sz="1400"/>
                        <a:t>l</a:t>
                      </a:r>
                      <a:endParaRPr lang="zh-CN" altLang="en-US" sz="1400"/>
                    </a:p>
                  </a:txBody>
                  <a:tcPr anchor="ctr"/>
                </a:tc>
                <a:tc>
                  <a:txBody>
                    <a:bodyPr/>
                    <a:lstStyle/>
                    <a:p>
                      <a:r>
                        <a:rPr lang="en-US" altLang="zh-CN" sz="140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extLst>
              </a:tr>
              <a:tr h="370840">
                <a:tc>
                  <a:txBody>
                    <a:bodyPr/>
                    <a:lstStyle/>
                    <a:p>
                      <a:pPr algn="ctr"/>
                      <a:r>
                        <a:rPr lang="en-US" altLang="zh-CN" sz="1400"/>
                        <a:t>name[3]</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FORTRAN</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a:t>
                      </a:r>
                      <a:endParaRPr lang="zh-CN" altLang="en-US" sz="1400"/>
                    </a:p>
                  </a:txBody>
                  <a:tcPr anchor="ctr">
                    <a:lnL w="12700" cmpd="sng">
                      <a:noFill/>
                    </a:lnL>
                  </a:tcPr>
                </a:tc>
                <a:tc>
                  <a:txBody>
                    <a:bodyPr/>
                    <a:lstStyle/>
                    <a:p>
                      <a:r>
                        <a:rPr lang="en-US" altLang="zh-CN" sz="1400"/>
                        <a:t>O</a:t>
                      </a:r>
                      <a:endParaRPr lang="zh-CN" altLang="en-US" sz="1400"/>
                    </a:p>
                  </a:txBody>
                  <a:tcPr anchor="ctr"/>
                </a:tc>
                <a:tc>
                  <a:txBody>
                    <a:bodyPr/>
                    <a:lstStyle/>
                    <a:p>
                      <a:r>
                        <a:rPr lang="en-US" altLang="zh-CN" sz="1400"/>
                        <a:t>R</a:t>
                      </a:r>
                      <a:endParaRPr lang="zh-CN" altLang="en-US" sz="1400"/>
                    </a:p>
                  </a:txBody>
                  <a:tcPr anchor="ctr"/>
                </a:tc>
                <a:tc>
                  <a:txBody>
                    <a:bodyPr/>
                    <a:lstStyle/>
                    <a:p>
                      <a:r>
                        <a:rPr lang="en-US" altLang="zh-CN" sz="1400"/>
                        <a:t>T</a:t>
                      </a:r>
                      <a:endParaRPr lang="zh-CN" altLang="en-US" sz="1400"/>
                    </a:p>
                  </a:txBody>
                  <a:tcPr anchor="ctr"/>
                </a:tc>
                <a:tc>
                  <a:txBody>
                    <a:bodyPr/>
                    <a:lstStyle/>
                    <a:p>
                      <a:r>
                        <a:rPr lang="en-US" altLang="zh-CN" sz="1400"/>
                        <a:t>R</a:t>
                      </a:r>
                      <a:endParaRPr lang="zh-CN" altLang="en-US" sz="1400"/>
                    </a:p>
                  </a:txBody>
                  <a:tcPr anchor="ctr"/>
                </a:tc>
                <a:tc>
                  <a:txBody>
                    <a:bodyPr/>
                    <a:lstStyle/>
                    <a:p>
                      <a:r>
                        <a:rPr lang="en-US" altLang="zh-CN" sz="1400"/>
                        <a:t>A</a:t>
                      </a:r>
                      <a:endParaRPr lang="zh-CN" altLang="en-US" sz="1400"/>
                    </a:p>
                  </a:txBody>
                  <a:tcPr anchor="ctr"/>
                </a:tc>
                <a:tc>
                  <a:txBody>
                    <a:bodyPr/>
                    <a:lstStyle/>
                    <a:p>
                      <a:r>
                        <a:rPr lang="en-US" altLang="zh-CN" sz="1400"/>
                        <a:t>N</a:t>
                      </a:r>
                      <a:endParaRPr lang="zh-CN" altLang="en-US" sz="1400"/>
                    </a:p>
                  </a:txBody>
                  <a:tcPr anchor="ctr"/>
                </a:tc>
                <a:tc>
                  <a:txBody>
                    <a:bodyPr/>
                    <a:lstStyle/>
                    <a:p>
                      <a:r>
                        <a:rPr lang="en-US" altLang="zh-CN" sz="140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extLst>
              </a:tr>
              <a:tr h="370840">
                <a:tc>
                  <a:txBody>
                    <a:bodyPr/>
                    <a:lstStyle/>
                    <a:p>
                      <a:pPr algn="ctr"/>
                      <a:r>
                        <a:rPr lang="en-US" altLang="zh-CN" sz="1400"/>
                        <a:t>name[4]</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Computer design</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C</a:t>
                      </a:r>
                      <a:endParaRPr lang="zh-CN" altLang="en-US" sz="1400"/>
                    </a:p>
                  </a:txBody>
                  <a:tcPr anchor="ctr">
                    <a:lnL w="12700" cmpd="sng">
                      <a:noFill/>
                    </a:lnL>
                  </a:tcPr>
                </a:tc>
                <a:tc>
                  <a:txBody>
                    <a:bodyPr/>
                    <a:lstStyle/>
                    <a:p>
                      <a:r>
                        <a:rPr lang="en-US" altLang="zh-CN" sz="1400"/>
                        <a:t>o</a:t>
                      </a:r>
                      <a:endParaRPr lang="zh-CN" altLang="en-US" sz="1400"/>
                    </a:p>
                  </a:txBody>
                  <a:tcPr anchor="ctr"/>
                </a:tc>
                <a:tc>
                  <a:txBody>
                    <a:bodyPr/>
                    <a:lstStyle/>
                    <a:p>
                      <a:r>
                        <a:rPr lang="en-US" altLang="zh-CN" sz="1400"/>
                        <a:t>m</a:t>
                      </a:r>
                      <a:endParaRPr lang="zh-CN" altLang="en-US" sz="1400"/>
                    </a:p>
                  </a:txBody>
                  <a:tcPr anchor="ctr"/>
                </a:tc>
                <a:tc>
                  <a:txBody>
                    <a:bodyPr/>
                    <a:lstStyle/>
                    <a:p>
                      <a:r>
                        <a:rPr lang="en-US" altLang="zh-CN" sz="1400"/>
                        <a:t>p</a:t>
                      </a:r>
                      <a:endParaRPr lang="zh-CN" altLang="en-US" sz="1400"/>
                    </a:p>
                  </a:txBody>
                  <a:tcPr anchor="ctr"/>
                </a:tc>
                <a:tc>
                  <a:txBody>
                    <a:bodyPr/>
                    <a:lstStyle/>
                    <a:p>
                      <a:r>
                        <a:rPr lang="en-US" altLang="zh-CN" sz="1400"/>
                        <a:t>u</a:t>
                      </a:r>
                      <a:endParaRPr lang="zh-CN" altLang="en-US" sz="1400"/>
                    </a:p>
                  </a:txBody>
                  <a:tcPr anchor="ctr"/>
                </a:tc>
                <a:tc>
                  <a:txBody>
                    <a:bodyPr/>
                    <a:lstStyle/>
                    <a:p>
                      <a:r>
                        <a:rPr lang="en-US" altLang="zh-CN" sz="1400"/>
                        <a:t>t</a:t>
                      </a:r>
                      <a:endParaRPr lang="zh-CN" altLang="en-US" sz="1400"/>
                    </a:p>
                  </a:txBody>
                  <a:tcPr anchor="ctr"/>
                </a:tc>
                <a:tc>
                  <a:txBody>
                    <a:bodyPr/>
                    <a:lstStyle/>
                    <a:p>
                      <a:r>
                        <a:rPr lang="en-US" altLang="zh-CN" sz="1400"/>
                        <a:t>e</a:t>
                      </a:r>
                      <a:endParaRPr lang="zh-CN" altLang="en-US" sz="1400"/>
                    </a:p>
                  </a:txBody>
                  <a:tcPr anchor="ctr"/>
                </a:tc>
                <a:tc>
                  <a:txBody>
                    <a:bodyPr/>
                    <a:lstStyle/>
                    <a:p>
                      <a:r>
                        <a:rPr lang="en-US" altLang="zh-CN" sz="1400"/>
                        <a:t>r</a:t>
                      </a:r>
                      <a:endParaRPr lang="zh-CN" altLang="en-US" sz="1400"/>
                    </a:p>
                  </a:txBody>
                  <a:tcPr anchor="ctr"/>
                </a:tc>
                <a:tc>
                  <a:txBody>
                    <a:bodyPr/>
                    <a:lstStyle/>
                    <a:p>
                      <a:endParaRPr lang="zh-CN" altLang="en-US" sz="1400"/>
                    </a:p>
                  </a:txBody>
                  <a:tcPr anchor="ctr"/>
                </a:tc>
                <a:tc>
                  <a:txBody>
                    <a:bodyPr/>
                    <a:lstStyle/>
                    <a:p>
                      <a:r>
                        <a:rPr lang="en-US" altLang="zh-CN" sz="1400"/>
                        <a:t>d</a:t>
                      </a:r>
                      <a:endParaRPr lang="zh-CN" altLang="en-US" sz="1400"/>
                    </a:p>
                  </a:txBody>
                  <a:tcPr anchor="ctr"/>
                </a:tc>
                <a:tc>
                  <a:txBody>
                    <a:bodyPr/>
                    <a:lstStyle/>
                    <a:p>
                      <a:r>
                        <a:rPr lang="en-US" altLang="zh-CN" sz="1400"/>
                        <a:t>e</a:t>
                      </a:r>
                      <a:endParaRPr lang="zh-CN" altLang="en-US" sz="1400"/>
                    </a:p>
                  </a:txBody>
                  <a:tcPr anchor="ctr"/>
                </a:tc>
                <a:tc>
                  <a:txBody>
                    <a:bodyPr/>
                    <a:lstStyle/>
                    <a:p>
                      <a:r>
                        <a:rPr lang="en-US" altLang="zh-CN" sz="1400"/>
                        <a:t>s</a:t>
                      </a:r>
                      <a:endParaRPr lang="zh-CN" altLang="en-US" sz="1400"/>
                    </a:p>
                  </a:txBody>
                  <a:tcPr anchor="ctr"/>
                </a:tc>
                <a:tc>
                  <a:txBody>
                    <a:bodyPr/>
                    <a:lstStyle/>
                    <a:p>
                      <a:r>
                        <a:rPr lang="en-US" altLang="zh-CN" sz="1400"/>
                        <a:t>i</a:t>
                      </a:r>
                      <a:endParaRPr lang="zh-CN" altLang="en-US" sz="1400"/>
                    </a:p>
                  </a:txBody>
                  <a:tcPr anchor="ctr"/>
                </a:tc>
                <a:tc>
                  <a:txBody>
                    <a:bodyPr/>
                    <a:lstStyle/>
                    <a:p>
                      <a:r>
                        <a:rPr lang="en-US" altLang="zh-CN" sz="1400"/>
                        <a:t>g</a:t>
                      </a:r>
                      <a:endParaRPr lang="zh-CN" altLang="en-US" sz="1400"/>
                    </a:p>
                  </a:txBody>
                  <a:tcPr anchor="ctr"/>
                </a:tc>
                <a:tc>
                  <a:txBody>
                    <a:bodyPr/>
                    <a:lstStyle/>
                    <a:p>
                      <a:r>
                        <a:rPr lang="en-US" altLang="zh-CN" sz="1400"/>
                        <a:t>n</a:t>
                      </a:r>
                      <a:endParaRPr lang="zh-CN" altLang="en-US" sz="1400"/>
                    </a:p>
                  </a:txBody>
                  <a:tcPr anchor="ctr"/>
                </a:tc>
                <a:tc>
                  <a:txBody>
                    <a:bodyPr/>
                    <a:lstStyle/>
                    <a:p>
                      <a:r>
                        <a:rPr lang="en-US" altLang="zh-CN" sz="1400"/>
                        <a:t>\0</a:t>
                      </a:r>
                      <a:endParaRPr lang="zh-CN" altLang="en-US" sz="1400"/>
                    </a:p>
                  </a:txBody>
                  <a:tcPr anchor="ctr"/>
                </a:tc>
                <a:extLst>
                  <a:ext uri="{0D108BD9-81ED-4DB2-BD59-A6C34878D82A}"/>
                </a:extLst>
              </a:tr>
            </a:tbl>
          </a:graphicData>
        </a:graphic>
      </p:graphicFrame>
      <p:cxnSp>
        <p:nvCxnSpPr>
          <p:cNvPr id="7" name="直接箭头连接符 6"/>
          <p:cNvCxnSpPr/>
          <p:nvPr/>
        </p:nvCxnSpPr>
        <p:spPr>
          <a:xfrm>
            <a:off x="2640013" y="2276475"/>
            <a:ext cx="735012"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a:off x="2640013" y="2654300"/>
            <a:ext cx="735012"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2640013" y="3021013"/>
            <a:ext cx="735012"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a:xfrm>
            <a:off x="2640013" y="3398838"/>
            <a:ext cx="735012"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5" name="直接箭头连接符 34"/>
          <p:cNvCxnSpPr/>
          <p:nvPr/>
        </p:nvCxnSpPr>
        <p:spPr>
          <a:xfrm>
            <a:off x="2640013" y="3767138"/>
            <a:ext cx="735012"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graphicFrame>
        <p:nvGraphicFramePr>
          <p:cNvPr id="36" name="表格 35"/>
          <p:cNvGraphicFramePr>
            <a:graphicFrameLocks noGrp="1"/>
          </p:cNvGraphicFramePr>
          <p:nvPr/>
        </p:nvGraphicFramePr>
        <p:xfrm>
          <a:off x="1749425" y="4135438"/>
          <a:ext cx="9142413" cy="2960687"/>
        </p:xfrm>
        <a:graphic>
          <a:graphicData uri="http://schemas.openxmlformats.org/drawingml/2006/table">
            <a:tbl>
              <a:tblPr>
                <a:tableStyleId>{5C22544A-7EE6-4342-B048-85BDC9FD1C3A}</a:tableStyleId>
              </a:tblPr>
              <a:tblGrid>
                <a:gridCol w="906222">
                  <a:extLst>
                    <a:ext uri="{9D8B030D-6E8A-4147-A177-3AD203B41FA5}"/>
                  </a:extLst>
                </a:gridCol>
                <a:gridCol w="720000">
                  <a:extLst>
                    <a:ext uri="{9D8B030D-6E8A-4147-A177-3AD203B41FA5}"/>
                  </a:extLst>
                </a:gridCol>
                <a:gridCol w="1548000">
                  <a:extLst>
                    <a:ext uri="{9D8B030D-6E8A-4147-A177-3AD203B41FA5}"/>
                  </a:extLst>
                </a:gridCol>
                <a:gridCol w="20828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tblGrid>
              <a:tr h="370840">
                <a:tc>
                  <a:txBody>
                    <a:bodyPr/>
                    <a:lstStyle/>
                    <a:p>
                      <a:pPr algn="ctr"/>
                      <a:r>
                        <a:rPr lang="zh-CN" altLang="en-US" sz="1400"/>
                        <a:t>指针数组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a:t>字符串</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r>
                        <a:rPr lang="en-US" altLang="zh-CN" sz="1400"/>
                        <a:t>name[0]</a:t>
                      </a:r>
                      <a:endParaRPr lang="zh-CN" altLang="en-US" sz="1400"/>
                    </a:p>
                  </a:txBody>
                  <a:tcPr anchor="ctr">
                    <a:lnR w="12700" cmpd="sng">
                      <a:noFill/>
                    </a:lnR>
                    <a:lnT w="12700" cmpd="sng">
                      <a:noFill/>
                    </a:lnT>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Follow me</a:t>
                      </a:r>
                      <a:endParaRPr lang="zh-CN" altLang="en-US" sz="1400"/>
                    </a:p>
                  </a:txBody>
                  <a:tcPr anchor="ctr">
                    <a:lnL w="12700" cmpd="sng">
                      <a:noFill/>
                    </a:lnL>
                    <a:lnR w="12700" cmpd="sng">
                      <a:noFill/>
                    </a:lnR>
                    <a:lnT w="12700" cmpd="sng">
                      <a:noFill/>
                    </a:lnT>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a:t>
                      </a:r>
                      <a:endParaRPr lang="zh-CN" altLang="en-US" sz="1400"/>
                    </a:p>
                  </a:txBody>
                  <a:tcPr anchor="ctr">
                    <a:lnL w="12700" cmpd="sng">
                      <a:noFill/>
                    </a:lnL>
                    <a:lnT w="12700" cmpd="sng">
                      <a:noFill/>
                    </a:lnT>
                  </a:tcPr>
                </a:tc>
                <a:tc>
                  <a:txBody>
                    <a:bodyPr/>
                    <a:lstStyle/>
                    <a:p>
                      <a:r>
                        <a:rPr lang="en-US" altLang="zh-CN" sz="1400"/>
                        <a:t>o</a:t>
                      </a:r>
                      <a:endParaRPr lang="zh-CN" altLang="en-US" sz="1400"/>
                    </a:p>
                  </a:txBody>
                  <a:tcPr anchor="ctr">
                    <a:lnT w="12700" cmpd="sng">
                      <a:noFill/>
                    </a:lnT>
                  </a:tcPr>
                </a:tc>
                <a:tc>
                  <a:txBody>
                    <a:bodyPr/>
                    <a:lstStyle/>
                    <a:p>
                      <a:r>
                        <a:rPr lang="en-US" altLang="zh-CN" sz="1400"/>
                        <a:t>l</a:t>
                      </a:r>
                      <a:endParaRPr lang="zh-CN" altLang="en-US" sz="1400"/>
                    </a:p>
                  </a:txBody>
                  <a:tcPr anchor="ctr">
                    <a:lnT w="12700" cmpd="sng">
                      <a:noFill/>
                    </a:lnT>
                  </a:tcPr>
                </a:tc>
                <a:tc>
                  <a:txBody>
                    <a:bodyPr/>
                    <a:lstStyle/>
                    <a:p>
                      <a:r>
                        <a:rPr lang="en-US" altLang="zh-CN" sz="1400"/>
                        <a:t>l</a:t>
                      </a:r>
                      <a:endParaRPr lang="zh-CN" altLang="en-US" sz="1400"/>
                    </a:p>
                  </a:txBody>
                  <a:tcPr anchor="ctr">
                    <a:lnT w="12700" cmpd="sng">
                      <a:noFill/>
                    </a:lnT>
                  </a:tcPr>
                </a:tc>
                <a:tc>
                  <a:txBody>
                    <a:bodyPr/>
                    <a:lstStyle/>
                    <a:p>
                      <a:r>
                        <a:rPr lang="en-US" altLang="zh-CN" sz="1400"/>
                        <a:t>o</a:t>
                      </a:r>
                      <a:endParaRPr lang="zh-CN" altLang="en-US" sz="1400"/>
                    </a:p>
                  </a:txBody>
                  <a:tcPr anchor="ctr">
                    <a:lnT w="12700" cmpd="sng">
                      <a:noFill/>
                    </a:lnT>
                  </a:tcPr>
                </a:tc>
                <a:tc>
                  <a:txBody>
                    <a:bodyPr/>
                    <a:lstStyle/>
                    <a:p>
                      <a:r>
                        <a:rPr lang="en-US" altLang="zh-CN" sz="1400"/>
                        <a:t>w</a:t>
                      </a:r>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r>
                        <a:rPr lang="en-US" altLang="zh-CN" sz="1400"/>
                        <a:t>m</a:t>
                      </a:r>
                      <a:endParaRPr lang="zh-CN" altLang="en-US" sz="1400"/>
                    </a:p>
                  </a:txBody>
                  <a:tcPr anchor="ctr">
                    <a:lnT w="12700" cmpd="sng">
                      <a:noFill/>
                    </a:lnT>
                  </a:tcPr>
                </a:tc>
                <a:tc>
                  <a:txBody>
                    <a:bodyPr/>
                    <a:lstStyle/>
                    <a:p>
                      <a:r>
                        <a:rPr lang="en-US" altLang="zh-CN" sz="1400"/>
                        <a:t>e</a:t>
                      </a:r>
                      <a:endParaRPr lang="zh-CN" altLang="en-US" sz="1400"/>
                    </a:p>
                  </a:txBody>
                  <a:tcPr anchor="ctr">
                    <a:lnT w="12700" cmpd="sng">
                      <a:noFill/>
                    </a:lnT>
                  </a:tcPr>
                </a:tc>
                <a:tc>
                  <a:txBody>
                    <a:bodyPr/>
                    <a:lstStyle/>
                    <a:p>
                      <a:r>
                        <a:rPr lang="en-US" altLang="zh-CN" sz="1400"/>
                        <a:t>\0</a:t>
                      </a:r>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extLst>
                  <a:ext uri="{0D108BD9-81ED-4DB2-BD59-A6C34878D82A}"/>
                </a:extLst>
              </a:tr>
              <a:tr h="370840">
                <a:tc>
                  <a:txBody>
                    <a:bodyPr/>
                    <a:lstStyle/>
                    <a:p>
                      <a:pPr algn="ctr"/>
                      <a:r>
                        <a:rPr lang="en-US" altLang="zh-CN" sz="1400"/>
                        <a:t>name[1]</a:t>
                      </a:r>
                      <a:endParaRPr lang="zh-CN" altLang="en-US" sz="1400"/>
                    </a:p>
                  </a:txBody>
                  <a:tcPr anchor="ctr">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BASIC</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B</a:t>
                      </a:r>
                      <a:endParaRPr lang="zh-CN" altLang="en-US" sz="1400"/>
                    </a:p>
                  </a:txBody>
                  <a:tcPr anchor="ctr">
                    <a:lnL w="12700" cmpd="sng">
                      <a:noFill/>
                    </a:lnL>
                  </a:tcPr>
                </a:tc>
                <a:tc>
                  <a:txBody>
                    <a:bodyPr/>
                    <a:lstStyle/>
                    <a:p>
                      <a:r>
                        <a:rPr lang="en-US" altLang="zh-CN" sz="1400"/>
                        <a:t>A</a:t>
                      </a:r>
                      <a:endParaRPr lang="zh-CN" altLang="en-US" sz="1400"/>
                    </a:p>
                  </a:txBody>
                  <a:tcPr anchor="ctr"/>
                </a:tc>
                <a:tc>
                  <a:txBody>
                    <a:bodyPr/>
                    <a:lstStyle/>
                    <a:p>
                      <a:r>
                        <a:rPr lang="en-US" altLang="zh-CN" sz="1400"/>
                        <a:t>S</a:t>
                      </a:r>
                      <a:endParaRPr lang="zh-CN" altLang="en-US" sz="1400"/>
                    </a:p>
                  </a:txBody>
                  <a:tcPr anchor="ctr"/>
                </a:tc>
                <a:tc>
                  <a:txBody>
                    <a:bodyPr/>
                    <a:lstStyle/>
                    <a:p>
                      <a:r>
                        <a:rPr lang="en-US" altLang="zh-CN" sz="1400"/>
                        <a:t>I</a:t>
                      </a:r>
                      <a:endParaRPr lang="zh-CN" altLang="en-US" sz="1400"/>
                    </a:p>
                  </a:txBody>
                  <a:tcPr anchor="ctr"/>
                </a:tc>
                <a:tc>
                  <a:txBody>
                    <a:bodyPr/>
                    <a:lstStyle/>
                    <a:p>
                      <a:r>
                        <a:rPr lang="en-US" altLang="zh-CN" sz="1400"/>
                        <a:t>C</a:t>
                      </a:r>
                      <a:endParaRPr lang="zh-CN" altLang="en-US" sz="1400"/>
                    </a:p>
                  </a:txBody>
                  <a:tcPr anchor="ctr"/>
                </a:tc>
                <a:tc>
                  <a:txBody>
                    <a:bodyPr/>
                    <a:lstStyle/>
                    <a:p>
                      <a:r>
                        <a:rPr lang="en-US" altLang="zh-CN" sz="140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extLst>
              </a:tr>
              <a:tr h="370840">
                <a:tc>
                  <a:txBody>
                    <a:bodyPr/>
                    <a:lstStyle/>
                    <a:p>
                      <a:pPr algn="ctr"/>
                      <a:r>
                        <a:rPr lang="en-US" altLang="zh-CN" sz="1400"/>
                        <a:t>name[2]</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Great Wall</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G</a:t>
                      </a:r>
                      <a:endParaRPr lang="zh-CN" altLang="en-US" sz="1400"/>
                    </a:p>
                  </a:txBody>
                  <a:tcPr anchor="ctr">
                    <a:lnL w="12700" cmpd="sng">
                      <a:noFill/>
                    </a:lnL>
                  </a:tcPr>
                </a:tc>
                <a:tc>
                  <a:txBody>
                    <a:bodyPr/>
                    <a:lstStyle/>
                    <a:p>
                      <a:r>
                        <a:rPr lang="en-US" altLang="zh-CN" sz="1400"/>
                        <a:t>r</a:t>
                      </a:r>
                      <a:endParaRPr lang="zh-CN" altLang="en-US" sz="1400"/>
                    </a:p>
                  </a:txBody>
                  <a:tcPr anchor="ctr"/>
                </a:tc>
                <a:tc>
                  <a:txBody>
                    <a:bodyPr/>
                    <a:lstStyle/>
                    <a:p>
                      <a:r>
                        <a:rPr lang="en-US" altLang="zh-CN" sz="1400"/>
                        <a:t>e</a:t>
                      </a:r>
                      <a:endParaRPr lang="zh-CN" altLang="en-US" sz="1400"/>
                    </a:p>
                  </a:txBody>
                  <a:tcPr anchor="ctr"/>
                </a:tc>
                <a:tc>
                  <a:txBody>
                    <a:bodyPr/>
                    <a:lstStyle/>
                    <a:p>
                      <a:r>
                        <a:rPr lang="en-US" altLang="zh-CN" sz="1400"/>
                        <a:t>a</a:t>
                      </a:r>
                      <a:endParaRPr lang="zh-CN" altLang="en-US" sz="1400"/>
                    </a:p>
                  </a:txBody>
                  <a:tcPr anchor="ctr"/>
                </a:tc>
                <a:tc>
                  <a:txBody>
                    <a:bodyPr/>
                    <a:lstStyle/>
                    <a:p>
                      <a:r>
                        <a:rPr lang="en-US" altLang="zh-CN" sz="1400"/>
                        <a:t>t</a:t>
                      </a:r>
                      <a:endParaRPr lang="zh-CN" altLang="en-US" sz="1400"/>
                    </a:p>
                  </a:txBody>
                  <a:tcPr anchor="ctr"/>
                </a:tc>
                <a:tc>
                  <a:txBody>
                    <a:bodyPr/>
                    <a:lstStyle/>
                    <a:p>
                      <a:endParaRPr lang="zh-CN" altLang="en-US" sz="1400"/>
                    </a:p>
                  </a:txBody>
                  <a:tcPr anchor="ctr"/>
                </a:tc>
                <a:tc>
                  <a:txBody>
                    <a:bodyPr/>
                    <a:lstStyle/>
                    <a:p>
                      <a:r>
                        <a:rPr lang="en-US" altLang="zh-CN" sz="1400"/>
                        <a:t>W</a:t>
                      </a:r>
                      <a:endParaRPr lang="zh-CN" altLang="en-US" sz="1400"/>
                    </a:p>
                  </a:txBody>
                  <a:tcPr anchor="ctr"/>
                </a:tc>
                <a:tc>
                  <a:txBody>
                    <a:bodyPr/>
                    <a:lstStyle/>
                    <a:p>
                      <a:r>
                        <a:rPr lang="en-US" altLang="zh-CN" sz="1400"/>
                        <a:t>a</a:t>
                      </a:r>
                      <a:endParaRPr lang="zh-CN" altLang="en-US" sz="1400"/>
                    </a:p>
                  </a:txBody>
                  <a:tcPr anchor="ctr"/>
                </a:tc>
                <a:tc>
                  <a:txBody>
                    <a:bodyPr/>
                    <a:lstStyle/>
                    <a:p>
                      <a:r>
                        <a:rPr lang="en-US" altLang="zh-CN" sz="1400"/>
                        <a:t>l</a:t>
                      </a:r>
                      <a:endParaRPr lang="zh-CN" altLang="en-US" sz="1400"/>
                    </a:p>
                  </a:txBody>
                  <a:tcPr anchor="ctr"/>
                </a:tc>
                <a:tc>
                  <a:txBody>
                    <a:bodyPr/>
                    <a:lstStyle/>
                    <a:p>
                      <a:r>
                        <a:rPr lang="en-US" altLang="zh-CN" sz="1400"/>
                        <a:t>l</a:t>
                      </a:r>
                      <a:endParaRPr lang="zh-CN" altLang="en-US" sz="1400"/>
                    </a:p>
                  </a:txBody>
                  <a:tcPr anchor="ctr"/>
                </a:tc>
                <a:tc>
                  <a:txBody>
                    <a:bodyPr/>
                    <a:lstStyle/>
                    <a:p>
                      <a:r>
                        <a:rPr lang="en-US" altLang="zh-CN" sz="140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extLst>
              </a:tr>
              <a:tr h="370840">
                <a:tc>
                  <a:txBody>
                    <a:bodyPr/>
                    <a:lstStyle/>
                    <a:p>
                      <a:pPr algn="ctr"/>
                      <a:r>
                        <a:rPr lang="en-US" altLang="zh-CN" sz="1400"/>
                        <a:t>name[3]</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FORTRAN</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a:t>
                      </a:r>
                      <a:endParaRPr lang="zh-CN" altLang="en-US" sz="1400"/>
                    </a:p>
                  </a:txBody>
                  <a:tcPr anchor="ctr">
                    <a:lnL w="12700" cmpd="sng">
                      <a:noFill/>
                    </a:lnL>
                  </a:tcPr>
                </a:tc>
                <a:tc>
                  <a:txBody>
                    <a:bodyPr/>
                    <a:lstStyle/>
                    <a:p>
                      <a:r>
                        <a:rPr lang="en-US" altLang="zh-CN" sz="1400"/>
                        <a:t>O</a:t>
                      </a:r>
                      <a:endParaRPr lang="zh-CN" altLang="en-US" sz="1400"/>
                    </a:p>
                  </a:txBody>
                  <a:tcPr anchor="ctr"/>
                </a:tc>
                <a:tc>
                  <a:txBody>
                    <a:bodyPr/>
                    <a:lstStyle/>
                    <a:p>
                      <a:r>
                        <a:rPr lang="en-US" altLang="zh-CN" sz="1400"/>
                        <a:t>R</a:t>
                      </a:r>
                      <a:endParaRPr lang="zh-CN" altLang="en-US" sz="1400"/>
                    </a:p>
                  </a:txBody>
                  <a:tcPr anchor="ctr"/>
                </a:tc>
                <a:tc>
                  <a:txBody>
                    <a:bodyPr/>
                    <a:lstStyle/>
                    <a:p>
                      <a:r>
                        <a:rPr lang="en-US" altLang="zh-CN" sz="1400"/>
                        <a:t>T</a:t>
                      </a:r>
                      <a:endParaRPr lang="zh-CN" altLang="en-US" sz="1400"/>
                    </a:p>
                  </a:txBody>
                  <a:tcPr anchor="ctr"/>
                </a:tc>
                <a:tc>
                  <a:txBody>
                    <a:bodyPr/>
                    <a:lstStyle/>
                    <a:p>
                      <a:r>
                        <a:rPr lang="en-US" altLang="zh-CN" sz="1400"/>
                        <a:t>R</a:t>
                      </a:r>
                      <a:endParaRPr lang="zh-CN" altLang="en-US" sz="1400"/>
                    </a:p>
                  </a:txBody>
                  <a:tcPr anchor="ctr"/>
                </a:tc>
                <a:tc>
                  <a:txBody>
                    <a:bodyPr/>
                    <a:lstStyle/>
                    <a:p>
                      <a:r>
                        <a:rPr lang="en-US" altLang="zh-CN" sz="1400"/>
                        <a:t>A</a:t>
                      </a:r>
                      <a:endParaRPr lang="zh-CN" altLang="en-US" sz="1400"/>
                    </a:p>
                  </a:txBody>
                  <a:tcPr anchor="ctr"/>
                </a:tc>
                <a:tc>
                  <a:txBody>
                    <a:bodyPr/>
                    <a:lstStyle/>
                    <a:p>
                      <a:r>
                        <a:rPr lang="en-US" altLang="zh-CN" sz="1400"/>
                        <a:t>N</a:t>
                      </a:r>
                      <a:endParaRPr lang="zh-CN" altLang="en-US" sz="1400"/>
                    </a:p>
                  </a:txBody>
                  <a:tcPr anchor="ctr"/>
                </a:tc>
                <a:tc>
                  <a:txBody>
                    <a:bodyPr/>
                    <a:lstStyle/>
                    <a:p>
                      <a:r>
                        <a:rPr lang="en-US" altLang="zh-CN" sz="140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extLst>
              </a:tr>
              <a:tr h="370840">
                <a:tc>
                  <a:txBody>
                    <a:bodyPr/>
                    <a:lstStyle/>
                    <a:p>
                      <a:pPr algn="ctr"/>
                      <a:r>
                        <a:rPr lang="en-US" altLang="zh-CN" sz="1400"/>
                        <a:t>name[4]</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Computer design</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C</a:t>
                      </a:r>
                      <a:endParaRPr lang="zh-CN" altLang="en-US" sz="1400"/>
                    </a:p>
                  </a:txBody>
                  <a:tcPr anchor="ctr">
                    <a:lnL w="12700" cmpd="sng">
                      <a:noFill/>
                    </a:lnL>
                  </a:tcPr>
                </a:tc>
                <a:tc>
                  <a:txBody>
                    <a:bodyPr/>
                    <a:lstStyle/>
                    <a:p>
                      <a:r>
                        <a:rPr lang="en-US" altLang="zh-CN" sz="1400"/>
                        <a:t>o</a:t>
                      </a:r>
                      <a:endParaRPr lang="zh-CN" altLang="en-US" sz="1400"/>
                    </a:p>
                  </a:txBody>
                  <a:tcPr anchor="ctr"/>
                </a:tc>
                <a:tc>
                  <a:txBody>
                    <a:bodyPr/>
                    <a:lstStyle/>
                    <a:p>
                      <a:r>
                        <a:rPr lang="en-US" altLang="zh-CN" sz="1400"/>
                        <a:t>m</a:t>
                      </a:r>
                      <a:endParaRPr lang="zh-CN" altLang="en-US" sz="1400"/>
                    </a:p>
                  </a:txBody>
                  <a:tcPr anchor="ctr"/>
                </a:tc>
                <a:tc>
                  <a:txBody>
                    <a:bodyPr/>
                    <a:lstStyle/>
                    <a:p>
                      <a:r>
                        <a:rPr lang="en-US" altLang="zh-CN" sz="1400"/>
                        <a:t>p</a:t>
                      </a:r>
                      <a:endParaRPr lang="zh-CN" altLang="en-US" sz="1400"/>
                    </a:p>
                  </a:txBody>
                  <a:tcPr anchor="ctr"/>
                </a:tc>
                <a:tc>
                  <a:txBody>
                    <a:bodyPr/>
                    <a:lstStyle/>
                    <a:p>
                      <a:r>
                        <a:rPr lang="en-US" altLang="zh-CN" sz="1400"/>
                        <a:t>u</a:t>
                      </a:r>
                      <a:endParaRPr lang="zh-CN" altLang="en-US" sz="1400"/>
                    </a:p>
                  </a:txBody>
                  <a:tcPr anchor="ctr"/>
                </a:tc>
                <a:tc>
                  <a:txBody>
                    <a:bodyPr/>
                    <a:lstStyle/>
                    <a:p>
                      <a:r>
                        <a:rPr lang="en-US" altLang="zh-CN" sz="1400"/>
                        <a:t>t</a:t>
                      </a:r>
                      <a:endParaRPr lang="zh-CN" altLang="en-US" sz="1400"/>
                    </a:p>
                  </a:txBody>
                  <a:tcPr anchor="ctr"/>
                </a:tc>
                <a:tc>
                  <a:txBody>
                    <a:bodyPr/>
                    <a:lstStyle/>
                    <a:p>
                      <a:r>
                        <a:rPr lang="en-US" altLang="zh-CN" sz="1400"/>
                        <a:t>e</a:t>
                      </a:r>
                      <a:endParaRPr lang="zh-CN" altLang="en-US" sz="1400"/>
                    </a:p>
                  </a:txBody>
                  <a:tcPr anchor="ctr"/>
                </a:tc>
                <a:tc>
                  <a:txBody>
                    <a:bodyPr/>
                    <a:lstStyle/>
                    <a:p>
                      <a:r>
                        <a:rPr lang="en-US" altLang="zh-CN" sz="1400"/>
                        <a:t>r</a:t>
                      </a:r>
                      <a:endParaRPr lang="zh-CN" altLang="en-US" sz="1400"/>
                    </a:p>
                  </a:txBody>
                  <a:tcPr anchor="ctr"/>
                </a:tc>
                <a:tc>
                  <a:txBody>
                    <a:bodyPr/>
                    <a:lstStyle/>
                    <a:p>
                      <a:endParaRPr lang="zh-CN" altLang="en-US" sz="1400"/>
                    </a:p>
                  </a:txBody>
                  <a:tcPr anchor="ctr"/>
                </a:tc>
                <a:tc>
                  <a:txBody>
                    <a:bodyPr/>
                    <a:lstStyle/>
                    <a:p>
                      <a:r>
                        <a:rPr lang="en-US" altLang="zh-CN" sz="1400"/>
                        <a:t>d</a:t>
                      </a:r>
                      <a:endParaRPr lang="zh-CN" altLang="en-US" sz="1400"/>
                    </a:p>
                  </a:txBody>
                  <a:tcPr anchor="ctr"/>
                </a:tc>
                <a:tc>
                  <a:txBody>
                    <a:bodyPr/>
                    <a:lstStyle/>
                    <a:p>
                      <a:r>
                        <a:rPr lang="en-US" altLang="zh-CN" sz="1400"/>
                        <a:t>e</a:t>
                      </a:r>
                      <a:endParaRPr lang="zh-CN" altLang="en-US" sz="1400"/>
                    </a:p>
                  </a:txBody>
                  <a:tcPr anchor="ctr"/>
                </a:tc>
                <a:tc>
                  <a:txBody>
                    <a:bodyPr/>
                    <a:lstStyle/>
                    <a:p>
                      <a:r>
                        <a:rPr lang="en-US" altLang="zh-CN" sz="1400"/>
                        <a:t>s</a:t>
                      </a:r>
                      <a:endParaRPr lang="zh-CN" altLang="en-US" sz="1400"/>
                    </a:p>
                  </a:txBody>
                  <a:tcPr anchor="ctr"/>
                </a:tc>
                <a:tc>
                  <a:txBody>
                    <a:bodyPr/>
                    <a:lstStyle/>
                    <a:p>
                      <a:r>
                        <a:rPr lang="en-US" altLang="zh-CN" sz="1400"/>
                        <a:t>i</a:t>
                      </a:r>
                      <a:endParaRPr lang="zh-CN" altLang="en-US" sz="1400"/>
                    </a:p>
                  </a:txBody>
                  <a:tcPr anchor="ctr"/>
                </a:tc>
                <a:tc>
                  <a:txBody>
                    <a:bodyPr/>
                    <a:lstStyle/>
                    <a:p>
                      <a:r>
                        <a:rPr lang="en-US" altLang="zh-CN" sz="1400"/>
                        <a:t>g</a:t>
                      </a:r>
                      <a:endParaRPr lang="zh-CN" altLang="en-US" sz="1400"/>
                    </a:p>
                  </a:txBody>
                  <a:tcPr anchor="ctr"/>
                </a:tc>
                <a:tc>
                  <a:txBody>
                    <a:bodyPr/>
                    <a:lstStyle/>
                    <a:p>
                      <a:r>
                        <a:rPr lang="en-US" altLang="zh-CN" sz="1400"/>
                        <a:t>n</a:t>
                      </a:r>
                      <a:endParaRPr lang="zh-CN" altLang="en-US" sz="1400"/>
                    </a:p>
                  </a:txBody>
                  <a:tcPr anchor="ctr"/>
                </a:tc>
                <a:tc>
                  <a:txBody>
                    <a:bodyPr/>
                    <a:lstStyle/>
                    <a:p>
                      <a:r>
                        <a:rPr lang="en-US" altLang="zh-CN" sz="1400"/>
                        <a:t>\0</a:t>
                      </a:r>
                      <a:endParaRPr lang="zh-CN" altLang="en-US" sz="1400"/>
                    </a:p>
                  </a:txBody>
                  <a:tcPr anchor="ctr"/>
                </a:tc>
                <a:extLst>
                  <a:ext uri="{0D108BD9-81ED-4DB2-BD59-A6C34878D82A}"/>
                </a:extLst>
              </a:tr>
            </a:tbl>
          </a:graphicData>
        </a:graphic>
      </p:graphicFrame>
      <p:cxnSp>
        <p:nvCxnSpPr>
          <p:cNvPr id="37" name="直接箭头连接符 36"/>
          <p:cNvCxnSpPr/>
          <p:nvPr/>
        </p:nvCxnSpPr>
        <p:spPr>
          <a:xfrm>
            <a:off x="2640013" y="4681538"/>
            <a:ext cx="735012" cy="377825"/>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8" name="直接箭头连接符 37"/>
          <p:cNvCxnSpPr/>
          <p:nvPr/>
        </p:nvCxnSpPr>
        <p:spPr>
          <a:xfrm>
            <a:off x="2640013" y="5059363"/>
            <a:ext cx="735012" cy="1114425"/>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9" name="直接箭头连接符 38"/>
          <p:cNvCxnSpPr/>
          <p:nvPr/>
        </p:nvCxnSpPr>
        <p:spPr>
          <a:xfrm>
            <a:off x="2640013" y="5427663"/>
            <a:ext cx="735012" cy="377825"/>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40" name="直接箭头连接符 39"/>
          <p:cNvCxnSpPr/>
          <p:nvPr/>
        </p:nvCxnSpPr>
        <p:spPr>
          <a:xfrm flipV="1">
            <a:off x="2640013" y="4681538"/>
            <a:ext cx="735012" cy="112395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flipV="1">
            <a:off x="2640013" y="5427663"/>
            <a:ext cx="735012" cy="746125"/>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
        <p:nvSpPr>
          <p:cNvPr id="122175" name="文本框 7"/>
          <p:cNvSpPr txBox="1">
            <a:spLocks noChangeArrowheads="1"/>
          </p:cNvSpPr>
          <p:nvPr/>
        </p:nvSpPr>
        <p:spPr bwMode="auto">
          <a:xfrm>
            <a:off x="731838" y="2841625"/>
            <a:ext cx="904875" cy="368300"/>
          </a:xfrm>
          <a:prstGeom prst="rect">
            <a:avLst/>
          </a:prstGeom>
          <a:noFill/>
          <a:ln w="9525">
            <a:noFill/>
            <a:miter lim="800000"/>
            <a:headEnd/>
            <a:tailEnd/>
          </a:ln>
        </p:spPr>
        <p:txBody>
          <a:bodyPr>
            <a:spAutoFit/>
          </a:bodyPr>
          <a:lstStyle/>
          <a:p>
            <a:r>
              <a:rPr lang="zh-CN" altLang="en-US">
                <a:latin typeface="等线"/>
                <a:ea typeface="等线"/>
              </a:rPr>
              <a:t>排序前</a:t>
            </a:r>
          </a:p>
        </p:txBody>
      </p:sp>
      <p:sp>
        <p:nvSpPr>
          <p:cNvPr id="122176" name="文本框 41"/>
          <p:cNvSpPr txBox="1">
            <a:spLocks noChangeArrowheads="1"/>
          </p:cNvSpPr>
          <p:nvPr/>
        </p:nvSpPr>
        <p:spPr bwMode="auto">
          <a:xfrm>
            <a:off x="731838" y="5243513"/>
            <a:ext cx="904875" cy="368300"/>
          </a:xfrm>
          <a:prstGeom prst="rect">
            <a:avLst/>
          </a:prstGeom>
          <a:noFill/>
          <a:ln w="9525">
            <a:noFill/>
            <a:miter lim="800000"/>
            <a:headEnd/>
            <a:tailEnd/>
          </a:ln>
        </p:spPr>
        <p:txBody>
          <a:bodyPr>
            <a:spAutoFit/>
          </a:bodyPr>
          <a:lstStyle/>
          <a:p>
            <a:r>
              <a:rPr lang="zh-CN" altLang="en-US">
                <a:latin typeface="等线"/>
                <a:ea typeface="等线"/>
              </a:rPr>
              <a:t>排序后</a:t>
            </a:r>
          </a:p>
        </p:txBody>
      </p:sp>
      <p:sp>
        <p:nvSpPr>
          <p:cNvPr id="16" name="矩形 15"/>
          <p:cNvSpPr/>
          <p:nvPr/>
        </p:nvSpPr>
        <p:spPr>
          <a:xfrm>
            <a:off x="528638" y="4041775"/>
            <a:ext cx="1108075" cy="369888"/>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fontAlgn="auto">
              <a:spcBef>
                <a:spcPts val="0"/>
              </a:spcBef>
              <a:spcAft>
                <a:spcPts val="0"/>
              </a:spcAft>
              <a:defRPr/>
            </a:pPr>
            <a:r>
              <a:rPr lang="zh-CN" altLang="en-US"/>
              <a:t>指向互换</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标题 1"/>
          <p:cNvSpPr>
            <a:spLocks noGrp="1"/>
          </p:cNvSpPr>
          <p:nvPr>
            <p:ph type="title"/>
          </p:nvPr>
        </p:nvSpPr>
        <p:spPr>
          <a:xfrm>
            <a:off x="731838" y="425450"/>
            <a:ext cx="10515600" cy="952500"/>
          </a:xfrm>
        </p:spPr>
        <p:txBody>
          <a:bodyPr/>
          <a:lstStyle/>
          <a:p>
            <a:r>
              <a:rPr lang="zh-CN" altLang="en-US" smtClean="0"/>
              <a:t>什么是指针数组</a:t>
            </a:r>
          </a:p>
        </p:txBody>
      </p:sp>
      <p:sp>
        <p:nvSpPr>
          <p:cNvPr id="123906" name="内容占位符 2"/>
          <p:cNvSpPr>
            <a:spLocks noGrp="1"/>
          </p:cNvSpPr>
          <p:nvPr>
            <p:ph idx="1"/>
          </p:nvPr>
        </p:nvSpPr>
        <p:spPr>
          <a:xfrm>
            <a:off x="600075" y="1176338"/>
            <a:ext cx="11158538"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8.27】</a:t>
            </a:r>
            <a:r>
              <a:rPr lang="zh-CN" altLang="en-US" sz="2000" smtClean="0">
                <a:solidFill>
                  <a:schemeClr val="accent1"/>
                </a:solidFill>
              </a:rPr>
              <a:t>将若干字符串按字母顺序（由小到大）输出。</a:t>
            </a:r>
          </a:p>
        </p:txBody>
      </p:sp>
      <p:sp>
        <p:nvSpPr>
          <p:cNvPr id="11" name="圆角矩形 12">
            <a:extLst>
              <a:ext uri="{FF2B5EF4-FFF2-40B4-BE49-F238E27FC236}"/>
            </a:extLst>
          </p:cNvPr>
          <p:cNvSpPr/>
          <p:nvPr/>
        </p:nvSpPr>
        <p:spPr>
          <a:xfrm>
            <a:off x="798725" y="1728557"/>
            <a:ext cx="10448563" cy="4268750"/>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#include &lt;string.h&gt;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void sort(char *name[],int n);		</a:t>
            </a:r>
            <a:r>
              <a:rPr lang="en-US" altLang="zh-CN" sz="1400">
                <a:solidFill>
                  <a:srgbClr val="008000"/>
                </a:solidFill>
              </a:rPr>
              <a:t>//</a:t>
            </a:r>
            <a:r>
              <a:rPr lang="zh-CN" altLang="en-US" sz="1400">
                <a:solidFill>
                  <a:srgbClr val="008000"/>
                </a:solidFill>
              </a:rPr>
              <a:t>函数声明</a:t>
            </a:r>
          </a:p>
          <a:p>
            <a:pPr defTabSz="363538" fontAlgn="auto">
              <a:lnSpc>
                <a:spcPct val="120000"/>
              </a:lnSpc>
              <a:spcBef>
                <a:spcPts val="0"/>
              </a:spcBef>
              <a:spcAft>
                <a:spcPts val="0"/>
              </a:spcAft>
              <a:defRPr/>
            </a:pPr>
            <a:r>
              <a:rPr lang="zh-CN" altLang="en-US" sz="1400"/>
              <a:t>	</a:t>
            </a:r>
            <a:r>
              <a:rPr lang="en-US" altLang="zh-CN" sz="1400"/>
              <a:t>void print(char *name[],int n);	</a:t>
            </a:r>
            <a:r>
              <a:rPr lang="en-US" altLang="zh-CN" sz="1400">
                <a:solidFill>
                  <a:srgbClr val="008000"/>
                </a:solidFill>
              </a:rPr>
              <a:t>//</a:t>
            </a:r>
            <a:r>
              <a:rPr lang="zh-CN" altLang="en-US" sz="1400">
                <a:solidFill>
                  <a:srgbClr val="008000"/>
                </a:solidFill>
              </a:rPr>
              <a:t>函数声明</a:t>
            </a:r>
          </a:p>
          <a:p>
            <a:pPr defTabSz="363538" fontAlgn="auto">
              <a:lnSpc>
                <a:spcPct val="120000"/>
              </a:lnSpc>
              <a:spcBef>
                <a:spcPts val="0"/>
              </a:spcBef>
              <a:spcAft>
                <a:spcPts val="0"/>
              </a:spcAft>
              <a:defRPr/>
            </a:pPr>
            <a:r>
              <a:rPr lang="zh-CN" altLang="en-US" sz="1400"/>
              <a:t>	</a:t>
            </a:r>
            <a:r>
              <a:rPr lang="en-US" altLang="zh-CN" sz="1400">
                <a:solidFill>
                  <a:schemeClr val="accent6"/>
                </a:solidFill>
              </a:rPr>
              <a:t>char *name[]={"Follow me","BASIC",</a:t>
            </a:r>
          </a:p>
          <a:p>
            <a:pPr defTabSz="363538" fontAlgn="auto">
              <a:lnSpc>
                <a:spcPct val="120000"/>
              </a:lnSpc>
              <a:spcBef>
                <a:spcPts val="0"/>
              </a:spcBef>
              <a:spcAft>
                <a:spcPts val="0"/>
              </a:spcAft>
              <a:defRPr/>
            </a:pPr>
            <a:r>
              <a:rPr lang="en-US" altLang="zh-CN" sz="1400">
                <a:solidFill>
                  <a:schemeClr val="accent6"/>
                </a:solidFill>
              </a:rPr>
              <a:t>	"Great Wall","FORTRAN","Computer design"}; </a:t>
            </a:r>
          </a:p>
          <a:p>
            <a:pPr defTabSz="363538" fontAlgn="auto">
              <a:lnSpc>
                <a:spcPct val="120000"/>
              </a:lnSpc>
              <a:spcBef>
                <a:spcPts val="0"/>
              </a:spcBef>
              <a:spcAft>
                <a:spcPts val="0"/>
              </a:spcAft>
              <a:defRPr/>
            </a:pPr>
            <a:r>
              <a:rPr lang="en-US" altLang="zh-CN" sz="1400"/>
              <a:t>	</a:t>
            </a:r>
            <a:r>
              <a:rPr lang="en-US" altLang="zh-CN" sz="1400">
                <a:solidFill>
                  <a:srgbClr val="008000"/>
                </a:solidFill>
              </a:rPr>
              <a:t>//</a:t>
            </a:r>
            <a:r>
              <a:rPr lang="zh-CN" altLang="en-US" sz="1400">
                <a:solidFill>
                  <a:srgbClr val="008000"/>
                </a:solidFill>
              </a:rPr>
              <a:t>定义指针数组，它的元素分别指向</a:t>
            </a:r>
            <a:r>
              <a:rPr lang="en-US" altLang="zh-CN" sz="1400">
                <a:solidFill>
                  <a:srgbClr val="008000"/>
                </a:solidFill>
              </a:rPr>
              <a:t>5</a:t>
            </a:r>
            <a:r>
              <a:rPr lang="zh-CN" altLang="en-US" sz="1400">
                <a:solidFill>
                  <a:srgbClr val="008000"/>
                </a:solidFill>
              </a:rPr>
              <a:t>个字符串</a:t>
            </a:r>
          </a:p>
          <a:p>
            <a:pPr defTabSz="363538" fontAlgn="auto">
              <a:lnSpc>
                <a:spcPct val="120000"/>
              </a:lnSpc>
              <a:spcBef>
                <a:spcPts val="0"/>
              </a:spcBef>
              <a:spcAft>
                <a:spcPts val="0"/>
              </a:spcAft>
              <a:defRPr/>
            </a:pPr>
            <a:r>
              <a:rPr lang="zh-CN" altLang="en-US" sz="1400"/>
              <a:t>	</a:t>
            </a:r>
            <a:r>
              <a:rPr lang="en-US" altLang="zh-CN" sz="1400"/>
              <a:t>int n=5;</a:t>
            </a:r>
          </a:p>
          <a:p>
            <a:pPr defTabSz="363538" fontAlgn="auto">
              <a:lnSpc>
                <a:spcPct val="120000"/>
              </a:lnSpc>
              <a:spcBef>
                <a:spcPts val="0"/>
              </a:spcBef>
              <a:spcAft>
                <a:spcPts val="0"/>
              </a:spcAft>
              <a:defRPr/>
            </a:pPr>
            <a:r>
              <a:rPr lang="en-US" altLang="zh-CN" sz="1400"/>
              <a:t>	sort(</a:t>
            </a:r>
            <a:r>
              <a:rPr lang="en-US" altLang="zh-CN" sz="1400">
                <a:solidFill>
                  <a:schemeClr val="accent6"/>
                </a:solidFill>
              </a:rPr>
              <a:t>name</a:t>
            </a:r>
            <a:r>
              <a:rPr lang="en-US" altLang="zh-CN" sz="1400"/>
              <a:t>,n); 	</a:t>
            </a:r>
            <a:r>
              <a:rPr lang="en-US" altLang="zh-CN" sz="1400">
                <a:solidFill>
                  <a:srgbClr val="008000"/>
                </a:solidFill>
              </a:rPr>
              <a:t>//</a:t>
            </a:r>
            <a:r>
              <a:rPr lang="zh-CN" altLang="en-US" sz="1400">
                <a:solidFill>
                  <a:srgbClr val="008000"/>
                </a:solidFill>
              </a:rPr>
              <a:t>调用</a:t>
            </a:r>
            <a:r>
              <a:rPr lang="en-US" altLang="zh-CN" sz="1400">
                <a:solidFill>
                  <a:srgbClr val="008000"/>
                </a:solidFill>
              </a:rPr>
              <a:t>sort</a:t>
            </a:r>
            <a:r>
              <a:rPr lang="zh-CN" altLang="en-US" sz="1400">
                <a:solidFill>
                  <a:srgbClr val="008000"/>
                </a:solidFill>
              </a:rPr>
              <a:t>函数，对字符串排序 </a:t>
            </a:r>
          </a:p>
          <a:p>
            <a:pPr defTabSz="363538" fontAlgn="auto">
              <a:lnSpc>
                <a:spcPct val="120000"/>
              </a:lnSpc>
              <a:spcBef>
                <a:spcPts val="0"/>
              </a:spcBef>
              <a:spcAft>
                <a:spcPts val="0"/>
              </a:spcAft>
              <a:defRPr/>
            </a:pPr>
            <a:r>
              <a:rPr lang="zh-CN" altLang="en-US" sz="1400"/>
              <a:t>	</a:t>
            </a:r>
            <a:r>
              <a:rPr lang="en-US" altLang="zh-CN" sz="1400"/>
              <a:t>print(</a:t>
            </a:r>
            <a:r>
              <a:rPr lang="en-US" altLang="zh-CN" sz="1400">
                <a:solidFill>
                  <a:schemeClr val="accent6"/>
                </a:solidFill>
              </a:rPr>
              <a:t>name</a:t>
            </a:r>
            <a:r>
              <a:rPr lang="en-US" altLang="zh-CN" sz="1400"/>
              <a:t>,n);</a:t>
            </a:r>
            <a:r>
              <a:rPr lang="en-US" altLang="zh-CN" sz="1400">
                <a:solidFill>
                  <a:srgbClr val="008000"/>
                </a:solidFill>
              </a:rPr>
              <a:t>	//</a:t>
            </a:r>
            <a:r>
              <a:rPr lang="zh-CN" altLang="en-US" sz="1400">
                <a:solidFill>
                  <a:srgbClr val="008000"/>
                </a:solidFill>
              </a:rPr>
              <a:t>调用</a:t>
            </a:r>
            <a:r>
              <a:rPr lang="en-US" altLang="zh-CN" sz="1400">
                <a:solidFill>
                  <a:srgbClr val="008000"/>
                </a:solidFill>
              </a:rPr>
              <a:t>print</a:t>
            </a:r>
            <a:r>
              <a:rPr lang="zh-CN" altLang="en-US" sz="1400">
                <a:solidFill>
                  <a:srgbClr val="008000"/>
                </a:solidFill>
              </a:rPr>
              <a:t>函数，输出字符串</a:t>
            </a:r>
          </a:p>
          <a:p>
            <a:pPr defTabSz="363538" fontAlgn="auto">
              <a:lnSpc>
                <a:spcPct val="120000"/>
              </a:lnSpc>
              <a:spcBef>
                <a:spcPts val="0"/>
              </a:spcBef>
              <a:spcAft>
                <a:spcPts val="0"/>
              </a:spcAft>
              <a:defRPr/>
            </a:pPr>
            <a:r>
              <a:rPr lang="zh-CN" altLang="en-US" sz="1400"/>
              <a:t>	</a:t>
            </a:r>
            <a:r>
              <a:rPr lang="en-US" altLang="zh-CN" sz="1400"/>
              <a:t>return 0;</a:t>
            </a:r>
          </a:p>
          <a:p>
            <a:pPr defTabSz="363538" fontAlgn="auto">
              <a:lnSpc>
                <a:spcPct val="120000"/>
              </a:lnSpc>
              <a:spcBef>
                <a:spcPts val="0"/>
              </a:spcBef>
              <a:spcAft>
                <a:spcPts val="0"/>
              </a:spcAft>
              <a:defRPr/>
            </a:pPr>
            <a:r>
              <a:rPr lang="en-US" altLang="zh-CN" sz="1400"/>
              <a:t>}</a:t>
            </a:r>
          </a:p>
          <a:p>
            <a:pPr defTabSz="363538" fontAlgn="auto">
              <a:lnSpc>
                <a:spcPct val="120000"/>
              </a:lnSpc>
              <a:spcBef>
                <a:spcPts val="0"/>
              </a:spcBef>
              <a:spcAft>
                <a:spcPts val="0"/>
              </a:spcAft>
              <a:defRPr/>
            </a:pPr>
            <a:endParaRPr lang="en-US" altLang="zh-CN" sz="1400"/>
          </a:p>
          <a:p>
            <a:pPr defTabSz="363538" fontAlgn="auto">
              <a:lnSpc>
                <a:spcPct val="120000"/>
              </a:lnSpc>
              <a:spcBef>
                <a:spcPts val="0"/>
              </a:spcBef>
              <a:spcAft>
                <a:spcPts val="0"/>
              </a:spcAft>
              <a:defRPr/>
            </a:pPr>
            <a:r>
              <a:rPr lang="en-US" altLang="zh-CN" sz="1400"/>
              <a:t>void sort(</a:t>
            </a:r>
            <a:r>
              <a:rPr lang="en-US" altLang="zh-CN" sz="1400">
                <a:solidFill>
                  <a:schemeClr val="accent6"/>
                </a:solidFill>
              </a:rPr>
              <a:t>char *name[]</a:t>
            </a:r>
            <a:r>
              <a:rPr lang="en-US" altLang="zh-CN" sz="1400"/>
              <a:t>,int n)			</a:t>
            </a:r>
            <a:r>
              <a:rPr lang="en-US" altLang="zh-CN" sz="1400">
                <a:solidFill>
                  <a:srgbClr val="008000"/>
                </a:solidFill>
              </a:rPr>
              <a:t>//</a:t>
            </a:r>
            <a:r>
              <a:rPr lang="zh-CN" altLang="en-US" sz="1400">
                <a:solidFill>
                  <a:srgbClr val="008000"/>
                </a:solidFill>
              </a:rPr>
              <a:t>定义</a:t>
            </a:r>
            <a:r>
              <a:rPr lang="en-US" altLang="zh-CN" sz="1400">
                <a:solidFill>
                  <a:srgbClr val="008000"/>
                </a:solidFill>
              </a:rPr>
              <a:t>sort</a:t>
            </a:r>
            <a:r>
              <a:rPr lang="zh-CN" altLang="en-US" sz="1400">
                <a:solidFill>
                  <a:srgbClr val="008000"/>
                </a:solidFill>
              </a:rPr>
              <a:t>函数</a:t>
            </a:r>
          </a:p>
          <a:p>
            <a:pPr defTabSz="363538" fontAlgn="auto">
              <a:lnSpc>
                <a:spcPct val="120000"/>
              </a:lnSpc>
              <a:spcBef>
                <a:spcPts val="0"/>
              </a:spcBef>
              <a:spcAft>
                <a:spcPts val="0"/>
              </a:spcAft>
              <a:defRPr/>
            </a:pPr>
            <a:r>
              <a:rPr lang="en-US" altLang="zh-CN" sz="1400"/>
              <a:t>{	char *temp;</a:t>
            </a:r>
          </a:p>
          <a:p>
            <a:pPr defTabSz="363538" fontAlgn="auto">
              <a:lnSpc>
                <a:spcPct val="120000"/>
              </a:lnSpc>
              <a:spcBef>
                <a:spcPts val="0"/>
              </a:spcBef>
              <a:spcAft>
                <a:spcPts val="0"/>
              </a:spcAft>
              <a:defRPr/>
            </a:pPr>
            <a:r>
              <a:rPr lang="en-US" altLang="zh-CN" sz="1400"/>
              <a:t>	int i,j,k;</a:t>
            </a:r>
          </a:p>
          <a:p>
            <a:pPr defTabSz="363538" fontAlgn="auto">
              <a:lnSpc>
                <a:spcPct val="120000"/>
              </a:lnSpc>
              <a:spcBef>
                <a:spcPts val="0"/>
              </a:spcBef>
              <a:spcAft>
                <a:spcPts val="0"/>
              </a:spcAft>
              <a:defRPr/>
            </a:pPr>
            <a:r>
              <a:rPr lang="en-US" altLang="zh-CN" sz="1400"/>
              <a:t>	for(i=0;i&lt;n-1;i++)			</a:t>
            </a:r>
            <a:r>
              <a:rPr lang="en-US" altLang="zh-CN" sz="1400">
                <a:solidFill>
                  <a:srgbClr val="008000"/>
                </a:solidFill>
              </a:rPr>
              <a:t>//</a:t>
            </a:r>
            <a:r>
              <a:rPr lang="zh-CN" altLang="en-US" sz="1400">
                <a:solidFill>
                  <a:srgbClr val="008000"/>
                </a:solidFill>
              </a:rPr>
              <a:t>用选择法排序</a:t>
            </a:r>
          </a:p>
          <a:p>
            <a:pPr defTabSz="363538" fontAlgn="auto">
              <a:lnSpc>
                <a:spcPct val="120000"/>
              </a:lnSpc>
              <a:spcBef>
                <a:spcPts val="0"/>
              </a:spcBef>
              <a:spcAft>
                <a:spcPts val="0"/>
              </a:spcAft>
              <a:defRPr/>
            </a:pPr>
            <a:r>
              <a:rPr lang="zh-CN" altLang="en-US" sz="1400"/>
              <a:t>	</a:t>
            </a:r>
            <a:r>
              <a:rPr lang="en-US" altLang="zh-CN" sz="1400"/>
              <a:t>{	k=i;</a:t>
            </a:r>
          </a:p>
          <a:p>
            <a:pPr defTabSz="363538" fontAlgn="auto">
              <a:lnSpc>
                <a:spcPct val="120000"/>
              </a:lnSpc>
              <a:spcBef>
                <a:spcPts val="0"/>
              </a:spcBef>
              <a:spcAft>
                <a:spcPts val="0"/>
              </a:spcAft>
              <a:defRPr/>
            </a:pPr>
            <a:r>
              <a:rPr lang="en-US" altLang="zh-CN" sz="1400"/>
              <a:t>		for(j=i+1;j&lt;n;j++)</a:t>
            </a:r>
          </a:p>
          <a:p>
            <a:pPr defTabSz="363538" fontAlgn="auto">
              <a:lnSpc>
                <a:spcPct val="120000"/>
              </a:lnSpc>
              <a:spcBef>
                <a:spcPts val="0"/>
              </a:spcBef>
              <a:spcAft>
                <a:spcPts val="0"/>
              </a:spcAft>
              <a:defRPr/>
            </a:pPr>
            <a:r>
              <a:rPr lang="en-US" altLang="zh-CN" sz="1400"/>
              <a:t>			if(</a:t>
            </a:r>
            <a:r>
              <a:rPr lang="en-US" altLang="zh-CN" sz="1400">
                <a:solidFill>
                  <a:schemeClr val="accent6"/>
                </a:solidFill>
              </a:rPr>
              <a:t>strcmp(name[k],name[j])&gt;0</a:t>
            </a:r>
            <a:r>
              <a:rPr lang="en-US" altLang="zh-CN" sz="1400"/>
              <a:t>) k=j;</a:t>
            </a:r>
          </a:p>
          <a:p>
            <a:pPr defTabSz="363538" fontAlgn="auto">
              <a:lnSpc>
                <a:spcPct val="120000"/>
              </a:lnSpc>
              <a:spcBef>
                <a:spcPts val="0"/>
              </a:spcBef>
              <a:spcAft>
                <a:spcPts val="0"/>
              </a:spcAft>
              <a:defRPr/>
            </a:pPr>
            <a:r>
              <a:rPr lang="en-US" altLang="zh-CN" sz="1400"/>
              <a:t>		if(k!=i)</a:t>
            </a:r>
          </a:p>
          <a:p>
            <a:pPr defTabSz="363538" fontAlgn="auto">
              <a:lnSpc>
                <a:spcPct val="120000"/>
              </a:lnSpc>
              <a:spcBef>
                <a:spcPts val="0"/>
              </a:spcBef>
              <a:spcAft>
                <a:spcPts val="0"/>
              </a:spcAft>
              <a:defRPr/>
            </a:pPr>
            <a:r>
              <a:rPr lang="en-US" altLang="zh-CN" sz="1400"/>
              <a:t>		{	temp=name[i]; name[i]=name[k]; name[k]=temp;}</a:t>
            </a:r>
          </a:p>
          <a:p>
            <a:pPr defTabSz="363538" fontAlgn="auto">
              <a:lnSpc>
                <a:spcPct val="120000"/>
              </a:lnSpc>
              <a:spcBef>
                <a:spcPts val="0"/>
              </a:spcBef>
              <a:spcAft>
                <a:spcPts val="0"/>
              </a:spcAft>
              <a:defRPr/>
            </a:pPr>
            <a:r>
              <a:rPr lang="en-US" altLang="zh-CN" sz="1400"/>
              <a:t>	}</a:t>
            </a:r>
          </a:p>
          <a:p>
            <a:pPr defTabSz="363538" fontAlgn="auto">
              <a:lnSpc>
                <a:spcPct val="120000"/>
              </a:lnSpc>
              <a:spcBef>
                <a:spcPts val="0"/>
              </a:spcBef>
              <a:spcAft>
                <a:spcPts val="0"/>
              </a:spcAft>
              <a:defRPr/>
            </a:pPr>
            <a:r>
              <a:rPr lang="en-US" altLang="zh-CN" sz="1400"/>
              <a:t>}</a:t>
            </a:r>
          </a:p>
          <a:p>
            <a:pPr defTabSz="363538" fontAlgn="auto">
              <a:lnSpc>
                <a:spcPct val="120000"/>
              </a:lnSpc>
              <a:spcBef>
                <a:spcPts val="0"/>
              </a:spcBef>
              <a:spcAft>
                <a:spcPts val="0"/>
              </a:spcAft>
              <a:defRPr/>
            </a:pPr>
            <a:endParaRPr lang="en-US" altLang="zh-CN" sz="1400"/>
          </a:p>
          <a:p>
            <a:pPr defTabSz="363538" fontAlgn="auto">
              <a:lnSpc>
                <a:spcPct val="120000"/>
              </a:lnSpc>
              <a:spcBef>
                <a:spcPts val="0"/>
              </a:spcBef>
              <a:spcAft>
                <a:spcPts val="0"/>
              </a:spcAft>
              <a:defRPr/>
            </a:pPr>
            <a:r>
              <a:rPr lang="en-US" altLang="zh-CN" sz="1400"/>
              <a:t>void print(</a:t>
            </a:r>
            <a:r>
              <a:rPr lang="en-US" altLang="zh-CN" sz="1400">
                <a:solidFill>
                  <a:schemeClr val="accent6"/>
                </a:solidFill>
              </a:rPr>
              <a:t>char *name[]</a:t>
            </a:r>
            <a:r>
              <a:rPr lang="en-US" altLang="zh-CN" sz="1400"/>
              <a:t>,int n)	</a:t>
            </a:r>
            <a:r>
              <a:rPr lang="en-US" altLang="zh-CN" sz="1400">
                <a:solidFill>
                  <a:srgbClr val="008000"/>
                </a:solidFill>
              </a:rPr>
              <a:t>//</a:t>
            </a:r>
            <a:r>
              <a:rPr lang="zh-CN" altLang="en-US" sz="1400">
                <a:solidFill>
                  <a:srgbClr val="008000"/>
                </a:solidFill>
              </a:rPr>
              <a:t>定义</a:t>
            </a:r>
            <a:r>
              <a:rPr lang="en-US" altLang="zh-CN" sz="1400">
                <a:solidFill>
                  <a:srgbClr val="008000"/>
                </a:solidFill>
              </a:rPr>
              <a:t>print</a:t>
            </a:r>
            <a:r>
              <a:rPr lang="zh-CN" altLang="en-US" sz="1400">
                <a:solidFill>
                  <a:srgbClr val="008000"/>
                </a:solidFill>
              </a:rPr>
              <a:t>函数</a:t>
            </a:r>
          </a:p>
          <a:p>
            <a:pPr defTabSz="363538" fontAlgn="auto">
              <a:lnSpc>
                <a:spcPct val="120000"/>
              </a:lnSpc>
              <a:spcBef>
                <a:spcPts val="0"/>
              </a:spcBef>
              <a:spcAft>
                <a:spcPts val="0"/>
              </a:spcAft>
              <a:defRPr/>
            </a:pPr>
            <a:r>
              <a:rPr lang="en-US" altLang="zh-CN" sz="1400"/>
              <a:t>{	int i;</a:t>
            </a:r>
          </a:p>
          <a:p>
            <a:pPr defTabSz="363538" fontAlgn="auto">
              <a:lnSpc>
                <a:spcPct val="120000"/>
              </a:lnSpc>
              <a:spcBef>
                <a:spcPts val="0"/>
              </a:spcBef>
              <a:spcAft>
                <a:spcPts val="0"/>
              </a:spcAft>
              <a:defRPr/>
            </a:pPr>
            <a:r>
              <a:rPr lang="en-US" altLang="zh-CN" sz="1400"/>
              <a:t>	for(i=0;i&lt;n;i++)</a:t>
            </a:r>
          </a:p>
          <a:p>
            <a:pPr defTabSz="363538" fontAlgn="auto">
              <a:lnSpc>
                <a:spcPct val="120000"/>
              </a:lnSpc>
              <a:spcBef>
                <a:spcPts val="0"/>
              </a:spcBef>
              <a:spcAft>
                <a:spcPts val="0"/>
              </a:spcAft>
              <a:defRPr/>
            </a:pPr>
            <a:r>
              <a:rPr lang="en-US" altLang="zh-CN" sz="1400"/>
              <a:t>		printf("%s\n",name[i]);</a:t>
            </a:r>
          </a:p>
          <a:p>
            <a:pPr defTabSz="363538" fontAlgn="auto">
              <a:lnSpc>
                <a:spcPct val="120000"/>
              </a:lnSpc>
              <a:spcBef>
                <a:spcPts val="0"/>
              </a:spcBef>
              <a:spcAft>
                <a:spcPts val="0"/>
              </a:spcAft>
              <a:defRPr/>
            </a:pPr>
            <a:r>
              <a:rPr lang="en-US" altLang="zh-CN" sz="1400"/>
              <a:t>		</a:t>
            </a:r>
            <a:r>
              <a:rPr lang="en-US" altLang="zh-CN" sz="1400">
                <a:solidFill>
                  <a:srgbClr val="008000"/>
                </a:solidFill>
              </a:rPr>
              <a:t>//</a:t>
            </a:r>
            <a:r>
              <a:rPr lang="zh-CN" altLang="en-US" sz="1400">
                <a:solidFill>
                  <a:srgbClr val="008000"/>
                </a:solidFill>
              </a:rPr>
              <a:t>按指针数组元素的顺序输出它们所指向的字符串</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cxnSp>
        <p:nvCxnSpPr>
          <p:cNvPr id="12" name="直接连接符 11">
            <a:extLst>
              <a:ext uri="{FF2B5EF4-FFF2-40B4-BE49-F238E27FC236}"/>
            </a:extLst>
          </p:cNvPr>
          <p:cNvCxnSpPr>
            <a:cxnSpLocks/>
          </p:cNvCxnSpPr>
          <p:nvPr/>
        </p:nvCxnSpPr>
        <p:spPr>
          <a:xfrm>
            <a:off x="5532438" y="1728788"/>
            <a:ext cx="0" cy="4268787"/>
          </a:xfrm>
          <a:prstGeom prst="line">
            <a:avLst/>
          </a:prstGeom>
        </p:spPr>
        <p:style>
          <a:lnRef idx="1">
            <a:schemeClr val="accent1"/>
          </a:lnRef>
          <a:fillRef idx="0">
            <a:schemeClr val="accent1"/>
          </a:fillRef>
          <a:effectRef idx="0">
            <a:schemeClr val="accent1"/>
          </a:effectRef>
          <a:fontRef idx="minor">
            <a:schemeClr val="tx1"/>
          </a:fontRef>
        </p:style>
      </p:cxnSp>
      <p:grpSp>
        <p:nvGrpSpPr>
          <p:cNvPr id="123909" name="组合 17"/>
          <p:cNvGrpSpPr>
            <a:grpSpLocks/>
          </p:cNvGrpSpPr>
          <p:nvPr/>
        </p:nvGrpSpPr>
        <p:grpSpPr bwMode="auto">
          <a:xfrm>
            <a:off x="5368925" y="2249488"/>
            <a:ext cx="325438" cy="260350"/>
            <a:chOff x="5926033" y="1926699"/>
            <a:chExt cx="325496" cy="260107"/>
          </a:xfrm>
        </p:grpSpPr>
        <p:sp>
          <p:nvSpPr>
            <p:cNvPr id="19" name="MH_Other_2">
              <a:extLst>
                <a:ext uri="{FF2B5EF4-FFF2-40B4-BE49-F238E27FC236}"/>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0" name="MH_Other_3">
              <a:extLst>
                <a:ext uri="{FF2B5EF4-FFF2-40B4-BE49-F238E27FC236}"/>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1" name="MH_Other_4">
              <a:extLst>
                <a:ext uri="{FF2B5EF4-FFF2-40B4-BE49-F238E27FC236}"/>
              </a:extLst>
            </p:cNvPr>
            <p:cNvSpPr/>
            <p:nvPr>
              <p:custDataLst>
                <p:tags r:id="rId9"/>
              </p:custDataLst>
            </p:nvPr>
          </p:nvSpPr>
          <p:spPr>
            <a:xfrm>
              <a:off x="5960964" y="1940973"/>
              <a:ext cx="269923"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2" name="MH_Other_5">
              <a:extLst>
                <a:ext uri="{FF2B5EF4-FFF2-40B4-BE49-F238E27FC236}"/>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3" name="MH_Other_6">
              <a:extLst>
                <a:ext uri="{FF2B5EF4-FFF2-40B4-BE49-F238E27FC236}"/>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4" name="MH_Other_7">
              <a:extLst>
                <a:ext uri="{FF2B5EF4-FFF2-40B4-BE49-F238E27FC236}"/>
              </a:extLst>
            </p:cNvPr>
            <p:cNvSpPr/>
            <p:nvPr>
              <p:custDataLst>
                <p:tags r:id="rId12"/>
              </p:custDataLst>
            </p:nvPr>
          </p:nvSpPr>
          <p:spPr>
            <a:xfrm>
              <a:off x="5960964" y="2115435"/>
              <a:ext cx="269923" cy="5392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grpSp>
        <p:nvGrpSpPr>
          <p:cNvPr id="123910" name="组合 24"/>
          <p:cNvGrpSpPr>
            <a:grpSpLocks/>
          </p:cNvGrpSpPr>
          <p:nvPr/>
        </p:nvGrpSpPr>
        <p:grpSpPr bwMode="auto">
          <a:xfrm>
            <a:off x="5362575" y="5273675"/>
            <a:ext cx="327025" cy="260350"/>
            <a:chOff x="5926033" y="5434781"/>
            <a:chExt cx="325496" cy="260106"/>
          </a:xfrm>
        </p:grpSpPr>
        <p:sp>
          <p:nvSpPr>
            <p:cNvPr id="26" name="MH_Other_8">
              <a:extLst>
                <a:ext uri="{FF2B5EF4-FFF2-40B4-BE49-F238E27FC236}"/>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7" name="MH_Other_9">
              <a:extLst>
                <a:ext uri="{FF2B5EF4-FFF2-40B4-BE49-F238E27FC236}"/>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8" name="MH_Other_10">
              <a:extLst>
                <a:ext uri="{FF2B5EF4-FFF2-40B4-BE49-F238E27FC236}"/>
              </a:extLst>
            </p:cNvPr>
            <p:cNvSpPr/>
            <p:nvPr>
              <p:custDataLst>
                <p:tags r:id="rId3"/>
              </p:custDataLst>
            </p:nvPr>
          </p:nvSpPr>
          <p:spPr>
            <a:xfrm>
              <a:off x="5960795" y="5449056"/>
              <a:ext cx="270194"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9" name="MH_Other_11">
              <a:extLst>
                <a:ext uri="{FF2B5EF4-FFF2-40B4-BE49-F238E27FC236}"/>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0" name="MH_Other_12">
              <a:extLst>
                <a:ext uri="{FF2B5EF4-FFF2-40B4-BE49-F238E27FC236}"/>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1" name="MH_Other_13">
              <a:extLst>
                <a:ext uri="{FF2B5EF4-FFF2-40B4-BE49-F238E27FC236}"/>
              </a:extLst>
            </p:cNvPr>
            <p:cNvSpPr/>
            <p:nvPr>
              <p:custDataLst>
                <p:tags r:id="rId6"/>
              </p:custDataLst>
            </p:nvPr>
          </p:nvSpPr>
          <p:spPr>
            <a:xfrm>
              <a:off x="5960795" y="5623517"/>
              <a:ext cx="270194"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pic>
        <p:nvPicPr>
          <p:cNvPr id="123911" name="图片 3"/>
          <p:cNvPicPr>
            <a:picLocks noChangeAspect="1"/>
          </p:cNvPicPr>
          <p:nvPr/>
        </p:nvPicPr>
        <p:blipFill>
          <a:blip r:embed="rId15"/>
          <a:srcRect/>
          <a:stretch>
            <a:fillRect/>
          </a:stretch>
        </p:blipFill>
        <p:spPr bwMode="auto">
          <a:xfrm>
            <a:off x="8199438" y="614363"/>
            <a:ext cx="3486150" cy="129540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标题 1"/>
          <p:cNvSpPr>
            <a:spLocks noGrp="1"/>
          </p:cNvSpPr>
          <p:nvPr>
            <p:ph type="title"/>
          </p:nvPr>
        </p:nvSpPr>
        <p:spPr>
          <a:xfrm>
            <a:off x="1050925" y="119063"/>
            <a:ext cx="7227888" cy="1325562"/>
          </a:xfrm>
        </p:spPr>
        <p:txBody>
          <a:bodyPr/>
          <a:lstStyle/>
          <a:p>
            <a:r>
              <a:rPr lang="zh-CN" altLang="en-US" smtClean="0"/>
              <a:t>指向指针数据的指针变量</a:t>
            </a:r>
          </a:p>
        </p:txBody>
      </p:sp>
      <p:sp>
        <p:nvSpPr>
          <p:cNvPr id="8" name="MH_Desc_1"/>
          <p:cNvSpPr/>
          <p:nvPr>
            <p:custDataLst>
              <p:tags r:id="rId1"/>
            </p:custDataLst>
          </p:nvPr>
        </p:nvSpPr>
        <p:spPr>
          <a:xfrm>
            <a:off x="1119188" y="1143000"/>
            <a:ext cx="9942512" cy="523716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0"/>
              </a:spcBef>
              <a:spcAft>
                <a:spcPts val="600"/>
              </a:spcAft>
              <a:defRPr/>
            </a:pPr>
            <a:r>
              <a:rPr lang="zh-CN" altLang="en-US" sz="1600">
                <a:solidFill>
                  <a:schemeClr val="tx1"/>
                </a:solidFill>
              </a:rPr>
              <a:t>在了解了指针数组的基础上，需要了解</a:t>
            </a:r>
            <a:r>
              <a:rPr lang="zh-CN" altLang="en-US" sz="1600" b="1">
                <a:solidFill>
                  <a:schemeClr val="tx1"/>
                </a:solidFill>
              </a:rPr>
              <a:t>指向指针数据的指针变量</a:t>
            </a:r>
            <a:r>
              <a:rPr lang="zh-CN" altLang="en-US" sz="1600">
                <a:solidFill>
                  <a:schemeClr val="tx1"/>
                </a:solidFill>
              </a:rPr>
              <a:t>，简称为</a:t>
            </a:r>
            <a:r>
              <a:rPr lang="zh-CN" altLang="en-US" sz="1600" b="1">
                <a:solidFill>
                  <a:schemeClr val="tx1"/>
                </a:solidFill>
              </a:rPr>
              <a:t>指向指针的指针</a:t>
            </a:r>
            <a:r>
              <a:rPr lang="zh-CN" altLang="en-US" sz="1600">
                <a:solidFill>
                  <a:schemeClr val="tx1"/>
                </a:solidFill>
              </a:rPr>
              <a:t>。</a:t>
            </a:r>
            <a:endParaRPr lang="en-US" altLang="zh-CN" sz="1600">
              <a:solidFill>
                <a:schemeClr val="tx1"/>
              </a:solidFill>
            </a:endParaRPr>
          </a:p>
          <a:p>
            <a:pPr algn="just" fontAlgn="auto">
              <a:lnSpc>
                <a:spcPct val="120000"/>
              </a:lnSpc>
              <a:spcBef>
                <a:spcPts val="0"/>
              </a:spcBef>
              <a:spcAft>
                <a:spcPts val="600"/>
              </a:spcAft>
              <a:defRPr/>
            </a:pPr>
            <a:endParaRPr lang="en-US" altLang="zh-CN" sz="1600">
              <a:solidFill>
                <a:schemeClr val="tx1"/>
              </a:solidFill>
            </a:endParaRPr>
          </a:p>
          <a:p>
            <a:pPr algn="just" fontAlgn="auto">
              <a:lnSpc>
                <a:spcPct val="120000"/>
              </a:lnSpc>
              <a:spcBef>
                <a:spcPts val="0"/>
              </a:spcBef>
              <a:spcAft>
                <a:spcPts val="600"/>
              </a:spcAft>
              <a:defRPr/>
            </a:pPr>
            <a:endParaRPr lang="en-US" altLang="zh-CN" sz="1600">
              <a:solidFill>
                <a:schemeClr val="tx1"/>
              </a:solidFill>
            </a:endParaRPr>
          </a:p>
          <a:p>
            <a:pPr algn="just" fontAlgn="auto">
              <a:lnSpc>
                <a:spcPct val="120000"/>
              </a:lnSpc>
              <a:spcBef>
                <a:spcPts val="0"/>
              </a:spcBef>
              <a:spcAft>
                <a:spcPts val="600"/>
              </a:spcAft>
              <a:defRPr/>
            </a:pPr>
            <a:endParaRPr lang="en-US" altLang="zh-CN" sz="1600">
              <a:solidFill>
                <a:schemeClr val="tx1"/>
              </a:solidFill>
            </a:endParaRPr>
          </a:p>
          <a:p>
            <a:pPr algn="just" fontAlgn="auto">
              <a:lnSpc>
                <a:spcPct val="120000"/>
              </a:lnSpc>
              <a:spcBef>
                <a:spcPts val="0"/>
              </a:spcBef>
              <a:spcAft>
                <a:spcPts val="600"/>
              </a:spcAft>
              <a:defRPr/>
            </a:pPr>
            <a:endParaRPr lang="en-US" altLang="zh-CN" sz="1600">
              <a:solidFill>
                <a:schemeClr val="tx1"/>
              </a:solidFill>
            </a:endParaRPr>
          </a:p>
          <a:p>
            <a:pPr algn="just" fontAlgn="auto">
              <a:lnSpc>
                <a:spcPct val="120000"/>
              </a:lnSpc>
              <a:spcBef>
                <a:spcPts val="0"/>
              </a:spcBef>
              <a:spcAft>
                <a:spcPts val="600"/>
              </a:spcAft>
              <a:defRPr/>
            </a:pPr>
            <a:endParaRPr lang="en-US" altLang="zh-CN" sz="1600">
              <a:solidFill>
                <a:schemeClr val="tx1"/>
              </a:solidFill>
            </a:endParaRPr>
          </a:p>
          <a:p>
            <a:pPr algn="just" fontAlgn="auto">
              <a:lnSpc>
                <a:spcPct val="120000"/>
              </a:lnSpc>
              <a:spcBef>
                <a:spcPts val="0"/>
              </a:spcBef>
              <a:spcAft>
                <a:spcPts val="600"/>
              </a:spcAft>
              <a:defRPr/>
            </a:pPr>
            <a:r>
              <a:rPr lang="en-US" altLang="zh-CN" sz="1600">
                <a:solidFill>
                  <a:schemeClr val="tx1"/>
                </a:solidFill>
              </a:rPr>
              <a:t>name</a:t>
            </a:r>
            <a:r>
              <a:rPr lang="zh-CN" altLang="en-US" sz="1600">
                <a:solidFill>
                  <a:schemeClr val="tx1"/>
                </a:solidFill>
              </a:rPr>
              <a:t>是一个指针数组，它的每一个元素是一个指针型的变量，其值为地址。</a:t>
            </a:r>
            <a:r>
              <a:rPr lang="en-US" altLang="zh-CN" sz="1600">
                <a:solidFill>
                  <a:schemeClr val="tx1"/>
                </a:solidFill>
              </a:rPr>
              <a:t>name</a:t>
            </a:r>
            <a:r>
              <a:rPr lang="zh-CN" altLang="en-US" sz="1600">
                <a:solidFill>
                  <a:schemeClr val="tx1"/>
                </a:solidFill>
              </a:rPr>
              <a:t>既然是一个数组，它的每一元素都应有相应的地址。数组名</a:t>
            </a:r>
            <a:r>
              <a:rPr lang="en-US" altLang="zh-CN" sz="1600">
                <a:solidFill>
                  <a:schemeClr val="tx1"/>
                </a:solidFill>
              </a:rPr>
              <a:t>name</a:t>
            </a:r>
            <a:r>
              <a:rPr lang="zh-CN" altLang="en-US" sz="1600">
                <a:solidFill>
                  <a:schemeClr val="tx1"/>
                </a:solidFill>
              </a:rPr>
              <a:t>代表该指针数组首元素的地址。</a:t>
            </a:r>
            <a:r>
              <a:rPr lang="en-US" altLang="zh-CN" sz="1600">
                <a:solidFill>
                  <a:schemeClr val="tx1"/>
                </a:solidFill>
              </a:rPr>
              <a:t>name+i</a:t>
            </a:r>
            <a:r>
              <a:rPr lang="zh-CN" altLang="en-US" sz="1600">
                <a:solidFill>
                  <a:schemeClr val="tx1"/>
                </a:solidFill>
              </a:rPr>
              <a:t>是</a:t>
            </a:r>
            <a:r>
              <a:rPr lang="en-US" altLang="zh-CN" sz="1600">
                <a:solidFill>
                  <a:schemeClr val="tx1"/>
                </a:solidFill>
              </a:rPr>
              <a:t>name[i]</a:t>
            </a:r>
            <a:r>
              <a:rPr lang="zh-CN" altLang="en-US" sz="1600">
                <a:solidFill>
                  <a:schemeClr val="tx1"/>
                </a:solidFill>
              </a:rPr>
              <a:t>的地址。</a:t>
            </a:r>
            <a:r>
              <a:rPr lang="en-US" altLang="zh-CN" sz="1600">
                <a:solidFill>
                  <a:schemeClr val="tx1"/>
                </a:solidFill>
              </a:rPr>
              <a:t>name+i</a:t>
            </a:r>
            <a:r>
              <a:rPr lang="zh-CN" altLang="en-US" sz="1600">
                <a:solidFill>
                  <a:schemeClr val="tx1"/>
                </a:solidFill>
              </a:rPr>
              <a:t>就是指向指针型数据的指针。还可以设置一个指针变量</a:t>
            </a:r>
            <a:r>
              <a:rPr lang="en-US" altLang="zh-CN" sz="1600">
                <a:solidFill>
                  <a:schemeClr val="tx1"/>
                </a:solidFill>
              </a:rPr>
              <a:t>p</a:t>
            </a:r>
            <a:r>
              <a:rPr lang="zh-CN" altLang="en-US" sz="1600">
                <a:solidFill>
                  <a:schemeClr val="tx1"/>
                </a:solidFill>
              </a:rPr>
              <a:t>，它指向指针数组的元素。</a:t>
            </a:r>
            <a:r>
              <a:rPr lang="en-US" altLang="zh-CN" sz="1600">
                <a:solidFill>
                  <a:schemeClr val="tx1"/>
                </a:solidFill>
              </a:rPr>
              <a:t>p</a:t>
            </a:r>
            <a:r>
              <a:rPr lang="zh-CN" altLang="en-US" sz="1600">
                <a:solidFill>
                  <a:schemeClr val="tx1"/>
                </a:solidFill>
              </a:rPr>
              <a:t>就是指向指针型数据的指针变量。</a:t>
            </a:r>
          </a:p>
          <a:p>
            <a:pPr algn="just" fontAlgn="auto">
              <a:lnSpc>
                <a:spcPct val="120000"/>
              </a:lnSpc>
              <a:spcBef>
                <a:spcPts val="0"/>
              </a:spcBef>
              <a:spcAft>
                <a:spcPts val="600"/>
              </a:spcAft>
              <a:defRPr/>
            </a:pPr>
            <a:r>
              <a:rPr lang="zh-CN" altLang="en-US" sz="1600">
                <a:solidFill>
                  <a:schemeClr val="tx1"/>
                </a:solidFill>
              </a:rPr>
              <a:t>定义一个指向指针数据的指针变量</a:t>
            </a:r>
            <a:r>
              <a:rPr lang="en-US" altLang="zh-CN" sz="1600">
                <a:solidFill>
                  <a:schemeClr val="tx1"/>
                </a:solidFill>
              </a:rPr>
              <a:t>: </a:t>
            </a:r>
          </a:p>
          <a:p>
            <a:pPr algn="just" fontAlgn="auto">
              <a:lnSpc>
                <a:spcPct val="120000"/>
              </a:lnSpc>
              <a:spcBef>
                <a:spcPts val="0"/>
              </a:spcBef>
              <a:spcAft>
                <a:spcPts val="600"/>
              </a:spcAft>
              <a:defRPr/>
            </a:pPr>
            <a:r>
              <a:rPr lang="en-US" altLang="zh-CN" sz="1600">
                <a:solidFill>
                  <a:schemeClr val="tx1"/>
                </a:solidFill>
              </a:rPr>
              <a:t>p</a:t>
            </a:r>
            <a:r>
              <a:rPr lang="zh-CN" altLang="en-US" sz="1600">
                <a:solidFill>
                  <a:schemeClr val="tx1"/>
                </a:solidFill>
              </a:rPr>
              <a:t>的前面有两个*号。</a:t>
            </a:r>
            <a:r>
              <a:rPr lang="en-US" altLang="zh-CN" sz="1600">
                <a:solidFill>
                  <a:schemeClr val="tx1"/>
                </a:solidFill>
              </a:rPr>
              <a:t>p</a:t>
            </a:r>
            <a:r>
              <a:rPr lang="zh-CN" altLang="en-US" sz="1600">
                <a:solidFill>
                  <a:schemeClr val="tx1"/>
                </a:solidFill>
              </a:rPr>
              <a:t>指向一个字符指针变量（这个字符指针变量指向一个字符型数据）。如果引用*</a:t>
            </a:r>
            <a:r>
              <a:rPr lang="en-US" altLang="zh-CN" sz="1600">
                <a:solidFill>
                  <a:schemeClr val="tx1"/>
                </a:solidFill>
              </a:rPr>
              <a:t>p</a:t>
            </a:r>
            <a:r>
              <a:rPr lang="zh-CN" altLang="en-US" sz="1600">
                <a:solidFill>
                  <a:schemeClr val="tx1"/>
                </a:solidFill>
              </a:rPr>
              <a:t>，就得到</a:t>
            </a:r>
            <a:r>
              <a:rPr lang="en-US" altLang="zh-CN" sz="1600">
                <a:solidFill>
                  <a:schemeClr val="tx1"/>
                </a:solidFill>
              </a:rPr>
              <a:t>p</a:t>
            </a:r>
            <a:r>
              <a:rPr lang="zh-CN" altLang="en-US" sz="1600">
                <a:solidFill>
                  <a:schemeClr val="tx1"/>
                </a:solidFill>
              </a:rPr>
              <a:t>所指向的字符指针变量的值。</a:t>
            </a:r>
            <a:endParaRPr lang="en-US" altLang="zh-CN" sz="1600">
              <a:solidFill>
                <a:schemeClr val="tx1"/>
              </a:solidFill>
            </a:endParaRPr>
          </a:p>
        </p:txBody>
      </p:sp>
      <p:sp>
        <p:nvSpPr>
          <p:cNvPr id="9" name="圆角矩形 8"/>
          <p:cNvSpPr/>
          <p:nvPr/>
        </p:nvSpPr>
        <p:spPr>
          <a:xfrm>
            <a:off x="4437063" y="4316413"/>
            <a:ext cx="1881187" cy="400050"/>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a:lstStyle/>
          <a:p>
            <a:pPr defTabSz="363538" fontAlgn="auto">
              <a:lnSpc>
                <a:spcPct val="120000"/>
              </a:lnSpc>
              <a:spcBef>
                <a:spcPts val="0"/>
              </a:spcBef>
              <a:spcAft>
                <a:spcPts val="0"/>
              </a:spcAft>
              <a:defRPr/>
            </a:pPr>
            <a:r>
              <a:rPr lang="en-US" altLang="zh-CN" sz="1600"/>
              <a:t>char **p;</a:t>
            </a:r>
          </a:p>
        </p:txBody>
      </p:sp>
      <p:sp>
        <p:nvSpPr>
          <p:cNvPr id="10" name="圆角矩形 9"/>
          <p:cNvSpPr/>
          <p:nvPr/>
        </p:nvSpPr>
        <p:spPr>
          <a:xfrm>
            <a:off x="4437063" y="5100638"/>
            <a:ext cx="6161087" cy="1082675"/>
          </a:xfrm>
          <a:prstGeom prst="roundRect">
            <a:avLst>
              <a:gd name="adj" fmla="val 6182"/>
            </a:avLst>
          </a:prstGeom>
        </p:spPr>
        <p:style>
          <a:lnRef idx="2">
            <a:schemeClr val="accent1"/>
          </a:lnRef>
          <a:fillRef idx="1">
            <a:schemeClr val="lt1"/>
          </a:fillRef>
          <a:effectRef idx="0">
            <a:schemeClr val="accent1"/>
          </a:effectRef>
          <a:fontRef idx="minor">
            <a:schemeClr val="dk1"/>
          </a:fontRef>
        </p:style>
        <p:txBody>
          <a:bodyPr lIns="180000" tIns="0" bIns="0"/>
          <a:lstStyle/>
          <a:p>
            <a:pPr algn="just" fontAlgn="auto">
              <a:lnSpc>
                <a:spcPct val="120000"/>
              </a:lnSpc>
              <a:spcBef>
                <a:spcPts val="0"/>
              </a:spcBef>
              <a:spcAft>
                <a:spcPts val="600"/>
              </a:spcAft>
              <a:defRPr/>
            </a:pPr>
            <a:r>
              <a:rPr lang="en-US" altLang="zh-CN" sz="1600">
                <a:solidFill>
                  <a:schemeClr val="tx1"/>
                </a:solidFill>
              </a:rPr>
              <a:t>p=name+2;</a:t>
            </a:r>
          </a:p>
          <a:p>
            <a:pPr algn="just" fontAlgn="auto">
              <a:lnSpc>
                <a:spcPct val="120000"/>
              </a:lnSpc>
              <a:spcBef>
                <a:spcPts val="0"/>
              </a:spcBef>
              <a:spcAft>
                <a:spcPts val="600"/>
              </a:spcAft>
              <a:defRPr/>
            </a:pPr>
            <a:r>
              <a:rPr lang="en-US" altLang="zh-CN" sz="1600">
                <a:solidFill>
                  <a:schemeClr val="tx1"/>
                </a:solidFill>
              </a:rPr>
              <a:t>printf(″%d\n″,*p);	//name[2]</a:t>
            </a:r>
            <a:r>
              <a:rPr lang="zh-CN" altLang="en-US" sz="1600">
                <a:solidFill>
                  <a:schemeClr val="tx1"/>
                </a:solidFill>
              </a:rPr>
              <a:t>的值（它是一个地址）</a:t>
            </a:r>
            <a:endParaRPr lang="en-US" altLang="zh-CN" sz="1600">
              <a:solidFill>
                <a:schemeClr val="tx1"/>
              </a:solidFill>
            </a:endParaRPr>
          </a:p>
          <a:p>
            <a:pPr algn="just" fontAlgn="auto">
              <a:lnSpc>
                <a:spcPct val="120000"/>
              </a:lnSpc>
              <a:spcBef>
                <a:spcPts val="0"/>
              </a:spcBef>
              <a:spcAft>
                <a:spcPts val="600"/>
              </a:spcAft>
              <a:defRPr/>
            </a:pPr>
            <a:r>
              <a:rPr lang="en-US" altLang="zh-CN" sz="1600">
                <a:solidFill>
                  <a:schemeClr val="tx1"/>
                </a:solidFill>
              </a:rPr>
              <a:t>printf(″%s\n″,*p);	//</a:t>
            </a:r>
            <a:r>
              <a:rPr lang="zh-CN" altLang="en-US" sz="1600">
                <a:solidFill>
                  <a:schemeClr val="tx1"/>
                </a:solidFill>
              </a:rPr>
              <a:t>以字符串形式</a:t>
            </a:r>
            <a:r>
              <a:rPr lang="en-US" altLang="zh-CN" sz="1600">
                <a:solidFill>
                  <a:schemeClr val="tx1"/>
                </a:solidFill>
              </a:rPr>
              <a:t>(%s)</a:t>
            </a:r>
            <a:r>
              <a:rPr lang="zh-CN" altLang="en-US" sz="1600">
                <a:solidFill>
                  <a:schemeClr val="tx1"/>
                </a:solidFill>
              </a:rPr>
              <a:t>输出字符串</a:t>
            </a:r>
            <a:r>
              <a:rPr lang="en-US" altLang="zh-CN" sz="1600">
                <a:solidFill>
                  <a:schemeClr val="tx1"/>
                </a:solidFill>
              </a:rPr>
              <a:t>″Great Wall″</a:t>
            </a:r>
            <a:endParaRPr lang="zh-CN" altLang="en-US" sz="1600">
              <a:solidFill>
                <a:schemeClr val="tx1"/>
              </a:solidFill>
            </a:endParaRPr>
          </a:p>
        </p:txBody>
      </p:sp>
      <p:graphicFrame>
        <p:nvGraphicFramePr>
          <p:cNvPr id="11" name="表格 10"/>
          <p:cNvGraphicFramePr>
            <a:graphicFrameLocks noGrp="1"/>
          </p:cNvGraphicFramePr>
          <p:nvPr/>
        </p:nvGraphicFramePr>
        <p:xfrm>
          <a:off x="2600325" y="1579563"/>
          <a:ext cx="5554663" cy="1712912"/>
        </p:xfrm>
        <a:graphic>
          <a:graphicData uri="http://schemas.openxmlformats.org/drawingml/2006/table">
            <a:tbl>
              <a:tblPr>
                <a:tableStyleId>{5C22544A-7EE6-4342-B048-85BDC9FD1C3A}</a:tableStyleId>
              </a:tblPr>
              <a:tblGrid>
                <a:gridCol w="1233786">
                  <a:extLst>
                    <a:ext uri="{9D8B030D-6E8A-4147-A177-3AD203B41FA5}"/>
                  </a:extLst>
                </a:gridCol>
                <a:gridCol w="1233786">
                  <a:extLst>
                    <a:ext uri="{9D8B030D-6E8A-4147-A177-3AD203B41FA5}"/>
                  </a:extLst>
                </a:gridCol>
                <a:gridCol w="980252">
                  <a:extLst>
                    <a:ext uri="{9D8B030D-6E8A-4147-A177-3AD203B41FA5}"/>
                  </a:extLst>
                </a:gridCol>
                <a:gridCol w="2107542">
                  <a:extLst>
                    <a:ext uri="{9D8B030D-6E8A-4147-A177-3AD203B41FA5}"/>
                  </a:extLst>
                </a:gridCol>
              </a:tblGrid>
              <a:tr h="200458">
                <a:tc>
                  <a:txBody>
                    <a:bodyPr/>
                    <a:lstStyle/>
                    <a:p>
                      <a:pPr algn="ctr"/>
                      <a:r>
                        <a:rPr lang="en-US" altLang="zh-CN" sz="1400"/>
                        <a:t>name</a:t>
                      </a: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name</a:t>
                      </a:r>
                      <a:r>
                        <a:rPr lang="zh-CN" altLang="en-US" sz="1400"/>
                        <a:t>数组</a:t>
                      </a:r>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0" marR="0"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a:t>字符串</a:t>
                      </a:r>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200458">
                <a:tc>
                  <a:txBody>
                    <a:bodyPr/>
                    <a:lstStyle/>
                    <a:p>
                      <a:pPr algn="ct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name[0]</a:t>
                      </a:r>
                      <a:endParaRPr lang="zh-CN" altLang="en-US" sz="1400"/>
                    </a:p>
                  </a:txBody>
                  <a:tcPr marT="0" marB="0" anchor="ctr">
                    <a:lnL w="12700" cmpd="sng">
                      <a:noFill/>
                    </a:lnL>
                    <a:lnR w="12700" cmpd="sng">
                      <a:noFill/>
                    </a:lnR>
                    <a:lnT w="12700" cmpd="sng">
                      <a:noFill/>
                    </a:lnT>
                  </a:tcPr>
                </a:tc>
                <a:tc>
                  <a:txBody>
                    <a:bodyPr/>
                    <a:lstStyle/>
                    <a:p>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Follow me</a:t>
                      </a:r>
                      <a:endParaRPr lang="zh-CN" altLang="en-US" sz="1400"/>
                    </a:p>
                  </a:txBody>
                  <a:tcPr marT="0" marB="0" anchor="ctr">
                    <a:lnL w="12700" cmpd="sng">
                      <a:noFill/>
                    </a:lnL>
                    <a:lnR w="12700" cmpd="sng">
                      <a:noFill/>
                    </a:lnR>
                    <a:lnT w="12700" cmpd="sng">
                      <a:noFill/>
                    </a:lnT>
                  </a:tcPr>
                </a:tc>
                <a:extLst>
                  <a:ext uri="{0D108BD9-81ED-4DB2-BD59-A6C34878D82A}"/>
                </a:extLst>
              </a:tr>
              <a:tr h="200458">
                <a:tc>
                  <a:txBody>
                    <a:bodyPr/>
                    <a:lstStyle/>
                    <a:p>
                      <a:pPr algn="ctr"/>
                      <a:r>
                        <a:rPr lang="en-US" altLang="zh-CN" sz="1400"/>
                        <a:t>p</a:t>
                      </a: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name[1]</a:t>
                      </a:r>
                      <a:endParaRPr lang="zh-CN" altLang="en-US" sz="1400"/>
                    </a:p>
                  </a:txBody>
                  <a:tcPr marT="0" marB="0" anchor="ctr">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BASIC</a:t>
                      </a:r>
                      <a:endParaRPr lang="zh-CN" altLang="en-US" sz="1400"/>
                    </a:p>
                  </a:txBody>
                  <a:tcPr marT="0" marB="0" anchor="ctr">
                    <a:lnL w="12700" cmpd="sng">
                      <a:noFill/>
                    </a:lnL>
                    <a:lnR w="12700" cmpd="sng">
                      <a:noFill/>
                    </a:lnR>
                  </a:tcPr>
                </a:tc>
                <a:extLst>
                  <a:ext uri="{0D108BD9-81ED-4DB2-BD59-A6C34878D82A}"/>
                </a:extLst>
              </a:tr>
              <a:tr h="200458">
                <a:tc>
                  <a:txBody>
                    <a:bodyPr/>
                    <a:lstStyle/>
                    <a:p>
                      <a:pPr algn="ct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name[2]</a:t>
                      </a:r>
                      <a:endParaRPr lang="zh-CN" altLang="en-US" sz="1400"/>
                    </a:p>
                  </a:txBody>
                  <a:tcPr marT="0" marB="0" anchor="ctr">
                    <a:lnL w="12700" cmpd="sng">
                      <a:noFill/>
                    </a:lnL>
                    <a:lnR w="12700" cmpd="sng">
                      <a:noFill/>
                    </a:lnR>
                  </a:tcPr>
                </a:tc>
                <a:tc>
                  <a:txBody>
                    <a:bodyPr/>
                    <a:lstStyle/>
                    <a:p>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Great Wall</a:t>
                      </a:r>
                      <a:endParaRPr lang="zh-CN" altLang="en-US" sz="1400"/>
                    </a:p>
                  </a:txBody>
                  <a:tcPr marT="0" marB="0" anchor="ctr">
                    <a:lnL w="12700" cmpd="sng">
                      <a:noFill/>
                    </a:lnL>
                    <a:lnR w="12700" cmpd="sng">
                      <a:noFill/>
                    </a:lnR>
                  </a:tcPr>
                </a:tc>
                <a:extLst>
                  <a:ext uri="{0D108BD9-81ED-4DB2-BD59-A6C34878D82A}"/>
                </a:extLst>
              </a:tr>
              <a:tr h="200458">
                <a:tc>
                  <a:txBody>
                    <a:bodyPr/>
                    <a:lstStyle/>
                    <a:p>
                      <a:pPr algn="ct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name[3]</a:t>
                      </a:r>
                      <a:endParaRPr lang="zh-CN" altLang="en-US" sz="1400"/>
                    </a:p>
                  </a:txBody>
                  <a:tcPr marT="0" marB="0" anchor="ctr">
                    <a:lnL w="12700" cmpd="sng">
                      <a:noFill/>
                    </a:lnL>
                    <a:lnR w="12700" cmpd="sng">
                      <a:noFill/>
                    </a:lnR>
                  </a:tcPr>
                </a:tc>
                <a:tc>
                  <a:txBody>
                    <a:bodyPr/>
                    <a:lstStyle/>
                    <a:p>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FORTRAN</a:t>
                      </a:r>
                      <a:endParaRPr lang="zh-CN" altLang="en-US" sz="1400"/>
                    </a:p>
                  </a:txBody>
                  <a:tcPr marT="0" marB="0" anchor="ctr">
                    <a:lnL w="12700" cmpd="sng">
                      <a:noFill/>
                    </a:lnL>
                    <a:lnR w="12700" cmpd="sng">
                      <a:noFill/>
                    </a:lnR>
                  </a:tcPr>
                </a:tc>
                <a:extLst>
                  <a:ext uri="{0D108BD9-81ED-4DB2-BD59-A6C34878D82A}"/>
                </a:extLst>
              </a:tr>
              <a:tr h="200458">
                <a:tc>
                  <a:txBody>
                    <a:bodyPr/>
                    <a:lstStyle/>
                    <a:p>
                      <a:pPr algn="ct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name[4]</a:t>
                      </a:r>
                      <a:endParaRPr lang="zh-CN" altLang="en-US" sz="1400"/>
                    </a:p>
                  </a:txBody>
                  <a:tcPr marT="0" marB="0" anchor="ctr">
                    <a:lnL w="12700" cmpd="sng">
                      <a:noFill/>
                    </a:lnL>
                    <a:lnR w="12700" cmpd="sng">
                      <a:noFill/>
                    </a:lnR>
                  </a:tcPr>
                </a:tc>
                <a:tc>
                  <a:txBody>
                    <a:bodyPr/>
                    <a:lstStyle/>
                    <a:p>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Computer design</a:t>
                      </a:r>
                      <a:endParaRPr lang="zh-CN" altLang="en-US" sz="1400"/>
                    </a:p>
                  </a:txBody>
                  <a:tcPr marT="0" marB="0" anchor="ctr">
                    <a:lnL w="12700" cmpd="sng">
                      <a:noFill/>
                    </a:lnL>
                    <a:lnR w="12700" cmpd="sng">
                      <a:noFill/>
                    </a:lnR>
                  </a:tcPr>
                </a:tc>
                <a:extLst>
                  <a:ext uri="{0D108BD9-81ED-4DB2-BD59-A6C34878D82A}"/>
                </a:extLst>
              </a:tr>
            </a:tbl>
          </a:graphicData>
        </a:graphic>
      </p:graphicFrame>
      <p:cxnSp>
        <p:nvCxnSpPr>
          <p:cNvPr id="12" name="直接箭头连接符 11"/>
          <p:cNvCxnSpPr/>
          <p:nvPr/>
        </p:nvCxnSpPr>
        <p:spPr>
          <a:xfrm>
            <a:off x="5054600" y="2027238"/>
            <a:ext cx="973138"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a:off x="5054600" y="2311400"/>
            <a:ext cx="973138"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a:off x="5054600" y="2593975"/>
            <a:ext cx="973138"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6" name="直接箭头连接符 15"/>
          <p:cNvCxnSpPr/>
          <p:nvPr/>
        </p:nvCxnSpPr>
        <p:spPr>
          <a:xfrm>
            <a:off x="5054600" y="2878138"/>
            <a:ext cx="973138"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a:off x="5054600" y="3160713"/>
            <a:ext cx="973138"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a:off x="2847975" y="1868488"/>
            <a:ext cx="973138"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a:off x="2838450" y="2435225"/>
            <a:ext cx="97155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标题 1"/>
          <p:cNvSpPr>
            <a:spLocks noGrp="1"/>
          </p:cNvSpPr>
          <p:nvPr>
            <p:ph type="title"/>
          </p:nvPr>
        </p:nvSpPr>
        <p:spPr>
          <a:xfrm>
            <a:off x="731838" y="425450"/>
            <a:ext cx="10515600" cy="952500"/>
          </a:xfrm>
        </p:spPr>
        <p:txBody>
          <a:bodyPr/>
          <a:lstStyle/>
          <a:p>
            <a:r>
              <a:rPr lang="zh-CN" altLang="en-US" smtClean="0"/>
              <a:t>指向指针数据的指针变量</a:t>
            </a:r>
          </a:p>
        </p:txBody>
      </p:sp>
      <p:sp>
        <p:nvSpPr>
          <p:cNvPr id="126978" name="内容占位符 2"/>
          <p:cNvSpPr>
            <a:spLocks noGrp="1"/>
          </p:cNvSpPr>
          <p:nvPr>
            <p:ph idx="1"/>
          </p:nvPr>
        </p:nvSpPr>
        <p:spPr>
          <a:xfrm>
            <a:off x="600075" y="1176338"/>
            <a:ext cx="11158538"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8.28】</a:t>
            </a:r>
            <a:r>
              <a:rPr lang="zh-CN" altLang="en-US" sz="2000" smtClean="0">
                <a:solidFill>
                  <a:schemeClr val="accent1"/>
                </a:solidFill>
              </a:rPr>
              <a:t>使用指向指针数据的指针变量。</a:t>
            </a:r>
          </a:p>
        </p:txBody>
      </p:sp>
      <p:sp>
        <p:nvSpPr>
          <p:cNvPr id="11" name="圆角矩形 12">
            <a:extLst>
              <a:ext uri="{FF2B5EF4-FFF2-40B4-BE49-F238E27FC236}"/>
            </a:extLst>
          </p:cNvPr>
          <p:cNvSpPr/>
          <p:nvPr/>
        </p:nvSpPr>
        <p:spPr>
          <a:xfrm>
            <a:off x="798513" y="1728788"/>
            <a:ext cx="10448925" cy="2992437"/>
          </a:xfrm>
          <a:prstGeom prst="roundRect">
            <a:avLst>
              <a:gd name="adj" fmla="val 1743"/>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char *name[]={"Follow me","BASIC","Great Wall","FORTRAN","Computer design"};</a:t>
            </a:r>
          </a:p>
          <a:p>
            <a:pPr defTabSz="363538" fontAlgn="auto">
              <a:lnSpc>
                <a:spcPct val="120000"/>
              </a:lnSpc>
              <a:spcBef>
                <a:spcPts val="0"/>
              </a:spcBef>
              <a:spcAft>
                <a:spcPts val="0"/>
              </a:spcAft>
              <a:defRPr/>
            </a:pPr>
            <a:r>
              <a:rPr lang="en-US" altLang="zh-CN" sz="1400"/>
              <a:t>	</a:t>
            </a:r>
            <a:r>
              <a:rPr lang="en-US" altLang="zh-CN" sz="1400">
                <a:solidFill>
                  <a:schemeClr val="accent6"/>
                </a:solidFill>
              </a:rPr>
              <a:t>char **p;</a:t>
            </a:r>
          </a:p>
          <a:p>
            <a:pPr defTabSz="363538" fontAlgn="auto">
              <a:lnSpc>
                <a:spcPct val="120000"/>
              </a:lnSpc>
              <a:spcBef>
                <a:spcPts val="0"/>
              </a:spcBef>
              <a:spcAft>
                <a:spcPts val="0"/>
              </a:spcAft>
              <a:defRPr/>
            </a:pPr>
            <a:r>
              <a:rPr lang="en-US" altLang="zh-CN" sz="1400"/>
              <a:t>	int i;</a:t>
            </a:r>
          </a:p>
          <a:p>
            <a:pPr defTabSz="363538" fontAlgn="auto">
              <a:lnSpc>
                <a:spcPct val="120000"/>
              </a:lnSpc>
              <a:spcBef>
                <a:spcPts val="0"/>
              </a:spcBef>
              <a:spcAft>
                <a:spcPts val="0"/>
              </a:spcAft>
              <a:defRPr/>
            </a:pPr>
            <a:r>
              <a:rPr lang="en-US" altLang="zh-CN" sz="1400"/>
              <a:t>	for(i=0;i&lt;5;i++)</a:t>
            </a:r>
          </a:p>
          <a:p>
            <a:pPr defTabSz="363538" fontAlgn="auto">
              <a:lnSpc>
                <a:spcPct val="120000"/>
              </a:lnSpc>
              <a:spcBef>
                <a:spcPts val="0"/>
              </a:spcBef>
              <a:spcAft>
                <a:spcPts val="0"/>
              </a:spcAft>
              <a:defRPr/>
            </a:pPr>
            <a:r>
              <a:rPr lang="en-US" altLang="zh-CN" sz="1400"/>
              <a:t>	{	</a:t>
            </a:r>
            <a:r>
              <a:rPr lang="en-US" altLang="zh-CN" sz="1400">
                <a:solidFill>
                  <a:schemeClr val="accent6"/>
                </a:solidFill>
              </a:rPr>
              <a:t>p=name+i;</a:t>
            </a:r>
          </a:p>
          <a:p>
            <a:pPr defTabSz="363538" fontAlgn="auto">
              <a:lnSpc>
                <a:spcPct val="120000"/>
              </a:lnSpc>
              <a:spcBef>
                <a:spcPts val="0"/>
              </a:spcBef>
              <a:spcAft>
                <a:spcPts val="0"/>
              </a:spcAft>
              <a:defRPr/>
            </a:pPr>
            <a:r>
              <a:rPr lang="en-US" altLang="zh-CN" sz="1400"/>
              <a:t>		printf("%s\n",</a:t>
            </a:r>
            <a:r>
              <a:rPr lang="en-US" altLang="zh-CN" sz="1400">
                <a:solidFill>
                  <a:schemeClr val="accent6"/>
                </a:solidFill>
              </a:rPr>
              <a:t>*p</a:t>
            </a:r>
            <a:r>
              <a:rPr lang="en-US" altLang="zh-CN" sz="1400"/>
              <a:t>);</a:t>
            </a:r>
          </a:p>
          <a:p>
            <a:pPr defTabSz="363538" fontAlgn="auto">
              <a:lnSpc>
                <a:spcPct val="120000"/>
              </a:lnSpc>
              <a:spcBef>
                <a:spcPts val="0"/>
              </a:spcBef>
              <a:spcAft>
                <a:spcPts val="0"/>
              </a:spcAft>
              <a:defRPr/>
            </a:pPr>
            <a:r>
              <a:rPr lang="en-US" altLang="zh-CN" sz="1400"/>
              <a:t>	}</a:t>
            </a:r>
          </a:p>
          <a:p>
            <a:pPr defTabSz="363538" fontAlgn="auto">
              <a:lnSpc>
                <a:spcPct val="120000"/>
              </a:lnSpc>
              <a:spcBef>
                <a:spcPts val="0"/>
              </a:spcBef>
              <a:spcAft>
                <a:spcPts val="0"/>
              </a:spcAft>
              <a:defRPr/>
            </a:pPr>
            <a:r>
              <a:rPr lang="en-US" altLang="zh-CN" sz="1400"/>
              <a:t>	return 0;</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pic>
        <p:nvPicPr>
          <p:cNvPr id="126980" name="图片 4"/>
          <p:cNvPicPr>
            <a:picLocks noChangeAspect="1"/>
          </p:cNvPicPr>
          <p:nvPr/>
        </p:nvPicPr>
        <p:blipFill>
          <a:blip r:embed="rId3"/>
          <a:srcRect/>
          <a:stretch>
            <a:fillRect/>
          </a:stretch>
        </p:blipFill>
        <p:spPr bwMode="auto">
          <a:xfrm>
            <a:off x="7707313" y="3313113"/>
            <a:ext cx="3457575" cy="1285875"/>
          </a:xfrm>
          <a:prstGeom prst="rect">
            <a:avLst/>
          </a:prstGeom>
          <a:noFill/>
          <a:ln w="9525">
            <a:noFill/>
            <a:miter lim="800000"/>
            <a:headEnd/>
            <a:tailEnd/>
          </a:ln>
        </p:spPr>
      </p:pic>
      <p:grpSp>
        <p:nvGrpSpPr>
          <p:cNvPr id="32" name="组合 31"/>
          <p:cNvGrpSpPr/>
          <p:nvPr/>
        </p:nvGrpSpPr>
        <p:grpSpPr>
          <a:xfrm>
            <a:off x="798725" y="4920817"/>
            <a:ext cx="10448563" cy="1420229"/>
            <a:chOff x="8050698" y="5019262"/>
            <a:chExt cx="10448563" cy="1420229"/>
          </a:xfrm>
          <a:effectLst>
            <a:outerShdw blurRad="63500" sx="102000" sy="102000" algn="ctr" rotWithShape="0">
              <a:prstClr val="black">
                <a:alpha val="40000"/>
              </a:prstClr>
            </a:outerShdw>
          </a:effectLst>
        </p:grpSpPr>
        <p:sp>
          <p:nvSpPr>
            <p:cNvPr id="33" name="剪去单角的矩形 32"/>
            <p:cNvSpPr/>
            <p:nvPr/>
          </p:nvSpPr>
          <p:spPr>
            <a:xfrm>
              <a:off x="8050698" y="5019262"/>
              <a:ext cx="10448563" cy="1420229"/>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20000"/>
                </a:lnSpc>
                <a:spcBef>
                  <a:spcPts val="0"/>
                </a:spcBef>
                <a:spcAft>
                  <a:spcPts val="0"/>
                </a:spcAft>
                <a:defRPr/>
              </a:pPr>
              <a:endParaRPr lang="zh-CN" altLang="en-US"/>
            </a:p>
          </p:txBody>
        </p:sp>
        <p:pic>
          <p:nvPicPr>
            <p:cNvPr id="34" name="图片 33"/>
            <p:cNvPicPr>
              <a:picLocks noChangeAspect="1"/>
            </p:cNvPicPr>
            <p:nvPr/>
          </p:nvPicPr>
          <p:blipFill>
            <a:blip r:embed="rId4" cstate="print">
              <a:extLst>
                <a:ext uri="{28A0092B-C50C-407E-A947-70E740481C1C}"/>
              </a:extLst>
            </a:blip>
            <a:stretch>
              <a:fillRect/>
            </a:stretch>
          </p:blipFill>
          <p:spPr>
            <a:xfrm>
              <a:off x="8108212" y="5064435"/>
              <a:ext cx="290352" cy="327244"/>
            </a:xfrm>
            <a:prstGeom prst="rect">
              <a:avLst/>
            </a:prstGeom>
          </p:spPr>
        </p:pic>
        <p:sp>
          <p:nvSpPr>
            <p:cNvPr id="35" name="文本框 34"/>
            <p:cNvSpPr txBox="1"/>
            <p:nvPr/>
          </p:nvSpPr>
          <p:spPr>
            <a:xfrm>
              <a:off x="8388007" y="5054496"/>
              <a:ext cx="9926218" cy="1384995"/>
            </a:xfrm>
            <a:prstGeom prst="rect">
              <a:avLst/>
            </a:prstGeom>
            <a:noFill/>
          </p:spPr>
          <p:txBody>
            <a:bodyPr>
              <a:spAutoFit/>
            </a:bodyPr>
            <a:lstStyle/>
            <a:p>
              <a:pPr fontAlgn="auto">
                <a:lnSpc>
                  <a:spcPct val="120000"/>
                </a:lnSpc>
                <a:spcBef>
                  <a:spcPts val="0"/>
                </a:spcBef>
                <a:spcAft>
                  <a:spcPts val="0"/>
                </a:spcAft>
                <a:defRPr/>
              </a:pPr>
              <a:r>
                <a:rPr lang="en-US" altLang="zh-CN" sz="1400">
                  <a:solidFill>
                    <a:schemeClr val="bg1"/>
                  </a:solidFill>
                  <a:latin typeface="+mn-lt"/>
                  <a:ea typeface="+mn-ea"/>
                  <a:cs typeface="+mn-cs"/>
                </a:rPr>
                <a:t>p</a:t>
              </a:r>
              <a:r>
                <a:rPr lang="zh-CN" altLang="en-US" sz="1400">
                  <a:solidFill>
                    <a:schemeClr val="bg1"/>
                  </a:solidFill>
                  <a:latin typeface="+mn-lt"/>
                  <a:ea typeface="+mn-ea"/>
                  <a:cs typeface="+mn-cs"/>
                </a:rPr>
                <a:t>是指向</a:t>
              </a:r>
              <a:r>
                <a:rPr lang="en-US" altLang="zh-CN" sz="1400">
                  <a:solidFill>
                    <a:schemeClr val="bg1"/>
                  </a:solidFill>
                  <a:latin typeface="+mn-lt"/>
                  <a:ea typeface="+mn-ea"/>
                  <a:cs typeface="+mn-cs"/>
                </a:rPr>
                <a:t>char*</a:t>
              </a:r>
              <a:r>
                <a:rPr lang="zh-CN" altLang="en-US" sz="1400">
                  <a:solidFill>
                    <a:schemeClr val="bg1"/>
                  </a:solidFill>
                  <a:latin typeface="+mn-lt"/>
                  <a:ea typeface="+mn-ea"/>
                  <a:cs typeface="+mn-cs"/>
                </a:rPr>
                <a:t>型数据的指针变量，即指向指针的指针。在第</a:t>
              </a:r>
              <a:r>
                <a:rPr lang="en-US" altLang="zh-CN" sz="1400">
                  <a:solidFill>
                    <a:schemeClr val="bg1"/>
                  </a:solidFill>
                  <a:latin typeface="+mn-lt"/>
                  <a:ea typeface="+mn-ea"/>
                  <a:cs typeface="+mn-cs"/>
                </a:rPr>
                <a:t>1</a:t>
              </a:r>
              <a:r>
                <a:rPr lang="zh-CN" altLang="en-US" sz="1400">
                  <a:solidFill>
                    <a:schemeClr val="bg1"/>
                  </a:solidFill>
                  <a:latin typeface="+mn-lt"/>
                  <a:ea typeface="+mn-ea"/>
                  <a:cs typeface="+mn-cs"/>
                </a:rPr>
                <a:t>次执行</a:t>
              </a:r>
              <a:r>
                <a:rPr lang="en-US" altLang="zh-CN" sz="1400">
                  <a:solidFill>
                    <a:schemeClr val="bg1"/>
                  </a:solidFill>
                  <a:latin typeface="+mn-lt"/>
                  <a:ea typeface="+mn-ea"/>
                  <a:cs typeface="+mn-cs"/>
                </a:rPr>
                <a:t>for</a:t>
              </a:r>
              <a:r>
                <a:rPr lang="zh-CN" altLang="en-US" sz="1400">
                  <a:solidFill>
                    <a:schemeClr val="bg1"/>
                  </a:solidFill>
                  <a:latin typeface="+mn-lt"/>
                  <a:ea typeface="+mn-ea"/>
                  <a:cs typeface="+mn-cs"/>
                </a:rPr>
                <a:t>循环体时，赋值语句“</a:t>
              </a:r>
              <a:r>
                <a:rPr lang="en-US" altLang="zh-CN" sz="1400">
                  <a:solidFill>
                    <a:schemeClr val="bg1"/>
                  </a:solidFill>
                  <a:latin typeface="+mn-lt"/>
                  <a:ea typeface="+mn-ea"/>
                  <a:cs typeface="+mn-cs"/>
                </a:rPr>
                <a:t>p=name+i;”</a:t>
              </a:r>
              <a:r>
                <a:rPr lang="zh-CN" altLang="en-US" sz="1400">
                  <a:solidFill>
                    <a:schemeClr val="bg1"/>
                  </a:solidFill>
                  <a:latin typeface="+mn-lt"/>
                  <a:ea typeface="+mn-ea"/>
                  <a:cs typeface="+mn-cs"/>
                </a:rPr>
                <a:t>使</a:t>
              </a:r>
              <a:r>
                <a:rPr lang="en-US" altLang="zh-CN" sz="1400">
                  <a:solidFill>
                    <a:schemeClr val="bg1"/>
                  </a:solidFill>
                  <a:latin typeface="+mn-lt"/>
                  <a:ea typeface="+mn-ea"/>
                  <a:cs typeface="+mn-cs"/>
                </a:rPr>
                <a:t>p</a:t>
              </a:r>
              <a:r>
                <a:rPr lang="zh-CN" altLang="en-US" sz="1400">
                  <a:solidFill>
                    <a:schemeClr val="bg1"/>
                  </a:solidFill>
                  <a:latin typeface="+mn-lt"/>
                  <a:ea typeface="+mn-ea"/>
                  <a:cs typeface="+mn-cs"/>
                </a:rPr>
                <a:t>指向</a:t>
              </a:r>
              <a:r>
                <a:rPr lang="en-US" altLang="zh-CN" sz="1400">
                  <a:solidFill>
                    <a:schemeClr val="bg1"/>
                  </a:solidFill>
                  <a:latin typeface="+mn-lt"/>
                  <a:ea typeface="+mn-ea"/>
                  <a:cs typeface="+mn-cs"/>
                </a:rPr>
                <a:t>name</a:t>
              </a:r>
              <a:r>
                <a:rPr lang="zh-CN" altLang="en-US" sz="1400">
                  <a:solidFill>
                    <a:schemeClr val="bg1"/>
                  </a:solidFill>
                  <a:latin typeface="+mn-lt"/>
                  <a:ea typeface="+mn-ea"/>
                  <a:cs typeface="+mn-cs"/>
                </a:rPr>
                <a:t>数组的</a:t>
              </a:r>
              <a:r>
                <a:rPr lang="en-US" altLang="zh-CN" sz="1400">
                  <a:solidFill>
                    <a:schemeClr val="bg1"/>
                  </a:solidFill>
                  <a:latin typeface="+mn-lt"/>
                  <a:ea typeface="+mn-ea"/>
                  <a:cs typeface="+mn-cs"/>
                </a:rPr>
                <a:t>0</a:t>
              </a:r>
              <a:r>
                <a:rPr lang="zh-CN" altLang="en-US" sz="1400">
                  <a:solidFill>
                    <a:schemeClr val="bg1"/>
                  </a:solidFill>
                  <a:latin typeface="+mn-lt"/>
                  <a:ea typeface="+mn-ea"/>
                  <a:cs typeface="+mn-cs"/>
                </a:rPr>
                <a:t>号元素</a:t>
              </a:r>
              <a:r>
                <a:rPr lang="en-US" altLang="zh-CN" sz="1400">
                  <a:solidFill>
                    <a:schemeClr val="bg1"/>
                  </a:solidFill>
                  <a:latin typeface="+mn-lt"/>
                  <a:ea typeface="+mn-ea"/>
                  <a:cs typeface="+mn-cs"/>
                </a:rPr>
                <a:t>name</a:t>
              </a:r>
              <a:r>
                <a:rPr lang="zh-CN" altLang="en-US" sz="1400">
                  <a:solidFill>
                    <a:schemeClr val="bg1"/>
                  </a:solidFill>
                  <a:latin typeface="+mn-lt"/>
                  <a:ea typeface="+mn-ea"/>
                  <a:cs typeface="+mn-cs"/>
                </a:rPr>
                <a:t>［</a:t>
              </a:r>
              <a:r>
                <a:rPr lang="en-US" altLang="zh-CN" sz="1400">
                  <a:solidFill>
                    <a:schemeClr val="bg1"/>
                  </a:solidFill>
                  <a:latin typeface="+mn-lt"/>
                  <a:ea typeface="+mn-ea"/>
                  <a:cs typeface="+mn-cs"/>
                </a:rPr>
                <a:t>0</a:t>
              </a:r>
              <a:r>
                <a:rPr lang="zh-CN" altLang="en-US" sz="1400">
                  <a:solidFill>
                    <a:schemeClr val="bg1"/>
                  </a:solidFill>
                  <a:latin typeface="+mn-lt"/>
                  <a:ea typeface="+mn-ea"/>
                  <a:cs typeface="+mn-cs"/>
                </a:rPr>
                <a:t>］，*</a:t>
              </a:r>
              <a:r>
                <a:rPr lang="en-US" altLang="zh-CN" sz="1400">
                  <a:solidFill>
                    <a:schemeClr val="bg1"/>
                  </a:solidFill>
                  <a:latin typeface="+mn-lt"/>
                  <a:ea typeface="+mn-ea"/>
                  <a:cs typeface="+mn-cs"/>
                </a:rPr>
                <a:t>p</a:t>
              </a:r>
              <a:r>
                <a:rPr lang="zh-CN" altLang="en-US" sz="1400">
                  <a:solidFill>
                    <a:schemeClr val="bg1"/>
                  </a:solidFill>
                  <a:latin typeface="+mn-lt"/>
                  <a:ea typeface="+mn-ea"/>
                  <a:cs typeface="+mn-cs"/>
                </a:rPr>
                <a:t>是</a:t>
              </a:r>
              <a:r>
                <a:rPr lang="en-US" altLang="zh-CN" sz="1400">
                  <a:solidFill>
                    <a:schemeClr val="bg1"/>
                  </a:solidFill>
                  <a:latin typeface="+mn-lt"/>
                  <a:ea typeface="+mn-ea"/>
                  <a:cs typeface="+mn-cs"/>
                </a:rPr>
                <a:t>name</a:t>
              </a:r>
              <a:r>
                <a:rPr lang="zh-CN" altLang="en-US" sz="1400">
                  <a:solidFill>
                    <a:schemeClr val="bg1"/>
                  </a:solidFill>
                  <a:latin typeface="+mn-lt"/>
                  <a:ea typeface="+mn-ea"/>
                  <a:cs typeface="+mn-cs"/>
                </a:rPr>
                <a:t>［</a:t>
              </a:r>
              <a:r>
                <a:rPr lang="en-US" altLang="zh-CN" sz="1400">
                  <a:solidFill>
                    <a:schemeClr val="bg1"/>
                  </a:solidFill>
                  <a:latin typeface="+mn-lt"/>
                  <a:ea typeface="+mn-ea"/>
                  <a:cs typeface="+mn-cs"/>
                </a:rPr>
                <a:t>0</a:t>
              </a:r>
              <a:r>
                <a:rPr lang="zh-CN" altLang="en-US" sz="1400">
                  <a:solidFill>
                    <a:schemeClr val="bg1"/>
                  </a:solidFill>
                  <a:latin typeface="+mn-lt"/>
                  <a:ea typeface="+mn-ea"/>
                  <a:cs typeface="+mn-cs"/>
                </a:rPr>
                <a:t>］的值，即第</a:t>
              </a:r>
              <a:r>
                <a:rPr lang="en-US" altLang="zh-CN" sz="1400">
                  <a:solidFill>
                    <a:schemeClr val="bg1"/>
                  </a:solidFill>
                  <a:latin typeface="+mn-lt"/>
                  <a:ea typeface="+mn-ea"/>
                  <a:cs typeface="+mn-cs"/>
                </a:rPr>
                <a:t>1</a:t>
              </a:r>
              <a:r>
                <a:rPr lang="zh-CN" altLang="en-US" sz="1400">
                  <a:solidFill>
                    <a:schemeClr val="bg1"/>
                  </a:solidFill>
                  <a:latin typeface="+mn-lt"/>
                  <a:ea typeface="+mn-ea"/>
                  <a:cs typeface="+mn-cs"/>
                </a:rPr>
                <a:t>个字符串首字符的地址，用</a:t>
              </a:r>
              <a:r>
                <a:rPr lang="en-US" altLang="zh-CN" sz="1400">
                  <a:solidFill>
                    <a:schemeClr val="bg1"/>
                  </a:solidFill>
                  <a:latin typeface="+mn-lt"/>
                  <a:ea typeface="+mn-ea"/>
                  <a:cs typeface="+mn-cs"/>
                </a:rPr>
                <a:t>printf</a:t>
              </a:r>
              <a:r>
                <a:rPr lang="zh-CN" altLang="en-US" sz="1400">
                  <a:solidFill>
                    <a:schemeClr val="bg1"/>
                  </a:solidFill>
                  <a:latin typeface="+mn-lt"/>
                  <a:ea typeface="+mn-ea"/>
                  <a:cs typeface="+mn-cs"/>
                </a:rPr>
                <a:t>函数输出第</a:t>
              </a:r>
              <a:r>
                <a:rPr lang="en-US" altLang="zh-CN" sz="1400">
                  <a:solidFill>
                    <a:schemeClr val="bg1"/>
                  </a:solidFill>
                  <a:latin typeface="+mn-lt"/>
                  <a:ea typeface="+mn-ea"/>
                  <a:cs typeface="+mn-cs"/>
                </a:rPr>
                <a:t>1</a:t>
              </a:r>
              <a:r>
                <a:rPr lang="zh-CN" altLang="en-US" sz="1400">
                  <a:solidFill>
                    <a:schemeClr val="bg1"/>
                  </a:solidFill>
                  <a:latin typeface="+mn-lt"/>
                  <a:ea typeface="+mn-ea"/>
                  <a:cs typeface="+mn-cs"/>
                </a:rPr>
                <a:t>个字符串（格式符为</a:t>
              </a:r>
              <a:r>
                <a:rPr lang="en-US" altLang="zh-CN" sz="1400">
                  <a:solidFill>
                    <a:schemeClr val="bg1"/>
                  </a:solidFill>
                  <a:latin typeface="+mn-lt"/>
                  <a:ea typeface="+mn-ea"/>
                  <a:cs typeface="+mn-cs"/>
                </a:rPr>
                <a:t>%s</a:t>
              </a:r>
              <a:r>
                <a:rPr lang="zh-CN" altLang="en-US" sz="1400">
                  <a:solidFill>
                    <a:schemeClr val="bg1"/>
                  </a:solidFill>
                  <a:latin typeface="+mn-lt"/>
                  <a:ea typeface="+mn-ea"/>
                  <a:cs typeface="+mn-cs"/>
                </a:rPr>
                <a:t>）。执行</a:t>
              </a:r>
              <a:r>
                <a:rPr lang="en-US" altLang="zh-CN" sz="1400">
                  <a:solidFill>
                    <a:schemeClr val="bg1"/>
                  </a:solidFill>
                  <a:latin typeface="+mn-lt"/>
                  <a:ea typeface="+mn-ea"/>
                  <a:cs typeface="+mn-cs"/>
                </a:rPr>
                <a:t>5</a:t>
              </a:r>
              <a:r>
                <a:rPr lang="zh-CN" altLang="en-US" sz="1400">
                  <a:solidFill>
                    <a:schemeClr val="bg1"/>
                  </a:solidFill>
                  <a:latin typeface="+mn-lt"/>
                  <a:ea typeface="+mn-ea"/>
                  <a:cs typeface="+mn-cs"/>
                </a:rPr>
                <a:t>次循环体，依次输出</a:t>
              </a:r>
              <a:r>
                <a:rPr lang="en-US" altLang="zh-CN" sz="1400">
                  <a:solidFill>
                    <a:schemeClr val="bg1"/>
                  </a:solidFill>
                  <a:latin typeface="+mn-lt"/>
                  <a:ea typeface="+mn-ea"/>
                  <a:cs typeface="+mn-cs"/>
                </a:rPr>
                <a:t>5</a:t>
              </a:r>
              <a:r>
                <a:rPr lang="zh-CN" altLang="en-US" sz="1400">
                  <a:solidFill>
                    <a:schemeClr val="bg1"/>
                  </a:solidFill>
                  <a:latin typeface="+mn-lt"/>
                  <a:ea typeface="+mn-ea"/>
                  <a:cs typeface="+mn-cs"/>
                </a:rPr>
                <a:t>个字符串。</a:t>
              </a:r>
              <a:endParaRPr lang="en-US" altLang="zh-CN" sz="1400">
                <a:solidFill>
                  <a:schemeClr val="bg1"/>
                </a:solidFill>
                <a:latin typeface="+mn-lt"/>
                <a:ea typeface="+mn-ea"/>
                <a:cs typeface="+mn-cs"/>
              </a:endParaRPr>
            </a:p>
            <a:p>
              <a:pPr fontAlgn="auto">
                <a:lnSpc>
                  <a:spcPct val="120000"/>
                </a:lnSpc>
                <a:spcBef>
                  <a:spcPts val="0"/>
                </a:spcBef>
                <a:spcAft>
                  <a:spcPts val="0"/>
                </a:spcAft>
                <a:defRPr/>
              </a:pPr>
              <a:endParaRPr lang="en-US" altLang="zh-CN" sz="1400" b="1">
                <a:solidFill>
                  <a:schemeClr val="bg1"/>
                </a:solidFill>
                <a:latin typeface="+mn-lt"/>
                <a:ea typeface="+mn-ea"/>
                <a:cs typeface="+mn-cs"/>
              </a:endParaRPr>
            </a:p>
            <a:p>
              <a:pPr fontAlgn="auto">
                <a:lnSpc>
                  <a:spcPct val="120000"/>
                </a:lnSpc>
                <a:spcBef>
                  <a:spcPts val="0"/>
                </a:spcBef>
                <a:spcAft>
                  <a:spcPts val="0"/>
                </a:spcAft>
                <a:defRPr/>
              </a:pPr>
              <a:r>
                <a:rPr lang="zh-CN" altLang="en-US" sz="1400">
                  <a:solidFill>
                    <a:schemeClr val="bg1"/>
                  </a:solidFill>
                  <a:latin typeface="+mn-lt"/>
                  <a:ea typeface="+mn-ea"/>
                  <a:cs typeface="+mn-cs"/>
                </a:rPr>
                <a:t>指针数组的元素也可以不指向字符串，而指向整型数据或实型数据等。</a:t>
              </a:r>
              <a:endParaRPr lang="en-US" altLang="zh-CN" sz="1400">
                <a:solidFill>
                  <a:schemeClr val="bg1"/>
                </a:solidFill>
                <a:latin typeface="+mn-lt"/>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标题 1"/>
          <p:cNvSpPr>
            <a:spLocks noGrp="1"/>
          </p:cNvSpPr>
          <p:nvPr>
            <p:ph type="title"/>
          </p:nvPr>
        </p:nvSpPr>
        <p:spPr>
          <a:xfrm>
            <a:off x="711200" y="560388"/>
            <a:ext cx="10515600" cy="954087"/>
          </a:xfrm>
        </p:spPr>
        <p:txBody>
          <a:bodyPr/>
          <a:lstStyle/>
          <a:p>
            <a:r>
              <a:rPr lang="zh-CN" altLang="en-US" smtClean="0"/>
              <a:t>指向指针数据的指针变量</a:t>
            </a:r>
          </a:p>
        </p:txBody>
      </p:sp>
      <p:sp>
        <p:nvSpPr>
          <p:cNvPr id="129026" name="内容占位符 2"/>
          <p:cNvSpPr>
            <a:spLocks noGrp="1"/>
          </p:cNvSpPr>
          <p:nvPr>
            <p:ph idx="1"/>
          </p:nvPr>
        </p:nvSpPr>
        <p:spPr>
          <a:xfrm>
            <a:off x="571500" y="1327150"/>
            <a:ext cx="11156950" cy="552450"/>
          </a:xfrm>
        </p:spPr>
        <p:txBody>
          <a:bodyPr/>
          <a:lstStyle/>
          <a:p>
            <a:pPr marL="88900" indent="-88900">
              <a:lnSpc>
                <a:spcPct val="15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8.29】</a:t>
            </a:r>
            <a:r>
              <a:rPr lang="zh-CN" altLang="en-US" sz="2000" smtClean="0">
                <a:solidFill>
                  <a:schemeClr val="accent1"/>
                </a:solidFill>
              </a:rPr>
              <a:t>有一个指针数组，其元素分别指向一个整型数组的元素，用指向指针数据的指针变量，输出整型数组各元素的值。</a:t>
            </a:r>
          </a:p>
        </p:txBody>
      </p:sp>
      <p:sp>
        <p:nvSpPr>
          <p:cNvPr id="11" name="圆角矩形 12">
            <a:extLst>
              <a:ext uri="{FF2B5EF4-FFF2-40B4-BE49-F238E27FC236}"/>
            </a:extLst>
          </p:cNvPr>
          <p:cNvSpPr/>
          <p:nvPr/>
        </p:nvSpPr>
        <p:spPr>
          <a:xfrm>
            <a:off x="3895725" y="2165350"/>
            <a:ext cx="7331075" cy="3449638"/>
          </a:xfrm>
          <a:prstGeom prst="roundRect">
            <a:avLst>
              <a:gd name="adj" fmla="val 1743"/>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int a[5]={1,3,5,7,9};</a:t>
            </a:r>
          </a:p>
          <a:p>
            <a:pPr defTabSz="363538" fontAlgn="auto">
              <a:lnSpc>
                <a:spcPct val="120000"/>
              </a:lnSpc>
              <a:spcBef>
                <a:spcPts val="0"/>
              </a:spcBef>
              <a:spcAft>
                <a:spcPts val="0"/>
              </a:spcAft>
              <a:defRPr/>
            </a:pPr>
            <a:r>
              <a:rPr lang="en-US" altLang="zh-CN" sz="1400"/>
              <a:t>	</a:t>
            </a:r>
            <a:r>
              <a:rPr lang="en-US" altLang="zh-CN" sz="1400">
                <a:solidFill>
                  <a:schemeClr val="accent6"/>
                </a:solidFill>
              </a:rPr>
              <a:t>int *num[5]={&amp;a[0],&amp;a[1],&amp;a[2],&amp;a[3],&amp;a[4]};</a:t>
            </a:r>
          </a:p>
          <a:p>
            <a:pPr defTabSz="363538" fontAlgn="auto">
              <a:lnSpc>
                <a:spcPct val="120000"/>
              </a:lnSpc>
              <a:spcBef>
                <a:spcPts val="0"/>
              </a:spcBef>
              <a:spcAft>
                <a:spcPts val="0"/>
              </a:spcAft>
              <a:defRPr/>
            </a:pPr>
            <a:r>
              <a:rPr lang="en-US" altLang="zh-CN" sz="1400"/>
              <a:t>	int </a:t>
            </a:r>
            <a:r>
              <a:rPr lang="en-US" altLang="zh-CN" sz="1400">
                <a:solidFill>
                  <a:schemeClr val="accent6"/>
                </a:solidFill>
              </a:rPr>
              <a:t>**p</a:t>
            </a:r>
            <a:r>
              <a:rPr lang="en-US" altLang="zh-CN" sz="1400"/>
              <a:t>,i;				</a:t>
            </a:r>
            <a:r>
              <a:rPr lang="en-US" altLang="zh-CN" sz="1400">
                <a:solidFill>
                  <a:srgbClr val="008000"/>
                </a:solidFill>
              </a:rPr>
              <a:t>//p</a:t>
            </a:r>
            <a:r>
              <a:rPr lang="zh-CN" altLang="en-US" sz="1400">
                <a:solidFill>
                  <a:srgbClr val="008000"/>
                </a:solidFill>
              </a:rPr>
              <a:t>是指向指针型数据的指针变量</a:t>
            </a:r>
          </a:p>
          <a:p>
            <a:pPr defTabSz="363538" fontAlgn="auto">
              <a:lnSpc>
                <a:spcPct val="120000"/>
              </a:lnSpc>
              <a:spcBef>
                <a:spcPts val="0"/>
              </a:spcBef>
              <a:spcAft>
                <a:spcPts val="0"/>
              </a:spcAft>
              <a:defRPr/>
            </a:pPr>
            <a:r>
              <a:rPr lang="zh-CN" altLang="en-US" sz="1400"/>
              <a:t>	</a:t>
            </a:r>
            <a:r>
              <a:rPr lang="en-US" altLang="zh-CN" sz="1400">
                <a:solidFill>
                  <a:schemeClr val="accent6"/>
                </a:solidFill>
              </a:rPr>
              <a:t>p=num;</a:t>
            </a:r>
            <a:r>
              <a:rPr lang="en-US" altLang="zh-CN" sz="1400"/>
              <a:t>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num[0]</a:t>
            </a:r>
          </a:p>
          <a:p>
            <a:pPr defTabSz="363538" fontAlgn="auto">
              <a:lnSpc>
                <a:spcPct val="120000"/>
              </a:lnSpc>
              <a:spcBef>
                <a:spcPts val="0"/>
              </a:spcBef>
              <a:spcAft>
                <a:spcPts val="0"/>
              </a:spcAft>
              <a:defRPr/>
            </a:pPr>
            <a:r>
              <a:rPr lang="en-US" altLang="zh-CN" sz="1400"/>
              <a:t>	for(i=0;i&lt;5;i++)</a:t>
            </a:r>
          </a:p>
          <a:p>
            <a:pPr defTabSz="363538" fontAlgn="auto">
              <a:lnSpc>
                <a:spcPct val="120000"/>
              </a:lnSpc>
              <a:spcBef>
                <a:spcPts val="0"/>
              </a:spcBef>
              <a:spcAft>
                <a:spcPts val="0"/>
              </a:spcAft>
              <a:defRPr/>
            </a:pPr>
            <a:r>
              <a:rPr lang="en-US" altLang="zh-CN" sz="1400"/>
              <a:t>	{	printf("%d ",</a:t>
            </a:r>
            <a:r>
              <a:rPr lang="en-US" altLang="zh-CN" sz="1400">
                <a:solidFill>
                  <a:schemeClr val="accent6"/>
                </a:solidFill>
              </a:rPr>
              <a:t>**p</a:t>
            </a:r>
            <a:r>
              <a:rPr lang="en-US" altLang="zh-CN" sz="1400"/>
              <a:t>);</a:t>
            </a:r>
          </a:p>
          <a:p>
            <a:pPr defTabSz="363538" fontAlgn="auto">
              <a:lnSpc>
                <a:spcPct val="120000"/>
              </a:lnSpc>
              <a:spcBef>
                <a:spcPts val="0"/>
              </a:spcBef>
              <a:spcAft>
                <a:spcPts val="0"/>
              </a:spcAft>
              <a:defRPr/>
            </a:pPr>
            <a:r>
              <a:rPr lang="en-US" altLang="zh-CN" sz="1400"/>
              <a:t>		p++;</a:t>
            </a:r>
          </a:p>
          <a:p>
            <a:pPr defTabSz="363538" fontAlgn="auto">
              <a:lnSpc>
                <a:spcPct val="120000"/>
              </a:lnSpc>
              <a:spcBef>
                <a:spcPts val="0"/>
              </a:spcBef>
              <a:spcAft>
                <a:spcPts val="0"/>
              </a:spcAft>
              <a:defRPr/>
            </a:pPr>
            <a:r>
              <a:rPr lang="en-US" altLang="zh-CN" sz="1400"/>
              <a:t>	}</a:t>
            </a:r>
          </a:p>
          <a:p>
            <a:pPr defTabSz="363538" fontAlgn="auto">
              <a:lnSpc>
                <a:spcPct val="120000"/>
              </a:lnSpc>
              <a:spcBef>
                <a:spcPts val="0"/>
              </a:spcBef>
              <a:spcAft>
                <a:spcPts val="0"/>
              </a:spcAft>
              <a:defRPr/>
            </a:pPr>
            <a:r>
              <a:rPr lang="en-US" altLang="zh-CN" sz="1400"/>
              <a:t>	printf("\n");</a:t>
            </a:r>
          </a:p>
          <a:p>
            <a:pPr defTabSz="363538" fontAlgn="auto">
              <a:lnSpc>
                <a:spcPct val="120000"/>
              </a:lnSpc>
              <a:spcBef>
                <a:spcPts val="0"/>
              </a:spcBef>
              <a:spcAft>
                <a:spcPts val="0"/>
              </a:spcAft>
              <a:defRPr/>
            </a:pPr>
            <a:r>
              <a:rPr lang="en-US" altLang="zh-CN" sz="1400"/>
              <a:t>	return 0;</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pic>
        <p:nvPicPr>
          <p:cNvPr id="129028" name="图片 3"/>
          <p:cNvPicPr>
            <a:picLocks noChangeAspect="1"/>
          </p:cNvPicPr>
          <p:nvPr/>
        </p:nvPicPr>
        <p:blipFill>
          <a:blip r:embed="rId3"/>
          <a:srcRect/>
          <a:stretch>
            <a:fillRect/>
          </a:stretch>
        </p:blipFill>
        <p:spPr bwMode="auto">
          <a:xfrm>
            <a:off x="7637463" y="4795838"/>
            <a:ext cx="3457575" cy="666750"/>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标题 1"/>
          <p:cNvSpPr>
            <a:spLocks noGrp="1"/>
          </p:cNvSpPr>
          <p:nvPr>
            <p:ph type="title"/>
          </p:nvPr>
        </p:nvSpPr>
        <p:spPr>
          <a:xfrm>
            <a:off x="1050925" y="119063"/>
            <a:ext cx="7227888" cy="1325562"/>
          </a:xfrm>
        </p:spPr>
        <p:txBody>
          <a:bodyPr/>
          <a:lstStyle/>
          <a:p>
            <a:r>
              <a:rPr lang="zh-CN" altLang="en-US" smtClean="0"/>
              <a:t>指向指针数据的指针变量</a:t>
            </a:r>
          </a:p>
        </p:txBody>
      </p:sp>
      <p:sp>
        <p:nvSpPr>
          <p:cNvPr id="8" name="MH_Desc_1"/>
          <p:cNvSpPr/>
          <p:nvPr>
            <p:custDataLst>
              <p:tags r:id="rId1"/>
            </p:custDataLst>
          </p:nvPr>
        </p:nvSpPr>
        <p:spPr>
          <a:xfrm>
            <a:off x="1119188" y="1143000"/>
            <a:ext cx="9942512" cy="523716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600"/>
              </a:spcAft>
              <a:defRPr/>
            </a:pPr>
            <a:r>
              <a:rPr lang="zh-CN" altLang="en-US">
                <a:solidFill>
                  <a:schemeClr val="tx1"/>
                </a:solidFill>
              </a:rPr>
              <a:t>利用指针变量访问另一个变量就是“间接访问”。</a:t>
            </a:r>
            <a:endParaRPr lang="en-US" altLang="zh-CN">
              <a:solidFill>
                <a:schemeClr val="tx1"/>
              </a:solidFill>
            </a:endParaRPr>
          </a:p>
          <a:p>
            <a:pPr algn="just" fontAlgn="auto">
              <a:lnSpc>
                <a:spcPct val="150000"/>
              </a:lnSpc>
              <a:spcBef>
                <a:spcPts val="0"/>
              </a:spcBef>
              <a:spcAft>
                <a:spcPts val="600"/>
              </a:spcAft>
              <a:defRPr/>
            </a:pPr>
            <a:r>
              <a:rPr lang="zh-CN" altLang="en-US">
                <a:solidFill>
                  <a:schemeClr val="tx1"/>
                </a:solidFill>
              </a:rPr>
              <a:t>如果在一个指针变量中存放一个目标变量的地址，这就是“单级间址”；</a:t>
            </a:r>
            <a:endParaRPr lang="en-US" altLang="zh-CN">
              <a:solidFill>
                <a:schemeClr val="tx1"/>
              </a:solidFill>
            </a:endParaRPr>
          </a:p>
          <a:p>
            <a:pPr algn="just" fontAlgn="auto">
              <a:lnSpc>
                <a:spcPct val="150000"/>
              </a:lnSpc>
              <a:spcBef>
                <a:spcPts val="0"/>
              </a:spcBef>
              <a:spcAft>
                <a:spcPts val="600"/>
              </a:spcAft>
              <a:defRPr/>
            </a:pPr>
            <a:endParaRPr lang="en-US" altLang="zh-CN">
              <a:solidFill>
                <a:schemeClr val="tx1"/>
              </a:solidFill>
            </a:endParaRPr>
          </a:p>
          <a:p>
            <a:pPr algn="just" fontAlgn="auto">
              <a:lnSpc>
                <a:spcPct val="150000"/>
              </a:lnSpc>
              <a:spcBef>
                <a:spcPts val="0"/>
              </a:spcBef>
              <a:spcAft>
                <a:spcPts val="600"/>
              </a:spcAft>
              <a:defRPr/>
            </a:pPr>
            <a:endParaRPr lang="en-US" altLang="zh-CN">
              <a:solidFill>
                <a:schemeClr val="tx1"/>
              </a:solidFill>
            </a:endParaRPr>
          </a:p>
          <a:p>
            <a:pPr algn="just" fontAlgn="auto">
              <a:lnSpc>
                <a:spcPct val="150000"/>
              </a:lnSpc>
              <a:spcBef>
                <a:spcPts val="0"/>
              </a:spcBef>
              <a:spcAft>
                <a:spcPts val="600"/>
              </a:spcAft>
              <a:defRPr/>
            </a:pPr>
            <a:r>
              <a:rPr lang="zh-CN" altLang="en-US">
                <a:solidFill>
                  <a:schemeClr val="tx1"/>
                </a:solidFill>
              </a:rPr>
              <a:t>指向指针数据的指针用的是“二级间址”方法；</a:t>
            </a:r>
            <a:endParaRPr lang="en-US" altLang="zh-CN">
              <a:solidFill>
                <a:schemeClr val="tx1"/>
              </a:solidFill>
            </a:endParaRPr>
          </a:p>
          <a:p>
            <a:pPr algn="just" fontAlgn="auto">
              <a:lnSpc>
                <a:spcPct val="150000"/>
              </a:lnSpc>
              <a:spcBef>
                <a:spcPts val="0"/>
              </a:spcBef>
              <a:spcAft>
                <a:spcPts val="600"/>
              </a:spcAft>
              <a:defRPr/>
            </a:pPr>
            <a:endParaRPr lang="en-US" altLang="zh-CN">
              <a:solidFill>
                <a:schemeClr val="tx1"/>
              </a:solidFill>
            </a:endParaRPr>
          </a:p>
          <a:p>
            <a:pPr algn="just" fontAlgn="auto">
              <a:lnSpc>
                <a:spcPct val="150000"/>
              </a:lnSpc>
              <a:spcBef>
                <a:spcPts val="0"/>
              </a:spcBef>
              <a:spcAft>
                <a:spcPts val="600"/>
              </a:spcAft>
              <a:defRPr/>
            </a:pPr>
            <a:endParaRPr lang="en-US" altLang="zh-CN">
              <a:solidFill>
                <a:schemeClr val="tx1"/>
              </a:solidFill>
            </a:endParaRPr>
          </a:p>
          <a:p>
            <a:pPr algn="just" fontAlgn="auto">
              <a:lnSpc>
                <a:spcPct val="150000"/>
              </a:lnSpc>
              <a:spcBef>
                <a:spcPts val="0"/>
              </a:spcBef>
              <a:spcAft>
                <a:spcPts val="600"/>
              </a:spcAft>
              <a:defRPr/>
            </a:pPr>
            <a:r>
              <a:rPr lang="zh-CN" altLang="en-US">
                <a:solidFill>
                  <a:schemeClr val="tx1"/>
                </a:solidFill>
              </a:rPr>
              <a:t>从理论上说，间址方法可以延伸到更多的级，即多重指针。</a:t>
            </a:r>
            <a:endParaRPr lang="en-US" altLang="zh-CN">
              <a:solidFill>
                <a:schemeClr val="tx1"/>
              </a:solidFill>
            </a:endParaRPr>
          </a:p>
        </p:txBody>
      </p:sp>
      <p:graphicFrame>
        <p:nvGraphicFramePr>
          <p:cNvPr id="3" name="表格 2"/>
          <p:cNvGraphicFramePr>
            <a:graphicFrameLocks noGrp="1"/>
          </p:cNvGraphicFramePr>
          <p:nvPr/>
        </p:nvGraphicFramePr>
        <p:xfrm>
          <a:off x="4852988" y="2185988"/>
          <a:ext cx="2592387" cy="741362"/>
        </p:xfrm>
        <a:graphic>
          <a:graphicData uri="http://schemas.openxmlformats.org/drawingml/2006/table">
            <a:tbl>
              <a:tblPr>
                <a:tableStyleId>{5C22544A-7EE6-4342-B048-85BDC9FD1C3A}</a:tableStyleId>
              </a:tblPr>
              <a:tblGrid>
                <a:gridCol w="1188000">
                  <a:extLst>
                    <a:ext uri="{9D8B030D-6E8A-4147-A177-3AD203B41FA5}"/>
                  </a:extLst>
                </a:gridCol>
                <a:gridCol w="216000">
                  <a:extLst>
                    <a:ext uri="{9D8B030D-6E8A-4147-A177-3AD203B41FA5}"/>
                  </a:extLst>
                </a:gridCol>
                <a:gridCol w="1188000">
                  <a:extLst>
                    <a:ext uri="{9D8B030D-6E8A-4147-A177-3AD203B41FA5}"/>
                  </a:extLst>
                </a:gridCol>
              </a:tblGrid>
              <a:tr h="370840">
                <a:tc>
                  <a:txBody>
                    <a:bodyPr/>
                    <a:lstStyle/>
                    <a:p>
                      <a:pPr algn="ctr"/>
                      <a:r>
                        <a:rPr lang="zh-CN" altLang="en-US" sz="1600"/>
                        <a:t>指针变量</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变量</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r>
                        <a:rPr lang="zh-CN" altLang="en-US" sz="1600"/>
                        <a:t>地址</a:t>
                      </a:r>
                    </a:p>
                  </a:txBody>
                  <a:tcPr anchor="ctr">
                    <a:lnR w="12700" cmpd="sng">
                      <a:noFill/>
                    </a:lnR>
                    <a:lnT w="12700" cmpd="sng">
                      <a:noFill/>
                    </a:lnT>
                  </a:tcPr>
                </a:tc>
                <a:tc>
                  <a:txBody>
                    <a:bodyPr/>
                    <a:lstStyle/>
                    <a:p>
                      <a:pPr algn="ctr"/>
                      <a:r>
                        <a:rPr lang="zh-CN" altLang="en-US" sz="1600"/>
                        <a:t>→</a:t>
                      </a:r>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值</a:t>
                      </a:r>
                    </a:p>
                  </a:txBody>
                  <a:tcPr anchor="ctr">
                    <a:lnL w="12700" cmpd="sng">
                      <a:noFill/>
                    </a:lnL>
                    <a:lnT w="12700" cmpd="sng">
                      <a:noFill/>
                    </a:lnT>
                  </a:tcPr>
                </a:tc>
                <a:extLst>
                  <a:ext uri="{0D108BD9-81ED-4DB2-BD59-A6C34878D82A}"/>
                </a:extLst>
              </a:tr>
            </a:tbl>
          </a:graphicData>
        </a:graphic>
      </p:graphicFrame>
      <p:graphicFrame>
        <p:nvGraphicFramePr>
          <p:cNvPr id="15" name="表格 14"/>
          <p:cNvGraphicFramePr>
            <a:graphicFrameLocks noGrp="1"/>
          </p:cNvGraphicFramePr>
          <p:nvPr/>
        </p:nvGraphicFramePr>
        <p:xfrm>
          <a:off x="4151313" y="3670300"/>
          <a:ext cx="3995737" cy="741363"/>
        </p:xfrm>
        <a:graphic>
          <a:graphicData uri="http://schemas.openxmlformats.org/drawingml/2006/table">
            <a:tbl>
              <a:tblPr>
                <a:tableStyleId>{5C22544A-7EE6-4342-B048-85BDC9FD1C3A}</a:tableStyleId>
              </a:tblPr>
              <a:tblGrid>
                <a:gridCol w="1188000">
                  <a:extLst>
                    <a:ext uri="{9D8B030D-6E8A-4147-A177-3AD203B41FA5}"/>
                  </a:extLst>
                </a:gridCol>
                <a:gridCol w="216000">
                  <a:extLst>
                    <a:ext uri="{9D8B030D-6E8A-4147-A177-3AD203B41FA5}"/>
                  </a:extLst>
                </a:gridCol>
                <a:gridCol w="1188000">
                  <a:extLst>
                    <a:ext uri="{9D8B030D-6E8A-4147-A177-3AD203B41FA5}"/>
                  </a:extLst>
                </a:gridCol>
                <a:gridCol w="216000">
                  <a:extLst>
                    <a:ext uri="{9D8B030D-6E8A-4147-A177-3AD203B41FA5}"/>
                  </a:extLst>
                </a:gridCol>
                <a:gridCol w="1188000">
                  <a:extLst>
                    <a:ext uri="{9D8B030D-6E8A-4147-A177-3AD203B41FA5}"/>
                  </a:extLst>
                </a:gridCol>
              </a:tblGrid>
              <a:tr h="370840">
                <a:tc>
                  <a:txBody>
                    <a:bodyPr/>
                    <a:lstStyle/>
                    <a:p>
                      <a:pPr algn="ctr"/>
                      <a:r>
                        <a:rPr lang="zh-CN" altLang="en-US" sz="1600"/>
                        <a:t>指针变量</a:t>
                      </a:r>
                      <a:r>
                        <a:rPr lang="en-US" altLang="zh-CN" sz="1600"/>
                        <a:t>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指针变量</a:t>
                      </a:r>
                      <a:r>
                        <a:rPr lang="en-US" altLang="zh-CN" sz="1600"/>
                        <a:t>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变量</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r>
                        <a:rPr lang="zh-CN" altLang="en-US" sz="1600"/>
                        <a:t>地址</a:t>
                      </a:r>
                      <a:r>
                        <a:rPr lang="en-US" altLang="zh-CN" sz="1600"/>
                        <a:t>1</a:t>
                      </a:r>
                      <a:endParaRPr lang="zh-CN" altLang="en-US" sz="1600"/>
                    </a:p>
                  </a:txBody>
                  <a:tcPr anchor="ctr">
                    <a:lnR w="12700" cmpd="sng">
                      <a:noFill/>
                    </a:lnR>
                    <a:lnT w="12700" cmpd="sng">
                      <a:noFill/>
                    </a:lnT>
                  </a:tcPr>
                </a:tc>
                <a:tc>
                  <a:txBody>
                    <a:bodyPr/>
                    <a:lstStyle/>
                    <a:p>
                      <a:pPr algn="ctr"/>
                      <a:r>
                        <a:rPr lang="zh-CN" altLang="en-US" sz="1600"/>
                        <a:t>→</a:t>
                      </a:r>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地址</a:t>
                      </a:r>
                      <a:r>
                        <a:rPr lang="en-US" altLang="zh-CN" sz="1600"/>
                        <a:t>2</a:t>
                      </a:r>
                      <a:endParaRPr lang="zh-CN" altLang="en-US" sz="1600"/>
                    </a:p>
                  </a:txBody>
                  <a:tcPr anchor="ctr">
                    <a:lnL w="12700" cmpd="sng">
                      <a:noFill/>
                    </a:lnL>
                    <a:lnR w="12700" cmpd="sng">
                      <a:noFill/>
                    </a:lnR>
                    <a:lnT w="12700" cmpd="sng">
                      <a:noFill/>
                    </a:lnT>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值</a:t>
                      </a:r>
                    </a:p>
                  </a:txBody>
                  <a:tcPr anchor="ctr">
                    <a:lnL w="12700" cmpd="sng">
                      <a:noFill/>
                    </a:lnL>
                    <a:lnT w="12700" cmpd="sng">
                      <a:noFill/>
                    </a:lnT>
                  </a:tcPr>
                </a:tc>
                <a:extLst>
                  <a:ext uri="{0D108BD9-81ED-4DB2-BD59-A6C34878D82A}"/>
                </a:extLst>
              </a:tr>
            </a:tbl>
          </a:graphicData>
        </a:graphic>
      </p:graphicFrame>
      <p:graphicFrame>
        <p:nvGraphicFramePr>
          <p:cNvPr id="20" name="表格 19"/>
          <p:cNvGraphicFramePr>
            <a:graphicFrameLocks noGrp="1"/>
          </p:cNvGraphicFramePr>
          <p:nvPr/>
        </p:nvGraphicFramePr>
        <p:xfrm>
          <a:off x="2409545" y="5153224"/>
          <a:ext cx="7362970" cy="741680"/>
        </p:xfrm>
        <a:graphic>
          <a:graphicData uri="http://schemas.openxmlformats.org/drawingml/2006/table">
            <a:tbl>
              <a:tblPr>
                <a:tableStyleId>{5C22544A-7EE6-4342-B048-85BDC9FD1C3A}</a:tableStyleId>
              </a:tblPr>
              <a:tblGrid>
                <a:gridCol w="1188000">
                  <a:extLst>
                    <a:ext uri="{9D8B030D-6E8A-4147-A177-3AD203B41FA5}"/>
                  </a:extLst>
                </a:gridCol>
                <a:gridCol w="216000">
                  <a:extLst>
                    <a:ext uri="{9D8B030D-6E8A-4147-A177-3AD203B41FA5}"/>
                  </a:extLst>
                </a:gridCol>
                <a:gridCol w="1188000">
                  <a:extLst>
                    <a:ext uri="{9D8B030D-6E8A-4147-A177-3AD203B41FA5}"/>
                  </a:extLst>
                </a:gridCol>
                <a:gridCol w="216000">
                  <a:extLst>
                    <a:ext uri="{9D8B030D-6E8A-4147-A177-3AD203B41FA5}"/>
                  </a:extLst>
                </a:gridCol>
                <a:gridCol w="1800000">
                  <a:extLst>
                    <a:ext uri="{9D8B030D-6E8A-4147-A177-3AD203B41FA5}"/>
                  </a:extLst>
                </a:gridCol>
                <a:gridCol w="216000">
                  <a:extLst>
                    <a:ext uri="{9D8B030D-6E8A-4147-A177-3AD203B41FA5}"/>
                  </a:extLst>
                </a:gridCol>
                <a:gridCol w="1188000">
                  <a:extLst>
                    <a:ext uri="{9D8B030D-6E8A-4147-A177-3AD203B41FA5}"/>
                  </a:extLst>
                </a:gridCol>
                <a:gridCol w="216000">
                  <a:extLst>
                    <a:ext uri="{9D8B030D-6E8A-4147-A177-3AD203B41FA5}"/>
                  </a:extLst>
                </a:gridCol>
                <a:gridCol w="1134970">
                  <a:extLst>
                    <a:ext uri="{9D8B030D-6E8A-4147-A177-3AD203B41FA5}"/>
                  </a:extLst>
                </a:gridCol>
              </a:tblGrid>
              <a:tr h="370840">
                <a:tc>
                  <a:txBody>
                    <a:bodyPr/>
                    <a:lstStyle/>
                    <a:p>
                      <a:pPr algn="ctr"/>
                      <a:r>
                        <a:rPr lang="zh-CN" altLang="en-US" sz="1600" smtClean="0"/>
                        <a:t>指针变量</a:t>
                      </a:r>
                      <a:r>
                        <a:rPr lang="en-US" altLang="zh-CN" sz="1600" smtClean="0"/>
                        <a:t>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指针变量</a:t>
                      </a:r>
                      <a:r>
                        <a:rPr lang="en-US" altLang="zh-CN" sz="1600" smtClean="0"/>
                        <a:t>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指针变量</a:t>
                      </a:r>
                      <a:r>
                        <a:rPr lang="en-US" altLang="zh-CN" sz="1600" smtClean="0"/>
                        <a:t>n</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变量</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r>
                        <a:rPr lang="zh-CN" altLang="en-US" sz="1600" smtClean="0"/>
                        <a:t>地址</a:t>
                      </a:r>
                      <a:r>
                        <a:rPr lang="en-US" altLang="zh-CN" sz="1600" smtClean="0"/>
                        <a:t>1</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地址</a:t>
                      </a:r>
                      <a:r>
                        <a:rPr lang="en-US" altLang="zh-CN" sz="1600" smtClean="0"/>
                        <a:t>2</a:t>
                      </a:r>
                      <a:endParaRPr lang="zh-CN" altLang="en-US" sz="1600"/>
                    </a:p>
                  </a:txBody>
                  <a:tcPr anchor="ctr">
                    <a:lnL w="12700" cmpd="sng">
                      <a:noFill/>
                    </a:lnL>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blipFill>
                      <a:blip r:embed="rId3"/>
                      <a:stretch>
                        <a:fillRect l="-156081" t="-101639" r="-153378" b="-14754"/>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smtClean="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地址</a:t>
                      </a:r>
                      <a:r>
                        <a:rPr lang="en-US" altLang="zh-CN" sz="1600" smtClean="0"/>
                        <a:t>n</a:t>
                      </a:r>
                      <a:endParaRPr lang="zh-CN" altLang="en-US" sz="1600"/>
                    </a:p>
                  </a:txBody>
                  <a:tcPr anchor="ctr">
                    <a:lnL w="12700" cmpd="sng">
                      <a:noFill/>
                    </a:lnL>
                    <a:lnR w="12700" cmpd="sng">
                      <a:noFill/>
                    </a:lnR>
                    <a:lnT w="12700" cmpd="sng">
                      <a:noFill/>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smtClean="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smtClean="0"/>
                        <a:t>值</a:t>
                      </a:r>
                      <a:endParaRPr lang="zh-CN" altLang="en-US" sz="1600"/>
                    </a:p>
                  </a:txBody>
                  <a:tcPr anchor="ctr">
                    <a:lnL w="12700" cmpd="sng">
                      <a:noFill/>
                    </a:lnL>
                    <a:lnT w="12700" cmpd="sng">
                      <a:noFill/>
                    </a:lnT>
                  </a:tcPr>
                </a:tc>
                <a:extLst>
                  <a:ext uri="{0D108BD9-81ED-4DB2-BD59-A6C34878D82A}"/>
                </a:extLst>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标题 1"/>
          <p:cNvSpPr>
            <a:spLocks noGrp="1"/>
          </p:cNvSpPr>
          <p:nvPr>
            <p:ph type="title"/>
          </p:nvPr>
        </p:nvSpPr>
        <p:spPr>
          <a:xfrm>
            <a:off x="1050925" y="119063"/>
            <a:ext cx="7227888" cy="1325562"/>
          </a:xfrm>
        </p:spPr>
        <p:txBody>
          <a:bodyPr/>
          <a:lstStyle/>
          <a:p>
            <a:r>
              <a:rPr lang="zh-CN" altLang="en-US" smtClean="0"/>
              <a:t>指针数组作</a:t>
            </a:r>
            <a:r>
              <a:rPr lang="en-US" altLang="zh-CN" smtClean="0"/>
              <a:t>main</a:t>
            </a:r>
            <a:r>
              <a:rPr lang="zh-CN" altLang="en-US" smtClean="0"/>
              <a:t>函数的形参</a:t>
            </a:r>
          </a:p>
        </p:txBody>
      </p:sp>
      <p:sp>
        <p:nvSpPr>
          <p:cNvPr id="8" name="MH_Desc_1"/>
          <p:cNvSpPr/>
          <p:nvPr>
            <p:custDataLst>
              <p:tags r:id="rId1"/>
            </p:custDataLst>
          </p:nvPr>
        </p:nvSpPr>
        <p:spPr>
          <a:xfrm>
            <a:off x="1100138" y="1063625"/>
            <a:ext cx="9942512" cy="523716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0"/>
              </a:spcBef>
              <a:spcAft>
                <a:spcPts val="600"/>
              </a:spcAft>
              <a:defRPr/>
            </a:pPr>
            <a:r>
              <a:rPr lang="zh-CN" altLang="en-US">
                <a:solidFill>
                  <a:schemeClr val="tx1"/>
                </a:solidFill>
              </a:rPr>
              <a:t>指针数组的一个重要应用是作为</a:t>
            </a:r>
            <a:r>
              <a:rPr lang="en-US" altLang="zh-CN">
                <a:solidFill>
                  <a:schemeClr val="tx1"/>
                </a:solidFill>
              </a:rPr>
              <a:t>main</a:t>
            </a:r>
            <a:r>
              <a:rPr lang="zh-CN" altLang="en-US">
                <a:solidFill>
                  <a:schemeClr val="tx1"/>
                </a:solidFill>
              </a:rPr>
              <a:t>函数的形参。在以往的程序中，</a:t>
            </a:r>
            <a:r>
              <a:rPr lang="en-US" altLang="zh-CN">
                <a:solidFill>
                  <a:schemeClr val="tx1"/>
                </a:solidFill>
              </a:rPr>
              <a:t>main</a:t>
            </a:r>
            <a:r>
              <a:rPr lang="zh-CN" altLang="en-US">
                <a:solidFill>
                  <a:schemeClr val="tx1"/>
                </a:solidFill>
              </a:rPr>
              <a:t>函数的第</a:t>
            </a:r>
            <a:r>
              <a:rPr lang="en-US" altLang="zh-CN">
                <a:solidFill>
                  <a:schemeClr val="tx1"/>
                </a:solidFill>
              </a:rPr>
              <a:t>1</a:t>
            </a:r>
            <a:r>
              <a:rPr lang="zh-CN" altLang="en-US">
                <a:solidFill>
                  <a:schemeClr val="tx1"/>
                </a:solidFill>
              </a:rPr>
              <a:t>行一般写成以下形式：</a:t>
            </a:r>
            <a:r>
              <a:rPr lang="en-US" altLang="zh-CN">
                <a:solidFill>
                  <a:schemeClr val="tx1"/>
                </a:solidFill>
              </a:rPr>
              <a:t>		</a:t>
            </a:r>
            <a:r>
              <a:rPr lang="zh-CN" altLang="en-US">
                <a:solidFill>
                  <a:schemeClr val="tx1"/>
                </a:solidFill>
              </a:rPr>
              <a:t>或</a:t>
            </a:r>
          </a:p>
          <a:p>
            <a:pPr algn="just" fontAlgn="auto">
              <a:lnSpc>
                <a:spcPct val="120000"/>
              </a:lnSpc>
              <a:spcBef>
                <a:spcPts val="0"/>
              </a:spcBef>
              <a:spcAft>
                <a:spcPts val="600"/>
              </a:spcAft>
              <a:defRPr/>
            </a:pPr>
            <a:r>
              <a:rPr lang="zh-CN" altLang="en-US">
                <a:solidFill>
                  <a:schemeClr val="tx1"/>
                </a:solidFill>
              </a:rPr>
              <a:t>括号中是空的或有“</a:t>
            </a:r>
            <a:r>
              <a:rPr lang="en-US" altLang="zh-CN">
                <a:solidFill>
                  <a:schemeClr val="tx1"/>
                </a:solidFill>
              </a:rPr>
              <a:t>void”</a:t>
            </a:r>
            <a:r>
              <a:rPr lang="zh-CN" altLang="en-US">
                <a:solidFill>
                  <a:schemeClr val="tx1"/>
                </a:solidFill>
              </a:rPr>
              <a:t>，表示</a:t>
            </a:r>
            <a:r>
              <a:rPr lang="en-US" altLang="zh-CN">
                <a:solidFill>
                  <a:schemeClr val="tx1"/>
                </a:solidFill>
              </a:rPr>
              <a:t>main</a:t>
            </a:r>
            <a:r>
              <a:rPr lang="zh-CN" altLang="en-US">
                <a:solidFill>
                  <a:schemeClr val="tx1"/>
                </a:solidFill>
              </a:rPr>
              <a:t>函数</a:t>
            </a:r>
            <a:r>
              <a:rPr lang="zh-CN" altLang="en-US" b="1">
                <a:solidFill>
                  <a:schemeClr val="tx1"/>
                </a:solidFill>
              </a:rPr>
              <a:t>没有参数，调用</a:t>
            </a:r>
            <a:r>
              <a:rPr lang="en-US" altLang="zh-CN" b="1">
                <a:solidFill>
                  <a:schemeClr val="tx1"/>
                </a:solidFill>
              </a:rPr>
              <a:t>main</a:t>
            </a:r>
            <a:r>
              <a:rPr lang="zh-CN" altLang="en-US" b="1">
                <a:solidFill>
                  <a:schemeClr val="tx1"/>
                </a:solidFill>
              </a:rPr>
              <a:t>函数时不必给出实参</a:t>
            </a:r>
            <a:r>
              <a:rPr lang="zh-CN" altLang="en-US">
                <a:solidFill>
                  <a:schemeClr val="tx1"/>
                </a:solidFill>
              </a:rPr>
              <a:t>。</a:t>
            </a:r>
            <a:endParaRPr lang="en-US" altLang="zh-CN">
              <a:solidFill>
                <a:schemeClr val="tx1"/>
              </a:solidFill>
            </a:endParaRPr>
          </a:p>
          <a:p>
            <a:pPr algn="just" fontAlgn="auto">
              <a:lnSpc>
                <a:spcPct val="120000"/>
              </a:lnSpc>
              <a:spcBef>
                <a:spcPts val="0"/>
              </a:spcBef>
              <a:spcAft>
                <a:spcPts val="600"/>
              </a:spcAft>
              <a:defRPr/>
            </a:pPr>
            <a:r>
              <a:rPr lang="zh-CN" altLang="en-US">
                <a:solidFill>
                  <a:schemeClr val="tx1"/>
                </a:solidFill>
              </a:rPr>
              <a:t>在某些情况下，</a:t>
            </a:r>
            <a:r>
              <a:rPr lang="en-US" altLang="zh-CN">
                <a:solidFill>
                  <a:schemeClr val="tx1"/>
                </a:solidFill>
              </a:rPr>
              <a:t>main</a:t>
            </a:r>
            <a:r>
              <a:rPr lang="zh-CN" altLang="en-US">
                <a:solidFill>
                  <a:schemeClr val="tx1"/>
                </a:solidFill>
              </a:rPr>
              <a:t>函数可以有参数，即</a:t>
            </a:r>
            <a:r>
              <a:rPr lang="en-US" altLang="zh-CN">
                <a:solidFill>
                  <a:schemeClr val="tx1"/>
                </a:solidFill>
              </a:rPr>
              <a:t>: </a:t>
            </a:r>
          </a:p>
          <a:p>
            <a:pPr algn="just" fontAlgn="auto">
              <a:lnSpc>
                <a:spcPct val="120000"/>
              </a:lnSpc>
              <a:spcBef>
                <a:spcPts val="0"/>
              </a:spcBef>
              <a:spcAft>
                <a:spcPts val="600"/>
              </a:spcAft>
              <a:defRPr/>
            </a:pPr>
            <a:r>
              <a:rPr lang="zh-CN" altLang="en-US">
                <a:solidFill>
                  <a:schemeClr val="tx1"/>
                </a:solidFill>
              </a:rPr>
              <a:t>其中，</a:t>
            </a:r>
            <a:r>
              <a:rPr lang="en-US" altLang="zh-CN">
                <a:solidFill>
                  <a:schemeClr val="tx1"/>
                </a:solidFill>
              </a:rPr>
              <a:t>argc</a:t>
            </a:r>
            <a:r>
              <a:rPr lang="zh-CN" altLang="en-US">
                <a:solidFill>
                  <a:schemeClr val="tx1"/>
                </a:solidFill>
              </a:rPr>
              <a:t>和</a:t>
            </a:r>
            <a:r>
              <a:rPr lang="en-US" altLang="zh-CN">
                <a:solidFill>
                  <a:schemeClr val="tx1"/>
                </a:solidFill>
              </a:rPr>
              <a:t>argv</a:t>
            </a:r>
            <a:r>
              <a:rPr lang="zh-CN" altLang="en-US">
                <a:solidFill>
                  <a:schemeClr val="tx1"/>
                </a:solidFill>
              </a:rPr>
              <a:t>就是</a:t>
            </a:r>
            <a:r>
              <a:rPr lang="en-US" altLang="zh-CN">
                <a:solidFill>
                  <a:schemeClr val="tx1"/>
                </a:solidFill>
              </a:rPr>
              <a:t>main</a:t>
            </a:r>
            <a:r>
              <a:rPr lang="zh-CN" altLang="en-US">
                <a:solidFill>
                  <a:schemeClr val="tx1"/>
                </a:solidFill>
              </a:rPr>
              <a:t>函数的形参，它们是程序的“命令行参数”。</a:t>
            </a:r>
            <a:r>
              <a:rPr lang="en-US" altLang="zh-CN">
                <a:solidFill>
                  <a:schemeClr val="tx1"/>
                </a:solidFill>
              </a:rPr>
              <a:t>argc(argument count</a:t>
            </a:r>
            <a:r>
              <a:rPr lang="zh-CN" altLang="en-US">
                <a:solidFill>
                  <a:schemeClr val="tx1"/>
                </a:solidFill>
              </a:rPr>
              <a:t>的缩写，意思是参数个数</a:t>
            </a:r>
            <a:r>
              <a:rPr lang="en-US" altLang="zh-CN">
                <a:solidFill>
                  <a:schemeClr val="tx1"/>
                </a:solidFill>
              </a:rPr>
              <a:t>)</a:t>
            </a:r>
            <a:r>
              <a:rPr lang="zh-CN" altLang="en-US">
                <a:solidFill>
                  <a:schemeClr val="tx1"/>
                </a:solidFill>
              </a:rPr>
              <a:t>，</a:t>
            </a:r>
            <a:r>
              <a:rPr lang="en-US" altLang="zh-CN">
                <a:solidFill>
                  <a:schemeClr val="tx1"/>
                </a:solidFill>
              </a:rPr>
              <a:t>argv(argument vector</a:t>
            </a:r>
            <a:r>
              <a:rPr lang="zh-CN" altLang="en-US">
                <a:solidFill>
                  <a:schemeClr val="tx1"/>
                </a:solidFill>
              </a:rPr>
              <a:t>缩写，意思是参数向量</a:t>
            </a:r>
            <a:r>
              <a:rPr lang="en-US" altLang="zh-CN">
                <a:solidFill>
                  <a:schemeClr val="tx1"/>
                </a:solidFill>
              </a:rPr>
              <a:t>)</a:t>
            </a:r>
            <a:r>
              <a:rPr lang="zh-CN" altLang="en-US">
                <a:solidFill>
                  <a:schemeClr val="tx1"/>
                </a:solidFill>
              </a:rPr>
              <a:t>，它是一个*</a:t>
            </a:r>
            <a:r>
              <a:rPr lang="en-US" altLang="zh-CN">
                <a:solidFill>
                  <a:schemeClr val="tx1"/>
                </a:solidFill>
              </a:rPr>
              <a:t>char</a:t>
            </a:r>
            <a:r>
              <a:rPr lang="zh-CN" altLang="en-US">
                <a:solidFill>
                  <a:schemeClr val="tx1"/>
                </a:solidFill>
              </a:rPr>
              <a:t>指针数组，数组中每一个元素</a:t>
            </a:r>
            <a:r>
              <a:rPr lang="en-US" altLang="zh-CN">
                <a:solidFill>
                  <a:schemeClr val="tx1"/>
                </a:solidFill>
              </a:rPr>
              <a:t>(</a:t>
            </a:r>
            <a:r>
              <a:rPr lang="zh-CN" altLang="en-US">
                <a:solidFill>
                  <a:schemeClr val="tx1"/>
                </a:solidFill>
              </a:rPr>
              <a:t>其值为指针</a:t>
            </a:r>
            <a:r>
              <a:rPr lang="en-US" altLang="zh-CN">
                <a:solidFill>
                  <a:schemeClr val="tx1"/>
                </a:solidFill>
              </a:rPr>
              <a:t>)</a:t>
            </a:r>
            <a:r>
              <a:rPr lang="zh-CN" altLang="en-US">
                <a:solidFill>
                  <a:schemeClr val="tx1"/>
                </a:solidFill>
              </a:rPr>
              <a:t>指向命令行中的一个字符串的首字符。</a:t>
            </a:r>
            <a:endParaRPr lang="en-US" altLang="zh-CN">
              <a:solidFill>
                <a:schemeClr val="tx1"/>
              </a:solidFill>
            </a:endParaRPr>
          </a:p>
          <a:p>
            <a:pPr algn="just" fontAlgn="auto">
              <a:lnSpc>
                <a:spcPct val="120000"/>
              </a:lnSpc>
              <a:spcBef>
                <a:spcPts val="0"/>
              </a:spcBef>
              <a:spcAft>
                <a:spcPts val="600"/>
              </a:spcAft>
              <a:defRPr/>
            </a:pPr>
            <a:endParaRPr lang="en-US" altLang="zh-CN">
              <a:solidFill>
                <a:schemeClr val="tx1"/>
              </a:solidFill>
            </a:endParaRPr>
          </a:p>
          <a:p>
            <a:pPr algn="just" fontAlgn="auto">
              <a:lnSpc>
                <a:spcPct val="120000"/>
              </a:lnSpc>
              <a:spcBef>
                <a:spcPts val="0"/>
              </a:spcBef>
              <a:spcAft>
                <a:spcPts val="600"/>
              </a:spcAft>
              <a:defRPr/>
            </a:pPr>
            <a:endParaRPr lang="en-US" altLang="zh-CN">
              <a:solidFill>
                <a:schemeClr val="tx1"/>
              </a:solidFill>
            </a:endParaRPr>
          </a:p>
          <a:p>
            <a:pPr algn="just" fontAlgn="auto">
              <a:lnSpc>
                <a:spcPct val="120000"/>
              </a:lnSpc>
              <a:spcBef>
                <a:spcPts val="0"/>
              </a:spcBef>
              <a:spcAft>
                <a:spcPts val="600"/>
              </a:spcAft>
              <a:defRPr/>
            </a:pPr>
            <a:r>
              <a:rPr lang="en-US" altLang="zh-CN">
                <a:solidFill>
                  <a:schemeClr val="tx1"/>
                </a:solidFill>
              </a:rPr>
              <a:t>main</a:t>
            </a:r>
            <a:r>
              <a:rPr lang="zh-CN" altLang="en-US">
                <a:solidFill>
                  <a:schemeClr val="tx1"/>
                </a:solidFill>
              </a:rPr>
              <a:t>函数是操作系统调用的，实参只能由操作系统给出。在操作命令状态下，实参是和执行文件的命令一起给出的。</a:t>
            </a:r>
            <a:endParaRPr lang="en-US" altLang="zh-CN">
              <a:solidFill>
                <a:schemeClr val="tx1"/>
              </a:solidFill>
            </a:endParaRPr>
          </a:p>
        </p:txBody>
      </p:sp>
      <p:sp>
        <p:nvSpPr>
          <p:cNvPr id="7" name="圆角矩形 6"/>
          <p:cNvSpPr/>
          <p:nvPr/>
        </p:nvSpPr>
        <p:spPr>
          <a:xfrm>
            <a:off x="2081213" y="1444625"/>
            <a:ext cx="1774825" cy="38576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tIns="0" bIns="36000"/>
          <a:lstStyle/>
          <a:p>
            <a:pPr defTabSz="363538" fontAlgn="auto">
              <a:lnSpc>
                <a:spcPct val="120000"/>
              </a:lnSpc>
              <a:spcBef>
                <a:spcPts val="0"/>
              </a:spcBef>
              <a:spcAft>
                <a:spcPts val="0"/>
              </a:spcAft>
              <a:defRPr/>
            </a:pPr>
            <a:r>
              <a:rPr lang="en-US" altLang="zh-CN" sz="1600"/>
              <a:t>int main()</a:t>
            </a:r>
          </a:p>
        </p:txBody>
      </p:sp>
      <p:sp>
        <p:nvSpPr>
          <p:cNvPr id="9" name="圆角矩形 8"/>
          <p:cNvSpPr/>
          <p:nvPr/>
        </p:nvSpPr>
        <p:spPr>
          <a:xfrm>
            <a:off x="4216400" y="1444625"/>
            <a:ext cx="1774825" cy="38576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tIns="0" bIns="36000"/>
          <a:lstStyle/>
          <a:p>
            <a:pPr defTabSz="363538" fontAlgn="auto">
              <a:lnSpc>
                <a:spcPct val="120000"/>
              </a:lnSpc>
              <a:spcBef>
                <a:spcPts val="0"/>
              </a:spcBef>
              <a:spcAft>
                <a:spcPts val="0"/>
              </a:spcAft>
              <a:defRPr/>
            </a:pPr>
            <a:r>
              <a:rPr lang="en-US" altLang="zh-CN" sz="1600"/>
              <a:t>int main(void)</a:t>
            </a:r>
          </a:p>
        </p:txBody>
      </p:sp>
      <p:sp>
        <p:nvSpPr>
          <p:cNvPr id="10" name="圆角矩形 9"/>
          <p:cNvSpPr/>
          <p:nvPr/>
        </p:nvSpPr>
        <p:spPr>
          <a:xfrm>
            <a:off x="5441950" y="2220913"/>
            <a:ext cx="3095625" cy="401637"/>
          </a:xfrm>
          <a:prstGeom prst="roundRect">
            <a:avLst>
              <a:gd name="adj" fmla="val 13754"/>
            </a:avLst>
          </a:prstGeom>
        </p:spPr>
        <p:style>
          <a:lnRef idx="2">
            <a:schemeClr val="accent1">
              <a:shade val="50000"/>
            </a:schemeClr>
          </a:lnRef>
          <a:fillRef idx="1">
            <a:schemeClr val="accent1"/>
          </a:fillRef>
          <a:effectRef idx="0">
            <a:schemeClr val="accent1"/>
          </a:effectRef>
          <a:fontRef idx="minor">
            <a:schemeClr val="lt1"/>
          </a:fontRef>
        </p:style>
        <p:txBody>
          <a:bodyPr lIns="180000"/>
          <a:lstStyle/>
          <a:p>
            <a:pPr defTabSz="363538" fontAlgn="auto">
              <a:lnSpc>
                <a:spcPct val="120000"/>
              </a:lnSpc>
              <a:spcBef>
                <a:spcPts val="0"/>
              </a:spcBef>
              <a:spcAft>
                <a:spcPts val="0"/>
              </a:spcAft>
              <a:defRPr/>
            </a:pPr>
            <a:r>
              <a:rPr lang="en-US" altLang="zh-CN" sz="1600" b="1"/>
              <a:t>int main(int argc, char *argv[])</a:t>
            </a:r>
          </a:p>
          <a:p>
            <a:pPr defTabSz="363538" fontAlgn="auto">
              <a:lnSpc>
                <a:spcPct val="120000"/>
              </a:lnSpc>
              <a:spcBef>
                <a:spcPts val="0"/>
              </a:spcBef>
              <a:spcAft>
                <a:spcPts val="0"/>
              </a:spcAft>
              <a:defRPr/>
            </a:pPr>
            <a:endParaRPr lang="en-US" altLang="zh-CN" sz="1600" b="1"/>
          </a:p>
        </p:txBody>
      </p:sp>
      <p:sp>
        <p:nvSpPr>
          <p:cNvPr id="11" name="矩形 10"/>
          <p:cNvSpPr/>
          <p:nvPr/>
        </p:nvSpPr>
        <p:spPr>
          <a:xfrm>
            <a:off x="1149350" y="5213350"/>
            <a:ext cx="3294063" cy="401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anchor="ctr"/>
          <a:lstStyle/>
          <a:p>
            <a:pPr algn="ctr" fontAlgn="auto">
              <a:spcBef>
                <a:spcPts val="0"/>
              </a:spcBef>
              <a:spcAft>
                <a:spcPts val="0"/>
              </a:spcAft>
              <a:defRPr/>
            </a:pPr>
            <a:r>
              <a:rPr lang="zh-CN" altLang="en-US" b="1"/>
              <a:t>命令名 参数</a:t>
            </a:r>
            <a:r>
              <a:rPr lang="en-US" altLang="zh-CN" b="1"/>
              <a:t>1 </a:t>
            </a:r>
            <a:r>
              <a:rPr lang="zh-CN" altLang="en-US" b="1"/>
              <a:t>参数</a:t>
            </a:r>
            <a:r>
              <a:rPr lang="en-US" altLang="zh-CN" b="1"/>
              <a:t>2…</a:t>
            </a:r>
            <a:r>
              <a:rPr lang="zh-CN" altLang="en-US" b="1"/>
              <a:t>参数</a:t>
            </a:r>
            <a:r>
              <a:rPr lang="en-US" altLang="zh-CN" b="1"/>
              <a:t>n</a:t>
            </a:r>
            <a:endParaRPr lang="zh-CN" altLang="en-US" b="1"/>
          </a:p>
        </p:txBody>
      </p:sp>
      <p:grpSp>
        <p:nvGrpSpPr>
          <p:cNvPr id="132103" name="组合 12"/>
          <p:cNvGrpSpPr>
            <a:grpSpLocks/>
          </p:cNvGrpSpPr>
          <p:nvPr/>
        </p:nvGrpSpPr>
        <p:grpSpPr bwMode="auto">
          <a:xfrm>
            <a:off x="1149350" y="3683000"/>
            <a:ext cx="9942513" cy="785813"/>
            <a:chOff x="8582294" y="4088153"/>
            <a:chExt cx="10259915" cy="787003"/>
          </a:xfrm>
        </p:grpSpPr>
        <p:sp>
          <p:nvSpPr>
            <p:cNvPr id="14" name="MH_Other_1">
              <a:extLst>
                <a:ext uri="{FF2B5EF4-FFF2-40B4-BE49-F238E27FC236}"/>
              </a:extLst>
            </p:cNvPr>
            <p:cNvSpPr/>
            <p:nvPr>
              <p:custDataLst>
                <p:tags r:id="rId2"/>
              </p:custDataLst>
            </p:nvPr>
          </p:nvSpPr>
          <p:spPr>
            <a:xfrm>
              <a:off x="8582294" y="4088153"/>
              <a:ext cx="774859" cy="523079"/>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rgbClr val="FEFFFF"/>
                  </a:solidFill>
                </a:rPr>
                <a:t>注意</a:t>
              </a:r>
            </a:p>
          </p:txBody>
        </p:sp>
        <p:sp>
          <p:nvSpPr>
            <p:cNvPr id="16" name="MH_SubTitle_1">
              <a:extLst>
                <a:ext uri="{FF2B5EF4-FFF2-40B4-BE49-F238E27FC236}"/>
              </a:extLst>
            </p:cNvPr>
            <p:cNvSpPr/>
            <p:nvPr>
              <p:custDataLst>
                <p:tags r:id="rId3"/>
              </p:custDataLst>
            </p:nvPr>
          </p:nvSpPr>
          <p:spPr>
            <a:xfrm>
              <a:off x="9371896" y="4088153"/>
              <a:ext cx="9470313" cy="78700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0"/>
                </a:spcBef>
                <a:spcAft>
                  <a:spcPts val="600"/>
                </a:spcAft>
                <a:defRPr/>
              </a:pPr>
              <a:r>
                <a:rPr lang="zh-CN" altLang="en-US" sz="1600">
                  <a:solidFill>
                    <a:schemeClr val="tx1"/>
                  </a:solidFill>
                </a:rPr>
                <a:t>如果用带参数的</a:t>
              </a:r>
              <a:r>
                <a:rPr lang="en-US" altLang="zh-CN" sz="1600">
                  <a:solidFill>
                    <a:schemeClr val="tx1"/>
                  </a:solidFill>
                </a:rPr>
                <a:t>main</a:t>
              </a:r>
              <a:r>
                <a:rPr lang="zh-CN" altLang="en-US" sz="1600">
                  <a:solidFill>
                    <a:schemeClr val="tx1"/>
                  </a:solidFill>
                </a:rPr>
                <a:t>函数，其第一个形参必须是</a:t>
              </a:r>
              <a:r>
                <a:rPr lang="en-US" altLang="zh-CN" sz="1600">
                  <a:solidFill>
                    <a:schemeClr val="tx1"/>
                  </a:solidFill>
                </a:rPr>
                <a:t>int</a:t>
              </a:r>
              <a:r>
                <a:rPr lang="zh-CN" altLang="en-US" sz="1600">
                  <a:solidFill>
                    <a:schemeClr val="tx1"/>
                  </a:solidFill>
                </a:rPr>
                <a:t>型，用来接收形参个数（文件名也算一个参数），第二个形参必须是字符指针数组，用来接收从操作系统命令行传来的字符串中首字符的地址。</a:t>
              </a:r>
              <a:endParaRPr lang="zh-CN" altLang="en-US" sz="1600" dirty="0">
                <a:solidFill>
                  <a:schemeClr val="tx1"/>
                </a:solidFill>
              </a:endParaRPr>
            </a:p>
          </p:txBody>
        </p:sp>
        <p:sp>
          <p:nvSpPr>
            <p:cNvPr id="17" name="MH_Other_2">
              <a:extLst>
                <a:ext uri="{FF2B5EF4-FFF2-40B4-BE49-F238E27FC236}"/>
              </a:extLst>
            </p:cNvPr>
            <p:cNvSpPr/>
            <p:nvPr>
              <p:custDataLst>
                <p:tags r:id="rId4"/>
              </p:custDataLst>
            </p:nvPr>
          </p:nvSpPr>
          <p:spPr>
            <a:xfrm rot="16200000">
              <a:off x="18540455" y="4573403"/>
              <a:ext cx="302082" cy="3014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8" name="矩形 17"/>
          <p:cNvSpPr/>
          <p:nvPr/>
        </p:nvSpPr>
        <p:spPr>
          <a:xfrm>
            <a:off x="1149350" y="5707063"/>
            <a:ext cx="3294063" cy="401637"/>
          </a:xfrm>
          <a:prstGeom prst="rect">
            <a:avLst/>
          </a:prstGeom>
        </p:spPr>
        <p:style>
          <a:lnRef idx="2">
            <a:schemeClr val="accent1"/>
          </a:lnRef>
          <a:fillRef idx="1">
            <a:schemeClr val="lt1"/>
          </a:fillRef>
          <a:effectRef idx="0">
            <a:schemeClr val="accent1"/>
          </a:effectRef>
          <a:fontRef idx="minor">
            <a:schemeClr val="dk1"/>
          </a:fontRef>
        </p:style>
        <p:txBody>
          <a:bodyPr lIns="180000" anchor="ctr"/>
          <a:lstStyle/>
          <a:p>
            <a:pPr fontAlgn="auto">
              <a:spcBef>
                <a:spcPts val="0"/>
              </a:spcBef>
              <a:spcAft>
                <a:spcPts val="0"/>
              </a:spcAft>
              <a:defRPr/>
            </a:pPr>
            <a:r>
              <a:rPr lang="en-US" altLang="zh-CN"/>
              <a:t>file1 China Beijing</a:t>
            </a:r>
            <a:endParaRPr lang="zh-CN" altLang="en-US"/>
          </a:p>
        </p:txBody>
      </p:sp>
      <p:graphicFrame>
        <p:nvGraphicFramePr>
          <p:cNvPr id="4" name="表格 3"/>
          <p:cNvGraphicFramePr>
            <a:graphicFrameLocks noGrp="1"/>
          </p:cNvGraphicFramePr>
          <p:nvPr/>
        </p:nvGraphicFramePr>
        <p:xfrm>
          <a:off x="5256213" y="4954588"/>
          <a:ext cx="4341812" cy="2073275"/>
        </p:xfrm>
        <a:graphic>
          <a:graphicData uri="http://schemas.openxmlformats.org/drawingml/2006/table">
            <a:tbl>
              <a:tblPr>
                <a:tableStyleId>{5C22544A-7EE6-4342-B048-85BDC9FD1C3A}</a:tableStyleId>
              </a:tblPr>
              <a:tblGrid>
                <a:gridCol w="526071">
                  <a:extLst>
                    <a:ext uri="{9D8B030D-6E8A-4147-A177-3AD203B41FA5}"/>
                  </a:extLst>
                </a:gridCol>
                <a:gridCol w="720000">
                  <a:extLst>
                    <a:ext uri="{9D8B030D-6E8A-4147-A177-3AD203B41FA5}"/>
                  </a:extLst>
                </a:gridCol>
                <a:gridCol w="21600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gridCol w="360000">
                  <a:extLst>
                    <a:ext uri="{9D8B030D-6E8A-4147-A177-3AD203B41FA5}"/>
                  </a:extLst>
                </a:gridCol>
              </a:tblGrid>
              <a:tr h="277785">
                <a:tc>
                  <a:txBody>
                    <a:bodyPr/>
                    <a:lstStyle/>
                    <a:p>
                      <a:r>
                        <a:rPr lang="en-US" altLang="zh-CN" sz="1400"/>
                        <a:t>argv</a:t>
                      </a:r>
                      <a:endParaRPr lang="zh-CN" altLang="en-US" sz="14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277785">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argv[0]</a:t>
                      </a:r>
                      <a:endParaRPr lang="zh-CN" altLang="en-US" sz="1400"/>
                    </a:p>
                  </a:txBody>
                  <a:tcPr>
                    <a:lnL w="12700" cmpd="sng">
                      <a:noFill/>
                    </a:lnL>
                    <a:lnR w="12700" cmpd="sng">
                      <a:noFill/>
                    </a:lnR>
                    <a:lnT w="12700" cmpd="sng">
                      <a:noFill/>
                    </a:lnT>
                  </a:tcPr>
                </a:tc>
                <a:tc>
                  <a:txBody>
                    <a:bodyPr/>
                    <a:lstStyle/>
                    <a:p>
                      <a:r>
                        <a:rPr lang="zh-CN" altLang="en-US" sz="1400"/>
                        <a:t>→</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a:t>
                      </a:r>
                      <a:endParaRPr lang="zh-CN" altLang="en-US" sz="1400"/>
                    </a:p>
                  </a:txBody>
                  <a:tcPr>
                    <a:lnL w="12700" cmpd="sng">
                      <a:noFill/>
                    </a:lnL>
                    <a:lnT w="12700" cmpd="sng">
                      <a:noFill/>
                    </a:lnT>
                  </a:tcPr>
                </a:tc>
                <a:tc>
                  <a:txBody>
                    <a:bodyPr/>
                    <a:lstStyle/>
                    <a:p>
                      <a:r>
                        <a:rPr lang="en-US" altLang="zh-CN" sz="1400"/>
                        <a:t>i</a:t>
                      </a:r>
                      <a:endParaRPr lang="zh-CN" altLang="en-US" sz="1400"/>
                    </a:p>
                  </a:txBody>
                  <a:tcPr>
                    <a:lnT w="12700" cmpd="sng">
                      <a:noFill/>
                    </a:lnT>
                  </a:tcPr>
                </a:tc>
                <a:tc>
                  <a:txBody>
                    <a:bodyPr/>
                    <a:lstStyle/>
                    <a:p>
                      <a:r>
                        <a:rPr lang="en-US" altLang="zh-CN" sz="1400"/>
                        <a:t>l</a:t>
                      </a:r>
                      <a:endParaRPr lang="zh-CN" altLang="en-US" sz="1400"/>
                    </a:p>
                  </a:txBody>
                  <a:tcPr>
                    <a:lnT w="12700" cmpd="sng">
                      <a:noFill/>
                    </a:lnT>
                  </a:tcPr>
                </a:tc>
                <a:tc>
                  <a:txBody>
                    <a:bodyPr/>
                    <a:lstStyle/>
                    <a:p>
                      <a:r>
                        <a:rPr lang="en-US" altLang="zh-CN" sz="1400"/>
                        <a:t>e</a:t>
                      </a:r>
                      <a:endParaRPr lang="zh-CN" altLang="en-US" sz="1400"/>
                    </a:p>
                  </a:txBody>
                  <a:tcPr>
                    <a:lnT w="12700" cmpd="sng">
                      <a:noFill/>
                    </a:lnT>
                  </a:tcPr>
                </a:tc>
                <a:tc>
                  <a:txBody>
                    <a:bodyPr/>
                    <a:lstStyle/>
                    <a:p>
                      <a:r>
                        <a:rPr lang="en-US" altLang="zh-CN" sz="1400"/>
                        <a:t>1</a:t>
                      </a:r>
                      <a:endParaRPr lang="zh-CN" altLang="en-US" sz="1400"/>
                    </a:p>
                  </a:txBody>
                  <a:tcPr>
                    <a:lnT w="12700" cmpd="sng">
                      <a:noFill/>
                    </a:lnT>
                  </a:tcPr>
                </a:tc>
                <a:tc>
                  <a:txBody>
                    <a:bodyPr/>
                    <a:lstStyle/>
                    <a:p>
                      <a:r>
                        <a:rPr lang="en-US" altLang="zh-CN" sz="1400"/>
                        <a:t>\0</a:t>
                      </a:r>
                      <a:endParaRPr lang="zh-CN" altLang="en-US" sz="1400"/>
                    </a:p>
                  </a:txBody>
                  <a:tcPr>
                    <a:lnR w="12700" cmpd="sng">
                      <a:noFill/>
                    </a:lnR>
                    <a:lnT w="12700" cmpd="sng">
                      <a:noFill/>
                    </a:lnT>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277785">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argv[1]</a:t>
                      </a:r>
                      <a:endParaRPr lang="zh-CN" altLang="en-US" sz="1400"/>
                    </a:p>
                  </a:txBody>
                  <a:tcPr>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a:t>→</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C</a:t>
                      </a:r>
                      <a:endParaRPr lang="zh-CN" altLang="en-US" sz="1400"/>
                    </a:p>
                  </a:txBody>
                  <a:tcPr>
                    <a:lnL w="12700" cmpd="sng">
                      <a:noFill/>
                    </a:lnL>
                  </a:tcPr>
                </a:tc>
                <a:tc>
                  <a:txBody>
                    <a:bodyPr/>
                    <a:lstStyle/>
                    <a:p>
                      <a:r>
                        <a:rPr lang="en-US" altLang="zh-CN" sz="1400"/>
                        <a:t>h</a:t>
                      </a:r>
                      <a:endParaRPr lang="zh-CN" altLang="en-US" sz="1400"/>
                    </a:p>
                  </a:txBody>
                  <a:tcPr/>
                </a:tc>
                <a:tc>
                  <a:txBody>
                    <a:bodyPr/>
                    <a:lstStyle/>
                    <a:p>
                      <a:r>
                        <a:rPr lang="en-US" altLang="zh-CN" sz="1400"/>
                        <a:t>i</a:t>
                      </a:r>
                      <a:endParaRPr lang="zh-CN" altLang="en-US" sz="1400"/>
                    </a:p>
                  </a:txBody>
                  <a:tcPr/>
                </a:tc>
                <a:tc>
                  <a:txBody>
                    <a:bodyPr/>
                    <a:lstStyle/>
                    <a:p>
                      <a:r>
                        <a:rPr lang="en-US" altLang="zh-CN" sz="1400"/>
                        <a:t>n</a:t>
                      </a:r>
                      <a:endParaRPr lang="zh-CN" altLang="en-US" sz="1400"/>
                    </a:p>
                  </a:txBody>
                  <a:tcPr/>
                </a:tc>
                <a:tc>
                  <a:txBody>
                    <a:bodyPr/>
                    <a:lstStyle/>
                    <a:p>
                      <a:r>
                        <a:rPr lang="en-US" altLang="zh-CN" sz="1400"/>
                        <a:t>a</a:t>
                      </a:r>
                      <a:endParaRPr lang="zh-CN" altLang="en-US" sz="1400"/>
                    </a:p>
                  </a:txBody>
                  <a:tcPr/>
                </a:tc>
                <a:tc>
                  <a:txBody>
                    <a:bodyPr/>
                    <a:lstStyle/>
                    <a:p>
                      <a:r>
                        <a:rPr lang="en-US" altLang="zh-CN" sz="1400"/>
                        <a:t>\0</a:t>
                      </a:r>
                      <a:endParaRPr lang="zh-CN" altLang="en-US" sz="1400"/>
                    </a:p>
                  </a:txBody>
                  <a:tcPr>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277785">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argv[2]</a:t>
                      </a:r>
                      <a:endParaRPr lang="zh-CN" altLang="en-US" sz="1400"/>
                    </a:p>
                  </a:txBody>
                  <a:tcPr>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a:t>→</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B</a:t>
                      </a:r>
                      <a:endParaRPr lang="zh-CN" altLang="en-US" sz="1400"/>
                    </a:p>
                  </a:txBody>
                  <a:tcPr>
                    <a:lnL w="12700" cmpd="sng">
                      <a:noFill/>
                    </a:lnL>
                  </a:tcPr>
                </a:tc>
                <a:tc>
                  <a:txBody>
                    <a:bodyPr/>
                    <a:lstStyle/>
                    <a:p>
                      <a:r>
                        <a:rPr lang="en-US" altLang="zh-CN" sz="1400"/>
                        <a:t>e</a:t>
                      </a:r>
                      <a:endParaRPr lang="zh-CN" altLang="en-US" sz="1400"/>
                    </a:p>
                  </a:txBody>
                  <a:tcPr/>
                </a:tc>
                <a:tc>
                  <a:txBody>
                    <a:bodyPr/>
                    <a:lstStyle/>
                    <a:p>
                      <a:r>
                        <a:rPr lang="en-US" altLang="zh-CN" sz="1400"/>
                        <a:t>i</a:t>
                      </a:r>
                      <a:endParaRPr lang="zh-CN" altLang="en-US" sz="1400"/>
                    </a:p>
                  </a:txBody>
                  <a:tcPr/>
                </a:tc>
                <a:tc>
                  <a:txBody>
                    <a:bodyPr/>
                    <a:lstStyle/>
                    <a:p>
                      <a:r>
                        <a:rPr lang="en-US" altLang="zh-CN" sz="1400"/>
                        <a:t>j</a:t>
                      </a:r>
                      <a:endParaRPr lang="zh-CN" altLang="en-US" sz="1400"/>
                    </a:p>
                  </a:txBody>
                  <a:tcPr/>
                </a:tc>
                <a:tc>
                  <a:txBody>
                    <a:bodyPr/>
                    <a:lstStyle/>
                    <a:p>
                      <a:r>
                        <a:rPr lang="en-US" altLang="zh-CN" sz="1400"/>
                        <a:t>i</a:t>
                      </a:r>
                      <a:endParaRPr lang="zh-CN" altLang="en-US" sz="1400"/>
                    </a:p>
                  </a:txBody>
                  <a:tcPr/>
                </a:tc>
                <a:tc>
                  <a:txBody>
                    <a:bodyPr/>
                    <a:lstStyle/>
                    <a:p>
                      <a:r>
                        <a:rPr lang="en-US" altLang="zh-CN" sz="1400"/>
                        <a:t>n</a:t>
                      </a:r>
                      <a:endParaRPr lang="zh-CN" altLang="en-US" sz="1400"/>
                    </a:p>
                  </a:txBody>
                  <a:tcPr/>
                </a:tc>
                <a:tc>
                  <a:txBody>
                    <a:bodyPr/>
                    <a:lstStyle/>
                    <a:p>
                      <a:r>
                        <a:rPr lang="en-US" altLang="zh-CN" sz="1400"/>
                        <a:t>g</a:t>
                      </a:r>
                      <a:endParaRPr lang="zh-CN" altLang="en-US" sz="1400"/>
                    </a:p>
                  </a:txBody>
                  <a:tcPr>
                    <a:lnT w="12700" cmpd="sng">
                      <a:noFill/>
                    </a:lnT>
                  </a:tcPr>
                </a:tc>
                <a:tc>
                  <a:txBody>
                    <a:bodyPr/>
                    <a:lstStyle/>
                    <a:p>
                      <a:r>
                        <a:rPr lang="en-US" altLang="zh-CN" sz="1400"/>
                        <a:t>\0</a:t>
                      </a:r>
                      <a:endParaRPr lang="zh-CN" altLang="en-US" sz="1400"/>
                    </a:p>
                  </a:txBody>
                  <a:tcPr>
                    <a:lnT w="12700" cmpd="sng">
                      <a:noFill/>
                    </a:lnT>
                  </a:tcPr>
                </a:tc>
                <a:extLst>
                  <a:ext uri="{0D108BD9-81ED-4DB2-BD59-A6C34878D82A}"/>
                </a:extLst>
              </a:tr>
            </a:tbl>
          </a:graphicData>
        </a:graphic>
      </p:graphicFrame>
      <p:cxnSp>
        <p:nvCxnSpPr>
          <p:cNvPr id="19" name="直接箭头连接符 18"/>
          <p:cNvCxnSpPr/>
          <p:nvPr/>
        </p:nvCxnSpPr>
        <p:spPr>
          <a:xfrm>
            <a:off x="5357813" y="5267325"/>
            <a:ext cx="414337"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标题 1"/>
          <p:cNvSpPr>
            <a:spLocks noGrp="1"/>
          </p:cNvSpPr>
          <p:nvPr>
            <p:ph type="title"/>
          </p:nvPr>
        </p:nvSpPr>
        <p:spPr>
          <a:xfrm>
            <a:off x="1020763" y="330200"/>
            <a:ext cx="7229475" cy="1325563"/>
          </a:xfrm>
        </p:spPr>
        <p:txBody>
          <a:bodyPr/>
          <a:lstStyle/>
          <a:p>
            <a:r>
              <a:rPr lang="zh-CN" altLang="en-US" smtClean="0"/>
              <a:t>指针数组作</a:t>
            </a:r>
            <a:r>
              <a:rPr lang="en-US" altLang="zh-CN" smtClean="0"/>
              <a:t>main</a:t>
            </a:r>
            <a:r>
              <a:rPr lang="zh-CN" altLang="en-US" smtClean="0"/>
              <a:t>函数的形参</a:t>
            </a:r>
          </a:p>
        </p:txBody>
      </p:sp>
      <p:sp>
        <p:nvSpPr>
          <p:cNvPr id="8" name="MH_Desc_1"/>
          <p:cNvSpPr/>
          <p:nvPr>
            <p:custDataLst>
              <p:tags r:id="rId1"/>
            </p:custDataLst>
          </p:nvPr>
        </p:nvSpPr>
        <p:spPr>
          <a:xfrm>
            <a:off x="1100138" y="1362075"/>
            <a:ext cx="9942512" cy="493871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0"/>
              </a:spcBef>
              <a:spcAft>
                <a:spcPts val="600"/>
              </a:spcAft>
              <a:defRPr/>
            </a:pPr>
            <a:endParaRPr lang="en-US" altLang="zh-CN">
              <a:solidFill>
                <a:schemeClr val="tx1"/>
              </a:solidFill>
            </a:endParaRPr>
          </a:p>
        </p:txBody>
      </p:sp>
      <p:sp>
        <p:nvSpPr>
          <p:cNvPr id="15" name="圆角矩形 12">
            <a:extLst>
              <a:ext uri="{FF2B5EF4-FFF2-40B4-BE49-F238E27FC236}"/>
            </a:extLst>
          </p:cNvPr>
          <p:cNvSpPr/>
          <p:nvPr/>
        </p:nvSpPr>
        <p:spPr>
          <a:xfrm>
            <a:off x="1676400" y="1587500"/>
            <a:ext cx="3600450" cy="2166938"/>
          </a:xfrm>
          <a:prstGeom prst="roundRect">
            <a:avLst>
              <a:gd name="adj" fmla="val 4038"/>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int main(int argc,char *argv[])</a:t>
            </a:r>
          </a:p>
          <a:p>
            <a:pPr defTabSz="363538" fontAlgn="auto">
              <a:lnSpc>
                <a:spcPct val="120000"/>
              </a:lnSpc>
              <a:spcBef>
                <a:spcPts val="0"/>
              </a:spcBef>
              <a:spcAft>
                <a:spcPts val="0"/>
              </a:spcAft>
              <a:defRPr/>
            </a:pPr>
            <a:r>
              <a:rPr lang="en-US" altLang="zh-CN" sz="1400"/>
              <a:t>{	while(argc&gt;1)</a:t>
            </a:r>
          </a:p>
          <a:p>
            <a:pPr defTabSz="363538" fontAlgn="auto">
              <a:lnSpc>
                <a:spcPct val="120000"/>
              </a:lnSpc>
              <a:spcBef>
                <a:spcPts val="0"/>
              </a:spcBef>
              <a:spcAft>
                <a:spcPts val="0"/>
              </a:spcAft>
              <a:defRPr/>
            </a:pPr>
            <a:r>
              <a:rPr lang="en-US" altLang="zh-CN" sz="1400"/>
              <a:t>	{	++argv;</a:t>
            </a:r>
          </a:p>
          <a:p>
            <a:pPr defTabSz="363538" fontAlgn="auto">
              <a:lnSpc>
                <a:spcPct val="120000"/>
              </a:lnSpc>
              <a:spcBef>
                <a:spcPts val="0"/>
              </a:spcBef>
              <a:spcAft>
                <a:spcPts val="0"/>
              </a:spcAft>
              <a:defRPr/>
            </a:pPr>
            <a:r>
              <a:rPr lang="en-US" altLang="zh-CN" sz="1400"/>
              <a:t>		printf("%s\n", *argv);</a:t>
            </a:r>
          </a:p>
          <a:p>
            <a:pPr defTabSz="363538" fontAlgn="auto">
              <a:lnSpc>
                <a:spcPct val="120000"/>
              </a:lnSpc>
              <a:spcBef>
                <a:spcPts val="0"/>
              </a:spcBef>
              <a:spcAft>
                <a:spcPts val="0"/>
              </a:spcAft>
              <a:defRPr/>
            </a:pPr>
            <a:r>
              <a:rPr lang="en-US" altLang="zh-CN" sz="1400"/>
              <a:t>		--argc;</a:t>
            </a:r>
          </a:p>
          <a:p>
            <a:pPr defTabSz="363538" fontAlgn="auto">
              <a:lnSpc>
                <a:spcPct val="120000"/>
              </a:lnSpc>
              <a:spcBef>
                <a:spcPts val="0"/>
              </a:spcBef>
              <a:spcAft>
                <a:spcPts val="0"/>
              </a:spcAft>
              <a:defRPr/>
            </a:pPr>
            <a:r>
              <a:rPr lang="en-US" altLang="zh-CN" sz="1400"/>
              <a:t>	}</a:t>
            </a:r>
          </a:p>
          <a:p>
            <a:pPr defTabSz="363538" fontAlgn="auto">
              <a:lnSpc>
                <a:spcPct val="120000"/>
              </a:lnSpc>
              <a:spcBef>
                <a:spcPts val="0"/>
              </a:spcBef>
              <a:spcAft>
                <a:spcPts val="0"/>
              </a:spcAft>
              <a:defRPr/>
            </a:pPr>
            <a:r>
              <a:rPr lang="en-US" altLang="zh-CN" sz="1400"/>
              <a:t>	return 0;</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sp>
        <p:nvSpPr>
          <p:cNvPr id="3" name="右箭头 2"/>
          <p:cNvSpPr/>
          <p:nvPr/>
        </p:nvSpPr>
        <p:spPr>
          <a:xfrm>
            <a:off x="5286375" y="2400300"/>
            <a:ext cx="1357313" cy="576263"/>
          </a:xfrm>
          <a:prstGeom prst="rightArrow">
            <a:avLst/>
          </a:prstGeom>
          <a:ln>
            <a:noFill/>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zh-CN" altLang="en-US"/>
          </a:p>
        </p:txBody>
      </p:sp>
      <p:sp>
        <p:nvSpPr>
          <p:cNvPr id="20" name="圆角矩形 12">
            <a:extLst>
              <a:ext uri="{FF2B5EF4-FFF2-40B4-BE49-F238E27FC236}"/>
            </a:extLst>
          </p:cNvPr>
          <p:cNvSpPr/>
          <p:nvPr/>
        </p:nvSpPr>
        <p:spPr>
          <a:xfrm>
            <a:off x="6626225" y="1587500"/>
            <a:ext cx="3600450" cy="2166938"/>
          </a:xfrm>
          <a:prstGeom prst="roundRect">
            <a:avLst>
              <a:gd name="adj" fmla="val 4038"/>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int main(int argc,char *argv[])</a:t>
            </a:r>
          </a:p>
          <a:p>
            <a:pPr defTabSz="363538" fontAlgn="auto">
              <a:lnSpc>
                <a:spcPct val="120000"/>
              </a:lnSpc>
              <a:spcBef>
                <a:spcPts val="0"/>
              </a:spcBef>
              <a:spcAft>
                <a:spcPts val="0"/>
              </a:spcAft>
              <a:defRPr/>
            </a:pPr>
            <a:r>
              <a:rPr lang="en-US" altLang="zh-CN" sz="1400"/>
              <a:t>{	while(argc--&gt;1)</a:t>
            </a:r>
          </a:p>
          <a:p>
            <a:pPr defTabSz="363538" fontAlgn="auto">
              <a:lnSpc>
                <a:spcPct val="120000"/>
              </a:lnSpc>
              <a:spcBef>
                <a:spcPts val="0"/>
              </a:spcBef>
              <a:spcAft>
                <a:spcPts val="0"/>
              </a:spcAft>
              <a:defRPr/>
            </a:pPr>
            <a:r>
              <a:rPr lang="en-US" altLang="zh-CN" sz="1400"/>
              <a:t>		printf("%s\n", *++argv);</a:t>
            </a:r>
          </a:p>
          <a:p>
            <a:pPr defTabSz="363538" fontAlgn="auto">
              <a:lnSpc>
                <a:spcPct val="120000"/>
              </a:lnSpc>
              <a:spcBef>
                <a:spcPts val="0"/>
              </a:spcBef>
              <a:spcAft>
                <a:spcPts val="0"/>
              </a:spcAft>
              <a:defRPr/>
            </a:pPr>
            <a:r>
              <a:rPr lang="en-US" altLang="zh-CN" sz="1400"/>
              <a:t>	return 0;</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pic>
        <p:nvPicPr>
          <p:cNvPr id="133126" name="图片 4"/>
          <p:cNvPicPr>
            <a:picLocks noChangeAspect="1"/>
          </p:cNvPicPr>
          <p:nvPr/>
        </p:nvPicPr>
        <p:blipFill>
          <a:blip r:embed="rId3"/>
          <a:srcRect/>
          <a:stretch>
            <a:fillRect/>
          </a:stretch>
        </p:blipFill>
        <p:spPr bwMode="auto">
          <a:xfrm>
            <a:off x="4175125" y="4165600"/>
            <a:ext cx="3790950" cy="1895475"/>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标题 1"/>
          <p:cNvSpPr>
            <a:spLocks noGrp="1"/>
          </p:cNvSpPr>
          <p:nvPr>
            <p:ph type="ctrTitle"/>
          </p:nvPr>
        </p:nvSpPr>
        <p:spPr>
          <a:xfrm>
            <a:off x="0" y="1122363"/>
            <a:ext cx="12192000" cy="2387600"/>
          </a:xfrm>
        </p:spPr>
        <p:txBody>
          <a:bodyPr/>
          <a:lstStyle/>
          <a:p>
            <a:r>
              <a:rPr lang="en-US" altLang="zh-CN" smtClean="0"/>
              <a:t>*</a:t>
            </a:r>
            <a:r>
              <a:rPr lang="zh-CN" altLang="en-US" smtClean="0"/>
              <a:t>动态内存分配与指向它的指针变量</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标题 1"/>
          <p:cNvSpPr>
            <a:spLocks noGrp="1"/>
          </p:cNvSpPr>
          <p:nvPr>
            <p:ph type="title"/>
          </p:nvPr>
        </p:nvSpPr>
        <p:spPr>
          <a:xfrm>
            <a:off x="1912938" y="554038"/>
            <a:ext cx="6615112" cy="712787"/>
          </a:xfrm>
        </p:spPr>
        <p:txBody>
          <a:bodyPr/>
          <a:lstStyle/>
          <a:p>
            <a:r>
              <a:rPr lang="zh-CN" altLang="en-US" sz="3600" smtClean="0"/>
              <a:t>什么是内存的动态分配</a:t>
            </a:r>
          </a:p>
        </p:txBody>
      </p:sp>
      <p:sp>
        <p:nvSpPr>
          <p:cNvPr id="9" name="内容占位符 2">
            <a:extLst>
              <a:ext uri="{FF2B5EF4-FFF2-40B4-BE49-F238E27FC236}"/>
            </a:extLst>
          </p:cNvPr>
          <p:cNvSpPr>
            <a:spLocks noGrp="1"/>
          </p:cNvSpPr>
          <p:nvPr>
            <p:ph idx="1"/>
          </p:nvPr>
        </p:nvSpPr>
        <p:spPr>
          <a:xfrm>
            <a:off x="860425" y="1827213"/>
            <a:ext cx="10245725" cy="3160712"/>
          </a:xfrm>
        </p:spPr>
        <p:txBody>
          <a:bodyPr rtlCol="0" anchor="ctr">
            <a:noAutofit/>
          </a:bodyPr>
          <a:lstStyle/>
          <a:p>
            <a:pPr marL="0" indent="0" fontAlgn="auto">
              <a:lnSpc>
                <a:spcPct val="150000"/>
              </a:lnSpc>
              <a:spcAft>
                <a:spcPts val="0"/>
              </a:spcAft>
              <a:buFont typeface="Arial" panose="020B0604020202020204" pitchFamily="34" charset="0"/>
              <a:buNone/>
              <a:defRPr/>
            </a:pPr>
            <a:r>
              <a:rPr lang="zh-CN" altLang="en-US" sz="2400">
                <a:solidFill>
                  <a:schemeClr val="tx1">
                    <a:lumMod val="65000"/>
                    <a:lumOff val="35000"/>
                  </a:schemeClr>
                </a:solidFill>
                <a:latin typeface="+mn-ea"/>
                <a:ea typeface="+mn-ea"/>
                <a:cs typeface="+mn-cs"/>
              </a:rPr>
              <a:t>全局变量是分配在内存中的静态存储区的，非静态的局部变量</a:t>
            </a:r>
            <a:r>
              <a:rPr lang="en-US" altLang="zh-CN" sz="2400">
                <a:solidFill>
                  <a:schemeClr val="tx1">
                    <a:lumMod val="65000"/>
                    <a:lumOff val="35000"/>
                  </a:schemeClr>
                </a:solidFill>
                <a:latin typeface="+mn-ea"/>
                <a:ea typeface="+mn-ea"/>
                <a:cs typeface="+mn-cs"/>
              </a:rPr>
              <a:t>(</a:t>
            </a:r>
            <a:r>
              <a:rPr lang="zh-CN" altLang="en-US" sz="2400">
                <a:solidFill>
                  <a:schemeClr val="tx1">
                    <a:lumMod val="65000"/>
                    <a:lumOff val="35000"/>
                  </a:schemeClr>
                </a:solidFill>
                <a:latin typeface="+mn-ea"/>
                <a:ea typeface="+mn-ea"/>
                <a:cs typeface="+mn-cs"/>
              </a:rPr>
              <a:t>包括形参</a:t>
            </a:r>
            <a:r>
              <a:rPr lang="en-US" altLang="zh-CN" sz="2400">
                <a:solidFill>
                  <a:schemeClr val="tx1">
                    <a:lumMod val="65000"/>
                    <a:lumOff val="35000"/>
                  </a:schemeClr>
                </a:solidFill>
                <a:latin typeface="+mn-ea"/>
                <a:ea typeface="+mn-ea"/>
                <a:cs typeface="+mn-cs"/>
              </a:rPr>
              <a:t>)</a:t>
            </a:r>
            <a:r>
              <a:rPr lang="zh-CN" altLang="en-US" sz="2400">
                <a:solidFill>
                  <a:schemeClr val="tx1">
                    <a:lumMod val="65000"/>
                    <a:lumOff val="35000"/>
                  </a:schemeClr>
                </a:solidFill>
                <a:latin typeface="+mn-ea"/>
                <a:ea typeface="+mn-ea"/>
                <a:cs typeface="+mn-cs"/>
              </a:rPr>
              <a:t>是分配在内存中的动态存储区的，这个存储区是一个称为</a:t>
            </a:r>
            <a:r>
              <a:rPr lang="zh-CN" altLang="en-US" sz="2400" b="1">
                <a:solidFill>
                  <a:schemeClr val="tx1">
                    <a:lumMod val="65000"/>
                    <a:lumOff val="35000"/>
                  </a:schemeClr>
                </a:solidFill>
                <a:latin typeface="+mn-ea"/>
                <a:ea typeface="+mn-ea"/>
                <a:cs typeface="+mn-cs"/>
              </a:rPr>
              <a:t>栈</a:t>
            </a:r>
            <a:r>
              <a:rPr lang="en-US" altLang="zh-CN" sz="2400">
                <a:solidFill>
                  <a:schemeClr val="tx1">
                    <a:lumMod val="65000"/>
                    <a:lumOff val="35000"/>
                  </a:schemeClr>
                </a:solidFill>
                <a:latin typeface="+mn-ea"/>
                <a:ea typeface="+mn-ea"/>
                <a:cs typeface="+mn-cs"/>
              </a:rPr>
              <a:t>(stack)</a:t>
            </a:r>
            <a:r>
              <a:rPr lang="zh-CN" altLang="en-US" sz="2400">
                <a:solidFill>
                  <a:schemeClr val="tx1">
                    <a:lumMod val="65000"/>
                    <a:lumOff val="35000"/>
                  </a:schemeClr>
                </a:solidFill>
                <a:latin typeface="+mn-ea"/>
                <a:ea typeface="+mn-ea"/>
                <a:cs typeface="+mn-cs"/>
              </a:rPr>
              <a:t>的区域。除此以外，</a:t>
            </a:r>
            <a:r>
              <a:rPr lang="en-US" altLang="zh-CN" sz="2400">
                <a:solidFill>
                  <a:schemeClr val="tx1">
                    <a:lumMod val="65000"/>
                    <a:lumOff val="35000"/>
                  </a:schemeClr>
                </a:solidFill>
                <a:latin typeface="+mn-ea"/>
                <a:ea typeface="+mn-ea"/>
                <a:cs typeface="+mn-cs"/>
              </a:rPr>
              <a:t>C</a:t>
            </a:r>
            <a:r>
              <a:rPr lang="zh-CN" altLang="en-US" sz="2400">
                <a:solidFill>
                  <a:schemeClr val="tx1">
                    <a:lumMod val="65000"/>
                    <a:lumOff val="35000"/>
                  </a:schemeClr>
                </a:solidFill>
                <a:latin typeface="+mn-ea"/>
                <a:ea typeface="+mn-ea"/>
                <a:cs typeface="+mn-cs"/>
              </a:rPr>
              <a:t>语言还允许建立内存动态分配区域，以存放一些临时用的数据，这些数据不必在程序的声明部分定义，也不必等到函数结束时才释放，而是需要时随时开辟，不需要时随时释放。这些数据是临时存放在一个特别的自由存储区，称为</a:t>
            </a:r>
            <a:r>
              <a:rPr lang="zh-CN" altLang="en-US" sz="2400" b="1">
                <a:solidFill>
                  <a:schemeClr val="tx1">
                    <a:lumMod val="65000"/>
                    <a:lumOff val="35000"/>
                  </a:schemeClr>
                </a:solidFill>
                <a:latin typeface="+mn-ea"/>
                <a:ea typeface="+mn-ea"/>
                <a:cs typeface="+mn-cs"/>
              </a:rPr>
              <a:t>堆</a:t>
            </a:r>
            <a:r>
              <a:rPr lang="en-US" altLang="zh-CN" sz="2400">
                <a:solidFill>
                  <a:schemeClr val="tx1">
                    <a:lumMod val="65000"/>
                    <a:lumOff val="35000"/>
                  </a:schemeClr>
                </a:solidFill>
                <a:latin typeface="+mn-ea"/>
                <a:ea typeface="+mn-ea"/>
                <a:cs typeface="+mn-cs"/>
              </a:rPr>
              <a:t>(heap)</a:t>
            </a:r>
            <a:r>
              <a:rPr lang="zh-CN" altLang="en-US" sz="2400">
                <a:solidFill>
                  <a:schemeClr val="tx1">
                    <a:lumMod val="65000"/>
                    <a:lumOff val="35000"/>
                  </a:schemeClr>
                </a:solidFill>
                <a:latin typeface="+mn-ea"/>
                <a:ea typeface="+mn-ea"/>
                <a:cs typeface="+mn-cs"/>
              </a:rPr>
              <a:t>区。可以根据需要，向系统申请所需大小的空间。由于未在声明部分定义它们为变量或数组，因此不能通过变量名或数组名去引用这些数据，只能通过指针来引用。</a:t>
            </a:r>
            <a:endParaRPr lang="zh-CN" altLang="en-US" sz="2400" b="1" dirty="0">
              <a:solidFill>
                <a:schemeClr val="tx1">
                  <a:lumMod val="65000"/>
                  <a:lumOff val="35000"/>
                </a:schemeClr>
              </a:solidFill>
              <a:latin typeface="+mn-ea"/>
              <a:ea typeface="+mn-ea"/>
              <a:cs typeface="+mn-cs"/>
            </a:endParaRPr>
          </a:p>
        </p:txBody>
      </p:sp>
      <p:grpSp>
        <p:nvGrpSpPr>
          <p:cNvPr id="135171" name="组合 9"/>
          <p:cNvGrpSpPr>
            <a:grpSpLocks/>
          </p:cNvGrpSpPr>
          <p:nvPr/>
        </p:nvGrpSpPr>
        <p:grpSpPr bwMode="auto">
          <a:xfrm>
            <a:off x="860425" y="585788"/>
            <a:ext cx="7127875" cy="657225"/>
            <a:chOff x="3275013" y="1898650"/>
            <a:chExt cx="7128000" cy="657226"/>
          </a:xfrm>
        </p:grpSpPr>
        <p:sp>
          <p:nvSpPr>
            <p:cNvPr id="11" name="MH_Other_1">
              <a:extLst>
                <a:ext uri="{FF2B5EF4-FFF2-40B4-BE49-F238E27FC236}"/>
              </a:extLst>
            </p:cNvPr>
            <p:cNvSpPr/>
            <p:nvPr>
              <p:custDataLst>
                <p:tags r:id="rId4"/>
              </p:custDataLst>
            </p:nvPr>
          </p:nvSpPr>
          <p:spPr>
            <a:xfrm>
              <a:off x="3275013" y="1898650"/>
              <a:ext cx="709625"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MH_Other_2">
              <a:extLst>
                <a:ext uri="{FF2B5EF4-FFF2-40B4-BE49-F238E27FC236}"/>
              </a:extLst>
            </p:cNvPr>
            <p:cNvSpPr/>
            <p:nvPr>
              <p:custDataLst>
                <p:tags r:id="rId5"/>
              </p:custDataLst>
            </p:nvPr>
          </p:nvSpPr>
          <p:spPr>
            <a:xfrm>
              <a:off x="3629032" y="1898650"/>
              <a:ext cx="709624"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MH_Other_5">
              <a:extLst>
                <a:ext uri="{FF2B5EF4-FFF2-40B4-BE49-F238E27FC236}"/>
              </a:extLst>
            </p:cNvPr>
            <p:cNvSpPr/>
            <p:nvPr>
              <p:custDataLst>
                <p:tags r:id="rId6"/>
              </p:custDataLst>
            </p:nvPr>
          </p:nvSpPr>
          <p:spPr>
            <a:xfrm>
              <a:off x="3275013" y="2509838"/>
              <a:ext cx="7128000" cy="46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35172" name="组合 13"/>
          <p:cNvGrpSpPr>
            <a:grpSpLocks/>
          </p:cNvGrpSpPr>
          <p:nvPr/>
        </p:nvGrpSpPr>
        <p:grpSpPr bwMode="auto">
          <a:xfrm>
            <a:off x="3978275" y="5630863"/>
            <a:ext cx="7127875" cy="633412"/>
            <a:chOff x="1715964" y="5391945"/>
            <a:chExt cx="7128000" cy="634206"/>
          </a:xfrm>
        </p:grpSpPr>
        <p:sp>
          <p:nvSpPr>
            <p:cNvPr id="15" name="MH_Other_3">
              <a:extLst>
                <a:ext uri="{FF2B5EF4-FFF2-40B4-BE49-F238E27FC236}"/>
              </a:extLst>
            </p:cNvPr>
            <p:cNvSpPr/>
            <p:nvPr>
              <p:custDataLst>
                <p:tags r:id="rId1"/>
              </p:custDataLst>
            </p:nvPr>
          </p:nvSpPr>
          <p:spPr>
            <a:xfrm flipV="1">
              <a:off x="7780320" y="5414198"/>
              <a:ext cx="709625" cy="611953"/>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MH_Other_4">
              <a:extLst>
                <a:ext uri="{FF2B5EF4-FFF2-40B4-BE49-F238E27FC236}"/>
              </a:extLst>
            </p:cNvPr>
            <p:cNvSpPr/>
            <p:nvPr>
              <p:custDataLst>
                <p:tags r:id="rId2"/>
              </p:custDataLst>
            </p:nvPr>
          </p:nvSpPr>
          <p:spPr>
            <a:xfrm flipV="1">
              <a:off x="8134340" y="5414198"/>
              <a:ext cx="709624" cy="611953"/>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MH_Other_6">
              <a:extLst>
                <a:ext uri="{FF2B5EF4-FFF2-40B4-BE49-F238E27FC236}"/>
              </a:extLst>
            </p:cNvPr>
            <p:cNvSpPr/>
            <p:nvPr>
              <p:custDataLst>
                <p:tags r:id="rId3"/>
              </p:custDataLst>
            </p:nvPr>
          </p:nvSpPr>
          <p:spPr>
            <a:xfrm>
              <a:off x="1715964" y="5391945"/>
              <a:ext cx="7128000" cy="460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a:xfrm>
            <a:off x="566738" y="17463"/>
            <a:ext cx="10515600" cy="1325562"/>
          </a:xfrm>
        </p:spPr>
        <p:txBody>
          <a:bodyPr/>
          <a:lstStyle/>
          <a:p>
            <a:r>
              <a:rPr lang="zh-CN" altLang="en-US" smtClean="0"/>
              <a:t>怎样引用指针变量</a:t>
            </a:r>
          </a:p>
        </p:txBody>
      </p:sp>
      <p:sp>
        <p:nvSpPr>
          <p:cNvPr id="23554" name="内容占位符 2"/>
          <p:cNvSpPr>
            <a:spLocks noGrp="1"/>
          </p:cNvSpPr>
          <p:nvPr>
            <p:ph idx="1"/>
          </p:nvPr>
        </p:nvSpPr>
        <p:spPr>
          <a:xfrm>
            <a:off x="414338" y="1025525"/>
            <a:ext cx="10969625" cy="552450"/>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a:t>
            </a:r>
            <a:r>
              <a:rPr lang="zh-CN" altLang="en-US" sz="2000" smtClean="0">
                <a:solidFill>
                  <a:schemeClr val="accent1"/>
                </a:solidFill>
              </a:rPr>
              <a:t>输入</a:t>
            </a:r>
            <a:r>
              <a:rPr lang="en-US" altLang="zh-CN" sz="2000" smtClean="0">
                <a:solidFill>
                  <a:schemeClr val="accent1"/>
                </a:solidFill>
              </a:rPr>
              <a:t>a</a:t>
            </a:r>
            <a:r>
              <a:rPr lang="zh-CN" altLang="en-US" sz="2000" smtClean="0">
                <a:solidFill>
                  <a:schemeClr val="accent1"/>
                </a:solidFill>
              </a:rPr>
              <a:t>和</a:t>
            </a:r>
            <a:r>
              <a:rPr lang="en-US" altLang="zh-CN" sz="2000" smtClean="0">
                <a:solidFill>
                  <a:schemeClr val="accent1"/>
                </a:solidFill>
              </a:rPr>
              <a:t>b</a:t>
            </a:r>
            <a:r>
              <a:rPr lang="zh-CN" altLang="en-US" sz="2000" smtClean="0">
                <a:solidFill>
                  <a:schemeClr val="accent1"/>
                </a:solidFill>
              </a:rPr>
              <a:t>两个整数，按先大后小的顺序输出</a:t>
            </a:r>
            <a:r>
              <a:rPr lang="en-US" altLang="zh-CN" sz="2000" smtClean="0">
                <a:solidFill>
                  <a:schemeClr val="accent1"/>
                </a:solidFill>
              </a:rPr>
              <a:t>a</a:t>
            </a:r>
            <a:r>
              <a:rPr lang="zh-CN" altLang="en-US" sz="2000" smtClean="0">
                <a:solidFill>
                  <a:schemeClr val="accent1"/>
                </a:solidFill>
              </a:rPr>
              <a:t>和</a:t>
            </a:r>
            <a:r>
              <a:rPr lang="en-US" altLang="zh-CN" sz="2000" smtClean="0">
                <a:solidFill>
                  <a:schemeClr val="accent1"/>
                </a:solidFill>
              </a:rPr>
              <a:t>b</a:t>
            </a:r>
            <a:r>
              <a:rPr lang="zh-CN" altLang="en-US" sz="2000" smtClean="0">
                <a:solidFill>
                  <a:schemeClr val="accent1"/>
                </a:solidFill>
              </a:rPr>
              <a:t>。</a:t>
            </a:r>
          </a:p>
        </p:txBody>
      </p:sp>
      <p:sp>
        <p:nvSpPr>
          <p:cNvPr id="32" name="圆角矩形 12">
            <a:extLst>
              <a:ext uri="{FF2B5EF4-FFF2-40B4-BE49-F238E27FC236}"/>
            </a:extLst>
          </p:cNvPr>
          <p:cNvSpPr/>
          <p:nvPr/>
        </p:nvSpPr>
        <p:spPr>
          <a:xfrm>
            <a:off x="422275" y="1912938"/>
            <a:ext cx="6572250" cy="346710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int *p1,*p2,*p,a,b;					</a:t>
            </a:r>
            <a:r>
              <a:rPr lang="en-US" altLang="zh-CN" sz="1400">
                <a:solidFill>
                  <a:srgbClr val="008000"/>
                </a:solidFill>
              </a:rPr>
              <a:t>//p1,p2</a:t>
            </a:r>
            <a:r>
              <a:rPr lang="zh-CN" altLang="en-US" sz="1400">
                <a:solidFill>
                  <a:srgbClr val="008000"/>
                </a:solidFill>
              </a:rPr>
              <a:t>的类型是</a:t>
            </a:r>
            <a:r>
              <a:rPr lang="en-US" altLang="zh-CN" sz="1400">
                <a:solidFill>
                  <a:srgbClr val="008000"/>
                </a:solidFill>
              </a:rPr>
              <a:t>int *</a:t>
            </a:r>
            <a:r>
              <a:rPr lang="zh-CN" altLang="en-US" sz="1400">
                <a:solidFill>
                  <a:srgbClr val="008000"/>
                </a:solidFill>
              </a:rPr>
              <a:t>类型</a:t>
            </a:r>
          </a:p>
          <a:p>
            <a:pPr defTabSz="363538" fontAlgn="auto">
              <a:lnSpc>
                <a:spcPct val="120000"/>
              </a:lnSpc>
              <a:spcBef>
                <a:spcPts val="0"/>
              </a:spcBef>
              <a:spcAft>
                <a:spcPts val="0"/>
              </a:spcAft>
              <a:defRPr/>
            </a:pPr>
            <a:r>
              <a:rPr lang="zh-CN" altLang="en-US" sz="1400"/>
              <a:t>	</a:t>
            </a:r>
            <a:r>
              <a:rPr lang="en-US" altLang="zh-CN" sz="1400"/>
              <a:t>printf("please enter two integer numbers:");</a:t>
            </a:r>
          </a:p>
          <a:p>
            <a:pPr defTabSz="363538" fontAlgn="auto">
              <a:lnSpc>
                <a:spcPct val="120000"/>
              </a:lnSpc>
              <a:spcBef>
                <a:spcPts val="0"/>
              </a:spcBef>
              <a:spcAft>
                <a:spcPts val="0"/>
              </a:spcAft>
              <a:defRPr/>
            </a:pPr>
            <a:r>
              <a:rPr lang="en-US" altLang="zh-CN" sz="1400"/>
              <a:t>	scanf("%d,%d",&amp;a,&amp;b);				</a:t>
            </a:r>
            <a:r>
              <a:rPr lang="en-US" altLang="zh-CN" sz="1400">
                <a:solidFill>
                  <a:srgbClr val="008000"/>
                </a:solidFill>
              </a:rPr>
              <a:t>//</a:t>
            </a:r>
            <a:r>
              <a:rPr lang="zh-CN" altLang="en-US" sz="1400">
                <a:solidFill>
                  <a:srgbClr val="008000"/>
                </a:solidFill>
              </a:rPr>
              <a:t>输入两个整数 </a:t>
            </a:r>
          </a:p>
          <a:p>
            <a:pPr defTabSz="363538" fontAlgn="auto">
              <a:lnSpc>
                <a:spcPct val="120000"/>
              </a:lnSpc>
              <a:spcBef>
                <a:spcPts val="0"/>
              </a:spcBef>
              <a:spcAft>
                <a:spcPts val="0"/>
              </a:spcAft>
              <a:defRPr/>
            </a:pPr>
            <a:r>
              <a:rPr lang="zh-CN" altLang="en-US" sz="1400"/>
              <a:t>	</a:t>
            </a:r>
            <a:r>
              <a:rPr lang="en-US" altLang="zh-CN" sz="1400"/>
              <a:t>p1=&amp;a;							</a:t>
            </a:r>
            <a:r>
              <a:rPr lang="en-US" altLang="zh-CN" sz="1400">
                <a:solidFill>
                  <a:srgbClr val="008000"/>
                </a:solidFill>
              </a:rPr>
              <a:t>//</a:t>
            </a:r>
            <a:r>
              <a:rPr lang="zh-CN" altLang="en-US" sz="1400">
                <a:solidFill>
                  <a:srgbClr val="008000"/>
                </a:solidFill>
              </a:rPr>
              <a:t>使</a:t>
            </a:r>
            <a:r>
              <a:rPr lang="en-US" altLang="zh-CN" sz="1400">
                <a:solidFill>
                  <a:srgbClr val="008000"/>
                </a:solidFill>
              </a:rPr>
              <a:t>p1</a:t>
            </a:r>
            <a:r>
              <a:rPr lang="zh-CN" altLang="en-US" sz="1400">
                <a:solidFill>
                  <a:srgbClr val="008000"/>
                </a:solidFill>
              </a:rPr>
              <a:t>指向变量</a:t>
            </a:r>
            <a:r>
              <a:rPr lang="en-US" altLang="zh-CN" sz="1400">
                <a:solidFill>
                  <a:srgbClr val="008000"/>
                </a:solidFill>
              </a:rPr>
              <a:t>a</a:t>
            </a:r>
          </a:p>
          <a:p>
            <a:pPr defTabSz="363538" fontAlgn="auto">
              <a:lnSpc>
                <a:spcPct val="120000"/>
              </a:lnSpc>
              <a:spcBef>
                <a:spcPts val="0"/>
              </a:spcBef>
              <a:spcAft>
                <a:spcPts val="0"/>
              </a:spcAft>
              <a:defRPr/>
            </a:pPr>
            <a:r>
              <a:rPr lang="en-US" altLang="zh-CN" sz="1400"/>
              <a:t>	p2=&amp;b;							</a:t>
            </a:r>
            <a:r>
              <a:rPr lang="en-US" altLang="zh-CN" sz="1400">
                <a:solidFill>
                  <a:srgbClr val="008000"/>
                </a:solidFill>
              </a:rPr>
              <a:t>//</a:t>
            </a:r>
            <a:r>
              <a:rPr lang="zh-CN" altLang="en-US" sz="1400">
                <a:solidFill>
                  <a:srgbClr val="008000"/>
                </a:solidFill>
              </a:rPr>
              <a:t>使</a:t>
            </a:r>
            <a:r>
              <a:rPr lang="en-US" altLang="zh-CN" sz="1400">
                <a:solidFill>
                  <a:srgbClr val="008000"/>
                </a:solidFill>
              </a:rPr>
              <a:t>p2</a:t>
            </a:r>
            <a:r>
              <a:rPr lang="zh-CN" altLang="en-US" sz="1400">
                <a:solidFill>
                  <a:srgbClr val="008000"/>
                </a:solidFill>
              </a:rPr>
              <a:t>指向变量</a:t>
            </a:r>
            <a:r>
              <a:rPr lang="en-US" altLang="zh-CN" sz="1400">
                <a:solidFill>
                  <a:srgbClr val="008000"/>
                </a:solidFill>
              </a:rPr>
              <a:t>b</a:t>
            </a:r>
          </a:p>
          <a:p>
            <a:pPr defTabSz="363538" fontAlgn="auto">
              <a:lnSpc>
                <a:spcPct val="120000"/>
              </a:lnSpc>
              <a:spcBef>
                <a:spcPts val="0"/>
              </a:spcBef>
              <a:spcAft>
                <a:spcPts val="0"/>
              </a:spcAft>
              <a:defRPr/>
            </a:pPr>
            <a:r>
              <a:rPr lang="en-US" altLang="zh-CN" sz="1400"/>
              <a:t>	if(a&lt;b)							</a:t>
            </a:r>
            <a:r>
              <a:rPr lang="en-US" altLang="zh-CN" sz="1400">
                <a:solidFill>
                  <a:srgbClr val="008000"/>
                </a:solidFill>
              </a:rPr>
              <a:t>//</a:t>
            </a:r>
            <a:r>
              <a:rPr lang="zh-CN" altLang="en-US" sz="1400">
                <a:solidFill>
                  <a:srgbClr val="008000"/>
                </a:solidFill>
              </a:rPr>
              <a:t>如果</a:t>
            </a:r>
            <a:r>
              <a:rPr lang="en-US" altLang="zh-CN" sz="1400">
                <a:solidFill>
                  <a:srgbClr val="008000"/>
                </a:solidFill>
              </a:rPr>
              <a:t>a&lt;b</a:t>
            </a:r>
          </a:p>
          <a:p>
            <a:pPr defTabSz="363538" fontAlgn="auto">
              <a:lnSpc>
                <a:spcPct val="120000"/>
              </a:lnSpc>
              <a:spcBef>
                <a:spcPts val="0"/>
              </a:spcBef>
              <a:spcAft>
                <a:spcPts val="0"/>
              </a:spcAft>
              <a:defRPr/>
            </a:pPr>
            <a:r>
              <a:rPr lang="en-US" altLang="zh-CN" sz="1400"/>
              <a:t>	{	p=p1;p1=p2;p2=p;}			</a:t>
            </a:r>
            <a:r>
              <a:rPr lang="en-US" altLang="zh-CN" sz="1400">
                <a:solidFill>
                  <a:srgbClr val="008000"/>
                </a:solidFill>
              </a:rPr>
              <a:t>//</a:t>
            </a:r>
            <a:r>
              <a:rPr lang="zh-CN" altLang="en-US" sz="1400">
                <a:solidFill>
                  <a:srgbClr val="008000"/>
                </a:solidFill>
              </a:rPr>
              <a:t>使</a:t>
            </a:r>
            <a:r>
              <a:rPr lang="en-US" altLang="zh-CN" sz="1400">
                <a:solidFill>
                  <a:srgbClr val="008000"/>
                </a:solidFill>
              </a:rPr>
              <a:t>p1</a:t>
            </a:r>
            <a:r>
              <a:rPr lang="zh-CN" altLang="en-US" sz="1400">
                <a:solidFill>
                  <a:srgbClr val="008000"/>
                </a:solidFill>
              </a:rPr>
              <a:t>与</a:t>
            </a:r>
            <a:r>
              <a:rPr lang="en-US" altLang="zh-CN" sz="1400">
                <a:solidFill>
                  <a:srgbClr val="008000"/>
                </a:solidFill>
              </a:rPr>
              <a:t>p2</a:t>
            </a:r>
            <a:r>
              <a:rPr lang="zh-CN" altLang="en-US" sz="1400">
                <a:solidFill>
                  <a:srgbClr val="008000"/>
                </a:solidFill>
              </a:rPr>
              <a:t>的值互换</a:t>
            </a:r>
          </a:p>
          <a:p>
            <a:pPr defTabSz="363538" fontAlgn="auto">
              <a:lnSpc>
                <a:spcPct val="120000"/>
              </a:lnSpc>
              <a:spcBef>
                <a:spcPts val="0"/>
              </a:spcBef>
              <a:spcAft>
                <a:spcPts val="0"/>
              </a:spcAft>
              <a:defRPr/>
            </a:pPr>
            <a:r>
              <a:rPr lang="zh-CN" altLang="en-US" sz="1400"/>
              <a:t>	</a:t>
            </a:r>
            <a:r>
              <a:rPr lang="en-US" altLang="zh-CN" sz="1400"/>
              <a:t>printf("a=%d,b=%d\n",a,b);			</a:t>
            </a:r>
            <a:r>
              <a:rPr lang="en-US" altLang="zh-CN" sz="1400">
                <a:solidFill>
                  <a:srgbClr val="008000"/>
                </a:solidFill>
              </a:rPr>
              <a:t>//</a:t>
            </a:r>
            <a:r>
              <a:rPr lang="zh-CN" altLang="en-US" sz="1400">
                <a:solidFill>
                  <a:srgbClr val="008000"/>
                </a:solidFill>
              </a:rPr>
              <a:t>输出</a:t>
            </a:r>
            <a:r>
              <a:rPr lang="en-US" altLang="zh-CN" sz="1400">
                <a:solidFill>
                  <a:srgbClr val="008000"/>
                </a:solidFill>
              </a:rPr>
              <a:t>a,b</a:t>
            </a:r>
          </a:p>
          <a:p>
            <a:pPr defTabSz="363538" fontAlgn="auto">
              <a:lnSpc>
                <a:spcPct val="120000"/>
              </a:lnSpc>
              <a:spcBef>
                <a:spcPts val="0"/>
              </a:spcBef>
              <a:spcAft>
                <a:spcPts val="0"/>
              </a:spcAft>
              <a:defRPr/>
            </a:pPr>
            <a:r>
              <a:rPr lang="en-US" altLang="zh-CN" sz="1400"/>
              <a:t>	printf("max=%d,min=%d\n",*p1,*p2);	</a:t>
            </a:r>
            <a:r>
              <a:rPr lang="en-US" altLang="zh-CN" sz="1400">
                <a:solidFill>
                  <a:srgbClr val="008000"/>
                </a:solidFill>
              </a:rPr>
              <a:t>//</a:t>
            </a:r>
            <a:r>
              <a:rPr lang="zh-CN" altLang="en-US" sz="1400">
                <a:solidFill>
                  <a:srgbClr val="008000"/>
                </a:solidFill>
              </a:rPr>
              <a:t>输出</a:t>
            </a:r>
            <a:r>
              <a:rPr lang="en-US" altLang="zh-CN" sz="1400">
                <a:solidFill>
                  <a:srgbClr val="008000"/>
                </a:solidFill>
              </a:rPr>
              <a:t>p1</a:t>
            </a:r>
            <a:r>
              <a:rPr lang="zh-CN" altLang="en-US" sz="1400">
                <a:solidFill>
                  <a:srgbClr val="008000"/>
                </a:solidFill>
              </a:rPr>
              <a:t>和</a:t>
            </a:r>
            <a:r>
              <a:rPr lang="en-US" altLang="zh-CN" sz="1400">
                <a:solidFill>
                  <a:srgbClr val="008000"/>
                </a:solidFill>
              </a:rPr>
              <a:t>p2</a:t>
            </a:r>
            <a:r>
              <a:rPr lang="zh-CN" altLang="en-US" sz="1400">
                <a:solidFill>
                  <a:srgbClr val="008000"/>
                </a:solidFill>
              </a:rPr>
              <a:t>所指向的变量的值</a:t>
            </a:r>
          </a:p>
          <a:p>
            <a:pPr defTabSz="363538" fontAlgn="auto">
              <a:lnSpc>
                <a:spcPct val="120000"/>
              </a:lnSpc>
              <a:spcBef>
                <a:spcPts val="0"/>
              </a:spcBef>
              <a:spcAft>
                <a:spcPts val="0"/>
              </a:spcAft>
              <a:defRPr/>
            </a:pPr>
            <a:r>
              <a:rPr lang="zh-CN" altLang="en-US" sz="1400"/>
              <a:t>	</a:t>
            </a:r>
            <a:r>
              <a:rPr lang="en-US" altLang="zh-CN" sz="1400"/>
              <a:t>return 0;</a:t>
            </a:r>
          </a:p>
          <a:p>
            <a:pPr defTabSz="363538" fontAlgn="auto">
              <a:lnSpc>
                <a:spcPct val="120000"/>
              </a:lnSpc>
              <a:spcBef>
                <a:spcPts val="0"/>
              </a:spcBef>
              <a:spcAft>
                <a:spcPts val="0"/>
              </a:spcAft>
              <a:defRPr/>
            </a:pPr>
            <a:r>
              <a:rPr lang="en-US" altLang="zh-CN" sz="1400"/>
              <a:t>}</a:t>
            </a:r>
            <a:endParaRPr lang="en-US" altLang="zh-CN" sz="1400" dirty="0"/>
          </a:p>
        </p:txBody>
      </p:sp>
      <p:grpSp>
        <p:nvGrpSpPr>
          <p:cNvPr id="23556" name="组合 11"/>
          <p:cNvGrpSpPr>
            <a:grpSpLocks/>
          </p:cNvGrpSpPr>
          <p:nvPr/>
        </p:nvGrpSpPr>
        <p:grpSpPr bwMode="auto">
          <a:xfrm>
            <a:off x="6302375" y="4016375"/>
            <a:ext cx="5081588" cy="1665288"/>
            <a:chOff x="8582294" y="4088152"/>
            <a:chExt cx="5245151" cy="1665883"/>
          </a:xfrm>
        </p:grpSpPr>
        <p:sp>
          <p:nvSpPr>
            <p:cNvPr id="13" name="MH_Other_1">
              <a:extLst>
                <a:ext uri="{FF2B5EF4-FFF2-40B4-BE49-F238E27FC236}"/>
              </a:extLst>
            </p:cNvPr>
            <p:cNvSpPr/>
            <p:nvPr>
              <p:custDataLst>
                <p:tags r:id="rId1"/>
              </p:custDataLst>
            </p:nvPr>
          </p:nvSpPr>
          <p:spPr>
            <a:xfrm>
              <a:off x="8582294" y="4088152"/>
              <a:ext cx="775057" cy="522475"/>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rgbClr val="FEFFFF"/>
                  </a:solidFill>
                </a:rPr>
                <a:t>注意</a:t>
              </a:r>
            </a:p>
          </p:txBody>
        </p:sp>
        <p:sp>
          <p:nvSpPr>
            <p:cNvPr id="14" name="MH_SubTitle_1">
              <a:extLst>
                <a:ext uri="{FF2B5EF4-FFF2-40B4-BE49-F238E27FC236}"/>
              </a:extLst>
            </p:cNvPr>
            <p:cNvSpPr/>
            <p:nvPr>
              <p:custDataLst>
                <p:tags r:id="rId2"/>
              </p:custDataLst>
            </p:nvPr>
          </p:nvSpPr>
          <p:spPr>
            <a:xfrm>
              <a:off x="9372098" y="4088152"/>
              <a:ext cx="4455347" cy="166588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285750" indent="-285750" fontAlgn="auto">
                <a:lnSpc>
                  <a:spcPct val="120000"/>
                </a:lnSpc>
                <a:spcBef>
                  <a:spcPts val="0"/>
                </a:spcBef>
                <a:spcAft>
                  <a:spcPts val="600"/>
                </a:spcAft>
                <a:buFont typeface="Arial" panose="020B0604020202020204" pitchFamily="34" charset="0"/>
                <a:buChar char="•"/>
                <a:defRPr/>
              </a:pPr>
              <a:r>
                <a:rPr lang="en-US" altLang="zh-CN" sz="1600">
                  <a:solidFill>
                    <a:schemeClr val="tx1">
                      <a:lumMod val="75000"/>
                      <a:lumOff val="25000"/>
                    </a:schemeClr>
                  </a:solidFill>
                </a:rPr>
                <a:t>a</a:t>
              </a:r>
              <a:r>
                <a:rPr lang="zh-CN" altLang="en-US" sz="1600">
                  <a:solidFill>
                    <a:schemeClr val="tx1">
                      <a:lumMod val="75000"/>
                      <a:lumOff val="25000"/>
                    </a:schemeClr>
                  </a:solidFill>
                </a:rPr>
                <a:t>和</a:t>
              </a:r>
              <a:r>
                <a:rPr lang="en-US" altLang="zh-CN" sz="1600">
                  <a:solidFill>
                    <a:schemeClr val="tx1">
                      <a:lumMod val="75000"/>
                      <a:lumOff val="25000"/>
                    </a:schemeClr>
                  </a:solidFill>
                </a:rPr>
                <a:t>b</a:t>
              </a:r>
              <a:r>
                <a:rPr lang="zh-CN" altLang="en-US" sz="1600">
                  <a:solidFill>
                    <a:schemeClr val="tx1">
                      <a:lumMod val="75000"/>
                      <a:lumOff val="25000"/>
                    </a:schemeClr>
                  </a:solidFill>
                </a:rPr>
                <a:t>的值并未交换，它们仍保持原值，但</a:t>
              </a:r>
              <a:r>
                <a:rPr lang="en-US" altLang="zh-CN" sz="1600">
                  <a:solidFill>
                    <a:schemeClr val="tx1">
                      <a:lumMod val="75000"/>
                      <a:lumOff val="25000"/>
                    </a:schemeClr>
                  </a:solidFill>
                </a:rPr>
                <a:t>p1</a:t>
              </a:r>
              <a:r>
                <a:rPr lang="zh-CN" altLang="en-US" sz="1600">
                  <a:solidFill>
                    <a:schemeClr val="tx1">
                      <a:lumMod val="75000"/>
                      <a:lumOff val="25000"/>
                    </a:schemeClr>
                  </a:solidFill>
                </a:rPr>
                <a:t>和</a:t>
              </a:r>
              <a:r>
                <a:rPr lang="en-US" altLang="zh-CN" sz="1600">
                  <a:solidFill>
                    <a:schemeClr val="tx1">
                      <a:lumMod val="75000"/>
                      <a:lumOff val="25000"/>
                    </a:schemeClr>
                  </a:solidFill>
                </a:rPr>
                <a:t>p2</a:t>
              </a:r>
              <a:r>
                <a:rPr lang="zh-CN" altLang="en-US" sz="1600">
                  <a:solidFill>
                    <a:schemeClr val="tx1">
                      <a:lumMod val="75000"/>
                      <a:lumOff val="25000"/>
                    </a:schemeClr>
                  </a:solidFill>
                </a:rPr>
                <a:t>的值改变了。</a:t>
              </a:r>
              <a:endParaRPr lang="en-US" altLang="zh-CN" sz="1600">
                <a:solidFill>
                  <a:schemeClr val="tx1">
                    <a:lumMod val="75000"/>
                    <a:lumOff val="25000"/>
                  </a:schemeClr>
                </a:solidFill>
              </a:endParaRPr>
            </a:p>
            <a:p>
              <a:pPr marL="285750" indent="-285750" fontAlgn="auto">
                <a:lnSpc>
                  <a:spcPct val="120000"/>
                </a:lnSpc>
                <a:spcBef>
                  <a:spcPts val="0"/>
                </a:spcBef>
                <a:spcAft>
                  <a:spcPts val="600"/>
                </a:spcAft>
                <a:buFont typeface="Arial" panose="020B0604020202020204" pitchFamily="34" charset="0"/>
                <a:buChar char="•"/>
                <a:defRPr/>
              </a:pPr>
              <a:r>
                <a:rPr lang="zh-CN" altLang="en-US" sz="1600">
                  <a:solidFill>
                    <a:schemeClr val="tx1">
                      <a:lumMod val="75000"/>
                      <a:lumOff val="25000"/>
                    </a:schemeClr>
                  </a:solidFill>
                </a:rPr>
                <a:t>实际上，第</a:t>
              </a:r>
              <a:r>
                <a:rPr lang="en-US" altLang="zh-CN" sz="1600">
                  <a:solidFill>
                    <a:schemeClr val="tx1">
                      <a:lumMod val="75000"/>
                      <a:lumOff val="25000"/>
                    </a:schemeClr>
                  </a:solidFill>
                </a:rPr>
                <a:t>9</a:t>
              </a:r>
              <a:r>
                <a:rPr lang="zh-CN" altLang="en-US" sz="1600">
                  <a:solidFill>
                    <a:schemeClr val="tx1">
                      <a:lumMod val="75000"/>
                      <a:lumOff val="25000"/>
                    </a:schemeClr>
                  </a:solidFill>
                </a:rPr>
                <a:t>行可以改为</a:t>
              </a:r>
              <a:r>
                <a:rPr lang="en-US" altLang="zh-CN" sz="1600">
                  <a:solidFill>
                    <a:schemeClr val="tx1">
                      <a:lumMod val="75000"/>
                      <a:lumOff val="25000"/>
                    </a:schemeClr>
                  </a:solidFill>
                </a:rPr>
                <a:t>{p1=&amp;b; p2=&amp;a;}</a:t>
              </a:r>
              <a:r>
                <a:rPr lang="zh-CN" altLang="en-US" sz="1600">
                  <a:solidFill>
                    <a:schemeClr val="tx1">
                      <a:lumMod val="75000"/>
                      <a:lumOff val="25000"/>
                    </a:schemeClr>
                  </a:solidFill>
                </a:rPr>
                <a:t>即直接对</a:t>
              </a:r>
              <a:r>
                <a:rPr lang="en-US" altLang="zh-CN" sz="1600">
                  <a:solidFill>
                    <a:schemeClr val="tx1">
                      <a:lumMod val="75000"/>
                      <a:lumOff val="25000"/>
                    </a:schemeClr>
                  </a:solidFill>
                </a:rPr>
                <a:t>p1</a:t>
              </a:r>
              <a:r>
                <a:rPr lang="zh-CN" altLang="en-US" sz="1600">
                  <a:solidFill>
                    <a:schemeClr val="tx1">
                      <a:lumMod val="75000"/>
                      <a:lumOff val="25000"/>
                    </a:schemeClr>
                  </a:solidFill>
                </a:rPr>
                <a:t>和</a:t>
              </a:r>
              <a:r>
                <a:rPr lang="en-US" altLang="zh-CN" sz="1600">
                  <a:solidFill>
                    <a:schemeClr val="tx1">
                      <a:lumMod val="75000"/>
                      <a:lumOff val="25000"/>
                    </a:schemeClr>
                  </a:solidFill>
                </a:rPr>
                <a:t>p2</a:t>
              </a:r>
              <a:r>
                <a:rPr lang="zh-CN" altLang="en-US" sz="1600">
                  <a:solidFill>
                    <a:schemeClr val="tx1">
                      <a:lumMod val="75000"/>
                      <a:lumOff val="25000"/>
                    </a:schemeClr>
                  </a:solidFill>
                </a:rPr>
                <a:t>赋以新值，这样可以不必定义中间变量</a:t>
              </a:r>
              <a:r>
                <a:rPr lang="en-US" altLang="zh-CN" sz="1600">
                  <a:solidFill>
                    <a:schemeClr val="tx1">
                      <a:lumMod val="75000"/>
                      <a:lumOff val="25000"/>
                    </a:schemeClr>
                  </a:solidFill>
                </a:rPr>
                <a:t>p</a:t>
              </a:r>
              <a:r>
                <a:rPr lang="zh-CN" altLang="en-US" sz="1600">
                  <a:solidFill>
                    <a:schemeClr val="tx1">
                      <a:lumMod val="75000"/>
                      <a:lumOff val="25000"/>
                    </a:schemeClr>
                  </a:solidFill>
                </a:rPr>
                <a:t>，使程序更加简练。</a:t>
              </a:r>
              <a:endParaRPr lang="zh-CN" altLang="en-US" sz="1600" dirty="0">
                <a:solidFill>
                  <a:schemeClr val="tx1">
                    <a:lumMod val="75000"/>
                    <a:lumOff val="25000"/>
                  </a:schemeClr>
                </a:solidFill>
              </a:endParaRPr>
            </a:p>
          </p:txBody>
        </p:sp>
        <p:sp>
          <p:nvSpPr>
            <p:cNvPr id="15" name="MH_Other_2">
              <a:extLst>
                <a:ext uri="{FF2B5EF4-FFF2-40B4-BE49-F238E27FC236}"/>
              </a:extLst>
            </p:cNvPr>
            <p:cNvSpPr/>
            <p:nvPr>
              <p:custDataLst>
                <p:tags r:id="rId3"/>
              </p:custDataLst>
            </p:nvPr>
          </p:nvSpPr>
          <p:spPr>
            <a:xfrm rot="16200000">
              <a:off x="13525827" y="5452418"/>
              <a:ext cx="301733" cy="301502"/>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pic>
        <p:nvPicPr>
          <p:cNvPr id="23557" name="图片 3"/>
          <p:cNvPicPr>
            <a:picLocks noChangeAspect="1"/>
          </p:cNvPicPr>
          <p:nvPr/>
        </p:nvPicPr>
        <p:blipFill>
          <a:blip r:embed="rId6"/>
          <a:srcRect/>
          <a:stretch>
            <a:fillRect/>
          </a:stretch>
        </p:blipFill>
        <p:spPr bwMode="auto">
          <a:xfrm>
            <a:off x="2439988" y="5532438"/>
            <a:ext cx="3457575" cy="1028700"/>
          </a:xfrm>
          <a:prstGeom prst="rect">
            <a:avLst/>
          </a:prstGeom>
          <a:noFill/>
          <a:ln w="9525">
            <a:noFill/>
            <a:miter lim="800000"/>
            <a:headEnd/>
            <a:tailEnd/>
          </a:ln>
        </p:spPr>
      </p:pic>
      <p:sp>
        <p:nvSpPr>
          <p:cNvPr id="23558" name="矩形 19"/>
          <p:cNvSpPr>
            <a:spLocks noChangeArrowheads="1"/>
          </p:cNvSpPr>
          <p:nvPr/>
        </p:nvSpPr>
        <p:spPr bwMode="auto">
          <a:xfrm>
            <a:off x="566738" y="1443038"/>
            <a:ext cx="10782300" cy="369887"/>
          </a:xfrm>
          <a:prstGeom prst="rect">
            <a:avLst/>
          </a:prstGeom>
          <a:noFill/>
          <a:ln w="9525">
            <a:noFill/>
            <a:miter lim="800000"/>
            <a:headEnd/>
            <a:tailEnd/>
          </a:ln>
        </p:spPr>
        <p:txBody>
          <a:bodyPr>
            <a:spAutoFit/>
          </a:bodyPr>
          <a:lstStyle/>
          <a:p>
            <a:r>
              <a:rPr lang="zh-CN" altLang="en-US" b="1">
                <a:latin typeface="等线"/>
                <a:ea typeface="等线"/>
              </a:rPr>
              <a:t>解题思路</a:t>
            </a:r>
            <a:r>
              <a:rPr lang="en-US" altLang="zh-CN" b="1">
                <a:latin typeface="等线"/>
                <a:ea typeface="等线"/>
              </a:rPr>
              <a:t>:</a:t>
            </a:r>
            <a:r>
              <a:rPr lang="zh-CN" altLang="en-US">
                <a:latin typeface="等线"/>
                <a:ea typeface="等线"/>
              </a:rPr>
              <a:t>不交换整型变量的值，而是交换两个指针变量的值（即</a:t>
            </a:r>
            <a:r>
              <a:rPr lang="en-US" altLang="zh-CN">
                <a:latin typeface="等线"/>
                <a:ea typeface="等线"/>
              </a:rPr>
              <a:t>a</a:t>
            </a:r>
            <a:r>
              <a:rPr lang="zh-CN" altLang="en-US">
                <a:latin typeface="等线"/>
                <a:ea typeface="等线"/>
              </a:rPr>
              <a:t>和</a:t>
            </a:r>
            <a:r>
              <a:rPr lang="en-US" altLang="zh-CN">
                <a:latin typeface="等线"/>
                <a:ea typeface="等线"/>
              </a:rPr>
              <a:t>b</a:t>
            </a:r>
            <a:r>
              <a:rPr lang="zh-CN" altLang="en-US">
                <a:latin typeface="等线"/>
                <a:ea typeface="等线"/>
              </a:rPr>
              <a:t>的地址）。</a:t>
            </a:r>
          </a:p>
        </p:txBody>
      </p:sp>
      <p:grpSp>
        <p:nvGrpSpPr>
          <p:cNvPr id="21" name="组合 20">
            <a:extLst>
              <a:ext uri="{FF2B5EF4-FFF2-40B4-BE49-F238E27FC236}"/>
            </a:extLst>
          </p:cNvPr>
          <p:cNvGrpSpPr/>
          <p:nvPr/>
        </p:nvGrpSpPr>
        <p:grpSpPr>
          <a:xfrm>
            <a:off x="7066423" y="1913025"/>
            <a:ext cx="4318022" cy="2019787"/>
            <a:chOff x="8050698" y="5019263"/>
            <a:chExt cx="4318022" cy="2019787"/>
          </a:xfrm>
          <a:effectLst>
            <a:outerShdw blurRad="63500" sx="102000" sy="102000" algn="ctr" rotWithShape="0">
              <a:prstClr val="black">
                <a:alpha val="40000"/>
              </a:prstClr>
            </a:outerShdw>
          </a:effectLst>
        </p:grpSpPr>
        <p:sp>
          <p:nvSpPr>
            <p:cNvPr id="22" name="剪去单角的矩形 51">
              <a:extLst>
                <a:ext uri="{FF2B5EF4-FFF2-40B4-BE49-F238E27FC236}"/>
              </a:extLst>
            </p:cNvPr>
            <p:cNvSpPr/>
            <p:nvPr/>
          </p:nvSpPr>
          <p:spPr>
            <a:xfrm>
              <a:off x="8050698" y="5019263"/>
              <a:ext cx="4318022" cy="2019787"/>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23" name="图片 22">
              <a:extLst>
                <a:ext uri="{FF2B5EF4-FFF2-40B4-BE49-F238E27FC236}"/>
              </a:extLst>
            </p:cNvPr>
            <p:cNvPicPr>
              <a:picLocks noChangeAspect="1"/>
            </p:cNvPicPr>
            <p:nvPr/>
          </p:nvPicPr>
          <p:blipFill>
            <a:blip r:embed="rId7" cstate="print">
              <a:extLst>
                <a:ext uri="{28A0092B-C50C-407E-A947-70E740481C1C}"/>
              </a:extLst>
            </a:blip>
            <a:stretch>
              <a:fillRect/>
            </a:stretch>
          </p:blipFill>
          <p:spPr>
            <a:xfrm>
              <a:off x="8108212" y="5064435"/>
              <a:ext cx="290352" cy="327244"/>
            </a:xfrm>
            <a:prstGeom prst="rect">
              <a:avLst/>
            </a:prstGeom>
          </p:spPr>
        </p:pic>
      </p:grpSp>
      <p:graphicFrame>
        <p:nvGraphicFramePr>
          <p:cNvPr id="24" name="表格 23"/>
          <p:cNvGraphicFramePr>
            <a:graphicFrameLocks noGrp="1"/>
          </p:cNvGraphicFramePr>
          <p:nvPr/>
        </p:nvGraphicFramePr>
        <p:xfrm>
          <a:off x="7835900" y="2320925"/>
          <a:ext cx="1147763" cy="1484313"/>
        </p:xfrm>
        <a:graphic>
          <a:graphicData uri="http://schemas.openxmlformats.org/drawingml/2006/table">
            <a:tbl>
              <a:tblPr>
                <a:tableStyleId>{5C22544A-7EE6-4342-B048-85BDC9FD1C3A}</a:tableStyleId>
              </a:tblPr>
              <a:tblGrid>
                <a:gridCol w="468000">
                  <a:extLst>
                    <a:ext uri="{9D8B030D-6E8A-4147-A177-3AD203B41FA5}"/>
                  </a:extLst>
                </a:gridCol>
                <a:gridCol w="211937">
                  <a:extLst>
                    <a:ext uri="{9D8B030D-6E8A-4147-A177-3AD203B41FA5}"/>
                  </a:extLst>
                </a:gridCol>
                <a:gridCol w="468000">
                  <a:extLst>
                    <a:ext uri="{9D8B030D-6E8A-4147-A177-3AD203B41FA5}"/>
                  </a:extLst>
                </a:gridCol>
              </a:tblGrid>
              <a:tr h="370840">
                <a:tc>
                  <a:txBody>
                    <a:bodyPr/>
                    <a:lstStyle/>
                    <a:p>
                      <a:pPr algn="ctr"/>
                      <a:r>
                        <a:rPr lang="en-US" altLang="zh-CN" sz="160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R w="12700" cmpd="sng">
                      <a:noFill/>
                    </a:lnR>
                    <a:lnT w="12700" cmpd="sng">
                      <a:noFill/>
                    </a:lnT>
                    <a:lnB w="12700" cmpd="sng">
                      <a:noFill/>
                    </a:lnB>
                  </a:tcPr>
                </a:tc>
                <a:extLst>
                  <a:ext uri="{0D108BD9-81ED-4DB2-BD59-A6C34878D82A}"/>
                </a:extLst>
              </a:tr>
              <a:tr h="370840">
                <a:tc>
                  <a:txBody>
                    <a:bodyPr/>
                    <a:lstStyle/>
                    <a:p>
                      <a:pPr algn="ctr"/>
                      <a:r>
                        <a:rPr lang="en-US" altLang="zh-CN" sz="160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R w="12700" cmpd="sng">
                      <a:noFill/>
                    </a:lnR>
                    <a:lnT w="12700" cmpd="sng">
                      <a:noFill/>
                    </a:lnT>
                  </a:tcPr>
                </a:tc>
                <a:extLst>
                  <a:ext uri="{0D108BD9-81ED-4DB2-BD59-A6C34878D82A}"/>
                </a:extLst>
              </a:tr>
            </a:tbl>
          </a:graphicData>
        </a:graphic>
      </p:graphicFrame>
      <p:graphicFrame>
        <p:nvGraphicFramePr>
          <p:cNvPr id="25" name="表格 24"/>
          <p:cNvGraphicFramePr>
            <a:graphicFrameLocks noGrp="1"/>
          </p:cNvGraphicFramePr>
          <p:nvPr/>
        </p:nvGraphicFramePr>
        <p:xfrm>
          <a:off x="7194550" y="2692400"/>
          <a:ext cx="468313" cy="741363"/>
        </p:xfrm>
        <a:graphic>
          <a:graphicData uri="http://schemas.openxmlformats.org/drawingml/2006/table">
            <a:tbl>
              <a:tblPr>
                <a:tableStyleId>{5C22544A-7EE6-4342-B048-85BDC9FD1C3A}</a:tableStyleId>
              </a:tblPr>
              <a:tblGrid>
                <a:gridCol w="468000">
                  <a:extLst>
                    <a:ext uri="{9D8B030D-6E8A-4147-A177-3AD203B41FA5}"/>
                  </a:extLst>
                </a:gridCol>
              </a:tblGrid>
              <a:tr h="370840">
                <a:tc>
                  <a:txBody>
                    <a:bodyPr/>
                    <a:lstStyle/>
                    <a:p>
                      <a:pPr algn="ctr"/>
                      <a:r>
                        <a:rPr lang="en-US" altLang="zh-CN" sz="1600"/>
                        <a:t>p</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endParaRPr lang="zh-CN" altLang="en-US" sz="1600"/>
                    </a:p>
                  </a:txBody>
                  <a:tcPr anchor="ctr">
                    <a:lnR w="12700" cmpd="sng">
                      <a:noFill/>
                    </a:lnR>
                    <a:lnT w="12700" cmpd="sng">
                      <a:noFill/>
                    </a:lnT>
                    <a:lnB w="12700" cmpd="sng">
                      <a:noFill/>
                    </a:lnB>
                  </a:tcPr>
                </a:tc>
                <a:extLst>
                  <a:ext uri="{0D108BD9-81ED-4DB2-BD59-A6C34878D82A}"/>
                </a:extLst>
              </a:tr>
            </a:tbl>
          </a:graphicData>
        </a:graphic>
      </p:graphicFrame>
      <p:sp>
        <p:nvSpPr>
          <p:cNvPr id="23581" name="文本框 6"/>
          <p:cNvSpPr txBox="1">
            <a:spLocks noChangeArrowheads="1"/>
          </p:cNvSpPr>
          <p:nvPr/>
        </p:nvSpPr>
        <p:spPr bwMode="auto">
          <a:xfrm>
            <a:off x="7835900" y="1976438"/>
            <a:ext cx="3255963" cy="369887"/>
          </a:xfrm>
          <a:prstGeom prst="rect">
            <a:avLst/>
          </a:prstGeom>
          <a:noFill/>
          <a:ln w="9525">
            <a:noFill/>
            <a:miter lim="800000"/>
            <a:headEnd/>
            <a:tailEnd/>
          </a:ln>
        </p:spPr>
        <p:txBody>
          <a:bodyPr>
            <a:spAutoFit/>
          </a:bodyPr>
          <a:lstStyle/>
          <a:p>
            <a:pPr defTabSz="719138"/>
            <a:r>
              <a:rPr lang="zh-CN" altLang="en-US">
                <a:solidFill>
                  <a:schemeClr val="bg1"/>
                </a:solidFill>
                <a:latin typeface="等线"/>
                <a:ea typeface="等线"/>
              </a:rPr>
              <a:t>交换前</a:t>
            </a:r>
            <a:r>
              <a:rPr lang="en-US" altLang="zh-CN">
                <a:solidFill>
                  <a:schemeClr val="bg1"/>
                </a:solidFill>
                <a:latin typeface="等线"/>
                <a:ea typeface="等线"/>
              </a:rPr>
              <a:t>			</a:t>
            </a:r>
            <a:r>
              <a:rPr lang="zh-CN" altLang="en-US">
                <a:solidFill>
                  <a:schemeClr val="bg1"/>
                </a:solidFill>
                <a:latin typeface="等线"/>
                <a:ea typeface="等线"/>
              </a:rPr>
              <a:t>交换后</a:t>
            </a:r>
          </a:p>
        </p:txBody>
      </p:sp>
      <p:graphicFrame>
        <p:nvGraphicFramePr>
          <p:cNvPr id="28" name="表格 27"/>
          <p:cNvGraphicFramePr>
            <a:graphicFrameLocks noGrp="1"/>
          </p:cNvGraphicFramePr>
          <p:nvPr/>
        </p:nvGraphicFramePr>
        <p:xfrm>
          <a:off x="9944100" y="2347913"/>
          <a:ext cx="1147763" cy="1484312"/>
        </p:xfrm>
        <a:graphic>
          <a:graphicData uri="http://schemas.openxmlformats.org/drawingml/2006/table">
            <a:tbl>
              <a:tblPr>
                <a:tableStyleId>{5C22544A-7EE6-4342-B048-85BDC9FD1C3A}</a:tableStyleId>
              </a:tblPr>
              <a:tblGrid>
                <a:gridCol w="468000">
                  <a:extLst>
                    <a:ext uri="{9D8B030D-6E8A-4147-A177-3AD203B41FA5}"/>
                  </a:extLst>
                </a:gridCol>
                <a:gridCol w="211937">
                  <a:extLst>
                    <a:ext uri="{9D8B030D-6E8A-4147-A177-3AD203B41FA5}"/>
                  </a:extLst>
                </a:gridCol>
                <a:gridCol w="468000">
                  <a:extLst>
                    <a:ext uri="{9D8B030D-6E8A-4147-A177-3AD203B41FA5}"/>
                  </a:extLst>
                </a:gridCol>
              </a:tblGrid>
              <a:tr h="370840">
                <a:tc>
                  <a:txBody>
                    <a:bodyPr/>
                    <a:lstStyle/>
                    <a:p>
                      <a:pPr algn="ctr"/>
                      <a:r>
                        <a:rPr lang="en-US" altLang="zh-CN" sz="160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r>
                        <a:rPr lang="en-US" altLang="zh-CN" sz="1600" smtClean="0"/>
                        <a:t>&amp;b</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R w="12700" cmpd="sng">
                      <a:noFill/>
                    </a:lnR>
                    <a:lnT w="12700" cmpd="sng">
                      <a:noFill/>
                    </a:lnT>
                    <a:lnB w="12700" cmpd="sng">
                      <a:noFill/>
                    </a:lnB>
                  </a:tcPr>
                </a:tc>
                <a:extLst>
                  <a:ext uri="{0D108BD9-81ED-4DB2-BD59-A6C34878D82A}"/>
                </a:extLst>
              </a:tr>
              <a:tr h="370840">
                <a:tc>
                  <a:txBody>
                    <a:bodyPr/>
                    <a:lstStyle/>
                    <a:p>
                      <a:pPr algn="ctr"/>
                      <a:r>
                        <a:rPr lang="en-US" altLang="zh-CN" sz="160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r>
                        <a:rPr lang="en-US" altLang="zh-CN" sz="1600" smtClean="0"/>
                        <a:t>&amp;a</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R w="12700" cmpd="sng">
                      <a:noFill/>
                    </a:lnR>
                    <a:lnT w="12700" cmpd="sng">
                      <a:noFill/>
                    </a:lnT>
                  </a:tcPr>
                </a:tc>
                <a:extLst>
                  <a:ext uri="{0D108BD9-81ED-4DB2-BD59-A6C34878D82A}"/>
                </a:extLst>
              </a:tr>
            </a:tbl>
          </a:graphicData>
        </a:graphic>
      </p:graphicFrame>
      <p:graphicFrame>
        <p:nvGraphicFramePr>
          <p:cNvPr id="30" name="表格 29"/>
          <p:cNvGraphicFramePr>
            <a:graphicFrameLocks noGrp="1"/>
          </p:cNvGraphicFramePr>
          <p:nvPr/>
        </p:nvGraphicFramePr>
        <p:xfrm>
          <a:off x="9302750" y="2719388"/>
          <a:ext cx="468313" cy="741362"/>
        </p:xfrm>
        <a:graphic>
          <a:graphicData uri="http://schemas.openxmlformats.org/drawingml/2006/table">
            <a:tbl>
              <a:tblPr>
                <a:tableStyleId>{5C22544A-7EE6-4342-B048-85BDC9FD1C3A}</a:tableStyleId>
              </a:tblPr>
              <a:tblGrid>
                <a:gridCol w="468000">
                  <a:extLst>
                    <a:ext uri="{9D8B030D-6E8A-4147-A177-3AD203B41FA5}"/>
                  </a:extLst>
                </a:gridCol>
              </a:tblGrid>
              <a:tr h="370840">
                <a:tc>
                  <a:txBody>
                    <a:bodyPr/>
                    <a:lstStyle/>
                    <a:p>
                      <a:pPr algn="ctr"/>
                      <a:r>
                        <a:rPr lang="en-US" altLang="zh-CN" sz="1600"/>
                        <a:t>p</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70840">
                <a:tc>
                  <a:txBody>
                    <a:bodyPr/>
                    <a:lstStyle/>
                    <a:p>
                      <a:pPr algn="ctr"/>
                      <a:endParaRPr lang="zh-CN" altLang="en-US" sz="1600"/>
                    </a:p>
                  </a:txBody>
                  <a:tcPr anchor="ctr">
                    <a:lnR w="12700" cmpd="sng">
                      <a:noFill/>
                    </a:lnR>
                    <a:lnT w="12700" cmpd="sng">
                      <a:noFill/>
                    </a:lnT>
                    <a:lnB w="12700" cmpd="sng">
                      <a:noFill/>
                    </a:lnB>
                  </a:tcPr>
                </a:tc>
                <a:extLst>
                  <a:ext uri="{0D108BD9-81ED-4DB2-BD59-A6C34878D82A}"/>
                </a:extLst>
              </a:tr>
            </a:tbl>
          </a:graphicData>
        </a:graphic>
      </p:graphicFrame>
      <p:cxnSp>
        <p:nvCxnSpPr>
          <p:cNvPr id="9" name="直接箭头连接符 8"/>
          <p:cNvCxnSpPr/>
          <p:nvPr/>
        </p:nvCxnSpPr>
        <p:spPr>
          <a:xfrm flipV="1">
            <a:off x="10426700" y="2898775"/>
            <a:ext cx="185738" cy="719138"/>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10425113" y="2944813"/>
            <a:ext cx="185737" cy="701675"/>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extLst>
          </p:cNvPr>
          <p:cNvCxnSpPr>
            <a:cxnSpLocks/>
            <a:endCxn id="22" idx="1"/>
          </p:cNvCxnSpPr>
          <p:nvPr/>
        </p:nvCxnSpPr>
        <p:spPr>
          <a:xfrm>
            <a:off x="9217025" y="1892808"/>
            <a:ext cx="0" cy="2040004"/>
          </a:xfrm>
          <a:prstGeom prst="line">
            <a:avLst/>
          </a:prstGeom>
          <a:ln>
            <a:gradFill>
              <a:gsLst>
                <a:gs pos="0">
                  <a:schemeClr val="accent1"/>
                </a:gs>
                <a:gs pos="33000">
                  <a:schemeClr val="bg1"/>
                </a:gs>
                <a:gs pos="66000">
                  <a:schemeClr val="bg1"/>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38" name="KSO_Shape"/>
          <p:cNvSpPr/>
          <p:nvPr/>
        </p:nvSpPr>
        <p:spPr>
          <a:xfrm flipV="1">
            <a:off x="5718175" y="4144963"/>
            <a:ext cx="1695450" cy="785812"/>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标题 1"/>
          <p:cNvSpPr>
            <a:spLocks noGrp="1"/>
          </p:cNvSpPr>
          <p:nvPr>
            <p:ph type="title"/>
          </p:nvPr>
        </p:nvSpPr>
        <p:spPr>
          <a:xfrm>
            <a:off x="1090613" y="366713"/>
            <a:ext cx="7227887" cy="1325562"/>
          </a:xfrm>
        </p:spPr>
        <p:txBody>
          <a:bodyPr/>
          <a:lstStyle/>
          <a:p>
            <a:r>
              <a:rPr lang="zh-CN" altLang="en-US" smtClean="0"/>
              <a:t>怎样建立内存的动态分配</a:t>
            </a:r>
          </a:p>
        </p:txBody>
      </p:sp>
      <p:sp>
        <p:nvSpPr>
          <p:cNvPr id="7" name="矩形 6"/>
          <p:cNvSpPr/>
          <p:nvPr/>
        </p:nvSpPr>
        <p:spPr>
          <a:xfrm>
            <a:off x="2438400" y="2074863"/>
            <a:ext cx="3692525" cy="484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anchor="ctr"/>
          <a:lstStyle/>
          <a:p>
            <a:pPr algn="ctr" fontAlgn="auto">
              <a:spcBef>
                <a:spcPts val="0"/>
              </a:spcBef>
              <a:spcAft>
                <a:spcPts val="0"/>
              </a:spcAft>
              <a:defRPr/>
            </a:pPr>
            <a:r>
              <a:rPr lang="en-US" altLang="zh-CN" b="1"/>
              <a:t>void *malloc(unsigned int size);</a:t>
            </a:r>
            <a:endParaRPr lang="zh-CN" altLang="en-US" b="1"/>
          </a:p>
        </p:txBody>
      </p:sp>
      <p:sp>
        <p:nvSpPr>
          <p:cNvPr id="8" name="MH_Desc_1"/>
          <p:cNvSpPr/>
          <p:nvPr>
            <p:custDataLst>
              <p:tags r:id="rId1"/>
            </p:custDataLst>
          </p:nvPr>
        </p:nvSpPr>
        <p:spPr>
          <a:xfrm>
            <a:off x="1158875" y="2063750"/>
            <a:ext cx="9942513" cy="383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600"/>
              </a:spcAft>
              <a:defRPr/>
            </a:pPr>
            <a:r>
              <a:rPr lang="zh-CN" altLang="en-US">
                <a:solidFill>
                  <a:schemeClr val="tx1"/>
                </a:solidFill>
              </a:rPr>
              <a:t>函数原型为</a:t>
            </a:r>
            <a:endParaRPr lang="en-US" altLang="zh-CN">
              <a:solidFill>
                <a:schemeClr val="tx1"/>
              </a:solidFill>
            </a:endParaRPr>
          </a:p>
          <a:p>
            <a:pPr algn="just" fontAlgn="auto">
              <a:lnSpc>
                <a:spcPct val="150000"/>
              </a:lnSpc>
              <a:spcBef>
                <a:spcPts val="0"/>
              </a:spcBef>
              <a:spcAft>
                <a:spcPts val="600"/>
              </a:spcAft>
              <a:defRPr/>
            </a:pPr>
            <a:r>
              <a:rPr lang="zh-CN" altLang="en-US" b="1">
                <a:solidFill>
                  <a:schemeClr val="tx1"/>
                </a:solidFill>
              </a:rPr>
              <a:t>作用</a:t>
            </a:r>
            <a:r>
              <a:rPr lang="zh-CN" altLang="en-US">
                <a:solidFill>
                  <a:schemeClr val="tx1"/>
                </a:solidFill>
              </a:rPr>
              <a:t>是在内存的动态存储区中分配一个长度为</a:t>
            </a:r>
            <a:r>
              <a:rPr lang="en-US" altLang="zh-CN">
                <a:solidFill>
                  <a:schemeClr val="tx1"/>
                </a:solidFill>
              </a:rPr>
              <a:t>size</a:t>
            </a:r>
            <a:r>
              <a:rPr lang="zh-CN" altLang="en-US">
                <a:solidFill>
                  <a:schemeClr val="tx1"/>
                </a:solidFill>
              </a:rPr>
              <a:t>的连续空间。形参</a:t>
            </a:r>
            <a:r>
              <a:rPr lang="en-US" altLang="zh-CN">
                <a:solidFill>
                  <a:schemeClr val="tx1"/>
                </a:solidFill>
              </a:rPr>
              <a:t>size</a:t>
            </a:r>
            <a:r>
              <a:rPr lang="zh-CN" altLang="en-US">
                <a:solidFill>
                  <a:schemeClr val="tx1"/>
                </a:solidFill>
              </a:rPr>
              <a:t>的类型定为无符号整型</a:t>
            </a:r>
            <a:r>
              <a:rPr lang="en-US" altLang="zh-CN">
                <a:solidFill>
                  <a:schemeClr val="tx1"/>
                </a:solidFill>
              </a:rPr>
              <a:t>(</a:t>
            </a:r>
            <a:r>
              <a:rPr lang="zh-CN" altLang="en-US">
                <a:solidFill>
                  <a:schemeClr val="tx1"/>
                </a:solidFill>
              </a:rPr>
              <a:t>不允许为负数</a:t>
            </a:r>
            <a:r>
              <a:rPr lang="en-US" altLang="zh-CN">
                <a:solidFill>
                  <a:schemeClr val="tx1"/>
                </a:solidFill>
              </a:rPr>
              <a:t>)</a:t>
            </a:r>
            <a:r>
              <a:rPr lang="zh-CN" altLang="en-US">
                <a:solidFill>
                  <a:schemeClr val="tx1"/>
                </a:solidFill>
              </a:rPr>
              <a:t>。此函数的值（即“返回值”）是所分配区域的第一个字节的地址，或者说，此函数是一个指针型函数，返回的指针指向该分配域的第一个字节。</a:t>
            </a:r>
            <a:endParaRPr lang="en-US" altLang="zh-CN">
              <a:solidFill>
                <a:schemeClr val="tx1"/>
              </a:solidFill>
            </a:endParaRPr>
          </a:p>
          <a:p>
            <a:pPr algn="just" fontAlgn="auto">
              <a:lnSpc>
                <a:spcPct val="150000"/>
              </a:lnSpc>
              <a:spcBef>
                <a:spcPts val="0"/>
              </a:spcBef>
              <a:spcAft>
                <a:spcPts val="600"/>
              </a:spcAft>
              <a:defRPr/>
            </a:pPr>
            <a:endParaRPr lang="en-US" altLang="zh-CN">
              <a:solidFill>
                <a:schemeClr val="tx1"/>
              </a:solidFill>
            </a:endParaRPr>
          </a:p>
          <a:p>
            <a:pPr algn="just" fontAlgn="auto">
              <a:lnSpc>
                <a:spcPct val="150000"/>
              </a:lnSpc>
              <a:spcBef>
                <a:spcPts val="0"/>
              </a:spcBef>
              <a:spcAft>
                <a:spcPts val="600"/>
              </a:spcAft>
              <a:defRPr/>
            </a:pPr>
            <a:r>
              <a:rPr lang="zh-CN" altLang="en-US">
                <a:solidFill>
                  <a:schemeClr val="tx1"/>
                </a:solidFill>
              </a:rPr>
              <a:t>指针的基类型为</a:t>
            </a:r>
            <a:r>
              <a:rPr lang="en-US" altLang="zh-CN">
                <a:solidFill>
                  <a:schemeClr val="tx1"/>
                </a:solidFill>
              </a:rPr>
              <a:t>void</a:t>
            </a:r>
            <a:r>
              <a:rPr lang="zh-CN" altLang="en-US">
                <a:solidFill>
                  <a:schemeClr val="tx1"/>
                </a:solidFill>
              </a:rPr>
              <a:t>，即不指向任何类型的数据，只提供一个纯地址。如果此函数未能成功地执行</a:t>
            </a:r>
            <a:r>
              <a:rPr lang="en-US" altLang="zh-CN">
                <a:solidFill>
                  <a:schemeClr val="tx1"/>
                </a:solidFill>
              </a:rPr>
              <a:t>(</a:t>
            </a:r>
            <a:r>
              <a:rPr lang="zh-CN" altLang="en-US">
                <a:solidFill>
                  <a:schemeClr val="tx1"/>
                </a:solidFill>
              </a:rPr>
              <a:t>例如内存空间不足</a:t>
            </a:r>
            <a:r>
              <a:rPr lang="en-US" altLang="zh-CN">
                <a:solidFill>
                  <a:schemeClr val="tx1"/>
                </a:solidFill>
              </a:rPr>
              <a:t>)</a:t>
            </a:r>
            <a:r>
              <a:rPr lang="zh-CN" altLang="en-US">
                <a:solidFill>
                  <a:schemeClr val="tx1"/>
                </a:solidFill>
              </a:rPr>
              <a:t>，则返回空指针</a:t>
            </a:r>
            <a:r>
              <a:rPr lang="en-US" altLang="zh-CN">
                <a:solidFill>
                  <a:schemeClr val="tx1"/>
                </a:solidFill>
              </a:rPr>
              <a:t>(NULL)</a:t>
            </a:r>
            <a:r>
              <a:rPr lang="zh-CN" altLang="en-US">
                <a:solidFill>
                  <a:schemeClr val="tx1"/>
                </a:solidFill>
              </a:rPr>
              <a:t>。</a:t>
            </a:r>
          </a:p>
        </p:txBody>
      </p:sp>
      <p:sp>
        <p:nvSpPr>
          <p:cNvPr id="15" name="圆角矩形 14"/>
          <p:cNvSpPr/>
          <p:nvPr/>
        </p:nvSpPr>
        <p:spPr>
          <a:xfrm>
            <a:off x="1158875" y="3979863"/>
            <a:ext cx="7229475" cy="400050"/>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a:lstStyle/>
          <a:p>
            <a:pPr defTabSz="363538" fontAlgn="auto">
              <a:lnSpc>
                <a:spcPct val="120000"/>
              </a:lnSpc>
              <a:spcBef>
                <a:spcPts val="0"/>
              </a:spcBef>
              <a:spcAft>
                <a:spcPts val="0"/>
              </a:spcAft>
              <a:defRPr/>
            </a:pPr>
            <a:r>
              <a:rPr lang="en-US" altLang="zh-CN" sz="1600"/>
              <a:t>malloc(100);		</a:t>
            </a:r>
            <a:r>
              <a:rPr lang="en-US" altLang="zh-CN" sz="1600">
                <a:solidFill>
                  <a:srgbClr val="008000"/>
                </a:solidFill>
              </a:rPr>
              <a:t>//</a:t>
            </a:r>
            <a:r>
              <a:rPr lang="zh-CN" altLang="en-US" sz="1600">
                <a:solidFill>
                  <a:srgbClr val="008000"/>
                </a:solidFill>
              </a:rPr>
              <a:t>开辟</a:t>
            </a:r>
            <a:r>
              <a:rPr lang="en-US" altLang="zh-CN" sz="1600">
                <a:solidFill>
                  <a:srgbClr val="008000"/>
                </a:solidFill>
              </a:rPr>
              <a:t>100</a:t>
            </a:r>
            <a:r>
              <a:rPr lang="zh-CN" altLang="en-US" sz="1600">
                <a:solidFill>
                  <a:srgbClr val="008000"/>
                </a:solidFill>
              </a:rPr>
              <a:t>字节的临时分配域，函数值为其第</a:t>
            </a:r>
            <a:r>
              <a:rPr lang="en-US" altLang="zh-CN" sz="1600">
                <a:solidFill>
                  <a:srgbClr val="008000"/>
                </a:solidFill>
              </a:rPr>
              <a:t>1</a:t>
            </a:r>
            <a:r>
              <a:rPr lang="zh-CN" altLang="en-US" sz="1600">
                <a:solidFill>
                  <a:srgbClr val="008000"/>
                </a:solidFill>
              </a:rPr>
              <a:t>个字节的地址 </a:t>
            </a:r>
            <a:endParaRPr lang="en-US" altLang="zh-CN" sz="1600">
              <a:solidFill>
                <a:srgbClr val="008000"/>
              </a:solidFill>
            </a:endParaRPr>
          </a:p>
        </p:txBody>
      </p:sp>
      <p:sp>
        <p:nvSpPr>
          <p:cNvPr id="137221" name="矩形 2"/>
          <p:cNvSpPr>
            <a:spLocks noChangeArrowheads="1"/>
          </p:cNvSpPr>
          <p:nvPr/>
        </p:nvSpPr>
        <p:spPr bwMode="auto">
          <a:xfrm>
            <a:off x="1090613" y="1244600"/>
            <a:ext cx="6096000" cy="830263"/>
          </a:xfrm>
          <a:prstGeom prst="rect">
            <a:avLst/>
          </a:prstGeom>
          <a:noFill/>
          <a:ln w="9525">
            <a:noFill/>
            <a:miter lim="800000"/>
            <a:headEnd/>
            <a:tailEnd/>
          </a:ln>
        </p:spPr>
        <p:txBody>
          <a:bodyPr>
            <a:spAutoFit/>
          </a:bodyPr>
          <a:lstStyle/>
          <a:p>
            <a:endParaRPr lang="zh-CN" altLang="en-US" sz="2400">
              <a:latin typeface="等线"/>
              <a:ea typeface="等线"/>
            </a:endParaRPr>
          </a:p>
          <a:p>
            <a:r>
              <a:rPr lang="zh-CN" altLang="en-US" sz="2400">
                <a:latin typeface="等线"/>
                <a:ea typeface="等线"/>
              </a:rPr>
              <a:t>用</a:t>
            </a:r>
            <a:r>
              <a:rPr lang="en-US" altLang="zh-CN" sz="2400">
                <a:latin typeface="等线"/>
                <a:ea typeface="等线"/>
              </a:rPr>
              <a:t>malloc</a:t>
            </a:r>
            <a:r>
              <a:rPr lang="zh-CN" altLang="en-US" sz="2400">
                <a:latin typeface="等线"/>
                <a:ea typeface="等线"/>
              </a:rPr>
              <a:t>函数开辟动态存储区</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标题 1"/>
          <p:cNvSpPr>
            <a:spLocks noGrp="1"/>
          </p:cNvSpPr>
          <p:nvPr>
            <p:ph type="title"/>
          </p:nvPr>
        </p:nvSpPr>
        <p:spPr>
          <a:xfrm>
            <a:off x="1090613" y="366713"/>
            <a:ext cx="7227887" cy="1325562"/>
          </a:xfrm>
        </p:spPr>
        <p:txBody>
          <a:bodyPr/>
          <a:lstStyle/>
          <a:p>
            <a:r>
              <a:rPr lang="zh-CN" altLang="en-US" smtClean="0"/>
              <a:t>怎样建立内存的动态分配</a:t>
            </a:r>
          </a:p>
        </p:txBody>
      </p:sp>
      <p:sp>
        <p:nvSpPr>
          <p:cNvPr id="15" name="圆角矩形 14"/>
          <p:cNvSpPr/>
          <p:nvPr/>
        </p:nvSpPr>
        <p:spPr>
          <a:xfrm>
            <a:off x="1198563" y="4465638"/>
            <a:ext cx="8101012" cy="400050"/>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a:lstStyle/>
          <a:p>
            <a:pPr defTabSz="363538" fontAlgn="auto">
              <a:lnSpc>
                <a:spcPct val="120000"/>
              </a:lnSpc>
              <a:spcBef>
                <a:spcPts val="0"/>
              </a:spcBef>
              <a:spcAft>
                <a:spcPts val="0"/>
              </a:spcAft>
              <a:defRPr/>
            </a:pPr>
            <a:r>
              <a:rPr lang="en-US" altLang="zh-CN" sz="1600"/>
              <a:t>p=calloc(50,4);		</a:t>
            </a:r>
            <a:r>
              <a:rPr lang="en-US" altLang="zh-CN" sz="1600">
                <a:solidFill>
                  <a:srgbClr val="008000"/>
                </a:solidFill>
              </a:rPr>
              <a:t>//</a:t>
            </a:r>
            <a:r>
              <a:rPr lang="zh-CN" altLang="en-US" sz="1600">
                <a:solidFill>
                  <a:srgbClr val="008000"/>
                </a:solidFill>
              </a:rPr>
              <a:t>开辟</a:t>
            </a:r>
            <a:r>
              <a:rPr lang="en-US" altLang="zh-CN" sz="1600">
                <a:solidFill>
                  <a:srgbClr val="008000"/>
                </a:solidFill>
              </a:rPr>
              <a:t>50×4</a:t>
            </a:r>
            <a:r>
              <a:rPr lang="zh-CN" altLang="en-US" sz="1600">
                <a:solidFill>
                  <a:srgbClr val="008000"/>
                </a:solidFill>
              </a:rPr>
              <a:t>个字节的临时分配域，把首地址赋给指针变量</a:t>
            </a:r>
            <a:r>
              <a:rPr lang="en-US" altLang="zh-CN" sz="1600">
                <a:solidFill>
                  <a:srgbClr val="008000"/>
                </a:solidFill>
              </a:rPr>
              <a:t>p</a:t>
            </a:r>
          </a:p>
        </p:txBody>
      </p:sp>
      <p:sp>
        <p:nvSpPr>
          <p:cNvPr id="138243" name="矩形 2"/>
          <p:cNvSpPr>
            <a:spLocks noChangeArrowheads="1"/>
          </p:cNvSpPr>
          <p:nvPr/>
        </p:nvSpPr>
        <p:spPr bwMode="auto">
          <a:xfrm>
            <a:off x="1090613" y="1244600"/>
            <a:ext cx="6096000" cy="830263"/>
          </a:xfrm>
          <a:prstGeom prst="rect">
            <a:avLst/>
          </a:prstGeom>
          <a:noFill/>
          <a:ln w="9525">
            <a:noFill/>
            <a:miter lim="800000"/>
            <a:headEnd/>
            <a:tailEnd/>
          </a:ln>
        </p:spPr>
        <p:txBody>
          <a:bodyPr>
            <a:spAutoFit/>
          </a:bodyPr>
          <a:lstStyle/>
          <a:p>
            <a:endParaRPr lang="zh-CN" altLang="en-US" sz="2400">
              <a:latin typeface="等线"/>
              <a:ea typeface="等线"/>
            </a:endParaRPr>
          </a:p>
          <a:p>
            <a:r>
              <a:rPr lang="zh-CN" altLang="en-US" sz="2400">
                <a:latin typeface="等线"/>
                <a:ea typeface="等线"/>
              </a:rPr>
              <a:t>用</a:t>
            </a:r>
            <a:r>
              <a:rPr lang="en-US" altLang="zh-CN" sz="2400">
                <a:latin typeface="等线"/>
                <a:ea typeface="等线"/>
              </a:rPr>
              <a:t>calloc</a:t>
            </a:r>
            <a:r>
              <a:rPr lang="zh-CN" altLang="en-US" sz="2400">
                <a:latin typeface="等线"/>
                <a:ea typeface="等线"/>
              </a:rPr>
              <a:t>函数开辟动态存储区</a:t>
            </a:r>
          </a:p>
        </p:txBody>
      </p:sp>
      <p:sp>
        <p:nvSpPr>
          <p:cNvPr id="7" name="矩形 6"/>
          <p:cNvSpPr/>
          <p:nvPr/>
        </p:nvSpPr>
        <p:spPr>
          <a:xfrm>
            <a:off x="2438400" y="2074863"/>
            <a:ext cx="4748213" cy="484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anchor="ctr"/>
          <a:lstStyle/>
          <a:p>
            <a:pPr algn="ctr" fontAlgn="auto">
              <a:spcBef>
                <a:spcPts val="0"/>
              </a:spcBef>
              <a:spcAft>
                <a:spcPts val="0"/>
              </a:spcAft>
              <a:defRPr/>
            </a:pPr>
            <a:r>
              <a:rPr lang="en-US" altLang="zh-CN" b="1"/>
              <a:t>void *calloc(unsigned n, unsigned size);</a:t>
            </a:r>
            <a:endParaRPr lang="zh-CN" altLang="en-US" b="1"/>
          </a:p>
        </p:txBody>
      </p:sp>
      <p:sp>
        <p:nvSpPr>
          <p:cNvPr id="8" name="MH_Desc_1"/>
          <p:cNvSpPr/>
          <p:nvPr>
            <p:custDataLst>
              <p:tags r:id="rId1"/>
            </p:custDataLst>
          </p:nvPr>
        </p:nvSpPr>
        <p:spPr>
          <a:xfrm>
            <a:off x="1158875" y="2063750"/>
            <a:ext cx="9942513" cy="383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600"/>
              </a:spcAft>
              <a:defRPr/>
            </a:pPr>
            <a:r>
              <a:rPr lang="zh-CN" altLang="en-US">
                <a:solidFill>
                  <a:schemeClr val="tx1"/>
                </a:solidFill>
              </a:rPr>
              <a:t>函数原型为</a:t>
            </a:r>
            <a:endParaRPr lang="en-US" altLang="zh-CN">
              <a:solidFill>
                <a:schemeClr val="tx1"/>
              </a:solidFill>
            </a:endParaRPr>
          </a:p>
          <a:p>
            <a:pPr algn="just" fontAlgn="auto">
              <a:lnSpc>
                <a:spcPct val="150000"/>
              </a:lnSpc>
              <a:spcBef>
                <a:spcPts val="0"/>
              </a:spcBef>
              <a:spcAft>
                <a:spcPts val="600"/>
              </a:spcAft>
              <a:defRPr/>
            </a:pPr>
            <a:r>
              <a:rPr lang="zh-CN" altLang="en-US" b="1">
                <a:solidFill>
                  <a:schemeClr val="tx1"/>
                </a:solidFill>
              </a:rPr>
              <a:t>作用</a:t>
            </a:r>
            <a:r>
              <a:rPr lang="zh-CN" altLang="en-US">
                <a:solidFill>
                  <a:schemeClr val="tx1"/>
                </a:solidFill>
              </a:rPr>
              <a:t>是在内存的动态存储区中分配</a:t>
            </a:r>
            <a:r>
              <a:rPr lang="en-US" altLang="zh-CN">
                <a:solidFill>
                  <a:schemeClr val="tx1"/>
                </a:solidFill>
              </a:rPr>
              <a:t>n</a:t>
            </a:r>
            <a:r>
              <a:rPr lang="zh-CN" altLang="en-US">
                <a:solidFill>
                  <a:schemeClr val="tx1"/>
                </a:solidFill>
              </a:rPr>
              <a:t>个长度为</a:t>
            </a:r>
            <a:r>
              <a:rPr lang="en-US" altLang="zh-CN">
                <a:solidFill>
                  <a:schemeClr val="tx1"/>
                </a:solidFill>
              </a:rPr>
              <a:t>size</a:t>
            </a:r>
            <a:r>
              <a:rPr lang="zh-CN" altLang="en-US">
                <a:solidFill>
                  <a:schemeClr val="tx1"/>
                </a:solidFill>
              </a:rPr>
              <a:t>的连续空间，这个空间一般比较大，足以</a:t>
            </a:r>
            <a:r>
              <a:rPr lang="zh-CN" altLang="en-US" b="1">
                <a:solidFill>
                  <a:schemeClr val="tx1"/>
                </a:solidFill>
              </a:rPr>
              <a:t>保存一个数组</a:t>
            </a:r>
            <a:r>
              <a:rPr lang="zh-CN" altLang="en-US">
                <a:solidFill>
                  <a:schemeClr val="tx1"/>
                </a:solidFill>
              </a:rPr>
              <a:t>。</a:t>
            </a:r>
          </a:p>
          <a:p>
            <a:pPr algn="just" fontAlgn="auto">
              <a:lnSpc>
                <a:spcPct val="150000"/>
              </a:lnSpc>
              <a:spcBef>
                <a:spcPts val="0"/>
              </a:spcBef>
              <a:spcAft>
                <a:spcPts val="600"/>
              </a:spcAft>
              <a:defRPr/>
            </a:pPr>
            <a:r>
              <a:rPr lang="zh-CN" altLang="en-US">
                <a:solidFill>
                  <a:schemeClr val="tx1"/>
                </a:solidFill>
              </a:rPr>
              <a:t>用</a:t>
            </a:r>
            <a:r>
              <a:rPr lang="en-US" altLang="zh-CN">
                <a:solidFill>
                  <a:schemeClr val="tx1"/>
                </a:solidFill>
              </a:rPr>
              <a:t>calloc</a:t>
            </a:r>
            <a:r>
              <a:rPr lang="zh-CN" altLang="en-US">
                <a:solidFill>
                  <a:schemeClr val="tx1"/>
                </a:solidFill>
              </a:rPr>
              <a:t>函数可以为一维数组开辟动态存储空间，</a:t>
            </a:r>
            <a:r>
              <a:rPr lang="en-US" altLang="zh-CN">
                <a:solidFill>
                  <a:schemeClr val="tx1"/>
                </a:solidFill>
              </a:rPr>
              <a:t>n</a:t>
            </a:r>
            <a:r>
              <a:rPr lang="zh-CN" altLang="en-US">
                <a:solidFill>
                  <a:schemeClr val="tx1"/>
                </a:solidFill>
              </a:rPr>
              <a:t>为数组元素个数，每个元素长度为</a:t>
            </a:r>
            <a:r>
              <a:rPr lang="en-US" altLang="zh-CN">
                <a:solidFill>
                  <a:schemeClr val="tx1"/>
                </a:solidFill>
              </a:rPr>
              <a:t>size</a:t>
            </a:r>
            <a:r>
              <a:rPr lang="zh-CN" altLang="en-US">
                <a:solidFill>
                  <a:schemeClr val="tx1"/>
                </a:solidFill>
              </a:rPr>
              <a:t>。这就是动态数组。函数返回指向所分配域的第一个字节的指针；如果分配不成功，返回</a:t>
            </a:r>
            <a:r>
              <a:rPr lang="en-US" altLang="zh-CN">
                <a:solidFill>
                  <a:schemeClr val="tx1"/>
                </a:solidFill>
              </a:rPr>
              <a:t>NULL</a:t>
            </a:r>
            <a:r>
              <a:rPr lang="zh-CN" altLang="en-US">
                <a:solidFill>
                  <a:schemeClr val="tx1"/>
                </a:solidFill>
              </a:rPr>
              <a:t>。</a:t>
            </a:r>
            <a:endParaRPr lang="en-US" altLang="zh-CN">
              <a:solidFill>
                <a:schemeClr val="tx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标题 1"/>
          <p:cNvSpPr>
            <a:spLocks noGrp="1"/>
          </p:cNvSpPr>
          <p:nvPr>
            <p:ph type="title"/>
          </p:nvPr>
        </p:nvSpPr>
        <p:spPr>
          <a:xfrm>
            <a:off x="1090613" y="366713"/>
            <a:ext cx="7227887" cy="1325562"/>
          </a:xfrm>
        </p:spPr>
        <p:txBody>
          <a:bodyPr/>
          <a:lstStyle/>
          <a:p>
            <a:r>
              <a:rPr lang="zh-CN" altLang="en-US" smtClean="0"/>
              <a:t>怎样建立内存的动态分配</a:t>
            </a:r>
          </a:p>
        </p:txBody>
      </p:sp>
      <p:sp>
        <p:nvSpPr>
          <p:cNvPr id="15" name="圆角矩形 14"/>
          <p:cNvSpPr/>
          <p:nvPr/>
        </p:nvSpPr>
        <p:spPr>
          <a:xfrm>
            <a:off x="1198563" y="4465638"/>
            <a:ext cx="8101012" cy="400050"/>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a:lstStyle/>
          <a:p>
            <a:pPr defTabSz="363538" fontAlgn="auto">
              <a:lnSpc>
                <a:spcPct val="120000"/>
              </a:lnSpc>
              <a:spcBef>
                <a:spcPts val="0"/>
              </a:spcBef>
              <a:spcAft>
                <a:spcPts val="0"/>
              </a:spcAft>
              <a:defRPr/>
            </a:pPr>
            <a:r>
              <a:rPr lang="en-US" altLang="zh-CN" sz="1600"/>
              <a:t>realloc(p,50);	</a:t>
            </a:r>
            <a:r>
              <a:rPr lang="en-US" altLang="zh-CN" sz="1600">
                <a:solidFill>
                  <a:srgbClr val="008000"/>
                </a:solidFill>
              </a:rPr>
              <a:t>//</a:t>
            </a:r>
            <a:r>
              <a:rPr lang="zh-CN" altLang="en-US" sz="1600">
                <a:solidFill>
                  <a:srgbClr val="008000"/>
                </a:solidFill>
              </a:rPr>
              <a:t>将</a:t>
            </a:r>
            <a:r>
              <a:rPr lang="en-US" altLang="zh-CN" sz="1600">
                <a:solidFill>
                  <a:srgbClr val="008000"/>
                </a:solidFill>
              </a:rPr>
              <a:t>p</a:t>
            </a:r>
            <a:r>
              <a:rPr lang="zh-CN" altLang="en-US" sz="1600">
                <a:solidFill>
                  <a:srgbClr val="008000"/>
                </a:solidFill>
              </a:rPr>
              <a:t>所指向的已分配的动态空间改为</a:t>
            </a:r>
            <a:r>
              <a:rPr lang="en-US" altLang="zh-CN" sz="1600">
                <a:solidFill>
                  <a:srgbClr val="008000"/>
                </a:solidFill>
              </a:rPr>
              <a:t>50</a:t>
            </a:r>
            <a:r>
              <a:rPr lang="zh-CN" altLang="en-US" sz="1600">
                <a:solidFill>
                  <a:srgbClr val="008000"/>
                </a:solidFill>
              </a:rPr>
              <a:t>字节</a:t>
            </a:r>
          </a:p>
        </p:txBody>
      </p:sp>
      <p:sp>
        <p:nvSpPr>
          <p:cNvPr id="139267" name="矩形 2"/>
          <p:cNvSpPr>
            <a:spLocks noChangeArrowheads="1"/>
          </p:cNvSpPr>
          <p:nvPr/>
        </p:nvSpPr>
        <p:spPr bwMode="auto">
          <a:xfrm>
            <a:off x="1090613" y="1244600"/>
            <a:ext cx="6096000" cy="830263"/>
          </a:xfrm>
          <a:prstGeom prst="rect">
            <a:avLst/>
          </a:prstGeom>
          <a:noFill/>
          <a:ln w="9525">
            <a:noFill/>
            <a:miter lim="800000"/>
            <a:headEnd/>
            <a:tailEnd/>
          </a:ln>
        </p:spPr>
        <p:txBody>
          <a:bodyPr>
            <a:spAutoFit/>
          </a:bodyPr>
          <a:lstStyle/>
          <a:p>
            <a:endParaRPr lang="zh-CN" altLang="en-US" sz="2400">
              <a:latin typeface="等线"/>
              <a:ea typeface="等线"/>
            </a:endParaRPr>
          </a:p>
          <a:p>
            <a:r>
              <a:rPr lang="zh-CN" altLang="en-US" sz="2400">
                <a:latin typeface="等线"/>
                <a:ea typeface="等线"/>
              </a:rPr>
              <a:t>用</a:t>
            </a:r>
            <a:r>
              <a:rPr lang="en-US" altLang="zh-CN" sz="2400">
                <a:latin typeface="等线"/>
                <a:ea typeface="等线"/>
              </a:rPr>
              <a:t>realloc</a:t>
            </a:r>
            <a:r>
              <a:rPr lang="zh-CN" altLang="en-US" sz="2400">
                <a:latin typeface="等线"/>
                <a:ea typeface="等线"/>
              </a:rPr>
              <a:t>函数重新分配动态存储区</a:t>
            </a:r>
          </a:p>
        </p:txBody>
      </p:sp>
      <p:sp>
        <p:nvSpPr>
          <p:cNvPr id="7" name="矩形 6"/>
          <p:cNvSpPr/>
          <p:nvPr/>
        </p:nvSpPr>
        <p:spPr>
          <a:xfrm>
            <a:off x="2438400" y="2074863"/>
            <a:ext cx="4748213" cy="484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anchor="ctr"/>
          <a:lstStyle/>
          <a:p>
            <a:pPr algn="ctr" fontAlgn="auto">
              <a:spcBef>
                <a:spcPts val="0"/>
              </a:spcBef>
              <a:spcAft>
                <a:spcPts val="0"/>
              </a:spcAft>
              <a:defRPr/>
            </a:pPr>
            <a:r>
              <a:rPr lang="en-US" altLang="zh-CN" b="1"/>
              <a:t>void *realloc(void *p,unsigned int size);</a:t>
            </a:r>
            <a:endParaRPr lang="zh-CN" altLang="en-US" b="1"/>
          </a:p>
        </p:txBody>
      </p:sp>
      <p:sp>
        <p:nvSpPr>
          <p:cNvPr id="8" name="MH_Desc_1"/>
          <p:cNvSpPr/>
          <p:nvPr>
            <p:custDataLst>
              <p:tags r:id="rId1"/>
            </p:custDataLst>
          </p:nvPr>
        </p:nvSpPr>
        <p:spPr>
          <a:xfrm>
            <a:off x="1158875" y="2063750"/>
            <a:ext cx="9942513" cy="383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600"/>
              </a:spcAft>
              <a:defRPr/>
            </a:pPr>
            <a:r>
              <a:rPr lang="zh-CN" altLang="en-US">
                <a:solidFill>
                  <a:schemeClr val="tx1"/>
                </a:solidFill>
              </a:rPr>
              <a:t>函数原型为</a:t>
            </a:r>
            <a:endParaRPr lang="en-US" altLang="zh-CN">
              <a:solidFill>
                <a:schemeClr val="tx1"/>
              </a:solidFill>
            </a:endParaRPr>
          </a:p>
          <a:p>
            <a:pPr algn="just" fontAlgn="auto">
              <a:lnSpc>
                <a:spcPct val="150000"/>
              </a:lnSpc>
              <a:spcBef>
                <a:spcPts val="0"/>
              </a:spcBef>
              <a:spcAft>
                <a:spcPts val="600"/>
              </a:spcAft>
              <a:defRPr/>
            </a:pPr>
            <a:r>
              <a:rPr lang="zh-CN" altLang="en-US">
                <a:solidFill>
                  <a:schemeClr val="tx1"/>
                </a:solidFill>
              </a:rPr>
              <a:t>如果已经通过</a:t>
            </a:r>
            <a:r>
              <a:rPr lang="en-US" altLang="zh-CN">
                <a:solidFill>
                  <a:schemeClr val="tx1"/>
                </a:solidFill>
              </a:rPr>
              <a:t>malloc</a:t>
            </a:r>
            <a:r>
              <a:rPr lang="zh-CN" altLang="en-US">
                <a:solidFill>
                  <a:schemeClr val="tx1"/>
                </a:solidFill>
              </a:rPr>
              <a:t>函数或</a:t>
            </a:r>
            <a:r>
              <a:rPr lang="en-US" altLang="zh-CN">
                <a:solidFill>
                  <a:schemeClr val="tx1"/>
                </a:solidFill>
              </a:rPr>
              <a:t>calloc</a:t>
            </a:r>
            <a:r>
              <a:rPr lang="zh-CN" altLang="en-US">
                <a:solidFill>
                  <a:schemeClr val="tx1"/>
                </a:solidFill>
              </a:rPr>
              <a:t>函数获得了动态空间，想改变其大小，可以用</a:t>
            </a:r>
            <a:r>
              <a:rPr lang="en-US" altLang="zh-CN">
                <a:solidFill>
                  <a:schemeClr val="tx1"/>
                </a:solidFill>
              </a:rPr>
              <a:t>realloc</a:t>
            </a:r>
            <a:r>
              <a:rPr lang="zh-CN" altLang="en-US">
                <a:solidFill>
                  <a:schemeClr val="tx1"/>
                </a:solidFill>
              </a:rPr>
              <a:t>函数重新分配。</a:t>
            </a:r>
          </a:p>
          <a:p>
            <a:pPr algn="just" fontAlgn="auto">
              <a:lnSpc>
                <a:spcPct val="150000"/>
              </a:lnSpc>
              <a:spcBef>
                <a:spcPts val="0"/>
              </a:spcBef>
              <a:spcAft>
                <a:spcPts val="600"/>
              </a:spcAft>
              <a:defRPr/>
            </a:pPr>
            <a:r>
              <a:rPr lang="zh-CN" altLang="en-US">
                <a:solidFill>
                  <a:schemeClr val="tx1"/>
                </a:solidFill>
              </a:rPr>
              <a:t>用</a:t>
            </a:r>
            <a:r>
              <a:rPr lang="en-US" altLang="zh-CN">
                <a:solidFill>
                  <a:schemeClr val="tx1"/>
                </a:solidFill>
              </a:rPr>
              <a:t>realloc</a:t>
            </a:r>
            <a:r>
              <a:rPr lang="zh-CN" altLang="en-US">
                <a:solidFill>
                  <a:schemeClr val="tx1"/>
                </a:solidFill>
              </a:rPr>
              <a:t>函数将</a:t>
            </a:r>
            <a:r>
              <a:rPr lang="en-US" altLang="zh-CN">
                <a:solidFill>
                  <a:schemeClr val="tx1"/>
                </a:solidFill>
              </a:rPr>
              <a:t>p</a:t>
            </a:r>
            <a:r>
              <a:rPr lang="zh-CN" altLang="en-US">
                <a:solidFill>
                  <a:schemeClr val="tx1"/>
                </a:solidFill>
              </a:rPr>
              <a:t>所指向的动态空间的大小改变为</a:t>
            </a:r>
            <a:r>
              <a:rPr lang="en-US" altLang="zh-CN">
                <a:solidFill>
                  <a:schemeClr val="tx1"/>
                </a:solidFill>
              </a:rPr>
              <a:t>size</a:t>
            </a:r>
            <a:r>
              <a:rPr lang="zh-CN" altLang="en-US">
                <a:solidFill>
                  <a:schemeClr val="tx1"/>
                </a:solidFill>
              </a:rPr>
              <a:t>。</a:t>
            </a:r>
            <a:r>
              <a:rPr lang="en-US" altLang="zh-CN">
                <a:solidFill>
                  <a:schemeClr val="tx1"/>
                </a:solidFill>
              </a:rPr>
              <a:t>p</a:t>
            </a:r>
            <a:r>
              <a:rPr lang="zh-CN" altLang="en-US">
                <a:solidFill>
                  <a:schemeClr val="tx1"/>
                </a:solidFill>
              </a:rPr>
              <a:t>的值不变。如果重分配不成功，返回</a:t>
            </a:r>
            <a:r>
              <a:rPr lang="en-US" altLang="zh-CN">
                <a:solidFill>
                  <a:schemeClr val="tx1"/>
                </a:solidFill>
              </a:rPr>
              <a:t>NULL</a:t>
            </a:r>
            <a:r>
              <a:rPr lang="zh-CN" altLang="en-US">
                <a:solidFill>
                  <a:schemeClr val="tx1"/>
                </a:solidFill>
              </a:rPr>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标题 1"/>
          <p:cNvSpPr>
            <a:spLocks noGrp="1"/>
          </p:cNvSpPr>
          <p:nvPr>
            <p:ph type="title"/>
          </p:nvPr>
        </p:nvSpPr>
        <p:spPr>
          <a:xfrm>
            <a:off x="1090613" y="366713"/>
            <a:ext cx="7227887" cy="1325562"/>
          </a:xfrm>
        </p:spPr>
        <p:txBody>
          <a:bodyPr/>
          <a:lstStyle/>
          <a:p>
            <a:r>
              <a:rPr lang="zh-CN" altLang="en-US" smtClean="0"/>
              <a:t>怎样建立内存的动态分配</a:t>
            </a:r>
          </a:p>
        </p:txBody>
      </p:sp>
      <p:sp>
        <p:nvSpPr>
          <p:cNvPr id="15" name="圆角矩形 14"/>
          <p:cNvSpPr/>
          <p:nvPr/>
        </p:nvSpPr>
        <p:spPr>
          <a:xfrm>
            <a:off x="1255713" y="3560763"/>
            <a:ext cx="8102600" cy="400050"/>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a:lstStyle/>
          <a:p>
            <a:pPr algn="just" fontAlgn="auto">
              <a:lnSpc>
                <a:spcPct val="150000"/>
              </a:lnSpc>
              <a:spcBef>
                <a:spcPts val="0"/>
              </a:spcBef>
              <a:spcAft>
                <a:spcPts val="600"/>
              </a:spcAft>
              <a:defRPr/>
            </a:pPr>
            <a:r>
              <a:rPr lang="en-US" altLang="zh-CN" sz="1600">
                <a:solidFill>
                  <a:schemeClr val="tx1"/>
                </a:solidFill>
              </a:rPr>
              <a:t>free(p); 	</a:t>
            </a:r>
            <a:r>
              <a:rPr lang="en-US" altLang="zh-CN" sz="1600">
                <a:solidFill>
                  <a:srgbClr val="008000"/>
                </a:solidFill>
              </a:rPr>
              <a:t>//</a:t>
            </a:r>
            <a:r>
              <a:rPr lang="zh-CN" altLang="en-US" sz="1600">
                <a:solidFill>
                  <a:srgbClr val="008000"/>
                </a:solidFill>
              </a:rPr>
              <a:t>释放指针变量</a:t>
            </a:r>
            <a:r>
              <a:rPr lang="en-US" altLang="zh-CN" sz="1600">
                <a:solidFill>
                  <a:srgbClr val="008000"/>
                </a:solidFill>
              </a:rPr>
              <a:t>p</a:t>
            </a:r>
            <a:r>
              <a:rPr lang="zh-CN" altLang="en-US" sz="1600">
                <a:solidFill>
                  <a:srgbClr val="008000"/>
                </a:solidFill>
              </a:rPr>
              <a:t>所指向的已分配的动态空间</a:t>
            </a:r>
          </a:p>
        </p:txBody>
      </p:sp>
      <p:sp>
        <p:nvSpPr>
          <p:cNvPr id="140291" name="矩形 2"/>
          <p:cNvSpPr>
            <a:spLocks noChangeArrowheads="1"/>
          </p:cNvSpPr>
          <p:nvPr/>
        </p:nvSpPr>
        <p:spPr bwMode="auto">
          <a:xfrm>
            <a:off x="1090613" y="1244600"/>
            <a:ext cx="6096000" cy="830263"/>
          </a:xfrm>
          <a:prstGeom prst="rect">
            <a:avLst/>
          </a:prstGeom>
          <a:noFill/>
          <a:ln w="9525">
            <a:noFill/>
            <a:miter lim="800000"/>
            <a:headEnd/>
            <a:tailEnd/>
          </a:ln>
        </p:spPr>
        <p:txBody>
          <a:bodyPr>
            <a:spAutoFit/>
          </a:bodyPr>
          <a:lstStyle/>
          <a:p>
            <a:endParaRPr lang="zh-CN" altLang="en-US" sz="2400">
              <a:latin typeface="等线"/>
              <a:ea typeface="等线"/>
            </a:endParaRPr>
          </a:p>
          <a:p>
            <a:r>
              <a:rPr lang="zh-CN" altLang="en-US" sz="2400">
                <a:latin typeface="等线"/>
                <a:ea typeface="等线"/>
              </a:rPr>
              <a:t>用</a:t>
            </a:r>
            <a:r>
              <a:rPr lang="en-US" altLang="zh-CN" sz="2400">
                <a:latin typeface="等线"/>
                <a:ea typeface="等线"/>
              </a:rPr>
              <a:t>free</a:t>
            </a:r>
            <a:r>
              <a:rPr lang="zh-CN" altLang="en-US" sz="2400">
                <a:latin typeface="等线"/>
                <a:ea typeface="等线"/>
              </a:rPr>
              <a:t>函数释放动态存储区</a:t>
            </a:r>
          </a:p>
        </p:txBody>
      </p:sp>
      <p:sp>
        <p:nvSpPr>
          <p:cNvPr id="7" name="矩形 6"/>
          <p:cNvSpPr/>
          <p:nvPr/>
        </p:nvSpPr>
        <p:spPr>
          <a:xfrm>
            <a:off x="2438400" y="2074863"/>
            <a:ext cx="2279650" cy="484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anchor="ctr"/>
          <a:lstStyle/>
          <a:p>
            <a:pPr algn="ctr" fontAlgn="auto">
              <a:spcBef>
                <a:spcPts val="0"/>
              </a:spcBef>
              <a:spcAft>
                <a:spcPts val="0"/>
              </a:spcAft>
              <a:defRPr/>
            </a:pPr>
            <a:r>
              <a:rPr lang="en-US" altLang="zh-CN" b="1"/>
              <a:t>void free(void *p);</a:t>
            </a:r>
            <a:endParaRPr lang="zh-CN" altLang="en-US" b="1"/>
          </a:p>
        </p:txBody>
      </p:sp>
      <p:sp>
        <p:nvSpPr>
          <p:cNvPr id="8" name="MH_Desc_1"/>
          <p:cNvSpPr/>
          <p:nvPr>
            <p:custDataLst>
              <p:tags r:id="rId1"/>
            </p:custDataLst>
          </p:nvPr>
        </p:nvSpPr>
        <p:spPr>
          <a:xfrm>
            <a:off x="1158875" y="2063750"/>
            <a:ext cx="9942513" cy="255746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600"/>
              </a:spcAft>
              <a:defRPr/>
            </a:pPr>
            <a:r>
              <a:rPr lang="zh-CN" altLang="en-US">
                <a:solidFill>
                  <a:schemeClr val="tx1"/>
                </a:solidFill>
              </a:rPr>
              <a:t>函数原型为</a:t>
            </a:r>
            <a:endParaRPr lang="en-US" altLang="zh-CN">
              <a:solidFill>
                <a:schemeClr val="tx1"/>
              </a:solidFill>
            </a:endParaRPr>
          </a:p>
          <a:p>
            <a:pPr algn="just" fontAlgn="auto">
              <a:lnSpc>
                <a:spcPct val="150000"/>
              </a:lnSpc>
              <a:spcBef>
                <a:spcPts val="0"/>
              </a:spcBef>
              <a:spcAft>
                <a:spcPts val="600"/>
              </a:spcAft>
              <a:defRPr/>
            </a:pPr>
            <a:r>
              <a:rPr lang="zh-CN" altLang="en-US" b="1">
                <a:solidFill>
                  <a:schemeClr val="tx1"/>
                </a:solidFill>
              </a:rPr>
              <a:t>作用</a:t>
            </a:r>
            <a:r>
              <a:rPr lang="zh-CN" altLang="en-US">
                <a:solidFill>
                  <a:schemeClr val="tx1"/>
                </a:solidFill>
              </a:rPr>
              <a:t>是释放指针变量</a:t>
            </a:r>
            <a:r>
              <a:rPr lang="en-US" altLang="zh-CN">
                <a:solidFill>
                  <a:schemeClr val="tx1"/>
                </a:solidFill>
              </a:rPr>
              <a:t>p</a:t>
            </a:r>
            <a:r>
              <a:rPr lang="zh-CN" altLang="en-US">
                <a:solidFill>
                  <a:schemeClr val="tx1"/>
                </a:solidFill>
              </a:rPr>
              <a:t>所指向的动态空间，使这部分空间能重新被其他变量使用。</a:t>
            </a:r>
            <a:r>
              <a:rPr lang="en-US" altLang="zh-CN">
                <a:solidFill>
                  <a:schemeClr val="tx1"/>
                </a:solidFill>
              </a:rPr>
              <a:t>p</a:t>
            </a:r>
            <a:r>
              <a:rPr lang="zh-CN" altLang="en-US">
                <a:solidFill>
                  <a:schemeClr val="tx1"/>
                </a:solidFill>
              </a:rPr>
              <a:t>应是最近一次调用</a:t>
            </a:r>
            <a:r>
              <a:rPr lang="en-US" altLang="zh-CN">
                <a:solidFill>
                  <a:schemeClr val="tx1"/>
                </a:solidFill>
              </a:rPr>
              <a:t>calloc</a:t>
            </a:r>
            <a:r>
              <a:rPr lang="zh-CN" altLang="en-US">
                <a:solidFill>
                  <a:schemeClr val="tx1"/>
                </a:solidFill>
              </a:rPr>
              <a:t>或</a:t>
            </a:r>
            <a:r>
              <a:rPr lang="en-US" altLang="zh-CN">
                <a:solidFill>
                  <a:schemeClr val="tx1"/>
                </a:solidFill>
              </a:rPr>
              <a:t>malloc</a:t>
            </a:r>
            <a:r>
              <a:rPr lang="zh-CN" altLang="en-US">
                <a:solidFill>
                  <a:schemeClr val="tx1"/>
                </a:solidFill>
              </a:rPr>
              <a:t>函数时得到的函数返回值。</a:t>
            </a:r>
            <a:r>
              <a:rPr lang="en-US" altLang="zh-CN">
                <a:solidFill>
                  <a:schemeClr val="tx1"/>
                </a:solidFill>
              </a:rPr>
              <a:t> </a:t>
            </a:r>
            <a:endParaRPr lang="zh-CN" altLang="en-US">
              <a:solidFill>
                <a:schemeClr val="tx1"/>
              </a:solidFill>
            </a:endParaRPr>
          </a:p>
          <a:p>
            <a:pPr algn="just" fontAlgn="auto">
              <a:lnSpc>
                <a:spcPct val="150000"/>
              </a:lnSpc>
              <a:spcBef>
                <a:spcPts val="0"/>
              </a:spcBef>
              <a:spcAft>
                <a:spcPts val="600"/>
              </a:spcAft>
              <a:defRPr/>
            </a:pPr>
            <a:endParaRPr lang="en-US" altLang="zh-CN">
              <a:solidFill>
                <a:schemeClr val="tx1"/>
              </a:solidFill>
            </a:endParaRPr>
          </a:p>
          <a:p>
            <a:pPr algn="just" fontAlgn="auto">
              <a:lnSpc>
                <a:spcPct val="150000"/>
              </a:lnSpc>
              <a:spcBef>
                <a:spcPts val="0"/>
              </a:spcBef>
              <a:spcAft>
                <a:spcPts val="600"/>
              </a:spcAft>
              <a:defRPr/>
            </a:pPr>
            <a:r>
              <a:rPr lang="en-US" altLang="zh-CN">
                <a:solidFill>
                  <a:schemeClr val="tx1"/>
                </a:solidFill>
              </a:rPr>
              <a:t>free</a:t>
            </a:r>
            <a:r>
              <a:rPr lang="zh-CN" altLang="en-US">
                <a:solidFill>
                  <a:schemeClr val="tx1"/>
                </a:solidFill>
              </a:rPr>
              <a:t>函数无返回值。</a:t>
            </a:r>
          </a:p>
        </p:txBody>
      </p:sp>
      <p:sp>
        <p:nvSpPr>
          <p:cNvPr id="9" name="矩形 8"/>
          <p:cNvSpPr/>
          <p:nvPr/>
        </p:nvSpPr>
        <p:spPr>
          <a:xfrm>
            <a:off x="1158875" y="5076825"/>
            <a:ext cx="9942513" cy="646113"/>
          </a:xfrm>
          <a:prstGeom prst="rect">
            <a:avLst/>
          </a:prstGeom>
        </p:spPr>
        <p:style>
          <a:lnRef idx="1">
            <a:schemeClr val="accent6"/>
          </a:lnRef>
          <a:fillRef idx="3">
            <a:schemeClr val="accent6"/>
          </a:fillRef>
          <a:effectRef idx="2">
            <a:schemeClr val="accent6"/>
          </a:effectRef>
          <a:fontRef idx="minor">
            <a:schemeClr val="lt1"/>
          </a:fontRef>
        </p:style>
        <p:txBody>
          <a:bodyPr>
            <a:spAutoFit/>
          </a:bodyPr>
          <a:lstStyle/>
          <a:p>
            <a:pPr fontAlgn="auto">
              <a:spcBef>
                <a:spcPts val="0"/>
              </a:spcBef>
              <a:spcAft>
                <a:spcPts val="0"/>
              </a:spcAft>
              <a:defRPr/>
            </a:pPr>
            <a:r>
              <a:rPr lang="zh-CN" altLang="en-US"/>
              <a:t>以上</a:t>
            </a:r>
            <a:r>
              <a:rPr lang="en-US" altLang="zh-CN"/>
              <a:t>4</a:t>
            </a:r>
            <a:r>
              <a:rPr lang="zh-CN" altLang="en-US"/>
              <a:t>个函数的声明在</a:t>
            </a:r>
            <a:r>
              <a:rPr lang="en-US" altLang="zh-CN"/>
              <a:t>stdlib.h</a:t>
            </a:r>
            <a:r>
              <a:rPr lang="zh-CN" altLang="en-US"/>
              <a:t>头文件中，在用到这些函数时应当用“</a:t>
            </a:r>
            <a:r>
              <a:rPr lang="en-US" altLang="zh-CN"/>
              <a:t>#include &lt;stdlib.h&gt;”</a:t>
            </a:r>
            <a:r>
              <a:rPr lang="zh-CN" altLang="en-US"/>
              <a:t>指令把</a:t>
            </a:r>
            <a:r>
              <a:rPr lang="en-US" altLang="zh-CN"/>
              <a:t>stdlib.h</a:t>
            </a:r>
            <a:r>
              <a:rPr lang="zh-CN" altLang="en-US"/>
              <a:t>头文件包含到程序文件中。</a:t>
            </a:r>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标题 1"/>
          <p:cNvSpPr>
            <a:spLocks noGrp="1"/>
          </p:cNvSpPr>
          <p:nvPr>
            <p:ph type="title"/>
          </p:nvPr>
        </p:nvSpPr>
        <p:spPr>
          <a:xfrm>
            <a:off x="1060450" y="804863"/>
            <a:ext cx="7229475" cy="1325562"/>
          </a:xfrm>
        </p:spPr>
        <p:txBody>
          <a:bodyPr/>
          <a:lstStyle/>
          <a:p>
            <a:r>
              <a:rPr lang="en-US" altLang="zh-CN" smtClean="0"/>
              <a:t>void</a:t>
            </a:r>
            <a:r>
              <a:rPr lang="zh-CN" altLang="en-US" smtClean="0"/>
              <a:t>指针类型</a:t>
            </a:r>
          </a:p>
        </p:txBody>
      </p:sp>
      <p:sp>
        <p:nvSpPr>
          <p:cNvPr id="15" name="圆角矩形 14"/>
          <p:cNvSpPr/>
          <p:nvPr/>
        </p:nvSpPr>
        <p:spPr>
          <a:xfrm>
            <a:off x="1255713" y="3768725"/>
            <a:ext cx="8102600" cy="992188"/>
          </a:xfrm>
          <a:prstGeom prst="roundRect">
            <a:avLst>
              <a:gd name="adj" fmla="val 8854"/>
            </a:avLst>
          </a:prstGeom>
        </p:spPr>
        <p:style>
          <a:lnRef idx="2">
            <a:schemeClr val="accent1"/>
          </a:lnRef>
          <a:fillRef idx="1">
            <a:schemeClr val="lt1"/>
          </a:fillRef>
          <a:effectRef idx="0">
            <a:schemeClr val="accent1"/>
          </a:effectRef>
          <a:fontRef idx="minor">
            <a:schemeClr val="dk1"/>
          </a:fontRef>
        </p:style>
        <p:txBody>
          <a:bodyPr lIns="180000"/>
          <a:lstStyle/>
          <a:p>
            <a:pPr algn="just" fontAlgn="auto">
              <a:lnSpc>
                <a:spcPct val="150000"/>
              </a:lnSpc>
              <a:spcBef>
                <a:spcPts val="0"/>
              </a:spcBef>
              <a:spcAft>
                <a:spcPts val="600"/>
              </a:spcAft>
              <a:defRPr/>
            </a:pPr>
            <a:r>
              <a:rPr lang="en-US" altLang="zh-CN" sz="1600">
                <a:solidFill>
                  <a:schemeClr val="tx1"/>
                </a:solidFill>
              </a:rPr>
              <a:t>int *pt;</a:t>
            </a:r>
            <a:endParaRPr lang="zh-CN" altLang="en-US" sz="1600">
              <a:solidFill>
                <a:schemeClr val="tx1"/>
              </a:solidFill>
            </a:endParaRPr>
          </a:p>
          <a:p>
            <a:pPr algn="just" fontAlgn="auto">
              <a:lnSpc>
                <a:spcPct val="150000"/>
              </a:lnSpc>
              <a:spcBef>
                <a:spcPts val="0"/>
              </a:spcBef>
              <a:spcAft>
                <a:spcPts val="600"/>
              </a:spcAft>
              <a:defRPr/>
            </a:pPr>
            <a:r>
              <a:rPr lang="en-US" altLang="zh-CN" sz="1600">
                <a:solidFill>
                  <a:schemeClr val="tx1"/>
                </a:solidFill>
              </a:rPr>
              <a:t>pt=(int *)</a:t>
            </a:r>
            <a:r>
              <a:rPr lang="en-US" altLang="zh-CN" sz="1600">
                <a:solidFill>
                  <a:schemeClr val="tx1"/>
                </a:solidFill>
              </a:rPr>
              <a:t>malloc(100</a:t>
            </a:r>
            <a:r>
              <a:rPr lang="en-US" altLang="zh-CN" sz="1600">
                <a:solidFill>
                  <a:schemeClr val="tx1"/>
                </a:solidFill>
              </a:rPr>
              <a:t>);	</a:t>
            </a:r>
            <a:r>
              <a:rPr lang="en-US" altLang="zh-CN" sz="1600">
                <a:solidFill>
                  <a:srgbClr val="008000"/>
                </a:solidFill>
              </a:rPr>
              <a:t>//</a:t>
            </a:r>
            <a:r>
              <a:rPr lang="en-US" altLang="zh-CN" sz="1600">
                <a:solidFill>
                  <a:srgbClr val="008000"/>
                </a:solidFill>
              </a:rPr>
              <a:t>malloc(100</a:t>
            </a:r>
            <a:r>
              <a:rPr lang="en-US" altLang="zh-CN" sz="1600">
                <a:solidFill>
                  <a:srgbClr val="008000"/>
                </a:solidFill>
              </a:rPr>
              <a:t>)</a:t>
            </a:r>
            <a:r>
              <a:rPr lang="zh-CN" altLang="en-US" sz="1600">
                <a:solidFill>
                  <a:srgbClr val="008000"/>
                </a:solidFill>
              </a:rPr>
              <a:t>是</a:t>
            </a:r>
            <a:r>
              <a:rPr lang="en-US" altLang="zh-CN" sz="1600">
                <a:solidFill>
                  <a:srgbClr val="008000"/>
                </a:solidFill>
              </a:rPr>
              <a:t>void *</a:t>
            </a:r>
            <a:r>
              <a:rPr lang="zh-CN" altLang="en-US" sz="1600">
                <a:solidFill>
                  <a:srgbClr val="008000"/>
                </a:solidFill>
              </a:rPr>
              <a:t>型，把它转换为</a:t>
            </a:r>
            <a:r>
              <a:rPr lang="en-US" altLang="zh-CN" sz="1600">
                <a:solidFill>
                  <a:srgbClr val="008000"/>
                </a:solidFill>
              </a:rPr>
              <a:t>int *</a:t>
            </a:r>
            <a:r>
              <a:rPr lang="zh-CN" altLang="en-US" sz="1600">
                <a:solidFill>
                  <a:srgbClr val="008000"/>
                </a:solidFill>
              </a:rPr>
              <a:t>型</a:t>
            </a:r>
          </a:p>
        </p:txBody>
      </p:sp>
      <p:sp>
        <p:nvSpPr>
          <p:cNvPr id="8" name="MH_Desc_1"/>
          <p:cNvSpPr/>
          <p:nvPr>
            <p:custDataLst>
              <p:tags r:id="rId1"/>
            </p:custDataLst>
          </p:nvPr>
        </p:nvSpPr>
        <p:spPr>
          <a:xfrm>
            <a:off x="1130300" y="1800225"/>
            <a:ext cx="9942513" cy="325755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50000"/>
              </a:lnSpc>
              <a:spcBef>
                <a:spcPts val="0"/>
              </a:spcBef>
              <a:spcAft>
                <a:spcPts val="600"/>
              </a:spcAft>
              <a:defRPr/>
            </a:pPr>
            <a:endParaRPr lang="en-US" altLang="zh-CN">
              <a:solidFill>
                <a:schemeClr val="tx1"/>
              </a:solidFill>
            </a:endParaRPr>
          </a:p>
        </p:txBody>
      </p:sp>
      <p:grpSp>
        <p:nvGrpSpPr>
          <p:cNvPr id="141316" name="组合 9"/>
          <p:cNvGrpSpPr>
            <a:grpSpLocks/>
          </p:cNvGrpSpPr>
          <p:nvPr/>
        </p:nvGrpSpPr>
        <p:grpSpPr bwMode="auto">
          <a:xfrm>
            <a:off x="7605713" y="1947863"/>
            <a:ext cx="3087687" cy="1685925"/>
            <a:chOff x="8582294" y="4088153"/>
            <a:chExt cx="3185110" cy="1686275"/>
          </a:xfrm>
        </p:grpSpPr>
        <p:sp>
          <p:nvSpPr>
            <p:cNvPr id="11" name="MH_Other_1">
              <a:extLst>
                <a:ext uri="{FF2B5EF4-FFF2-40B4-BE49-F238E27FC236}"/>
              </a:extLst>
            </p:cNvPr>
            <p:cNvSpPr/>
            <p:nvPr>
              <p:custDataLst>
                <p:tags r:id="rId2"/>
              </p:custDataLst>
            </p:nvPr>
          </p:nvSpPr>
          <p:spPr>
            <a:xfrm>
              <a:off x="8582294" y="4088153"/>
              <a:ext cx="774579" cy="522395"/>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rgbClr val="FEFFFF"/>
                  </a:solidFill>
                </a:rPr>
                <a:t>注意</a:t>
              </a:r>
            </a:p>
          </p:txBody>
        </p:sp>
        <p:sp>
          <p:nvSpPr>
            <p:cNvPr id="12" name="MH_SubTitle_1">
              <a:extLst>
                <a:ext uri="{FF2B5EF4-FFF2-40B4-BE49-F238E27FC236}"/>
              </a:extLst>
            </p:cNvPr>
            <p:cNvSpPr/>
            <p:nvPr>
              <p:custDataLst>
                <p:tags r:id="rId3"/>
              </p:custDataLst>
            </p:nvPr>
          </p:nvSpPr>
          <p:spPr>
            <a:xfrm>
              <a:off x="9371612" y="4088153"/>
              <a:ext cx="2381054" cy="167357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0"/>
                </a:spcBef>
                <a:spcAft>
                  <a:spcPts val="600"/>
                </a:spcAft>
                <a:defRPr/>
              </a:pPr>
              <a:r>
                <a:rPr lang="zh-CN" altLang="en-US" sz="1600">
                  <a:solidFill>
                    <a:schemeClr val="tx1"/>
                  </a:solidFill>
                </a:rPr>
                <a:t>不要把“指向</a:t>
              </a:r>
              <a:r>
                <a:rPr lang="en-US" altLang="zh-CN" sz="1600">
                  <a:solidFill>
                    <a:schemeClr val="tx1"/>
                  </a:solidFill>
                </a:rPr>
                <a:t>void</a:t>
              </a:r>
              <a:r>
                <a:rPr lang="zh-CN" altLang="en-US" sz="1600">
                  <a:solidFill>
                    <a:schemeClr val="tx1"/>
                  </a:solidFill>
                </a:rPr>
                <a:t>类型”理解为能指向“任何的类型”的数据，而应理解为“指向空类型”或“不指向确定的类型”的数据。</a:t>
              </a:r>
              <a:endParaRPr lang="zh-CN" altLang="en-US" sz="1600" dirty="0">
                <a:solidFill>
                  <a:schemeClr val="tx1"/>
                </a:solidFill>
              </a:endParaRPr>
            </a:p>
          </p:txBody>
        </p:sp>
        <p:sp>
          <p:nvSpPr>
            <p:cNvPr id="13" name="MH_Other_2">
              <a:extLst>
                <a:ext uri="{FF2B5EF4-FFF2-40B4-BE49-F238E27FC236}"/>
              </a:extLst>
            </p:cNvPr>
            <p:cNvSpPr/>
            <p:nvPr>
              <p:custDataLst>
                <p:tags r:id="rId4"/>
              </p:custDataLst>
            </p:nvPr>
          </p:nvSpPr>
          <p:spPr>
            <a:xfrm rot="16200000">
              <a:off x="11465901" y="5472927"/>
              <a:ext cx="301688" cy="301316"/>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41317" name="矩形 4"/>
          <p:cNvSpPr>
            <a:spLocks noChangeArrowheads="1"/>
          </p:cNvSpPr>
          <p:nvPr/>
        </p:nvSpPr>
        <p:spPr bwMode="auto">
          <a:xfrm>
            <a:off x="1130300" y="1947863"/>
            <a:ext cx="6096000" cy="1754187"/>
          </a:xfrm>
          <a:prstGeom prst="rect">
            <a:avLst/>
          </a:prstGeom>
          <a:noFill/>
          <a:ln w="9525">
            <a:noFill/>
            <a:miter lim="800000"/>
            <a:headEnd/>
            <a:tailEnd/>
          </a:ln>
        </p:spPr>
        <p:txBody>
          <a:bodyPr>
            <a:spAutoFit/>
          </a:bodyPr>
          <a:lstStyle/>
          <a:p>
            <a:pPr algn="just">
              <a:lnSpc>
                <a:spcPct val="150000"/>
              </a:lnSpc>
              <a:spcAft>
                <a:spcPts val="600"/>
              </a:spcAft>
            </a:pPr>
            <a:r>
              <a:rPr lang="en-US" altLang="zh-CN">
                <a:latin typeface="等线"/>
                <a:ea typeface="等线"/>
              </a:rPr>
              <a:t>C 99</a:t>
            </a:r>
            <a:r>
              <a:rPr lang="zh-CN" altLang="en-US">
                <a:latin typeface="等线"/>
                <a:ea typeface="等线"/>
              </a:rPr>
              <a:t>允许使用基类型为</a:t>
            </a:r>
            <a:r>
              <a:rPr lang="en-US" altLang="zh-CN">
                <a:latin typeface="等线"/>
                <a:ea typeface="等线"/>
              </a:rPr>
              <a:t>void</a:t>
            </a:r>
            <a:r>
              <a:rPr lang="zh-CN" altLang="en-US">
                <a:latin typeface="等线"/>
                <a:ea typeface="等线"/>
              </a:rPr>
              <a:t>的指针类型。可以定义一个基类型为</a:t>
            </a:r>
            <a:r>
              <a:rPr lang="en-US" altLang="zh-CN">
                <a:latin typeface="等线"/>
                <a:ea typeface="等线"/>
              </a:rPr>
              <a:t>void</a:t>
            </a:r>
            <a:r>
              <a:rPr lang="zh-CN" altLang="en-US">
                <a:latin typeface="等线"/>
                <a:ea typeface="等线"/>
              </a:rPr>
              <a:t>的指针变量</a:t>
            </a:r>
            <a:r>
              <a:rPr lang="en-US" altLang="zh-CN">
                <a:latin typeface="等线"/>
                <a:ea typeface="等线"/>
              </a:rPr>
              <a:t>(</a:t>
            </a:r>
            <a:r>
              <a:rPr lang="zh-CN" altLang="en-US">
                <a:latin typeface="等线"/>
                <a:ea typeface="等线"/>
              </a:rPr>
              <a:t>即</a:t>
            </a:r>
            <a:r>
              <a:rPr lang="en-US" altLang="zh-CN">
                <a:latin typeface="等线"/>
                <a:ea typeface="等线"/>
              </a:rPr>
              <a:t>void*</a:t>
            </a:r>
            <a:r>
              <a:rPr lang="zh-CN" altLang="en-US">
                <a:latin typeface="等线"/>
                <a:ea typeface="等线"/>
              </a:rPr>
              <a:t>型变量</a:t>
            </a:r>
            <a:r>
              <a:rPr lang="en-US" altLang="zh-CN">
                <a:latin typeface="等线"/>
                <a:ea typeface="等线"/>
              </a:rPr>
              <a:t>)</a:t>
            </a:r>
            <a:r>
              <a:rPr lang="zh-CN" altLang="en-US">
                <a:latin typeface="等线"/>
                <a:ea typeface="等线"/>
              </a:rPr>
              <a:t>，它不指向任何类型的数据。在将它的值赋给另一指针变量时由系统对它进行类型转换，使之适合于被赋值的变量的类型。</a:t>
            </a:r>
            <a:endParaRPr lang="en-US" altLang="zh-CN">
              <a:latin typeface="等线"/>
              <a:ea typeface="等线"/>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标题 1"/>
          <p:cNvSpPr>
            <a:spLocks noGrp="1"/>
          </p:cNvSpPr>
          <p:nvPr>
            <p:ph type="title"/>
          </p:nvPr>
        </p:nvSpPr>
        <p:spPr>
          <a:xfrm>
            <a:off x="595313" y="230188"/>
            <a:ext cx="10515600" cy="952500"/>
          </a:xfrm>
        </p:spPr>
        <p:txBody>
          <a:bodyPr/>
          <a:lstStyle/>
          <a:p>
            <a:r>
              <a:rPr lang="en-US" altLang="zh-CN" smtClean="0"/>
              <a:t>void</a:t>
            </a:r>
            <a:r>
              <a:rPr lang="zh-CN" altLang="en-US" smtClean="0"/>
              <a:t>指针类型</a:t>
            </a:r>
          </a:p>
        </p:txBody>
      </p:sp>
      <p:sp>
        <p:nvSpPr>
          <p:cNvPr id="142338" name="内容占位符 2"/>
          <p:cNvSpPr>
            <a:spLocks noGrp="1"/>
          </p:cNvSpPr>
          <p:nvPr>
            <p:ph idx="1"/>
          </p:nvPr>
        </p:nvSpPr>
        <p:spPr>
          <a:xfrm>
            <a:off x="454025" y="996950"/>
            <a:ext cx="10888663" cy="552450"/>
          </a:xfrm>
        </p:spPr>
        <p:txBody>
          <a:bodyPr/>
          <a:lstStyle/>
          <a:p>
            <a:pPr marL="88900" indent="-88900">
              <a:lnSpc>
                <a:spcPct val="15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8.30】</a:t>
            </a:r>
            <a:r>
              <a:rPr lang="zh-CN" altLang="en-US" sz="2000" smtClean="0">
                <a:solidFill>
                  <a:schemeClr val="accent1"/>
                </a:solidFill>
              </a:rPr>
              <a:t>建立动态数组，输入</a:t>
            </a:r>
            <a:r>
              <a:rPr lang="en-US" altLang="zh-CN" sz="2000" smtClean="0">
                <a:solidFill>
                  <a:schemeClr val="accent1"/>
                </a:solidFill>
              </a:rPr>
              <a:t>5</a:t>
            </a:r>
            <a:r>
              <a:rPr lang="zh-CN" altLang="en-US" sz="2000" smtClean="0">
                <a:solidFill>
                  <a:schemeClr val="accent1"/>
                </a:solidFill>
              </a:rPr>
              <a:t>个学生的成绩，另外用一个函数检查其中有无低于</a:t>
            </a:r>
            <a:r>
              <a:rPr lang="en-US" altLang="zh-CN" sz="2000" smtClean="0">
                <a:solidFill>
                  <a:schemeClr val="accent1"/>
                </a:solidFill>
              </a:rPr>
              <a:t>60</a:t>
            </a:r>
            <a:r>
              <a:rPr lang="zh-CN" altLang="en-US" sz="2000" smtClean="0">
                <a:solidFill>
                  <a:schemeClr val="accent1"/>
                </a:solidFill>
              </a:rPr>
              <a:t>分的，输出不合格的成绩。</a:t>
            </a:r>
          </a:p>
        </p:txBody>
      </p:sp>
      <p:sp>
        <p:nvSpPr>
          <p:cNvPr id="11" name="圆角矩形 12">
            <a:extLst>
              <a:ext uri="{FF2B5EF4-FFF2-40B4-BE49-F238E27FC236}"/>
            </a:extLst>
          </p:cNvPr>
          <p:cNvSpPr/>
          <p:nvPr/>
        </p:nvSpPr>
        <p:spPr>
          <a:xfrm>
            <a:off x="2976563" y="1549400"/>
            <a:ext cx="7948612" cy="4997450"/>
          </a:xfrm>
          <a:prstGeom prst="roundRect">
            <a:avLst>
              <a:gd name="adj" fmla="val 1743"/>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400"/>
              <a:t>#include &lt;stdio.h&gt;</a:t>
            </a:r>
          </a:p>
          <a:p>
            <a:pPr defTabSz="363538" fontAlgn="auto">
              <a:lnSpc>
                <a:spcPct val="120000"/>
              </a:lnSpc>
              <a:spcBef>
                <a:spcPts val="0"/>
              </a:spcBef>
              <a:spcAft>
                <a:spcPts val="0"/>
              </a:spcAft>
              <a:defRPr/>
            </a:pPr>
            <a:r>
              <a:rPr lang="en-US" altLang="zh-CN" sz="1400"/>
              <a:t>#include &lt;stdlib.h&gt;				</a:t>
            </a:r>
            <a:r>
              <a:rPr lang="en-US" altLang="zh-CN" sz="1400">
                <a:solidFill>
                  <a:srgbClr val="008000"/>
                </a:solidFill>
              </a:rPr>
              <a:t>//</a:t>
            </a:r>
            <a:r>
              <a:rPr lang="zh-CN" altLang="en-US" sz="1400">
                <a:solidFill>
                  <a:srgbClr val="008000"/>
                </a:solidFill>
              </a:rPr>
              <a:t>程序中用了</a:t>
            </a:r>
            <a:r>
              <a:rPr lang="en-US" altLang="zh-CN" sz="1400">
                <a:solidFill>
                  <a:srgbClr val="008000"/>
                </a:solidFill>
              </a:rPr>
              <a:t>malloc</a:t>
            </a:r>
            <a:r>
              <a:rPr lang="zh-CN" altLang="en-US" sz="1400">
                <a:solidFill>
                  <a:srgbClr val="008000"/>
                </a:solidFill>
              </a:rPr>
              <a:t>函数，应包含</a:t>
            </a:r>
            <a:r>
              <a:rPr lang="en-US" altLang="zh-CN" sz="1400">
                <a:solidFill>
                  <a:srgbClr val="008000"/>
                </a:solidFill>
              </a:rPr>
              <a:t>stdlib.h</a:t>
            </a:r>
          </a:p>
          <a:p>
            <a:pPr defTabSz="363538" fontAlgn="auto">
              <a:lnSpc>
                <a:spcPct val="120000"/>
              </a:lnSpc>
              <a:spcBef>
                <a:spcPts val="0"/>
              </a:spcBef>
              <a:spcAft>
                <a:spcPts val="0"/>
              </a:spcAft>
              <a:defRPr/>
            </a:pPr>
            <a:r>
              <a:rPr lang="en-US" altLang="zh-CN" sz="1400"/>
              <a:t>int main()</a:t>
            </a:r>
          </a:p>
          <a:p>
            <a:pPr defTabSz="363538" fontAlgn="auto">
              <a:lnSpc>
                <a:spcPct val="120000"/>
              </a:lnSpc>
              <a:spcBef>
                <a:spcPts val="0"/>
              </a:spcBef>
              <a:spcAft>
                <a:spcPts val="0"/>
              </a:spcAft>
              <a:defRPr/>
            </a:pPr>
            <a:r>
              <a:rPr lang="en-US" altLang="zh-CN" sz="1400"/>
              <a:t>{	void check(int *);				</a:t>
            </a:r>
            <a:r>
              <a:rPr lang="en-US" altLang="zh-CN" sz="1400">
                <a:solidFill>
                  <a:srgbClr val="008000"/>
                </a:solidFill>
              </a:rPr>
              <a:t>//</a:t>
            </a:r>
            <a:r>
              <a:rPr lang="zh-CN" altLang="en-US" sz="1400">
                <a:solidFill>
                  <a:srgbClr val="008000"/>
                </a:solidFill>
              </a:rPr>
              <a:t>函数声明</a:t>
            </a:r>
          </a:p>
          <a:p>
            <a:pPr defTabSz="363538" fontAlgn="auto">
              <a:lnSpc>
                <a:spcPct val="120000"/>
              </a:lnSpc>
              <a:spcBef>
                <a:spcPts val="0"/>
              </a:spcBef>
              <a:spcAft>
                <a:spcPts val="0"/>
              </a:spcAft>
              <a:defRPr/>
            </a:pPr>
            <a:r>
              <a:rPr lang="zh-CN" altLang="en-US" sz="1400"/>
              <a:t>	</a:t>
            </a:r>
            <a:r>
              <a:rPr lang="en-US" altLang="zh-CN" sz="1400"/>
              <a:t>int *p1,i;						</a:t>
            </a:r>
            <a:r>
              <a:rPr lang="en-US" altLang="zh-CN" sz="1400">
                <a:solidFill>
                  <a:srgbClr val="008000"/>
                </a:solidFill>
              </a:rPr>
              <a:t>//p1</a:t>
            </a:r>
            <a:r>
              <a:rPr lang="zh-CN" altLang="en-US" sz="1400">
                <a:solidFill>
                  <a:srgbClr val="008000"/>
                </a:solidFill>
              </a:rPr>
              <a:t>是</a:t>
            </a:r>
            <a:r>
              <a:rPr lang="en-US" altLang="zh-CN" sz="1400">
                <a:solidFill>
                  <a:srgbClr val="008000"/>
                </a:solidFill>
              </a:rPr>
              <a:t>int</a:t>
            </a:r>
            <a:r>
              <a:rPr lang="zh-CN" altLang="en-US" sz="1400">
                <a:solidFill>
                  <a:srgbClr val="008000"/>
                </a:solidFill>
              </a:rPr>
              <a:t>型指针</a:t>
            </a:r>
          </a:p>
          <a:p>
            <a:pPr defTabSz="363538" fontAlgn="auto">
              <a:lnSpc>
                <a:spcPct val="120000"/>
              </a:lnSpc>
              <a:spcBef>
                <a:spcPts val="0"/>
              </a:spcBef>
              <a:spcAft>
                <a:spcPts val="0"/>
              </a:spcAft>
              <a:defRPr/>
            </a:pPr>
            <a:r>
              <a:rPr lang="zh-CN" altLang="en-US" sz="1400"/>
              <a:t>	</a:t>
            </a:r>
            <a:r>
              <a:rPr lang="en-US" altLang="zh-CN" sz="1400">
                <a:solidFill>
                  <a:schemeClr val="accent6"/>
                </a:solidFill>
              </a:rPr>
              <a:t>p1=(int *)malloc(5*sizeof(int));</a:t>
            </a:r>
            <a:r>
              <a:rPr lang="en-US" altLang="zh-CN" sz="1400"/>
              <a:t>	</a:t>
            </a:r>
            <a:r>
              <a:rPr lang="en-US" altLang="zh-CN" sz="1400">
                <a:solidFill>
                  <a:srgbClr val="008000"/>
                </a:solidFill>
              </a:rPr>
              <a:t>//</a:t>
            </a:r>
            <a:r>
              <a:rPr lang="zh-CN" altLang="en-US" sz="1400">
                <a:solidFill>
                  <a:srgbClr val="008000"/>
                </a:solidFill>
              </a:rPr>
              <a:t>开辟动态内存区，将地址转换成</a:t>
            </a:r>
            <a:r>
              <a:rPr lang="en-US" altLang="zh-CN" sz="1400">
                <a:solidFill>
                  <a:srgbClr val="008000"/>
                </a:solidFill>
              </a:rPr>
              <a:t>int *</a:t>
            </a:r>
            <a:r>
              <a:rPr lang="zh-CN" altLang="en-US" sz="1400">
                <a:solidFill>
                  <a:srgbClr val="008000"/>
                </a:solidFill>
              </a:rPr>
              <a:t>型，然后放在</a:t>
            </a:r>
            <a:r>
              <a:rPr lang="en-US" altLang="zh-CN" sz="1400">
                <a:solidFill>
                  <a:srgbClr val="008000"/>
                </a:solidFill>
              </a:rPr>
              <a:t>p1</a:t>
            </a:r>
            <a:r>
              <a:rPr lang="zh-CN" altLang="en-US" sz="1400">
                <a:solidFill>
                  <a:srgbClr val="008000"/>
                </a:solidFill>
              </a:rPr>
              <a:t>中</a:t>
            </a:r>
          </a:p>
          <a:p>
            <a:pPr defTabSz="363538" fontAlgn="auto">
              <a:lnSpc>
                <a:spcPct val="120000"/>
              </a:lnSpc>
              <a:spcBef>
                <a:spcPts val="0"/>
              </a:spcBef>
              <a:spcAft>
                <a:spcPts val="0"/>
              </a:spcAft>
              <a:defRPr/>
            </a:pPr>
            <a:r>
              <a:rPr lang="zh-CN" altLang="en-US" sz="1400"/>
              <a:t>	</a:t>
            </a:r>
            <a:r>
              <a:rPr lang="en-US" altLang="zh-CN" sz="1400"/>
              <a:t>for(i=0;i&lt;5;i++) </a:t>
            </a:r>
          </a:p>
          <a:p>
            <a:pPr defTabSz="363538" fontAlgn="auto">
              <a:lnSpc>
                <a:spcPct val="120000"/>
              </a:lnSpc>
              <a:spcBef>
                <a:spcPts val="0"/>
              </a:spcBef>
              <a:spcAft>
                <a:spcPts val="0"/>
              </a:spcAft>
              <a:defRPr/>
            </a:pPr>
            <a:r>
              <a:rPr lang="en-US" altLang="zh-CN" sz="1400"/>
              <a:t>		scanf("%d",p1+i);			</a:t>
            </a:r>
            <a:r>
              <a:rPr lang="en-US" altLang="zh-CN" sz="1400">
                <a:solidFill>
                  <a:srgbClr val="008000"/>
                </a:solidFill>
              </a:rPr>
              <a:t>//</a:t>
            </a:r>
            <a:r>
              <a:rPr lang="zh-CN" altLang="en-US" sz="1400">
                <a:solidFill>
                  <a:srgbClr val="008000"/>
                </a:solidFill>
              </a:rPr>
              <a:t>输入</a:t>
            </a:r>
            <a:r>
              <a:rPr lang="en-US" altLang="zh-CN" sz="1400">
                <a:solidFill>
                  <a:srgbClr val="008000"/>
                </a:solidFill>
              </a:rPr>
              <a:t>5</a:t>
            </a:r>
            <a:r>
              <a:rPr lang="zh-CN" altLang="en-US" sz="1400">
                <a:solidFill>
                  <a:srgbClr val="008000"/>
                </a:solidFill>
              </a:rPr>
              <a:t>个学生的成绩 </a:t>
            </a:r>
          </a:p>
          <a:p>
            <a:pPr defTabSz="363538" fontAlgn="auto">
              <a:lnSpc>
                <a:spcPct val="120000"/>
              </a:lnSpc>
              <a:spcBef>
                <a:spcPts val="0"/>
              </a:spcBef>
              <a:spcAft>
                <a:spcPts val="0"/>
              </a:spcAft>
              <a:defRPr/>
            </a:pPr>
            <a:r>
              <a:rPr lang="zh-CN" altLang="en-US" sz="1400"/>
              <a:t>	</a:t>
            </a:r>
            <a:r>
              <a:rPr lang="en-US" altLang="zh-CN" sz="1400"/>
              <a:t>check(p1);					</a:t>
            </a:r>
            <a:r>
              <a:rPr lang="en-US" altLang="zh-CN" sz="1400">
                <a:solidFill>
                  <a:srgbClr val="008000"/>
                </a:solidFill>
              </a:rPr>
              <a:t>//</a:t>
            </a:r>
            <a:r>
              <a:rPr lang="zh-CN" altLang="en-US" sz="1400">
                <a:solidFill>
                  <a:srgbClr val="008000"/>
                </a:solidFill>
              </a:rPr>
              <a:t>调用</a:t>
            </a:r>
            <a:r>
              <a:rPr lang="en-US" altLang="zh-CN" sz="1400">
                <a:solidFill>
                  <a:srgbClr val="008000"/>
                </a:solidFill>
              </a:rPr>
              <a:t>check</a:t>
            </a:r>
            <a:r>
              <a:rPr lang="zh-CN" altLang="en-US" sz="1400">
                <a:solidFill>
                  <a:srgbClr val="008000"/>
                </a:solidFill>
              </a:rPr>
              <a:t>函数</a:t>
            </a:r>
          </a:p>
          <a:p>
            <a:pPr defTabSz="363538" fontAlgn="auto">
              <a:lnSpc>
                <a:spcPct val="120000"/>
              </a:lnSpc>
              <a:spcBef>
                <a:spcPts val="0"/>
              </a:spcBef>
              <a:spcAft>
                <a:spcPts val="0"/>
              </a:spcAft>
              <a:defRPr/>
            </a:pPr>
            <a:r>
              <a:rPr lang="zh-CN" altLang="en-US" sz="1400"/>
              <a:t>	</a:t>
            </a:r>
            <a:r>
              <a:rPr lang="en-US" altLang="zh-CN" sz="1400"/>
              <a:t>return 0;</a:t>
            </a:r>
          </a:p>
          <a:p>
            <a:pPr defTabSz="363538" fontAlgn="auto">
              <a:lnSpc>
                <a:spcPct val="120000"/>
              </a:lnSpc>
              <a:spcBef>
                <a:spcPts val="0"/>
              </a:spcBef>
              <a:spcAft>
                <a:spcPts val="0"/>
              </a:spcAft>
              <a:defRPr/>
            </a:pPr>
            <a:r>
              <a:rPr lang="en-US" altLang="zh-CN" sz="1400"/>
              <a:t>}</a:t>
            </a:r>
          </a:p>
          <a:p>
            <a:pPr defTabSz="363538" fontAlgn="auto">
              <a:lnSpc>
                <a:spcPct val="120000"/>
              </a:lnSpc>
              <a:spcBef>
                <a:spcPts val="0"/>
              </a:spcBef>
              <a:spcAft>
                <a:spcPts val="0"/>
              </a:spcAft>
              <a:defRPr/>
            </a:pPr>
            <a:endParaRPr lang="en-US" altLang="zh-CN" sz="1400"/>
          </a:p>
          <a:p>
            <a:pPr defTabSz="363538" fontAlgn="auto">
              <a:lnSpc>
                <a:spcPct val="120000"/>
              </a:lnSpc>
              <a:spcBef>
                <a:spcPts val="0"/>
              </a:spcBef>
              <a:spcAft>
                <a:spcPts val="0"/>
              </a:spcAft>
              <a:defRPr/>
            </a:pPr>
            <a:r>
              <a:rPr lang="en-US" altLang="zh-CN" sz="1400"/>
              <a:t>void check(int *p)					</a:t>
            </a:r>
            <a:r>
              <a:rPr lang="en-US" altLang="zh-CN" sz="1400">
                <a:solidFill>
                  <a:srgbClr val="008000"/>
                </a:solidFill>
              </a:rPr>
              <a:t>//</a:t>
            </a:r>
            <a:r>
              <a:rPr lang="zh-CN" altLang="en-US" sz="1400">
                <a:solidFill>
                  <a:srgbClr val="008000"/>
                </a:solidFill>
              </a:rPr>
              <a:t>定义</a:t>
            </a:r>
            <a:r>
              <a:rPr lang="en-US" altLang="zh-CN" sz="1400">
                <a:solidFill>
                  <a:srgbClr val="008000"/>
                </a:solidFill>
              </a:rPr>
              <a:t>check</a:t>
            </a:r>
            <a:r>
              <a:rPr lang="zh-CN" altLang="en-US" sz="1400">
                <a:solidFill>
                  <a:srgbClr val="008000"/>
                </a:solidFill>
              </a:rPr>
              <a:t>函数，形参是</a:t>
            </a:r>
            <a:r>
              <a:rPr lang="en-US" altLang="zh-CN" sz="1400">
                <a:solidFill>
                  <a:srgbClr val="008000"/>
                </a:solidFill>
              </a:rPr>
              <a:t>int*</a:t>
            </a:r>
            <a:r>
              <a:rPr lang="zh-CN" altLang="en-US" sz="1400">
                <a:solidFill>
                  <a:srgbClr val="008000"/>
                </a:solidFill>
              </a:rPr>
              <a:t>指针</a:t>
            </a:r>
          </a:p>
          <a:p>
            <a:pPr defTabSz="363538" fontAlgn="auto">
              <a:lnSpc>
                <a:spcPct val="120000"/>
              </a:lnSpc>
              <a:spcBef>
                <a:spcPts val="0"/>
              </a:spcBef>
              <a:spcAft>
                <a:spcPts val="0"/>
              </a:spcAft>
              <a:defRPr/>
            </a:pPr>
            <a:r>
              <a:rPr lang="en-US" altLang="zh-CN" sz="1400"/>
              <a:t>{	int i;</a:t>
            </a:r>
          </a:p>
          <a:p>
            <a:pPr defTabSz="363538" fontAlgn="auto">
              <a:lnSpc>
                <a:spcPct val="120000"/>
              </a:lnSpc>
              <a:spcBef>
                <a:spcPts val="0"/>
              </a:spcBef>
              <a:spcAft>
                <a:spcPts val="0"/>
              </a:spcAft>
              <a:defRPr/>
            </a:pPr>
            <a:r>
              <a:rPr lang="en-US" altLang="zh-CN" sz="1400"/>
              <a:t>	printf("They are fail:");</a:t>
            </a:r>
          </a:p>
          <a:p>
            <a:pPr defTabSz="363538" fontAlgn="auto">
              <a:lnSpc>
                <a:spcPct val="120000"/>
              </a:lnSpc>
              <a:spcBef>
                <a:spcPts val="0"/>
              </a:spcBef>
              <a:spcAft>
                <a:spcPts val="0"/>
              </a:spcAft>
              <a:defRPr/>
            </a:pPr>
            <a:r>
              <a:rPr lang="en-US" altLang="zh-CN" sz="1400"/>
              <a:t>	for(i=0;i&lt;5;i++)</a:t>
            </a:r>
          </a:p>
          <a:p>
            <a:pPr defTabSz="363538" fontAlgn="auto">
              <a:lnSpc>
                <a:spcPct val="120000"/>
              </a:lnSpc>
              <a:spcBef>
                <a:spcPts val="0"/>
              </a:spcBef>
              <a:spcAft>
                <a:spcPts val="0"/>
              </a:spcAft>
              <a:defRPr/>
            </a:pPr>
            <a:r>
              <a:rPr lang="en-US" altLang="zh-CN" sz="1400"/>
              <a:t>		if(p[i]&lt;60) printf("%d ",p[i]); 	</a:t>
            </a:r>
            <a:r>
              <a:rPr lang="en-US" altLang="zh-CN" sz="1400">
                <a:solidFill>
                  <a:srgbClr val="008000"/>
                </a:solidFill>
              </a:rPr>
              <a:t>//</a:t>
            </a:r>
            <a:r>
              <a:rPr lang="zh-CN" altLang="en-US" sz="1400">
                <a:solidFill>
                  <a:srgbClr val="008000"/>
                </a:solidFill>
              </a:rPr>
              <a:t>输出不合格的成绩 </a:t>
            </a:r>
          </a:p>
          <a:p>
            <a:pPr defTabSz="363538" fontAlgn="auto">
              <a:lnSpc>
                <a:spcPct val="120000"/>
              </a:lnSpc>
              <a:spcBef>
                <a:spcPts val="0"/>
              </a:spcBef>
              <a:spcAft>
                <a:spcPts val="0"/>
              </a:spcAft>
              <a:defRPr/>
            </a:pPr>
            <a:r>
              <a:rPr lang="zh-CN" altLang="en-US" sz="1400"/>
              <a:t>	</a:t>
            </a:r>
            <a:r>
              <a:rPr lang="en-US" altLang="zh-CN" sz="1400"/>
              <a:t>printf("\n");</a:t>
            </a:r>
          </a:p>
          <a:p>
            <a:pPr defTabSz="363538" fontAlgn="auto">
              <a:lnSpc>
                <a:spcPct val="120000"/>
              </a:lnSpc>
              <a:spcBef>
                <a:spcPts val="0"/>
              </a:spcBef>
              <a:spcAft>
                <a:spcPts val="0"/>
              </a:spcAft>
              <a:defRPr/>
            </a:pPr>
            <a:r>
              <a:rPr lang="en-US" altLang="zh-CN" sz="1400"/>
              <a:t>}</a:t>
            </a:r>
            <a:endParaRPr lang="zh-CN" altLang="en-US" sz="1400" b="1" dirty="0">
              <a:solidFill>
                <a:srgbClr val="008000"/>
              </a:solidFill>
            </a:endParaRPr>
          </a:p>
        </p:txBody>
      </p:sp>
      <p:pic>
        <p:nvPicPr>
          <p:cNvPr id="142340" name="图片 4"/>
          <p:cNvPicPr>
            <a:picLocks noChangeAspect="1"/>
          </p:cNvPicPr>
          <p:nvPr/>
        </p:nvPicPr>
        <p:blipFill>
          <a:blip r:embed="rId3"/>
          <a:srcRect/>
          <a:stretch>
            <a:fillRect/>
          </a:stretch>
        </p:blipFill>
        <p:spPr bwMode="auto">
          <a:xfrm>
            <a:off x="8175625" y="5392738"/>
            <a:ext cx="3467100" cy="838200"/>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4385" name="MH_Other_4"/>
          <p:cNvCxnSpPr>
            <a:cxnSpLocks noChangeShapeType="1"/>
          </p:cNvCxnSpPr>
          <p:nvPr>
            <p:custDataLst>
              <p:tags r:id="rId2"/>
            </p:custDataLst>
          </p:nvPr>
        </p:nvCxnSpPr>
        <p:spPr bwMode="auto">
          <a:xfrm>
            <a:off x="1192213" y="1484313"/>
            <a:ext cx="10999787" cy="0"/>
          </a:xfrm>
          <a:prstGeom prst="line">
            <a:avLst/>
          </a:prstGeom>
          <a:noFill/>
          <a:ln w="28575">
            <a:solidFill>
              <a:schemeClr val="accent1"/>
            </a:solidFill>
            <a:round/>
            <a:headEnd/>
            <a:tailEnd/>
          </a:ln>
        </p:spPr>
      </p:cxnSp>
      <p:sp>
        <p:nvSpPr>
          <p:cNvPr id="3075" name="MH_Other_3"/>
          <p:cNvSpPr>
            <a:spLocks noChangeArrowheads="1"/>
          </p:cNvSpPr>
          <p:nvPr>
            <p:custDataLst>
              <p:tags r:id="rId3"/>
            </p:custDataLst>
          </p:nvPr>
        </p:nvSpPr>
        <p:spPr bwMode="auto">
          <a:xfrm>
            <a:off x="1192213" y="1628775"/>
            <a:ext cx="10999787" cy="4140200"/>
          </a:xfrm>
          <a:prstGeom prst="rect">
            <a:avLst/>
          </a:prstGeom>
          <a:solidFill>
            <a:schemeClr val="accent1"/>
          </a:solidFill>
          <a:ln>
            <a:noFill/>
          </a:ln>
          <a:extLst>
            <a:ext uri="{91240B29-F687-4F45-9708-019B960494DF}"/>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342900" indent="-342900" fontAlgn="auto">
              <a:lnSpc>
                <a:spcPct val="150000"/>
              </a:lnSpc>
              <a:spcBef>
                <a:spcPct val="0"/>
              </a:spcBef>
              <a:spcAft>
                <a:spcPts val="0"/>
              </a:spcAft>
              <a:buFont typeface="Arial" panose="020B0604020202020204" pitchFamily="34" charset="0"/>
              <a:buAutoNum type="arabicParenBoth"/>
              <a:defRPr/>
            </a:pPr>
            <a:r>
              <a:rPr lang="zh-CN" altLang="en-US" sz="1800">
                <a:solidFill>
                  <a:srgbClr val="FFFFFF"/>
                </a:solidFill>
                <a:latin typeface="+mn-ea"/>
                <a:ea typeface="+mn-ea"/>
                <a:cs typeface="+mn-cs"/>
              </a:rPr>
              <a:t>首先要准确理解指针的含义。“指针”是</a:t>
            </a:r>
            <a:r>
              <a:rPr lang="en-US" altLang="zh-CN" sz="1800">
                <a:solidFill>
                  <a:srgbClr val="FFFFFF"/>
                </a:solidFill>
                <a:latin typeface="+mn-ea"/>
                <a:ea typeface="+mn-ea"/>
                <a:cs typeface="+mn-cs"/>
              </a:rPr>
              <a:t>C</a:t>
            </a:r>
            <a:r>
              <a:rPr lang="zh-CN" altLang="en-US" sz="1800">
                <a:solidFill>
                  <a:srgbClr val="FFFFFF"/>
                </a:solidFill>
                <a:latin typeface="+mn-ea"/>
                <a:ea typeface="+mn-ea"/>
                <a:cs typeface="+mn-cs"/>
              </a:rPr>
              <a:t>语言中一个形象化的名词，形象地表示“指向”的关系，其在物理上的实现是通过地址来完成的。</a:t>
            </a:r>
            <a:endParaRPr lang="en-US" altLang="zh-CN" sz="1800">
              <a:solidFill>
                <a:srgbClr val="FFFFFF"/>
              </a:solidFill>
              <a:latin typeface="+mn-ea"/>
              <a:ea typeface="+mn-ea"/>
              <a:cs typeface="+mn-cs"/>
            </a:endParaRPr>
          </a:p>
          <a:p>
            <a:pPr marL="1028700" lvl="1" fontAlgn="auto">
              <a:lnSpc>
                <a:spcPct val="150000"/>
              </a:lnSpc>
              <a:spcBef>
                <a:spcPct val="0"/>
              </a:spcBef>
              <a:spcAft>
                <a:spcPts val="0"/>
              </a:spcAft>
              <a:defRPr/>
            </a:pPr>
            <a:r>
              <a:rPr lang="en-US" altLang="zh-CN" sz="1600">
                <a:solidFill>
                  <a:srgbClr val="FFFFFF"/>
                </a:solidFill>
                <a:latin typeface="+mn-ea"/>
                <a:ea typeface="+mn-ea"/>
                <a:cs typeface="+mn-cs"/>
              </a:rPr>
              <a:t>&amp;a</a:t>
            </a:r>
            <a:r>
              <a:rPr lang="zh-CN" altLang="en-US" sz="1600">
                <a:solidFill>
                  <a:srgbClr val="FFFFFF"/>
                </a:solidFill>
                <a:latin typeface="+mn-ea"/>
                <a:ea typeface="+mn-ea"/>
                <a:cs typeface="+mn-cs"/>
              </a:rPr>
              <a:t>是变量</a:t>
            </a:r>
            <a:r>
              <a:rPr lang="en-US" altLang="zh-CN" sz="1600">
                <a:solidFill>
                  <a:srgbClr val="FFFFFF"/>
                </a:solidFill>
                <a:latin typeface="+mn-ea"/>
                <a:ea typeface="+mn-ea"/>
                <a:cs typeface="+mn-cs"/>
              </a:rPr>
              <a:t>a</a:t>
            </a:r>
            <a:r>
              <a:rPr lang="zh-CN" altLang="en-US" sz="1600">
                <a:solidFill>
                  <a:srgbClr val="FFFFFF"/>
                </a:solidFill>
                <a:latin typeface="+mn-ea"/>
                <a:ea typeface="+mn-ea"/>
                <a:cs typeface="+mn-cs"/>
              </a:rPr>
              <a:t>的地址，也可称为变量</a:t>
            </a:r>
            <a:r>
              <a:rPr lang="en-US" altLang="zh-CN" sz="1600">
                <a:solidFill>
                  <a:srgbClr val="FFFFFF"/>
                </a:solidFill>
                <a:latin typeface="+mn-ea"/>
                <a:ea typeface="+mn-ea"/>
                <a:cs typeface="+mn-cs"/>
              </a:rPr>
              <a:t>a</a:t>
            </a:r>
            <a:r>
              <a:rPr lang="zh-CN" altLang="en-US" sz="1600">
                <a:solidFill>
                  <a:srgbClr val="FFFFFF"/>
                </a:solidFill>
                <a:latin typeface="+mn-ea"/>
                <a:ea typeface="+mn-ea"/>
                <a:cs typeface="+mn-cs"/>
              </a:rPr>
              <a:t>的指针。</a:t>
            </a:r>
          </a:p>
          <a:p>
            <a:pPr marL="1028700" lvl="1" fontAlgn="auto">
              <a:lnSpc>
                <a:spcPct val="150000"/>
              </a:lnSpc>
              <a:spcBef>
                <a:spcPct val="0"/>
              </a:spcBef>
              <a:spcAft>
                <a:spcPts val="0"/>
              </a:spcAft>
              <a:defRPr/>
            </a:pPr>
            <a:r>
              <a:rPr lang="zh-CN" altLang="en-US" sz="1600">
                <a:solidFill>
                  <a:srgbClr val="FFFFFF"/>
                </a:solidFill>
                <a:latin typeface="+mn-ea"/>
                <a:ea typeface="+mn-ea"/>
                <a:cs typeface="+mn-cs"/>
              </a:rPr>
              <a:t>指针变量是存放地址的变量，也可以说，指针变量是存放指针的变量。</a:t>
            </a:r>
          </a:p>
          <a:p>
            <a:pPr marL="1028700" lvl="1" fontAlgn="auto">
              <a:lnSpc>
                <a:spcPct val="150000"/>
              </a:lnSpc>
              <a:spcBef>
                <a:spcPct val="0"/>
              </a:spcBef>
              <a:spcAft>
                <a:spcPts val="0"/>
              </a:spcAft>
              <a:defRPr/>
            </a:pPr>
            <a:r>
              <a:rPr lang="zh-CN" altLang="en-US" sz="1600">
                <a:solidFill>
                  <a:srgbClr val="FFFFFF"/>
                </a:solidFill>
                <a:latin typeface="+mn-ea"/>
                <a:ea typeface="+mn-ea"/>
                <a:cs typeface="+mn-cs"/>
              </a:rPr>
              <a:t>指针变量的值是一个地址，也可以说，指针变量的值是一个指针。</a:t>
            </a:r>
          </a:p>
          <a:p>
            <a:pPr marL="1028700" lvl="1" fontAlgn="auto">
              <a:lnSpc>
                <a:spcPct val="150000"/>
              </a:lnSpc>
              <a:spcBef>
                <a:spcPct val="0"/>
              </a:spcBef>
              <a:spcAft>
                <a:spcPts val="0"/>
              </a:spcAft>
              <a:defRPr/>
            </a:pPr>
            <a:r>
              <a:rPr lang="zh-CN" altLang="en-US" sz="1600">
                <a:solidFill>
                  <a:srgbClr val="FFFFFF"/>
                </a:solidFill>
                <a:latin typeface="+mn-ea"/>
                <a:ea typeface="+mn-ea"/>
                <a:cs typeface="+mn-cs"/>
              </a:rPr>
              <a:t>指针变量也可称为地址变量，它的值是地址。</a:t>
            </a:r>
          </a:p>
          <a:p>
            <a:pPr marL="1028700" lvl="1" fontAlgn="auto">
              <a:lnSpc>
                <a:spcPct val="150000"/>
              </a:lnSpc>
              <a:spcBef>
                <a:spcPct val="0"/>
              </a:spcBef>
              <a:spcAft>
                <a:spcPts val="0"/>
              </a:spcAft>
              <a:defRPr/>
            </a:pPr>
            <a:r>
              <a:rPr lang="en-US" altLang="zh-CN" sz="1600">
                <a:solidFill>
                  <a:srgbClr val="FFFFFF"/>
                </a:solidFill>
                <a:latin typeface="+mn-ea"/>
                <a:ea typeface="+mn-ea"/>
                <a:cs typeface="+mn-cs"/>
              </a:rPr>
              <a:t>&amp;</a:t>
            </a:r>
            <a:r>
              <a:rPr lang="zh-CN" altLang="en-US" sz="1600">
                <a:solidFill>
                  <a:srgbClr val="FFFFFF"/>
                </a:solidFill>
                <a:latin typeface="+mn-ea"/>
                <a:ea typeface="+mn-ea"/>
                <a:cs typeface="+mn-cs"/>
              </a:rPr>
              <a:t>是取地址运算符，</a:t>
            </a:r>
            <a:r>
              <a:rPr lang="en-US" altLang="zh-CN" sz="1600">
                <a:solidFill>
                  <a:srgbClr val="FFFFFF"/>
                </a:solidFill>
                <a:latin typeface="+mn-ea"/>
                <a:ea typeface="+mn-ea"/>
                <a:cs typeface="+mn-cs"/>
              </a:rPr>
              <a:t>&amp;a</a:t>
            </a:r>
            <a:r>
              <a:rPr lang="zh-CN" altLang="en-US" sz="1600">
                <a:solidFill>
                  <a:srgbClr val="FFFFFF"/>
                </a:solidFill>
                <a:latin typeface="+mn-ea"/>
                <a:ea typeface="+mn-ea"/>
                <a:cs typeface="+mn-cs"/>
              </a:rPr>
              <a:t>是</a:t>
            </a:r>
            <a:r>
              <a:rPr lang="en-US" altLang="zh-CN" sz="1600">
                <a:solidFill>
                  <a:srgbClr val="FFFFFF"/>
                </a:solidFill>
                <a:latin typeface="+mn-ea"/>
                <a:ea typeface="+mn-ea"/>
                <a:cs typeface="+mn-cs"/>
              </a:rPr>
              <a:t>a</a:t>
            </a:r>
            <a:r>
              <a:rPr lang="zh-CN" altLang="en-US" sz="1600">
                <a:solidFill>
                  <a:srgbClr val="FFFFFF"/>
                </a:solidFill>
                <a:latin typeface="+mn-ea"/>
                <a:ea typeface="+mn-ea"/>
                <a:cs typeface="+mn-cs"/>
              </a:rPr>
              <a:t>的地址，也可以说，</a:t>
            </a:r>
            <a:r>
              <a:rPr lang="en-US" altLang="zh-CN" sz="1600">
                <a:solidFill>
                  <a:srgbClr val="FFFFFF"/>
                </a:solidFill>
                <a:latin typeface="+mn-ea"/>
                <a:ea typeface="+mn-ea"/>
                <a:cs typeface="+mn-cs"/>
              </a:rPr>
              <a:t>&amp;</a:t>
            </a:r>
            <a:r>
              <a:rPr lang="zh-CN" altLang="en-US" sz="1600">
                <a:solidFill>
                  <a:srgbClr val="FFFFFF"/>
                </a:solidFill>
                <a:latin typeface="+mn-ea"/>
                <a:ea typeface="+mn-ea"/>
                <a:cs typeface="+mn-cs"/>
              </a:rPr>
              <a:t>是取指针运算符。</a:t>
            </a:r>
            <a:r>
              <a:rPr lang="en-US" altLang="zh-CN" sz="1600">
                <a:solidFill>
                  <a:srgbClr val="FFFFFF"/>
                </a:solidFill>
                <a:latin typeface="+mn-ea"/>
                <a:ea typeface="+mn-ea"/>
                <a:cs typeface="+mn-cs"/>
              </a:rPr>
              <a:t>&amp;a</a:t>
            </a:r>
            <a:r>
              <a:rPr lang="zh-CN" altLang="en-US" sz="1600">
                <a:solidFill>
                  <a:srgbClr val="FFFFFF"/>
                </a:solidFill>
                <a:latin typeface="+mn-ea"/>
                <a:ea typeface="+mn-ea"/>
                <a:cs typeface="+mn-cs"/>
              </a:rPr>
              <a:t>是变量</a:t>
            </a:r>
            <a:r>
              <a:rPr lang="en-US" altLang="zh-CN" sz="1600">
                <a:solidFill>
                  <a:srgbClr val="FFFFFF"/>
                </a:solidFill>
                <a:latin typeface="+mn-ea"/>
                <a:ea typeface="+mn-ea"/>
                <a:cs typeface="+mn-cs"/>
              </a:rPr>
              <a:t>a</a:t>
            </a:r>
            <a:r>
              <a:rPr lang="zh-CN" altLang="en-US" sz="1600">
                <a:solidFill>
                  <a:srgbClr val="FFFFFF"/>
                </a:solidFill>
                <a:latin typeface="+mn-ea"/>
                <a:ea typeface="+mn-ea"/>
                <a:cs typeface="+mn-cs"/>
              </a:rPr>
              <a:t>的指针（即指向变量</a:t>
            </a:r>
            <a:r>
              <a:rPr lang="en-US" altLang="zh-CN" sz="1600">
                <a:solidFill>
                  <a:srgbClr val="FFFFFF"/>
                </a:solidFill>
                <a:latin typeface="+mn-ea"/>
                <a:ea typeface="+mn-ea"/>
                <a:cs typeface="+mn-cs"/>
              </a:rPr>
              <a:t>a</a:t>
            </a:r>
            <a:r>
              <a:rPr lang="zh-CN" altLang="en-US" sz="1600">
                <a:solidFill>
                  <a:srgbClr val="FFFFFF"/>
                </a:solidFill>
                <a:latin typeface="+mn-ea"/>
                <a:ea typeface="+mn-ea"/>
                <a:cs typeface="+mn-cs"/>
              </a:rPr>
              <a:t>的指针）。</a:t>
            </a:r>
          </a:p>
          <a:p>
            <a:pPr marL="1028700" lvl="1" fontAlgn="auto">
              <a:lnSpc>
                <a:spcPct val="150000"/>
              </a:lnSpc>
              <a:spcBef>
                <a:spcPct val="0"/>
              </a:spcBef>
              <a:spcAft>
                <a:spcPts val="0"/>
              </a:spcAft>
              <a:defRPr/>
            </a:pPr>
            <a:r>
              <a:rPr lang="zh-CN" altLang="en-US" sz="1600">
                <a:solidFill>
                  <a:srgbClr val="FFFFFF"/>
                </a:solidFill>
                <a:latin typeface="+mn-ea"/>
                <a:ea typeface="+mn-ea"/>
                <a:cs typeface="+mn-cs"/>
              </a:rPr>
              <a:t>数组名是一个地址，是数组首元素的地址，也可以说，数组名是一个指针，是数组首元素的指针。</a:t>
            </a:r>
          </a:p>
          <a:p>
            <a:pPr marL="1028700" lvl="1" fontAlgn="auto">
              <a:lnSpc>
                <a:spcPct val="150000"/>
              </a:lnSpc>
              <a:spcBef>
                <a:spcPct val="0"/>
              </a:spcBef>
              <a:spcAft>
                <a:spcPts val="0"/>
              </a:spcAft>
              <a:defRPr/>
            </a:pPr>
            <a:r>
              <a:rPr lang="zh-CN" altLang="en-US" sz="1600">
                <a:solidFill>
                  <a:srgbClr val="FFFFFF"/>
                </a:solidFill>
                <a:latin typeface="+mn-ea"/>
                <a:ea typeface="+mn-ea"/>
                <a:cs typeface="+mn-cs"/>
              </a:rPr>
              <a:t>函数名是一个指针</a:t>
            </a:r>
            <a:r>
              <a:rPr lang="en-US" altLang="zh-CN" sz="1600">
                <a:solidFill>
                  <a:srgbClr val="FFFFFF"/>
                </a:solidFill>
                <a:latin typeface="+mn-ea"/>
                <a:ea typeface="+mn-ea"/>
                <a:cs typeface="+mn-cs"/>
              </a:rPr>
              <a:t>(</a:t>
            </a:r>
            <a:r>
              <a:rPr lang="zh-CN" altLang="en-US" sz="1600">
                <a:solidFill>
                  <a:srgbClr val="FFFFFF"/>
                </a:solidFill>
                <a:latin typeface="+mn-ea"/>
                <a:ea typeface="+mn-ea"/>
                <a:cs typeface="+mn-cs"/>
              </a:rPr>
              <a:t>指向函数代码区的首字节</a:t>
            </a:r>
            <a:r>
              <a:rPr lang="en-US" altLang="zh-CN" sz="1600">
                <a:solidFill>
                  <a:srgbClr val="FFFFFF"/>
                </a:solidFill>
                <a:latin typeface="+mn-ea"/>
                <a:ea typeface="+mn-ea"/>
                <a:cs typeface="+mn-cs"/>
              </a:rPr>
              <a:t>)</a:t>
            </a:r>
            <a:r>
              <a:rPr lang="zh-CN" altLang="en-US" sz="1600">
                <a:solidFill>
                  <a:srgbClr val="FFFFFF"/>
                </a:solidFill>
                <a:latin typeface="+mn-ea"/>
                <a:ea typeface="+mn-ea"/>
                <a:cs typeface="+mn-cs"/>
              </a:rPr>
              <a:t>，也可以说函数名是一个地址</a:t>
            </a:r>
            <a:r>
              <a:rPr lang="en-US" altLang="zh-CN" sz="1600">
                <a:solidFill>
                  <a:srgbClr val="FFFFFF"/>
                </a:solidFill>
                <a:latin typeface="+mn-ea"/>
                <a:ea typeface="+mn-ea"/>
                <a:cs typeface="+mn-cs"/>
              </a:rPr>
              <a:t>(</a:t>
            </a:r>
            <a:r>
              <a:rPr lang="zh-CN" altLang="en-US" sz="1600">
                <a:solidFill>
                  <a:srgbClr val="FFFFFF"/>
                </a:solidFill>
                <a:latin typeface="+mn-ea"/>
                <a:ea typeface="+mn-ea"/>
                <a:cs typeface="+mn-cs"/>
              </a:rPr>
              <a:t>函数代码区首字节的地址</a:t>
            </a:r>
            <a:r>
              <a:rPr lang="en-US" altLang="zh-CN" sz="1600">
                <a:solidFill>
                  <a:srgbClr val="FFFFFF"/>
                </a:solidFill>
                <a:latin typeface="+mn-ea"/>
                <a:ea typeface="+mn-ea"/>
                <a:cs typeface="+mn-cs"/>
              </a:rPr>
              <a:t>)</a:t>
            </a:r>
            <a:r>
              <a:rPr lang="zh-CN" altLang="en-US" sz="1600">
                <a:solidFill>
                  <a:srgbClr val="FFFFFF"/>
                </a:solidFill>
                <a:latin typeface="+mn-ea"/>
                <a:ea typeface="+mn-ea"/>
                <a:cs typeface="+mn-cs"/>
              </a:rPr>
              <a:t>。</a:t>
            </a:r>
          </a:p>
          <a:p>
            <a:pPr marL="1028700" lvl="1" fontAlgn="auto">
              <a:lnSpc>
                <a:spcPct val="150000"/>
              </a:lnSpc>
              <a:spcBef>
                <a:spcPct val="0"/>
              </a:spcBef>
              <a:spcAft>
                <a:spcPts val="0"/>
              </a:spcAft>
              <a:defRPr/>
            </a:pPr>
            <a:r>
              <a:rPr lang="zh-CN" altLang="en-US" sz="1600">
                <a:solidFill>
                  <a:srgbClr val="FFFFFF"/>
                </a:solidFill>
                <a:latin typeface="+mn-ea"/>
                <a:ea typeface="+mn-ea"/>
                <a:cs typeface="+mn-cs"/>
              </a:rPr>
              <a:t>函数的实参如果是数组名，传递给形参的是一个地址，也可以说，传递给形参的是一个指针。</a:t>
            </a:r>
            <a:endParaRPr lang="en-US" altLang="zh-CN" sz="1600">
              <a:solidFill>
                <a:srgbClr val="FFFFFF"/>
              </a:solidFill>
              <a:latin typeface="+mn-ea"/>
              <a:ea typeface="+mn-ea"/>
              <a:cs typeface="+mn-cs"/>
            </a:endParaRPr>
          </a:p>
        </p:txBody>
      </p:sp>
      <p:sp>
        <p:nvSpPr>
          <p:cNvPr id="3078" name="MH_SubTitle_1"/>
          <p:cNvSpPr txBox="1">
            <a:spLocks noChangeArrowheads="1"/>
          </p:cNvSpPr>
          <p:nvPr>
            <p:custDataLst>
              <p:tags r:id="rId4"/>
            </p:custDataLst>
          </p:nvPr>
        </p:nvSpPr>
        <p:spPr bwMode="auto">
          <a:xfrm>
            <a:off x="1101725" y="485775"/>
            <a:ext cx="5432425" cy="719138"/>
          </a:xfrm>
          <a:prstGeom prst="rect">
            <a:avLst/>
          </a:prstGeom>
          <a:noFill/>
          <a:ln>
            <a:noFill/>
          </a:ln>
          <a:extLst>
            <a:ext uri="{909E8E84-426E-40DD-AFC4-6F175D3DCCD1}"/>
            <a:ext uri="{91240B29-F687-4F45-9708-019B960494DF}"/>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zh-CN" altLang="en-US" sz="3600" b="1">
                <a:latin typeface="+mn-lt"/>
                <a:ea typeface="+mn-ea"/>
                <a:cs typeface="+mn-cs"/>
              </a:rPr>
              <a:t>有关指针的小结</a:t>
            </a:r>
          </a:p>
        </p:txBody>
      </p:sp>
      <p:grpSp>
        <p:nvGrpSpPr>
          <p:cNvPr id="144388" name="组合 2"/>
          <p:cNvGrpSpPr>
            <a:grpSpLocks/>
          </p:cNvGrpSpPr>
          <p:nvPr/>
        </p:nvGrpSpPr>
        <p:grpSpPr bwMode="auto">
          <a:xfrm>
            <a:off x="538163" y="690563"/>
            <a:ext cx="563562" cy="303212"/>
            <a:chOff x="537817" y="689770"/>
            <a:chExt cx="376238" cy="203200"/>
          </a:xfrm>
        </p:grpSpPr>
        <p:sp>
          <p:nvSpPr>
            <p:cNvPr id="2" name="MH_Other_1"/>
            <p:cNvSpPr/>
            <p:nvPr>
              <p:custDataLst>
                <p:tags r:id="rId5"/>
              </p:custDataLst>
            </p:nvPr>
          </p:nvSpPr>
          <p:spPr>
            <a:xfrm>
              <a:off x="537817" y="689770"/>
              <a:ext cx="203487"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0" name="MH_Other_2"/>
            <p:cNvSpPr/>
            <p:nvPr>
              <p:custDataLst>
                <p:tags r:id="rId6"/>
              </p:custDataLst>
            </p:nvPr>
          </p:nvSpPr>
          <p:spPr>
            <a:xfrm>
              <a:off x="710568" y="689770"/>
              <a:ext cx="203487"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spTree>
    <p:custDataLst>
      <p:tags r:id="rId1"/>
    </p:custData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6433" name="MH_Other_4"/>
          <p:cNvCxnSpPr>
            <a:cxnSpLocks noChangeShapeType="1"/>
          </p:cNvCxnSpPr>
          <p:nvPr>
            <p:custDataLst>
              <p:tags r:id="rId2"/>
            </p:custDataLst>
          </p:nvPr>
        </p:nvCxnSpPr>
        <p:spPr bwMode="auto">
          <a:xfrm>
            <a:off x="1192213" y="1484313"/>
            <a:ext cx="10999787" cy="0"/>
          </a:xfrm>
          <a:prstGeom prst="line">
            <a:avLst/>
          </a:prstGeom>
          <a:noFill/>
          <a:ln w="28575">
            <a:solidFill>
              <a:schemeClr val="accent1"/>
            </a:solidFill>
            <a:round/>
            <a:headEnd/>
            <a:tailEnd/>
          </a:ln>
        </p:spPr>
      </p:cxnSp>
      <p:sp>
        <p:nvSpPr>
          <p:cNvPr id="3075" name="MH_Other_3"/>
          <p:cNvSpPr>
            <a:spLocks noChangeArrowheads="1"/>
          </p:cNvSpPr>
          <p:nvPr>
            <p:custDataLst>
              <p:tags r:id="rId3"/>
            </p:custDataLst>
          </p:nvPr>
        </p:nvSpPr>
        <p:spPr bwMode="auto">
          <a:xfrm>
            <a:off x="1192213" y="1628775"/>
            <a:ext cx="10999787" cy="4140200"/>
          </a:xfrm>
          <a:prstGeom prst="rect">
            <a:avLst/>
          </a:prstGeom>
          <a:solidFill>
            <a:schemeClr val="accent1"/>
          </a:solidFill>
          <a:ln>
            <a:noFill/>
          </a:ln>
          <a:extLst>
            <a:ext uri="{91240B29-F687-4F45-9708-019B960494DF}"/>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50000"/>
              </a:lnSpc>
              <a:spcBef>
                <a:spcPct val="0"/>
              </a:spcBef>
              <a:spcAft>
                <a:spcPts val="0"/>
              </a:spcAft>
              <a:buFont typeface="Arial" panose="020B0604020202020204" pitchFamily="34" charset="0"/>
              <a:buNone/>
              <a:defRPr/>
            </a:pPr>
            <a:r>
              <a:rPr lang="en-US" altLang="zh-CN" sz="1800">
                <a:solidFill>
                  <a:srgbClr val="FFFFFF"/>
                </a:solidFill>
                <a:latin typeface="+mn-ea"/>
                <a:ea typeface="+mn-ea"/>
                <a:cs typeface="+mn-cs"/>
              </a:rPr>
              <a:t>(2)  </a:t>
            </a:r>
            <a:r>
              <a:rPr lang="zh-CN" altLang="en-US" sz="1800">
                <a:solidFill>
                  <a:srgbClr val="FFFFFF"/>
                </a:solidFill>
                <a:latin typeface="+mn-ea"/>
                <a:ea typeface="+mn-ea"/>
                <a:cs typeface="+mn-cs"/>
              </a:rPr>
              <a:t>一个地址型的数据实际上包含</a:t>
            </a:r>
            <a:r>
              <a:rPr lang="en-US" altLang="zh-CN" sz="1800">
                <a:solidFill>
                  <a:srgbClr val="FFFFFF"/>
                </a:solidFill>
                <a:latin typeface="+mn-ea"/>
                <a:ea typeface="+mn-ea"/>
                <a:cs typeface="+mn-cs"/>
              </a:rPr>
              <a:t>3</a:t>
            </a:r>
            <a:r>
              <a:rPr lang="zh-CN" altLang="en-US" sz="1800">
                <a:solidFill>
                  <a:srgbClr val="FFFFFF"/>
                </a:solidFill>
                <a:latin typeface="+mn-ea"/>
                <a:ea typeface="+mn-ea"/>
                <a:cs typeface="+mn-cs"/>
              </a:rPr>
              <a:t>个信息：</a:t>
            </a:r>
            <a:endParaRPr lang="en-US" altLang="zh-CN" sz="1800">
              <a:solidFill>
                <a:srgbClr val="FFFFFF"/>
              </a:solidFill>
              <a:latin typeface="+mn-ea"/>
              <a:ea typeface="+mn-ea"/>
              <a:cs typeface="+mn-cs"/>
            </a:endParaRPr>
          </a:p>
          <a:p>
            <a:pPr lvl="1" fontAlgn="auto">
              <a:lnSpc>
                <a:spcPct val="150000"/>
              </a:lnSpc>
              <a:spcBef>
                <a:spcPct val="0"/>
              </a:spcBef>
              <a:spcAft>
                <a:spcPts val="0"/>
              </a:spcAft>
              <a:buFont typeface="Arial" panose="020B0604020202020204" pitchFamily="34" charset="0"/>
              <a:buNone/>
              <a:defRPr/>
            </a:pPr>
            <a:r>
              <a:rPr lang="en-US" altLang="zh-CN">
                <a:solidFill>
                  <a:srgbClr val="FFFFFF"/>
                </a:solidFill>
                <a:latin typeface="+mn-ea"/>
                <a:ea typeface="+mn-ea"/>
                <a:cs typeface="+mn-cs"/>
              </a:rPr>
              <a:t>① </a:t>
            </a:r>
            <a:r>
              <a:rPr lang="zh-CN" altLang="en-US">
                <a:solidFill>
                  <a:srgbClr val="FFFFFF"/>
                </a:solidFill>
                <a:latin typeface="+mn-ea"/>
                <a:ea typeface="+mn-ea"/>
                <a:cs typeface="+mn-cs"/>
              </a:rPr>
              <a:t>表示内存编号的纯地址。</a:t>
            </a:r>
          </a:p>
          <a:p>
            <a:pPr lvl="1" fontAlgn="auto">
              <a:lnSpc>
                <a:spcPct val="150000"/>
              </a:lnSpc>
              <a:spcBef>
                <a:spcPct val="0"/>
              </a:spcBef>
              <a:spcAft>
                <a:spcPts val="0"/>
              </a:spcAft>
              <a:buFont typeface="Arial" panose="020B0604020202020204" pitchFamily="34" charset="0"/>
              <a:buNone/>
              <a:defRPr/>
            </a:pPr>
            <a:r>
              <a:rPr lang="zh-CN" altLang="en-US">
                <a:solidFill>
                  <a:srgbClr val="FFFFFF"/>
                </a:solidFill>
                <a:latin typeface="+mn-ea"/>
                <a:ea typeface="+mn-ea"/>
                <a:cs typeface="+mn-cs"/>
              </a:rPr>
              <a:t>② 它本身的类型，即指针类型。</a:t>
            </a:r>
          </a:p>
          <a:p>
            <a:pPr lvl="1" fontAlgn="auto">
              <a:lnSpc>
                <a:spcPct val="150000"/>
              </a:lnSpc>
              <a:spcBef>
                <a:spcPct val="0"/>
              </a:spcBef>
              <a:spcAft>
                <a:spcPts val="0"/>
              </a:spcAft>
              <a:buFont typeface="Arial" panose="020B0604020202020204" pitchFamily="34" charset="0"/>
              <a:buNone/>
              <a:defRPr/>
            </a:pPr>
            <a:r>
              <a:rPr lang="zh-CN" altLang="en-US">
                <a:solidFill>
                  <a:srgbClr val="FFFFFF"/>
                </a:solidFill>
                <a:latin typeface="+mn-ea"/>
                <a:ea typeface="+mn-ea"/>
                <a:cs typeface="+mn-cs"/>
              </a:rPr>
              <a:t>③ 以它为标识的存储单元中存放的是什么类型的数据，即基类型</a:t>
            </a:r>
            <a:r>
              <a:rPr lang="zh-CN" altLang="en-US" sz="1500">
                <a:solidFill>
                  <a:srgbClr val="FFFFFF"/>
                </a:solidFill>
                <a:latin typeface="+mn-ea"/>
                <a:ea typeface="+mn-ea"/>
                <a:cs typeface="+mn-cs"/>
              </a:rPr>
              <a:t>。</a:t>
            </a:r>
            <a:endParaRPr lang="en-US" altLang="zh-CN" sz="1300">
              <a:solidFill>
                <a:srgbClr val="FFFFFF"/>
              </a:solidFill>
              <a:latin typeface="+mn-ea"/>
              <a:ea typeface="+mn-ea"/>
              <a:cs typeface="+mn-cs"/>
            </a:endParaRPr>
          </a:p>
        </p:txBody>
      </p:sp>
      <p:sp>
        <p:nvSpPr>
          <p:cNvPr id="3078" name="MH_SubTitle_1"/>
          <p:cNvSpPr txBox="1">
            <a:spLocks noChangeArrowheads="1"/>
          </p:cNvSpPr>
          <p:nvPr>
            <p:custDataLst>
              <p:tags r:id="rId4"/>
            </p:custDataLst>
          </p:nvPr>
        </p:nvSpPr>
        <p:spPr bwMode="auto">
          <a:xfrm>
            <a:off x="1101725" y="485775"/>
            <a:ext cx="5432425" cy="719138"/>
          </a:xfrm>
          <a:prstGeom prst="rect">
            <a:avLst/>
          </a:prstGeom>
          <a:noFill/>
          <a:ln>
            <a:noFill/>
          </a:ln>
          <a:extLst>
            <a:ext uri="{909E8E84-426E-40DD-AFC4-6F175D3DCCD1}"/>
            <a:ext uri="{91240B29-F687-4F45-9708-019B960494DF}"/>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zh-CN" altLang="en-US" sz="3600" b="1">
                <a:latin typeface="+mn-lt"/>
                <a:ea typeface="+mn-ea"/>
                <a:cs typeface="+mn-cs"/>
              </a:rPr>
              <a:t>有关指针的小结</a:t>
            </a:r>
          </a:p>
        </p:txBody>
      </p:sp>
      <p:grpSp>
        <p:nvGrpSpPr>
          <p:cNvPr id="146436" name="组合 2"/>
          <p:cNvGrpSpPr>
            <a:grpSpLocks/>
          </p:cNvGrpSpPr>
          <p:nvPr/>
        </p:nvGrpSpPr>
        <p:grpSpPr bwMode="auto">
          <a:xfrm>
            <a:off x="538163" y="690563"/>
            <a:ext cx="563562" cy="303212"/>
            <a:chOff x="537817" y="689770"/>
            <a:chExt cx="376238" cy="203200"/>
          </a:xfrm>
        </p:grpSpPr>
        <p:sp>
          <p:nvSpPr>
            <p:cNvPr id="2" name="MH_Other_1"/>
            <p:cNvSpPr/>
            <p:nvPr>
              <p:custDataLst>
                <p:tags r:id="rId5"/>
              </p:custDataLst>
            </p:nvPr>
          </p:nvSpPr>
          <p:spPr>
            <a:xfrm>
              <a:off x="537817" y="689770"/>
              <a:ext cx="203487"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0" name="MH_Other_2"/>
            <p:cNvSpPr/>
            <p:nvPr>
              <p:custDataLst>
                <p:tags r:id="rId6"/>
              </p:custDataLst>
            </p:nvPr>
          </p:nvSpPr>
          <p:spPr>
            <a:xfrm>
              <a:off x="710568" y="689770"/>
              <a:ext cx="203487"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sp>
        <p:nvSpPr>
          <p:cNvPr id="8" name="圆角矩形 7">
            <a:extLst>
              <a:ext uri="{FF2B5EF4-FFF2-40B4-BE49-F238E27FC236}"/>
            </a:extLst>
          </p:cNvPr>
          <p:cNvSpPr/>
          <p:nvPr/>
        </p:nvSpPr>
        <p:spPr>
          <a:xfrm>
            <a:off x="1701800" y="3524250"/>
            <a:ext cx="9261475" cy="1465263"/>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600">
                <a:solidFill>
                  <a:schemeClr val="bg1"/>
                </a:solidFill>
              </a:rPr>
              <a:t>int a;</a:t>
            </a:r>
          </a:p>
          <a:p>
            <a:pPr defTabSz="363538" fontAlgn="auto">
              <a:lnSpc>
                <a:spcPct val="120000"/>
              </a:lnSpc>
              <a:spcBef>
                <a:spcPts val="0"/>
              </a:spcBef>
              <a:spcAft>
                <a:spcPts val="0"/>
              </a:spcAft>
              <a:defRPr/>
            </a:pPr>
            <a:r>
              <a:rPr lang="en-US" altLang="zh-CN" sz="1600">
                <a:solidFill>
                  <a:srgbClr val="92D050"/>
                </a:solidFill>
              </a:rPr>
              <a:t>/</a:t>
            </a:r>
            <a:r>
              <a:rPr lang="zh-CN" altLang="en-US" sz="1600">
                <a:solidFill>
                  <a:srgbClr val="92D050"/>
                </a:solidFill>
              </a:rPr>
              <a:t>* </a:t>
            </a:r>
            <a:r>
              <a:rPr lang="en-US" altLang="zh-CN" sz="1600">
                <a:solidFill>
                  <a:srgbClr val="92D050"/>
                </a:solidFill>
              </a:rPr>
              <a:t>&amp;a</a:t>
            </a:r>
            <a:r>
              <a:rPr lang="zh-CN" altLang="en-US" sz="1600">
                <a:solidFill>
                  <a:srgbClr val="92D050"/>
                </a:solidFill>
              </a:rPr>
              <a:t>为</a:t>
            </a:r>
            <a:r>
              <a:rPr lang="en-US" altLang="zh-CN" sz="1600">
                <a:solidFill>
                  <a:srgbClr val="92D050"/>
                </a:solidFill>
              </a:rPr>
              <a:t>a</a:t>
            </a:r>
            <a:r>
              <a:rPr lang="zh-CN" altLang="en-US" sz="1600">
                <a:solidFill>
                  <a:srgbClr val="92D050"/>
                </a:solidFill>
              </a:rPr>
              <a:t>的地址，它就包括以上</a:t>
            </a:r>
            <a:r>
              <a:rPr lang="en-US" altLang="zh-CN" sz="1600">
                <a:solidFill>
                  <a:srgbClr val="92D050"/>
                </a:solidFill>
              </a:rPr>
              <a:t>3</a:t>
            </a:r>
            <a:r>
              <a:rPr lang="zh-CN" altLang="en-US" sz="1600">
                <a:solidFill>
                  <a:srgbClr val="92D050"/>
                </a:solidFill>
              </a:rPr>
              <a:t>个信息，它代表的是一个整型数据的地址，</a:t>
            </a:r>
            <a:r>
              <a:rPr lang="en-US" altLang="zh-CN" sz="1600">
                <a:solidFill>
                  <a:srgbClr val="92D050"/>
                </a:solidFill>
              </a:rPr>
              <a:t>int</a:t>
            </a:r>
            <a:r>
              <a:rPr lang="zh-CN" altLang="en-US" sz="1600">
                <a:solidFill>
                  <a:srgbClr val="92D050"/>
                </a:solidFill>
              </a:rPr>
              <a:t>是</a:t>
            </a:r>
            <a:r>
              <a:rPr lang="en-US" altLang="zh-CN" sz="1600">
                <a:solidFill>
                  <a:srgbClr val="92D050"/>
                </a:solidFill>
              </a:rPr>
              <a:t>&amp;a</a:t>
            </a:r>
            <a:r>
              <a:rPr lang="zh-CN" altLang="en-US" sz="1600">
                <a:solidFill>
                  <a:srgbClr val="92D050"/>
                </a:solidFill>
              </a:rPr>
              <a:t>的基类型</a:t>
            </a:r>
            <a:r>
              <a:rPr lang="en-US" altLang="zh-CN" sz="1600">
                <a:solidFill>
                  <a:srgbClr val="92D050"/>
                </a:solidFill>
              </a:rPr>
              <a:t>(</a:t>
            </a:r>
            <a:r>
              <a:rPr lang="zh-CN" altLang="en-US" sz="1600">
                <a:solidFill>
                  <a:srgbClr val="92D050"/>
                </a:solidFill>
              </a:rPr>
              <a:t>即它指向的是</a:t>
            </a:r>
            <a:r>
              <a:rPr lang="en-US" altLang="zh-CN" sz="1600">
                <a:solidFill>
                  <a:srgbClr val="92D050"/>
                </a:solidFill>
              </a:rPr>
              <a:t>int</a:t>
            </a:r>
            <a:r>
              <a:rPr lang="zh-CN" altLang="en-US" sz="1600">
                <a:solidFill>
                  <a:srgbClr val="92D050"/>
                </a:solidFill>
              </a:rPr>
              <a:t>型的存储单元</a:t>
            </a:r>
            <a:r>
              <a:rPr lang="en-US" altLang="zh-CN" sz="1600">
                <a:solidFill>
                  <a:srgbClr val="92D050"/>
                </a:solidFill>
              </a:rPr>
              <a:t>)</a:t>
            </a:r>
            <a:r>
              <a:rPr lang="zh-CN" altLang="en-US" sz="1600">
                <a:solidFill>
                  <a:srgbClr val="92D050"/>
                </a:solidFill>
              </a:rPr>
              <a:t>。</a:t>
            </a:r>
            <a:r>
              <a:rPr lang="en-US" altLang="zh-CN" sz="1600">
                <a:solidFill>
                  <a:srgbClr val="92D050"/>
                </a:solidFill>
              </a:rPr>
              <a:t>&amp;a</a:t>
            </a:r>
            <a:r>
              <a:rPr lang="zh-CN" altLang="en-US" sz="1600">
                <a:solidFill>
                  <a:srgbClr val="92D050"/>
                </a:solidFill>
              </a:rPr>
              <a:t>就是“指向整型数据的指针类型”或“基类型为整型的指针类型”，其类型可以表示为“</a:t>
            </a:r>
            <a:r>
              <a:rPr lang="en-US" altLang="zh-CN" sz="1600">
                <a:solidFill>
                  <a:srgbClr val="92D050"/>
                </a:solidFill>
              </a:rPr>
              <a:t>int *”</a:t>
            </a:r>
            <a:r>
              <a:rPr lang="zh-CN" altLang="en-US" sz="1600">
                <a:solidFill>
                  <a:srgbClr val="92D050"/>
                </a:solidFill>
              </a:rPr>
              <a:t>型。*</a:t>
            </a:r>
            <a:r>
              <a:rPr lang="en-US" altLang="zh-CN" sz="1600">
                <a:solidFill>
                  <a:srgbClr val="92D050"/>
                </a:solidFill>
              </a:rPr>
              <a:t>/</a:t>
            </a:r>
            <a:endParaRPr lang="zh-CN" altLang="en-US" sz="1600">
              <a:solidFill>
                <a:srgbClr val="92D050"/>
              </a:solidFill>
            </a:endParaRPr>
          </a:p>
        </p:txBody>
      </p:sp>
    </p:spTree>
    <p:custDataLst>
      <p:tags r:id="rId1"/>
    </p:custDataLst>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8481" name="MH_Other_4"/>
          <p:cNvCxnSpPr>
            <a:cxnSpLocks noChangeShapeType="1"/>
          </p:cNvCxnSpPr>
          <p:nvPr>
            <p:custDataLst>
              <p:tags r:id="rId2"/>
            </p:custDataLst>
          </p:nvPr>
        </p:nvCxnSpPr>
        <p:spPr bwMode="auto">
          <a:xfrm>
            <a:off x="1192213" y="1484313"/>
            <a:ext cx="10999787" cy="0"/>
          </a:xfrm>
          <a:prstGeom prst="line">
            <a:avLst/>
          </a:prstGeom>
          <a:noFill/>
          <a:ln w="28575">
            <a:solidFill>
              <a:schemeClr val="accent1"/>
            </a:solidFill>
            <a:round/>
            <a:headEnd/>
            <a:tailEnd/>
          </a:ln>
        </p:spPr>
      </p:cxnSp>
      <p:sp>
        <p:nvSpPr>
          <p:cNvPr id="3075" name="MH_Other_3"/>
          <p:cNvSpPr>
            <a:spLocks noChangeArrowheads="1"/>
          </p:cNvSpPr>
          <p:nvPr>
            <p:custDataLst>
              <p:tags r:id="rId3"/>
            </p:custDataLst>
          </p:nvPr>
        </p:nvSpPr>
        <p:spPr bwMode="auto">
          <a:xfrm>
            <a:off x="1192213" y="1628775"/>
            <a:ext cx="10999787" cy="4140200"/>
          </a:xfrm>
          <a:prstGeom prst="rect">
            <a:avLst/>
          </a:prstGeom>
          <a:solidFill>
            <a:schemeClr val="accent1"/>
          </a:solidFill>
          <a:ln>
            <a:noFill/>
          </a:ln>
          <a:extLst>
            <a:ext uri="{91240B29-F687-4F45-9708-019B960494DF}"/>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50000"/>
              </a:lnSpc>
              <a:spcBef>
                <a:spcPct val="0"/>
              </a:spcBef>
              <a:spcAft>
                <a:spcPts val="600"/>
              </a:spcAft>
              <a:buFont typeface="Arial" panose="020B0604020202020204" pitchFamily="34" charset="0"/>
              <a:buNone/>
              <a:defRPr/>
            </a:pPr>
            <a:r>
              <a:rPr lang="en-US" altLang="zh-CN" sz="1800">
                <a:solidFill>
                  <a:srgbClr val="FFFFFF"/>
                </a:solidFill>
                <a:latin typeface="+mn-ea"/>
                <a:ea typeface="+mn-ea"/>
                <a:cs typeface="+mn-cs"/>
              </a:rPr>
              <a:t>(3) </a:t>
            </a:r>
            <a:r>
              <a:rPr lang="zh-CN" altLang="en-US" sz="1800">
                <a:solidFill>
                  <a:srgbClr val="FFFFFF"/>
                </a:solidFill>
                <a:latin typeface="+mn-ea"/>
                <a:ea typeface="+mn-ea"/>
                <a:cs typeface="+mn-cs"/>
              </a:rPr>
              <a:t>要区别指针和指针变量。指针就是地址，而指针变量是用来存放地址的变量。</a:t>
            </a:r>
            <a:endParaRPr lang="en-US" altLang="zh-CN" sz="1800">
              <a:solidFill>
                <a:srgbClr val="FFFFFF"/>
              </a:solidFill>
              <a:latin typeface="+mn-ea"/>
              <a:ea typeface="+mn-ea"/>
              <a:cs typeface="+mn-cs"/>
            </a:endParaRPr>
          </a:p>
        </p:txBody>
      </p:sp>
      <p:sp>
        <p:nvSpPr>
          <p:cNvPr id="3078" name="MH_SubTitle_1"/>
          <p:cNvSpPr txBox="1">
            <a:spLocks noChangeArrowheads="1"/>
          </p:cNvSpPr>
          <p:nvPr>
            <p:custDataLst>
              <p:tags r:id="rId4"/>
            </p:custDataLst>
          </p:nvPr>
        </p:nvSpPr>
        <p:spPr bwMode="auto">
          <a:xfrm>
            <a:off x="1101725" y="485775"/>
            <a:ext cx="5432425" cy="719138"/>
          </a:xfrm>
          <a:prstGeom prst="rect">
            <a:avLst/>
          </a:prstGeom>
          <a:noFill/>
          <a:ln>
            <a:noFill/>
          </a:ln>
          <a:extLst>
            <a:ext uri="{909E8E84-426E-40DD-AFC4-6F175D3DCCD1}"/>
            <a:ext uri="{91240B29-F687-4F45-9708-019B960494DF}"/>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zh-CN" altLang="en-US" sz="3600" b="1">
                <a:latin typeface="+mn-lt"/>
                <a:ea typeface="+mn-ea"/>
                <a:cs typeface="+mn-cs"/>
              </a:rPr>
              <a:t>有关指针的小结</a:t>
            </a:r>
          </a:p>
        </p:txBody>
      </p:sp>
      <p:grpSp>
        <p:nvGrpSpPr>
          <p:cNvPr id="148484" name="组合 2"/>
          <p:cNvGrpSpPr>
            <a:grpSpLocks/>
          </p:cNvGrpSpPr>
          <p:nvPr/>
        </p:nvGrpSpPr>
        <p:grpSpPr bwMode="auto">
          <a:xfrm>
            <a:off x="538163" y="690563"/>
            <a:ext cx="563562" cy="303212"/>
            <a:chOff x="537817" y="689770"/>
            <a:chExt cx="376238" cy="203200"/>
          </a:xfrm>
        </p:grpSpPr>
        <p:sp>
          <p:nvSpPr>
            <p:cNvPr id="2" name="MH_Other_1"/>
            <p:cNvSpPr/>
            <p:nvPr>
              <p:custDataLst>
                <p:tags r:id="rId8"/>
              </p:custDataLst>
            </p:nvPr>
          </p:nvSpPr>
          <p:spPr>
            <a:xfrm>
              <a:off x="537817" y="689770"/>
              <a:ext cx="203487"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0" name="MH_Other_2"/>
            <p:cNvSpPr/>
            <p:nvPr>
              <p:custDataLst>
                <p:tags r:id="rId9"/>
              </p:custDataLst>
            </p:nvPr>
          </p:nvSpPr>
          <p:spPr>
            <a:xfrm>
              <a:off x="710568" y="689770"/>
              <a:ext cx="203487"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sp>
        <p:nvSpPr>
          <p:cNvPr id="4" name="矩形 3"/>
          <p:cNvSpPr/>
          <p:nvPr/>
        </p:nvSpPr>
        <p:spPr>
          <a:xfrm>
            <a:off x="1192213" y="2152650"/>
            <a:ext cx="6096000" cy="1338263"/>
          </a:xfrm>
          <a:prstGeom prst="rect">
            <a:avLst/>
          </a:prstGeom>
        </p:spPr>
        <p:txBody>
          <a:bodyPr>
            <a:spAutoFit/>
          </a:bodyPr>
          <a:lstStyle/>
          <a:p>
            <a:pPr marL="301625" indent="-301625" fontAlgn="auto">
              <a:lnSpc>
                <a:spcPct val="150000"/>
              </a:lnSpc>
              <a:spcAft>
                <a:spcPts val="600"/>
              </a:spcAft>
              <a:defRPr/>
            </a:pPr>
            <a:r>
              <a:rPr lang="en-US" altLang="zh-CN">
                <a:solidFill>
                  <a:srgbClr val="FFFFFF"/>
                </a:solidFill>
                <a:latin typeface="+mn-ea"/>
                <a:ea typeface="+mn-ea"/>
                <a:cs typeface="+mn-cs"/>
              </a:rPr>
              <a:t>(4) </a:t>
            </a:r>
            <a:r>
              <a:rPr lang="zh-CN" altLang="en-US">
                <a:solidFill>
                  <a:srgbClr val="FFFFFF"/>
                </a:solidFill>
                <a:latin typeface="+mn-ea"/>
                <a:ea typeface="+mn-ea"/>
                <a:cs typeface="+mn-cs"/>
              </a:rPr>
              <a:t>什么叫“指向”？地址就意味着指向，因为通过地址能找到具有该地址的对象。对于指针变量来说，把谁的地址存放在指针变量中，就说此指针变量指向谁。</a:t>
            </a:r>
            <a:endParaRPr lang="en-US" altLang="zh-CN">
              <a:solidFill>
                <a:srgbClr val="FFFFFF"/>
              </a:solidFill>
              <a:latin typeface="+mn-ea"/>
              <a:ea typeface="+mn-ea"/>
              <a:cs typeface="+mn-cs"/>
            </a:endParaRPr>
          </a:p>
        </p:txBody>
      </p:sp>
      <p:grpSp>
        <p:nvGrpSpPr>
          <p:cNvPr id="148486" name="组合 10"/>
          <p:cNvGrpSpPr>
            <a:grpSpLocks/>
          </p:cNvGrpSpPr>
          <p:nvPr/>
        </p:nvGrpSpPr>
        <p:grpSpPr bwMode="auto">
          <a:xfrm>
            <a:off x="7527925" y="2152650"/>
            <a:ext cx="4184650" cy="1338263"/>
            <a:chOff x="8582294" y="4088153"/>
            <a:chExt cx="4317182" cy="1338828"/>
          </a:xfrm>
        </p:grpSpPr>
        <p:sp>
          <p:nvSpPr>
            <p:cNvPr id="12" name="MH_Other_1">
              <a:extLst>
                <a:ext uri="{FF2B5EF4-FFF2-40B4-BE49-F238E27FC236}"/>
              </a:extLst>
            </p:cNvPr>
            <p:cNvSpPr/>
            <p:nvPr>
              <p:custDataLst>
                <p:tags r:id="rId5"/>
              </p:custDataLst>
            </p:nvPr>
          </p:nvSpPr>
          <p:spPr>
            <a:xfrm>
              <a:off x="8582294" y="4088153"/>
              <a:ext cx="774669" cy="522509"/>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rgbClr val="FEFFFF"/>
                  </a:solidFill>
                </a:rPr>
                <a:t>注意</a:t>
              </a:r>
            </a:p>
          </p:txBody>
        </p:sp>
        <p:sp>
          <p:nvSpPr>
            <p:cNvPr id="13" name="MH_SubTitle_1">
              <a:extLst>
                <a:ext uri="{FF2B5EF4-FFF2-40B4-BE49-F238E27FC236}"/>
              </a:extLst>
            </p:cNvPr>
            <p:cNvSpPr/>
            <p:nvPr>
              <p:custDataLst>
                <p:tags r:id="rId6"/>
              </p:custDataLst>
            </p:nvPr>
          </p:nvSpPr>
          <p:spPr>
            <a:xfrm>
              <a:off x="9371703" y="4088153"/>
              <a:ext cx="3527773" cy="133882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0"/>
                </a:spcBef>
                <a:spcAft>
                  <a:spcPts val="600"/>
                </a:spcAft>
                <a:defRPr/>
              </a:pPr>
              <a:r>
                <a:rPr lang="zh-CN" altLang="en-US" sz="1600">
                  <a:solidFill>
                    <a:schemeClr val="tx1"/>
                  </a:solidFill>
                  <a:latin typeface="+mn-ea"/>
                </a:rPr>
                <a:t>并不是任何类型数据的地址都可以存放在同一个指针变量中的，只有与指针变量的基类型相同的数据的地址才能存放在相应的指针变量中。</a:t>
              </a:r>
              <a:endParaRPr lang="zh-CN" altLang="en-US" sz="1600" dirty="0">
                <a:solidFill>
                  <a:schemeClr val="tx1"/>
                </a:solidFill>
              </a:endParaRPr>
            </a:p>
          </p:txBody>
        </p:sp>
        <p:sp>
          <p:nvSpPr>
            <p:cNvPr id="14" name="MH_Other_2">
              <a:extLst>
                <a:ext uri="{FF2B5EF4-FFF2-40B4-BE49-F238E27FC236}"/>
              </a:extLst>
            </p:cNvPr>
            <p:cNvSpPr/>
            <p:nvPr>
              <p:custDataLst>
                <p:tags r:id="rId7"/>
              </p:custDataLst>
            </p:nvPr>
          </p:nvSpPr>
          <p:spPr>
            <a:xfrm rot="16200000">
              <a:off x="12597924" y="5125430"/>
              <a:ext cx="301752" cy="301351"/>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5" name="圆角矩形 14">
            <a:extLst>
              <a:ext uri="{FF2B5EF4-FFF2-40B4-BE49-F238E27FC236}"/>
            </a:extLst>
          </p:cNvPr>
          <p:cNvSpPr/>
          <p:nvPr/>
        </p:nvSpPr>
        <p:spPr>
          <a:xfrm>
            <a:off x="1657350" y="3476625"/>
            <a:ext cx="6270625" cy="1320800"/>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600">
                <a:solidFill>
                  <a:schemeClr val="bg1"/>
                </a:solidFill>
              </a:rPr>
              <a:t>int a,*p;		</a:t>
            </a:r>
            <a:r>
              <a:rPr lang="en-US" altLang="zh-CN" sz="1600">
                <a:solidFill>
                  <a:srgbClr val="92D050"/>
                </a:solidFill>
              </a:rPr>
              <a:t>//p</a:t>
            </a:r>
            <a:r>
              <a:rPr lang="zh-CN" altLang="en-US" sz="1600">
                <a:solidFill>
                  <a:srgbClr val="92D050"/>
                </a:solidFill>
              </a:rPr>
              <a:t>是</a:t>
            </a:r>
            <a:r>
              <a:rPr lang="en-US" altLang="zh-CN" sz="1600">
                <a:solidFill>
                  <a:srgbClr val="92D050"/>
                </a:solidFill>
              </a:rPr>
              <a:t>int*</a:t>
            </a:r>
            <a:r>
              <a:rPr lang="zh-CN" altLang="en-US" sz="1600">
                <a:solidFill>
                  <a:srgbClr val="92D050"/>
                </a:solidFill>
              </a:rPr>
              <a:t>型的指针变量，基类型是</a:t>
            </a:r>
            <a:r>
              <a:rPr lang="en-US" altLang="zh-CN" sz="1600">
                <a:solidFill>
                  <a:srgbClr val="92D050"/>
                </a:solidFill>
              </a:rPr>
              <a:t>int</a:t>
            </a:r>
            <a:r>
              <a:rPr lang="zh-CN" altLang="en-US" sz="1600">
                <a:solidFill>
                  <a:srgbClr val="92D050"/>
                </a:solidFill>
              </a:rPr>
              <a:t>型 </a:t>
            </a:r>
          </a:p>
          <a:p>
            <a:pPr defTabSz="363538" fontAlgn="auto">
              <a:lnSpc>
                <a:spcPct val="120000"/>
              </a:lnSpc>
              <a:spcBef>
                <a:spcPts val="0"/>
              </a:spcBef>
              <a:spcAft>
                <a:spcPts val="0"/>
              </a:spcAft>
              <a:defRPr/>
            </a:pPr>
            <a:r>
              <a:rPr lang="en-US" altLang="zh-CN" sz="1600">
                <a:solidFill>
                  <a:schemeClr val="bg1"/>
                </a:solidFill>
              </a:rPr>
              <a:t>float b;</a:t>
            </a:r>
          </a:p>
          <a:p>
            <a:pPr defTabSz="363538" fontAlgn="auto">
              <a:lnSpc>
                <a:spcPct val="120000"/>
              </a:lnSpc>
              <a:spcBef>
                <a:spcPts val="0"/>
              </a:spcBef>
              <a:spcAft>
                <a:spcPts val="0"/>
              </a:spcAft>
              <a:defRPr/>
            </a:pPr>
            <a:r>
              <a:rPr lang="en-US" altLang="zh-CN" sz="1600">
                <a:solidFill>
                  <a:schemeClr val="bg1"/>
                </a:solidFill>
              </a:rPr>
              <a:t>p=&amp;a;		</a:t>
            </a:r>
            <a:r>
              <a:rPr lang="en-US" altLang="zh-CN" sz="1600">
                <a:solidFill>
                  <a:srgbClr val="92D050"/>
                </a:solidFill>
              </a:rPr>
              <a:t>//a</a:t>
            </a:r>
            <a:r>
              <a:rPr lang="zh-CN" altLang="en-US" sz="1600">
                <a:solidFill>
                  <a:srgbClr val="92D050"/>
                </a:solidFill>
              </a:rPr>
              <a:t>是</a:t>
            </a:r>
            <a:r>
              <a:rPr lang="en-US" altLang="zh-CN" sz="1600">
                <a:solidFill>
                  <a:srgbClr val="92D050"/>
                </a:solidFill>
              </a:rPr>
              <a:t>int</a:t>
            </a:r>
            <a:r>
              <a:rPr lang="zh-CN" altLang="en-US" sz="1600">
                <a:solidFill>
                  <a:srgbClr val="92D050"/>
                </a:solidFill>
              </a:rPr>
              <a:t>型，合法 </a:t>
            </a:r>
          </a:p>
          <a:p>
            <a:pPr defTabSz="363538" fontAlgn="auto">
              <a:lnSpc>
                <a:spcPct val="120000"/>
              </a:lnSpc>
              <a:spcBef>
                <a:spcPts val="0"/>
              </a:spcBef>
              <a:spcAft>
                <a:spcPts val="0"/>
              </a:spcAft>
              <a:defRPr/>
            </a:pPr>
            <a:r>
              <a:rPr lang="en-US" altLang="zh-CN" sz="1600">
                <a:solidFill>
                  <a:schemeClr val="bg1"/>
                </a:solidFill>
              </a:rPr>
              <a:t>p=&amp;b;		</a:t>
            </a:r>
            <a:r>
              <a:rPr lang="en-US" altLang="zh-CN" sz="1600">
                <a:solidFill>
                  <a:srgbClr val="92D050"/>
                </a:solidFill>
              </a:rPr>
              <a:t>//b</a:t>
            </a:r>
            <a:r>
              <a:rPr lang="zh-CN" altLang="en-US" sz="1600">
                <a:solidFill>
                  <a:srgbClr val="92D050"/>
                </a:solidFill>
              </a:rPr>
              <a:t>是</a:t>
            </a:r>
            <a:r>
              <a:rPr lang="en-US" altLang="zh-CN" sz="1600">
                <a:solidFill>
                  <a:srgbClr val="92D050"/>
                </a:solidFill>
              </a:rPr>
              <a:t>float</a:t>
            </a:r>
            <a:r>
              <a:rPr lang="zh-CN" altLang="en-US" sz="1600">
                <a:solidFill>
                  <a:srgbClr val="92D050"/>
                </a:solidFill>
              </a:rPr>
              <a:t>型，类型不匹配</a:t>
            </a:r>
          </a:p>
        </p:txBody>
      </p:sp>
      <p:sp>
        <p:nvSpPr>
          <p:cNvPr id="148488" name="矩形 4"/>
          <p:cNvSpPr>
            <a:spLocks noChangeArrowheads="1"/>
          </p:cNvSpPr>
          <p:nvPr/>
        </p:nvSpPr>
        <p:spPr bwMode="auto">
          <a:xfrm>
            <a:off x="1570038" y="4816475"/>
            <a:ext cx="10142537" cy="922338"/>
          </a:xfrm>
          <a:prstGeom prst="rect">
            <a:avLst/>
          </a:prstGeom>
          <a:noFill/>
          <a:ln w="9525">
            <a:noFill/>
            <a:miter lim="800000"/>
            <a:headEnd/>
            <a:tailEnd/>
          </a:ln>
        </p:spPr>
        <p:txBody>
          <a:bodyPr>
            <a:spAutoFit/>
          </a:bodyPr>
          <a:lstStyle/>
          <a:p>
            <a:pPr>
              <a:lnSpc>
                <a:spcPct val="150000"/>
              </a:lnSpc>
            </a:pPr>
            <a:r>
              <a:rPr lang="zh-CN" altLang="en-US">
                <a:solidFill>
                  <a:schemeClr val="bg1"/>
                </a:solidFill>
                <a:latin typeface="等线"/>
                <a:ea typeface="等线"/>
              </a:rPr>
              <a:t>void *指针是一种特殊的指针，不指向任何类型的数据。如果需要用此地址指向某类型的数据，应先对地址进行类型转换。</a:t>
            </a:r>
          </a:p>
        </p:txBody>
      </p:sp>
    </p:spTree>
    <p:custDataLst>
      <p:tags r:id="rId1"/>
    </p:custDataLst>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0529" name="MH_Other_4"/>
          <p:cNvCxnSpPr>
            <a:cxnSpLocks noChangeShapeType="1"/>
          </p:cNvCxnSpPr>
          <p:nvPr>
            <p:custDataLst>
              <p:tags r:id="rId2"/>
            </p:custDataLst>
          </p:nvPr>
        </p:nvCxnSpPr>
        <p:spPr bwMode="auto">
          <a:xfrm>
            <a:off x="1192213" y="1484313"/>
            <a:ext cx="10999787" cy="0"/>
          </a:xfrm>
          <a:prstGeom prst="line">
            <a:avLst/>
          </a:prstGeom>
          <a:noFill/>
          <a:ln w="28575">
            <a:solidFill>
              <a:schemeClr val="accent1"/>
            </a:solidFill>
            <a:round/>
            <a:headEnd/>
            <a:tailEnd/>
          </a:ln>
        </p:spPr>
      </p:cxnSp>
      <p:sp>
        <p:nvSpPr>
          <p:cNvPr id="3075" name="MH_Other_3"/>
          <p:cNvSpPr>
            <a:spLocks noChangeArrowheads="1"/>
          </p:cNvSpPr>
          <p:nvPr>
            <p:custDataLst>
              <p:tags r:id="rId3"/>
            </p:custDataLst>
          </p:nvPr>
        </p:nvSpPr>
        <p:spPr bwMode="auto">
          <a:xfrm>
            <a:off x="1192213" y="1628775"/>
            <a:ext cx="10999787" cy="3935413"/>
          </a:xfrm>
          <a:prstGeom prst="rect">
            <a:avLst/>
          </a:prstGeom>
          <a:solidFill>
            <a:schemeClr val="accent1"/>
          </a:solidFill>
          <a:ln>
            <a:noFill/>
          </a:ln>
          <a:extLst>
            <a:ext uri="{91240B29-F687-4F45-9708-019B960494DF}"/>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50000"/>
              </a:lnSpc>
              <a:spcBef>
                <a:spcPct val="0"/>
              </a:spcBef>
              <a:spcAft>
                <a:spcPts val="0"/>
              </a:spcAft>
              <a:buFont typeface="Arial" panose="020B0604020202020204" pitchFamily="34" charset="0"/>
              <a:buNone/>
              <a:defRPr/>
            </a:pPr>
            <a:r>
              <a:rPr lang="en-US" altLang="zh-CN" sz="1800">
                <a:solidFill>
                  <a:srgbClr val="FFFFFF"/>
                </a:solidFill>
                <a:latin typeface="+mn-ea"/>
                <a:ea typeface="+mn-ea"/>
                <a:cs typeface="+mn-cs"/>
              </a:rPr>
              <a:t>(5) </a:t>
            </a:r>
            <a:r>
              <a:rPr lang="zh-CN" altLang="en-US" sz="1800">
                <a:solidFill>
                  <a:srgbClr val="FFFFFF"/>
                </a:solidFill>
                <a:latin typeface="+mn-ea"/>
                <a:ea typeface="+mn-ea"/>
                <a:cs typeface="+mn-cs"/>
              </a:rPr>
              <a:t>要深入掌握在对数组的操作中正确地使用指针，搞清楚指针的指向。</a:t>
            </a:r>
            <a:endParaRPr lang="en-US" altLang="zh-CN" sz="1300">
              <a:solidFill>
                <a:srgbClr val="FFFFFF"/>
              </a:solidFill>
              <a:latin typeface="+mn-ea"/>
              <a:ea typeface="+mn-ea"/>
              <a:cs typeface="+mn-cs"/>
            </a:endParaRPr>
          </a:p>
        </p:txBody>
      </p:sp>
      <p:sp>
        <p:nvSpPr>
          <p:cNvPr id="3078" name="MH_SubTitle_1"/>
          <p:cNvSpPr txBox="1">
            <a:spLocks noChangeArrowheads="1"/>
          </p:cNvSpPr>
          <p:nvPr>
            <p:custDataLst>
              <p:tags r:id="rId4"/>
            </p:custDataLst>
          </p:nvPr>
        </p:nvSpPr>
        <p:spPr bwMode="auto">
          <a:xfrm>
            <a:off x="1101725" y="485775"/>
            <a:ext cx="5432425" cy="719138"/>
          </a:xfrm>
          <a:prstGeom prst="rect">
            <a:avLst/>
          </a:prstGeom>
          <a:noFill/>
          <a:ln>
            <a:noFill/>
          </a:ln>
          <a:extLst>
            <a:ext uri="{909E8E84-426E-40DD-AFC4-6F175D3DCCD1}"/>
            <a:ext uri="{91240B29-F687-4F45-9708-019B960494DF}"/>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zh-CN" altLang="en-US" sz="3600" b="1">
                <a:latin typeface="+mn-lt"/>
                <a:ea typeface="+mn-ea"/>
                <a:cs typeface="+mn-cs"/>
              </a:rPr>
              <a:t>有关指针的小结</a:t>
            </a:r>
          </a:p>
        </p:txBody>
      </p:sp>
      <p:grpSp>
        <p:nvGrpSpPr>
          <p:cNvPr id="150532" name="组合 2"/>
          <p:cNvGrpSpPr>
            <a:grpSpLocks/>
          </p:cNvGrpSpPr>
          <p:nvPr/>
        </p:nvGrpSpPr>
        <p:grpSpPr bwMode="auto">
          <a:xfrm>
            <a:off x="538163" y="690563"/>
            <a:ext cx="563562" cy="303212"/>
            <a:chOff x="537817" y="689770"/>
            <a:chExt cx="376238" cy="203200"/>
          </a:xfrm>
        </p:grpSpPr>
        <p:sp>
          <p:nvSpPr>
            <p:cNvPr id="2" name="MH_Other_1"/>
            <p:cNvSpPr/>
            <p:nvPr>
              <p:custDataLst>
                <p:tags r:id="rId5"/>
              </p:custDataLst>
            </p:nvPr>
          </p:nvSpPr>
          <p:spPr>
            <a:xfrm>
              <a:off x="537817" y="689770"/>
              <a:ext cx="203487"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0" name="MH_Other_2"/>
            <p:cNvSpPr/>
            <p:nvPr>
              <p:custDataLst>
                <p:tags r:id="rId6"/>
              </p:custDataLst>
            </p:nvPr>
          </p:nvSpPr>
          <p:spPr>
            <a:xfrm>
              <a:off x="710568" y="689770"/>
              <a:ext cx="203487"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sp>
        <p:nvSpPr>
          <p:cNvPr id="8" name="圆角矩形 7">
            <a:extLst>
              <a:ext uri="{FF2B5EF4-FFF2-40B4-BE49-F238E27FC236}"/>
            </a:extLst>
          </p:cNvPr>
          <p:cNvSpPr/>
          <p:nvPr/>
        </p:nvSpPr>
        <p:spPr>
          <a:xfrm>
            <a:off x="1614488" y="2232025"/>
            <a:ext cx="9261475" cy="763588"/>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600">
                <a:solidFill>
                  <a:schemeClr val="bg1"/>
                </a:solidFill>
              </a:rPr>
              <a:t>int *p, a[10];		</a:t>
            </a:r>
            <a:r>
              <a:rPr lang="en-US" altLang="zh-CN" sz="1600">
                <a:solidFill>
                  <a:srgbClr val="92D050"/>
                </a:solidFill>
              </a:rPr>
              <a:t>//p</a:t>
            </a:r>
            <a:r>
              <a:rPr lang="zh-CN" altLang="en-US" sz="1600">
                <a:solidFill>
                  <a:srgbClr val="92D050"/>
                </a:solidFill>
              </a:rPr>
              <a:t>是指向</a:t>
            </a:r>
            <a:r>
              <a:rPr lang="en-US" altLang="zh-CN" sz="1600">
                <a:solidFill>
                  <a:srgbClr val="92D050"/>
                </a:solidFill>
              </a:rPr>
              <a:t>int</a:t>
            </a:r>
            <a:r>
              <a:rPr lang="zh-CN" altLang="en-US" sz="1600">
                <a:solidFill>
                  <a:srgbClr val="92D050"/>
                </a:solidFill>
              </a:rPr>
              <a:t>型类型的指针变量</a:t>
            </a:r>
            <a:endParaRPr lang="en-US" altLang="zh-CN" sz="1600">
              <a:solidFill>
                <a:srgbClr val="92D050"/>
              </a:solidFill>
            </a:endParaRPr>
          </a:p>
          <a:p>
            <a:pPr defTabSz="363538" fontAlgn="auto">
              <a:lnSpc>
                <a:spcPct val="120000"/>
              </a:lnSpc>
              <a:spcBef>
                <a:spcPts val="0"/>
              </a:spcBef>
              <a:spcAft>
                <a:spcPts val="0"/>
              </a:spcAft>
              <a:defRPr/>
            </a:pPr>
            <a:r>
              <a:rPr lang="en-US" altLang="zh-CN" sz="1600">
                <a:solidFill>
                  <a:schemeClr val="bg1"/>
                </a:solidFill>
              </a:rPr>
              <a:t>p=a;			</a:t>
            </a:r>
            <a:r>
              <a:rPr lang="en-US" altLang="zh-CN" sz="1600">
                <a:solidFill>
                  <a:srgbClr val="92D050"/>
                </a:solidFill>
              </a:rPr>
              <a:t>//p</a:t>
            </a:r>
            <a:r>
              <a:rPr lang="zh-CN" altLang="en-US" sz="1600">
                <a:solidFill>
                  <a:srgbClr val="92D050"/>
                </a:solidFill>
              </a:rPr>
              <a:t>指向</a:t>
            </a:r>
            <a:r>
              <a:rPr lang="en-US" altLang="zh-CN" sz="1600">
                <a:solidFill>
                  <a:srgbClr val="92D050"/>
                </a:solidFill>
              </a:rPr>
              <a:t>a</a:t>
            </a:r>
            <a:r>
              <a:rPr lang="zh-CN" altLang="en-US" sz="1600">
                <a:solidFill>
                  <a:srgbClr val="92D050"/>
                </a:solidFill>
              </a:rPr>
              <a:t>数组的首元素</a:t>
            </a:r>
            <a:endParaRPr lang="en-US" altLang="zh-CN" sz="1600">
              <a:solidFill>
                <a:srgbClr val="92D050"/>
              </a:solidFill>
            </a:endParaRPr>
          </a:p>
        </p:txBody>
      </p:sp>
    </p:spTree>
    <p:custDataLst>
      <p:tags r:id="rId1"/>
    </p:custData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a:xfrm>
            <a:off x="566738" y="17463"/>
            <a:ext cx="10515600" cy="1325562"/>
          </a:xfrm>
        </p:spPr>
        <p:txBody>
          <a:bodyPr/>
          <a:lstStyle/>
          <a:p>
            <a:r>
              <a:rPr lang="zh-CN" altLang="en-US" smtClean="0"/>
              <a:t>指针变量作为函数参数</a:t>
            </a:r>
          </a:p>
        </p:txBody>
      </p:sp>
      <p:sp>
        <p:nvSpPr>
          <p:cNvPr id="25602" name="内容占位符 2"/>
          <p:cNvSpPr>
            <a:spLocks noGrp="1"/>
          </p:cNvSpPr>
          <p:nvPr>
            <p:ph idx="1"/>
          </p:nvPr>
        </p:nvSpPr>
        <p:spPr>
          <a:xfrm>
            <a:off x="414338" y="846138"/>
            <a:ext cx="7631112" cy="554037"/>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8.3】</a:t>
            </a:r>
            <a:r>
              <a:rPr lang="zh-CN" altLang="en-US" sz="2000" smtClean="0">
                <a:solidFill>
                  <a:schemeClr val="accent1"/>
                </a:solidFill>
              </a:rPr>
              <a:t>题目要求同例</a:t>
            </a:r>
            <a:r>
              <a:rPr lang="en-US" altLang="zh-CN" sz="2000" smtClean="0">
                <a:solidFill>
                  <a:schemeClr val="accent1"/>
                </a:solidFill>
              </a:rPr>
              <a:t>8.2</a:t>
            </a:r>
            <a:r>
              <a:rPr lang="zh-CN" altLang="en-US" sz="2000" smtClean="0">
                <a:solidFill>
                  <a:schemeClr val="accent1"/>
                </a:solidFill>
              </a:rPr>
              <a:t>，即对输入的两个整数按大小顺序输出。现用函数处理，而且用指针类型的数据作函数参数。</a:t>
            </a:r>
          </a:p>
        </p:txBody>
      </p:sp>
      <p:sp>
        <p:nvSpPr>
          <p:cNvPr id="32" name="圆角矩形 12">
            <a:extLst>
              <a:ext uri="{FF2B5EF4-FFF2-40B4-BE49-F238E27FC236}"/>
            </a:extLst>
          </p:cNvPr>
          <p:cNvSpPr/>
          <p:nvPr/>
        </p:nvSpPr>
        <p:spPr>
          <a:xfrm>
            <a:off x="393298" y="1648615"/>
            <a:ext cx="11554273" cy="227150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a:lstStyle/>
          <a:p>
            <a:pPr defTabSz="363538" fontAlgn="auto">
              <a:spcBef>
                <a:spcPts val="0"/>
              </a:spcBef>
              <a:spcAft>
                <a:spcPts val="0"/>
              </a:spcAft>
              <a:defRPr/>
            </a:pPr>
            <a:r>
              <a:rPr lang="en-US" altLang="zh-CN" sz="1400"/>
              <a:t>#include &lt;stdio.h&gt;</a:t>
            </a:r>
          </a:p>
          <a:p>
            <a:pPr defTabSz="363538" fontAlgn="auto">
              <a:spcBef>
                <a:spcPts val="0"/>
              </a:spcBef>
              <a:spcAft>
                <a:spcPts val="0"/>
              </a:spcAft>
              <a:defRPr/>
            </a:pPr>
            <a:r>
              <a:rPr lang="en-US" altLang="zh-CN" sz="1400"/>
              <a:t>int main()</a:t>
            </a:r>
          </a:p>
          <a:p>
            <a:pPr defTabSz="363538" fontAlgn="auto">
              <a:spcBef>
                <a:spcPts val="0"/>
              </a:spcBef>
              <a:spcAft>
                <a:spcPts val="0"/>
              </a:spcAft>
              <a:defRPr/>
            </a:pPr>
            <a:r>
              <a:rPr lang="en-US" altLang="zh-CN" sz="1400"/>
              <a:t>{	void swap(int *p1,int *p2);	</a:t>
            </a:r>
            <a:r>
              <a:rPr lang="en-US" altLang="zh-CN" sz="1400">
                <a:solidFill>
                  <a:srgbClr val="008000"/>
                </a:solidFill>
              </a:rPr>
              <a:t>//</a:t>
            </a:r>
            <a:r>
              <a:rPr lang="zh-CN" altLang="en-US" sz="1400">
                <a:solidFill>
                  <a:srgbClr val="008000"/>
                </a:solidFill>
              </a:rPr>
              <a:t>对</a:t>
            </a:r>
            <a:r>
              <a:rPr lang="en-US" altLang="zh-CN" sz="1400">
                <a:solidFill>
                  <a:srgbClr val="008000"/>
                </a:solidFill>
              </a:rPr>
              <a:t>swap</a:t>
            </a:r>
            <a:r>
              <a:rPr lang="zh-CN" altLang="en-US" sz="1400">
                <a:solidFill>
                  <a:srgbClr val="008000"/>
                </a:solidFill>
              </a:rPr>
              <a:t>函数的声明 </a:t>
            </a:r>
          </a:p>
          <a:p>
            <a:pPr defTabSz="363538" fontAlgn="auto">
              <a:spcBef>
                <a:spcPts val="0"/>
              </a:spcBef>
              <a:spcAft>
                <a:spcPts val="0"/>
              </a:spcAft>
              <a:defRPr/>
            </a:pPr>
            <a:r>
              <a:rPr lang="zh-CN" altLang="en-US" sz="1400"/>
              <a:t>	</a:t>
            </a:r>
            <a:r>
              <a:rPr lang="en-US" altLang="zh-CN" sz="1400"/>
              <a:t>int a,b;</a:t>
            </a:r>
          </a:p>
          <a:p>
            <a:pPr defTabSz="363538" fontAlgn="auto">
              <a:spcBef>
                <a:spcPts val="0"/>
              </a:spcBef>
              <a:spcAft>
                <a:spcPts val="0"/>
              </a:spcAft>
              <a:defRPr/>
            </a:pPr>
            <a:r>
              <a:rPr lang="en-US" altLang="zh-CN" sz="1400"/>
              <a:t>	int *pointer_1,*pointer_2;	</a:t>
            </a:r>
            <a:r>
              <a:rPr lang="en-US" altLang="zh-CN" sz="1400">
                <a:solidFill>
                  <a:srgbClr val="008000"/>
                </a:solidFill>
              </a:rPr>
              <a:t>//</a:t>
            </a:r>
            <a:r>
              <a:rPr lang="zh-CN" altLang="en-US" sz="1400">
                <a:solidFill>
                  <a:srgbClr val="008000"/>
                </a:solidFill>
              </a:rPr>
              <a:t>定义两个</a:t>
            </a:r>
            <a:r>
              <a:rPr lang="en-US" altLang="zh-CN" sz="1400">
                <a:solidFill>
                  <a:srgbClr val="008000"/>
                </a:solidFill>
              </a:rPr>
              <a:t>int *</a:t>
            </a:r>
            <a:r>
              <a:rPr lang="zh-CN" altLang="en-US" sz="1400">
                <a:solidFill>
                  <a:srgbClr val="008000"/>
                </a:solidFill>
              </a:rPr>
              <a:t>型的指针变量</a:t>
            </a:r>
          </a:p>
          <a:p>
            <a:pPr defTabSz="363538" fontAlgn="auto">
              <a:spcBef>
                <a:spcPts val="0"/>
              </a:spcBef>
              <a:spcAft>
                <a:spcPts val="0"/>
              </a:spcAft>
              <a:defRPr/>
            </a:pPr>
            <a:r>
              <a:rPr lang="zh-CN" altLang="en-US" sz="1400"/>
              <a:t>	</a:t>
            </a:r>
            <a:r>
              <a:rPr lang="en-US" altLang="zh-CN" sz="1400"/>
              <a:t>printf("please enter a and b:");</a:t>
            </a:r>
          </a:p>
          <a:p>
            <a:pPr defTabSz="363538" fontAlgn="auto">
              <a:spcBef>
                <a:spcPts val="0"/>
              </a:spcBef>
              <a:spcAft>
                <a:spcPts val="0"/>
              </a:spcAft>
              <a:defRPr/>
            </a:pPr>
            <a:r>
              <a:rPr lang="en-US" altLang="zh-CN" sz="1400"/>
              <a:t>	scanf("%d,%d",&amp;a,&amp;b);		</a:t>
            </a:r>
            <a:r>
              <a:rPr lang="en-US" altLang="zh-CN" sz="1400">
                <a:solidFill>
                  <a:srgbClr val="008000"/>
                </a:solidFill>
              </a:rPr>
              <a:t>//</a:t>
            </a:r>
            <a:r>
              <a:rPr lang="zh-CN" altLang="en-US" sz="1400">
                <a:solidFill>
                  <a:srgbClr val="008000"/>
                </a:solidFill>
              </a:rPr>
              <a:t>输入两个整数</a:t>
            </a:r>
          </a:p>
          <a:p>
            <a:pPr defTabSz="363538" fontAlgn="auto">
              <a:spcBef>
                <a:spcPts val="0"/>
              </a:spcBef>
              <a:spcAft>
                <a:spcPts val="0"/>
              </a:spcAft>
              <a:defRPr/>
            </a:pPr>
            <a:r>
              <a:rPr lang="zh-CN" altLang="en-US" sz="1400"/>
              <a:t>	</a:t>
            </a:r>
            <a:r>
              <a:rPr lang="en-US" altLang="zh-CN" sz="1400"/>
              <a:t>pointer_1=&amp;a;			</a:t>
            </a:r>
            <a:r>
              <a:rPr lang="en-US" altLang="zh-CN" sz="1400">
                <a:solidFill>
                  <a:srgbClr val="008000"/>
                </a:solidFill>
              </a:rPr>
              <a:t>//</a:t>
            </a:r>
            <a:r>
              <a:rPr lang="zh-CN" altLang="en-US" sz="1400">
                <a:solidFill>
                  <a:srgbClr val="008000"/>
                </a:solidFill>
              </a:rPr>
              <a:t>使</a:t>
            </a:r>
            <a:r>
              <a:rPr lang="en-US" altLang="zh-CN" sz="1400">
                <a:solidFill>
                  <a:srgbClr val="008000"/>
                </a:solidFill>
              </a:rPr>
              <a:t>pointer_1</a:t>
            </a:r>
            <a:r>
              <a:rPr lang="zh-CN" altLang="en-US" sz="1400">
                <a:solidFill>
                  <a:srgbClr val="008000"/>
                </a:solidFill>
              </a:rPr>
              <a:t>指向</a:t>
            </a:r>
            <a:r>
              <a:rPr lang="en-US" altLang="zh-CN" sz="1400">
                <a:solidFill>
                  <a:srgbClr val="008000"/>
                </a:solidFill>
              </a:rPr>
              <a:t>a</a:t>
            </a:r>
          </a:p>
          <a:p>
            <a:pPr defTabSz="363538" fontAlgn="auto">
              <a:spcBef>
                <a:spcPts val="0"/>
              </a:spcBef>
              <a:spcAft>
                <a:spcPts val="0"/>
              </a:spcAft>
              <a:defRPr/>
            </a:pPr>
            <a:r>
              <a:rPr lang="en-US" altLang="zh-CN" sz="1400"/>
              <a:t>	pointer_2=&amp;b;			</a:t>
            </a:r>
            <a:r>
              <a:rPr lang="en-US" altLang="zh-CN" sz="1400">
                <a:solidFill>
                  <a:srgbClr val="008000"/>
                </a:solidFill>
              </a:rPr>
              <a:t>//</a:t>
            </a:r>
            <a:r>
              <a:rPr lang="zh-CN" altLang="en-US" sz="1400">
                <a:solidFill>
                  <a:srgbClr val="008000"/>
                </a:solidFill>
              </a:rPr>
              <a:t>使</a:t>
            </a:r>
            <a:r>
              <a:rPr lang="en-US" altLang="zh-CN" sz="1400">
                <a:solidFill>
                  <a:srgbClr val="008000"/>
                </a:solidFill>
              </a:rPr>
              <a:t>pointer_2</a:t>
            </a:r>
            <a:r>
              <a:rPr lang="zh-CN" altLang="en-US" sz="1400">
                <a:solidFill>
                  <a:srgbClr val="008000"/>
                </a:solidFill>
              </a:rPr>
              <a:t>指向</a:t>
            </a:r>
            <a:r>
              <a:rPr lang="en-US" altLang="zh-CN" sz="1400">
                <a:solidFill>
                  <a:srgbClr val="008000"/>
                </a:solidFill>
              </a:rPr>
              <a:t>b </a:t>
            </a:r>
          </a:p>
          <a:p>
            <a:pPr defTabSz="363538" fontAlgn="auto">
              <a:spcBef>
                <a:spcPts val="0"/>
              </a:spcBef>
              <a:spcAft>
                <a:spcPts val="0"/>
              </a:spcAft>
              <a:defRPr/>
            </a:pPr>
            <a:r>
              <a:rPr lang="en-US" altLang="zh-CN" sz="1400"/>
              <a:t>	if(a&lt;b) swap(pointer_1,pointer_2); </a:t>
            </a:r>
            <a:r>
              <a:rPr lang="en-US" altLang="zh-CN" sz="1400">
                <a:solidFill>
                  <a:srgbClr val="008000"/>
                </a:solidFill>
              </a:rPr>
              <a:t>//</a:t>
            </a:r>
            <a:r>
              <a:rPr lang="zh-CN" altLang="en-US" sz="1400">
                <a:solidFill>
                  <a:srgbClr val="008000"/>
                </a:solidFill>
              </a:rPr>
              <a:t>如果</a:t>
            </a:r>
            <a:r>
              <a:rPr lang="en-US" altLang="zh-CN" sz="1400">
                <a:solidFill>
                  <a:srgbClr val="008000"/>
                </a:solidFill>
              </a:rPr>
              <a:t>a&lt;b</a:t>
            </a:r>
            <a:r>
              <a:rPr lang="zh-CN" altLang="en-US" sz="1400">
                <a:solidFill>
                  <a:srgbClr val="008000"/>
                </a:solidFill>
              </a:rPr>
              <a:t>，调用</a:t>
            </a:r>
            <a:r>
              <a:rPr lang="en-US" altLang="zh-CN" sz="1400">
                <a:solidFill>
                  <a:srgbClr val="008000"/>
                </a:solidFill>
              </a:rPr>
              <a:t>swap</a:t>
            </a:r>
            <a:r>
              <a:rPr lang="zh-CN" altLang="en-US" sz="1400">
                <a:solidFill>
                  <a:srgbClr val="008000"/>
                </a:solidFill>
              </a:rPr>
              <a:t>函数</a:t>
            </a:r>
          </a:p>
          <a:p>
            <a:pPr defTabSz="363538" fontAlgn="auto">
              <a:spcBef>
                <a:spcPts val="0"/>
              </a:spcBef>
              <a:spcAft>
                <a:spcPts val="0"/>
              </a:spcAft>
              <a:defRPr/>
            </a:pPr>
            <a:r>
              <a:rPr lang="zh-CN" altLang="en-US" sz="1400"/>
              <a:t>	</a:t>
            </a:r>
            <a:r>
              <a:rPr lang="en-US" altLang="zh-CN" sz="1400"/>
              <a:t>printf("max=%d,min=%d\n",a,b); 	</a:t>
            </a:r>
            <a:r>
              <a:rPr lang="en-US" altLang="zh-CN" sz="1400">
                <a:solidFill>
                  <a:srgbClr val="008000"/>
                </a:solidFill>
              </a:rPr>
              <a:t>//</a:t>
            </a:r>
            <a:r>
              <a:rPr lang="zh-CN" altLang="en-US" sz="1400">
                <a:solidFill>
                  <a:srgbClr val="008000"/>
                </a:solidFill>
              </a:rPr>
              <a:t>输出结果</a:t>
            </a:r>
          </a:p>
          <a:p>
            <a:pPr defTabSz="363538" fontAlgn="auto">
              <a:spcBef>
                <a:spcPts val="0"/>
              </a:spcBef>
              <a:spcAft>
                <a:spcPts val="0"/>
              </a:spcAft>
              <a:defRPr/>
            </a:pPr>
            <a:r>
              <a:rPr lang="zh-CN" altLang="en-US" sz="1400"/>
              <a:t>	</a:t>
            </a:r>
            <a:r>
              <a:rPr lang="en-US" altLang="zh-CN" sz="1400"/>
              <a:t>return 0;</a:t>
            </a:r>
          </a:p>
          <a:p>
            <a:pPr defTabSz="363538" fontAlgn="auto">
              <a:spcBef>
                <a:spcPts val="0"/>
              </a:spcBef>
              <a:spcAft>
                <a:spcPts val="0"/>
              </a:spcAft>
              <a:defRPr/>
            </a:pPr>
            <a:r>
              <a:rPr lang="en-US" altLang="zh-CN" sz="1400"/>
              <a:t>}</a:t>
            </a:r>
          </a:p>
          <a:p>
            <a:pPr defTabSz="363538" fontAlgn="auto">
              <a:spcBef>
                <a:spcPts val="0"/>
              </a:spcBef>
              <a:spcAft>
                <a:spcPts val="0"/>
              </a:spcAft>
              <a:defRPr/>
            </a:pPr>
            <a:endParaRPr lang="en-US" altLang="zh-CN" sz="1400"/>
          </a:p>
          <a:p>
            <a:pPr defTabSz="363538" fontAlgn="auto">
              <a:spcBef>
                <a:spcPts val="0"/>
              </a:spcBef>
              <a:spcAft>
                <a:spcPts val="0"/>
              </a:spcAft>
              <a:defRPr/>
            </a:pPr>
            <a:r>
              <a:rPr lang="en-US" altLang="zh-CN" sz="1400"/>
              <a:t>void swap(int *p1,int *p2)			</a:t>
            </a:r>
            <a:r>
              <a:rPr lang="en-US" altLang="zh-CN" sz="1400">
                <a:solidFill>
                  <a:srgbClr val="008000"/>
                </a:solidFill>
              </a:rPr>
              <a:t>//</a:t>
            </a:r>
            <a:r>
              <a:rPr lang="zh-CN" altLang="en-US" sz="1400">
                <a:solidFill>
                  <a:srgbClr val="008000"/>
                </a:solidFill>
              </a:rPr>
              <a:t>定义</a:t>
            </a:r>
            <a:r>
              <a:rPr lang="en-US" altLang="zh-CN" sz="1400">
                <a:solidFill>
                  <a:srgbClr val="008000"/>
                </a:solidFill>
              </a:rPr>
              <a:t>swap</a:t>
            </a:r>
            <a:r>
              <a:rPr lang="zh-CN" altLang="en-US" sz="1400">
                <a:solidFill>
                  <a:srgbClr val="008000"/>
                </a:solidFill>
              </a:rPr>
              <a:t>函数</a:t>
            </a:r>
          </a:p>
          <a:p>
            <a:pPr defTabSz="363538" fontAlgn="auto">
              <a:spcBef>
                <a:spcPts val="0"/>
              </a:spcBef>
              <a:spcAft>
                <a:spcPts val="0"/>
              </a:spcAft>
              <a:defRPr/>
            </a:pPr>
            <a:r>
              <a:rPr lang="en-US" altLang="zh-CN" sz="1400"/>
              <a:t>{	int temp;</a:t>
            </a:r>
          </a:p>
          <a:p>
            <a:pPr defTabSz="363538" fontAlgn="auto">
              <a:spcBef>
                <a:spcPts val="0"/>
              </a:spcBef>
              <a:spcAft>
                <a:spcPts val="0"/>
              </a:spcAft>
              <a:defRPr/>
            </a:pPr>
            <a:r>
              <a:rPr lang="en-US" altLang="zh-CN" sz="1400"/>
              <a:t>	</a:t>
            </a:r>
            <a:r>
              <a:rPr lang="en-US" altLang="zh-CN" sz="1400">
                <a:solidFill>
                  <a:schemeClr val="accent6"/>
                </a:solidFill>
              </a:rPr>
              <a:t>temp=*p1;</a:t>
            </a:r>
            <a:r>
              <a:rPr lang="en-US" altLang="zh-CN" sz="1400"/>
              <a:t>					</a:t>
            </a:r>
            <a:r>
              <a:rPr lang="en-US" altLang="zh-CN" sz="1400">
                <a:solidFill>
                  <a:srgbClr val="008000"/>
                </a:solidFill>
              </a:rPr>
              <a:t>//</a:t>
            </a:r>
            <a:r>
              <a:rPr lang="zh-CN" altLang="en-US" sz="1400">
                <a:solidFill>
                  <a:srgbClr val="008000"/>
                </a:solidFill>
              </a:rPr>
              <a:t>使*</a:t>
            </a:r>
            <a:r>
              <a:rPr lang="en-US" altLang="zh-CN" sz="1400">
                <a:solidFill>
                  <a:srgbClr val="008000"/>
                </a:solidFill>
              </a:rPr>
              <a:t>p1</a:t>
            </a:r>
            <a:r>
              <a:rPr lang="zh-CN" altLang="en-US" sz="1400">
                <a:solidFill>
                  <a:srgbClr val="008000"/>
                </a:solidFill>
              </a:rPr>
              <a:t>和*</a:t>
            </a:r>
            <a:r>
              <a:rPr lang="en-US" altLang="zh-CN" sz="1400">
                <a:solidFill>
                  <a:srgbClr val="008000"/>
                </a:solidFill>
              </a:rPr>
              <a:t>p2</a:t>
            </a:r>
            <a:r>
              <a:rPr lang="zh-CN" altLang="en-US" sz="1400">
                <a:solidFill>
                  <a:srgbClr val="008000"/>
                </a:solidFill>
              </a:rPr>
              <a:t>互换</a:t>
            </a:r>
          </a:p>
          <a:p>
            <a:pPr defTabSz="363538" fontAlgn="auto">
              <a:spcBef>
                <a:spcPts val="0"/>
              </a:spcBef>
              <a:spcAft>
                <a:spcPts val="0"/>
              </a:spcAft>
              <a:defRPr/>
            </a:pPr>
            <a:r>
              <a:rPr lang="zh-CN" altLang="en-US" sz="1400"/>
              <a:t>	</a:t>
            </a:r>
            <a:r>
              <a:rPr lang="zh-CN" altLang="en-US" sz="1400">
                <a:solidFill>
                  <a:schemeClr val="accent6"/>
                </a:solidFill>
              </a:rPr>
              <a:t>*</a:t>
            </a:r>
            <a:r>
              <a:rPr lang="en-US" altLang="zh-CN" sz="1400">
                <a:solidFill>
                  <a:schemeClr val="accent6"/>
                </a:solidFill>
              </a:rPr>
              <a:t>p1=*p2;</a:t>
            </a:r>
          </a:p>
          <a:p>
            <a:pPr defTabSz="363538" fontAlgn="auto">
              <a:spcBef>
                <a:spcPts val="0"/>
              </a:spcBef>
              <a:spcAft>
                <a:spcPts val="0"/>
              </a:spcAft>
              <a:defRPr/>
            </a:pPr>
            <a:r>
              <a:rPr lang="en-US" altLang="zh-CN" sz="1400"/>
              <a:t>	</a:t>
            </a:r>
            <a:r>
              <a:rPr lang="en-US" altLang="zh-CN" sz="1400">
                <a:solidFill>
                  <a:schemeClr val="accent6"/>
                </a:solidFill>
              </a:rPr>
              <a:t>*p2=temp;</a:t>
            </a:r>
          </a:p>
          <a:p>
            <a:pPr defTabSz="363538" fontAlgn="auto">
              <a:spcBef>
                <a:spcPts val="0"/>
              </a:spcBef>
              <a:spcAft>
                <a:spcPts val="0"/>
              </a:spcAft>
              <a:defRPr/>
            </a:pPr>
            <a:r>
              <a:rPr lang="en-US" altLang="zh-CN" sz="1400"/>
              <a:t>}	</a:t>
            </a:r>
            <a:r>
              <a:rPr lang="en-US" altLang="zh-CN" sz="1400" b="1">
                <a:solidFill>
                  <a:srgbClr val="FF0000"/>
                </a:solidFill>
              </a:rPr>
              <a:t>//</a:t>
            </a:r>
            <a:r>
              <a:rPr lang="zh-CN" altLang="en-US" sz="1400" b="1">
                <a:solidFill>
                  <a:srgbClr val="FF0000"/>
                </a:solidFill>
              </a:rPr>
              <a:t>本例交换</a:t>
            </a:r>
            <a:r>
              <a:rPr lang="en-US" altLang="zh-CN" sz="1400" b="1">
                <a:solidFill>
                  <a:srgbClr val="FF0000"/>
                </a:solidFill>
              </a:rPr>
              <a:t>a</a:t>
            </a:r>
            <a:r>
              <a:rPr lang="zh-CN" altLang="en-US" sz="1400" b="1">
                <a:solidFill>
                  <a:srgbClr val="FF0000"/>
                </a:solidFill>
              </a:rPr>
              <a:t>和</a:t>
            </a:r>
            <a:r>
              <a:rPr lang="en-US" altLang="zh-CN" sz="1400" b="1">
                <a:solidFill>
                  <a:srgbClr val="FF0000"/>
                </a:solidFill>
              </a:rPr>
              <a:t>b</a:t>
            </a:r>
            <a:r>
              <a:rPr lang="zh-CN" altLang="en-US" sz="1400" b="1">
                <a:solidFill>
                  <a:srgbClr val="FF0000"/>
                </a:solidFill>
              </a:rPr>
              <a:t>的值，而</a:t>
            </a:r>
            <a:r>
              <a:rPr lang="en-US" altLang="zh-CN" sz="1400" b="1">
                <a:solidFill>
                  <a:srgbClr val="FF0000"/>
                </a:solidFill>
              </a:rPr>
              <a:t>p1</a:t>
            </a:r>
            <a:r>
              <a:rPr lang="zh-CN" altLang="en-US" sz="1400" b="1">
                <a:solidFill>
                  <a:srgbClr val="FF0000"/>
                </a:solidFill>
              </a:rPr>
              <a:t>和</a:t>
            </a:r>
            <a:r>
              <a:rPr lang="en-US" altLang="zh-CN" sz="1400" b="1">
                <a:solidFill>
                  <a:srgbClr val="FF0000"/>
                </a:solidFill>
              </a:rPr>
              <a:t>p2</a:t>
            </a:r>
            <a:r>
              <a:rPr lang="zh-CN" altLang="en-US" sz="1400" b="1">
                <a:solidFill>
                  <a:srgbClr val="FF0000"/>
                </a:solidFill>
              </a:rPr>
              <a:t>的值不变。这恰和例</a:t>
            </a:r>
            <a:r>
              <a:rPr lang="en-US" altLang="zh-CN" sz="1400" b="1">
                <a:solidFill>
                  <a:srgbClr val="FF0000"/>
                </a:solidFill>
              </a:rPr>
              <a:t>8.2</a:t>
            </a:r>
            <a:r>
              <a:rPr lang="zh-CN" altLang="en-US" sz="1400" b="1">
                <a:solidFill>
                  <a:srgbClr val="FF0000"/>
                </a:solidFill>
              </a:rPr>
              <a:t>相反</a:t>
            </a:r>
            <a:endParaRPr lang="en-US" altLang="zh-CN" sz="1400" b="1" dirty="0">
              <a:solidFill>
                <a:srgbClr val="FF0000"/>
              </a:solidFill>
            </a:endParaRPr>
          </a:p>
        </p:txBody>
      </p:sp>
      <p:cxnSp>
        <p:nvCxnSpPr>
          <p:cNvPr id="20" name="直接连接符 19">
            <a:extLst>
              <a:ext uri="{FF2B5EF4-FFF2-40B4-BE49-F238E27FC236}"/>
            </a:extLst>
          </p:cNvPr>
          <p:cNvCxnSpPr>
            <a:cxnSpLocks/>
          </p:cNvCxnSpPr>
          <p:nvPr/>
        </p:nvCxnSpPr>
        <p:spPr>
          <a:xfrm>
            <a:off x="6003925" y="1647825"/>
            <a:ext cx="0" cy="2271713"/>
          </a:xfrm>
          <a:prstGeom prst="line">
            <a:avLst/>
          </a:prstGeom>
        </p:spPr>
        <p:style>
          <a:lnRef idx="1">
            <a:schemeClr val="accent1"/>
          </a:lnRef>
          <a:fillRef idx="0">
            <a:schemeClr val="accent1"/>
          </a:fillRef>
          <a:effectRef idx="0">
            <a:schemeClr val="accent1"/>
          </a:effectRef>
          <a:fontRef idx="minor">
            <a:schemeClr val="tx1"/>
          </a:fontRef>
        </p:style>
      </p:cxnSp>
      <p:grpSp>
        <p:nvGrpSpPr>
          <p:cNvPr id="25605" name="组合 20"/>
          <p:cNvGrpSpPr>
            <a:grpSpLocks/>
          </p:cNvGrpSpPr>
          <p:nvPr/>
        </p:nvGrpSpPr>
        <p:grpSpPr bwMode="auto">
          <a:xfrm>
            <a:off x="5840413" y="2043113"/>
            <a:ext cx="325437" cy="258762"/>
            <a:chOff x="5926033" y="1926699"/>
            <a:chExt cx="325496" cy="260107"/>
          </a:xfrm>
        </p:grpSpPr>
        <p:sp>
          <p:nvSpPr>
            <p:cNvPr id="22" name="MH_Other_2">
              <a:extLst>
                <a:ext uri="{FF2B5EF4-FFF2-40B4-BE49-F238E27FC236}"/>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3" name="MH_Other_3">
              <a:extLst>
                <a:ext uri="{FF2B5EF4-FFF2-40B4-BE49-F238E27FC236}"/>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4" name="MH_Other_4">
              <a:extLst>
                <a:ext uri="{FF2B5EF4-FFF2-40B4-BE49-F238E27FC236}"/>
              </a:extLst>
            </p:cNvPr>
            <p:cNvSpPr/>
            <p:nvPr>
              <p:custDataLst>
                <p:tags r:id="rId9"/>
              </p:custDataLst>
            </p:nvPr>
          </p:nvSpPr>
          <p:spPr>
            <a:xfrm>
              <a:off x="5960964" y="1941060"/>
              <a:ext cx="269924" cy="54256"/>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5" name="MH_Other_5">
              <a:extLst>
                <a:ext uri="{FF2B5EF4-FFF2-40B4-BE49-F238E27FC236}"/>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6" name="MH_Other_6">
              <a:extLst>
                <a:ext uri="{FF2B5EF4-FFF2-40B4-BE49-F238E27FC236}"/>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27" name="MH_Other_7">
              <a:extLst>
                <a:ext uri="{FF2B5EF4-FFF2-40B4-BE49-F238E27FC236}"/>
              </a:extLst>
            </p:cNvPr>
            <p:cNvSpPr/>
            <p:nvPr>
              <p:custDataLst>
                <p:tags r:id="rId12"/>
              </p:custDataLst>
            </p:nvPr>
          </p:nvSpPr>
          <p:spPr>
            <a:xfrm>
              <a:off x="5960964" y="2114998"/>
              <a:ext cx="269924" cy="54256"/>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grpSp>
        <p:nvGrpSpPr>
          <p:cNvPr id="25606" name="组合 27"/>
          <p:cNvGrpSpPr>
            <a:grpSpLocks/>
          </p:cNvGrpSpPr>
          <p:nvPr/>
        </p:nvGrpSpPr>
        <p:grpSpPr bwMode="auto">
          <a:xfrm>
            <a:off x="5840413" y="3319463"/>
            <a:ext cx="325437" cy="260350"/>
            <a:chOff x="5926033" y="5434781"/>
            <a:chExt cx="325496" cy="260106"/>
          </a:xfrm>
        </p:grpSpPr>
        <p:sp>
          <p:nvSpPr>
            <p:cNvPr id="30" name="MH_Other_8">
              <a:extLst>
                <a:ext uri="{FF2B5EF4-FFF2-40B4-BE49-F238E27FC236}"/>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1" name="MH_Other_9">
              <a:extLst>
                <a:ext uri="{FF2B5EF4-FFF2-40B4-BE49-F238E27FC236}"/>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3" name="MH_Other_10">
              <a:extLst>
                <a:ext uri="{FF2B5EF4-FFF2-40B4-BE49-F238E27FC236}"/>
              </a:extLst>
            </p:cNvPr>
            <p:cNvSpPr/>
            <p:nvPr>
              <p:custDataLst>
                <p:tags r:id="rId3"/>
              </p:custDataLst>
            </p:nvPr>
          </p:nvSpPr>
          <p:spPr>
            <a:xfrm>
              <a:off x="5960964" y="5449055"/>
              <a:ext cx="269924"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4" name="MH_Other_11">
              <a:extLst>
                <a:ext uri="{FF2B5EF4-FFF2-40B4-BE49-F238E27FC236}"/>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5" name="MH_Other_12">
              <a:extLst>
                <a:ext uri="{FF2B5EF4-FFF2-40B4-BE49-F238E27FC236}"/>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sp>
          <p:nvSpPr>
            <p:cNvPr id="36" name="MH_Other_13">
              <a:extLst>
                <a:ext uri="{FF2B5EF4-FFF2-40B4-BE49-F238E27FC236}"/>
              </a:extLst>
            </p:cNvPr>
            <p:cNvSpPr/>
            <p:nvPr>
              <p:custDataLst>
                <p:tags r:id="rId6"/>
              </p:custDataLst>
            </p:nvPr>
          </p:nvSpPr>
          <p:spPr>
            <a:xfrm>
              <a:off x="5960964" y="5623516"/>
              <a:ext cx="269924" cy="53924"/>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1350"/>
            </a:p>
          </p:txBody>
        </p:sp>
      </p:grpSp>
      <p:graphicFrame>
        <p:nvGraphicFramePr>
          <p:cNvPr id="39" name="表格 38"/>
          <p:cNvGraphicFramePr>
            <a:graphicFrameLocks noGrp="1"/>
          </p:cNvGraphicFramePr>
          <p:nvPr/>
        </p:nvGraphicFramePr>
        <p:xfrm>
          <a:off x="566738" y="4484688"/>
          <a:ext cx="2393950" cy="1828800"/>
        </p:xfrm>
        <a:graphic>
          <a:graphicData uri="http://schemas.openxmlformats.org/drawingml/2006/table">
            <a:tbl>
              <a:tblPr>
                <a:tableStyleId>{5C22544A-7EE6-4342-B048-85BDC9FD1C3A}</a:tableStyleId>
              </a:tblPr>
              <a:tblGrid>
                <a:gridCol w="1088710">
                  <a:extLst>
                    <a:ext uri="{9D8B030D-6E8A-4147-A177-3AD203B41FA5}"/>
                  </a:extLst>
                </a:gridCol>
                <a:gridCol w="216000">
                  <a:extLst>
                    <a:ext uri="{9D8B030D-6E8A-4147-A177-3AD203B41FA5}"/>
                  </a:extLst>
                </a:gridCol>
                <a:gridCol w="1088710">
                  <a:extLst>
                    <a:ext uri="{9D8B030D-6E8A-4147-A177-3AD203B41FA5}"/>
                  </a:extLst>
                </a:gridCol>
              </a:tblGrid>
              <a:tr h="324000">
                <a:tc>
                  <a:txBody>
                    <a:bodyPr/>
                    <a:lstStyle/>
                    <a:p>
                      <a:pPr algn="ctr"/>
                      <a:r>
                        <a:rPr lang="en-US" altLang="zh-CN" sz="160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2400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R w="12700" cmpd="sng">
                      <a:noFill/>
                    </a:lnR>
                    <a:lnT w="12700" cmpd="sng">
                      <a:noFill/>
                    </a:lnT>
                    <a:lnB w="12700" cmpd="sng">
                      <a:noFill/>
                    </a:lnB>
                  </a:tcPr>
                </a:tc>
                <a:extLst>
                  <a:ext uri="{0D108BD9-81ED-4DB2-BD59-A6C34878D82A}"/>
                </a:extLst>
              </a:tr>
              <a:tr h="324000">
                <a:tc>
                  <a:txBody>
                    <a:bodyPr/>
                    <a:lstStyle/>
                    <a:p>
                      <a:pPr algn="ctr"/>
                      <a:r>
                        <a:rPr lang="en-US" altLang="zh-CN" sz="160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2400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R w="12700" cmpd="sng">
                      <a:noFill/>
                    </a:lnR>
                    <a:lnT w="12700" cmpd="sng">
                      <a:noFill/>
                    </a:lnT>
                  </a:tcPr>
                </a:tc>
                <a:extLst>
                  <a:ext uri="{0D108BD9-81ED-4DB2-BD59-A6C34878D82A}"/>
                </a:extLst>
              </a:tr>
            </a:tbl>
          </a:graphicData>
        </a:graphic>
      </p:graphicFrame>
      <p:graphicFrame>
        <p:nvGraphicFramePr>
          <p:cNvPr id="42" name="表格 41"/>
          <p:cNvGraphicFramePr>
            <a:graphicFrameLocks noGrp="1"/>
          </p:cNvGraphicFramePr>
          <p:nvPr/>
        </p:nvGraphicFramePr>
        <p:xfrm>
          <a:off x="3446463" y="3919538"/>
          <a:ext cx="2393950" cy="1585912"/>
        </p:xfrm>
        <a:graphic>
          <a:graphicData uri="http://schemas.openxmlformats.org/drawingml/2006/table">
            <a:tbl>
              <a:tblPr>
                <a:tableStyleId>{5C22544A-7EE6-4342-B048-85BDC9FD1C3A}</a:tableStyleId>
              </a:tblPr>
              <a:tblGrid>
                <a:gridCol w="1088710">
                  <a:extLst>
                    <a:ext uri="{9D8B030D-6E8A-4147-A177-3AD203B41FA5}"/>
                  </a:extLst>
                </a:gridCol>
                <a:gridCol w="216000">
                  <a:extLst>
                    <a:ext uri="{9D8B030D-6E8A-4147-A177-3AD203B41FA5}"/>
                  </a:extLst>
                </a:gridCol>
                <a:gridCol w="1088710">
                  <a:extLst>
                    <a:ext uri="{9D8B030D-6E8A-4147-A177-3AD203B41FA5}"/>
                  </a:extLst>
                </a:gridCol>
              </a:tblGrid>
              <a:tr h="324000">
                <a:tc>
                  <a:txBody>
                    <a:bodyPr/>
                    <a:lstStyle/>
                    <a:p>
                      <a:pPr algn="ctr"/>
                      <a:r>
                        <a:rPr lang="en-US" altLang="zh-CN" sz="160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2400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24000">
                <a:tc>
                  <a:txBody>
                    <a:bodyPr/>
                    <a:lstStyle/>
                    <a:p>
                      <a:pPr algn="ctr"/>
                      <a:r>
                        <a:rPr lang="en-US" altLang="zh-CN" sz="160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T w="12700" cmpd="sng">
                      <a:noFill/>
                    </a:lnT>
                    <a:lnB w="12700" cmpd="sng">
                      <a:noFill/>
                    </a:lnB>
                  </a:tcPr>
                </a:tc>
                <a:extLst>
                  <a:ext uri="{0D108BD9-81ED-4DB2-BD59-A6C34878D82A}"/>
                </a:extLst>
              </a:tr>
              <a:tr h="324000">
                <a:tc>
                  <a:txBody>
                    <a:bodyPr/>
                    <a:lstStyle/>
                    <a:p>
                      <a:pPr algn="ctr"/>
                      <a:r>
                        <a:rPr lang="en-US" altLang="zh-CN" sz="1600"/>
                        <a:t>&amp;a</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bl>
          </a:graphicData>
        </a:graphic>
      </p:graphicFrame>
      <p:graphicFrame>
        <p:nvGraphicFramePr>
          <p:cNvPr id="46" name="表格 45"/>
          <p:cNvGraphicFramePr>
            <a:graphicFrameLocks noGrp="1"/>
          </p:cNvGraphicFramePr>
          <p:nvPr/>
        </p:nvGraphicFramePr>
        <p:xfrm>
          <a:off x="9205913" y="4484688"/>
          <a:ext cx="2392362" cy="1828800"/>
        </p:xfrm>
        <a:graphic>
          <a:graphicData uri="http://schemas.openxmlformats.org/drawingml/2006/table">
            <a:tbl>
              <a:tblPr>
                <a:tableStyleId>{5C22544A-7EE6-4342-B048-85BDC9FD1C3A}</a:tableStyleId>
              </a:tblPr>
              <a:tblGrid>
                <a:gridCol w="1088710">
                  <a:extLst>
                    <a:ext uri="{9D8B030D-6E8A-4147-A177-3AD203B41FA5}"/>
                  </a:extLst>
                </a:gridCol>
                <a:gridCol w="216000">
                  <a:extLst>
                    <a:ext uri="{9D8B030D-6E8A-4147-A177-3AD203B41FA5}"/>
                  </a:extLst>
                </a:gridCol>
                <a:gridCol w="1088710">
                  <a:extLst>
                    <a:ext uri="{9D8B030D-6E8A-4147-A177-3AD203B41FA5}"/>
                  </a:extLst>
                </a:gridCol>
              </a:tblGrid>
              <a:tr h="324000">
                <a:tc>
                  <a:txBody>
                    <a:bodyPr/>
                    <a:lstStyle/>
                    <a:p>
                      <a:pPr algn="ctr"/>
                      <a:r>
                        <a:rPr lang="en-US" altLang="zh-CN" sz="160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2400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R w="12700" cmpd="sng">
                      <a:noFill/>
                    </a:lnR>
                    <a:lnT w="12700" cmpd="sng">
                      <a:noFill/>
                    </a:lnT>
                    <a:lnB w="12700" cmpd="sng">
                      <a:noFill/>
                    </a:lnB>
                  </a:tcPr>
                </a:tc>
                <a:extLst>
                  <a:ext uri="{0D108BD9-81ED-4DB2-BD59-A6C34878D82A}"/>
                </a:extLst>
              </a:tr>
              <a:tr h="324000">
                <a:tc>
                  <a:txBody>
                    <a:bodyPr/>
                    <a:lstStyle/>
                    <a:p>
                      <a:pPr algn="ctr"/>
                      <a:r>
                        <a:rPr lang="en-US" altLang="zh-CN" sz="160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2400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r>
                        <a:rPr lang="zh-CN" altLang="en-US" sz="1600"/>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tcPr>
                </a:tc>
                <a:extLst>
                  <a:ext uri="{0D108BD9-81ED-4DB2-BD59-A6C34878D82A}"/>
                </a:extLst>
              </a:tr>
            </a:tbl>
          </a:graphicData>
        </a:graphic>
      </p:graphicFrame>
      <p:graphicFrame>
        <p:nvGraphicFramePr>
          <p:cNvPr id="47" name="表格 46"/>
          <p:cNvGraphicFramePr>
            <a:graphicFrameLocks noGrp="1"/>
          </p:cNvGraphicFramePr>
          <p:nvPr/>
        </p:nvGraphicFramePr>
        <p:xfrm>
          <a:off x="6326188" y="3919538"/>
          <a:ext cx="2393950" cy="1585912"/>
        </p:xfrm>
        <a:graphic>
          <a:graphicData uri="http://schemas.openxmlformats.org/drawingml/2006/table">
            <a:tbl>
              <a:tblPr>
                <a:tableStyleId>{5C22544A-7EE6-4342-B048-85BDC9FD1C3A}</a:tableStyleId>
              </a:tblPr>
              <a:tblGrid>
                <a:gridCol w="1088710">
                  <a:extLst>
                    <a:ext uri="{9D8B030D-6E8A-4147-A177-3AD203B41FA5}"/>
                  </a:extLst>
                </a:gridCol>
                <a:gridCol w="216000">
                  <a:extLst>
                    <a:ext uri="{9D8B030D-6E8A-4147-A177-3AD203B41FA5}"/>
                  </a:extLst>
                </a:gridCol>
                <a:gridCol w="1088710">
                  <a:extLst>
                    <a:ext uri="{9D8B030D-6E8A-4147-A177-3AD203B41FA5}"/>
                  </a:extLst>
                </a:gridCol>
              </a:tblGrid>
              <a:tr h="324000">
                <a:tc>
                  <a:txBody>
                    <a:bodyPr/>
                    <a:lstStyle/>
                    <a:p>
                      <a:pPr algn="ctr"/>
                      <a:r>
                        <a:rPr lang="en-US" altLang="zh-CN" sz="160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2400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24000">
                <a:tc>
                  <a:txBody>
                    <a:bodyPr/>
                    <a:lstStyle/>
                    <a:p>
                      <a:pPr algn="ctr"/>
                      <a:r>
                        <a:rPr lang="en-US" altLang="zh-CN" sz="160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T w="12700" cmpd="sng">
                      <a:noFill/>
                    </a:lnT>
                    <a:lnB w="12700" cmpd="sng">
                      <a:noFill/>
                    </a:lnB>
                  </a:tcPr>
                </a:tc>
                <a:extLst>
                  <a:ext uri="{0D108BD9-81ED-4DB2-BD59-A6C34878D82A}"/>
                </a:extLst>
              </a:tr>
              <a:tr h="324000">
                <a:tc>
                  <a:txBody>
                    <a:bodyPr/>
                    <a:lstStyle/>
                    <a:p>
                      <a:pPr algn="ctr"/>
                      <a:r>
                        <a:rPr lang="en-US" altLang="zh-CN" sz="1600"/>
                        <a:t>&amp;a</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bl>
          </a:graphicData>
        </a:graphic>
      </p:graphicFrame>
      <p:graphicFrame>
        <p:nvGraphicFramePr>
          <p:cNvPr id="48" name="表格 47"/>
          <p:cNvGraphicFramePr>
            <a:graphicFrameLocks noGrp="1"/>
          </p:cNvGraphicFramePr>
          <p:nvPr/>
        </p:nvGraphicFramePr>
        <p:xfrm>
          <a:off x="3481388" y="5372100"/>
          <a:ext cx="2393950" cy="1585913"/>
        </p:xfrm>
        <a:graphic>
          <a:graphicData uri="http://schemas.openxmlformats.org/drawingml/2006/table">
            <a:tbl>
              <a:tblPr>
                <a:tableStyleId>{5C22544A-7EE6-4342-B048-85BDC9FD1C3A}</a:tableStyleId>
              </a:tblPr>
              <a:tblGrid>
                <a:gridCol w="1088710">
                  <a:extLst>
                    <a:ext uri="{9D8B030D-6E8A-4147-A177-3AD203B41FA5}"/>
                  </a:extLst>
                </a:gridCol>
                <a:gridCol w="216000">
                  <a:extLst>
                    <a:ext uri="{9D8B030D-6E8A-4147-A177-3AD203B41FA5}"/>
                  </a:extLst>
                </a:gridCol>
                <a:gridCol w="1088710">
                  <a:extLst>
                    <a:ext uri="{9D8B030D-6E8A-4147-A177-3AD203B41FA5}"/>
                  </a:extLst>
                </a:gridCol>
              </a:tblGrid>
              <a:tr h="324000">
                <a:tc>
                  <a:txBody>
                    <a:bodyPr/>
                    <a:lstStyle/>
                    <a:p>
                      <a:pPr algn="ctr"/>
                      <a:r>
                        <a:rPr lang="en-US" altLang="zh-CN" sz="160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24000">
                <a:tc>
                  <a:txBody>
                    <a:bodyPr/>
                    <a:lstStyle/>
                    <a:p>
                      <a:pPr algn="ctr"/>
                      <a:r>
                        <a:rPr lang="en-US" altLang="zh-CN" sz="1600"/>
                        <a:t>&amp;b</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24000">
                <a:tc>
                  <a:txBody>
                    <a:bodyPr/>
                    <a:lstStyle/>
                    <a:p>
                      <a:pPr algn="ctr"/>
                      <a:r>
                        <a:rPr lang="en-US" altLang="zh-CN" sz="160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T w="12700" cmpd="sng">
                      <a:noFill/>
                    </a:lnT>
                    <a:lnB w="12700" cmpd="sng">
                      <a:noFill/>
                    </a:lnB>
                  </a:tcPr>
                </a:tc>
                <a:extLst>
                  <a:ext uri="{0D108BD9-81ED-4DB2-BD59-A6C34878D82A}"/>
                </a:extLst>
              </a:tr>
              <a:tr h="32400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bl>
          </a:graphicData>
        </a:graphic>
      </p:graphicFrame>
      <p:graphicFrame>
        <p:nvGraphicFramePr>
          <p:cNvPr id="49" name="表格 48"/>
          <p:cNvGraphicFramePr>
            <a:graphicFrameLocks noGrp="1"/>
          </p:cNvGraphicFramePr>
          <p:nvPr/>
        </p:nvGraphicFramePr>
        <p:xfrm>
          <a:off x="6326188" y="5375275"/>
          <a:ext cx="2393950" cy="1585913"/>
        </p:xfrm>
        <a:graphic>
          <a:graphicData uri="http://schemas.openxmlformats.org/drawingml/2006/table">
            <a:tbl>
              <a:tblPr>
                <a:tableStyleId>{5C22544A-7EE6-4342-B048-85BDC9FD1C3A}</a:tableStyleId>
              </a:tblPr>
              <a:tblGrid>
                <a:gridCol w="1088710">
                  <a:extLst>
                    <a:ext uri="{9D8B030D-6E8A-4147-A177-3AD203B41FA5}"/>
                  </a:extLst>
                </a:gridCol>
                <a:gridCol w="216000">
                  <a:extLst>
                    <a:ext uri="{9D8B030D-6E8A-4147-A177-3AD203B41FA5}"/>
                  </a:extLst>
                </a:gridCol>
                <a:gridCol w="1088710">
                  <a:extLst>
                    <a:ext uri="{9D8B030D-6E8A-4147-A177-3AD203B41FA5}"/>
                  </a:extLst>
                </a:gridCol>
              </a:tblGrid>
              <a:tr h="324000">
                <a:tc>
                  <a:txBody>
                    <a:bodyPr/>
                    <a:lstStyle/>
                    <a:p>
                      <a:pPr algn="ctr"/>
                      <a:r>
                        <a:rPr lang="en-US" altLang="zh-CN" sz="160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24000">
                <a:tc>
                  <a:txBody>
                    <a:bodyPr/>
                    <a:lstStyle/>
                    <a:p>
                      <a:pPr algn="ctr"/>
                      <a:r>
                        <a:rPr lang="en-US" altLang="zh-CN" sz="1600"/>
                        <a:t>&amp;b</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324000">
                <a:tc>
                  <a:txBody>
                    <a:bodyPr/>
                    <a:lstStyle/>
                    <a:p>
                      <a:pPr algn="ctr"/>
                      <a:r>
                        <a:rPr lang="en-US" altLang="zh-CN" sz="160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T w="12700" cmpd="sng">
                      <a:noFill/>
                    </a:lnT>
                    <a:lnB w="12700" cmpd="sng">
                      <a:noFill/>
                    </a:lnB>
                  </a:tcPr>
                </a:tc>
                <a:extLst>
                  <a:ext uri="{0D108BD9-81ED-4DB2-BD59-A6C34878D82A}"/>
                </a:extLst>
              </a:tr>
              <a:tr h="32400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bl>
          </a:graphicData>
        </a:graphic>
      </p:graphicFrame>
      <p:cxnSp>
        <p:nvCxnSpPr>
          <p:cNvPr id="50" name="直接箭头连接符 49"/>
          <p:cNvCxnSpPr/>
          <p:nvPr/>
        </p:nvCxnSpPr>
        <p:spPr>
          <a:xfrm>
            <a:off x="4540250" y="4435475"/>
            <a:ext cx="215900" cy="331788"/>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7415213" y="4425950"/>
            <a:ext cx="215900" cy="33020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7415213" y="5842000"/>
            <a:ext cx="215900" cy="33020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4562475" y="5826125"/>
            <a:ext cx="217488" cy="33020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4540250" y="4767263"/>
            <a:ext cx="215900" cy="38100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V="1">
            <a:off x="4570413" y="6172200"/>
            <a:ext cx="215900" cy="38100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7415213" y="4749800"/>
            <a:ext cx="215900" cy="38100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7408863" y="6191250"/>
            <a:ext cx="215900" cy="38100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25717" name="图片 61"/>
          <p:cNvPicPr>
            <a:picLocks noChangeAspect="1"/>
          </p:cNvPicPr>
          <p:nvPr/>
        </p:nvPicPr>
        <p:blipFill>
          <a:blip r:embed="rId15"/>
          <a:srcRect/>
          <a:stretch>
            <a:fillRect/>
          </a:stretch>
        </p:blipFill>
        <p:spPr bwMode="auto">
          <a:xfrm>
            <a:off x="8240713" y="328613"/>
            <a:ext cx="3476625" cy="838200"/>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2577" name="MH_Other_4"/>
          <p:cNvCxnSpPr>
            <a:cxnSpLocks noChangeShapeType="1"/>
          </p:cNvCxnSpPr>
          <p:nvPr>
            <p:custDataLst>
              <p:tags r:id="rId2"/>
            </p:custDataLst>
          </p:nvPr>
        </p:nvCxnSpPr>
        <p:spPr bwMode="auto">
          <a:xfrm>
            <a:off x="1192213" y="1484313"/>
            <a:ext cx="10999787" cy="0"/>
          </a:xfrm>
          <a:prstGeom prst="line">
            <a:avLst/>
          </a:prstGeom>
          <a:noFill/>
          <a:ln w="28575">
            <a:solidFill>
              <a:schemeClr val="accent1"/>
            </a:solidFill>
            <a:round/>
            <a:headEnd/>
            <a:tailEnd/>
          </a:ln>
        </p:spPr>
      </p:cxnSp>
      <p:sp>
        <p:nvSpPr>
          <p:cNvPr id="3075" name="MH_Other_3"/>
          <p:cNvSpPr>
            <a:spLocks noChangeArrowheads="1"/>
          </p:cNvSpPr>
          <p:nvPr>
            <p:custDataLst>
              <p:tags r:id="rId3"/>
            </p:custDataLst>
          </p:nvPr>
        </p:nvSpPr>
        <p:spPr bwMode="auto">
          <a:xfrm>
            <a:off x="1192213" y="1628775"/>
            <a:ext cx="10999787" cy="4441825"/>
          </a:xfrm>
          <a:prstGeom prst="rect">
            <a:avLst/>
          </a:prstGeom>
          <a:solidFill>
            <a:schemeClr val="accent1"/>
          </a:solidFill>
          <a:ln>
            <a:noFill/>
          </a:ln>
          <a:extLst>
            <a:ext uri="{91240B29-F687-4F45-9708-019B960494DF}"/>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50000"/>
              </a:lnSpc>
              <a:spcBef>
                <a:spcPct val="0"/>
              </a:spcBef>
              <a:spcAft>
                <a:spcPts val="0"/>
              </a:spcAft>
              <a:buFont typeface="Arial" panose="020B0604020202020204" pitchFamily="34" charset="0"/>
              <a:buNone/>
              <a:defRPr/>
            </a:pPr>
            <a:r>
              <a:rPr lang="en-US" altLang="zh-CN" sz="1800">
                <a:solidFill>
                  <a:srgbClr val="FFFFFF"/>
                </a:solidFill>
                <a:latin typeface="+mn-ea"/>
                <a:ea typeface="+mn-ea"/>
                <a:cs typeface="+mn-cs"/>
              </a:rPr>
              <a:t>(6) </a:t>
            </a:r>
            <a:r>
              <a:rPr lang="zh-CN" altLang="en-US" sz="1800">
                <a:solidFill>
                  <a:srgbClr val="FFFFFF"/>
                </a:solidFill>
                <a:latin typeface="+mn-ea"/>
                <a:ea typeface="+mn-ea"/>
                <a:cs typeface="+mn-cs"/>
              </a:rPr>
              <a:t>有关指针变量的归纳比较</a:t>
            </a:r>
            <a:endParaRPr lang="en-US" altLang="zh-CN" sz="1300">
              <a:solidFill>
                <a:srgbClr val="FFFFFF"/>
              </a:solidFill>
              <a:latin typeface="+mn-ea"/>
              <a:ea typeface="+mn-ea"/>
              <a:cs typeface="+mn-cs"/>
            </a:endParaRPr>
          </a:p>
        </p:txBody>
      </p:sp>
      <p:sp>
        <p:nvSpPr>
          <p:cNvPr id="3078" name="MH_SubTitle_1"/>
          <p:cNvSpPr txBox="1">
            <a:spLocks noChangeArrowheads="1"/>
          </p:cNvSpPr>
          <p:nvPr>
            <p:custDataLst>
              <p:tags r:id="rId4"/>
            </p:custDataLst>
          </p:nvPr>
        </p:nvSpPr>
        <p:spPr bwMode="auto">
          <a:xfrm>
            <a:off x="1101725" y="485775"/>
            <a:ext cx="5432425" cy="719138"/>
          </a:xfrm>
          <a:prstGeom prst="rect">
            <a:avLst/>
          </a:prstGeom>
          <a:noFill/>
          <a:ln>
            <a:noFill/>
          </a:ln>
          <a:extLst>
            <a:ext uri="{909E8E84-426E-40DD-AFC4-6F175D3DCCD1}"/>
            <a:ext uri="{91240B29-F687-4F45-9708-019B960494DF}"/>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zh-CN" altLang="en-US" sz="3600" b="1">
                <a:latin typeface="+mn-lt"/>
                <a:ea typeface="+mn-ea"/>
                <a:cs typeface="+mn-cs"/>
              </a:rPr>
              <a:t>有关指针的小结</a:t>
            </a:r>
          </a:p>
        </p:txBody>
      </p:sp>
      <p:grpSp>
        <p:nvGrpSpPr>
          <p:cNvPr id="152580" name="组合 2"/>
          <p:cNvGrpSpPr>
            <a:grpSpLocks/>
          </p:cNvGrpSpPr>
          <p:nvPr/>
        </p:nvGrpSpPr>
        <p:grpSpPr bwMode="auto">
          <a:xfrm>
            <a:off x="538163" y="690563"/>
            <a:ext cx="563562" cy="303212"/>
            <a:chOff x="537817" y="689770"/>
            <a:chExt cx="376238" cy="203200"/>
          </a:xfrm>
        </p:grpSpPr>
        <p:sp>
          <p:nvSpPr>
            <p:cNvPr id="2" name="MH_Other_1"/>
            <p:cNvSpPr/>
            <p:nvPr>
              <p:custDataLst>
                <p:tags r:id="rId5"/>
              </p:custDataLst>
            </p:nvPr>
          </p:nvSpPr>
          <p:spPr>
            <a:xfrm>
              <a:off x="537817" y="689770"/>
              <a:ext cx="203487"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0" name="MH_Other_2"/>
            <p:cNvSpPr/>
            <p:nvPr>
              <p:custDataLst>
                <p:tags r:id="rId6"/>
              </p:custDataLst>
            </p:nvPr>
          </p:nvSpPr>
          <p:spPr>
            <a:xfrm>
              <a:off x="710568" y="689770"/>
              <a:ext cx="203487"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aphicFrame>
        <p:nvGraphicFramePr>
          <p:cNvPr id="4" name="表格 3"/>
          <p:cNvGraphicFramePr>
            <a:graphicFrameLocks noGrp="1"/>
          </p:cNvGraphicFramePr>
          <p:nvPr/>
        </p:nvGraphicFramePr>
        <p:xfrm>
          <a:off x="2828925" y="2159000"/>
          <a:ext cx="8640763" cy="3932238"/>
        </p:xfrm>
        <a:graphic>
          <a:graphicData uri="http://schemas.openxmlformats.org/drawingml/2006/table">
            <a:tbl>
              <a:tblPr firstRow="1">
                <a:tableStyleId>{5C22544A-7EE6-4342-B048-85BDC9FD1C3A}</a:tableStyleId>
              </a:tblPr>
              <a:tblGrid>
                <a:gridCol w="1440000">
                  <a:extLst>
                    <a:ext uri="{9D8B030D-6E8A-4147-A177-3AD203B41FA5}"/>
                  </a:extLst>
                </a:gridCol>
                <a:gridCol w="1440000">
                  <a:extLst>
                    <a:ext uri="{9D8B030D-6E8A-4147-A177-3AD203B41FA5}"/>
                  </a:extLst>
                </a:gridCol>
                <a:gridCol w="5760000">
                  <a:extLst>
                    <a:ext uri="{9D8B030D-6E8A-4147-A177-3AD203B41FA5}"/>
                  </a:extLst>
                </a:gridCol>
              </a:tblGrid>
              <a:tr h="203413">
                <a:tc>
                  <a:txBody>
                    <a:bodyPr/>
                    <a:lstStyle/>
                    <a:p>
                      <a:pPr algn="ctr"/>
                      <a:r>
                        <a:rPr lang="zh-CN" altLang="en-US" sz="1600"/>
                        <a:t>变量定义</a:t>
                      </a:r>
                    </a:p>
                  </a:txBody>
                  <a:tcPr/>
                </a:tc>
                <a:tc>
                  <a:txBody>
                    <a:bodyPr/>
                    <a:lstStyle/>
                    <a:p>
                      <a:pPr algn="ctr"/>
                      <a:r>
                        <a:rPr lang="zh-CN" altLang="en-US" sz="1600"/>
                        <a:t>类型表示</a:t>
                      </a:r>
                    </a:p>
                  </a:txBody>
                  <a:tcPr/>
                </a:tc>
                <a:tc>
                  <a:txBody>
                    <a:bodyPr/>
                    <a:lstStyle/>
                    <a:p>
                      <a:pPr algn="ctr"/>
                      <a:r>
                        <a:rPr lang="zh-CN" altLang="en-US" sz="1600"/>
                        <a:t>含义</a:t>
                      </a:r>
                    </a:p>
                  </a:txBody>
                  <a:tcPr/>
                </a:tc>
                <a:extLst>
                  <a:ext uri="{0D108BD9-81ED-4DB2-BD59-A6C34878D82A}"/>
                </a:extLst>
              </a:tr>
              <a:tr h="203413">
                <a:tc>
                  <a:txBody>
                    <a:bodyPr/>
                    <a:lstStyle/>
                    <a:p>
                      <a:r>
                        <a:rPr lang="en-US" altLang="zh-CN" sz="1600"/>
                        <a:t>int i;</a:t>
                      </a:r>
                      <a:endParaRPr lang="zh-CN" altLang="en-US" sz="1600"/>
                    </a:p>
                  </a:txBody>
                  <a:tcPr/>
                </a:tc>
                <a:tc>
                  <a:txBody>
                    <a:bodyPr/>
                    <a:lstStyle/>
                    <a:p>
                      <a:r>
                        <a:rPr lang="en-US" altLang="zh-CN" sz="1600"/>
                        <a:t>int</a:t>
                      </a:r>
                      <a:endParaRPr lang="zh-CN" altLang="en-US" sz="1600"/>
                    </a:p>
                  </a:txBody>
                  <a:tcPr/>
                </a:tc>
                <a:tc>
                  <a:txBody>
                    <a:bodyPr/>
                    <a:lstStyle/>
                    <a:p>
                      <a:r>
                        <a:rPr lang="zh-CN" altLang="en-US" sz="1600"/>
                        <a:t>定义整型变量</a:t>
                      </a:r>
                      <a:r>
                        <a:rPr lang="en-US" altLang="zh-CN" sz="1600"/>
                        <a:t>i</a:t>
                      </a:r>
                      <a:endParaRPr lang="zh-CN" altLang="en-US" sz="1600"/>
                    </a:p>
                  </a:txBody>
                  <a:tcPr/>
                </a:tc>
                <a:extLst>
                  <a:ext uri="{0D108BD9-81ED-4DB2-BD59-A6C34878D82A}"/>
                </a:extLst>
              </a:tr>
              <a:tr h="203413">
                <a:tc>
                  <a:txBody>
                    <a:bodyPr/>
                    <a:lstStyle/>
                    <a:p>
                      <a:r>
                        <a:rPr lang="en-US" altLang="zh-CN" sz="1600"/>
                        <a:t>int *p;</a:t>
                      </a:r>
                      <a:endParaRPr lang="zh-CN" altLang="en-US" sz="1600"/>
                    </a:p>
                  </a:txBody>
                  <a:tcPr/>
                </a:tc>
                <a:tc>
                  <a:txBody>
                    <a:bodyPr/>
                    <a:lstStyle/>
                    <a:p>
                      <a:r>
                        <a:rPr lang="en-US" altLang="zh-CN" sz="1600"/>
                        <a:t>int *</a:t>
                      </a:r>
                      <a:endParaRPr lang="zh-CN" altLang="en-US" sz="1600"/>
                    </a:p>
                  </a:txBody>
                  <a:tcPr/>
                </a:tc>
                <a:tc>
                  <a:txBody>
                    <a:bodyPr/>
                    <a:lstStyle/>
                    <a:p>
                      <a:r>
                        <a:rPr lang="zh-CN" altLang="en-US" sz="1600"/>
                        <a:t>定义</a:t>
                      </a:r>
                      <a:r>
                        <a:rPr lang="en-US" altLang="zh-CN" sz="1600"/>
                        <a:t>p</a:t>
                      </a:r>
                      <a:r>
                        <a:rPr lang="zh-CN" altLang="en-US" sz="1600"/>
                        <a:t>为指向整型数据的指针变量</a:t>
                      </a:r>
                    </a:p>
                  </a:txBody>
                  <a:tcPr/>
                </a:tc>
                <a:extLst>
                  <a:ext uri="{0D108BD9-81ED-4DB2-BD59-A6C34878D82A}"/>
                </a:extLst>
              </a:tr>
              <a:tr h="203413">
                <a:tc>
                  <a:txBody>
                    <a:bodyPr/>
                    <a:lstStyle/>
                    <a:p>
                      <a:r>
                        <a:rPr lang="en-US" altLang="zh-CN" sz="1600"/>
                        <a:t>int a[5];</a:t>
                      </a:r>
                      <a:endParaRPr lang="zh-CN" altLang="en-US" sz="1600"/>
                    </a:p>
                  </a:txBody>
                  <a:tcPr/>
                </a:tc>
                <a:tc>
                  <a:txBody>
                    <a:bodyPr/>
                    <a:lstStyle/>
                    <a:p>
                      <a:r>
                        <a:rPr lang="en-US" altLang="zh-CN" sz="1600"/>
                        <a:t>int [5]</a:t>
                      </a:r>
                      <a:endParaRPr lang="zh-CN" altLang="en-US" sz="1600"/>
                    </a:p>
                  </a:txBody>
                  <a:tcPr/>
                </a:tc>
                <a:tc>
                  <a:txBody>
                    <a:bodyPr/>
                    <a:lstStyle/>
                    <a:p>
                      <a:r>
                        <a:rPr lang="zh-CN" altLang="en-US" sz="1600"/>
                        <a:t>定义整型数组</a:t>
                      </a:r>
                      <a:r>
                        <a:rPr lang="en-US" altLang="zh-CN" sz="1600"/>
                        <a:t>a</a:t>
                      </a:r>
                      <a:r>
                        <a:rPr lang="zh-CN" altLang="en-US" sz="1600"/>
                        <a:t>，它有</a:t>
                      </a:r>
                      <a:r>
                        <a:rPr lang="en-US" altLang="zh-CN" sz="1600"/>
                        <a:t>5</a:t>
                      </a:r>
                      <a:r>
                        <a:rPr lang="zh-CN" altLang="en-US" sz="1600"/>
                        <a:t>个元素</a:t>
                      </a:r>
                    </a:p>
                  </a:txBody>
                  <a:tcPr/>
                </a:tc>
                <a:extLst>
                  <a:ext uri="{0D108BD9-81ED-4DB2-BD59-A6C34878D82A}"/>
                </a:extLst>
              </a:tr>
              <a:tr h="203413">
                <a:tc>
                  <a:txBody>
                    <a:bodyPr/>
                    <a:lstStyle/>
                    <a:p>
                      <a:r>
                        <a:rPr lang="en-US" altLang="zh-CN" sz="1600"/>
                        <a:t>int *p[4];</a:t>
                      </a:r>
                      <a:endParaRPr lang="zh-CN" altLang="en-US" sz="1600"/>
                    </a:p>
                  </a:txBody>
                  <a:tcPr/>
                </a:tc>
                <a:tc>
                  <a:txBody>
                    <a:bodyPr/>
                    <a:lstStyle/>
                    <a:p>
                      <a:r>
                        <a:rPr lang="en-US" altLang="zh-CN" sz="1600"/>
                        <a:t>int *[4]</a:t>
                      </a:r>
                      <a:endParaRPr lang="zh-CN" altLang="en-US" sz="1600"/>
                    </a:p>
                  </a:txBody>
                  <a:tcPr/>
                </a:tc>
                <a:tc>
                  <a:txBody>
                    <a:bodyPr/>
                    <a:lstStyle/>
                    <a:p>
                      <a:r>
                        <a:rPr lang="zh-CN" altLang="en-US" sz="1600"/>
                        <a:t>定义指针数组</a:t>
                      </a:r>
                      <a:r>
                        <a:rPr lang="en-US" altLang="zh-CN" sz="1600"/>
                        <a:t>p</a:t>
                      </a:r>
                      <a:r>
                        <a:rPr lang="zh-CN" altLang="en-US" sz="1600"/>
                        <a:t>，它由</a:t>
                      </a:r>
                      <a:r>
                        <a:rPr lang="en-US" altLang="zh-CN" sz="1600"/>
                        <a:t>4</a:t>
                      </a:r>
                      <a:r>
                        <a:rPr lang="zh-CN" altLang="en-US" sz="1600"/>
                        <a:t>个指向整型数据的指针元素组成</a:t>
                      </a:r>
                    </a:p>
                  </a:txBody>
                  <a:tcPr/>
                </a:tc>
                <a:extLst>
                  <a:ext uri="{0D108BD9-81ED-4DB2-BD59-A6C34878D82A}"/>
                </a:extLst>
              </a:tr>
              <a:tr h="203413">
                <a:tc>
                  <a:txBody>
                    <a:bodyPr/>
                    <a:lstStyle/>
                    <a:p>
                      <a:r>
                        <a:rPr lang="en-US" altLang="zh-CN" sz="1600"/>
                        <a:t>int (*p)[4];</a:t>
                      </a:r>
                      <a:endParaRPr lang="zh-CN" altLang="en-US" sz="1600"/>
                    </a:p>
                  </a:txBody>
                  <a:tcPr/>
                </a:tc>
                <a:tc>
                  <a:txBody>
                    <a:bodyPr/>
                    <a:lstStyle/>
                    <a:p>
                      <a:r>
                        <a:rPr lang="en-US" altLang="zh-CN" sz="1600"/>
                        <a:t>int (</a:t>
                      </a:r>
                      <a:r>
                        <a:rPr lang="zh-CN" altLang="en-US" sz="1600"/>
                        <a:t>*</a:t>
                      </a:r>
                      <a:r>
                        <a:rPr lang="en-US" altLang="zh-CN" sz="1600"/>
                        <a:t>)[4]</a:t>
                      </a:r>
                      <a:endParaRPr lang="zh-CN" altLang="en-US" sz="1600"/>
                    </a:p>
                  </a:txBody>
                  <a:tcPr/>
                </a:tc>
                <a:tc>
                  <a:txBody>
                    <a:bodyPr/>
                    <a:lstStyle/>
                    <a:p>
                      <a:r>
                        <a:rPr lang="en-US" altLang="zh-CN" sz="1600"/>
                        <a:t>p</a:t>
                      </a:r>
                      <a:r>
                        <a:rPr lang="zh-CN" altLang="en-US" sz="1600"/>
                        <a:t>为指向包含</a:t>
                      </a:r>
                      <a:r>
                        <a:rPr lang="en-US" altLang="zh-CN" sz="1600"/>
                        <a:t>4</a:t>
                      </a:r>
                      <a:r>
                        <a:rPr lang="zh-CN" altLang="en-US" sz="1600"/>
                        <a:t>个元素的一维数组的指针变量</a:t>
                      </a:r>
                    </a:p>
                  </a:txBody>
                  <a:tcPr/>
                </a:tc>
                <a:extLst>
                  <a:ext uri="{0D108BD9-81ED-4DB2-BD59-A6C34878D82A}"/>
                </a:extLst>
              </a:tr>
              <a:tr h="203413">
                <a:tc>
                  <a:txBody>
                    <a:bodyPr/>
                    <a:lstStyle/>
                    <a:p>
                      <a:r>
                        <a:rPr lang="en-US" altLang="zh-CN" sz="1600"/>
                        <a:t>int f();</a:t>
                      </a:r>
                      <a:endParaRPr lang="zh-CN" altLang="en-US" sz="1600"/>
                    </a:p>
                  </a:txBody>
                  <a:tcPr/>
                </a:tc>
                <a:tc>
                  <a:txBody>
                    <a:bodyPr/>
                    <a:lstStyle/>
                    <a:p>
                      <a:r>
                        <a:rPr lang="en-US" altLang="zh-CN" sz="1600"/>
                        <a:t>int ()</a:t>
                      </a:r>
                      <a:endParaRPr lang="zh-CN" altLang="en-US" sz="1600"/>
                    </a:p>
                  </a:txBody>
                  <a:tcPr/>
                </a:tc>
                <a:tc>
                  <a:txBody>
                    <a:bodyPr/>
                    <a:lstStyle/>
                    <a:p>
                      <a:r>
                        <a:rPr lang="en-US" altLang="zh-CN" sz="1600"/>
                        <a:t>f</a:t>
                      </a:r>
                      <a:r>
                        <a:rPr lang="zh-CN" altLang="en-US" sz="1600"/>
                        <a:t>为返回整型函数值的函数</a:t>
                      </a:r>
                    </a:p>
                  </a:txBody>
                  <a:tcPr/>
                </a:tc>
                <a:extLst>
                  <a:ext uri="{0D108BD9-81ED-4DB2-BD59-A6C34878D82A}"/>
                </a:extLst>
              </a:tr>
              <a:tr h="203413">
                <a:tc>
                  <a:txBody>
                    <a:bodyPr/>
                    <a:lstStyle/>
                    <a:p>
                      <a:r>
                        <a:rPr lang="en-US" altLang="zh-CN" sz="1600"/>
                        <a:t>int *p();</a:t>
                      </a:r>
                      <a:endParaRPr lang="zh-CN" altLang="en-US" sz="1600"/>
                    </a:p>
                  </a:txBody>
                  <a:tcPr/>
                </a:tc>
                <a:tc>
                  <a:txBody>
                    <a:bodyPr/>
                    <a:lstStyle/>
                    <a:p>
                      <a:r>
                        <a:rPr lang="en-US" altLang="zh-CN" sz="1600"/>
                        <a:t>int *()</a:t>
                      </a:r>
                      <a:endParaRPr lang="zh-CN" altLang="en-US" sz="1600"/>
                    </a:p>
                  </a:txBody>
                  <a:tcPr/>
                </a:tc>
                <a:tc>
                  <a:txBody>
                    <a:bodyPr/>
                    <a:lstStyle/>
                    <a:p>
                      <a:r>
                        <a:rPr lang="en-US" altLang="zh-CN" sz="1600"/>
                        <a:t>p</a:t>
                      </a:r>
                      <a:r>
                        <a:rPr lang="zh-CN" altLang="en-US" sz="1600"/>
                        <a:t>为返回一个指针的函数，该指针指向整型数据</a:t>
                      </a:r>
                    </a:p>
                  </a:txBody>
                  <a:tcPr/>
                </a:tc>
                <a:extLst>
                  <a:ext uri="{0D108BD9-81ED-4DB2-BD59-A6C34878D82A}"/>
                </a:extLst>
              </a:tr>
              <a:tr h="203413">
                <a:tc>
                  <a:txBody>
                    <a:bodyPr/>
                    <a:lstStyle/>
                    <a:p>
                      <a:r>
                        <a:rPr lang="en-US" altLang="zh-CN" sz="1600"/>
                        <a:t>int (*p)();</a:t>
                      </a:r>
                      <a:endParaRPr lang="zh-CN" altLang="en-US" sz="1600"/>
                    </a:p>
                  </a:txBody>
                  <a:tcPr/>
                </a:tc>
                <a:tc>
                  <a:txBody>
                    <a:bodyPr/>
                    <a:lstStyle/>
                    <a:p>
                      <a:r>
                        <a:rPr lang="en-US" altLang="zh-CN" sz="1600"/>
                        <a:t>int (*)()</a:t>
                      </a:r>
                      <a:endParaRPr lang="zh-CN" altLang="en-US" sz="1600"/>
                    </a:p>
                  </a:txBody>
                  <a:tcPr/>
                </a:tc>
                <a:tc>
                  <a:txBody>
                    <a:bodyPr/>
                    <a:lstStyle/>
                    <a:p>
                      <a:r>
                        <a:rPr lang="en-US" altLang="zh-CN" sz="1600"/>
                        <a:t>p</a:t>
                      </a:r>
                      <a:r>
                        <a:rPr lang="zh-CN" altLang="en-US" sz="1600"/>
                        <a:t>为指向函数的指针，该函数返回一个整型值</a:t>
                      </a:r>
                    </a:p>
                  </a:txBody>
                  <a:tcPr/>
                </a:tc>
                <a:extLst>
                  <a:ext uri="{0D108BD9-81ED-4DB2-BD59-A6C34878D82A}"/>
                </a:extLst>
              </a:tr>
              <a:tr h="203413">
                <a:tc>
                  <a:txBody>
                    <a:bodyPr/>
                    <a:lstStyle/>
                    <a:p>
                      <a:r>
                        <a:rPr lang="en-US" altLang="zh-CN" sz="1600"/>
                        <a:t>int **p;</a:t>
                      </a:r>
                      <a:endParaRPr lang="zh-CN" altLang="en-US" sz="1600"/>
                    </a:p>
                  </a:txBody>
                  <a:tcPr/>
                </a:tc>
                <a:tc>
                  <a:txBody>
                    <a:bodyPr/>
                    <a:lstStyle/>
                    <a:p>
                      <a:r>
                        <a:rPr lang="en-US" altLang="zh-CN" sz="1600"/>
                        <a:t>int **</a:t>
                      </a:r>
                      <a:endParaRPr lang="zh-CN" altLang="en-US" sz="1600"/>
                    </a:p>
                  </a:txBody>
                  <a:tcPr/>
                </a:tc>
                <a:tc>
                  <a:txBody>
                    <a:bodyPr/>
                    <a:lstStyle/>
                    <a:p>
                      <a:r>
                        <a:rPr lang="en-US" altLang="zh-CN" sz="1600"/>
                        <a:t>p</a:t>
                      </a:r>
                      <a:r>
                        <a:rPr lang="zh-CN" altLang="en-US" sz="1600"/>
                        <a:t>是一个指针变量，它指向一个指向整型数据的指针变量</a:t>
                      </a:r>
                    </a:p>
                  </a:txBody>
                  <a:tcPr/>
                </a:tc>
                <a:extLst>
                  <a:ext uri="{0D108BD9-81ED-4DB2-BD59-A6C34878D82A}"/>
                </a:extLst>
              </a:tr>
              <a:tr h="203413">
                <a:tc>
                  <a:txBody>
                    <a:bodyPr/>
                    <a:lstStyle/>
                    <a:p>
                      <a:r>
                        <a:rPr lang="en-US" altLang="zh-CN" sz="1600"/>
                        <a:t>void *p;</a:t>
                      </a:r>
                      <a:endParaRPr lang="zh-CN" altLang="en-US" sz="1600"/>
                    </a:p>
                  </a:txBody>
                  <a:tcPr/>
                </a:tc>
                <a:tc>
                  <a:txBody>
                    <a:bodyPr/>
                    <a:lstStyle/>
                    <a:p>
                      <a:r>
                        <a:rPr lang="en-US" altLang="zh-CN" sz="1600"/>
                        <a:t>void *</a:t>
                      </a:r>
                      <a:endParaRPr lang="zh-CN" altLang="en-US" sz="1600"/>
                    </a:p>
                  </a:txBody>
                  <a:tcPr/>
                </a:tc>
                <a:tc>
                  <a:txBody>
                    <a:bodyPr/>
                    <a:lstStyle/>
                    <a:p>
                      <a:r>
                        <a:rPr lang="en-US" altLang="zh-CN" sz="1600"/>
                        <a:t>p</a:t>
                      </a:r>
                      <a:r>
                        <a:rPr lang="zh-CN" altLang="en-US" sz="1600"/>
                        <a:t>是一个指针变量，基类型为</a:t>
                      </a:r>
                      <a:r>
                        <a:rPr lang="en-US" altLang="zh-CN" sz="1600"/>
                        <a:t>void(</a:t>
                      </a:r>
                      <a:r>
                        <a:rPr lang="zh-CN" altLang="en-US" sz="1600"/>
                        <a:t>空类型</a:t>
                      </a:r>
                      <a:r>
                        <a:rPr lang="en-US" altLang="zh-CN" sz="1600"/>
                        <a:t>)</a:t>
                      </a:r>
                      <a:r>
                        <a:rPr lang="zh-CN" altLang="en-US" sz="1600"/>
                        <a:t>，不指向具体的对象</a:t>
                      </a:r>
                    </a:p>
                  </a:txBody>
                  <a:tcPr/>
                </a:tc>
                <a:extLst>
                  <a:ext uri="{0D108BD9-81ED-4DB2-BD59-A6C34878D82A}"/>
                </a:extLst>
              </a:tr>
            </a:tbl>
          </a:graphicData>
        </a:graphic>
      </p:graphicFrame>
    </p:spTree>
    <p:custDataLst>
      <p:tags r:id="rId1"/>
    </p:custDataLst>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4625" name="MH_Other_4"/>
          <p:cNvCxnSpPr>
            <a:cxnSpLocks noChangeShapeType="1"/>
          </p:cNvCxnSpPr>
          <p:nvPr>
            <p:custDataLst>
              <p:tags r:id="rId2"/>
            </p:custDataLst>
          </p:nvPr>
        </p:nvCxnSpPr>
        <p:spPr bwMode="auto">
          <a:xfrm>
            <a:off x="1192213" y="1484313"/>
            <a:ext cx="10999787" cy="0"/>
          </a:xfrm>
          <a:prstGeom prst="line">
            <a:avLst/>
          </a:prstGeom>
          <a:noFill/>
          <a:ln w="28575">
            <a:solidFill>
              <a:schemeClr val="accent1"/>
            </a:solidFill>
            <a:round/>
            <a:headEnd/>
            <a:tailEnd/>
          </a:ln>
        </p:spPr>
      </p:cxnSp>
      <p:sp>
        <p:nvSpPr>
          <p:cNvPr id="3075" name="MH_Other_3"/>
          <p:cNvSpPr>
            <a:spLocks noChangeArrowheads="1"/>
          </p:cNvSpPr>
          <p:nvPr>
            <p:custDataLst>
              <p:tags r:id="rId3"/>
            </p:custDataLst>
          </p:nvPr>
        </p:nvSpPr>
        <p:spPr bwMode="auto">
          <a:xfrm>
            <a:off x="1192213" y="1628775"/>
            <a:ext cx="10999787" cy="5092700"/>
          </a:xfrm>
          <a:prstGeom prst="rect">
            <a:avLst/>
          </a:prstGeom>
          <a:solidFill>
            <a:schemeClr val="accent1"/>
          </a:solidFill>
          <a:ln>
            <a:noFill/>
          </a:ln>
          <a:extLst>
            <a:ext uri="{91240B29-F687-4F45-9708-019B960494DF}"/>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50000"/>
              </a:lnSpc>
              <a:spcBef>
                <a:spcPct val="0"/>
              </a:spcBef>
              <a:spcAft>
                <a:spcPts val="0"/>
              </a:spcAft>
              <a:buFont typeface="Arial" panose="020B0604020202020204" pitchFamily="34" charset="0"/>
              <a:buNone/>
              <a:defRPr/>
            </a:pPr>
            <a:r>
              <a:rPr lang="en-US" altLang="zh-CN" sz="1800">
                <a:solidFill>
                  <a:srgbClr val="FFFFFF"/>
                </a:solidFill>
                <a:latin typeface="+mn-ea"/>
                <a:ea typeface="+mn-ea"/>
                <a:cs typeface="+mn-cs"/>
              </a:rPr>
              <a:t>(7) </a:t>
            </a:r>
            <a:r>
              <a:rPr lang="zh-CN" altLang="en-US" sz="1800">
                <a:solidFill>
                  <a:srgbClr val="FFFFFF"/>
                </a:solidFill>
                <a:latin typeface="+mn-ea"/>
                <a:ea typeface="+mn-ea"/>
                <a:cs typeface="+mn-cs"/>
              </a:rPr>
              <a:t>指针运算</a:t>
            </a:r>
            <a:endParaRPr lang="en-US" altLang="zh-CN" sz="1800">
              <a:solidFill>
                <a:srgbClr val="FFFFFF"/>
              </a:solidFill>
              <a:latin typeface="+mn-ea"/>
              <a:ea typeface="+mn-ea"/>
              <a:cs typeface="+mn-cs"/>
            </a:endParaRPr>
          </a:p>
          <a:p>
            <a:pPr lvl="1" fontAlgn="auto">
              <a:lnSpc>
                <a:spcPct val="150000"/>
              </a:lnSpc>
              <a:spcBef>
                <a:spcPct val="0"/>
              </a:spcBef>
              <a:spcAft>
                <a:spcPts val="0"/>
              </a:spcAft>
              <a:buFont typeface="Arial" panose="020B0604020202020204" pitchFamily="34" charset="0"/>
              <a:buNone/>
              <a:defRPr/>
            </a:pPr>
            <a:r>
              <a:rPr lang="en-US" altLang="zh-CN">
                <a:solidFill>
                  <a:srgbClr val="FFFFFF"/>
                </a:solidFill>
                <a:latin typeface="+mn-ea"/>
                <a:ea typeface="+mn-ea"/>
                <a:cs typeface="+mn-cs"/>
              </a:rPr>
              <a:t>① </a:t>
            </a:r>
            <a:r>
              <a:rPr lang="zh-CN" altLang="en-US">
                <a:solidFill>
                  <a:srgbClr val="FFFFFF"/>
                </a:solidFill>
                <a:latin typeface="+mn-ea"/>
                <a:ea typeface="+mn-ea"/>
                <a:cs typeface="+mn-cs"/>
              </a:rPr>
              <a:t>指针变量加（减）一个整数。</a:t>
            </a:r>
            <a:endParaRPr lang="en-US" altLang="zh-CN">
              <a:solidFill>
                <a:srgbClr val="FFFFFF"/>
              </a:solidFill>
              <a:latin typeface="+mn-ea"/>
              <a:ea typeface="+mn-ea"/>
              <a:cs typeface="+mn-cs"/>
            </a:endParaRPr>
          </a:p>
          <a:p>
            <a:pPr lvl="1" fontAlgn="auto">
              <a:lnSpc>
                <a:spcPct val="150000"/>
              </a:lnSpc>
              <a:spcBef>
                <a:spcPct val="0"/>
              </a:spcBef>
              <a:spcAft>
                <a:spcPts val="0"/>
              </a:spcAft>
              <a:buFont typeface="Arial" panose="020B0604020202020204" pitchFamily="34" charset="0"/>
              <a:buNone/>
              <a:defRPr/>
            </a:pPr>
            <a:endParaRPr lang="en-US" altLang="zh-CN">
              <a:solidFill>
                <a:srgbClr val="FFFFFF"/>
              </a:solidFill>
              <a:latin typeface="+mn-ea"/>
              <a:ea typeface="+mn-ea"/>
              <a:cs typeface="+mn-cs"/>
            </a:endParaRPr>
          </a:p>
          <a:p>
            <a:pPr lvl="1" fontAlgn="auto">
              <a:lnSpc>
                <a:spcPct val="150000"/>
              </a:lnSpc>
              <a:spcBef>
                <a:spcPct val="0"/>
              </a:spcBef>
              <a:spcAft>
                <a:spcPts val="0"/>
              </a:spcAft>
              <a:buFont typeface="Arial" panose="020B0604020202020204" pitchFamily="34" charset="0"/>
              <a:buNone/>
              <a:defRPr/>
            </a:pPr>
            <a:r>
              <a:rPr lang="zh-CN" altLang="en-US">
                <a:solidFill>
                  <a:srgbClr val="FFFFFF"/>
                </a:solidFill>
                <a:latin typeface="+mn-ea"/>
                <a:ea typeface="+mn-ea"/>
                <a:cs typeface="+mn-cs"/>
              </a:rPr>
              <a:t>② 指针变量赋值。将一个变量地址赋给一个指针变量。 不应把一个整数赋给指针变量。</a:t>
            </a:r>
            <a:endParaRPr lang="en-US" altLang="zh-CN">
              <a:solidFill>
                <a:srgbClr val="FFFFFF"/>
              </a:solidFill>
              <a:latin typeface="+mn-ea"/>
              <a:ea typeface="+mn-ea"/>
              <a:cs typeface="+mn-cs"/>
            </a:endParaRPr>
          </a:p>
          <a:p>
            <a:pPr lvl="1" fontAlgn="auto">
              <a:lnSpc>
                <a:spcPct val="150000"/>
              </a:lnSpc>
              <a:spcBef>
                <a:spcPct val="0"/>
              </a:spcBef>
              <a:spcAft>
                <a:spcPts val="0"/>
              </a:spcAft>
              <a:buFont typeface="Arial" panose="020B0604020202020204" pitchFamily="34" charset="0"/>
              <a:buNone/>
              <a:defRPr/>
            </a:pPr>
            <a:endParaRPr lang="en-US" altLang="zh-CN">
              <a:solidFill>
                <a:srgbClr val="FFFFFF"/>
              </a:solidFill>
              <a:latin typeface="+mn-ea"/>
              <a:ea typeface="+mn-ea"/>
              <a:cs typeface="+mn-cs"/>
            </a:endParaRPr>
          </a:p>
          <a:p>
            <a:pPr lvl="1" fontAlgn="auto">
              <a:lnSpc>
                <a:spcPct val="150000"/>
              </a:lnSpc>
              <a:spcBef>
                <a:spcPct val="0"/>
              </a:spcBef>
              <a:spcAft>
                <a:spcPts val="0"/>
              </a:spcAft>
              <a:buFont typeface="Arial" panose="020B0604020202020204" pitchFamily="34" charset="0"/>
              <a:buNone/>
              <a:defRPr/>
            </a:pPr>
            <a:endParaRPr lang="en-US" altLang="zh-CN">
              <a:solidFill>
                <a:srgbClr val="FFFFFF"/>
              </a:solidFill>
              <a:latin typeface="+mn-ea"/>
              <a:ea typeface="+mn-ea"/>
              <a:cs typeface="+mn-cs"/>
            </a:endParaRPr>
          </a:p>
          <a:p>
            <a:pPr lvl="1" fontAlgn="auto">
              <a:lnSpc>
                <a:spcPct val="150000"/>
              </a:lnSpc>
              <a:spcBef>
                <a:spcPct val="0"/>
              </a:spcBef>
              <a:spcAft>
                <a:spcPts val="0"/>
              </a:spcAft>
              <a:buFont typeface="Arial" panose="020B0604020202020204" pitchFamily="34" charset="0"/>
              <a:buNone/>
              <a:defRPr/>
            </a:pPr>
            <a:endParaRPr lang="en-US" altLang="zh-CN">
              <a:solidFill>
                <a:srgbClr val="FFFFFF"/>
              </a:solidFill>
              <a:latin typeface="+mn-ea"/>
              <a:ea typeface="+mn-ea"/>
              <a:cs typeface="+mn-cs"/>
            </a:endParaRPr>
          </a:p>
          <a:p>
            <a:pPr lvl="1" fontAlgn="auto">
              <a:lnSpc>
                <a:spcPct val="150000"/>
              </a:lnSpc>
              <a:spcBef>
                <a:spcPct val="0"/>
              </a:spcBef>
              <a:spcAft>
                <a:spcPts val="0"/>
              </a:spcAft>
              <a:buFont typeface="Arial" panose="020B0604020202020204" pitchFamily="34" charset="0"/>
              <a:buNone/>
              <a:defRPr/>
            </a:pPr>
            <a:endParaRPr lang="en-US" altLang="zh-CN">
              <a:solidFill>
                <a:srgbClr val="FFFFFF"/>
              </a:solidFill>
              <a:latin typeface="+mn-ea"/>
              <a:ea typeface="+mn-ea"/>
              <a:cs typeface="+mn-cs"/>
            </a:endParaRPr>
          </a:p>
          <a:p>
            <a:pPr lvl="1" fontAlgn="auto">
              <a:lnSpc>
                <a:spcPct val="150000"/>
              </a:lnSpc>
              <a:spcBef>
                <a:spcPct val="0"/>
              </a:spcBef>
              <a:spcAft>
                <a:spcPts val="0"/>
              </a:spcAft>
              <a:buFont typeface="Arial" panose="020B0604020202020204" pitchFamily="34" charset="0"/>
              <a:buNone/>
              <a:defRPr/>
            </a:pPr>
            <a:r>
              <a:rPr lang="zh-CN" altLang="en-US">
                <a:solidFill>
                  <a:srgbClr val="FFFFFF"/>
                </a:solidFill>
                <a:latin typeface="+mn-ea"/>
                <a:ea typeface="+mn-ea"/>
                <a:cs typeface="+mn-cs"/>
              </a:rPr>
              <a:t>③ 两个指针变量可以相减。如果两个指针变量都指向同一个数组中的元素，则两个指针变量值之差是两个指针之间的元素个数。</a:t>
            </a:r>
            <a:endParaRPr lang="en-US" altLang="zh-CN">
              <a:solidFill>
                <a:srgbClr val="FFFFFF"/>
              </a:solidFill>
              <a:latin typeface="+mn-ea"/>
              <a:ea typeface="+mn-ea"/>
              <a:cs typeface="+mn-cs"/>
            </a:endParaRPr>
          </a:p>
          <a:p>
            <a:pPr lvl="1" fontAlgn="auto">
              <a:lnSpc>
                <a:spcPct val="150000"/>
              </a:lnSpc>
              <a:spcBef>
                <a:spcPct val="0"/>
              </a:spcBef>
              <a:spcAft>
                <a:spcPts val="0"/>
              </a:spcAft>
              <a:buFont typeface="Arial" panose="020B0604020202020204" pitchFamily="34" charset="0"/>
              <a:buNone/>
              <a:defRPr/>
            </a:pPr>
            <a:r>
              <a:rPr lang="zh-CN" altLang="en-US">
                <a:solidFill>
                  <a:srgbClr val="FFFFFF"/>
                </a:solidFill>
                <a:latin typeface="+mn-ea"/>
                <a:ea typeface="+mn-ea"/>
                <a:cs typeface="+mn-cs"/>
              </a:rPr>
              <a:t>④ 两个指针变量比较。若两个指针指向同一个数组的元素，则可以进行比较。指向前面的元素的指针变量“小于”指向后面元素的指针变量。如果</a:t>
            </a:r>
            <a:r>
              <a:rPr lang="en-US" altLang="zh-CN">
                <a:solidFill>
                  <a:srgbClr val="FFFFFF"/>
                </a:solidFill>
                <a:latin typeface="+mn-ea"/>
                <a:ea typeface="+mn-ea"/>
                <a:cs typeface="+mn-cs"/>
              </a:rPr>
              <a:t>p1</a:t>
            </a:r>
            <a:r>
              <a:rPr lang="zh-CN" altLang="en-US">
                <a:solidFill>
                  <a:srgbClr val="FFFFFF"/>
                </a:solidFill>
                <a:latin typeface="+mn-ea"/>
                <a:ea typeface="+mn-ea"/>
                <a:cs typeface="+mn-cs"/>
              </a:rPr>
              <a:t>和</a:t>
            </a:r>
            <a:r>
              <a:rPr lang="en-US" altLang="zh-CN">
                <a:solidFill>
                  <a:srgbClr val="FFFFFF"/>
                </a:solidFill>
                <a:latin typeface="+mn-ea"/>
                <a:ea typeface="+mn-ea"/>
                <a:cs typeface="+mn-cs"/>
              </a:rPr>
              <a:t>p2</a:t>
            </a:r>
            <a:r>
              <a:rPr lang="zh-CN" altLang="en-US">
                <a:solidFill>
                  <a:srgbClr val="FFFFFF"/>
                </a:solidFill>
                <a:latin typeface="+mn-ea"/>
                <a:ea typeface="+mn-ea"/>
                <a:cs typeface="+mn-cs"/>
              </a:rPr>
              <a:t>不指向同一数组则比较无意义。</a:t>
            </a:r>
          </a:p>
        </p:txBody>
      </p:sp>
      <p:sp>
        <p:nvSpPr>
          <p:cNvPr id="3078" name="MH_SubTitle_1"/>
          <p:cNvSpPr txBox="1">
            <a:spLocks noChangeArrowheads="1"/>
          </p:cNvSpPr>
          <p:nvPr>
            <p:custDataLst>
              <p:tags r:id="rId4"/>
            </p:custDataLst>
          </p:nvPr>
        </p:nvSpPr>
        <p:spPr bwMode="auto">
          <a:xfrm>
            <a:off x="1101725" y="485775"/>
            <a:ext cx="5432425" cy="719138"/>
          </a:xfrm>
          <a:prstGeom prst="rect">
            <a:avLst/>
          </a:prstGeom>
          <a:noFill/>
          <a:ln>
            <a:noFill/>
          </a:ln>
          <a:extLst>
            <a:ext uri="{909E8E84-426E-40DD-AFC4-6F175D3DCCD1}"/>
            <a:ext uri="{91240B29-F687-4F45-9708-019B960494DF}"/>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zh-CN" altLang="en-US" sz="3600" b="1">
                <a:latin typeface="+mn-lt"/>
                <a:ea typeface="+mn-ea"/>
                <a:cs typeface="+mn-cs"/>
              </a:rPr>
              <a:t>有关指针的小结</a:t>
            </a:r>
          </a:p>
        </p:txBody>
      </p:sp>
      <p:grpSp>
        <p:nvGrpSpPr>
          <p:cNvPr id="154628" name="组合 2"/>
          <p:cNvGrpSpPr>
            <a:grpSpLocks/>
          </p:cNvGrpSpPr>
          <p:nvPr/>
        </p:nvGrpSpPr>
        <p:grpSpPr bwMode="auto">
          <a:xfrm>
            <a:off x="538163" y="690563"/>
            <a:ext cx="563562" cy="303212"/>
            <a:chOff x="537817" y="689770"/>
            <a:chExt cx="376238" cy="203200"/>
          </a:xfrm>
        </p:grpSpPr>
        <p:sp>
          <p:nvSpPr>
            <p:cNvPr id="2" name="MH_Other_1"/>
            <p:cNvSpPr/>
            <p:nvPr>
              <p:custDataLst>
                <p:tags r:id="rId5"/>
              </p:custDataLst>
            </p:nvPr>
          </p:nvSpPr>
          <p:spPr>
            <a:xfrm>
              <a:off x="537817" y="689770"/>
              <a:ext cx="203487"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0" name="MH_Other_2"/>
            <p:cNvSpPr/>
            <p:nvPr>
              <p:custDataLst>
                <p:tags r:id="rId6"/>
              </p:custDataLst>
            </p:nvPr>
          </p:nvSpPr>
          <p:spPr>
            <a:xfrm>
              <a:off x="710568" y="689770"/>
              <a:ext cx="203487"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sp>
        <p:nvSpPr>
          <p:cNvPr id="8" name="圆角矩形 7">
            <a:extLst>
              <a:ext uri="{FF2B5EF4-FFF2-40B4-BE49-F238E27FC236}"/>
            </a:extLst>
          </p:cNvPr>
          <p:cNvSpPr/>
          <p:nvPr/>
        </p:nvSpPr>
        <p:spPr>
          <a:xfrm>
            <a:off x="2062163" y="2532063"/>
            <a:ext cx="9259887" cy="406400"/>
          </a:xfrm>
          <a:prstGeom prst="roundRect">
            <a:avLst>
              <a:gd name="adj" fmla="val 1212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600">
                <a:solidFill>
                  <a:schemeClr val="bg1"/>
                </a:solidFill>
              </a:rPr>
              <a:t>p++;		</a:t>
            </a:r>
            <a:r>
              <a:rPr lang="en-US" altLang="zh-CN" sz="1600">
                <a:solidFill>
                  <a:srgbClr val="92D050"/>
                </a:solidFill>
              </a:rPr>
              <a:t>//</a:t>
            </a:r>
            <a:r>
              <a:rPr lang="zh-CN" altLang="en-US" sz="1600">
                <a:solidFill>
                  <a:srgbClr val="92D050"/>
                </a:solidFill>
              </a:rPr>
              <a:t>将该指针变量的原值</a:t>
            </a:r>
            <a:r>
              <a:rPr lang="en-US" altLang="zh-CN" sz="1600">
                <a:solidFill>
                  <a:srgbClr val="92D050"/>
                </a:solidFill>
              </a:rPr>
              <a:t>(</a:t>
            </a:r>
            <a:r>
              <a:rPr lang="zh-CN" altLang="en-US" sz="1600">
                <a:solidFill>
                  <a:srgbClr val="92D050"/>
                </a:solidFill>
              </a:rPr>
              <a:t>是一个地址</a:t>
            </a:r>
            <a:r>
              <a:rPr lang="en-US" altLang="zh-CN" sz="1600">
                <a:solidFill>
                  <a:srgbClr val="92D050"/>
                </a:solidFill>
              </a:rPr>
              <a:t>)</a:t>
            </a:r>
            <a:r>
              <a:rPr lang="zh-CN" altLang="en-US" sz="1600">
                <a:solidFill>
                  <a:srgbClr val="92D050"/>
                </a:solidFill>
              </a:rPr>
              <a:t>和它指向的变量所占用的存储单元的字节数相加</a:t>
            </a:r>
          </a:p>
        </p:txBody>
      </p:sp>
      <p:sp>
        <p:nvSpPr>
          <p:cNvPr id="9" name="圆角矩形 8">
            <a:extLst>
              <a:ext uri="{FF2B5EF4-FFF2-40B4-BE49-F238E27FC236}"/>
            </a:extLst>
          </p:cNvPr>
          <p:cNvSpPr/>
          <p:nvPr/>
        </p:nvSpPr>
        <p:spPr>
          <a:xfrm>
            <a:off x="2062163" y="3292475"/>
            <a:ext cx="6575425" cy="1619250"/>
          </a:xfrm>
          <a:prstGeom prst="roundRect">
            <a:avLst>
              <a:gd name="adj" fmla="val 4320"/>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600">
                <a:solidFill>
                  <a:schemeClr val="bg1"/>
                </a:solidFill>
              </a:rPr>
              <a:t>p=&amp;a; </a:t>
            </a:r>
            <a:r>
              <a:rPr lang="en-US" altLang="zh-CN" sz="1600">
                <a:solidFill>
                  <a:srgbClr val="92D050"/>
                </a:solidFill>
              </a:rPr>
              <a:t>		//</a:t>
            </a:r>
            <a:r>
              <a:rPr lang="zh-CN" altLang="en-US" sz="1600">
                <a:solidFill>
                  <a:srgbClr val="92D050"/>
                </a:solidFill>
              </a:rPr>
              <a:t>将变量</a:t>
            </a:r>
            <a:r>
              <a:rPr lang="en-US" altLang="zh-CN" sz="1600">
                <a:solidFill>
                  <a:srgbClr val="92D050"/>
                </a:solidFill>
              </a:rPr>
              <a:t>a</a:t>
            </a:r>
            <a:r>
              <a:rPr lang="zh-CN" altLang="en-US" sz="1600">
                <a:solidFill>
                  <a:srgbClr val="92D050"/>
                </a:solidFill>
              </a:rPr>
              <a:t>的地址赋给</a:t>
            </a:r>
            <a:r>
              <a:rPr lang="en-US" altLang="zh-CN" sz="1600">
                <a:solidFill>
                  <a:srgbClr val="92D050"/>
                </a:solidFill>
              </a:rPr>
              <a:t>p</a:t>
            </a:r>
            <a:endParaRPr lang="zh-CN" altLang="en-US" sz="1600">
              <a:solidFill>
                <a:srgbClr val="92D050"/>
              </a:solidFill>
            </a:endParaRPr>
          </a:p>
          <a:p>
            <a:pPr defTabSz="363538" fontAlgn="auto">
              <a:lnSpc>
                <a:spcPct val="120000"/>
              </a:lnSpc>
              <a:spcBef>
                <a:spcPts val="0"/>
              </a:spcBef>
              <a:spcAft>
                <a:spcPts val="0"/>
              </a:spcAft>
              <a:defRPr/>
            </a:pPr>
            <a:r>
              <a:rPr lang="en-US" altLang="zh-CN" sz="1600">
                <a:solidFill>
                  <a:schemeClr val="bg1"/>
                </a:solidFill>
              </a:rPr>
              <a:t>p=array; </a:t>
            </a:r>
            <a:r>
              <a:rPr lang="en-US" altLang="zh-CN" sz="1600">
                <a:solidFill>
                  <a:srgbClr val="92D050"/>
                </a:solidFill>
              </a:rPr>
              <a:t>	//</a:t>
            </a:r>
            <a:r>
              <a:rPr lang="zh-CN" altLang="en-US" sz="1600">
                <a:solidFill>
                  <a:srgbClr val="92D050"/>
                </a:solidFill>
              </a:rPr>
              <a:t>将数组</a:t>
            </a:r>
            <a:r>
              <a:rPr lang="en-US" altLang="zh-CN" sz="1600">
                <a:solidFill>
                  <a:srgbClr val="92D050"/>
                </a:solidFill>
              </a:rPr>
              <a:t>array</a:t>
            </a:r>
            <a:r>
              <a:rPr lang="zh-CN" altLang="en-US" sz="1600">
                <a:solidFill>
                  <a:srgbClr val="92D050"/>
                </a:solidFill>
              </a:rPr>
              <a:t>首元素地址赋给</a:t>
            </a:r>
            <a:r>
              <a:rPr lang="en-US" altLang="zh-CN" sz="1600">
                <a:solidFill>
                  <a:srgbClr val="92D050"/>
                </a:solidFill>
              </a:rPr>
              <a:t>p</a:t>
            </a:r>
            <a:endParaRPr lang="zh-CN" altLang="en-US" sz="1600">
              <a:solidFill>
                <a:srgbClr val="92D050"/>
              </a:solidFill>
            </a:endParaRPr>
          </a:p>
          <a:p>
            <a:pPr defTabSz="363538" fontAlgn="auto">
              <a:lnSpc>
                <a:spcPct val="120000"/>
              </a:lnSpc>
              <a:spcBef>
                <a:spcPts val="0"/>
              </a:spcBef>
              <a:spcAft>
                <a:spcPts val="0"/>
              </a:spcAft>
              <a:defRPr/>
            </a:pPr>
            <a:r>
              <a:rPr lang="en-US" altLang="zh-CN" sz="1600">
                <a:solidFill>
                  <a:schemeClr val="bg1"/>
                </a:solidFill>
              </a:rPr>
              <a:t>p=&amp;array[i];	</a:t>
            </a:r>
            <a:r>
              <a:rPr lang="en-US" altLang="zh-CN" sz="1600">
                <a:solidFill>
                  <a:srgbClr val="92D050"/>
                </a:solidFill>
              </a:rPr>
              <a:t>//</a:t>
            </a:r>
            <a:r>
              <a:rPr lang="zh-CN" altLang="en-US" sz="1600">
                <a:solidFill>
                  <a:srgbClr val="92D050"/>
                </a:solidFill>
              </a:rPr>
              <a:t>将数组</a:t>
            </a:r>
            <a:r>
              <a:rPr lang="en-US" altLang="zh-CN" sz="1600">
                <a:solidFill>
                  <a:srgbClr val="92D050"/>
                </a:solidFill>
              </a:rPr>
              <a:t>array</a:t>
            </a:r>
            <a:r>
              <a:rPr lang="zh-CN" altLang="en-US" sz="1600">
                <a:solidFill>
                  <a:srgbClr val="92D050"/>
                </a:solidFill>
              </a:rPr>
              <a:t>第</a:t>
            </a:r>
            <a:r>
              <a:rPr lang="en-US" altLang="zh-CN" sz="1600">
                <a:solidFill>
                  <a:srgbClr val="92D050"/>
                </a:solidFill>
              </a:rPr>
              <a:t>i</a:t>
            </a:r>
            <a:r>
              <a:rPr lang="zh-CN" altLang="en-US" sz="1600">
                <a:solidFill>
                  <a:srgbClr val="92D050"/>
                </a:solidFill>
              </a:rPr>
              <a:t>个元素的地址赋给</a:t>
            </a:r>
            <a:r>
              <a:rPr lang="en-US" altLang="zh-CN" sz="1600">
                <a:solidFill>
                  <a:srgbClr val="92D050"/>
                </a:solidFill>
              </a:rPr>
              <a:t>p</a:t>
            </a:r>
            <a:endParaRPr lang="zh-CN" altLang="en-US" sz="1600">
              <a:solidFill>
                <a:srgbClr val="92D050"/>
              </a:solidFill>
            </a:endParaRPr>
          </a:p>
          <a:p>
            <a:pPr defTabSz="363538" fontAlgn="auto">
              <a:lnSpc>
                <a:spcPct val="120000"/>
              </a:lnSpc>
              <a:spcBef>
                <a:spcPts val="0"/>
              </a:spcBef>
              <a:spcAft>
                <a:spcPts val="0"/>
              </a:spcAft>
              <a:defRPr/>
            </a:pPr>
            <a:r>
              <a:rPr lang="en-US" altLang="zh-CN" sz="1600">
                <a:solidFill>
                  <a:schemeClr val="bg1"/>
                </a:solidFill>
              </a:rPr>
              <a:t>p=max;	</a:t>
            </a:r>
            <a:r>
              <a:rPr lang="en-US" altLang="zh-CN" sz="1600">
                <a:solidFill>
                  <a:srgbClr val="92D050"/>
                </a:solidFill>
              </a:rPr>
              <a:t>	//max</a:t>
            </a:r>
            <a:r>
              <a:rPr lang="zh-CN" altLang="en-US" sz="1600">
                <a:solidFill>
                  <a:srgbClr val="92D050"/>
                </a:solidFill>
              </a:rPr>
              <a:t>为已定义的函数，将ｍ</a:t>
            </a:r>
            <a:r>
              <a:rPr lang="en-US" altLang="zh-CN" sz="1600">
                <a:solidFill>
                  <a:srgbClr val="92D050"/>
                </a:solidFill>
              </a:rPr>
              <a:t>ax</a:t>
            </a:r>
            <a:r>
              <a:rPr lang="zh-CN" altLang="en-US" sz="1600">
                <a:solidFill>
                  <a:srgbClr val="92D050"/>
                </a:solidFill>
              </a:rPr>
              <a:t>的入口地址赋给</a:t>
            </a:r>
            <a:r>
              <a:rPr lang="en-US" altLang="zh-CN" sz="1600">
                <a:solidFill>
                  <a:srgbClr val="92D050"/>
                </a:solidFill>
              </a:rPr>
              <a:t>p</a:t>
            </a:r>
            <a:endParaRPr lang="zh-CN" altLang="en-US" sz="1600">
              <a:solidFill>
                <a:srgbClr val="92D050"/>
              </a:solidFill>
            </a:endParaRPr>
          </a:p>
          <a:p>
            <a:pPr defTabSz="363538" fontAlgn="auto">
              <a:lnSpc>
                <a:spcPct val="120000"/>
              </a:lnSpc>
              <a:spcBef>
                <a:spcPts val="0"/>
              </a:spcBef>
              <a:spcAft>
                <a:spcPts val="0"/>
              </a:spcAft>
              <a:defRPr/>
            </a:pPr>
            <a:r>
              <a:rPr lang="en-US" altLang="zh-CN" sz="1600">
                <a:solidFill>
                  <a:schemeClr val="bg1"/>
                </a:solidFill>
              </a:rPr>
              <a:t>p1=p2;</a:t>
            </a:r>
            <a:r>
              <a:rPr lang="en-US" altLang="zh-CN" sz="1600">
                <a:solidFill>
                  <a:srgbClr val="92D050"/>
                </a:solidFill>
              </a:rPr>
              <a:t>		//p1</a:t>
            </a:r>
            <a:r>
              <a:rPr lang="zh-CN" altLang="en-US" sz="1600">
                <a:solidFill>
                  <a:srgbClr val="92D050"/>
                </a:solidFill>
              </a:rPr>
              <a:t>和</a:t>
            </a:r>
            <a:r>
              <a:rPr lang="en-US" altLang="zh-CN" sz="1600">
                <a:solidFill>
                  <a:srgbClr val="92D050"/>
                </a:solidFill>
              </a:rPr>
              <a:t>p2</a:t>
            </a:r>
            <a:r>
              <a:rPr lang="zh-CN" altLang="en-US" sz="1600">
                <a:solidFill>
                  <a:srgbClr val="92D050"/>
                </a:solidFill>
              </a:rPr>
              <a:t>是基类型相同指针变量，将</a:t>
            </a:r>
            <a:r>
              <a:rPr lang="en-US" altLang="zh-CN" sz="1600">
                <a:solidFill>
                  <a:srgbClr val="92D050"/>
                </a:solidFill>
              </a:rPr>
              <a:t>p2</a:t>
            </a:r>
            <a:r>
              <a:rPr lang="zh-CN" altLang="en-US" sz="1600">
                <a:solidFill>
                  <a:srgbClr val="92D050"/>
                </a:solidFill>
              </a:rPr>
              <a:t>的值赋给</a:t>
            </a:r>
            <a:r>
              <a:rPr lang="en-US" altLang="zh-CN" sz="1600">
                <a:solidFill>
                  <a:srgbClr val="92D050"/>
                </a:solidFill>
              </a:rPr>
              <a:t>p1</a:t>
            </a:r>
            <a:endParaRPr lang="zh-CN" altLang="en-US" sz="1600">
              <a:solidFill>
                <a:srgbClr val="92D050"/>
              </a:solidFill>
            </a:endParaRPr>
          </a:p>
        </p:txBody>
      </p:sp>
      <p:graphicFrame>
        <p:nvGraphicFramePr>
          <p:cNvPr id="11" name="表格 10"/>
          <p:cNvGraphicFramePr>
            <a:graphicFrameLocks noGrp="1"/>
          </p:cNvGraphicFramePr>
          <p:nvPr/>
        </p:nvGraphicFramePr>
        <p:xfrm>
          <a:off x="10037763" y="3514725"/>
          <a:ext cx="1258887" cy="1493838"/>
        </p:xfrm>
        <a:graphic>
          <a:graphicData uri="http://schemas.openxmlformats.org/drawingml/2006/table">
            <a:tbl>
              <a:tblPr>
                <a:tableStyleId>{5C22544A-7EE6-4342-B048-85BDC9FD1C3A}</a:tableStyleId>
              </a:tblPr>
              <a:tblGrid>
                <a:gridCol w="540000">
                  <a:extLst>
                    <a:ext uri="{9D8B030D-6E8A-4147-A177-3AD203B41FA5}"/>
                  </a:extLst>
                </a:gridCol>
                <a:gridCol w="720000">
                  <a:extLst>
                    <a:ext uri="{9D8B030D-6E8A-4147-A177-3AD203B41FA5}"/>
                  </a:extLst>
                </a:gridCol>
              </a:tblGrid>
              <a:tr h="159474">
                <a:tc>
                  <a:txBody>
                    <a:bodyPr/>
                    <a:lstStyle/>
                    <a:p>
                      <a:endParaRPr lang="zh-CN" altLang="en-US" sz="1400"/>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59474">
                <a:tc>
                  <a:txBody>
                    <a:bodyPr/>
                    <a:lstStyle/>
                    <a:p>
                      <a:r>
                        <a:rPr lang="en-US" altLang="zh-CN" sz="1400"/>
                        <a:t>p1</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a[0]</a:t>
                      </a:r>
                      <a:endParaRPr lang="zh-CN" altLang="en-US" sz="1400"/>
                    </a:p>
                  </a:txBody>
                  <a:tcPr marT="0" marB="0" anchor="ctr">
                    <a:lnL w="12700" cmpd="sng">
                      <a:noFill/>
                    </a:lnL>
                    <a:lnR w="12700" cmpd="sng">
                      <a:noFill/>
                    </a:lnR>
                    <a:lnT w="12700" cmpd="sng">
                      <a:noFill/>
                    </a:lnT>
                  </a:tcPr>
                </a:tc>
                <a:extLst>
                  <a:ext uri="{0D108BD9-81ED-4DB2-BD59-A6C34878D82A}"/>
                </a:extLst>
              </a:tr>
              <a:tr h="159474">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a[1]</a:t>
                      </a:r>
                      <a:endParaRPr lang="zh-CN" altLang="en-US" sz="1400"/>
                    </a:p>
                  </a:txBody>
                  <a:tcPr marT="0" marB="0" anchor="ctr">
                    <a:lnL w="12700" cmpd="sng">
                      <a:noFill/>
                    </a:lnL>
                    <a:lnR w="12700" cmpd="sng">
                      <a:noFill/>
                    </a:lnR>
                  </a:tcPr>
                </a:tc>
                <a:extLst>
                  <a:ext uri="{0D108BD9-81ED-4DB2-BD59-A6C34878D82A}"/>
                </a:extLst>
              </a:tr>
              <a:tr h="159474">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a[2]</a:t>
                      </a:r>
                      <a:endParaRPr lang="zh-CN" altLang="en-US" sz="1400"/>
                    </a:p>
                  </a:txBody>
                  <a:tcPr marT="0" marB="0" anchor="ctr">
                    <a:lnL w="12700" cmpd="sng">
                      <a:noFill/>
                    </a:lnL>
                    <a:lnR w="12700" cmpd="sng">
                      <a:noFill/>
                    </a:lnR>
                  </a:tcPr>
                </a:tc>
                <a:extLst>
                  <a:ext uri="{0D108BD9-81ED-4DB2-BD59-A6C34878D82A}"/>
                </a:extLst>
              </a:tr>
              <a:tr h="159474">
                <a:tc>
                  <a:txBody>
                    <a:bodyPr/>
                    <a:lstStyle/>
                    <a:p>
                      <a:r>
                        <a:rPr lang="en-US" altLang="zh-CN" sz="1400"/>
                        <a:t>p2</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a[3]</a:t>
                      </a:r>
                      <a:endParaRPr lang="zh-CN" altLang="en-US" sz="1400"/>
                    </a:p>
                  </a:txBody>
                  <a:tcPr marT="0" marB="0" anchor="ctr">
                    <a:lnL w="12700" cmpd="sng">
                      <a:noFill/>
                    </a:lnL>
                    <a:lnR w="12700" cmpd="sng">
                      <a:noFill/>
                    </a:lnR>
                  </a:tcPr>
                </a:tc>
                <a:extLst>
                  <a:ext uri="{0D108BD9-81ED-4DB2-BD59-A6C34878D82A}"/>
                </a:extLst>
              </a:tr>
              <a:tr h="159474">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a[4]</a:t>
                      </a:r>
                      <a:endParaRPr lang="zh-CN" altLang="en-US" sz="1400"/>
                    </a:p>
                  </a:txBody>
                  <a:tcPr marT="0" marB="0" anchor="ctr">
                    <a:lnL w="12700" cmpd="sng">
                      <a:noFill/>
                    </a:lnL>
                    <a:lnR w="12700" cmpd="sng">
                      <a:noFill/>
                    </a:lnR>
                  </a:tcPr>
                </a:tc>
                <a:extLst>
                  <a:ext uri="{0D108BD9-81ED-4DB2-BD59-A6C34878D82A}"/>
                </a:extLst>
              </a:tr>
              <a:tr h="159474">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a[5]</a:t>
                      </a:r>
                      <a:endParaRPr lang="zh-CN" altLang="en-US" sz="1400"/>
                    </a:p>
                  </a:txBody>
                  <a:tcPr marT="0" marB="0" anchor="ctr">
                    <a:lnL w="12700" cmpd="sng">
                      <a:noFill/>
                    </a:lnL>
                    <a:lnR w="12700" cmpd="sng">
                      <a:noFill/>
                    </a:lnR>
                  </a:tcPr>
                </a:tc>
                <a:extLst>
                  <a:ext uri="{0D108BD9-81ED-4DB2-BD59-A6C34878D82A}"/>
                </a:extLst>
              </a:tr>
            </a:tbl>
          </a:graphicData>
        </a:graphic>
      </p:graphicFrame>
      <p:cxnSp>
        <p:nvCxnSpPr>
          <p:cNvPr id="12" name="直接箭头连接符 11"/>
          <p:cNvCxnSpPr/>
          <p:nvPr/>
        </p:nvCxnSpPr>
        <p:spPr>
          <a:xfrm>
            <a:off x="10037763" y="3941763"/>
            <a:ext cx="523875"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a:off x="10037763" y="4584700"/>
            <a:ext cx="523875"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Tree>
    <p:custDataLst>
      <p:tags r:id="rId1"/>
    </p:custDataLst>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6673" name="MH_Other_4"/>
          <p:cNvCxnSpPr>
            <a:cxnSpLocks noChangeShapeType="1"/>
          </p:cNvCxnSpPr>
          <p:nvPr>
            <p:custDataLst>
              <p:tags r:id="rId2"/>
            </p:custDataLst>
          </p:nvPr>
        </p:nvCxnSpPr>
        <p:spPr bwMode="auto">
          <a:xfrm>
            <a:off x="1192213" y="1484313"/>
            <a:ext cx="10999787" cy="0"/>
          </a:xfrm>
          <a:prstGeom prst="line">
            <a:avLst/>
          </a:prstGeom>
          <a:noFill/>
          <a:ln w="28575">
            <a:solidFill>
              <a:schemeClr val="accent1"/>
            </a:solidFill>
            <a:round/>
            <a:headEnd/>
            <a:tailEnd/>
          </a:ln>
        </p:spPr>
      </p:cxnSp>
      <p:sp>
        <p:nvSpPr>
          <p:cNvPr id="3075" name="MH_Other_3"/>
          <p:cNvSpPr>
            <a:spLocks noChangeArrowheads="1"/>
          </p:cNvSpPr>
          <p:nvPr>
            <p:custDataLst>
              <p:tags r:id="rId3"/>
            </p:custDataLst>
          </p:nvPr>
        </p:nvSpPr>
        <p:spPr bwMode="auto">
          <a:xfrm>
            <a:off x="1192213" y="1628775"/>
            <a:ext cx="10999787" cy="3935413"/>
          </a:xfrm>
          <a:prstGeom prst="rect">
            <a:avLst/>
          </a:prstGeom>
          <a:solidFill>
            <a:schemeClr val="accent1"/>
          </a:solidFill>
          <a:ln>
            <a:noFill/>
          </a:ln>
          <a:extLst>
            <a:ext uri="{91240B29-F687-4F45-9708-019B960494DF}"/>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50000"/>
              </a:lnSpc>
              <a:spcBef>
                <a:spcPct val="0"/>
              </a:spcBef>
              <a:spcAft>
                <a:spcPts val="0"/>
              </a:spcAft>
              <a:buFont typeface="Arial" panose="020B0604020202020204" pitchFamily="34" charset="0"/>
              <a:buNone/>
              <a:defRPr/>
            </a:pPr>
            <a:r>
              <a:rPr lang="en-US" altLang="zh-CN" sz="1800">
                <a:solidFill>
                  <a:srgbClr val="FFFFFF"/>
                </a:solidFill>
                <a:latin typeface="+mn-ea"/>
                <a:ea typeface="+mn-ea"/>
                <a:cs typeface="+mn-cs"/>
              </a:rPr>
              <a:t>(8) </a:t>
            </a:r>
            <a:r>
              <a:rPr lang="zh-CN" altLang="en-US" sz="1800">
                <a:solidFill>
                  <a:srgbClr val="FFFFFF"/>
                </a:solidFill>
                <a:latin typeface="+mn-ea"/>
                <a:ea typeface="+mn-ea"/>
                <a:cs typeface="+mn-cs"/>
              </a:rPr>
              <a:t>指针变量可以有空值，即该指针变量不指向任何变量。</a:t>
            </a:r>
            <a:endParaRPr lang="en-US" altLang="zh-CN" sz="1800">
              <a:solidFill>
                <a:srgbClr val="FFFFFF"/>
              </a:solidFill>
              <a:latin typeface="+mn-ea"/>
              <a:ea typeface="+mn-ea"/>
              <a:cs typeface="+mn-cs"/>
            </a:endParaRPr>
          </a:p>
          <a:p>
            <a:pPr fontAlgn="auto">
              <a:lnSpc>
                <a:spcPct val="150000"/>
              </a:lnSpc>
              <a:spcBef>
                <a:spcPct val="0"/>
              </a:spcBef>
              <a:spcAft>
                <a:spcPts val="0"/>
              </a:spcAft>
              <a:buFont typeface="Arial" panose="020B0604020202020204" pitchFamily="34" charset="0"/>
              <a:buNone/>
              <a:defRPr/>
            </a:pPr>
            <a:r>
              <a:rPr lang="en-US" altLang="zh-CN" sz="1800">
                <a:solidFill>
                  <a:srgbClr val="FFFFFF"/>
                </a:solidFill>
                <a:latin typeface="+mn-ea"/>
                <a:ea typeface="+mn-ea"/>
                <a:cs typeface="+mn-cs"/>
              </a:rPr>
              <a:t>NULL</a:t>
            </a:r>
            <a:r>
              <a:rPr lang="zh-CN" altLang="en-US" sz="1800">
                <a:solidFill>
                  <a:srgbClr val="FFFFFF"/>
                </a:solidFill>
                <a:latin typeface="+mn-ea"/>
                <a:ea typeface="+mn-ea"/>
                <a:cs typeface="+mn-cs"/>
              </a:rPr>
              <a:t>是一个符号常量，代表整数</a:t>
            </a:r>
            <a:r>
              <a:rPr lang="en-US" altLang="zh-CN" sz="1800">
                <a:solidFill>
                  <a:srgbClr val="FFFFFF"/>
                </a:solidFill>
                <a:latin typeface="+mn-ea"/>
                <a:ea typeface="+mn-ea"/>
                <a:cs typeface="+mn-cs"/>
              </a:rPr>
              <a:t>0</a:t>
            </a:r>
            <a:r>
              <a:rPr lang="zh-CN" altLang="en-US" sz="1800">
                <a:solidFill>
                  <a:srgbClr val="FFFFFF"/>
                </a:solidFill>
                <a:latin typeface="+mn-ea"/>
                <a:ea typeface="+mn-ea"/>
                <a:cs typeface="+mn-cs"/>
              </a:rPr>
              <a:t>。在</a:t>
            </a:r>
            <a:r>
              <a:rPr lang="en-US" altLang="zh-CN" sz="1800">
                <a:solidFill>
                  <a:srgbClr val="FFFFFF"/>
                </a:solidFill>
                <a:latin typeface="+mn-ea"/>
                <a:ea typeface="+mn-ea"/>
                <a:cs typeface="+mn-cs"/>
              </a:rPr>
              <a:t>stdio.h</a:t>
            </a:r>
            <a:r>
              <a:rPr lang="zh-CN" altLang="en-US" sz="1800">
                <a:solidFill>
                  <a:srgbClr val="FFFFFF"/>
                </a:solidFill>
                <a:latin typeface="+mn-ea"/>
                <a:ea typeface="+mn-ea"/>
                <a:cs typeface="+mn-cs"/>
              </a:rPr>
              <a:t>头文件中对</a:t>
            </a:r>
            <a:r>
              <a:rPr lang="en-US" altLang="zh-CN" sz="1800">
                <a:solidFill>
                  <a:srgbClr val="FFFFFF"/>
                </a:solidFill>
                <a:latin typeface="+mn-ea"/>
                <a:ea typeface="+mn-ea"/>
                <a:cs typeface="+mn-cs"/>
              </a:rPr>
              <a:t>NULL</a:t>
            </a:r>
            <a:r>
              <a:rPr lang="zh-CN" altLang="en-US" sz="1800">
                <a:solidFill>
                  <a:srgbClr val="FFFFFF"/>
                </a:solidFill>
                <a:latin typeface="+mn-ea"/>
                <a:ea typeface="+mn-ea"/>
                <a:cs typeface="+mn-cs"/>
              </a:rPr>
              <a:t>进行了定义：</a:t>
            </a:r>
            <a:r>
              <a:rPr lang="en-US" altLang="zh-CN" sz="1800">
                <a:solidFill>
                  <a:srgbClr val="FFFFFF"/>
                </a:solidFill>
                <a:latin typeface="+mn-ea"/>
                <a:ea typeface="+mn-ea"/>
                <a:cs typeface="+mn-cs"/>
              </a:rPr>
              <a:t>#define NULL 0</a:t>
            </a:r>
          </a:p>
          <a:p>
            <a:pPr fontAlgn="auto">
              <a:lnSpc>
                <a:spcPct val="150000"/>
              </a:lnSpc>
              <a:spcBef>
                <a:spcPct val="0"/>
              </a:spcBef>
              <a:spcAft>
                <a:spcPts val="0"/>
              </a:spcAft>
              <a:buFont typeface="Arial" panose="020B0604020202020204" pitchFamily="34" charset="0"/>
              <a:buNone/>
              <a:defRPr/>
            </a:pPr>
            <a:r>
              <a:rPr lang="zh-CN" altLang="en-US" sz="1800">
                <a:solidFill>
                  <a:srgbClr val="FFFFFF"/>
                </a:solidFill>
                <a:latin typeface="+mn-ea"/>
                <a:ea typeface="+mn-ea"/>
                <a:cs typeface="+mn-cs"/>
              </a:rPr>
              <a:t>它使</a:t>
            </a:r>
            <a:r>
              <a:rPr lang="en-US" altLang="zh-CN" sz="1800">
                <a:solidFill>
                  <a:srgbClr val="FFFFFF"/>
                </a:solidFill>
                <a:latin typeface="+mn-ea"/>
                <a:ea typeface="+mn-ea"/>
                <a:cs typeface="+mn-cs"/>
              </a:rPr>
              <a:t>p</a:t>
            </a:r>
            <a:r>
              <a:rPr lang="zh-CN" altLang="en-US" sz="1800">
                <a:solidFill>
                  <a:srgbClr val="FFFFFF"/>
                </a:solidFill>
                <a:latin typeface="+mn-ea"/>
                <a:ea typeface="+mn-ea"/>
                <a:cs typeface="+mn-cs"/>
              </a:rPr>
              <a:t>指向地址为</a:t>
            </a:r>
            <a:r>
              <a:rPr lang="en-US" altLang="zh-CN" sz="1800">
                <a:solidFill>
                  <a:srgbClr val="FFFFFF"/>
                </a:solidFill>
                <a:latin typeface="+mn-ea"/>
                <a:ea typeface="+mn-ea"/>
                <a:cs typeface="+mn-cs"/>
              </a:rPr>
              <a:t>0</a:t>
            </a:r>
            <a:r>
              <a:rPr lang="zh-CN" altLang="en-US" sz="1800">
                <a:solidFill>
                  <a:srgbClr val="FFFFFF"/>
                </a:solidFill>
                <a:latin typeface="+mn-ea"/>
                <a:ea typeface="+mn-ea"/>
                <a:cs typeface="+mn-cs"/>
              </a:rPr>
              <a:t>的单元。系统保证使该单元不作它用（不存放有效数据）。 </a:t>
            </a:r>
            <a:endParaRPr lang="en-US" altLang="zh-CN" sz="1800">
              <a:solidFill>
                <a:srgbClr val="FFFFFF"/>
              </a:solidFill>
              <a:latin typeface="+mn-ea"/>
              <a:ea typeface="+mn-ea"/>
              <a:cs typeface="+mn-cs"/>
            </a:endParaRPr>
          </a:p>
          <a:p>
            <a:pPr fontAlgn="auto">
              <a:lnSpc>
                <a:spcPct val="150000"/>
              </a:lnSpc>
              <a:spcBef>
                <a:spcPct val="0"/>
              </a:spcBef>
              <a:spcAft>
                <a:spcPts val="0"/>
              </a:spcAft>
              <a:buFont typeface="Arial" panose="020B0604020202020204" pitchFamily="34" charset="0"/>
              <a:buNone/>
              <a:defRPr/>
            </a:pPr>
            <a:endParaRPr lang="en-US" altLang="zh-CN" sz="1800">
              <a:solidFill>
                <a:srgbClr val="FFFFFF"/>
              </a:solidFill>
              <a:latin typeface="+mn-ea"/>
              <a:ea typeface="+mn-ea"/>
              <a:cs typeface="+mn-cs"/>
            </a:endParaRPr>
          </a:p>
          <a:p>
            <a:pPr fontAlgn="auto">
              <a:lnSpc>
                <a:spcPct val="150000"/>
              </a:lnSpc>
              <a:spcBef>
                <a:spcPct val="0"/>
              </a:spcBef>
              <a:spcAft>
                <a:spcPts val="0"/>
              </a:spcAft>
              <a:buFont typeface="Arial" panose="020B0604020202020204" pitchFamily="34" charset="0"/>
              <a:buNone/>
              <a:defRPr/>
            </a:pPr>
            <a:endParaRPr lang="en-US" altLang="zh-CN" sz="1800">
              <a:solidFill>
                <a:srgbClr val="FFFFFF"/>
              </a:solidFill>
              <a:latin typeface="+mn-ea"/>
              <a:ea typeface="+mn-ea"/>
              <a:cs typeface="+mn-cs"/>
            </a:endParaRPr>
          </a:p>
          <a:p>
            <a:pPr fontAlgn="auto">
              <a:lnSpc>
                <a:spcPct val="150000"/>
              </a:lnSpc>
              <a:spcBef>
                <a:spcPct val="0"/>
              </a:spcBef>
              <a:spcAft>
                <a:spcPts val="0"/>
              </a:spcAft>
              <a:buFont typeface="Arial" panose="020B0604020202020204" pitchFamily="34" charset="0"/>
              <a:buNone/>
              <a:defRPr/>
            </a:pPr>
            <a:endParaRPr lang="en-US" altLang="zh-CN" sz="1800">
              <a:solidFill>
                <a:srgbClr val="FFFFFF"/>
              </a:solidFill>
              <a:latin typeface="+mn-ea"/>
              <a:ea typeface="+mn-ea"/>
              <a:cs typeface="+mn-cs"/>
            </a:endParaRPr>
          </a:p>
          <a:p>
            <a:pPr fontAlgn="auto">
              <a:lnSpc>
                <a:spcPct val="150000"/>
              </a:lnSpc>
              <a:spcBef>
                <a:spcPct val="0"/>
              </a:spcBef>
              <a:spcAft>
                <a:spcPts val="0"/>
              </a:spcAft>
              <a:buFont typeface="Arial" panose="020B0604020202020204" pitchFamily="34" charset="0"/>
              <a:buNone/>
              <a:defRPr/>
            </a:pPr>
            <a:r>
              <a:rPr lang="zh-CN" altLang="en-US" sz="1800">
                <a:solidFill>
                  <a:srgbClr val="FFFFFF"/>
                </a:solidFill>
                <a:latin typeface="+mn-ea"/>
                <a:ea typeface="+mn-ea"/>
                <a:cs typeface="+mn-cs"/>
              </a:rPr>
              <a:t>任何指针变量或地址都可以与</a:t>
            </a:r>
            <a:r>
              <a:rPr lang="en-US" altLang="zh-CN" sz="1800">
                <a:solidFill>
                  <a:srgbClr val="FFFFFF"/>
                </a:solidFill>
                <a:latin typeface="+mn-ea"/>
                <a:ea typeface="+mn-ea"/>
                <a:cs typeface="+mn-cs"/>
              </a:rPr>
              <a:t>NULL</a:t>
            </a:r>
            <a:r>
              <a:rPr lang="zh-CN" altLang="en-US" sz="1800">
                <a:solidFill>
                  <a:srgbClr val="FFFFFF"/>
                </a:solidFill>
                <a:latin typeface="+mn-ea"/>
                <a:ea typeface="+mn-ea"/>
                <a:cs typeface="+mn-cs"/>
              </a:rPr>
              <a:t>作相等或不相等的比较。</a:t>
            </a:r>
          </a:p>
        </p:txBody>
      </p:sp>
      <p:sp>
        <p:nvSpPr>
          <p:cNvPr id="3078" name="MH_SubTitle_1"/>
          <p:cNvSpPr txBox="1">
            <a:spLocks noChangeArrowheads="1"/>
          </p:cNvSpPr>
          <p:nvPr>
            <p:custDataLst>
              <p:tags r:id="rId4"/>
            </p:custDataLst>
          </p:nvPr>
        </p:nvSpPr>
        <p:spPr bwMode="auto">
          <a:xfrm>
            <a:off x="1101725" y="485775"/>
            <a:ext cx="5432425" cy="719138"/>
          </a:xfrm>
          <a:prstGeom prst="rect">
            <a:avLst/>
          </a:prstGeom>
          <a:noFill/>
          <a:ln>
            <a:noFill/>
          </a:ln>
          <a:extLst>
            <a:ext uri="{909E8E84-426E-40DD-AFC4-6F175D3DCCD1}"/>
            <a:ext uri="{91240B29-F687-4F45-9708-019B960494DF}"/>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zh-CN" altLang="en-US" sz="3600" b="1">
                <a:latin typeface="+mn-lt"/>
                <a:ea typeface="+mn-ea"/>
                <a:cs typeface="+mn-cs"/>
              </a:rPr>
              <a:t>有关指针的小结</a:t>
            </a:r>
          </a:p>
        </p:txBody>
      </p:sp>
      <p:grpSp>
        <p:nvGrpSpPr>
          <p:cNvPr id="156676" name="组合 2"/>
          <p:cNvGrpSpPr>
            <a:grpSpLocks/>
          </p:cNvGrpSpPr>
          <p:nvPr/>
        </p:nvGrpSpPr>
        <p:grpSpPr bwMode="auto">
          <a:xfrm>
            <a:off x="538163" y="690563"/>
            <a:ext cx="563562" cy="303212"/>
            <a:chOff x="537817" y="689770"/>
            <a:chExt cx="376238" cy="203200"/>
          </a:xfrm>
        </p:grpSpPr>
        <p:sp>
          <p:nvSpPr>
            <p:cNvPr id="2" name="MH_Other_1"/>
            <p:cNvSpPr/>
            <p:nvPr>
              <p:custDataLst>
                <p:tags r:id="rId8"/>
              </p:custDataLst>
            </p:nvPr>
          </p:nvSpPr>
          <p:spPr>
            <a:xfrm>
              <a:off x="537817" y="689770"/>
              <a:ext cx="203487"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0" name="MH_Other_2"/>
            <p:cNvSpPr/>
            <p:nvPr>
              <p:custDataLst>
                <p:tags r:id="rId9"/>
              </p:custDataLst>
            </p:nvPr>
          </p:nvSpPr>
          <p:spPr>
            <a:xfrm>
              <a:off x="710568" y="689770"/>
              <a:ext cx="203487"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sp>
        <p:nvSpPr>
          <p:cNvPr id="8" name="圆角矩形 7">
            <a:extLst>
              <a:ext uri="{FF2B5EF4-FFF2-40B4-BE49-F238E27FC236}"/>
            </a:extLst>
          </p:cNvPr>
          <p:cNvSpPr/>
          <p:nvPr/>
        </p:nvSpPr>
        <p:spPr>
          <a:xfrm>
            <a:off x="7178675" y="1716088"/>
            <a:ext cx="1371600" cy="403225"/>
          </a:xfrm>
          <a:prstGeom prst="roundRect">
            <a:avLst>
              <a:gd name="adj" fmla="val 12163"/>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600">
                <a:solidFill>
                  <a:schemeClr val="bg1"/>
                </a:solidFill>
              </a:rPr>
              <a:t>p=NULL;</a:t>
            </a:r>
            <a:endParaRPr lang="en-US" altLang="zh-CN" sz="1600">
              <a:solidFill>
                <a:srgbClr val="92D050"/>
              </a:solidFill>
            </a:endParaRPr>
          </a:p>
        </p:txBody>
      </p:sp>
      <p:grpSp>
        <p:nvGrpSpPr>
          <p:cNvPr id="156678" name="组合 8"/>
          <p:cNvGrpSpPr>
            <a:grpSpLocks/>
          </p:cNvGrpSpPr>
          <p:nvPr/>
        </p:nvGrpSpPr>
        <p:grpSpPr bwMode="auto">
          <a:xfrm>
            <a:off x="1322388" y="3017838"/>
            <a:ext cx="9105900" cy="1036637"/>
            <a:chOff x="8582294" y="4088153"/>
            <a:chExt cx="9396544" cy="1037202"/>
          </a:xfrm>
        </p:grpSpPr>
        <p:sp>
          <p:nvSpPr>
            <p:cNvPr id="11" name="MH_Other_1">
              <a:extLst>
                <a:ext uri="{FF2B5EF4-FFF2-40B4-BE49-F238E27FC236}"/>
              </a:extLst>
            </p:cNvPr>
            <p:cNvSpPr/>
            <p:nvPr>
              <p:custDataLst>
                <p:tags r:id="rId5"/>
              </p:custDataLst>
            </p:nvPr>
          </p:nvSpPr>
          <p:spPr>
            <a:xfrm>
              <a:off x="8582294" y="4088153"/>
              <a:ext cx="774854" cy="522572"/>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dirty="0">
                  <a:solidFill>
                    <a:srgbClr val="FEFFFF"/>
                  </a:solidFill>
                </a:rPr>
                <a:t>注意</a:t>
              </a:r>
            </a:p>
          </p:txBody>
        </p:sp>
        <p:sp>
          <p:nvSpPr>
            <p:cNvPr id="12" name="MH_SubTitle_1">
              <a:extLst>
                <a:ext uri="{FF2B5EF4-FFF2-40B4-BE49-F238E27FC236}"/>
              </a:extLst>
            </p:cNvPr>
            <p:cNvSpPr/>
            <p:nvPr>
              <p:custDataLst>
                <p:tags r:id="rId6"/>
              </p:custDataLst>
            </p:nvPr>
          </p:nvSpPr>
          <p:spPr>
            <a:xfrm>
              <a:off x="9371892" y="4088153"/>
              <a:ext cx="8606946" cy="103720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0"/>
                </a:spcBef>
                <a:spcAft>
                  <a:spcPts val="600"/>
                </a:spcAft>
                <a:defRPr/>
              </a:pPr>
              <a:r>
                <a:rPr lang="en-US" altLang="zh-CN" sz="1600">
                  <a:solidFill>
                    <a:schemeClr val="tx1"/>
                  </a:solidFill>
                  <a:latin typeface="+mn-ea"/>
                </a:rPr>
                <a:t>p</a:t>
              </a:r>
              <a:r>
                <a:rPr lang="zh-CN" altLang="en-US" sz="1600">
                  <a:solidFill>
                    <a:schemeClr val="tx1"/>
                  </a:solidFill>
                  <a:latin typeface="+mn-ea"/>
                </a:rPr>
                <a:t>的值为</a:t>
              </a:r>
              <a:r>
                <a:rPr lang="en-US" altLang="zh-CN" sz="1600">
                  <a:solidFill>
                    <a:schemeClr val="tx1"/>
                  </a:solidFill>
                  <a:latin typeface="+mn-ea"/>
                </a:rPr>
                <a:t>NULL</a:t>
              </a:r>
              <a:r>
                <a:rPr lang="zh-CN" altLang="en-US" sz="1600">
                  <a:solidFill>
                    <a:schemeClr val="tx1"/>
                  </a:solidFill>
                  <a:latin typeface="+mn-ea"/>
                </a:rPr>
                <a:t>与未对</a:t>
              </a:r>
              <a:r>
                <a:rPr lang="en-US" altLang="zh-CN" sz="1600">
                  <a:solidFill>
                    <a:schemeClr val="tx1"/>
                  </a:solidFill>
                  <a:latin typeface="+mn-ea"/>
                </a:rPr>
                <a:t>p</a:t>
              </a:r>
              <a:r>
                <a:rPr lang="zh-CN" altLang="en-US" sz="1600">
                  <a:solidFill>
                    <a:schemeClr val="tx1"/>
                  </a:solidFill>
                  <a:latin typeface="+mn-ea"/>
                </a:rPr>
                <a:t>赋值是两个不同的概念。前者是有值的（值为</a:t>
              </a:r>
              <a:r>
                <a:rPr lang="en-US" altLang="zh-CN" sz="1600">
                  <a:solidFill>
                    <a:schemeClr val="tx1"/>
                  </a:solidFill>
                  <a:latin typeface="+mn-ea"/>
                </a:rPr>
                <a:t>0</a:t>
              </a:r>
              <a:r>
                <a:rPr lang="zh-CN" altLang="en-US" sz="1600">
                  <a:solidFill>
                    <a:schemeClr val="tx1"/>
                  </a:solidFill>
                  <a:latin typeface="+mn-ea"/>
                </a:rPr>
                <a:t>），不指向任何变量，后者虽未对</a:t>
              </a:r>
              <a:r>
                <a:rPr lang="en-US" altLang="zh-CN" sz="1600">
                  <a:solidFill>
                    <a:schemeClr val="tx1"/>
                  </a:solidFill>
                  <a:latin typeface="+mn-ea"/>
                </a:rPr>
                <a:t>p</a:t>
              </a:r>
              <a:r>
                <a:rPr lang="zh-CN" altLang="en-US" sz="1600">
                  <a:solidFill>
                    <a:schemeClr val="tx1"/>
                  </a:solidFill>
                  <a:latin typeface="+mn-ea"/>
                </a:rPr>
                <a:t>赋值但并不等于</a:t>
              </a:r>
              <a:r>
                <a:rPr lang="en-US" altLang="zh-CN" sz="1600">
                  <a:solidFill>
                    <a:schemeClr val="tx1"/>
                  </a:solidFill>
                  <a:latin typeface="+mn-ea"/>
                </a:rPr>
                <a:t>p</a:t>
              </a:r>
              <a:r>
                <a:rPr lang="zh-CN" altLang="en-US" sz="1600">
                  <a:solidFill>
                    <a:schemeClr val="tx1"/>
                  </a:solidFill>
                  <a:latin typeface="+mn-ea"/>
                </a:rPr>
                <a:t>无值，只是它的值是一个无法预料的值，也就是</a:t>
              </a:r>
              <a:r>
                <a:rPr lang="en-US" altLang="zh-CN" sz="1600">
                  <a:solidFill>
                    <a:schemeClr val="tx1"/>
                  </a:solidFill>
                  <a:latin typeface="+mn-ea"/>
                </a:rPr>
                <a:t>p</a:t>
              </a:r>
              <a:r>
                <a:rPr lang="zh-CN" altLang="en-US" sz="1600">
                  <a:solidFill>
                    <a:schemeClr val="tx1"/>
                  </a:solidFill>
                  <a:latin typeface="+mn-ea"/>
                </a:rPr>
                <a:t>可能指向一个事先未指定的单元。</a:t>
              </a:r>
              <a:endParaRPr lang="zh-CN" altLang="en-US" sz="1600" dirty="0">
                <a:solidFill>
                  <a:schemeClr val="tx1"/>
                </a:solidFill>
              </a:endParaRPr>
            </a:p>
          </p:txBody>
        </p:sp>
        <p:sp>
          <p:nvSpPr>
            <p:cNvPr id="13" name="MH_Other_2">
              <a:extLst>
                <a:ext uri="{FF2B5EF4-FFF2-40B4-BE49-F238E27FC236}"/>
              </a:extLst>
            </p:cNvPr>
            <p:cNvSpPr/>
            <p:nvPr>
              <p:custDataLst>
                <p:tags r:id="rId7"/>
              </p:custDataLst>
            </p:nvPr>
          </p:nvSpPr>
          <p:spPr>
            <a:xfrm rot="16200000">
              <a:off x="17677231" y="4823749"/>
              <a:ext cx="301789" cy="301423"/>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4" name="圆角矩形 13">
            <a:extLst>
              <a:ext uri="{FF2B5EF4-FFF2-40B4-BE49-F238E27FC236}"/>
            </a:extLst>
          </p:cNvPr>
          <p:cNvSpPr/>
          <p:nvPr/>
        </p:nvSpPr>
        <p:spPr>
          <a:xfrm>
            <a:off x="7305675" y="4165600"/>
            <a:ext cx="1371600" cy="404813"/>
          </a:xfrm>
          <a:prstGeom prst="roundRect">
            <a:avLst>
              <a:gd name="adj" fmla="val 12163"/>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spcCol="360000"/>
          <a:lstStyle/>
          <a:p>
            <a:pPr defTabSz="363538" fontAlgn="auto">
              <a:lnSpc>
                <a:spcPct val="120000"/>
              </a:lnSpc>
              <a:spcBef>
                <a:spcPts val="0"/>
              </a:spcBef>
              <a:spcAft>
                <a:spcPts val="0"/>
              </a:spcAft>
              <a:defRPr/>
            </a:pPr>
            <a:r>
              <a:rPr lang="en-US" altLang="zh-CN" sz="1600">
                <a:solidFill>
                  <a:schemeClr val="bg1"/>
                </a:solidFill>
              </a:rPr>
              <a:t>if(p==NULL)</a:t>
            </a:r>
            <a:endParaRPr lang="en-US" altLang="zh-CN" sz="1600">
              <a:solidFill>
                <a:srgbClr val="92D050"/>
              </a:solidFill>
            </a:endParaRPr>
          </a:p>
        </p:txBody>
      </p:sp>
    </p:spTree>
    <p:custDataLst>
      <p:tags r:id="rId1"/>
    </p:custDataLst>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8721" name="MH_Other_4"/>
          <p:cNvCxnSpPr>
            <a:cxnSpLocks noChangeShapeType="1"/>
          </p:cNvCxnSpPr>
          <p:nvPr>
            <p:custDataLst>
              <p:tags r:id="rId2"/>
            </p:custDataLst>
          </p:nvPr>
        </p:nvCxnSpPr>
        <p:spPr bwMode="auto">
          <a:xfrm>
            <a:off x="1192213" y="1484313"/>
            <a:ext cx="10999787" cy="0"/>
          </a:xfrm>
          <a:prstGeom prst="line">
            <a:avLst/>
          </a:prstGeom>
          <a:noFill/>
          <a:ln w="28575">
            <a:solidFill>
              <a:schemeClr val="accent1"/>
            </a:solidFill>
            <a:round/>
            <a:headEnd/>
            <a:tailEnd/>
          </a:ln>
        </p:spPr>
      </p:cxnSp>
      <p:sp>
        <p:nvSpPr>
          <p:cNvPr id="3075" name="MH_Other_3"/>
          <p:cNvSpPr>
            <a:spLocks noChangeArrowheads="1"/>
          </p:cNvSpPr>
          <p:nvPr>
            <p:custDataLst>
              <p:tags r:id="rId3"/>
            </p:custDataLst>
          </p:nvPr>
        </p:nvSpPr>
        <p:spPr bwMode="auto">
          <a:xfrm>
            <a:off x="1192213" y="1628775"/>
            <a:ext cx="10999787" cy="3935413"/>
          </a:xfrm>
          <a:prstGeom prst="rect">
            <a:avLst/>
          </a:prstGeom>
          <a:solidFill>
            <a:schemeClr val="accent1"/>
          </a:solidFill>
          <a:ln>
            <a:noFill/>
          </a:ln>
          <a:extLst>
            <a:ext uri="{91240B29-F687-4F45-9708-019B960494DF}"/>
          </a:extLst>
        </p:spPr>
        <p:txBody>
          <a:bodyPr lIns="216000"/>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50000"/>
              </a:lnSpc>
              <a:spcBef>
                <a:spcPct val="0"/>
              </a:spcBef>
              <a:spcAft>
                <a:spcPts val="0"/>
              </a:spcAft>
              <a:buFont typeface="Arial" panose="020B0604020202020204" pitchFamily="34" charset="0"/>
              <a:buNone/>
              <a:defRPr/>
            </a:pPr>
            <a:r>
              <a:rPr lang="zh-CN" altLang="en-US" sz="2000" b="1">
                <a:solidFill>
                  <a:srgbClr val="FFFFFF"/>
                </a:solidFill>
                <a:latin typeface="+mn-ea"/>
                <a:ea typeface="+mn-ea"/>
                <a:cs typeface="+mn-cs"/>
              </a:rPr>
              <a:t>指针的优点：</a:t>
            </a:r>
            <a:endParaRPr lang="en-US" altLang="zh-CN" sz="2000" b="1">
              <a:solidFill>
                <a:srgbClr val="FFFFFF"/>
              </a:solidFill>
              <a:latin typeface="+mn-ea"/>
              <a:ea typeface="+mn-ea"/>
              <a:cs typeface="+mn-cs"/>
            </a:endParaRPr>
          </a:p>
          <a:p>
            <a:pPr marL="457200" indent="-457200" fontAlgn="auto">
              <a:lnSpc>
                <a:spcPct val="150000"/>
              </a:lnSpc>
              <a:spcBef>
                <a:spcPct val="0"/>
              </a:spcBef>
              <a:spcAft>
                <a:spcPts val="0"/>
              </a:spcAft>
              <a:buFont typeface="+mj-ea"/>
              <a:buAutoNum type="circleNumDbPlain"/>
              <a:defRPr/>
            </a:pPr>
            <a:r>
              <a:rPr lang="zh-CN" altLang="en-US" sz="2000" b="1">
                <a:solidFill>
                  <a:srgbClr val="FFFFFF"/>
                </a:solidFill>
                <a:latin typeface="+mn-ea"/>
                <a:ea typeface="+mn-ea"/>
                <a:cs typeface="+mn-cs"/>
              </a:rPr>
              <a:t>提高程序效率；</a:t>
            </a:r>
            <a:endParaRPr lang="en-US" altLang="zh-CN" sz="2000" b="1">
              <a:solidFill>
                <a:srgbClr val="FFFFFF"/>
              </a:solidFill>
              <a:latin typeface="+mn-ea"/>
              <a:ea typeface="+mn-ea"/>
              <a:cs typeface="+mn-cs"/>
            </a:endParaRPr>
          </a:p>
          <a:p>
            <a:pPr marL="457200" indent="-457200" fontAlgn="auto">
              <a:lnSpc>
                <a:spcPct val="150000"/>
              </a:lnSpc>
              <a:spcBef>
                <a:spcPct val="0"/>
              </a:spcBef>
              <a:spcAft>
                <a:spcPts val="0"/>
              </a:spcAft>
              <a:buFont typeface="+mj-ea"/>
              <a:buAutoNum type="circleNumDbPlain"/>
              <a:defRPr/>
            </a:pPr>
            <a:r>
              <a:rPr lang="zh-CN" altLang="en-US" sz="2000" b="1">
                <a:solidFill>
                  <a:srgbClr val="FFFFFF"/>
                </a:solidFill>
                <a:latin typeface="+mn-ea"/>
                <a:ea typeface="+mn-ea"/>
                <a:cs typeface="+mn-cs"/>
              </a:rPr>
              <a:t>在调用函数时当指针指向的变量的值改变时，这些值能够为主调函数使用，即可以从函数调用得到多个可改变的值；</a:t>
            </a:r>
            <a:endParaRPr lang="en-US" altLang="zh-CN" sz="2000" b="1">
              <a:solidFill>
                <a:srgbClr val="FFFFFF"/>
              </a:solidFill>
              <a:latin typeface="+mn-ea"/>
              <a:ea typeface="+mn-ea"/>
              <a:cs typeface="+mn-cs"/>
            </a:endParaRPr>
          </a:p>
          <a:p>
            <a:pPr marL="457200" indent="-457200" fontAlgn="auto">
              <a:lnSpc>
                <a:spcPct val="150000"/>
              </a:lnSpc>
              <a:spcBef>
                <a:spcPct val="0"/>
              </a:spcBef>
              <a:spcAft>
                <a:spcPts val="0"/>
              </a:spcAft>
              <a:buFont typeface="+mj-ea"/>
              <a:buAutoNum type="circleNumDbPlain"/>
              <a:defRPr/>
            </a:pPr>
            <a:r>
              <a:rPr lang="zh-CN" altLang="en-US" sz="2000" b="1">
                <a:solidFill>
                  <a:srgbClr val="FFFFFF"/>
                </a:solidFill>
                <a:latin typeface="+mn-ea"/>
                <a:ea typeface="+mn-ea"/>
                <a:cs typeface="+mn-cs"/>
              </a:rPr>
              <a:t>可以实现动态存储分配。</a:t>
            </a:r>
            <a:endParaRPr lang="en-US" altLang="zh-CN" sz="2000" b="1">
              <a:solidFill>
                <a:srgbClr val="FFFFFF"/>
              </a:solidFill>
              <a:latin typeface="+mn-ea"/>
              <a:ea typeface="+mn-ea"/>
              <a:cs typeface="+mn-cs"/>
            </a:endParaRPr>
          </a:p>
          <a:p>
            <a:pPr marL="457200" indent="-457200" fontAlgn="auto">
              <a:lnSpc>
                <a:spcPct val="150000"/>
              </a:lnSpc>
              <a:spcBef>
                <a:spcPct val="0"/>
              </a:spcBef>
              <a:spcAft>
                <a:spcPts val="0"/>
              </a:spcAft>
              <a:buFont typeface="+mj-ea"/>
              <a:buAutoNum type="circleNumDbPlain"/>
              <a:defRPr/>
            </a:pPr>
            <a:endParaRPr lang="en-US" altLang="zh-CN" sz="2000" b="1">
              <a:solidFill>
                <a:srgbClr val="FFFFFF"/>
              </a:solidFill>
              <a:latin typeface="+mn-ea"/>
              <a:ea typeface="+mn-ea"/>
              <a:cs typeface="+mn-cs"/>
            </a:endParaRPr>
          </a:p>
          <a:p>
            <a:pPr fontAlgn="auto">
              <a:lnSpc>
                <a:spcPct val="150000"/>
              </a:lnSpc>
              <a:spcBef>
                <a:spcPct val="0"/>
              </a:spcBef>
              <a:spcAft>
                <a:spcPts val="0"/>
              </a:spcAft>
              <a:buFont typeface="Arial" panose="020B0604020202020204" pitchFamily="34" charset="0"/>
              <a:buNone/>
              <a:defRPr/>
            </a:pPr>
            <a:r>
              <a:rPr lang="zh-CN" altLang="en-US" sz="2000" b="1">
                <a:solidFill>
                  <a:srgbClr val="FFFFFF"/>
                </a:solidFill>
                <a:latin typeface="+mn-ea"/>
                <a:ea typeface="+mn-ea"/>
                <a:cs typeface="+mn-cs"/>
              </a:rPr>
              <a:t>如果使用指针不当，会出现隐蔽的、难以发现和排除的故障。因此，使用指针要十分小心谨慎。</a:t>
            </a:r>
          </a:p>
        </p:txBody>
      </p:sp>
      <p:sp>
        <p:nvSpPr>
          <p:cNvPr id="3078" name="MH_SubTitle_1"/>
          <p:cNvSpPr txBox="1">
            <a:spLocks noChangeArrowheads="1"/>
          </p:cNvSpPr>
          <p:nvPr>
            <p:custDataLst>
              <p:tags r:id="rId4"/>
            </p:custDataLst>
          </p:nvPr>
        </p:nvSpPr>
        <p:spPr bwMode="auto">
          <a:xfrm>
            <a:off x="1101725" y="485775"/>
            <a:ext cx="5432425" cy="719138"/>
          </a:xfrm>
          <a:prstGeom prst="rect">
            <a:avLst/>
          </a:prstGeom>
          <a:noFill/>
          <a:ln>
            <a:noFill/>
          </a:ln>
          <a:extLst>
            <a:ext uri="{909E8E84-426E-40DD-AFC4-6F175D3DCCD1}"/>
            <a:ext uri="{91240B29-F687-4F45-9708-019B960494DF}"/>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fontAlgn="auto">
              <a:lnSpc>
                <a:spcPct val="100000"/>
              </a:lnSpc>
              <a:spcBef>
                <a:spcPct val="0"/>
              </a:spcBef>
              <a:spcAft>
                <a:spcPts val="0"/>
              </a:spcAft>
              <a:buFont typeface="Arial" panose="020B0604020202020204" pitchFamily="34" charset="0"/>
              <a:buNone/>
              <a:defRPr/>
            </a:pPr>
            <a:r>
              <a:rPr lang="zh-CN" altLang="en-US" sz="3600" b="1">
                <a:latin typeface="+mn-lt"/>
                <a:ea typeface="+mn-ea"/>
                <a:cs typeface="+mn-cs"/>
              </a:rPr>
              <a:t>有关指针的小结</a:t>
            </a:r>
          </a:p>
        </p:txBody>
      </p:sp>
      <p:grpSp>
        <p:nvGrpSpPr>
          <p:cNvPr id="158724" name="组合 2"/>
          <p:cNvGrpSpPr>
            <a:grpSpLocks/>
          </p:cNvGrpSpPr>
          <p:nvPr/>
        </p:nvGrpSpPr>
        <p:grpSpPr bwMode="auto">
          <a:xfrm>
            <a:off x="538163" y="690563"/>
            <a:ext cx="563562" cy="303212"/>
            <a:chOff x="537817" y="689770"/>
            <a:chExt cx="376238" cy="203200"/>
          </a:xfrm>
        </p:grpSpPr>
        <p:sp>
          <p:nvSpPr>
            <p:cNvPr id="2" name="MH_Other_1"/>
            <p:cNvSpPr/>
            <p:nvPr>
              <p:custDataLst>
                <p:tags r:id="rId5"/>
              </p:custDataLst>
            </p:nvPr>
          </p:nvSpPr>
          <p:spPr>
            <a:xfrm>
              <a:off x="537817" y="689770"/>
              <a:ext cx="203487"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0" name="MH_Other_2"/>
            <p:cNvSpPr/>
            <p:nvPr>
              <p:custDataLst>
                <p:tags r:id="rId6"/>
              </p:custDataLst>
            </p:nvPr>
          </p:nvSpPr>
          <p:spPr>
            <a:xfrm>
              <a:off x="710568" y="689770"/>
              <a:ext cx="203487"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spTree>
    <p:custDataLst>
      <p:tags r:id="rId1"/>
    </p:custData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a:xfrm>
            <a:off x="566738" y="17463"/>
            <a:ext cx="10515600" cy="1325562"/>
          </a:xfrm>
        </p:spPr>
        <p:txBody>
          <a:bodyPr/>
          <a:lstStyle/>
          <a:p>
            <a:r>
              <a:rPr lang="zh-CN" altLang="en-US" smtClean="0"/>
              <a:t>指针变量作为函数参数</a:t>
            </a:r>
          </a:p>
        </p:txBody>
      </p:sp>
      <p:sp>
        <p:nvSpPr>
          <p:cNvPr id="27650" name="内容占位符 2"/>
          <p:cNvSpPr>
            <a:spLocks noGrp="1"/>
          </p:cNvSpPr>
          <p:nvPr>
            <p:ph idx="1"/>
          </p:nvPr>
        </p:nvSpPr>
        <p:spPr>
          <a:xfrm>
            <a:off x="414338" y="846138"/>
            <a:ext cx="11183937" cy="554037"/>
          </a:xfrm>
        </p:spPr>
        <p:txBody>
          <a:bodyPr/>
          <a:lstStyle/>
          <a:p>
            <a:pPr marL="88900" indent="-88900">
              <a:lnSpc>
                <a:spcPct val="120000"/>
              </a:lnSpc>
              <a:buFont typeface="Arial" charset="0"/>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8.3】</a:t>
            </a:r>
            <a:r>
              <a:rPr lang="zh-CN" altLang="en-US" sz="2000" smtClean="0">
                <a:solidFill>
                  <a:schemeClr val="accent1"/>
                </a:solidFill>
              </a:rPr>
              <a:t>题目要求同例</a:t>
            </a:r>
            <a:r>
              <a:rPr lang="en-US" altLang="zh-CN" sz="2000" smtClean="0">
                <a:solidFill>
                  <a:schemeClr val="accent1"/>
                </a:solidFill>
              </a:rPr>
              <a:t>8.2</a:t>
            </a:r>
            <a:r>
              <a:rPr lang="zh-CN" altLang="en-US" sz="2000" smtClean="0">
                <a:solidFill>
                  <a:schemeClr val="accent1"/>
                </a:solidFill>
              </a:rPr>
              <a:t>，即对输入的两个整数按大小顺序输出。现用函数处理，而且用指针类型的数据作函数参数。</a:t>
            </a:r>
          </a:p>
        </p:txBody>
      </p:sp>
      <p:sp>
        <p:nvSpPr>
          <p:cNvPr id="38" name="圆角矩形 12">
            <a:extLst>
              <a:ext uri="{FF2B5EF4-FFF2-40B4-BE49-F238E27FC236}"/>
            </a:extLst>
          </p:cNvPr>
          <p:cNvSpPr/>
          <p:nvPr/>
        </p:nvSpPr>
        <p:spPr>
          <a:xfrm>
            <a:off x="207963" y="1728788"/>
            <a:ext cx="4175125" cy="1384300"/>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spcBef>
                <a:spcPts val="0"/>
              </a:spcBef>
              <a:spcAft>
                <a:spcPts val="0"/>
              </a:spcAft>
              <a:defRPr/>
            </a:pPr>
            <a:r>
              <a:rPr lang="en-US" altLang="zh-CN" sz="1400"/>
              <a:t>void swap(int *p1,int *p2)	</a:t>
            </a:r>
            <a:r>
              <a:rPr lang="en-US" altLang="zh-CN" sz="1400">
                <a:solidFill>
                  <a:srgbClr val="008000"/>
                </a:solidFill>
              </a:rPr>
              <a:t>//</a:t>
            </a:r>
            <a:r>
              <a:rPr lang="zh-CN" altLang="en-US" sz="1400">
                <a:solidFill>
                  <a:srgbClr val="008000"/>
                </a:solidFill>
              </a:rPr>
              <a:t>定义</a:t>
            </a:r>
            <a:r>
              <a:rPr lang="en-US" altLang="zh-CN" sz="1400">
                <a:solidFill>
                  <a:srgbClr val="008000"/>
                </a:solidFill>
              </a:rPr>
              <a:t>swap</a:t>
            </a:r>
            <a:r>
              <a:rPr lang="zh-CN" altLang="en-US" sz="1400">
                <a:solidFill>
                  <a:srgbClr val="008000"/>
                </a:solidFill>
              </a:rPr>
              <a:t>函数</a:t>
            </a:r>
          </a:p>
          <a:p>
            <a:pPr defTabSz="363538" fontAlgn="auto">
              <a:spcBef>
                <a:spcPts val="0"/>
              </a:spcBef>
              <a:spcAft>
                <a:spcPts val="0"/>
              </a:spcAft>
              <a:defRPr/>
            </a:pPr>
            <a:r>
              <a:rPr lang="en-US" altLang="zh-CN" sz="1400"/>
              <a:t>{	int temp;</a:t>
            </a:r>
          </a:p>
          <a:p>
            <a:pPr defTabSz="363538" fontAlgn="auto">
              <a:spcBef>
                <a:spcPts val="0"/>
              </a:spcBef>
              <a:spcAft>
                <a:spcPts val="0"/>
              </a:spcAft>
              <a:defRPr/>
            </a:pPr>
            <a:r>
              <a:rPr lang="en-US" altLang="zh-CN" sz="1400"/>
              <a:t>	</a:t>
            </a:r>
            <a:r>
              <a:rPr lang="en-US" altLang="zh-CN" sz="1400">
                <a:solidFill>
                  <a:schemeClr val="tx1"/>
                </a:solidFill>
              </a:rPr>
              <a:t>temp=*p1;	</a:t>
            </a:r>
            <a:r>
              <a:rPr lang="en-US" altLang="zh-CN" sz="1400"/>
              <a:t>		</a:t>
            </a:r>
            <a:r>
              <a:rPr lang="en-US" altLang="zh-CN" sz="1400">
                <a:solidFill>
                  <a:srgbClr val="008000"/>
                </a:solidFill>
              </a:rPr>
              <a:t>//</a:t>
            </a:r>
            <a:r>
              <a:rPr lang="zh-CN" altLang="en-US" sz="1400">
                <a:solidFill>
                  <a:srgbClr val="008000"/>
                </a:solidFill>
              </a:rPr>
              <a:t>使*</a:t>
            </a:r>
            <a:r>
              <a:rPr lang="en-US" altLang="zh-CN" sz="1400">
                <a:solidFill>
                  <a:srgbClr val="008000"/>
                </a:solidFill>
              </a:rPr>
              <a:t>p1</a:t>
            </a:r>
            <a:r>
              <a:rPr lang="zh-CN" altLang="en-US" sz="1400">
                <a:solidFill>
                  <a:srgbClr val="008000"/>
                </a:solidFill>
              </a:rPr>
              <a:t>和*</a:t>
            </a:r>
            <a:r>
              <a:rPr lang="en-US" altLang="zh-CN" sz="1400">
                <a:solidFill>
                  <a:srgbClr val="008000"/>
                </a:solidFill>
              </a:rPr>
              <a:t>p2</a:t>
            </a:r>
            <a:r>
              <a:rPr lang="zh-CN" altLang="en-US" sz="1400">
                <a:solidFill>
                  <a:srgbClr val="008000"/>
                </a:solidFill>
              </a:rPr>
              <a:t>互换</a:t>
            </a:r>
          </a:p>
          <a:p>
            <a:pPr defTabSz="363538" fontAlgn="auto">
              <a:spcBef>
                <a:spcPts val="0"/>
              </a:spcBef>
              <a:spcAft>
                <a:spcPts val="0"/>
              </a:spcAft>
              <a:defRPr/>
            </a:pPr>
            <a:r>
              <a:rPr lang="zh-CN" altLang="en-US" sz="1400"/>
              <a:t>	</a:t>
            </a:r>
            <a:r>
              <a:rPr lang="zh-CN" altLang="en-US" sz="1400">
                <a:solidFill>
                  <a:schemeClr val="tx1"/>
                </a:solidFill>
              </a:rPr>
              <a:t>*</a:t>
            </a:r>
            <a:r>
              <a:rPr lang="en-US" altLang="zh-CN" sz="1400">
                <a:solidFill>
                  <a:schemeClr val="tx1"/>
                </a:solidFill>
              </a:rPr>
              <a:t>p1=*p2;</a:t>
            </a:r>
          </a:p>
          <a:p>
            <a:pPr defTabSz="363538" fontAlgn="auto">
              <a:spcBef>
                <a:spcPts val="0"/>
              </a:spcBef>
              <a:spcAft>
                <a:spcPts val="0"/>
              </a:spcAft>
              <a:defRPr/>
            </a:pPr>
            <a:r>
              <a:rPr lang="en-US" altLang="zh-CN" sz="1400">
                <a:solidFill>
                  <a:schemeClr val="tx1"/>
                </a:solidFill>
              </a:rPr>
              <a:t>	*p2=temp;</a:t>
            </a:r>
          </a:p>
          <a:p>
            <a:pPr defTabSz="363538" fontAlgn="auto">
              <a:spcBef>
                <a:spcPts val="0"/>
              </a:spcBef>
              <a:spcAft>
                <a:spcPts val="0"/>
              </a:spcAft>
              <a:defRPr/>
            </a:pPr>
            <a:r>
              <a:rPr lang="en-US" altLang="zh-CN" sz="1400"/>
              <a:t>}</a:t>
            </a:r>
            <a:endParaRPr lang="en-US" altLang="zh-CN" sz="1400" dirty="0"/>
          </a:p>
        </p:txBody>
      </p:sp>
      <p:pic>
        <p:nvPicPr>
          <p:cNvPr id="27652" name="图片 39"/>
          <p:cNvPicPr>
            <a:picLocks noChangeAspect="1"/>
          </p:cNvPicPr>
          <p:nvPr/>
        </p:nvPicPr>
        <p:blipFill>
          <a:blip r:embed="rId5"/>
          <a:srcRect/>
          <a:stretch>
            <a:fillRect/>
          </a:stretch>
        </p:blipFill>
        <p:spPr bwMode="auto">
          <a:xfrm>
            <a:off x="3167063" y="2570163"/>
            <a:ext cx="552450" cy="542925"/>
          </a:xfrm>
          <a:prstGeom prst="rect">
            <a:avLst/>
          </a:prstGeom>
          <a:noFill/>
          <a:ln w="9525">
            <a:noFill/>
            <a:miter lim="800000"/>
            <a:headEnd/>
            <a:tailEnd/>
          </a:ln>
        </p:spPr>
      </p:pic>
      <p:sp>
        <p:nvSpPr>
          <p:cNvPr id="41" name="圆角矩形 12">
            <a:extLst>
              <a:ext uri="{FF2B5EF4-FFF2-40B4-BE49-F238E27FC236}"/>
            </a:extLst>
          </p:cNvPr>
          <p:cNvSpPr/>
          <p:nvPr/>
        </p:nvSpPr>
        <p:spPr>
          <a:xfrm>
            <a:off x="4572000" y="1728788"/>
            <a:ext cx="3240088" cy="1384300"/>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spcBef>
                <a:spcPts val="0"/>
              </a:spcBef>
              <a:spcAft>
                <a:spcPts val="0"/>
              </a:spcAft>
              <a:defRPr/>
            </a:pPr>
            <a:r>
              <a:rPr lang="en-US" altLang="zh-CN" sz="1400">
                <a:solidFill>
                  <a:schemeClr val="tx1"/>
                </a:solidFill>
              </a:rPr>
              <a:t>void swap(int *p1,int *p2)</a:t>
            </a:r>
          </a:p>
          <a:p>
            <a:pPr defTabSz="363538" fontAlgn="auto">
              <a:spcBef>
                <a:spcPts val="0"/>
              </a:spcBef>
              <a:spcAft>
                <a:spcPts val="0"/>
              </a:spcAft>
              <a:defRPr/>
            </a:pPr>
            <a:r>
              <a:rPr lang="en-US" altLang="zh-CN" sz="1400">
                <a:solidFill>
                  <a:schemeClr val="tx1"/>
                </a:solidFill>
              </a:rPr>
              <a:t>{	int *temp;</a:t>
            </a:r>
          </a:p>
          <a:p>
            <a:pPr defTabSz="363538" fontAlgn="auto">
              <a:spcBef>
                <a:spcPts val="0"/>
              </a:spcBef>
              <a:spcAft>
                <a:spcPts val="0"/>
              </a:spcAft>
              <a:defRPr/>
            </a:pPr>
            <a:r>
              <a:rPr lang="en-US" altLang="zh-CN" sz="1400">
                <a:solidFill>
                  <a:schemeClr val="tx1"/>
                </a:solidFill>
              </a:rPr>
              <a:t>	</a:t>
            </a:r>
            <a:r>
              <a:rPr lang="en-US" altLang="zh-CN" sz="1400">
                <a:solidFill>
                  <a:schemeClr val="accent1"/>
                </a:solidFill>
              </a:rPr>
              <a:t>*temp=*p1;</a:t>
            </a:r>
          </a:p>
          <a:p>
            <a:pPr defTabSz="363538" fontAlgn="auto">
              <a:spcBef>
                <a:spcPts val="0"/>
              </a:spcBef>
              <a:spcAft>
                <a:spcPts val="0"/>
              </a:spcAft>
              <a:defRPr/>
            </a:pPr>
            <a:r>
              <a:rPr lang="en-US" altLang="zh-CN" sz="1400">
                <a:solidFill>
                  <a:schemeClr val="tx1"/>
                </a:solidFill>
              </a:rPr>
              <a:t> </a:t>
            </a:r>
            <a:r>
              <a:rPr lang="zh-CN" altLang="en-US" sz="1400">
                <a:solidFill>
                  <a:schemeClr val="tx1"/>
                </a:solidFill>
              </a:rPr>
              <a:t>	*</a:t>
            </a:r>
            <a:r>
              <a:rPr lang="en-US" altLang="zh-CN" sz="1400">
                <a:solidFill>
                  <a:schemeClr val="tx1"/>
                </a:solidFill>
              </a:rPr>
              <a:t>p1=*p2;</a:t>
            </a:r>
          </a:p>
          <a:p>
            <a:pPr defTabSz="363538" fontAlgn="auto">
              <a:spcBef>
                <a:spcPts val="0"/>
              </a:spcBef>
              <a:spcAft>
                <a:spcPts val="0"/>
              </a:spcAft>
              <a:defRPr/>
            </a:pPr>
            <a:r>
              <a:rPr lang="en-US" altLang="zh-CN" sz="1400">
                <a:solidFill>
                  <a:schemeClr val="tx1"/>
                </a:solidFill>
              </a:rPr>
              <a:t>	*p2=*temp;</a:t>
            </a:r>
          </a:p>
          <a:p>
            <a:pPr defTabSz="363538" fontAlgn="auto">
              <a:spcBef>
                <a:spcPts val="0"/>
              </a:spcBef>
              <a:spcAft>
                <a:spcPts val="0"/>
              </a:spcAft>
              <a:defRPr/>
            </a:pPr>
            <a:r>
              <a:rPr lang="en-US" altLang="zh-CN" sz="1400">
                <a:solidFill>
                  <a:schemeClr val="tx1"/>
                </a:solidFill>
              </a:rPr>
              <a:t>}</a:t>
            </a:r>
            <a:endParaRPr lang="en-US" altLang="zh-CN" sz="1400" dirty="0">
              <a:solidFill>
                <a:schemeClr val="tx1"/>
              </a:solidFill>
            </a:endParaRPr>
          </a:p>
        </p:txBody>
      </p:sp>
      <p:pic>
        <p:nvPicPr>
          <p:cNvPr id="27654" name="图片 42"/>
          <p:cNvPicPr>
            <a:picLocks noChangeAspect="1"/>
          </p:cNvPicPr>
          <p:nvPr/>
        </p:nvPicPr>
        <p:blipFill>
          <a:blip r:embed="rId6"/>
          <a:srcRect/>
          <a:stretch>
            <a:fillRect/>
          </a:stretch>
        </p:blipFill>
        <p:spPr bwMode="auto">
          <a:xfrm>
            <a:off x="6735763" y="2017713"/>
            <a:ext cx="542925" cy="552450"/>
          </a:xfrm>
          <a:prstGeom prst="rect">
            <a:avLst/>
          </a:prstGeom>
          <a:noFill/>
          <a:ln w="9525">
            <a:noFill/>
            <a:miter lim="800000"/>
            <a:headEnd/>
            <a:tailEnd/>
          </a:ln>
        </p:spPr>
      </p:pic>
      <p:sp>
        <p:nvSpPr>
          <p:cNvPr id="44" name="MH_Desc_1"/>
          <p:cNvSpPr/>
          <p:nvPr>
            <p:custDataLst>
              <p:tags r:id="rId1"/>
            </p:custDataLst>
          </p:nvPr>
        </p:nvSpPr>
        <p:spPr>
          <a:xfrm>
            <a:off x="4572000" y="3278188"/>
            <a:ext cx="3240088" cy="30829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0"/>
              </a:spcBef>
              <a:spcAft>
                <a:spcPts val="0"/>
              </a:spcAft>
              <a:defRPr/>
            </a:pPr>
            <a:r>
              <a:rPr lang="en-US" altLang="zh-CN" sz="1600">
                <a:solidFill>
                  <a:schemeClr val="tx1"/>
                </a:solidFill>
              </a:rPr>
              <a:t>*p1</a:t>
            </a:r>
            <a:r>
              <a:rPr lang="zh-CN" altLang="en-US" sz="1600">
                <a:solidFill>
                  <a:schemeClr val="tx1"/>
                </a:solidFill>
              </a:rPr>
              <a:t>就是</a:t>
            </a:r>
            <a:r>
              <a:rPr lang="en-US" altLang="zh-CN" sz="1600">
                <a:solidFill>
                  <a:schemeClr val="tx1"/>
                </a:solidFill>
              </a:rPr>
              <a:t>a</a:t>
            </a:r>
            <a:r>
              <a:rPr lang="zh-CN" altLang="en-US" sz="1600">
                <a:solidFill>
                  <a:schemeClr val="tx1"/>
                </a:solidFill>
              </a:rPr>
              <a:t>，是整型变量。而</a:t>
            </a:r>
            <a:r>
              <a:rPr lang="en-US" altLang="zh-CN" sz="1600">
                <a:solidFill>
                  <a:schemeClr val="tx1"/>
                </a:solidFill>
              </a:rPr>
              <a:t>*temp</a:t>
            </a:r>
            <a:r>
              <a:rPr lang="zh-CN" altLang="en-US" sz="1600">
                <a:solidFill>
                  <a:schemeClr val="tx1"/>
                </a:solidFill>
              </a:rPr>
              <a:t>是指针变量</a:t>
            </a:r>
            <a:r>
              <a:rPr lang="en-US" altLang="zh-CN" sz="1600">
                <a:solidFill>
                  <a:schemeClr val="tx1"/>
                </a:solidFill>
              </a:rPr>
              <a:t>temp</a:t>
            </a:r>
            <a:r>
              <a:rPr lang="zh-CN" altLang="en-US" sz="1600">
                <a:solidFill>
                  <a:schemeClr val="tx1"/>
                </a:solidFill>
              </a:rPr>
              <a:t>所指向的变量。但由于未给</a:t>
            </a:r>
            <a:r>
              <a:rPr lang="en-US" altLang="zh-CN" sz="1600">
                <a:solidFill>
                  <a:schemeClr val="tx1"/>
                </a:solidFill>
              </a:rPr>
              <a:t>temp</a:t>
            </a:r>
            <a:r>
              <a:rPr lang="zh-CN" altLang="en-US" sz="1600">
                <a:solidFill>
                  <a:schemeClr val="tx1"/>
                </a:solidFill>
              </a:rPr>
              <a:t>赋值，因此</a:t>
            </a:r>
            <a:r>
              <a:rPr lang="en-US" altLang="zh-CN" sz="1600">
                <a:solidFill>
                  <a:schemeClr val="tx1"/>
                </a:solidFill>
              </a:rPr>
              <a:t>temp</a:t>
            </a:r>
            <a:r>
              <a:rPr lang="zh-CN" altLang="en-US" sz="1600">
                <a:solidFill>
                  <a:schemeClr val="tx1"/>
                </a:solidFill>
              </a:rPr>
              <a:t>中并无确定的值</a:t>
            </a:r>
            <a:r>
              <a:rPr lang="en-US" altLang="zh-CN" sz="1600">
                <a:solidFill>
                  <a:schemeClr val="tx1"/>
                </a:solidFill>
              </a:rPr>
              <a:t>(</a:t>
            </a:r>
            <a:r>
              <a:rPr lang="zh-CN" altLang="en-US" sz="1600">
                <a:solidFill>
                  <a:schemeClr val="tx1"/>
                </a:solidFill>
              </a:rPr>
              <a:t>它的值是不可预见的</a:t>
            </a:r>
            <a:r>
              <a:rPr lang="en-US" altLang="zh-CN" sz="1600">
                <a:solidFill>
                  <a:schemeClr val="tx1"/>
                </a:solidFill>
              </a:rPr>
              <a:t>)</a:t>
            </a:r>
            <a:r>
              <a:rPr lang="zh-CN" altLang="en-US" sz="1600">
                <a:solidFill>
                  <a:schemeClr val="tx1"/>
                </a:solidFill>
              </a:rPr>
              <a:t>，所以</a:t>
            </a:r>
            <a:r>
              <a:rPr lang="en-US" altLang="zh-CN" sz="1600">
                <a:solidFill>
                  <a:schemeClr val="tx1"/>
                </a:solidFill>
              </a:rPr>
              <a:t>temp</a:t>
            </a:r>
            <a:r>
              <a:rPr lang="zh-CN" altLang="en-US" sz="1600">
                <a:solidFill>
                  <a:schemeClr val="tx1"/>
                </a:solidFill>
              </a:rPr>
              <a:t>所指向的单元也是不可预见的。所以，对</a:t>
            </a:r>
            <a:r>
              <a:rPr lang="en-US" altLang="zh-CN" sz="1600">
                <a:solidFill>
                  <a:schemeClr val="tx1"/>
                </a:solidFill>
              </a:rPr>
              <a:t>*temp</a:t>
            </a:r>
            <a:r>
              <a:rPr lang="zh-CN" altLang="en-US" sz="1600">
                <a:solidFill>
                  <a:schemeClr val="tx1"/>
                </a:solidFill>
              </a:rPr>
              <a:t>赋值就是向一个未知的存储单元赋值，而这个未知的存储单元中可能存储着一个有用的数据，这样就有可能破坏系统的正常工作状况。</a:t>
            </a:r>
            <a:endParaRPr lang="en-US" altLang="zh-CN" sz="1600">
              <a:solidFill>
                <a:schemeClr val="tx1"/>
              </a:solidFill>
            </a:endParaRPr>
          </a:p>
        </p:txBody>
      </p:sp>
      <p:sp>
        <p:nvSpPr>
          <p:cNvPr id="45" name="圆角矩形 12">
            <a:extLst>
              <a:ext uri="{FF2B5EF4-FFF2-40B4-BE49-F238E27FC236}"/>
            </a:extLst>
          </p:cNvPr>
          <p:cNvSpPr/>
          <p:nvPr/>
        </p:nvSpPr>
        <p:spPr>
          <a:xfrm>
            <a:off x="8001000" y="1704975"/>
            <a:ext cx="3240088" cy="1385888"/>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spcCol="360000"/>
          <a:lstStyle/>
          <a:p>
            <a:pPr defTabSz="363538" fontAlgn="auto">
              <a:spcBef>
                <a:spcPts val="0"/>
              </a:spcBef>
              <a:spcAft>
                <a:spcPts val="0"/>
              </a:spcAft>
              <a:defRPr/>
            </a:pPr>
            <a:r>
              <a:rPr lang="en-US" altLang="zh-CN" sz="1400">
                <a:solidFill>
                  <a:schemeClr val="tx1"/>
                </a:solidFill>
              </a:rPr>
              <a:t>void swap(int x,int y)</a:t>
            </a:r>
          </a:p>
          <a:p>
            <a:pPr defTabSz="363538" fontAlgn="auto">
              <a:spcBef>
                <a:spcPts val="0"/>
              </a:spcBef>
              <a:spcAft>
                <a:spcPts val="0"/>
              </a:spcAft>
              <a:defRPr/>
            </a:pPr>
            <a:r>
              <a:rPr lang="en-US" altLang="zh-CN" sz="1400">
                <a:solidFill>
                  <a:schemeClr val="tx1"/>
                </a:solidFill>
              </a:rPr>
              <a:t>{	int temp;</a:t>
            </a:r>
          </a:p>
          <a:p>
            <a:pPr defTabSz="363538" fontAlgn="auto">
              <a:spcBef>
                <a:spcPts val="0"/>
              </a:spcBef>
              <a:spcAft>
                <a:spcPts val="0"/>
              </a:spcAft>
              <a:defRPr/>
            </a:pPr>
            <a:r>
              <a:rPr lang="en-US" altLang="zh-CN" sz="1400">
                <a:solidFill>
                  <a:schemeClr val="tx1"/>
                </a:solidFill>
              </a:rPr>
              <a:t>	temp=x;</a:t>
            </a:r>
          </a:p>
          <a:p>
            <a:pPr defTabSz="363538" fontAlgn="auto">
              <a:spcBef>
                <a:spcPts val="0"/>
              </a:spcBef>
              <a:spcAft>
                <a:spcPts val="0"/>
              </a:spcAft>
              <a:defRPr/>
            </a:pPr>
            <a:r>
              <a:rPr lang="en-US" altLang="zh-CN" sz="1400">
                <a:solidFill>
                  <a:schemeClr val="tx1"/>
                </a:solidFill>
              </a:rPr>
              <a:t> </a:t>
            </a:r>
            <a:r>
              <a:rPr lang="zh-CN" altLang="en-US" sz="1400">
                <a:solidFill>
                  <a:schemeClr val="tx1"/>
                </a:solidFill>
              </a:rPr>
              <a:t>	</a:t>
            </a:r>
            <a:r>
              <a:rPr lang="en-US" altLang="zh-CN" sz="1400">
                <a:solidFill>
                  <a:schemeClr val="tx1"/>
                </a:solidFill>
              </a:rPr>
              <a:t>x=y;</a:t>
            </a:r>
          </a:p>
          <a:p>
            <a:pPr defTabSz="363538" fontAlgn="auto">
              <a:spcBef>
                <a:spcPts val="0"/>
              </a:spcBef>
              <a:spcAft>
                <a:spcPts val="0"/>
              </a:spcAft>
              <a:defRPr/>
            </a:pPr>
            <a:r>
              <a:rPr lang="en-US" altLang="zh-CN" sz="1400">
                <a:solidFill>
                  <a:schemeClr val="tx1"/>
                </a:solidFill>
              </a:rPr>
              <a:t>	y=temp;</a:t>
            </a:r>
          </a:p>
          <a:p>
            <a:pPr defTabSz="363538" fontAlgn="auto">
              <a:spcBef>
                <a:spcPts val="0"/>
              </a:spcBef>
              <a:spcAft>
                <a:spcPts val="0"/>
              </a:spcAft>
              <a:defRPr/>
            </a:pPr>
            <a:r>
              <a:rPr lang="en-US" altLang="zh-CN" sz="1400">
                <a:solidFill>
                  <a:schemeClr val="tx1"/>
                </a:solidFill>
              </a:rPr>
              <a:t>}</a:t>
            </a:r>
            <a:endParaRPr lang="en-US" altLang="zh-CN" sz="1400" dirty="0">
              <a:solidFill>
                <a:schemeClr val="tx1"/>
              </a:solidFill>
            </a:endParaRPr>
          </a:p>
        </p:txBody>
      </p:sp>
      <p:pic>
        <p:nvPicPr>
          <p:cNvPr id="27657" name="图片 50"/>
          <p:cNvPicPr>
            <a:picLocks noChangeAspect="1"/>
          </p:cNvPicPr>
          <p:nvPr/>
        </p:nvPicPr>
        <p:blipFill>
          <a:blip r:embed="rId6"/>
          <a:srcRect/>
          <a:stretch>
            <a:fillRect/>
          </a:stretch>
        </p:blipFill>
        <p:spPr bwMode="auto">
          <a:xfrm>
            <a:off x="10266363" y="2017713"/>
            <a:ext cx="542925" cy="552450"/>
          </a:xfrm>
          <a:prstGeom prst="rect">
            <a:avLst/>
          </a:prstGeom>
          <a:noFill/>
          <a:ln w="9525">
            <a:noFill/>
            <a:miter lim="800000"/>
            <a:headEnd/>
            <a:tailEnd/>
          </a:ln>
        </p:spPr>
      </p:pic>
      <p:sp>
        <p:nvSpPr>
          <p:cNvPr id="52" name="MH_Desc_1"/>
          <p:cNvSpPr/>
          <p:nvPr>
            <p:custDataLst>
              <p:tags r:id="rId2"/>
            </p:custDataLst>
          </p:nvPr>
        </p:nvSpPr>
        <p:spPr>
          <a:xfrm>
            <a:off x="8093075" y="3278188"/>
            <a:ext cx="3240088" cy="30829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gn="just" fontAlgn="auto">
              <a:lnSpc>
                <a:spcPct val="120000"/>
              </a:lnSpc>
              <a:spcBef>
                <a:spcPts val="0"/>
              </a:spcBef>
              <a:spcAft>
                <a:spcPts val="0"/>
              </a:spcAft>
              <a:defRPr/>
            </a:pPr>
            <a:r>
              <a:rPr lang="zh-CN" altLang="en-US" sz="1600">
                <a:solidFill>
                  <a:schemeClr val="tx1"/>
                </a:solidFill>
              </a:rPr>
              <a:t>在函数调用时，</a:t>
            </a:r>
            <a:r>
              <a:rPr lang="en-US" altLang="zh-CN" sz="1600">
                <a:solidFill>
                  <a:schemeClr val="tx1"/>
                </a:solidFill>
              </a:rPr>
              <a:t>a</a:t>
            </a:r>
            <a:r>
              <a:rPr lang="zh-CN" altLang="en-US" sz="1600">
                <a:solidFill>
                  <a:schemeClr val="tx1"/>
                </a:solidFill>
              </a:rPr>
              <a:t>的值传送给</a:t>
            </a:r>
            <a:r>
              <a:rPr lang="en-US" altLang="zh-CN" sz="1600">
                <a:solidFill>
                  <a:schemeClr val="tx1"/>
                </a:solidFill>
              </a:rPr>
              <a:t>x</a:t>
            </a:r>
            <a:r>
              <a:rPr lang="zh-CN" altLang="en-US" sz="1600">
                <a:solidFill>
                  <a:schemeClr val="tx1"/>
                </a:solidFill>
              </a:rPr>
              <a:t>，</a:t>
            </a:r>
            <a:r>
              <a:rPr lang="en-US" altLang="zh-CN" sz="1600">
                <a:solidFill>
                  <a:schemeClr val="tx1"/>
                </a:solidFill>
              </a:rPr>
              <a:t>b</a:t>
            </a:r>
            <a:r>
              <a:rPr lang="zh-CN" altLang="en-US" sz="1600">
                <a:solidFill>
                  <a:schemeClr val="tx1"/>
                </a:solidFill>
              </a:rPr>
              <a:t>的值传送给。执行完</a:t>
            </a:r>
            <a:r>
              <a:rPr lang="en-US" altLang="zh-CN" sz="1600">
                <a:solidFill>
                  <a:schemeClr val="tx1"/>
                </a:solidFill>
              </a:rPr>
              <a:t>swap</a:t>
            </a:r>
            <a:r>
              <a:rPr lang="zh-CN" altLang="en-US" sz="1600">
                <a:solidFill>
                  <a:schemeClr val="tx1"/>
                </a:solidFill>
              </a:rPr>
              <a:t>函数后，</a:t>
            </a:r>
            <a:r>
              <a:rPr lang="en-US" altLang="zh-CN" sz="1600">
                <a:solidFill>
                  <a:schemeClr val="tx1"/>
                </a:solidFill>
              </a:rPr>
              <a:t>x</a:t>
            </a:r>
            <a:r>
              <a:rPr lang="zh-CN" altLang="en-US" sz="1600">
                <a:solidFill>
                  <a:schemeClr val="tx1"/>
                </a:solidFill>
              </a:rPr>
              <a:t>和</a:t>
            </a:r>
            <a:r>
              <a:rPr lang="en-US" altLang="zh-CN" sz="1600">
                <a:solidFill>
                  <a:schemeClr val="tx1"/>
                </a:solidFill>
              </a:rPr>
              <a:t>y</a:t>
            </a:r>
            <a:r>
              <a:rPr lang="zh-CN" altLang="en-US" sz="1600">
                <a:solidFill>
                  <a:schemeClr val="tx1"/>
                </a:solidFill>
              </a:rPr>
              <a:t>的值是互换了，但并未影响到</a:t>
            </a:r>
            <a:r>
              <a:rPr lang="en-US" altLang="zh-CN" sz="1600">
                <a:solidFill>
                  <a:schemeClr val="tx1"/>
                </a:solidFill>
              </a:rPr>
              <a:t>a</a:t>
            </a:r>
            <a:r>
              <a:rPr lang="zh-CN" altLang="en-US" sz="1600">
                <a:solidFill>
                  <a:schemeClr val="tx1"/>
                </a:solidFill>
              </a:rPr>
              <a:t>和</a:t>
            </a:r>
            <a:r>
              <a:rPr lang="en-US" altLang="zh-CN" sz="1600">
                <a:solidFill>
                  <a:schemeClr val="tx1"/>
                </a:solidFill>
              </a:rPr>
              <a:t>b</a:t>
            </a:r>
            <a:r>
              <a:rPr lang="zh-CN" altLang="en-US" sz="1600">
                <a:solidFill>
                  <a:schemeClr val="tx1"/>
                </a:solidFill>
              </a:rPr>
              <a:t>的值。在函数结束时，变量</a:t>
            </a:r>
            <a:r>
              <a:rPr lang="en-US" altLang="zh-CN" sz="1600">
                <a:solidFill>
                  <a:schemeClr val="tx1"/>
                </a:solidFill>
              </a:rPr>
              <a:t>x</a:t>
            </a:r>
            <a:r>
              <a:rPr lang="zh-CN" altLang="en-US" sz="1600">
                <a:solidFill>
                  <a:schemeClr val="tx1"/>
                </a:solidFill>
              </a:rPr>
              <a:t>和</a:t>
            </a:r>
            <a:r>
              <a:rPr lang="en-US" altLang="zh-CN" sz="1600">
                <a:solidFill>
                  <a:schemeClr val="tx1"/>
                </a:solidFill>
              </a:rPr>
              <a:t>y</a:t>
            </a:r>
            <a:r>
              <a:rPr lang="zh-CN" altLang="en-US" sz="1600">
                <a:solidFill>
                  <a:schemeClr val="tx1"/>
                </a:solidFill>
              </a:rPr>
              <a:t>释放了，</a:t>
            </a:r>
            <a:r>
              <a:rPr lang="en-US" altLang="zh-CN" sz="1600">
                <a:solidFill>
                  <a:schemeClr val="tx1"/>
                </a:solidFill>
              </a:rPr>
              <a:t>main</a:t>
            </a:r>
            <a:r>
              <a:rPr lang="zh-CN" altLang="en-US" sz="1600">
                <a:solidFill>
                  <a:schemeClr val="tx1"/>
                </a:solidFill>
              </a:rPr>
              <a:t>函数中的</a:t>
            </a:r>
            <a:r>
              <a:rPr lang="en-US" altLang="zh-CN" sz="1600">
                <a:solidFill>
                  <a:schemeClr val="tx1"/>
                </a:solidFill>
              </a:rPr>
              <a:t>a</a:t>
            </a:r>
            <a:r>
              <a:rPr lang="zh-CN" altLang="en-US" sz="1600">
                <a:solidFill>
                  <a:schemeClr val="tx1"/>
                </a:solidFill>
              </a:rPr>
              <a:t>和</a:t>
            </a:r>
            <a:r>
              <a:rPr lang="en-US" altLang="zh-CN" sz="1600">
                <a:solidFill>
                  <a:schemeClr val="tx1"/>
                </a:solidFill>
              </a:rPr>
              <a:t>b</a:t>
            </a:r>
            <a:r>
              <a:rPr lang="zh-CN" altLang="en-US" sz="1600">
                <a:solidFill>
                  <a:schemeClr val="tx1"/>
                </a:solidFill>
              </a:rPr>
              <a:t>并未互换。</a:t>
            </a:r>
            <a:endParaRPr lang="en-US" altLang="zh-CN" sz="1600">
              <a:solidFill>
                <a:schemeClr val="tx1"/>
              </a:solidFill>
            </a:endParaRPr>
          </a:p>
        </p:txBody>
      </p:sp>
      <p:graphicFrame>
        <p:nvGraphicFramePr>
          <p:cNvPr id="57" name="表格 56"/>
          <p:cNvGraphicFramePr>
            <a:graphicFrameLocks noGrp="1"/>
          </p:cNvGraphicFramePr>
          <p:nvPr/>
        </p:nvGraphicFramePr>
        <p:xfrm>
          <a:off x="8255000" y="5059363"/>
          <a:ext cx="1365250" cy="1219200"/>
        </p:xfrm>
        <a:graphic>
          <a:graphicData uri="http://schemas.openxmlformats.org/drawingml/2006/table">
            <a:tbl>
              <a:tblPr>
                <a:tableStyleId>{5C22544A-7EE6-4342-B048-85BDC9FD1C3A}</a:tableStyleId>
              </a:tblPr>
              <a:tblGrid>
                <a:gridCol w="578676">
                  <a:extLst>
                    <a:ext uri="{9D8B030D-6E8A-4147-A177-3AD203B41FA5}"/>
                  </a:extLst>
                </a:gridCol>
                <a:gridCol w="208280">
                  <a:extLst>
                    <a:ext uri="{9D8B030D-6E8A-4147-A177-3AD203B41FA5}"/>
                  </a:extLst>
                </a:gridCol>
                <a:gridCol w="578676">
                  <a:extLst>
                    <a:ext uri="{9D8B030D-6E8A-4147-A177-3AD203B41FA5}"/>
                  </a:extLst>
                </a:gridCol>
              </a:tblGrid>
              <a:tr h="115062">
                <a:tc>
                  <a:txBody>
                    <a:bodyPr/>
                    <a:lstStyle/>
                    <a:p>
                      <a:pPr algn="ctr"/>
                      <a:r>
                        <a:rPr lang="en-US" altLang="zh-CN" sz="1600"/>
                        <a:t>a</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15062">
                <a:tc>
                  <a:txBody>
                    <a:bodyPr/>
                    <a:lstStyle/>
                    <a:p>
                      <a:pPr algn="ctr"/>
                      <a:r>
                        <a:rPr lang="en-US" altLang="zh-CN" sz="1600"/>
                        <a:t>5</a:t>
                      </a:r>
                      <a:endParaRPr lang="zh-CN" altLang="en-US" sz="1600"/>
                    </a:p>
                  </a:txBody>
                  <a:tcPr marT="0" marB="0" anchor="ctr">
                    <a:lnR w="12700" cmpd="sng">
                      <a:noFill/>
                    </a:lnR>
                    <a:lnT w="12700" cmpd="sng">
                      <a:noFill/>
                    </a:lnT>
                    <a:lnB w="12700" cmpd="sng">
                      <a:noFill/>
                    </a:lnB>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marT="0" marB="0" anchor="ctr">
                    <a:lnL w="12700" cmpd="sng">
                      <a:noFill/>
                    </a:lnL>
                    <a:lnR w="12700" cmpd="sng">
                      <a:noFill/>
                    </a:lnR>
                    <a:lnT w="12700" cmpd="sng">
                      <a:noFill/>
                    </a:lnT>
                    <a:lnB w="12700" cmpd="sng">
                      <a:noFill/>
                    </a:lnB>
                  </a:tcPr>
                </a:tc>
                <a:extLst>
                  <a:ext uri="{0D108BD9-81ED-4DB2-BD59-A6C34878D82A}"/>
                </a:extLst>
              </a:tr>
              <a:tr h="152888">
                <a:tc>
                  <a:txBody>
                    <a:bodyPr/>
                    <a:lstStyle/>
                    <a:p>
                      <a:pPr algn="ctr"/>
                      <a:r>
                        <a:rPr lang="zh-CN" altLang="en-US" sz="1600"/>
                        <a:t>↓</a:t>
                      </a: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a:t>↓</a:t>
                      </a: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15062">
                <a:tc>
                  <a:txBody>
                    <a:bodyPr/>
                    <a:lstStyle/>
                    <a:p>
                      <a:pPr algn="ctr"/>
                      <a:r>
                        <a:rPr lang="en-US" altLang="zh-CN" sz="1600"/>
                        <a:t>5</a:t>
                      </a:r>
                      <a:endParaRPr lang="zh-CN" altLang="en-US" sz="1600"/>
                    </a:p>
                  </a:txBody>
                  <a:tcPr marT="0" marB="0" anchor="ctr">
                    <a:lnR w="12700" cmpd="sng">
                      <a:noFill/>
                    </a:lnR>
                    <a:lnT w="12700" cmpd="sng">
                      <a:noFill/>
                    </a:lnT>
                    <a:lnB w="12700" cmpd="sng">
                      <a:noFill/>
                    </a:lnB>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marT="0" marB="0" anchor="ctr">
                    <a:lnL w="12700" cmpd="sng">
                      <a:noFill/>
                    </a:lnL>
                    <a:lnR w="12700" cmpd="sng">
                      <a:noFill/>
                    </a:lnR>
                    <a:lnT w="12700" cmpd="sng">
                      <a:noFill/>
                    </a:lnT>
                    <a:lnB w="12700" cmpd="sng">
                      <a:noFill/>
                    </a:lnB>
                  </a:tcPr>
                </a:tc>
                <a:extLst>
                  <a:ext uri="{0D108BD9-81ED-4DB2-BD59-A6C34878D82A}"/>
                </a:extLst>
              </a:tr>
              <a:tr h="115062">
                <a:tc>
                  <a:txBody>
                    <a:bodyPr/>
                    <a:lstStyle/>
                    <a:p>
                      <a:pPr algn="ctr"/>
                      <a:r>
                        <a:rPr lang="en-US" altLang="zh-CN" sz="1600"/>
                        <a:t>x</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y</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bl>
          </a:graphicData>
        </a:graphic>
      </p:graphicFrame>
      <p:graphicFrame>
        <p:nvGraphicFramePr>
          <p:cNvPr id="58" name="表格 57"/>
          <p:cNvGraphicFramePr>
            <a:graphicFrameLocks noGrp="1"/>
          </p:cNvGraphicFramePr>
          <p:nvPr/>
        </p:nvGraphicFramePr>
        <p:xfrm>
          <a:off x="9902825" y="5059363"/>
          <a:ext cx="1365250" cy="1219200"/>
        </p:xfrm>
        <a:graphic>
          <a:graphicData uri="http://schemas.openxmlformats.org/drawingml/2006/table">
            <a:tbl>
              <a:tblPr>
                <a:tableStyleId>{5C22544A-7EE6-4342-B048-85BDC9FD1C3A}</a:tableStyleId>
              </a:tblPr>
              <a:tblGrid>
                <a:gridCol w="578676">
                  <a:extLst>
                    <a:ext uri="{9D8B030D-6E8A-4147-A177-3AD203B41FA5}"/>
                  </a:extLst>
                </a:gridCol>
                <a:gridCol w="208280">
                  <a:extLst>
                    <a:ext uri="{9D8B030D-6E8A-4147-A177-3AD203B41FA5}"/>
                  </a:extLst>
                </a:gridCol>
                <a:gridCol w="578676">
                  <a:extLst>
                    <a:ext uri="{9D8B030D-6E8A-4147-A177-3AD203B41FA5}"/>
                  </a:extLst>
                </a:gridCol>
              </a:tblGrid>
              <a:tr h="115062">
                <a:tc>
                  <a:txBody>
                    <a:bodyPr/>
                    <a:lstStyle/>
                    <a:p>
                      <a:pPr algn="ctr"/>
                      <a:r>
                        <a:rPr lang="en-US" altLang="zh-CN" sz="1600"/>
                        <a:t>a</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15062">
                <a:tc>
                  <a:txBody>
                    <a:bodyPr/>
                    <a:lstStyle/>
                    <a:p>
                      <a:pPr algn="ctr"/>
                      <a:r>
                        <a:rPr lang="en-US" altLang="zh-CN" sz="1600"/>
                        <a:t>5</a:t>
                      </a:r>
                      <a:endParaRPr lang="zh-CN" altLang="en-US" sz="1600"/>
                    </a:p>
                  </a:txBody>
                  <a:tcPr marT="0" marB="0" anchor="ctr">
                    <a:lnR w="12700" cmpd="sng">
                      <a:noFill/>
                    </a:lnR>
                    <a:lnT w="12700" cmpd="sng">
                      <a:noFill/>
                    </a:lnT>
                    <a:lnB w="12700" cmpd="sng">
                      <a:noFill/>
                    </a:lnB>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marT="0" marB="0" anchor="ctr">
                    <a:lnL w="12700" cmpd="sng">
                      <a:noFill/>
                    </a:lnL>
                    <a:lnR w="12700" cmpd="sng">
                      <a:noFill/>
                    </a:lnR>
                    <a:lnT w="12700" cmpd="sng">
                      <a:noFill/>
                    </a:lnT>
                    <a:lnB w="12700" cmpd="sng">
                      <a:noFill/>
                    </a:lnB>
                  </a:tcPr>
                </a:tc>
                <a:extLst>
                  <a:ext uri="{0D108BD9-81ED-4DB2-BD59-A6C34878D82A}"/>
                </a:extLst>
              </a:tr>
              <a:tr h="152888">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r h="115062">
                <a:tc>
                  <a:txBody>
                    <a:bodyPr/>
                    <a:lstStyle/>
                    <a:p>
                      <a:pPr algn="ctr"/>
                      <a:r>
                        <a:rPr lang="en-US" altLang="zh-CN" sz="1600"/>
                        <a:t>9</a:t>
                      </a:r>
                      <a:endParaRPr lang="zh-CN" altLang="en-US" sz="1600"/>
                    </a:p>
                  </a:txBody>
                  <a:tcPr marT="0" marB="0" anchor="ctr">
                    <a:lnR w="12700" cmpd="sng">
                      <a:noFill/>
                    </a:lnR>
                    <a:lnT w="12700" cmpd="sng">
                      <a:noFill/>
                    </a:lnT>
                    <a:lnB w="12700" cmpd="sng">
                      <a:noFill/>
                    </a:lnB>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marT="0" marB="0" anchor="ctr">
                    <a:lnL w="12700" cmpd="sng">
                      <a:noFill/>
                    </a:lnL>
                    <a:lnR w="12700" cmpd="sng">
                      <a:noFill/>
                    </a:lnR>
                    <a:lnT w="12700" cmpd="sng">
                      <a:noFill/>
                    </a:lnT>
                    <a:lnB w="12700" cmpd="sng">
                      <a:noFill/>
                    </a:lnB>
                  </a:tcPr>
                </a:tc>
                <a:extLst>
                  <a:ext uri="{0D108BD9-81ED-4DB2-BD59-A6C34878D82A}"/>
                </a:extLst>
              </a:tr>
              <a:tr h="115062">
                <a:tc>
                  <a:txBody>
                    <a:bodyPr/>
                    <a:lstStyle/>
                    <a:p>
                      <a:pPr algn="ctr"/>
                      <a:r>
                        <a:rPr lang="en-US" altLang="zh-CN" sz="1600"/>
                        <a:t>x</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y</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0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0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0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0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0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0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0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0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0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1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1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1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1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1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1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1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1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1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2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2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2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2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2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3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3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3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3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4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4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5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6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6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6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6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6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6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7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7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7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7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7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7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7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7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7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7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8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8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8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8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8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8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8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8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8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8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9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9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9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9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9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9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9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9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9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9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0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20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20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20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20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20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20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20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0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0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1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1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1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1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1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1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1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1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1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1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22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2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2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2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2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2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2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2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2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2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23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3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3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3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34.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3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3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3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3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3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240.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4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4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4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4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4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4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4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4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49.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25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5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5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5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5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55.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5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5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5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5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26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61.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6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6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6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6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6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67.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6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6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27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7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7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7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7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7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7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7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7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7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28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8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3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3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3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3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4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4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6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6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6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6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7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7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7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7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8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8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8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8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8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8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9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9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9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9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9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9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5.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6.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7.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8.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4125</TotalTime>
  <Words>14279</Words>
  <Application>Microsoft Office PowerPoint</Application>
  <PresentationFormat>自定义</PresentationFormat>
  <Paragraphs>1732</Paragraphs>
  <Slides>83</Slides>
  <Notes>60</Notes>
  <HiddenSlides>0</HiddenSlides>
  <MMClips>0</MMClips>
  <ScaleCrop>false</ScaleCrop>
  <HeadingPairs>
    <vt:vector size="6" baseType="variant">
      <vt:variant>
        <vt:lpstr>已用的字体</vt:lpstr>
      </vt:variant>
      <vt:variant>
        <vt:i4>11</vt:i4>
      </vt:variant>
      <vt:variant>
        <vt:lpstr>演示文稿设计模板</vt:lpstr>
      </vt:variant>
      <vt:variant>
        <vt:i4>3</vt:i4>
      </vt:variant>
      <vt:variant>
        <vt:lpstr>幻灯片标题</vt:lpstr>
      </vt:variant>
      <vt:variant>
        <vt:i4>83</vt:i4>
      </vt:variant>
    </vt:vector>
  </HeadingPairs>
  <TitlesOfParts>
    <vt:vector size="97" baseType="lpstr">
      <vt:lpstr>等线</vt:lpstr>
      <vt:lpstr>Arial</vt:lpstr>
      <vt:lpstr>等线 Light</vt:lpstr>
      <vt:lpstr>微软雅黑</vt:lpstr>
      <vt:lpstr>Baskerville Old Face</vt:lpstr>
      <vt:lpstr>华文隶书</vt:lpstr>
      <vt:lpstr>Microsoft New Tai Lue</vt:lpstr>
      <vt:lpstr>华文中宋</vt:lpstr>
      <vt:lpstr>Arial Unicode MS</vt:lpstr>
      <vt:lpstr>Calibri</vt:lpstr>
      <vt:lpstr>宋体</vt:lpstr>
      <vt:lpstr>Office 主题​​</vt:lpstr>
      <vt:lpstr>Office 主题​​</vt:lpstr>
      <vt:lpstr>Office 主题​​</vt:lpstr>
      <vt:lpstr>幻灯片 1</vt:lpstr>
      <vt:lpstr>幻灯片 2</vt:lpstr>
      <vt:lpstr>指针变量</vt:lpstr>
      <vt:lpstr>使用指针变量的例子</vt:lpstr>
      <vt:lpstr>怎样定义指针变量</vt:lpstr>
      <vt:lpstr>怎样引用指针变量</vt:lpstr>
      <vt:lpstr>怎样引用指针变量</vt:lpstr>
      <vt:lpstr>指针变量作为函数参数</vt:lpstr>
      <vt:lpstr>指针变量作为函数参数</vt:lpstr>
      <vt:lpstr>指针变量作为函数参数</vt:lpstr>
      <vt:lpstr>指针变量作为函数参数</vt:lpstr>
      <vt:lpstr>指针变量作为函数参数</vt:lpstr>
      <vt:lpstr>通过指针引用数组</vt:lpstr>
      <vt:lpstr>数组元素的指针</vt:lpstr>
      <vt:lpstr>在引用数组元素时指针的运算</vt:lpstr>
      <vt:lpstr>通过指针引用数组元素</vt:lpstr>
      <vt:lpstr>通过指针引用数组元素</vt:lpstr>
      <vt:lpstr>通过指针引用数组元素</vt:lpstr>
      <vt:lpstr>通过指针引用数组元素</vt:lpstr>
      <vt:lpstr>用数组名作函数参数</vt:lpstr>
      <vt:lpstr>用数组名作函数参数</vt:lpstr>
      <vt:lpstr>用数组名作函数参数</vt:lpstr>
      <vt:lpstr>用数组名作函数参数</vt:lpstr>
      <vt:lpstr>用数组名作函数参数</vt:lpstr>
      <vt:lpstr>用数组名作函数参数</vt:lpstr>
      <vt:lpstr>*通过指针引用多维数组</vt:lpstr>
      <vt:lpstr>多维数组元素的地址</vt:lpstr>
      <vt:lpstr>多维数组元素的地址</vt:lpstr>
      <vt:lpstr>多维数组元素的地址</vt:lpstr>
      <vt:lpstr>指向数组元素的指针变量</vt:lpstr>
      <vt:lpstr>指向由m个元素组成的一维数组的指针变量</vt:lpstr>
      <vt:lpstr>指向由m个元素组成的一维数组的指针变量</vt:lpstr>
      <vt:lpstr>用指向数组的指针作函数参数</vt:lpstr>
      <vt:lpstr>用指向数组的指针作函数参数</vt:lpstr>
      <vt:lpstr>用指向数组的指针作函数参数</vt:lpstr>
      <vt:lpstr>通过指针引用字符串</vt:lpstr>
      <vt:lpstr>字符串的引用方式</vt:lpstr>
      <vt:lpstr>字符串的引用方式</vt:lpstr>
      <vt:lpstr>字符串的引用方式</vt:lpstr>
      <vt:lpstr>字符串的引用方式</vt:lpstr>
      <vt:lpstr>字符指针作函数参数</vt:lpstr>
      <vt:lpstr>字符指针作函数参数</vt:lpstr>
      <vt:lpstr>字符指针作函数参数</vt:lpstr>
      <vt:lpstr>字符指针作函数参数</vt:lpstr>
      <vt:lpstr>使用字符指针变量和字符数组的比较</vt:lpstr>
      <vt:lpstr>使用字符指针变量和字符数组的比较</vt:lpstr>
      <vt:lpstr>*指向函数的指针</vt:lpstr>
      <vt:lpstr>什么是函数的指针</vt:lpstr>
      <vt:lpstr>用函数指针变量调用函数</vt:lpstr>
      <vt:lpstr>怎样定义和使用指向函数的指针变量</vt:lpstr>
      <vt:lpstr>怎样定义和使用指向函数的指针变量</vt:lpstr>
      <vt:lpstr>用指向函数的指针作函数参数</vt:lpstr>
      <vt:lpstr>用指向函数的指针作函数参数</vt:lpstr>
      <vt:lpstr>*返回指针值的函数</vt:lpstr>
      <vt:lpstr>返回指针值的函数</vt:lpstr>
      <vt:lpstr>返回指针值的函数</vt:lpstr>
      <vt:lpstr>返回指针值的函数</vt:lpstr>
      <vt:lpstr>*指针数组和多重指针</vt:lpstr>
      <vt:lpstr>什么是指针数组</vt:lpstr>
      <vt:lpstr>什么是指针数组</vt:lpstr>
      <vt:lpstr>什么是指针数组</vt:lpstr>
      <vt:lpstr>指向指针数据的指针变量</vt:lpstr>
      <vt:lpstr>指向指针数据的指针变量</vt:lpstr>
      <vt:lpstr>指向指针数据的指针变量</vt:lpstr>
      <vt:lpstr>指向指针数据的指针变量</vt:lpstr>
      <vt:lpstr>指针数组作main函数的形参</vt:lpstr>
      <vt:lpstr>指针数组作main函数的形参</vt:lpstr>
      <vt:lpstr>*动态内存分配与指向它的指针变量</vt:lpstr>
      <vt:lpstr>什么是内存的动态分配</vt:lpstr>
      <vt:lpstr>怎样建立内存的动态分配</vt:lpstr>
      <vt:lpstr>怎样建立内存的动态分配</vt:lpstr>
      <vt:lpstr>怎样建立内存的动态分配</vt:lpstr>
      <vt:lpstr>怎样建立内存的动态分配</vt:lpstr>
      <vt:lpstr>void指针类型</vt:lpstr>
      <vt:lpstr>void指针类型</vt:lpstr>
      <vt:lpstr>幻灯片 76</vt:lpstr>
      <vt:lpstr>幻灯片 77</vt:lpstr>
      <vt:lpstr>幻灯片 78</vt:lpstr>
      <vt:lpstr>幻灯片 79</vt:lpstr>
      <vt:lpstr>幻灯片 80</vt:lpstr>
      <vt:lpstr>幻灯片 81</vt:lpstr>
      <vt:lpstr>幻灯片 82</vt:lpstr>
      <vt:lpstr>幻灯片 83</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张芳向 Netboy</cp:lastModifiedBy>
  <cp:revision>276</cp:revision>
  <dcterms:created xsi:type="dcterms:W3CDTF">2017-08-03T06:51:45Z</dcterms:created>
  <dcterms:modified xsi:type="dcterms:W3CDTF">2020-12-18T03:06:52Z</dcterms:modified>
</cp:coreProperties>
</file>