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notesSlides/notesSlide23.xml" ContentType="application/vnd.openxmlformats-officedocument.presentationml.notesSlide+xml"/>
  <Override PartName="/ppt/tags/tag74.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notesSlides/notesSlide20.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notesSlides/notesSlide21.xml" ContentType="application/vnd.openxmlformats-officedocument.presentationml.notesSlide+xml"/>
  <Override PartName="/ppt/tags/tag72.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tags/tag6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8" r:id="rId2"/>
    <p:sldId id="261" r:id="rId3"/>
    <p:sldId id="263" r:id="rId4"/>
    <p:sldId id="262" r:id="rId5"/>
    <p:sldId id="341" r:id="rId6"/>
    <p:sldId id="342" r:id="rId7"/>
    <p:sldId id="264" r:id="rId8"/>
    <p:sldId id="343" r:id="rId9"/>
    <p:sldId id="344" r:id="rId10"/>
    <p:sldId id="265" r:id="rId11"/>
    <p:sldId id="345" r:id="rId12"/>
    <p:sldId id="346" r:id="rId13"/>
    <p:sldId id="267" r:id="rId14"/>
    <p:sldId id="268" r:id="rId15"/>
    <p:sldId id="270" r:id="rId16"/>
    <p:sldId id="291" r:id="rId17"/>
    <p:sldId id="275" r:id="rId18"/>
    <p:sldId id="347" r:id="rId19"/>
    <p:sldId id="276" r:id="rId20"/>
    <p:sldId id="279" r:id="rId21"/>
    <p:sldId id="348" r:id="rId22"/>
    <p:sldId id="280" r:id="rId23"/>
    <p:sldId id="349" r:id="rId24"/>
    <p:sldId id="281"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6" r:id="rId40"/>
    <p:sldId id="367" r:id="rId41"/>
    <p:sldId id="368" r:id="rId42"/>
    <p:sldId id="369" r:id="rId43"/>
    <p:sldId id="370" r:id="rId44"/>
    <p:sldId id="371"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等线"/>
      </a:defRPr>
    </a:lvl1pPr>
    <a:lvl2pPr marL="457200" algn="l" rtl="0" fontAlgn="base">
      <a:spcBef>
        <a:spcPct val="0"/>
      </a:spcBef>
      <a:spcAft>
        <a:spcPct val="0"/>
      </a:spcAft>
      <a:defRPr kern="1200">
        <a:solidFill>
          <a:schemeClr val="tx1"/>
        </a:solidFill>
        <a:latin typeface="Arial" charset="0"/>
        <a:ea typeface="宋体" charset="-122"/>
        <a:cs typeface="等线"/>
      </a:defRPr>
    </a:lvl2pPr>
    <a:lvl3pPr marL="914400" algn="l" rtl="0" fontAlgn="base">
      <a:spcBef>
        <a:spcPct val="0"/>
      </a:spcBef>
      <a:spcAft>
        <a:spcPct val="0"/>
      </a:spcAft>
      <a:defRPr kern="1200">
        <a:solidFill>
          <a:schemeClr val="tx1"/>
        </a:solidFill>
        <a:latin typeface="Arial" charset="0"/>
        <a:ea typeface="宋体" charset="-122"/>
        <a:cs typeface="等线"/>
      </a:defRPr>
    </a:lvl3pPr>
    <a:lvl4pPr marL="1371600" algn="l" rtl="0" fontAlgn="base">
      <a:spcBef>
        <a:spcPct val="0"/>
      </a:spcBef>
      <a:spcAft>
        <a:spcPct val="0"/>
      </a:spcAft>
      <a:defRPr kern="1200">
        <a:solidFill>
          <a:schemeClr val="tx1"/>
        </a:solidFill>
        <a:latin typeface="Arial" charset="0"/>
        <a:ea typeface="宋体" charset="-122"/>
        <a:cs typeface="等线"/>
      </a:defRPr>
    </a:lvl4pPr>
    <a:lvl5pPr marL="1828800" algn="l" rtl="0" fontAlgn="base">
      <a:spcBef>
        <a:spcPct val="0"/>
      </a:spcBef>
      <a:spcAft>
        <a:spcPct val="0"/>
      </a:spcAft>
      <a:defRPr kern="1200">
        <a:solidFill>
          <a:schemeClr val="tx1"/>
        </a:solidFill>
        <a:latin typeface="Arial" charset="0"/>
        <a:ea typeface="宋体" charset="-122"/>
        <a:cs typeface="等线"/>
      </a:defRPr>
    </a:lvl5pPr>
    <a:lvl6pPr marL="2286000" algn="l" defTabSz="914400" rtl="0" eaLnBrk="1" latinLnBrk="0" hangingPunct="1">
      <a:defRPr kern="1200">
        <a:solidFill>
          <a:schemeClr val="tx1"/>
        </a:solidFill>
        <a:latin typeface="Arial" charset="0"/>
        <a:ea typeface="宋体" charset="-122"/>
        <a:cs typeface="等线"/>
      </a:defRPr>
    </a:lvl6pPr>
    <a:lvl7pPr marL="2743200" algn="l" defTabSz="914400" rtl="0" eaLnBrk="1" latinLnBrk="0" hangingPunct="1">
      <a:defRPr kern="1200">
        <a:solidFill>
          <a:schemeClr val="tx1"/>
        </a:solidFill>
        <a:latin typeface="Arial" charset="0"/>
        <a:ea typeface="宋体" charset="-122"/>
        <a:cs typeface="等线"/>
      </a:defRPr>
    </a:lvl7pPr>
    <a:lvl8pPr marL="3200400" algn="l" defTabSz="914400" rtl="0" eaLnBrk="1" latinLnBrk="0" hangingPunct="1">
      <a:defRPr kern="1200">
        <a:solidFill>
          <a:schemeClr val="tx1"/>
        </a:solidFill>
        <a:latin typeface="Arial" charset="0"/>
        <a:ea typeface="宋体" charset="-122"/>
        <a:cs typeface="等线"/>
      </a:defRPr>
    </a:lvl8pPr>
    <a:lvl9pPr marL="3657600" algn="l" defTabSz="914400" rtl="0" eaLnBrk="1" latinLnBrk="0" hangingPunct="1">
      <a:defRPr kern="1200">
        <a:solidFill>
          <a:schemeClr val="tx1"/>
        </a:solidFill>
        <a:latin typeface="Arial" charset="0"/>
        <a:ea typeface="宋体" charset="-122"/>
        <a:cs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2500" autoAdjust="0"/>
    <p:restoredTop sz="88811" autoAdjust="0"/>
  </p:normalViewPr>
  <p:slideViewPr>
    <p:cSldViewPr snapToGrid="0">
      <p:cViewPr varScale="1">
        <p:scale>
          <a:sx n="100" d="100"/>
          <a:sy n="100" d="100"/>
        </p:scale>
        <p:origin x="-702" y="-84"/>
      </p:cViewPr>
      <p:guideLst>
        <p:guide orient="horz" pos="2160"/>
        <p:guide pos="3840"/>
      </p:guideLst>
    </p:cSldViewPr>
  </p:slideViewPr>
  <p:notesTextViewPr>
    <p:cViewPr>
      <p:scale>
        <a:sx n="1" d="1"/>
        <a:sy n="1" d="1"/>
      </p:scale>
      <p:origin x="0" y="0"/>
    </p:cViewPr>
  </p:notesTextViewPr>
  <p:sorterViewPr>
    <p:cViewPr>
      <p:scale>
        <a:sx n="100" d="100"/>
        <a:sy n="100" d="100"/>
      </p:scale>
      <p:origin x="0" y="-333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9D61FEC-D4BF-44FC-9D8B-5C429EAE58C3}" type="datetimeFigureOut">
              <a:rPr lang="zh-CN" altLang="en-US"/>
              <a:pPr>
                <a:defRPr/>
              </a:pPr>
              <a:t>2020-12-18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BBF3B031-622D-413A-BA30-47709076D3A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等线"/>
      </a:defRPr>
    </a:lvl1pPr>
    <a:lvl2pPr marL="457200" algn="l" rtl="0" fontAlgn="base">
      <a:spcBef>
        <a:spcPct val="30000"/>
      </a:spcBef>
      <a:spcAft>
        <a:spcPct val="0"/>
      </a:spcAft>
      <a:defRPr sz="1200" kern="1200">
        <a:solidFill>
          <a:schemeClr val="tx1"/>
        </a:solidFill>
        <a:latin typeface="+mn-lt"/>
        <a:ea typeface="+mn-ea"/>
        <a:cs typeface="等线"/>
      </a:defRPr>
    </a:lvl2pPr>
    <a:lvl3pPr marL="914400" algn="l" rtl="0" fontAlgn="base">
      <a:spcBef>
        <a:spcPct val="30000"/>
      </a:spcBef>
      <a:spcAft>
        <a:spcPct val="0"/>
      </a:spcAft>
      <a:defRPr sz="1200" kern="1200">
        <a:solidFill>
          <a:schemeClr val="tx1"/>
        </a:solidFill>
        <a:latin typeface="+mn-lt"/>
        <a:ea typeface="+mn-ea"/>
        <a:cs typeface="等线"/>
      </a:defRPr>
    </a:lvl3pPr>
    <a:lvl4pPr marL="1371600" algn="l" rtl="0" fontAlgn="base">
      <a:spcBef>
        <a:spcPct val="30000"/>
      </a:spcBef>
      <a:spcAft>
        <a:spcPct val="0"/>
      </a:spcAft>
      <a:defRPr sz="1200" kern="1200">
        <a:solidFill>
          <a:schemeClr val="tx1"/>
        </a:solidFill>
        <a:latin typeface="+mn-lt"/>
        <a:ea typeface="+mn-ea"/>
        <a:cs typeface="等线"/>
      </a:defRPr>
    </a:lvl4pPr>
    <a:lvl5pPr marL="1828800" algn="l" rtl="0" fontAlgn="base">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3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7AF8B7-617D-4571-9031-CDC5E21E10D1}" type="slidenum">
              <a:rPr lang="zh-CN" altLang="en-US">
                <a:cs typeface="等线"/>
              </a:rPr>
              <a:pPr fontAlgn="base">
                <a:spcBef>
                  <a:spcPct val="0"/>
                </a:spcBef>
                <a:spcAft>
                  <a:spcPct val="0"/>
                </a:spcAft>
              </a:pPr>
              <a:t>1</a:t>
            </a:fld>
            <a:endParaRPr lang="en-US" altLang="zh-CN">
              <a:cs typeface="等线"/>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30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AA9371-71AD-485D-8EEE-D5157249C8E4}" type="slidenum">
              <a:rPr lang="zh-CN" altLang="en-US">
                <a:cs typeface="等线"/>
              </a:rPr>
              <a:pPr fontAlgn="base">
                <a:spcBef>
                  <a:spcPct val="0"/>
                </a:spcBef>
                <a:spcAft>
                  <a:spcPct val="0"/>
                </a:spcAft>
              </a:pPr>
              <a:t>19</a:t>
            </a:fld>
            <a:endParaRPr lang="en-US" altLang="zh-CN">
              <a:cs typeface="等线"/>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50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E8EB2C-4005-4B95-8245-941F6CABEC26}" type="slidenum">
              <a:rPr lang="zh-CN" altLang="en-US">
                <a:cs typeface="等线"/>
              </a:rPr>
              <a:pPr fontAlgn="base">
                <a:spcBef>
                  <a:spcPct val="0"/>
                </a:spcBef>
                <a:spcAft>
                  <a:spcPct val="0"/>
                </a:spcAft>
              </a:pPr>
              <a:t>20</a:t>
            </a:fld>
            <a:endParaRPr lang="en-US" altLang="zh-CN">
              <a:cs typeface="等线"/>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2C9DAE0-AEF1-4BAD-A932-81BEA6102109}" type="slidenum">
              <a:rPr lang="zh-CN" altLang="en-US">
                <a:cs typeface="等线"/>
              </a:rPr>
              <a:pPr fontAlgn="base">
                <a:spcBef>
                  <a:spcPct val="0"/>
                </a:spcBef>
                <a:spcAft>
                  <a:spcPct val="0"/>
                </a:spcAft>
              </a:pPr>
              <a:t>22</a:t>
            </a:fld>
            <a:endParaRPr lang="en-US" altLang="zh-CN">
              <a:cs typeface="等线"/>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bwMode="auto">
          <a:noFill/>
          <a:ln>
            <a:solidFill>
              <a:srgbClr val="000000"/>
            </a:solidFill>
            <a:miter lim="800000"/>
            <a:headEnd/>
            <a:tailEnd/>
          </a:ln>
        </p:spPr>
      </p:sp>
      <p:sp>
        <p:nvSpPr>
          <p:cNvPr id="501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1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FEBFDE-8CB5-43ED-B7DB-E01EBA8A97DF}" type="slidenum">
              <a:rPr lang="zh-CN" altLang="en-US">
                <a:cs typeface="等线"/>
              </a:rPr>
              <a:pPr fontAlgn="base">
                <a:spcBef>
                  <a:spcPct val="0"/>
                </a:spcBef>
                <a:spcAft>
                  <a:spcPct val="0"/>
                </a:spcAft>
              </a:pPr>
              <a:t>23</a:t>
            </a:fld>
            <a:endParaRPr lang="en-US" altLang="zh-CN">
              <a:cs typeface="等线"/>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headEnd/>
            <a:tailEnd/>
          </a:ln>
        </p:spPr>
      </p:sp>
      <p:sp>
        <p:nvSpPr>
          <p:cNvPr id="522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22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01E52F-50B1-4D88-8877-3D3A61447E4E}" type="slidenum">
              <a:rPr lang="zh-CN" altLang="en-US">
                <a:cs typeface="等线"/>
              </a:rPr>
              <a:pPr fontAlgn="base">
                <a:spcBef>
                  <a:spcPct val="0"/>
                </a:spcBef>
                <a:spcAft>
                  <a:spcPct val="0"/>
                </a:spcAft>
              </a:pPr>
              <a:t>24</a:t>
            </a:fld>
            <a:endParaRPr lang="en-US" altLang="zh-CN">
              <a:cs typeface="等线"/>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42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87562B8-95A2-476B-90C7-33835F5BFFB1}" type="slidenum">
              <a:rPr lang="zh-CN" altLang="en-US">
                <a:cs typeface="等线"/>
              </a:rPr>
              <a:pPr fontAlgn="base">
                <a:spcBef>
                  <a:spcPct val="0"/>
                </a:spcBef>
                <a:spcAft>
                  <a:spcPct val="0"/>
                </a:spcAft>
              </a:pPr>
              <a:t>25</a:t>
            </a:fld>
            <a:endParaRPr lang="en-US" altLang="zh-CN">
              <a:cs typeface="等线"/>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bwMode="auto">
          <a:noFill/>
          <a:ln>
            <a:solidFill>
              <a:srgbClr val="000000"/>
            </a:solidFill>
            <a:miter lim="800000"/>
            <a:headEnd/>
            <a:tailEnd/>
          </a:ln>
        </p:spPr>
      </p:sp>
      <p:sp>
        <p:nvSpPr>
          <p:cNvPr id="563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E0C53FD-87A4-4224-8FAA-89E29BC5EF5C}" type="slidenum">
              <a:rPr lang="zh-CN" altLang="en-US">
                <a:cs typeface="等线"/>
              </a:rPr>
              <a:pPr fontAlgn="base">
                <a:spcBef>
                  <a:spcPct val="0"/>
                </a:spcBef>
                <a:spcAft>
                  <a:spcPct val="0"/>
                </a:spcAft>
              </a:pPr>
              <a:t>26</a:t>
            </a:fld>
            <a:endParaRPr lang="en-US" altLang="zh-CN">
              <a:cs typeface="等线"/>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p:cNvSpPr>
          <p:nvPr>
            <p:ph type="sldImg"/>
          </p:nvPr>
        </p:nvSpPr>
        <p:spPr bwMode="auto">
          <a:noFill/>
          <a:ln>
            <a:solidFill>
              <a:srgbClr val="000000"/>
            </a:solidFill>
            <a:miter lim="800000"/>
            <a:headEnd/>
            <a:tailEnd/>
          </a:ln>
        </p:spPr>
      </p:sp>
      <p:sp>
        <p:nvSpPr>
          <p:cNvPr id="583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83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52EC878-CE3C-45E5-A724-CED02ABA2D2F}" type="slidenum">
              <a:rPr lang="zh-CN" altLang="en-US">
                <a:cs typeface="等线"/>
              </a:rPr>
              <a:pPr fontAlgn="base">
                <a:spcBef>
                  <a:spcPct val="0"/>
                </a:spcBef>
                <a:spcAft>
                  <a:spcPct val="0"/>
                </a:spcAft>
              </a:pPr>
              <a:t>27</a:t>
            </a:fld>
            <a:endParaRPr lang="en-US" altLang="zh-CN">
              <a:cs typeface="等线"/>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bwMode="auto">
          <a:noFill/>
          <a:ln>
            <a:solidFill>
              <a:srgbClr val="000000"/>
            </a:solidFill>
            <a:miter lim="800000"/>
            <a:headEnd/>
            <a:tailEnd/>
          </a:ln>
        </p:spPr>
      </p:sp>
      <p:sp>
        <p:nvSpPr>
          <p:cNvPr id="6041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041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6E11B5-9AB2-49BD-9F49-9E0BBBD1EEC0}" type="slidenum">
              <a:rPr lang="zh-CN" altLang="en-US">
                <a:cs typeface="等线"/>
              </a:rPr>
              <a:pPr fontAlgn="base">
                <a:spcBef>
                  <a:spcPct val="0"/>
                </a:spcBef>
                <a:spcAft>
                  <a:spcPct val="0"/>
                </a:spcAft>
              </a:pPr>
              <a:t>28</a:t>
            </a:fld>
            <a:endParaRPr lang="en-US" altLang="zh-CN">
              <a:cs typeface="等线"/>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noFill/>
          <a:ln>
            <a:solidFill>
              <a:srgbClr val="000000"/>
            </a:solidFill>
            <a:miter lim="800000"/>
            <a:headEnd/>
            <a:tailEnd/>
          </a:ln>
        </p:spPr>
      </p:sp>
      <p:sp>
        <p:nvSpPr>
          <p:cNvPr id="624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24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6527E1-2633-46EA-9256-EA948539A22D}" type="slidenum">
              <a:rPr lang="zh-CN" altLang="en-US">
                <a:cs typeface="等线"/>
              </a:rPr>
              <a:pPr fontAlgn="base">
                <a:spcBef>
                  <a:spcPct val="0"/>
                </a:spcBef>
                <a:spcAft>
                  <a:spcPct val="0"/>
                </a:spcAft>
              </a:pPr>
              <a:t>29</a:t>
            </a:fld>
            <a:endParaRPr lang="en-US" altLang="zh-CN">
              <a:cs typeface="等线"/>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bwMode="auto">
          <a:noFill/>
          <a:ln>
            <a:solidFill>
              <a:srgbClr val="000000"/>
            </a:solidFill>
            <a:miter lim="800000"/>
            <a:headEnd/>
            <a:tailEnd/>
          </a:ln>
        </p:spPr>
      </p:sp>
      <p:sp>
        <p:nvSpPr>
          <p:cNvPr id="225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25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9B70AF-5EFD-4C35-9FB0-2EE74C6A26C4}" type="slidenum">
              <a:rPr lang="zh-CN" altLang="en-US">
                <a:cs typeface="等线"/>
              </a:rPr>
              <a:pPr fontAlgn="base">
                <a:spcBef>
                  <a:spcPct val="0"/>
                </a:spcBef>
                <a:spcAft>
                  <a:spcPct val="0"/>
                </a:spcAft>
              </a:pPr>
              <a:t>7</a:t>
            </a:fld>
            <a:endParaRPr lang="en-US" altLang="zh-CN">
              <a:cs typeface="等线"/>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p:nvPr>
        </p:nvSpPr>
        <p:spPr bwMode="auto">
          <a:noFill/>
          <a:ln>
            <a:solidFill>
              <a:srgbClr val="000000"/>
            </a:solidFill>
            <a:miter lim="800000"/>
            <a:headEnd/>
            <a:tailEnd/>
          </a:ln>
        </p:spPr>
      </p:sp>
      <p:sp>
        <p:nvSpPr>
          <p:cNvPr id="645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FD5709-B2C1-4CBC-9A2C-B8DA408CF456}" type="slidenum">
              <a:rPr lang="zh-CN" altLang="en-US">
                <a:cs typeface="等线"/>
              </a:rPr>
              <a:pPr fontAlgn="base">
                <a:spcBef>
                  <a:spcPct val="0"/>
                </a:spcBef>
                <a:spcAft>
                  <a:spcPct val="0"/>
                </a:spcAft>
              </a:pPr>
              <a:t>30</a:t>
            </a:fld>
            <a:endParaRPr lang="en-US" altLang="zh-CN">
              <a:cs typeface="等线"/>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p:cNvSpPr>
          <p:nvPr>
            <p:ph type="sldImg"/>
          </p:nvPr>
        </p:nvSpPr>
        <p:spPr bwMode="auto">
          <a:noFill/>
          <a:ln>
            <a:solidFill>
              <a:srgbClr val="000000"/>
            </a:solidFill>
            <a:miter lim="800000"/>
            <a:headEnd/>
            <a:tailEnd/>
          </a:ln>
        </p:spPr>
      </p:sp>
      <p:sp>
        <p:nvSpPr>
          <p:cNvPr id="706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06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C1DF3F-2F47-4F70-B1BA-54FAD494F212}" type="slidenum">
              <a:rPr lang="zh-CN" altLang="en-US">
                <a:cs typeface="等线"/>
              </a:rPr>
              <a:pPr fontAlgn="base">
                <a:spcBef>
                  <a:spcPct val="0"/>
                </a:spcBef>
                <a:spcAft>
                  <a:spcPct val="0"/>
                </a:spcAft>
              </a:pPr>
              <a:t>35</a:t>
            </a:fld>
            <a:endParaRPr lang="en-US" altLang="zh-CN">
              <a:cs typeface="等线"/>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p:cNvSpPr>
          <p:nvPr>
            <p:ph type="sldImg"/>
          </p:nvPr>
        </p:nvSpPr>
        <p:spPr bwMode="auto">
          <a:noFill/>
          <a:ln>
            <a:solidFill>
              <a:srgbClr val="000000"/>
            </a:solidFill>
            <a:miter lim="800000"/>
            <a:headEnd/>
            <a:tailEnd/>
          </a:ln>
        </p:spPr>
      </p:sp>
      <p:sp>
        <p:nvSpPr>
          <p:cNvPr id="727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27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1B492E-75FA-40B1-B58B-EB6DD1149A9F}" type="slidenum">
              <a:rPr lang="zh-CN" altLang="en-US">
                <a:cs typeface="等线"/>
              </a:rPr>
              <a:pPr fontAlgn="base">
                <a:spcBef>
                  <a:spcPct val="0"/>
                </a:spcBef>
                <a:spcAft>
                  <a:spcPct val="0"/>
                </a:spcAft>
              </a:pPr>
              <a:t>36</a:t>
            </a:fld>
            <a:endParaRPr lang="en-US" altLang="zh-CN">
              <a:cs typeface="等线"/>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bwMode="auto">
          <a:noFill/>
          <a:ln>
            <a:solidFill>
              <a:srgbClr val="000000"/>
            </a:solidFill>
            <a:miter lim="800000"/>
            <a:headEnd/>
            <a:tailEnd/>
          </a:ln>
        </p:spPr>
      </p:sp>
      <p:sp>
        <p:nvSpPr>
          <p:cNvPr id="747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7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9C1D0A-E024-43A7-AB34-42BDF10E181F}" type="slidenum">
              <a:rPr lang="zh-CN" altLang="en-US">
                <a:cs typeface="等线"/>
              </a:rPr>
              <a:pPr fontAlgn="base">
                <a:spcBef>
                  <a:spcPct val="0"/>
                </a:spcBef>
                <a:spcAft>
                  <a:spcPct val="0"/>
                </a:spcAft>
              </a:pPr>
              <a:t>37</a:t>
            </a:fld>
            <a:endParaRPr lang="en-US" altLang="zh-CN">
              <a:cs typeface="等线"/>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p:cNvSpPr>
          <p:nvPr>
            <p:ph type="sldImg"/>
          </p:nvPr>
        </p:nvSpPr>
        <p:spPr bwMode="auto">
          <a:noFill/>
          <a:ln>
            <a:solidFill>
              <a:srgbClr val="000000"/>
            </a:solidFill>
            <a:miter lim="800000"/>
            <a:headEnd/>
            <a:tailEnd/>
          </a:ln>
        </p:spPr>
      </p:sp>
      <p:sp>
        <p:nvSpPr>
          <p:cNvPr id="788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88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90EAE9-D753-4090-8CBB-BFB6F5933FFF}" type="slidenum">
              <a:rPr lang="zh-CN" altLang="en-US">
                <a:cs typeface="等线"/>
              </a:rPr>
              <a:pPr fontAlgn="base">
                <a:spcBef>
                  <a:spcPct val="0"/>
                </a:spcBef>
                <a:spcAft>
                  <a:spcPct val="0"/>
                </a:spcAft>
              </a:pPr>
              <a:t>40</a:t>
            </a:fld>
            <a:endParaRPr lang="en-US" altLang="zh-CN">
              <a:cs typeface="等线"/>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bwMode="auto">
          <a:noFill/>
          <a:ln>
            <a:solidFill>
              <a:srgbClr val="000000"/>
            </a:solidFill>
            <a:miter lim="800000"/>
            <a:headEnd/>
            <a:tailEnd/>
          </a:ln>
        </p:spPr>
      </p:sp>
      <p:sp>
        <p:nvSpPr>
          <p:cNvPr id="266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66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2B7D8E0-6E13-44FD-B5C9-AB5BDE0ACE5B}" type="slidenum">
              <a:rPr lang="zh-CN" altLang="en-US">
                <a:cs typeface="等线"/>
              </a:rPr>
              <a:pPr fontAlgn="base">
                <a:spcBef>
                  <a:spcPct val="0"/>
                </a:spcBef>
                <a:spcAft>
                  <a:spcPct val="0"/>
                </a:spcAft>
              </a:pPr>
              <a:t>10</a:t>
            </a:fld>
            <a:endParaRPr lang="en-US" altLang="zh-CN">
              <a:cs typeface="等线"/>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96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6EACCD-B375-4E78-9C75-53B88DB2BF09}" type="slidenum">
              <a:rPr lang="zh-CN" altLang="en-US">
                <a:cs typeface="等线"/>
              </a:rPr>
              <a:pPr fontAlgn="base">
                <a:spcBef>
                  <a:spcPct val="0"/>
                </a:spcBef>
                <a:spcAft>
                  <a:spcPct val="0"/>
                </a:spcAft>
              </a:pPr>
              <a:t>12</a:t>
            </a:fld>
            <a:endParaRPr lang="en-US" altLang="zh-CN">
              <a:cs typeface="等线"/>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F9396A-A5E5-41FA-8D91-12FDF493ED51}" type="slidenum">
              <a:rPr lang="zh-CN" altLang="en-US">
                <a:cs typeface="等线"/>
              </a:rPr>
              <a:pPr fontAlgn="base">
                <a:spcBef>
                  <a:spcPct val="0"/>
                </a:spcBef>
                <a:spcAft>
                  <a:spcPct val="0"/>
                </a:spcAft>
              </a:pPr>
              <a:t>13</a:t>
            </a:fld>
            <a:endParaRPr lang="en-US" altLang="zh-CN">
              <a:cs typeface="等线"/>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67622D-C0C0-4E91-A47E-049D96A86DE0}" type="slidenum">
              <a:rPr lang="zh-CN" altLang="en-US">
                <a:cs typeface="等线"/>
              </a:rPr>
              <a:pPr fontAlgn="base">
                <a:spcBef>
                  <a:spcPct val="0"/>
                </a:spcBef>
                <a:spcAft>
                  <a:spcPct val="0"/>
                </a:spcAft>
              </a:pPr>
              <a:t>14</a:t>
            </a:fld>
            <a:endParaRPr lang="en-US" altLang="zh-CN">
              <a:cs typeface="等线"/>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68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9F3D55-8567-4BAD-B5BE-530EA9AC7964}" type="slidenum">
              <a:rPr lang="zh-CN" altLang="en-US">
                <a:cs typeface="等线"/>
              </a:rPr>
              <a:pPr fontAlgn="base">
                <a:spcBef>
                  <a:spcPct val="0"/>
                </a:spcBef>
                <a:spcAft>
                  <a:spcPct val="0"/>
                </a:spcAft>
              </a:pPr>
              <a:t>16</a:t>
            </a:fld>
            <a:endParaRPr lang="en-US" altLang="zh-CN">
              <a:cs typeface="等线"/>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89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4648BC-352D-408E-9E15-912A1DF04833}" type="slidenum">
              <a:rPr lang="zh-CN" altLang="en-US">
                <a:cs typeface="等线"/>
              </a:rPr>
              <a:pPr fontAlgn="base">
                <a:spcBef>
                  <a:spcPct val="0"/>
                </a:spcBef>
                <a:spcAft>
                  <a:spcPct val="0"/>
                </a:spcAft>
              </a:pPr>
              <a:t>17</a:t>
            </a:fld>
            <a:endParaRPr lang="en-US" altLang="zh-CN">
              <a:cs typeface="等线"/>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09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9A8553-A72E-4FCF-9EC7-F42239C333FC}" type="slidenum">
              <a:rPr lang="zh-CN" altLang="en-US">
                <a:cs typeface="等线"/>
              </a:rPr>
              <a:pPr fontAlgn="base">
                <a:spcBef>
                  <a:spcPct val="0"/>
                </a:spcBef>
                <a:spcAft>
                  <a:spcPct val="0"/>
                </a:spcAft>
              </a:pPr>
              <a:t>18</a:t>
            </a:fld>
            <a:endParaRPr lang="en-US" altLang="zh-CN">
              <a:cs typeface="等线"/>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F33FF7B8-712D-4F1B-9B52-F0C51CDB952F}"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51FC422F-6E03-45B5-8955-61708019285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83FB3A6-3F91-487F-99DF-859E6E6C2248}"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63EB20B-6BD4-41DD-B7BB-DFEA19E193A4}"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23A2F73-E2CC-4C80-A258-E9D844375CE5}"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617CC27-C4FA-4EFD-B7E0-FEAA390A44F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96293777-B4DF-413B-AC6B-0376678E3233}"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E7DDE6BA-EA3E-4B83-AC3B-C719DAAF81F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147D828B-8AC9-4CA8-8784-B9BC97685074}"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7DF11F-901E-41C3-B4F8-86F1FF1B16A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C875969-9F50-403D-9B79-4FAD1474679B}" type="datetimeFigureOut">
              <a:rPr lang="zh-CN" altLang="en-US"/>
              <a:pPr>
                <a:defRPr/>
              </a:pPr>
              <a:t>2020-12-18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F7D821B-7AB2-4870-8B5B-031085091BA1}"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1B2AB31-3244-41A6-AD2C-232925080E65}" type="datetimeFigureOut">
              <a:rPr lang="zh-CN" altLang="en-US"/>
              <a:pPr>
                <a:defRPr/>
              </a:pPr>
              <a:t>2020-12-18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4015C5E-7CA2-4116-B0DA-9E10A04CFD38}"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3B96BA5-835D-4AD9-B074-2A76BA6F18E6}" type="datetimeFigureOut">
              <a:rPr lang="zh-CN" altLang="en-US"/>
              <a:pPr>
                <a:defRPr/>
              </a:pPr>
              <a:t>2020-12-18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966EB41-C8D8-4E1E-BF62-67A1E2B3EA5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B71AFDA-88DA-439E-86CE-11F699BB9A04}" type="datetimeFigureOut">
              <a:rPr lang="zh-CN" altLang="en-US"/>
              <a:pPr>
                <a:defRPr/>
              </a:pPr>
              <a:t>2020-12-18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0E8A7DC-C21C-430D-A829-D1FA17107E84}"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CC60A00C-420E-4E32-BDB2-F95A9F1B892A}" type="datetimeFigureOut">
              <a:rPr lang="zh-CN" altLang="en-US"/>
              <a:pPr>
                <a:defRPr/>
              </a:pPr>
              <a:t>2020-12-18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89AF1B5-19A0-4573-9065-877F614DCC1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A5557EE0-F0CD-4F49-B0F9-1C81D2B4043A}" type="datetimeFigureOut">
              <a:rPr lang="zh-CN" altLang="en-US"/>
              <a:pPr>
                <a:defRPr/>
              </a:pPr>
              <a:t>2020-12-18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35B97A0-92A9-4A59-A416-BB5CA898F19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3DC29ED5-EE3A-400F-87ED-29CE043F9FD1}" type="datetimeFigureOut">
              <a:rPr lang="zh-CN" altLang="en-US"/>
              <a:pPr>
                <a:defRPr/>
              </a:pPr>
              <a:t>2020-12-18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43A14544-8920-4367-9611-910C32A17ED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a:defRPr>
      </a:lvl1pPr>
      <a:lvl2pPr algn="l" rtl="0" fontAlgn="base">
        <a:lnSpc>
          <a:spcPct val="90000"/>
        </a:lnSpc>
        <a:spcBef>
          <a:spcPct val="0"/>
        </a:spcBef>
        <a:spcAft>
          <a:spcPct val="0"/>
        </a:spcAft>
        <a:defRPr sz="4400">
          <a:solidFill>
            <a:schemeClr val="tx1"/>
          </a:solidFill>
          <a:latin typeface="等线 Light"/>
          <a:ea typeface="等线 Light"/>
          <a:cs typeface="等线 Light"/>
        </a:defRPr>
      </a:lvl2pPr>
      <a:lvl3pPr algn="l" rtl="0" fontAlgn="base">
        <a:lnSpc>
          <a:spcPct val="90000"/>
        </a:lnSpc>
        <a:spcBef>
          <a:spcPct val="0"/>
        </a:spcBef>
        <a:spcAft>
          <a:spcPct val="0"/>
        </a:spcAft>
        <a:defRPr sz="4400">
          <a:solidFill>
            <a:schemeClr val="tx1"/>
          </a:solidFill>
          <a:latin typeface="等线 Light"/>
          <a:ea typeface="等线 Light"/>
          <a:cs typeface="等线 Light"/>
        </a:defRPr>
      </a:lvl3pPr>
      <a:lvl4pPr algn="l" rtl="0" fontAlgn="base">
        <a:lnSpc>
          <a:spcPct val="90000"/>
        </a:lnSpc>
        <a:spcBef>
          <a:spcPct val="0"/>
        </a:spcBef>
        <a:spcAft>
          <a:spcPct val="0"/>
        </a:spcAft>
        <a:defRPr sz="4400">
          <a:solidFill>
            <a:schemeClr val="tx1"/>
          </a:solidFill>
          <a:latin typeface="等线 Light"/>
          <a:ea typeface="等线 Light"/>
          <a:cs typeface="等线 Light"/>
        </a:defRPr>
      </a:lvl4pPr>
      <a:lvl5pPr algn="l" rtl="0" fontAlgn="base">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1.xml"/><Relationship Id="rId7"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Layout" Target="../slideLayouts/slideLayout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8.png"/><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10.png"/><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11.png"/><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5"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mn-lt"/>
              <a:ea typeface="+mn-ea"/>
              <a:cs typeface="+mn-cs"/>
            </a:endParaRPr>
          </a:p>
        </p:txBody>
      </p:sp>
      <p:cxnSp>
        <p:nvCxnSpPr>
          <p:cNvPr id="23" name="直接连接符 22"/>
          <p:cNvCxnSpPr/>
          <p:nvPr>
            <p:custDataLst>
              <p:tags r:id="rId3"/>
            </p:custDataLst>
          </p:nvPr>
        </p:nvCxnSpPr>
        <p:spPr>
          <a:xfrm flipH="1">
            <a:off x="3170238"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fontAlgn="auto">
              <a:spcBef>
                <a:spcPts val="0"/>
              </a:spcBef>
              <a:spcAft>
                <a:spcPts val="0"/>
              </a:spcAft>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9</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14342" name="文本框 25"/>
          <p:cNvSpPr txBox="1">
            <a:spLocks noChangeArrowheads="1"/>
          </p:cNvSpPr>
          <p:nvPr>
            <p:custDataLst>
              <p:tags r:id="rId6"/>
            </p:custDataLst>
          </p:nvPr>
        </p:nvSpPr>
        <p:spPr bwMode="auto">
          <a:xfrm>
            <a:off x="4002088" y="3171825"/>
            <a:ext cx="3263900" cy="646113"/>
          </a:xfrm>
          <a:prstGeom prst="rect">
            <a:avLst/>
          </a:prstGeom>
          <a:noFill/>
          <a:ln w="9525">
            <a:noFill/>
            <a:miter lim="800000"/>
            <a:headEnd/>
            <a:tailEnd/>
          </a:ln>
        </p:spPr>
        <p:txBody>
          <a:bodyPr/>
          <a:lstStyle/>
          <a:p>
            <a:pPr algn="dist">
              <a:lnSpc>
                <a:spcPct val="150000"/>
              </a:lnSpc>
            </a:pPr>
            <a:r>
              <a:rPr lang="zh-CN" altLang="en-US" sz="2400">
                <a:solidFill>
                  <a:srgbClr val="FFFFFF"/>
                </a:solidFill>
                <a:latin typeface="微软雅黑" pitchFamily="34" charset="-122"/>
                <a:ea typeface="微软雅黑" pitchFamily="34" charset="-122"/>
              </a:rPr>
              <a:t>用户自己建立数据类型</a:t>
            </a:r>
          </a:p>
        </p:txBody>
      </p:sp>
      <p:sp>
        <p:nvSpPr>
          <p:cNvPr id="27" name="文本框 26"/>
          <p:cNvSpPr txBox="1"/>
          <p:nvPr>
            <p:custDataLst>
              <p:tags r:id="rId7"/>
            </p:custDataLst>
          </p:nvPr>
        </p:nvSpPr>
        <p:spPr>
          <a:xfrm>
            <a:off x="6535738" y="2570163"/>
            <a:ext cx="647700" cy="585787"/>
          </a:xfrm>
          <a:prstGeom prst="rect">
            <a:avLst/>
          </a:prstGeom>
          <a:noFill/>
        </p:spPr>
        <p:txBody>
          <a:bodyPr wrap="none"/>
          <a:lstStyle/>
          <a:p>
            <a:pPr fontAlgn="auto">
              <a:spcBef>
                <a:spcPts val="0"/>
              </a:spcBef>
              <a:spcAft>
                <a:spcPts val="0"/>
              </a:spcAft>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0" y="2570163"/>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fontAlgn="auto">
              <a:spcBef>
                <a:spcPts val="0"/>
              </a:spcBef>
              <a:spcAft>
                <a:spcPts val="0"/>
              </a:spcAft>
              <a:defRPr/>
            </a:pPr>
            <a:r>
              <a:rPr lang="zh-CN" altLang="en-US" kern="0" dirty="0">
                <a:solidFill>
                  <a:prstClr val="white"/>
                </a:solidFill>
              </a:rPr>
              <a:t>章</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566738" y="17463"/>
            <a:ext cx="10515600" cy="1325562"/>
          </a:xfrm>
        </p:spPr>
        <p:txBody>
          <a:bodyPr/>
          <a:lstStyle/>
          <a:p>
            <a:r>
              <a:rPr lang="zh-CN" altLang="en-US" smtClean="0"/>
              <a:t>结构体变量的初始化和引用</a:t>
            </a:r>
          </a:p>
        </p:txBody>
      </p:sp>
      <p:sp>
        <p:nvSpPr>
          <p:cNvPr id="25602" name="内容占位符 2"/>
          <p:cNvSpPr>
            <a:spLocks noGrp="1"/>
          </p:cNvSpPr>
          <p:nvPr>
            <p:ph idx="1"/>
          </p:nvPr>
        </p:nvSpPr>
        <p:spPr>
          <a:xfrm>
            <a:off x="490538" y="936625"/>
            <a:ext cx="1066958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9.2】</a:t>
            </a:r>
            <a:r>
              <a:rPr lang="zh-CN" altLang="en-US" sz="2000" smtClean="0">
                <a:solidFill>
                  <a:schemeClr val="accent1"/>
                </a:solidFill>
              </a:rPr>
              <a:t>输入两个学生的学号、姓名和成绩，输出成绩较高的学生的学号、姓名和成绩。</a:t>
            </a:r>
          </a:p>
        </p:txBody>
      </p:sp>
      <p:sp>
        <p:nvSpPr>
          <p:cNvPr id="32" name="圆角矩形 12">
            <a:extLst>
              <a:ext uri="{FF2B5EF4-FFF2-40B4-BE49-F238E27FC236}"/>
            </a:extLst>
          </p:cNvPr>
          <p:cNvSpPr/>
          <p:nvPr/>
        </p:nvSpPr>
        <p:spPr>
          <a:xfrm>
            <a:off x="192088" y="1381125"/>
            <a:ext cx="7829550" cy="5280025"/>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t>int main()</a:t>
            </a:r>
          </a:p>
          <a:p>
            <a:pPr defTabSz="363538" fontAlgn="auto">
              <a:lnSpc>
                <a:spcPct val="120000"/>
              </a:lnSpc>
              <a:spcBef>
                <a:spcPts val="0"/>
              </a:spcBef>
              <a:spcAft>
                <a:spcPts val="0"/>
              </a:spcAft>
              <a:defRPr/>
            </a:pPr>
            <a:r>
              <a:rPr lang="en-US" altLang="zh-CN" sz="1400" dirty="0"/>
              <a:t>{	struct Student			</a:t>
            </a:r>
            <a:r>
              <a:rPr lang="en-US" altLang="zh-CN" sz="1400" dirty="0">
                <a:solidFill>
                  <a:srgbClr val="008000"/>
                </a:solidFill>
              </a:rPr>
              <a:t>//</a:t>
            </a:r>
            <a:r>
              <a:rPr lang="zh-CN" altLang="en-US" sz="1400" dirty="0">
                <a:solidFill>
                  <a:srgbClr val="008000"/>
                </a:solidFill>
              </a:rPr>
              <a:t>声明结构体类型</a:t>
            </a:r>
            <a:r>
              <a:rPr lang="en-US" altLang="zh-CN" sz="1400" dirty="0">
                <a:solidFill>
                  <a:srgbClr val="008000"/>
                </a:solidFill>
              </a:rPr>
              <a:t>struct Student </a:t>
            </a:r>
          </a:p>
          <a:p>
            <a:pPr defTabSz="363538" fontAlgn="auto">
              <a:lnSpc>
                <a:spcPct val="120000"/>
              </a:lnSpc>
              <a:spcBef>
                <a:spcPts val="0"/>
              </a:spcBef>
              <a:spcAft>
                <a:spcPts val="0"/>
              </a:spcAft>
              <a:defRPr/>
            </a:pPr>
            <a:r>
              <a:rPr lang="en-US" altLang="zh-CN" sz="1400" dirty="0"/>
              <a:t>	{	int num;</a:t>
            </a:r>
          </a:p>
          <a:p>
            <a:pPr defTabSz="363538" fontAlgn="auto">
              <a:lnSpc>
                <a:spcPct val="120000"/>
              </a:lnSpc>
              <a:spcBef>
                <a:spcPts val="0"/>
              </a:spcBef>
              <a:spcAft>
                <a:spcPts val="0"/>
              </a:spcAft>
              <a:defRPr/>
            </a:pPr>
            <a:r>
              <a:rPr lang="en-US" altLang="zh-CN" sz="1400" dirty="0"/>
              <a:t>		char name[20];</a:t>
            </a:r>
          </a:p>
          <a:p>
            <a:pPr defTabSz="363538" fontAlgn="auto">
              <a:lnSpc>
                <a:spcPct val="120000"/>
              </a:lnSpc>
              <a:spcBef>
                <a:spcPts val="0"/>
              </a:spcBef>
              <a:spcAft>
                <a:spcPts val="0"/>
              </a:spcAft>
              <a:defRPr/>
            </a:pPr>
            <a:r>
              <a:rPr lang="en-US" altLang="zh-CN" sz="1400" dirty="0"/>
              <a:t>		float score;</a:t>
            </a:r>
          </a:p>
          <a:p>
            <a:pPr defTabSz="363538" fontAlgn="auto">
              <a:lnSpc>
                <a:spcPct val="120000"/>
              </a:lnSpc>
              <a:spcBef>
                <a:spcPts val="0"/>
              </a:spcBef>
              <a:spcAft>
                <a:spcPts val="0"/>
              </a:spcAft>
              <a:defRPr/>
            </a:pPr>
            <a:r>
              <a:rPr lang="en-US" altLang="zh-CN" sz="1400" dirty="0"/>
              <a:t>	}student1,student2;	</a:t>
            </a:r>
            <a:r>
              <a:rPr lang="en-US" altLang="zh-CN" sz="1400" dirty="0">
                <a:solidFill>
                  <a:srgbClr val="008000"/>
                </a:solidFill>
              </a:rPr>
              <a:t>//</a:t>
            </a:r>
            <a:r>
              <a:rPr lang="zh-CN" altLang="en-US" sz="1400" dirty="0">
                <a:solidFill>
                  <a:srgbClr val="008000"/>
                </a:solidFill>
              </a:rPr>
              <a:t>定义两个结构体变量</a:t>
            </a:r>
            <a:r>
              <a:rPr lang="en-US" altLang="zh-CN" sz="1400" dirty="0">
                <a:solidFill>
                  <a:srgbClr val="008000"/>
                </a:solidFill>
              </a:rPr>
              <a:t>student1,student2 </a:t>
            </a:r>
          </a:p>
          <a:p>
            <a:pPr defTabSz="363538" fontAlgn="auto">
              <a:lnSpc>
                <a:spcPct val="120000"/>
              </a:lnSpc>
              <a:spcBef>
                <a:spcPts val="0"/>
              </a:spcBef>
              <a:spcAft>
                <a:spcPts val="0"/>
              </a:spcAft>
              <a:defRPr/>
            </a:pPr>
            <a:r>
              <a:rPr lang="en-US" altLang="zh-CN" sz="1400" dirty="0"/>
              <a:t>	</a:t>
            </a:r>
            <a:r>
              <a:rPr lang="en-US" altLang="zh-CN" sz="1400" dirty="0" err="1"/>
              <a:t>scanf</a:t>
            </a:r>
            <a:r>
              <a:rPr lang="en-US" altLang="zh-CN" sz="1400" dirty="0"/>
              <a:t>("%d%s%f",&amp;student1.num,student1.name,&amp;student1.score);	</a:t>
            </a:r>
            <a:r>
              <a:rPr lang="en-US" altLang="zh-CN" sz="1400" dirty="0">
                <a:solidFill>
                  <a:srgbClr val="008000"/>
                </a:solidFill>
              </a:rPr>
              <a:t>//</a:t>
            </a:r>
            <a:r>
              <a:rPr lang="zh-CN" altLang="en-US" sz="1400" dirty="0">
                <a:solidFill>
                  <a:srgbClr val="008000"/>
                </a:solidFill>
              </a:rPr>
              <a:t>输入学生</a:t>
            </a:r>
            <a:r>
              <a:rPr lang="en-US" altLang="zh-CN" sz="1400" dirty="0">
                <a:solidFill>
                  <a:srgbClr val="008000"/>
                </a:solidFill>
              </a:rPr>
              <a:t>1</a:t>
            </a:r>
            <a:r>
              <a:rPr lang="zh-CN" altLang="en-US" sz="1400" dirty="0">
                <a:solidFill>
                  <a:srgbClr val="008000"/>
                </a:solidFill>
              </a:rPr>
              <a:t>的数据</a:t>
            </a:r>
          </a:p>
          <a:p>
            <a:pPr defTabSz="363538" fontAlgn="auto">
              <a:lnSpc>
                <a:spcPct val="120000"/>
              </a:lnSpc>
              <a:spcBef>
                <a:spcPts val="0"/>
              </a:spcBef>
              <a:spcAft>
                <a:spcPts val="0"/>
              </a:spcAft>
              <a:defRPr/>
            </a:pPr>
            <a:r>
              <a:rPr lang="zh-CN" altLang="en-US" sz="1400" dirty="0"/>
              <a:t>	</a:t>
            </a:r>
            <a:r>
              <a:rPr lang="en-US" altLang="zh-CN" sz="1400" dirty="0" err="1"/>
              <a:t>scanf</a:t>
            </a:r>
            <a:r>
              <a:rPr lang="en-US" altLang="zh-CN" sz="1400" dirty="0"/>
              <a:t>("%d%s%f",&amp;student2.num,student2.name,&amp;student2.score);	</a:t>
            </a:r>
            <a:r>
              <a:rPr lang="en-US" altLang="zh-CN" sz="1400" dirty="0">
                <a:solidFill>
                  <a:srgbClr val="008000"/>
                </a:solidFill>
              </a:rPr>
              <a:t>//</a:t>
            </a:r>
            <a:r>
              <a:rPr lang="zh-CN" altLang="en-US" sz="1400" dirty="0">
                <a:solidFill>
                  <a:srgbClr val="008000"/>
                </a:solidFill>
              </a:rPr>
              <a:t>输入学生</a:t>
            </a:r>
            <a:r>
              <a:rPr lang="en-US" altLang="zh-CN" sz="1400" dirty="0">
                <a:solidFill>
                  <a:srgbClr val="008000"/>
                </a:solidFill>
              </a:rPr>
              <a:t>2</a:t>
            </a:r>
            <a:r>
              <a:rPr lang="zh-CN" altLang="en-US" sz="1400" dirty="0">
                <a:solidFill>
                  <a:srgbClr val="008000"/>
                </a:solidFill>
              </a:rPr>
              <a:t>的数据</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("The higher score is:\n");</a:t>
            </a:r>
          </a:p>
          <a:p>
            <a:pPr defTabSz="363538" fontAlgn="auto">
              <a:lnSpc>
                <a:spcPct val="120000"/>
              </a:lnSpc>
              <a:spcBef>
                <a:spcPts val="0"/>
              </a:spcBef>
              <a:spcAft>
                <a:spcPts val="0"/>
              </a:spcAft>
              <a:defRPr/>
            </a:pPr>
            <a:r>
              <a:rPr lang="en-US" altLang="zh-CN" sz="1400" dirty="0"/>
              <a:t>	if(student1.score&gt;student2.score)</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("%d  %s  %6.2f\n",student1.num,student1.name,student1.score);</a:t>
            </a:r>
          </a:p>
          <a:p>
            <a:pPr defTabSz="363538" fontAlgn="auto">
              <a:lnSpc>
                <a:spcPct val="120000"/>
              </a:lnSpc>
              <a:spcBef>
                <a:spcPts val="0"/>
              </a:spcBef>
              <a:spcAft>
                <a:spcPts val="0"/>
              </a:spcAft>
              <a:defRPr/>
            </a:pPr>
            <a:r>
              <a:rPr lang="en-US" altLang="zh-CN" sz="1400" dirty="0"/>
              <a:t>	else if(student1.score&lt;student2.score)</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("%d  %s  %6.2f\n",student2.num,student2.name,student2.score);</a:t>
            </a:r>
          </a:p>
          <a:p>
            <a:pPr defTabSz="363538" fontAlgn="auto">
              <a:lnSpc>
                <a:spcPct val="120000"/>
              </a:lnSpc>
              <a:spcBef>
                <a:spcPts val="0"/>
              </a:spcBef>
              <a:spcAft>
                <a:spcPts val="0"/>
              </a:spcAft>
              <a:defRPr/>
            </a:pPr>
            <a:r>
              <a:rPr lang="en-US" altLang="zh-CN" sz="1400" dirty="0"/>
              <a:t>	else</a:t>
            </a:r>
          </a:p>
          <a:p>
            <a:pPr defTabSz="363538" fontAlgn="auto">
              <a:lnSpc>
                <a:spcPct val="120000"/>
              </a:lnSpc>
              <a:spcBef>
                <a:spcPts val="0"/>
              </a:spcBef>
              <a:spcAft>
                <a:spcPts val="0"/>
              </a:spcAft>
              <a:defRPr/>
            </a:pPr>
            <a:r>
              <a:rPr lang="en-US" altLang="zh-CN" sz="1400" dirty="0"/>
              <a:t>	{	</a:t>
            </a:r>
            <a:r>
              <a:rPr lang="en-US" altLang="zh-CN" sz="1400" dirty="0" err="1"/>
              <a:t>printf</a:t>
            </a:r>
            <a:r>
              <a:rPr lang="en-US" altLang="zh-CN" sz="1400" dirty="0"/>
              <a:t>("%d  %s  %6.2f\n",student1.num,student1.name,student1.score);</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("%d  %s  %6.2f\n",student2.num,student2.name,student2.score);</a:t>
            </a:r>
          </a:p>
          <a:p>
            <a:pPr defTabSz="363538" fontAlgn="auto">
              <a:lnSpc>
                <a:spcPct val="120000"/>
              </a:lnSpc>
              <a:spcBef>
                <a:spcPts val="0"/>
              </a:spcBef>
              <a:spcAft>
                <a:spcPts val="0"/>
              </a:spcAft>
              <a:defRPr/>
            </a:pPr>
            <a:r>
              <a:rPr lang="en-US" altLang="zh-CN" sz="1400" dirty="0"/>
              <a:t>	}</a:t>
            </a:r>
          </a:p>
          <a:p>
            <a:pPr defTabSz="363538" fontAlgn="auto">
              <a:lnSpc>
                <a:spcPct val="120000"/>
              </a:lnSpc>
              <a:spcBef>
                <a:spcPts val="0"/>
              </a:spcBef>
              <a:spcAft>
                <a:spcPts val="0"/>
              </a:spcAft>
              <a:defRPr/>
            </a:pPr>
            <a:r>
              <a:rPr lang="en-US" altLang="zh-CN" sz="1400" dirty="0"/>
              <a:t>	return 0;</a:t>
            </a:r>
          </a:p>
          <a:p>
            <a:pPr defTabSz="363538" fontAlgn="auto">
              <a:lnSpc>
                <a:spcPct val="120000"/>
              </a:lnSpc>
              <a:spcBef>
                <a:spcPts val="0"/>
              </a:spcBef>
              <a:spcAft>
                <a:spcPts val="0"/>
              </a:spcAft>
              <a:defRPr/>
            </a:pPr>
            <a:r>
              <a:rPr lang="en-US" altLang="zh-CN" sz="1400" dirty="0"/>
              <a:t>}</a:t>
            </a:r>
            <a:endParaRPr lang="en-US" altLang="zh-CN" sz="1400" b="1" dirty="0">
              <a:solidFill>
                <a:srgbClr val="FF0000"/>
              </a:solidFill>
            </a:endParaRPr>
          </a:p>
        </p:txBody>
      </p:sp>
      <p:pic>
        <p:nvPicPr>
          <p:cNvPr id="25604" name="图片 3"/>
          <p:cNvPicPr>
            <a:picLocks noChangeAspect="1"/>
          </p:cNvPicPr>
          <p:nvPr/>
        </p:nvPicPr>
        <p:blipFill>
          <a:blip r:embed="rId3"/>
          <a:srcRect/>
          <a:stretch>
            <a:fillRect/>
          </a:stretch>
        </p:blipFill>
        <p:spPr bwMode="auto">
          <a:xfrm>
            <a:off x="8226425" y="5556250"/>
            <a:ext cx="3457575" cy="11049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ctrTitle"/>
          </p:nvPr>
        </p:nvSpPr>
        <p:spPr/>
        <p:txBody>
          <a:bodyPr/>
          <a:lstStyle/>
          <a:p>
            <a:r>
              <a:rPr lang="zh-CN" altLang="en-US" smtClean="0"/>
              <a:t>使用结构体数组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566738" y="17463"/>
            <a:ext cx="10515600" cy="1325562"/>
          </a:xfrm>
        </p:spPr>
        <p:txBody>
          <a:bodyPr/>
          <a:lstStyle/>
          <a:p>
            <a:r>
              <a:rPr lang="zh-CN" altLang="en-US" smtClean="0"/>
              <a:t>定义结构体数组</a:t>
            </a:r>
          </a:p>
        </p:txBody>
      </p:sp>
      <p:sp>
        <p:nvSpPr>
          <p:cNvPr id="28674" name="内容占位符 2"/>
          <p:cNvSpPr>
            <a:spLocks noGrp="1"/>
          </p:cNvSpPr>
          <p:nvPr>
            <p:ph idx="1"/>
          </p:nvPr>
        </p:nvSpPr>
        <p:spPr>
          <a:xfrm>
            <a:off x="490538" y="936625"/>
            <a:ext cx="10456862"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9.3】</a:t>
            </a:r>
            <a:r>
              <a:rPr lang="zh-CN" altLang="en-US" sz="2000" smtClean="0">
                <a:solidFill>
                  <a:schemeClr val="accent1"/>
                </a:solidFill>
              </a:rPr>
              <a:t>有</a:t>
            </a:r>
            <a:r>
              <a:rPr lang="en-US" altLang="zh-CN" sz="2000" smtClean="0">
                <a:solidFill>
                  <a:schemeClr val="accent1"/>
                </a:solidFill>
              </a:rPr>
              <a:t>3</a:t>
            </a:r>
            <a:r>
              <a:rPr lang="zh-CN" altLang="en-US" sz="2000" smtClean="0">
                <a:solidFill>
                  <a:schemeClr val="accent1"/>
                </a:solidFill>
              </a:rPr>
              <a:t>个候选人，每个选民只能投票选一人，要求编一个统计选票的程序，先后输入被选人的名字，最后输出各人得票结果。</a:t>
            </a:r>
          </a:p>
        </p:txBody>
      </p:sp>
      <p:sp>
        <p:nvSpPr>
          <p:cNvPr id="32" name="圆角矩形 12">
            <a:extLst>
              <a:ext uri="{FF2B5EF4-FFF2-40B4-BE49-F238E27FC236}"/>
            </a:extLst>
          </p:cNvPr>
          <p:cNvSpPr/>
          <p:nvPr/>
        </p:nvSpPr>
        <p:spPr>
          <a:xfrm>
            <a:off x="5346700" y="1435100"/>
            <a:ext cx="6523038" cy="5278438"/>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&lt;string.h&gt;</a:t>
            </a:r>
          </a:p>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struct Person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Person</a:t>
            </a:r>
          </a:p>
          <a:p>
            <a:pPr defTabSz="363538" fontAlgn="auto">
              <a:lnSpc>
                <a:spcPct val="120000"/>
              </a:lnSpc>
              <a:spcBef>
                <a:spcPts val="0"/>
              </a:spcBef>
              <a:spcAft>
                <a:spcPts val="0"/>
              </a:spcAft>
              <a:defRPr/>
            </a:pPr>
            <a:r>
              <a:rPr lang="en-US" altLang="zh-CN" sz="1400"/>
              <a:t>{	char name[20];				</a:t>
            </a:r>
            <a:r>
              <a:rPr lang="en-US" altLang="zh-CN" sz="1400">
                <a:solidFill>
                  <a:srgbClr val="008000"/>
                </a:solidFill>
              </a:rPr>
              <a:t>//</a:t>
            </a:r>
            <a:r>
              <a:rPr lang="zh-CN" altLang="en-US" sz="1400">
                <a:solidFill>
                  <a:srgbClr val="008000"/>
                </a:solidFill>
              </a:rPr>
              <a:t>候选人姓名</a:t>
            </a:r>
          </a:p>
          <a:p>
            <a:pPr defTabSz="363538" fontAlgn="auto">
              <a:lnSpc>
                <a:spcPct val="120000"/>
              </a:lnSpc>
              <a:spcBef>
                <a:spcPts val="0"/>
              </a:spcBef>
              <a:spcAft>
                <a:spcPts val="0"/>
              </a:spcAft>
              <a:defRPr/>
            </a:pPr>
            <a:r>
              <a:rPr lang="zh-CN" altLang="en-US" sz="1400"/>
              <a:t>	</a:t>
            </a:r>
            <a:r>
              <a:rPr lang="en-US" altLang="zh-CN" sz="1400"/>
              <a:t>int count;						</a:t>
            </a:r>
            <a:r>
              <a:rPr lang="en-US" altLang="zh-CN" sz="1400">
                <a:solidFill>
                  <a:srgbClr val="008000"/>
                </a:solidFill>
              </a:rPr>
              <a:t>//</a:t>
            </a:r>
            <a:r>
              <a:rPr lang="zh-CN" altLang="en-US" sz="1400">
                <a:solidFill>
                  <a:srgbClr val="008000"/>
                </a:solidFill>
              </a:rPr>
              <a:t>候选人得票数 </a:t>
            </a:r>
          </a:p>
          <a:p>
            <a:pPr defTabSz="363538" fontAlgn="auto">
              <a:lnSpc>
                <a:spcPct val="120000"/>
              </a:lnSpc>
              <a:spcBef>
                <a:spcPts val="0"/>
              </a:spcBef>
              <a:spcAft>
                <a:spcPts val="0"/>
              </a:spcAft>
              <a:defRPr/>
            </a:pPr>
            <a:r>
              <a:rPr lang="en-US" altLang="zh-CN" sz="1400"/>
              <a:t>}leader[3]={"Li",0,"Zhang",0,"Sun",0};	</a:t>
            </a:r>
            <a:r>
              <a:rPr lang="en-US" altLang="zh-CN" sz="1400">
                <a:solidFill>
                  <a:srgbClr val="008000"/>
                </a:solidFill>
              </a:rPr>
              <a:t>//</a:t>
            </a:r>
            <a:r>
              <a:rPr lang="zh-CN" altLang="en-US" sz="1400">
                <a:solidFill>
                  <a:srgbClr val="008000"/>
                </a:solidFill>
              </a:rPr>
              <a:t>定义结构体数组并初始化</a:t>
            </a:r>
          </a:p>
          <a:p>
            <a:pPr defTabSz="363538" fontAlgn="auto">
              <a:lnSpc>
                <a:spcPct val="120000"/>
              </a:lnSpc>
              <a:spcBef>
                <a:spcPts val="0"/>
              </a:spcBef>
              <a:spcAft>
                <a:spcPts val="0"/>
              </a:spcAft>
              <a:defRPr/>
            </a:pPr>
            <a:endParaRPr lang="zh-CN" altLang="en-US" sz="1400"/>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i,j;</a:t>
            </a:r>
          </a:p>
          <a:p>
            <a:pPr defTabSz="363538" fontAlgn="auto">
              <a:lnSpc>
                <a:spcPct val="120000"/>
              </a:lnSpc>
              <a:spcBef>
                <a:spcPts val="0"/>
              </a:spcBef>
              <a:spcAft>
                <a:spcPts val="0"/>
              </a:spcAft>
              <a:defRPr/>
            </a:pPr>
            <a:r>
              <a:rPr lang="en-US" altLang="zh-CN" sz="1400"/>
              <a:t>	char leader_name[20];			</a:t>
            </a:r>
            <a:r>
              <a:rPr lang="en-US" altLang="zh-CN" sz="1400">
                <a:solidFill>
                  <a:srgbClr val="008000"/>
                </a:solidFill>
              </a:rPr>
              <a:t>//</a:t>
            </a:r>
            <a:r>
              <a:rPr lang="zh-CN" altLang="en-US" sz="1400">
                <a:solidFill>
                  <a:srgbClr val="008000"/>
                </a:solidFill>
              </a:rPr>
              <a:t>定义字符数组 </a:t>
            </a:r>
          </a:p>
          <a:p>
            <a:pPr defTabSz="363538" fontAlgn="auto">
              <a:lnSpc>
                <a:spcPct val="120000"/>
              </a:lnSpc>
              <a:spcBef>
                <a:spcPts val="0"/>
              </a:spcBef>
              <a:spcAft>
                <a:spcPts val="0"/>
              </a:spcAft>
              <a:defRPr/>
            </a:pPr>
            <a:r>
              <a:rPr lang="zh-CN" altLang="en-US" sz="1400"/>
              <a:t>	</a:t>
            </a:r>
            <a:r>
              <a:rPr lang="en-US" altLang="zh-CN" sz="1400"/>
              <a:t>for(i=1;i&lt;=10;i++)</a:t>
            </a:r>
          </a:p>
          <a:p>
            <a:pPr defTabSz="363538" fontAlgn="auto">
              <a:lnSpc>
                <a:spcPct val="120000"/>
              </a:lnSpc>
              <a:spcBef>
                <a:spcPts val="0"/>
              </a:spcBef>
              <a:spcAft>
                <a:spcPts val="0"/>
              </a:spcAft>
              <a:defRPr/>
            </a:pPr>
            <a:r>
              <a:rPr lang="en-US" altLang="zh-CN" sz="1400"/>
              <a:t>	{	scanf("%s",leader_name);	</a:t>
            </a:r>
            <a:r>
              <a:rPr lang="en-US" altLang="zh-CN" sz="1400">
                <a:solidFill>
                  <a:srgbClr val="008000"/>
                </a:solidFill>
              </a:rPr>
              <a:t>//</a:t>
            </a:r>
            <a:r>
              <a:rPr lang="zh-CN" altLang="en-US" sz="1400">
                <a:solidFill>
                  <a:srgbClr val="008000"/>
                </a:solidFill>
              </a:rPr>
              <a:t>输入所选的候选人姓名</a:t>
            </a:r>
          </a:p>
          <a:p>
            <a:pPr defTabSz="363538" fontAlgn="auto">
              <a:lnSpc>
                <a:spcPct val="120000"/>
              </a:lnSpc>
              <a:spcBef>
                <a:spcPts val="0"/>
              </a:spcBef>
              <a:spcAft>
                <a:spcPts val="0"/>
              </a:spcAft>
              <a:defRPr/>
            </a:pPr>
            <a:r>
              <a:rPr lang="zh-CN" altLang="en-US" sz="1400"/>
              <a:t>		</a:t>
            </a:r>
            <a:r>
              <a:rPr lang="en-US" altLang="zh-CN" sz="1400"/>
              <a:t>for(j=0;j&lt;3;j++)</a:t>
            </a:r>
          </a:p>
          <a:p>
            <a:pPr defTabSz="363538" fontAlgn="auto">
              <a:lnSpc>
                <a:spcPct val="120000"/>
              </a:lnSpc>
              <a:spcBef>
                <a:spcPts val="0"/>
              </a:spcBef>
              <a:spcAft>
                <a:spcPts val="0"/>
              </a:spcAft>
              <a:defRPr/>
            </a:pPr>
            <a:r>
              <a:rPr lang="en-US" altLang="zh-CN" sz="1400"/>
              <a:t>		if(strcmp(leader_name,leader[j].name)==0) leader[j].count++;</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	printf("\nResult:\n");</a:t>
            </a:r>
          </a:p>
          <a:p>
            <a:pPr defTabSz="363538" fontAlgn="auto">
              <a:lnSpc>
                <a:spcPct val="120000"/>
              </a:lnSpc>
              <a:spcBef>
                <a:spcPts val="0"/>
              </a:spcBef>
              <a:spcAft>
                <a:spcPts val="0"/>
              </a:spcAft>
              <a:defRPr/>
            </a:pPr>
            <a:r>
              <a:rPr lang="en-US" altLang="zh-CN" sz="1400"/>
              <a:t>	for(i=0;i&lt;3;i++)</a:t>
            </a:r>
          </a:p>
          <a:p>
            <a:pPr defTabSz="363538" fontAlgn="auto">
              <a:lnSpc>
                <a:spcPct val="120000"/>
              </a:lnSpc>
              <a:spcBef>
                <a:spcPts val="0"/>
              </a:spcBef>
              <a:spcAft>
                <a:spcPts val="0"/>
              </a:spcAft>
              <a:defRPr/>
            </a:pPr>
            <a:r>
              <a:rPr lang="en-US" altLang="zh-CN" sz="1400"/>
              <a:t>		printf("%5s:%d\n",leader[i].name,leader[i].count);</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en-US" altLang="zh-CN" sz="1400" b="1" dirty="0">
              <a:solidFill>
                <a:srgbClr val="FF0000"/>
              </a:solidFill>
            </a:endParaRPr>
          </a:p>
        </p:txBody>
      </p:sp>
      <p:pic>
        <p:nvPicPr>
          <p:cNvPr id="28676" name="图片 4"/>
          <p:cNvPicPr>
            <a:picLocks noChangeAspect="1"/>
          </p:cNvPicPr>
          <p:nvPr/>
        </p:nvPicPr>
        <p:blipFill>
          <a:blip r:embed="rId3"/>
          <a:srcRect/>
          <a:stretch>
            <a:fillRect/>
          </a:stretch>
        </p:blipFill>
        <p:spPr bwMode="auto">
          <a:xfrm>
            <a:off x="1692275" y="3922713"/>
            <a:ext cx="3457575" cy="2790825"/>
          </a:xfrm>
          <a:prstGeom prst="rect">
            <a:avLst/>
          </a:prstGeom>
          <a:noFill/>
          <a:ln w="9525">
            <a:noFill/>
            <a:miter lim="800000"/>
            <a:headEnd/>
            <a:tailEnd/>
          </a:ln>
        </p:spPr>
      </p:pic>
      <p:graphicFrame>
        <p:nvGraphicFramePr>
          <p:cNvPr id="6" name="表格 5"/>
          <p:cNvGraphicFramePr>
            <a:graphicFrameLocks noGrp="1"/>
          </p:cNvGraphicFramePr>
          <p:nvPr/>
        </p:nvGraphicFramePr>
        <p:xfrm>
          <a:off x="1692275" y="1965325"/>
          <a:ext cx="2508250" cy="1482725"/>
        </p:xfrm>
        <a:graphic>
          <a:graphicData uri="http://schemas.openxmlformats.org/drawingml/2006/table">
            <a:tbl>
              <a:tblPr>
                <a:tableStyleId>{5C22544A-7EE6-4342-B048-85BDC9FD1C3A}</a:tableStyleId>
              </a:tblPr>
              <a:tblGrid>
                <a:gridCol w="1254020">
                  <a:extLst>
                    <a:ext uri="{9D8B030D-6E8A-4147-A177-3AD203B41FA5}"/>
                  </a:extLst>
                </a:gridCol>
                <a:gridCol w="1254020">
                  <a:extLst>
                    <a:ext uri="{9D8B030D-6E8A-4147-A177-3AD203B41FA5}"/>
                  </a:extLst>
                </a:gridCol>
              </a:tblGrid>
              <a:tr h="370840">
                <a:tc>
                  <a:txBody>
                    <a:bodyPr/>
                    <a:lstStyle/>
                    <a:p>
                      <a:pPr algn="ctr"/>
                      <a:r>
                        <a:rPr lang="en-US" altLang="zh-CN" sz="160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count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a:t>Li</a:t>
                      </a:r>
                      <a:endParaRPr lang="zh-CN" altLang="en-US" sz="1600"/>
                    </a:p>
                  </a:txBody>
                  <a:tcPr>
                    <a:lnT w="12700" cmpd="sng">
                      <a:noFill/>
                    </a:lnT>
                  </a:tcPr>
                </a:tc>
                <a:tc>
                  <a:txBody>
                    <a:bodyPr/>
                    <a:lstStyle/>
                    <a:p>
                      <a:pPr algn="ctr"/>
                      <a:r>
                        <a:rPr lang="en-US" altLang="zh-CN" sz="1600"/>
                        <a:t>0</a:t>
                      </a:r>
                      <a:endParaRPr lang="zh-CN" altLang="en-US" sz="1600"/>
                    </a:p>
                  </a:txBody>
                  <a:tcPr>
                    <a:lnT w="12700" cmpd="sng">
                      <a:noFill/>
                    </a:lnT>
                  </a:tcPr>
                </a:tc>
                <a:extLst>
                  <a:ext uri="{0D108BD9-81ED-4DB2-BD59-A6C34878D82A}"/>
                </a:extLst>
              </a:tr>
              <a:tr h="370840">
                <a:tc>
                  <a:txBody>
                    <a:bodyPr/>
                    <a:lstStyle/>
                    <a:p>
                      <a:pPr algn="ctr"/>
                      <a:r>
                        <a:rPr lang="en-US" altLang="zh-CN" sz="1600"/>
                        <a:t>Zhang</a:t>
                      </a:r>
                      <a:endParaRPr lang="zh-CN" altLang="en-US" sz="1600"/>
                    </a:p>
                  </a:txBody>
                  <a:tcPr/>
                </a:tc>
                <a:tc>
                  <a:txBody>
                    <a:bodyPr/>
                    <a:lstStyle/>
                    <a:p>
                      <a:pPr algn="ctr"/>
                      <a:r>
                        <a:rPr lang="en-US" altLang="zh-CN" sz="1600"/>
                        <a:t>0</a:t>
                      </a:r>
                      <a:endParaRPr lang="zh-CN" altLang="en-US" sz="1600"/>
                    </a:p>
                  </a:txBody>
                  <a:tcPr/>
                </a:tc>
                <a:extLst>
                  <a:ext uri="{0D108BD9-81ED-4DB2-BD59-A6C34878D82A}"/>
                </a:extLst>
              </a:tr>
              <a:tr h="370840">
                <a:tc>
                  <a:txBody>
                    <a:bodyPr/>
                    <a:lstStyle/>
                    <a:p>
                      <a:pPr algn="ctr"/>
                      <a:r>
                        <a:rPr lang="en-US" altLang="zh-CN" sz="1600"/>
                        <a:t>Sun</a:t>
                      </a:r>
                      <a:endParaRPr lang="zh-CN" altLang="en-US" sz="1600"/>
                    </a:p>
                  </a:txBody>
                  <a:tcPr/>
                </a:tc>
                <a:tc>
                  <a:txBody>
                    <a:bodyPr/>
                    <a:lstStyle/>
                    <a:p>
                      <a:pPr algn="ctr"/>
                      <a:r>
                        <a:rPr lang="en-US" altLang="zh-CN" sz="1600"/>
                        <a:t>0</a:t>
                      </a:r>
                      <a:endParaRPr lang="zh-CN" altLang="en-US" sz="1600"/>
                    </a:p>
                  </a:txBody>
                  <a:tcPr/>
                </a:tc>
                <a:extLst>
                  <a:ext uri="{0D108BD9-81ED-4DB2-BD59-A6C34878D82A}"/>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1003300" y="365125"/>
            <a:ext cx="10039350" cy="1325563"/>
          </a:xfrm>
        </p:spPr>
        <p:txBody>
          <a:bodyPr/>
          <a:lstStyle/>
          <a:p>
            <a:r>
              <a:rPr lang="zh-CN" altLang="en-US" smtClean="0"/>
              <a:t>定义结构体数组</a:t>
            </a:r>
          </a:p>
        </p:txBody>
      </p:sp>
      <p:sp>
        <p:nvSpPr>
          <p:cNvPr id="44" name="MH_Desc_1"/>
          <p:cNvSpPr/>
          <p:nvPr>
            <p:custDataLst>
              <p:tags r:id="rId1"/>
            </p:custDataLst>
          </p:nvPr>
        </p:nvSpPr>
        <p:spPr>
          <a:xfrm>
            <a:off x="1003300" y="1341438"/>
            <a:ext cx="9999663" cy="47609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a:solidFill>
                  <a:schemeClr val="tx1"/>
                </a:solidFill>
              </a:rPr>
              <a:t>(1) </a:t>
            </a:r>
            <a:r>
              <a:rPr lang="zh-CN" altLang="en-US">
                <a:solidFill>
                  <a:schemeClr val="tx1"/>
                </a:solidFill>
              </a:rPr>
              <a:t>定义结构体数组一般形式是</a:t>
            </a:r>
          </a:p>
          <a:p>
            <a:pPr algn="just" fontAlgn="auto">
              <a:lnSpc>
                <a:spcPct val="150000"/>
              </a:lnSpc>
              <a:spcBef>
                <a:spcPts val="0"/>
              </a:spcBef>
              <a:spcAft>
                <a:spcPts val="0"/>
              </a:spcAft>
              <a:defRPr/>
            </a:pPr>
            <a:r>
              <a:rPr lang="zh-CN" altLang="en-US">
                <a:solidFill>
                  <a:schemeClr val="tx1"/>
                </a:solidFill>
              </a:rPr>
              <a:t>①</a:t>
            </a: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② </a:t>
            </a:r>
            <a:r>
              <a:rPr lang="zh-CN" altLang="en-US">
                <a:solidFill>
                  <a:schemeClr val="tx1"/>
                </a:solidFill>
              </a:rPr>
              <a:t>先声明一个结构体类型，然后再用此类型定义结构体数组 </a:t>
            </a:r>
          </a:p>
          <a:p>
            <a:pPr algn="just" fontAlgn="auto">
              <a:lnSpc>
                <a:spcPct val="150000"/>
              </a:lnSpc>
              <a:spcBef>
                <a:spcPts val="0"/>
              </a:spcBef>
              <a:spcAft>
                <a:spcPts val="0"/>
              </a:spcAft>
              <a:defRPr/>
            </a:pPr>
            <a:endParaRPr lang="zh-CN" altLang="en-US">
              <a:solidFill>
                <a:schemeClr val="tx1"/>
              </a:solidFill>
            </a:endParaRPr>
          </a:p>
          <a:p>
            <a:pPr algn="just" fontAlgn="auto">
              <a:lnSpc>
                <a:spcPct val="150000"/>
              </a:lnSpc>
              <a:spcBef>
                <a:spcPts val="0"/>
              </a:spcBef>
              <a:spcAft>
                <a:spcPts val="0"/>
              </a:spcAft>
              <a:defRPr/>
            </a:pPr>
            <a:endParaRPr lang="zh-CN" altLang="en-US">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endParaRPr lang="zh-CN" altLang="en-US">
              <a:solidFill>
                <a:schemeClr val="tx1"/>
              </a:solidFill>
            </a:endParaRPr>
          </a:p>
          <a:p>
            <a:pPr algn="just" fontAlgn="auto">
              <a:lnSpc>
                <a:spcPct val="150000"/>
              </a:lnSpc>
              <a:spcBef>
                <a:spcPts val="0"/>
              </a:spcBef>
              <a:spcAft>
                <a:spcPts val="0"/>
              </a:spcAft>
              <a:defRPr/>
            </a:pPr>
            <a:r>
              <a:rPr lang="en-US" altLang="zh-CN">
                <a:solidFill>
                  <a:schemeClr val="tx1"/>
                </a:solidFill>
              </a:rPr>
              <a:t>(2) </a:t>
            </a:r>
            <a:r>
              <a:rPr lang="zh-CN" altLang="en-US">
                <a:solidFill>
                  <a:schemeClr val="tx1"/>
                </a:solidFill>
              </a:rPr>
              <a:t>对结构体数组初始化的形式是在定义数组的后面加上： </a:t>
            </a:r>
          </a:p>
        </p:txBody>
      </p:sp>
      <p:sp>
        <p:nvSpPr>
          <p:cNvPr id="4" name="矩形 3"/>
          <p:cNvSpPr/>
          <p:nvPr/>
        </p:nvSpPr>
        <p:spPr>
          <a:xfrm>
            <a:off x="1423988" y="1905000"/>
            <a:ext cx="424338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just" fontAlgn="auto">
              <a:spcBef>
                <a:spcPts val="0"/>
              </a:spcBef>
              <a:spcAft>
                <a:spcPts val="0"/>
              </a:spcAft>
              <a:defRPr/>
            </a:pPr>
            <a:r>
              <a:rPr lang="en-US" altLang="zh-CN" sz="2000" b="1">
                <a:solidFill>
                  <a:schemeClr val="bg1"/>
                </a:solidFill>
              </a:rPr>
              <a:t>struct </a:t>
            </a:r>
            <a:r>
              <a:rPr lang="zh-CN" altLang="en-US" sz="2000" b="1">
                <a:solidFill>
                  <a:schemeClr val="bg1"/>
                </a:solidFill>
              </a:rPr>
              <a:t>结构体名</a:t>
            </a:r>
            <a:endParaRPr lang="en-US" altLang="zh-CN" sz="2000" b="1">
              <a:solidFill>
                <a:schemeClr val="bg1"/>
              </a:solidFill>
            </a:endParaRPr>
          </a:p>
          <a:p>
            <a:pPr algn="just" fontAlgn="auto">
              <a:spcBef>
                <a:spcPts val="0"/>
              </a:spcBef>
              <a:spcAft>
                <a:spcPts val="0"/>
              </a:spcAft>
              <a:defRPr/>
            </a:pPr>
            <a:r>
              <a:rPr lang="en-US" altLang="zh-CN" sz="2000" b="1">
                <a:solidFill>
                  <a:schemeClr val="bg1"/>
                </a:solidFill>
              </a:rPr>
              <a:t>{</a:t>
            </a:r>
            <a:r>
              <a:rPr lang="zh-CN" altLang="en-US" sz="2000" b="1">
                <a:solidFill>
                  <a:schemeClr val="bg1"/>
                </a:solidFill>
              </a:rPr>
              <a:t>成员表列</a:t>
            </a:r>
            <a:r>
              <a:rPr lang="en-US" altLang="zh-CN" sz="2000" b="1">
                <a:solidFill>
                  <a:schemeClr val="bg1"/>
                </a:solidFill>
              </a:rPr>
              <a:t>} </a:t>
            </a:r>
            <a:r>
              <a:rPr lang="zh-CN" altLang="en-US" sz="2000" b="1">
                <a:solidFill>
                  <a:schemeClr val="bg1"/>
                </a:solidFill>
              </a:rPr>
              <a:t>数组名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5" name="圆角矩形 12">
            <a:extLst>
              <a:ext uri="{FF2B5EF4-FFF2-40B4-BE49-F238E27FC236}"/>
            </a:extLst>
          </p:cNvPr>
          <p:cNvSpPr/>
          <p:nvPr/>
        </p:nvSpPr>
        <p:spPr>
          <a:xfrm>
            <a:off x="5319713" y="3040063"/>
            <a:ext cx="5683250" cy="1546225"/>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t>struct Person</a:t>
            </a:r>
            <a:endParaRPr lang="en-US" altLang="zh-CN" sz="1600">
              <a:solidFill>
                <a:srgbClr val="008000"/>
              </a:solidFill>
            </a:endParaRPr>
          </a:p>
          <a:p>
            <a:pPr defTabSz="363538" fontAlgn="auto">
              <a:lnSpc>
                <a:spcPct val="120000"/>
              </a:lnSpc>
              <a:spcBef>
                <a:spcPts val="0"/>
              </a:spcBef>
              <a:spcAft>
                <a:spcPts val="0"/>
              </a:spcAft>
              <a:defRPr/>
            </a:pPr>
            <a:r>
              <a:rPr lang="en-US" altLang="zh-CN" sz="1600"/>
              <a:t>{	char name[20];</a:t>
            </a:r>
          </a:p>
          <a:p>
            <a:pPr defTabSz="363538" fontAlgn="auto">
              <a:lnSpc>
                <a:spcPct val="120000"/>
              </a:lnSpc>
              <a:spcBef>
                <a:spcPts val="0"/>
              </a:spcBef>
              <a:spcAft>
                <a:spcPts val="0"/>
              </a:spcAft>
              <a:defRPr/>
            </a:pPr>
            <a:r>
              <a:rPr lang="zh-CN" altLang="en-US" sz="1600"/>
              <a:t>	</a:t>
            </a:r>
            <a:r>
              <a:rPr lang="en-US" altLang="zh-CN" sz="1600"/>
              <a:t>int count;</a:t>
            </a:r>
          </a:p>
          <a:p>
            <a:pPr defTabSz="363538" fontAlgn="auto">
              <a:lnSpc>
                <a:spcPct val="120000"/>
              </a:lnSpc>
              <a:spcBef>
                <a:spcPts val="0"/>
              </a:spcBef>
              <a:spcAft>
                <a:spcPts val="0"/>
              </a:spcAft>
              <a:defRPr/>
            </a:pPr>
            <a:r>
              <a:rPr lang="en-US" altLang="zh-CN" sz="1600"/>
              <a:t>}</a:t>
            </a:r>
          </a:p>
          <a:p>
            <a:pPr defTabSz="363538" fontAlgn="auto">
              <a:lnSpc>
                <a:spcPct val="120000"/>
              </a:lnSpc>
              <a:spcBef>
                <a:spcPts val="0"/>
              </a:spcBef>
              <a:spcAft>
                <a:spcPts val="0"/>
              </a:spcAft>
              <a:defRPr/>
            </a:pPr>
            <a:r>
              <a:rPr lang="en-US" altLang="zh-CN" sz="1600"/>
              <a:t>struct Person leader[3];	</a:t>
            </a:r>
            <a:r>
              <a:rPr lang="en-US" altLang="zh-CN" sz="1600">
                <a:solidFill>
                  <a:srgbClr val="008000"/>
                </a:solidFill>
              </a:rPr>
              <a:t>//leader</a:t>
            </a:r>
            <a:r>
              <a:rPr lang="zh-CN" altLang="en-US" sz="1600">
                <a:solidFill>
                  <a:srgbClr val="008000"/>
                </a:solidFill>
              </a:rPr>
              <a:t>是结构体数组名 </a:t>
            </a:r>
          </a:p>
          <a:p>
            <a:pPr defTabSz="363538" fontAlgn="auto">
              <a:lnSpc>
                <a:spcPct val="120000"/>
              </a:lnSpc>
              <a:spcBef>
                <a:spcPts val="0"/>
              </a:spcBef>
              <a:spcAft>
                <a:spcPts val="0"/>
              </a:spcAft>
              <a:defRPr/>
            </a:pPr>
            <a:endParaRPr lang="en-US" altLang="zh-CN" sz="1600">
              <a:solidFill>
                <a:srgbClr val="008000"/>
              </a:solidFill>
            </a:endParaRPr>
          </a:p>
        </p:txBody>
      </p:sp>
      <p:sp>
        <p:nvSpPr>
          <p:cNvPr id="6" name="矩形 5"/>
          <p:cNvSpPr/>
          <p:nvPr/>
        </p:nvSpPr>
        <p:spPr>
          <a:xfrm>
            <a:off x="1423988" y="3040063"/>
            <a:ext cx="3605212"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just" fontAlgn="auto">
              <a:spcBef>
                <a:spcPts val="0"/>
              </a:spcBef>
              <a:spcAft>
                <a:spcPts val="0"/>
              </a:spcAft>
              <a:defRPr/>
            </a:pPr>
            <a:r>
              <a:rPr lang="zh-CN" altLang="en-US" sz="2000" b="1">
                <a:solidFill>
                  <a:schemeClr val="bg1"/>
                </a:solidFill>
              </a:rPr>
              <a:t>结构体类型数组名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8" name="矩形 7"/>
          <p:cNvSpPr/>
          <p:nvPr/>
        </p:nvSpPr>
        <p:spPr>
          <a:xfrm>
            <a:off x="7437438" y="4768850"/>
            <a:ext cx="18288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just" fontAlgn="auto">
              <a:spcBef>
                <a:spcPts val="0"/>
              </a:spcBef>
              <a:spcAft>
                <a:spcPts val="0"/>
              </a:spcAft>
              <a:defRPr/>
            </a:pPr>
            <a:r>
              <a:rPr lang="zh-CN" altLang="en-US" sz="2000" b="1">
                <a:solidFill>
                  <a:schemeClr val="bg1"/>
                </a:solidFill>
              </a:rPr>
              <a:t>＝</a:t>
            </a:r>
            <a:r>
              <a:rPr lang="en-US" altLang="zh-CN" sz="2000" b="1">
                <a:solidFill>
                  <a:schemeClr val="bg1"/>
                </a:solidFill>
              </a:rPr>
              <a:t>{</a:t>
            </a:r>
            <a:r>
              <a:rPr lang="zh-CN" altLang="en-US" sz="2000" b="1">
                <a:solidFill>
                  <a:schemeClr val="bg1"/>
                </a:solidFill>
              </a:rPr>
              <a:t>初值表列</a:t>
            </a:r>
            <a:r>
              <a:rPr lang="en-US" altLang="zh-CN" sz="2000" b="1">
                <a:solidFill>
                  <a:schemeClr val="bg1"/>
                </a:solidFill>
              </a:rPr>
              <a:t>};</a:t>
            </a:r>
            <a:endParaRPr lang="zh-CN" altLang="en-US" sz="2000" b="1">
              <a:solidFill>
                <a:schemeClr val="bg1"/>
              </a:solidFill>
            </a:endParaRPr>
          </a:p>
        </p:txBody>
      </p:sp>
      <p:sp>
        <p:nvSpPr>
          <p:cNvPr id="9" name="圆角矩形 12">
            <a:extLst>
              <a:ext uri="{FF2B5EF4-FFF2-40B4-BE49-F238E27FC236}"/>
            </a:extLst>
          </p:cNvPr>
          <p:cNvSpPr/>
          <p:nvPr/>
        </p:nvSpPr>
        <p:spPr>
          <a:xfrm>
            <a:off x="6062663" y="1466850"/>
            <a:ext cx="4540250" cy="1238250"/>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t>struct Person</a:t>
            </a:r>
            <a:endParaRPr lang="en-US" altLang="zh-CN" sz="1600">
              <a:solidFill>
                <a:srgbClr val="008000"/>
              </a:solidFill>
            </a:endParaRPr>
          </a:p>
          <a:p>
            <a:pPr defTabSz="363538" fontAlgn="auto">
              <a:lnSpc>
                <a:spcPct val="120000"/>
              </a:lnSpc>
              <a:spcBef>
                <a:spcPts val="0"/>
              </a:spcBef>
              <a:spcAft>
                <a:spcPts val="0"/>
              </a:spcAft>
              <a:defRPr/>
            </a:pPr>
            <a:r>
              <a:rPr lang="en-US" altLang="zh-CN" sz="1600"/>
              <a:t>{	char name[20];</a:t>
            </a:r>
          </a:p>
          <a:p>
            <a:pPr defTabSz="363538" fontAlgn="auto">
              <a:lnSpc>
                <a:spcPct val="120000"/>
              </a:lnSpc>
              <a:spcBef>
                <a:spcPts val="0"/>
              </a:spcBef>
              <a:spcAft>
                <a:spcPts val="0"/>
              </a:spcAft>
              <a:defRPr/>
            </a:pPr>
            <a:r>
              <a:rPr lang="zh-CN" altLang="en-US" sz="1600"/>
              <a:t>	</a:t>
            </a:r>
            <a:r>
              <a:rPr lang="en-US" altLang="zh-CN" sz="1600"/>
              <a:t>int count;</a:t>
            </a:r>
          </a:p>
          <a:p>
            <a:pPr defTabSz="363538" fontAlgn="auto">
              <a:lnSpc>
                <a:spcPct val="120000"/>
              </a:lnSpc>
              <a:spcBef>
                <a:spcPts val="0"/>
              </a:spcBef>
              <a:spcAft>
                <a:spcPts val="0"/>
              </a:spcAft>
              <a:defRPr/>
            </a:pPr>
            <a:r>
              <a:rPr lang="en-US" altLang="zh-CN" sz="1600"/>
              <a:t>} leader[3];</a:t>
            </a:r>
            <a:endParaRPr lang="en-US" altLang="zh-CN" sz="1600">
              <a:solidFill>
                <a:srgbClr val="008000"/>
              </a:solidFill>
            </a:endParaRPr>
          </a:p>
        </p:txBody>
      </p:sp>
      <p:sp>
        <p:nvSpPr>
          <p:cNvPr id="10" name="圆角矩形 12">
            <a:extLst>
              <a:ext uri="{FF2B5EF4-FFF2-40B4-BE49-F238E27FC236}"/>
            </a:extLst>
          </p:cNvPr>
          <p:cNvSpPr/>
          <p:nvPr/>
        </p:nvSpPr>
        <p:spPr>
          <a:xfrm>
            <a:off x="1423988" y="5303838"/>
            <a:ext cx="8435975" cy="517525"/>
          </a:xfrm>
          <a:prstGeom prst="roundRect">
            <a:avLst>
              <a:gd name="adj" fmla="val 8997"/>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lnSpc>
                <a:spcPct val="150000"/>
              </a:lnSpc>
              <a:spcBef>
                <a:spcPts val="0"/>
              </a:spcBef>
              <a:spcAft>
                <a:spcPts val="0"/>
              </a:spcAft>
              <a:defRPr/>
            </a:pPr>
            <a:r>
              <a:rPr lang="en-US" altLang="zh-CN" sz="1600">
                <a:solidFill>
                  <a:schemeClr val="tx1"/>
                </a:solidFill>
              </a:rPr>
              <a:t>struct Person leader[3]= {"Li",0,"Zhang",0,"Sun",0};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566738" y="17463"/>
            <a:ext cx="10515600" cy="1325562"/>
          </a:xfrm>
        </p:spPr>
        <p:txBody>
          <a:bodyPr/>
          <a:lstStyle/>
          <a:p>
            <a:r>
              <a:rPr lang="zh-CN" altLang="en-US" smtClean="0"/>
              <a:t>结构体数组的应用举例</a:t>
            </a:r>
          </a:p>
        </p:txBody>
      </p:sp>
      <p:sp>
        <p:nvSpPr>
          <p:cNvPr id="32770" name="内容占位符 2"/>
          <p:cNvSpPr>
            <a:spLocks noGrp="1"/>
          </p:cNvSpPr>
          <p:nvPr>
            <p:ph idx="1"/>
          </p:nvPr>
        </p:nvSpPr>
        <p:spPr>
          <a:xfrm>
            <a:off x="414338" y="957263"/>
            <a:ext cx="4657725" cy="130810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9.4】</a:t>
            </a:r>
            <a:r>
              <a:rPr lang="zh-CN" altLang="en-US" sz="2000" smtClean="0">
                <a:solidFill>
                  <a:schemeClr val="accent1"/>
                </a:solidFill>
              </a:rPr>
              <a:t>有</a:t>
            </a:r>
            <a:r>
              <a:rPr lang="en-US" altLang="zh-CN" sz="2000" smtClean="0">
                <a:solidFill>
                  <a:schemeClr val="accent1"/>
                </a:solidFill>
              </a:rPr>
              <a:t>n</a:t>
            </a:r>
            <a:r>
              <a:rPr lang="zh-CN" altLang="en-US" sz="2000" smtClean="0">
                <a:solidFill>
                  <a:schemeClr val="accent1"/>
                </a:solidFill>
              </a:rPr>
              <a:t>个学生的信息</a:t>
            </a:r>
            <a:r>
              <a:rPr lang="en-US" altLang="zh-CN" sz="2000" smtClean="0">
                <a:solidFill>
                  <a:schemeClr val="accent1"/>
                </a:solidFill>
              </a:rPr>
              <a:t>(</a:t>
            </a:r>
            <a:r>
              <a:rPr lang="zh-CN" altLang="en-US" sz="2000" smtClean="0">
                <a:solidFill>
                  <a:schemeClr val="accent1"/>
                </a:solidFill>
              </a:rPr>
              <a:t>包括学号、姓名、成绩</a:t>
            </a:r>
            <a:r>
              <a:rPr lang="en-US" altLang="zh-CN" sz="2000" smtClean="0">
                <a:solidFill>
                  <a:schemeClr val="accent1"/>
                </a:solidFill>
              </a:rPr>
              <a:t>)</a:t>
            </a:r>
            <a:r>
              <a:rPr lang="zh-CN" altLang="en-US" sz="2000" smtClean="0">
                <a:solidFill>
                  <a:schemeClr val="accent1"/>
                </a:solidFill>
              </a:rPr>
              <a:t>，要求按照成绩的高低顺序输出各学生的信息。</a:t>
            </a:r>
          </a:p>
        </p:txBody>
      </p:sp>
      <p:sp>
        <p:nvSpPr>
          <p:cNvPr id="29" name="圆角矩形 12">
            <a:extLst>
              <a:ext uri="{FF2B5EF4-FFF2-40B4-BE49-F238E27FC236}"/>
            </a:extLst>
          </p:cNvPr>
          <p:cNvSpPr/>
          <p:nvPr/>
        </p:nvSpPr>
        <p:spPr>
          <a:xfrm>
            <a:off x="5072063" y="285750"/>
            <a:ext cx="7119937" cy="6477000"/>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fontAlgn="auto">
              <a:lnSpc>
                <a:spcPct val="120000"/>
              </a:lnSpc>
              <a:spcBef>
                <a:spcPts val="0"/>
              </a:spcBef>
              <a:spcAft>
                <a:spcPts val="0"/>
              </a:spcAft>
              <a:defRPr/>
            </a:pPr>
            <a:r>
              <a:rPr lang="en-US" altLang="zh-CN" sz="1400"/>
              <a:t>{	int num;</a:t>
            </a:r>
          </a:p>
          <a:p>
            <a:pPr defTabSz="363538" fontAlgn="auto">
              <a:lnSpc>
                <a:spcPct val="120000"/>
              </a:lnSpc>
              <a:spcBef>
                <a:spcPts val="0"/>
              </a:spcBef>
              <a:spcAft>
                <a:spcPts val="0"/>
              </a:spcAft>
              <a:defRPr/>
            </a:pPr>
            <a:r>
              <a:rPr lang="en-US" altLang="zh-CN" sz="1400"/>
              <a:t>	char name[20];</a:t>
            </a:r>
          </a:p>
          <a:p>
            <a:pPr defTabSz="363538" fontAlgn="auto">
              <a:lnSpc>
                <a:spcPct val="120000"/>
              </a:lnSpc>
              <a:spcBef>
                <a:spcPts val="0"/>
              </a:spcBef>
              <a:spcAft>
                <a:spcPts val="0"/>
              </a:spcAft>
              <a:defRPr/>
            </a:pPr>
            <a:r>
              <a:rPr lang="en-US" altLang="zh-CN" sz="1400"/>
              <a:t>	float score;</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struct Student stu[5]={{10101,"Zhang",78},{10103,"Wang",98.5},{10106,"Li",86},</a:t>
            </a:r>
          </a:p>
          <a:p>
            <a:pPr defTabSz="363538" fontAlgn="auto">
              <a:lnSpc>
                <a:spcPct val="120000"/>
              </a:lnSpc>
              <a:spcBef>
                <a:spcPts val="0"/>
              </a:spcBef>
              <a:spcAft>
                <a:spcPts val="0"/>
              </a:spcAft>
              <a:defRPr/>
            </a:pPr>
            <a:r>
              <a:rPr lang="en-US" altLang="zh-CN" sz="1400"/>
              <a:t>	{10108,"Ling",73.5},{10110,"Sun",100}};			</a:t>
            </a:r>
            <a:r>
              <a:rPr lang="en-US" altLang="zh-CN" sz="1400">
                <a:solidFill>
                  <a:srgbClr val="008000"/>
                </a:solidFill>
              </a:rPr>
              <a:t>//</a:t>
            </a:r>
            <a:r>
              <a:rPr lang="zh-CN" altLang="en-US" sz="1400">
                <a:solidFill>
                  <a:srgbClr val="008000"/>
                </a:solidFill>
              </a:rPr>
              <a:t>定义结构体数组并初始化 </a:t>
            </a:r>
          </a:p>
          <a:p>
            <a:pPr defTabSz="363538" fontAlgn="auto">
              <a:lnSpc>
                <a:spcPct val="120000"/>
              </a:lnSpc>
              <a:spcBef>
                <a:spcPts val="0"/>
              </a:spcBef>
              <a:spcAft>
                <a:spcPts val="0"/>
              </a:spcAft>
              <a:defRPr/>
            </a:pPr>
            <a:r>
              <a:rPr lang="zh-CN" altLang="en-US" sz="1400"/>
              <a:t>	</a:t>
            </a:r>
            <a:r>
              <a:rPr lang="en-US" altLang="zh-CN" sz="1400"/>
              <a:t>struct Student temp;		</a:t>
            </a:r>
            <a:r>
              <a:rPr lang="en-US" altLang="zh-CN" sz="1400">
                <a:solidFill>
                  <a:srgbClr val="008000"/>
                </a:solidFill>
              </a:rPr>
              <a:t>//</a:t>
            </a:r>
            <a:r>
              <a:rPr lang="zh-CN" altLang="en-US" sz="1400">
                <a:solidFill>
                  <a:srgbClr val="008000"/>
                </a:solidFill>
              </a:rPr>
              <a:t>定义结构体变量</a:t>
            </a:r>
            <a:r>
              <a:rPr lang="en-US" altLang="zh-CN" sz="1400">
                <a:solidFill>
                  <a:srgbClr val="008000"/>
                </a:solidFill>
              </a:rPr>
              <a:t>temp</a:t>
            </a:r>
            <a:r>
              <a:rPr lang="zh-CN" altLang="en-US" sz="1400">
                <a:solidFill>
                  <a:srgbClr val="008000"/>
                </a:solidFill>
              </a:rPr>
              <a:t>，用作交换时的临时变量</a:t>
            </a:r>
          </a:p>
          <a:p>
            <a:pPr defTabSz="363538" fontAlgn="auto">
              <a:lnSpc>
                <a:spcPct val="120000"/>
              </a:lnSpc>
              <a:spcBef>
                <a:spcPts val="0"/>
              </a:spcBef>
              <a:spcAft>
                <a:spcPts val="0"/>
              </a:spcAft>
              <a:defRPr/>
            </a:pPr>
            <a:r>
              <a:rPr lang="zh-CN" altLang="en-US" sz="1400"/>
              <a:t>	</a:t>
            </a:r>
            <a:r>
              <a:rPr lang="en-US" altLang="zh-CN" sz="1400"/>
              <a:t>const int n=5;				</a:t>
            </a:r>
            <a:r>
              <a:rPr lang="en-US" altLang="zh-CN" sz="1400">
                <a:solidFill>
                  <a:srgbClr val="008000"/>
                </a:solidFill>
              </a:rPr>
              <a:t>//</a:t>
            </a:r>
            <a:r>
              <a:rPr lang="zh-CN" altLang="en-US" sz="1400">
                <a:solidFill>
                  <a:srgbClr val="008000"/>
                </a:solidFill>
              </a:rPr>
              <a:t>定义常变量</a:t>
            </a:r>
            <a:r>
              <a:rPr lang="en-US" altLang="zh-CN" sz="1400">
                <a:solidFill>
                  <a:srgbClr val="008000"/>
                </a:solidFill>
              </a:rPr>
              <a:t>n</a:t>
            </a:r>
          </a:p>
          <a:p>
            <a:pPr defTabSz="363538" fontAlgn="auto">
              <a:lnSpc>
                <a:spcPct val="120000"/>
              </a:lnSpc>
              <a:spcBef>
                <a:spcPts val="0"/>
              </a:spcBef>
              <a:spcAft>
                <a:spcPts val="0"/>
              </a:spcAft>
              <a:defRPr/>
            </a:pPr>
            <a:r>
              <a:rPr lang="en-US" altLang="zh-CN" sz="1400"/>
              <a:t>	int i,j,k;</a:t>
            </a:r>
          </a:p>
          <a:p>
            <a:pPr defTabSz="363538" fontAlgn="auto">
              <a:lnSpc>
                <a:spcPct val="120000"/>
              </a:lnSpc>
              <a:spcBef>
                <a:spcPts val="0"/>
              </a:spcBef>
              <a:spcAft>
                <a:spcPts val="0"/>
              </a:spcAft>
              <a:defRPr/>
            </a:pPr>
            <a:r>
              <a:rPr lang="en-US" altLang="zh-CN" sz="1400"/>
              <a:t>	printf("The order is:\n");</a:t>
            </a:r>
          </a:p>
          <a:p>
            <a:pPr defTabSz="363538" fontAlgn="auto">
              <a:lnSpc>
                <a:spcPct val="120000"/>
              </a:lnSpc>
              <a:spcBef>
                <a:spcPts val="0"/>
              </a:spcBef>
              <a:spcAft>
                <a:spcPts val="0"/>
              </a:spcAft>
              <a:defRPr/>
            </a:pPr>
            <a:r>
              <a:rPr lang="en-US" altLang="zh-CN" sz="1400"/>
              <a:t>	for(i=0;i&lt;n-1;i++)</a:t>
            </a:r>
          </a:p>
          <a:p>
            <a:pPr defTabSz="363538" fontAlgn="auto">
              <a:lnSpc>
                <a:spcPct val="120000"/>
              </a:lnSpc>
              <a:spcBef>
                <a:spcPts val="0"/>
              </a:spcBef>
              <a:spcAft>
                <a:spcPts val="0"/>
              </a:spcAft>
              <a:defRPr/>
            </a:pPr>
            <a:r>
              <a:rPr lang="en-US" altLang="zh-CN" sz="1400"/>
              <a:t>	{	k=i;</a:t>
            </a:r>
          </a:p>
          <a:p>
            <a:pPr defTabSz="363538" fontAlgn="auto">
              <a:lnSpc>
                <a:spcPct val="120000"/>
              </a:lnSpc>
              <a:spcBef>
                <a:spcPts val="0"/>
              </a:spcBef>
              <a:spcAft>
                <a:spcPts val="0"/>
              </a:spcAft>
              <a:defRPr/>
            </a:pPr>
            <a:r>
              <a:rPr lang="en-US" altLang="zh-CN" sz="1400"/>
              <a:t>		for(j=i+1;j&lt;n;j++)</a:t>
            </a:r>
          </a:p>
          <a:p>
            <a:pPr defTabSz="363538" fontAlgn="auto">
              <a:lnSpc>
                <a:spcPct val="120000"/>
              </a:lnSpc>
              <a:spcBef>
                <a:spcPts val="0"/>
              </a:spcBef>
              <a:spcAft>
                <a:spcPts val="0"/>
              </a:spcAft>
              <a:defRPr/>
            </a:pPr>
            <a:r>
              <a:rPr lang="en-US" altLang="zh-CN" sz="1400"/>
              <a:t>			if(stu[j].score&gt;stu[k].score)			</a:t>
            </a:r>
            <a:r>
              <a:rPr lang="en-US" altLang="zh-CN" sz="1400">
                <a:solidFill>
                  <a:srgbClr val="008000"/>
                </a:solidFill>
              </a:rPr>
              <a:t>//</a:t>
            </a:r>
            <a:r>
              <a:rPr lang="zh-CN" altLang="en-US" sz="1400">
                <a:solidFill>
                  <a:srgbClr val="008000"/>
                </a:solidFill>
              </a:rPr>
              <a:t>进行成绩的比较</a:t>
            </a:r>
          </a:p>
          <a:p>
            <a:pPr defTabSz="363538" fontAlgn="auto">
              <a:lnSpc>
                <a:spcPct val="120000"/>
              </a:lnSpc>
              <a:spcBef>
                <a:spcPts val="0"/>
              </a:spcBef>
              <a:spcAft>
                <a:spcPts val="0"/>
              </a:spcAft>
              <a:defRPr/>
            </a:pPr>
            <a:r>
              <a:rPr lang="zh-CN" altLang="en-US" sz="1400"/>
              <a:t>				</a:t>
            </a:r>
            <a:r>
              <a:rPr lang="en-US" altLang="zh-CN" sz="1400"/>
              <a:t>k=j;</a:t>
            </a:r>
          </a:p>
          <a:p>
            <a:pPr defTabSz="363538" fontAlgn="auto">
              <a:lnSpc>
                <a:spcPct val="120000"/>
              </a:lnSpc>
              <a:spcBef>
                <a:spcPts val="0"/>
              </a:spcBef>
              <a:spcAft>
                <a:spcPts val="0"/>
              </a:spcAft>
              <a:defRPr/>
            </a:pPr>
            <a:r>
              <a:rPr lang="en-US" altLang="zh-CN" sz="1400"/>
              <a:t>		temp=stu[k]; stu[k]=stu[i]; stu[i]=temp;	</a:t>
            </a:r>
            <a:r>
              <a:rPr lang="en-US" altLang="zh-CN" sz="1400">
                <a:solidFill>
                  <a:srgbClr val="008000"/>
                </a:solidFill>
              </a:rPr>
              <a:t>//stu[k]</a:t>
            </a:r>
            <a:r>
              <a:rPr lang="zh-CN" altLang="en-US" sz="1400">
                <a:solidFill>
                  <a:srgbClr val="008000"/>
                </a:solidFill>
              </a:rPr>
              <a:t>和</a:t>
            </a:r>
            <a:r>
              <a:rPr lang="en-US" altLang="zh-CN" sz="1400">
                <a:solidFill>
                  <a:srgbClr val="008000"/>
                </a:solidFill>
              </a:rPr>
              <a:t>stu[i]</a:t>
            </a:r>
            <a:r>
              <a:rPr lang="zh-CN" altLang="en-US" sz="1400">
                <a:solidFill>
                  <a:srgbClr val="008000"/>
                </a:solidFill>
              </a:rPr>
              <a:t>元素互换</a:t>
            </a:r>
          </a:p>
          <a:p>
            <a:pPr defTabSz="363538" fontAlgn="auto">
              <a:lnSpc>
                <a:spcPct val="120000"/>
              </a:lnSpc>
              <a:spcBef>
                <a:spcPts val="0"/>
              </a:spcBef>
              <a:spcAft>
                <a:spcPts val="0"/>
              </a:spcAft>
              <a:defRPr/>
            </a:pPr>
            <a:r>
              <a:rPr lang="zh-CN" altLang="en-US" sz="1400"/>
              <a:t>	</a:t>
            </a:r>
            <a:r>
              <a:rPr lang="en-US" altLang="zh-CN" sz="1400"/>
              <a:t>}</a:t>
            </a:r>
          </a:p>
          <a:p>
            <a:pPr defTabSz="363538" fontAlgn="auto">
              <a:lnSpc>
                <a:spcPct val="120000"/>
              </a:lnSpc>
              <a:spcBef>
                <a:spcPts val="0"/>
              </a:spcBef>
              <a:spcAft>
                <a:spcPts val="0"/>
              </a:spcAft>
              <a:defRPr/>
            </a:pPr>
            <a:r>
              <a:rPr lang="en-US" altLang="zh-CN" sz="1400"/>
              <a:t>	for(i=0;i&lt;n;i++)</a:t>
            </a:r>
          </a:p>
          <a:p>
            <a:pPr defTabSz="363538" fontAlgn="auto">
              <a:lnSpc>
                <a:spcPct val="120000"/>
              </a:lnSpc>
              <a:spcBef>
                <a:spcPts val="0"/>
              </a:spcBef>
              <a:spcAft>
                <a:spcPts val="0"/>
              </a:spcAft>
              <a:defRPr/>
            </a:pPr>
            <a:r>
              <a:rPr lang="en-US" altLang="zh-CN" sz="1400"/>
              <a:t>		printf("%6d %8s %6.2f\n",stu[i].num,stu[i].name,stu[i].score);</a:t>
            </a:r>
          </a:p>
          <a:p>
            <a:pPr defTabSz="363538" fontAlgn="auto">
              <a:lnSpc>
                <a:spcPct val="120000"/>
              </a:lnSpc>
              <a:spcBef>
                <a:spcPts val="0"/>
              </a:spcBef>
              <a:spcAft>
                <a:spcPts val="0"/>
              </a:spcAft>
              <a:defRPr/>
            </a:pPr>
            <a:r>
              <a:rPr lang="en-US" altLang="zh-CN" sz="1400"/>
              <a:t>	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en-US" altLang="zh-CN" sz="1400" b="1" dirty="0">
              <a:solidFill>
                <a:srgbClr val="FF0000"/>
              </a:solidFill>
            </a:endParaRPr>
          </a:p>
        </p:txBody>
      </p:sp>
      <p:pic>
        <p:nvPicPr>
          <p:cNvPr id="32772" name="图片 4"/>
          <p:cNvPicPr>
            <a:picLocks noChangeAspect="1"/>
          </p:cNvPicPr>
          <p:nvPr/>
        </p:nvPicPr>
        <p:blipFill>
          <a:blip r:embed="rId3"/>
          <a:srcRect/>
          <a:stretch>
            <a:fillRect/>
          </a:stretch>
        </p:blipFill>
        <p:spPr bwMode="auto">
          <a:xfrm>
            <a:off x="825500" y="5048250"/>
            <a:ext cx="3467100" cy="15906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ctrTitle"/>
          </p:nvPr>
        </p:nvSpPr>
        <p:spPr/>
        <p:txBody>
          <a:bodyPr/>
          <a:lstStyle/>
          <a:p>
            <a:r>
              <a:rPr lang="zh-CN" altLang="en-US" smtClean="0"/>
              <a:t>结构体指针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1912938" y="1341438"/>
            <a:ext cx="6615112" cy="712787"/>
          </a:xfrm>
        </p:spPr>
        <p:txBody>
          <a:bodyPr/>
          <a:lstStyle/>
          <a:p>
            <a:r>
              <a:rPr lang="zh-CN" altLang="en-US" sz="3600" smtClean="0"/>
              <a:t>结构体指针</a:t>
            </a:r>
          </a:p>
        </p:txBody>
      </p:sp>
      <p:sp>
        <p:nvSpPr>
          <p:cNvPr id="9" name="内容占位符 2">
            <a:extLst>
              <a:ext uri="{FF2B5EF4-FFF2-40B4-BE49-F238E27FC236}"/>
            </a:extLst>
          </p:cNvPr>
          <p:cNvSpPr>
            <a:spLocks noGrp="1"/>
          </p:cNvSpPr>
          <p:nvPr>
            <p:ph idx="1"/>
          </p:nvPr>
        </p:nvSpPr>
        <p:spPr>
          <a:xfrm>
            <a:off x="860425" y="1827213"/>
            <a:ext cx="10245725" cy="3160712"/>
          </a:xfrm>
        </p:spPr>
        <p:txBody>
          <a:bodyPr rtlCol="0" anchor="ctr">
            <a:noAutofit/>
          </a:bodyPr>
          <a:lstStyle/>
          <a:p>
            <a:pPr marL="0" indent="0" fontAlgn="auto">
              <a:lnSpc>
                <a:spcPct val="150000"/>
              </a:lnSpc>
              <a:spcAft>
                <a:spcPts val="0"/>
              </a:spcAft>
              <a:buFont typeface="Arial" panose="020B0604020202020204" pitchFamily="34" charset="0"/>
              <a:buNone/>
              <a:defRPr/>
            </a:pPr>
            <a:r>
              <a:rPr lang="zh-CN" altLang="en-US" sz="2400">
                <a:solidFill>
                  <a:schemeClr val="tx1">
                    <a:lumMod val="65000"/>
                    <a:lumOff val="35000"/>
                  </a:schemeClr>
                </a:solidFill>
                <a:latin typeface="+mn-ea"/>
                <a:ea typeface="+mn-ea"/>
                <a:cs typeface="+mn-cs"/>
              </a:rPr>
              <a:t>所谓结构体指针就是指向结构体变量的指针，一个结构体变量的起始地址就是这个结构体变量的指针。如果把一个结构体变量的起始地址存放在一个指针变量中，那么，这个指针变量就指向该结构体变量。</a:t>
            </a:r>
            <a:endParaRPr lang="zh-CN" altLang="en-US" sz="2400" b="1" dirty="0">
              <a:solidFill>
                <a:schemeClr val="tx1">
                  <a:lumMod val="65000"/>
                  <a:lumOff val="35000"/>
                </a:schemeClr>
              </a:solidFill>
              <a:latin typeface="+mn-ea"/>
              <a:ea typeface="+mn-ea"/>
              <a:cs typeface="+mn-cs"/>
            </a:endParaRPr>
          </a:p>
        </p:txBody>
      </p:sp>
      <p:grpSp>
        <p:nvGrpSpPr>
          <p:cNvPr id="35843" name="组合 9"/>
          <p:cNvGrpSpPr>
            <a:grpSpLocks/>
          </p:cNvGrpSpPr>
          <p:nvPr/>
        </p:nvGrpSpPr>
        <p:grpSpPr bwMode="auto">
          <a:xfrm>
            <a:off x="860425" y="1373188"/>
            <a:ext cx="7127875" cy="657225"/>
            <a:chOff x="3275013" y="1898650"/>
            <a:chExt cx="7128000" cy="657226"/>
          </a:xfrm>
        </p:grpSpPr>
        <p:sp>
          <p:nvSpPr>
            <p:cNvPr id="11" name="MH_Other_1">
              <a:extLst>
                <a:ext uri="{FF2B5EF4-FFF2-40B4-BE49-F238E27FC236}"/>
              </a:extLst>
            </p:cNvPr>
            <p:cNvSpPr/>
            <p:nvPr>
              <p:custDataLst>
                <p:tags r:id="rId4"/>
              </p:custDataLst>
            </p:nvPr>
          </p:nvSpPr>
          <p:spPr>
            <a:xfrm>
              <a:off x="3275013" y="1898650"/>
              <a:ext cx="709625"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2">
              <a:extLst>
                <a:ext uri="{FF2B5EF4-FFF2-40B4-BE49-F238E27FC236}"/>
              </a:extLst>
            </p:cNvPr>
            <p:cNvSpPr/>
            <p:nvPr>
              <p:custDataLst>
                <p:tags r:id="rId5"/>
              </p:custDataLst>
            </p:nvPr>
          </p:nvSpPr>
          <p:spPr>
            <a:xfrm>
              <a:off x="3629032" y="1898650"/>
              <a:ext cx="709624"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5">
              <a:extLst>
                <a:ext uri="{FF2B5EF4-FFF2-40B4-BE49-F238E27FC236}"/>
              </a:extLst>
            </p:cNvPr>
            <p:cNvSpPr/>
            <p:nvPr>
              <p:custDataLst>
                <p:tags r:id="rId6"/>
              </p:custDataLst>
            </p:nvPr>
          </p:nvSpPr>
          <p:spPr>
            <a:xfrm>
              <a:off x="3275013" y="2509838"/>
              <a:ext cx="7128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5844" name="组合 13"/>
          <p:cNvGrpSpPr>
            <a:grpSpLocks/>
          </p:cNvGrpSpPr>
          <p:nvPr/>
        </p:nvGrpSpPr>
        <p:grpSpPr bwMode="auto">
          <a:xfrm>
            <a:off x="3978275" y="4752975"/>
            <a:ext cx="7127875" cy="635000"/>
            <a:chOff x="1715964" y="5391945"/>
            <a:chExt cx="7128000" cy="634206"/>
          </a:xfrm>
        </p:grpSpPr>
        <p:sp>
          <p:nvSpPr>
            <p:cNvPr id="15" name="MH_Other_3">
              <a:extLst>
                <a:ext uri="{FF2B5EF4-FFF2-40B4-BE49-F238E27FC236}"/>
              </a:extLst>
            </p:cNvPr>
            <p:cNvSpPr/>
            <p:nvPr>
              <p:custDataLst>
                <p:tags r:id="rId1"/>
              </p:custDataLst>
            </p:nvPr>
          </p:nvSpPr>
          <p:spPr>
            <a:xfrm flipV="1">
              <a:off x="7780320" y="5415728"/>
              <a:ext cx="709625" cy="61042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MH_Other_4">
              <a:extLst>
                <a:ext uri="{FF2B5EF4-FFF2-40B4-BE49-F238E27FC236}"/>
              </a:extLst>
            </p:cNvPr>
            <p:cNvSpPr/>
            <p:nvPr>
              <p:custDataLst>
                <p:tags r:id="rId2"/>
              </p:custDataLst>
            </p:nvPr>
          </p:nvSpPr>
          <p:spPr>
            <a:xfrm flipV="1">
              <a:off x="8134340" y="5415728"/>
              <a:ext cx="709624" cy="61042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MH_Other_6">
              <a:extLst>
                <a:ext uri="{FF2B5EF4-FFF2-40B4-BE49-F238E27FC236}"/>
              </a:extLst>
            </p:cNvPr>
            <p:cNvSpPr/>
            <p:nvPr>
              <p:custDataLst>
                <p:tags r:id="rId3"/>
              </p:custDataLst>
            </p:nvPr>
          </p:nvSpPr>
          <p:spPr>
            <a:xfrm>
              <a:off x="1715964" y="5391945"/>
              <a:ext cx="7128000" cy="45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241300" y="177800"/>
            <a:ext cx="10515600" cy="954088"/>
          </a:xfrm>
        </p:spPr>
        <p:txBody>
          <a:bodyPr/>
          <a:lstStyle/>
          <a:p>
            <a:r>
              <a:rPr lang="zh-CN" altLang="en-US" smtClean="0"/>
              <a:t>指向结构体变量的指针</a:t>
            </a:r>
          </a:p>
        </p:txBody>
      </p:sp>
      <p:sp>
        <p:nvSpPr>
          <p:cNvPr id="37890" name="内容占位符 2"/>
          <p:cNvSpPr>
            <a:spLocks noGrp="1"/>
          </p:cNvSpPr>
          <p:nvPr>
            <p:ph idx="1"/>
          </p:nvPr>
        </p:nvSpPr>
        <p:spPr>
          <a:xfrm>
            <a:off x="501650" y="1090613"/>
            <a:ext cx="972185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9.5】</a:t>
            </a:r>
            <a:r>
              <a:rPr lang="zh-CN" altLang="en-US" sz="2000" smtClean="0">
                <a:solidFill>
                  <a:schemeClr val="accent1"/>
                </a:solidFill>
              </a:rPr>
              <a:t>通过指向结构体变量的指针变量输出结构体变量中成员的信息。</a:t>
            </a:r>
          </a:p>
        </p:txBody>
      </p:sp>
      <p:sp>
        <p:nvSpPr>
          <p:cNvPr id="29" name="圆角矩形 12">
            <a:extLst>
              <a:ext uri="{FF2B5EF4-FFF2-40B4-BE49-F238E27FC236}"/>
            </a:extLst>
          </p:cNvPr>
          <p:cNvSpPr/>
          <p:nvPr/>
        </p:nvSpPr>
        <p:spPr>
          <a:xfrm>
            <a:off x="300038" y="1519238"/>
            <a:ext cx="9307512" cy="5202237"/>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#include &lt;string.h&gt;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fontAlgn="auto">
              <a:lnSpc>
                <a:spcPct val="120000"/>
              </a:lnSpc>
              <a:spcBef>
                <a:spcPts val="0"/>
              </a:spcBef>
              <a:spcAft>
                <a:spcPts val="0"/>
              </a:spcAft>
              <a:defRPr/>
            </a:pPr>
            <a:r>
              <a:rPr lang="en-US" altLang="zh-CN" sz="1400"/>
              <a:t>	{	long num;</a:t>
            </a:r>
          </a:p>
          <a:p>
            <a:pPr defTabSz="363538" fontAlgn="auto">
              <a:lnSpc>
                <a:spcPct val="120000"/>
              </a:lnSpc>
              <a:spcBef>
                <a:spcPts val="0"/>
              </a:spcBef>
              <a:spcAft>
                <a:spcPts val="0"/>
              </a:spcAft>
              <a:defRPr/>
            </a:pPr>
            <a:r>
              <a:rPr lang="en-US" altLang="zh-CN" sz="1400"/>
              <a:t>		char name[20];</a:t>
            </a:r>
          </a:p>
          <a:p>
            <a:pPr defTabSz="363538" fontAlgn="auto">
              <a:lnSpc>
                <a:spcPct val="120000"/>
              </a:lnSpc>
              <a:spcBef>
                <a:spcPts val="0"/>
              </a:spcBef>
              <a:spcAft>
                <a:spcPts val="0"/>
              </a:spcAft>
              <a:defRPr/>
            </a:pPr>
            <a:r>
              <a:rPr lang="en-US" altLang="zh-CN" sz="1400"/>
              <a:t>		char sex;</a:t>
            </a:r>
          </a:p>
          <a:p>
            <a:pPr defTabSz="363538" fontAlgn="auto">
              <a:lnSpc>
                <a:spcPct val="120000"/>
              </a:lnSpc>
              <a:spcBef>
                <a:spcPts val="0"/>
              </a:spcBef>
              <a:spcAft>
                <a:spcPts val="0"/>
              </a:spcAft>
              <a:defRPr/>
            </a:pPr>
            <a:r>
              <a:rPr lang="en-US" altLang="zh-CN" sz="1400"/>
              <a:t>		float score;</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	struct Student stu_1;	</a:t>
            </a:r>
            <a:r>
              <a:rPr lang="en-US" altLang="zh-CN" sz="1400">
                <a:solidFill>
                  <a:srgbClr val="008000"/>
                </a:solidFill>
              </a:rPr>
              <a:t>//</a:t>
            </a:r>
            <a:r>
              <a:rPr lang="zh-CN" altLang="en-US" sz="1400">
                <a:solidFill>
                  <a:srgbClr val="008000"/>
                </a:solidFill>
              </a:rPr>
              <a:t>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stu_1 </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struct Student *p;	</a:t>
            </a:r>
            <a:r>
              <a:rPr lang="en-US" altLang="zh-CN" sz="1400"/>
              <a:t>	</a:t>
            </a:r>
            <a:r>
              <a:rPr lang="en-US" altLang="zh-CN" sz="1400">
                <a:solidFill>
                  <a:srgbClr val="008000"/>
                </a:solidFill>
              </a:rPr>
              <a:t>//</a:t>
            </a:r>
            <a:r>
              <a:rPr lang="zh-CN" altLang="en-US" sz="1400">
                <a:solidFill>
                  <a:srgbClr val="008000"/>
                </a:solidFill>
              </a:rPr>
              <a:t>定义指向</a:t>
            </a:r>
            <a:r>
              <a:rPr lang="en-US" altLang="zh-CN" sz="1400">
                <a:solidFill>
                  <a:srgbClr val="008000"/>
                </a:solidFill>
              </a:rPr>
              <a:t>struct Student </a:t>
            </a:r>
            <a:r>
              <a:rPr lang="zh-CN" altLang="en-US" sz="1400">
                <a:solidFill>
                  <a:srgbClr val="008000"/>
                </a:solidFill>
              </a:rPr>
              <a:t>类型数据的指针变量</a:t>
            </a:r>
            <a:r>
              <a:rPr lang="en-US" altLang="zh-CN" sz="1400">
                <a:solidFill>
                  <a:srgbClr val="008000"/>
                </a:solidFill>
              </a:rPr>
              <a:t>p </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p=&amp;stu_1;</a:t>
            </a:r>
            <a:r>
              <a:rPr lang="en-US" altLang="zh-CN" sz="1400"/>
              <a:t>			</a:t>
            </a:r>
            <a:r>
              <a:rPr lang="en-US" altLang="zh-CN" sz="1400">
                <a:solidFill>
                  <a:srgbClr val="008000"/>
                </a:solidFill>
              </a:rPr>
              <a:t>//p</a:t>
            </a:r>
            <a:r>
              <a:rPr lang="zh-CN" altLang="en-US" sz="1400">
                <a:solidFill>
                  <a:srgbClr val="008000"/>
                </a:solidFill>
              </a:rPr>
              <a:t>指向</a:t>
            </a:r>
            <a:r>
              <a:rPr lang="en-US" altLang="zh-CN" sz="1400">
                <a:solidFill>
                  <a:srgbClr val="008000"/>
                </a:solidFill>
              </a:rPr>
              <a:t>stu_1 </a:t>
            </a:r>
          </a:p>
          <a:p>
            <a:pPr defTabSz="363538" fontAlgn="auto">
              <a:lnSpc>
                <a:spcPct val="120000"/>
              </a:lnSpc>
              <a:spcBef>
                <a:spcPts val="0"/>
              </a:spcBef>
              <a:spcAft>
                <a:spcPts val="0"/>
              </a:spcAft>
              <a:defRPr/>
            </a:pPr>
            <a:r>
              <a:rPr lang="en-US" altLang="zh-CN" sz="1400"/>
              <a:t>	stu_1.num=10101;		</a:t>
            </a:r>
            <a:r>
              <a:rPr lang="en-US" altLang="zh-CN" sz="1400">
                <a:solidFill>
                  <a:srgbClr val="008000"/>
                </a:solidFill>
              </a:rPr>
              <a:t>//</a:t>
            </a:r>
            <a:r>
              <a:rPr lang="zh-CN" altLang="en-US" sz="1400">
                <a:solidFill>
                  <a:srgbClr val="008000"/>
                </a:solidFill>
              </a:rPr>
              <a:t>对结构体变量的成员赋值 </a:t>
            </a:r>
          </a:p>
          <a:p>
            <a:pPr defTabSz="363538" fontAlgn="auto">
              <a:lnSpc>
                <a:spcPct val="120000"/>
              </a:lnSpc>
              <a:spcBef>
                <a:spcPts val="0"/>
              </a:spcBef>
              <a:spcAft>
                <a:spcPts val="0"/>
              </a:spcAft>
              <a:defRPr/>
            </a:pPr>
            <a:r>
              <a:rPr lang="zh-CN" altLang="en-US" sz="1400"/>
              <a:t>	</a:t>
            </a:r>
            <a:r>
              <a:rPr lang="en-US" altLang="zh-CN" sz="1400"/>
              <a:t>strcpy(stu_1.name,"Li Lin");	</a:t>
            </a:r>
            <a:r>
              <a:rPr lang="en-US" altLang="zh-CN" sz="1400">
                <a:solidFill>
                  <a:srgbClr val="008000"/>
                </a:solidFill>
              </a:rPr>
              <a:t>//</a:t>
            </a:r>
            <a:r>
              <a:rPr lang="zh-CN" altLang="en-US" sz="1400">
                <a:solidFill>
                  <a:srgbClr val="008000"/>
                </a:solidFill>
              </a:rPr>
              <a:t>用字符串复制函数给</a:t>
            </a:r>
            <a:r>
              <a:rPr lang="en-US" altLang="zh-CN" sz="1400">
                <a:solidFill>
                  <a:srgbClr val="008000"/>
                </a:solidFill>
              </a:rPr>
              <a:t>stu_1.name</a:t>
            </a:r>
            <a:r>
              <a:rPr lang="zh-CN" altLang="en-US" sz="1400">
                <a:solidFill>
                  <a:srgbClr val="008000"/>
                </a:solidFill>
              </a:rPr>
              <a:t>赋值</a:t>
            </a:r>
          </a:p>
          <a:p>
            <a:pPr defTabSz="363538" fontAlgn="auto">
              <a:lnSpc>
                <a:spcPct val="120000"/>
              </a:lnSpc>
              <a:spcBef>
                <a:spcPts val="0"/>
              </a:spcBef>
              <a:spcAft>
                <a:spcPts val="0"/>
              </a:spcAft>
              <a:defRPr/>
            </a:pPr>
            <a:r>
              <a:rPr lang="zh-CN" altLang="en-US" sz="1400"/>
              <a:t>	</a:t>
            </a:r>
            <a:r>
              <a:rPr lang="en-US" altLang="zh-CN" sz="1400"/>
              <a:t>stu_1.sex='M';</a:t>
            </a:r>
          </a:p>
          <a:p>
            <a:pPr defTabSz="363538" fontAlgn="auto">
              <a:lnSpc>
                <a:spcPct val="120000"/>
              </a:lnSpc>
              <a:spcBef>
                <a:spcPts val="0"/>
              </a:spcBef>
              <a:spcAft>
                <a:spcPts val="0"/>
              </a:spcAft>
              <a:defRPr/>
            </a:pPr>
            <a:r>
              <a:rPr lang="en-US" altLang="zh-CN" sz="1400"/>
              <a:t>	stu_1.score=89.5;</a:t>
            </a:r>
          </a:p>
          <a:p>
            <a:pPr defTabSz="363538" fontAlgn="auto">
              <a:lnSpc>
                <a:spcPct val="120000"/>
              </a:lnSpc>
              <a:spcBef>
                <a:spcPts val="0"/>
              </a:spcBef>
              <a:spcAft>
                <a:spcPts val="0"/>
              </a:spcAft>
              <a:defRPr/>
            </a:pPr>
            <a:r>
              <a:rPr lang="en-US" altLang="zh-CN" sz="1400"/>
              <a:t>	printf("No.:%ld\nname:%s\nsex:%c\nscore:%5.1f\n",stu_1.num,stu_1.name,stu_1.sex,stu_1.score);	</a:t>
            </a:r>
            <a:r>
              <a:rPr lang="en-US" altLang="zh-CN" sz="1400">
                <a:solidFill>
                  <a:srgbClr val="008000"/>
                </a:solidFill>
              </a:rPr>
              <a:t>//</a:t>
            </a:r>
            <a:r>
              <a:rPr lang="zh-CN" altLang="en-US" sz="1400">
                <a:solidFill>
                  <a:srgbClr val="008000"/>
                </a:solidFill>
              </a:rPr>
              <a:t>输出结果 </a:t>
            </a:r>
          </a:p>
          <a:p>
            <a:pPr defTabSz="363538" fontAlgn="auto">
              <a:lnSpc>
                <a:spcPct val="120000"/>
              </a:lnSpc>
              <a:spcBef>
                <a:spcPts val="0"/>
              </a:spcBef>
              <a:spcAft>
                <a:spcPts val="0"/>
              </a:spcAft>
              <a:defRPr/>
            </a:pPr>
            <a:r>
              <a:rPr lang="zh-CN" altLang="en-US" sz="1400"/>
              <a:t>	</a:t>
            </a:r>
            <a:r>
              <a:rPr lang="en-US" altLang="zh-CN" sz="1400"/>
              <a:t>printf("\nNo.:%ld\nname:%s\nsex:%c\nscore:%5.1f\n",</a:t>
            </a:r>
            <a:r>
              <a:rPr lang="en-US" altLang="zh-CN" sz="1400">
                <a:solidFill>
                  <a:schemeClr val="accent6"/>
                </a:solidFill>
              </a:rPr>
              <a:t>(*p).num,(*p).name,(*p).sex, (*p).score</a:t>
            </a:r>
            <a:r>
              <a:rPr lang="en-US" altLang="zh-CN" sz="1400"/>
              <a:t>);	</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graphicFrame>
        <p:nvGraphicFramePr>
          <p:cNvPr id="14" name="表格 13"/>
          <p:cNvGraphicFramePr>
            <a:graphicFrameLocks noGrp="1"/>
          </p:cNvGraphicFramePr>
          <p:nvPr/>
        </p:nvGraphicFramePr>
        <p:xfrm>
          <a:off x="9682163" y="1108075"/>
          <a:ext cx="1465262" cy="1800225"/>
        </p:xfrm>
        <a:graphic>
          <a:graphicData uri="http://schemas.openxmlformats.org/drawingml/2006/table">
            <a:tbl>
              <a:tblPr>
                <a:tableStyleId>{5C22544A-7EE6-4342-B048-85BDC9FD1C3A}</a:tableStyleId>
              </a:tblPr>
              <a:tblGrid>
                <a:gridCol w="705678">
                  <a:extLst>
                    <a:ext uri="{9D8B030D-6E8A-4147-A177-3AD203B41FA5}"/>
                  </a:extLst>
                </a:gridCol>
                <a:gridCol w="760556">
                  <a:extLst>
                    <a:ext uri="{9D8B030D-6E8A-4147-A177-3AD203B41FA5}"/>
                  </a:extLst>
                </a:gridCol>
              </a:tblGrid>
              <a:tr h="360000">
                <a:tc>
                  <a:txBody>
                    <a:bodyPr/>
                    <a:lstStyle/>
                    <a:p>
                      <a:r>
                        <a:rPr lang="zh-CN" altLang="en-US" sz="1400" b="0"/>
                        <a:t>  </a:t>
                      </a:r>
                      <a:r>
                        <a:rPr lang="en-US" altLang="zh-CN" sz="1400" b="0"/>
                        <a:t>p</a:t>
                      </a:r>
                      <a:endParaRPr lang="zh-CN" altLang="en-US" sz="1400" b="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10101</a:t>
                      </a:r>
                      <a:endParaRPr lang="zh-CN" altLang="en-US" sz="1400" b="0"/>
                    </a:p>
                  </a:txBody>
                  <a:tcPr marT="0" marB="0" anchor="ctr">
                    <a:lnL w="12700" cmpd="sng">
                      <a:noFill/>
                    </a:lnL>
                    <a:lnR w="12700" cmpd="sng">
                      <a:noFill/>
                    </a:lnR>
                    <a:lnT w="12700" cmpd="sng">
                      <a:noFill/>
                    </a:lnT>
                  </a:tcPr>
                </a:tc>
                <a:extLst>
                  <a:ext uri="{0D108BD9-81ED-4DB2-BD59-A6C34878D82A}"/>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Li Lin</a:t>
                      </a:r>
                      <a:endParaRPr lang="zh-CN" altLang="en-US" sz="1400" b="0"/>
                    </a:p>
                  </a:txBody>
                  <a:tcPr marT="0" marB="0" anchor="ctr">
                    <a:lnL w="12700" cmpd="sng">
                      <a:noFill/>
                    </a:lnL>
                    <a:lnR w="12700" cmpd="sng">
                      <a:noFill/>
                    </a:lnR>
                  </a:tcPr>
                </a:tc>
                <a:extLst>
                  <a:ext uri="{0D108BD9-81ED-4DB2-BD59-A6C34878D82A}"/>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M</a:t>
                      </a:r>
                      <a:endParaRPr lang="zh-CN" altLang="en-US" sz="1400" b="0"/>
                    </a:p>
                  </a:txBody>
                  <a:tcPr marT="0" marB="0" anchor="ctr">
                    <a:lnL w="12700" cmpd="sng">
                      <a:noFill/>
                    </a:lnL>
                    <a:lnR w="12700" cmpd="sng">
                      <a:noFill/>
                    </a:lnR>
                  </a:tcPr>
                </a:tc>
                <a:extLst>
                  <a:ext uri="{0D108BD9-81ED-4DB2-BD59-A6C34878D82A}"/>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89.5</a:t>
                      </a:r>
                      <a:endParaRPr lang="zh-CN" altLang="en-US" sz="1400" b="0"/>
                    </a:p>
                  </a:txBody>
                  <a:tcPr marT="0" marB="0" anchor="ctr">
                    <a:lnL w="12700" cmpd="sng">
                      <a:noFill/>
                    </a:lnL>
                    <a:lnR w="12700" cmpd="sng">
                      <a:noFill/>
                    </a:lnR>
                  </a:tcPr>
                </a:tc>
                <a:extLst>
                  <a:ext uri="{0D108BD9-81ED-4DB2-BD59-A6C34878D82A}"/>
                </a:extLst>
              </a:tr>
            </a:tbl>
          </a:graphicData>
        </a:graphic>
      </p:graphicFrame>
      <p:cxnSp>
        <p:nvCxnSpPr>
          <p:cNvPr id="15" name="直接连接符 14"/>
          <p:cNvCxnSpPr/>
          <p:nvPr/>
        </p:nvCxnSpPr>
        <p:spPr>
          <a:xfrm>
            <a:off x="9821863" y="1577975"/>
            <a:ext cx="519112"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37908" name="图片 4"/>
          <p:cNvPicPr>
            <a:picLocks noChangeAspect="1"/>
          </p:cNvPicPr>
          <p:nvPr/>
        </p:nvPicPr>
        <p:blipFill>
          <a:blip r:embed="rId4"/>
          <a:srcRect/>
          <a:stretch>
            <a:fillRect/>
          </a:stretch>
        </p:blipFill>
        <p:spPr bwMode="auto">
          <a:xfrm>
            <a:off x="6007100" y="1643063"/>
            <a:ext cx="3486150" cy="1905000"/>
          </a:xfrm>
          <a:prstGeom prst="rect">
            <a:avLst/>
          </a:prstGeom>
          <a:noFill/>
          <a:ln w="9525">
            <a:noFill/>
            <a:miter lim="800000"/>
            <a:headEnd/>
            <a:tailEnd/>
          </a:ln>
        </p:spPr>
      </p:pic>
      <p:sp>
        <p:nvSpPr>
          <p:cNvPr id="8" name="矩形 7"/>
          <p:cNvSpPr/>
          <p:nvPr/>
        </p:nvSpPr>
        <p:spPr>
          <a:xfrm>
            <a:off x="6169025" y="5254625"/>
            <a:ext cx="3048000" cy="373063"/>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en-US" altLang="zh-CN"/>
              <a:t>(*p).num</a:t>
            </a:r>
            <a:r>
              <a:rPr lang="zh-CN" altLang="en-US"/>
              <a:t>也可表示为</a:t>
            </a:r>
            <a:r>
              <a:rPr lang="en-US" altLang="zh-CN"/>
              <a:t>p-&gt;num</a:t>
            </a:r>
          </a:p>
        </p:txBody>
      </p:sp>
      <p:sp>
        <p:nvSpPr>
          <p:cNvPr id="16" name="MH_Desc_1"/>
          <p:cNvSpPr/>
          <p:nvPr>
            <p:custDataLst>
              <p:tags r:id="rId1"/>
            </p:custDataLst>
          </p:nvPr>
        </p:nvSpPr>
        <p:spPr>
          <a:xfrm>
            <a:off x="9850438" y="3089275"/>
            <a:ext cx="2036762" cy="36322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a:lnSpc>
                <a:spcPct val="150000"/>
              </a:lnSpc>
            </a:pPr>
            <a:r>
              <a:rPr lang="zh-CN" altLang="en-US" sz="1600">
                <a:solidFill>
                  <a:schemeClr val="tx1"/>
                </a:solidFill>
                <a:cs typeface="等线"/>
              </a:rPr>
              <a:t>如果</a:t>
            </a:r>
            <a:r>
              <a:rPr lang="en-US" altLang="zh-CN" sz="1600">
                <a:solidFill>
                  <a:schemeClr val="tx1"/>
                </a:solidFill>
                <a:cs typeface="等线"/>
              </a:rPr>
              <a:t>p</a:t>
            </a:r>
            <a:r>
              <a:rPr lang="zh-CN" altLang="en-US" sz="1600">
                <a:solidFill>
                  <a:schemeClr val="tx1"/>
                </a:solidFill>
                <a:cs typeface="等线"/>
              </a:rPr>
              <a:t>指向一个结构体变量</a:t>
            </a:r>
            <a:r>
              <a:rPr lang="en-US" altLang="zh-CN" sz="1600">
                <a:solidFill>
                  <a:schemeClr val="tx1"/>
                </a:solidFill>
                <a:cs typeface="等线"/>
              </a:rPr>
              <a:t>stu</a:t>
            </a:r>
            <a:r>
              <a:rPr lang="zh-CN" altLang="en-US" sz="1600">
                <a:solidFill>
                  <a:schemeClr val="tx1"/>
                </a:solidFill>
                <a:cs typeface="等线"/>
              </a:rPr>
              <a:t>，</a:t>
            </a:r>
            <a:r>
              <a:rPr lang="zh-CN" altLang="en-US" sz="1600">
                <a:solidFill>
                  <a:srgbClr val="FF0000"/>
                </a:solidFill>
                <a:cs typeface="等线"/>
              </a:rPr>
              <a:t>以下</a:t>
            </a:r>
            <a:r>
              <a:rPr lang="en-US" altLang="zh-CN" sz="1600">
                <a:solidFill>
                  <a:srgbClr val="FF0000"/>
                </a:solidFill>
                <a:cs typeface="等线"/>
              </a:rPr>
              <a:t>3</a:t>
            </a:r>
            <a:r>
              <a:rPr lang="zh-CN" altLang="en-US" sz="1600">
                <a:solidFill>
                  <a:srgbClr val="FF0000"/>
                </a:solidFill>
                <a:cs typeface="等线"/>
              </a:rPr>
              <a:t>种用法等价： </a:t>
            </a:r>
          </a:p>
          <a:p>
            <a:pPr algn="just">
              <a:lnSpc>
                <a:spcPct val="150000"/>
              </a:lnSpc>
            </a:pPr>
            <a:r>
              <a:rPr lang="zh-CN" altLang="en-US" sz="1600">
                <a:solidFill>
                  <a:schemeClr val="tx1"/>
                </a:solidFill>
                <a:cs typeface="等线"/>
              </a:rPr>
              <a:t>① </a:t>
            </a:r>
            <a:r>
              <a:rPr lang="en-US" altLang="zh-CN" sz="1600">
                <a:solidFill>
                  <a:schemeClr val="tx1"/>
                </a:solidFill>
                <a:cs typeface="等线"/>
              </a:rPr>
              <a:t>stu.</a:t>
            </a:r>
            <a:r>
              <a:rPr lang="zh-CN" altLang="en-US" sz="1600">
                <a:solidFill>
                  <a:schemeClr val="tx1"/>
                </a:solidFill>
                <a:cs typeface="等线"/>
              </a:rPr>
              <a:t>成员名</a:t>
            </a:r>
            <a:endParaRPr lang="en-US" altLang="zh-CN" sz="1600">
              <a:solidFill>
                <a:schemeClr val="tx1"/>
              </a:solidFill>
              <a:cs typeface="等线"/>
            </a:endParaRPr>
          </a:p>
          <a:p>
            <a:pPr algn="just">
              <a:lnSpc>
                <a:spcPct val="150000"/>
              </a:lnSpc>
            </a:pPr>
            <a:endParaRPr lang="en-US" altLang="zh-CN" sz="1600">
              <a:solidFill>
                <a:schemeClr val="tx1"/>
              </a:solidFill>
              <a:cs typeface="等线"/>
            </a:endParaRPr>
          </a:p>
          <a:p>
            <a:pPr algn="just">
              <a:lnSpc>
                <a:spcPct val="150000"/>
              </a:lnSpc>
            </a:pPr>
            <a:r>
              <a:rPr lang="zh-CN" altLang="en-US" sz="1600">
                <a:solidFill>
                  <a:schemeClr val="tx1"/>
                </a:solidFill>
                <a:cs typeface="等线"/>
              </a:rPr>
              <a:t>② </a:t>
            </a:r>
            <a:r>
              <a:rPr lang="en-US" altLang="zh-CN" sz="1600">
                <a:solidFill>
                  <a:schemeClr val="tx1"/>
                </a:solidFill>
                <a:cs typeface="等线"/>
              </a:rPr>
              <a:t>(</a:t>
            </a:r>
            <a:r>
              <a:rPr lang="zh-CN" altLang="en-US" sz="1600">
                <a:solidFill>
                  <a:schemeClr val="tx1"/>
                </a:solidFill>
                <a:cs typeface="等线"/>
              </a:rPr>
              <a:t>*</a:t>
            </a:r>
            <a:r>
              <a:rPr lang="en-US" altLang="zh-CN" sz="1600">
                <a:solidFill>
                  <a:schemeClr val="tx1"/>
                </a:solidFill>
                <a:cs typeface="等线"/>
              </a:rPr>
              <a:t>p).</a:t>
            </a:r>
            <a:r>
              <a:rPr lang="zh-CN" altLang="en-US" sz="1600">
                <a:solidFill>
                  <a:schemeClr val="tx1"/>
                </a:solidFill>
                <a:cs typeface="等线"/>
              </a:rPr>
              <a:t>成员名</a:t>
            </a:r>
            <a:endParaRPr lang="en-US" altLang="zh-CN" sz="1600">
              <a:solidFill>
                <a:schemeClr val="tx1"/>
              </a:solidFill>
              <a:cs typeface="等线"/>
            </a:endParaRPr>
          </a:p>
          <a:p>
            <a:pPr algn="just">
              <a:lnSpc>
                <a:spcPct val="150000"/>
              </a:lnSpc>
            </a:pPr>
            <a:endParaRPr lang="zh-CN" altLang="en-US" sz="1600">
              <a:solidFill>
                <a:schemeClr val="tx1"/>
              </a:solidFill>
              <a:cs typeface="等线"/>
            </a:endParaRPr>
          </a:p>
          <a:p>
            <a:pPr algn="just">
              <a:lnSpc>
                <a:spcPct val="150000"/>
              </a:lnSpc>
            </a:pPr>
            <a:r>
              <a:rPr lang="zh-CN" altLang="en-US" sz="1600">
                <a:solidFill>
                  <a:schemeClr val="tx1"/>
                </a:solidFill>
                <a:cs typeface="等线"/>
              </a:rPr>
              <a:t>③ </a:t>
            </a:r>
            <a:r>
              <a:rPr lang="en-US" altLang="zh-CN" sz="1600">
                <a:solidFill>
                  <a:schemeClr val="tx1"/>
                </a:solidFill>
                <a:cs typeface="等线"/>
              </a:rPr>
              <a:t>p-&gt;</a:t>
            </a:r>
            <a:r>
              <a:rPr lang="zh-CN" altLang="en-US" sz="1600">
                <a:solidFill>
                  <a:schemeClr val="tx1"/>
                </a:solidFill>
                <a:cs typeface="等线"/>
              </a:rPr>
              <a:t>成员名</a:t>
            </a:r>
          </a:p>
        </p:txBody>
      </p:sp>
      <p:sp>
        <p:nvSpPr>
          <p:cNvPr id="17" name="圆角矩形 12">
            <a:extLst>
              <a:ext uri="{FF2B5EF4-FFF2-40B4-BE49-F238E27FC236}"/>
            </a:extLst>
          </p:cNvPr>
          <p:cNvSpPr/>
          <p:nvPr/>
        </p:nvSpPr>
        <p:spPr>
          <a:xfrm>
            <a:off x="10223500" y="4703763"/>
            <a:ext cx="1001713" cy="336550"/>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spcCol="360000"/>
          <a:lstStyle/>
          <a:p>
            <a:pPr defTabSz="363538" fontAlgn="auto">
              <a:lnSpc>
                <a:spcPct val="120000"/>
              </a:lnSpc>
              <a:spcBef>
                <a:spcPts val="0"/>
              </a:spcBef>
              <a:spcAft>
                <a:spcPts val="0"/>
              </a:spcAft>
              <a:defRPr/>
            </a:pPr>
            <a:r>
              <a:rPr lang="en-US" altLang="zh-CN" sz="1600"/>
              <a:t>stu.num</a:t>
            </a:r>
            <a:endParaRPr lang="en-US" altLang="zh-CN" sz="1600">
              <a:solidFill>
                <a:srgbClr val="008000"/>
              </a:solidFill>
            </a:endParaRPr>
          </a:p>
        </p:txBody>
      </p:sp>
      <p:sp>
        <p:nvSpPr>
          <p:cNvPr id="19" name="圆角矩形 12">
            <a:extLst>
              <a:ext uri="{FF2B5EF4-FFF2-40B4-BE49-F238E27FC236}"/>
            </a:extLst>
          </p:cNvPr>
          <p:cNvSpPr/>
          <p:nvPr/>
        </p:nvSpPr>
        <p:spPr>
          <a:xfrm>
            <a:off x="10223500" y="5440363"/>
            <a:ext cx="1382713" cy="336550"/>
          </a:xfrm>
          <a:prstGeom prst="roundRect">
            <a:avLst>
              <a:gd name="adj" fmla="val 12864"/>
            </a:avLst>
          </a:prstGeom>
        </p:spPr>
        <p:style>
          <a:lnRef idx="2">
            <a:schemeClr val="accent1"/>
          </a:lnRef>
          <a:fillRef idx="1">
            <a:schemeClr val="lt1"/>
          </a:fillRef>
          <a:effectRef idx="0">
            <a:schemeClr val="accent1"/>
          </a:effectRef>
          <a:fontRef idx="minor">
            <a:schemeClr val="dk1"/>
          </a:fontRef>
        </p:style>
        <p:txBody>
          <a:bodyPr tIns="0" bIns="0" spcCol="360000"/>
          <a:lstStyle/>
          <a:p>
            <a:pPr defTabSz="363538" fontAlgn="auto">
              <a:lnSpc>
                <a:spcPct val="120000"/>
              </a:lnSpc>
              <a:spcBef>
                <a:spcPts val="0"/>
              </a:spcBef>
              <a:spcAft>
                <a:spcPts val="0"/>
              </a:spcAft>
              <a:defRPr/>
            </a:pPr>
            <a:r>
              <a:rPr lang="en-US" altLang="zh-CN" sz="1600"/>
              <a:t>(*p).num</a:t>
            </a:r>
            <a:endParaRPr lang="en-US" altLang="zh-CN" sz="1600">
              <a:solidFill>
                <a:srgbClr val="008000"/>
              </a:solidFill>
            </a:endParaRPr>
          </a:p>
        </p:txBody>
      </p:sp>
      <p:sp>
        <p:nvSpPr>
          <p:cNvPr id="22" name="圆角矩形 12">
            <a:extLst>
              <a:ext uri="{FF2B5EF4-FFF2-40B4-BE49-F238E27FC236}"/>
            </a:extLst>
          </p:cNvPr>
          <p:cNvSpPr/>
          <p:nvPr/>
        </p:nvSpPr>
        <p:spPr>
          <a:xfrm>
            <a:off x="10223500" y="6176963"/>
            <a:ext cx="1001713" cy="336550"/>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spcCol="360000"/>
          <a:lstStyle/>
          <a:p>
            <a:pPr defTabSz="363538" fontAlgn="auto">
              <a:lnSpc>
                <a:spcPct val="120000"/>
              </a:lnSpc>
              <a:spcBef>
                <a:spcPts val="0"/>
              </a:spcBef>
              <a:spcAft>
                <a:spcPts val="0"/>
              </a:spcAft>
              <a:defRPr/>
            </a:pPr>
            <a:r>
              <a:rPr lang="en-US" altLang="zh-CN" sz="1600"/>
              <a:t>p-&gt;num</a:t>
            </a:r>
            <a:endParaRPr lang="en-US" altLang="zh-CN" sz="1600">
              <a:solidFill>
                <a:srgbClr val="008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9212263" y="1519238"/>
          <a:ext cx="2662237" cy="3789362"/>
        </p:xfrm>
        <a:graphic>
          <a:graphicData uri="http://schemas.openxmlformats.org/drawingml/2006/table">
            <a:tbl>
              <a:tblPr>
                <a:tableStyleId>{5C22544A-7EE6-4342-B048-85BDC9FD1C3A}</a:tableStyleId>
              </a:tblPr>
              <a:tblGrid>
                <a:gridCol w="736139">
                  <a:extLst>
                    <a:ext uri="{9D8B030D-6E8A-4147-A177-3AD203B41FA5}"/>
                  </a:extLst>
                </a:gridCol>
                <a:gridCol w="1133060">
                  <a:extLst>
                    <a:ext uri="{9D8B030D-6E8A-4147-A177-3AD203B41FA5}"/>
                  </a:extLst>
                </a:gridCol>
                <a:gridCol w="792000">
                  <a:extLst>
                    <a:ext uri="{9D8B030D-6E8A-4147-A177-3AD203B41FA5}"/>
                  </a:extLst>
                </a:gridCol>
              </a:tblGrid>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marL="36000" marR="36000" marT="36000" marB="36000">
                    <a:lnL w="12700" cmpd="sng">
                      <a:noFill/>
                    </a:lnL>
                    <a:lnR w="12700" cmpd="sng">
                      <a:noFill/>
                    </a:lnR>
                  </a:tcPr>
                </a:tc>
                <a:tc rowSpan="4">
                  <a:txBody>
                    <a:bodyPr/>
                    <a:lstStyle/>
                    <a:p>
                      <a:pPr algn="r"/>
                      <a:r>
                        <a:rPr lang="en-US" altLang="zh-CN" sz="1600"/>
                        <a:t>stu[0]</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Li Lin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18</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10102</a:t>
                      </a:r>
                      <a:endParaRPr lang="zh-CN" altLang="en-US" sz="1600"/>
                    </a:p>
                  </a:txBody>
                  <a:tcPr marL="36000" marR="36000" marT="36000" marB="36000">
                    <a:lnL w="12700" cmpd="sng">
                      <a:noFill/>
                    </a:lnL>
                    <a:lnR w="12700" cmpd="sng">
                      <a:noFill/>
                    </a:lnR>
                  </a:tcPr>
                </a:tc>
                <a:tc rowSpan="4">
                  <a:txBody>
                    <a:bodyPr/>
                    <a:lstStyle/>
                    <a:p>
                      <a:pPr algn="r"/>
                      <a:r>
                        <a:rPr lang="en-US" altLang="zh-CN" sz="1600"/>
                        <a:t>stu[1]</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Zhang Fang</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19</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10104</a:t>
                      </a:r>
                      <a:endParaRPr lang="zh-CN" altLang="en-US" sz="1600"/>
                    </a:p>
                  </a:txBody>
                  <a:tcPr marL="36000" marR="36000" marT="36000" marB="36000">
                    <a:lnL w="12700" cmpd="sng">
                      <a:noFill/>
                    </a:lnL>
                    <a:lnR w="12700" cmpd="sng">
                      <a:noFill/>
                    </a:lnR>
                  </a:tcPr>
                </a:tc>
                <a:tc rowSpan="4">
                  <a:txBody>
                    <a:bodyPr/>
                    <a:lstStyle/>
                    <a:p>
                      <a:pPr algn="r"/>
                      <a:r>
                        <a:rPr lang="en-US" altLang="zh-CN" sz="1600"/>
                        <a:t>stu[2]</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Wang Min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F</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20</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sp>
        <p:nvSpPr>
          <p:cNvPr id="39978" name="标题 1"/>
          <p:cNvSpPr>
            <a:spLocks noGrp="1"/>
          </p:cNvSpPr>
          <p:nvPr>
            <p:ph type="title"/>
          </p:nvPr>
        </p:nvSpPr>
        <p:spPr>
          <a:xfrm>
            <a:off x="631825" y="339725"/>
            <a:ext cx="10515600" cy="954088"/>
          </a:xfrm>
        </p:spPr>
        <p:txBody>
          <a:bodyPr/>
          <a:lstStyle/>
          <a:p>
            <a:r>
              <a:rPr lang="zh-CN" altLang="en-US" smtClean="0"/>
              <a:t>指向结构体数组的指针</a:t>
            </a:r>
          </a:p>
        </p:txBody>
      </p:sp>
      <p:sp>
        <p:nvSpPr>
          <p:cNvPr id="39979" name="内容占位符 2"/>
          <p:cNvSpPr>
            <a:spLocks noGrp="1"/>
          </p:cNvSpPr>
          <p:nvPr>
            <p:ph idx="1"/>
          </p:nvPr>
        </p:nvSpPr>
        <p:spPr>
          <a:xfrm>
            <a:off x="501650" y="1090613"/>
            <a:ext cx="972185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9.6】</a:t>
            </a:r>
            <a:r>
              <a:rPr lang="zh-CN" altLang="en-US" sz="2000" smtClean="0">
                <a:solidFill>
                  <a:schemeClr val="accent1"/>
                </a:solidFill>
              </a:rPr>
              <a:t>有</a:t>
            </a:r>
            <a:r>
              <a:rPr lang="en-US" altLang="zh-CN" sz="2000" smtClean="0">
                <a:solidFill>
                  <a:schemeClr val="accent1"/>
                </a:solidFill>
              </a:rPr>
              <a:t>3</a:t>
            </a:r>
            <a:r>
              <a:rPr lang="zh-CN" altLang="en-US" sz="2000" smtClean="0">
                <a:solidFill>
                  <a:schemeClr val="accent1"/>
                </a:solidFill>
              </a:rPr>
              <a:t>个学生的信息，放在结构体数组中，要求输出全部学生的信息。</a:t>
            </a:r>
          </a:p>
        </p:txBody>
      </p:sp>
      <p:sp>
        <p:nvSpPr>
          <p:cNvPr id="29" name="圆角矩形 12">
            <a:extLst>
              <a:ext uri="{FF2B5EF4-FFF2-40B4-BE49-F238E27FC236}"/>
            </a:extLst>
          </p:cNvPr>
          <p:cNvSpPr/>
          <p:nvPr/>
        </p:nvSpPr>
        <p:spPr>
          <a:xfrm>
            <a:off x="528638" y="1519238"/>
            <a:ext cx="8456612" cy="4146550"/>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spcCol="360000"/>
          <a:lstStyle/>
          <a:p>
            <a:pPr defTabSz="363538" fontAlgn="auto">
              <a:lnSpc>
                <a:spcPct val="120000"/>
              </a:lnSpc>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lnSpc>
                <a:spcPct val="120000"/>
              </a:lnSpc>
              <a:spcBef>
                <a:spcPts val="0"/>
              </a:spcBef>
              <a:spcAft>
                <a:spcPts val="0"/>
              </a:spcAft>
              <a:defRPr/>
            </a:pPr>
            <a:r>
              <a:rPr lang="en-US" altLang="zh-CN" sz="1400" dirty="0"/>
              <a:t>struct Student				</a:t>
            </a:r>
            <a:r>
              <a:rPr lang="en-US" altLang="zh-CN" sz="1400" dirty="0">
                <a:solidFill>
                  <a:srgbClr val="008000"/>
                </a:solidFill>
              </a:rPr>
              <a:t>//</a:t>
            </a:r>
            <a:r>
              <a:rPr lang="zh-CN" altLang="en-US" sz="1400" dirty="0">
                <a:solidFill>
                  <a:srgbClr val="008000"/>
                </a:solidFill>
              </a:rPr>
              <a:t>声明结构体类型</a:t>
            </a:r>
            <a:r>
              <a:rPr lang="en-US" altLang="zh-CN" sz="1400" dirty="0">
                <a:solidFill>
                  <a:srgbClr val="008000"/>
                </a:solidFill>
              </a:rPr>
              <a:t>struct Student</a:t>
            </a:r>
          </a:p>
          <a:p>
            <a:pPr defTabSz="363538" fontAlgn="auto">
              <a:lnSpc>
                <a:spcPct val="120000"/>
              </a:lnSpc>
              <a:spcBef>
                <a:spcPts val="0"/>
              </a:spcBef>
              <a:spcAft>
                <a:spcPts val="0"/>
              </a:spcAft>
              <a:defRPr/>
            </a:pPr>
            <a:r>
              <a:rPr lang="en-US" altLang="zh-CN" sz="1400" dirty="0"/>
              <a:t>{	int num;</a:t>
            </a:r>
          </a:p>
          <a:p>
            <a:pPr defTabSz="363538" fontAlgn="auto">
              <a:lnSpc>
                <a:spcPct val="120000"/>
              </a:lnSpc>
              <a:spcBef>
                <a:spcPts val="0"/>
              </a:spcBef>
              <a:spcAft>
                <a:spcPts val="0"/>
              </a:spcAft>
              <a:defRPr/>
            </a:pPr>
            <a:r>
              <a:rPr lang="en-US" altLang="zh-CN" sz="1400" dirty="0"/>
              <a:t>	char name[20];</a:t>
            </a:r>
          </a:p>
          <a:p>
            <a:pPr defTabSz="363538" fontAlgn="auto">
              <a:lnSpc>
                <a:spcPct val="120000"/>
              </a:lnSpc>
              <a:spcBef>
                <a:spcPts val="0"/>
              </a:spcBef>
              <a:spcAft>
                <a:spcPts val="0"/>
              </a:spcAft>
              <a:defRPr/>
            </a:pPr>
            <a:r>
              <a:rPr lang="en-US" altLang="zh-CN" sz="1400" dirty="0"/>
              <a:t>	char sex;</a:t>
            </a:r>
          </a:p>
          <a:p>
            <a:pPr defTabSz="363538" fontAlgn="auto">
              <a:lnSpc>
                <a:spcPct val="120000"/>
              </a:lnSpc>
              <a:spcBef>
                <a:spcPts val="0"/>
              </a:spcBef>
              <a:spcAft>
                <a:spcPts val="0"/>
              </a:spcAft>
              <a:defRPr/>
            </a:pPr>
            <a:r>
              <a:rPr lang="en-US" altLang="zh-CN" sz="1400" dirty="0"/>
              <a:t>	int age;</a:t>
            </a:r>
          </a:p>
          <a:p>
            <a:pPr defTabSz="363538" fontAlgn="auto">
              <a:lnSpc>
                <a:spcPct val="120000"/>
              </a:lnSpc>
              <a:spcBef>
                <a:spcPts val="0"/>
              </a:spcBef>
              <a:spcAft>
                <a:spcPts val="0"/>
              </a:spcAft>
              <a:defRPr/>
            </a:pPr>
            <a:r>
              <a:rPr lang="en-US" altLang="zh-CN" sz="1400" dirty="0"/>
              <a:t>};</a:t>
            </a:r>
          </a:p>
          <a:p>
            <a:pPr defTabSz="363538" fontAlgn="auto">
              <a:lnSpc>
                <a:spcPct val="120000"/>
              </a:lnSpc>
              <a:spcBef>
                <a:spcPts val="0"/>
              </a:spcBef>
              <a:spcAft>
                <a:spcPts val="0"/>
              </a:spcAft>
              <a:defRPr/>
            </a:pPr>
            <a:r>
              <a:rPr lang="en-US" altLang="zh-CN" sz="1400" dirty="0"/>
              <a:t>struct Student </a:t>
            </a:r>
            <a:r>
              <a:rPr lang="en-US" altLang="zh-CN" sz="1400" dirty="0" err="1"/>
              <a:t>stu</a:t>
            </a:r>
            <a:r>
              <a:rPr lang="en-US" altLang="zh-CN" sz="1400" dirty="0"/>
              <a:t>[3]={{10101,"Li Lin",'M',18},{10102,"Zhang Fang",'M',19},{10104,"Wang Min",'F',20}};</a:t>
            </a:r>
          </a:p>
          <a:p>
            <a:pPr defTabSz="363538" fontAlgn="auto">
              <a:lnSpc>
                <a:spcPct val="120000"/>
              </a:lnSpc>
              <a:spcBef>
                <a:spcPts val="0"/>
              </a:spcBef>
              <a:spcAft>
                <a:spcPts val="0"/>
              </a:spcAft>
              <a:defRPr/>
            </a:pPr>
            <a:r>
              <a:rPr lang="en-US" altLang="zh-CN" sz="1400" dirty="0">
                <a:solidFill>
                  <a:srgbClr val="008000"/>
                </a:solidFill>
              </a:rPr>
              <a:t>//</a:t>
            </a:r>
            <a:r>
              <a:rPr lang="zh-CN" altLang="en-US" sz="1400" dirty="0">
                <a:solidFill>
                  <a:srgbClr val="008000"/>
                </a:solidFill>
              </a:rPr>
              <a:t>定义结构体数组并初始化 </a:t>
            </a:r>
          </a:p>
          <a:p>
            <a:pPr defTabSz="363538" fontAlgn="auto">
              <a:lnSpc>
                <a:spcPct val="120000"/>
              </a:lnSpc>
              <a:spcBef>
                <a:spcPts val="0"/>
              </a:spcBef>
              <a:spcAft>
                <a:spcPts val="0"/>
              </a:spcAft>
              <a:defRPr/>
            </a:pPr>
            <a:r>
              <a:rPr lang="en-US" altLang="zh-CN" sz="1400" dirty="0"/>
              <a:t>int main()</a:t>
            </a:r>
          </a:p>
          <a:p>
            <a:pPr defTabSz="363538" fontAlgn="auto">
              <a:lnSpc>
                <a:spcPct val="120000"/>
              </a:lnSpc>
              <a:spcBef>
                <a:spcPts val="0"/>
              </a:spcBef>
              <a:spcAft>
                <a:spcPts val="0"/>
              </a:spcAft>
              <a:defRPr/>
            </a:pPr>
            <a:r>
              <a:rPr lang="en-US" altLang="zh-CN" sz="1400" dirty="0"/>
              <a:t>{	</a:t>
            </a:r>
            <a:r>
              <a:rPr lang="en-US" altLang="zh-CN" sz="1400" dirty="0">
                <a:solidFill>
                  <a:schemeClr val="accent6"/>
                </a:solidFill>
              </a:rPr>
              <a:t>struct Student *p;</a:t>
            </a:r>
            <a:r>
              <a:rPr lang="en-US" altLang="zh-CN" sz="1400" dirty="0"/>
              <a:t>		</a:t>
            </a:r>
            <a:r>
              <a:rPr lang="en-US" altLang="zh-CN" sz="1400" dirty="0">
                <a:solidFill>
                  <a:srgbClr val="008000"/>
                </a:solidFill>
              </a:rPr>
              <a:t>//</a:t>
            </a:r>
            <a:r>
              <a:rPr lang="zh-CN" altLang="en-US" sz="1400" dirty="0">
                <a:solidFill>
                  <a:srgbClr val="008000"/>
                </a:solidFill>
              </a:rPr>
              <a:t>定义指向</a:t>
            </a:r>
            <a:r>
              <a:rPr lang="en-US" altLang="zh-CN" sz="1400" dirty="0">
                <a:solidFill>
                  <a:srgbClr val="008000"/>
                </a:solidFill>
              </a:rPr>
              <a:t>struct Student</a:t>
            </a:r>
            <a:r>
              <a:rPr lang="zh-CN" altLang="en-US" sz="1400" dirty="0">
                <a:solidFill>
                  <a:srgbClr val="008000"/>
                </a:solidFill>
              </a:rPr>
              <a:t>结构体变量的指针变量 </a:t>
            </a:r>
          </a:p>
          <a:p>
            <a:pPr defTabSz="363538" fontAlgn="auto">
              <a:lnSpc>
                <a:spcPct val="120000"/>
              </a:lnSpc>
              <a:spcBef>
                <a:spcPts val="0"/>
              </a:spcBef>
              <a:spcAft>
                <a:spcPts val="0"/>
              </a:spcAft>
              <a:defRPr/>
            </a:pPr>
            <a:r>
              <a:rPr lang="zh-CN" altLang="en-US" sz="1400" dirty="0"/>
              <a:t>	</a:t>
            </a:r>
            <a:r>
              <a:rPr lang="en-US" altLang="zh-CN" sz="1400" dirty="0" err="1"/>
              <a:t>printf</a:t>
            </a:r>
            <a:r>
              <a:rPr lang="en-US" altLang="zh-CN" sz="1400" dirty="0"/>
              <a:t>(" No. Name        sex age\n");</a:t>
            </a:r>
          </a:p>
          <a:p>
            <a:pPr defTabSz="363538" fontAlgn="auto">
              <a:lnSpc>
                <a:spcPct val="120000"/>
              </a:lnSpc>
              <a:spcBef>
                <a:spcPts val="0"/>
              </a:spcBef>
              <a:spcAft>
                <a:spcPts val="0"/>
              </a:spcAft>
              <a:defRPr/>
            </a:pPr>
            <a:r>
              <a:rPr lang="en-US" altLang="zh-CN" sz="1400" dirty="0"/>
              <a:t>	for (</a:t>
            </a:r>
            <a:r>
              <a:rPr lang="en-US" altLang="zh-CN" sz="1400" dirty="0">
                <a:solidFill>
                  <a:schemeClr val="accent6"/>
                </a:solidFill>
              </a:rPr>
              <a:t>p=</a:t>
            </a:r>
            <a:r>
              <a:rPr lang="en-US" altLang="zh-CN" sz="1400" dirty="0" err="1">
                <a:solidFill>
                  <a:schemeClr val="accent6"/>
                </a:solidFill>
              </a:rPr>
              <a:t>stu</a:t>
            </a:r>
            <a:r>
              <a:rPr lang="en-US" altLang="zh-CN" sz="1400" dirty="0" err="1"/>
              <a:t>;</a:t>
            </a:r>
            <a:r>
              <a:rPr lang="en-US" altLang="zh-CN" sz="1400" dirty="0" err="1">
                <a:solidFill>
                  <a:schemeClr val="accent6"/>
                </a:solidFill>
              </a:rPr>
              <a:t>p</a:t>
            </a:r>
            <a:r>
              <a:rPr lang="en-US" altLang="zh-CN" sz="1400" dirty="0">
                <a:solidFill>
                  <a:schemeClr val="accent6"/>
                </a:solidFill>
              </a:rPr>
              <a:t>&lt;stu+3</a:t>
            </a:r>
            <a:r>
              <a:rPr lang="en-US" altLang="zh-CN" sz="1400" dirty="0"/>
              <a:t>;p++)</a:t>
            </a:r>
          </a:p>
          <a:p>
            <a:pPr defTabSz="363538" fontAlgn="auto">
              <a:lnSpc>
                <a:spcPct val="120000"/>
              </a:lnSpc>
              <a:spcBef>
                <a:spcPts val="0"/>
              </a:spcBef>
              <a:spcAft>
                <a:spcPts val="0"/>
              </a:spcAft>
              <a:defRPr/>
            </a:pPr>
            <a:r>
              <a:rPr lang="en-US" altLang="zh-CN" sz="1400" dirty="0"/>
              <a:t>	</a:t>
            </a:r>
            <a:r>
              <a:rPr lang="en-US" altLang="zh-CN" sz="1400" dirty="0" err="1"/>
              <a:t>printf</a:t>
            </a:r>
            <a:r>
              <a:rPr lang="en-US" altLang="zh-CN" sz="1400" dirty="0"/>
              <a:t>("%5d %-20s %2c %4d\</a:t>
            </a:r>
            <a:r>
              <a:rPr lang="en-US" altLang="zh-CN" sz="1400" dirty="0" err="1"/>
              <a:t>n",</a:t>
            </a:r>
            <a:r>
              <a:rPr lang="en-US" altLang="zh-CN" sz="1400" dirty="0" err="1">
                <a:solidFill>
                  <a:schemeClr val="accent6"/>
                </a:solidFill>
              </a:rPr>
              <a:t>p</a:t>
            </a:r>
            <a:r>
              <a:rPr lang="en-US" altLang="zh-CN" sz="1400" dirty="0">
                <a:solidFill>
                  <a:schemeClr val="accent6"/>
                </a:solidFill>
              </a:rPr>
              <a:t>-&gt;num, p-&gt;name, p-&gt;sex, p-&gt;age</a:t>
            </a:r>
            <a:r>
              <a:rPr lang="en-US" altLang="zh-CN" sz="1400" dirty="0"/>
              <a:t>);	</a:t>
            </a:r>
            <a:r>
              <a:rPr lang="en-US" altLang="zh-CN" sz="1400" dirty="0">
                <a:solidFill>
                  <a:srgbClr val="008000"/>
                </a:solidFill>
              </a:rPr>
              <a:t>//</a:t>
            </a:r>
            <a:r>
              <a:rPr lang="zh-CN" altLang="en-US" sz="1400" dirty="0">
                <a:solidFill>
                  <a:srgbClr val="008000"/>
                </a:solidFill>
              </a:rPr>
              <a:t>输出结果</a:t>
            </a:r>
          </a:p>
          <a:p>
            <a:pPr defTabSz="363538" fontAlgn="auto">
              <a:lnSpc>
                <a:spcPct val="120000"/>
              </a:lnSpc>
              <a:spcBef>
                <a:spcPts val="0"/>
              </a:spcBef>
              <a:spcAft>
                <a:spcPts val="0"/>
              </a:spcAft>
              <a:defRPr/>
            </a:pPr>
            <a:r>
              <a:rPr lang="zh-CN" altLang="en-US" sz="1400" dirty="0"/>
              <a:t>	</a:t>
            </a:r>
            <a:r>
              <a:rPr lang="en-US" altLang="zh-CN" sz="1400" dirty="0"/>
              <a:t>return 0;</a:t>
            </a:r>
          </a:p>
          <a:p>
            <a:pPr defTabSz="363538" fontAlgn="auto">
              <a:lnSpc>
                <a:spcPct val="120000"/>
              </a:lnSpc>
              <a:spcBef>
                <a:spcPts val="0"/>
              </a:spcBef>
              <a:spcAft>
                <a:spcPts val="0"/>
              </a:spcAft>
              <a:defRPr/>
            </a:pPr>
            <a:r>
              <a:rPr lang="en-US" altLang="zh-CN" sz="1400" dirty="0"/>
              <a:t>}</a:t>
            </a:r>
            <a:endParaRPr lang="zh-CN" altLang="en-US" sz="1400" b="1" dirty="0">
              <a:solidFill>
                <a:srgbClr val="008000"/>
              </a:solidFill>
            </a:endParaRPr>
          </a:p>
        </p:txBody>
      </p:sp>
      <p:cxnSp>
        <p:nvCxnSpPr>
          <p:cNvPr id="15" name="直接连接符 14"/>
          <p:cNvCxnSpPr/>
          <p:nvPr/>
        </p:nvCxnSpPr>
        <p:spPr>
          <a:xfrm>
            <a:off x="9232900" y="1530350"/>
            <a:ext cx="6985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39982" name="图片 3"/>
          <p:cNvPicPr>
            <a:picLocks noChangeAspect="1"/>
          </p:cNvPicPr>
          <p:nvPr/>
        </p:nvPicPr>
        <p:blipFill>
          <a:blip r:embed="rId3"/>
          <a:srcRect/>
          <a:stretch>
            <a:fillRect/>
          </a:stretch>
        </p:blipFill>
        <p:spPr bwMode="auto">
          <a:xfrm>
            <a:off x="5508625" y="5724525"/>
            <a:ext cx="3495675" cy="1133475"/>
          </a:xfrm>
          <a:prstGeom prst="rect">
            <a:avLst/>
          </a:prstGeom>
          <a:noFill/>
          <a:ln w="9525">
            <a:noFill/>
            <a:miter lim="800000"/>
            <a:headEnd/>
            <a:tailEnd/>
          </a:ln>
        </p:spPr>
      </p:pic>
      <p:cxnSp>
        <p:nvCxnSpPr>
          <p:cNvPr id="18" name="直接连接符 17"/>
          <p:cNvCxnSpPr/>
          <p:nvPr/>
        </p:nvCxnSpPr>
        <p:spPr>
          <a:xfrm>
            <a:off x="9232900" y="2773363"/>
            <a:ext cx="698500"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232900" y="4035425"/>
            <a:ext cx="698500"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9" name="右大括号 8"/>
          <p:cNvSpPr/>
          <p:nvPr/>
        </p:nvSpPr>
        <p:spPr>
          <a:xfrm>
            <a:off x="11106150" y="1519238"/>
            <a:ext cx="158750" cy="1254125"/>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21" name="右大括号 20"/>
          <p:cNvSpPr/>
          <p:nvPr/>
        </p:nvSpPr>
        <p:spPr>
          <a:xfrm>
            <a:off x="11106150" y="2786063"/>
            <a:ext cx="158750" cy="1255712"/>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23" name="右大括号 22"/>
          <p:cNvSpPr/>
          <p:nvPr/>
        </p:nvSpPr>
        <p:spPr>
          <a:xfrm>
            <a:off x="11106150" y="4035425"/>
            <a:ext cx="158750" cy="1255713"/>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563563" y="598488"/>
            <a:ext cx="10515600" cy="954087"/>
          </a:xfrm>
        </p:spPr>
        <p:txBody>
          <a:bodyPr/>
          <a:lstStyle/>
          <a:p>
            <a:r>
              <a:rPr lang="zh-CN" altLang="en-US" smtClean="0"/>
              <a:t>用结构体变量和结构体变量的指针作函数参数</a:t>
            </a:r>
          </a:p>
        </p:txBody>
      </p:sp>
      <p:sp>
        <p:nvSpPr>
          <p:cNvPr id="16" name="MH_Desc_1"/>
          <p:cNvSpPr/>
          <p:nvPr>
            <p:custDataLst>
              <p:tags r:id="rId1"/>
            </p:custDataLst>
          </p:nvPr>
        </p:nvSpPr>
        <p:spPr>
          <a:xfrm>
            <a:off x="563563" y="1411288"/>
            <a:ext cx="10748962" cy="47513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zh-CN" altLang="en-US">
                <a:solidFill>
                  <a:schemeClr val="tx1"/>
                </a:solidFill>
              </a:rPr>
              <a:t>将一个结构体变量的值传递给另一个函数，有</a:t>
            </a:r>
            <a:r>
              <a:rPr lang="en-US" altLang="zh-CN">
                <a:solidFill>
                  <a:schemeClr val="tx1"/>
                </a:solidFill>
              </a:rPr>
              <a:t>3</a:t>
            </a:r>
            <a:r>
              <a:rPr lang="zh-CN" altLang="en-US">
                <a:solidFill>
                  <a:schemeClr val="tx1"/>
                </a:solidFill>
              </a:rPr>
              <a:t>个方法：  </a:t>
            </a:r>
          </a:p>
          <a:p>
            <a:pPr algn="just" fontAlgn="auto">
              <a:lnSpc>
                <a:spcPct val="120000"/>
              </a:lnSpc>
              <a:spcBef>
                <a:spcPts val="600"/>
              </a:spcBef>
              <a:spcAft>
                <a:spcPts val="600"/>
              </a:spcAft>
              <a:defRPr/>
            </a:pPr>
            <a:r>
              <a:rPr lang="en-US" altLang="zh-CN">
                <a:solidFill>
                  <a:schemeClr val="tx1"/>
                </a:solidFill>
              </a:rPr>
              <a:t>(1) </a:t>
            </a:r>
            <a:r>
              <a:rPr lang="zh-CN" altLang="en-US">
                <a:solidFill>
                  <a:schemeClr val="tx1"/>
                </a:solidFill>
              </a:rPr>
              <a:t>用结构体变量的成员作参数。</a:t>
            </a:r>
            <a:endParaRPr lang="en-US" altLang="zh-CN">
              <a:solidFill>
                <a:schemeClr val="tx1"/>
              </a:solidFill>
            </a:endParaRPr>
          </a:p>
          <a:p>
            <a:pPr algn="just" fontAlgn="auto">
              <a:lnSpc>
                <a:spcPct val="120000"/>
              </a:lnSpc>
              <a:spcBef>
                <a:spcPts val="600"/>
              </a:spcBef>
              <a:spcAft>
                <a:spcPts val="600"/>
              </a:spcAft>
              <a:defRPr/>
            </a:pPr>
            <a:r>
              <a:rPr lang="zh-CN" altLang="en-US">
                <a:solidFill>
                  <a:schemeClr val="tx1"/>
                </a:solidFill>
              </a:rPr>
              <a:t>例如，用</a:t>
            </a:r>
            <a:r>
              <a:rPr lang="en-US" altLang="zh-CN">
                <a:solidFill>
                  <a:schemeClr val="tx1"/>
                </a:solidFill>
              </a:rPr>
              <a:t>stu[1].num</a:t>
            </a:r>
            <a:r>
              <a:rPr lang="zh-CN" altLang="en-US">
                <a:solidFill>
                  <a:schemeClr val="tx1"/>
                </a:solidFill>
              </a:rPr>
              <a:t>或</a:t>
            </a:r>
            <a:r>
              <a:rPr lang="en-US" altLang="zh-CN">
                <a:solidFill>
                  <a:schemeClr val="tx1"/>
                </a:solidFill>
              </a:rPr>
              <a:t>stu[2].name</a:t>
            </a:r>
            <a:r>
              <a:rPr lang="zh-CN" altLang="en-US">
                <a:solidFill>
                  <a:schemeClr val="tx1"/>
                </a:solidFill>
              </a:rPr>
              <a:t>作函数实参，将实参值传给形参。用法和用普通变量作实参是一样的，属于“值传递”方式。应当注意实参与形参的类型保持一致。</a:t>
            </a:r>
          </a:p>
          <a:p>
            <a:pPr algn="just" fontAlgn="auto">
              <a:lnSpc>
                <a:spcPct val="120000"/>
              </a:lnSpc>
              <a:spcBef>
                <a:spcPts val="600"/>
              </a:spcBef>
              <a:spcAft>
                <a:spcPts val="600"/>
              </a:spcAft>
              <a:defRPr/>
            </a:pPr>
            <a:r>
              <a:rPr lang="en-US" altLang="zh-CN">
                <a:solidFill>
                  <a:schemeClr val="tx1"/>
                </a:solidFill>
              </a:rPr>
              <a:t>(2) </a:t>
            </a:r>
            <a:r>
              <a:rPr lang="zh-CN" altLang="en-US">
                <a:solidFill>
                  <a:schemeClr val="tx1"/>
                </a:solidFill>
              </a:rPr>
              <a:t>用结构体变量作实参。</a:t>
            </a:r>
            <a:endParaRPr lang="en-US" altLang="zh-CN">
              <a:solidFill>
                <a:schemeClr val="tx1"/>
              </a:solidFill>
            </a:endParaRPr>
          </a:p>
          <a:p>
            <a:pPr algn="just" fontAlgn="auto">
              <a:lnSpc>
                <a:spcPct val="120000"/>
              </a:lnSpc>
              <a:spcBef>
                <a:spcPts val="600"/>
              </a:spcBef>
              <a:spcAft>
                <a:spcPts val="600"/>
              </a:spcAft>
              <a:defRPr/>
            </a:pPr>
            <a:r>
              <a:rPr lang="zh-CN" altLang="en-US">
                <a:solidFill>
                  <a:schemeClr val="tx1"/>
                </a:solidFill>
              </a:rPr>
              <a:t>用结构体变量作实参时，采取的也是“值传递”的方式，将结构体变量所占的内存单元的内容全部按顺序传递给形参，形参也必须是同类型的结构体变量。在函数调用期间形参也要占用内存单元。这种传递方式在空间和时间上开销较大，如果结构体的规模很大时，开销是很可观的。此外，由于采用值传递方式，如果在执行被调用函数期间改变了形参（也是结构体变量）的值，该值不能返回主调函数，这往往造成使用上的不便。因此一般较少用这种方法。</a:t>
            </a:r>
          </a:p>
          <a:p>
            <a:pPr algn="just" fontAlgn="auto">
              <a:lnSpc>
                <a:spcPct val="120000"/>
              </a:lnSpc>
              <a:spcBef>
                <a:spcPts val="600"/>
              </a:spcBef>
              <a:spcAft>
                <a:spcPts val="600"/>
              </a:spcAft>
              <a:defRPr/>
            </a:pPr>
            <a:r>
              <a:rPr lang="en-US" altLang="zh-CN">
                <a:solidFill>
                  <a:schemeClr val="tx1"/>
                </a:solidFill>
              </a:rPr>
              <a:t>(3) </a:t>
            </a:r>
            <a:r>
              <a:rPr lang="zh-CN" altLang="en-US">
                <a:solidFill>
                  <a:schemeClr val="tx1"/>
                </a:solidFill>
              </a:rPr>
              <a:t>用指向结构体变量（或数组元素）的指针作实参，将结构体变量（或数组元素）的地址传给形参。 </a:t>
            </a:r>
            <a:endParaRPr lang="en-US" altLang="zh-C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ctrTitle"/>
          </p:nvPr>
        </p:nvSpPr>
        <p:spPr/>
        <p:txBody>
          <a:bodyPr/>
          <a:lstStyle/>
          <a:p>
            <a:r>
              <a:rPr lang="zh-CN" altLang="en-US" smtClean="0"/>
              <a:t>定义和使用结构体变量</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363538" y="269875"/>
            <a:ext cx="10515600" cy="954088"/>
          </a:xfrm>
        </p:spPr>
        <p:txBody>
          <a:bodyPr/>
          <a:lstStyle/>
          <a:p>
            <a:r>
              <a:rPr lang="zh-CN" altLang="en-US" smtClean="0"/>
              <a:t>用结构体变量和结构体变量的指针作函数参数</a:t>
            </a:r>
          </a:p>
        </p:txBody>
      </p:sp>
      <p:sp>
        <p:nvSpPr>
          <p:cNvPr id="44034" name="内容占位符 2"/>
          <p:cNvSpPr>
            <a:spLocks noGrp="1"/>
          </p:cNvSpPr>
          <p:nvPr>
            <p:ph idx="1"/>
          </p:nvPr>
        </p:nvSpPr>
        <p:spPr>
          <a:xfrm>
            <a:off x="233363" y="1020763"/>
            <a:ext cx="875188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9.7】</a:t>
            </a:r>
            <a:r>
              <a:rPr lang="zh-CN" altLang="en-US" sz="2000" smtClean="0">
                <a:solidFill>
                  <a:schemeClr val="accent1"/>
                </a:solidFill>
              </a:rPr>
              <a:t>有</a:t>
            </a:r>
            <a:r>
              <a:rPr lang="en-US" altLang="zh-CN" sz="2000" smtClean="0">
                <a:solidFill>
                  <a:schemeClr val="accent1"/>
                </a:solidFill>
              </a:rPr>
              <a:t>n</a:t>
            </a:r>
            <a:r>
              <a:rPr lang="zh-CN" altLang="en-US" sz="2000" smtClean="0">
                <a:solidFill>
                  <a:schemeClr val="accent1"/>
                </a:solidFill>
              </a:rPr>
              <a:t>个结构体变量，内含学生学号、姓名和</a:t>
            </a:r>
            <a:r>
              <a:rPr lang="en-US" altLang="zh-CN" sz="2000" smtClean="0">
                <a:solidFill>
                  <a:schemeClr val="accent1"/>
                </a:solidFill>
              </a:rPr>
              <a:t>3</a:t>
            </a:r>
            <a:r>
              <a:rPr lang="zh-CN" altLang="en-US" sz="2000" smtClean="0">
                <a:solidFill>
                  <a:schemeClr val="accent1"/>
                </a:solidFill>
              </a:rPr>
              <a:t>门课程的成绩。要求输出平均成绩最高的学生的信息</a:t>
            </a:r>
            <a:r>
              <a:rPr lang="en-US" altLang="zh-CN" sz="2000" smtClean="0">
                <a:solidFill>
                  <a:schemeClr val="accent1"/>
                </a:solidFill>
              </a:rPr>
              <a:t>(</a:t>
            </a:r>
            <a:r>
              <a:rPr lang="zh-CN" altLang="en-US" sz="2000" smtClean="0">
                <a:solidFill>
                  <a:schemeClr val="accent1"/>
                </a:solidFill>
              </a:rPr>
              <a:t>包括学号、姓名、</a:t>
            </a:r>
            <a:r>
              <a:rPr lang="en-US" altLang="zh-CN" sz="2000" smtClean="0">
                <a:solidFill>
                  <a:schemeClr val="accent1"/>
                </a:solidFill>
              </a:rPr>
              <a:t>3</a:t>
            </a:r>
            <a:r>
              <a:rPr lang="zh-CN" altLang="en-US" sz="2000" smtClean="0">
                <a:solidFill>
                  <a:schemeClr val="accent1"/>
                </a:solidFill>
              </a:rPr>
              <a:t>门课程成绩和平均成绩</a:t>
            </a:r>
            <a:r>
              <a:rPr lang="en-US" altLang="zh-CN" sz="2000" smtClean="0">
                <a:solidFill>
                  <a:schemeClr val="accent1"/>
                </a:solidFill>
              </a:rPr>
              <a:t>)</a:t>
            </a:r>
            <a:r>
              <a:rPr lang="zh-CN" altLang="en-US" sz="2000" smtClean="0">
                <a:solidFill>
                  <a:schemeClr val="accent1"/>
                </a:solidFill>
              </a:rPr>
              <a:t>。</a:t>
            </a:r>
          </a:p>
        </p:txBody>
      </p:sp>
      <p:sp>
        <p:nvSpPr>
          <p:cNvPr id="29" name="圆角矩形 12">
            <a:extLst>
              <a:ext uri="{FF2B5EF4-FFF2-40B4-BE49-F238E27FC236}"/>
            </a:extLst>
          </p:cNvPr>
          <p:cNvSpPr/>
          <p:nvPr/>
        </p:nvSpPr>
        <p:spPr>
          <a:xfrm>
            <a:off x="10374" y="1828801"/>
            <a:ext cx="11980444" cy="455212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#define N 3			</a:t>
            </a:r>
            <a:r>
              <a:rPr lang="en-US" altLang="zh-CN" sz="1400">
                <a:solidFill>
                  <a:srgbClr val="008000"/>
                </a:solidFill>
              </a:rPr>
              <a:t>//</a:t>
            </a:r>
            <a:r>
              <a:rPr lang="zh-CN" altLang="en-US" sz="1400">
                <a:solidFill>
                  <a:srgbClr val="008000"/>
                </a:solidFill>
              </a:rPr>
              <a:t>学生数为</a:t>
            </a:r>
            <a:r>
              <a:rPr lang="en-US" altLang="zh-CN" sz="1400">
                <a:solidFill>
                  <a:srgbClr val="008000"/>
                </a:solidFill>
              </a:rPr>
              <a:t>3</a:t>
            </a:r>
          </a:p>
          <a:p>
            <a:pPr defTabSz="363538" fontAlgn="auto">
              <a:spcBef>
                <a:spcPts val="0"/>
              </a:spcBef>
              <a:spcAft>
                <a:spcPts val="0"/>
              </a:spcAft>
              <a:defRPr/>
            </a:pPr>
            <a:r>
              <a:rPr lang="en-US" altLang="zh-CN" sz="1400"/>
              <a:t>struct Student			</a:t>
            </a:r>
            <a:r>
              <a:rPr lang="en-US" altLang="zh-CN" sz="1400">
                <a:solidFill>
                  <a:srgbClr val="008000"/>
                </a:solidFill>
              </a:rPr>
              <a:t>//</a:t>
            </a:r>
            <a:r>
              <a:rPr lang="zh-CN" altLang="en-US" sz="1400">
                <a:solidFill>
                  <a:srgbClr val="008000"/>
                </a:solidFill>
              </a:rPr>
              <a:t>建立结构体类型</a:t>
            </a:r>
            <a:r>
              <a:rPr lang="en-US" altLang="zh-CN" sz="1400">
                <a:solidFill>
                  <a:srgbClr val="008000"/>
                </a:solidFill>
              </a:rPr>
              <a:t>struct Student</a:t>
            </a:r>
          </a:p>
          <a:p>
            <a:pPr defTabSz="363538" fontAlgn="auto">
              <a:spcBef>
                <a:spcPts val="0"/>
              </a:spcBef>
              <a:spcAft>
                <a:spcPts val="0"/>
              </a:spcAft>
              <a:defRPr/>
            </a:pPr>
            <a:r>
              <a:rPr lang="en-US" altLang="zh-CN" sz="1400"/>
              <a:t>{	int num;			</a:t>
            </a:r>
            <a:r>
              <a:rPr lang="en-US" altLang="zh-CN" sz="1400">
                <a:solidFill>
                  <a:srgbClr val="008000"/>
                </a:solidFill>
              </a:rPr>
              <a:t>//</a:t>
            </a:r>
            <a:r>
              <a:rPr lang="zh-CN" altLang="en-US" sz="1400">
                <a:solidFill>
                  <a:srgbClr val="008000"/>
                </a:solidFill>
              </a:rPr>
              <a:t>学号</a:t>
            </a:r>
          </a:p>
          <a:p>
            <a:pPr defTabSz="363538" fontAlgn="auto">
              <a:spcBef>
                <a:spcPts val="0"/>
              </a:spcBef>
              <a:spcAft>
                <a:spcPts val="0"/>
              </a:spcAft>
              <a:defRPr/>
            </a:pPr>
            <a:r>
              <a:rPr lang="zh-CN" altLang="en-US" sz="1400"/>
              <a:t>	</a:t>
            </a:r>
            <a:r>
              <a:rPr lang="en-US" altLang="zh-CN" sz="1400"/>
              <a:t>char name[20];	</a:t>
            </a:r>
            <a:r>
              <a:rPr lang="en-US" altLang="zh-CN" sz="1400">
                <a:solidFill>
                  <a:srgbClr val="008000"/>
                </a:solidFill>
              </a:rPr>
              <a:t>//</a:t>
            </a:r>
            <a:r>
              <a:rPr lang="zh-CN" altLang="en-US" sz="1400">
                <a:solidFill>
                  <a:srgbClr val="008000"/>
                </a:solidFill>
              </a:rPr>
              <a:t>姓名</a:t>
            </a:r>
          </a:p>
          <a:p>
            <a:pPr defTabSz="363538" fontAlgn="auto">
              <a:spcBef>
                <a:spcPts val="0"/>
              </a:spcBef>
              <a:spcAft>
                <a:spcPts val="0"/>
              </a:spcAft>
              <a:defRPr/>
            </a:pPr>
            <a:r>
              <a:rPr lang="zh-CN" altLang="en-US" sz="1400"/>
              <a:t>	</a:t>
            </a:r>
            <a:r>
              <a:rPr lang="en-US" altLang="zh-CN" sz="1400"/>
              <a:t>float score[3];		</a:t>
            </a:r>
            <a:r>
              <a:rPr lang="en-US" altLang="zh-CN" sz="1400">
                <a:solidFill>
                  <a:srgbClr val="008000"/>
                </a:solidFill>
              </a:rPr>
              <a:t>//3</a:t>
            </a:r>
            <a:r>
              <a:rPr lang="zh-CN" altLang="en-US" sz="1400">
                <a:solidFill>
                  <a:srgbClr val="008000"/>
                </a:solidFill>
              </a:rPr>
              <a:t>门课成绩</a:t>
            </a:r>
          </a:p>
          <a:p>
            <a:pPr defTabSz="363538" fontAlgn="auto">
              <a:spcBef>
                <a:spcPts val="0"/>
              </a:spcBef>
              <a:spcAft>
                <a:spcPts val="0"/>
              </a:spcAft>
              <a:defRPr/>
            </a:pPr>
            <a:r>
              <a:rPr lang="zh-CN" altLang="en-US" sz="1400"/>
              <a:t>	</a:t>
            </a:r>
            <a:r>
              <a:rPr lang="en-US" altLang="zh-CN" sz="1400"/>
              <a:t>float aver;		</a:t>
            </a:r>
            <a:r>
              <a:rPr lang="en-US" altLang="zh-CN" sz="1400">
                <a:solidFill>
                  <a:srgbClr val="008000"/>
                </a:solidFill>
              </a:rPr>
              <a:t>//</a:t>
            </a:r>
            <a:r>
              <a:rPr lang="zh-CN" altLang="en-US" sz="1400">
                <a:solidFill>
                  <a:srgbClr val="008000"/>
                </a:solidFill>
              </a:rPr>
              <a:t>平均成绩</a:t>
            </a:r>
          </a:p>
          <a:p>
            <a:pPr defTabSz="363538" fontAlgn="auto">
              <a:spcBef>
                <a:spcPts val="0"/>
              </a:spcBef>
              <a:spcAft>
                <a:spcPts val="0"/>
              </a:spcAft>
              <a:defRPr/>
            </a:pPr>
            <a:r>
              <a:rPr lang="en-US" altLang="zh-CN" sz="1400"/>
              <a: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void input(struct Student stu[]);	</a:t>
            </a:r>
            <a:r>
              <a:rPr lang="en-US" altLang="zh-CN" sz="1400">
                <a:solidFill>
                  <a:srgbClr val="008000"/>
                </a:solidFill>
              </a:rPr>
              <a:t>//</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struct Student max(struct Student stu[]);	</a:t>
            </a:r>
            <a:r>
              <a:rPr lang="en-US" altLang="zh-CN" sz="1400">
                <a:solidFill>
                  <a:srgbClr val="008000"/>
                </a:solidFill>
              </a:rPr>
              <a:t>//</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void print(struct Student stu);	</a:t>
            </a:r>
            <a:r>
              <a:rPr lang="en-US" altLang="zh-CN" sz="1400">
                <a:solidFill>
                  <a:srgbClr val="008000"/>
                </a:solidFill>
              </a:rPr>
              <a:t>//</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struct Student stu[N],*p=stu;	</a:t>
            </a:r>
            <a:r>
              <a:rPr lang="en-US" altLang="zh-CN" sz="1400">
                <a:solidFill>
                  <a:srgbClr val="008000"/>
                </a:solidFill>
              </a:rPr>
              <a:t>//</a:t>
            </a:r>
            <a:r>
              <a:rPr lang="zh-CN" altLang="en-US" sz="1400">
                <a:solidFill>
                  <a:srgbClr val="008000"/>
                </a:solidFill>
              </a:rPr>
              <a:t>定义结构体数组和指针</a:t>
            </a:r>
          </a:p>
          <a:p>
            <a:pPr defTabSz="363538" fontAlgn="auto">
              <a:spcBef>
                <a:spcPts val="0"/>
              </a:spcBef>
              <a:spcAft>
                <a:spcPts val="0"/>
              </a:spcAft>
              <a:defRPr/>
            </a:pPr>
            <a:r>
              <a:rPr lang="zh-CN" altLang="en-US" sz="1400"/>
              <a:t>	</a:t>
            </a:r>
            <a:r>
              <a:rPr lang="en-US" altLang="zh-CN" sz="1400"/>
              <a:t>input(p);						</a:t>
            </a:r>
            <a:r>
              <a:rPr lang="en-US" altLang="zh-CN" sz="1400">
                <a:solidFill>
                  <a:srgbClr val="008000"/>
                </a:solidFill>
              </a:rPr>
              <a:t>//</a:t>
            </a:r>
            <a:r>
              <a:rPr lang="zh-CN" altLang="en-US" sz="1400">
                <a:solidFill>
                  <a:srgbClr val="008000"/>
                </a:solidFill>
              </a:rPr>
              <a:t>调用</a:t>
            </a:r>
            <a:r>
              <a:rPr lang="en-US" altLang="zh-CN" sz="1400">
                <a:solidFill>
                  <a:srgbClr val="008000"/>
                </a:solidFill>
              </a:rPr>
              <a:t>input</a:t>
            </a:r>
            <a:r>
              <a:rPr lang="zh-CN" altLang="en-US" sz="1400">
                <a:solidFill>
                  <a:srgbClr val="008000"/>
                </a:solidFill>
              </a:rPr>
              <a:t>函数</a:t>
            </a:r>
          </a:p>
          <a:p>
            <a:pPr defTabSz="363538" fontAlgn="auto">
              <a:spcBef>
                <a:spcPts val="0"/>
              </a:spcBef>
              <a:spcAft>
                <a:spcPts val="0"/>
              </a:spcAft>
              <a:defRPr/>
            </a:pPr>
            <a:r>
              <a:rPr lang="zh-CN" altLang="en-US" sz="1400"/>
              <a:t>	</a:t>
            </a:r>
            <a:r>
              <a:rPr lang="en-US" altLang="zh-CN" sz="1400"/>
              <a:t>print(max(p));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a:t>
            </a:r>
            <a:r>
              <a:rPr lang="en-US" altLang="zh-CN" sz="1400">
                <a:solidFill>
                  <a:srgbClr val="008000"/>
                </a:solidFill>
              </a:rPr>
              <a:t>,</a:t>
            </a:r>
            <a:r>
              <a:rPr lang="zh-CN" altLang="en-US" sz="1400">
                <a:solidFill>
                  <a:srgbClr val="008000"/>
                </a:solidFill>
              </a:rPr>
              <a:t>以</a:t>
            </a:r>
            <a:r>
              <a:rPr lang="en-US" altLang="zh-CN" sz="1400">
                <a:solidFill>
                  <a:srgbClr val="008000"/>
                </a:solidFill>
              </a:rPr>
              <a:t>max</a:t>
            </a:r>
            <a:r>
              <a:rPr lang="zh-CN" altLang="en-US" sz="1400">
                <a:solidFill>
                  <a:srgbClr val="008000"/>
                </a:solidFill>
              </a:rPr>
              <a:t>函数的返回值作为实参</a:t>
            </a:r>
          </a:p>
          <a:p>
            <a:pPr defTabSz="363538" fontAlgn="auto">
              <a:spcBef>
                <a:spcPts val="0"/>
              </a:spcBef>
              <a:spcAft>
                <a:spcPts val="0"/>
              </a:spcAft>
              <a:defRPr/>
            </a:pPr>
            <a:r>
              <a:rPr lang="zh-CN" altLang="en-US" sz="1400"/>
              <a:t>	</a:t>
            </a:r>
            <a:r>
              <a:rPr lang="en-US" altLang="zh-CN" sz="1400"/>
              <a:t>return 0;</a:t>
            </a:r>
          </a:p>
          <a:p>
            <a:pPr defTabSz="363538" fontAlgn="auto">
              <a:spcBef>
                <a:spcPts val="0"/>
              </a:spcBef>
              <a:spcAft>
                <a:spcPts val="0"/>
              </a:spcAft>
              <a:defRPr/>
            </a:pPr>
            <a:r>
              <a:rPr lang="en-US" altLang="zh-CN" sz="1400"/>
              <a:t>}</a:t>
            </a:r>
          </a:p>
          <a:p>
            <a:pPr defTabSz="363538" fontAlgn="auto">
              <a:spcBef>
                <a:spcPts val="0"/>
              </a:spcBef>
              <a:spcAft>
                <a:spcPts val="0"/>
              </a:spcAft>
              <a:defRPr/>
            </a:pPr>
            <a:r>
              <a:rPr lang="en-US" altLang="zh-CN" sz="1400"/>
              <a:t>void input(struct Student stu[])		</a:t>
            </a:r>
            <a:r>
              <a:rPr lang="en-US" altLang="zh-CN" sz="1400">
                <a:solidFill>
                  <a:srgbClr val="008000"/>
                </a:solidFill>
              </a:rPr>
              <a:t>//</a:t>
            </a:r>
            <a:r>
              <a:rPr lang="zh-CN" altLang="en-US" sz="1400">
                <a:solidFill>
                  <a:srgbClr val="008000"/>
                </a:solidFill>
              </a:rPr>
              <a:t>定义</a:t>
            </a:r>
            <a:r>
              <a:rPr lang="en-US" altLang="zh-CN" sz="1400">
                <a:solidFill>
                  <a:srgbClr val="008000"/>
                </a:solidFill>
              </a:rPr>
              <a:t>input</a:t>
            </a:r>
            <a:r>
              <a:rPr lang="zh-CN" altLang="en-US" sz="1400">
                <a:solidFill>
                  <a:srgbClr val="008000"/>
                </a:solidFill>
              </a:rPr>
              <a:t>函数</a:t>
            </a:r>
          </a:p>
          <a:p>
            <a:pPr defTabSz="363538" fontAlgn="auto">
              <a:spcBef>
                <a:spcPts val="0"/>
              </a:spcBef>
              <a:spcAft>
                <a:spcPts val="0"/>
              </a:spcAft>
              <a:defRPr/>
            </a:pPr>
            <a:r>
              <a:rPr lang="en-US" altLang="zh-CN" sz="1400"/>
              <a:t>{	int i;</a:t>
            </a:r>
          </a:p>
          <a:p>
            <a:pPr defTabSz="363538" fontAlgn="auto">
              <a:spcBef>
                <a:spcPts val="0"/>
              </a:spcBef>
              <a:spcAft>
                <a:spcPts val="0"/>
              </a:spcAft>
              <a:defRPr/>
            </a:pPr>
            <a:r>
              <a:rPr lang="en-US" altLang="zh-CN" sz="1400"/>
              <a:t>	printf("</a:t>
            </a:r>
            <a:r>
              <a:rPr lang="zh-CN" altLang="en-US" sz="1400"/>
              <a:t>请输入各学生的信息： 学号、姓名、三门课成绩</a:t>
            </a:r>
            <a:r>
              <a:rPr lang="en-US" altLang="zh-CN" sz="1400"/>
              <a:t>:\n");</a:t>
            </a:r>
          </a:p>
          <a:p>
            <a:pPr defTabSz="363538" fontAlgn="auto">
              <a:spcBef>
                <a:spcPts val="0"/>
              </a:spcBef>
              <a:spcAft>
                <a:spcPts val="0"/>
              </a:spcAft>
              <a:defRPr/>
            </a:pPr>
            <a:r>
              <a:rPr lang="en-US" altLang="zh-CN" sz="1400"/>
              <a:t>	for(i=0;i&lt;N;i++)</a:t>
            </a:r>
          </a:p>
          <a:p>
            <a:pPr defTabSz="363538" fontAlgn="auto">
              <a:spcBef>
                <a:spcPts val="0"/>
              </a:spcBef>
              <a:spcAft>
                <a:spcPts val="0"/>
              </a:spcAft>
              <a:defRPr/>
            </a:pPr>
            <a:r>
              <a:rPr lang="en-US" altLang="zh-CN" sz="1400"/>
              <a:t>	{	scanf("%d %s %f %f %f",&amp;stu[i].num,stu[i].name,</a:t>
            </a:r>
          </a:p>
          <a:p>
            <a:pPr defTabSz="363538" fontAlgn="auto">
              <a:spcBef>
                <a:spcPts val="0"/>
              </a:spcBef>
              <a:spcAft>
                <a:spcPts val="0"/>
              </a:spcAft>
              <a:defRPr/>
            </a:pPr>
            <a:r>
              <a:rPr lang="en-US" altLang="zh-CN" sz="1400"/>
              <a:t>		&amp;stu[i].score[0],&amp;stu[i].score[1],&amp;stu[i].score[2]);	 </a:t>
            </a:r>
            <a:r>
              <a:rPr lang="en-US" altLang="zh-CN" sz="1400">
                <a:solidFill>
                  <a:srgbClr val="008000"/>
                </a:solidFill>
              </a:rPr>
              <a:t>//</a:t>
            </a:r>
            <a:r>
              <a:rPr lang="zh-CN" altLang="en-US" sz="1400">
                <a:solidFill>
                  <a:srgbClr val="008000"/>
                </a:solidFill>
              </a:rPr>
              <a:t>输入数据</a:t>
            </a:r>
          </a:p>
          <a:p>
            <a:pPr defTabSz="363538" fontAlgn="auto">
              <a:spcBef>
                <a:spcPts val="0"/>
              </a:spcBef>
              <a:spcAft>
                <a:spcPts val="0"/>
              </a:spcAft>
              <a:defRPr/>
            </a:pPr>
            <a:r>
              <a:rPr lang="zh-CN" altLang="en-US" sz="1400"/>
              <a:t>		</a:t>
            </a:r>
            <a:r>
              <a:rPr lang="en-US" altLang="zh-CN" sz="1400"/>
              <a:t>stu[i].aver=(stu[i].score[0]+stu[i].score[1]+stu[i].score[2])/3.0;			</a:t>
            </a:r>
            <a:r>
              <a:rPr lang="en-US" altLang="zh-CN" sz="1400">
                <a:solidFill>
                  <a:srgbClr val="008000"/>
                </a:solidFill>
              </a:rPr>
              <a:t>//</a:t>
            </a:r>
            <a:r>
              <a:rPr lang="zh-CN" altLang="en-US" sz="1400">
                <a:solidFill>
                  <a:srgbClr val="008000"/>
                </a:solidFill>
              </a:rPr>
              <a:t>求平均成绩</a:t>
            </a:r>
          </a:p>
          <a:p>
            <a:pPr defTabSz="363538" fontAlgn="auto">
              <a:spcBef>
                <a:spcPts val="0"/>
              </a:spcBef>
              <a:spcAft>
                <a:spcPts val="0"/>
              </a:spcAft>
              <a:defRPr/>
            </a:pPr>
            <a:r>
              <a:rPr lang="zh-CN" altLang="en-US" sz="1400"/>
              <a:t>	</a:t>
            </a:r>
            <a:r>
              <a:rPr lang="en-US" altLang="zh-CN" sz="1400"/>
              <a:t>}</a:t>
            </a:r>
          </a:p>
          <a:p>
            <a:pPr defTabSz="363538" fontAlgn="auto">
              <a:spcBef>
                <a:spcPts val="0"/>
              </a:spcBef>
              <a:spcAft>
                <a:spcPts val="0"/>
              </a:spcAft>
              <a:defRPr/>
            </a:pPr>
            <a:r>
              <a:rPr lang="en-US" altLang="zh-CN" sz="1400"/>
              <a:t>}</a:t>
            </a:r>
          </a:p>
          <a:p>
            <a:pPr defTabSz="363538" fontAlgn="auto">
              <a:spcBef>
                <a:spcPts val="0"/>
              </a:spcBef>
              <a:spcAft>
                <a:spcPts val="0"/>
              </a:spcAft>
              <a:defRPr/>
            </a:pPr>
            <a:r>
              <a:rPr lang="en-US" altLang="zh-CN" sz="1400"/>
              <a:t>struct Student max(struct Student stu[])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fontAlgn="auto">
              <a:spcBef>
                <a:spcPts val="0"/>
              </a:spcBef>
              <a:spcAft>
                <a:spcPts val="0"/>
              </a:spcAft>
              <a:defRPr/>
            </a:pPr>
            <a:r>
              <a:rPr lang="en-US" altLang="zh-CN" sz="1400"/>
              <a:t>{	int i,m=0;			</a:t>
            </a:r>
            <a:r>
              <a:rPr lang="en-US" altLang="zh-CN" sz="1400">
                <a:solidFill>
                  <a:srgbClr val="008000"/>
                </a:solidFill>
              </a:rPr>
              <a:t>//</a:t>
            </a:r>
            <a:r>
              <a:rPr lang="zh-CN" altLang="en-US" sz="1400">
                <a:solidFill>
                  <a:srgbClr val="008000"/>
                </a:solidFill>
              </a:rPr>
              <a:t>用</a:t>
            </a:r>
            <a:r>
              <a:rPr lang="en-US" altLang="zh-CN" sz="1400">
                <a:solidFill>
                  <a:srgbClr val="008000"/>
                </a:solidFill>
              </a:rPr>
              <a:t>m</a:t>
            </a:r>
            <a:r>
              <a:rPr lang="zh-CN" altLang="en-US" sz="1400">
                <a:solidFill>
                  <a:srgbClr val="008000"/>
                </a:solidFill>
              </a:rPr>
              <a:t>存放成绩最高的学生在数组中的序号</a:t>
            </a:r>
          </a:p>
          <a:p>
            <a:pPr defTabSz="363538" fontAlgn="auto">
              <a:spcBef>
                <a:spcPts val="0"/>
              </a:spcBef>
              <a:spcAft>
                <a:spcPts val="0"/>
              </a:spcAft>
              <a:defRPr/>
            </a:pPr>
            <a:r>
              <a:rPr lang="zh-CN" altLang="en-US" sz="1400"/>
              <a:t>	</a:t>
            </a:r>
            <a:r>
              <a:rPr lang="en-US" altLang="zh-CN" sz="1400"/>
              <a:t>for(i=0;i&lt;N;i++)</a:t>
            </a:r>
          </a:p>
          <a:p>
            <a:pPr defTabSz="363538" fontAlgn="auto">
              <a:spcBef>
                <a:spcPts val="0"/>
              </a:spcBef>
              <a:spcAft>
                <a:spcPts val="0"/>
              </a:spcAft>
              <a:defRPr/>
            </a:pPr>
            <a:r>
              <a:rPr lang="en-US" altLang="zh-CN" sz="1400"/>
              <a:t>	if(stu[i].aver&gt;stu[m].aver) m=i;</a:t>
            </a:r>
          </a:p>
          <a:p>
            <a:pPr defTabSz="363538" fontAlgn="auto">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找出平均成绩最高的学生在数组中的序号</a:t>
            </a:r>
          </a:p>
          <a:p>
            <a:pPr defTabSz="363538" fontAlgn="auto">
              <a:spcBef>
                <a:spcPts val="0"/>
              </a:spcBef>
              <a:spcAft>
                <a:spcPts val="0"/>
              </a:spcAft>
              <a:defRPr/>
            </a:pPr>
            <a:r>
              <a:rPr lang="zh-CN" altLang="en-US" sz="1400"/>
              <a:t>	</a:t>
            </a:r>
            <a:r>
              <a:rPr lang="en-US" altLang="zh-CN" sz="1400"/>
              <a:t>return stu[m];		</a:t>
            </a:r>
            <a:r>
              <a:rPr lang="en-US" altLang="zh-CN" sz="1400">
                <a:solidFill>
                  <a:srgbClr val="008000"/>
                </a:solidFill>
              </a:rPr>
              <a:t>//</a:t>
            </a:r>
            <a:r>
              <a:rPr lang="zh-CN" altLang="en-US" sz="1400">
                <a:solidFill>
                  <a:srgbClr val="008000"/>
                </a:solidFill>
              </a:rPr>
              <a:t>返回包含该生信息的结构体元素</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void print(struct Student stud)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p>
          <a:p>
            <a:pPr defTabSz="363538" fontAlgn="auto">
              <a:spcBef>
                <a:spcPts val="0"/>
              </a:spcBef>
              <a:spcAft>
                <a:spcPts val="0"/>
              </a:spcAft>
              <a:defRPr/>
            </a:pPr>
            <a:r>
              <a:rPr lang="en-US" altLang="zh-CN" sz="1400"/>
              <a:t>{	printf("\n</a:t>
            </a:r>
            <a:r>
              <a:rPr lang="zh-CN" altLang="en-US" sz="1400"/>
              <a:t>成绩最高的学生是</a:t>
            </a:r>
            <a:r>
              <a:rPr lang="en-US" altLang="zh-CN" sz="1400"/>
              <a:t>:\n");</a:t>
            </a:r>
          </a:p>
          <a:p>
            <a:pPr defTabSz="363538" fontAlgn="auto">
              <a:spcBef>
                <a:spcPts val="0"/>
              </a:spcBef>
              <a:spcAft>
                <a:spcPts val="0"/>
              </a:spcAft>
              <a:defRPr/>
            </a:pPr>
            <a:r>
              <a:rPr lang="en-US" altLang="zh-CN" sz="1400"/>
              <a:t>	printf("</a:t>
            </a:r>
            <a:r>
              <a:rPr lang="zh-CN" altLang="en-US" sz="1400"/>
              <a:t>学号</a:t>
            </a:r>
            <a:r>
              <a:rPr lang="en-US" altLang="zh-CN" sz="1400"/>
              <a:t>:%d\n</a:t>
            </a:r>
            <a:r>
              <a:rPr lang="zh-CN" altLang="en-US" sz="1400"/>
              <a:t>姓名</a:t>
            </a:r>
            <a:r>
              <a:rPr lang="en-US" altLang="zh-CN" sz="1400"/>
              <a:t>:%s\n</a:t>
            </a:r>
            <a:r>
              <a:rPr lang="zh-CN" altLang="en-US" sz="1400"/>
              <a:t>三门课成绩</a:t>
            </a:r>
            <a:r>
              <a:rPr lang="en-US" altLang="zh-CN" sz="1400"/>
              <a:t>:%5.1f,%5.1f,%5.1f\n</a:t>
            </a:r>
            <a:r>
              <a:rPr lang="zh-CN" altLang="en-US" sz="1400"/>
              <a:t>平均成绩</a:t>
            </a:r>
            <a:r>
              <a:rPr lang="en-US" altLang="zh-CN" sz="1400"/>
              <a:t>: %6.2f\n",stud.num,stud.name,stud.score[0],stud.score[1],stud.score[2],stud.aver);</a:t>
            </a:r>
          </a:p>
          <a:p>
            <a:pPr defTabSz="363538" fontAlgn="auto">
              <a:spcBef>
                <a:spcPts val="0"/>
              </a:spcBef>
              <a:spcAft>
                <a:spcPts val="0"/>
              </a:spcAft>
              <a:defRPr/>
            </a:pPr>
            <a:r>
              <a:rPr lang="en-US" altLang="zh-CN" sz="1400"/>
              <a:t>}</a:t>
            </a:r>
            <a:endParaRPr lang="zh-CN" altLang="en-US" sz="1400" b="1" dirty="0">
              <a:solidFill>
                <a:srgbClr val="008000"/>
              </a:solidFill>
            </a:endParaRPr>
          </a:p>
        </p:txBody>
      </p:sp>
      <p:pic>
        <p:nvPicPr>
          <p:cNvPr id="44036" name="图片 3"/>
          <p:cNvPicPr>
            <a:picLocks noChangeAspect="1"/>
          </p:cNvPicPr>
          <p:nvPr/>
        </p:nvPicPr>
        <p:blipFill>
          <a:blip r:embed="rId15"/>
          <a:srcRect/>
          <a:stretch>
            <a:fillRect/>
          </a:stretch>
        </p:blipFill>
        <p:spPr bwMode="auto">
          <a:xfrm>
            <a:off x="8985250" y="239713"/>
            <a:ext cx="2844800" cy="1562100"/>
          </a:xfrm>
          <a:prstGeom prst="rect">
            <a:avLst/>
          </a:prstGeom>
          <a:noFill/>
          <a:ln w="9525">
            <a:noFill/>
            <a:miter lim="800000"/>
            <a:headEnd/>
            <a:tailEnd/>
          </a:ln>
        </p:spPr>
      </p:pic>
      <p:cxnSp>
        <p:nvCxnSpPr>
          <p:cNvPr id="14" name="直接连接符 13">
            <a:extLst>
              <a:ext uri="{FF2B5EF4-FFF2-40B4-BE49-F238E27FC236}"/>
            </a:extLst>
          </p:cNvPr>
          <p:cNvCxnSpPr>
            <a:cxnSpLocks/>
          </p:cNvCxnSpPr>
          <p:nvPr/>
        </p:nvCxnSpPr>
        <p:spPr>
          <a:xfrm>
            <a:off x="5784850" y="1828800"/>
            <a:ext cx="0" cy="4551363"/>
          </a:xfrm>
          <a:prstGeom prst="line">
            <a:avLst/>
          </a:prstGeom>
        </p:spPr>
        <p:style>
          <a:lnRef idx="1">
            <a:schemeClr val="accent1"/>
          </a:lnRef>
          <a:fillRef idx="0">
            <a:schemeClr val="accent1"/>
          </a:fillRef>
          <a:effectRef idx="0">
            <a:schemeClr val="accent1"/>
          </a:effectRef>
          <a:fontRef idx="minor">
            <a:schemeClr val="tx1"/>
          </a:fontRef>
        </p:style>
      </p:cxnSp>
      <p:grpSp>
        <p:nvGrpSpPr>
          <p:cNvPr id="44038" name="组合 14"/>
          <p:cNvGrpSpPr>
            <a:grpSpLocks/>
          </p:cNvGrpSpPr>
          <p:nvPr/>
        </p:nvGrpSpPr>
        <p:grpSpPr bwMode="auto">
          <a:xfrm>
            <a:off x="5622925" y="2414588"/>
            <a:ext cx="325438" cy="260350"/>
            <a:chOff x="5926033" y="1926699"/>
            <a:chExt cx="325496" cy="260107"/>
          </a:xfrm>
        </p:grpSpPr>
        <p:sp>
          <p:nvSpPr>
            <p:cNvPr id="18"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4">
              <a:extLst>
                <a:ext uri="{FF2B5EF4-FFF2-40B4-BE49-F238E27FC236}"/>
              </a:extLst>
            </p:cNvPr>
            <p:cNvSpPr/>
            <p:nvPr>
              <p:custDataLst>
                <p:tags r:id="rId9"/>
              </p:custDataLst>
            </p:nvPr>
          </p:nvSpPr>
          <p:spPr>
            <a:xfrm>
              <a:off x="5960964" y="1940973"/>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5"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6" name="MH_Other_7">
              <a:extLst>
                <a:ext uri="{FF2B5EF4-FFF2-40B4-BE49-F238E27FC236}"/>
              </a:extLst>
            </p:cNvPr>
            <p:cNvSpPr/>
            <p:nvPr>
              <p:custDataLst>
                <p:tags r:id="rId12"/>
              </p:custDataLst>
            </p:nvPr>
          </p:nvSpPr>
          <p:spPr>
            <a:xfrm>
              <a:off x="5960964" y="2115435"/>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44039" name="组合 26"/>
          <p:cNvGrpSpPr>
            <a:grpSpLocks/>
          </p:cNvGrpSpPr>
          <p:nvPr/>
        </p:nvGrpSpPr>
        <p:grpSpPr bwMode="auto">
          <a:xfrm>
            <a:off x="5622925" y="5489575"/>
            <a:ext cx="325438" cy="258763"/>
            <a:chOff x="5926033" y="5434781"/>
            <a:chExt cx="325496" cy="260106"/>
          </a:xfrm>
        </p:grpSpPr>
        <p:sp>
          <p:nvSpPr>
            <p:cNvPr id="28"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10">
              <a:extLst>
                <a:ext uri="{FF2B5EF4-FFF2-40B4-BE49-F238E27FC236}"/>
              </a:extLst>
            </p:cNvPr>
            <p:cNvSpPr/>
            <p:nvPr>
              <p:custDataLst>
                <p:tags r:id="rId3"/>
              </p:custDataLst>
            </p:nvPr>
          </p:nvSpPr>
          <p:spPr>
            <a:xfrm>
              <a:off x="5960964" y="5449143"/>
              <a:ext cx="269923" cy="52659"/>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2"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3"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4" name="MH_Other_13">
              <a:extLst>
                <a:ext uri="{FF2B5EF4-FFF2-40B4-BE49-F238E27FC236}"/>
              </a:extLst>
            </p:cNvPr>
            <p:cNvSpPr/>
            <p:nvPr>
              <p:custDataLst>
                <p:tags r:id="rId6"/>
              </p:custDataLst>
            </p:nvPr>
          </p:nvSpPr>
          <p:spPr>
            <a:xfrm>
              <a:off x="5960964" y="5623078"/>
              <a:ext cx="269923" cy="5425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ctrTitle"/>
          </p:nvPr>
        </p:nvSpPr>
        <p:spPr/>
        <p:txBody>
          <a:bodyPr/>
          <a:lstStyle/>
          <a:p>
            <a:r>
              <a:rPr lang="en-US" altLang="zh-CN" smtClean="0"/>
              <a:t>*</a:t>
            </a:r>
            <a:r>
              <a:rPr lang="zh-CN" altLang="en-US" smtClean="0"/>
              <a:t>用指针处理链表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563563" y="558800"/>
            <a:ext cx="10515600" cy="954088"/>
          </a:xfrm>
        </p:spPr>
        <p:txBody>
          <a:bodyPr/>
          <a:lstStyle/>
          <a:p>
            <a:r>
              <a:rPr lang="zh-CN" altLang="en-US" smtClean="0"/>
              <a:t>什么是链表 </a:t>
            </a:r>
          </a:p>
        </p:txBody>
      </p:sp>
      <p:sp>
        <p:nvSpPr>
          <p:cNvPr id="14" name="MH_Desc_1"/>
          <p:cNvSpPr/>
          <p:nvPr>
            <p:custDataLst>
              <p:tags r:id="rId1"/>
            </p:custDataLst>
          </p:nvPr>
        </p:nvSpPr>
        <p:spPr>
          <a:xfrm>
            <a:off x="563563" y="1392238"/>
            <a:ext cx="10748962" cy="4740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zh-CN" altLang="en-US">
                <a:solidFill>
                  <a:schemeClr val="tx1"/>
                </a:solidFill>
              </a:rPr>
              <a:t>链表是一种常见的重要的数据结构。它是动态地进行存储分配的一种结构。</a:t>
            </a:r>
            <a:endParaRPr lang="en-US" altLang="zh-CN">
              <a:solidFill>
                <a:schemeClr val="tx1"/>
              </a:solidFill>
            </a:endParaRPr>
          </a:p>
          <a:p>
            <a:pPr algn="just" fontAlgn="auto">
              <a:lnSpc>
                <a:spcPct val="120000"/>
              </a:lnSpc>
              <a:spcBef>
                <a:spcPts val="600"/>
              </a:spcBef>
              <a:spcAft>
                <a:spcPts val="600"/>
              </a:spcAft>
              <a:defRPr/>
            </a:pPr>
            <a:endParaRPr lang="en-US" altLang="zh-CN">
              <a:solidFill>
                <a:schemeClr val="tx1"/>
              </a:solidFill>
            </a:endParaRPr>
          </a:p>
          <a:p>
            <a:pPr algn="just" fontAlgn="auto">
              <a:lnSpc>
                <a:spcPct val="120000"/>
              </a:lnSpc>
              <a:spcBef>
                <a:spcPts val="600"/>
              </a:spcBef>
              <a:spcAft>
                <a:spcPts val="600"/>
              </a:spcAft>
              <a:defRPr/>
            </a:pPr>
            <a:endParaRPr lang="en-US" altLang="zh-CN">
              <a:solidFill>
                <a:schemeClr val="tx1"/>
              </a:solidFill>
            </a:endParaRPr>
          </a:p>
          <a:p>
            <a:pPr algn="just" fontAlgn="auto">
              <a:lnSpc>
                <a:spcPct val="120000"/>
              </a:lnSpc>
              <a:spcBef>
                <a:spcPts val="600"/>
              </a:spcBef>
              <a:spcAft>
                <a:spcPts val="600"/>
              </a:spcAft>
              <a:defRPr/>
            </a:pPr>
            <a:endParaRPr lang="en-US" altLang="zh-CN">
              <a:solidFill>
                <a:schemeClr val="tx1"/>
              </a:solidFill>
            </a:endParaRPr>
          </a:p>
          <a:p>
            <a:pPr algn="just" fontAlgn="auto">
              <a:lnSpc>
                <a:spcPct val="120000"/>
              </a:lnSpc>
              <a:spcBef>
                <a:spcPts val="600"/>
              </a:spcBef>
              <a:spcAft>
                <a:spcPts val="600"/>
              </a:spcAft>
              <a:defRPr/>
            </a:pPr>
            <a:r>
              <a:rPr lang="zh-CN" altLang="en-US">
                <a:solidFill>
                  <a:schemeClr val="tx1"/>
                </a:solidFill>
              </a:rPr>
              <a:t>链表有一个“</a:t>
            </a:r>
            <a:r>
              <a:rPr lang="zh-CN" altLang="en-US" b="1">
                <a:solidFill>
                  <a:schemeClr val="tx1"/>
                </a:solidFill>
              </a:rPr>
              <a:t>头指针</a:t>
            </a:r>
            <a:r>
              <a:rPr lang="zh-CN" altLang="en-US">
                <a:solidFill>
                  <a:schemeClr val="tx1"/>
                </a:solidFill>
              </a:rPr>
              <a:t>”变量，图中以</a:t>
            </a:r>
            <a:r>
              <a:rPr lang="en-US" altLang="zh-CN">
                <a:solidFill>
                  <a:schemeClr val="tx1"/>
                </a:solidFill>
              </a:rPr>
              <a:t>head</a:t>
            </a:r>
            <a:r>
              <a:rPr lang="zh-CN" altLang="en-US">
                <a:solidFill>
                  <a:schemeClr val="tx1"/>
                </a:solidFill>
              </a:rPr>
              <a:t>表示，它存放一个地址，该地址指向一个元素。</a:t>
            </a:r>
            <a:endParaRPr lang="en-US" altLang="zh-CN">
              <a:solidFill>
                <a:schemeClr val="tx1"/>
              </a:solidFill>
            </a:endParaRPr>
          </a:p>
          <a:p>
            <a:pPr algn="just" fontAlgn="auto">
              <a:lnSpc>
                <a:spcPct val="120000"/>
              </a:lnSpc>
              <a:spcBef>
                <a:spcPts val="600"/>
              </a:spcBef>
              <a:spcAft>
                <a:spcPts val="600"/>
              </a:spcAft>
              <a:defRPr/>
            </a:pPr>
            <a:r>
              <a:rPr lang="zh-CN" altLang="en-US">
                <a:solidFill>
                  <a:schemeClr val="tx1"/>
                </a:solidFill>
              </a:rPr>
              <a:t>链表中每一个元素称为“</a:t>
            </a:r>
            <a:r>
              <a:rPr lang="zh-CN" altLang="en-US" b="1">
                <a:solidFill>
                  <a:schemeClr val="tx1"/>
                </a:solidFill>
              </a:rPr>
              <a:t>结点</a:t>
            </a:r>
            <a:r>
              <a:rPr lang="zh-CN" altLang="en-US">
                <a:solidFill>
                  <a:schemeClr val="tx1"/>
                </a:solidFill>
              </a:rPr>
              <a:t>”，每个结点都应包括两个部分：</a:t>
            </a:r>
            <a:endParaRPr lang="en-US" altLang="zh-CN">
              <a:solidFill>
                <a:schemeClr val="tx1"/>
              </a:solidFill>
            </a:endParaRPr>
          </a:p>
          <a:p>
            <a:pPr algn="just" fontAlgn="auto">
              <a:lnSpc>
                <a:spcPct val="120000"/>
              </a:lnSpc>
              <a:spcBef>
                <a:spcPts val="600"/>
              </a:spcBef>
              <a:spcAft>
                <a:spcPts val="600"/>
              </a:spcAft>
              <a:defRPr/>
            </a:pPr>
            <a:r>
              <a:rPr lang="zh-CN" altLang="en-US">
                <a:solidFill>
                  <a:schemeClr val="tx1"/>
                </a:solidFill>
              </a:rPr>
              <a:t> </a:t>
            </a:r>
            <a:r>
              <a:rPr lang="en-US" altLang="zh-CN">
                <a:solidFill>
                  <a:schemeClr val="tx1"/>
                </a:solidFill>
              </a:rPr>
              <a:t>(1) </a:t>
            </a:r>
            <a:r>
              <a:rPr lang="zh-CN" altLang="en-US">
                <a:solidFill>
                  <a:schemeClr val="tx1"/>
                </a:solidFill>
              </a:rPr>
              <a:t>用户需要用的实际数据；</a:t>
            </a:r>
            <a:endParaRPr lang="en-US" altLang="zh-CN">
              <a:solidFill>
                <a:schemeClr val="tx1"/>
              </a:solidFill>
            </a:endParaRPr>
          </a:p>
          <a:p>
            <a:pPr algn="just" fontAlgn="auto">
              <a:lnSpc>
                <a:spcPct val="120000"/>
              </a:lnSpc>
              <a:spcBef>
                <a:spcPts val="600"/>
              </a:spcBef>
              <a:spcAft>
                <a:spcPts val="600"/>
              </a:spcAft>
              <a:defRPr/>
            </a:pPr>
            <a:r>
              <a:rPr lang="zh-CN" altLang="en-US">
                <a:solidFill>
                  <a:schemeClr val="tx1"/>
                </a:solidFill>
              </a:rPr>
              <a:t> </a:t>
            </a:r>
            <a:r>
              <a:rPr lang="en-US" altLang="zh-CN">
                <a:solidFill>
                  <a:schemeClr val="tx1"/>
                </a:solidFill>
              </a:rPr>
              <a:t>(2) </a:t>
            </a:r>
            <a:r>
              <a:rPr lang="zh-CN" altLang="en-US">
                <a:solidFill>
                  <a:schemeClr val="tx1"/>
                </a:solidFill>
              </a:rPr>
              <a:t>下一个结点的地址。</a:t>
            </a:r>
            <a:endParaRPr lang="en-US" altLang="zh-CN">
              <a:solidFill>
                <a:schemeClr val="tx1"/>
              </a:solidFill>
            </a:endParaRPr>
          </a:p>
          <a:p>
            <a:pPr algn="just" fontAlgn="auto">
              <a:lnSpc>
                <a:spcPct val="120000"/>
              </a:lnSpc>
              <a:spcBef>
                <a:spcPts val="600"/>
              </a:spcBef>
              <a:spcAft>
                <a:spcPts val="600"/>
              </a:spcAft>
              <a:defRPr/>
            </a:pPr>
            <a:r>
              <a:rPr lang="en-US" altLang="zh-CN">
                <a:solidFill>
                  <a:schemeClr val="tx1"/>
                </a:solidFill>
              </a:rPr>
              <a:t>head</a:t>
            </a:r>
            <a:r>
              <a:rPr lang="zh-CN" altLang="en-US">
                <a:solidFill>
                  <a:schemeClr val="tx1"/>
                </a:solidFill>
              </a:rPr>
              <a:t>指向第</a:t>
            </a:r>
            <a:r>
              <a:rPr lang="en-US" altLang="zh-CN">
                <a:solidFill>
                  <a:schemeClr val="tx1"/>
                </a:solidFill>
              </a:rPr>
              <a:t>1</a:t>
            </a:r>
            <a:r>
              <a:rPr lang="zh-CN" altLang="en-US">
                <a:solidFill>
                  <a:schemeClr val="tx1"/>
                </a:solidFill>
              </a:rPr>
              <a:t>个元素，第</a:t>
            </a:r>
            <a:r>
              <a:rPr lang="en-US" altLang="zh-CN">
                <a:solidFill>
                  <a:schemeClr val="tx1"/>
                </a:solidFill>
              </a:rPr>
              <a:t>1</a:t>
            </a:r>
            <a:r>
              <a:rPr lang="zh-CN" altLang="en-US">
                <a:solidFill>
                  <a:schemeClr val="tx1"/>
                </a:solidFill>
              </a:rPr>
              <a:t>个元素又指向第</a:t>
            </a:r>
            <a:r>
              <a:rPr lang="en-US" altLang="zh-CN">
                <a:solidFill>
                  <a:schemeClr val="tx1"/>
                </a:solidFill>
              </a:rPr>
              <a:t>2</a:t>
            </a:r>
            <a:r>
              <a:rPr lang="zh-CN" altLang="en-US">
                <a:solidFill>
                  <a:schemeClr val="tx1"/>
                </a:solidFill>
              </a:rPr>
              <a:t>个元素</a:t>
            </a:r>
            <a:r>
              <a:rPr lang="en-US" altLang="zh-CN">
                <a:solidFill>
                  <a:schemeClr val="tx1"/>
                </a:solidFill>
              </a:rPr>
              <a:t>……</a:t>
            </a:r>
            <a:r>
              <a:rPr lang="zh-CN" altLang="en-US">
                <a:solidFill>
                  <a:schemeClr val="tx1"/>
                </a:solidFill>
              </a:rPr>
              <a:t>直到最后一个元素，该元素不再指向其他元素，它称为“</a:t>
            </a:r>
            <a:r>
              <a:rPr lang="zh-CN" altLang="en-US" b="1">
                <a:solidFill>
                  <a:schemeClr val="tx1"/>
                </a:solidFill>
              </a:rPr>
              <a:t>表尾</a:t>
            </a:r>
            <a:r>
              <a:rPr lang="zh-CN" altLang="en-US">
                <a:solidFill>
                  <a:schemeClr val="tx1"/>
                </a:solidFill>
              </a:rPr>
              <a:t>”，它的地址部分放一个“</a:t>
            </a:r>
            <a:r>
              <a:rPr lang="en-US" altLang="zh-CN" b="1">
                <a:solidFill>
                  <a:schemeClr val="tx1"/>
                </a:solidFill>
              </a:rPr>
              <a:t>NULL</a:t>
            </a:r>
            <a:r>
              <a:rPr lang="en-US" altLang="zh-CN">
                <a:solidFill>
                  <a:schemeClr val="tx1"/>
                </a:solidFill>
              </a:rPr>
              <a:t>”</a:t>
            </a:r>
            <a:r>
              <a:rPr lang="zh-CN" altLang="en-US">
                <a:solidFill>
                  <a:schemeClr val="tx1"/>
                </a:solidFill>
              </a:rPr>
              <a:t>（表示“空地址”），链表到此结束。</a:t>
            </a:r>
          </a:p>
        </p:txBody>
      </p:sp>
      <p:graphicFrame>
        <p:nvGraphicFramePr>
          <p:cNvPr id="4" name="表格 3"/>
          <p:cNvGraphicFramePr>
            <a:graphicFrameLocks noGrp="1"/>
          </p:cNvGraphicFramePr>
          <p:nvPr/>
        </p:nvGraphicFramePr>
        <p:xfrm>
          <a:off x="2565400" y="1952625"/>
          <a:ext cx="6473825" cy="1111250"/>
        </p:xfrm>
        <a:graphic>
          <a:graphicData uri="http://schemas.openxmlformats.org/drawingml/2006/table">
            <a:tbl>
              <a:tblPr>
                <a:tableStyleId>{5C22544A-7EE6-4342-B048-85BDC9FD1C3A}</a:tableStyleId>
              </a:tblPr>
              <a:tblGrid>
                <a:gridCol w="719372">
                  <a:extLst>
                    <a:ext uri="{9D8B030D-6E8A-4147-A177-3AD203B41FA5}"/>
                  </a:extLst>
                </a:gridCol>
                <a:gridCol w="719372">
                  <a:extLst>
                    <a:ext uri="{9D8B030D-6E8A-4147-A177-3AD203B41FA5}"/>
                  </a:extLst>
                </a:gridCol>
                <a:gridCol w="719372">
                  <a:extLst>
                    <a:ext uri="{9D8B030D-6E8A-4147-A177-3AD203B41FA5}"/>
                  </a:extLst>
                </a:gridCol>
                <a:gridCol w="719372">
                  <a:extLst>
                    <a:ext uri="{9D8B030D-6E8A-4147-A177-3AD203B41FA5}"/>
                  </a:extLst>
                </a:gridCol>
                <a:gridCol w="719372">
                  <a:extLst>
                    <a:ext uri="{9D8B030D-6E8A-4147-A177-3AD203B41FA5}"/>
                  </a:extLst>
                </a:gridCol>
                <a:gridCol w="719372">
                  <a:extLst>
                    <a:ext uri="{9D8B030D-6E8A-4147-A177-3AD203B41FA5}"/>
                  </a:extLst>
                </a:gridCol>
                <a:gridCol w="719372">
                  <a:extLst>
                    <a:ext uri="{9D8B030D-6E8A-4147-A177-3AD203B41FA5}"/>
                  </a:extLst>
                </a:gridCol>
                <a:gridCol w="719372">
                  <a:extLst>
                    <a:ext uri="{9D8B030D-6E8A-4147-A177-3AD203B41FA5}"/>
                  </a:extLst>
                </a:gridCol>
                <a:gridCol w="719372">
                  <a:extLst>
                    <a:ext uri="{9D8B030D-6E8A-4147-A177-3AD203B41FA5}"/>
                  </a:extLst>
                </a:gridCol>
              </a:tblGrid>
              <a:tr h="370840">
                <a:tc>
                  <a:txBody>
                    <a:bodyPr/>
                    <a:lstStyle/>
                    <a:p>
                      <a:pPr algn="ctr"/>
                      <a:r>
                        <a:rPr lang="en-US" altLang="zh-CN" sz="1600"/>
                        <a:t>head</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1249</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1356</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1475</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1021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rowSpan="2">
                  <a:txBody>
                    <a:bodyPr/>
                    <a:lstStyle/>
                    <a:p>
                      <a:pPr algn="ctr"/>
                      <a:r>
                        <a:rPr lang="en-US" altLang="zh-CN" sz="1600"/>
                        <a:t>1249</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D</a:t>
                      </a:r>
                      <a:endParaRPr lang="zh-CN" altLang="en-US" sz="1600"/>
                    </a:p>
                  </a:txBody>
                  <a:tcPr anchor="ctr">
                    <a:lnL w="12700" cmpd="sng">
                      <a:noFill/>
                    </a:lnL>
                    <a:lnT w="12700" cmpd="sng">
                      <a:noFill/>
                    </a:lnT>
                  </a:tcPr>
                </a:tc>
                <a:extLst>
                  <a:ext uri="{0D108BD9-81ED-4DB2-BD59-A6C34878D82A}"/>
                </a:extLst>
              </a:tr>
              <a:tr h="370840">
                <a:tc vMerge="1">
                  <a:txBody>
                    <a:bodyPr/>
                    <a:lstStyle/>
                    <a:p>
                      <a:pPr algn="ctr"/>
                      <a:endParaRPr lang="zh-CN" altLang="en-US" sz="1600"/>
                    </a:p>
                  </a:txBody>
                  <a:tcPr anchor="ctr">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1356</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1475</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1021</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NULL</a:t>
                      </a:r>
                      <a:endParaRPr lang="zh-CN" altLang="en-US" sz="1600"/>
                    </a:p>
                  </a:txBody>
                  <a:tcPr anchor="ctr">
                    <a:lnL w="12700" cmpd="sng">
                      <a:noFill/>
                    </a:lnL>
                  </a:tcPr>
                </a:tc>
                <a:extLst>
                  <a:ext uri="{0D108BD9-81ED-4DB2-BD59-A6C34878D82A}"/>
                </a:extLst>
              </a:tr>
            </a:tbl>
          </a:graphicData>
        </a:graphic>
      </p:graphicFrame>
      <p:cxnSp>
        <p:nvCxnSpPr>
          <p:cNvPr id="6" name="直接箭头连接符 5"/>
          <p:cNvCxnSpPr/>
          <p:nvPr/>
        </p:nvCxnSpPr>
        <p:spPr>
          <a:xfrm>
            <a:off x="3270250" y="2536825"/>
            <a:ext cx="725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flipV="1">
            <a:off x="4721225" y="2508250"/>
            <a:ext cx="735013" cy="346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6145213" y="2508250"/>
            <a:ext cx="735012" cy="346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V="1">
            <a:off x="7564438" y="2508250"/>
            <a:ext cx="735012" cy="346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563563" y="558800"/>
            <a:ext cx="10515600" cy="954088"/>
          </a:xfrm>
        </p:spPr>
        <p:txBody>
          <a:bodyPr/>
          <a:lstStyle/>
          <a:p>
            <a:r>
              <a:rPr lang="zh-CN" altLang="en-US" smtClean="0"/>
              <a:t>什么是链表 </a:t>
            </a:r>
          </a:p>
        </p:txBody>
      </p:sp>
      <p:sp>
        <p:nvSpPr>
          <p:cNvPr id="14" name="MH_Desc_1"/>
          <p:cNvSpPr/>
          <p:nvPr>
            <p:custDataLst>
              <p:tags r:id="rId1"/>
            </p:custDataLst>
          </p:nvPr>
        </p:nvSpPr>
        <p:spPr>
          <a:xfrm>
            <a:off x="563563" y="1392238"/>
            <a:ext cx="10748962" cy="4740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zh-CN" altLang="en-US">
                <a:solidFill>
                  <a:schemeClr val="tx1"/>
                </a:solidFill>
              </a:rPr>
              <a:t>可以用结构体变量建立链表。一个结构体变量包含若干成员，这些成员可以是数值类型、字符类型、数组类型，也可以是指针类型。用指针类型成员来存放下一个结点的地址。</a:t>
            </a:r>
          </a:p>
        </p:txBody>
      </p:sp>
      <p:sp>
        <p:nvSpPr>
          <p:cNvPr id="9" name="圆角矩形 8">
            <a:extLst>
              <a:ext uri="{FF2B5EF4-FFF2-40B4-BE49-F238E27FC236}"/>
            </a:extLst>
          </p:cNvPr>
          <p:cNvSpPr/>
          <p:nvPr/>
        </p:nvSpPr>
        <p:spPr>
          <a:xfrm>
            <a:off x="427038" y="2270125"/>
            <a:ext cx="6227762" cy="1984375"/>
          </a:xfrm>
          <a:prstGeom prst="roundRect">
            <a:avLst>
              <a:gd name="adj" fmla="val 286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50000"/>
              </a:lnSpc>
              <a:spcBef>
                <a:spcPts val="0"/>
              </a:spcBef>
              <a:spcAft>
                <a:spcPts val="0"/>
              </a:spcAft>
              <a:defRPr/>
            </a:pPr>
            <a:r>
              <a:rPr lang="en-US" altLang="zh-CN" sz="1600"/>
              <a:t>struct Student</a:t>
            </a:r>
          </a:p>
          <a:p>
            <a:pPr defTabSz="363538" fontAlgn="auto">
              <a:lnSpc>
                <a:spcPct val="150000"/>
              </a:lnSpc>
              <a:spcBef>
                <a:spcPts val="0"/>
              </a:spcBef>
              <a:spcAft>
                <a:spcPts val="0"/>
              </a:spcAft>
              <a:defRPr/>
            </a:pPr>
            <a:r>
              <a:rPr lang="en-US" altLang="zh-CN" sz="1600"/>
              <a:t>{	int num;</a:t>
            </a:r>
          </a:p>
          <a:p>
            <a:pPr defTabSz="363538" fontAlgn="auto">
              <a:lnSpc>
                <a:spcPct val="150000"/>
              </a:lnSpc>
              <a:spcBef>
                <a:spcPts val="0"/>
              </a:spcBef>
              <a:spcAft>
                <a:spcPts val="0"/>
              </a:spcAft>
              <a:defRPr/>
            </a:pPr>
            <a:r>
              <a:rPr lang="en-US" altLang="zh-CN" sz="1600"/>
              <a:t>	float score;</a:t>
            </a:r>
          </a:p>
          <a:p>
            <a:pPr defTabSz="363538" fontAlgn="auto">
              <a:lnSpc>
                <a:spcPct val="150000"/>
              </a:lnSpc>
              <a:spcBef>
                <a:spcPts val="0"/>
              </a:spcBef>
              <a:spcAft>
                <a:spcPts val="0"/>
              </a:spcAft>
              <a:defRPr/>
            </a:pPr>
            <a:r>
              <a:rPr lang="en-US" altLang="zh-CN" sz="1600"/>
              <a:t>	struct Student *next; 	</a:t>
            </a:r>
            <a:r>
              <a:rPr lang="en-US" altLang="zh-CN" sz="1600">
                <a:solidFill>
                  <a:srgbClr val="008000"/>
                </a:solidFill>
              </a:rPr>
              <a:t>//next</a:t>
            </a:r>
            <a:r>
              <a:rPr lang="zh-CN" altLang="en-US" sz="1600">
                <a:solidFill>
                  <a:srgbClr val="008000"/>
                </a:solidFill>
              </a:rPr>
              <a:t>是指针变量，指向结构体变量</a:t>
            </a:r>
          </a:p>
          <a:p>
            <a:pPr defTabSz="363538" fontAlgn="auto">
              <a:lnSpc>
                <a:spcPct val="150000"/>
              </a:lnSpc>
              <a:spcBef>
                <a:spcPts val="0"/>
              </a:spcBef>
              <a:spcAft>
                <a:spcPts val="0"/>
              </a:spcAft>
              <a:defRPr/>
            </a:pPr>
            <a:r>
              <a:rPr lang="en-US" altLang="zh-CN" sz="1600"/>
              <a:t>};</a:t>
            </a:r>
            <a:r>
              <a:rPr lang="zh-CN" altLang="en-US" sz="1600"/>
              <a:t> </a:t>
            </a:r>
            <a:endParaRPr lang="zh-CN" altLang="en-US" sz="1600" b="1" dirty="0">
              <a:solidFill>
                <a:srgbClr val="008000"/>
              </a:solidFill>
            </a:endParaRPr>
          </a:p>
        </p:txBody>
      </p:sp>
      <p:graphicFrame>
        <p:nvGraphicFramePr>
          <p:cNvPr id="3" name="表格 2"/>
          <p:cNvGraphicFramePr>
            <a:graphicFrameLocks noGrp="1"/>
          </p:cNvGraphicFramePr>
          <p:nvPr/>
        </p:nvGraphicFramePr>
        <p:xfrm>
          <a:off x="6654800" y="2649538"/>
          <a:ext cx="4335463" cy="1112837"/>
        </p:xfrm>
        <a:graphic>
          <a:graphicData uri="http://schemas.openxmlformats.org/drawingml/2006/table">
            <a:tbl>
              <a:tblPr>
                <a:tableStyleId>{5C22544A-7EE6-4342-B048-85BDC9FD1C3A}</a:tableStyleId>
              </a:tblPr>
              <a:tblGrid>
                <a:gridCol w="722612">
                  <a:extLst>
                    <a:ext uri="{9D8B030D-6E8A-4147-A177-3AD203B41FA5}"/>
                  </a:extLst>
                </a:gridCol>
                <a:gridCol w="722612">
                  <a:extLst>
                    <a:ext uri="{9D8B030D-6E8A-4147-A177-3AD203B41FA5}"/>
                  </a:extLst>
                </a:gridCol>
                <a:gridCol w="722612">
                  <a:extLst>
                    <a:ext uri="{9D8B030D-6E8A-4147-A177-3AD203B41FA5}"/>
                  </a:extLst>
                </a:gridCol>
                <a:gridCol w="722612">
                  <a:extLst>
                    <a:ext uri="{9D8B030D-6E8A-4147-A177-3AD203B41FA5}"/>
                  </a:extLst>
                </a:gridCol>
                <a:gridCol w="722612">
                  <a:extLst>
                    <a:ext uri="{9D8B030D-6E8A-4147-A177-3AD203B41FA5}"/>
                  </a:extLst>
                </a:gridCol>
                <a:gridCol w="722612">
                  <a:extLst>
                    <a:ext uri="{9D8B030D-6E8A-4147-A177-3AD203B41FA5}"/>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10107</a:t>
                      </a:r>
                      <a:endParaRPr lang="zh-CN" altLang="en-US" sz="1600"/>
                    </a:p>
                  </a:txBody>
                  <a:tcPr>
                    <a:lnL w="12700" cmpd="sng">
                      <a:noFill/>
                    </a:lnL>
                  </a:tcPr>
                </a:tc>
                <a:extLst>
                  <a:ext uri="{0D108BD9-81ED-4DB2-BD59-A6C34878D82A}"/>
                </a:extLst>
              </a:tr>
              <a:tr h="370840">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85</a:t>
                      </a:r>
                      <a:endParaRPr lang="zh-CN" altLang="en-US" sz="1600"/>
                    </a:p>
                  </a:txBody>
                  <a:tcPr>
                    <a:lnL w="12700" cmpd="sng">
                      <a:noFill/>
                    </a:lnL>
                  </a:tcPr>
                </a:tc>
                <a:extLst>
                  <a:ext uri="{0D108BD9-81ED-4DB2-BD59-A6C34878D82A}"/>
                </a:extLst>
              </a:tr>
              <a:tr h="370840">
                <a:tc>
                  <a:txBody>
                    <a:bodyPr/>
                    <a:lstStyle/>
                    <a:p>
                      <a:pPr algn="ctr"/>
                      <a:r>
                        <a:rPr lang="en-US" altLang="zh-CN" sz="160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extLst>
              </a:tr>
            </a:tbl>
          </a:graphicData>
        </a:graphic>
      </p:graphicFrame>
      <p:cxnSp>
        <p:nvCxnSpPr>
          <p:cNvPr id="11" name="肘形连接符 10"/>
          <p:cNvCxnSpPr/>
          <p:nvPr/>
        </p:nvCxnSpPr>
        <p:spPr>
          <a:xfrm flipV="1">
            <a:off x="7872413" y="2782888"/>
            <a:ext cx="949325" cy="825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9302750" y="2759075"/>
            <a:ext cx="950913" cy="8239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190" name="矩形 6"/>
          <p:cNvSpPr>
            <a:spLocks noChangeArrowheads="1"/>
          </p:cNvSpPr>
          <p:nvPr/>
        </p:nvSpPr>
        <p:spPr bwMode="auto">
          <a:xfrm>
            <a:off x="646113" y="4254500"/>
            <a:ext cx="6008687" cy="1754188"/>
          </a:xfrm>
          <a:prstGeom prst="rect">
            <a:avLst/>
          </a:prstGeom>
          <a:noFill/>
          <a:ln w="9525">
            <a:noFill/>
            <a:miter lim="800000"/>
            <a:headEnd/>
            <a:tailEnd/>
          </a:ln>
        </p:spPr>
        <p:txBody>
          <a:bodyPr>
            <a:spAutoFit/>
          </a:bodyPr>
          <a:lstStyle/>
          <a:p>
            <a:pPr>
              <a:lnSpc>
                <a:spcPct val="150000"/>
              </a:lnSpc>
            </a:pPr>
            <a:r>
              <a:rPr lang="zh-CN" altLang="en-US">
                <a:latin typeface="等线"/>
                <a:ea typeface="等线"/>
              </a:rPr>
              <a:t>成员num和score用来存放结点中的有用数据（用户需要用到的数据）。</a:t>
            </a:r>
            <a:endParaRPr lang="en-US" altLang="zh-CN">
              <a:latin typeface="等线"/>
              <a:ea typeface="等线"/>
            </a:endParaRPr>
          </a:p>
          <a:p>
            <a:pPr>
              <a:lnSpc>
                <a:spcPct val="150000"/>
              </a:lnSpc>
            </a:pPr>
            <a:r>
              <a:rPr lang="en-US" altLang="zh-CN">
                <a:latin typeface="等线"/>
                <a:ea typeface="等线"/>
              </a:rPr>
              <a:t>next</a:t>
            </a:r>
            <a:r>
              <a:rPr lang="zh-CN" altLang="en-US">
                <a:latin typeface="等线"/>
                <a:ea typeface="等线"/>
              </a:rPr>
              <a:t>是指针类型的成员，它指向</a:t>
            </a:r>
            <a:r>
              <a:rPr lang="en-US" altLang="zh-CN">
                <a:latin typeface="等线"/>
                <a:ea typeface="等线"/>
              </a:rPr>
              <a:t>struct Student</a:t>
            </a:r>
            <a:r>
              <a:rPr lang="zh-CN" altLang="en-US">
                <a:latin typeface="等线"/>
                <a:ea typeface="等线"/>
              </a:rPr>
              <a:t>类型数据（就是</a:t>
            </a:r>
            <a:r>
              <a:rPr lang="en-US" altLang="zh-CN">
                <a:latin typeface="等线"/>
                <a:ea typeface="等线"/>
              </a:rPr>
              <a:t>next</a:t>
            </a:r>
            <a:r>
              <a:rPr lang="zh-CN" altLang="en-US">
                <a:latin typeface="等线"/>
                <a:ea typeface="等线"/>
              </a:rPr>
              <a:t>所在的结构体类型）</a:t>
            </a:r>
          </a:p>
        </p:txBody>
      </p:sp>
      <p:grpSp>
        <p:nvGrpSpPr>
          <p:cNvPr id="49191" name="组合 15"/>
          <p:cNvGrpSpPr>
            <a:grpSpLocks/>
          </p:cNvGrpSpPr>
          <p:nvPr/>
        </p:nvGrpSpPr>
        <p:grpSpPr bwMode="auto">
          <a:xfrm>
            <a:off x="6805613" y="4364038"/>
            <a:ext cx="4549775" cy="1222375"/>
            <a:chOff x="8582294" y="4088153"/>
            <a:chExt cx="4410621" cy="1118155"/>
          </a:xfrm>
        </p:grpSpPr>
        <p:sp>
          <p:nvSpPr>
            <p:cNvPr id="18" name="MH_Other_1">
              <a:extLst>
                <a:ext uri="{FF2B5EF4-FFF2-40B4-BE49-F238E27FC236}"/>
              </a:extLst>
            </p:cNvPr>
            <p:cNvSpPr/>
            <p:nvPr>
              <p:custDataLst>
                <p:tags r:id="rId2"/>
              </p:custDataLst>
            </p:nvPr>
          </p:nvSpPr>
          <p:spPr>
            <a:xfrm>
              <a:off x="8582294" y="4088153"/>
              <a:ext cx="774090" cy="52277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9" name="MH_SubTitle_1">
              <a:extLst>
                <a:ext uri="{FF2B5EF4-FFF2-40B4-BE49-F238E27FC236}"/>
              </a:extLst>
            </p:cNvPr>
            <p:cNvSpPr/>
            <p:nvPr>
              <p:custDataLst>
                <p:tags r:id="rId3"/>
              </p:custDataLst>
            </p:nvPr>
          </p:nvSpPr>
          <p:spPr>
            <a:xfrm>
              <a:off x="9371773" y="4088153"/>
              <a:ext cx="3621142"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上面只是定义了一个</a:t>
              </a:r>
              <a:r>
                <a:rPr lang="en-US" altLang="zh-CN" sz="1600">
                  <a:solidFill>
                    <a:schemeClr val="tx1">
                      <a:lumMod val="75000"/>
                      <a:lumOff val="25000"/>
                    </a:schemeClr>
                  </a:solidFill>
                </a:rPr>
                <a:t>struct Student</a:t>
              </a:r>
              <a:r>
                <a:rPr lang="zh-CN" altLang="en-US" sz="1600">
                  <a:solidFill>
                    <a:schemeClr val="tx1">
                      <a:lumMod val="75000"/>
                      <a:lumOff val="25000"/>
                    </a:schemeClr>
                  </a:solidFill>
                </a:rPr>
                <a:t>类型，并未实际分配存储空间，只有定义了变量才分配存储单元。</a:t>
              </a:r>
              <a:endParaRPr lang="zh-CN" altLang="en-US" sz="1600" dirty="0">
                <a:solidFill>
                  <a:schemeClr val="tx1">
                    <a:lumMod val="75000"/>
                    <a:lumOff val="25000"/>
                  </a:schemeClr>
                </a:solidFill>
              </a:endParaRPr>
            </a:p>
          </p:txBody>
        </p:sp>
        <p:sp>
          <p:nvSpPr>
            <p:cNvPr id="20" name="MH_Other_2"/>
            <p:cNvSpPr>
              <a:spLocks noChangeArrowheads="1"/>
            </p:cNvSpPr>
            <p:nvPr>
              <p:custDataLst>
                <p:tags r:id="rId4"/>
              </p:custDataLst>
            </p:nvPr>
          </p:nvSpPr>
          <p:spPr bwMode="auto">
            <a:xfrm rot="-5400000">
              <a:off x="12691290" y="4904682"/>
              <a:ext cx="301625" cy="301625"/>
            </a:xfrm>
            <a:prstGeom prst="rtTriangle">
              <a:avLst/>
            </a:prstGeom>
            <a:solidFill>
              <a:srgbClr val="B2B2B2"/>
            </a:solidFill>
            <a:ln w="12700" algn="ctr">
              <a:noFill/>
              <a:miter lim="800000"/>
              <a:headEnd/>
              <a:tailEnd/>
            </a:ln>
          </p:spPr>
          <p:txBody>
            <a:bodyPr vert="eaVert" anchor="ctr"/>
            <a:lstStyle/>
            <a:p>
              <a:pPr algn="ctr" fontAlgn="auto">
                <a:spcBef>
                  <a:spcPts val="0"/>
                </a:spcBef>
                <a:spcAft>
                  <a:spcPts val="0"/>
                </a:spcAft>
                <a:defRPr/>
              </a:pPr>
              <a:endParaRPr lang="zh-CN" altLang="en-US">
                <a:solidFill>
                  <a:schemeClr val="lt1"/>
                </a:solidFill>
                <a:latin typeface="+mn-lt"/>
                <a:ea typeface="+mn-ea"/>
                <a:cs typeface="+mn-c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631825" y="339725"/>
            <a:ext cx="10515600" cy="954088"/>
          </a:xfrm>
        </p:spPr>
        <p:txBody>
          <a:bodyPr/>
          <a:lstStyle/>
          <a:p>
            <a:r>
              <a:rPr lang="zh-CN" altLang="en-US" smtClean="0"/>
              <a:t>建立简单的静态链表</a:t>
            </a:r>
          </a:p>
        </p:txBody>
      </p:sp>
      <p:sp>
        <p:nvSpPr>
          <p:cNvPr id="51202" name="内容占位符 2"/>
          <p:cNvSpPr>
            <a:spLocks noGrp="1"/>
          </p:cNvSpPr>
          <p:nvPr>
            <p:ph idx="1"/>
          </p:nvPr>
        </p:nvSpPr>
        <p:spPr>
          <a:xfrm>
            <a:off x="496888" y="1073150"/>
            <a:ext cx="10226675" cy="554038"/>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9.8】</a:t>
            </a:r>
            <a:r>
              <a:rPr lang="zh-CN" altLang="en-US" sz="2000" smtClean="0">
                <a:solidFill>
                  <a:schemeClr val="accent1"/>
                </a:solidFill>
              </a:rPr>
              <a:t>建立一个简单链表，它由</a:t>
            </a:r>
            <a:r>
              <a:rPr lang="en-US" altLang="zh-CN" sz="2000" smtClean="0">
                <a:solidFill>
                  <a:schemeClr val="accent1"/>
                </a:solidFill>
              </a:rPr>
              <a:t>3</a:t>
            </a:r>
            <a:r>
              <a:rPr lang="zh-CN" altLang="en-US" sz="2000" smtClean="0">
                <a:solidFill>
                  <a:schemeClr val="accent1"/>
                </a:solidFill>
              </a:rPr>
              <a:t>个学生数据的结点组成，要求输出各结点中的数据。</a:t>
            </a:r>
          </a:p>
        </p:txBody>
      </p:sp>
      <p:sp>
        <p:nvSpPr>
          <p:cNvPr id="29" name="圆角矩形 12">
            <a:extLst>
              <a:ext uri="{FF2B5EF4-FFF2-40B4-BE49-F238E27FC236}"/>
            </a:extLst>
          </p:cNvPr>
          <p:cNvSpPr/>
          <p:nvPr/>
        </p:nvSpPr>
        <p:spPr>
          <a:xfrm>
            <a:off x="358775" y="1570038"/>
            <a:ext cx="6977063" cy="493077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fontAlgn="auto">
              <a:spcBef>
                <a:spcPts val="0"/>
              </a:spcBef>
              <a:spcAft>
                <a:spcPts val="0"/>
              </a:spcAft>
              <a:defRPr/>
            </a:pPr>
            <a:r>
              <a:rPr lang="en-US" altLang="zh-CN" sz="1400"/>
              <a:t>{	int num;</a:t>
            </a:r>
          </a:p>
          <a:p>
            <a:pPr defTabSz="363538" fontAlgn="auto">
              <a:spcBef>
                <a:spcPts val="0"/>
              </a:spcBef>
              <a:spcAft>
                <a:spcPts val="0"/>
              </a:spcAft>
              <a:defRPr/>
            </a:pPr>
            <a:r>
              <a:rPr lang="en-US" altLang="zh-CN" sz="1400"/>
              <a:t>	float score;</a:t>
            </a:r>
          </a:p>
          <a:p>
            <a:pPr defTabSz="363538" fontAlgn="auto">
              <a:spcBef>
                <a:spcPts val="0"/>
              </a:spcBef>
              <a:spcAft>
                <a:spcPts val="0"/>
              </a:spcAft>
              <a:defRPr/>
            </a:pPr>
            <a:r>
              <a:rPr lang="en-US" altLang="zh-CN" sz="1400"/>
              <a:t>	struct Student*next;</a:t>
            </a:r>
          </a:p>
          <a:p>
            <a:pPr defTabSz="363538" fontAlgn="auto">
              <a:spcBef>
                <a:spcPts val="0"/>
              </a:spcBef>
              <a:spcAft>
                <a:spcPts val="0"/>
              </a:spcAft>
              <a:defRPr/>
            </a:pPr>
            <a:r>
              <a:rPr lang="en-US" altLang="zh-CN" sz="1400"/>
              <a: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struct Student a,b,c,*head,*p;	</a:t>
            </a:r>
            <a:r>
              <a:rPr lang="en-US" altLang="zh-CN" sz="1400">
                <a:solidFill>
                  <a:srgbClr val="008000"/>
                </a:solidFill>
              </a:rPr>
              <a:t>//</a:t>
            </a:r>
            <a:r>
              <a:rPr lang="zh-CN" altLang="en-US" sz="1400">
                <a:solidFill>
                  <a:srgbClr val="008000"/>
                </a:solidFill>
              </a:rPr>
              <a:t>定义</a:t>
            </a:r>
            <a:r>
              <a:rPr lang="en-US" altLang="zh-CN" sz="1400">
                <a:solidFill>
                  <a:srgbClr val="008000"/>
                </a:solidFill>
              </a:rPr>
              <a:t>3</a:t>
            </a:r>
            <a:r>
              <a:rPr lang="zh-CN" altLang="en-US" sz="1400">
                <a:solidFill>
                  <a:srgbClr val="008000"/>
                </a:solidFill>
              </a:rPr>
              <a:t>个结构体变量</a:t>
            </a:r>
            <a:r>
              <a:rPr lang="en-US" altLang="zh-CN" sz="1400">
                <a:solidFill>
                  <a:srgbClr val="008000"/>
                </a:solidFill>
              </a:rPr>
              <a:t>a,b,c</a:t>
            </a:r>
            <a:r>
              <a:rPr lang="zh-CN" altLang="en-US" sz="1400">
                <a:solidFill>
                  <a:srgbClr val="008000"/>
                </a:solidFill>
              </a:rPr>
              <a:t>作为链表的结点</a:t>
            </a:r>
          </a:p>
          <a:p>
            <a:pPr defTabSz="363538" fontAlgn="auto">
              <a:spcBef>
                <a:spcPts val="0"/>
              </a:spcBef>
              <a:spcAft>
                <a:spcPts val="0"/>
              </a:spcAft>
              <a:defRPr/>
            </a:pPr>
            <a:r>
              <a:rPr lang="zh-CN" altLang="en-US" sz="1400"/>
              <a:t>	</a:t>
            </a:r>
            <a:r>
              <a:rPr lang="en-US" altLang="zh-CN" sz="1400"/>
              <a:t>a.num=10101; a.score=89.5;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a</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fontAlgn="auto">
              <a:spcBef>
                <a:spcPts val="0"/>
              </a:spcBef>
              <a:spcAft>
                <a:spcPts val="0"/>
              </a:spcAft>
              <a:defRPr/>
            </a:pPr>
            <a:r>
              <a:rPr lang="zh-CN" altLang="en-US" sz="1400"/>
              <a:t>	</a:t>
            </a:r>
            <a:r>
              <a:rPr lang="en-US" altLang="zh-CN" sz="1400"/>
              <a:t>b.num=10103; b.score=90;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b</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fontAlgn="auto">
              <a:spcBef>
                <a:spcPts val="0"/>
              </a:spcBef>
              <a:spcAft>
                <a:spcPts val="0"/>
              </a:spcAft>
              <a:defRPr/>
            </a:pPr>
            <a:r>
              <a:rPr lang="zh-CN" altLang="en-US" sz="1400"/>
              <a:t>	</a:t>
            </a:r>
            <a:r>
              <a:rPr lang="en-US" altLang="zh-CN" sz="1400"/>
              <a:t>c.num=10107; c.score=85;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c</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fontAlgn="auto">
              <a:spcBef>
                <a:spcPts val="0"/>
              </a:spcBef>
              <a:spcAft>
                <a:spcPts val="0"/>
              </a:spcAft>
              <a:defRPr/>
            </a:pPr>
            <a:r>
              <a:rPr lang="zh-CN" altLang="en-US" sz="1400"/>
              <a:t>	</a:t>
            </a:r>
            <a:r>
              <a:rPr lang="en-US" altLang="zh-CN" sz="1400"/>
              <a:t>head=&amp;a;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a</a:t>
            </a:r>
            <a:r>
              <a:rPr lang="zh-CN" altLang="en-US" sz="1400">
                <a:solidFill>
                  <a:srgbClr val="008000"/>
                </a:solidFill>
              </a:rPr>
              <a:t>的起始地址赋给头指针</a:t>
            </a:r>
            <a:r>
              <a:rPr lang="en-US" altLang="zh-CN" sz="1400">
                <a:solidFill>
                  <a:srgbClr val="008000"/>
                </a:solidFill>
              </a:rPr>
              <a:t>head</a:t>
            </a:r>
          </a:p>
          <a:p>
            <a:pPr defTabSz="363538" fontAlgn="auto">
              <a:spcBef>
                <a:spcPts val="0"/>
              </a:spcBef>
              <a:spcAft>
                <a:spcPts val="0"/>
              </a:spcAft>
              <a:defRPr/>
            </a:pPr>
            <a:r>
              <a:rPr lang="en-US" altLang="zh-CN" sz="1400"/>
              <a:t>	a.next=&amp;b;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b</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fontAlgn="auto">
              <a:spcBef>
                <a:spcPts val="0"/>
              </a:spcBef>
              <a:spcAft>
                <a:spcPts val="0"/>
              </a:spcAft>
              <a:defRPr/>
            </a:pPr>
            <a:r>
              <a:rPr lang="zh-CN" altLang="en-US" sz="1400"/>
              <a:t>	</a:t>
            </a:r>
            <a:r>
              <a:rPr lang="en-US" altLang="zh-CN" sz="1400"/>
              <a:t>b.next=&amp;c;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c</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fontAlgn="auto">
              <a:spcBef>
                <a:spcPts val="0"/>
              </a:spcBef>
              <a:spcAft>
                <a:spcPts val="0"/>
              </a:spcAft>
              <a:defRPr/>
            </a:pPr>
            <a:r>
              <a:rPr lang="zh-CN" altLang="en-US" sz="1400"/>
              <a:t>	</a:t>
            </a:r>
            <a:r>
              <a:rPr lang="en-US" altLang="zh-CN" sz="1400"/>
              <a:t>c.next=NULL;					</a:t>
            </a:r>
            <a:r>
              <a:rPr lang="en-US" altLang="zh-CN" sz="1400">
                <a:solidFill>
                  <a:srgbClr val="008000"/>
                </a:solidFill>
              </a:rPr>
              <a:t>//c</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成员不存放其他结点地址</a:t>
            </a:r>
          </a:p>
          <a:p>
            <a:pPr defTabSz="363538" fontAlgn="auto">
              <a:spcBef>
                <a:spcPts val="0"/>
              </a:spcBef>
              <a:spcAft>
                <a:spcPts val="0"/>
              </a:spcAft>
              <a:defRPr/>
            </a:pPr>
            <a:r>
              <a:rPr lang="zh-CN" altLang="en-US" sz="1400"/>
              <a:t>	</a:t>
            </a:r>
            <a:r>
              <a:rPr lang="en-US" altLang="zh-CN" sz="1400"/>
              <a:t>p=head;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a:t>
            </a:r>
            <a:r>
              <a:rPr lang="zh-CN" altLang="en-US" sz="1400">
                <a:solidFill>
                  <a:srgbClr val="008000"/>
                </a:solidFill>
              </a:rPr>
              <a:t>结点</a:t>
            </a:r>
          </a:p>
          <a:p>
            <a:pPr defTabSz="363538" fontAlgn="auto">
              <a:spcBef>
                <a:spcPts val="0"/>
              </a:spcBef>
              <a:spcAft>
                <a:spcPts val="0"/>
              </a:spcAft>
              <a:defRPr/>
            </a:pPr>
            <a:r>
              <a:rPr lang="zh-CN" altLang="en-US" sz="1400"/>
              <a:t>	</a:t>
            </a:r>
            <a:r>
              <a:rPr lang="en-US" altLang="zh-CN" sz="1400"/>
              <a:t>do</a:t>
            </a:r>
          </a:p>
          <a:p>
            <a:pPr defTabSz="363538" fontAlgn="auto">
              <a:spcBef>
                <a:spcPts val="0"/>
              </a:spcBef>
              <a:spcAft>
                <a:spcPts val="0"/>
              </a:spcAft>
              <a:defRPr/>
            </a:pPr>
            <a:r>
              <a:rPr lang="en-US" altLang="zh-CN" sz="1400"/>
              <a:t>	{	printf("%ld %5.1f\n",p-&gt;num,p-&gt;score);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指向的结点的数据</a:t>
            </a:r>
          </a:p>
          <a:p>
            <a:pPr defTabSz="363538" fontAlgn="auto">
              <a:spcBef>
                <a:spcPts val="0"/>
              </a:spcBef>
              <a:spcAft>
                <a:spcPts val="0"/>
              </a:spcAft>
              <a:defRPr/>
            </a:pPr>
            <a:r>
              <a:rPr lang="zh-CN" altLang="en-US" sz="1400"/>
              <a:t>		</a:t>
            </a:r>
            <a:r>
              <a:rPr lang="en-US" altLang="zh-CN" sz="1400"/>
              <a:t>p=p-&gt;next;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指向下一结点</a:t>
            </a:r>
          </a:p>
          <a:p>
            <a:pPr defTabSz="363538" fontAlgn="auto">
              <a:spcBef>
                <a:spcPts val="0"/>
              </a:spcBef>
              <a:spcAft>
                <a:spcPts val="0"/>
              </a:spcAft>
              <a:defRPr/>
            </a:pPr>
            <a:r>
              <a:rPr lang="zh-CN" altLang="en-US" sz="1400"/>
              <a:t>	</a:t>
            </a:r>
            <a:r>
              <a:rPr lang="en-US" altLang="zh-CN" sz="1400"/>
              <a:t>}while(p!=NULL);				</a:t>
            </a:r>
            <a:r>
              <a:rPr lang="en-US" altLang="zh-CN" sz="1400">
                <a:solidFill>
                  <a:srgbClr val="008000"/>
                </a:solidFill>
              </a:rPr>
              <a:t>//</a:t>
            </a:r>
            <a:r>
              <a:rPr lang="zh-CN" altLang="en-US" sz="1400">
                <a:solidFill>
                  <a:srgbClr val="008000"/>
                </a:solidFill>
              </a:rPr>
              <a:t>输出完</a:t>
            </a:r>
            <a:r>
              <a:rPr lang="en-US" altLang="zh-CN" sz="1400">
                <a:solidFill>
                  <a:srgbClr val="008000"/>
                </a:solidFill>
              </a:rPr>
              <a:t>c</a:t>
            </a:r>
            <a:r>
              <a:rPr lang="zh-CN" altLang="en-US" sz="1400">
                <a:solidFill>
                  <a:srgbClr val="008000"/>
                </a:solidFill>
              </a:rPr>
              <a:t>结点后</a:t>
            </a:r>
            <a:r>
              <a:rPr lang="en-US" altLang="zh-CN" sz="1400">
                <a:solidFill>
                  <a:srgbClr val="008000"/>
                </a:solidFill>
              </a:rPr>
              <a:t>p</a:t>
            </a:r>
            <a:r>
              <a:rPr lang="zh-CN" altLang="en-US" sz="1400">
                <a:solidFill>
                  <a:srgbClr val="008000"/>
                </a:solidFill>
              </a:rPr>
              <a:t>的值为</a:t>
            </a:r>
            <a:r>
              <a:rPr lang="en-US" altLang="zh-CN" sz="1400">
                <a:solidFill>
                  <a:srgbClr val="008000"/>
                </a:solidFill>
              </a:rPr>
              <a:t>NULL</a:t>
            </a:r>
            <a:r>
              <a:rPr lang="zh-CN" altLang="en-US" sz="1400">
                <a:solidFill>
                  <a:srgbClr val="008000"/>
                </a:solidFill>
              </a:rPr>
              <a:t>，循环终止</a:t>
            </a:r>
          </a:p>
          <a:p>
            <a:pPr defTabSz="363538" fontAlgn="auto">
              <a:spcBef>
                <a:spcPts val="0"/>
              </a:spcBef>
              <a:spcAft>
                <a:spcPts val="0"/>
              </a:spcAft>
              <a:defRPr/>
            </a:pPr>
            <a:r>
              <a:rPr lang="zh-CN" altLang="en-US" sz="1400"/>
              <a:t>	</a:t>
            </a:r>
            <a:r>
              <a:rPr lang="en-US" altLang="zh-CN" sz="1400"/>
              <a:t>return 0;</a:t>
            </a:r>
          </a:p>
          <a:p>
            <a:pPr defTabSz="363538" fontAlgn="auto">
              <a:spcBef>
                <a:spcPts val="0"/>
              </a:spcBef>
              <a:spcAft>
                <a:spcPts val="0"/>
              </a:spcAft>
              <a:defRPr/>
            </a:pPr>
            <a:r>
              <a:rPr lang="en-US" altLang="zh-CN" sz="1400"/>
              <a:t>}</a:t>
            </a:r>
            <a:endParaRPr lang="zh-CN" altLang="en-US" sz="1400" b="1" dirty="0">
              <a:solidFill>
                <a:srgbClr val="008000"/>
              </a:solidFill>
            </a:endParaRPr>
          </a:p>
        </p:txBody>
      </p:sp>
      <p:pic>
        <p:nvPicPr>
          <p:cNvPr id="51204" name="图片 3"/>
          <p:cNvPicPr>
            <a:picLocks noChangeAspect="1"/>
          </p:cNvPicPr>
          <p:nvPr/>
        </p:nvPicPr>
        <p:blipFill>
          <a:blip r:embed="rId3"/>
          <a:srcRect/>
          <a:stretch>
            <a:fillRect/>
          </a:stretch>
        </p:blipFill>
        <p:spPr bwMode="auto">
          <a:xfrm>
            <a:off x="7335838" y="5073650"/>
            <a:ext cx="3476625" cy="971550"/>
          </a:xfrm>
          <a:prstGeom prst="rect">
            <a:avLst/>
          </a:prstGeom>
          <a:noFill/>
          <a:ln w="9525">
            <a:noFill/>
            <a:miter lim="800000"/>
            <a:headEnd/>
            <a:tailEnd/>
          </a:ln>
        </p:spPr>
      </p:pic>
      <p:graphicFrame>
        <p:nvGraphicFramePr>
          <p:cNvPr id="11" name="表格 10"/>
          <p:cNvGraphicFramePr>
            <a:graphicFrameLocks noGrp="1"/>
          </p:cNvGraphicFramePr>
          <p:nvPr/>
        </p:nvGraphicFramePr>
        <p:xfrm>
          <a:off x="7335838" y="2236788"/>
          <a:ext cx="4335462" cy="1112837"/>
        </p:xfrm>
        <a:graphic>
          <a:graphicData uri="http://schemas.openxmlformats.org/drawingml/2006/table">
            <a:tbl>
              <a:tblPr>
                <a:tableStyleId>{5C22544A-7EE6-4342-B048-85BDC9FD1C3A}</a:tableStyleId>
              </a:tblPr>
              <a:tblGrid>
                <a:gridCol w="722612">
                  <a:extLst>
                    <a:ext uri="{9D8B030D-6E8A-4147-A177-3AD203B41FA5}"/>
                  </a:extLst>
                </a:gridCol>
                <a:gridCol w="722612">
                  <a:extLst>
                    <a:ext uri="{9D8B030D-6E8A-4147-A177-3AD203B41FA5}"/>
                  </a:extLst>
                </a:gridCol>
                <a:gridCol w="722612">
                  <a:extLst>
                    <a:ext uri="{9D8B030D-6E8A-4147-A177-3AD203B41FA5}"/>
                  </a:extLst>
                </a:gridCol>
                <a:gridCol w="722612">
                  <a:extLst>
                    <a:ext uri="{9D8B030D-6E8A-4147-A177-3AD203B41FA5}"/>
                  </a:extLst>
                </a:gridCol>
                <a:gridCol w="722612">
                  <a:extLst>
                    <a:ext uri="{9D8B030D-6E8A-4147-A177-3AD203B41FA5}"/>
                  </a:extLst>
                </a:gridCol>
                <a:gridCol w="722612">
                  <a:extLst>
                    <a:ext uri="{9D8B030D-6E8A-4147-A177-3AD203B41FA5}"/>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10107</a:t>
                      </a:r>
                      <a:endParaRPr lang="zh-CN" altLang="en-US" sz="1600"/>
                    </a:p>
                  </a:txBody>
                  <a:tcPr>
                    <a:lnL w="12700" cmpd="sng">
                      <a:noFill/>
                    </a:lnL>
                  </a:tcPr>
                </a:tc>
                <a:extLst>
                  <a:ext uri="{0D108BD9-81ED-4DB2-BD59-A6C34878D82A}"/>
                </a:extLst>
              </a:tr>
              <a:tr h="370840">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85</a:t>
                      </a:r>
                      <a:endParaRPr lang="zh-CN" altLang="en-US" sz="1600"/>
                    </a:p>
                  </a:txBody>
                  <a:tcPr>
                    <a:lnL w="12700" cmpd="sng">
                      <a:noFill/>
                    </a:lnL>
                  </a:tcPr>
                </a:tc>
                <a:extLst>
                  <a:ext uri="{0D108BD9-81ED-4DB2-BD59-A6C34878D82A}"/>
                </a:extLst>
              </a:tr>
              <a:tr h="370840">
                <a:tc>
                  <a:txBody>
                    <a:bodyPr/>
                    <a:lstStyle/>
                    <a:p>
                      <a:pPr algn="ctr"/>
                      <a:r>
                        <a:rPr lang="en-US" altLang="zh-CN" sz="160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extLst>
              </a:tr>
            </a:tbl>
          </a:graphicData>
        </a:graphic>
      </p:graphicFrame>
      <p:cxnSp>
        <p:nvCxnSpPr>
          <p:cNvPr id="12" name="肘形连接符 11"/>
          <p:cNvCxnSpPr/>
          <p:nvPr/>
        </p:nvCxnSpPr>
        <p:spPr>
          <a:xfrm flipV="1">
            <a:off x="8551863" y="2370138"/>
            <a:ext cx="950912" cy="825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9983788" y="2346325"/>
            <a:ext cx="950912" cy="825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96913" y="6403975"/>
            <a:ext cx="10974387" cy="379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fontAlgn="auto">
              <a:spcBef>
                <a:spcPts val="0"/>
              </a:spcBef>
              <a:spcAft>
                <a:spcPts val="0"/>
              </a:spcAft>
              <a:defRPr/>
            </a:pPr>
            <a:r>
              <a:rPr lang="zh-CN" altLang="zh-CN">
                <a:cs typeface="Times New Roman" panose="02020603050405020304" pitchFamily="18" charset="0"/>
              </a:rPr>
              <a:t>本</a:t>
            </a:r>
            <a:r>
              <a:rPr lang="zh-CN" altLang="zh-CN">
                <a:cs typeface="Times New Roman" panose="02020603050405020304" pitchFamily="18" charset="0"/>
              </a:rPr>
              <a:t>例</a:t>
            </a:r>
            <a:r>
              <a:rPr lang="zh-CN" altLang="en-US">
                <a:cs typeface="Times New Roman" panose="02020603050405020304" pitchFamily="18" charset="0"/>
              </a:rPr>
              <a:t>中</a:t>
            </a:r>
            <a:r>
              <a:rPr lang="zh-CN" altLang="zh-CN">
                <a:cs typeface="Times New Roman" panose="02020603050405020304" pitchFamily="18" charset="0"/>
              </a:rPr>
              <a:t>所有</a:t>
            </a:r>
            <a:r>
              <a:rPr lang="zh-CN" altLang="zh-CN">
                <a:cs typeface="Times New Roman" panose="02020603050405020304" pitchFamily="18" charset="0"/>
              </a:rPr>
              <a:t>结点都是在程序中定义的，不是临时开辟的，也不能用完后释放，这种链表称为“</a:t>
            </a:r>
            <a:r>
              <a:rPr lang="zh-CN" altLang="zh-CN" b="1">
                <a:solidFill>
                  <a:srgbClr val="FF0000"/>
                </a:solidFill>
                <a:cs typeface="Times New Roman" panose="02020603050405020304" pitchFamily="18" charset="0"/>
              </a:rPr>
              <a:t>静态链表</a:t>
            </a:r>
            <a:r>
              <a:rPr lang="zh-CN" altLang="zh-CN">
                <a:cs typeface="Times New Roman" panose="02020603050405020304" pitchFamily="18" charset="0"/>
              </a:rPr>
              <a: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631825" y="339725"/>
            <a:ext cx="10515600" cy="954088"/>
          </a:xfrm>
        </p:spPr>
        <p:txBody>
          <a:bodyPr/>
          <a:lstStyle/>
          <a:p>
            <a:r>
              <a:rPr lang="zh-CN" altLang="en-US" smtClean="0"/>
              <a:t>建立简单的动态链表</a:t>
            </a:r>
          </a:p>
        </p:txBody>
      </p:sp>
      <p:sp>
        <p:nvSpPr>
          <p:cNvPr id="53250" name="内容占位符 2"/>
          <p:cNvSpPr>
            <a:spLocks noGrp="1"/>
          </p:cNvSpPr>
          <p:nvPr>
            <p:ph idx="1"/>
          </p:nvPr>
        </p:nvSpPr>
        <p:spPr>
          <a:xfrm>
            <a:off x="457200" y="1184275"/>
            <a:ext cx="10226675"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smtClean="0">
                <a:solidFill>
                  <a:schemeClr val="accent1"/>
                </a:solidFill>
              </a:rPr>
              <a:t>写一函数建立一个有</a:t>
            </a:r>
            <a:r>
              <a:rPr lang="en-US" altLang="zh-CN" sz="2000" smtClean="0">
                <a:solidFill>
                  <a:schemeClr val="accent1"/>
                </a:solidFill>
              </a:rPr>
              <a:t>3</a:t>
            </a:r>
            <a:r>
              <a:rPr lang="zh-CN" altLang="en-US" sz="2000" smtClean="0">
                <a:solidFill>
                  <a:schemeClr val="accent1"/>
                </a:solidFill>
              </a:rPr>
              <a:t>名学生数据的单向动态链表。</a:t>
            </a:r>
          </a:p>
        </p:txBody>
      </p:sp>
      <p:sp>
        <p:nvSpPr>
          <p:cNvPr id="53251" name="矩形 4"/>
          <p:cNvSpPr>
            <a:spLocks noChangeArrowheads="1"/>
          </p:cNvSpPr>
          <p:nvPr/>
        </p:nvSpPr>
        <p:spPr bwMode="auto">
          <a:xfrm>
            <a:off x="631825" y="1627188"/>
            <a:ext cx="10926763" cy="922337"/>
          </a:xfrm>
          <a:prstGeom prst="rect">
            <a:avLst/>
          </a:prstGeom>
          <a:noFill/>
          <a:ln w="9525">
            <a:noFill/>
            <a:miter lim="800000"/>
            <a:headEnd/>
            <a:tailEnd/>
          </a:ln>
        </p:spPr>
        <p:txBody>
          <a:bodyPr>
            <a:spAutoFit/>
          </a:bodyPr>
          <a:lstStyle/>
          <a:p>
            <a:pPr>
              <a:lnSpc>
                <a:spcPct val="150000"/>
              </a:lnSpc>
            </a:pPr>
            <a:r>
              <a:rPr lang="zh-CN" altLang="en-US">
                <a:latin typeface="等线"/>
                <a:ea typeface="等线"/>
              </a:rPr>
              <a:t>所谓建立动态链表是指在程序执行过程中从无到有地建立起一个链表，即一个一个地开辟结点和输入各结点数据，并建立起前后相链的关系。</a:t>
            </a:r>
          </a:p>
        </p:txBody>
      </p:sp>
      <p:graphicFrame>
        <p:nvGraphicFramePr>
          <p:cNvPr id="4" name="表格 3"/>
          <p:cNvGraphicFramePr>
            <a:graphicFrameLocks noGrp="1"/>
          </p:cNvGraphicFramePr>
          <p:nvPr/>
        </p:nvGraphicFramePr>
        <p:xfrm>
          <a:off x="4572000" y="2317750"/>
          <a:ext cx="5595938" cy="4175125"/>
        </p:xfrm>
        <a:graphic>
          <a:graphicData uri="http://schemas.openxmlformats.org/drawingml/2006/table">
            <a:tbl>
              <a:tblPr>
                <a:tableStyleId>{5C22544A-7EE6-4342-B048-85BDC9FD1C3A}</a:tableStyleId>
              </a:tblPr>
              <a:tblGrid>
                <a:gridCol w="510777">
                  <a:extLst>
                    <a:ext uri="{9D8B030D-6E8A-4147-A177-3AD203B41FA5}"/>
                  </a:extLst>
                </a:gridCol>
                <a:gridCol w="2542475">
                  <a:extLst>
                    <a:ext uri="{9D8B030D-6E8A-4147-A177-3AD203B41FA5}"/>
                  </a:extLst>
                </a:gridCol>
                <a:gridCol w="2542475">
                  <a:extLst>
                    <a:ext uri="{9D8B030D-6E8A-4147-A177-3AD203B41FA5}"/>
                  </a:extLst>
                </a:gridCol>
              </a:tblGrid>
              <a:tr h="165249">
                <a:tc gridSpan="3">
                  <a:txBody>
                    <a:bodyPr/>
                    <a:lstStyle/>
                    <a:p>
                      <a:pPr algn="ctr"/>
                      <a:r>
                        <a:rPr lang="zh-CN" altLang="en-US" sz="1600"/>
                        <a:t>开辟一个新结点，并使</a:t>
                      </a:r>
                      <a:r>
                        <a:rPr lang="en-US" altLang="zh-CN" sz="1600"/>
                        <a:t>p1</a:t>
                      </a:r>
                      <a:r>
                        <a:rPr lang="zh-CN" altLang="en-US" sz="1600"/>
                        <a:t>、</a:t>
                      </a:r>
                      <a:r>
                        <a:rPr lang="en-US" altLang="zh-CN" sz="1600"/>
                        <a:t>p2</a:t>
                      </a:r>
                      <a:r>
                        <a:rPr lang="zh-CN" altLang="en-US" sz="1600"/>
                        <a:t>指向它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extLst>
              </a:tr>
              <a:tr h="165249">
                <a:tc gridSpan="3">
                  <a:txBody>
                    <a:bodyPr/>
                    <a:lstStyle/>
                    <a:p>
                      <a:pPr algn="ctr"/>
                      <a:r>
                        <a:rPr lang="zh-CN" altLang="en-US" sz="1600"/>
                        <a:t>读入一个学生数据给</a:t>
                      </a:r>
                      <a:r>
                        <a:rPr lang="en-US" altLang="zh-CN" sz="1600"/>
                        <a:t>p1</a:t>
                      </a:r>
                      <a:r>
                        <a:rPr lang="zh-CN" altLang="en-US" sz="1600"/>
                        <a:t>所指的结点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extLst>
              </a:tr>
              <a:tr h="165249">
                <a:tc gridSpan="3">
                  <a:txBody>
                    <a:bodyPr/>
                    <a:lstStyle/>
                    <a:p>
                      <a:pPr algn="ctr"/>
                      <a:r>
                        <a:rPr lang="en-US" altLang="zh-CN" sz="1600"/>
                        <a:t>head=NULL, n=0</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extLst>
              </a:tr>
              <a:tr h="165249">
                <a:tc gridSpan="3">
                  <a:txBody>
                    <a:bodyPr/>
                    <a:lstStyle/>
                    <a:p>
                      <a:pPr algn="ctr"/>
                      <a:r>
                        <a:rPr lang="zh-CN" altLang="en-US" sz="1600"/>
                        <a:t>当读入的</a:t>
                      </a:r>
                      <a:r>
                        <a:rPr lang="en-US" altLang="zh-CN" sz="1600"/>
                        <a:t>p1-&gt;num</a:t>
                      </a:r>
                      <a:r>
                        <a:rPr lang="zh-CN" altLang="en-US" sz="1600"/>
                        <a:t>不是零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extLst>
              </a:tr>
              <a:tr h="165249">
                <a:tc rowSpan="6">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600"/>
                        <a:t>n=n+1</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extLst>
                  <a:ext uri="{0D108BD9-81ED-4DB2-BD59-A6C34878D82A}"/>
                </a:extLst>
              </a:tr>
              <a:tr h="165249">
                <a:tc vMerge="1">
                  <a:txBody>
                    <a:bodyPr/>
                    <a:lstStyle/>
                    <a:p>
                      <a:endParaRPr lang="zh-CN" altLang="en-US" sz="1600"/>
                    </a:p>
                  </a:txBody>
                  <a:tcPr/>
                </a:tc>
                <a:tc>
                  <a:txBody>
                    <a:bodyPr/>
                    <a:lstStyle/>
                    <a:p>
                      <a:r>
                        <a:rPr lang="zh-CN" altLang="en-US" sz="160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extLst>
              </a:tr>
              <a:tr h="396598">
                <a:tc vMerge="1">
                  <a:txBody>
                    <a:bodyPr/>
                    <a:lstStyle/>
                    <a:p>
                      <a:endParaRPr lang="zh-CN" altLang="en-US" sz="1600"/>
                    </a:p>
                  </a:txBody>
                  <a:tcPr/>
                </a:tc>
                <a:tc>
                  <a:txBody>
                    <a:bodyPr/>
                    <a:lstStyle/>
                    <a:p>
                      <a:pPr algn="ctr"/>
                      <a:r>
                        <a:rPr lang="en-US" altLang="zh-CN" sz="1600"/>
                        <a:t>head=p1</a:t>
                      </a:r>
                    </a:p>
                    <a:p>
                      <a:pPr algn="ctr"/>
                      <a:r>
                        <a:rPr lang="en-US" altLang="zh-CN" sz="1600"/>
                        <a:t>(</a:t>
                      </a:r>
                      <a:r>
                        <a:rPr lang="zh-CN" altLang="en-US" sz="1600"/>
                        <a:t>把</a:t>
                      </a:r>
                      <a:r>
                        <a:rPr lang="en-US" altLang="zh-CN" sz="1600"/>
                        <a:t>p1</a:t>
                      </a:r>
                      <a:r>
                        <a:rPr lang="zh-CN" altLang="en-US" sz="1600"/>
                        <a:t>所指的结点作为第一个结点</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p2-&gt;next=p1</a:t>
                      </a:r>
                    </a:p>
                    <a:p>
                      <a:pPr algn="ctr"/>
                      <a:r>
                        <a:rPr lang="en-US" altLang="zh-CN" sz="1600"/>
                        <a:t>(</a:t>
                      </a:r>
                      <a:r>
                        <a:rPr lang="zh-CN" altLang="en-US" sz="1600"/>
                        <a:t>把</a:t>
                      </a:r>
                      <a:r>
                        <a:rPr lang="en-US" altLang="zh-CN" sz="1600"/>
                        <a:t>p1</a:t>
                      </a:r>
                      <a:r>
                        <a:rPr lang="zh-CN" altLang="en-US" sz="1600"/>
                        <a:t>所指的结点连接到表尾</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165249">
                <a:tc vMerge="1">
                  <a:txBody>
                    <a:bodyPr/>
                    <a:lstStyle/>
                    <a:p>
                      <a:endParaRPr lang="zh-CN" altLang="en-US" sz="1600"/>
                    </a:p>
                  </a:txBody>
                  <a:tcPr/>
                </a:tc>
                <a:tc gridSpan="2">
                  <a:txBody>
                    <a:bodyPr/>
                    <a:lstStyle/>
                    <a:p>
                      <a:pPr algn="ctr"/>
                      <a:r>
                        <a:rPr lang="en-US" altLang="zh-CN" sz="1600"/>
                        <a:t>p2=p1(p2</a:t>
                      </a:r>
                      <a:r>
                        <a:rPr lang="zh-CN" altLang="en-US" sz="1600"/>
                        <a:t>移到表尾</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165249">
                <a:tc vMerge="1">
                  <a:txBody>
                    <a:bodyPr/>
                    <a:lstStyle/>
                    <a:p>
                      <a:endParaRPr lang="zh-CN" altLang="en-US" sz="1600"/>
                    </a:p>
                  </a:txBody>
                  <a:tcPr/>
                </a:tc>
                <a:tc gridSpan="2">
                  <a:txBody>
                    <a:bodyPr/>
                    <a:lstStyle/>
                    <a:p>
                      <a:pPr algn="ctr"/>
                      <a:r>
                        <a:rPr lang="zh-CN" altLang="en-US" sz="1600"/>
                        <a:t>再开辟一个新结点，使</a:t>
                      </a:r>
                      <a:r>
                        <a:rPr lang="en-US" altLang="zh-CN" sz="1600"/>
                        <a:t>p1</a:t>
                      </a:r>
                      <a:r>
                        <a:rPr lang="zh-CN" altLang="en-US" sz="1600"/>
                        <a:t>指向它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165249">
                <a:tc vMerge="1">
                  <a:txBody>
                    <a:bodyPr/>
                    <a:lstStyle/>
                    <a:p>
                      <a:endParaRPr lang="zh-CN" altLang="en-US" sz="1600"/>
                    </a:p>
                  </a:txBody>
                  <a:tcPr/>
                </a:tc>
                <a:tc gridSpan="2">
                  <a:txBody>
                    <a:bodyPr/>
                    <a:lstStyle/>
                    <a:p>
                      <a:pPr algn="ctr"/>
                      <a:r>
                        <a:rPr lang="zh-CN" altLang="en-US" sz="1600"/>
                        <a:t>读入一个学生数据给</a:t>
                      </a:r>
                      <a:r>
                        <a:rPr lang="en-US" altLang="zh-CN" sz="1600"/>
                        <a:t>p1</a:t>
                      </a:r>
                      <a:r>
                        <a:rPr lang="zh-CN" altLang="en-US" sz="1600"/>
                        <a:t>所指结点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165249">
                <a:tc gridSpan="3">
                  <a:txBody>
                    <a:bodyPr/>
                    <a:lstStyle/>
                    <a:p>
                      <a:pPr algn="ctr"/>
                      <a:r>
                        <a:rPr lang="zh-CN" altLang="en-US" sz="1600"/>
                        <a:t>表尾结点的指针变量置</a:t>
                      </a:r>
                      <a:r>
                        <a:rPr lang="en-US" altLang="zh-CN" sz="1600"/>
                        <a:t>NULL</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bl>
          </a:graphicData>
        </a:graphic>
      </p:graphicFrame>
      <p:sp>
        <p:nvSpPr>
          <p:cNvPr id="53285" name="文本框 5"/>
          <p:cNvSpPr txBox="1">
            <a:spLocks noChangeArrowheads="1"/>
          </p:cNvSpPr>
          <p:nvPr/>
        </p:nvSpPr>
        <p:spPr bwMode="auto">
          <a:xfrm>
            <a:off x="7146925" y="3994150"/>
            <a:ext cx="965200" cy="338138"/>
          </a:xfrm>
          <a:prstGeom prst="rect">
            <a:avLst/>
          </a:prstGeom>
          <a:noFill/>
          <a:ln w="9525">
            <a:noFill/>
            <a:miter lim="800000"/>
            <a:headEnd/>
            <a:tailEnd/>
          </a:ln>
        </p:spPr>
        <p:txBody>
          <a:bodyPr>
            <a:spAutoFit/>
          </a:bodyPr>
          <a:lstStyle/>
          <a:p>
            <a:pPr algn="ctr"/>
            <a:r>
              <a:rPr lang="en-US" altLang="zh-CN" sz="1600">
                <a:latin typeface="等线"/>
                <a:ea typeface="等线"/>
              </a:rPr>
              <a:t>n</a:t>
            </a:r>
            <a:r>
              <a:rPr lang="zh-CN" altLang="en-US" sz="1600">
                <a:latin typeface="等线"/>
                <a:ea typeface="等线"/>
              </a:rPr>
              <a:t>等于</a:t>
            </a:r>
            <a:r>
              <a:rPr lang="en-US" altLang="zh-CN" sz="1600">
                <a:latin typeface="等线"/>
                <a:ea typeface="等线"/>
              </a:rPr>
              <a:t>1?</a:t>
            </a:r>
            <a:endParaRPr lang="zh-CN" altLang="en-US" sz="1600">
              <a:latin typeface="等线"/>
              <a:ea typeface="等线"/>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nvGraphicFramePr>
        <p:xfrm>
          <a:off x="10720388" y="4953000"/>
          <a:ext cx="806450" cy="1192213"/>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a:t>10107</a:t>
                      </a:r>
                      <a:endParaRPr lang="zh-CN" altLang="en-US" sz="1600"/>
                    </a:p>
                  </a:txBody>
                  <a:tcPr>
                    <a:lnR w="12700" cmpd="sng">
                      <a:noFill/>
                    </a:lnR>
                  </a:tcPr>
                </a:tc>
                <a:extLst>
                  <a:ext uri="{0D108BD9-81ED-4DB2-BD59-A6C34878D82A}"/>
                </a:extLst>
              </a:tr>
              <a:tr h="397457">
                <a:tc>
                  <a:txBody>
                    <a:bodyPr/>
                    <a:lstStyle/>
                    <a:p>
                      <a:pPr algn="ctr"/>
                      <a:r>
                        <a:rPr lang="en-US" altLang="zh-CN" sz="1600"/>
                        <a:t>85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graphicFrame>
        <p:nvGraphicFramePr>
          <p:cNvPr id="53" name="表格 52"/>
          <p:cNvGraphicFramePr>
            <a:graphicFrameLocks noGrp="1"/>
          </p:cNvGraphicFramePr>
          <p:nvPr/>
        </p:nvGraphicFramePr>
        <p:xfrm>
          <a:off x="9321800" y="1028700"/>
          <a:ext cx="487363" cy="741363"/>
        </p:xfrm>
        <a:graphic>
          <a:graphicData uri="http://schemas.openxmlformats.org/drawingml/2006/table">
            <a:tbl>
              <a:tblPr>
                <a:tableStyleId>{5C22544A-7EE6-4342-B048-85BDC9FD1C3A}</a:tableStyleId>
              </a:tblPr>
              <a:tblGrid>
                <a:gridCol w="487018">
                  <a:extLst>
                    <a:ext uri="{9D8B030D-6E8A-4147-A177-3AD203B41FA5}"/>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endParaRPr lang="zh-CN" altLang="en-US" sz="1600"/>
                    </a:p>
                  </a:txBody>
                  <a:tcPr>
                    <a:lnT w="12700" cmpd="sng">
                      <a:noFill/>
                    </a:lnT>
                  </a:tcPr>
                </a:tc>
                <a:extLst>
                  <a:ext uri="{0D108BD9-81ED-4DB2-BD59-A6C34878D82A}"/>
                </a:extLst>
              </a:tr>
            </a:tbl>
          </a:graphicData>
        </a:graphic>
      </p:graphicFrame>
      <p:sp>
        <p:nvSpPr>
          <p:cNvPr id="55312" name="标题 1"/>
          <p:cNvSpPr>
            <a:spLocks noGrp="1"/>
          </p:cNvSpPr>
          <p:nvPr>
            <p:ph type="title"/>
          </p:nvPr>
        </p:nvSpPr>
        <p:spPr>
          <a:xfrm>
            <a:off x="631825" y="339725"/>
            <a:ext cx="10515600" cy="954088"/>
          </a:xfrm>
        </p:spPr>
        <p:txBody>
          <a:bodyPr/>
          <a:lstStyle/>
          <a:p>
            <a:r>
              <a:rPr lang="zh-CN" altLang="en-US" smtClean="0"/>
              <a:t>建立简单的动态链表</a:t>
            </a:r>
          </a:p>
        </p:txBody>
      </p:sp>
      <p:sp>
        <p:nvSpPr>
          <p:cNvPr id="55313" name="内容占位符 2"/>
          <p:cNvSpPr>
            <a:spLocks noGrp="1"/>
          </p:cNvSpPr>
          <p:nvPr>
            <p:ph idx="1"/>
          </p:nvPr>
        </p:nvSpPr>
        <p:spPr>
          <a:xfrm>
            <a:off x="4314825" y="639763"/>
            <a:ext cx="7121525" cy="554037"/>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smtClean="0">
                <a:solidFill>
                  <a:schemeClr val="accent1"/>
                </a:solidFill>
              </a:rPr>
              <a:t>写一函数建立一个有</a:t>
            </a:r>
            <a:r>
              <a:rPr lang="en-US" altLang="zh-CN" sz="2000" smtClean="0">
                <a:solidFill>
                  <a:schemeClr val="accent1"/>
                </a:solidFill>
              </a:rPr>
              <a:t>3</a:t>
            </a:r>
            <a:r>
              <a:rPr lang="zh-CN" altLang="en-US" sz="2000" smtClean="0">
                <a:solidFill>
                  <a:schemeClr val="accent1"/>
                </a:solidFill>
              </a:rPr>
              <a:t>名学生数据的单向动态链表。</a:t>
            </a:r>
          </a:p>
        </p:txBody>
      </p:sp>
      <p:graphicFrame>
        <p:nvGraphicFramePr>
          <p:cNvPr id="7" name="表格 6"/>
          <p:cNvGraphicFramePr>
            <a:graphicFrameLocks noGrp="1"/>
          </p:cNvGraphicFramePr>
          <p:nvPr/>
        </p:nvGraphicFramePr>
        <p:xfrm>
          <a:off x="300038" y="1801813"/>
          <a:ext cx="954087" cy="1971675"/>
        </p:xfrm>
        <a:graphic>
          <a:graphicData uri="http://schemas.openxmlformats.org/drawingml/2006/table">
            <a:tbl>
              <a:tblPr>
                <a:tableStyleId>{5C22544A-7EE6-4342-B048-85BDC9FD1C3A}</a:tableStyleId>
              </a:tblPr>
              <a:tblGrid>
                <a:gridCol w="477079">
                  <a:extLst>
                    <a:ext uri="{9D8B030D-6E8A-4147-A177-3AD203B41FA5}"/>
                  </a:extLst>
                </a:gridCol>
                <a:gridCol w="477079">
                  <a:extLst>
                    <a:ext uri="{9D8B030D-6E8A-4147-A177-3AD203B41FA5}"/>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a:t>p1</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extLst>
              </a:tr>
            </a:tbl>
          </a:graphicData>
        </a:graphic>
      </p:graphicFrame>
      <p:graphicFrame>
        <p:nvGraphicFramePr>
          <p:cNvPr id="8" name="表格 7"/>
          <p:cNvGraphicFramePr>
            <a:graphicFrameLocks noGrp="1"/>
          </p:cNvGraphicFramePr>
          <p:nvPr/>
        </p:nvGraphicFramePr>
        <p:xfrm>
          <a:off x="1735138" y="2165350"/>
          <a:ext cx="1612900" cy="1193800"/>
        </p:xfrm>
        <a:graphic>
          <a:graphicData uri="http://schemas.openxmlformats.org/drawingml/2006/table">
            <a:tbl>
              <a:tblPr>
                <a:tableStyleId>{5C22544A-7EE6-4342-B048-85BDC9FD1C3A}</a:tableStyleId>
              </a:tblPr>
              <a:tblGrid>
                <a:gridCol w="806174">
                  <a:extLst>
                    <a:ext uri="{9D8B030D-6E8A-4147-A177-3AD203B41FA5}"/>
                  </a:extLst>
                </a:gridCol>
                <a:gridCol w="806174">
                  <a:extLst>
                    <a:ext uri="{9D8B030D-6E8A-4147-A177-3AD203B41FA5}"/>
                  </a:extLst>
                </a:gridCol>
              </a:tblGrid>
              <a:tr h="397457">
                <a:tc>
                  <a:txBody>
                    <a:bodyPr/>
                    <a:lstStyle/>
                    <a:p>
                      <a:pPr algn="ctr"/>
                      <a:r>
                        <a:rPr lang="en-US" altLang="zh-CN" sz="1600"/>
                        <a:t>10101</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97457">
                <a:tc>
                  <a:txBody>
                    <a:bodyPr/>
                    <a:lstStyle/>
                    <a:p>
                      <a:pPr algn="ctr"/>
                      <a:r>
                        <a:rPr lang="en-US" altLang="zh-CN" sz="1600"/>
                        <a:t>89.5</a:t>
                      </a:r>
                      <a:endParaRPr lang="zh-CN" altLang="en-US" sz="1600"/>
                    </a:p>
                  </a:txBody>
                  <a:tcPr>
                    <a:lnR w="12700" cmpd="sng">
                      <a:noFill/>
                    </a:lnR>
                  </a:tcPr>
                </a:tc>
                <a:tc>
                  <a:txBody>
                    <a:bodyPr/>
                    <a:lstStyle/>
                    <a:p>
                      <a:r>
                        <a:rPr lang="en-US" altLang="zh-CN" sz="1600"/>
                        <a:t>(n=1)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cxnSp>
        <p:nvCxnSpPr>
          <p:cNvPr id="10" name="直接箭头连接符 9"/>
          <p:cNvCxnSpPr/>
          <p:nvPr/>
        </p:nvCxnSpPr>
        <p:spPr>
          <a:xfrm>
            <a:off x="1135063" y="2274888"/>
            <a:ext cx="600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1135063" y="2376488"/>
            <a:ext cx="600075" cy="5048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144588" y="2503488"/>
            <a:ext cx="587375" cy="9842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39" name="表格 38"/>
          <p:cNvGraphicFramePr>
            <a:graphicFrameLocks noGrp="1"/>
          </p:cNvGraphicFramePr>
          <p:nvPr/>
        </p:nvGraphicFramePr>
        <p:xfrm>
          <a:off x="3092450" y="1801813"/>
          <a:ext cx="954088" cy="1971675"/>
        </p:xfrm>
        <a:graphic>
          <a:graphicData uri="http://schemas.openxmlformats.org/drawingml/2006/table">
            <a:tbl>
              <a:tblPr>
                <a:tableStyleId>{5C22544A-7EE6-4342-B048-85BDC9FD1C3A}</a:tableStyleId>
              </a:tblPr>
              <a:tblGrid>
                <a:gridCol w="477079">
                  <a:extLst>
                    <a:ext uri="{9D8B030D-6E8A-4147-A177-3AD203B41FA5}"/>
                  </a:extLst>
                </a:gridCol>
                <a:gridCol w="477079">
                  <a:extLst>
                    <a:ext uri="{9D8B030D-6E8A-4147-A177-3AD203B41FA5}"/>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extLst>
              </a:tr>
            </a:tbl>
          </a:graphicData>
        </a:graphic>
      </p:graphicFrame>
      <p:graphicFrame>
        <p:nvGraphicFramePr>
          <p:cNvPr id="40" name="表格 39"/>
          <p:cNvGraphicFramePr>
            <a:graphicFrameLocks noGrp="1"/>
          </p:cNvGraphicFramePr>
          <p:nvPr/>
        </p:nvGraphicFramePr>
        <p:xfrm>
          <a:off x="4443413" y="2190750"/>
          <a:ext cx="806450" cy="1193800"/>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extLst>
              </a:tr>
              <a:tr h="397457">
                <a:tc>
                  <a:txBody>
                    <a:bodyPr/>
                    <a:lstStyle/>
                    <a:p>
                      <a:pPr algn="ctr"/>
                      <a:r>
                        <a:rPr lang="en-US" altLang="zh-CN" sz="1600"/>
                        <a:t>89.5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cxnSp>
        <p:nvCxnSpPr>
          <p:cNvPr id="41" name="直接箭头连接符 40"/>
          <p:cNvCxnSpPr/>
          <p:nvPr/>
        </p:nvCxnSpPr>
        <p:spPr>
          <a:xfrm>
            <a:off x="3925888" y="2274888"/>
            <a:ext cx="517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3937000" y="2503488"/>
            <a:ext cx="506413" cy="9842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45" name="表格 44"/>
          <p:cNvGraphicFramePr>
            <a:graphicFrameLocks noGrp="1"/>
          </p:cNvGraphicFramePr>
          <p:nvPr/>
        </p:nvGraphicFramePr>
        <p:xfrm>
          <a:off x="5557838" y="2190750"/>
          <a:ext cx="1612900" cy="1193800"/>
        </p:xfrm>
        <a:graphic>
          <a:graphicData uri="http://schemas.openxmlformats.org/drawingml/2006/table">
            <a:tbl>
              <a:tblPr>
                <a:tableStyleId>{5C22544A-7EE6-4342-B048-85BDC9FD1C3A}</a:tableStyleId>
              </a:tblPr>
              <a:tblGrid>
                <a:gridCol w="806174">
                  <a:extLst>
                    <a:ext uri="{9D8B030D-6E8A-4147-A177-3AD203B41FA5}"/>
                  </a:extLst>
                </a:gridCol>
                <a:gridCol w="806174">
                  <a:extLst>
                    <a:ext uri="{9D8B030D-6E8A-4147-A177-3AD203B41FA5}"/>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46" name="表格 45"/>
          <p:cNvGraphicFramePr>
            <a:graphicFrameLocks noGrp="1"/>
          </p:cNvGraphicFramePr>
          <p:nvPr/>
        </p:nvGraphicFramePr>
        <p:xfrm>
          <a:off x="5249863" y="1060450"/>
          <a:ext cx="487362" cy="741363"/>
        </p:xfrm>
        <a:graphic>
          <a:graphicData uri="http://schemas.openxmlformats.org/drawingml/2006/table">
            <a:tbl>
              <a:tblPr>
                <a:tableStyleId>{5C22544A-7EE6-4342-B048-85BDC9FD1C3A}</a:tableStyleId>
              </a:tblPr>
              <a:tblGrid>
                <a:gridCol w="487018">
                  <a:extLst>
                    <a:ext uri="{9D8B030D-6E8A-4147-A177-3AD203B41FA5}"/>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endParaRPr lang="zh-CN" altLang="en-US" sz="1600"/>
                    </a:p>
                  </a:txBody>
                  <a:tcPr>
                    <a:lnT w="12700" cmpd="sng">
                      <a:noFill/>
                    </a:lnT>
                  </a:tcPr>
                </a:tc>
                <a:extLst>
                  <a:ext uri="{0D108BD9-81ED-4DB2-BD59-A6C34878D82A}"/>
                </a:extLst>
              </a:tr>
            </a:tbl>
          </a:graphicData>
        </a:graphic>
      </p:graphicFrame>
      <p:sp>
        <p:nvSpPr>
          <p:cNvPr id="49" name="任意多边形 48"/>
          <p:cNvSpPr/>
          <p:nvPr/>
        </p:nvSpPr>
        <p:spPr>
          <a:xfrm>
            <a:off x="5397500" y="1670050"/>
            <a:ext cx="179388" cy="725488"/>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56" name="表格 55"/>
          <p:cNvGraphicFramePr>
            <a:graphicFrameLocks noGrp="1"/>
          </p:cNvGraphicFramePr>
          <p:nvPr/>
        </p:nvGraphicFramePr>
        <p:xfrm>
          <a:off x="7170738" y="1801813"/>
          <a:ext cx="954087" cy="1971675"/>
        </p:xfrm>
        <a:graphic>
          <a:graphicData uri="http://schemas.openxmlformats.org/drawingml/2006/table">
            <a:tbl>
              <a:tblPr>
                <a:tableStyleId>{5C22544A-7EE6-4342-B048-85BDC9FD1C3A}</a:tableStyleId>
              </a:tblPr>
              <a:tblGrid>
                <a:gridCol w="477079">
                  <a:extLst>
                    <a:ext uri="{9D8B030D-6E8A-4147-A177-3AD203B41FA5}"/>
                  </a:extLst>
                </a:gridCol>
                <a:gridCol w="477079">
                  <a:extLst>
                    <a:ext uri="{9D8B030D-6E8A-4147-A177-3AD203B41FA5}"/>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extLst>
              </a:tr>
            </a:tbl>
          </a:graphicData>
        </a:graphic>
      </p:graphicFrame>
      <p:graphicFrame>
        <p:nvGraphicFramePr>
          <p:cNvPr id="57" name="表格 56"/>
          <p:cNvGraphicFramePr>
            <a:graphicFrameLocks noGrp="1"/>
          </p:cNvGraphicFramePr>
          <p:nvPr/>
        </p:nvGraphicFramePr>
        <p:xfrm>
          <a:off x="8521700" y="2190750"/>
          <a:ext cx="806450" cy="1193800"/>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extLst>
              </a:tr>
              <a:tr h="397457">
                <a:tc>
                  <a:txBody>
                    <a:bodyPr/>
                    <a:lstStyle/>
                    <a:p>
                      <a:pPr algn="ctr"/>
                      <a:r>
                        <a:rPr lang="en-US" altLang="zh-CN" sz="1600"/>
                        <a:t>89.5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cxnSp>
        <p:nvCxnSpPr>
          <p:cNvPr id="58" name="直接箭头连接符 57"/>
          <p:cNvCxnSpPr/>
          <p:nvPr/>
        </p:nvCxnSpPr>
        <p:spPr>
          <a:xfrm>
            <a:off x="8005763" y="2274888"/>
            <a:ext cx="515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8015288" y="2503488"/>
            <a:ext cx="506412" cy="9842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60" name="表格 59"/>
          <p:cNvGraphicFramePr>
            <a:graphicFrameLocks noGrp="1"/>
          </p:cNvGraphicFramePr>
          <p:nvPr/>
        </p:nvGraphicFramePr>
        <p:xfrm>
          <a:off x="9637713" y="2190750"/>
          <a:ext cx="1611312" cy="1193800"/>
        </p:xfrm>
        <a:graphic>
          <a:graphicData uri="http://schemas.openxmlformats.org/drawingml/2006/table">
            <a:tbl>
              <a:tblPr>
                <a:tableStyleId>{5C22544A-7EE6-4342-B048-85BDC9FD1C3A}</a:tableStyleId>
              </a:tblPr>
              <a:tblGrid>
                <a:gridCol w="806174">
                  <a:extLst>
                    <a:ext uri="{9D8B030D-6E8A-4147-A177-3AD203B41FA5}"/>
                  </a:extLst>
                </a:gridCol>
                <a:gridCol w="806174">
                  <a:extLst>
                    <a:ext uri="{9D8B030D-6E8A-4147-A177-3AD203B41FA5}"/>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61" name="表格 60"/>
          <p:cNvGraphicFramePr>
            <a:graphicFrameLocks noGrp="1"/>
          </p:cNvGraphicFramePr>
          <p:nvPr/>
        </p:nvGraphicFramePr>
        <p:xfrm>
          <a:off x="1519238" y="6386513"/>
          <a:ext cx="971550" cy="371475"/>
        </p:xfrm>
        <a:graphic>
          <a:graphicData uri="http://schemas.openxmlformats.org/drawingml/2006/table">
            <a:tbl>
              <a:tblPr>
                <a:tableStyleId>{5C22544A-7EE6-4342-B048-85BDC9FD1C3A}</a:tableStyleId>
              </a:tblPr>
              <a:tblGrid>
                <a:gridCol w="503665">
                  <a:extLst>
                    <a:ext uri="{9D8B030D-6E8A-4147-A177-3AD203B41FA5}"/>
                  </a:extLst>
                </a:gridCol>
                <a:gridCol w="468000">
                  <a:extLst>
                    <a:ext uri="{9D8B030D-6E8A-4147-A177-3AD203B41FA5}"/>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extLst>
              </a:tr>
            </a:tbl>
          </a:graphicData>
        </a:graphic>
      </p:graphicFrame>
      <p:sp>
        <p:nvSpPr>
          <p:cNvPr id="62" name="任意多边形 61"/>
          <p:cNvSpPr/>
          <p:nvPr/>
        </p:nvSpPr>
        <p:spPr>
          <a:xfrm>
            <a:off x="9475788" y="1670050"/>
            <a:ext cx="179387" cy="725488"/>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63" name="任意多边形 62"/>
          <p:cNvSpPr/>
          <p:nvPr/>
        </p:nvSpPr>
        <p:spPr>
          <a:xfrm>
            <a:off x="8920163" y="2492375"/>
            <a:ext cx="735012" cy="66516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27" name="表格 26"/>
          <p:cNvGraphicFramePr>
            <a:graphicFrameLocks noGrp="1"/>
          </p:cNvGraphicFramePr>
          <p:nvPr/>
        </p:nvGraphicFramePr>
        <p:xfrm>
          <a:off x="320675" y="4602163"/>
          <a:ext cx="476250" cy="1971675"/>
        </p:xfrm>
        <a:graphic>
          <a:graphicData uri="http://schemas.openxmlformats.org/drawingml/2006/table">
            <a:tbl>
              <a:tblPr>
                <a:tableStyleId>{5C22544A-7EE6-4342-B048-85BDC9FD1C3A}</a:tableStyleId>
              </a:tblPr>
              <a:tblGrid>
                <a:gridCol w="477079">
                  <a:extLst>
                    <a:ext uri="{9D8B030D-6E8A-4147-A177-3AD203B41FA5}"/>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28" name="表格 27"/>
          <p:cNvGraphicFramePr>
            <a:graphicFrameLocks noGrp="1"/>
          </p:cNvGraphicFramePr>
          <p:nvPr/>
        </p:nvGraphicFramePr>
        <p:xfrm>
          <a:off x="1200150" y="4962525"/>
          <a:ext cx="804863" cy="1192213"/>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extLst>
              </a:tr>
              <a:tr h="397457">
                <a:tc>
                  <a:txBody>
                    <a:bodyPr/>
                    <a:lstStyle/>
                    <a:p>
                      <a:pPr algn="ctr"/>
                      <a:r>
                        <a:rPr lang="en-US" altLang="zh-CN" sz="1600"/>
                        <a:t>89.5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cxnSp>
        <p:nvCxnSpPr>
          <p:cNvPr id="29" name="直接箭头连接符 28"/>
          <p:cNvCxnSpPr/>
          <p:nvPr/>
        </p:nvCxnSpPr>
        <p:spPr>
          <a:xfrm>
            <a:off x="682625" y="5046663"/>
            <a:ext cx="517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nvGraphicFramePr>
        <p:xfrm>
          <a:off x="2314575" y="4962525"/>
          <a:ext cx="1611313" cy="1192213"/>
        </p:xfrm>
        <a:graphic>
          <a:graphicData uri="http://schemas.openxmlformats.org/drawingml/2006/table">
            <a:tbl>
              <a:tblPr>
                <a:tableStyleId>{5C22544A-7EE6-4342-B048-85BDC9FD1C3A}</a:tableStyleId>
              </a:tblPr>
              <a:tblGrid>
                <a:gridCol w="806174">
                  <a:extLst>
                    <a:ext uri="{9D8B030D-6E8A-4147-A177-3AD203B41FA5}"/>
                  </a:extLst>
                </a:gridCol>
                <a:gridCol w="806174">
                  <a:extLst>
                    <a:ext uri="{9D8B030D-6E8A-4147-A177-3AD203B41FA5}"/>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32" name="表格 31"/>
          <p:cNvGraphicFramePr>
            <a:graphicFrameLocks noGrp="1"/>
          </p:cNvGraphicFramePr>
          <p:nvPr/>
        </p:nvGraphicFramePr>
        <p:xfrm>
          <a:off x="2005013" y="3832225"/>
          <a:ext cx="487362" cy="741363"/>
        </p:xfrm>
        <a:graphic>
          <a:graphicData uri="http://schemas.openxmlformats.org/drawingml/2006/table">
            <a:tbl>
              <a:tblPr>
                <a:tableStyleId>{5C22544A-7EE6-4342-B048-85BDC9FD1C3A}</a:tableStyleId>
              </a:tblPr>
              <a:tblGrid>
                <a:gridCol w="487018">
                  <a:extLst>
                    <a:ext uri="{9D8B030D-6E8A-4147-A177-3AD203B41FA5}"/>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endParaRPr lang="zh-CN" altLang="en-US" sz="1600"/>
                    </a:p>
                  </a:txBody>
                  <a:tcPr>
                    <a:lnT w="12700" cmpd="sng">
                      <a:noFill/>
                    </a:lnT>
                  </a:tcPr>
                </a:tc>
                <a:extLst>
                  <a:ext uri="{0D108BD9-81ED-4DB2-BD59-A6C34878D82A}"/>
                </a:extLst>
              </a:tr>
            </a:tbl>
          </a:graphicData>
        </a:graphic>
      </p:graphicFrame>
      <p:sp>
        <p:nvSpPr>
          <p:cNvPr id="33" name="任意多边形 32"/>
          <p:cNvSpPr/>
          <p:nvPr/>
        </p:nvSpPr>
        <p:spPr>
          <a:xfrm>
            <a:off x="2171700" y="4419600"/>
            <a:ext cx="142875" cy="612775"/>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1597025" y="5160963"/>
            <a:ext cx="717550" cy="7683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2201863" y="5300663"/>
            <a:ext cx="107950" cy="120332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36" name="表格 35"/>
          <p:cNvGraphicFramePr>
            <a:graphicFrameLocks noGrp="1"/>
          </p:cNvGraphicFramePr>
          <p:nvPr/>
        </p:nvGraphicFramePr>
        <p:xfrm>
          <a:off x="4764088" y="6386513"/>
          <a:ext cx="971550" cy="371475"/>
        </p:xfrm>
        <a:graphic>
          <a:graphicData uri="http://schemas.openxmlformats.org/drawingml/2006/table">
            <a:tbl>
              <a:tblPr>
                <a:tableStyleId>{5C22544A-7EE6-4342-B048-85BDC9FD1C3A}</a:tableStyleId>
              </a:tblPr>
              <a:tblGrid>
                <a:gridCol w="503665">
                  <a:extLst>
                    <a:ext uri="{9D8B030D-6E8A-4147-A177-3AD203B41FA5}"/>
                  </a:extLst>
                </a:gridCol>
                <a:gridCol w="468000">
                  <a:extLst>
                    <a:ext uri="{9D8B030D-6E8A-4147-A177-3AD203B41FA5}"/>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extLst>
              </a:tr>
            </a:tbl>
          </a:graphicData>
        </a:graphic>
      </p:graphicFrame>
      <p:graphicFrame>
        <p:nvGraphicFramePr>
          <p:cNvPr id="37" name="表格 36"/>
          <p:cNvGraphicFramePr>
            <a:graphicFrameLocks noGrp="1"/>
          </p:cNvGraphicFramePr>
          <p:nvPr/>
        </p:nvGraphicFramePr>
        <p:xfrm>
          <a:off x="3563938" y="4602163"/>
          <a:ext cx="477837" cy="1971675"/>
        </p:xfrm>
        <a:graphic>
          <a:graphicData uri="http://schemas.openxmlformats.org/drawingml/2006/table">
            <a:tbl>
              <a:tblPr>
                <a:tableStyleId>{5C22544A-7EE6-4342-B048-85BDC9FD1C3A}</a:tableStyleId>
              </a:tblPr>
              <a:tblGrid>
                <a:gridCol w="477079">
                  <a:extLst>
                    <a:ext uri="{9D8B030D-6E8A-4147-A177-3AD203B41FA5}"/>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42" name="表格 41"/>
          <p:cNvGraphicFramePr>
            <a:graphicFrameLocks noGrp="1"/>
          </p:cNvGraphicFramePr>
          <p:nvPr/>
        </p:nvGraphicFramePr>
        <p:xfrm>
          <a:off x="4443413" y="4962525"/>
          <a:ext cx="806450" cy="1192213"/>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extLst>
              </a:tr>
              <a:tr h="397457">
                <a:tc>
                  <a:txBody>
                    <a:bodyPr/>
                    <a:lstStyle/>
                    <a:p>
                      <a:pPr algn="ctr"/>
                      <a:r>
                        <a:rPr lang="en-US" altLang="zh-CN" sz="1600"/>
                        <a:t>89.5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cxnSp>
        <p:nvCxnSpPr>
          <p:cNvPr id="44" name="直接箭头连接符 43"/>
          <p:cNvCxnSpPr/>
          <p:nvPr/>
        </p:nvCxnSpPr>
        <p:spPr>
          <a:xfrm>
            <a:off x="3925888" y="5046663"/>
            <a:ext cx="517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表格 46"/>
          <p:cNvGraphicFramePr>
            <a:graphicFrameLocks noGrp="1"/>
          </p:cNvGraphicFramePr>
          <p:nvPr/>
        </p:nvGraphicFramePr>
        <p:xfrm>
          <a:off x="5557838" y="4962525"/>
          <a:ext cx="806450" cy="1192213"/>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a:t>10103</a:t>
                      </a:r>
                      <a:endParaRPr lang="zh-CN" altLang="en-US" sz="1600"/>
                    </a:p>
                  </a:txBody>
                  <a:tcPr>
                    <a:lnR w="12700" cmpd="sng">
                      <a:noFill/>
                    </a:lnR>
                  </a:tcPr>
                </a:tc>
                <a:extLst>
                  <a:ext uri="{0D108BD9-81ED-4DB2-BD59-A6C34878D82A}"/>
                </a:extLst>
              </a:tr>
              <a:tr h="397457">
                <a:tc>
                  <a:txBody>
                    <a:bodyPr/>
                    <a:lstStyle/>
                    <a:p>
                      <a:pPr algn="ctr"/>
                      <a:r>
                        <a:rPr lang="en-US" altLang="zh-CN" sz="1600"/>
                        <a:t>90</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sp>
        <p:nvSpPr>
          <p:cNvPr id="51" name="任意多边形 50"/>
          <p:cNvSpPr/>
          <p:nvPr/>
        </p:nvSpPr>
        <p:spPr>
          <a:xfrm>
            <a:off x="4840288" y="5160963"/>
            <a:ext cx="717550" cy="7683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52" name="任意多边形 51"/>
          <p:cNvSpPr/>
          <p:nvPr/>
        </p:nvSpPr>
        <p:spPr>
          <a:xfrm>
            <a:off x="5445125" y="5300663"/>
            <a:ext cx="107950" cy="120332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54" name="表格 53"/>
          <p:cNvGraphicFramePr>
            <a:graphicFrameLocks noGrp="1"/>
          </p:cNvGraphicFramePr>
          <p:nvPr/>
        </p:nvGraphicFramePr>
        <p:xfrm>
          <a:off x="6308725" y="3794125"/>
          <a:ext cx="487363" cy="742950"/>
        </p:xfrm>
        <a:graphic>
          <a:graphicData uri="http://schemas.openxmlformats.org/drawingml/2006/table">
            <a:tbl>
              <a:tblPr>
                <a:tableStyleId>{5C22544A-7EE6-4342-B048-85BDC9FD1C3A}</a:tableStyleId>
              </a:tblPr>
              <a:tblGrid>
                <a:gridCol w="487018">
                  <a:extLst>
                    <a:ext uri="{9D8B030D-6E8A-4147-A177-3AD203B41FA5}"/>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endParaRPr lang="zh-CN" altLang="en-US" sz="1600"/>
                    </a:p>
                  </a:txBody>
                  <a:tcPr>
                    <a:lnT w="12700" cmpd="sng">
                      <a:noFill/>
                    </a:lnT>
                  </a:tcPr>
                </a:tc>
                <a:extLst>
                  <a:ext uri="{0D108BD9-81ED-4DB2-BD59-A6C34878D82A}"/>
                </a:extLst>
              </a:tr>
            </a:tbl>
          </a:graphicData>
        </a:graphic>
      </p:graphicFrame>
      <p:graphicFrame>
        <p:nvGraphicFramePr>
          <p:cNvPr id="55" name="表格 54"/>
          <p:cNvGraphicFramePr>
            <a:graphicFrameLocks noGrp="1"/>
          </p:cNvGraphicFramePr>
          <p:nvPr/>
        </p:nvGraphicFramePr>
        <p:xfrm>
          <a:off x="6623050" y="4957763"/>
          <a:ext cx="806450" cy="1192212"/>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a:t>10107</a:t>
                      </a:r>
                      <a:endParaRPr lang="zh-CN" altLang="en-US" sz="1600"/>
                    </a:p>
                  </a:txBody>
                  <a:tcPr>
                    <a:lnR w="12700" cmpd="sng">
                      <a:noFill/>
                    </a:lnR>
                  </a:tcPr>
                </a:tc>
                <a:extLst>
                  <a:ext uri="{0D108BD9-81ED-4DB2-BD59-A6C34878D82A}"/>
                </a:extLst>
              </a:tr>
              <a:tr h="397457">
                <a:tc>
                  <a:txBody>
                    <a:bodyPr/>
                    <a:lstStyle/>
                    <a:p>
                      <a:pPr algn="ctr"/>
                      <a:r>
                        <a:rPr lang="en-US" altLang="zh-CN" sz="1600"/>
                        <a:t>85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sp>
        <p:nvSpPr>
          <p:cNvPr id="64" name="任意多边形 63"/>
          <p:cNvSpPr/>
          <p:nvPr/>
        </p:nvSpPr>
        <p:spPr>
          <a:xfrm>
            <a:off x="6462713" y="4435475"/>
            <a:ext cx="179387" cy="725488"/>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65" name="表格 64"/>
          <p:cNvGraphicFramePr>
            <a:graphicFrameLocks noGrp="1"/>
          </p:cNvGraphicFramePr>
          <p:nvPr/>
        </p:nvGraphicFramePr>
        <p:xfrm>
          <a:off x="9913938" y="6388100"/>
          <a:ext cx="971550" cy="371475"/>
        </p:xfrm>
        <a:graphic>
          <a:graphicData uri="http://schemas.openxmlformats.org/drawingml/2006/table">
            <a:tbl>
              <a:tblPr>
                <a:tableStyleId>{5C22544A-7EE6-4342-B048-85BDC9FD1C3A}</a:tableStyleId>
              </a:tblPr>
              <a:tblGrid>
                <a:gridCol w="503665">
                  <a:extLst>
                    <a:ext uri="{9D8B030D-6E8A-4147-A177-3AD203B41FA5}"/>
                  </a:extLst>
                </a:gridCol>
                <a:gridCol w="468000">
                  <a:extLst>
                    <a:ext uri="{9D8B030D-6E8A-4147-A177-3AD203B41FA5}"/>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extLst>
              </a:tr>
            </a:tbl>
          </a:graphicData>
        </a:graphic>
      </p:graphicFrame>
      <p:graphicFrame>
        <p:nvGraphicFramePr>
          <p:cNvPr id="66" name="表格 65"/>
          <p:cNvGraphicFramePr>
            <a:graphicFrameLocks noGrp="1"/>
          </p:cNvGraphicFramePr>
          <p:nvPr/>
        </p:nvGraphicFramePr>
        <p:xfrm>
          <a:off x="7661275" y="4597400"/>
          <a:ext cx="476250" cy="1971675"/>
        </p:xfrm>
        <a:graphic>
          <a:graphicData uri="http://schemas.openxmlformats.org/drawingml/2006/table">
            <a:tbl>
              <a:tblPr>
                <a:tableStyleId>{5C22544A-7EE6-4342-B048-85BDC9FD1C3A}</a:tableStyleId>
              </a:tblPr>
              <a:tblGrid>
                <a:gridCol w="477079">
                  <a:extLst>
                    <a:ext uri="{9D8B030D-6E8A-4147-A177-3AD203B41FA5}"/>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67" name="表格 66"/>
          <p:cNvGraphicFramePr>
            <a:graphicFrameLocks noGrp="1"/>
          </p:cNvGraphicFramePr>
          <p:nvPr/>
        </p:nvGraphicFramePr>
        <p:xfrm>
          <a:off x="8540750" y="4957763"/>
          <a:ext cx="804863" cy="1192212"/>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extLst>
              </a:tr>
              <a:tr h="397457">
                <a:tc>
                  <a:txBody>
                    <a:bodyPr/>
                    <a:lstStyle/>
                    <a:p>
                      <a:pPr algn="ctr"/>
                      <a:r>
                        <a:rPr lang="en-US" altLang="zh-CN" sz="1600"/>
                        <a:t>89.5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cxnSp>
        <p:nvCxnSpPr>
          <p:cNvPr id="68" name="直接箭头连接符 67"/>
          <p:cNvCxnSpPr/>
          <p:nvPr/>
        </p:nvCxnSpPr>
        <p:spPr>
          <a:xfrm>
            <a:off x="8023225" y="5041900"/>
            <a:ext cx="517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nvGraphicFramePr>
        <p:xfrm>
          <a:off x="9655175" y="4957763"/>
          <a:ext cx="806450" cy="1192212"/>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a:t>10103</a:t>
                      </a:r>
                      <a:endParaRPr lang="zh-CN" altLang="en-US" sz="1600"/>
                    </a:p>
                  </a:txBody>
                  <a:tcPr>
                    <a:lnR w="12700" cmpd="sng">
                      <a:noFill/>
                    </a:lnR>
                  </a:tcPr>
                </a:tc>
                <a:extLst>
                  <a:ext uri="{0D108BD9-81ED-4DB2-BD59-A6C34878D82A}"/>
                </a:extLst>
              </a:tr>
              <a:tr h="397457">
                <a:tc>
                  <a:txBody>
                    <a:bodyPr/>
                    <a:lstStyle/>
                    <a:p>
                      <a:pPr algn="ctr"/>
                      <a:r>
                        <a:rPr lang="en-US" altLang="zh-CN" sz="1600"/>
                        <a:t>90</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sp>
        <p:nvSpPr>
          <p:cNvPr id="70" name="任意多边形 69"/>
          <p:cNvSpPr/>
          <p:nvPr/>
        </p:nvSpPr>
        <p:spPr>
          <a:xfrm>
            <a:off x="8937625" y="5156200"/>
            <a:ext cx="717550" cy="7683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1" name="任意多边形 70"/>
          <p:cNvSpPr/>
          <p:nvPr/>
        </p:nvSpPr>
        <p:spPr>
          <a:xfrm>
            <a:off x="10625138" y="5302250"/>
            <a:ext cx="107950" cy="120332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72" name="表格 71"/>
          <p:cNvGraphicFramePr>
            <a:graphicFrameLocks noGrp="1"/>
          </p:cNvGraphicFramePr>
          <p:nvPr/>
        </p:nvGraphicFramePr>
        <p:xfrm>
          <a:off x="10404475" y="3789363"/>
          <a:ext cx="487363" cy="742950"/>
        </p:xfrm>
        <a:graphic>
          <a:graphicData uri="http://schemas.openxmlformats.org/drawingml/2006/table">
            <a:tbl>
              <a:tblPr>
                <a:tableStyleId>{5C22544A-7EE6-4342-B048-85BDC9FD1C3A}</a:tableStyleId>
              </a:tblPr>
              <a:tblGrid>
                <a:gridCol w="487018">
                  <a:extLst>
                    <a:ext uri="{9D8B030D-6E8A-4147-A177-3AD203B41FA5}"/>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endParaRPr lang="zh-CN" altLang="en-US" sz="1600"/>
                    </a:p>
                  </a:txBody>
                  <a:tcPr>
                    <a:lnT w="12700" cmpd="sng">
                      <a:noFill/>
                    </a:lnT>
                  </a:tcPr>
                </a:tc>
                <a:extLst>
                  <a:ext uri="{0D108BD9-81ED-4DB2-BD59-A6C34878D82A}"/>
                </a:extLst>
              </a:tr>
            </a:tbl>
          </a:graphicData>
        </a:graphic>
      </p:graphicFrame>
      <p:sp>
        <p:nvSpPr>
          <p:cNvPr id="74" name="任意多边形 73"/>
          <p:cNvSpPr/>
          <p:nvPr/>
        </p:nvSpPr>
        <p:spPr>
          <a:xfrm>
            <a:off x="10558463" y="4430713"/>
            <a:ext cx="179387" cy="725487"/>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5" name="任意多边形 74"/>
          <p:cNvSpPr/>
          <p:nvPr/>
        </p:nvSpPr>
        <p:spPr>
          <a:xfrm>
            <a:off x="10013950" y="5241925"/>
            <a:ext cx="717550" cy="7683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nvGraphicFramePr>
        <p:xfrm>
          <a:off x="3802063" y="2846388"/>
          <a:ext cx="806450" cy="1192212"/>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dirty="0"/>
                        <a:t>10107</a:t>
                      </a:r>
                      <a:endParaRPr lang="zh-CN" altLang="en-US" sz="1600"/>
                    </a:p>
                  </a:txBody>
                  <a:tcPr>
                    <a:lnR w="12700" cmpd="sng">
                      <a:noFill/>
                    </a:lnR>
                  </a:tcPr>
                </a:tc>
                <a:extLst>
                  <a:ext uri="{0D108BD9-81ED-4DB2-BD59-A6C34878D82A}"/>
                </a:extLst>
              </a:tr>
              <a:tr h="397457">
                <a:tc>
                  <a:txBody>
                    <a:bodyPr/>
                    <a:lstStyle/>
                    <a:p>
                      <a:pPr algn="ctr"/>
                      <a:r>
                        <a:rPr lang="en-US" altLang="zh-CN" sz="1600" dirty="0"/>
                        <a:t>85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sp>
        <p:nvSpPr>
          <p:cNvPr id="57354" name="标题 1"/>
          <p:cNvSpPr>
            <a:spLocks noGrp="1"/>
          </p:cNvSpPr>
          <p:nvPr>
            <p:ph type="title"/>
          </p:nvPr>
        </p:nvSpPr>
        <p:spPr>
          <a:xfrm>
            <a:off x="631825" y="339725"/>
            <a:ext cx="10515600" cy="954088"/>
          </a:xfrm>
        </p:spPr>
        <p:txBody>
          <a:bodyPr/>
          <a:lstStyle/>
          <a:p>
            <a:r>
              <a:rPr lang="zh-CN" altLang="en-US" smtClean="0"/>
              <a:t>建立简单的动态链表</a:t>
            </a:r>
          </a:p>
        </p:txBody>
      </p:sp>
      <p:sp>
        <p:nvSpPr>
          <p:cNvPr id="57355" name="内容占位符 2"/>
          <p:cNvSpPr>
            <a:spLocks noGrp="1"/>
          </p:cNvSpPr>
          <p:nvPr>
            <p:ph idx="1"/>
          </p:nvPr>
        </p:nvSpPr>
        <p:spPr>
          <a:xfrm>
            <a:off x="4314825" y="639763"/>
            <a:ext cx="7121525" cy="554037"/>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smtClean="0">
                <a:solidFill>
                  <a:schemeClr val="accent1"/>
                </a:solidFill>
              </a:rPr>
              <a:t>写一函数建立一个有</a:t>
            </a:r>
            <a:r>
              <a:rPr lang="en-US" altLang="zh-CN" sz="2000" smtClean="0">
                <a:solidFill>
                  <a:schemeClr val="accent1"/>
                </a:solidFill>
              </a:rPr>
              <a:t>3</a:t>
            </a:r>
            <a:r>
              <a:rPr lang="zh-CN" altLang="en-US" sz="2000" smtClean="0">
                <a:solidFill>
                  <a:schemeClr val="accent1"/>
                </a:solidFill>
              </a:rPr>
              <a:t>名学生数据的单向动态链表。</a:t>
            </a:r>
          </a:p>
        </p:txBody>
      </p:sp>
      <p:graphicFrame>
        <p:nvGraphicFramePr>
          <p:cNvPr id="65" name="表格 64"/>
          <p:cNvGraphicFramePr>
            <a:graphicFrameLocks noGrp="1"/>
          </p:cNvGraphicFramePr>
          <p:nvPr/>
        </p:nvGraphicFramePr>
        <p:xfrm>
          <a:off x="2995613" y="4281488"/>
          <a:ext cx="971550" cy="369887"/>
        </p:xfrm>
        <a:graphic>
          <a:graphicData uri="http://schemas.openxmlformats.org/drawingml/2006/table">
            <a:tbl>
              <a:tblPr>
                <a:tableStyleId>{5C22544A-7EE6-4342-B048-85BDC9FD1C3A}</a:tableStyleId>
              </a:tblPr>
              <a:tblGrid>
                <a:gridCol w="503665">
                  <a:extLst>
                    <a:ext uri="{9D8B030D-6E8A-4147-A177-3AD203B41FA5}"/>
                  </a:extLst>
                </a:gridCol>
                <a:gridCol w="468000">
                  <a:extLst>
                    <a:ext uri="{9D8B030D-6E8A-4147-A177-3AD203B41FA5}"/>
                  </a:extLst>
                </a:gridCol>
              </a:tblGrid>
              <a:tr h="370840">
                <a:tc>
                  <a:txBody>
                    <a:bodyPr/>
                    <a:lstStyle/>
                    <a:p>
                      <a:pPr algn="r"/>
                      <a:r>
                        <a:rPr lang="en-US" altLang="zh-CN" sz="1600" dirty="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extLst>
              </a:tr>
            </a:tbl>
          </a:graphicData>
        </a:graphic>
      </p:graphicFrame>
      <p:graphicFrame>
        <p:nvGraphicFramePr>
          <p:cNvPr id="66" name="表格 65"/>
          <p:cNvGraphicFramePr>
            <a:graphicFrameLocks noGrp="1"/>
          </p:cNvGraphicFramePr>
          <p:nvPr/>
        </p:nvGraphicFramePr>
        <p:xfrm>
          <a:off x="742950" y="2490788"/>
          <a:ext cx="477838" cy="1970087"/>
        </p:xfrm>
        <a:graphic>
          <a:graphicData uri="http://schemas.openxmlformats.org/drawingml/2006/table">
            <a:tbl>
              <a:tblPr>
                <a:tableStyleId>{5C22544A-7EE6-4342-B048-85BDC9FD1C3A}</a:tableStyleId>
              </a:tblPr>
              <a:tblGrid>
                <a:gridCol w="477079">
                  <a:extLst>
                    <a:ext uri="{9D8B030D-6E8A-4147-A177-3AD203B41FA5}"/>
                  </a:extLst>
                </a:gridCol>
              </a:tblGrid>
              <a:tr h="370840">
                <a:tc>
                  <a:txBody>
                    <a:bodyPr/>
                    <a:lstStyle/>
                    <a:p>
                      <a:pPr algn="ctr"/>
                      <a:r>
                        <a:rPr lang="en-US" altLang="zh-CN" sz="1600" dirty="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67" name="表格 66"/>
          <p:cNvGraphicFramePr>
            <a:graphicFrameLocks noGrp="1"/>
          </p:cNvGraphicFramePr>
          <p:nvPr/>
        </p:nvGraphicFramePr>
        <p:xfrm>
          <a:off x="1622425" y="2851150"/>
          <a:ext cx="806450" cy="1192213"/>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dirty="0"/>
                        <a:t>10101</a:t>
                      </a:r>
                      <a:endParaRPr lang="zh-CN" altLang="en-US" sz="1600"/>
                    </a:p>
                  </a:txBody>
                  <a:tcPr>
                    <a:lnR w="12700" cmpd="sng">
                      <a:noFill/>
                    </a:lnR>
                  </a:tcPr>
                </a:tc>
                <a:extLst>
                  <a:ext uri="{0D108BD9-81ED-4DB2-BD59-A6C34878D82A}"/>
                </a:extLst>
              </a:tr>
              <a:tr h="397457">
                <a:tc>
                  <a:txBody>
                    <a:bodyPr/>
                    <a:lstStyle/>
                    <a:p>
                      <a:pPr algn="ctr"/>
                      <a:r>
                        <a:rPr lang="en-US" altLang="zh-CN" sz="1600" dirty="0"/>
                        <a:t>89.5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cxnSp>
        <p:nvCxnSpPr>
          <p:cNvPr id="68" name="直接箭头连接符 67"/>
          <p:cNvCxnSpPr/>
          <p:nvPr/>
        </p:nvCxnSpPr>
        <p:spPr>
          <a:xfrm>
            <a:off x="1104900" y="2935288"/>
            <a:ext cx="517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nvGraphicFramePr>
        <p:xfrm>
          <a:off x="2736850" y="2851150"/>
          <a:ext cx="806450" cy="1192213"/>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dirty="0"/>
                        <a:t>10103</a:t>
                      </a:r>
                      <a:endParaRPr lang="zh-CN" altLang="en-US" sz="1600"/>
                    </a:p>
                  </a:txBody>
                  <a:tcPr>
                    <a:lnR w="12700" cmpd="sng">
                      <a:noFill/>
                    </a:lnR>
                  </a:tcPr>
                </a:tc>
                <a:extLst>
                  <a:ext uri="{0D108BD9-81ED-4DB2-BD59-A6C34878D82A}"/>
                </a:extLst>
              </a:tr>
              <a:tr h="397457">
                <a:tc>
                  <a:txBody>
                    <a:bodyPr/>
                    <a:lstStyle/>
                    <a:p>
                      <a:pPr algn="ctr"/>
                      <a:r>
                        <a:rPr lang="en-US" altLang="zh-CN" sz="1600" dirty="0"/>
                        <a:t>90</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sp>
        <p:nvSpPr>
          <p:cNvPr id="70" name="任意多边形 69"/>
          <p:cNvSpPr/>
          <p:nvPr/>
        </p:nvSpPr>
        <p:spPr>
          <a:xfrm>
            <a:off x="2019300" y="3049588"/>
            <a:ext cx="717550" cy="7683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1" name="任意多边形 70"/>
          <p:cNvSpPr/>
          <p:nvPr/>
        </p:nvSpPr>
        <p:spPr>
          <a:xfrm>
            <a:off x="3706813" y="3195638"/>
            <a:ext cx="107950" cy="120332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75" name="任意多边形 74"/>
          <p:cNvSpPr/>
          <p:nvPr/>
        </p:nvSpPr>
        <p:spPr>
          <a:xfrm>
            <a:off x="3097213" y="3135313"/>
            <a:ext cx="715962" cy="7683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76" name="表格 75"/>
          <p:cNvGraphicFramePr>
            <a:graphicFrameLocks noGrp="1"/>
          </p:cNvGraphicFramePr>
          <p:nvPr/>
        </p:nvGraphicFramePr>
        <p:xfrm>
          <a:off x="4608513" y="1682750"/>
          <a:ext cx="487362" cy="741363"/>
        </p:xfrm>
        <a:graphic>
          <a:graphicData uri="http://schemas.openxmlformats.org/drawingml/2006/table">
            <a:tbl>
              <a:tblPr>
                <a:tableStyleId>{5C22544A-7EE6-4342-B048-85BDC9FD1C3A}</a:tableStyleId>
              </a:tblPr>
              <a:tblGrid>
                <a:gridCol w="487018">
                  <a:extLst>
                    <a:ext uri="{9D8B030D-6E8A-4147-A177-3AD203B41FA5}"/>
                  </a:extLst>
                </a:gridCol>
              </a:tblGrid>
              <a:tr h="370840">
                <a:tc>
                  <a:txBody>
                    <a:bodyPr/>
                    <a:lstStyle/>
                    <a:p>
                      <a:pPr algn="ctr"/>
                      <a:r>
                        <a:rPr lang="en-US" altLang="zh-CN" sz="1600" dirty="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endParaRPr lang="zh-CN" altLang="en-US" sz="1600"/>
                    </a:p>
                  </a:txBody>
                  <a:tcPr>
                    <a:lnT w="12700" cmpd="sng">
                      <a:noFill/>
                    </a:lnT>
                  </a:tcPr>
                </a:tc>
                <a:extLst>
                  <a:ext uri="{0D108BD9-81ED-4DB2-BD59-A6C34878D82A}"/>
                </a:extLst>
              </a:tr>
            </a:tbl>
          </a:graphicData>
        </a:graphic>
      </p:graphicFrame>
      <p:graphicFrame>
        <p:nvGraphicFramePr>
          <p:cNvPr id="77" name="表格 76"/>
          <p:cNvGraphicFramePr>
            <a:graphicFrameLocks noGrp="1"/>
          </p:cNvGraphicFramePr>
          <p:nvPr/>
        </p:nvGraphicFramePr>
        <p:xfrm>
          <a:off x="4922838" y="2846388"/>
          <a:ext cx="806450" cy="1192212"/>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dirty="0"/>
                        <a:t>0</a:t>
                      </a:r>
                      <a:endParaRPr lang="zh-CN" altLang="en-US" sz="1600"/>
                    </a:p>
                  </a:txBody>
                  <a:tcPr>
                    <a:lnR w="12700" cmpd="sng">
                      <a:noFill/>
                    </a:lnR>
                  </a:tcPr>
                </a:tc>
                <a:extLst>
                  <a:ext uri="{0D108BD9-81ED-4DB2-BD59-A6C34878D82A}"/>
                </a:extLst>
              </a:tr>
              <a:tr h="397457">
                <a:tc>
                  <a:txBody>
                    <a:bodyPr/>
                    <a:lstStyle/>
                    <a:p>
                      <a:pPr algn="ctr"/>
                      <a:r>
                        <a:rPr lang="en-US" altLang="zh-CN" sz="1600" dirty="0"/>
                        <a:t>0</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sp>
        <p:nvSpPr>
          <p:cNvPr id="78" name="任意多边形 77"/>
          <p:cNvSpPr/>
          <p:nvPr/>
        </p:nvSpPr>
        <p:spPr>
          <a:xfrm>
            <a:off x="4762500" y="2324100"/>
            <a:ext cx="179388" cy="725488"/>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79" name="表格 78"/>
          <p:cNvGraphicFramePr>
            <a:graphicFrameLocks noGrp="1"/>
          </p:cNvGraphicFramePr>
          <p:nvPr/>
        </p:nvGraphicFramePr>
        <p:xfrm>
          <a:off x="9274175" y="2846388"/>
          <a:ext cx="806450" cy="1192212"/>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dirty="0"/>
                        <a:t>10107</a:t>
                      </a:r>
                      <a:endParaRPr lang="zh-CN" altLang="en-US" sz="1600"/>
                    </a:p>
                  </a:txBody>
                  <a:tcPr>
                    <a:lnR w="12700" cmpd="sng">
                      <a:noFill/>
                    </a:lnR>
                  </a:tcPr>
                </a:tc>
                <a:extLst>
                  <a:ext uri="{0D108BD9-81ED-4DB2-BD59-A6C34878D82A}"/>
                </a:extLst>
              </a:tr>
              <a:tr h="397457">
                <a:tc>
                  <a:txBody>
                    <a:bodyPr/>
                    <a:lstStyle/>
                    <a:p>
                      <a:pPr algn="ctr"/>
                      <a:r>
                        <a:rPr lang="en-US" altLang="zh-CN" sz="1600" dirty="0"/>
                        <a:t>85</a:t>
                      </a:r>
                      <a:endParaRPr lang="zh-CN" altLang="en-US" sz="1600"/>
                    </a:p>
                  </a:txBody>
                  <a:tcPr>
                    <a:lnR w="12700" cmpd="sng">
                      <a:noFill/>
                    </a:lnR>
                  </a:tcPr>
                </a:tc>
                <a:extLst>
                  <a:ext uri="{0D108BD9-81ED-4DB2-BD59-A6C34878D82A}"/>
                </a:extLst>
              </a:tr>
              <a:tr h="397457">
                <a:tc>
                  <a:txBody>
                    <a:bodyPr/>
                    <a:lstStyle/>
                    <a:p>
                      <a:pPr algn="ctr"/>
                      <a:r>
                        <a:rPr lang="en-US" altLang="zh-CN" sz="1600" dirty="0"/>
                        <a:t>NULL</a:t>
                      </a:r>
                      <a:endParaRPr lang="zh-CN" altLang="en-US" sz="1600"/>
                    </a:p>
                  </a:txBody>
                  <a:tcPr>
                    <a:lnR w="12700" cmpd="sng">
                      <a:noFill/>
                    </a:lnR>
                  </a:tcPr>
                </a:tc>
                <a:extLst>
                  <a:ext uri="{0D108BD9-81ED-4DB2-BD59-A6C34878D82A}"/>
                </a:extLst>
              </a:tr>
            </a:tbl>
          </a:graphicData>
        </a:graphic>
      </p:graphicFrame>
      <p:graphicFrame>
        <p:nvGraphicFramePr>
          <p:cNvPr id="80" name="表格 79"/>
          <p:cNvGraphicFramePr>
            <a:graphicFrameLocks noGrp="1"/>
          </p:cNvGraphicFramePr>
          <p:nvPr/>
        </p:nvGraphicFramePr>
        <p:xfrm>
          <a:off x="8469313" y="4281488"/>
          <a:ext cx="971550" cy="369887"/>
        </p:xfrm>
        <a:graphic>
          <a:graphicData uri="http://schemas.openxmlformats.org/drawingml/2006/table">
            <a:tbl>
              <a:tblPr>
                <a:tableStyleId>{5C22544A-7EE6-4342-B048-85BDC9FD1C3A}</a:tableStyleId>
              </a:tblPr>
              <a:tblGrid>
                <a:gridCol w="503665">
                  <a:extLst>
                    <a:ext uri="{9D8B030D-6E8A-4147-A177-3AD203B41FA5}"/>
                  </a:extLst>
                </a:gridCol>
                <a:gridCol w="468000">
                  <a:extLst>
                    <a:ext uri="{9D8B030D-6E8A-4147-A177-3AD203B41FA5}"/>
                  </a:extLst>
                </a:gridCol>
              </a:tblGrid>
              <a:tr h="370840">
                <a:tc>
                  <a:txBody>
                    <a:bodyPr/>
                    <a:lstStyle/>
                    <a:p>
                      <a:pPr algn="r"/>
                      <a:r>
                        <a:rPr lang="en-US" altLang="zh-CN" sz="1600" dirty="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extLst>
              </a:tr>
            </a:tbl>
          </a:graphicData>
        </a:graphic>
      </p:graphicFrame>
      <p:graphicFrame>
        <p:nvGraphicFramePr>
          <p:cNvPr id="81" name="表格 80"/>
          <p:cNvGraphicFramePr>
            <a:graphicFrameLocks noGrp="1"/>
          </p:cNvGraphicFramePr>
          <p:nvPr/>
        </p:nvGraphicFramePr>
        <p:xfrm>
          <a:off x="6216650" y="2490788"/>
          <a:ext cx="476250" cy="1970087"/>
        </p:xfrm>
        <a:graphic>
          <a:graphicData uri="http://schemas.openxmlformats.org/drawingml/2006/table">
            <a:tbl>
              <a:tblPr>
                <a:tableStyleId>{5C22544A-7EE6-4342-B048-85BDC9FD1C3A}</a:tableStyleId>
              </a:tblPr>
              <a:tblGrid>
                <a:gridCol w="477079">
                  <a:extLst>
                    <a:ext uri="{9D8B030D-6E8A-4147-A177-3AD203B41FA5}"/>
                  </a:extLst>
                </a:gridCol>
              </a:tblGrid>
              <a:tr h="370840">
                <a:tc>
                  <a:txBody>
                    <a:bodyPr/>
                    <a:lstStyle/>
                    <a:p>
                      <a:pPr algn="ctr"/>
                      <a:r>
                        <a:rPr lang="en-US" altLang="zh-CN" sz="1600" dirty="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82" name="表格 81"/>
          <p:cNvGraphicFramePr>
            <a:graphicFrameLocks noGrp="1"/>
          </p:cNvGraphicFramePr>
          <p:nvPr/>
        </p:nvGraphicFramePr>
        <p:xfrm>
          <a:off x="7094538" y="2851150"/>
          <a:ext cx="806450" cy="1192213"/>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dirty="0"/>
                        <a:t>10101</a:t>
                      </a:r>
                      <a:endParaRPr lang="zh-CN" altLang="en-US" sz="1600"/>
                    </a:p>
                  </a:txBody>
                  <a:tcPr>
                    <a:lnR w="12700" cmpd="sng">
                      <a:noFill/>
                    </a:lnR>
                  </a:tcPr>
                </a:tc>
                <a:extLst>
                  <a:ext uri="{0D108BD9-81ED-4DB2-BD59-A6C34878D82A}"/>
                </a:extLst>
              </a:tr>
              <a:tr h="397457">
                <a:tc>
                  <a:txBody>
                    <a:bodyPr/>
                    <a:lstStyle/>
                    <a:p>
                      <a:pPr algn="ctr"/>
                      <a:r>
                        <a:rPr lang="en-US" altLang="zh-CN" sz="1600" dirty="0"/>
                        <a:t>89.5</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cxnSp>
        <p:nvCxnSpPr>
          <p:cNvPr id="83" name="直接箭头连接符 82"/>
          <p:cNvCxnSpPr/>
          <p:nvPr/>
        </p:nvCxnSpPr>
        <p:spPr>
          <a:xfrm>
            <a:off x="6578600" y="2935288"/>
            <a:ext cx="515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83"/>
          <p:cNvGraphicFramePr>
            <a:graphicFrameLocks noGrp="1"/>
          </p:cNvGraphicFramePr>
          <p:nvPr/>
        </p:nvGraphicFramePr>
        <p:xfrm>
          <a:off x="8210550" y="2851150"/>
          <a:ext cx="804863" cy="1192213"/>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dirty="0"/>
                        <a:t>10103</a:t>
                      </a:r>
                      <a:endParaRPr lang="zh-CN" altLang="en-US" sz="1600"/>
                    </a:p>
                  </a:txBody>
                  <a:tcPr>
                    <a:lnR w="12700" cmpd="sng">
                      <a:noFill/>
                    </a:lnR>
                  </a:tcPr>
                </a:tc>
                <a:extLst>
                  <a:ext uri="{0D108BD9-81ED-4DB2-BD59-A6C34878D82A}"/>
                </a:extLst>
              </a:tr>
              <a:tr h="397457">
                <a:tc>
                  <a:txBody>
                    <a:bodyPr/>
                    <a:lstStyle/>
                    <a:p>
                      <a:pPr algn="ctr"/>
                      <a:r>
                        <a:rPr lang="en-US" altLang="zh-CN" sz="1600" dirty="0"/>
                        <a:t>90</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sp>
        <p:nvSpPr>
          <p:cNvPr id="85" name="任意多边形 84"/>
          <p:cNvSpPr/>
          <p:nvPr/>
        </p:nvSpPr>
        <p:spPr>
          <a:xfrm>
            <a:off x="7493000" y="3049588"/>
            <a:ext cx="717550" cy="7683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6" name="任意多边形 85"/>
          <p:cNvSpPr/>
          <p:nvPr/>
        </p:nvSpPr>
        <p:spPr>
          <a:xfrm>
            <a:off x="9180513" y="3195638"/>
            <a:ext cx="107950" cy="120332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87" name="任意多边形 86"/>
          <p:cNvSpPr/>
          <p:nvPr/>
        </p:nvSpPr>
        <p:spPr>
          <a:xfrm>
            <a:off x="8569325" y="3135313"/>
            <a:ext cx="717550" cy="768350"/>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graphicFrame>
        <p:nvGraphicFramePr>
          <p:cNvPr id="88" name="表格 87"/>
          <p:cNvGraphicFramePr>
            <a:graphicFrameLocks noGrp="1"/>
          </p:cNvGraphicFramePr>
          <p:nvPr/>
        </p:nvGraphicFramePr>
        <p:xfrm>
          <a:off x="10080625" y="1682750"/>
          <a:ext cx="487363" cy="741363"/>
        </p:xfrm>
        <a:graphic>
          <a:graphicData uri="http://schemas.openxmlformats.org/drawingml/2006/table">
            <a:tbl>
              <a:tblPr>
                <a:tableStyleId>{5C22544A-7EE6-4342-B048-85BDC9FD1C3A}</a:tableStyleId>
              </a:tblPr>
              <a:tblGrid>
                <a:gridCol w="487018">
                  <a:extLst>
                    <a:ext uri="{9D8B030D-6E8A-4147-A177-3AD203B41FA5}"/>
                  </a:extLst>
                </a:gridCol>
              </a:tblGrid>
              <a:tr h="370840">
                <a:tc>
                  <a:txBody>
                    <a:bodyPr/>
                    <a:lstStyle/>
                    <a:p>
                      <a:pPr algn="ctr"/>
                      <a:r>
                        <a:rPr lang="en-US" altLang="zh-CN" sz="1600" dirty="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endParaRPr lang="zh-CN" altLang="en-US" sz="1600"/>
                    </a:p>
                  </a:txBody>
                  <a:tcPr>
                    <a:lnT w="12700" cmpd="sng">
                      <a:noFill/>
                    </a:lnT>
                  </a:tcPr>
                </a:tc>
                <a:extLst>
                  <a:ext uri="{0D108BD9-81ED-4DB2-BD59-A6C34878D82A}"/>
                </a:extLst>
              </a:tr>
            </a:tbl>
          </a:graphicData>
        </a:graphic>
      </p:graphicFrame>
      <p:graphicFrame>
        <p:nvGraphicFramePr>
          <p:cNvPr id="89" name="表格 88"/>
          <p:cNvGraphicFramePr>
            <a:graphicFrameLocks noGrp="1"/>
          </p:cNvGraphicFramePr>
          <p:nvPr/>
        </p:nvGraphicFramePr>
        <p:xfrm>
          <a:off x="10396538" y="2846388"/>
          <a:ext cx="804862" cy="1192212"/>
        </p:xfrm>
        <a:graphic>
          <a:graphicData uri="http://schemas.openxmlformats.org/drawingml/2006/table">
            <a:tbl>
              <a:tblPr>
                <a:tableStyleId>{5C22544A-7EE6-4342-B048-85BDC9FD1C3A}</a:tableStyleId>
              </a:tblPr>
              <a:tblGrid>
                <a:gridCol w="806174">
                  <a:extLst>
                    <a:ext uri="{9D8B030D-6E8A-4147-A177-3AD203B41FA5}"/>
                  </a:extLst>
                </a:gridCol>
              </a:tblGrid>
              <a:tr h="397457">
                <a:tc>
                  <a:txBody>
                    <a:bodyPr/>
                    <a:lstStyle/>
                    <a:p>
                      <a:pPr algn="ctr"/>
                      <a:r>
                        <a:rPr lang="en-US" altLang="zh-CN" sz="1600" dirty="0"/>
                        <a:t>0</a:t>
                      </a:r>
                      <a:endParaRPr lang="zh-CN" altLang="en-US" sz="1600"/>
                    </a:p>
                  </a:txBody>
                  <a:tcPr>
                    <a:lnR w="12700" cmpd="sng">
                      <a:noFill/>
                    </a:lnR>
                  </a:tcPr>
                </a:tc>
                <a:extLst>
                  <a:ext uri="{0D108BD9-81ED-4DB2-BD59-A6C34878D82A}"/>
                </a:extLst>
              </a:tr>
              <a:tr h="397457">
                <a:tc>
                  <a:txBody>
                    <a:bodyPr/>
                    <a:lstStyle/>
                    <a:p>
                      <a:pPr algn="ctr"/>
                      <a:r>
                        <a:rPr lang="en-US" altLang="zh-CN" sz="1600" dirty="0"/>
                        <a:t>0</a:t>
                      </a:r>
                      <a:endParaRPr lang="zh-CN" altLang="en-US" sz="1600"/>
                    </a:p>
                  </a:txBody>
                  <a:tcPr>
                    <a:lnR w="12700" cmpd="sng">
                      <a:noFill/>
                    </a:lnR>
                  </a:tcPr>
                </a:tc>
                <a:extLst>
                  <a:ext uri="{0D108BD9-81ED-4DB2-BD59-A6C34878D82A}"/>
                </a:extLst>
              </a:tr>
              <a:tr h="397457">
                <a:tc>
                  <a:txBody>
                    <a:bodyPr/>
                    <a:lstStyle/>
                    <a:p>
                      <a:pPr algn="ctr"/>
                      <a:endParaRPr lang="zh-CN" altLang="en-US" sz="1600"/>
                    </a:p>
                  </a:txBody>
                  <a:tcPr>
                    <a:lnR w="12700" cmpd="sng">
                      <a:noFill/>
                    </a:lnR>
                  </a:tcPr>
                </a:tc>
                <a:extLst>
                  <a:ext uri="{0D108BD9-81ED-4DB2-BD59-A6C34878D82A}"/>
                </a:extLst>
              </a:tr>
            </a:tbl>
          </a:graphicData>
        </a:graphic>
      </p:graphicFrame>
      <p:sp>
        <p:nvSpPr>
          <p:cNvPr id="90" name="任意多边形 89"/>
          <p:cNvSpPr/>
          <p:nvPr/>
        </p:nvSpPr>
        <p:spPr>
          <a:xfrm>
            <a:off x="10234613" y="2324100"/>
            <a:ext cx="179387" cy="725488"/>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631825" y="339725"/>
            <a:ext cx="10515600" cy="954088"/>
          </a:xfrm>
        </p:spPr>
        <p:txBody>
          <a:bodyPr/>
          <a:lstStyle/>
          <a:p>
            <a:r>
              <a:rPr lang="zh-CN" altLang="en-US" smtClean="0"/>
              <a:t>建立简单的动态链表</a:t>
            </a:r>
          </a:p>
        </p:txBody>
      </p:sp>
      <p:sp>
        <p:nvSpPr>
          <p:cNvPr id="59394" name="内容占位符 2"/>
          <p:cNvSpPr>
            <a:spLocks noGrp="1"/>
          </p:cNvSpPr>
          <p:nvPr>
            <p:ph idx="1"/>
          </p:nvPr>
        </p:nvSpPr>
        <p:spPr>
          <a:xfrm>
            <a:off x="4314825" y="639763"/>
            <a:ext cx="7121525" cy="554037"/>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smtClean="0">
                <a:solidFill>
                  <a:schemeClr val="accent1"/>
                </a:solidFill>
              </a:rPr>
              <a:t>写一函数建立一个有</a:t>
            </a:r>
            <a:r>
              <a:rPr lang="en-US" altLang="zh-CN" sz="2000" smtClean="0">
                <a:solidFill>
                  <a:schemeClr val="accent1"/>
                </a:solidFill>
              </a:rPr>
              <a:t>3</a:t>
            </a:r>
            <a:r>
              <a:rPr lang="zh-CN" altLang="en-US" sz="2000" smtClean="0">
                <a:solidFill>
                  <a:schemeClr val="accent1"/>
                </a:solidFill>
              </a:rPr>
              <a:t>名学生数据的单向动态链表。</a:t>
            </a:r>
          </a:p>
        </p:txBody>
      </p:sp>
      <p:sp>
        <p:nvSpPr>
          <p:cNvPr id="28" name="圆角矩形 12">
            <a:extLst>
              <a:ext uri="{FF2B5EF4-FFF2-40B4-BE49-F238E27FC236}"/>
            </a:extLst>
          </p:cNvPr>
          <p:cNvSpPr/>
          <p:nvPr/>
        </p:nvSpPr>
        <p:spPr>
          <a:xfrm>
            <a:off x="788137" y="1293564"/>
            <a:ext cx="10245048"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#include &lt;stdlib.h&gt;</a:t>
            </a:r>
          </a:p>
          <a:p>
            <a:pPr defTabSz="363538" fontAlgn="auto">
              <a:lnSpc>
                <a:spcPct val="120000"/>
              </a:lnSpc>
              <a:spcBef>
                <a:spcPts val="0"/>
              </a:spcBef>
              <a:spcAft>
                <a:spcPts val="0"/>
              </a:spcAft>
              <a:defRPr/>
            </a:pPr>
            <a:r>
              <a:rPr lang="en-US" altLang="zh-CN" sz="1400"/>
              <a:t>#define LEN sizeof(struct Student)</a:t>
            </a:r>
          </a:p>
          <a:p>
            <a:pPr defTabSz="363538" fontAlgn="auto">
              <a:lnSpc>
                <a:spcPct val="120000"/>
              </a:lnSpc>
              <a:spcBef>
                <a:spcPts val="0"/>
              </a:spcBef>
              <a:spcAft>
                <a:spcPts val="0"/>
              </a:spcAft>
              <a:defRPr/>
            </a:pPr>
            <a:r>
              <a:rPr lang="en-US" altLang="zh-CN" sz="1400"/>
              <a:t>struct Student</a:t>
            </a:r>
          </a:p>
          <a:p>
            <a:pPr defTabSz="363538" fontAlgn="auto">
              <a:lnSpc>
                <a:spcPct val="120000"/>
              </a:lnSpc>
              <a:spcBef>
                <a:spcPts val="0"/>
              </a:spcBef>
              <a:spcAft>
                <a:spcPts val="0"/>
              </a:spcAft>
              <a:defRPr/>
            </a:pPr>
            <a:r>
              <a:rPr lang="en-US" altLang="zh-CN" sz="1400"/>
              <a:t>{	long num;</a:t>
            </a:r>
          </a:p>
          <a:p>
            <a:pPr defTabSz="363538" fontAlgn="auto">
              <a:lnSpc>
                <a:spcPct val="120000"/>
              </a:lnSpc>
              <a:spcBef>
                <a:spcPts val="0"/>
              </a:spcBef>
              <a:spcAft>
                <a:spcPts val="0"/>
              </a:spcAft>
              <a:defRPr/>
            </a:pPr>
            <a:r>
              <a:rPr lang="en-US" altLang="zh-CN" sz="1400"/>
              <a:t>	float score;</a:t>
            </a:r>
          </a:p>
          <a:p>
            <a:pPr defTabSz="363538" fontAlgn="auto">
              <a:lnSpc>
                <a:spcPct val="120000"/>
              </a:lnSpc>
              <a:spcBef>
                <a:spcPts val="0"/>
              </a:spcBef>
              <a:spcAft>
                <a:spcPts val="0"/>
              </a:spcAft>
              <a:defRPr/>
            </a:pPr>
            <a:r>
              <a:rPr lang="en-US" altLang="zh-CN" sz="1400"/>
              <a:t>	struct </a:t>
            </a:r>
            <a:r>
              <a:rPr lang="en-US" altLang="zh-CN" sz="1400"/>
              <a:t>Student *</a:t>
            </a:r>
            <a:r>
              <a:rPr lang="en-US" altLang="zh-CN" sz="1400"/>
              <a:t>next;</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r>
              <a:rPr lang="en-US" altLang="zh-CN" sz="1400"/>
              <a:t>int n; 	</a:t>
            </a:r>
            <a:r>
              <a:rPr lang="en-US" altLang="zh-CN" sz="1400">
                <a:solidFill>
                  <a:srgbClr val="008000"/>
                </a:solidFill>
              </a:rPr>
              <a:t>//n</a:t>
            </a:r>
            <a:r>
              <a:rPr lang="zh-CN" altLang="en-US" sz="1400">
                <a:solidFill>
                  <a:srgbClr val="008000"/>
                </a:solidFill>
              </a:rPr>
              <a:t>为全局变量，本文件模块中各函数均可使用它</a:t>
            </a:r>
          </a:p>
          <a:p>
            <a:pPr defTabSz="363538" fontAlgn="auto">
              <a:lnSpc>
                <a:spcPct val="120000"/>
              </a:lnSpc>
              <a:spcBef>
                <a:spcPts val="0"/>
              </a:spcBef>
              <a:spcAft>
                <a:spcPts val="0"/>
              </a:spcAft>
              <a:defRPr/>
            </a:pPr>
            <a:r>
              <a:rPr lang="en-US" altLang="zh-CN" sz="1400">
                <a:solidFill>
                  <a:schemeClr val="accent6"/>
                </a:solidFill>
              </a:rPr>
              <a:t>struct Student *creat(void)</a:t>
            </a:r>
          </a:p>
          <a:p>
            <a:pPr defTabSz="363538" fontAlgn="auto">
              <a:lnSpc>
                <a:spcPct val="120000"/>
              </a:lnSpc>
              <a:spcBef>
                <a:spcPts val="0"/>
              </a:spcBef>
              <a:spcAft>
                <a:spcPts val="0"/>
              </a:spcAft>
              <a:defRPr/>
            </a:pPr>
            <a:r>
              <a:rPr lang="en-US" altLang="zh-CN" sz="1400">
                <a:solidFill>
                  <a:srgbClr val="008000"/>
                </a:solidFill>
              </a:rPr>
              <a:t>//</a:t>
            </a:r>
            <a:r>
              <a:rPr lang="zh-CN" altLang="en-US" sz="1400">
                <a:solidFill>
                  <a:srgbClr val="008000"/>
                </a:solidFill>
              </a:rPr>
              <a:t>定义函数。此函数返回一个指向链表头的指针</a:t>
            </a:r>
          </a:p>
          <a:p>
            <a:pPr defTabSz="363538" fontAlgn="auto">
              <a:lnSpc>
                <a:spcPct val="120000"/>
              </a:lnSpc>
              <a:spcBef>
                <a:spcPts val="0"/>
              </a:spcBef>
              <a:spcAft>
                <a:spcPts val="0"/>
              </a:spcAft>
              <a:defRPr/>
            </a:pPr>
            <a:r>
              <a:rPr lang="en-US" altLang="zh-CN" sz="1400"/>
              <a:t>{	struct Student *head;</a:t>
            </a:r>
          </a:p>
          <a:p>
            <a:pPr defTabSz="363538" fontAlgn="auto">
              <a:lnSpc>
                <a:spcPct val="120000"/>
              </a:lnSpc>
              <a:spcBef>
                <a:spcPts val="0"/>
              </a:spcBef>
              <a:spcAft>
                <a:spcPts val="0"/>
              </a:spcAft>
              <a:defRPr/>
            </a:pPr>
            <a:r>
              <a:rPr lang="en-US" altLang="zh-CN" sz="1400"/>
              <a:t>	struct Student *p1,*p2;</a:t>
            </a:r>
          </a:p>
          <a:p>
            <a:pPr defTabSz="363538" fontAlgn="auto">
              <a:lnSpc>
                <a:spcPct val="120000"/>
              </a:lnSpc>
              <a:spcBef>
                <a:spcPts val="0"/>
              </a:spcBef>
              <a:spcAft>
                <a:spcPts val="0"/>
              </a:spcAft>
              <a:defRPr/>
            </a:pPr>
            <a:r>
              <a:rPr lang="en-US" altLang="zh-CN" sz="1400"/>
              <a:t>	n=0;</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p1=p2=(struct Student*) malloc(LEN);  </a:t>
            </a:r>
            <a:r>
              <a:rPr lang="en-US" altLang="zh-CN" sz="1400">
                <a:solidFill>
                  <a:srgbClr val="008000"/>
                </a:solidFill>
              </a:rPr>
              <a:t>//</a:t>
            </a:r>
            <a:r>
              <a:rPr lang="zh-CN" altLang="en-US" sz="1400">
                <a:solidFill>
                  <a:srgbClr val="008000"/>
                </a:solidFill>
              </a:rPr>
              <a:t>开辟一个新单元</a:t>
            </a:r>
          </a:p>
          <a:p>
            <a:pPr defTabSz="363538" fontAlgn="auto">
              <a:lnSpc>
                <a:spcPct val="120000"/>
              </a:lnSpc>
              <a:spcBef>
                <a:spcPts val="0"/>
              </a:spcBef>
              <a:spcAft>
                <a:spcPts val="0"/>
              </a:spcAft>
              <a:defRPr/>
            </a:pPr>
            <a:r>
              <a:rPr lang="zh-CN" altLang="en-US" sz="1400"/>
              <a:t>	</a:t>
            </a:r>
            <a:r>
              <a:rPr lang="en-US" altLang="zh-CN" sz="1400"/>
              <a:t>scanf("%ld,%f",&amp;p1-&gt;num,&amp;p1-&gt;score);</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输入第</a:t>
            </a:r>
            <a:r>
              <a:rPr lang="en-US" altLang="zh-CN" sz="1400">
                <a:solidFill>
                  <a:srgbClr val="008000"/>
                </a:solidFill>
              </a:rPr>
              <a:t>1</a:t>
            </a:r>
            <a:r>
              <a:rPr lang="zh-CN" altLang="en-US" sz="1400">
                <a:solidFill>
                  <a:srgbClr val="008000"/>
                </a:solidFill>
              </a:rPr>
              <a:t>个学生的学号和成绩</a:t>
            </a:r>
          </a:p>
          <a:p>
            <a:pPr defTabSz="363538" fontAlgn="auto">
              <a:lnSpc>
                <a:spcPct val="120000"/>
              </a:lnSpc>
              <a:spcBef>
                <a:spcPts val="0"/>
              </a:spcBef>
              <a:spcAft>
                <a:spcPts val="0"/>
              </a:spcAft>
              <a:defRPr/>
            </a:pPr>
            <a:r>
              <a:rPr lang="zh-CN" altLang="en-US" sz="1400"/>
              <a:t>	</a:t>
            </a:r>
            <a:r>
              <a:rPr lang="en-US" altLang="zh-CN" sz="1400"/>
              <a:t>head=NULL;</a:t>
            </a:r>
          </a:p>
          <a:p>
            <a:pPr defTabSz="363538" fontAlgn="auto">
              <a:lnSpc>
                <a:spcPct val="120000"/>
              </a:lnSpc>
              <a:spcBef>
                <a:spcPts val="0"/>
              </a:spcBef>
              <a:spcAft>
                <a:spcPts val="0"/>
              </a:spcAft>
              <a:defRPr/>
            </a:pPr>
            <a:r>
              <a:rPr lang="en-US" altLang="zh-CN" sz="1400"/>
              <a:t>	while(p1-&gt;num!=0)</a:t>
            </a:r>
          </a:p>
          <a:p>
            <a:pPr defTabSz="363538" fontAlgn="auto">
              <a:lnSpc>
                <a:spcPct val="120000"/>
              </a:lnSpc>
              <a:spcBef>
                <a:spcPts val="0"/>
              </a:spcBef>
              <a:spcAft>
                <a:spcPts val="0"/>
              </a:spcAft>
              <a:defRPr/>
            </a:pPr>
            <a:r>
              <a:rPr lang="en-US" altLang="zh-CN" sz="1400"/>
              <a:t>	{	n=n+1;</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if(n==1) head=p1;</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else p2-&gt;next=p1;</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p2=p1;</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p1=(struct Student*)malloc(LEN);</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开辟动态存储区，把起始地址赋给</a:t>
            </a:r>
            <a:r>
              <a:rPr lang="en-US" altLang="zh-CN" sz="1400">
                <a:solidFill>
                  <a:srgbClr val="008000"/>
                </a:solidFill>
              </a:rPr>
              <a:t>p1</a:t>
            </a:r>
          </a:p>
          <a:p>
            <a:pPr defTabSz="363538" fontAlgn="auto">
              <a:lnSpc>
                <a:spcPct val="120000"/>
              </a:lnSpc>
              <a:spcBef>
                <a:spcPts val="0"/>
              </a:spcBef>
              <a:spcAft>
                <a:spcPts val="0"/>
              </a:spcAft>
              <a:defRPr/>
            </a:pPr>
            <a:r>
              <a:rPr lang="en-US" altLang="zh-CN" sz="1400"/>
              <a:t>		scanf("%ld,%f",&amp;p1-&gt;num,&amp;p1-&gt;score);</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输入其他学生的学号和成绩</a:t>
            </a:r>
          </a:p>
          <a:p>
            <a:pPr defTabSz="363538" fontAlgn="auto">
              <a:lnSpc>
                <a:spcPct val="120000"/>
              </a:lnSpc>
              <a:spcBef>
                <a:spcPts val="0"/>
              </a:spcBef>
              <a:spcAft>
                <a:spcPts val="0"/>
              </a:spcAft>
              <a:defRPr/>
            </a:pPr>
            <a:r>
              <a:rPr lang="zh-CN" altLang="en-US" sz="1400"/>
              <a:t>	</a:t>
            </a:r>
            <a:r>
              <a:rPr lang="en-US" altLang="zh-CN" sz="1400"/>
              <a:t>}</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p2-&gt;next=NULL;</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return(head);</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struct Student *pt;</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pt=creat(); </a:t>
            </a:r>
            <a:r>
              <a:rPr lang="en-US" altLang="zh-CN" sz="1400"/>
              <a:t>	</a:t>
            </a:r>
            <a:r>
              <a:rPr lang="en-US" altLang="zh-CN" sz="1400">
                <a:solidFill>
                  <a:srgbClr val="008000"/>
                </a:solidFill>
              </a:rPr>
              <a:t>//</a:t>
            </a:r>
            <a:r>
              <a:rPr lang="zh-CN" altLang="en-US" sz="1400">
                <a:solidFill>
                  <a:srgbClr val="008000"/>
                </a:solidFill>
              </a:rPr>
              <a:t>函数返回链表第一个结点的地址 </a:t>
            </a:r>
          </a:p>
          <a:p>
            <a:pPr defTabSz="363538" fontAlgn="auto">
              <a:lnSpc>
                <a:spcPct val="120000"/>
              </a:lnSpc>
              <a:spcBef>
                <a:spcPts val="0"/>
              </a:spcBef>
              <a:spcAft>
                <a:spcPts val="0"/>
              </a:spcAft>
              <a:defRPr/>
            </a:pPr>
            <a:r>
              <a:rPr lang="zh-CN" altLang="en-US" sz="1400"/>
              <a:t>	</a:t>
            </a:r>
            <a:r>
              <a:rPr lang="en-US" altLang="zh-CN" sz="1400"/>
              <a:t>printf("\nnum:%ld\nscore:%5.1f\n",pt-&gt;num,pt-&gt;score);</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输出第</a:t>
            </a:r>
            <a:r>
              <a:rPr lang="en-US" altLang="zh-CN" sz="1400">
                <a:solidFill>
                  <a:srgbClr val="008000"/>
                </a:solidFill>
              </a:rPr>
              <a:t>1</a:t>
            </a:r>
            <a:r>
              <a:rPr lang="zh-CN" altLang="en-US" sz="1400">
                <a:solidFill>
                  <a:srgbClr val="008000"/>
                </a:solidFill>
              </a:rPr>
              <a:t>个结点的成员值</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59396" name="图片 3"/>
          <p:cNvPicPr>
            <a:picLocks noChangeAspect="1"/>
          </p:cNvPicPr>
          <p:nvPr/>
        </p:nvPicPr>
        <p:blipFill>
          <a:blip r:embed="rId15"/>
          <a:srcRect/>
          <a:stretch>
            <a:fillRect/>
          </a:stretch>
        </p:blipFill>
        <p:spPr bwMode="auto">
          <a:xfrm>
            <a:off x="8362950" y="3513138"/>
            <a:ext cx="2670175" cy="1217612"/>
          </a:xfrm>
          <a:prstGeom prst="rect">
            <a:avLst/>
          </a:prstGeom>
          <a:noFill/>
          <a:ln w="9525">
            <a:noFill/>
            <a:miter lim="800000"/>
            <a:headEnd/>
            <a:tailEnd/>
          </a:ln>
        </p:spPr>
      </p:pic>
      <p:cxnSp>
        <p:nvCxnSpPr>
          <p:cNvPr id="30" name="直接连接符 29">
            <a:extLst>
              <a:ext uri="{FF2B5EF4-FFF2-40B4-BE49-F238E27FC236}"/>
            </a:extLst>
          </p:cNvPr>
          <p:cNvCxnSpPr>
            <a:cxnSpLocks/>
          </p:cNvCxnSpPr>
          <p:nvPr/>
        </p:nvCxnSpPr>
        <p:spPr>
          <a:xfrm>
            <a:off x="5784850" y="1293813"/>
            <a:ext cx="0" cy="5037137"/>
          </a:xfrm>
          <a:prstGeom prst="line">
            <a:avLst/>
          </a:prstGeom>
        </p:spPr>
        <p:style>
          <a:lnRef idx="1">
            <a:schemeClr val="accent1"/>
          </a:lnRef>
          <a:fillRef idx="0">
            <a:schemeClr val="accent1"/>
          </a:fillRef>
          <a:effectRef idx="0">
            <a:schemeClr val="accent1"/>
          </a:effectRef>
          <a:fontRef idx="minor">
            <a:schemeClr val="tx1"/>
          </a:fontRef>
        </p:style>
      </p:cxnSp>
      <p:grpSp>
        <p:nvGrpSpPr>
          <p:cNvPr id="59398" name="组合 30"/>
          <p:cNvGrpSpPr>
            <a:grpSpLocks/>
          </p:cNvGrpSpPr>
          <p:nvPr/>
        </p:nvGrpSpPr>
        <p:grpSpPr bwMode="auto">
          <a:xfrm>
            <a:off x="5622925" y="1879600"/>
            <a:ext cx="325438" cy="260350"/>
            <a:chOff x="5926033" y="1926699"/>
            <a:chExt cx="325496" cy="260107"/>
          </a:xfrm>
        </p:grpSpPr>
        <p:sp>
          <p:nvSpPr>
            <p:cNvPr id="32"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3"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4" name="MH_Other_4">
              <a:extLst>
                <a:ext uri="{FF2B5EF4-FFF2-40B4-BE49-F238E27FC236}"/>
              </a:extLst>
            </p:cNvPr>
            <p:cNvSpPr/>
            <p:nvPr>
              <p:custDataLst>
                <p:tags r:id="rId9"/>
              </p:custDataLst>
            </p:nvPr>
          </p:nvSpPr>
          <p:spPr>
            <a:xfrm>
              <a:off x="5960964" y="1940974"/>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5"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6"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7" name="MH_Other_7">
              <a:extLst>
                <a:ext uri="{FF2B5EF4-FFF2-40B4-BE49-F238E27FC236}"/>
              </a:extLst>
            </p:cNvPr>
            <p:cNvSpPr/>
            <p:nvPr>
              <p:custDataLst>
                <p:tags r:id="rId12"/>
              </p:custDataLst>
            </p:nvPr>
          </p:nvSpPr>
          <p:spPr>
            <a:xfrm>
              <a:off x="5960964" y="2115436"/>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59399" name="组合 37"/>
          <p:cNvGrpSpPr>
            <a:grpSpLocks/>
          </p:cNvGrpSpPr>
          <p:nvPr/>
        </p:nvGrpSpPr>
        <p:grpSpPr bwMode="auto">
          <a:xfrm>
            <a:off x="5626100" y="5351463"/>
            <a:ext cx="325438" cy="260350"/>
            <a:chOff x="5926033" y="5434781"/>
            <a:chExt cx="325496" cy="260106"/>
          </a:xfrm>
        </p:grpSpPr>
        <p:sp>
          <p:nvSpPr>
            <p:cNvPr id="39"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10">
              <a:extLst>
                <a:ext uri="{FF2B5EF4-FFF2-40B4-BE49-F238E27FC236}"/>
              </a:extLst>
            </p:cNvPr>
            <p:cNvSpPr/>
            <p:nvPr>
              <p:custDataLst>
                <p:tags r:id="rId3"/>
              </p:custDataLst>
            </p:nvPr>
          </p:nvSpPr>
          <p:spPr>
            <a:xfrm>
              <a:off x="5960964" y="5449055"/>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3"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4" name="MH_Other_13">
              <a:extLst>
                <a:ext uri="{FF2B5EF4-FFF2-40B4-BE49-F238E27FC236}"/>
              </a:extLst>
            </p:cNvPr>
            <p:cNvSpPr/>
            <p:nvPr>
              <p:custDataLst>
                <p:tags r:id="rId6"/>
              </p:custDataLst>
            </p:nvPr>
          </p:nvSpPr>
          <p:spPr>
            <a:xfrm>
              <a:off x="5960964" y="562351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631825" y="339725"/>
            <a:ext cx="10515600" cy="954088"/>
          </a:xfrm>
        </p:spPr>
        <p:txBody>
          <a:bodyPr/>
          <a:lstStyle/>
          <a:p>
            <a:r>
              <a:rPr lang="zh-CN" altLang="en-US" smtClean="0"/>
              <a:t>输出链表</a:t>
            </a:r>
          </a:p>
        </p:txBody>
      </p:sp>
      <p:sp>
        <p:nvSpPr>
          <p:cNvPr id="61442" name="内容占位符 2"/>
          <p:cNvSpPr>
            <a:spLocks noGrp="1"/>
          </p:cNvSpPr>
          <p:nvPr>
            <p:ph idx="1"/>
          </p:nvPr>
        </p:nvSpPr>
        <p:spPr>
          <a:xfrm>
            <a:off x="2230438" y="611188"/>
            <a:ext cx="7123112"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r>
              <a:rPr lang="zh-CN" altLang="en-US" sz="2000" smtClean="0">
                <a:solidFill>
                  <a:schemeClr val="accent1"/>
                </a:solidFill>
              </a:rPr>
              <a:t>编写一个输出链表的函数</a:t>
            </a:r>
            <a:r>
              <a:rPr lang="en-US" altLang="zh-CN" sz="2000" smtClean="0">
                <a:solidFill>
                  <a:schemeClr val="accent1"/>
                </a:solidFill>
              </a:rPr>
              <a:t>print</a:t>
            </a:r>
            <a:r>
              <a:rPr lang="zh-CN" altLang="en-US" sz="2000" smtClean="0">
                <a:solidFill>
                  <a:schemeClr val="accent1"/>
                </a:solidFill>
              </a:rPr>
              <a:t>。</a:t>
            </a:r>
          </a:p>
        </p:txBody>
      </p:sp>
      <p:sp>
        <p:nvSpPr>
          <p:cNvPr id="28" name="圆角矩形 12">
            <a:extLst>
              <a:ext uri="{FF2B5EF4-FFF2-40B4-BE49-F238E27FC236}"/>
            </a:extLst>
          </p:cNvPr>
          <p:cNvSpPr/>
          <p:nvPr/>
        </p:nvSpPr>
        <p:spPr>
          <a:xfrm>
            <a:off x="787400" y="1293813"/>
            <a:ext cx="7292975" cy="50371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#include &lt;stdlib.h&gt;</a:t>
            </a:r>
          </a:p>
          <a:p>
            <a:pPr defTabSz="363538" fontAlgn="auto">
              <a:lnSpc>
                <a:spcPct val="120000"/>
              </a:lnSpc>
              <a:spcBef>
                <a:spcPts val="0"/>
              </a:spcBef>
              <a:spcAft>
                <a:spcPts val="0"/>
              </a:spcAft>
              <a:defRPr/>
            </a:pPr>
            <a:r>
              <a:rPr lang="en-US" altLang="zh-CN" sz="1400"/>
              <a:t>#define LEN sizeof(struct Student)</a:t>
            </a:r>
          </a:p>
          <a:p>
            <a:pPr defTabSz="363538" fontAlgn="auto">
              <a:lnSpc>
                <a:spcPct val="120000"/>
              </a:lnSpc>
              <a:spcBef>
                <a:spcPts val="0"/>
              </a:spcBef>
              <a:spcAft>
                <a:spcPts val="0"/>
              </a:spcAft>
              <a:defRPr/>
            </a:pPr>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fontAlgn="auto">
              <a:lnSpc>
                <a:spcPct val="120000"/>
              </a:lnSpc>
              <a:spcBef>
                <a:spcPts val="0"/>
              </a:spcBef>
              <a:spcAft>
                <a:spcPts val="0"/>
              </a:spcAft>
              <a:defRPr/>
            </a:pPr>
            <a:r>
              <a:rPr lang="en-US" altLang="zh-CN" sz="1400"/>
              <a:t>{	long num;</a:t>
            </a:r>
          </a:p>
          <a:p>
            <a:pPr defTabSz="363538" fontAlgn="auto">
              <a:lnSpc>
                <a:spcPct val="120000"/>
              </a:lnSpc>
              <a:spcBef>
                <a:spcPts val="0"/>
              </a:spcBef>
              <a:spcAft>
                <a:spcPts val="0"/>
              </a:spcAft>
              <a:defRPr/>
            </a:pPr>
            <a:r>
              <a:rPr lang="en-US" altLang="zh-CN" sz="1400"/>
              <a:t>	float score;</a:t>
            </a:r>
          </a:p>
          <a:p>
            <a:pPr defTabSz="363538" fontAlgn="auto">
              <a:lnSpc>
                <a:spcPct val="120000"/>
              </a:lnSpc>
              <a:spcBef>
                <a:spcPts val="0"/>
              </a:spcBef>
              <a:spcAft>
                <a:spcPts val="0"/>
              </a:spcAft>
              <a:defRPr/>
            </a:pPr>
            <a:r>
              <a:rPr lang="en-US" altLang="zh-CN" sz="1400"/>
              <a:t>	struct Student *next;</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r>
              <a:rPr lang="en-US" altLang="zh-CN" sz="1400"/>
              <a:t>int n;						</a:t>
            </a:r>
            <a:r>
              <a:rPr lang="en-US" altLang="zh-CN" sz="1400">
                <a:solidFill>
                  <a:srgbClr val="008000"/>
                </a:solidFill>
              </a:rPr>
              <a:t>//</a:t>
            </a:r>
            <a:r>
              <a:rPr lang="zh-CN" altLang="en-US" sz="1400">
                <a:solidFill>
                  <a:srgbClr val="008000"/>
                </a:solidFill>
              </a:rPr>
              <a:t>全局变量</a:t>
            </a:r>
            <a:r>
              <a:rPr lang="en-US" altLang="zh-CN" sz="1400">
                <a:solidFill>
                  <a:srgbClr val="008000"/>
                </a:solidFill>
              </a:rPr>
              <a:t>n</a:t>
            </a:r>
          </a:p>
          <a:p>
            <a:pPr defTabSz="363538" fontAlgn="auto">
              <a:lnSpc>
                <a:spcPct val="120000"/>
              </a:lnSpc>
              <a:spcBef>
                <a:spcPts val="0"/>
              </a:spcBef>
              <a:spcAft>
                <a:spcPts val="0"/>
              </a:spcAft>
              <a:defRPr/>
            </a:pPr>
            <a:r>
              <a:rPr lang="en-US" altLang="zh-CN" sz="1400"/>
              <a:t>void print(struct Student*head)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 </a:t>
            </a:r>
          </a:p>
          <a:p>
            <a:pPr defTabSz="363538" fontAlgn="auto">
              <a:lnSpc>
                <a:spcPct val="120000"/>
              </a:lnSpc>
              <a:spcBef>
                <a:spcPts val="0"/>
              </a:spcBef>
              <a:spcAft>
                <a:spcPts val="0"/>
              </a:spcAft>
              <a:defRPr/>
            </a:pPr>
            <a:r>
              <a:rPr lang="en-US" altLang="zh-CN" sz="1400"/>
              <a:t>{	struct Student*p;			</a:t>
            </a:r>
            <a:r>
              <a:rPr lang="en-US" altLang="zh-CN" sz="1400">
                <a:solidFill>
                  <a:srgbClr val="008000"/>
                </a:solidFill>
              </a:rPr>
              <a:t>//</a:t>
            </a:r>
            <a:r>
              <a:rPr lang="zh-CN" altLang="en-US" sz="1400">
                <a:solidFill>
                  <a:srgbClr val="008000"/>
                </a:solidFill>
              </a:rPr>
              <a:t>在函数中定义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p</a:t>
            </a:r>
          </a:p>
          <a:p>
            <a:pPr defTabSz="363538" fontAlgn="auto">
              <a:lnSpc>
                <a:spcPct val="120000"/>
              </a:lnSpc>
              <a:spcBef>
                <a:spcPts val="0"/>
              </a:spcBef>
              <a:spcAft>
                <a:spcPts val="0"/>
              </a:spcAft>
              <a:defRPr/>
            </a:pPr>
            <a:r>
              <a:rPr lang="en-US" altLang="zh-CN" sz="1400"/>
              <a:t>	printf("\nNow,These %d records are:\n",n);</a:t>
            </a:r>
          </a:p>
          <a:p>
            <a:pPr defTabSz="363538" fontAlgn="auto">
              <a:lnSpc>
                <a:spcPct val="120000"/>
              </a:lnSpc>
              <a:spcBef>
                <a:spcPts val="0"/>
              </a:spcBef>
              <a:spcAft>
                <a:spcPts val="0"/>
              </a:spcAft>
              <a:defRPr/>
            </a:pPr>
            <a:r>
              <a:rPr lang="en-US" altLang="zh-CN" sz="1400"/>
              <a:t>	p=head;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指向第</a:t>
            </a:r>
            <a:r>
              <a:rPr lang="en-US" altLang="zh-CN" sz="1400">
                <a:solidFill>
                  <a:srgbClr val="008000"/>
                </a:solidFill>
              </a:rPr>
              <a:t>1</a:t>
            </a:r>
            <a:r>
              <a:rPr lang="zh-CN" altLang="en-US" sz="1400">
                <a:solidFill>
                  <a:srgbClr val="008000"/>
                </a:solidFill>
              </a:rPr>
              <a:t>个结点</a:t>
            </a:r>
          </a:p>
          <a:p>
            <a:pPr defTabSz="363538" fontAlgn="auto">
              <a:lnSpc>
                <a:spcPct val="120000"/>
              </a:lnSpc>
              <a:spcBef>
                <a:spcPts val="0"/>
              </a:spcBef>
              <a:spcAft>
                <a:spcPts val="0"/>
              </a:spcAft>
              <a:defRPr/>
            </a:pPr>
            <a:r>
              <a:rPr lang="zh-CN" altLang="en-US" sz="1400"/>
              <a:t>	</a:t>
            </a:r>
            <a:r>
              <a:rPr lang="en-US" altLang="zh-CN" sz="1400"/>
              <a:t>if(head!=NULL)			</a:t>
            </a:r>
            <a:r>
              <a:rPr lang="en-US" altLang="zh-CN" sz="1400">
                <a:solidFill>
                  <a:srgbClr val="008000"/>
                </a:solidFill>
              </a:rPr>
              <a:t>//</a:t>
            </a:r>
            <a:r>
              <a:rPr lang="zh-CN" altLang="en-US" sz="1400">
                <a:solidFill>
                  <a:srgbClr val="008000"/>
                </a:solidFill>
              </a:rPr>
              <a:t>若不是空表</a:t>
            </a:r>
          </a:p>
          <a:p>
            <a:pPr defTabSz="363538" fontAlgn="auto">
              <a:lnSpc>
                <a:spcPct val="120000"/>
              </a:lnSpc>
              <a:spcBef>
                <a:spcPts val="0"/>
              </a:spcBef>
              <a:spcAft>
                <a:spcPts val="0"/>
              </a:spcAft>
              <a:defRPr/>
            </a:pPr>
            <a:r>
              <a:rPr lang="zh-CN" altLang="en-US" sz="1400"/>
              <a:t>		</a:t>
            </a:r>
            <a:r>
              <a:rPr lang="en-US" altLang="zh-CN" sz="1400"/>
              <a:t>do</a:t>
            </a:r>
          </a:p>
          <a:p>
            <a:pPr defTabSz="363538" fontAlgn="auto">
              <a:lnSpc>
                <a:spcPct val="120000"/>
              </a:lnSpc>
              <a:spcBef>
                <a:spcPts val="0"/>
              </a:spcBef>
              <a:spcAft>
                <a:spcPts val="0"/>
              </a:spcAft>
              <a:defRPr/>
            </a:pPr>
            <a:r>
              <a:rPr lang="en-US" altLang="zh-CN" sz="1400"/>
              <a:t>		{	printf("%ld %5.1f\n",p-&gt;num,p-&gt;score);	</a:t>
            </a:r>
            <a:r>
              <a:rPr lang="en-US" altLang="zh-CN" sz="1400">
                <a:solidFill>
                  <a:srgbClr val="008000"/>
                </a:solidFill>
              </a:rPr>
              <a:t>//</a:t>
            </a:r>
            <a:r>
              <a:rPr lang="zh-CN" altLang="en-US" sz="1400">
                <a:solidFill>
                  <a:srgbClr val="008000"/>
                </a:solidFill>
              </a:rPr>
              <a:t>输出一个结点中的学号与成绩</a:t>
            </a:r>
          </a:p>
          <a:p>
            <a:pPr defTabSz="363538" fontAlgn="auto">
              <a:lnSpc>
                <a:spcPct val="120000"/>
              </a:lnSpc>
              <a:spcBef>
                <a:spcPts val="0"/>
              </a:spcBef>
              <a:spcAft>
                <a:spcPts val="0"/>
              </a:spcAft>
              <a:defRPr/>
            </a:pPr>
            <a:r>
              <a:rPr lang="zh-CN" altLang="en-US" sz="1400"/>
              <a:t>			</a:t>
            </a:r>
            <a:r>
              <a:rPr lang="en-US" altLang="zh-CN" sz="1400"/>
              <a:t>p=p-&gt;next;		</a:t>
            </a:r>
            <a:r>
              <a:rPr lang="en-US" altLang="zh-CN" sz="1400">
                <a:solidFill>
                  <a:srgbClr val="008000"/>
                </a:solidFill>
              </a:rPr>
              <a:t>//p</a:t>
            </a:r>
            <a:r>
              <a:rPr lang="zh-CN" altLang="en-US" sz="1400">
                <a:solidFill>
                  <a:srgbClr val="008000"/>
                </a:solidFill>
              </a:rPr>
              <a:t>指向下一个结点</a:t>
            </a:r>
          </a:p>
          <a:p>
            <a:pPr defTabSz="363538" fontAlgn="auto">
              <a:lnSpc>
                <a:spcPct val="120000"/>
              </a:lnSpc>
              <a:spcBef>
                <a:spcPts val="0"/>
              </a:spcBef>
              <a:spcAft>
                <a:spcPts val="0"/>
              </a:spcAft>
              <a:defRPr/>
            </a:pPr>
            <a:r>
              <a:rPr lang="zh-CN" altLang="en-US" sz="1400"/>
              <a:t>		</a:t>
            </a:r>
            <a:r>
              <a:rPr lang="en-US" altLang="zh-CN" sz="1400"/>
              <a:t>}while(p!=NULL);		</a:t>
            </a:r>
            <a:r>
              <a:rPr lang="en-US" altLang="zh-CN" sz="1400">
                <a:solidFill>
                  <a:srgbClr val="008000"/>
                </a:solidFill>
              </a:rPr>
              <a:t>//</a:t>
            </a:r>
            <a:r>
              <a:rPr lang="zh-CN" altLang="en-US" sz="1400">
                <a:solidFill>
                  <a:srgbClr val="008000"/>
                </a:solidFill>
              </a:rPr>
              <a:t>当</a:t>
            </a:r>
            <a:r>
              <a:rPr lang="en-US" altLang="zh-CN" sz="1400">
                <a:solidFill>
                  <a:srgbClr val="008000"/>
                </a:solidFill>
              </a:rPr>
              <a:t>p</a:t>
            </a:r>
            <a:r>
              <a:rPr lang="zh-CN" altLang="en-US" sz="1400">
                <a:solidFill>
                  <a:srgbClr val="008000"/>
                </a:solidFill>
              </a:rPr>
              <a:t>不是</a:t>
            </a:r>
            <a:r>
              <a:rPr lang="en-US" altLang="zh-CN" sz="1400">
                <a:solidFill>
                  <a:srgbClr val="008000"/>
                </a:solidFill>
              </a:rPr>
              <a:t>"</a:t>
            </a:r>
            <a:r>
              <a:rPr lang="zh-CN" altLang="en-US" sz="1400">
                <a:solidFill>
                  <a:srgbClr val="008000"/>
                </a:solidFill>
              </a:rPr>
              <a:t>空地址</a:t>
            </a:r>
            <a:r>
              <a:rPr lang="en-US" altLang="zh-CN" sz="1400">
                <a:solidFill>
                  <a:srgbClr val="008000"/>
                </a:solidFill>
              </a:rPr>
              <a:t>"</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nvGraphicFramePr>
        <p:xfrm>
          <a:off x="8378825" y="1298575"/>
          <a:ext cx="3408363" cy="2298700"/>
        </p:xfrm>
        <a:graphic>
          <a:graphicData uri="http://schemas.openxmlformats.org/drawingml/2006/table">
            <a:tbl>
              <a:tblPr>
                <a:tableStyleId>{5C22544A-7EE6-4342-B048-85BDC9FD1C3A}</a:tableStyleId>
              </a:tblPr>
              <a:tblGrid>
                <a:gridCol w="431532">
                  <a:extLst>
                    <a:ext uri="{9D8B030D-6E8A-4147-A177-3AD203B41FA5}"/>
                  </a:extLst>
                </a:gridCol>
                <a:gridCol w="2033370">
                  <a:extLst>
                    <a:ext uri="{9D8B030D-6E8A-4147-A177-3AD203B41FA5}"/>
                  </a:extLst>
                </a:gridCol>
                <a:gridCol w="944217">
                  <a:extLst>
                    <a:ext uri="{9D8B030D-6E8A-4147-A177-3AD203B41FA5}"/>
                  </a:extLst>
                </a:gridCol>
              </a:tblGrid>
              <a:tr h="460034">
                <a:tc gridSpan="3">
                  <a:txBody>
                    <a:bodyPr/>
                    <a:lstStyle/>
                    <a:p>
                      <a:pPr algn="ctr"/>
                      <a:r>
                        <a:rPr lang="en-US" altLang="zh-CN" sz="1600"/>
                        <a:t>p=head</a:t>
                      </a:r>
                      <a:r>
                        <a:rPr lang="zh-CN" altLang="en-US" sz="1600"/>
                        <a:t>，使</a:t>
                      </a:r>
                      <a:r>
                        <a:rPr lang="en-US" altLang="zh-CN" sz="1600"/>
                        <a:t>p</a:t>
                      </a:r>
                      <a:r>
                        <a:rPr lang="zh-CN" altLang="en-US" sz="1600"/>
                        <a:t>指向第</a:t>
                      </a:r>
                      <a:r>
                        <a:rPr lang="en-US" altLang="zh-CN" sz="1600"/>
                        <a:t>1</a:t>
                      </a:r>
                      <a:r>
                        <a:rPr lang="zh-CN" altLang="en-US" sz="1600"/>
                        <a:t>个结点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extLst>
              </a:tr>
              <a:tr h="460034">
                <a:tc gridSpan="2">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hMerge="1">
                  <a:txBody>
                    <a:bodyPr/>
                    <a:lstStyle/>
                    <a:p>
                      <a:endParaRPr lang="zh-CN" altLang="en-US" sz="1600"/>
                    </a:p>
                  </a:txBody>
                  <a:tcPr/>
                </a:tc>
                <a:tc>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输出</a:t>
                      </a:r>
                      <a:r>
                        <a:rPr lang="en-US" altLang="zh-CN" sz="1600"/>
                        <a:t>p</a:t>
                      </a:r>
                      <a:r>
                        <a:rPr lang="zh-CN" altLang="en-US" sz="1600"/>
                        <a:t>所指向的结点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600"/>
                        <a:t>p</a:t>
                      </a:r>
                      <a:r>
                        <a:rPr lang="zh-CN" altLang="en-US" sz="1600"/>
                        <a:t>指向下一个结点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tc>
                <a:extLst>
                  <a:ext uri="{0D108BD9-81ED-4DB2-BD59-A6C34878D82A}"/>
                </a:extLst>
              </a:tr>
              <a:tr h="460034">
                <a:tc gridSpan="2">
                  <a:txBody>
                    <a:bodyPr/>
                    <a:lstStyle/>
                    <a:p>
                      <a:r>
                        <a:rPr lang="zh-CN" altLang="en-US" sz="1600"/>
                        <a:t>当</a:t>
                      </a:r>
                      <a:r>
                        <a:rPr lang="en-US" altLang="zh-CN" sz="1600"/>
                        <a:t>p</a:t>
                      </a:r>
                      <a:r>
                        <a:rPr lang="zh-CN" altLang="en-US" sz="1600"/>
                        <a:t>指向的不是表尾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vMerge="1">
                  <a:txBody>
                    <a:bodyPr/>
                    <a:lstStyle/>
                    <a:p>
                      <a:endParaRPr lang="zh-CN" altLang="en-US" sz="1600"/>
                    </a:p>
                  </a:txBody>
                  <a:tcPr/>
                </a:tc>
                <a:extLst>
                  <a:ext uri="{0D108BD9-81ED-4DB2-BD59-A6C34878D82A}"/>
                </a:extLst>
              </a:tr>
            </a:tbl>
          </a:graphicData>
        </a:graphic>
      </p:graphicFrame>
      <p:sp>
        <p:nvSpPr>
          <p:cNvPr id="61466" name="文本框 5"/>
          <p:cNvSpPr txBox="1">
            <a:spLocks noChangeArrowheads="1"/>
          </p:cNvSpPr>
          <p:nvPr/>
        </p:nvSpPr>
        <p:spPr bwMode="auto">
          <a:xfrm>
            <a:off x="9413875" y="1700213"/>
            <a:ext cx="2146300" cy="338137"/>
          </a:xfrm>
          <a:prstGeom prst="rect">
            <a:avLst/>
          </a:prstGeom>
          <a:noFill/>
          <a:ln w="9525">
            <a:noFill/>
            <a:miter lim="800000"/>
            <a:headEnd/>
            <a:tailEnd/>
          </a:ln>
        </p:spPr>
        <p:txBody>
          <a:bodyPr>
            <a:spAutoFit/>
          </a:bodyPr>
          <a:lstStyle/>
          <a:p>
            <a:pPr algn="ctr"/>
            <a:r>
              <a:rPr lang="en-US" altLang="zh-CN" sz="1600">
                <a:latin typeface="等线"/>
                <a:ea typeface="等线"/>
              </a:rPr>
              <a:t>p</a:t>
            </a:r>
            <a:r>
              <a:rPr lang="zh-CN" altLang="en-US" sz="1600">
                <a:latin typeface="等线"/>
                <a:ea typeface="等线"/>
              </a:rPr>
              <a:t>指向的不是尾结点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050" y="1250950"/>
            <a:ext cx="10523538" cy="42751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dirty="0">
                <a:solidFill>
                  <a:schemeClr val="tx1"/>
                </a:solidFill>
              </a:rPr>
              <a:t>C</a:t>
            </a:r>
            <a:r>
              <a:rPr lang="zh-CN" altLang="en-US">
                <a:solidFill>
                  <a:schemeClr val="tx1"/>
                </a:solidFill>
              </a:rPr>
              <a:t>语言允许用户自己建立由不同类型数据组成的组合型的数据结构，它称为</a:t>
            </a:r>
            <a:r>
              <a:rPr lang="zh-CN" altLang="en-US" b="1">
                <a:solidFill>
                  <a:schemeClr val="tx1"/>
                </a:solidFill>
              </a:rPr>
              <a:t>结构体</a:t>
            </a:r>
            <a:r>
              <a:rPr lang="zh-CN" altLang="en-US">
                <a:solidFill>
                  <a:schemeClr val="tx1"/>
                </a:solidFill>
              </a:rPr>
              <a:t>（</a:t>
            </a:r>
            <a:r>
              <a:rPr lang="en-US" altLang="zh-CN">
                <a:solidFill>
                  <a:schemeClr val="tx1"/>
                </a:solidFill>
              </a:rPr>
              <a:t>structure</a:t>
            </a:r>
            <a:r>
              <a:rPr lang="zh-CN" altLang="en-US">
                <a:solidFill>
                  <a:schemeClr val="tx1"/>
                </a:solidFill>
              </a:rPr>
              <a:t>）。</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在程序中建立一个结构体类型：</a:t>
            </a:r>
            <a:endParaRPr lang="en-US" altLang="zh-CN">
              <a:solidFill>
                <a:schemeClr val="tx1"/>
              </a:solidFill>
            </a:endParaRPr>
          </a:p>
        </p:txBody>
      </p:sp>
      <p:sp>
        <p:nvSpPr>
          <p:cNvPr id="17410" name="标题 1"/>
          <p:cNvSpPr>
            <a:spLocks noGrp="1"/>
          </p:cNvSpPr>
          <p:nvPr>
            <p:ph type="title"/>
          </p:nvPr>
        </p:nvSpPr>
        <p:spPr>
          <a:xfrm>
            <a:off x="701675" y="150813"/>
            <a:ext cx="10515600" cy="1325562"/>
          </a:xfrm>
        </p:spPr>
        <p:txBody>
          <a:bodyPr/>
          <a:lstStyle/>
          <a:p>
            <a:r>
              <a:rPr lang="zh-CN" altLang="en-US" smtClean="0"/>
              <a:t>自己建立结构体类型</a:t>
            </a:r>
          </a:p>
        </p:txBody>
      </p:sp>
      <p:sp>
        <p:nvSpPr>
          <p:cNvPr id="4" name="矩形 3"/>
          <p:cNvSpPr/>
          <p:nvPr/>
        </p:nvSpPr>
        <p:spPr>
          <a:xfrm>
            <a:off x="7646988" y="427038"/>
            <a:ext cx="3657600" cy="77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a:t>struct </a:t>
            </a:r>
            <a:r>
              <a:rPr lang="zh-CN" altLang="en-US" sz="2400" b="1"/>
              <a:t>结构体名</a:t>
            </a:r>
            <a:endParaRPr lang="en-US" altLang="zh-CN" sz="2400" b="1"/>
          </a:p>
          <a:p>
            <a:pPr algn="ctr" fontAlgn="auto">
              <a:spcBef>
                <a:spcPts val="0"/>
              </a:spcBef>
              <a:spcAft>
                <a:spcPts val="0"/>
              </a:spcAft>
              <a:defRPr/>
            </a:pPr>
            <a:r>
              <a:rPr lang="en-US" altLang="zh-CN" sz="2400" b="1"/>
              <a:t>{</a:t>
            </a:r>
            <a:r>
              <a:rPr lang="zh-CN" altLang="en-US" sz="2400" b="1"/>
              <a:t>成员表列</a:t>
            </a:r>
            <a:r>
              <a:rPr lang="en-US" altLang="zh-CN" sz="2400" b="1"/>
              <a:t>};</a:t>
            </a:r>
            <a:endParaRPr lang="zh-CN" altLang="en-US" sz="2400" b="1"/>
          </a:p>
        </p:txBody>
      </p:sp>
      <p:sp>
        <p:nvSpPr>
          <p:cNvPr id="5" name="圆角矩形 4"/>
          <p:cNvSpPr/>
          <p:nvPr/>
        </p:nvSpPr>
        <p:spPr>
          <a:xfrm>
            <a:off x="909638" y="3003550"/>
            <a:ext cx="5102225" cy="2298700"/>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a:solidFill>
                  <a:schemeClr val="tx1"/>
                </a:solidFill>
              </a:rPr>
              <a:t>struct Student</a:t>
            </a:r>
          </a:p>
          <a:p>
            <a:pPr defTabSz="363538" fontAlgn="auto">
              <a:spcBef>
                <a:spcPts val="0"/>
              </a:spcBef>
              <a:spcAft>
                <a:spcPts val="0"/>
              </a:spcAft>
              <a:defRPr/>
            </a:pPr>
            <a:r>
              <a:rPr lang="en-US" altLang="zh-CN">
                <a:solidFill>
                  <a:schemeClr val="tx1"/>
                </a:solidFill>
              </a:rPr>
              <a:t>{	int num;			</a:t>
            </a:r>
            <a:r>
              <a:rPr lang="en-US" altLang="zh-CN">
                <a:solidFill>
                  <a:srgbClr val="008000"/>
                </a:solidFill>
              </a:rPr>
              <a:t>//</a:t>
            </a:r>
            <a:r>
              <a:rPr lang="zh-CN" altLang="en-US">
                <a:solidFill>
                  <a:srgbClr val="008000"/>
                </a:solidFill>
              </a:rPr>
              <a:t>学号为整型 </a:t>
            </a:r>
          </a:p>
          <a:p>
            <a:pPr defTabSz="363538" fontAlgn="auto">
              <a:spcBef>
                <a:spcPts val="0"/>
              </a:spcBef>
              <a:spcAft>
                <a:spcPts val="0"/>
              </a:spcAft>
              <a:defRPr/>
            </a:pPr>
            <a:r>
              <a:rPr lang="en-US" altLang="zh-CN">
                <a:solidFill>
                  <a:schemeClr val="tx1"/>
                </a:solidFill>
              </a:rPr>
              <a:t>	char name[20];	</a:t>
            </a:r>
            <a:r>
              <a:rPr lang="en-US" altLang="zh-CN">
                <a:solidFill>
                  <a:srgbClr val="008000"/>
                </a:solidFill>
              </a:rPr>
              <a:t>//</a:t>
            </a:r>
            <a:r>
              <a:rPr lang="zh-CN" altLang="en-US">
                <a:solidFill>
                  <a:srgbClr val="008000"/>
                </a:solidFill>
              </a:rPr>
              <a:t>姓名为字符串 </a:t>
            </a:r>
          </a:p>
          <a:p>
            <a:pPr defTabSz="363538" fontAlgn="auto">
              <a:spcBef>
                <a:spcPts val="0"/>
              </a:spcBef>
              <a:spcAft>
                <a:spcPts val="0"/>
              </a:spcAft>
              <a:defRPr/>
            </a:pPr>
            <a:r>
              <a:rPr lang="en-US" altLang="zh-CN">
                <a:solidFill>
                  <a:schemeClr val="tx1"/>
                </a:solidFill>
              </a:rPr>
              <a:t>	char sex;			</a:t>
            </a:r>
            <a:r>
              <a:rPr lang="en-US" altLang="zh-CN">
                <a:solidFill>
                  <a:srgbClr val="008000"/>
                </a:solidFill>
              </a:rPr>
              <a:t>//</a:t>
            </a:r>
            <a:r>
              <a:rPr lang="zh-CN" altLang="en-US">
                <a:solidFill>
                  <a:srgbClr val="008000"/>
                </a:solidFill>
              </a:rPr>
              <a:t>性别为字符型 </a:t>
            </a:r>
          </a:p>
          <a:p>
            <a:pPr defTabSz="363538" fontAlgn="auto">
              <a:spcBef>
                <a:spcPts val="0"/>
              </a:spcBef>
              <a:spcAft>
                <a:spcPts val="0"/>
              </a:spcAft>
              <a:defRPr/>
            </a:pPr>
            <a:r>
              <a:rPr lang="en-US" altLang="zh-CN">
                <a:solidFill>
                  <a:schemeClr val="tx1"/>
                </a:solidFill>
              </a:rPr>
              <a:t>	int age;				</a:t>
            </a:r>
            <a:r>
              <a:rPr lang="en-US" altLang="zh-CN">
                <a:solidFill>
                  <a:srgbClr val="008000"/>
                </a:solidFill>
              </a:rPr>
              <a:t>//</a:t>
            </a:r>
            <a:r>
              <a:rPr lang="zh-CN" altLang="en-US">
                <a:solidFill>
                  <a:srgbClr val="008000"/>
                </a:solidFill>
              </a:rPr>
              <a:t>年龄为整型</a:t>
            </a:r>
          </a:p>
          <a:p>
            <a:pPr defTabSz="363538" fontAlgn="auto">
              <a:spcBef>
                <a:spcPts val="0"/>
              </a:spcBef>
              <a:spcAft>
                <a:spcPts val="0"/>
              </a:spcAft>
              <a:defRPr/>
            </a:pPr>
            <a:r>
              <a:rPr lang="en-US" altLang="zh-CN">
                <a:solidFill>
                  <a:schemeClr val="tx1"/>
                </a:solidFill>
              </a:rPr>
              <a:t>	float score;			</a:t>
            </a:r>
            <a:r>
              <a:rPr lang="en-US" altLang="zh-CN">
                <a:solidFill>
                  <a:srgbClr val="008000"/>
                </a:solidFill>
              </a:rPr>
              <a:t>//</a:t>
            </a:r>
            <a:r>
              <a:rPr lang="zh-CN" altLang="en-US">
                <a:solidFill>
                  <a:srgbClr val="008000"/>
                </a:solidFill>
              </a:rPr>
              <a:t>成绩为实型 </a:t>
            </a:r>
          </a:p>
          <a:p>
            <a:pPr defTabSz="363538" fontAlgn="auto">
              <a:spcBef>
                <a:spcPts val="0"/>
              </a:spcBef>
              <a:spcAft>
                <a:spcPts val="0"/>
              </a:spcAft>
              <a:defRPr/>
            </a:pPr>
            <a:r>
              <a:rPr lang="en-US" altLang="zh-CN">
                <a:solidFill>
                  <a:schemeClr val="tx1"/>
                </a:solidFill>
              </a:rPr>
              <a:t>	char addr[30];		</a:t>
            </a:r>
            <a:r>
              <a:rPr lang="en-US" altLang="zh-CN">
                <a:solidFill>
                  <a:srgbClr val="008000"/>
                </a:solidFill>
              </a:rPr>
              <a:t>//</a:t>
            </a:r>
            <a:r>
              <a:rPr lang="zh-CN" altLang="en-US">
                <a:solidFill>
                  <a:srgbClr val="008000"/>
                </a:solidFill>
              </a:rPr>
              <a:t>地址为字符串 </a:t>
            </a:r>
          </a:p>
          <a:p>
            <a:pPr defTabSz="363538" fontAlgn="auto">
              <a:spcBef>
                <a:spcPts val="0"/>
              </a:spcBef>
              <a:spcAft>
                <a:spcPts val="0"/>
              </a:spcAft>
              <a:defRPr/>
            </a:pPr>
            <a:r>
              <a:rPr lang="en-US" altLang="zh-CN">
                <a:solidFill>
                  <a:schemeClr val="tx1"/>
                </a:solidFill>
              </a:rPr>
              <a:t>}</a:t>
            </a:r>
            <a:r>
              <a:rPr lang="en-US" altLang="zh-CN">
                <a:solidFill>
                  <a:srgbClr val="FF0000"/>
                </a:solidFill>
              </a:rPr>
              <a:t>;</a:t>
            </a:r>
            <a:r>
              <a:rPr lang="en-US" altLang="zh-CN">
                <a:solidFill>
                  <a:schemeClr val="tx1"/>
                </a:solidFill>
              </a:rPr>
              <a:t>						</a:t>
            </a:r>
            <a:r>
              <a:rPr lang="en-US" altLang="zh-CN">
                <a:solidFill>
                  <a:srgbClr val="008000"/>
                </a:solidFill>
              </a:rPr>
              <a:t>//</a:t>
            </a:r>
            <a:r>
              <a:rPr lang="zh-CN" altLang="en-US">
                <a:solidFill>
                  <a:srgbClr val="008000"/>
                </a:solidFill>
              </a:rPr>
              <a:t>注意最后有一个分号 </a:t>
            </a:r>
          </a:p>
        </p:txBody>
      </p:sp>
      <p:graphicFrame>
        <p:nvGraphicFramePr>
          <p:cNvPr id="3" name="表格 2"/>
          <p:cNvGraphicFramePr>
            <a:graphicFrameLocks noGrp="1"/>
          </p:cNvGraphicFramePr>
          <p:nvPr/>
        </p:nvGraphicFramePr>
        <p:xfrm>
          <a:off x="909638" y="2144713"/>
          <a:ext cx="5102225" cy="742950"/>
        </p:xfrm>
        <a:graphic>
          <a:graphicData uri="http://schemas.openxmlformats.org/drawingml/2006/table">
            <a:tbl>
              <a:tblPr>
                <a:tableStyleId>{5C22544A-7EE6-4342-B048-85BDC9FD1C3A}</a:tableStyleId>
              </a:tblPr>
              <a:tblGrid>
                <a:gridCol w="902740">
                  <a:extLst>
                    <a:ext uri="{9D8B030D-6E8A-4147-A177-3AD203B41FA5}"/>
                  </a:extLst>
                </a:gridCol>
                <a:gridCol w="1020489">
                  <a:extLst>
                    <a:ext uri="{9D8B030D-6E8A-4147-A177-3AD203B41FA5}"/>
                  </a:extLst>
                </a:gridCol>
                <a:gridCol w="627993">
                  <a:extLst>
                    <a:ext uri="{9D8B030D-6E8A-4147-A177-3AD203B41FA5}"/>
                  </a:extLst>
                </a:gridCol>
                <a:gridCol w="627993">
                  <a:extLst>
                    <a:ext uri="{9D8B030D-6E8A-4147-A177-3AD203B41FA5}"/>
                  </a:extLst>
                </a:gridCol>
                <a:gridCol w="902740">
                  <a:extLst>
                    <a:ext uri="{9D8B030D-6E8A-4147-A177-3AD203B41FA5}"/>
                  </a:extLst>
                </a:gridCol>
                <a:gridCol w="1020489">
                  <a:extLst>
                    <a:ext uri="{9D8B030D-6E8A-4147-A177-3AD203B41FA5}"/>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sex</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age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addr</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a:t>10010</a:t>
                      </a:r>
                      <a:endParaRPr lang="zh-CN" altLang="en-US" sz="1600"/>
                    </a:p>
                  </a:txBody>
                  <a:tcPr>
                    <a:lnT w="12700" cmpd="sng">
                      <a:noFill/>
                    </a:lnT>
                  </a:tcPr>
                </a:tc>
                <a:tc>
                  <a:txBody>
                    <a:bodyPr/>
                    <a:lstStyle/>
                    <a:p>
                      <a:pPr algn="ctr"/>
                      <a:r>
                        <a:rPr lang="en-US" altLang="zh-CN" sz="1600"/>
                        <a:t>Li Fang</a:t>
                      </a:r>
                      <a:endParaRPr lang="zh-CN" altLang="en-US" sz="1600"/>
                    </a:p>
                  </a:txBody>
                  <a:tcPr>
                    <a:lnT w="12700" cmpd="sng">
                      <a:noFill/>
                    </a:lnT>
                  </a:tcPr>
                </a:tc>
                <a:tc>
                  <a:txBody>
                    <a:bodyPr/>
                    <a:lstStyle/>
                    <a:p>
                      <a:pPr algn="ctr"/>
                      <a:r>
                        <a:rPr lang="en-US" altLang="zh-CN" sz="1600"/>
                        <a:t>M</a:t>
                      </a:r>
                      <a:endParaRPr lang="zh-CN" altLang="en-US" sz="1600"/>
                    </a:p>
                  </a:txBody>
                  <a:tcPr>
                    <a:lnT w="12700" cmpd="sng">
                      <a:noFill/>
                    </a:lnT>
                  </a:tcPr>
                </a:tc>
                <a:tc>
                  <a:txBody>
                    <a:bodyPr/>
                    <a:lstStyle/>
                    <a:p>
                      <a:pPr algn="ctr"/>
                      <a:r>
                        <a:rPr lang="en-US" altLang="zh-CN" sz="1600"/>
                        <a:t>18</a:t>
                      </a:r>
                      <a:endParaRPr lang="zh-CN" altLang="en-US" sz="1600"/>
                    </a:p>
                  </a:txBody>
                  <a:tcPr>
                    <a:lnT w="12700" cmpd="sng">
                      <a:noFill/>
                    </a:lnT>
                  </a:tcPr>
                </a:tc>
                <a:tc>
                  <a:txBody>
                    <a:bodyPr/>
                    <a:lstStyle/>
                    <a:p>
                      <a:pPr algn="ctr"/>
                      <a:r>
                        <a:rPr lang="en-US" altLang="zh-CN" sz="1600"/>
                        <a:t>87.5</a:t>
                      </a:r>
                      <a:endParaRPr lang="zh-CN" altLang="en-US" sz="1600"/>
                    </a:p>
                  </a:txBody>
                  <a:tcPr>
                    <a:lnT w="12700" cmpd="sng">
                      <a:noFill/>
                    </a:lnT>
                  </a:tcPr>
                </a:tc>
                <a:tc>
                  <a:txBody>
                    <a:bodyPr/>
                    <a:lstStyle/>
                    <a:p>
                      <a:pPr algn="ctr"/>
                      <a:r>
                        <a:rPr lang="en-US" altLang="zh-CN" sz="1600"/>
                        <a:t>Beijing</a:t>
                      </a:r>
                      <a:endParaRPr lang="zh-CN" altLang="en-US" sz="1600"/>
                    </a:p>
                  </a:txBody>
                  <a:tcPr>
                    <a:lnT w="12700" cmpd="sng">
                      <a:noFill/>
                    </a:lnT>
                  </a:tcPr>
                </a:tc>
                <a:extLst>
                  <a:ext uri="{0D108BD9-81ED-4DB2-BD59-A6C34878D82A}"/>
                </a:extLst>
              </a:tr>
            </a:tbl>
          </a:graphicData>
        </a:graphic>
      </p:graphicFrame>
      <p:sp>
        <p:nvSpPr>
          <p:cNvPr id="17434" name="矩形 6"/>
          <p:cNvSpPr>
            <a:spLocks noChangeArrowheads="1"/>
          </p:cNvSpPr>
          <p:nvPr/>
        </p:nvSpPr>
        <p:spPr bwMode="auto">
          <a:xfrm>
            <a:off x="6430963" y="2009775"/>
            <a:ext cx="4873625" cy="3392488"/>
          </a:xfrm>
          <a:prstGeom prst="rect">
            <a:avLst/>
          </a:prstGeom>
          <a:noFill/>
          <a:ln w="9525">
            <a:noFill/>
            <a:miter lim="800000"/>
            <a:headEnd/>
            <a:tailEnd/>
          </a:ln>
        </p:spPr>
        <p:txBody>
          <a:bodyPr>
            <a:spAutoFit/>
          </a:bodyPr>
          <a:lstStyle/>
          <a:p>
            <a:pPr>
              <a:lnSpc>
                <a:spcPct val="120000"/>
              </a:lnSpc>
              <a:spcBef>
                <a:spcPts val="600"/>
              </a:spcBef>
              <a:spcAft>
                <a:spcPts val="600"/>
              </a:spcAft>
            </a:pPr>
            <a:r>
              <a:rPr lang="zh-CN" altLang="en-US">
                <a:latin typeface="等线"/>
                <a:ea typeface="等线"/>
              </a:rPr>
              <a:t>结构体类型的名字是由一个关键字</a:t>
            </a:r>
            <a:r>
              <a:rPr lang="zh-CN" altLang="en-US" b="1">
                <a:latin typeface="等线"/>
                <a:ea typeface="等线"/>
              </a:rPr>
              <a:t>struct</a:t>
            </a:r>
            <a:r>
              <a:rPr lang="zh-CN" altLang="en-US">
                <a:latin typeface="等线"/>
                <a:ea typeface="等线"/>
              </a:rPr>
              <a:t>和结构体名组合而成的。结构体名由用户指定，又称“结构体标记”(structure tag) 。</a:t>
            </a:r>
          </a:p>
          <a:p>
            <a:pPr>
              <a:lnSpc>
                <a:spcPct val="120000"/>
              </a:lnSpc>
              <a:spcBef>
                <a:spcPts val="600"/>
              </a:spcBef>
              <a:spcAft>
                <a:spcPts val="600"/>
              </a:spcAft>
            </a:pPr>
            <a:r>
              <a:rPr lang="zh-CN" altLang="en-US">
                <a:latin typeface="等线"/>
                <a:ea typeface="等线"/>
              </a:rPr>
              <a:t>花括号内是该结构体所包括的子项，称为结构体的成员(member)。对各成员都应进行类型声明，即</a:t>
            </a:r>
          </a:p>
          <a:p>
            <a:pPr>
              <a:lnSpc>
                <a:spcPct val="120000"/>
              </a:lnSpc>
              <a:spcBef>
                <a:spcPts val="600"/>
              </a:spcBef>
              <a:spcAft>
                <a:spcPts val="600"/>
              </a:spcAft>
            </a:pPr>
            <a:r>
              <a:rPr lang="zh-CN" altLang="en-US">
                <a:latin typeface="等线"/>
                <a:ea typeface="等线"/>
              </a:rPr>
              <a:t>“成员表列”(member list)也称为“域表”(field list)，每一个成员是结构体中的一个域。成员名命名规则与变量名相同。</a:t>
            </a:r>
          </a:p>
        </p:txBody>
      </p:sp>
      <p:sp>
        <p:nvSpPr>
          <p:cNvPr id="8" name="矩形 7"/>
          <p:cNvSpPr/>
          <p:nvPr/>
        </p:nvSpPr>
        <p:spPr>
          <a:xfrm>
            <a:off x="7300913" y="3871913"/>
            <a:ext cx="2052637"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sz="2000">
                <a:latin typeface="+mn-ea"/>
              </a:rPr>
              <a:t>类型名 成员名</a:t>
            </a:r>
            <a:r>
              <a:rPr lang="en-US" altLang="zh-CN" sz="2000">
                <a:latin typeface="+mn-ea"/>
              </a:rPr>
              <a:t>;</a:t>
            </a:r>
            <a:endParaRPr lang="zh-CN" altLang="en-US" sz="2000">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a:xfrm>
            <a:off x="387350" y="236538"/>
            <a:ext cx="7121525" cy="552450"/>
          </a:xfrm>
        </p:spPr>
        <p:txBody>
          <a:bodyPr/>
          <a:lstStyle/>
          <a:p>
            <a:pPr marL="88900" indent="-88900">
              <a:lnSpc>
                <a:spcPct val="120000"/>
              </a:lnSpc>
              <a:buFont typeface="Arial" charset="0"/>
              <a:buNone/>
            </a:pPr>
            <a:r>
              <a:rPr lang="zh-CN" altLang="en-US" sz="2000" smtClean="0">
                <a:solidFill>
                  <a:schemeClr val="accent1"/>
                </a:solidFill>
              </a:rPr>
              <a:t>组合</a:t>
            </a: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 </a:t>
            </a:r>
            <a:r>
              <a:rPr lang="zh-CN" altLang="en-US" sz="2000" smtClean="0">
                <a:solidFill>
                  <a:schemeClr val="accent1"/>
                </a:solidFill>
              </a:rPr>
              <a:t>和</a:t>
            </a: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endParaRPr lang="zh-CN" altLang="en-US" sz="2000" smtClean="0">
              <a:solidFill>
                <a:schemeClr val="accent1"/>
              </a:solidFill>
            </a:endParaRPr>
          </a:p>
        </p:txBody>
      </p:sp>
      <p:sp>
        <p:nvSpPr>
          <p:cNvPr id="28" name="圆角矩形 12">
            <a:extLst>
              <a:ext uri="{FF2B5EF4-FFF2-40B4-BE49-F238E27FC236}"/>
            </a:extLst>
          </p:cNvPr>
          <p:cNvSpPr/>
          <p:nvPr/>
        </p:nvSpPr>
        <p:spPr>
          <a:xfrm>
            <a:off x="386860" y="729846"/>
            <a:ext cx="11121887" cy="598900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#include &lt;malloc.h&gt;</a:t>
            </a:r>
          </a:p>
          <a:p>
            <a:pPr defTabSz="363538" fontAlgn="auto">
              <a:lnSpc>
                <a:spcPct val="120000"/>
              </a:lnSpc>
              <a:spcBef>
                <a:spcPts val="0"/>
              </a:spcBef>
              <a:spcAft>
                <a:spcPts val="0"/>
              </a:spcAft>
              <a:defRPr/>
            </a:pPr>
            <a:r>
              <a:rPr lang="en-US" altLang="zh-CN" sz="1400"/>
              <a:t>#define LEN sizeof(struct Student)</a:t>
            </a:r>
          </a:p>
          <a:p>
            <a:pPr defTabSz="363538" fontAlgn="auto">
              <a:lnSpc>
                <a:spcPct val="120000"/>
              </a:lnSpc>
              <a:spcBef>
                <a:spcPts val="0"/>
              </a:spcBef>
              <a:spcAft>
                <a:spcPts val="0"/>
              </a:spcAft>
              <a:defRPr/>
            </a:pPr>
            <a:r>
              <a:rPr lang="en-US" altLang="zh-CN" sz="1400"/>
              <a:t>struct Student</a:t>
            </a:r>
          </a:p>
          <a:p>
            <a:pPr defTabSz="363538" fontAlgn="auto">
              <a:lnSpc>
                <a:spcPct val="120000"/>
              </a:lnSpc>
              <a:spcBef>
                <a:spcPts val="0"/>
              </a:spcBef>
              <a:spcAft>
                <a:spcPts val="0"/>
              </a:spcAft>
              <a:defRPr/>
            </a:pPr>
            <a:r>
              <a:rPr lang="en-US" altLang="zh-CN" sz="1400"/>
              <a:t>{	long num;</a:t>
            </a:r>
          </a:p>
          <a:p>
            <a:pPr defTabSz="363538" fontAlgn="auto">
              <a:lnSpc>
                <a:spcPct val="120000"/>
              </a:lnSpc>
              <a:spcBef>
                <a:spcPts val="0"/>
              </a:spcBef>
              <a:spcAft>
                <a:spcPts val="0"/>
              </a:spcAft>
              <a:defRPr/>
            </a:pPr>
            <a:r>
              <a:rPr lang="en-US" altLang="zh-CN" sz="1400"/>
              <a:t>	float score;</a:t>
            </a:r>
          </a:p>
          <a:p>
            <a:pPr defTabSz="363538" fontAlgn="auto">
              <a:lnSpc>
                <a:spcPct val="120000"/>
              </a:lnSpc>
              <a:spcBef>
                <a:spcPts val="0"/>
              </a:spcBef>
              <a:spcAft>
                <a:spcPts val="0"/>
              </a:spcAft>
              <a:defRPr/>
            </a:pPr>
            <a:r>
              <a:rPr lang="en-US" altLang="zh-CN" sz="1400"/>
              <a:t>	struct Student *next;</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r>
              <a:rPr lang="en-US" altLang="zh-CN" sz="1400"/>
              <a:t>int n; </a:t>
            </a:r>
          </a:p>
          <a:p>
            <a:pPr defTabSz="363538" fontAlgn="auto">
              <a:lnSpc>
                <a:spcPct val="120000"/>
              </a:lnSpc>
              <a:spcBef>
                <a:spcPts val="0"/>
              </a:spcBef>
              <a:spcAft>
                <a:spcPts val="0"/>
              </a:spcAft>
              <a:defRPr/>
            </a:pPr>
            <a:r>
              <a:rPr lang="en-US" altLang="zh-CN" sz="1400"/>
              <a:t>struct Student *creat()	</a:t>
            </a:r>
            <a:r>
              <a:rPr lang="en-US" altLang="zh-CN" sz="1400">
                <a:solidFill>
                  <a:srgbClr val="008000"/>
                </a:solidFill>
              </a:rPr>
              <a:t>//</a:t>
            </a:r>
            <a:r>
              <a:rPr lang="zh-CN" altLang="en-US" sz="1400">
                <a:solidFill>
                  <a:srgbClr val="008000"/>
                </a:solidFill>
              </a:rPr>
              <a:t>建立链表的函数 </a:t>
            </a:r>
          </a:p>
          <a:p>
            <a:pPr defTabSz="363538" fontAlgn="auto">
              <a:lnSpc>
                <a:spcPct val="120000"/>
              </a:lnSpc>
              <a:spcBef>
                <a:spcPts val="0"/>
              </a:spcBef>
              <a:spcAft>
                <a:spcPts val="0"/>
              </a:spcAft>
              <a:defRPr/>
            </a:pPr>
            <a:r>
              <a:rPr lang="en-US" altLang="zh-CN" sz="1400"/>
              <a:t>{	struct Student *head;</a:t>
            </a:r>
          </a:p>
          <a:p>
            <a:pPr defTabSz="363538" fontAlgn="auto">
              <a:lnSpc>
                <a:spcPct val="120000"/>
              </a:lnSpc>
              <a:spcBef>
                <a:spcPts val="0"/>
              </a:spcBef>
              <a:spcAft>
                <a:spcPts val="0"/>
              </a:spcAft>
              <a:defRPr/>
            </a:pPr>
            <a:r>
              <a:rPr lang="en-US" altLang="zh-CN" sz="1400"/>
              <a:t>	struct Student *p1,*p2;</a:t>
            </a:r>
          </a:p>
          <a:p>
            <a:pPr defTabSz="363538" fontAlgn="auto">
              <a:lnSpc>
                <a:spcPct val="120000"/>
              </a:lnSpc>
              <a:spcBef>
                <a:spcPts val="0"/>
              </a:spcBef>
              <a:spcAft>
                <a:spcPts val="0"/>
              </a:spcAft>
              <a:defRPr/>
            </a:pPr>
            <a:r>
              <a:rPr lang="en-US" altLang="zh-CN" sz="1400"/>
              <a:t>	n=0;</a:t>
            </a:r>
          </a:p>
          <a:p>
            <a:pPr defTabSz="363538" fontAlgn="auto">
              <a:lnSpc>
                <a:spcPct val="120000"/>
              </a:lnSpc>
              <a:spcBef>
                <a:spcPts val="0"/>
              </a:spcBef>
              <a:spcAft>
                <a:spcPts val="0"/>
              </a:spcAft>
              <a:defRPr/>
            </a:pPr>
            <a:r>
              <a:rPr lang="en-US" altLang="zh-CN" sz="1400"/>
              <a:t>	p1=p2=(struct Student *)malloc(LEN);</a:t>
            </a:r>
          </a:p>
          <a:p>
            <a:pPr defTabSz="363538" fontAlgn="auto">
              <a:lnSpc>
                <a:spcPct val="120000"/>
              </a:lnSpc>
              <a:spcBef>
                <a:spcPts val="0"/>
              </a:spcBef>
              <a:spcAft>
                <a:spcPts val="0"/>
              </a:spcAft>
              <a:defRPr/>
            </a:pPr>
            <a:r>
              <a:rPr lang="en-US" altLang="zh-CN" sz="1400"/>
              <a:t>	scanf("%ld,%f",&amp;p1-&gt;num,&amp;p1-&gt;score);</a:t>
            </a:r>
          </a:p>
          <a:p>
            <a:pPr defTabSz="363538" fontAlgn="auto">
              <a:lnSpc>
                <a:spcPct val="120000"/>
              </a:lnSpc>
              <a:spcBef>
                <a:spcPts val="0"/>
              </a:spcBef>
              <a:spcAft>
                <a:spcPts val="0"/>
              </a:spcAft>
              <a:defRPr/>
            </a:pPr>
            <a:r>
              <a:rPr lang="en-US" altLang="zh-CN" sz="1400"/>
              <a:t>	head=NULL;</a:t>
            </a:r>
          </a:p>
          <a:p>
            <a:pPr defTabSz="363538" fontAlgn="auto">
              <a:lnSpc>
                <a:spcPct val="120000"/>
              </a:lnSpc>
              <a:spcBef>
                <a:spcPts val="0"/>
              </a:spcBef>
              <a:spcAft>
                <a:spcPts val="0"/>
              </a:spcAft>
              <a:defRPr/>
            </a:pPr>
            <a:r>
              <a:rPr lang="en-US" altLang="zh-CN" sz="1400"/>
              <a:t>	while(p1-&gt;num!=0)</a:t>
            </a:r>
          </a:p>
          <a:p>
            <a:pPr defTabSz="363538" fontAlgn="auto">
              <a:lnSpc>
                <a:spcPct val="120000"/>
              </a:lnSpc>
              <a:spcBef>
                <a:spcPts val="0"/>
              </a:spcBef>
              <a:spcAft>
                <a:spcPts val="0"/>
              </a:spcAft>
              <a:defRPr/>
            </a:pPr>
            <a:r>
              <a:rPr lang="en-US" altLang="zh-CN" sz="1400"/>
              <a:t>	{	n=n+1;</a:t>
            </a:r>
          </a:p>
          <a:p>
            <a:pPr defTabSz="363538" fontAlgn="auto">
              <a:lnSpc>
                <a:spcPct val="120000"/>
              </a:lnSpc>
              <a:spcBef>
                <a:spcPts val="0"/>
              </a:spcBef>
              <a:spcAft>
                <a:spcPts val="0"/>
              </a:spcAft>
              <a:defRPr/>
            </a:pPr>
            <a:r>
              <a:rPr lang="en-US" altLang="zh-CN" sz="1400"/>
              <a:t>		if(n==1) head=p1;</a:t>
            </a:r>
          </a:p>
          <a:p>
            <a:pPr defTabSz="363538" fontAlgn="auto">
              <a:lnSpc>
                <a:spcPct val="120000"/>
              </a:lnSpc>
              <a:spcBef>
                <a:spcPts val="0"/>
              </a:spcBef>
              <a:spcAft>
                <a:spcPts val="0"/>
              </a:spcAft>
              <a:defRPr/>
            </a:pPr>
            <a:r>
              <a:rPr lang="en-US" altLang="zh-CN" sz="1400"/>
              <a:t>		else p2-&gt;next=p1;</a:t>
            </a:r>
          </a:p>
          <a:p>
            <a:pPr defTabSz="363538" fontAlgn="auto">
              <a:lnSpc>
                <a:spcPct val="120000"/>
              </a:lnSpc>
              <a:spcBef>
                <a:spcPts val="0"/>
              </a:spcBef>
              <a:spcAft>
                <a:spcPts val="0"/>
              </a:spcAft>
              <a:defRPr/>
            </a:pPr>
            <a:r>
              <a:rPr lang="en-US" altLang="zh-CN" sz="1400"/>
              <a:t>		p2=p1;</a:t>
            </a:r>
          </a:p>
          <a:p>
            <a:pPr defTabSz="363538" fontAlgn="auto">
              <a:lnSpc>
                <a:spcPct val="120000"/>
              </a:lnSpc>
              <a:spcBef>
                <a:spcPts val="0"/>
              </a:spcBef>
              <a:spcAft>
                <a:spcPts val="0"/>
              </a:spcAft>
              <a:defRPr/>
            </a:pPr>
            <a:r>
              <a:rPr lang="en-US" altLang="zh-CN" sz="1400"/>
              <a:t>		p1=(struct Student *)malloc(LEN);</a:t>
            </a:r>
          </a:p>
          <a:p>
            <a:pPr defTabSz="363538" fontAlgn="auto">
              <a:lnSpc>
                <a:spcPct val="120000"/>
              </a:lnSpc>
              <a:spcBef>
                <a:spcPts val="0"/>
              </a:spcBef>
              <a:spcAft>
                <a:spcPts val="0"/>
              </a:spcAft>
              <a:defRPr/>
            </a:pPr>
            <a:r>
              <a:rPr lang="en-US" altLang="zh-CN" sz="1400"/>
              <a:t>		scanf("%ld,%f",&amp;p1-&gt;num,&amp;p1-&gt;score);</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	p2-&gt;next=NULL;</a:t>
            </a:r>
          </a:p>
          <a:p>
            <a:pPr defTabSz="363538" fontAlgn="auto">
              <a:lnSpc>
                <a:spcPct val="120000"/>
              </a:lnSpc>
              <a:spcBef>
                <a:spcPts val="0"/>
              </a:spcBef>
              <a:spcAft>
                <a:spcPts val="0"/>
              </a:spcAft>
              <a:defRPr/>
            </a:pPr>
            <a:r>
              <a:rPr lang="en-US" altLang="zh-CN" sz="1400"/>
              <a:t>	return(head);</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void print(struct Student *head)	</a:t>
            </a:r>
            <a:r>
              <a:rPr lang="en-US" altLang="zh-CN" sz="1400">
                <a:solidFill>
                  <a:srgbClr val="008000"/>
                </a:solidFill>
              </a:rPr>
              <a:t>//</a:t>
            </a:r>
            <a:r>
              <a:rPr lang="zh-CN" altLang="en-US" sz="1400">
                <a:solidFill>
                  <a:srgbClr val="008000"/>
                </a:solidFill>
              </a:rPr>
              <a:t>输出链表的函数</a:t>
            </a:r>
            <a:r>
              <a:rPr lang="zh-CN" altLang="en-US" sz="1400"/>
              <a:t> </a:t>
            </a:r>
          </a:p>
          <a:p>
            <a:pPr defTabSz="363538" fontAlgn="auto">
              <a:lnSpc>
                <a:spcPct val="120000"/>
              </a:lnSpc>
              <a:spcBef>
                <a:spcPts val="0"/>
              </a:spcBef>
              <a:spcAft>
                <a:spcPts val="0"/>
              </a:spcAft>
              <a:defRPr/>
            </a:pPr>
            <a:r>
              <a:rPr lang="en-US" altLang="zh-CN" sz="1400"/>
              <a:t>{	struct Student *p;</a:t>
            </a:r>
          </a:p>
          <a:p>
            <a:pPr defTabSz="363538" fontAlgn="auto">
              <a:lnSpc>
                <a:spcPct val="120000"/>
              </a:lnSpc>
              <a:spcBef>
                <a:spcPts val="0"/>
              </a:spcBef>
              <a:spcAft>
                <a:spcPts val="0"/>
              </a:spcAft>
              <a:defRPr/>
            </a:pPr>
            <a:r>
              <a:rPr lang="en-US" altLang="zh-CN" sz="1400"/>
              <a:t>	printf("\nNow,These %d records are:\n",n);</a:t>
            </a:r>
          </a:p>
          <a:p>
            <a:pPr defTabSz="363538" fontAlgn="auto">
              <a:lnSpc>
                <a:spcPct val="120000"/>
              </a:lnSpc>
              <a:spcBef>
                <a:spcPts val="0"/>
              </a:spcBef>
              <a:spcAft>
                <a:spcPts val="0"/>
              </a:spcAft>
              <a:defRPr/>
            </a:pPr>
            <a:r>
              <a:rPr lang="en-US" altLang="zh-CN" sz="1400"/>
              <a:t>	p=head;</a:t>
            </a:r>
          </a:p>
          <a:p>
            <a:pPr defTabSz="363538" fontAlgn="auto">
              <a:lnSpc>
                <a:spcPct val="120000"/>
              </a:lnSpc>
              <a:spcBef>
                <a:spcPts val="0"/>
              </a:spcBef>
              <a:spcAft>
                <a:spcPts val="0"/>
              </a:spcAft>
              <a:defRPr/>
            </a:pPr>
            <a:r>
              <a:rPr lang="en-US" altLang="zh-CN" sz="1400"/>
              <a:t>	if(head!=NULL)</a:t>
            </a:r>
          </a:p>
          <a:p>
            <a:pPr defTabSz="363538" fontAlgn="auto">
              <a:lnSpc>
                <a:spcPct val="120000"/>
              </a:lnSpc>
              <a:spcBef>
                <a:spcPts val="0"/>
              </a:spcBef>
              <a:spcAft>
                <a:spcPts val="0"/>
              </a:spcAft>
              <a:defRPr/>
            </a:pPr>
            <a:r>
              <a:rPr lang="en-US" altLang="zh-CN" sz="1400"/>
              <a:t>		do</a:t>
            </a:r>
          </a:p>
          <a:p>
            <a:pPr defTabSz="363538" fontAlgn="auto">
              <a:lnSpc>
                <a:spcPct val="120000"/>
              </a:lnSpc>
              <a:spcBef>
                <a:spcPts val="0"/>
              </a:spcBef>
              <a:spcAft>
                <a:spcPts val="0"/>
              </a:spcAft>
              <a:defRPr/>
            </a:pPr>
            <a:r>
              <a:rPr lang="en-US" altLang="zh-CN" sz="1400"/>
              <a:t>		{	printf("%ld %5.1f\n",p-&gt;num,p-&gt;score);</a:t>
            </a:r>
          </a:p>
          <a:p>
            <a:pPr defTabSz="363538" fontAlgn="auto">
              <a:lnSpc>
                <a:spcPct val="120000"/>
              </a:lnSpc>
              <a:spcBef>
                <a:spcPts val="0"/>
              </a:spcBef>
              <a:spcAft>
                <a:spcPts val="0"/>
              </a:spcAft>
              <a:defRPr/>
            </a:pPr>
            <a:r>
              <a:rPr lang="en-US" altLang="zh-CN" sz="1400"/>
              <a:t>			p=p-&gt;next;</a:t>
            </a:r>
          </a:p>
          <a:p>
            <a:pPr defTabSz="363538" fontAlgn="auto">
              <a:lnSpc>
                <a:spcPct val="120000"/>
              </a:lnSpc>
              <a:spcBef>
                <a:spcPts val="0"/>
              </a:spcBef>
              <a:spcAft>
                <a:spcPts val="0"/>
              </a:spcAft>
              <a:defRPr/>
            </a:pPr>
            <a:r>
              <a:rPr lang="en-US" altLang="zh-CN" sz="1400"/>
              <a:t>		}while(p!=NULL);</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struct Student *head;</a:t>
            </a:r>
          </a:p>
          <a:p>
            <a:pPr defTabSz="363538" fontAlgn="auto">
              <a:lnSpc>
                <a:spcPct val="120000"/>
              </a:lnSpc>
              <a:spcBef>
                <a:spcPts val="0"/>
              </a:spcBef>
              <a:spcAft>
                <a:spcPts val="0"/>
              </a:spcAft>
              <a:defRPr/>
            </a:pPr>
            <a:r>
              <a:rPr lang="en-US" altLang="zh-CN" sz="1400"/>
              <a:t>	head=creat();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creat</a:t>
            </a:r>
            <a:r>
              <a:rPr lang="zh-CN" altLang="en-US" sz="1400">
                <a:solidFill>
                  <a:srgbClr val="008000"/>
                </a:solidFill>
              </a:rPr>
              <a:t>函数，返回第</a:t>
            </a:r>
            <a:r>
              <a:rPr lang="en-US" altLang="zh-CN" sz="1400">
                <a:solidFill>
                  <a:srgbClr val="008000"/>
                </a:solidFill>
              </a:rPr>
              <a:t>1</a:t>
            </a:r>
            <a:r>
              <a:rPr lang="zh-CN" altLang="en-US" sz="1400">
                <a:solidFill>
                  <a:srgbClr val="008000"/>
                </a:solidFill>
              </a:rPr>
              <a:t>个结点的起始地址</a:t>
            </a:r>
          </a:p>
          <a:p>
            <a:pPr defTabSz="363538" fontAlgn="auto">
              <a:lnSpc>
                <a:spcPct val="120000"/>
              </a:lnSpc>
              <a:spcBef>
                <a:spcPts val="0"/>
              </a:spcBef>
              <a:spcAft>
                <a:spcPts val="0"/>
              </a:spcAft>
              <a:defRPr/>
            </a:pPr>
            <a:r>
              <a:rPr lang="zh-CN" altLang="en-US" sz="1400"/>
              <a:t>	</a:t>
            </a:r>
            <a:r>
              <a:rPr lang="en-US" altLang="zh-CN" sz="1400"/>
              <a:t>print(head);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 </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cxnSp>
        <p:nvCxnSpPr>
          <p:cNvPr id="30" name="直接连接符 29">
            <a:extLst>
              <a:ext uri="{FF2B5EF4-FFF2-40B4-BE49-F238E27FC236}"/>
            </a:extLst>
          </p:cNvPr>
          <p:cNvCxnSpPr>
            <a:cxnSpLocks/>
          </p:cNvCxnSpPr>
          <p:nvPr/>
        </p:nvCxnSpPr>
        <p:spPr>
          <a:xfrm>
            <a:off x="5784850" y="730250"/>
            <a:ext cx="0" cy="5988050"/>
          </a:xfrm>
          <a:prstGeom prst="line">
            <a:avLst/>
          </a:prstGeom>
        </p:spPr>
        <p:style>
          <a:lnRef idx="1">
            <a:schemeClr val="accent1"/>
          </a:lnRef>
          <a:fillRef idx="0">
            <a:schemeClr val="accent1"/>
          </a:fillRef>
          <a:effectRef idx="0">
            <a:schemeClr val="accent1"/>
          </a:effectRef>
          <a:fontRef idx="minor">
            <a:schemeClr val="tx1"/>
          </a:fontRef>
        </p:style>
      </p:cxnSp>
      <p:grpSp>
        <p:nvGrpSpPr>
          <p:cNvPr id="63492" name="组合 30"/>
          <p:cNvGrpSpPr>
            <a:grpSpLocks/>
          </p:cNvGrpSpPr>
          <p:nvPr/>
        </p:nvGrpSpPr>
        <p:grpSpPr bwMode="auto">
          <a:xfrm>
            <a:off x="5622925" y="1879600"/>
            <a:ext cx="325438" cy="260350"/>
            <a:chOff x="5926033" y="1926699"/>
            <a:chExt cx="325496" cy="260107"/>
          </a:xfrm>
        </p:grpSpPr>
        <p:sp>
          <p:nvSpPr>
            <p:cNvPr id="32"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3"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4" name="MH_Other_4">
              <a:extLst>
                <a:ext uri="{FF2B5EF4-FFF2-40B4-BE49-F238E27FC236}"/>
              </a:extLst>
            </p:cNvPr>
            <p:cNvSpPr/>
            <p:nvPr>
              <p:custDataLst>
                <p:tags r:id="rId9"/>
              </p:custDataLst>
            </p:nvPr>
          </p:nvSpPr>
          <p:spPr>
            <a:xfrm>
              <a:off x="5960964" y="1940974"/>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5"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6"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7" name="MH_Other_7">
              <a:extLst>
                <a:ext uri="{FF2B5EF4-FFF2-40B4-BE49-F238E27FC236}"/>
              </a:extLst>
            </p:cNvPr>
            <p:cNvSpPr/>
            <p:nvPr>
              <p:custDataLst>
                <p:tags r:id="rId12"/>
              </p:custDataLst>
            </p:nvPr>
          </p:nvSpPr>
          <p:spPr>
            <a:xfrm>
              <a:off x="5960964" y="2115436"/>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63493" name="组合 37"/>
          <p:cNvGrpSpPr>
            <a:grpSpLocks/>
          </p:cNvGrpSpPr>
          <p:nvPr/>
        </p:nvGrpSpPr>
        <p:grpSpPr bwMode="auto">
          <a:xfrm>
            <a:off x="5626100" y="5351463"/>
            <a:ext cx="325438" cy="260350"/>
            <a:chOff x="5926033" y="5434781"/>
            <a:chExt cx="325496" cy="260106"/>
          </a:xfrm>
        </p:grpSpPr>
        <p:sp>
          <p:nvSpPr>
            <p:cNvPr id="39"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0"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1" name="MH_Other_10">
              <a:extLst>
                <a:ext uri="{FF2B5EF4-FFF2-40B4-BE49-F238E27FC236}"/>
              </a:extLst>
            </p:cNvPr>
            <p:cNvSpPr/>
            <p:nvPr>
              <p:custDataLst>
                <p:tags r:id="rId3"/>
              </p:custDataLst>
            </p:nvPr>
          </p:nvSpPr>
          <p:spPr>
            <a:xfrm>
              <a:off x="5960964" y="5449055"/>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2"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3"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44" name="MH_Other_13">
              <a:extLst>
                <a:ext uri="{FF2B5EF4-FFF2-40B4-BE49-F238E27FC236}"/>
              </a:extLst>
            </p:cNvPr>
            <p:cNvSpPr/>
            <p:nvPr>
              <p:custDataLst>
                <p:tags r:id="rId6"/>
              </p:custDataLst>
            </p:nvPr>
          </p:nvSpPr>
          <p:spPr>
            <a:xfrm>
              <a:off x="5960964" y="562351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63494" name="图片 5"/>
          <p:cNvPicPr>
            <a:picLocks noChangeAspect="1"/>
          </p:cNvPicPr>
          <p:nvPr/>
        </p:nvPicPr>
        <p:blipFill>
          <a:blip r:embed="rId15"/>
          <a:srcRect/>
          <a:stretch>
            <a:fillRect/>
          </a:stretch>
        </p:blipFill>
        <p:spPr bwMode="auto">
          <a:xfrm>
            <a:off x="8343900" y="61913"/>
            <a:ext cx="3457575" cy="18859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ctrTitle"/>
          </p:nvPr>
        </p:nvSpPr>
        <p:spPr/>
        <p:txBody>
          <a:bodyPr/>
          <a:lstStyle/>
          <a:p>
            <a:r>
              <a:rPr lang="en-US" altLang="zh-CN" smtClean="0"/>
              <a:t>*</a:t>
            </a:r>
            <a:r>
              <a:rPr lang="zh-CN" altLang="en-US" smtClean="0"/>
              <a:t>共用体类型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90575" y="1130300"/>
            <a:ext cx="10523538" cy="531018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使几个不同类型的变量共享同一段内存的结构，称为 </a:t>
            </a:r>
            <a:r>
              <a:rPr lang="zh-CN" altLang="en-US" b="1">
                <a:solidFill>
                  <a:schemeClr val="tx1"/>
                </a:solidFill>
              </a:rPr>
              <a:t>“共用体”类型</a:t>
            </a:r>
            <a:r>
              <a:rPr lang="zh-CN" altLang="en-US">
                <a:solidFill>
                  <a:schemeClr val="tx1"/>
                </a:solidFill>
              </a:rPr>
              <a:t>的结构。</a:t>
            </a:r>
            <a:endParaRPr lang="en-US" altLang="zh-CN">
              <a:solidFill>
                <a:schemeClr val="tx1"/>
              </a:solidFill>
            </a:endParaRPr>
          </a:p>
        </p:txBody>
      </p:sp>
      <p:sp>
        <p:nvSpPr>
          <p:cNvPr id="66562" name="标题 1"/>
          <p:cNvSpPr>
            <a:spLocks noGrp="1"/>
          </p:cNvSpPr>
          <p:nvPr>
            <p:ph type="title"/>
          </p:nvPr>
        </p:nvSpPr>
        <p:spPr>
          <a:xfrm>
            <a:off x="701675" y="150813"/>
            <a:ext cx="10515600" cy="1325562"/>
          </a:xfrm>
        </p:spPr>
        <p:txBody>
          <a:bodyPr/>
          <a:lstStyle/>
          <a:p>
            <a:r>
              <a:rPr lang="zh-CN" altLang="en-US" smtClean="0"/>
              <a:t>什么是共用体类型</a:t>
            </a:r>
          </a:p>
        </p:txBody>
      </p:sp>
      <p:sp>
        <p:nvSpPr>
          <p:cNvPr id="4" name="矩形 3"/>
          <p:cNvSpPr/>
          <p:nvPr/>
        </p:nvSpPr>
        <p:spPr>
          <a:xfrm>
            <a:off x="909638" y="1792288"/>
            <a:ext cx="2360612" cy="117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a:lnSpc>
                <a:spcPct val="120000"/>
              </a:lnSpc>
            </a:pPr>
            <a:r>
              <a:rPr lang="en-US" altLang="zh-CN" sz="2000" b="1">
                <a:solidFill>
                  <a:srgbClr val="FFFFFF"/>
                </a:solidFill>
                <a:cs typeface="等线"/>
              </a:rPr>
              <a:t>union</a:t>
            </a:r>
            <a:r>
              <a:rPr lang="zh-CN" altLang="en-US" sz="2000" b="1">
                <a:solidFill>
                  <a:srgbClr val="FFFFFF"/>
                </a:solidFill>
                <a:cs typeface="等线"/>
              </a:rPr>
              <a:t>共用体名</a:t>
            </a:r>
          </a:p>
          <a:p>
            <a:pPr>
              <a:lnSpc>
                <a:spcPct val="120000"/>
              </a:lnSpc>
            </a:pPr>
            <a:r>
              <a:rPr lang="en-US" altLang="zh-CN" sz="2000" b="1">
                <a:solidFill>
                  <a:srgbClr val="FFFFFF"/>
                </a:solidFill>
                <a:cs typeface="等线"/>
              </a:rPr>
              <a:t>{	</a:t>
            </a:r>
            <a:r>
              <a:rPr lang="zh-CN" altLang="en-US" sz="2000" b="1">
                <a:solidFill>
                  <a:srgbClr val="FFFFFF"/>
                </a:solidFill>
                <a:cs typeface="等线"/>
              </a:rPr>
              <a:t>成员表列</a:t>
            </a:r>
          </a:p>
          <a:p>
            <a:pPr>
              <a:lnSpc>
                <a:spcPct val="120000"/>
              </a:lnSpc>
            </a:pPr>
            <a:r>
              <a:rPr lang="en-US" altLang="zh-CN" sz="2000" b="1">
                <a:solidFill>
                  <a:srgbClr val="FFFFFF"/>
                </a:solidFill>
                <a:cs typeface="等线"/>
              </a:rPr>
              <a:t>}</a:t>
            </a:r>
            <a:r>
              <a:rPr lang="zh-CN" altLang="en-US" sz="2000" b="1">
                <a:solidFill>
                  <a:srgbClr val="FFFFFF"/>
                </a:solidFill>
                <a:cs typeface="等线"/>
              </a:rPr>
              <a:t>变量表列</a:t>
            </a:r>
            <a:r>
              <a:rPr lang="en-US" altLang="zh-CN" sz="2000" b="1">
                <a:solidFill>
                  <a:srgbClr val="FFFFFF"/>
                </a:solidFill>
                <a:cs typeface="等线"/>
              </a:rPr>
              <a:t>;</a:t>
            </a:r>
            <a:r>
              <a:rPr lang="zh-CN" altLang="en-US" sz="2000" b="1">
                <a:solidFill>
                  <a:srgbClr val="FFFFFF"/>
                </a:solidFill>
                <a:cs typeface="等线"/>
              </a:rPr>
              <a:t> </a:t>
            </a:r>
          </a:p>
        </p:txBody>
      </p:sp>
      <p:sp>
        <p:nvSpPr>
          <p:cNvPr id="5" name="圆角矩形 4"/>
          <p:cNvSpPr/>
          <p:nvPr/>
        </p:nvSpPr>
        <p:spPr>
          <a:xfrm>
            <a:off x="490538" y="3092450"/>
            <a:ext cx="6099175" cy="1470025"/>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a:solidFill>
                  <a:schemeClr val="tx1"/>
                </a:solidFill>
              </a:rPr>
              <a:t>union Data</a:t>
            </a:r>
          </a:p>
          <a:p>
            <a:pPr defTabSz="363538" fontAlgn="auto">
              <a:spcBef>
                <a:spcPts val="0"/>
              </a:spcBef>
              <a:spcAft>
                <a:spcPts val="0"/>
              </a:spcAft>
              <a:defRPr/>
            </a:pPr>
            <a:r>
              <a:rPr lang="en-US" altLang="zh-CN" sz="1600">
                <a:solidFill>
                  <a:schemeClr val="tx1"/>
                </a:solidFill>
              </a:rPr>
              <a:t>{	int i;</a:t>
            </a:r>
          </a:p>
          <a:p>
            <a:pPr defTabSz="363538" fontAlgn="auto">
              <a:spcBef>
                <a:spcPts val="0"/>
              </a:spcBef>
              <a:spcAft>
                <a:spcPts val="0"/>
              </a:spcAft>
              <a:defRPr/>
            </a:pPr>
            <a:r>
              <a:rPr lang="en-US" altLang="zh-CN" sz="1600">
                <a:solidFill>
                  <a:schemeClr val="tx1"/>
                </a:solidFill>
              </a:rPr>
              <a:t>	</a:t>
            </a:r>
            <a:r>
              <a:rPr lang="en-US" altLang="zh-CN" sz="1600">
                <a:solidFill>
                  <a:srgbClr val="008000"/>
                </a:solidFill>
              </a:rPr>
              <a:t>//</a:t>
            </a:r>
            <a:r>
              <a:rPr lang="zh-CN" altLang="en-US" sz="1600">
                <a:solidFill>
                  <a:srgbClr val="008000"/>
                </a:solidFill>
              </a:rPr>
              <a:t>表示不同类型的变量</a:t>
            </a:r>
            <a:r>
              <a:rPr lang="en-US" altLang="zh-CN" sz="1600">
                <a:solidFill>
                  <a:srgbClr val="008000"/>
                </a:solidFill>
              </a:rPr>
              <a:t>i,ch,f</a:t>
            </a:r>
            <a:r>
              <a:rPr lang="zh-CN" altLang="en-US" sz="1600">
                <a:solidFill>
                  <a:srgbClr val="008000"/>
                </a:solidFill>
              </a:rPr>
              <a:t>可以存放到同一段存储单元中</a:t>
            </a:r>
          </a:p>
          <a:p>
            <a:pPr defTabSz="363538" fontAlgn="auto">
              <a:spcBef>
                <a:spcPts val="0"/>
              </a:spcBef>
              <a:spcAft>
                <a:spcPts val="0"/>
              </a:spcAft>
              <a:defRPr/>
            </a:pPr>
            <a:r>
              <a:rPr lang="en-US" altLang="zh-CN" sz="1600">
                <a:solidFill>
                  <a:schemeClr val="tx1"/>
                </a:solidFill>
              </a:rPr>
              <a:t>	char ch;</a:t>
            </a:r>
          </a:p>
          <a:p>
            <a:pPr defTabSz="363538" fontAlgn="auto">
              <a:spcBef>
                <a:spcPts val="0"/>
              </a:spcBef>
              <a:spcAft>
                <a:spcPts val="0"/>
              </a:spcAft>
              <a:defRPr/>
            </a:pPr>
            <a:r>
              <a:rPr lang="en-US" altLang="zh-CN" sz="1600">
                <a:solidFill>
                  <a:schemeClr val="tx1"/>
                </a:solidFill>
              </a:rPr>
              <a:t>	float f; </a:t>
            </a:r>
          </a:p>
          <a:p>
            <a:pPr defTabSz="363538" fontAlgn="auto">
              <a:spcBef>
                <a:spcPts val="0"/>
              </a:spcBef>
              <a:spcAft>
                <a:spcPts val="0"/>
              </a:spcAft>
              <a:defRPr/>
            </a:pPr>
            <a:r>
              <a:rPr lang="en-US" altLang="zh-CN" sz="1600">
                <a:solidFill>
                  <a:schemeClr val="tx1"/>
                </a:solidFill>
              </a:rPr>
              <a:t>}a,b,c;				</a:t>
            </a:r>
            <a:r>
              <a:rPr lang="en-US" altLang="zh-CN" sz="1600">
                <a:solidFill>
                  <a:srgbClr val="008000"/>
                </a:solidFill>
              </a:rPr>
              <a:t>//</a:t>
            </a:r>
            <a:r>
              <a:rPr lang="zh-CN" altLang="en-US" sz="1600">
                <a:solidFill>
                  <a:srgbClr val="008000"/>
                </a:solidFill>
              </a:rPr>
              <a:t>在声明类型同时定义变量</a:t>
            </a:r>
          </a:p>
        </p:txBody>
      </p:sp>
      <p:graphicFrame>
        <p:nvGraphicFramePr>
          <p:cNvPr id="9" name="表格 8"/>
          <p:cNvGraphicFramePr>
            <a:graphicFrameLocks noGrp="1"/>
          </p:cNvGraphicFramePr>
          <p:nvPr/>
        </p:nvGraphicFramePr>
        <p:xfrm>
          <a:off x="3378200" y="1700213"/>
          <a:ext cx="3211513" cy="1263650"/>
        </p:xfrm>
        <a:graphic>
          <a:graphicData uri="http://schemas.openxmlformats.org/drawingml/2006/table">
            <a:tbl>
              <a:tblPr>
                <a:tableStyleId>{5C22544A-7EE6-4342-B048-85BDC9FD1C3A}</a:tableStyleId>
              </a:tblPr>
              <a:tblGrid>
                <a:gridCol w="802956">
                  <a:extLst>
                    <a:ext uri="{9D8B030D-6E8A-4147-A177-3AD203B41FA5}"/>
                  </a:extLst>
                </a:gridCol>
                <a:gridCol w="802956">
                  <a:extLst>
                    <a:ext uri="{9D8B030D-6E8A-4147-A177-3AD203B41FA5}"/>
                  </a:extLst>
                </a:gridCol>
                <a:gridCol w="802956">
                  <a:extLst>
                    <a:ext uri="{9D8B030D-6E8A-4147-A177-3AD203B41FA5}"/>
                  </a:extLst>
                </a:gridCol>
                <a:gridCol w="802956">
                  <a:extLst>
                    <a:ext uri="{9D8B030D-6E8A-4147-A177-3AD203B41FA5}"/>
                  </a:extLst>
                </a:gridCol>
              </a:tblGrid>
              <a:tr h="300326">
                <a:tc gridSpan="4">
                  <a:txBody>
                    <a:bodyPr/>
                    <a:lstStyle/>
                    <a:p>
                      <a:r>
                        <a:rPr lang="en-US" altLang="zh-CN" sz="1600"/>
                        <a:t>1000</a:t>
                      </a:r>
                      <a:r>
                        <a:rPr lang="zh-CN" altLang="en-US" sz="1600"/>
                        <a:t>地址</a:t>
                      </a: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600"/>
                    </a:p>
                  </a:txBody>
                  <a:tcPr/>
                </a:tc>
                <a:tc hMerge="1">
                  <a:txBody>
                    <a:bodyPr/>
                    <a:lstStyle/>
                    <a:p>
                      <a:endParaRPr lang="zh-CN" altLang="en-US" sz="1600"/>
                    </a:p>
                  </a:txBody>
                  <a:tcPr/>
                </a:tc>
                <a:tc hMerge="1">
                  <a:txBody>
                    <a:bodyPr/>
                    <a:lstStyle/>
                    <a:p>
                      <a:endParaRPr lang="zh-CN" altLang="en-US" sz="1600"/>
                    </a:p>
                  </a:txBody>
                  <a:tcPr/>
                </a:tc>
                <a:extLst>
                  <a:ext uri="{0D108BD9-81ED-4DB2-BD59-A6C34878D82A}"/>
                </a:extLst>
              </a:tr>
              <a:tr h="300326">
                <a:tc>
                  <a:txBody>
                    <a:bodyPr/>
                    <a:lstStyle/>
                    <a:p>
                      <a:endParaRPr lang="zh-CN" altLang="en-US" sz="1600"/>
                    </a:p>
                  </a:txBody>
                  <a:tcPr marT="36000" marB="36000">
                    <a:lnT w="12700" cmpd="sng">
                      <a:noFill/>
                    </a:lnT>
                  </a:tcPr>
                </a:tc>
                <a:tc>
                  <a:txBody>
                    <a:bodyPr/>
                    <a:lstStyle/>
                    <a:p>
                      <a:endParaRPr lang="zh-CN" altLang="en-US" sz="1600"/>
                    </a:p>
                  </a:txBody>
                  <a:tcPr marT="36000" marB="36000">
                    <a:lnR w="12700" cmpd="sng">
                      <a:noFill/>
                    </a:lnR>
                    <a:lnT w="12700" cmpd="sng">
                      <a:noFill/>
                    </a:lnT>
                    <a:lnB w="12700" cmpd="sng">
                      <a:noFill/>
                    </a:lnB>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00326">
                <a:tc>
                  <a:txBody>
                    <a:bodyPr/>
                    <a:lstStyle/>
                    <a:p>
                      <a:endParaRPr lang="zh-CN" altLang="en-US" sz="1600"/>
                    </a:p>
                  </a:txBody>
                  <a:tcPr marT="36000" marB="36000">
                    <a:lnR w="12700" cmpd="sng">
                      <a:noFill/>
                    </a:lnR>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00326">
                <a:tc>
                  <a:txBody>
                    <a:bodyPr/>
                    <a:lstStyle/>
                    <a:p>
                      <a:endParaRPr lang="zh-CN" altLang="en-US" sz="1600"/>
                    </a:p>
                  </a:txBody>
                  <a:tcPr marT="36000" marB="36000"/>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extLst>
                  <a:ext uri="{0D108BD9-81ED-4DB2-BD59-A6C34878D82A}"/>
                </a:extLst>
              </a:tr>
            </a:tbl>
          </a:graphicData>
        </a:graphic>
      </p:graphicFrame>
      <p:graphicFrame>
        <p:nvGraphicFramePr>
          <p:cNvPr id="10" name="表格 9"/>
          <p:cNvGraphicFramePr>
            <a:graphicFrameLocks noGrp="1"/>
          </p:cNvGraphicFramePr>
          <p:nvPr/>
        </p:nvGraphicFramePr>
        <p:xfrm>
          <a:off x="3348038" y="2000250"/>
          <a:ext cx="1800225" cy="947738"/>
        </p:xfrm>
        <a:graphic>
          <a:graphicData uri="http://schemas.openxmlformats.org/drawingml/2006/table">
            <a:tbl>
              <a:tblPr>
                <a:tableStyleId>{5C22544A-7EE6-4342-B048-85BDC9FD1C3A}</a:tableStyleId>
              </a:tblPr>
              <a:tblGrid>
                <a:gridCol w="1800488">
                  <a:extLst>
                    <a:ext uri="{9D8B030D-6E8A-4147-A177-3AD203B41FA5}"/>
                  </a:extLst>
                </a:gridCol>
              </a:tblGrid>
              <a:tr h="0">
                <a:tc>
                  <a:txBody>
                    <a:bodyPr/>
                    <a:lstStyle/>
                    <a:p>
                      <a:r>
                        <a:rPr lang="zh-CN" altLang="en-US" sz="1600">
                          <a:solidFill>
                            <a:schemeClr val="tx1"/>
                          </a:solidFill>
                        </a:rPr>
                        <a:t>短整型变量</a:t>
                      </a:r>
                      <a:r>
                        <a:rPr lang="en-US" altLang="zh-CN" sz="1600">
                          <a:solidFill>
                            <a:schemeClr val="tx1"/>
                          </a:solidFill>
                        </a:rPr>
                        <a:t>i</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r>
                        <a:rPr lang="zh-CN" altLang="en-US" sz="1600">
                          <a:solidFill>
                            <a:schemeClr val="tx1"/>
                          </a:solidFill>
                        </a:rPr>
                        <a:t>字符型变量</a:t>
                      </a:r>
                      <a:r>
                        <a:rPr lang="en-US" altLang="zh-CN" sz="1600">
                          <a:solidFill>
                            <a:schemeClr val="tx1"/>
                          </a:solidFill>
                        </a:rPr>
                        <a:t>ch</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r>
                        <a:rPr lang="zh-CN" altLang="en-US" sz="1600">
                          <a:solidFill>
                            <a:schemeClr val="tx1"/>
                          </a:solidFill>
                        </a:rPr>
                        <a:t>实型变量</a:t>
                      </a:r>
                      <a:r>
                        <a:rPr lang="en-US" altLang="zh-CN" sz="1600">
                          <a:solidFill>
                            <a:schemeClr val="tx1"/>
                          </a:solidFill>
                        </a:rPr>
                        <a:t>f</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sp>
        <p:nvSpPr>
          <p:cNvPr id="11" name="圆角矩形 10"/>
          <p:cNvSpPr/>
          <p:nvPr/>
        </p:nvSpPr>
        <p:spPr>
          <a:xfrm>
            <a:off x="452438" y="4800600"/>
            <a:ext cx="6137275" cy="1468438"/>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a:solidFill>
                  <a:schemeClr val="tx1"/>
                </a:solidFill>
              </a:rPr>
              <a:t>union Data			</a:t>
            </a:r>
            <a:r>
              <a:rPr lang="en-US" altLang="zh-CN" sz="1600">
                <a:solidFill>
                  <a:srgbClr val="008000"/>
                </a:solidFill>
              </a:rPr>
              <a:t>//</a:t>
            </a:r>
            <a:r>
              <a:rPr lang="zh-CN" altLang="en-US" sz="1600">
                <a:solidFill>
                  <a:srgbClr val="008000"/>
                </a:solidFill>
              </a:rPr>
              <a:t>声明共用体类型</a:t>
            </a:r>
          </a:p>
          <a:p>
            <a:pPr defTabSz="363538" fontAlgn="auto">
              <a:spcBef>
                <a:spcPts val="0"/>
              </a:spcBef>
              <a:spcAft>
                <a:spcPts val="0"/>
              </a:spcAft>
              <a:defRPr/>
            </a:pPr>
            <a:r>
              <a:rPr lang="en-US" altLang="zh-CN" sz="1600">
                <a:solidFill>
                  <a:schemeClr val="tx1"/>
                </a:solidFill>
              </a:rPr>
              <a:t>{	int i;</a:t>
            </a:r>
          </a:p>
          <a:p>
            <a:pPr defTabSz="363538" fontAlgn="auto">
              <a:spcBef>
                <a:spcPts val="0"/>
              </a:spcBef>
              <a:spcAft>
                <a:spcPts val="0"/>
              </a:spcAft>
              <a:defRPr/>
            </a:pPr>
            <a:r>
              <a:rPr lang="en-US" altLang="zh-CN" sz="1600">
                <a:solidFill>
                  <a:schemeClr val="tx1"/>
                </a:solidFill>
              </a:rPr>
              <a:t>	char ch;</a:t>
            </a:r>
          </a:p>
          <a:p>
            <a:pPr defTabSz="363538" fontAlgn="auto">
              <a:spcBef>
                <a:spcPts val="0"/>
              </a:spcBef>
              <a:spcAft>
                <a:spcPts val="0"/>
              </a:spcAft>
              <a:defRPr/>
            </a:pPr>
            <a:r>
              <a:rPr lang="en-US" altLang="zh-CN" sz="1600">
                <a:solidFill>
                  <a:schemeClr val="tx1"/>
                </a:solidFill>
              </a:rPr>
              <a:t>	float f; </a:t>
            </a:r>
          </a:p>
          <a:p>
            <a:pPr defTabSz="363538" fontAlgn="auto">
              <a:spcBef>
                <a:spcPts val="0"/>
              </a:spcBef>
              <a:spcAft>
                <a:spcPts val="0"/>
              </a:spcAft>
              <a:defRPr/>
            </a:pPr>
            <a:r>
              <a:rPr lang="en-US" altLang="zh-CN" sz="1600">
                <a:solidFill>
                  <a:schemeClr val="tx1"/>
                </a:solidFill>
              </a:rPr>
              <a:t>};</a:t>
            </a:r>
            <a:endParaRPr lang="zh-CN" altLang="en-US" sz="1600">
              <a:solidFill>
                <a:schemeClr val="tx1"/>
              </a:solidFill>
            </a:endParaRPr>
          </a:p>
          <a:p>
            <a:pPr defTabSz="363538" fontAlgn="auto">
              <a:spcBef>
                <a:spcPts val="0"/>
              </a:spcBef>
              <a:spcAft>
                <a:spcPts val="0"/>
              </a:spcAft>
              <a:defRPr/>
            </a:pPr>
            <a:r>
              <a:rPr lang="en-US" altLang="zh-CN" sz="1600">
                <a:solidFill>
                  <a:schemeClr val="tx1"/>
                </a:solidFill>
              </a:rPr>
              <a:t>union Data a,b,c;	</a:t>
            </a:r>
            <a:r>
              <a:rPr lang="en-US" altLang="zh-CN" sz="1600">
                <a:solidFill>
                  <a:srgbClr val="008000"/>
                </a:solidFill>
              </a:rPr>
              <a:t>//</a:t>
            </a:r>
            <a:r>
              <a:rPr lang="zh-CN" altLang="en-US" sz="1600">
                <a:solidFill>
                  <a:srgbClr val="008000"/>
                </a:solidFill>
              </a:rPr>
              <a:t>用共用体类型定义变量</a:t>
            </a:r>
          </a:p>
        </p:txBody>
      </p:sp>
      <p:sp>
        <p:nvSpPr>
          <p:cNvPr id="12" name="圆角矩形 11"/>
          <p:cNvSpPr/>
          <p:nvPr/>
        </p:nvSpPr>
        <p:spPr>
          <a:xfrm>
            <a:off x="7254875" y="1739900"/>
            <a:ext cx="3971925" cy="1468438"/>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a:solidFill>
                  <a:schemeClr val="tx1"/>
                </a:solidFill>
              </a:rPr>
              <a:t>union		</a:t>
            </a:r>
            <a:r>
              <a:rPr lang="en-US" altLang="zh-CN" sz="1600">
                <a:solidFill>
                  <a:srgbClr val="008000"/>
                </a:solidFill>
              </a:rPr>
              <a:t>//</a:t>
            </a:r>
            <a:r>
              <a:rPr lang="zh-CN" altLang="en-US" sz="1600">
                <a:solidFill>
                  <a:srgbClr val="008000"/>
                </a:solidFill>
              </a:rPr>
              <a:t>没有定义共用体类型名</a:t>
            </a:r>
          </a:p>
          <a:p>
            <a:pPr defTabSz="363538" fontAlgn="auto">
              <a:spcBef>
                <a:spcPts val="0"/>
              </a:spcBef>
              <a:spcAft>
                <a:spcPts val="0"/>
              </a:spcAft>
              <a:defRPr/>
            </a:pPr>
            <a:r>
              <a:rPr lang="en-US" altLang="zh-CN" sz="1600">
                <a:solidFill>
                  <a:schemeClr val="tx1"/>
                </a:solidFill>
              </a:rPr>
              <a:t>{	int i;</a:t>
            </a:r>
          </a:p>
          <a:p>
            <a:pPr defTabSz="363538" fontAlgn="auto">
              <a:spcBef>
                <a:spcPts val="0"/>
              </a:spcBef>
              <a:spcAft>
                <a:spcPts val="0"/>
              </a:spcAft>
              <a:defRPr/>
            </a:pPr>
            <a:r>
              <a:rPr lang="en-US" altLang="zh-CN" sz="1600">
                <a:solidFill>
                  <a:schemeClr val="tx1"/>
                </a:solidFill>
              </a:rPr>
              <a:t>	char ch;</a:t>
            </a:r>
          </a:p>
          <a:p>
            <a:pPr defTabSz="363538" fontAlgn="auto">
              <a:spcBef>
                <a:spcPts val="0"/>
              </a:spcBef>
              <a:spcAft>
                <a:spcPts val="0"/>
              </a:spcAft>
              <a:defRPr/>
            </a:pPr>
            <a:r>
              <a:rPr lang="en-US" altLang="zh-CN" sz="1600">
                <a:solidFill>
                  <a:schemeClr val="tx1"/>
                </a:solidFill>
              </a:rPr>
              <a:t>	float f; </a:t>
            </a:r>
          </a:p>
          <a:p>
            <a:pPr defTabSz="363538" fontAlgn="auto">
              <a:spcBef>
                <a:spcPts val="0"/>
              </a:spcBef>
              <a:spcAft>
                <a:spcPts val="0"/>
              </a:spcAft>
              <a:defRPr/>
            </a:pPr>
            <a:r>
              <a:rPr lang="en-US" altLang="zh-CN" sz="1600">
                <a:solidFill>
                  <a:schemeClr val="tx1"/>
                </a:solidFill>
              </a:rPr>
              <a:t>}a,b,c;</a:t>
            </a:r>
            <a:endParaRPr lang="zh-CN" altLang="en-US" sz="1600">
              <a:solidFill>
                <a:srgbClr val="008000"/>
              </a:solidFill>
            </a:endParaRPr>
          </a:p>
        </p:txBody>
      </p:sp>
      <p:sp>
        <p:nvSpPr>
          <p:cNvPr id="66594" name="矩形 12"/>
          <p:cNvSpPr>
            <a:spLocks noChangeArrowheads="1"/>
          </p:cNvSpPr>
          <p:nvPr/>
        </p:nvSpPr>
        <p:spPr bwMode="auto">
          <a:xfrm>
            <a:off x="7254875" y="3324225"/>
            <a:ext cx="3971925" cy="3000375"/>
          </a:xfrm>
          <a:prstGeom prst="rect">
            <a:avLst/>
          </a:prstGeom>
          <a:noFill/>
          <a:ln w="9525">
            <a:noFill/>
            <a:miter lim="800000"/>
            <a:headEnd/>
            <a:tailEnd/>
          </a:ln>
        </p:spPr>
        <p:txBody>
          <a:bodyPr>
            <a:spAutoFit/>
          </a:bodyPr>
          <a:lstStyle/>
          <a:p>
            <a:pPr>
              <a:lnSpc>
                <a:spcPct val="150000"/>
              </a:lnSpc>
            </a:pPr>
            <a:r>
              <a:rPr lang="zh-CN" altLang="en-US">
                <a:latin typeface="等线"/>
                <a:ea typeface="等线"/>
              </a:rPr>
              <a:t>“共用体”与“结构体”的定义形式相似。但它们的含义是不同的。</a:t>
            </a:r>
          </a:p>
          <a:p>
            <a:pPr>
              <a:lnSpc>
                <a:spcPct val="150000"/>
              </a:lnSpc>
            </a:pPr>
            <a:r>
              <a:rPr lang="zh-CN" altLang="en-US">
                <a:latin typeface="等线"/>
                <a:ea typeface="等线"/>
              </a:rPr>
              <a:t>结构体变量所占内存长度是各成员占的内存长度之和。每个成员分别占有其自己的内存单元。而共用体变量所占的内存长度等于最长的成员的长度。几个成员共用一个内存区。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1143000" y="1476375"/>
            <a:ext cx="9780588" cy="426878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只有先定义了共用体变量才能引用它，但应注意，不能引用共用体变量，而只能引用共用体变量中的成员。</a:t>
            </a:r>
            <a:endParaRPr lang="en-US" altLang="zh-CN">
              <a:solidFill>
                <a:schemeClr val="tx1"/>
              </a:solidFill>
            </a:endParaRPr>
          </a:p>
        </p:txBody>
      </p:sp>
      <p:sp>
        <p:nvSpPr>
          <p:cNvPr id="67586" name="标题 1"/>
          <p:cNvSpPr>
            <a:spLocks noGrp="1"/>
          </p:cNvSpPr>
          <p:nvPr>
            <p:ph type="title"/>
          </p:nvPr>
        </p:nvSpPr>
        <p:spPr>
          <a:xfrm>
            <a:off x="1143000" y="441325"/>
            <a:ext cx="10515600" cy="1325563"/>
          </a:xfrm>
        </p:spPr>
        <p:txBody>
          <a:bodyPr/>
          <a:lstStyle/>
          <a:p>
            <a:r>
              <a:rPr lang="zh-CN" altLang="en-US" smtClean="0"/>
              <a:t>引用共用体变量的方式</a:t>
            </a:r>
          </a:p>
        </p:txBody>
      </p:sp>
      <p:sp>
        <p:nvSpPr>
          <p:cNvPr id="5" name="圆角矩形 4"/>
          <p:cNvSpPr/>
          <p:nvPr/>
        </p:nvSpPr>
        <p:spPr>
          <a:xfrm>
            <a:off x="4238625" y="2595563"/>
            <a:ext cx="4875213" cy="1092200"/>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lnSpc>
                <a:spcPct val="150000"/>
              </a:lnSpc>
              <a:spcBef>
                <a:spcPts val="0"/>
              </a:spcBef>
              <a:spcAft>
                <a:spcPts val="0"/>
              </a:spcAft>
              <a:defRPr/>
            </a:pPr>
            <a:r>
              <a:rPr lang="en-US" altLang="zh-CN" sz="1600">
                <a:solidFill>
                  <a:schemeClr val="tx1"/>
                </a:solidFill>
              </a:rPr>
              <a:t>a.i 		</a:t>
            </a:r>
            <a:r>
              <a:rPr lang="en-US" altLang="zh-CN" sz="1600">
                <a:solidFill>
                  <a:srgbClr val="008000"/>
                </a:solidFill>
              </a:rPr>
              <a:t>//</a:t>
            </a:r>
            <a:r>
              <a:rPr lang="zh-CN" altLang="en-US" sz="1600">
                <a:solidFill>
                  <a:srgbClr val="008000"/>
                </a:solidFill>
              </a:rPr>
              <a:t>引用共用体变量中的整型变量</a:t>
            </a:r>
            <a:r>
              <a:rPr lang="en-US" altLang="zh-CN" sz="1600">
                <a:solidFill>
                  <a:srgbClr val="008000"/>
                </a:solidFill>
              </a:rPr>
              <a:t>i</a:t>
            </a:r>
            <a:endParaRPr lang="zh-CN" altLang="en-US" sz="1600">
              <a:solidFill>
                <a:srgbClr val="008000"/>
              </a:solidFill>
            </a:endParaRPr>
          </a:p>
          <a:p>
            <a:pPr defTabSz="363538" fontAlgn="auto">
              <a:lnSpc>
                <a:spcPct val="150000"/>
              </a:lnSpc>
              <a:spcBef>
                <a:spcPts val="0"/>
              </a:spcBef>
              <a:spcAft>
                <a:spcPts val="0"/>
              </a:spcAft>
              <a:defRPr/>
            </a:pPr>
            <a:r>
              <a:rPr lang="en-US" altLang="zh-CN" sz="1600">
                <a:solidFill>
                  <a:schemeClr val="tx1"/>
                </a:solidFill>
              </a:rPr>
              <a:t>a.ch		</a:t>
            </a:r>
            <a:r>
              <a:rPr lang="en-US" altLang="zh-CN" sz="1600">
                <a:solidFill>
                  <a:srgbClr val="008000"/>
                </a:solidFill>
              </a:rPr>
              <a:t>//</a:t>
            </a:r>
            <a:r>
              <a:rPr lang="zh-CN" altLang="en-US" sz="1600">
                <a:solidFill>
                  <a:srgbClr val="008000"/>
                </a:solidFill>
              </a:rPr>
              <a:t>引用共用体变量中的字符变量</a:t>
            </a:r>
            <a:r>
              <a:rPr lang="en-US" altLang="zh-CN" sz="1600">
                <a:solidFill>
                  <a:srgbClr val="008000"/>
                </a:solidFill>
              </a:rPr>
              <a:t>ch</a:t>
            </a:r>
            <a:endParaRPr lang="zh-CN" altLang="en-US" sz="1600">
              <a:solidFill>
                <a:srgbClr val="008000"/>
              </a:solidFill>
            </a:endParaRPr>
          </a:p>
          <a:p>
            <a:pPr defTabSz="363538" fontAlgn="auto">
              <a:lnSpc>
                <a:spcPct val="150000"/>
              </a:lnSpc>
              <a:spcBef>
                <a:spcPts val="0"/>
              </a:spcBef>
              <a:spcAft>
                <a:spcPts val="0"/>
              </a:spcAft>
              <a:defRPr/>
            </a:pPr>
            <a:r>
              <a:rPr lang="en-US" altLang="zh-CN" sz="1600">
                <a:solidFill>
                  <a:schemeClr val="tx1"/>
                </a:solidFill>
              </a:rPr>
              <a:t>a.f		</a:t>
            </a:r>
            <a:r>
              <a:rPr lang="en-US" altLang="zh-CN" sz="1600">
                <a:solidFill>
                  <a:srgbClr val="008000"/>
                </a:solidFill>
              </a:rPr>
              <a:t>//</a:t>
            </a:r>
            <a:r>
              <a:rPr lang="zh-CN" altLang="en-US" sz="1600">
                <a:solidFill>
                  <a:srgbClr val="008000"/>
                </a:solidFill>
              </a:rPr>
              <a:t>引用共用体变量中的实型变量</a:t>
            </a:r>
            <a:r>
              <a:rPr lang="en-US" altLang="zh-CN" sz="1600">
                <a:solidFill>
                  <a:srgbClr val="008000"/>
                </a:solidFill>
              </a:rPr>
              <a:t>f</a:t>
            </a:r>
            <a:r>
              <a:rPr lang="zh-CN" altLang="en-US" sz="1600">
                <a:solidFill>
                  <a:srgbClr val="008000"/>
                </a:solidFill>
              </a:rPr>
              <a:t> </a:t>
            </a:r>
          </a:p>
        </p:txBody>
      </p:sp>
      <p:sp>
        <p:nvSpPr>
          <p:cNvPr id="14" name="圆角矩形 13"/>
          <p:cNvSpPr/>
          <p:nvPr/>
        </p:nvSpPr>
        <p:spPr>
          <a:xfrm>
            <a:off x="4238625" y="4084638"/>
            <a:ext cx="3951288" cy="381000"/>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lnSpc>
                <a:spcPct val="150000"/>
              </a:lnSpc>
              <a:spcBef>
                <a:spcPts val="0"/>
              </a:spcBef>
              <a:spcAft>
                <a:spcPts val="0"/>
              </a:spcAft>
              <a:defRPr/>
            </a:pPr>
            <a:r>
              <a:rPr lang="en-US" altLang="zh-CN" sz="1600">
                <a:solidFill>
                  <a:schemeClr val="tx1"/>
                </a:solidFill>
              </a:rPr>
              <a:t>printf(″%d″,a); </a:t>
            </a:r>
            <a:endParaRPr lang="zh-CN" altLang="en-US" sz="1600">
              <a:solidFill>
                <a:srgbClr val="008000"/>
              </a:solidFill>
            </a:endParaRPr>
          </a:p>
        </p:txBody>
      </p:sp>
      <p:sp>
        <p:nvSpPr>
          <p:cNvPr id="15" name="圆角矩形 14"/>
          <p:cNvSpPr/>
          <p:nvPr/>
        </p:nvSpPr>
        <p:spPr>
          <a:xfrm>
            <a:off x="4238625" y="4797425"/>
            <a:ext cx="3951288" cy="381000"/>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lnSpc>
                <a:spcPct val="150000"/>
              </a:lnSpc>
              <a:spcBef>
                <a:spcPts val="0"/>
              </a:spcBef>
              <a:spcAft>
                <a:spcPts val="0"/>
              </a:spcAft>
              <a:defRPr/>
            </a:pPr>
            <a:r>
              <a:rPr lang="en-US" altLang="zh-CN" sz="1600">
                <a:solidFill>
                  <a:schemeClr val="tx1"/>
                </a:solidFill>
              </a:rPr>
              <a:t>printf(″%d″,a.i);</a:t>
            </a:r>
            <a:endParaRPr lang="zh-CN" altLang="en-US" sz="1600">
              <a:solidFill>
                <a:srgbClr val="008000"/>
              </a:solidFill>
            </a:endParaRPr>
          </a:p>
        </p:txBody>
      </p:sp>
      <p:pic>
        <p:nvPicPr>
          <p:cNvPr id="67590" name="图片 15"/>
          <p:cNvPicPr>
            <a:picLocks noChangeAspect="1"/>
          </p:cNvPicPr>
          <p:nvPr/>
        </p:nvPicPr>
        <p:blipFill>
          <a:blip r:embed="rId3"/>
          <a:srcRect/>
          <a:stretch>
            <a:fillRect/>
          </a:stretch>
        </p:blipFill>
        <p:spPr bwMode="auto">
          <a:xfrm>
            <a:off x="7515225" y="3913188"/>
            <a:ext cx="542925" cy="552450"/>
          </a:xfrm>
          <a:prstGeom prst="rect">
            <a:avLst/>
          </a:prstGeom>
          <a:noFill/>
          <a:ln w="9525">
            <a:noFill/>
            <a:miter lim="800000"/>
            <a:headEnd/>
            <a:tailEnd/>
          </a:ln>
        </p:spPr>
      </p:pic>
      <p:pic>
        <p:nvPicPr>
          <p:cNvPr id="67591" name="图片 16"/>
          <p:cNvPicPr>
            <a:picLocks noChangeAspect="1"/>
          </p:cNvPicPr>
          <p:nvPr/>
        </p:nvPicPr>
        <p:blipFill>
          <a:blip r:embed="rId4"/>
          <a:srcRect/>
          <a:stretch>
            <a:fillRect/>
          </a:stretch>
        </p:blipFill>
        <p:spPr bwMode="auto">
          <a:xfrm>
            <a:off x="7505700" y="4632325"/>
            <a:ext cx="552450" cy="5429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688" y="979488"/>
            <a:ext cx="10521950" cy="55308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342900" indent="-342900" algn="just" fontAlgn="auto">
              <a:lnSpc>
                <a:spcPct val="150000"/>
              </a:lnSpc>
              <a:spcBef>
                <a:spcPts val="0"/>
              </a:spcBef>
              <a:spcAft>
                <a:spcPts val="0"/>
              </a:spcAft>
              <a:buFontTx/>
              <a:buAutoNum type="arabicParenBoth"/>
              <a:defRPr/>
            </a:pPr>
            <a:r>
              <a:rPr lang="zh-CN" altLang="en-US">
                <a:solidFill>
                  <a:schemeClr val="tx1"/>
                </a:solidFill>
              </a:rPr>
              <a:t>同一个内存段可以用来存放几种不同类型的成员，但在每一瞬时只能存放其中一个成员，而不是同时存放几个。</a:t>
            </a: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(2) </a:t>
            </a:r>
            <a:r>
              <a:rPr lang="zh-CN" altLang="en-US">
                <a:solidFill>
                  <a:schemeClr val="tx1"/>
                </a:solidFill>
              </a:rPr>
              <a:t>可以对共用体变量初始化，但初始化表中只能有一个常量。</a:t>
            </a: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(3) </a:t>
            </a:r>
            <a:r>
              <a:rPr lang="zh-CN" altLang="en-US">
                <a:solidFill>
                  <a:schemeClr val="tx1"/>
                </a:solidFill>
              </a:rPr>
              <a:t>共用体变量中起作用的成员是最后一次被赋值的成员，在</a:t>
            </a:r>
            <a:endParaRPr lang="en-US" altLang="zh-CN">
              <a:solidFill>
                <a:schemeClr val="tx1"/>
              </a:solidFill>
            </a:endParaRPr>
          </a:p>
          <a:p>
            <a:pPr indent="317500" algn="just" fontAlgn="auto">
              <a:lnSpc>
                <a:spcPct val="150000"/>
              </a:lnSpc>
              <a:spcBef>
                <a:spcPts val="0"/>
              </a:spcBef>
              <a:spcAft>
                <a:spcPts val="0"/>
              </a:spcAft>
              <a:defRPr/>
            </a:pPr>
            <a:r>
              <a:rPr lang="zh-CN" altLang="en-US">
                <a:solidFill>
                  <a:schemeClr val="tx1"/>
                </a:solidFill>
              </a:rPr>
              <a:t>对共用体变量中的一个成员赋值后，原有变量存储单元中</a:t>
            </a:r>
            <a:endParaRPr lang="en-US" altLang="zh-CN">
              <a:solidFill>
                <a:schemeClr val="tx1"/>
              </a:solidFill>
            </a:endParaRPr>
          </a:p>
          <a:p>
            <a:pPr indent="317500" algn="just" fontAlgn="auto">
              <a:lnSpc>
                <a:spcPct val="150000"/>
              </a:lnSpc>
              <a:spcBef>
                <a:spcPts val="0"/>
              </a:spcBef>
              <a:spcAft>
                <a:spcPts val="0"/>
              </a:spcAft>
              <a:defRPr/>
            </a:pPr>
            <a:r>
              <a:rPr lang="zh-CN" altLang="en-US">
                <a:solidFill>
                  <a:schemeClr val="tx1"/>
                </a:solidFill>
              </a:rPr>
              <a:t>的值就被取代。</a:t>
            </a: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(4) </a:t>
            </a:r>
            <a:r>
              <a:rPr lang="zh-CN" altLang="en-US">
                <a:solidFill>
                  <a:schemeClr val="tx1"/>
                </a:solidFill>
              </a:rPr>
              <a:t>共用体变量的地址和它的各成员的地址都是同一地址。</a:t>
            </a: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(5) </a:t>
            </a:r>
            <a:r>
              <a:rPr lang="zh-CN" altLang="en-US">
                <a:solidFill>
                  <a:schemeClr val="tx1"/>
                </a:solidFill>
              </a:rPr>
              <a:t>不能对共用体变量名赋值，也不能企图引用变量名来得到</a:t>
            </a:r>
            <a:endParaRPr lang="en-US" altLang="zh-CN">
              <a:solidFill>
                <a:schemeClr val="tx1"/>
              </a:solidFill>
            </a:endParaRPr>
          </a:p>
          <a:p>
            <a:pPr indent="328613" algn="just" fontAlgn="auto">
              <a:lnSpc>
                <a:spcPct val="150000"/>
              </a:lnSpc>
              <a:spcBef>
                <a:spcPts val="0"/>
              </a:spcBef>
              <a:spcAft>
                <a:spcPts val="0"/>
              </a:spcAft>
              <a:defRPr/>
            </a:pPr>
            <a:r>
              <a:rPr lang="zh-CN" altLang="en-US">
                <a:solidFill>
                  <a:schemeClr val="tx1"/>
                </a:solidFill>
              </a:rPr>
              <a:t>一个值。</a:t>
            </a:r>
            <a:r>
              <a:rPr lang="en-US" altLang="zh-CN">
                <a:solidFill>
                  <a:schemeClr val="tx1"/>
                </a:solidFill>
              </a:rPr>
              <a:t>C 99</a:t>
            </a:r>
            <a:r>
              <a:rPr lang="zh-CN" altLang="en-US">
                <a:solidFill>
                  <a:schemeClr val="tx1"/>
                </a:solidFill>
              </a:rPr>
              <a:t>允许同类型的共用体变量互相赋值。</a:t>
            </a: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(6) C 99</a:t>
            </a:r>
            <a:r>
              <a:rPr lang="zh-CN" altLang="en-US">
                <a:solidFill>
                  <a:schemeClr val="tx1"/>
                </a:solidFill>
              </a:rPr>
              <a:t>允许用共用体变量作为函数参数。</a:t>
            </a:r>
          </a:p>
          <a:p>
            <a:pPr algn="just" fontAlgn="auto">
              <a:lnSpc>
                <a:spcPct val="150000"/>
              </a:lnSpc>
              <a:spcBef>
                <a:spcPts val="0"/>
              </a:spcBef>
              <a:spcAft>
                <a:spcPts val="0"/>
              </a:spcAft>
              <a:defRPr/>
            </a:pPr>
            <a:r>
              <a:rPr lang="en-US" altLang="zh-CN">
                <a:solidFill>
                  <a:schemeClr val="tx1"/>
                </a:solidFill>
              </a:rPr>
              <a:t>(7) </a:t>
            </a:r>
            <a:r>
              <a:rPr lang="zh-CN" altLang="en-US">
                <a:solidFill>
                  <a:schemeClr val="tx1"/>
                </a:solidFill>
              </a:rPr>
              <a:t>共用体类型可以出现在结构体类型定义中，也可以定义共用体数组。反之，结构体也可以出现在共用体类型定义中，数组也可以作为共用体的成员。</a:t>
            </a:r>
            <a:endParaRPr lang="en-US" altLang="zh-CN">
              <a:solidFill>
                <a:schemeClr val="tx1"/>
              </a:solidFill>
            </a:endParaRPr>
          </a:p>
        </p:txBody>
      </p:sp>
      <p:sp>
        <p:nvSpPr>
          <p:cNvPr id="68610" name="标题 1"/>
          <p:cNvSpPr>
            <a:spLocks noGrp="1"/>
          </p:cNvSpPr>
          <p:nvPr>
            <p:ph type="title"/>
          </p:nvPr>
        </p:nvSpPr>
        <p:spPr>
          <a:xfrm>
            <a:off x="711200" y="0"/>
            <a:ext cx="10515600" cy="1325563"/>
          </a:xfrm>
        </p:spPr>
        <p:txBody>
          <a:bodyPr/>
          <a:lstStyle/>
          <a:p>
            <a:r>
              <a:rPr lang="zh-CN" altLang="en-US" smtClean="0"/>
              <a:t>共用体类型数据的特点</a:t>
            </a:r>
          </a:p>
        </p:txBody>
      </p:sp>
      <p:sp>
        <p:nvSpPr>
          <p:cNvPr id="12" name="圆角矩形 11"/>
          <p:cNvSpPr/>
          <p:nvPr/>
        </p:nvSpPr>
        <p:spPr>
          <a:xfrm>
            <a:off x="7254875" y="1439863"/>
            <a:ext cx="4686300" cy="2295525"/>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a:solidFill>
                  <a:schemeClr val="tx1"/>
                </a:solidFill>
              </a:rPr>
              <a:t>union Date</a:t>
            </a:r>
          </a:p>
          <a:p>
            <a:pPr defTabSz="363538" fontAlgn="auto">
              <a:spcBef>
                <a:spcPts val="0"/>
              </a:spcBef>
              <a:spcAft>
                <a:spcPts val="0"/>
              </a:spcAft>
              <a:defRPr/>
            </a:pPr>
            <a:r>
              <a:rPr lang="en-US" altLang="zh-CN" sz="1600">
                <a:solidFill>
                  <a:schemeClr val="tx1"/>
                </a:solidFill>
              </a:rPr>
              <a:t>{	int i;</a:t>
            </a:r>
          </a:p>
          <a:p>
            <a:pPr defTabSz="363538" fontAlgn="auto">
              <a:spcBef>
                <a:spcPts val="0"/>
              </a:spcBef>
              <a:spcAft>
                <a:spcPts val="0"/>
              </a:spcAft>
              <a:defRPr/>
            </a:pPr>
            <a:r>
              <a:rPr lang="en-US" altLang="zh-CN" sz="1600">
                <a:solidFill>
                  <a:schemeClr val="tx1"/>
                </a:solidFill>
              </a:rPr>
              <a:t>	char ch;</a:t>
            </a:r>
          </a:p>
          <a:p>
            <a:pPr defTabSz="363538" fontAlgn="auto">
              <a:spcBef>
                <a:spcPts val="0"/>
              </a:spcBef>
              <a:spcAft>
                <a:spcPts val="0"/>
              </a:spcAft>
              <a:defRPr/>
            </a:pPr>
            <a:r>
              <a:rPr lang="en-US" altLang="zh-CN" sz="1600">
                <a:solidFill>
                  <a:schemeClr val="tx1"/>
                </a:solidFill>
              </a:rPr>
              <a:t>	float f;</a:t>
            </a:r>
          </a:p>
          <a:p>
            <a:pPr defTabSz="363538" fontAlgn="auto">
              <a:spcBef>
                <a:spcPts val="0"/>
              </a:spcBef>
              <a:spcAft>
                <a:spcPts val="0"/>
              </a:spcAft>
              <a:defRPr/>
            </a:pPr>
            <a:r>
              <a:rPr lang="en-US" altLang="zh-CN" sz="1600">
                <a:solidFill>
                  <a:schemeClr val="tx1"/>
                </a:solidFill>
              </a:rPr>
              <a:t>}a;</a:t>
            </a:r>
          </a:p>
          <a:p>
            <a:pPr defTabSz="363538" fontAlgn="auto">
              <a:spcBef>
                <a:spcPts val="0"/>
              </a:spcBef>
              <a:spcAft>
                <a:spcPts val="0"/>
              </a:spcAft>
              <a:defRPr/>
            </a:pPr>
            <a:r>
              <a:rPr lang="en-US" altLang="zh-CN" sz="1600">
                <a:solidFill>
                  <a:schemeClr val="tx1"/>
                </a:solidFill>
              </a:rPr>
              <a:t>a.i=97;</a:t>
            </a:r>
          </a:p>
          <a:p>
            <a:pPr defTabSz="363538" fontAlgn="auto">
              <a:spcBef>
                <a:spcPts val="0"/>
              </a:spcBef>
              <a:spcAft>
                <a:spcPts val="0"/>
              </a:spcAft>
              <a:defRPr/>
            </a:pPr>
            <a:r>
              <a:rPr lang="en-US" altLang="zh-CN" sz="1600">
                <a:solidFill>
                  <a:schemeClr val="tx1"/>
                </a:solidFill>
              </a:rPr>
              <a:t>printf(″%d″,a.i); 	</a:t>
            </a:r>
            <a:r>
              <a:rPr lang="en-US" altLang="zh-CN" sz="1600">
                <a:solidFill>
                  <a:srgbClr val="008000"/>
                </a:solidFill>
              </a:rPr>
              <a:t>//</a:t>
            </a:r>
            <a:r>
              <a:rPr lang="zh-CN" altLang="en-US" sz="1600">
                <a:solidFill>
                  <a:srgbClr val="008000"/>
                </a:solidFill>
              </a:rPr>
              <a:t>输出整数</a:t>
            </a:r>
            <a:r>
              <a:rPr lang="en-US" altLang="zh-CN" sz="1600">
                <a:solidFill>
                  <a:srgbClr val="008000"/>
                </a:solidFill>
              </a:rPr>
              <a:t>97</a:t>
            </a:r>
          </a:p>
          <a:p>
            <a:pPr defTabSz="363538" fontAlgn="auto">
              <a:spcBef>
                <a:spcPts val="0"/>
              </a:spcBef>
              <a:spcAft>
                <a:spcPts val="0"/>
              </a:spcAft>
              <a:defRPr/>
            </a:pPr>
            <a:r>
              <a:rPr lang="en-US" altLang="zh-CN" sz="1600">
                <a:solidFill>
                  <a:schemeClr val="tx1"/>
                </a:solidFill>
              </a:rPr>
              <a:t>printf(″%c″,a.ch);	</a:t>
            </a:r>
            <a:r>
              <a:rPr lang="en-US" altLang="zh-CN" sz="1600">
                <a:solidFill>
                  <a:srgbClr val="008000"/>
                </a:solidFill>
              </a:rPr>
              <a:t>//</a:t>
            </a:r>
            <a:r>
              <a:rPr lang="zh-CN" altLang="en-US" sz="1600">
                <a:solidFill>
                  <a:srgbClr val="008000"/>
                </a:solidFill>
              </a:rPr>
              <a:t>输出字符</a:t>
            </a:r>
            <a:r>
              <a:rPr lang="en-US" altLang="zh-CN" sz="1600">
                <a:solidFill>
                  <a:srgbClr val="008000"/>
                </a:solidFill>
              </a:rPr>
              <a:t>′a′</a:t>
            </a:r>
          </a:p>
          <a:p>
            <a:pPr defTabSz="363538" fontAlgn="auto">
              <a:spcBef>
                <a:spcPts val="0"/>
              </a:spcBef>
              <a:spcAft>
                <a:spcPts val="0"/>
              </a:spcAft>
              <a:defRPr/>
            </a:pPr>
            <a:r>
              <a:rPr lang="en-US" altLang="zh-CN" sz="1600">
                <a:solidFill>
                  <a:schemeClr val="tx1"/>
                </a:solidFill>
              </a:rPr>
              <a:t>printf(″%f″,a.f);	</a:t>
            </a:r>
            <a:r>
              <a:rPr lang="en-US" altLang="zh-CN" sz="1600">
                <a:solidFill>
                  <a:srgbClr val="008000"/>
                </a:solidFill>
              </a:rPr>
              <a:t>//</a:t>
            </a:r>
            <a:r>
              <a:rPr lang="zh-CN" altLang="en-US" sz="1600">
                <a:solidFill>
                  <a:srgbClr val="008000"/>
                </a:solidFill>
              </a:rPr>
              <a:t>输出实数</a:t>
            </a:r>
            <a:r>
              <a:rPr lang="en-US" altLang="zh-CN" sz="1600">
                <a:solidFill>
                  <a:srgbClr val="008000"/>
                </a:solidFill>
              </a:rPr>
              <a:t>0.000000</a:t>
            </a:r>
            <a:endParaRPr lang="zh-CN" altLang="en-US" sz="1600">
              <a:solidFill>
                <a:srgbClr val="008000"/>
              </a:solidFill>
            </a:endParaRPr>
          </a:p>
        </p:txBody>
      </p:sp>
      <p:sp>
        <p:nvSpPr>
          <p:cNvPr id="14" name="圆角矩形 13"/>
          <p:cNvSpPr/>
          <p:nvPr/>
        </p:nvSpPr>
        <p:spPr>
          <a:xfrm>
            <a:off x="1252538" y="2368550"/>
            <a:ext cx="3971925" cy="363538"/>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a:solidFill>
                  <a:schemeClr val="tx1"/>
                </a:solidFill>
              </a:rPr>
              <a:t>union Data a={1,'a',1.5};</a:t>
            </a:r>
            <a:endParaRPr lang="zh-CN" altLang="en-US" sz="1600">
              <a:solidFill>
                <a:srgbClr val="008000"/>
              </a:solidFill>
            </a:endParaRPr>
          </a:p>
        </p:txBody>
      </p:sp>
      <p:pic>
        <p:nvPicPr>
          <p:cNvPr id="68613" name="图片 14"/>
          <p:cNvPicPr>
            <a:picLocks noChangeAspect="1"/>
          </p:cNvPicPr>
          <p:nvPr/>
        </p:nvPicPr>
        <p:blipFill>
          <a:blip r:embed="rId3"/>
          <a:srcRect/>
          <a:stretch>
            <a:fillRect/>
          </a:stretch>
        </p:blipFill>
        <p:spPr bwMode="auto">
          <a:xfrm>
            <a:off x="4533900" y="2233613"/>
            <a:ext cx="542925" cy="552450"/>
          </a:xfrm>
          <a:prstGeom prst="rect">
            <a:avLst/>
          </a:prstGeom>
          <a:noFill/>
          <a:ln w="9525">
            <a:noFill/>
            <a:miter lim="800000"/>
            <a:headEnd/>
            <a:tailEnd/>
          </a:ln>
        </p:spPr>
      </p:pic>
      <p:sp>
        <p:nvSpPr>
          <p:cNvPr id="16" name="圆角矩形 15"/>
          <p:cNvSpPr/>
          <p:nvPr/>
        </p:nvSpPr>
        <p:spPr>
          <a:xfrm>
            <a:off x="7254875" y="4038600"/>
            <a:ext cx="4638675" cy="809625"/>
          </a:xfrm>
          <a:prstGeom prst="roundRect">
            <a:avLst>
              <a:gd name="adj" fmla="val 8034"/>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zh-CN" altLang="en-US" sz="1600">
                <a:solidFill>
                  <a:schemeClr val="tx1"/>
                </a:solidFill>
              </a:rPr>
              <a:t> </a:t>
            </a:r>
            <a:r>
              <a:rPr lang="en-US" altLang="zh-CN" sz="1600">
                <a:solidFill>
                  <a:schemeClr val="tx1"/>
                </a:solidFill>
              </a:rPr>
              <a:t>a=1; </a:t>
            </a:r>
            <a:r>
              <a:rPr lang="en-US" altLang="zh-CN" sz="1600">
                <a:solidFill>
                  <a:srgbClr val="008000"/>
                </a:solidFill>
              </a:rPr>
              <a:t>//</a:t>
            </a:r>
            <a:r>
              <a:rPr lang="zh-CN" altLang="en-US" sz="1600">
                <a:solidFill>
                  <a:srgbClr val="008000"/>
                </a:solidFill>
              </a:rPr>
              <a:t>不能对共用体变量赋值，赋给谁？</a:t>
            </a:r>
          </a:p>
          <a:p>
            <a:pPr defTabSz="363538" fontAlgn="auto">
              <a:spcBef>
                <a:spcPts val="0"/>
              </a:spcBef>
              <a:spcAft>
                <a:spcPts val="0"/>
              </a:spcAft>
              <a:defRPr/>
            </a:pPr>
            <a:r>
              <a:rPr lang="en-US" altLang="zh-CN" sz="1600">
                <a:solidFill>
                  <a:schemeClr val="tx1"/>
                </a:solidFill>
              </a:rPr>
              <a:t>m=a; </a:t>
            </a:r>
            <a:r>
              <a:rPr lang="en-US" altLang="zh-CN" sz="1600">
                <a:solidFill>
                  <a:srgbClr val="008000"/>
                </a:solidFill>
              </a:rPr>
              <a:t>//</a:t>
            </a:r>
            <a:r>
              <a:rPr lang="zh-CN" altLang="en-US" sz="1600">
                <a:solidFill>
                  <a:srgbClr val="008000"/>
                </a:solidFill>
              </a:rPr>
              <a:t>企图引用共用体变量名以得到一个值赋给整型变量</a:t>
            </a:r>
            <a:r>
              <a:rPr lang="en-US" altLang="zh-CN" sz="1600">
                <a:solidFill>
                  <a:srgbClr val="008000"/>
                </a:solidFill>
              </a:rPr>
              <a:t>m</a:t>
            </a:r>
            <a:endParaRPr lang="zh-CN" altLang="en-US" sz="1600">
              <a:solidFill>
                <a:srgbClr val="008000"/>
              </a:solidFill>
            </a:endParaRPr>
          </a:p>
        </p:txBody>
      </p:sp>
      <p:pic>
        <p:nvPicPr>
          <p:cNvPr id="68615" name="图片 16"/>
          <p:cNvPicPr>
            <a:picLocks noChangeAspect="1"/>
          </p:cNvPicPr>
          <p:nvPr/>
        </p:nvPicPr>
        <p:blipFill>
          <a:blip r:embed="rId3"/>
          <a:srcRect/>
          <a:stretch>
            <a:fillRect/>
          </a:stretch>
        </p:blipFill>
        <p:spPr bwMode="auto">
          <a:xfrm>
            <a:off x="10556875" y="4572000"/>
            <a:ext cx="542925" cy="552450"/>
          </a:xfrm>
          <a:prstGeom prst="rect">
            <a:avLst/>
          </a:prstGeom>
          <a:noFill/>
          <a:ln w="9525">
            <a:noFill/>
            <a:miter lim="800000"/>
            <a:headEnd/>
            <a:tailEnd/>
          </a:ln>
        </p:spPr>
      </p:pic>
      <p:sp>
        <p:nvSpPr>
          <p:cNvPr id="18" name="圆角矩形 17"/>
          <p:cNvSpPr/>
          <p:nvPr/>
        </p:nvSpPr>
        <p:spPr>
          <a:xfrm>
            <a:off x="5268913" y="5202238"/>
            <a:ext cx="5957887" cy="361950"/>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a:solidFill>
                  <a:schemeClr val="tx1"/>
                </a:solidFill>
              </a:rPr>
              <a:t>b=a;	</a:t>
            </a:r>
            <a:r>
              <a:rPr lang="en-US" altLang="zh-CN" sz="1600">
                <a:solidFill>
                  <a:srgbClr val="008000"/>
                </a:solidFill>
              </a:rPr>
              <a:t>//a</a:t>
            </a:r>
            <a:r>
              <a:rPr lang="zh-CN" altLang="en-US" sz="1600">
                <a:solidFill>
                  <a:srgbClr val="008000"/>
                </a:solidFill>
              </a:rPr>
              <a:t>和</a:t>
            </a:r>
            <a:r>
              <a:rPr lang="en-US" altLang="zh-CN" sz="1600">
                <a:solidFill>
                  <a:srgbClr val="008000"/>
                </a:solidFill>
              </a:rPr>
              <a:t>b</a:t>
            </a:r>
            <a:r>
              <a:rPr lang="zh-CN" altLang="en-US" sz="1600">
                <a:solidFill>
                  <a:srgbClr val="008000"/>
                </a:solidFill>
              </a:rPr>
              <a:t>是同类型的共用体变量，合法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630238" y="488950"/>
            <a:ext cx="10515600" cy="952500"/>
          </a:xfrm>
        </p:spPr>
        <p:txBody>
          <a:bodyPr/>
          <a:lstStyle/>
          <a:p>
            <a:r>
              <a:rPr lang="zh-CN" altLang="en-US" smtClean="0"/>
              <a:t>共用体类型数据的特点</a:t>
            </a:r>
          </a:p>
        </p:txBody>
      </p:sp>
      <p:sp>
        <p:nvSpPr>
          <p:cNvPr id="69634" name="内容占位符 2"/>
          <p:cNvSpPr>
            <a:spLocks noGrp="1"/>
          </p:cNvSpPr>
          <p:nvPr>
            <p:ph idx="1"/>
          </p:nvPr>
        </p:nvSpPr>
        <p:spPr>
          <a:xfrm>
            <a:off x="527050" y="1289050"/>
            <a:ext cx="11031538"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r>
              <a:rPr lang="zh-CN" altLang="en-US" sz="2000" smtClean="0">
                <a:solidFill>
                  <a:schemeClr val="accent1"/>
                </a:solidFill>
              </a:rPr>
              <a:t>有若干个人员的数据，其中有学生和教师。学生的数据中包括： 姓名、号码、性别、职业、班级。教师的数据包括： 姓名、号码、性别、职业、职务。要求用同一个表格来处理。</a:t>
            </a:r>
          </a:p>
        </p:txBody>
      </p:sp>
      <p:graphicFrame>
        <p:nvGraphicFramePr>
          <p:cNvPr id="4" name="表格 3"/>
          <p:cNvGraphicFramePr>
            <a:graphicFrameLocks noGrp="1"/>
          </p:cNvGraphicFramePr>
          <p:nvPr/>
        </p:nvGraphicFramePr>
        <p:xfrm>
          <a:off x="733425" y="2251075"/>
          <a:ext cx="5154613" cy="1711325"/>
        </p:xfrm>
        <a:graphic>
          <a:graphicData uri="http://schemas.openxmlformats.org/drawingml/2006/table">
            <a:tbl>
              <a:tblPr firstRow="1">
                <a:tableStyleId>{5C22544A-7EE6-4342-B048-85BDC9FD1C3A}</a:tableStyleId>
              </a:tblPr>
              <a:tblGrid>
                <a:gridCol w="748527">
                  <a:extLst>
                    <a:ext uri="{9D8B030D-6E8A-4147-A177-3AD203B41FA5}"/>
                  </a:extLst>
                </a:gridCol>
                <a:gridCol w="748527">
                  <a:extLst>
                    <a:ext uri="{9D8B030D-6E8A-4147-A177-3AD203B41FA5}"/>
                  </a:extLst>
                </a:gridCol>
                <a:gridCol w="748527">
                  <a:extLst>
                    <a:ext uri="{9D8B030D-6E8A-4147-A177-3AD203B41FA5}"/>
                  </a:extLst>
                </a:gridCol>
                <a:gridCol w="748527">
                  <a:extLst>
                    <a:ext uri="{9D8B030D-6E8A-4147-A177-3AD203B41FA5}"/>
                  </a:extLst>
                </a:gridCol>
                <a:gridCol w="2160000">
                  <a:extLst>
                    <a:ext uri="{9D8B030D-6E8A-4147-A177-3AD203B41FA5}"/>
                  </a:extLst>
                </a:gridCol>
              </a:tblGrid>
              <a:tr h="566322">
                <a:tc>
                  <a:txBody>
                    <a:bodyPr/>
                    <a:lstStyle/>
                    <a:p>
                      <a:pPr algn="ctr"/>
                      <a:r>
                        <a:rPr lang="en-US" altLang="zh-CN" sz="1600"/>
                        <a:t>num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name</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sex</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job</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600"/>
                        <a:t>class(</a:t>
                      </a:r>
                      <a:r>
                        <a:rPr lang="zh-CN" altLang="en-US" sz="1600"/>
                        <a:t>班</a:t>
                      </a:r>
                      <a:r>
                        <a:rPr lang="en-US" altLang="zh-CN" sz="1600"/>
                        <a:t>)</a:t>
                      </a:r>
                    </a:p>
                    <a:p>
                      <a:pPr algn="r"/>
                      <a:r>
                        <a:rPr lang="en-US" altLang="zh-CN" sz="1600"/>
                        <a:t>position(</a:t>
                      </a:r>
                      <a:r>
                        <a:rPr lang="zh-CN" altLang="en-US" sz="1600"/>
                        <a:t>职务</a:t>
                      </a:r>
                      <a:r>
                        <a:rPr lang="en-US" altLang="zh-CN" sz="1600"/>
                        <a: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extLst>
              </a:tr>
              <a:tr h="566322">
                <a:tc>
                  <a:txBody>
                    <a:bodyPr/>
                    <a:lstStyle/>
                    <a:p>
                      <a:pPr algn="ctr"/>
                      <a:r>
                        <a:rPr lang="en-US" altLang="zh-CN" sz="1600"/>
                        <a:t>101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Li</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501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566322">
                <a:tc>
                  <a:txBody>
                    <a:bodyPr/>
                    <a:lstStyle/>
                    <a:p>
                      <a:pPr algn="ctr"/>
                      <a:r>
                        <a:rPr lang="en-US" altLang="zh-CN" sz="1600"/>
                        <a:t>102</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Wang</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prof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bl>
          </a:graphicData>
        </a:graphic>
      </p:graphicFrame>
      <p:graphicFrame>
        <p:nvGraphicFramePr>
          <p:cNvPr id="7" name="表格 6"/>
          <p:cNvGraphicFramePr>
            <a:graphicFrameLocks noGrp="1"/>
          </p:cNvGraphicFramePr>
          <p:nvPr/>
        </p:nvGraphicFramePr>
        <p:xfrm>
          <a:off x="6332538" y="2266950"/>
          <a:ext cx="4903787" cy="3646488"/>
        </p:xfrm>
        <a:graphic>
          <a:graphicData uri="http://schemas.openxmlformats.org/drawingml/2006/table">
            <a:tbl>
              <a:tblPr>
                <a:tableStyleId>{5C22544A-7EE6-4342-B048-85BDC9FD1C3A}</a:tableStyleId>
              </a:tblPr>
              <a:tblGrid>
                <a:gridCol w="396461">
                  <a:extLst>
                    <a:ext uri="{9D8B030D-6E8A-4147-A177-3AD203B41FA5}"/>
                  </a:extLst>
                </a:gridCol>
                <a:gridCol w="2256183">
                  <a:extLst>
                    <a:ext uri="{9D8B030D-6E8A-4147-A177-3AD203B41FA5}"/>
                  </a:extLst>
                </a:gridCol>
                <a:gridCol w="1170388">
                  <a:extLst>
                    <a:ext uri="{9D8B030D-6E8A-4147-A177-3AD203B41FA5}"/>
                  </a:extLst>
                </a:gridCol>
                <a:gridCol w="1081462">
                  <a:extLst>
                    <a:ext uri="{9D8B030D-6E8A-4147-A177-3AD203B41FA5}"/>
                  </a:extLst>
                </a:gridCol>
              </a:tblGrid>
              <a:tr h="370840">
                <a:tc gridSpan="4">
                  <a:txBody>
                    <a:bodyPr/>
                    <a:lstStyle/>
                    <a:p>
                      <a:r>
                        <a:rPr lang="zh-CN" altLang="en-US" sz="1600"/>
                        <a:t>循环</a:t>
                      </a:r>
                      <a:r>
                        <a:rPr lang="en-US" altLang="zh-CN" sz="1600"/>
                        <a:t>n</a:t>
                      </a:r>
                      <a:r>
                        <a:rPr lang="zh-CN" altLang="en-US" sz="1600"/>
                        <a:t>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algn="ctr"/>
                      <a:r>
                        <a:rPr lang="zh-CN" altLang="en-US" sz="1600"/>
                        <a:t>读入号码、姓名、性别、职业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extLst>
              </a:tr>
              <a:tr h="172292">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真</a:t>
                      </a:r>
                      <a:endParaRPr lang="en-US" altLang="zh-CN" sz="16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tc>
                <a:extLst>
                  <a:ext uri="{0D108BD9-81ED-4DB2-BD59-A6C34878D82A}"/>
                </a:extLst>
              </a:tr>
              <a:tr h="28956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a:r>
                        <a:rPr lang="zh-CN" altLang="en-US" sz="1600"/>
                        <a:t>读入</a:t>
                      </a:r>
                      <a:r>
                        <a:rPr lang="en-US" altLang="zh-CN" sz="1600"/>
                        <a:t>class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t>读入</a:t>
                      </a:r>
                      <a:r>
                        <a:rPr lang="en-US" altLang="zh-CN" sz="1600"/>
                        <a:t>position</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输出“输入错”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370840">
                <a:tc gridSpan="4">
                  <a:txBody>
                    <a:bodyPr/>
                    <a:lstStyle/>
                    <a:p>
                      <a:r>
                        <a:rPr lang="zh-CN" altLang="en-US" sz="1600"/>
                        <a:t>循环</a:t>
                      </a:r>
                      <a:r>
                        <a:rPr lang="en-US" altLang="zh-CN" sz="1600"/>
                        <a:t>n</a:t>
                      </a:r>
                      <a:r>
                        <a:rPr lang="zh-CN" altLang="en-US" sz="1600"/>
                        <a:t>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t>输出：号码、姓名、性别、职业、班级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t>输出：号码、姓名、性别、职业、职务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bl>
          </a:graphicData>
        </a:graphic>
      </p:graphicFrame>
      <p:sp>
        <p:nvSpPr>
          <p:cNvPr id="69705" name="文本框 7"/>
          <p:cNvSpPr txBox="1">
            <a:spLocks noChangeArrowheads="1"/>
          </p:cNvSpPr>
          <p:nvPr/>
        </p:nvSpPr>
        <p:spPr bwMode="auto">
          <a:xfrm>
            <a:off x="8010525" y="2962275"/>
            <a:ext cx="2017713" cy="338138"/>
          </a:xfrm>
          <a:prstGeom prst="rect">
            <a:avLst/>
          </a:prstGeom>
          <a:noFill/>
          <a:ln w="9525">
            <a:noFill/>
            <a:miter lim="800000"/>
            <a:headEnd/>
            <a:tailEnd/>
          </a:ln>
        </p:spPr>
        <p:txBody>
          <a:bodyPr>
            <a:spAutoFit/>
          </a:bodyPr>
          <a:lstStyle/>
          <a:p>
            <a:pPr algn="ctr"/>
            <a:r>
              <a:rPr lang="zh-CN" altLang="en-US" sz="1600">
                <a:latin typeface="等线"/>
                <a:ea typeface="等线"/>
              </a:rPr>
              <a:t>职业</a:t>
            </a:r>
            <a:r>
              <a:rPr lang="en-US" altLang="zh-CN" sz="1600">
                <a:latin typeface="等线"/>
                <a:ea typeface="等线"/>
              </a:rPr>
              <a:t>job</a:t>
            </a:r>
            <a:r>
              <a:rPr lang="zh-CN" altLang="en-US" sz="1600">
                <a:latin typeface="等线"/>
                <a:ea typeface="等线"/>
              </a:rPr>
              <a:t>等于</a:t>
            </a:r>
            <a:r>
              <a:rPr lang="en-US" altLang="zh-CN" sz="1600">
                <a:latin typeface="等线"/>
                <a:ea typeface="等线"/>
              </a:rPr>
              <a:t>'s'?</a:t>
            </a:r>
            <a:endParaRPr lang="zh-CN" altLang="en-US" sz="1600">
              <a:latin typeface="等线"/>
              <a:ea typeface="等线"/>
            </a:endParaRPr>
          </a:p>
        </p:txBody>
      </p:sp>
      <p:sp>
        <p:nvSpPr>
          <p:cNvPr id="69706" name="文本框 9"/>
          <p:cNvSpPr txBox="1">
            <a:spLocks noChangeArrowheads="1"/>
          </p:cNvSpPr>
          <p:nvPr/>
        </p:nvSpPr>
        <p:spPr bwMode="auto">
          <a:xfrm>
            <a:off x="9640888" y="3270250"/>
            <a:ext cx="1182687" cy="338138"/>
          </a:xfrm>
          <a:prstGeom prst="rect">
            <a:avLst/>
          </a:prstGeom>
          <a:noFill/>
          <a:ln w="9525">
            <a:noFill/>
            <a:miter lim="800000"/>
            <a:headEnd/>
            <a:tailEnd/>
          </a:ln>
        </p:spPr>
        <p:txBody>
          <a:bodyPr>
            <a:spAutoFit/>
          </a:bodyPr>
          <a:lstStyle/>
          <a:p>
            <a:pPr algn="ctr"/>
            <a:r>
              <a:rPr lang="en-US" altLang="zh-CN" sz="1600">
                <a:latin typeface="等线"/>
                <a:ea typeface="等线"/>
              </a:rPr>
              <a:t>job</a:t>
            </a:r>
            <a:r>
              <a:rPr lang="zh-CN" altLang="en-US" sz="1600">
                <a:latin typeface="等线"/>
                <a:ea typeface="等线"/>
              </a:rPr>
              <a:t>等于</a:t>
            </a:r>
            <a:r>
              <a:rPr lang="en-US" altLang="zh-CN" sz="1600">
                <a:latin typeface="等线"/>
                <a:ea typeface="等线"/>
              </a:rPr>
              <a:t>'t'?</a:t>
            </a:r>
            <a:endParaRPr lang="zh-CN" altLang="en-US" sz="1600">
              <a:latin typeface="等线"/>
              <a:ea typeface="等线"/>
            </a:endParaRPr>
          </a:p>
        </p:txBody>
      </p:sp>
      <p:sp>
        <p:nvSpPr>
          <p:cNvPr id="69707" name="文本框 10"/>
          <p:cNvSpPr txBox="1">
            <a:spLocks noChangeArrowheads="1"/>
          </p:cNvSpPr>
          <p:nvPr/>
        </p:nvSpPr>
        <p:spPr bwMode="auto">
          <a:xfrm>
            <a:off x="8348663" y="4672013"/>
            <a:ext cx="1182687" cy="338137"/>
          </a:xfrm>
          <a:prstGeom prst="rect">
            <a:avLst/>
          </a:prstGeom>
          <a:noFill/>
          <a:ln w="9525">
            <a:noFill/>
            <a:miter lim="800000"/>
            <a:headEnd/>
            <a:tailEnd/>
          </a:ln>
        </p:spPr>
        <p:txBody>
          <a:bodyPr>
            <a:spAutoFit/>
          </a:bodyPr>
          <a:lstStyle/>
          <a:p>
            <a:pPr algn="ctr"/>
            <a:r>
              <a:rPr lang="en-US" altLang="zh-CN" sz="1600">
                <a:latin typeface="等线"/>
                <a:ea typeface="等线"/>
              </a:rPr>
              <a:t>job</a:t>
            </a:r>
            <a:r>
              <a:rPr lang="zh-CN" altLang="en-US" sz="1600">
                <a:latin typeface="等线"/>
                <a:ea typeface="等线"/>
              </a:rPr>
              <a:t>等于</a:t>
            </a:r>
            <a:r>
              <a:rPr lang="en-US" altLang="zh-CN" sz="1600">
                <a:latin typeface="等线"/>
                <a:ea typeface="等线"/>
              </a:rPr>
              <a:t>'s'?</a:t>
            </a:r>
            <a:endParaRPr lang="zh-CN" altLang="en-US" sz="1600">
              <a:latin typeface="等线"/>
              <a:ea typeface="等线"/>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631825" y="339725"/>
            <a:ext cx="10515600" cy="954088"/>
          </a:xfrm>
        </p:spPr>
        <p:txBody>
          <a:bodyPr/>
          <a:lstStyle/>
          <a:p>
            <a:r>
              <a:rPr lang="zh-CN" altLang="en-US" smtClean="0"/>
              <a:t>共用体类型数据的特点</a:t>
            </a:r>
          </a:p>
        </p:txBody>
      </p:sp>
      <p:sp>
        <p:nvSpPr>
          <p:cNvPr id="28" name="圆角矩形 12">
            <a:extLst>
              <a:ext uri="{FF2B5EF4-FFF2-40B4-BE49-F238E27FC236}"/>
            </a:extLst>
          </p:cNvPr>
          <p:cNvSpPr/>
          <p:nvPr/>
        </p:nvSpPr>
        <p:spPr>
          <a:xfrm>
            <a:off x="2882900" y="2209800"/>
            <a:ext cx="6807200" cy="3108325"/>
          </a:xfrm>
          <a:prstGeom prst="roundRect">
            <a:avLst>
              <a:gd name="adj" fmla="val 203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struct						</a:t>
            </a:r>
            <a:r>
              <a:rPr lang="en-US" altLang="zh-CN" sz="1400">
                <a:solidFill>
                  <a:srgbClr val="008000"/>
                </a:solidFill>
              </a:rPr>
              <a:t>//</a:t>
            </a:r>
            <a:r>
              <a:rPr lang="zh-CN" altLang="en-US" sz="1400">
                <a:solidFill>
                  <a:srgbClr val="008000"/>
                </a:solidFill>
              </a:rPr>
              <a:t>声明无名结构体类型</a:t>
            </a:r>
          </a:p>
          <a:p>
            <a:pPr defTabSz="363538" fontAlgn="auto">
              <a:lnSpc>
                <a:spcPct val="120000"/>
              </a:lnSpc>
              <a:spcBef>
                <a:spcPts val="0"/>
              </a:spcBef>
              <a:spcAft>
                <a:spcPts val="0"/>
              </a:spcAft>
              <a:defRPr/>
            </a:pPr>
            <a:r>
              <a:rPr lang="en-US" altLang="zh-CN" sz="1400"/>
              <a:t>{	int num;					</a:t>
            </a:r>
            <a:r>
              <a:rPr lang="en-US" altLang="zh-CN" sz="1400">
                <a:solidFill>
                  <a:srgbClr val="008000"/>
                </a:solidFill>
              </a:rPr>
              <a:t>//</a:t>
            </a:r>
            <a:r>
              <a:rPr lang="zh-CN" altLang="en-US" sz="1400">
                <a:solidFill>
                  <a:srgbClr val="008000"/>
                </a:solidFill>
              </a:rPr>
              <a:t>成员</a:t>
            </a:r>
            <a:r>
              <a:rPr lang="en-US" altLang="zh-CN" sz="1400">
                <a:solidFill>
                  <a:srgbClr val="008000"/>
                </a:solidFill>
              </a:rPr>
              <a:t>num(</a:t>
            </a:r>
            <a:r>
              <a:rPr lang="zh-CN" altLang="en-US" sz="1400">
                <a:solidFill>
                  <a:srgbClr val="008000"/>
                </a:solidFill>
              </a:rPr>
              <a:t>编号</a:t>
            </a:r>
            <a:r>
              <a:rPr lang="en-US" altLang="zh-CN" sz="1400">
                <a:solidFill>
                  <a:srgbClr val="008000"/>
                </a:solidFill>
              </a:rPr>
              <a:t>)</a:t>
            </a:r>
          </a:p>
          <a:p>
            <a:pPr defTabSz="363538" fontAlgn="auto">
              <a:lnSpc>
                <a:spcPct val="120000"/>
              </a:lnSpc>
              <a:spcBef>
                <a:spcPts val="0"/>
              </a:spcBef>
              <a:spcAft>
                <a:spcPts val="0"/>
              </a:spcAft>
              <a:defRPr/>
            </a:pPr>
            <a:r>
              <a:rPr lang="en-US" altLang="zh-CN" sz="1400"/>
              <a:t>	char name[10];			</a:t>
            </a:r>
            <a:r>
              <a:rPr lang="en-US" altLang="zh-CN" sz="1400">
                <a:solidFill>
                  <a:srgbClr val="008000"/>
                </a:solidFill>
              </a:rPr>
              <a:t>//</a:t>
            </a:r>
            <a:r>
              <a:rPr lang="zh-CN" altLang="en-US" sz="1400">
                <a:solidFill>
                  <a:srgbClr val="008000"/>
                </a:solidFill>
              </a:rPr>
              <a:t>成员</a:t>
            </a:r>
            <a:r>
              <a:rPr lang="en-US" altLang="zh-CN" sz="1400">
                <a:solidFill>
                  <a:srgbClr val="008000"/>
                </a:solidFill>
              </a:rPr>
              <a:t>name(</a:t>
            </a:r>
            <a:r>
              <a:rPr lang="zh-CN" altLang="en-US" sz="1400">
                <a:solidFill>
                  <a:srgbClr val="008000"/>
                </a:solidFill>
              </a:rPr>
              <a:t>姓名</a:t>
            </a:r>
            <a:r>
              <a:rPr lang="en-US" altLang="zh-CN" sz="1400">
                <a:solidFill>
                  <a:srgbClr val="008000"/>
                </a:solidFill>
              </a:rPr>
              <a:t>)</a:t>
            </a:r>
          </a:p>
          <a:p>
            <a:pPr defTabSz="363538" fontAlgn="auto">
              <a:lnSpc>
                <a:spcPct val="120000"/>
              </a:lnSpc>
              <a:spcBef>
                <a:spcPts val="0"/>
              </a:spcBef>
              <a:spcAft>
                <a:spcPts val="0"/>
              </a:spcAft>
              <a:defRPr/>
            </a:pPr>
            <a:r>
              <a:rPr lang="en-US" altLang="zh-CN" sz="1400"/>
              <a:t>	char sex;					</a:t>
            </a:r>
            <a:r>
              <a:rPr lang="en-US" altLang="zh-CN" sz="1400">
                <a:solidFill>
                  <a:srgbClr val="008000"/>
                </a:solidFill>
              </a:rPr>
              <a:t>//</a:t>
            </a:r>
            <a:r>
              <a:rPr lang="zh-CN" altLang="en-US" sz="1400">
                <a:solidFill>
                  <a:srgbClr val="008000"/>
                </a:solidFill>
              </a:rPr>
              <a:t>成员</a:t>
            </a:r>
            <a:r>
              <a:rPr lang="en-US" altLang="zh-CN" sz="1400">
                <a:solidFill>
                  <a:srgbClr val="008000"/>
                </a:solidFill>
              </a:rPr>
              <a:t>sex(</a:t>
            </a:r>
            <a:r>
              <a:rPr lang="zh-CN" altLang="en-US" sz="1400">
                <a:solidFill>
                  <a:srgbClr val="008000"/>
                </a:solidFill>
              </a:rPr>
              <a:t>性别</a:t>
            </a:r>
            <a:r>
              <a:rPr lang="en-US" altLang="zh-CN" sz="1400">
                <a:solidFill>
                  <a:srgbClr val="008000"/>
                </a:solidFill>
              </a:rPr>
              <a:t>)</a:t>
            </a:r>
          </a:p>
          <a:p>
            <a:pPr defTabSz="363538" fontAlgn="auto">
              <a:lnSpc>
                <a:spcPct val="120000"/>
              </a:lnSpc>
              <a:spcBef>
                <a:spcPts val="0"/>
              </a:spcBef>
              <a:spcAft>
                <a:spcPts val="0"/>
              </a:spcAft>
              <a:defRPr/>
            </a:pPr>
            <a:r>
              <a:rPr lang="en-US" altLang="zh-CN" sz="1400"/>
              <a:t>	char job;					</a:t>
            </a:r>
            <a:r>
              <a:rPr lang="en-US" altLang="zh-CN" sz="1400">
                <a:solidFill>
                  <a:srgbClr val="008000"/>
                </a:solidFill>
              </a:rPr>
              <a:t>//</a:t>
            </a:r>
            <a:r>
              <a:rPr lang="zh-CN" altLang="en-US" sz="1400">
                <a:solidFill>
                  <a:srgbClr val="008000"/>
                </a:solidFill>
              </a:rPr>
              <a:t>成员</a:t>
            </a:r>
            <a:r>
              <a:rPr lang="en-US" altLang="zh-CN" sz="1400">
                <a:solidFill>
                  <a:srgbClr val="008000"/>
                </a:solidFill>
              </a:rPr>
              <a:t>job(</a:t>
            </a:r>
            <a:r>
              <a:rPr lang="zh-CN" altLang="en-US" sz="1400">
                <a:solidFill>
                  <a:srgbClr val="008000"/>
                </a:solidFill>
              </a:rPr>
              <a:t>职业</a:t>
            </a:r>
            <a:r>
              <a:rPr lang="en-US" altLang="zh-CN" sz="1400">
                <a:solidFill>
                  <a:srgbClr val="008000"/>
                </a:solidFill>
              </a:rPr>
              <a:t>)</a:t>
            </a:r>
          </a:p>
          <a:p>
            <a:pPr defTabSz="363538" fontAlgn="auto">
              <a:lnSpc>
                <a:spcPct val="120000"/>
              </a:lnSpc>
              <a:spcBef>
                <a:spcPts val="0"/>
              </a:spcBef>
              <a:spcAft>
                <a:spcPts val="0"/>
              </a:spcAft>
              <a:defRPr/>
            </a:pPr>
            <a:r>
              <a:rPr lang="en-US" altLang="zh-CN" sz="1400"/>
              <a:t>	union					</a:t>
            </a:r>
            <a:r>
              <a:rPr lang="en-US" altLang="zh-CN" sz="1400">
                <a:solidFill>
                  <a:srgbClr val="008000"/>
                </a:solidFill>
              </a:rPr>
              <a:t>//</a:t>
            </a:r>
            <a:r>
              <a:rPr lang="zh-CN" altLang="en-US" sz="1400">
                <a:solidFill>
                  <a:srgbClr val="008000"/>
                </a:solidFill>
              </a:rPr>
              <a:t>声明无名共用体类型</a:t>
            </a:r>
          </a:p>
          <a:p>
            <a:pPr defTabSz="363538" fontAlgn="auto">
              <a:lnSpc>
                <a:spcPct val="120000"/>
              </a:lnSpc>
              <a:spcBef>
                <a:spcPts val="0"/>
              </a:spcBef>
              <a:spcAft>
                <a:spcPts val="0"/>
              </a:spcAft>
              <a:defRPr/>
            </a:pPr>
            <a:r>
              <a:rPr lang="zh-CN" altLang="en-US" sz="1400"/>
              <a:t>	</a:t>
            </a:r>
            <a:r>
              <a:rPr lang="en-US" altLang="zh-CN" sz="1400"/>
              <a:t>{	int clas;				</a:t>
            </a:r>
            <a:r>
              <a:rPr lang="en-US" altLang="zh-CN" sz="1400">
                <a:solidFill>
                  <a:srgbClr val="008000"/>
                </a:solidFill>
              </a:rPr>
              <a:t>//</a:t>
            </a:r>
            <a:r>
              <a:rPr lang="zh-CN" altLang="en-US" sz="1400">
                <a:solidFill>
                  <a:srgbClr val="008000"/>
                </a:solidFill>
              </a:rPr>
              <a:t>成员</a:t>
            </a:r>
            <a:r>
              <a:rPr lang="en-US" altLang="zh-CN" sz="1400">
                <a:solidFill>
                  <a:srgbClr val="008000"/>
                </a:solidFill>
              </a:rPr>
              <a:t>clas(</a:t>
            </a:r>
            <a:r>
              <a:rPr lang="zh-CN" altLang="en-US" sz="1400">
                <a:solidFill>
                  <a:srgbClr val="008000"/>
                </a:solidFill>
              </a:rPr>
              <a:t>班级</a:t>
            </a:r>
            <a:r>
              <a:rPr lang="en-US" altLang="zh-CN" sz="1400">
                <a:solidFill>
                  <a:srgbClr val="008000"/>
                </a:solidFill>
              </a:rPr>
              <a:t>)</a:t>
            </a:r>
          </a:p>
          <a:p>
            <a:pPr defTabSz="363538" fontAlgn="auto">
              <a:lnSpc>
                <a:spcPct val="120000"/>
              </a:lnSpc>
              <a:spcBef>
                <a:spcPts val="0"/>
              </a:spcBef>
              <a:spcAft>
                <a:spcPts val="0"/>
              </a:spcAft>
              <a:defRPr/>
            </a:pPr>
            <a:r>
              <a:rPr lang="en-US" altLang="zh-CN" sz="1400"/>
              <a:t>		char position[10];		</a:t>
            </a:r>
            <a:r>
              <a:rPr lang="en-US" altLang="zh-CN" sz="1400">
                <a:solidFill>
                  <a:srgbClr val="008000"/>
                </a:solidFill>
              </a:rPr>
              <a:t>//</a:t>
            </a:r>
            <a:r>
              <a:rPr lang="zh-CN" altLang="en-US" sz="1400">
                <a:solidFill>
                  <a:srgbClr val="008000"/>
                </a:solidFill>
              </a:rPr>
              <a:t>成员</a:t>
            </a:r>
            <a:r>
              <a:rPr lang="en-US" altLang="zh-CN" sz="1400">
                <a:solidFill>
                  <a:srgbClr val="008000"/>
                </a:solidFill>
              </a:rPr>
              <a:t>position(</a:t>
            </a:r>
            <a:r>
              <a:rPr lang="zh-CN" altLang="en-US" sz="1400">
                <a:solidFill>
                  <a:srgbClr val="008000"/>
                </a:solidFill>
              </a:rPr>
              <a:t>职务</a:t>
            </a:r>
            <a:r>
              <a:rPr lang="en-US" altLang="zh-CN" sz="1400">
                <a:solidFill>
                  <a:srgbClr val="008000"/>
                </a:solidFill>
              </a:rPr>
              <a:t>) </a:t>
            </a:r>
          </a:p>
          <a:p>
            <a:pPr defTabSz="363538" fontAlgn="auto">
              <a:lnSpc>
                <a:spcPct val="120000"/>
              </a:lnSpc>
              <a:spcBef>
                <a:spcPts val="0"/>
              </a:spcBef>
              <a:spcAft>
                <a:spcPts val="0"/>
              </a:spcAft>
              <a:defRPr/>
            </a:pPr>
            <a:r>
              <a:rPr lang="en-US" altLang="zh-CN" sz="1400"/>
              <a:t>	}category;				</a:t>
            </a:r>
            <a:r>
              <a:rPr lang="en-US" altLang="zh-CN" sz="1400">
                <a:solidFill>
                  <a:srgbClr val="008000"/>
                </a:solidFill>
              </a:rPr>
              <a:t>//</a:t>
            </a:r>
            <a:r>
              <a:rPr lang="zh-CN" altLang="en-US" sz="1400">
                <a:solidFill>
                  <a:srgbClr val="008000"/>
                </a:solidFill>
              </a:rPr>
              <a:t>成员</a:t>
            </a:r>
            <a:r>
              <a:rPr lang="en-US" altLang="zh-CN" sz="1400">
                <a:solidFill>
                  <a:srgbClr val="008000"/>
                </a:solidFill>
              </a:rPr>
              <a:t>category</a:t>
            </a:r>
            <a:r>
              <a:rPr lang="zh-CN" altLang="en-US" sz="1400">
                <a:solidFill>
                  <a:srgbClr val="008000"/>
                </a:solidFill>
              </a:rPr>
              <a:t>是共用体变量</a:t>
            </a:r>
          </a:p>
          <a:p>
            <a:pPr defTabSz="363538" fontAlgn="auto">
              <a:lnSpc>
                <a:spcPct val="120000"/>
              </a:lnSpc>
              <a:spcBef>
                <a:spcPts val="0"/>
              </a:spcBef>
              <a:spcAft>
                <a:spcPts val="0"/>
              </a:spcAft>
              <a:defRPr/>
            </a:pPr>
            <a:r>
              <a:rPr lang="en-US" altLang="zh-CN" sz="1400"/>
              <a:t>}person[2];					</a:t>
            </a:r>
            <a:r>
              <a:rPr lang="en-US" altLang="zh-CN" sz="1400">
                <a:solidFill>
                  <a:srgbClr val="008000"/>
                </a:solidFill>
              </a:rPr>
              <a:t>//</a:t>
            </a:r>
            <a:r>
              <a:rPr lang="zh-CN" altLang="en-US" sz="1400">
                <a:solidFill>
                  <a:srgbClr val="008000"/>
                </a:solidFill>
              </a:rPr>
              <a:t>定义结构体数组</a:t>
            </a:r>
            <a:r>
              <a:rPr lang="en-US" altLang="zh-CN" sz="1400">
                <a:solidFill>
                  <a:srgbClr val="008000"/>
                </a:solidFill>
              </a:rPr>
              <a:t>person</a:t>
            </a:r>
            <a:r>
              <a:rPr lang="zh-CN" altLang="en-US" sz="1400">
                <a:solidFill>
                  <a:srgbClr val="008000"/>
                </a:solidFill>
              </a:rPr>
              <a:t>，有两个元素</a:t>
            </a:r>
          </a:p>
        </p:txBody>
      </p:sp>
      <p:sp>
        <p:nvSpPr>
          <p:cNvPr id="71683" name="内容占位符 2"/>
          <p:cNvSpPr>
            <a:spLocks noGrp="1"/>
          </p:cNvSpPr>
          <p:nvPr>
            <p:ph idx="1"/>
          </p:nvPr>
        </p:nvSpPr>
        <p:spPr>
          <a:xfrm>
            <a:off x="477838" y="1112838"/>
            <a:ext cx="1103153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r>
              <a:rPr lang="zh-CN" altLang="en-US" sz="2000" smtClean="0">
                <a:solidFill>
                  <a:schemeClr val="accent1"/>
                </a:solidFill>
              </a:rPr>
              <a:t>有若干个人员的数据，其中有学生和教师。学生的数据中包括： 姓名、号码、性别、职业、班级。教师的数据包括： 姓名、号码、性别、职业、职务。要求用同一个表格来处理。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12">
            <a:extLst>
              <a:ext uri="{FF2B5EF4-FFF2-40B4-BE49-F238E27FC236}"/>
            </a:extLst>
          </p:cNvPr>
          <p:cNvSpPr/>
          <p:nvPr/>
        </p:nvSpPr>
        <p:spPr>
          <a:xfrm>
            <a:off x="271463" y="862013"/>
            <a:ext cx="11109325" cy="583088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i;</a:t>
            </a:r>
          </a:p>
          <a:p>
            <a:pPr defTabSz="363538" fontAlgn="auto">
              <a:lnSpc>
                <a:spcPct val="120000"/>
              </a:lnSpc>
              <a:spcBef>
                <a:spcPts val="0"/>
              </a:spcBef>
              <a:spcAft>
                <a:spcPts val="0"/>
              </a:spcAft>
              <a:defRPr/>
            </a:pPr>
            <a:r>
              <a:rPr lang="en-US" altLang="zh-CN" sz="1400"/>
              <a:t>	for(i=0;i&lt;2;i++)</a:t>
            </a:r>
          </a:p>
          <a:p>
            <a:pPr defTabSz="363538" fontAlgn="auto">
              <a:lnSpc>
                <a:spcPct val="120000"/>
              </a:lnSpc>
              <a:spcBef>
                <a:spcPts val="0"/>
              </a:spcBef>
              <a:spcAft>
                <a:spcPts val="0"/>
              </a:spcAft>
              <a:defRPr/>
            </a:pPr>
            <a:r>
              <a:rPr lang="en-US" altLang="zh-CN" sz="1400"/>
              <a:t>	{	printf("please enter the data of person:\n");</a:t>
            </a:r>
          </a:p>
          <a:p>
            <a:pPr defTabSz="363538" fontAlgn="auto">
              <a:lnSpc>
                <a:spcPct val="120000"/>
              </a:lnSpc>
              <a:spcBef>
                <a:spcPts val="0"/>
              </a:spcBef>
              <a:spcAft>
                <a:spcPts val="0"/>
              </a:spcAft>
              <a:defRPr/>
            </a:pPr>
            <a:r>
              <a:rPr lang="en-US" altLang="zh-CN" sz="1400"/>
              <a:t>		scanf("%d %s %c %c",&amp;person[i].num,person[i].name,&amp;person[i].sex,&amp;person[i].job);		</a:t>
            </a:r>
            <a:r>
              <a:rPr lang="en-US" altLang="zh-CN" sz="1400">
                <a:solidFill>
                  <a:srgbClr val="008000"/>
                </a:solidFill>
              </a:rPr>
              <a:t>//</a:t>
            </a:r>
            <a:r>
              <a:rPr lang="zh-CN" altLang="en-US" sz="1400">
                <a:solidFill>
                  <a:srgbClr val="008000"/>
                </a:solidFill>
              </a:rPr>
              <a:t>输入前</a:t>
            </a:r>
            <a:r>
              <a:rPr lang="en-US" altLang="zh-CN" sz="1400">
                <a:solidFill>
                  <a:srgbClr val="008000"/>
                </a:solidFill>
              </a:rPr>
              <a:t>4</a:t>
            </a:r>
            <a:r>
              <a:rPr lang="zh-CN" altLang="en-US" sz="1400">
                <a:solidFill>
                  <a:srgbClr val="008000"/>
                </a:solidFill>
              </a:rPr>
              <a:t>项</a:t>
            </a:r>
          </a:p>
          <a:p>
            <a:pPr defTabSz="363538" fontAlgn="auto">
              <a:lnSpc>
                <a:spcPct val="120000"/>
              </a:lnSpc>
              <a:spcBef>
                <a:spcPts val="0"/>
              </a:spcBef>
              <a:spcAft>
                <a:spcPts val="0"/>
              </a:spcAft>
              <a:defRPr/>
            </a:pPr>
            <a:r>
              <a:rPr lang="zh-CN" altLang="en-US" sz="1400"/>
              <a:t>		</a:t>
            </a:r>
            <a:r>
              <a:rPr lang="en-US" altLang="zh-CN" sz="1400"/>
              <a:t>if(person[i].job=='s')</a:t>
            </a:r>
          </a:p>
          <a:p>
            <a:pPr defTabSz="363538" fontAlgn="auto">
              <a:lnSpc>
                <a:spcPct val="120000"/>
              </a:lnSpc>
              <a:spcBef>
                <a:spcPts val="0"/>
              </a:spcBef>
              <a:spcAft>
                <a:spcPts val="0"/>
              </a:spcAft>
              <a:defRPr/>
            </a:pPr>
            <a:r>
              <a:rPr lang="en-US" altLang="zh-CN" sz="1400"/>
              <a:t>			scanf("%d",&amp;person[i].category.clas);										</a:t>
            </a:r>
            <a:r>
              <a:rPr lang="en-US" altLang="zh-CN" sz="1400">
                <a:solidFill>
                  <a:srgbClr val="008000"/>
                </a:solidFill>
              </a:rPr>
              <a:t>//</a:t>
            </a:r>
            <a:r>
              <a:rPr lang="zh-CN" altLang="en-US" sz="1400">
                <a:solidFill>
                  <a:srgbClr val="008000"/>
                </a:solidFill>
              </a:rPr>
              <a:t>如是学生，输入班级</a:t>
            </a:r>
          </a:p>
          <a:p>
            <a:pPr defTabSz="363538" fontAlgn="auto">
              <a:lnSpc>
                <a:spcPct val="120000"/>
              </a:lnSpc>
              <a:spcBef>
                <a:spcPts val="0"/>
              </a:spcBef>
              <a:spcAft>
                <a:spcPts val="0"/>
              </a:spcAft>
              <a:defRPr/>
            </a:pPr>
            <a:r>
              <a:rPr lang="zh-CN" altLang="en-US" sz="1400"/>
              <a:t>		</a:t>
            </a:r>
            <a:r>
              <a:rPr lang="en-US" altLang="zh-CN" sz="1400"/>
              <a:t>else if(person[i].job=='t')</a:t>
            </a:r>
          </a:p>
          <a:p>
            <a:pPr defTabSz="363538" fontAlgn="auto">
              <a:lnSpc>
                <a:spcPct val="120000"/>
              </a:lnSpc>
              <a:spcBef>
                <a:spcPts val="0"/>
              </a:spcBef>
              <a:spcAft>
                <a:spcPts val="0"/>
              </a:spcAft>
              <a:defRPr/>
            </a:pPr>
            <a:r>
              <a:rPr lang="en-US" altLang="zh-CN" sz="1400"/>
              <a:t>			scanf("%s",person[i].category.position);										</a:t>
            </a:r>
            <a:r>
              <a:rPr lang="en-US" altLang="zh-CN" sz="1400">
                <a:solidFill>
                  <a:srgbClr val="008000"/>
                </a:solidFill>
              </a:rPr>
              <a:t>//</a:t>
            </a:r>
            <a:r>
              <a:rPr lang="zh-CN" altLang="en-US" sz="1400">
                <a:solidFill>
                  <a:srgbClr val="008000"/>
                </a:solidFill>
              </a:rPr>
              <a:t>如是教师，输入职务</a:t>
            </a:r>
          </a:p>
          <a:p>
            <a:pPr defTabSz="363538" fontAlgn="auto">
              <a:lnSpc>
                <a:spcPct val="120000"/>
              </a:lnSpc>
              <a:spcBef>
                <a:spcPts val="0"/>
              </a:spcBef>
              <a:spcAft>
                <a:spcPts val="0"/>
              </a:spcAft>
              <a:defRPr/>
            </a:pPr>
            <a:r>
              <a:rPr lang="zh-CN" altLang="en-US" sz="1400"/>
              <a:t>		</a:t>
            </a:r>
            <a:r>
              <a:rPr lang="en-US" altLang="zh-CN" sz="1400"/>
              <a:t>else</a:t>
            </a:r>
          </a:p>
          <a:p>
            <a:pPr defTabSz="363538" fontAlgn="auto">
              <a:lnSpc>
                <a:spcPct val="120000"/>
              </a:lnSpc>
              <a:spcBef>
                <a:spcPts val="0"/>
              </a:spcBef>
              <a:spcAft>
                <a:spcPts val="0"/>
              </a:spcAft>
              <a:defRPr/>
            </a:pPr>
            <a:r>
              <a:rPr lang="en-US" altLang="zh-CN" sz="1400"/>
              <a:t>			printf("Input error!");													</a:t>
            </a:r>
            <a:r>
              <a:rPr lang="en-US" altLang="zh-CN" sz="1400">
                <a:solidFill>
                  <a:srgbClr val="008000"/>
                </a:solidFill>
              </a:rPr>
              <a:t>//</a:t>
            </a:r>
            <a:r>
              <a:rPr lang="zh-CN" altLang="en-US" sz="1400">
                <a:solidFill>
                  <a:srgbClr val="008000"/>
                </a:solidFill>
              </a:rPr>
              <a:t>如</a:t>
            </a:r>
            <a:r>
              <a:rPr lang="en-US" altLang="zh-CN" sz="1400">
                <a:solidFill>
                  <a:srgbClr val="008000"/>
                </a:solidFill>
              </a:rPr>
              <a:t>job</a:t>
            </a:r>
            <a:r>
              <a:rPr lang="zh-CN" altLang="en-US" sz="1400">
                <a:solidFill>
                  <a:srgbClr val="008000"/>
                </a:solidFill>
              </a:rPr>
              <a:t>不是</a:t>
            </a:r>
            <a:r>
              <a:rPr lang="en-US" altLang="zh-CN" sz="1400">
                <a:solidFill>
                  <a:srgbClr val="008000"/>
                </a:solidFill>
              </a:rPr>
              <a:t>'s'</a:t>
            </a:r>
            <a:r>
              <a:rPr lang="zh-CN" altLang="en-US" sz="1400">
                <a:solidFill>
                  <a:srgbClr val="008000"/>
                </a:solidFill>
              </a:rPr>
              <a:t>和</a:t>
            </a:r>
            <a:r>
              <a:rPr lang="en-US" altLang="zh-CN" sz="1400">
                <a:solidFill>
                  <a:srgbClr val="008000"/>
                </a:solidFill>
              </a:rPr>
              <a:t>'t'</a:t>
            </a:r>
            <a:r>
              <a:rPr lang="zh-CN" altLang="en-US" sz="1400">
                <a:solidFill>
                  <a:srgbClr val="008000"/>
                </a:solidFill>
              </a:rPr>
              <a:t>，显示“输入错误”</a:t>
            </a:r>
          </a:p>
          <a:p>
            <a:pPr defTabSz="363538" fontAlgn="auto">
              <a:lnSpc>
                <a:spcPct val="120000"/>
              </a:lnSpc>
              <a:spcBef>
                <a:spcPts val="0"/>
              </a:spcBef>
              <a:spcAft>
                <a:spcPts val="0"/>
              </a:spcAft>
              <a:defRPr/>
            </a:pPr>
            <a:r>
              <a:rPr lang="zh-CN" altLang="en-US" sz="1400"/>
              <a:t>	</a:t>
            </a:r>
            <a:r>
              <a:rPr lang="en-US" altLang="zh-CN" sz="1400"/>
              <a:t>}</a:t>
            </a:r>
          </a:p>
          <a:p>
            <a:pPr defTabSz="363538" fontAlgn="auto">
              <a:lnSpc>
                <a:spcPct val="120000"/>
              </a:lnSpc>
              <a:spcBef>
                <a:spcPts val="0"/>
              </a:spcBef>
              <a:spcAft>
                <a:spcPts val="0"/>
              </a:spcAft>
              <a:defRPr/>
            </a:pPr>
            <a:r>
              <a:rPr lang="en-US" altLang="zh-CN" sz="1400"/>
              <a:t>	printf("\n");</a:t>
            </a:r>
          </a:p>
          <a:p>
            <a:pPr defTabSz="363538" fontAlgn="auto">
              <a:lnSpc>
                <a:spcPct val="120000"/>
              </a:lnSpc>
              <a:spcBef>
                <a:spcPts val="0"/>
              </a:spcBef>
              <a:spcAft>
                <a:spcPts val="0"/>
              </a:spcAft>
              <a:defRPr/>
            </a:pPr>
            <a:r>
              <a:rPr lang="en-US" altLang="zh-CN" sz="1400"/>
              <a:t>	printf("No.namesex job class/position\n");</a:t>
            </a:r>
          </a:p>
          <a:p>
            <a:pPr defTabSz="363538" fontAlgn="auto">
              <a:lnSpc>
                <a:spcPct val="120000"/>
              </a:lnSpc>
              <a:spcBef>
                <a:spcPts val="0"/>
              </a:spcBef>
              <a:spcAft>
                <a:spcPts val="0"/>
              </a:spcAft>
              <a:defRPr/>
            </a:pPr>
            <a:r>
              <a:rPr lang="en-US" altLang="zh-CN" sz="1400"/>
              <a:t>	for(i=0;i&lt;2;i++)</a:t>
            </a:r>
          </a:p>
          <a:p>
            <a:pPr defTabSz="363538" fontAlgn="auto">
              <a:lnSpc>
                <a:spcPct val="120000"/>
              </a:lnSpc>
              <a:spcBef>
                <a:spcPts val="0"/>
              </a:spcBef>
              <a:spcAft>
                <a:spcPts val="0"/>
              </a:spcAft>
              <a:defRPr/>
            </a:pPr>
            <a:r>
              <a:rPr lang="en-US" altLang="zh-CN" sz="1400"/>
              <a:t>	{	if (person[i].job=='s')														</a:t>
            </a:r>
            <a:r>
              <a:rPr lang="en-US" altLang="zh-CN" sz="1400">
                <a:solidFill>
                  <a:srgbClr val="008000"/>
                </a:solidFill>
              </a:rPr>
              <a:t>//</a:t>
            </a:r>
            <a:r>
              <a:rPr lang="zh-CN" altLang="en-US" sz="1400">
                <a:solidFill>
                  <a:srgbClr val="008000"/>
                </a:solidFill>
              </a:rPr>
              <a:t>若是学生</a:t>
            </a:r>
          </a:p>
          <a:p>
            <a:pPr defTabSz="363538" fontAlgn="auto">
              <a:lnSpc>
                <a:spcPct val="120000"/>
              </a:lnSpc>
              <a:spcBef>
                <a:spcPts val="0"/>
              </a:spcBef>
              <a:spcAft>
                <a:spcPts val="0"/>
              </a:spcAft>
              <a:defRPr/>
            </a:pPr>
            <a:r>
              <a:rPr lang="zh-CN" altLang="en-US" sz="1400"/>
              <a:t>			</a:t>
            </a:r>
            <a:r>
              <a:rPr lang="en-US" altLang="zh-CN" sz="1400"/>
              <a:t>printf("%-6d%-10s%-4c%-4c%-10d\n",person[i].num,person[i].name,person[i].sex,person[i].job,person[i].category.clas);</a:t>
            </a:r>
          </a:p>
          <a:p>
            <a:pPr defTabSz="363538" fontAlgn="auto">
              <a:lnSpc>
                <a:spcPct val="120000"/>
              </a:lnSpc>
              <a:spcBef>
                <a:spcPts val="0"/>
              </a:spcBef>
              <a:spcAft>
                <a:spcPts val="0"/>
              </a:spcAft>
              <a:defRPr/>
            </a:pPr>
            <a:r>
              <a:rPr lang="en-US" altLang="zh-CN" sz="1400"/>
              <a:t>		else																		</a:t>
            </a:r>
            <a:r>
              <a:rPr lang="en-US" altLang="zh-CN" sz="1400">
                <a:solidFill>
                  <a:srgbClr val="008000"/>
                </a:solidFill>
              </a:rPr>
              <a:t>//</a:t>
            </a:r>
            <a:r>
              <a:rPr lang="zh-CN" altLang="en-US" sz="1400">
                <a:solidFill>
                  <a:srgbClr val="008000"/>
                </a:solidFill>
              </a:rPr>
              <a:t>若是教师</a:t>
            </a:r>
          </a:p>
          <a:p>
            <a:pPr defTabSz="363538" fontAlgn="auto">
              <a:lnSpc>
                <a:spcPct val="120000"/>
              </a:lnSpc>
              <a:spcBef>
                <a:spcPts val="0"/>
              </a:spcBef>
              <a:spcAft>
                <a:spcPts val="0"/>
              </a:spcAft>
              <a:defRPr/>
            </a:pPr>
            <a:r>
              <a:rPr lang="zh-CN" altLang="en-US" sz="1400"/>
              <a:t>			</a:t>
            </a:r>
            <a:r>
              <a:rPr lang="en-US" altLang="zh-CN" sz="1400"/>
              <a:t>printf("%-6d%-10s%-4c%-4c%-10s\n",person[i].num, person[i].name,person[i].sex,person[i].job,person[i].category.position);</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dirty="0"/>
          </a:p>
        </p:txBody>
      </p:sp>
      <p:pic>
        <p:nvPicPr>
          <p:cNvPr id="73730" name="图片 4"/>
          <p:cNvPicPr>
            <a:picLocks noChangeAspect="1"/>
          </p:cNvPicPr>
          <p:nvPr/>
        </p:nvPicPr>
        <p:blipFill>
          <a:blip r:embed="rId3"/>
          <a:srcRect/>
          <a:stretch>
            <a:fillRect/>
          </a:stretch>
        </p:blipFill>
        <p:spPr bwMode="auto">
          <a:xfrm>
            <a:off x="8307388" y="219075"/>
            <a:ext cx="3448050" cy="17240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ctrTitle"/>
          </p:nvPr>
        </p:nvSpPr>
        <p:spPr/>
        <p:txBody>
          <a:bodyPr/>
          <a:lstStyle/>
          <a:p>
            <a:r>
              <a:rPr lang="zh-CN" altLang="en-US" smtClean="0"/>
              <a:t>使用枚举类型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a:xfrm>
            <a:off x="681038" y="0"/>
            <a:ext cx="10515600" cy="1325563"/>
          </a:xfrm>
        </p:spPr>
        <p:txBody>
          <a:bodyPr/>
          <a:lstStyle/>
          <a:p>
            <a:r>
              <a:rPr lang="zh-CN" altLang="en-US" smtClean="0"/>
              <a:t>使用枚举类型</a:t>
            </a:r>
          </a:p>
        </p:txBody>
      </p:sp>
      <p:sp>
        <p:nvSpPr>
          <p:cNvPr id="4" name="矩形 3"/>
          <p:cNvSpPr/>
          <p:nvPr/>
        </p:nvSpPr>
        <p:spPr>
          <a:xfrm>
            <a:off x="769938" y="1046163"/>
            <a:ext cx="4716462"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err="1"/>
              <a:t>enum</a:t>
            </a:r>
            <a:r>
              <a:rPr lang="en-US" altLang="zh-CN" sz="2400" b="1" dirty="0"/>
              <a:t> [</a:t>
            </a:r>
            <a:r>
              <a:rPr lang="zh-CN" altLang="en-US" sz="2400" b="1" dirty="0"/>
              <a:t>枚举名</a:t>
            </a:r>
            <a:r>
              <a:rPr lang="en-US" altLang="zh-CN" sz="2400" b="1" dirty="0"/>
              <a:t>]{</a:t>
            </a:r>
            <a:r>
              <a:rPr lang="zh-CN" altLang="en-US" sz="2400" b="1" dirty="0"/>
              <a:t>枚举元素列表</a:t>
            </a:r>
            <a:r>
              <a:rPr lang="en-US" altLang="zh-CN" sz="2400" b="1" dirty="0"/>
              <a:t>};</a:t>
            </a:r>
            <a:endParaRPr lang="zh-CN" altLang="en-US" sz="2400" b="1" dirty="0"/>
          </a:p>
        </p:txBody>
      </p:sp>
      <p:sp>
        <p:nvSpPr>
          <p:cNvPr id="5" name="圆角矩形 4"/>
          <p:cNvSpPr/>
          <p:nvPr/>
        </p:nvSpPr>
        <p:spPr>
          <a:xfrm>
            <a:off x="5684838" y="1046163"/>
            <a:ext cx="5608637"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a:solidFill>
                  <a:schemeClr val="tx1"/>
                </a:solidFill>
              </a:rPr>
              <a:t>enum Weekday{sun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a:solidFill>
                  <a:schemeClr val="tx1"/>
                </a:solidFill>
              </a:rPr>
              <a:t>sat};</a:t>
            </a:r>
            <a:endParaRPr lang="zh-CN" altLang="en-US">
              <a:solidFill>
                <a:srgbClr val="008000"/>
              </a:solidFill>
            </a:endParaRPr>
          </a:p>
        </p:txBody>
      </p:sp>
      <p:sp>
        <p:nvSpPr>
          <p:cNvPr id="6" name="MH_Desc_1"/>
          <p:cNvSpPr/>
          <p:nvPr>
            <p:custDataLst>
              <p:tags r:id="rId1"/>
            </p:custDataLst>
          </p:nvPr>
        </p:nvSpPr>
        <p:spPr>
          <a:xfrm>
            <a:off x="769938" y="1731963"/>
            <a:ext cx="10523537" cy="46878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如果一个变量只有几种可能的值，则可以定义为</a:t>
            </a:r>
            <a:r>
              <a:rPr lang="zh-CN" altLang="en-US" b="1">
                <a:solidFill>
                  <a:schemeClr val="tx1"/>
                </a:solidFill>
              </a:rPr>
              <a:t>枚举</a:t>
            </a:r>
            <a:r>
              <a:rPr lang="en-US" altLang="zh-CN">
                <a:solidFill>
                  <a:schemeClr val="tx1"/>
                </a:solidFill>
              </a:rPr>
              <a:t>(enumeration)</a:t>
            </a:r>
            <a:r>
              <a:rPr lang="zh-CN" altLang="en-US" b="1">
                <a:solidFill>
                  <a:schemeClr val="tx1"/>
                </a:solidFill>
              </a:rPr>
              <a:t>类型</a:t>
            </a:r>
            <a:r>
              <a:rPr lang="zh-CN" altLang="en-US">
                <a:solidFill>
                  <a:schemeClr val="tx1"/>
                </a:solidFill>
              </a:rPr>
              <a:t>，所谓“枚举”就是指把可能的值一一列举出来，变量的值只限于列举出来的值的范围内。</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声明枚举类型用</a:t>
            </a:r>
            <a:r>
              <a:rPr lang="en-US" altLang="zh-CN">
                <a:solidFill>
                  <a:schemeClr val="tx1"/>
                </a:solidFill>
              </a:rPr>
              <a:t>enum</a:t>
            </a:r>
            <a:r>
              <a:rPr lang="zh-CN" altLang="en-US">
                <a:solidFill>
                  <a:schemeClr val="tx1"/>
                </a:solidFill>
              </a:rPr>
              <a:t>开头。花括号中的</a:t>
            </a:r>
            <a:r>
              <a:rPr lang="en-US" altLang="zh-CN">
                <a:solidFill>
                  <a:schemeClr val="tx1"/>
                </a:solidFill>
              </a:rPr>
              <a:t>sun,mon,…,sat</a:t>
            </a:r>
          </a:p>
          <a:p>
            <a:pPr algn="just" fontAlgn="auto">
              <a:lnSpc>
                <a:spcPct val="150000"/>
              </a:lnSpc>
              <a:spcBef>
                <a:spcPts val="0"/>
              </a:spcBef>
              <a:spcAft>
                <a:spcPts val="0"/>
              </a:spcAft>
              <a:defRPr/>
            </a:pPr>
            <a:r>
              <a:rPr lang="zh-CN" altLang="en-US">
                <a:solidFill>
                  <a:schemeClr val="tx1"/>
                </a:solidFill>
              </a:rPr>
              <a:t>称为</a:t>
            </a:r>
            <a:r>
              <a:rPr lang="zh-CN" altLang="en-US" b="1">
                <a:solidFill>
                  <a:schemeClr val="tx1"/>
                </a:solidFill>
              </a:rPr>
              <a:t>枚举元素</a:t>
            </a:r>
            <a:r>
              <a:rPr lang="zh-CN" altLang="en-US">
                <a:solidFill>
                  <a:schemeClr val="tx1"/>
                </a:solidFill>
              </a:rPr>
              <a:t>或</a:t>
            </a:r>
            <a:r>
              <a:rPr lang="zh-CN" altLang="en-US" b="1">
                <a:solidFill>
                  <a:schemeClr val="tx1"/>
                </a:solidFill>
              </a:rPr>
              <a:t>枚举常量</a:t>
            </a:r>
            <a:r>
              <a:rPr lang="zh-CN" altLang="en-US">
                <a:solidFill>
                  <a:schemeClr val="tx1"/>
                </a:solidFill>
              </a:rPr>
              <a:t>。</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也可以不声明有名字的枚举类型，而直接定义枚举变量：</a:t>
            </a: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marL="342900" indent="-342900" algn="just" fontAlgn="auto">
              <a:lnSpc>
                <a:spcPct val="150000"/>
              </a:lnSpc>
              <a:spcBef>
                <a:spcPts val="0"/>
              </a:spcBef>
              <a:spcAft>
                <a:spcPts val="0"/>
              </a:spcAft>
              <a:buFontTx/>
              <a:buAutoNum type="arabicParenBoth"/>
              <a:defRPr/>
            </a:pPr>
            <a:r>
              <a:rPr lang="en-US" altLang="zh-CN">
                <a:solidFill>
                  <a:schemeClr val="tx1"/>
                </a:solidFill>
              </a:rPr>
              <a:t>C</a:t>
            </a:r>
            <a:r>
              <a:rPr lang="zh-CN" altLang="en-US">
                <a:solidFill>
                  <a:schemeClr val="tx1"/>
                </a:solidFill>
              </a:rPr>
              <a:t>编译对枚举类型的枚举元素按常量处理，故称枚举常量。不要因为它们是标识符</a:t>
            </a:r>
            <a:r>
              <a:rPr lang="en-US" altLang="zh-CN">
                <a:solidFill>
                  <a:schemeClr val="tx1"/>
                </a:solidFill>
              </a:rPr>
              <a:t>(</a:t>
            </a:r>
            <a:r>
              <a:rPr lang="zh-CN" altLang="en-US">
                <a:solidFill>
                  <a:schemeClr val="tx1"/>
                </a:solidFill>
              </a:rPr>
              <a:t>有名字</a:t>
            </a:r>
            <a:r>
              <a:rPr lang="en-US" altLang="zh-CN">
                <a:solidFill>
                  <a:schemeClr val="tx1"/>
                </a:solidFill>
              </a:rPr>
              <a:t>)</a:t>
            </a:r>
            <a:r>
              <a:rPr lang="zh-CN" altLang="en-US">
                <a:solidFill>
                  <a:schemeClr val="tx1"/>
                </a:solidFill>
              </a:rPr>
              <a:t>而把它们看作变量，不能对它们赋值。</a:t>
            </a:r>
            <a:endParaRPr lang="en-US" altLang="zh-CN">
              <a:solidFill>
                <a:schemeClr val="tx1"/>
              </a:solidFill>
            </a:endParaRPr>
          </a:p>
          <a:p>
            <a:pPr marL="342900" indent="-342900" algn="just" fontAlgn="auto">
              <a:lnSpc>
                <a:spcPct val="150000"/>
              </a:lnSpc>
              <a:spcBef>
                <a:spcPts val="0"/>
              </a:spcBef>
              <a:spcAft>
                <a:spcPts val="0"/>
              </a:spcAft>
              <a:buFontTx/>
              <a:buAutoNum type="arabicParenBoth"/>
              <a:defRPr/>
            </a:pPr>
            <a:r>
              <a:rPr lang="zh-CN" altLang="en-US">
                <a:solidFill>
                  <a:schemeClr val="tx1"/>
                </a:solidFill>
              </a:rPr>
              <a:t>每一个枚举元素都代表一个整数，</a:t>
            </a:r>
            <a:r>
              <a:rPr lang="en-US" altLang="zh-CN">
                <a:solidFill>
                  <a:schemeClr val="tx1"/>
                </a:solidFill>
              </a:rPr>
              <a:t>C</a:t>
            </a:r>
            <a:r>
              <a:rPr lang="zh-CN" altLang="en-US">
                <a:solidFill>
                  <a:schemeClr val="tx1"/>
                </a:solidFill>
              </a:rPr>
              <a:t>语言编译按定义时的顺序默认它们的值为</a:t>
            </a:r>
            <a:r>
              <a:rPr lang="en-US" altLang="zh-CN">
                <a:solidFill>
                  <a:schemeClr val="tx1"/>
                </a:solidFill>
              </a:rPr>
              <a:t>0,1,2,3,4,5…</a:t>
            </a:r>
            <a:r>
              <a:rPr lang="zh-CN" altLang="en-US">
                <a:solidFill>
                  <a:schemeClr val="tx1"/>
                </a:solidFill>
              </a:rPr>
              <a:t>。也可以在定义枚举类型时显式地指定枚举元素的数值。</a:t>
            </a:r>
            <a:endParaRPr lang="en-US" altLang="zh-CN">
              <a:solidFill>
                <a:schemeClr val="tx1"/>
              </a:solidFill>
            </a:endParaRPr>
          </a:p>
          <a:p>
            <a:pPr marL="342900" indent="-342900" algn="just" fontAlgn="auto">
              <a:lnSpc>
                <a:spcPct val="150000"/>
              </a:lnSpc>
              <a:spcBef>
                <a:spcPts val="0"/>
              </a:spcBef>
              <a:spcAft>
                <a:spcPts val="0"/>
              </a:spcAft>
              <a:buFontTx/>
              <a:buAutoNum type="arabicParenBoth"/>
              <a:defRPr/>
            </a:pPr>
            <a:r>
              <a:rPr lang="zh-CN" altLang="en-US">
                <a:solidFill>
                  <a:schemeClr val="tx1"/>
                </a:solidFill>
              </a:rPr>
              <a:t>枚举元素可以用来作判断比较。枚举元素的比较规则是按其在初始化时指定的整数来进行比较的。</a:t>
            </a:r>
            <a:endParaRPr lang="en-US" altLang="zh-CN">
              <a:solidFill>
                <a:schemeClr val="tx1"/>
              </a:solidFill>
            </a:endParaRPr>
          </a:p>
        </p:txBody>
      </p:sp>
      <p:sp>
        <p:nvSpPr>
          <p:cNvPr id="7" name="圆角矩形 6"/>
          <p:cNvSpPr/>
          <p:nvPr/>
        </p:nvSpPr>
        <p:spPr>
          <a:xfrm>
            <a:off x="6872288" y="2259013"/>
            <a:ext cx="3802062" cy="1268412"/>
          </a:xfrm>
          <a:prstGeom prst="roundRect">
            <a:avLst>
              <a:gd name="adj" fmla="val 4935"/>
            </a:avLst>
          </a:prstGeom>
        </p:spPr>
        <p:style>
          <a:lnRef idx="2">
            <a:schemeClr val="accent1"/>
          </a:lnRef>
          <a:fillRef idx="1">
            <a:schemeClr val="lt1"/>
          </a:fillRef>
          <a:effectRef idx="0">
            <a:schemeClr val="accent1"/>
          </a:effectRef>
          <a:fontRef idx="minor">
            <a:schemeClr val="dk1"/>
          </a:fontRef>
        </p:style>
        <p:txBody>
          <a:bodyPr/>
          <a:lstStyle/>
          <a:p>
            <a:pPr defTabSz="363538" fontAlgn="auto">
              <a:spcBef>
                <a:spcPts val="0"/>
              </a:spcBef>
              <a:spcAft>
                <a:spcPts val="0"/>
              </a:spcAft>
              <a:defRPr/>
            </a:pPr>
            <a:r>
              <a:rPr lang="en-US" altLang="zh-CN">
                <a:solidFill>
                  <a:schemeClr val="tx1"/>
                </a:solidFill>
              </a:rPr>
              <a:t>enum Weekday workday,weekend;</a:t>
            </a:r>
          </a:p>
          <a:p>
            <a:pPr defTabSz="363538" fontAlgn="auto">
              <a:spcBef>
                <a:spcPts val="0"/>
              </a:spcBef>
              <a:spcAft>
                <a:spcPts val="0"/>
              </a:spcAft>
              <a:defRPr/>
            </a:pPr>
            <a:endParaRPr lang="en-US" altLang="zh-CN">
              <a:solidFill>
                <a:schemeClr val="tx1"/>
              </a:solidFill>
            </a:endParaRPr>
          </a:p>
          <a:p>
            <a:pPr defTabSz="363538" fontAlgn="auto">
              <a:spcBef>
                <a:spcPts val="0"/>
              </a:spcBef>
              <a:spcAft>
                <a:spcPts val="0"/>
              </a:spcAft>
              <a:defRPr/>
            </a:pPr>
            <a:endParaRPr lang="en-US" altLang="zh-CN">
              <a:solidFill>
                <a:schemeClr val="tx1"/>
              </a:solidFill>
            </a:endParaRPr>
          </a:p>
          <a:p>
            <a:pPr defTabSz="363538" fontAlgn="auto">
              <a:spcBef>
                <a:spcPts val="0"/>
              </a:spcBef>
              <a:spcAft>
                <a:spcPts val="0"/>
              </a:spcAft>
              <a:defRPr/>
            </a:pPr>
            <a:r>
              <a:rPr lang="en-US" altLang="zh-CN">
                <a:solidFill>
                  <a:schemeClr val="tx1"/>
                </a:solidFill>
              </a:rPr>
              <a:t>    </a:t>
            </a:r>
            <a:r>
              <a:rPr lang="zh-CN" altLang="en-US">
                <a:solidFill>
                  <a:schemeClr val="tx1"/>
                </a:solidFill>
              </a:rPr>
              <a:t>枚举类型</a:t>
            </a:r>
            <a:r>
              <a:rPr lang="en-US" altLang="zh-CN">
                <a:solidFill>
                  <a:schemeClr val="tx1"/>
                </a:solidFill>
              </a:rPr>
              <a:t>		  </a:t>
            </a:r>
            <a:r>
              <a:rPr lang="zh-CN" altLang="en-US">
                <a:solidFill>
                  <a:schemeClr val="tx1"/>
                </a:solidFill>
              </a:rPr>
              <a:t>枚举变量</a:t>
            </a:r>
            <a:endParaRPr lang="en-US" altLang="zh-CN">
              <a:solidFill>
                <a:schemeClr val="tx1"/>
              </a:solidFill>
            </a:endParaRPr>
          </a:p>
        </p:txBody>
      </p:sp>
      <p:cxnSp>
        <p:nvCxnSpPr>
          <p:cNvPr id="8" name="直接连接符 7"/>
          <p:cNvCxnSpPr/>
          <p:nvPr/>
        </p:nvCxnSpPr>
        <p:spPr>
          <a:xfrm>
            <a:off x="7672388" y="2632075"/>
            <a:ext cx="0" cy="4381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8975725" y="2622550"/>
            <a:ext cx="963613" cy="198438"/>
          </a:xfrm>
          <a:custGeom>
            <a:avLst/>
            <a:gdLst>
              <a:gd name="connsiteX0" fmla="*/ 0 w 964096"/>
              <a:gd name="connsiteY0" fmla="*/ 0 h 198783"/>
              <a:gd name="connsiteX1" fmla="*/ 0 w 964096"/>
              <a:gd name="connsiteY1" fmla="*/ 198783 h 198783"/>
              <a:gd name="connsiteX2" fmla="*/ 964096 w 964096"/>
              <a:gd name="connsiteY2" fmla="*/ 198783 h 198783"/>
              <a:gd name="connsiteX3" fmla="*/ 964096 w 964096"/>
              <a:gd name="connsiteY3" fmla="*/ 9939 h 198783"/>
            </a:gdLst>
            <a:ahLst/>
            <a:cxnLst>
              <a:cxn ang="0">
                <a:pos x="connsiteX0" y="connsiteY0"/>
              </a:cxn>
              <a:cxn ang="0">
                <a:pos x="connsiteX1" y="connsiteY1"/>
              </a:cxn>
              <a:cxn ang="0">
                <a:pos x="connsiteX2" y="connsiteY2"/>
              </a:cxn>
              <a:cxn ang="0">
                <a:pos x="connsiteX3" y="connsiteY3"/>
              </a:cxn>
            </a:cxnLst>
            <a:rect l="l" t="t" r="r" b="b"/>
            <a:pathLst>
              <a:path w="964096" h="198783">
                <a:moveTo>
                  <a:pt x="0" y="0"/>
                </a:moveTo>
                <a:lnTo>
                  <a:pt x="0" y="198783"/>
                </a:lnTo>
                <a:lnTo>
                  <a:pt x="964096" y="198783"/>
                </a:lnTo>
                <a:lnTo>
                  <a:pt x="964096" y="9939"/>
                </a:ln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cxnSp>
        <p:nvCxnSpPr>
          <p:cNvPr id="12" name="直接连接符 11"/>
          <p:cNvCxnSpPr/>
          <p:nvPr/>
        </p:nvCxnSpPr>
        <p:spPr>
          <a:xfrm>
            <a:off x="9421813" y="2820988"/>
            <a:ext cx="0" cy="2492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869950" y="3841750"/>
            <a:ext cx="7716838" cy="425450"/>
          </a:xfrm>
          <a:prstGeom prst="roundRect">
            <a:avLst>
              <a:gd name="adj" fmla="val 12734"/>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a:solidFill>
                  <a:schemeClr val="tx1"/>
                </a:solidFill>
              </a:rPr>
              <a:t>enum {sun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a:solidFill>
                  <a:schemeClr val="tx1"/>
                </a:solidFill>
              </a:rPr>
              <a:t>sat}workday,weekend;</a:t>
            </a:r>
            <a:endParaRPr lang="zh-CN" altLang="en-US">
              <a:solidFill>
                <a:srgbClr val="008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smtClean="0"/>
              <a:t>自己建立结构体类型</a:t>
            </a:r>
          </a:p>
        </p:txBody>
      </p:sp>
      <p:sp>
        <p:nvSpPr>
          <p:cNvPr id="6" name="MH_Desc_1"/>
          <p:cNvSpPr/>
          <p:nvPr>
            <p:custDataLst>
              <p:tags r:id="rId1"/>
            </p:custDataLst>
          </p:nvPr>
        </p:nvSpPr>
        <p:spPr>
          <a:xfrm>
            <a:off x="927100" y="1381125"/>
            <a:ext cx="10523538" cy="48831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en-US" altLang="zh-CN">
                <a:solidFill>
                  <a:schemeClr val="tx1"/>
                </a:solidFill>
              </a:rPr>
              <a:t>(1) </a:t>
            </a:r>
            <a:r>
              <a:rPr lang="zh-CN" altLang="en-US">
                <a:solidFill>
                  <a:schemeClr val="tx1"/>
                </a:solidFill>
              </a:rPr>
              <a:t>结构体类型并非只有一种，而是可以设计出许多种结构体类型，各自包含不同的成员。</a:t>
            </a:r>
          </a:p>
          <a:p>
            <a:pPr algn="just" fontAlgn="auto">
              <a:lnSpc>
                <a:spcPct val="150000"/>
              </a:lnSpc>
              <a:spcBef>
                <a:spcPts val="0"/>
              </a:spcBef>
              <a:spcAft>
                <a:spcPts val="0"/>
              </a:spcAft>
              <a:defRPr/>
            </a:pPr>
            <a:r>
              <a:rPr lang="en-US" altLang="zh-CN">
                <a:solidFill>
                  <a:schemeClr val="tx1"/>
                </a:solidFill>
              </a:rPr>
              <a:t>(2) </a:t>
            </a:r>
            <a:r>
              <a:rPr lang="zh-CN" altLang="en-US">
                <a:solidFill>
                  <a:schemeClr val="tx1"/>
                </a:solidFill>
              </a:rPr>
              <a:t>成员可以属于另一个结构体类型。</a:t>
            </a: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p:txBody>
      </p:sp>
      <p:sp>
        <p:nvSpPr>
          <p:cNvPr id="12" name="圆角矩形 11"/>
          <p:cNvSpPr/>
          <p:nvPr/>
        </p:nvSpPr>
        <p:spPr>
          <a:xfrm>
            <a:off x="4975225" y="2706688"/>
            <a:ext cx="6103938" cy="13223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a:solidFill>
                  <a:schemeClr val="tx1"/>
                </a:solidFill>
              </a:rPr>
              <a:t>struct Date				</a:t>
            </a:r>
            <a:r>
              <a:rPr lang="en-US" altLang="zh-CN" sz="1600">
                <a:solidFill>
                  <a:srgbClr val="008000"/>
                </a:solidFill>
              </a:rPr>
              <a:t>//</a:t>
            </a:r>
            <a:r>
              <a:rPr lang="zh-CN" altLang="en-US" sz="1600">
                <a:solidFill>
                  <a:srgbClr val="008000"/>
                </a:solidFill>
              </a:rPr>
              <a:t>声明一个结构体类型 </a:t>
            </a:r>
            <a:r>
              <a:rPr lang="en-US" altLang="zh-CN" sz="1600">
                <a:solidFill>
                  <a:srgbClr val="008000"/>
                </a:solidFill>
              </a:rPr>
              <a:t>struct Date </a:t>
            </a:r>
          </a:p>
          <a:p>
            <a:pPr defTabSz="363538" fontAlgn="auto">
              <a:spcBef>
                <a:spcPts val="0"/>
              </a:spcBef>
              <a:spcAft>
                <a:spcPts val="0"/>
              </a:spcAft>
              <a:defRPr/>
            </a:pPr>
            <a:r>
              <a:rPr lang="en-US" altLang="zh-CN" sz="1600">
                <a:solidFill>
                  <a:schemeClr val="tx1"/>
                </a:solidFill>
              </a:rPr>
              <a:t>{	int month;			</a:t>
            </a:r>
            <a:r>
              <a:rPr lang="en-US" altLang="zh-CN" sz="1600">
                <a:solidFill>
                  <a:srgbClr val="008000"/>
                </a:solidFill>
              </a:rPr>
              <a:t>//</a:t>
            </a:r>
            <a:r>
              <a:rPr lang="zh-CN" altLang="en-US" sz="1600">
                <a:solidFill>
                  <a:srgbClr val="008000"/>
                </a:solidFill>
              </a:rPr>
              <a:t>月</a:t>
            </a:r>
          </a:p>
          <a:p>
            <a:pPr defTabSz="363538" fontAlgn="auto">
              <a:spcBef>
                <a:spcPts val="0"/>
              </a:spcBef>
              <a:spcAft>
                <a:spcPts val="0"/>
              </a:spcAft>
              <a:defRPr/>
            </a:pPr>
            <a:r>
              <a:rPr lang="en-US" altLang="zh-CN" sz="1600">
                <a:solidFill>
                  <a:schemeClr val="tx1"/>
                </a:solidFill>
              </a:rPr>
              <a:t>	int day;				</a:t>
            </a:r>
            <a:r>
              <a:rPr lang="en-US" altLang="zh-CN" sz="1600">
                <a:solidFill>
                  <a:srgbClr val="008000"/>
                </a:solidFill>
              </a:rPr>
              <a:t>//</a:t>
            </a:r>
            <a:r>
              <a:rPr lang="zh-CN" altLang="en-US" sz="1600">
                <a:solidFill>
                  <a:srgbClr val="008000"/>
                </a:solidFill>
              </a:rPr>
              <a:t>日</a:t>
            </a:r>
          </a:p>
          <a:p>
            <a:pPr defTabSz="363538" fontAlgn="auto">
              <a:spcBef>
                <a:spcPts val="0"/>
              </a:spcBef>
              <a:spcAft>
                <a:spcPts val="0"/>
              </a:spcAft>
              <a:defRPr/>
            </a:pPr>
            <a:r>
              <a:rPr lang="en-US" altLang="zh-CN" sz="1600">
                <a:solidFill>
                  <a:schemeClr val="tx1"/>
                </a:solidFill>
              </a:rPr>
              <a:t>	int year;				</a:t>
            </a:r>
            <a:r>
              <a:rPr lang="en-US" altLang="zh-CN" sz="1600">
                <a:solidFill>
                  <a:srgbClr val="008000"/>
                </a:solidFill>
              </a:rPr>
              <a:t>//</a:t>
            </a:r>
            <a:r>
              <a:rPr lang="zh-CN" altLang="en-US" sz="1600">
                <a:solidFill>
                  <a:srgbClr val="008000"/>
                </a:solidFill>
              </a:rPr>
              <a:t>年</a:t>
            </a:r>
          </a:p>
          <a:p>
            <a:pPr defTabSz="363538" fontAlgn="auto">
              <a:spcBef>
                <a:spcPts val="0"/>
              </a:spcBef>
              <a:spcAft>
                <a:spcPts val="0"/>
              </a:spcAft>
              <a:defRPr/>
            </a:pPr>
            <a:r>
              <a:rPr lang="en-US" altLang="zh-CN" sz="1600">
                <a:solidFill>
                  <a:schemeClr val="tx1"/>
                </a:solidFill>
              </a:rPr>
              <a:t>};</a:t>
            </a:r>
            <a:r>
              <a:rPr lang="zh-CN" altLang="en-US" sz="1600">
                <a:solidFill>
                  <a:schemeClr val="tx1"/>
                </a:solidFill>
              </a:rPr>
              <a:t> </a:t>
            </a:r>
            <a:endParaRPr lang="zh-CN" altLang="en-US" sz="1600">
              <a:solidFill>
                <a:srgbClr val="008000"/>
              </a:solidFill>
            </a:endParaRPr>
          </a:p>
        </p:txBody>
      </p:sp>
      <p:sp>
        <p:nvSpPr>
          <p:cNvPr id="13" name="圆角矩形 12"/>
          <p:cNvSpPr/>
          <p:nvPr/>
        </p:nvSpPr>
        <p:spPr>
          <a:xfrm>
            <a:off x="4975225" y="4121150"/>
            <a:ext cx="6103938" cy="2052638"/>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dirty="0">
                <a:solidFill>
                  <a:schemeClr val="tx1"/>
                </a:solidFill>
              </a:rPr>
              <a:t>struct Student			</a:t>
            </a:r>
            <a:r>
              <a:rPr lang="en-US" altLang="zh-CN" sz="1600" dirty="0">
                <a:solidFill>
                  <a:srgbClr val="008000"/>
                </a:solidFill>
              </a:rPr>
              <a:t>//</a:t>
            </a:r>
            <a:r>
              <a:rPr lang="zh-CN" altLang="en-US" sz="1600" dirty="0">
                <a:solidFill>
                  <a:srgbClr val="008000"/>
                </a:solidFill>
              </a:rPr>
              <a:t>声明一个结构体类型 </a:t>
            </a:r>
            <a:r>
              <a:rPr lang="en-US" altLang="zh-CN" sz="1600" dirty="0">
                <a:solidFill>
                  <a:srgbClr val="008000"/>
                </a:solidFill>
              </a:rPr>
              <a:t>struct Student</a:t>
            </a:r>
          </a:p>
          <a:p>
            <a:pPr defTabSz="363538" fontAlgn="auto">
              <a:spcBef>
                <a:spcPts val="0"/>
              </a:spcBef>
              <a:spcAft>
                <a:spcPts val="0"/>
              </a:spcAft>
              <a:defRPr/>
            </a:pPr>
            <a:r>
              <a:rPr lang="en-US" altLang="zh-CN" sz="1600" dirty="0">
                <a:solidFill>
                  <a:schemeClr val="tx1"/>
                </a:solidFill>
              </a:rPr>
              <a:t>{	int num;</a:t>
            </a:r>
            <a:endParaRPr lang="zh-CN" altLang="en-US" sz="1600" dirty="0">
              <a:solidFill>
                <a:schemeClr val="tx1"/>
              </a:solidFill>
            </a:endParaRPr>
          </a:p>
          <a:p>
            <a:pPr defTabSz="363538" fontAlgn="auto">
              <a:spcBef>
                <a:spcPts val="0"/>
              </a:spcBef>
              <a:spcAft>
                <a:spcPts val="0"/>
              </a:spcAft>
              <a:defRPr/>
            </a:pPr>
            <a:r>
              <a:rPr lang="en-US" altLang="zh-CN" sz="1600" dirty="0">
                <a:solidFill>
                  <a:schemeClr val="tx1"/>
                </a:solidFill>
              </a:rPr>
              <a:t>	char name[20];</a:t>
            </a:r>
            <a:endParaRPr lang="zh-CN" altLang="en-US" sz="1600" dirty="0">
              <a:solidFill>
                <a:schemeClr val="tx1"/>
              </a:solidFill>
            </a:endParaRPr>
          </a:p>
          <a:p>
            <a:pPr defTabSz="363538" fontAlgn="auto">
              <a:spcBef>
                <a:spcPts val="0"/>
              </a:spcBef>
              <a:spcAft>
                <a:spcPts val="0"/>
              </a:spcAft>
              <a:defRPr/>
            </a:pPr>
            <a:r>
              <a:rPr lang="en-US" altLang="zh-CN" sz="1600" dirty="0">
                <a:solidFill>
                  <a:schemeClr val="tx1"/>
                </a:solidFill>
              </a:rPr>
              <a:t>	char sex;</a:t>
            </a:r>
            <a:endParaRPr lang="zh-CN" altLang="en-US" sz="1600" dirty="0">
              <a:solidFill>
                <a:schemeClr val="tx1"/>
              </a:solidFill>
            </a:endParaRPr>
          </a:p>
          <a:p>
            <a:pPr defTabSz="363538" fontAlgn="auto">
              <a:spcBef>
                <a:spcPts val="0"/>
              </a:spcBef>
              <a:spcAft>
                <a:spcPts val="0"/>
              </a:spcAft>
              <a:defRPr/>
            </a:pPr>
            <a:r>
              <a:rPr lang="en-US" altLang="zh-CN" sz="1600" dirty="0">
                <a:solidFill>
                  <a:schemeClr val="tx1"/>
                </a:solidFill>
              </a:rPr>
              <a:t>	int age;</a:t>
            </a:r>
            <a:endParaRPr lang="zh-CN" altLang="en-US" sz="1600" dirty="0">
              <a:solidFill>
                <a:schemeClr val="tx1"/>
              </a:solidFill>
            </a:endParaRPr>
          </a:p>
          <a:p>
            <a:pPr defTabSz="363538" fontAlgn="auto">
              <a:spcBef>
                <a:spcPts val="0"/>
              </a:spcBef>
              <a:spcAft>
                <a:spcPts val="0"/>
              </a:spcAft>
              <a:defRPr/>
            </a:pPr>
            <a:r>
              <a:rPr lang="en-US" altLang="zh-CN" sz="1600" dirty="0">
                <a:solidFill>
                  <a:schemeClr val="tx1"/>
                </a:solidFill>
              </a:rPr>
              <a:t>	struct Date birthday;	</a:t>
            </a:r>
            <a:r>
              <a:rPr lang="en-US" altLang="zh-CN" sz="1600" dirty="0">
                <a:solidFill>
                  <a:srgbClr val="008000"/>
                </a:solidFill>
              </a:rPr>
              <a:t>//</a:t>
            </a:r>
            <a:r>
              <a:rPr lang="zh-CN" altLang="en-US" sz="1600" dirty="0">
                <a:solidFill>
                  <a:srgbClr val="008000"/>
                </a:solidFill>
              </a:rPr>
              <a:t>成员</a:t>
            </a:r>
            <a:r>
              <a:rPr lang="en-US" altLang="zh-CN" sz="1600" dirty="0">
                <a:solidFill>
                  <a:srgbClr val="008000"/>
                </a:solidFill>
              </a:rPr>
              <a:t>birthday</a:t>
            </a:r>
            <a:r>
              <a:rPr lang="zh-CN" altLang="en-US" sz="1600" dirty="0">
                <a:solidFill>
                  <a:srgbClr val="008000"/>
                </a:solidFill>
              </a:rPr>
              <a:t>属于</a:t>
            </a:r>
            <a:r>
              <a:rPr lang="en-US" altLang="zh-CN" sz="1600" dirty="0">
                <a:solidFill>
                  <a:srgbClr val="008000"/>
                </a:solidFill>
              </a:rPr>
              <a:t>struct Date</a:t>
            </a:r>
            <a:r>
              <a:rPr lang="zh-CN" altLang="en-US" sz="1600" dirty="0">
                <a:solidFill>
                  <a:srgbClr val="008000"/>
                </a:solidFill>
              </a:rPr>
              <a:t>类型</a:t>
            </a:r>
          </a:p>
          <a:p>
            <a:pPr defTabSz="363538" fontAlgn="auto">
              <a:spcBef>
                <a:spcPts val="0"/>
              </a:spcBef>
              <a:spcAft>
                <a:spcPts val="0"/>
              </a:spcAft>
              <a:defRPr/>
            </a:pPr>
            <a:r>
              <a:rPr lang="en-US" altLang="zh-CN" sz="1600" dirty="0">
                <a:solidFill>
                  <a:schemeClr val="tx1"/>
                </a:solidFill>
              </a:rPr>
              <a:t>	char </a:t>
            </a:r>
            <a:r>
              <a:rPr lang="en-US" altLang="zh-CN" sz="1600" dirty="0" err="1">
                <a:solidFill>
                  <a:schemeClr val="tx1"/>
                </a:solidFill>
              </a:rPr>
              <a:t>addr</a:t>
            </a:r>
            <a:r>
              <a:rPr lang="en-US" altLang="zh-CN" sz="1600" dirty="0">
                <a:solidFill>
                  <a:schemeClr val="tx1"/>
                </a:solidFill>
              </a:rPr>
              <a:t>[30];</a:t>
            </a:r>
            <a:r>
              <a:rPr lang="zh-CN" altLang="en-US" sz="1600" dirty="0">
                <a:solidFill>
                  <a:schemeClr val="tx1"/>
                </a:solidFill>
              </a:rPr>
              <a:t> </a:t>
            </a:r>
          </a:p>
          <a:p>
            <a:pPr defTabSz="363538" fontAlgn="auto">
              <a:spcBef>
                <a:spcPts val="0"/>
              </a:spcBef>
              <a:spcAft>
                <a:spcPts val="0"/>
              </a:spcAft>
              <a:defRPr/>
            </a:pPr>
            <a:r>
              <a:rPr lang="en-US" altLang="zh-CN" sz="1600" dirty="0">
                <a:solidFill>
                  <a:schemeClr val="tx1"/>
                </a:solidFill>
              </a:rPr>
              <a:t>};</a:t>
            </a:r>
            <a:endParaRPr lang="zh-CN" altLang="en-US" sz="1600" dirty="0">
              <a:solidFill>
                <a:srgbClr val="008000"/>
              </a:solidFill>
            </a:endParaRPr>
          </a:p>
        </p:txBody>
      </p:sp>
      <p:graphicFrame>
        <p:nvGraphicFramePr>
          <p:cNvPr id="3" name="表格 2"/>
          <p:cNvGraphicFramePr>
            <a:graphicFrameLocks noGrp="1"/>
          </p:cNvGraphicFramePr>
          <p:nvPr/>
        </p:nvGraphicFramePr>
        <p:xfrm>
          <a:off x="4964113" y="1922463"/>
          <a:ext cx="6115050" cy="669925"/>
        </p:xfrm>
        <a:graphic>
          <a:graphicData uri="http://schemas.openxmlformats.org/drawingml/2006/table">
            <a:tbl>
              <a:tblPr>
                <a:tableStyleId>{5C22544A-7EE6-4342-B048-85BDC9FD1C3A}</a:tableStyleId>
              </a:tblPr>
              <a:tblGrid>
                <a:gridCol w="764485">
                  <a:extLst>
                    <a:ext uri="{9D8B030D-6E8A-4147-A177-3AD203B41FA5}"/>
                  </a:extLst>
                </a:gridCol>
                <a:gridCol w="764485">
                  <a:extLst>
                    <a:ext uri="{9D8B030D-6E8A-4147-A177-3AD203B41FA5}"/>
                  </a:extLst>
                </a:gridCol>
                <a:gridCol w="764485">
                  <a:extLst>
                    <a:ext uri="{9D8B030D-6E8A-4147-A177-3AD203B41FA5}"/>
                  </a:extLst>
                </a:gridCol>
                <a:gridCol w="764485">
                  <a:extLst>
                    <a:ext uri="{9D8B030D-6E8A-4147-A177-3AD203B41FA5}"/>
                  </a:extLst>
                </a:gridCol>
                <a:gridCol w="764485">
                  <a:extLst>
                    <a:ext uri="{9D8B030D-6E8A-4147-A177-3AD203B41FA5}"/>
                  </a:extLst>
                </a:gridCol>
                <a:gridCol w="764485">
                  <a:extLst>
                    <a:ext uri="{9D8B030D-6E8A-4147-A177-3AD203B41FA5}"/>
                  </a:extLst>
                </a:gridCol>
                <a:gridCol w="764485">
                  <a:extLst>
                    <a:ext uri="{9D8B030D-6E8A-4147-A177-3AD203B41FA5}"/>
                  </a:extLst>
                </a:gridCol>
                <a:gridCol w="764485">
                  <a:extLst>
                    <a:ext uri="{9D8B030D-6E8A-4147-A177-3AD203B41FA5}"/>
                  </a:extLst>
                </a:gridCol>
              </a:tblGrid>
              <a:tr h="122758">
                <a:tc rowSpan="2">
                  <a:txBody>
                    <a:bodyPr/>
                    <a:lstStyle/>
                    <a:p>
                      <a:pPr algn="ctr"/>
                      <a:r>
                        <a:rPr lang="en-US" altLang="zh-CN" sz="1600"/>
                        <a:t>num</a:t>
                      </a:r>
                      <a:endParaRPr lang="zh-CN" altLang="en-US" sz="1600"/>
                    </a:p>
                  </a:txBody>
                  <a:tcPr anchor="ctr"/>
                </a:tc>
                <a:tc rowSpan="2">
                  <a:txBody>
                    <a:bodyPr/>
                    <a:lstStyle/>
                    <a:p>
                      <a:pPr algn="ctr"/>
                      <a:r>
                        <a:rPr lang="en-US" altLang="zh-CN" sz="1600"/>
                        <a:t>name</a:t>
                      </a:r>
                      <a:endParaRPr lang="zh-CN" altLang="en-US" sz="1600"/>
                    </a:p>
                  </a:txBody>
                  <a:tcPr anchor="ctr"/>
                </a:tc>
                <a:tc rowSpan="2">
                  <a:txBody>
                    <a:bodyPr/>
                    <a:lstStyle/>
                    <a:p>
                      <a:pPr algn="ctr"/>
                      <a:r>
                        <a:rPr lang="en-US" altLang="zh-CN" sz="1600"/>
                        <a:t>sex</a:t>
                      </a:r>
                      <a:endParaRPr lang="zh-CN" altLang="en-US" sz="1600"/>
                    </a:p>
                  </a:txBody>
                  <a:tcPr anchor="ctr"/>
                </a:tc>
                <a:tc rowSpan="2">
                  <a:txBody>
                    <a:bodyPr/>
                    <a:lstStyle/>
                    <a:p>
                      <a:pPr algn="ctr"/>
                      <a:r>
                        <a:rPr lang="en-US" altLang="zh-CN" sz="1600"/>
                        <a:t>age</a:t>
                      </a:r>
                      <a:endParaRPr lang="zh-CN" altLang="en-US" sz="1600"/>
                    </a:p>
                  </a:txBody>
                  <a:tcPr anchor="ctr"/>
                </a:tc>
                <a:tc gridSpan="3">
                  <a:txBody>
                    <a:bodyPr/>
                    <a:lstStyle/>
                    <a:p>
                      <a:pPr algn="ctr"/>
                      <a:r>
                        <a:rPr lang="en-US" altLang="zh-CN" sz="1600"/>
                        <a:t>birthday</a:t>
                      </a:r>
                      <a:endParaRPr lang="zh-CN" altLang="en-US" sz="1600"/>
                    </a:p>
                  </a:txBody>
                  <a:tcPr anchor="ctr"/>
                </a:tc>
                <a:tc hMerge="1">
                  <a:txBody>
                    <a:bodyPr/>
                    <a:lstStyle/>
                    <a:p>
                      <a:endParaRPr lang="zh-CN" altLang="en-US" sz="1600"/>
                    </a:p>
                  </a:txBody>
                  <a:tcPr/>
                </a:tc>
                <a:tc hMerge="1">
                  <a:txBody>
                    <a:bodyPr/>
                    <a:lstStyle/>
                    <a:p>
                      <a:endParaRPr lang="zh-CN" altLang="en-US" sz="1600"/>
                    </a:p>
                  </a:txBody>
                  <a:tcPr/>
                </a:tc>
                <a:tc rowSpan="2">
                  <a:txBody>
                    <a:bodyPr/>
                    <a:lstStyle/>
                    <a:p>
                      <a:pPr algn="ctr"/>
                      <a:r>
                        <a:rPr lang="en-US" altLang="zh-CN" sz="1600"/>
                        <a:t>addr</a:t>
                      </a:r>
                      <a:endParaRPr lang="zh-CN" altLang="en-US" sz="1600"/>
                    </a:p>
                  </a:txBody>
                  <a:tcPr anchor="ctr"/>
                </a:tc>
                <a:extLst>
                  <a:ext uri="{0D108BD9-81ED-4DB2-BD59-A6C34878D82A}"/>
                </a:extLst>
              </a:tr>
              <a:tr h="122758">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a:txBody>
                    <a:bodyPr/>
                    <a:lstStyle/>
                    <a:p>
                      <a:pPr algn="ctr"/>
                      <a:r>
                        <a:rPr lang="en-US" altLang="zh-CN" sz="1600"/>
                        <a:t>month</a:t>
                      </a:r>
                      <a:endParaRPr lang="zh-CN" altLang="en-US" sz="1600"/>
                    </a:p>
                  </a:txBody>
                  <a:tcPr anchor="ctr"/>
                </a:tc>
                <a:tc>
                  <a:txBody>
                    <a:bodyPr/>
                    <a:lstStyle/>
                    <a:p>
                      <a:pPr algn="ctr"/>
                      <a:r>
                        <a:rPr lang="en-US" altLang="zh-CN" sz="1600"/>
                        <a:t>day</a:t>
                      </a:r>
                      <a:endParaRPr lang="zh-CN" altLang="en-US" sz="1600"/>
                    </a:p>
                  </a:txBody>
                  <a:tcPr anchor="ctr"/>
                </a:tc>
                <a:tc>
                  <a:txBody>
                    <a:bodyPr/>
                    <a:lstStyle/>
                    <a:p>
                      <a:pPr algn="ctr"/>
                      <a:r>
                        <a:rPr lang="en-US" altLang="zh-CN" sz="1600"/>
                        <a:t>year</a:t>
                      </a:r>
                      <a:endParaRPr lang="zh-CN" altLang="en-US" sz="1600"/>
                    </a:p>
                  </a:txBody>
                  <a:tcPr anchor="ctr"/>
                </a:tc>
                <a:tc vMerge="1">
                  <a:txBody>
                    <a:bodyPr/>
                    <a:lstStyle/>
                    <a:p>
                      <a:pPr algn="ctr"/>
                      <a:endParaRPr lang="zh-CN" altLang="en-US" sz="1600"/>
                    </a:p>
                  </a:txBody>
                  <a:tcPr anchor="ct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a:xfrm>
            <a:off x="631825" y="339725"/>
            <a:ext cx="10515600" cy="954088"/>
          </a:xfrm>
        </p:spPr>
        <p:txBody>
          <a:bodyPr/>
          <a:lstStyle/>
          <a:p>
            <a:r>
              <a:rPr lang="zh-CN" altLang="en-US" smtClean="0"/>
              <a:t>使用枚举类型</a:t>
            </a:r>
          </a:p>
        </p:txBody>
      </p:sp>
      <p:sp>
        <p:nvSpPr>
          <p:cNvPr id="77826" name="内容占位符 2"/>
          <p:cNvSpPr>
            <a:spLocks noGrp="1"/>
          </p:cNvSpPr>
          <p:nvPr>
            <p:ph idx="1"/>
          </p:nvPr>
        </p:nvSpPr>
        <p:spPr>
          <a:xfrm>
            <a:off x="477838" y="1112838"/>
            <a:ext cx="2811462" cy="3101975"/>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9.12】</a:t>
            </a:r>
            <a:r>
              <a:rPr lang="zh-CN" altLang="en-US" sz="2000" smtClean="0">
                <a:solidFill>
                  <a:schemeClr val="accent1"/>
                </a:solidFill>
              </a:rPr>
              <a:t>口袋中有红、黄、蓝、白、黑</a:t>
            </a:r>
            <a:r>
              <a:rPr lang="en-US" altLang="zh-CN" sz="2000" smtClean="0">
                <a:solidFill>
                  <a:schemeClr val="accent1"/>
                </a:solidFill>
              </a:rPr>
              <a:t>5</a:t>
            </a:r>
            <a:r>
              <a:rPr lang="zh-CN" altLang="en-US" sz="2000" smtClean="0">
                <a:solidFill>
                  <a:schemeClr val="accent1"/>
                </a:solidFill>
              </a:rPr>
              <a:t>种颜色的球若干个。每次从口袋中先后取出</a:t>
            </a:r>
            <a:r>
              <a:rPr lang="en-US" altLang="zh-CN" sz="2000" smtClean="0">
                <a:solidFill>
                  <a:schemeClr val="accent1"/>
                </a:solidFill>
              </a:rPr>
              <a:t>3</a:t>
            </a:r>
            <a:r>
              <a:rPr lang="zh-CN" altLang="en-US" sz="2000" smtClean="0">
                <a:solidFill>
                  <a:schemeClr val="accent1"/>
                </a:solidFill>
              </a:rPr>
              <a:t>个球，问得到</a:t>
            </a:r>
            <a:r>
              <a:rPr lang="en-US" altLang="zh-CN" sz="2000" smtClean="0">
                <a:solidFill>
                  <a:schemeClr val="accent1"/>
                </a:solidFill>
              </a:rPr>
              <a:t>3</a:t>
            </a:r>
            <a:r>
              <a:rPr lang="zh-CN" altLang="en-US" sz="2000" smtClean="0">
                <a:solidFill>
                  <a:schemeClr val="accent1"/>
                </a:solidFill>
              </a:rPr>
              <a:t>种不同颜色的球的可能取法，输出每种排列的情况。</a:t>
            </a:r>
          </a:p>
        </p:txBody>
      </p:sp>
      <p:sp>
        <p:nvSpPr>
          <p:cNvPr id="5" name="圆角矩形 12">
            <a:extLst>
              <a:ext uri="{FF2B5EF4-FFF2-40B4-BE49-F238E27FC236}"/>
            </a:extLst>
          </p:cNvPr>
          <p:cNvSpPr/>
          <p:nvPr/>
        </p:nvSpPr>
        <p:spPr>
          <a:xfrm>
            <a:off x="3557588" y="466725"/>
            <a:ext cx="8509000" cy="600392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tIns="36000" bIns="36000" spcCol="360000"/>
          <a:lstStyle/>
          <a:p>
            <a:pPr defTabSz="363538" fontAlgn="auto">
              <a:spcBef>
                <a:spcPts val="0"/>
              </a:spcBef>
              <a:spcAft>
                <a:spcPts val="0"/>
              </a:spcAft>
              <a:defRPr/>
            </a:pPr>
            <a:r>
              <a:rPr lang="en-US" altLang="zh-CN" sz="1100"/>
              <a:t>#include &lt;stdio.h&gt;</a:t>
            </a:r>
          </a:p>
          <a:p>
            <a:pPr defTabSz="363538" fontAlgn="auto">
              <a:spcBef>
                <a:spcPts val="0"/>
              </a:spcBef>
              <a:spcAft>
                <a:spcPts val="0"/>
              </a:spcAft>
              <a:defRPr/>
            </a:pPr>
            <a:r>
              <a:rPr lang="en-US" altLang="zh-CN" sz="1100"/>
              <a:t>int main()</a:t>
            </a:r>
          </a:p>
          <a:p>
            <a:pPr defTabSz="363538" fontAlgn="auto">
              <a:spcBef>
                <a:spcPts val="0"/>
              </a:spcBef>
              <a:spcAft>
                <a:spcPts val="0"/>
              </a:spcAft>
              <a:defRPr/>
            </a:pPr>
            <a:r>
              <a:rPr lang="en-US" altLang="zh-CN" sz="1100"/>
              <a:t>{	enum Color {red,yellow,blue,white,black};					</a:t>
            </a:r>
            <a:r>
              <a:rPr lang="en-US" altLang="zh-CN" sz="1100">
                <a:solidFill>
                  <a:srgbClr val="008000"/>
                </a:solidFill>
              </a:rPr>
              <a:t>//</a:t>
            </a:r>
            <a:r>
              <a:rPr lang="zh-CN" altLang="en-US" sz="1100">
                <a:solidFill>
                  <a:srgbClr val="008000"/>
                </a:solidFill>
              </a:rPr>
              <a:t>声明枚举类型</a:t>
            </a:r>
            <a:r>
              <a:rPr lang="en-US" altLang="zh-CN" sz="1100">
                <a:solidFill>
                  <a:srgbClr val="008000"/>
                </a:solidFill>
              </a:rPr>
              <a:t>enum Color</a:t>
            </a:r>
          </a:p>
          <a:p>
            <a:pPr defTabSz="363538" fontAlgn="auto">
              <a:spcBef>
                <a:spcPts val="0"/>
              </a:spcBef>
              <a:spcAft>
                <a:spcPts val="0"/>
              </a:spcAft>
              <a:defRPr/>
            </a:pPr>
            <a:r>
              <a:rPr lang="en-US" altLang="zh-CN" sz="1100"/>
              <a:t>	enum Color i,j,k,pri;								</a:t>
            </a:r>
            <a:r>
              <a:rPr lang="en-US" altLang="zh-CN" sz="1100">
                <a:solidFill>
                  <a:srgbClr val="008000"/>
                </a:solidFill>
              </a:rPr>
              <a:t>//</a:t>
            </a:r>
            <a:r>
              <a:rPr lang="zh-CN" altLang="en-US" sz="1100">
                <a:solidFill>
                  <a:srgbClr val="008000"/>
                </a:solidFill>
              </a:rPr>
              <a:t>定义枚举变量</a:t>
            </a:r>
            <a:r>
              <a:rPr lang="en-US" altLang="zh-CN" sz="1100">
                <a:solidFill>
                  <a:srgbClr val="008000"/>
                </a:solidFill>
              </a:rPr>
              <a:t>i,j,k,pri</a:t>
            </a:r>
          </a:p>
          <a:p>
            <a:pPr defTabSz="363538" fontAlgn="auto">
              <a:spcBef>
                <a:spcPts val="0"/>
              </a:spcBef>
              <a:spcAft>
                <a:spcPts val="0"/>
              </a:spcAft>
              <a:defRPr/>
            </a:pPr>
            <a:r>
              <a:rPr lang="en-US" altLang="zh-CN" sz="1100"/>
              <a:t>	int n,loop;</a:t>
            </a:r>
          </a:p>
          <a:p>
            <a:pPr defTabSz="363538" fontAlgn="auto">
              <a:spcBef>
                <a:spcPts val="0"/>
              </a:spcBef>
              <a:spcAft>
                <a:spcPts val="0"/>
              </a:spcAft>
              <a:defRPr/>
            </a:pPr>
            <a:r>
              <a:rPr lang="en-US" altLang="zh-CN" sz="1100"/>
              <a:t>	n=0;</a:t>
            </a:r>
          </a:p>
          <a:p>
            <a:pPr defTabSz="363538" fontAlgn="auto">
              <a:spcBef>
                <a:spcPts val="0"/>
              </a:spcBef>
              <a:spcAft>
                <a:spcPts val="0"/>
              </a:spcAft>
              <a:defRPr/>
            </a:pPr>
            <a:r>
              <a:rPr lang="en-US" altLang="zh-CN" sz="1100"/>
              <a:t>	for(i=red;i&lt;=black;i++)								</a:t>
            </a:r>
            <a:r>
              <a:rPr lang="en-US" altLang="zh-CN" sz="1100">
                <a:solidFill>
                  <a:srgbClr val="008000"/>
                </a:solidFill>
              </a:rPr>
              <a:t>//</a:t>
            </a:r>
            <a:r>
              <a:rPr lang="zh-CN" altLang="en-US" sz="1100">
                <a:solidFill>
                  <a:srgbClr val="008000"/>
                </a:solidFill>
              </a:rPr>
              <a:t>外循环使</a:t>
            </a:r>
            <a:r>
              <a:rPr lang="en-US" altLang="zh-CN" sz="1100">
                <a:solidFill>
                  <a:srgbClr val="008000"/>
                </a:solidFill>
              </a:rPr>
              <a:t>i</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fontAlgn="auto">
              <a:spcBef>
                <a:spcPts val="0"/>
              </a:spcBef>
              <a:spcAft>
                <a:spcPts val="0"/>
              </a:spcAft>
              <a:defRPr/>
            </a:pPr>
            <a:r>
              <a:rPr lang="en-US" altLang="zh-CN" sz="1100"/>
              <a:t>		for(j=red;j&lt;=black;j++)							</a:t>
            </a:r>
            <a:r>
              <a:rPr lang="en-US" altLang="zh-CN" sz="1100">
                <a:solidFill>
                  <a:srgbClr val="008000"/>
                </a:solidFill>
              </a:rPr>
              <a:t>//</a:t>
            </a:r>
            <a:r>
              <a:rPr lang="zh-CN" altLang="en-US" sz="1100">
                <a:solidFill>
                  <a:srgbClr val="008000"/>
                </a:solidFill>
              </a:rPr>
              <a:t>中循环使</a:t>
            </a:r>
            <a:r>
              <a:rPr lang="en-US" altLang="zh-CN" sz="1100">
                <a:solidFill>
                  <a:srgbClr val="008000"/>
                </a:solidFill>
              </a:rPr>
              <a:t>j</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fontAlgn="auto">
              <a:spcBef>
                <a:spcPts val="0"/>
              </a:spcBef>
              <a:spcAft>
                <a:spcPts val="0"/>
              </a:spcAft>
              <a:defRPr/>
            </a:pPr>
            <a:r>
              <a:rPr lang="en-US" altLang="zh-CN" sz="1100"/>
              <a:t>			if(i!=j)	//</a:t>
            </a:r>
            <a:r>
              <a:rPr lang="zh-CN" altLang="en-US" sz="1100"/>
              <a:t>如果二球不同色</a:t>
            </a:r>
          </a:p>
          <a:p>
            <a:pPr defTabSz="363538" fontAlgn="auto">
              <a:spcBef>
                <a:spcPts val="0"/>
              </a:spcBef>
              <a:spcAft>
                <a:spcPts val="0"/>
              </a:spcAft>
              <a:defRPr/>
            </a:pPr>
            <a:r>
              <a:rPr lang="zh-CN" altLang="en-US" sz="1100"/>
              <a:t>			</a:t>
            </a:r>
            <a:r>
              <a:rPr lang="en-US" altLang="zh-CN" sz="1100"/>
              <a:t>{	for (k=red;k&lt;=black;k++)				</a:t>
            </a:r>
            <a:r>
              <a:rPr lang="en-US" altLang="zh-CN" sz="1100">
                <a:solidFill>
                  <a:srgbClr val="008000"/>
                </a:solidFill>
              </a:rPr>
              <a:t>//</a:t>
            </a:r>
            <a:r>
              <a:rPr lang="zh-CN" altLang="en-US" sz="1100">
                <a:solidFill>
                  <a:srgbClr val="008000"/>
                </a:solidFill>
              </a:rPr>
              <a:t>內循环使</a:t>
            </a:r>
            <a:r>
              <a:rPr lang="en-US" altLang="zh-CN" sz="1100">
                <a:solidFill>
                  <a:srgbClr val="008000"/>
                </a:solidFill>
              </a:rPr>
              <a:t>k</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fontAlgn="auto">
              <a:spcBef>
                <a:spcPts val="0"/>
              </a:spcBef>
              <a:spcAft>
                <a:spcPts val="0"/>
              </a:spcAft>
              <a:defRPr/>
            </a:pPr>
            <a:r>
              <a:rPr lang="en-US" altLang="zh-CN" sz="1100"/>
              <a:t>					if ((k!=i) &amp;&amp; (k!=j))				</a:t>
            </a:r>
            <a:r>
              <a:rPr lang="en-US" altLang="zh-CN" sz="1100">
                <a:solidFill>
                  <a:srgbClr val="008000"/>
                </a:solidFill>
              </a:rPr>
              <a:t>//</a:t>
            </a:r>
            <a:r>
              <a:rPr lang="zh-CN" altLang="en-US" sz="1100">
                <a:solidFill>
                  <a:srgbClr val="008000"/>
                </a:solidFill>
              </a:rPr>
              <a:t>如果</a:t>
            </a:r>
            <a:r>
              <a:rPr lang="en-US" altLang="zh-CN" sz="1100">
                <a:solidFill>
                  <a:srgbClr val="008000"/>
                </a:solidFill>
              </a:rPr>
              <a:t>3</a:t>
            </a:r>
            <a:r>
              <a:rPr lang="zh-CN" altLang="en-US" sz="1100">
                <a:solidFill>
                  <a:srgbClr val="008000"/>
                </a:solidFill>
              </a:rPr>
              <a:t>球不同色</a:t>
            </a:r>
          </a:p>
          <a:p>
            <a:pPr defTabSz="363538" fontAlgn="auto">
              <a:spcBef>
                <a:spcPts val="0"/>
              </a:spcBef>
              <a:spcAft>
                <a:spcPts val="0"/>
              </a:spcAft>
              <a:defRPr/>
            </a:pPr>
            <a:r>
              <a:rPr lang="zh-CN" altLang="en-US" sz="1100"/>
              <a:t>					</a:t>
            </a:r>
            <a:r>
              <a:rPr lang="en-US" altLang="zh-CN" sz="1100"/>
              <a:t>{	n=n+1;					</a:t>
            </a:r>
            <a:r>
              <a:rPr lang="en-US" altLang="zh-CN" sz="1100">
                <a:solidFill>
                  <a:srgbClr val="008000"/>
                </a:solidFill>
              </a:rPr>
              <a:t>//</a:t>
            </a:r>
            <a:r>
              <a:rPr lang="zh-CN" altLang="en-US" sz="1100">
                <a:solidFill>
                  <a:srgbClr val="008000"/>
                </a:solidFill>
              </a:rPr>
              <a:t>符合条件的次数加</a:t>
            </a:r>
            <a:r>
              <a:rPr lang="en-US" altLang="zh-CN" sz="1100">
                <a:solidFill>
                  <a:srgbClr val="008000"/>
                </a:solidFill>
              </a:rPr>
              <a:t>1</a:t>
            </a:r>
          </a:p>
          <a:p>
            <a:pPr defTabSz="363538" fontAlgn="auto">
              <a:spcBef>
                <a:spcPts val="0"/>
              </a:spcBef>
              <a:spcAft>
                <a:spcPts val="0"/>
              </a:spcAft>
              <a:defRPr/>
            </a:pPr>
            <a:r>
              <a:rPr lang="en-US" altLang="zh-CN" sz="1100"/>
              <a:t>						printf("%-4d",n);				</a:t>
            </a:r>
            <a:r>
              <a:rPr lang="en-US" altLang="zh-CN" sz="1100">
                <a:solidFill>
                  <a:srgbClr val="008000"/>
                </a:solidFill>
              </a:rPr>
              <a:t>//</a:t>
            </a:r>
            <a:r>
              <a:rPr lang="zh-CN" altLang="en-US" sz="1100">
                <a:solidFill>
                  <a:srgbClr val="008000"/>
                </a:solidFill>
              </a:rPr>
              <a:t>输出当前是第几个符合条件的组合</a:t>
            </a:r>
          </a:p>
          <a:p>
            <a:pPr defTabSz="363538" fontAlgn="auto">
              <a:spcBef>
                <a:spcPts val="0"/>
              </a:spcBef>
              <a:spcAft>
                <a:spcPts val="0"/>
              </a:spcAft>
              <a:defRPr/>
            </a:pPr>
            <a:r>
              <a:rPr lang="zh-CN" altLang="en-US" sz="1100"/>
              <a:t>						</a:t>
            </a:r>
            <a:r>
              <a:rPr lang="en-US" altLang="zh-CN" sz="1100"/>
              <a:t>for(loop=1;loop&lt;=3;loop++)		</a:t>
            </a:r>
            <a:r>
              <a:rPr lang="en-US" altLang="zh-CN" sz="1100">
                <a:solidFill>
                  <a:srgbClr val="008000"/>
                </a:solidFill>
              </a:rPr>
              <a:t>//</a:t>
            </a:r>
            <a:r>
              <a:rPr lang="zh-CN" altLang="en-US" sz="1100">
                <a:solidFill>
                  <a:srgbClr val="008000"/>
                </a:solidFill>
              </a:rPr>
              <a:t>先后对</a:t>
            </a:r>
            <a:r>
              <a:rPr lang="en-US" altLang="zh-CN" sz="1100">
                <a:solidFill>
                  <a:srgbClr val="008000"/>
                </a:solidFill>
              </a:rPr>
              <a:t>3</a:t>
            </a:r>
            <a:r>
              <a:rPr lang="zh-CN" altLang="en-US" sz="1100">
                <a:solidFill>
                  <a:srgbClr val="008000"/>
                </a:solidFill>
              </a:rPr>
              <a:t>个球分别处理</a:t>
            </a:r>
          </a:p>
          <a:p>
            <a:pPr defTabSz="363538" fontAlgn="auto">
              <a:spcBef>
                <a:spcPts val="0"/>
              </a:spcBef>
              <a:spcAft>
                <a:spcPts val="0"/>
              </a:spcAft>
              <a:defRPr/>
            </a:pPr>
            <a:r>
              <a:rPr lang="zh-CN" altLang="en-US" sz="1100"/>
              <a:t>						</a:t>
            </a:r>
            <a:r>
              <a:rPr lang="en-US" altLang="zh-CN" sz="1100"/>
              <a:t>{	switch (loop)			</a:t>
            </a:r>
            <a:r>
              <a:rPr lang="en-US" altLang="zh-CN" sz="1100">
                <a:solidFill>
                  <a:srgbClr val="008000"/>
                </a:solidFill>
              </a:rPr>
              <a:t>//loop</a:t>
            </a:r>
            <a:r>
              <a:rPr lang="zh-CN" altLang="en-US" sz="1100">
                <a:solidFill>
                  <a:srgbClr val="008000"/>
                </a:solidFill>
              </a:rPr>
              <a:t>的值从</a:t>
            </a:r>
            <a:r>
              <a:rPr lang="en-US" altLang="zh-CN" sz="1100">
                <a:solidFill>
                  <a:srgbClr val="008000"/>
                </a:solidFill>
              </a:rPr>
              <a:t>1</a:t>
            </a:r>
            <a:r>
              <a:rPr lang="zh-CN" altLang="en-US" sz="1100">
                <a:solidFill>
                  <a:srgbClr val="008000"/>
                </a:solidFill>
              </a:rPr>
              <a:t>变到</a:t>
            </a:r>
            <a:r>
              <a:rPr lang="en-US" altLang="zh-CN" sz="1100">
                <a:solidFill>
                  <a:srgbClr val="008000"/>
                </a:solidFill>
              </a:rPr>
              <a:t>3</a:t>
            </a:r>
          </a:p>
          <a:p>
            <a:pPr defTabSz="363538" fontAlgn="auto">
              <a:spcBef>
                <a:spcPts val="0"/>
              </a:spcBef>
              <a:spcAft>
                <a:spcPts val="0"/>
              </a:spcAft>
              <a:defRPr/>
            </a:pPr>
            <a:r>
              <a:rPr lang="en-US" altLang="zh-CN" sz="1100"/>
              <a:t>							{	case 1: pri=i;break;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1</a:t>
            </a:r>
            <a:r>
              <a:rPr lang="zh-CN" altLang="en-US" sz="1100">
                <a:solidFill>
                  <a:srgbClr val="008000"/>
                </a:solidFill>
              </a:rPr>
              <a:t>时，把第</a:t>
            </a:r>
            <a:r>
              <a:rPr lang="en-US" altLang="zh-CN" sz="1100">
                <a:solidFill>
                  <a:srgbClr val="008000"/>
                </a:solidFill>
              </a:rPr>
              <a:t>1</a:t>
            </a:r>
            <a:r>
              <a:rPr lang="zh-CN" altLang="en-US" sz="1100">
                <a:solidFill>
                  <a:srgbClr val="008000"/>
                </a:solidFill>
              </a:rPr>
              <a:t>球的颜色赋给</a:t>
            </a:r>
            <a:r>
              <a:rPr lang="en-US" altLang="zh-CN" sz="1100">
                <a:solidFill>
                  <a:srgbClr val="008000"/>
                </a:solidFill>
              </a:rPr>
              <a:t>pri</a:t>
            </a:r>
          </a:p>
          <a:p>
            <a:pPr defTabSz="363538" fontAlgn="auto">
              <a:spcBef>
                <a:spcPts val="0"/>
              </a:spcBef>
              <a:spcAft>
                <a:spcPts val="0"/>
              </a:spcAft>
              <a:defRPr/>
            </a:pPr>
            <a:r>
              <a:rPr lang="en-US" altLang="zh-CN" sz="1100"/>
              <a:t>								case 2: pri=j;break;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2</a:t>
            </a:r>
            <a:r>
              <a:rPr lang="zh-CN" altLang="en-US" sz="1100">
                <a:solidFill>
                  <a:srgbClr val="008000"/>
                </a:solidFill>
              </a:rPr>
              <a:t>时，把第</a:t>
            </a:r>
            <a:r>
              <a:rPr lang="en-US" altLang="zh-CN" sz="1100">
                <a:solidFill>
                  <a:srgbClr val="008000"/>
                </a:solidFill>
              </a:rPr>
              <a:t>2</a:t>
            </a:r>
            <a:r>
              <a:rPr lang="zh-CN" altLang="en-US" sz="1100">
                <a:solidFill>
                  <a:srgbClr val="008000"/>
                </a:solidFill>
              </a:rPr>
              <a:t>球的颜色赋给</a:t>
            </a:r>
            <a:r>
              <a:rPr lang="en-US" altLang="zh-CN" sz="1100">
                <a:solidFill>
                  <a:srgbClr val="008000"/>
                </a:solidFill>
              </a:rPr>
              <a:t>pri </a:t>
            </a:r>
          </a:p>
          <a:p>
            <a:pPr defTabSz="363538" fontAlgn="auto">
              <a:spcBef>
                <a:spcPts val="0"/>
              </a:spcBef>
              <a:spcAft>
                <a:spcPts val="0"/>
              </a:spcAft>
              <a:defRPr/>
            </a:pPr>
            <a:r>
              <a:rPr lang="en-US" altLang="zh-CN" sz="1100"/>
              <a:t>								case 3: pri=k;break;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3</a:t>
            </a:r>
            <a:r>
              <a:rPr lang="zh-CN" altLang="en-US" sz="1100">
                <a:solidFill>
                  <a:srgbClr val="008000"/>
                </a:solidFill>
              </a:rPr>
              <a:t>时，把第</a:t>
            </a:r>
            <a:r>
              <a:rPr lang="en-US" altLang="zh-CN" sz="1100">
                <a:solidFill>
                  <a:srgbClr val="008000"/>
                </a:solidFill>
              </a:rPr>
              <a:t>3</a:t>
            </a:r>
            <a:r>
              <a:rPr lang="zh-CN" altLang="en-US" sz="1100">
                <a:solidFill>
                  <a:srgbClr val="008000"/>
                </a:solidFill>
              </a:rPr>
              <a:t>球的颜色赋给</a:t>
            </a:r>
            <a:r>
              <a:rPr lang="en-US" altLang="zh-CN" sz="1100">
                <a:solidFill>
                  <a:srgbClr val="008000"/>
                </a:solidFill>
              </a:rPr>
              <a:t>pri</a:t>
            </a:r>
          </a:p>
          <a:p>
            <a:pPr defTabSz="363538" fontAlgn="auto">
              <a:spcBef>
                <a:spcPts val="0"/>
              </a:spcBef>
              <a:spcAft>
                <a:spcPts val="0"/>
              </a:spcAft>
              <a:defRPr/>
            </a:pPr>
            <a:r>
              <a:rPr lang="en-US" altLang="zh-CN" sz="1100"/>
              <a:t>								default:break;</a:t>
            </a:r>
          </a:p>
          <a:p>
            <a:pPr defTabSz="363538" fontAlgn="auto">
              <a:spcBef>
                <a:spcPts val="0"/>
              </a:spcBef>
              <a:spcAft>
                <a:spcPts val="0"/>
              </a:spcAft>
              <a:defRPr/>
            </a:pPr>
            <a:r>
              <a:rPr lang="en-US" altLang="zh-CN" sz="1100"/>
              <a:t>							}</a:t>
            </a:r>
          </a:p>
          <a:p>
            <a:pPr defTabSz="363538" fontAlgn="auto">
              <a:spcBef>
                <a:spcPts val="0"/>
              </a:spcBef>
              <a:spcAft>
                <a:spcPts val="0"/>
              </a:spcAft>
              <a:defRPr/>
            </a:pPr>
            <a:r>
              <a:rPr lang="en-US" altLang="zh-CN" sz="1100"/>
              <a:t>							switch (pri)//</a:t>
            </a:r>
            <a:r>
              <a:rPr lang="zh-CN" altLang="en-US" sz="1100"/>
              <a:t>根据球的颜色输出相应的文字</a:t>
            </a:r>
          </a:p>
          <a:p>
            <a:pPr defTabSz="363538" fontAlgn="auto">
              <a:spcBef>
                <a:spcPts val="0"/>
              </a:spcBef>
              <a:spcAft>
                <a:spcPts val="0"/>
              </a:spcAft>
              <a:defRPr/>
            </a:pPr>
            <a:r>
              <a:rPr lang="zh-CN" altLang="en-US" sz="1100"/>
              <a:t>							</a:t>
            </a:r>
            <a:r>
              <a:rPr lang="en-US" altLang="zh-CN" sz="1100"/>
              <a:t>{	case red:printf("%-10s","red");break;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red</a:t>
            </a:r>
            <a:r>
              <a:rPr lang="zh-CN" altLang="en-US" sz="1100">
                <a:solidFill>
                  <a:srgbClr val="008000"/>
                </a:solidFill>
              </a:rPr>
              <a:t>时输出</a:t>
            </a:r>
            <a:r>
              <a:rPr lang="en-US" altLang="zh-CN" sz="1100">
                <a:solidFill>
                  <a:srgbClr val="008000"/>
                </a:solidFill>
              </a:rPr>
              <a:t>"red"</a:t>
            </a:r>
          </a:p>
          <a:p>
            <a:pPr defTabSz="363538" fontAlgn="auto">
              <a:spcBef>
                <a:spcPts val="0"/>
              </a:spcBef>
              <a:spcAft>
                <a:spcPts val="0"/>
              </a:spcAft>
              <a:defRPr/>
            </a:pPr>
            <a:r>
              <a:rPr lang="en-US" altLang="zh-CN" sz="1100"/>
              <a:t>								case yellow: printf("%-10s","yellow");break;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yellow</a:t>
            </a:r>
            <a:r>
              <a:rPr lang="zh-CN" altLang="en-US" sz="1100">
                <a:solidFill>
                  <a:srgbClr val="008000"/>
                </a:solidFill>
              </a:rPr>
              <a:t>时输出</a:t>
            </a:r>
            <a:r>
              <a:rPr lang="en-US" altLang="zh-CN" sz="1100">
                <a:solidFill>
                  <a:srgbClr val="008000"/>
                </a:solidFill>
              </a:rPr>
              <a:t>"yellow"</a:t>
            </a:r>
          </a:p>
          <a:p>
            <a:pPr defTabSz="363538" fontAlgn="auto">
              <a:spcBef>
                <a:spcPts val="0"/>
              </a:spcBef>
              <a:spcAft>
                <a:spcPts val="0"/>
              </a:spcAft>
              <a:defRPr/>
            </a:pPr>
            <a:r>
              <a:rPr lang="en-US" altLang="zh-CN" sz="1100"/>
              <a:t>								case blue: printf("%-10s","blue");break;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blue</a:t>
            </a:r>
            <a:r>
              <a:rPr lang="zh-CN" altLang="en-US" sz="1100">
                <a:solidFill>
                  <a:srgbClr val="008000"/>
                </a:solidFill>
              </a:rPr>
              <a:t>时输出</a:t>
            </a:r>
            <a:r>
              <a:rPr lang="en-US" altLang="zh-CN" sz="1100">
                <a:solidFill>
                  <a:srgbClr val="008000"/>
                </a:solidFill>
              </a:rPr>
              <a:t>"blue" </a:t>
            </a:r>
          </a:p>
          <a:p>
            <a:pPr defTabSz="363538" fontAlgn="auto">
              <a:spcBef>
                <a:spcPts val="0"/>
              </a:spcBef>
              <a:spcAft>
                <a:spcPts val="0"/>
              </a:spcAft>
              <a:defRPr/>
            </a:pPr>
            <a:r>
              <a:rPr lang="en-US" altLang="zh-CN" sz="1100"/>
              <a:t>								case white: printf("%-10s","white");break;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white</a:t>
            </a:r>
            <a:r>
              <a:rPr lang="zh-CN" altLang="en-US" sz="1100">
                <a:solidFill>
                  <a:srgbClr val="008000"/>
                </a:solidFill>
              </a:rPr>
              <a:t>时输出</a:t>
            </a:r>
            <a:r>
              <a:rPr lang="en-US" altLang="zh-CN" sz="1100">
                <a:solidFill>
                  <a:srgbClr val="008000"/>
                </a:solidFill>
              </a:rPr>
              <a:t>"white"</a:t>
            </a:r>
          </a:p>
          <a:p>
            <a:pPr defTabSz="363538" fontAlgn="auto">
              <a:spcBef>
                <a:spcPts val="0"/>
              </a:spcBef>
              <a:spcAft>
                <a:spcPts val="0"/>
              </a:spcAft>
              <a:defRPr/>
            </a:pPr>
            <a:r>
              <a:rPr lang="en-US" altLang="zh-CN" sz="1100"/>
              <a:t>								case black: printf("%-10s","black"); 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black</a:t>
            </a:r>
            <a:r>
              <a:rPr lang="zh-CN" altLang="en-US" sz="1100">
                <a:solidFill>
                  <a:srgbClr val="008000"/>
                </a:solidFill>
              </a:rPr>
              <a:t>时输出</a:t>
            </a:r>
            <a:r>
              <a:rPr lang="en-US" altLang="zh-CN" sz="1100">
                <a:solidFill>
                  <a:srgbClr val="008000"/>
                </a:solidFill>
              </a:rPr>
              <a:t>"black"</a:t>
            </a:r>
          </a:p>
          <a:p>
            <a:pPr defTabSz="363538" fontAlgn="auto">
              <a:spcBef>
                <a:spcPts val="0"/>
              </a:spcBef>
              <a:spcAft>
                <a:spcPts val="0"/>
              </a:spcAft>
              <a:defRPr/>
            </a:pPr>
            <a:r>
              <a:rPr lang="en-US" altLang="zh-CN" sz="1100"/>
              <a:t>								default:break;</a:t>
            </a:r>
          </a:p>
          <a:p>
            <a:pPr defTabSz="363538" fontAlgn="auto">
              <a:spcBef>
                <a:spcPts val="0"/>
              </a:spcBef>
              <a:spcAft>
                <a:spcPts val="0"/>
              </a:spcAft>
              <a:defRPr/>
            </a:pPr>
            <a:r>
              <a:rPr lang="en-US" altLang="zh-CN" sz="1100"/>
              <a:t>							}</a:t>
            </a:r>
          </a:p>
          <a:p>
            <a:pPr defTabSz="363538" fontAlgn="auto">
              <a:spcBef>
                <a:spcPts val="0"/>
              </a:spcBef>
              <a:spcAft>
                <a:spcPts val="0"/>
              </a:spcAft>
              <a:defRPr/>
            </a:pPr>
            <a:r>
              <a:rPr lang="en-US" altLang="zh-CN" sz="1100"/>
              <a:t>						}</a:t>
            </a:r>
          </a:p>
          <a:p>
            <a:pPr defTabSz="363538" fontAlgn="auto">
              <a:spcBef>
                <a:spcPts val="0"/>
              </a:spcBef>
              <a:spcAft>
                <a:spcPts val="0"/>
              </a:spcAft>
              <a:defRPr/>
            </a:pPr>
            <a:r>
              <a:rPr lang="en-US" altLang="zh-CN" sz="1100"/>
              <a:t>						printf("\n");</a:t>
            </a:r>
          </a:p>
          <a:p>
            <a:pPr defTabSz="363538" fontAlgn="auto">
              <a:spcBef>
                <a:spcPts val="0"/>
              </a:spcBef>
              <a:spcAft>
                <a:spcPts val="0"/>
              </a:spcAft>
              <a:defRPr/>
            </a:pPr>
            <a:r>
              <a:rPr lang="en-US" altLang="zh-CN" sz="1100"/>
              <a:t>					}</a:t>
            </a:r>
          </a:p>
          <a:p>
            <a:pPr defTabSz="363538" fontAlgn="auto">
              <a:spcBef>
                <a:spcPts val="0"/>
              </a:spcBef>
              <a:spcAft>
                <a:spcPts val="0"/>
              </a:spcAft>
              <a:defRPr/>
            </a:pPr>
            <a:r>
              <a:rPr lang="en-US" altLang="zh-CN" sz="1100"/>
              <a:t>			}</a:t>
            </a:r>
          </a:p>
          <a:p>
            <a:pPr defTabSz="363538" fontAlgn="auto">
              <a:spcBef>
                <a:spcPts val="0"/>
              </a:spcBef>
              <a:spcAft>
                <a:spcPts val="0"/>
              </a:spcAft>
              <a:defRPr/>
            </a:pPr>
            <a:r>
              <a:rPr lang="en-US" altLang="zh-CN" sz="1100"/>
              <a:t>	printf("\ntotal:%5d\n",n);</a:t>
            </a:r>
          </a:p>
          <a:p>
            <a:pPr defTabSz="363538" fontAlgn="auto">
              <a:spcBef>
                <a:spcPts val="0"/>
              </a:spcBef>
              <a:spcAft>
                <a:spcPts val="0"/>
              </a:spcAft>
              <a:defRPr/>
            </a:pPr>
            <a:r>
              <a:rPr lang="en-US" altLang="zh-CN" sz="1100"/>
              <a:t>	return 0;</a:t>
            </a:r>
          </a:p>
          <a:p>
            <a:pPr defTabSz="363538" fontAlgn="auto">
              <a:spcBef>
                <a:spcPts val="0"/>
              </a:spcBef>
              <a:spcAft>
                <a:spcPts val="0"/>
              </a:spcAft>
              <a:defRPr/>
            </a:pPr>
            <a:r>
              <a:rPr lang="en-US" altLang="zh-CN" sz="1100"/>
              <a:t>}</a:t>
            </a:r>
            <a:endParaRPr lang="zh-CN" altLang="en-US" sz="1100" b="1" dirty="0">
              <a:solidFill>
                <a:srgbClr val="008000"/>
              </a:solidFill>
            </a:endParaRPr>
          </a:p>
        </p:txBody>
      </p:sp>
      <p:pic>
        <p:nvPicPr>
          <p:cNvPr id="3" name="图片 2"/>
          <p:cNvPicPr>
            <a:picLocks noChangeAspect="1"/>
          </p:cNvPicPr>
          <p:nvPr/>
        </p:nvPicPr>
        <p:blipFill>
          <a:blip r:embed="rId3"/>
          <a:srcRect/>
          <a:stretch>
            <a:fillRect/>
          </a:stretch>
        </p:blipFill>
        <p:spPr bwMode="auto">
          <a:xfrm>
            <a:off x="9474200" y="466725"/>
            <a:ext cx="2471738" cy="5951538"/>
          </a:xfrm>
          <a:prstGeom prst="rect">
            <a:avLst/>
          </a:prstGeom>
          <a:noFill/>
          <a:ln w="9525">
            <a:noFill/>
            <a:miter lim="800000"/>
            <a:headEnd/>
            <a:tailEnd/>
          </a:ln>
        </p:spPr>
      </p:pic>
      <p:graphicFrame>
        <p:nvGraphicFramePr>
          <p:cNvPr id="6" name="表格 5">
            <a:extLst>
              <a:ext uri="{FF2B5EF4-FFF2-40B4-BE49-F238E27FC236}"/>
            </a:extLst>
          </p:cNvPr>
          <p:cNvGraphicFramePr>
            <a:graphicFrameLocks noGrp="1"/>
          </p:cNvGraphicFramePr>
          <p:nvPr/>
        </p:nvGraphicFramePr>
        <p:xfrm>
          <a:off x="631825" y="3836988"/>
          <a:ext cx="2657475" cy="2962275"/>
        </p:xfrm>
        <a:graphic>
          <a:graphicData uri="http://schemas.openxmlformats.org/drawingml/2006/table">
            <a:tbl>
              <a:tblPr>
                <a:tableStyleId>{5C22544A-7EE6-4342-B048-85BDC9FD1C3A}</a:tableStyleId>
              </a:tblPr>
              <a:tblGrid>
                <a:gridCol w="208280">
                  <a:extLst>
                    <a:ext uri="{9D8B030D-6E8A-4147-A177-3AD203B41FA5}"/>
                  </a:extLst>
                </a:gridCol>
                <a:gridCol w="247726">
                  <a:extLst>
                    <a:ext uri="{9D8B030D-6E8A-4147-A177-3AD203B41FA5}"/>
                  </a:extLst>
                </a:gridCol>
                <a:gridCol w="218783">
                  <a:extLst>
                    <a:ext uri="{9D8B030D-6E8A-4147-A177-3AD203B41FA5}"/>
                  </a:extLst>
                </a:gridCol>
                <a:gridCol w="1138793">
                  <a:extLst>
                    <a:ext uri="{9D8B030D-6E8A-4147-A177-3AD203B41FA5}"/>
                  </a:extLst>
                </a:gridCol>
                <a:gridCol w="401048">
                  <a:extLst>
                    <a:ext uri="{9D8B030D-6E8A-4147-A177-3AD203B41FA5}"/>
                  </a:extLst>
                </a:gridCol>
                <a:gridCol w="442926">
                  <a:extLst>
                    <a:ext uri="{9D8B030D-6E8A-4147-A177-3AD203B41FA5}"/>
                  </a:extLst>
                </a:gridCol>
              </a:tblGrid>
              <a:tr h="235894">
                <a:tc gridSpan="6">
                  <a:txBody>
                    <a:bodyPr/>
                    <a:lstStyle/>
                    <a:p>
                      <a:pPr algn="ctr">
                        <a:lnSpc>
                          <a:spcPct val="90000"/>
                        </a:lnSpc>
                      </a:pPr>
                      <a:r>
                        <a:rPr lang="en-US" altLang="zh-CN" sz="1200" dirty="0"/>
                        <a:t>n=0</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235894">
                <a:tc rowSpan="7">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algn="ctr">
                        <a:lnSpc>
                          <a:spcPct val="90000"/>
                        </a:lnSpc>
                      </a:pPr>
                      <a:r>
                        <a:rPr lang="en-US" altLang="zh-CN" sz="1200" dirty="0" err="1"/>
                        <a:t>i</a:t>
                      </a:r>
                      <a:r>
                        <a:rPr lang="zh-CN" altLang="en-US" sz="1200" dirty="0"/>
                        <a:t>从</a:t>
                      </a:r>
                      <a:r>
                        <a:rPr lang="en-US" altLang="zh-CN" sz="1200" dirty="0"/>
                        <a:t>red</a:t>
                      </a:r>
                      <a:r>
                        <a:rPr lang="zh-CN" altLang="en-US" sz="1200" dirty="0"/>
                        <a:t>变到</a:t>
                      </a:r>
                      <a:r>
                        <a:rPr lang="en-US" altLang="zh-CN" sz="1200" dirty="0"/>
                        <a:t>black</a:t>
                      </a:r>
                      <a:endParaRPr lang="zh-CN" alt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lnSpc>
                          <a:spcPct val="90000"/>
                        </a:lnSpc>
                      </a:pPr>
                      <a:r>
                        <a:rPr lang="en-US" altLang="zh-CN" sz="1200" dirty="0"/>
                        <a:t>j</a:t>
                      </a:r>
                      <a:r>
                        <a:rPr lang="zh-CN" altLang="en-US" sz="1200" dirty="0"/>
                        <a:t>从</a:t>
                      </a:r>
                      <a:r>
                        <a:rPr lang="en-US" altLang="zh-CN" sz="1200" dirty="0"/>
                        <a:t>red</a:t>
                      </a:r>
                      <a:r>
                        <a:rPr lang="zh-CN" altLang="en-US" sz="1200" dirty="0"/>
                        <a:t>变到</a:t>
                      </a:r>
                      <a:r>
                        <a:rPr lang="en-US" altLang="zh-CN" sz="1200" dirty="0"/>
                        <a:t>black</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393157">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nSpc>
                          <a:spcPct val="90000"/>
                        </a:lnSpc>
                      </a:pPr>
                      <a:r>
                        <a:rPr lang="en-US" altLang="zh-CN" sz="1200" dirty="0"/>
                        <a:t>                                </a:t>
                      </a:r>
                      <a:r>
                        <a:rPr lang="en-US" altLang="zh-CN" sz="1200" dirty="0" err="1"/>
                        <a:t>i</a:t>
                      </a:r>
                      <a:r>
                        <a:rPr lang="zh-CN" altLang="en-US" sz="1200" dirty="0"/>
                        <a:t>≠</a:t>
                      </a:r>
                      <a:r>
                        <a:rPr lang="en-US" altLang="zh-CN" sz="1200" dirty="0"/>
                        <a:t>j</a:t>
                      </a:r>
                    </a:p>
                    <a:p>
                      <a:pPr>
                        <a:lnSpc>
                          <a:spcPct val="90000"/>
                        </a:lnSpc>
                      </a:pPr>
                      <a:r>
                        <a:rPr lang="zh-CN" altLang="en-US" sz="1200" dirty="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90000"/>
                        </a:lnSpc>
                      </a:pPr>
                      <a:endParaRPr lang="en-US" altLang="zh-CN" sz="1200" dirty="0"/>
                    </a:p>
                    <a:p>
                      <a:pPr algn="r">
                        <a:lnSpc>
                          <a:spcPct val="90000"/>
                        </a:lnSpc>
                      </a:pPr>
                      <a:r>
                        <a:rPr lang="zh-CN" altLang="en-US" sz="1200" dirty="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solidFill>
                      <a:schemeClr val="bg1"/>
                    </a:solidFill>
                  </a:tcPr>
                </a:tc>
                <a:extLst>
                  <a:ext uri="{0D108BD9-81ED-4DB2-BD59-A6C34878D82A}"/>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nSpc>
                          <a:spcPct val="90000"/>
                        </a:lnSpc>
                      </a:pPr>
                      <a:r>
                        <a:rPr lang="en-US" altLang="zh-CN" sz="1200" dirty="0"/>
                        <a:t>k</a:t>
                      </a:r>
                      <a:r>
                        <a:rPr lang="zh-CN" altLang="en-US" sz="1200" dirty="0"/>
                        <a:t>从</a:t>
                      </a:r>
                      <a:r>
                        <a:rPr lang="en-US" altLang="zh-CN" sz="1200" dirty="0"/>
                        <a:t>red</a:t>
                      </a:r>
                      <a:r>
                        <a:rPr lang="zh-CN" altLang="en-US" sz="1200" dirty="0"/>
                        <a:t>变到</a:t>
                      </a:r>
                      <a:r>
                        <a:rPr lang="en-US" altLang="zh-CN" sz="1200" dirty="0"/>
                        <a:t>black</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393157">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90000"/>
                        </a:lnSpc>
                      </a:pPr>
                      <a:r>
                        <a:rPr lang="en-US" altLang="zh-CN" sz="1200" dirty="0"/>
                        <a:t>       k</a:t>
                      </a:r>
                      <a:r>
                        <a:rPr lang="zh-CN" altLang="en-US" sz="1200" dirty="0"/>
                        <a:t>≠</a:t>
                      </a:r>
                      <a:r>
                        <a:rPr lang="en-US" altLang="zh-CN" sz="1200" dirty="0" err="1"/>
                        <a:t>i</a:t>
                      </a:r>
                      <a:r>
                        <a:rPr lang="zh-CN" altLang="en-US" sz="1200" dirty="0"/>
                        <a:t>和</a:t>
                      </a:r>
                      <a:r>
                        <a:rPr lang="en-US" altLang="zh-CN" sz="1200" dirty="0"/>
                        <a:t>k</a:t>
                      </a:r>
                      <a:r>
                        <a:rPr lang="zh-CN" altLang="en-US" sz="1200" dirty="0"/>
                        <a:t>≠</a:t>
                      </a:r>
                      <a:r>
                        <a:rPr lang="en-US" altLang="zh-CN" sz="1200" dirty="0"/>
                        <a:t>j</a:t>
                      </a:r>
                    </a:p>
                    <a:p>
                      <a:pPr>
                        <a:lnSpc>
                          <a:spcPct val="90000"/>
                        </a:lnSpc>
                      </a:pPr>
                      <a:r>
                        <a:rPr lang="zh-CN" altLang="en-US" sz="1200" dirty="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r">
                        <a:lnSpc>
                          <a:spcPct val="90000"/>
                        </a:lnSpc>
                      </a:pPr>
                      <a:endParaRPr lang="en-US" altLang="zh-CN" sz="1200" dirty="0"/>
                    </a:p>
                    <a:p>
                      <a:pPr algn="r">
                        <a:lnSpc>
                          <a:spcPct val="90000"/>
                        </a:lnSpc>
                      </a:pPr>
                      <a:r>
                        <a:rPr lang="zh-CN" altLang="en-US" sz="1200" dirty="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90000"/>
                        </a:lnSpc>
                      </a:pPr>
                      <a:r>
                        <a:rPr lang="zh-CN" altLang="en-US" sz="1200" dirty="0"/>
                        <a:t>输出一种取法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90000"/>
                        </a:lnSpc>
                      </a:pP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235894">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90000"/>
                        </a:lnSpc>
                      </a:pPr>
                      <a:r>
                        <a:rPr lang="en-US" altLang="zh-CN" sz="1200" dirty="0"/>
                        <a:t>n=n+1</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90000"/>
                        </a:lnSpc>
                      </a:pPr>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235894">
                <a:tc gridSpan="6">
                  <a:txBody>
                    <a:bodyPr/>
                    <a:lstStyle/>
                    <a:p>
                      <a:pPr algn="ctr">
                        <a:lnSpc>
                          <a:spcPct val="90000"/>
                        </a:lnSpc>
                      </a:pPr>
                      <a:r>
                        <a:rPr lang="zh-CN" altLang="en-US" sz="1200" dirty="0"/>
                        <a:t>输出取法的总数</a:t>
                      </a:r>
                      <a:r>
                        <a:rPr lang="en-US" altLang="zh-CN" sz="1200" dirty="0"/>
                        <a:t>n</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ctrTitle"/>
          </p:nvPr>
        </p:nvSpPr>
        <p:spPr/>
        <p:txBody>
          <a:bodyPr/>
          <a:lstStyle/>
          <a:p>
            <a:r>
              <a:rPr lang="en-US" altLang="zh-CN" smtClean="0"/>
              <a:t>*</a:t>
            </a:r>
            <a:r>
              <a:rPr lang="zh-CN" altLang="en-US" smtClean="0"/>
              <a:t>用</a:t>
            </a:r>
            <a:r>
              <a:rPr lang="en-US" altLang="zh-CN" smtClean="0"/>
              <a:t>typedef</a:t>
            </a:r>
            <a:r>
              <a:rPr lang="zh-CN" altLang="en-US" smtClean="0"/>
              <a:t>声明新类型名</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688" y="979488"/>
            <a:ext cx="10521950" cy="55308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0"/>
              </a:spcAft>
              <a:defRPr/>
            </a:pPr>
            <a:r>
              <a:rPr lang="en-US" altLang="zh-CN" dirty="0">
                <a:solidFill>
                  <a:schemeClr val="tx1"/>
                </a:solidFill>
              </a:rPr>
              <a:t>1. </a:t>
            </a:r>
            <a:r>
              <a:rPr lang="zh-CN" altLang="en-US" dirty="0">
                <a:solidFill>
                  <a:schemeClr val="tx1"/>
                </a:solidFill>
              </a:rPr>
              <a:t>简单地用一个新的类型名代替原有的类型名</a:t>
            </a:r>
            <a:endParaRPr lang="en-US" altLang="zh-CN"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algn="just" fontAlgn="auto">
              <a:lnSpc>
                <a:spcPct val="120000"/>
              </a:lnSpc>
              <a:spcBef>
                <a:spcPts val="0"/>
              </a:spcBef>
              <a:spcAft>
                <a:spcPts val="0"/>
              </a:spcAft>
              <a:defRPr/>
            </a:pPr>
            <a:r>
              <a:rPr lang="en-US" altLang="zh-CN" dirty="0">
                <a:solidFill>
                  <a:schemeClr val="tx1"/>
                </a:solidFill>
              </a:rPr>
              <a:t>2. </a:t>
            </a:r>
            <a:r>
              <a:rPr lang="zh-CN" altLang="en-US" dirty="0">
                <a:solidFill>
                  <a:schemeClr val="tx1"/>
                </a:solidFill>
              </a:rPr>
              <a:t>命名一个简单的类型名代替复杂的类型表示方法</a:t>
            </a:r>
            <a:endParaRPr lang="en-US" altLang="zh-CN" dirty="0">
              <a:solidFill>
                <a:schemeClr val="tx1"/>
              </a:solidFill>
            </a:endParaRPr>
          </a:p>
          <a:p>
            <a:pPr algn="just" fontAlgn="auto">
              <a:lnSpc>
                <a:spcPct val="120000"/>
              </a:lnSpc>
              <a:spcBef>
                <a:spcPts val="0"/>
              </a:spcBef>
              <a:spcAft>
                <a:spcPts val="0"/>
              </a:spcAft>
              <a:defRPr/>
            </a:pPr>
            <a:r>
              <a:rPr lang="zh-CN" altLang="en-US" dirty="0">
                <a:solidFill>
                  <a:schemeClr val="tx1"/>
                </a:solidFill>
              </a:rPr>
              <a:t>① 命名一个新的类型名代表结构体类型</a:t>
            </a:r>
            <a:r>
              <a:rPr lang="en-US" altLang="zh-CN" dirty="0">
                <a:solidFill>
                  <a:schemeClr val="tx1"/>
                </a:solidFill>
              </a:rPr>
              <a:t>	</a:t>
            </a:r>
            <a:r>
              <a:rPr lang="zh-CN" altLang="en-US" dirty="0">
                <a:solidFill>
                  <a:schemeClr val="tx1"/>
                </a:solidFill>
              </a:rPr>
              <a:t>②</a:t>
            </a:r>
            <a:r>
              <a:rPr lang="en-US" altLang="zh-CN" dirty="0">
                <a:solidFill>
                  <a:schemeClr val="tx1"/>
                </a:solidFill>
              </a:rPr>
              <a:t> </a:t>
            </a:r>
            <a:r>
              <a:rPr lang="zh-CN" altLang="en-US" dirty="0">
                <a:solidFill>
                  <a:schemeClr val="tx1"/>
                </a:solidFill>
              </a:rPr>
              <a:t>命名一个新的类型名代表数组类型</a:t>
            </a:r>
            <a:endParaRPr lang="en-US" altLang="zh-CN" dirty="0">
              <a:solidFill>
                <a:schemeClr val="tx1"/>
              </a:solidFill>
            </a:endParaRPr>
          </a:p>
          <a:p>
            <a:pPr algn="just" fontAlgn="auto">
              <a:lnSpc>
                <a:spcPct val="120000"/>
              </a:lnSpc>
              <a:spcBef>
                <a:spcPts val="0"/>
              </a:spcBef>
              <a:spcAft>
                <a:spcPts val="0"/>
              </a:spcAft>
              <a:defRPr/>
            </a:pPr>
            <a:r>
              <a:rPr lang="zh-CN" altLang="en-US" dirty="0">
                <a:solidFill>
                  <a:schemeClr val="tx1"/>
                </a:solidFill>
              </a:rPr>
              <a:t>③ 命名一个新的类型名代表指针类型</a:t>
            </a:r>
            <a:r>
              <a:rPr lang="en-US" altLang="zh-CN" dirty="0">
                <a:solidFill>
                  <a:schemeClr val="tx1"/>
                </a:solidFill>
              </a:rPr>
              <a:t>	</a:t>
            </a:r>
            <a:r>
              <a:rPr lang="zh-CN" altLang="en-US" dirty="0">
                <a:solidFill>
                  <a:schemeClr val="tx1"/>
                </a:solidFill>
              </a:rPr>
              <a:t>④命名一个新的类型名代表指向函数的指针类型</a:t>
            </a:r>
            <a:endParaRPr lang="en-US" altLang="zh-CN" dirty="0">
              <a:solidFill>
                <a:schemeClr val="tx1"/>
              </a:solidFill>
            </a:endParaRPr>
          </a:p>
        </p:txBody>
      </p:sp>
      <p:sp>
        <p:nvSpPr>
          <p:cNvPr id="80898" name="标题 1"/>
          <p:cNvSpPr>
            <a:spLocks noGrp="1"/>
          </p:cNvSpPr>
          <p:nvPr>
            <p:ph type="title"/>
          </p:nvPr>
        </p:nvSpPr>
        <p:spPr>
          <a:xfrm>
            <a:off x="711200" y="0"/>
            <a:ext cx="10515600" cy="1325563"/>
          </a:xfrm>
        </p:spPr>
        <p:txBody>
          <a:bodyPr/>
          <a:lstStyle/>
          <a:p>
            <a:r>
              <a:rPr lang="zh-CN" altLang="en-US" smtClean="0"/>
              <a:t>用</a:t>
            </a:r>
            <a:r>
              <a:rPr lang="en-US" altLang="zh-CN" smtClean="0"/>
              <a:t>typedef</a:t>
            </a:r>
            <a:r>
              <a:rPr lang="zh-CN" altLang="en-US" smtClean="0"/>
              <a:t>声明新类型名</a:t>
            </a:r>
          </a:p>
        </p:txBody>
      </p:sp>
      <p:sp>
        <p:nvSpPr>
          <p:cNvPr id="14" name="圆角矩形 13"/>
          <p:cNvSpPr/>
          <p:nvPr/>
        </p:nvSpPr>
        <p:spPr>
          <a:xfrm>
            <a:off x="5570538" y="1028700"/>
            <a:ext cx="5753100" cy="593725"/>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a:solidFill>
                  <a:schemeClr val="tx1"/>
                </a:solidFill>
              </a:rPr>
              <a:t>typedef int Integer;	</a:t>
            </a:r>
            <a:r>
              <a:rPr lang="en-US" altLang="zh-CN" sz="1600">
                <a:solidFill>
                  <a:srgbClr val="008000"/>
                </a:solidFill>
              </a:rPr>
              <a:t>//</a:t>
            </a:r>
            <a:r>
              <a:rPr lang="zh-CN" altLang="en-US" sz="1600">
                <a:solidFill>
                  <a:srgbClr val="008000"/>
                </a:solidFill>
              </a:rPr>
              <a:t>指定用</a:t>
            </a:r>
            <a:r>
              <a:rPr lang="en-US" altLang="zh-CN" sz="1600">
                <a:solidFill>
                  <a:srgbClr val="008000"/>
                </a:solidFill>
              </a:rPr>
              <a:t>Integer</a:t>
            </a:r>
            <a:r>
              <a:rPr lang="zh-CN" altLang="en-US" sz="1600">
                <a:solidFill>
                  <a:srgbClr val="008000"/>
                </a:solidFill>
              </a:rPr>
              <a:t>为类型名，作用与</a:t>
            </a:r>
            <a:r>
              <a:rPr lang="en-US" altLang="zh-CN" sz="1600">
                <a:solidFill>
                  <a:srgbClr val="008000"/>
                </a:solidFill>
              </a:rPr>
              <a:t>int</a:t>
            </a:r>
            <a:r>
              <a:rPr lang="zh-CN" altLang="en-US" sz="1600">
                <a:solidFill>
                  <a:srgbClr val="008000"/>
                </a:solidFill>
              </a:rPr>
              <a:t>相同</a:t>
            </a:r>
          </a:p>
          <a:p>
            <a:pPr defTabSz="363538" fontAlgn="auto">
              <a:spcBef>
                <a:spcPts val="0"/>
              </a:spcBef>
              <a:spcAft>
                <a:spcPts val="0"/>
              </a:spcAft>
              <a:defRPr/>
            </a:pPr>
            <a:r>
              <a:rPr lang="en-US" altLang="zh-CN" sz="1600">
                <a:solidFill>
                  <a:schemeClr val="tx1"/>
                </a:solidFill>
              </a:rPr>
              <a:t>typedef float Real;	</a:t>
            </a:r>
            <a:r>
              <a:rPr lang="en-US" altLang="zh-CN" sz="1600">
                <a:solidFill>
                  <a:srgbClr val="008000"/>
                </a:solidFill>
              </a:rPr>
              <a:t>//</a:t>
            </a:r>
            <a:r>
              <a:rPr lang="zh-CN" altLang="en-US" sz="1600">
                <a:solidFill>
                  <a:srgbClr val="008000"/>
                </a:solidFill>
              </a:rPr>
              <a:t>指定用</a:t>
            </a:r>
            <a:r>
              <a:rPr lang="en-US" altLang="zh-CN" sz="1600">
                <a:solidFill>
                  <a:srgbClr val="008000"/>
                </a:solidFill>
              </a:rPr>
              <a:t>Real</a:t>
            </a:r>
            <a:r>
              <a:rPr lang="zh-CN" altLang="en-US" sz="1600">
                <a:solidFill>
                  <a:srgbClr val="008000"/>
                </a:solidFill>
              </a:rPr>
              <a:t>为类型名，作用与</a:t>
            </a:r>
            <a:r>
              <a:rPr lang="en-US" altLang="zh-CN" sz="1600">
                <a:solidFill>
                  <a:srgbClr val="008000"/>
                </a:solidFill>
              </a:rPr>
              <a:t>float</a:t>
            </a:r>
            <a:r>
              <a:rPr lang="zh-CN" altLang="en-US" sz="1600">
                <a:solidFill>
                  <a:srgbClr val="008000"/>
                </a:solidFill>
              </a:rPr>
              <a:t>相同</a:t>
            </a:r>
          </a:p>
        </p:txBody>
      </p:sp>
      <p:sp>
        <p:nvSpPr>
          <p:cNvPr id="10" name="圆角矩形 9"/>
          <p:cNvSpPr/>
          <p:nvPr/>
        </p:nvSpPr>
        <p:spPr>
          <a:xfrm>
            <a:off x="979488" y="2781300"/>
            <a:ext cx="10072687" cy="3589338"/>
          </a:xfrm>
          <a:prstGeom prst="roundRect">
            <a:avLst>
              <a:gd name="adj" fmla="val 3263"/>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400" dirty="0" err="1">
                <a:solidFill>
                  <a:schemeClr val="tx1"/>
                </a:solidFill>
              </a:rPr>
              <a:t>typedef</a:t>
            </a:r>
            <a:r>
              <a:rPr lang="en-US" altLang="zh-CN" sz="1400" dirty="0">
                <a:solidFill>
                  <a:schemeClr val="tx1"/>
                </a:solidFill>
              </a:rPr>
              <a:t> </a:t>
            </a:r>
            <a:r>
              <a:rPr lang="en-US" altLang="zh-CN" sz="1400" dirty="0" err="1">
                <a:solidFill>
                  <a:schemeClr val="tx1"/>
                </a:solidFill>
              </a:rPr>
              <a:t>struct</a:t>
            </a:r>
            <a:endParaRPr lang="en-US" altLang="zh-CN" sz="1400" dirty="0">
              <a:solidFill>
                <a:schemeClr val="tx1"/>
              </a:solidFill>
            </a:endParaRPr>
          </a:p>
          <a:p>
            <a:pPr defTabSz="363538" fontAlgn="auto">
              <a:spcBef>
                <a:spcPts val="0"/>
              </a:spcBef>
              <a:spcAft>
                <a:spcPts val="0"/>
              </a:spcAft>
              <a:defRPr/>
            </a:pP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month;</a:t>
            </a:r>
          </a:p>
          <a:p>
            <a:pPr defTabSz="363538" fontAlgn="auto">
              <a:spcBef>
                <a:spcPts val="0"/>
              </a:spcBef>
              <a:spcAft>
                <a:spcPts val="0"/>
              </a:spcAft>
              <a:defRPr/>
            </a:pP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day;</a:t>
            </a:r>
          </a:p>
          <a:p>
            <a:pPr defTabSz="363538" fontAlgn="auto">
              <a:spcBef>
                <a:spcPts val="0"/>
              </a:spcBef>
              <a:spcAft>
                <a:spcPts val="0"/>
              </a:spcAft>
              <a:defRPr/>
            </a:pP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year; </a:t>
            </a:r>
          </a:p>
          <a:p>
            <a:pPr defTabSz="363538" fontAlgn="auto">
              <a:spcBef>
                <a:spcPts val="0"/>
              </a:spcBef>
              <a:spcAft>
                <a:spcPts val="0"/>
              </a:spcAft>
              <a:defRPr/>
            </a:pPr>
            <a:r>
              <a:rPr lang="en-US" altLang="zh-CN" sz="1400" dirty="0">
                <a:solidFill>
                  <a:schemeClr val="tx1"/>
                </a:solidFill>
              </a:rPr>
              <a:t>}Date;				</a:t>
            </a:r>
            <a:r>
              <a:rPr lang="en-US" altLang="zh-CN" sz="1400" dirty="0">
                <a:solidFill>
                  <a:srgbClr val="008000"/>
                </a:solidFill>
              </a:rPr>
              <a:t>//</a:t>
            </a:r>
            <a:r>
              <a:rPr lang="zh-CN" altLang="en-US" sz="1400" dirty="0">
                <a:solidFill>
                  <a:srgbClr val="008000"/>
                </a:solidFill>
              </a:rPr>
              <a:t>声明了一个新类型名</a:t>
            </a:r>
            <a:r>
              <a:rPr lang="en-US" altLang="zh-CN" sz="1400" dirty="0">
                <a:solidFill>
                  <a:srgbClr val="008000"/>
                </a:solidFill>
              </a:rPr>
              <a:t>Date</a:t>
            </a:r>
            <a:r>
              <a:rPr lang="zh-CN" altLang="en-US" sz="1400" dirty="0">
                <a:solidFill>
                  <a:srgbClr val="008000"/>
                </a:solidFill>
              </a:rPr>
              <a:t>，代表结构体类型</a:t>
            </a:r>
          </a:p>
          <a:p>
            <a:pPr defTabSz="363538" fontAlgn="auto">
              <a:spcBef>
                <a:spcPts val="0"/>
              </a:spcBef>
              <a:spcAft>
                <a:spcPts val="0"/>
              </a:spcAft>
              <a:defRPr/>
            </a:pPr>
            <a:r>
              <a:rPr lang="en-US" altLang="zh-CN" sz="1400" dirty="0">
                <a:solidFill>
                  <a:schemeClr val="tx1"/>
                </a:solidFill>
              </a:rPr>
              <a:t>Date birthday;			</a:t>
            </a:r>
            <a:r>
              <a:rPr lang="en-US" altLang="zh-CN" sz="1400" dirty="0">
                <a:solidFill>
                  <a:srgbClr val="008000"/>
                </a:solidFill>
              </a:rPr>
              <a:t>//</a:t>
            </a:r>
            <a:r>
              <a:rPr lang="zh-CN" altLang="en-US" sz="1400" dirty="0">
                <a:solidFill>
                  <a:srgbClr val="008000"/>
                </a:solidFill>
              </a:rPr>
              <a:t>定义结构体类型变量</a:t>
            </a:r>
            <a:r>
              <a:rPr lang="en-US" altLang="zh-CN" sz="1400" dirty="0">
                <a:solidFill>
                  <a:srgbClr val="008000"/>
                </a:solidFill>
              </a:rPr>
              <a:t>birthday</a:t>
            </a:r>
            <a:r>
              <a:rPr lang="zh-CN" altLang="en-US" sz="1400" dirty="0">
                <a:solidFill>
                  <a:srgbClr val="008000"/>
                </a:solidFill>
              </a:rPr>
              <a:t>，不要写成</a:t>
            </a:r>
            <a:r>
              <a:rPr lang="en-US" altLang="zh-CN" sz="1400" dirty="0" err="1">
                <a:solidFill>
                  <a:srgbClr val="008000"/>
                </a:solidFill>
              </a:rPr>
              <a:t>struct</a:t>
            </a:r>
            <a:r>
              <a:rPr lang="en-US" altLang="zh-CN" sz="1400" dirty="0">
                <a:solidFill>
                  <a:srgbClr val="008000"/>
                </a:solidFill>
              </a:rPr>
              <a:t> Date birthday; </a:t>
            </a:r>
          </a:p>
          <a:p>
            <a:pPr defTabSz="363538" fontAlgn="auto">
              <a:spcBef>
                <a:spcPts val="0"/>
              </a:spcBef>
              <a:spcAft>
                <a:spcPts val="0"/>
              </a:spcAft>
              <a:defRPr/>
            </a:pPr>
            <a:r>
              <a:rPr lang="en-US" altLang="zh-CN" sz="1400" dirty="0">
                <a:solidFill>
                  <a:schemeClr val="tx1"/>
                </a:solidFill>
              </a:rPr>
              <a:t>Date *</a:t>
            </a:r>
            <a:r>
              <a:rPr lang="en-US" altLang="zh-CN" sz="1400" dirty="0">
                <a:solidFill>
                  <a:schemeClr val="tx1"/>
                </a:solidFill>
              </a:rPr>
              <a:t>p;				</a:t>
            </a:r>
            <a:r>
              <a:rPr lang="en-US" altLang="zh-CN" sz="1400" dirty="0">
                <a:solidFill>
                  <a:srgbClr val="008000"/>
                </a:solidFill>
              </a:rPr>
              <a:t>//</a:t>
            </a:r>
            <a:r>
              <a:rPr lang="zh-CN" altLang="en-US" sz="1400" dirty="0">
                <a:solidFill>
                  <a:srgbClr val="008000"/>
                </a:solidFill>
              </a:rPr>
              <a:t>定义结构体指针变量</a:t>
            </a:r>
            <a:r>
              <a:rPr lang="en-US" altLang="zh-CN" sz="1400" dirty="0">
                <a:solidFill>
                  <a:srgbClr val="008000"/>
                </a:solidFill>
              </a:rPr>
              <a:t>p</a:t>
            </a:r>
            <a:r>
              <a:rPr lang="zh-CN" altLang="en-US" sz="1400" dirty="0">
                <a:solidFill>
                  <a:srgbClr val="008000"/>
                </a:solidFill>
              </a:rPr>
              <a:t>，指向此结构体类型数据</a:t>
            </a:r>
            <a:endParaRPr lang="en-US" altLang="zh-CN" sz="1400" dirty="0">
              <a:solidFill>
                <a:srgbClr val="008000"/>
              </a:solidFill>
            </a:endParaRPr>
          </a:p>
          <a:p>
            <a:pPr defTabSz="363538" fontAlgn="auto">
              <a:spcBef>
                <a:spcPts val="0"/>
              </a:spcBef>
              <a:spcAft>
                <a:spcPts val="0"/>
              </a:spcAft>
              <a:defRPr/>
            </a:pPr>
            <a:endParaRPr lang="en-US" altLang="zh-CN" sz="1400" dirty="0">
              <a:solidFill>
                <a:srgbClr val="008000"/>
              </a:solidFill>
            </a:endParaRPr>
          </a:p>
          <a:p>
            <a:pPr defTabSz="363538" fontAlgn="auto">
              <a:spcBef>
                <a:spcPts val="0"/>
              </a:spcBef>
              <a:spcAft>
                <a:spcPts val="0"/>
              </a:spcAft>
              <a:defRPr/>
            </a:pPr>
            <a:r>
              <a:rPr lang="en-US" altLang="zh-CN" sz="1400" dirty="0" err="1">
                <a:solidFill>
                  <a:schemeClr val="tx1"/>
                </a:solidFill>
              </a:rPr>
              <a:t>typedef</a:t>
            </a: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a:t>
            </a:r>
            <a:r>
              <a:rPr lang="en-US" altLang="zh-CN" sz="1400" dirty="0" err="1">
                <a:solidFill>
                  <a:schemeClr val="tx1"/>
                </a:solidFill>
              </a:rPr>
              <a:t>Num</a:t>
            </a:r>
            <a:r>
              <a:rPr lang="en-US" altLang="zh-CN" sz="1400" dirty="0">
                <a:solidFill>
                  <a:schemeClr val="tx1"/>
                </a:solidFill>
              </a:rPr>
              <a:t>[100];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Num</a:t>
            </a:r>
            <a:r>
              <a:rPr lang="zh-CN" altLang="en-US" sz="1400" dirty="0">
                <a:solidFill>
                  <a:srgbClr val="008000"/>
                </a:solidFill>
              </a:rPr>
              <a:t>为整型数组类型名</a:t>
            </a:r>
          </a:p>
          <a:p>
            <a:pPr defTabSz="363538" fontAlgn="auto">
              <a:spcBef>
                <a:spcPts val="0"/>
              </a:spcBef>
              <a:spcAft>
                <a:spcPts val="0"/>
              </a:spcAft>
              <a:defRPr/>
            </a:pPr>
            <a:r>
              <a:rPr lang="en-US" altLang="zh-CN" sz="1400" dirty="0" err="1">
                <a:solidFill>
                  <a:schemeClr val="tx1"/>
                </a:solidFill>
              </a:rPr>
              <a:t>Num</a:t>
            </a:r>
            <a:r>
              <a:rPr lang="en-US" altLang="zh-CN" sz="1400" dirty="0">
                <a:solidFill>
                  <a:schemeClr val="tx1"/>
                </a:solidFill>
              </a:rPr>
              <a:t> a;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a:t>
            </a:r>
            <a:r>
              <a:rPr lang="zh-CN" altLang="en-US" sz="1400" dirty="0">
                <a:solidFill>
                  <a:srgbClr val="008000"/>
                </a:solidFill>
              </a:rPr>
              <a:t>为整型数组名，它有</a:t>
            </a:r>
            <a:r>
              <a:rPr lang="en-US" altLang="zh-CN" sz="1400" dirty="0">
                <a:solidFill>
                  <a:srgbClr val="008000"/>
                </a:solidFill>
              </a:rPr>
              <a:t>100</a:t>
            </a:r>
            <a:r>
              <a:rPr lang="zh-CN" altLang="en-US" sz="1400" dirty="0">
                <a:solidFill>
                  <a:srgbClr val="008000"/>
                </a:solidFill>
              </a:rPr>
              <a:t>个元素</a:t>
            </a:r>
            <a:endParaRPr lang="en-US" altLang="zh-CN" sz="1400" dirty="0">
              <a:solidFill>
                <a:srgbClr val="008000"/>
              </a:solidFill>
            </a:endParaRPr>
          </a:p>
          <a:p>
            <a:pPr defTabSz="363538" fontAlgn="auto">
              <a:spcBef>
                <a:spcPts val="0"/>
              </a:spcBef>
              <a:spcAft>
                <a:spcPts val="0"/>
              </a:spcAft>
              <a:defRPr/>
            </a:pPr>
            <a:endParaRPr lang="en-US" altLang="zh-CN" sz="1400" dirty="0">
              <a:solidFill>
                <a:srgbClr val="008000"/>
              </a:solidFill>
            </a:endParaRPr>
          </a:p>
          <a:p>
            <a:pPr defTabSz="363538" fontAlgn="auto">
              <a:spcBef>
                <a:spcPts val="0"/>
              </a:spcBef>
              <a:spcAft>
                <a:spcPts val="0"/>
              </a:spcAft>
              <a:defRPr/>
            </a:pPr>
            <a:r>
              <a:rPr lang="en-US" altLang="zh-CN" sz="1400" dirty="0" err="1">
                <a:solidFill>
                  <a:schemeClr val="tx1"/>
                </a:solidFill>
              </a:rPr>
              <a:t>typedef</a:t>
            </a:r>
            <a:r>
              <a:rPr lang="en-US" altLang="zh-CN" sz="1400" dirty="0">
                <a:solidFill>
                  <a:schemeClr val="tx1"/>
                </a:solidFill>
              </a:rPr>
              <a:t> </a:t>
            </a:r>
            <a:r>
              <a:rPr lang="en-US" altLang="zh-CN" sz="1400" dirty="0">
                <a:solidFill>
                  <a:schemeClr val="tx1"/>
                </a:solidFill>
              </a:rPr>
              <a:t>char *String;</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声明</a:t>
            </a:r>
            <a:r>
              <a:rPr lang="en-US" altLang="zh-CN" sz="1400" dirty="0">
                <a:solidFill>
                  <a:srgbClr val="008000"/>
                </a:solidFill>
              </a:rPr>
              <a:t>String</a:t>
            </a:r>
            <a:r>
              <a:rPr lang="zh-CN" altLang="en-US" sz="1400" dirty="0">
                <a:solidFill>
                  <a:srgbClr val="008000"/>
                </a:solidFill>
              </a:rPr>
              <a:t>为字符指针类型</a:t>
            </a:r>
          </a:p>
          <a:p>
            <a:pPr defTabSz="363538" fontAlgn="auto">
              <a:spcBef>
                <a:spcPts val="0"/>
              </a:spcBef>
              <a:spcAft>
                <a:spcPts val="0"/>
              </a:spcAft>
              <a:defRPr/>
            </a:pPr>
            <a:r>
              <a:rPr lang="en-US" altLang="zh-CN" sz="1400" dirty="0">
                <a:solidFill>
                  <a:schemeClr val="tx1"/>
                </a:solidFill>
              </a:rPr>
              <a:t>String </a:t>
            </a:r>
            <a:r>
              <a:rPr lang="en-US" altLang="zh-CN" sz="1400" dirty="0" err="1">
                <a:solidFill>
                  <a:schemeClr val="tx1"/>
                </a:solidFill>
              </a:rPr>
              <a:t>p,s</a:t>
            </a:r>
            <a:r>
              <a:rPr lang="en-US" altLang="zh-CN" sz="1400" dirty="0">
                <a:solidFill>
                  <a:schemeClr val="tx1"/>
                </a:solidFill>
              </a:rPr>
              <a:t>[10];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p</a:t>
            </a:r>
            <a:r>
              <a:rPr lang="zh-CN" altLang="en-US" sz="1400" dirty="0">
                <a:solidFill>
                  <a:srgbClr val="008000"/>
                </a:solidFill>
              </a:rPr>
              <a:t>为字符指针变量，</a:t>
            </a:r>
            <a:r>
              <a:rPr lang="en-US" altLang="zh-CN" sz="1400" dirty="0">
                <a:solidFill>
                  <a:srgbClr val="008000"/>
                </a:solidFill>
              </a:rPr>
              <a:t>s</a:t>
            </a:r>
            <a:r>
              <a:rPr lang="zh-CN" altLang="en-US" sz="1400" dirty="0">
                <a:solidFill>
                  <a:srgbClr val="008000"/>
                </a:solidFill>
              </a:rPr>
              <a:t>为字符指针数组</a:t>
            </a:r>
          </a:p>
          <a:p>
            <a:pPr defTabSz="363538" fontAlgn="auto">
              <a:spcBef>
                <a:spcPts val="0"/>
              </a:spcBef>
              <a:spcAft>
                <a:spcPts val="0"/>
              </a:spcAft>
              <a:defRPr/>
            </a:pPr>
            <a:endParaRPr lang="en-US" altLang="zh-CN" sz="1400" dirty="0">
              <a:solidFill>
                <a:srgbClr val="008000"/>
              </a:solidFill>
            </a:endParaRPr>
          </a:p>
          <a:p>
            <a:pPr defTabSz="363538" fontAlgn="auto">
              <a:spcBef>
                <a:spcPts val="0"/>
              </a:spcBef>
              <a:spcAft>
                <a:spcPts val="0"/>
              </a:spcAft>
              <a:defRPr/>
            </a:pPr>
            <a:r>
              <a:rPr lang="en-US" altLang="zh-CN" sz="1400" dirty="0" err="1">
                <a:solidFill>
                  <a:schemeClr val="tx1"/>
                </a:solidFill>
              </a:rPr>
              <a:t>typedef</a:t>
            </a: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(*Pointer)();</a:t>
            </a:r>
            <a:r>
              <a:rPr lang="en-US" altLang="zh-CN" sz="1400" dirty="0">
                <a:solidFill>
                  <a:srgbClr val="008000"/>
                </a:solidFill>
              </a:rPr>
              <a:t>	//</a:t>
            </a:r>
            <a:r>
              <a:rPr lang="zh-CN" altLang="en-US" sz="1400" dirty="0">
                <a:solidFill>
                  <a:srgbClr val="008000"/>
                </a:solidFill>
              </a:rPr>
              <a:t>声明</a:t>
            </a:r>
            <a:r>
              <a:rPr lang="en-US" altLang="zh-CN" sz="1400" dirty="0">
                <a:solidFill>
                  <a:srgbClr val="008000"/>
                </a:solidFill>
              </a:rPr>
              <a:t>Pointer</a:t>
            </a:r>
            <a:r>
              <a:rPr lang="zh-CN" altLang="en-US" sz="1400" dirty="0">
                <a:solidFill>
                  <a:srgbClr val="008000"/>
                </a:solidFill>
              </a:rPr>
              <a:t>为指向函数的指针类型，该函数返回整型值</a:t>
            </a:r>
          </a:p>
          <a:p>
            <a:pPr defTabSz="363538" fontAlgn="auto">
              <a:spcBef>
                <a:spcPts val="0"/>
              </a:spcBef>
              <a:spcAft>
                <a:spcPts val="0"/>
              </a:spcAft>
              <a:defRPr/>
            </a:pPr>
            <a:r>
              <a:rPr lang="en-US" altLang="zh-CN" sz="1400" dirty="0">
                <a:solidFill>
                  <a:schemeClr val="tx1"/>
                </a:solidFill>
              </a:rPr>
              <a:t>Pointer p1,p2;	</a:t>
            </a:r>
            <a:r>
              <a:rPr lang="en-US" altLang="zh-CN" sz="1400" dirty="0">
                <a:solidFill>
                  <a:srgbClr val="008000"/>
                </a:solidFill>
              </a:rPr>
              <a:t>		//p1,p2</a:t>
            </a:r>
            <a:r>
              <a:rPr lang="zh-CN" altLang="en-US" sz="1400" dirty="0">
                <a:solidFill>
                  <a:srgbClr val="008000"/>
                </a:solidFill>
              </a:rPr>
              <a:t>为</a:t>
            </a:r>
            <a:r>
              <a:rPr lang="en-US" altLang="zh-CN" sz="1400" dirty="0">
                <a:solidFill>
                  <a:srgbClr val="008000"/>
                </a:solidFill>
              </a:rPr>
              <a:t>Pointer</a:t>
            </a:r>
            <a:r>
              <a:rPr lang="zh-CN" altLang="en-US" sz="1400" dirty="0">
                <a:solidFill>
                  <a:srgbClr val="008000"/>
                </a:solidFill>
              </a:rPr>
              <a:t>类型的指针变量</a:t>
            </a:r>
          </a:p>
        </p:txBody>
      </p:sp>
      <p:sp>
        <p:nvSpPr>
          <p:cNvPr id="80901" name="文本框 2"/>
          <p:cNvSpPr txBox="1">
            <a:spLocks noChangeArrowheads="1"/>
          </p:cNvSpPr>
          <p:nvPr/>
        </p:nvSpPr>
        <p:spPr bwMode="auto">
          <a:xfrm>
            <a:off x="7812088" y="3836988"/>
            <a:ext cx="387350" cy="2419350"/>
          </a:xfrm>
          <a:prstGeom prst="rect">
            <a:avLst/>
          </a:prstGeom>
          <a:noFill/>
          <a:ln w="9525">
            <a:noFill/>
            <a:miter lim="800000"/>
            <a:headEnd/>
            <a:tailEnd/>
          </a:ln>
        </p:spPr>
        <p:txBody>
          <a:bodyPr>
            <a:spAutoFit/>
          </a:bodyPr>
          <a:lstStyle/>
          <a:p>
            <a:pPr>
              <a:lnSpc>
                <a:spcPct val="120000"/>
              </a:lnSpc>
            </a:pPr>
            <a:r>
              <a:rPr lang="zh-CN" altLang="en-US" b="1">
                <a:solidFill>
                  <a:srgbClr val="008000"/>
                </a:solidFill>
                <a:latin typeface="等线"/>
                <a:ea typeface="等线"/>
              </a:rPr>
              <a:t>①</a:t>
            </a:r>
            <a:endParaRPr lang="en-US" altLang="zh-CN" b="1">
              <a:solidFill>
                <a:srgbClr val="008000"/>
              </a:solidFill>
              <a:latin typeface="等线"/>
              <a:ea typeface="等线"/>
            </a:endParaRPr>
          </a:p>
          <a:p>
            <a:pPr>
              <a:lnSpc>
                <a:spcPct val="120000"/>
              </a:lnSpc>
            </a:pPr>
            <a:endParaRPr lang="en-US" altLang="zh-CN" b="1">
              <a:solidFill>
                <a:srgbClr val="008000"/>
              </a:solidFill>
              <a:latin typeface="等线"/>
              <a:ea typeface="等线"/>
            </a:endParaRPr>
          </a:p>
          <a:p>
            <a:pPr>
              <a:lnSpc>
                <a:spcPct val="120000"/>
              </a:lnSpc>
            </a:pPr>
            <a:r>
              <a:rPr lang="zh-CN" altLang="en-US" b="1">
                <a:solidFill>
                  <a:srgbClr val="008000"/>
                </a:solidFill>
                <a:latin typeface="等线"/>
                <a:ea typeface="等线"/>
              </a:rPr>
              <a:t>②</a:t>
            </a:r>
            <a:endParaRPr lang="en-US" altLang="zh-CN" b="1">
              <a:solidFill>
                <a:srgbClr val="008000"/>
              </a:solidFill>
              <a:latin typeface="等线"/>
              <a:ea typeface="等线"/>
            </a:endParaRPr>
          </a:p>
          <a:p>
            <a:pPr>
              <a:lnSpc>
                <a:spcPct val="120000"/>
              </a:lnSpc>
            </a:pPr>
            <a:endParaRPr lang="en-US" altLang="zh-CN" b="1">
              <a:solidFill>
                <a:srgbClr val="008000"/>
              </a:solidFill>
              <a:latin typeface="等线"/>
              <a:ea typeface="等线"/>
            </a:endParaRPr>
          </a:p>
          <a:p>
            <a:pPr>
              <a:lnSpc>
                <a:spcPct val="120000"/>
              </a:lnSpc>
            </a:pPr>
            <a:r>
              <a:rPr lang="zh-CN" altLang="en-US" b="1">
                <a:solidFill>
                  <a:srgbClr val="008000"/>
                </a:solidFill>
                <a:latin typeface="等线"/>
                <a:ea typeface="等线"/>
              </a:rPr>
              <a:t>③</a:t>
            </a:r>
            <a:endParaRPr lang="en-US" altLang="zh-CN" b="1">
              <a:solidFill>
                <a:srgbClr val="008000"/>
              </a:solidFill>
              <a:latin typeface="等线"/>
              <a:ea typeface="等线"/>
            </a:endParaRPr>
          </a:p>
          <a:p>
            <a:pPr>
              <a:lnSpc>
                <a:spcPct val="120000"/>
              </a:lnSpc>
            </a:pPr>
            <a:endParaRPr lang="en-US" altLang="zh-CN" b="1">
              <a:solidFill>
                <a:srgbClr val="008000"/>
              </a:solidFill>
              <a:latin typeface="等线"/>
              <a:ea typeface="等线"/>
            </a:endParaRPr>
          </a:p>
          <a:p>
            <a:pPr>
              <a:lnSpc>
                <a:spcPct val="120000"/>
              </a:lnSpc>
            </a:pPr>
            <a:r>
              <a:rPr lang="zh-CN" altLang="en-US" b="1">
                <a:solidFill>
                  <a:srgbClr val="008000"/>
                </a:solidFill>
                <a:latin typeface="等线"/>
                <a:ea typeface="等线"/>
              </a:rPr>
              <a:t>④</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738" y="1709738"/>
            <a:ext cx="10972800" cy="43227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defTabSz="804863" fontAlgn="auto">
              <a:lnSpc>
                <a:spcPct val="150000"/>
              </a:lnSpc>
              <a:spcBef>
                <a:spcPts val="0"/>
              </a:spcBef>
              <a:spcAft>
                <a:spcPts val="0"/>
              </a:spcAft>
              <a:defRPr/>
            </a:pPr>
            <a:r>
              <a:rPr lang="zh-CN" altLang="en-US" sz="1600" dirty="0">
                <a:solidFill>
                  <a:schemeClr val="tx1"/>
                </a:solidFill>
              </a:rPr>
              <a:t>声明一个新的类型名的方法是： </a:t>
            </a:r>
          </a:p>
          <a:p>
            <a:pPr algn="just" defTabSz="804863" fontAlgn="auto">
              <a:lnSpc>
                <a:spcPct val="150000"/>
              </a:lnSpc>
              <a:spcBef>
                <a:spcPts val="0"/>
              </a:spcBef>
              <a:spcAft>
                <a:spcPts val="0"/>
              </a:spcAft>
              <a:defRPr/>
            </a:pPr>
            <a:r>
              <a:rPr lang="zh-CN" altLang="en-US" sz="1600" dirty="0">
                <a:solidFill>
                  <a:schemeClr val="tx1"/>
                </a:solidFill>
              </a:rPr>
              <a:t>① 先按定义变量的方法写出定义体（如：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a:t>
            </a:r>
            <a:r>
              <a:rPr lang="en-US" altLang="zh-CN" sz="1600" dirty="0">
                <a:solidFill>
                  <a:schemeClr val="tx1"/>
                </a:solidFill>
              </a:rPr>
              <a:t>	</a:t>
            </a:r>
            <a:r>
              <a:rPr lang="zh-CN" altLang="en-US" sz="1600" dirty="0">
                <a:solidFill>
                  <a:schemeClr val="tx1"/>
                </a:solidFill>
              </a:rPr>
              <a:t>② 将变量名换成新类型名（例如： 将</a:t>
            </a:r>
            <a:r>
              <a:rPr lang="en-US" altLang="zh-CN" sz="1600" dirty="0" err="1">
                <a:solidFill>
                  <a:schemeClr val="tx1"/>
                </a:solidFill>
              </a:rPr>
              <a:t>i</a:t>
            </a:r>
            <a:r>
              <a:rPr lang="zh-CN" altLang="en-US" sz="1600" dirty="0">
                <a:solidFill>
                  <a:schemeClr val="tx1"/>
                </a:solidFill>
              </a:rPr>
              <a:t>换成</a:t>
            </a:r>
            <a:r>
              <a:rPr lang="en-US" altLang="zh-CN" sz="1600" dirty="0">
                <a:solidFill>
                  <a:schemeClr val="tx1"/>
                </a:solidFill>
              </a:rPr>
              <a:t>Count</a:t>
            </a:r>
            <a:r>
              <a:rPr lang="zh-CN" altLang="en-US" sz="1600" dirty="0">
                <a:solidFill>
                  <a:schemeClr val="tx1"/>
                </a:solidFill>
              </a:rPr>
              <a:t>）</a:t>
            </a:r>
          </a:p>
          <a:p>
            <a:pPr algn="just" defTabSz="804863" fontAlgn="auto">
              <a:lnSpc>
                <a:spcPct val="150000"/>
              </a:lnSpc>
              <a:spcBef>
                <a:spcPts val="0"/>
              </a:spcBef>
              <a:spcAft>
                <a:spcPts val="0"/>
              </a:spcAft>
              <a:defRPr/>
            </a:pPr>
            <a:r>
              <a:rPr lang="zh-CN" altLang="en-US" sz="1600" dirty="0">
                <a:solidFill>
                  <a:schemeClr val="tx1"/>
                </a:solidFill>
              </a:rPr>
              <a:t>③ 在最前面加</a:t>
            </a:r>
            <a:r>
              <a:rPr lang="en-US" altLang="zh-CN" sz="1600" dirty="0" err="1">
                <a:solidFill>
                  <a:schemeClr val="tx1"/>
                </a:solidFill>
              </a:rPr>
              <a:t>typedef</a:t>
            </a:r>
            <a:r>
              <a:rPr lang="zh-CN" altLang="en-US" sz="1600" dirty="0">
                <a:solidFill>
                  <a:schemeClr val="tx1"/>
                </a:solidFill>
              </a:rPr>
              <a:t>（例如： </a:t>
            </a:r>
            <a:r>
              <a:rPr lang="en-US" altLang="zh-CN" sz="1600" dirty="0" err="1">
                <a:solidFill>
                  <a:schemeClr val="tx1"/>
                </a:solidFill>
              </a:rPr>
              <a:t>typedef</a:t>
            </a: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Count</a:t>
            </a:r>
            <a:r>
              <a:rPr lang="zh-CN" altLang="en-US" sz="1600" dirty="0">
                <a:solidFill>
                  <a:schemeClr val="tx1"/>
                </a:solidFill>
              </a:rPr>
              <a:t>）</a:t>
            </a:r>
            <a:r>
              <a:rPr lang="en-US" altLang="zh-CN" sz="1600" dirty="0">
                <a:solidFill>
                  <a:schemeClr val="tx1"/>
                </a:solidFill>
              </a:rPr>
              <a:t>	</a:t>
            </a:r>
            <a:r>
              <a:rPr lang="zh-CN" altLang="en-US" sz="1600" dirty="0">
                <a:solidFill>
                  <a:schemeClr val="tx1"/>
                </a:solidFill>
              </a:rPr>
              <a:t>④ 然后可以用新类型名去定义变量</a:t>
            </a:r>
          </a:p>
          <a:p>
            <a:pPr algn="just" defTabSz="804863" fontAlgn="auto">
              <a:lnSpc>
                <a:spcPct val="150000"/>
              </a:lnSpc>
              <a:spcBef>
                <a:spcPts val="0"/>
              </a:spcBef>
              <a:spcAft>
                <a:spcPts val="0"/>
              </a:spcAft>
              <a:defRPr/>
            </a:pPr>
            <a:r>
              <a:rPr lang="zh-CN" altLang="en-US" sz="1600" dirty="0">
                <a:solidFill>
                  <a:schemeClr val="tx1"/>
                </a:solidFill>
              </a:rPr>
              <a:t>简单地说，就是按定义变量的方式把变量名换上新类型名，并在最前面加</a:t>
            </a:r>
            <a:r>
              <a:rPr lang="en-US" altLang="zh-CN" sz="1600" dirty="0" err="1">
                <a:solidFill>
                  <a:schemeClr val="tx1"/>
                </a:solidFill>
              </a:rPr>
              <a:t>typedef</a:t>
            </a:r>
            <a:r>
              <a:rPr lang="zh-CN" altLang="en-US" sz="1600" dirty="0">
                <a:solidFill>
                  <a:schemeClr val="tx1"/>
                </a:solidFill>
              </a:rPr>
              <a:t>，就声明了新类型名代表原来的类型。</a:t>
            </a:r>
          </a:p>
          <a:p>
            <a:pPr algn="just" defTabSz="804863" fontAlgn="auto">
              <a:lnSpc>
                <a:spcPct val="150000"/>
              </a:lnSpc>
              <a:spcBef>
                <a:spcPts val="0"/>
              </a:spcBef>
              <a:spcAft>
                <a:spcPts val="0"/>
              </a:spcAft>
              <a:defRPr/>
            </a:pPr>
            <a:r>
              <a:rPr lang="zh-CN" altLang="en-US" sz="1600" dirty="0">
                <a:solidFill>
                  <a:schemeClr val="tx1"/>
                </a:solidFill>
              </a:rPr>
              <a:t>以定义上述的数组类型为例来说明： </a:t>
            </a:r>
          </a:p>
          <a:p>
            <a:pPr algn="just" defTabSz="804863" fontAlgn="auto">
              <a:lnSpc>
                <a:spcPct val="150000"/>
              </a:lnSpc>
              <a:spcBef>
                <a:spcPts val="0"/>
              </a:spcBef>
              <a:spcAft>
                <a:spcPts val="0"/>
              </a:spcAft>
              <a:defRPr/>
            </a:pPr>
            <a:r>
              <a:rPr lang="zh-CN" altLang="en-US" sz="1600" dirty="0">
                <a:solidFill>
                  <a:schemeClr val="tx1"/>
                </a:solidFill>
              </a:rPr>
              <a:t>① 先按定义数组变量形式书写： </a:t>
            </a:r>
            <a:r>
              <a:rPr lang="en-US" altLang="zh-CN" sz="1600" dirty="0" err="1">
                <a:solidFill>
                  <a:schemeClr val="tx1"/>
                </a:solidFill>
              </a:rPr>
              <a:t>int</a:t>
            </a:r>
            <a:r>
              <a:rPr lang="en-US" altLang="zh-CN" sz="1600" dirty="0">
                <a:solidFill>
                  <a:schemeClr val="tx1"/>
                </a:solidFill>
              </a:rPr>
              <a:t> a[100]		</a:t>
            </a:r>
            <a:r>
              <a:rPr lang="zh-CN" altLang="en-US" sz="1600" dirty="0">
                <a:solidFill>
                  <a:schemeClr val="tx1"/>
                </a:solidFill>
              </a:rPr>
              <a:t>② 将变量名</a:t>
            </a:r>
            <a:r>
              <a:rPr lang="en-US" altLang="zh-CN" sz="1600" dirty="0">
                <a:solidFill>
                  <a:schemeClr val="tx1"/>
                </a:solidFill>
              </a:rPr>
              <a:t>a</a:t>
            </a:r>
            <a:r>
              <a:rPr lang="zh-CN" altLang="en-US" sz="1600" dirty="0">
                <a:solidFill>
                  <a:schemeClr val="tx1"/>
                </a:solidFill>
              </a:rPr>
              <a:t>换成自己命名的类型名：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Num</a:t>
            </a:r>
            <a:r>
              <a:rPr lang="en-US" altLang="zh-CN" sz="1600" dirty="0">
                <a:solidFill>
                  <a:schemeClr val="tx1"/>
                </a:solidFill>
              </a:rPr>
              <a:t>[100]</a:t>
            </a:r>
            <a:endParaRPr lang="zh-CN" altLang="en-US" sz="1600" dirty="0">
              <a:solidFill>
                <a:schemeClr val="tx1"/>
              </a:solidFill>
            </a:endParaRPr>
          </a:p>
          <a:p>
            <a:pPr algn="just" defTabSz="804863" fontAlgn="auto">
              <a:lnSpc>
                <a:spcPct val="150000"/>
              </a:lnSpc>
              <a:spcBef>
                <a:spcPts val="0"/>
              </a:spcBef>
              <a:spcAft>
                <a:spcPts val="0"/>
              </a:spcAft>
              <a:defRPr/>
            </a:pPr>
            <a:r>
              <a:rPr lang="zh-CN" altLang="en-US" sz="1600" dirty="0">
                <a:solidFill>
                  <a:schemeClr val="tx1"/>
                </a:solidFill>
              </a:rPr>
              <a:t>③ 在前面加上</a:t>
            </a:r>
            <a:r>
              <a:rPr lang="en-US" altLang="zh-CN" sz="1600" dirty="0" err="1">
                <a:solidFill>
                  <a:schemeClr val="tx1"/>
                </a:solidFill>
              </a:rPr>
              <a:t>typedef</a:t>
            </a:r>
            <a:r>
              <a:rPr lang="zh-CN" altLang="en-US" sz="1600" dirty="0">
                <a:solidFill>
                  <a:schemeClr val="tx1"/>
                </a:solidFill>
              </a:rPr>
              <a:t>，得到</a:t>
            </a:r>
            <a:r>
              <a:rPr lang="en-US" altLang="zh-CN" sz="1600" dirty="0" err="1">
                <a:solidFill>
                  <a:schemeClr val="tx1"/>
                </a:solidFill>
              </a:rPr>
              <a:t>typedef</a:t>
            </a: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Num</a:t>
            </a:r>
            <a:r>
              <a:rPr lang="en-US" altLang="zh-CN" sz="1600" dirty="0">
                <a:solidFill>
                  <a:schemeClr val="tx1"/>
                </a:solidFill>
              </a:rPr>
              <a:t>[100]	</a:t>
            </a:r>
            <a:r>
              <a:rPr lang="zh-CN" altLang="en-US" sz="1600" dirty="0">
                <a:solidFill>
                  <a:schemeClr val="tx1"/>
                </a:solidFill>
              </a:rPr>
              <a:t>④ 用来定义变量： </a:t>
            </a:r>
            <a:r>
              <a:rPr lang="en-US" altLang="zh-CN" sz="1600" dirty="0" err="1">
                <a:solidFill>
                  <a:schemeClr val="tx1"/>
                </a:solidFill>
              </a:rPr>
              <a:t>Num</a:t>
            </a:r>
            <a:r>
              <a:rPr lang="en-US" altLang="zh-CN" sz="1600" dirty="0">
                <a:solidFill>
                  <a:schemeClr val="tx1"/>
                </a:solidFill>
              </a:rPr>
              <a:t> a; </a:t>
            </a:r>
            <a:r>
              <a:rPr lang="zh-CN" altLang="en-US" sz="1600" dirty="0">
                <a:solidFill>
                  <a:schemeClr val="tx1"/>
                </a:solidFill>
              </a:rPr>
              <a:t>相当于定义了： </a:t>
            </a:r>
            <a:r>
              <a:rPr lang="en-US" altLang="zh-CN" sz="1600" dirty="0" err="1">
                <a:solidFill>
                  <a:schemeClr val="tx1"/>
                </a:solidFill>
              </a:rPr>
              <a:t>int</a:t>
            </a:r>
            <a:r>
              <a:rPr lang="en-US" altLang="zh-CN" sz="1600" dirty="0">
                <a:solidFill>
                  <a:schemeClr val="tx1"/>
                </a:solidFill>
              </a:rPr>
              <a:t> a[100];</a:t>
            </a:r>
          </a:p>
          <a:p>
            <a:pPr algn="just" defTabSz="804863" fontAlgn="auto">
              <a:lnSpc>
                <a:spcPct val="150000"/>
              </a:lnSpc>
              <a:spcBef>
                <a:spcPts val="0"/>
              </a:spcBef>
              <a:spcAft>
                <a:spcPts val="0"/>
              </a:spcAft>
              <a:defRPr/>
            </a:pPr>
            <a:r>
              <a:rPr lang="zh-CN" altLang="en-US" sz="1600" dirty="0">
                <a:solidFill>
                  <a:schemeClr val="tx1"/>
                </a:solidFill>
              </a:rPr>
              <a:t>同样，对字符指针类型，也是： </a:t>
            </a:r>
          </a:p>
          <a:p>
            <a:pPr algn="just" defTabSz="804863" fontAlgn="auto">
              <a:lnSpc>
                <a:spcPct val="150000"/>
              </a:lnSpc>
              <a:spcBef>
                <a:spcPts val="0"/>
              </a:spcBef>
              <a:spcAft>
                <a:spcPts val="0"/>
              </a:spcAft>
              <a:defRPr/>
            </a:pPr>
            <a:r>
              <a:rPr lang="zh-CN" altLang="en-US" sz="1600" dirty="0">
                <a:solidFill>
                  <a:schemeClr val="tx1"/>
                </a:solidFill>
              </a:rPr>
              <a:t>① </a:t>
            </a:r>
            <a:r>
              <a:rPr lang="en-US" altLang="zh-CN" sz="1600" dirty="0">
                <a:solidFill>
                  <a:schemeClr val="tx1"/>
                </a:solidFill>
              </a:rPr>
              <a:t>char *p;		//</a:t>
            </a:r>
            <a:r>
              <a:rPr lang="zh-CN" altLang="en-US" sz="1600" dirty="0">
                <a:solidFill>
                  <a:schemeClr val="tx1"/>
                </a:solidFill>
              </a:rPr>
              <a:t>定义变量</a:t>
            </a:r>
            <a:r>
              <a:rPr lang="en-US" altLang="zh-CN" sz="1600" dirty="0">
                <a:solidFill>
                  <a:schemeClr val="tx1"/>
                </a:solidFill>
              </a:rPr>
              <a:t>p</a:t>
            </a:r>
            <a:r>
              <a:rPr lang="zh-CN" altLang="en-US" sz="1600" dirty="0">
                <a:solidFill>
                  <a:schemeClr val="tx1"/>
                </a:solidFill>
              </a:rPr>
              <a:t>的方式</a:t>
            </a:r>
            <a:r>
              <a:rPr lang="en-US" altLang="zh-CN" sz="1600" dirty="0">
                <a:solidFill>
                  <a:schemeClr val="tx1"/>
                </a:solidFill>
              </a:rPr>
              <a:t>	</a:t>
            </a:r>
            <a:r>
              <a:rPr lang="zh-CN" altLang="en-US" sz="1600" dirty="0">
                <a:solidFill>
                  <a:schemeClr val="tx1"/>
                </a:solidFill>
              </a:rPr>
              <a:t>② </a:t>
            </a:r>
            <a:r>
              <a:rPr lang="en-US" altLang="zh-CN" sz="1600" dirty="0">
                <a:solidFill>
                  <a:schemeClr val="tx1"/>
                </a:solidFill>
              </a:rPr>
              <a:t>char *String;	//</a:t>
            </a:r>
            <a:r>
              <a:rPr lang="zh-CN" altLang="en-US" sz="1600" dirty="0">
                <a:solidFill>
                  <a:schemeClr val="tx1"/>
                </a:solidFill>
              </a:rPr>
              <a:t>用新类型名</a:t>
            </a:r>
            <a:r>
              <a:rPr lang="en-US" altLang="zh-CN" sz="1600" dirty="0">
                <a:solidFill>
                  <a:schemeClr val="tx1"/>
                </a:solidFill>
              </a:rPr>
              <a:t>String</a:t>
            </a:r>
            <a:r>
              <a:rPr lang="zh-CN" altLang="en-US" sz="1600" dirty="0">
                <a:solidFill>
                  <a:schemeClr val="tx1"/>
                </a:solidFill>
              </a:rPr>
              <a:t>取代变量名</a:t>
            </a:r>
            <a:r>
              <a:rPr lang="en-US" altLang="zh-CN" sz="1600" dirty="0">
                <a:solidFill>
                  <a:schemeClr val="tx1"/>
                </a:solidFill>
              </a:rPr>
              <a:t>p</a:t>
            </a:r>
          </a:p>
          <a:p>
            <a:pPr algn="just" defTabSz="804863" fontAlgn="auto">
              <a:lnSpc>
                <a:spcPct val="150000"/>
              </a:lnSpc>
              <a:spcBef>
                <a:spcPts val="0"/>
              </a:spcBef>
              <a:spcAft>
                <a:spcPts val="0"/>
              </a:spcAft>
              <a:defRPr/>
            </a:pPr>
            <a:r>
              <a:rPr lang="en-US" altLang="zh-CN" sz="1600" dirty="0">
                <a:solidFill>
                  <a:schemeClr val="tx1"/>
                </a:solidFill>
              </a:rPr>
              <a:t>③ </a:t>
            </a:r>
            <a:r>
              <a:rPr lang="en-US" altLang="zh-CN" sz="1600" dirty="0" err="1">
                <a:solidFill>
                  <a:schemeClr val="tx1"/>
                </a:solidFill>
              </a:rPr>
              <a:t>typedef</a:t>
            </a:r>
            <a:r>
              <a:rPr lang="en-US" altLang="zh-CN" sz="1600" dirty="0">
                <a:solidFill>
                  <a:schemeClr val="tx1"/>
                </a:solidFill>
              </a:rPr>
              <a:t> char *String;	//</a:t>
            </a:r>
            <a:r>
              <a:rPr lang="zh-CN" altLang="en-US" sz="1600" dirty="0">
                <a:solidFill>
                  <a:schemeClr val="tx1"/>
                </a:solidFill>
              </a:rPr>
              <a:t>加</a:t>
            </a:r>
            <a:r>
              <a:rPr lang="en-US" altLang="zh-CN" sz="1600" dirty="0" err="1">
                <a:solidFill>
                  <a:schemeClr val="tx1"/>
                </a:solidFill>
              </a:rPr>
              <a:t>typedef</a:t>
            </a:r>
            <a:r>
              <a:rPr lang="en-US" altLang="zh-CN" sz="1600" dirty="0">
                <a:solidFill>
                  <a:schemeClr val="tx1"/>
                </a:solidFill>
              </a:rPr>
              <a:t>		④ String p;	//</a:t>
            </a:r>
            <a:r>
              <a:rPr lang="zh-CN" altLang="en-US" sz="1600" dirty="0">
                <a:solidFill>
                  <a:schemeClr val="tx1"/>
                </a:solidFill>
              </a:rPr>
              <a:t>用新类型名</a:t>
            </a:r>
            <a:r>
              <a:rPr lang="en-US" altLang="zh-CN" sz="1600" dirty="0">
                <a:solidFill>
                  <a:schemeClr val="tx1"/>
                </a:solidFill>
              </a:rPr>
              <a:t>String</a:t>
            </a:r>
            <a:r>
              <a:rPr lang="zh-CN" altLang="en-US" sz="1600" dirty="0">
                <a:solidFill>
                  <a:schemeClr val="tx1"/>
                </a:solidFill>
              </a:rPr>
              <a:t>定义变量，相当</a:t>
            </a:r>
            <a:r>
              <a:rPr lang="en-US" altLang="zh-CN" sz="1600" dirty="0">
                <a:solidFill>
                  <a:schemeClr val="tx1"/>
                </a:solidFill>
              </a:rPr>
              <a:t>char *p;</a:t>
            </a:r>
          </a:p>
          <a:p>
            <a:pPr algn="just" defTabSz="804863" fontAlgn="auto">
              <a:lnSpc>
                <a:spcPct val="150000"/>
              </a:lnSpc>
              <a:spcBef>
                <a:spcPts val="0"/>
              </a:spcBef>
              <a:spcAft>
                <a:spcPts val="0"/>
              </a:spcAft>
              <a:defRPr/>
            </a:pPr>
            <a:r>
              <a:rPr lang="zh-CN" altLang="en-US" sz="1600" dirty="0">
                <a:solidFill>
                  <a:schemeClr val="tx1"/>
                </a:solidFill>
              </a:rPr>
              <a:t>习惯上，常把用</a:t>
            </a:r>
            <a:r>
              <a:rPr lang="en-US" altLang="zh-CN" sz="1600" dirty="0" err="1">
                <a:solidFill>
                  <a:schemeClr val="tx1"/>
                </a:solidFill>
              </a:rPr>
              <a:t>typedef</a:t>
            </a:r>
            <a:r>
              <a:rPr lang="zh-CN" altLang="en-US" sz="1600" dirty="0">
                <a:solidFill>
                  <a:schemeClr val="tx1"/>
                </a:solidFill>
              </a:rPr>
              <a:t>声明的类型名的第</a:t>
            </a:r>
            <a:r>
              <a:rPr lang="en-US" altLang="zh-CN" sz="1600" dirty="0">
                <a:solidFill>
                  <a:schemeClr val="tx1"/>
                </a:solidFill>
              </a:rPr>
              <a:t>1</a:t>
            </a:r>
            <a:r>
              <a:rPr lang="zh-CN" altLang="en-US" sz="1600" dirty="0">
                <a:solidFill>
                  <a:schemeClr val="tx1"/>
                </a:solidFill>
              </a:rPr>
              <a:t>个字母用大写表示，以便与系统提供的标准类型标识符相区别。</a:t>
            </a:r>
            <a:endParaRPr lang="en-US" altLang="zh-CN" sz="1600" dirty="0">
              <a:solidFill>
                <a:schemeClr val="tx1"/>
              </a:solidFill>
            </a:endParaRPr>
          </a:p>
        </p:txBody>
      </p:sp>
      <p:sp>
        <p:nvSpPr>
          <p:cNvPr id="81922" name="标题 1"/>
          <p:cNvSpPr>
            <a:spLocks noGrp="1"/>
          </p:cNvSpPr>
          <p:nvPr>
            <p:ph type="title"/>
          </p:nvPr>
        </p:nvSpPr>
        <p:spPr>
          <a:xfrm>
            <a:off x="493713" y="625475"/>
            <a:ext cx="10515600" cy="1325563"/>
          </a:xfrm>
        </p:spPr>
        <p:txBody>
          <a:bodyPr/>
          <a:lstStyle/>
          <a:p>
            <a:r>
              <a:rPr lang="zh-CN" altLang="en-US" smtClean="0"/>
              <a:t>用</a:t>
            </a:r>
            <a:r>
              <a:rPr lang="en-US" altLang="zh-CN" smtClean="0"/>
              <a:t>typedef</a:t>
            </a:r>
            <a:r>
              <a:rPr lang="zh-CN" altLang="en-US" smtClean="0"/>
              <a:t>声明新类型名</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738" y="1709738"/>
            <a:ext cx="10972800" cy="40655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defTabSz="804863" fontAlgn="auto">
              <a:lnSpc>
                <a:spcPct val="150000"/>
              </a:lnSpc>
              <a:spcBef>
                <a:spcPts val="0"/>
              </a:spcBef>
              <a:spcAft>
                <a:spcPts val="0"/>
              </a:spcAft>
              <a:defRPr/>
            </a:pPr>
            <a:r>
              <a:rPr lang="en-US" altLang="zh-CN" dirty="0">
                <a:solidFill>
                  <a:schemeClr val="tx1"/>
                </a:solidFill>
              </a:rPr>
              <a:t>(1)</a:t>
            </a:r>
            <a:r>
              <a:rPr lang="zh-CN" altLang="en-US" dirty="0">
                <a:solidFill>
                  <a:schemeClr val="tx1"/>
                </a:solidFill>
              </a:rPr>
              <a:t> </a:t>
            </a:r>
            <a:r>
              <a:rPr lang="en-US" altLang="zh-CN" dirty="0" err="1">
                <a:solidFill>
                  <a:schemeClr val="tx1"/>
                </a:solidFill>
              </a:rPr>
              <a:t>typedef</a:t>
            </a:r>
            <a:r>
              <a:rPr lang="zh-CN" altLang="en-US" dirty="0">
                <a:solidFill>
                  <a:schemeClr val="tx1"/>
                </a:solidFill>
              </a:rPr>
              <a:t>的方法实际上是为特定的类型指定了一个同义字</a:t>
            </a:r>
            <a:r>
              <a:rPr lang="en-US" altLang="zh-CN" dirty="0">
                <a:solidFill>
                  <a:schemeClr val="tx1"/>
                </a:solidFill>
              </a:rPr>
              <a:t>(synonyms)</a:t>
            </a:r>
            <a:r>
              <a:rPr lang="zh-CN" altLang="en-US" dirty="0">
                <a:solidFill>
                  <a:schemeClr val="tx1"/>
                </a:solidFill>
              </a:rPr>
              <a:t>。</a:t>
            </a:r>
            <a:endParaRPr lang="en-US" altLang="zh-CN" dirty="0">
              <a:solidFill>
                <a:schemeClr val="tx1"/>
              </a:solidFill>
            </a:endParaRPr>
          </a:p>
          <a:p>
            <a:pPr algn="just" defTabSz="804863" fontAlgn="auto">
              <a:lnSpc>
                <a:spcPct val="150000"/>
              </a:lnSpc>
              <a:spcBef>
                <a:spcPts val="0"/>
              </a:spcBef>
              <a:spcAft>
                <a:spcPts val="0"/>
              </a:spcAft>
              <a:defRPr/>
            </a:pPr>
            <a:r>
              <a:rPr lang="en-US" altLang="zh-CN" dirty="0">
                <a:solidFill>
                  <a:schemeClr val="tx1"/>
                </a:solidFill>
              </a:rPr>
              <a:t>(2) </a:t>
            </a:r>
            <a:r>
              <a:rPr lang="zh-CN" altLang="en-US" dirty="0">
                <a:solidFill>
                  <a:schemeClr val="tx1"/>
                </a:solidFill>
              </a:rPr>
              <a:t>用</a:t>
            </a:r>
            <a:r>
              <a:rPr lang="en-US" altLang="zh-CN" dirty="0" err="1">
                <a:solidFill>
                  <a:schemeClr val="tx1"/>
                </a:solidFill>
              </a:rPr>
              <a:t>typedef</a:t>
            </a:r>
            <a:r>
              <a:rPr lang="zh-CN" altLang="en-US" dirty="0">
                <a:solidFill>
                  <a:schemeClr val="tx1"/>
                </a:solidFill>
              </a:rPr>
              <a:t>只是对已经存在的类型指定一个新的类型名，而没有创造新的类型。</a:t>
            </a:r>
            <a:endParaRPr lang="en-US" altLang="zh-CN" dirty="0">
              <a:solidFill>
                <a:schemeClr val="tx1"/>
              </a:solidFill>
            </a:endParaRPr>
          </a:p>
          <a:p>
            <a:pPr algn="just" defTabSz="804863" fontAlgn="auto">
              <a:lnSpc>
                <a:spcPct val="150000"/>
              </a:lnSpc>
              <a:spcBef>
                <a:spcPts val="0"/>
              </a:spcBef>
              <a:spcAft>
                <a:spcPts val="0"/>
              </a:spcAft>
              <a:defRPr/>
            </a:pPr>
            <a:r>
              <a:rPr lang="en-US" altLang="zh-CN" dirty="0">
                <a:solidFill>
                  <a:schemeClr val="tx1"/>
                </a:solidFill>
              </a:rPr>
              <a:t>(3) </a:t>
            </a:r>
            <a:r>
              <a:rPr lang="zh-CN" altLang="en-US" dirty="0">
                <a:solidFill>
                  <a:schemeClr val="tx1"/>
                </a:solidFill>
              </a:rPr>
              <a:t>用</a:t>
            </a:r>
            <a:r>
              <a:rPr lang="en-US" altLang="zh-CN" dirty="0" err="1">
                <a:solidFill>
                  <a:schemeClr val="tx1"/>
                </a:solidFill>
              </a:rPr>
              <a:t>typedef</a:t>
            </a:r>
            <a:r>
              <a:rPr lang="zh-CN" altLang="en-US" dirty="0">
                <a:solidFill>
                  <a:schemeClr val="tx1"/>
                </a:solidFill>
              </a:rPr>
              <a:t>声明数组类型、指针类型，结构体类型、共用体类型、枚举类型等，使得编程更加方便。</a:t>
            </a:r>
            <a:endParaRPr lang="en-US" altLang="zh-CN" dirty="0">
              <a:solidFill>
                <a:schemeClr val="tx1"/>
              </a:solidFill>
            </a:endParaRPr>
          </a:p>
          <a:p>
            <a:pPr algn="just" defTabSz="804863" fontAlgn="auto">
              <a:lnSpc>
                <a:spcPct val="150000"/>
              </a:lnSpc>
              <a:spcBef>
                <a:spcPts val="0"/>
              </a:spcBef>
              <a:spcAft>
                <a:spcPts val="0"/>
              </a:spcAft>
              <a:defRPr/>
            </a:pPr>
            <a:r>
              <a:rPr lang="en-US" altLang="zh-CN" dirty="0">
                <a:solidFill>
                  <a:schemeClr val="tx1"/>
                </a:solidFill>
              </a:rPr>
              <a:t>(4) </a:t>
            </a:r>
            <a:r>
              <a:rPr lang="en-US" altLang="zh-CN" dirty="0" err="1">
                <a:solidFill>
                  <a:schemeClr val="tx1"/>
                </a:solidFill>
              </a:rPr>
              <a:t>typedef</a:t>
            </a:r>
            <a:r>
              <a:rPr lang="zh-CN" altLang="en-US" dirty="0">
                <a:solidFill>
                  <a:schemeClr val="tx1"/>
                </a:solidFill>
              </a:rPr>
              <a:t>与</a:t>
            </a:r>
            <a:r>
              <a:rPr lang="en-US" altLang="zh-CN" dirty="0">
                <a:solidFill>
                  <a:schemeClr val="tx1"/>
                </a:solidFill>
              </a:rPr>
              <a:t>#define</a:t>
            </a:r>
            <a:r>
              <a:rPr lang="zh-CN" altLang="en-US" dirty="0">
                <a:solidFill>
                  <a:schemeClr val="tx1"/>
                </a:solidFill>
              </a:rPr>
              <a:t>表面相似，实质不同。</a:t>
            </a:r>
            <a:r>
              <a:rPr lang="en-US" altLang="zh-CN" dirty="0">
                <a:solidFill>
                  <a:schemeClr val="tx1"/>
                </a:solidFill>
              </a:rPr>
              <a:t>#define</a:t>
            </a:r>
            <a:r>
              <a:rPr lang="zh-CN" altLang="en-US" dirty="0">
                <a:solidFill>
                  <a:schemeClr val="tx1"/>
                </a:solidFill>
              </a:rPr>
              <a:t>是在预编译时处理的，它只能作简单的字符串替换，而</a:t>
            </a:r>
            <a:r>
              <a:rPr lang="en-US" altLang="zh-CN" dirty="0" err="1">
                <a:solidFill>
                  <a:schemeClr val="tx1"/>
                </a:solidFill>
              </a:rPr>
              <a:t>typedef</a:t>
            </a:r>
            <a:r>
              <a:rPr lang="zh-CN" altLang="en-US" dirty="0">
                <a:solidFill>
                  <a:schemeClr val="tx1"/>
                </a:solidFill>
              </a:rPr>
              <a:t>是在编译阶段处理的，且并非简单的字符串替换。</a:t>
            </a:r>
            <a:endParaRPr lang="en-US" altLang="zh-CN" dirty="0">
              <a:solidFill>
                <a:schemeClr val="tx1"/>
              </a:solidFill>
            </a:endParaRPr>
          </a:p>
          <a:p>
            <a:pPr algn="just" defTabSz="804863" fontAlgn="auto">
              <a:lnSpc>
                <a:spcPct val="150000"/>
              </a:lnSpc>
              <a:spcBef>
                <a:spcPts val="0"/>
              </a:spcBef>
              <a:spcAft>
                <a:spcPts val="0"/>
              </a:spcAft>
              <a:defRPr/>
            </a:pPr>
            <a:r>
              <a:rPr lang="en-US" altLang="zh-CN" dirty="0">
                <a:solidFill>
                  <a:schemeClr val="tx1"/>
                </a:solidFill>
              </a:rPr>
              <a:t>(5) </a:t>
            </a:r>
            <a:r>
              <a:rPr lang="zh-CN" altLang="en-US" dirty="0">
                <a:solidFill>
                  <a:schemeClr val="tx1"/>
                </a:solidFill>
              </a:rPr>
              <a:t>当不同源文件中用到同一类型数据（尤其是像数组、指针、结构体、共用体等类型数据）时，常用</a:t>
            </a:r>
            <a:r>
              <a:rPr lang="en-US" altLang="zh-CN" dirty="0" err="1">
                <a:solidFill>
                  <a:schemeClr val="tx1"/>
                </a:solidFill>
              </a:rPr>
              <a:t>typedef</a:t>
            </a:r>
            <a:r>
              <a:rPr lang="zh-CN" altLang="en-US" dirty="0">
                <a:solidFill>
                  <a:schemeClr val="tx1"/>
                </a:solidFill>
              </a:rPr>
              <a:t>声明一些数据类型。可以把所有的</a:t>
            </a:r>
            <a:r>
              <a:rPr lang="en-US" altLang="zh-CN" dirty="0" err="1">
                <a:solidFill>
                  <a:schemeClr val="tx1"/>
                </a:solidFill>
              </a:rPr>
              <a:t>typedef</a:t>
            </a:r>
            <a:r>
              <a:rPr lang="zh-CN" altLang="en-US" dirty="0">
                <a:solidFill>
                  <a:schemeClr val="tx1"/>
                </a:solidFill>
              </a:rPr>
              <a:t>名称声明单独放在一个头文件中，然后在需要用到它们的文件中用</a:t>
            </a:r>
            <a:r>
              <a:rPr lang="en-US" altLang="zh-CN" dirty="0">
                <a:solidFill>
                  <a:schemeClr val="tx1"/>
                </a:solidFill>
              </a:rPr>
              <a:t>#include</a:t>
            </a:r>
            <a:r>
              <a:rPr lang="zh-CN" altLang="en-US" dirty="0">
                <a:solidFill>
                  <a:schemeClr val="tx1"/>
                </a:solidFill>
              </a:rPr>
              <a:t>指令把它们包含到文件中。这样编程者就不需要在各文件中自己定义</a:t>
            </a:r>
            <a:r>
              <a:rPr lang="en-US" altLang="zh-CN" dirty="0" err="1">
                <a:solidFill>
                  <a:schemeClr val="tx1"/>
                </a:solidFill>
              </a:rPr>
              <a:t>typedef</a:t>
            </a:r>
            <a:r>
              <a:rPr lang="zh-CN" altLang="en-US" dirty="0">
                <a:solidFill>
                  <a:schemeClr val="tx1"/>
                </a:solidFill>
              </a:rPr>
              <a:t>名称了。</a:t>
            </a:r>
          </a:p>
          <a:p>
            <a:pPr algn="just" defTabSz="804863" fontAlgn="auto">
              <a:lnSpc>
                <a:spcPct val="150000"/>
              </a:lnSpc>
              <a:spcBef>
                <a:spcPts val="0"/>
              </a:spcBef>
              <a:spcAft>
                <a:spcPts val="0"/>
              </a:spcAft>
              <a:defRPr/>
            </a:pPr>
            <a:r>
              <a:rPr lang="en-US" altLang="zh-CN" dirty="0">
                <a:solidFill>
                  <a:schemeClr val="tx1"/>
                </a:solidFill>
              </a:rPr>
              <a:t>(6) </a:t>
            </a:r>
            <a:r>
              <a:rPr lang="zh-CN" altLang="en-US" dirty="0">
                <a:solidFill>
                  <a:schemeClr val="tx1"/>
                </a:solidFill>
              </a:rPr>
              <a:t>使用</a:t>
            </a:r>
            <a:r>
              <a:rPr lang="en-US" altLang="zh-CN" dirty="0" err="1">
                <a:solidFill>
                  <a:schemeClr val="tx1"/>
                </a:solidFill>
              </a:rPr>
              <a:t>typedef</a:t>
            </a:r>
            <a:r>
              <a:rPr lang="zh-CN" altLang="en-US" dirty="0">
                <a:solidFill>
                  <a:schemeClr val="tx1"/>
                </a:solidFill>
              </a:rPr>
              <a:t>名称有利于程序的通用与移植。有时程序会依赖于硬件特性，用</a:t>
            </a:r>
            <a:r>
              <a:rPr lang="en-US" altLang="zh-CN" dirty="0" err="1">
                <a:solidFill>
                  <a:schemeClr val="tx1"/>
                </a:solidFill>
              </a:rPr>
              <a:t>typedef</a:t>
            </a:r>
            <a:r>
              <a:rPr lang="zh-CN" altLang="en-US" dirty="0">
                <a:solidFill>
                  <a:schemeClr val="tx1"/>
                </a:solidFill>
              </a:rPr>
              <a:t>类型就便于移植。</a:t>
            </a:r>
            <a:endParaRPr lang="en-US" altLang="zh-CN" dirty="0">
              <a:solidFill>
                <a:schemeClr val="tx1"/>
              </a:solidFill>
            </a:endParaRPr>
          </a:p>
        </p:txBody>
      </p:sp>
      <p:sp>
        <p:nvSpPr>
          <p:cNvPr id="82946" name="标题 1"/>
          <p:cNvSpPr>
            <a:spLocks noGrp="1"/>
          </p:cNvSpPr>
          <p:nvPr>
            <p:ph type="title"/>
          </p:nvPr>
        </p:nvSpPr>
        <p:spPr>
          <a:xfrm>
            <a:off x="493713" y="625475"/>
            <a:ext cx="10515600" cy="1325563"/>
          </a:xfrm>
        </p:spPr>
        <p:txBody>
          <a:bodyPr/>
          <a:lstStyle/>
          <a:p>
            <a:r>
              <a:rPr lang="zh-CN" altLang="en-US" smtClean="0"/>
              <a:t>用</a:t>
            </a:r>
            <a:r>
              <a:rPr lang="en-US" altLang="zh-CN" smtClean="0"/>
              <a:t>typedef</a:t>
            </a:r>
            <a:r>
              <a:rPr lang="zh-CN" altLang="en-US" smtClean="0"/>
              <a:t>声明新类型名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673100" y="325438"/>
            <a:ext cx="10515600" cy="1325562"/>
          </a:xfrm>
        </p:spPr>
        <p:txBody>
          <a:bodyPr/>
          <a:lstStyle/>
          <a:p>
            <a:r>
              <a:rPr lang="zh-CN" altLang="en-US" smtClean="0"/>
              <a:t>定义结构体类型变量 </a:t>
            </a:r>
          </a:p>
        </p:txBody>
      </p:sp>
      <p:sp>
        <p:nvSpPr>
          <p:cNvPr id="6" name="MH_Desc_1"/>
          <p:cNvSpPr/>
          <p:nvPr>
            <p:custDataLst>
              <p:tags r:id="rId1"/>
            </p:custDataLst>
          </p:nvPr>
        </p:nvSpPr>
        <p:spPr>
          <a:xfrm>
            <a:off x="762000" y="1343025"/>
            <a:ext cx="10521950" cy="48831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342900" indent="-342900" algn="just" fontAlgn="auto">
              <a:lnSpc>
                <a:spcPct val="150000"/>
              </a:lnSpc>
              <a:spcBef>
                <a:spcPts val="0"/>
              </a:spcBef>
              <a:spcAft>
                <a:spcPts val="0"/>
              </a:spcAft>
              <a:buFontTx/>
              <a:buAutoNum type="arabicPeriod"/>
              <a:defRPr/>
            </a:pPr>
            <a:r>
              <a:rPr lang="zh-CN" altLang="en-US">
                <a:solidFill>
                  <a:schemeClr val="tx1"/>
                </a:solidFill>
              </a:rPr>
              <a:t>先声明结构体类型，再定义该类型的变量</a:t>
            </a:r>
            <a:r>
              <a:rPr lang="en-US" altLang="zh-CN">
                <a:solidFill>
                  <a:schemeClr val="tx1"/>
                </a:solidFill>
              </a:rPr>
              <a:t>		2. </a:t>
            </a:r>
            <a:r>
              <a:rPr lang="zh-CN" altLang="en-US">
                <a:solidFill>
                  <a:schemeClr val="tx1"/>
                </a:solidFill>
              </a:rPr>
              <a:t>在声明类型的同时定义变量</a:t>
            </a:r>
            <a:endParaRPr lang="en-US" altLang="zh-CN">
              <a:solidFill>
                <a:schemeClr val="tx1"/>
              </a:solidFill>
            </a:endParaRPr>
          </a:p>
          <a:p>
            <a:pPr marL="342900" indent="-342900" algn="just" fontAlgn="auto">
              <a:lnSpc>
                <a:spcPct val="150000"/>
              </a:lnSpc>
              <a:spcBef>
                <a:spcPts val="0"/>
              </a:spcBef>
              <a:spcAft>
                <a:spcPts val="0"/>
              </a:spcAft>
              <a:buFontTx/>
              <a:buAutoNum type="arabicPeriod"/>
              <a:defRPr/>
            </a:pPr>
            <a:endParaRPr lang="en-US" altLang="zh-CN">
              <a:solidFill>
                <a:schemeClr val="tx1"/>
              </a:solidFill>
            </a:endParaRPr>
          </a:p>
          <a:p>
            <a:pPr marL="342900" indent="-342900" algn="just" fontAlgn="auto">
              <a:lnSpc>
                <a:spcPct val="150000"/>
              </a:lnSpc>
              <a:spcBef>
                <a:spcPts val="0"/>
              </a:spcBef>
              <a:spcAft>
                <a:spcPts val="0"/>
              </a:spcAft>
              <a:buFontTx/>
              <a:buAutoNum type="arabicPeriod"/>
              <a:defRPr/>
            </a:pPr>
            <a:endParaRPr lang="en-US" altLang="zh-CN">
              <a:solidFill>
                <a:schemeClr val="tx1"/>
              </a:solidFill>
            </a:endParaRPr>
          </a:p>
          <a:p>
            <a:pPr marL="342900" indent="-342900" algn="just" fontAlgn="auto">
              <a:lnSpc>
                <a:spcPct val="150000"/>
              </a:lnSpc>
              <a:spcBef>
                <a:spcPts val="0"/>
              </a:spcBef>
              <a:spcAft>
                <a:spcPts val="0"/>
              </a:spcAft>
              <a:buFontTx/>
              <a:buAutoNum type="arabicPeriod"/>
              <a:defRPr/>
            </a:pPr>
            <a:endParaRPr lang="en-US" altLang="zh-CN">
              <a:solidFill>
                <a:schemeClr val="tx1"/>
              </a:solidFill>
            </a:endParaRPr>
          </a:p>
          <a:p>
            <a:pPr marL="342900" indent="-342900" algn="just" fontAlgn="auto">
              <a:lnSpc>
                <a:spcPct val="150000"/>
              </a:lnSpc>
              <a:spcBef>
                <a:spcPts val="0"/>
              </a:spcBef>
              <a:spcAft>
                <a:spcPts val="0"/>
              </a:spcAft>
              <a:buFontTx/>
              <a:buAutoNum type="arabicPeriod"/>
              <a:defRPr/>
            </a:pPr>
            <a:endParaRPr lang="en-US" altLang="zh-CN">
              <a:solidFill>
                <a:schemeClr val="tx1"/>
              </a:solidFill>
            </a:endParaRPr>
          </a:p>
          <a:p>
            <a:pPr marL="342900" indent="-342900" algn="just" fontAlgn="auto">
              <a:lnSpc>
                <a:spcPct val="150000"/>
              </a:lnSpc>
              <a:spcBef>
                <a:spcPts val="0"/>
              </a:spcBef>
              <a:spcAft>
                <a:spcPts val="0"/>
              </a:spcAft>
              <a:buFontTx/>
              <a:buAutoNum type="arabicPeriod"/>
              <a:defRPr/>
            </a:pPr>
            <a:endParaRPr lang="en-US" altLang="zh-CN">
              <a:solidFill>
                <a:schemeClr val="tx1"/>
              </a:solidFill>
            </a:endParaRPr>
          </a:p>
          <a:p>
            <a:pPr marL="342900" indent="-342900" algn="just" fontAlgn="auto">
              <a:lnSpc>
                <a:spcPct val="150000"/>
              </a:lnSpc>
              <a:spcBef>
                <a:spcPts val="0"/>
              </a:spcBef>
              <a:spcAft>
                <a:spcPts val="0"/>
              </a:spcAft>
              <a:buFontTx/>
              <a:buAutoNum type="arabicPeriod"/>
              <a:defRPr/>
            </a:pPr>
            <a:endParaRPr lang="en-US" altLang="zh-CN">
              <a:solidFill>
                <a:schemeClr val="tx1"/>
              </a:solidFill>
            </a:endParaRPr>
          </a:p>
          <a:p>
            <a:pPr algn="just" fontAlgn="auto">
              <a:lnSpc>
                <a:spcPct val="150000"/>
              </a:lnSpc>
              <a:spcBef>
                <a:spcPts val="0"/>
              </a:spcBef>
              <a:spcAft>
                <a:spcPts val="600"/>
              </a:spcAft>
              <a:defRPr/>
            </a:pPr>
            <a:r>
              <a:rPr lang="en-US" altLang="zh-CN">
                <a:solidFill>
                  <a:schemeClr val="tx1"/>
                </a:solidFill>
              </a:rPr>
              <a:t>						3. </a:t>
            </a:r>
            <a:r>
              <a:rPr lang="zh-CN" altLang="en-US">
                <a:solidFill>
                  <a:schemeClr val="tx1"/>
                </a:solidFill>
              </a:rPr>
              <a:t>不指定类型名而直接定义结构体类型变量</a:t>
            </a:r>
            <a:endParaRPr lang="en-US" altLang="zh-CN">
              <a:solidFill>
                <a:schemeClr val="tx1"/>
              </a:solidFill>
            </a:endParaRPr>
          </a:p>
        </p:txBody>
      </p:sp>
      <p:sp>
        <p:nvSpPr>
          <p:cNvPr id="12" name="圆角矩形 11"/>
          <p:cNvSpPr/>
          <p:nvPr/>
        </p:nvSpPr>
        <p:spPr>
          <a:xfrm>
            <a:off x="520700" y="4443413"/>
            <a:ext cx="5126038" cy="838200"/>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sz="1600" u="sng">
                <a:solidFill>
                  <a:schemeClr val="tx1"/>
                </a:solidFill>
              </a:rPr>
              <a:t>struct Student</a:t>
            </a:r>
            <a:r>
              <a:rPr lang="en-US" altLang="zh-CN" sz="1600">
                <a:solidFill>
                  <a:schemeClr val="tx1"/>
                </a:solidFill>
              </a:rPr>
              <a:t>  </a:t>
            </a:r>
            <a:r>
              <a:rPr lang="en-US" altLang="zh-CN" sz="1600" u="sng">
                <a:solidFill>
                  <a:schemeClr val="tx1"/>
                </a:solidFill>
              </a:rPr>
              <a:t>student1</a:t>
            </a:r>
            <a:r>
              <a:rPr lang="en-US" altLang="zh-CN" sz="1600">
                <a:solidFill>
                  <a:schemeClr val="tx1"/>
                </a:solidFill>
              </a:rPr>
              <a:t>, </a:t>
            </a:r>
            <a:r>
              <a:rPr lang="en-US" altLang="zh-CN" sz="1600" u="sng">
                <a:solidFill>
                  <a:schemeClr val="tx1"/>
                </a:solidFill>
              </a:rPr>
              <a:t>student2</a:t>
            </a:r>
            <a:r>
              <a:rPr lang="en-US" altLang="zh-CN" sz="1600">
                <a:solidFill>
                  <a:schemeClr val="tx1"/>
                </a:solidFill>
              </a:rPr>
              <a:t>;</a:t>
            </a:r>
          </a:p>
          <a:p>
            <a:pPr defTabSz="363538" fontAlgn="auto">
              <a:spcBef>
                <a:spcPts val="0"/>
              </a:spcBef>
              <a:spcAft>
                <a:spcPts val="0"/>
              </a:spcAft>
              <a:defRPr/>
            </a:pPr>
            <a:r>
              <a:rPr lang="en-US" altLang="zh-CN" sz="1600">
                <a:solidFill>
                  <a:schemeClr val="tx1"/>
                </a:solidFill>
              </a:rPr>
              <a:t>	    |			    |		       |</a:t>
            </a:r>
          </a:p>
          <a:p>
            <a:pPr defTabSz="363538" fontAlgn="auto">
              <a:spcBef>
                <a:spcPts val="0"/>
              </a:spcBef>
              <a:spcAft>
                <a:spcPts val="0"/>
              </a:spcAft>
              <a:defRPr/>
            </a:pPr>
            <a:r>
              <a:rPr lang="zh-CN" altLang="en-US" sz="1600">
                <a:solidFill>
                  <a:schemeClr val="accent1"/>
                </a:solidFill>
              </a:rPr>
              <a:t>结构体类型名</a:t>
            </a:r>
            <a:r>
              <a:rPr lang="en-US" altLang="zh-CN" sz="1600">
                <a:solidFill>
                  <a:schemeClr val="accent1"/>
                </a:solidFill>
              </a:rPr>
              <a:t>	 </a:t>
            </a:r>
            <a:r>
              <a:rPr lang="zh-CN" altLang="en-US" sz="1600">
                <a:solidFill>
                  <a:schemeClr val="accent1"/>
                </a:solidFill>
              </a:rPr>
              <a:t>结构体变量名</a:t>
            </a:r>
            <a:endParaRPr lang="en-US" altLang="zh-CN" sz="1600">
              <a:solidFill>
                <a:schemeClr val="accent1"/>
              </a:solidFill>
            </a:endParaRPr>
          </a:p>
        </p:txBody>
      </p:sp>
      <p:sp>
        <p:nvSpPr>
          <p:cNvPr id="7" name="圆角矩形 6"/>
          <p:cNvSpPr/>
          <p:nvPr/>
        </p:nvSpPr>
        <p:spPr>
          <a:xfrm>
            <a:off x="1035050" y="1838325"/>
            <a:ext cx="5126038" cy="2500313"/>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anchor="ctr"/>
          <a:lstStyle/>
          <a:p>
            <a:pPr defTabSz="363538">
              <a:lnSpc>
                <a:spcPct val="120000"/>
              </a:lnSpc>
            </a:pPr>
            <a:r>
              <a:rPr lang="en-US" altLang="zh-CN" sz="1600">
                <a:solidFill>
                  <a:schemeClr val="tx1"/>
                </a:solidFill>
                <a:cs typeface="等线"/>
              </a:rPr>
              <a:t>struct Student</a:t>
            </a:r>
          </a:p>
          <a:p>
            <a:pPr defTabSz="363538">
              <a:lnSpc>
                <a:spcPct val="120000"/>
              </a:lnSpc>
            </a:pPr>
            <a:r>
              <a:rPr lang="en-US" altLang="zh-CN" sz="1600">
                <a:solidFill>
                  <a:schemeClr val="tx1"/>
                </a:solidFill>
                <a:cs typeface="等线"/>
              </a:rPr>
              <a:t>{	int num;				</a:t>
            </a:r>
            <a:r>
              <a:rPr lang="en-US" altLang="zh-CN" sz="1600">
                <a:solidFill>
                  <a:srgbClr val="008000"/>
                </a:solidFill>
                <a:cs typeface="等线"/>
              </a:rPr>
              <a:t>//</a:t>
            </a:r>
            <a:r>
              <a:rPr lang="zh-CN" altLang="en-US" sz="1600">
                <a:solidFill>
                  <a:srgbClr val="008000"/>
                </a:solidFill>
                <a:cs typeface="等线"/>
              </a:rPr>
              <a:t>学号为整型 </a:t>
            </a:r>
          </a:p>
          <a:p>
            <a:pPr defTabSz="363538">
              <a:lnSpc>
                <a:spcPct val="120000"/>
              </a:lnSpc>
            </a:pPr>
            <a:r>
              <a:rPr lang="en-US" altLang="zh-CN" sz="1600">
                <a:solidFill>
                  <a:schemeClr val="tx1"/>
                </a:solidFill>
                <a:cs typeface="等线"/>
              </a:rPr>
              <a:t>	char name[20];		</a:t>
            </a:r>
            <a:r>
              <a:rPr lang="en-US" altLang="zh-CN" sz="1600">
                <a:solidFill>
                  <a:srgbClr val="008000"/>
                </a:solidFill>
                <a:cs typeface="等线"/>
              </a:rPr>
              <a:t>//</a:t>
            </a:r>
            <a:r>
              <a:rPr lang="zh-CN" altLang="en-US" sz="1600">
                <a:solidFill>
                  <a:srgbClr val="008000"/>
                </a:solidFill>
                <a:cs typeface="等线"/>
              </a:rPr>
              <a:t>姓名为字符串 </a:t>
            </a:r>
          </a:p>
          <a:p>
            <a:pPr defTabSz="363538">
              <a:lnSpc>
                <a:spcPct val="120000"/>
              </a:lnSpc>
            </a:pPr>
            <a:r>
              <a:rPr lang="en-US" altLang="zh-CN" sz="1600">
                <a:solidFill>
                  <a:schemeClr val="tx1"/>
                </a:solidFill>
                <a:cs typeface="等线"/>
              </a:rPr>
              <a:t>	char sex;			</a:t>
            </a:r>
            <a:r>
              <a:rPr lang="en-US" altLang="zh-CN" sz="1600">
                <a:solidFill>
                  <a:srgbClr val="008000"/>
                </a:solidFill>
                <a:cs typeface="等线"/>
              </a:rPr>
              <a:t>//</a:t>
            </a:r>
            <a:r>
              <a:rPr lang="zh-CN" altLang="en-US" sz="1600">
                <a:solidFill>
                  <a:srgbClr val="008000"/>
                </a:solidFill>
                <a:cs typeface="等线"/>
              </a:rPr>
              <a:t>性别为字符型 </a:t>
            </a:r>
          </a:p>
          <a:p>
            <a:pPr defTabSz="363538">
              <a:lnSpc>
                <a:spcPct val="120000"/>
              </a:lnSpc>
            </a:pPr>
            <a:r>
              <a:rPr lang="en-US" altLang="zh-CN" sz="1600">
                <a:solidFill>
                  <a:schemeClr val="tx1"/>
                </a:solidFill>
                <a:cs typeface="等线"/>
              </a:rPr>
              <a:t>	int age;				</a:t>
            </a:r>
            <a:r>
              <a:rPr lang="en-US" altLang="zh-CN" sz="1600">
                <a:solidFill>
                  <a:srgbClr val="008000"/>
                </a:solidFill>
                <a:cs typeface="等线"/>
              </a:rPr>
              <a:t>//</a:t>
            </a:r>
            <a:r>
              <a:rPr lang="zh-CN" altLang="en-US" sz="1600">
                <a:solidFill>
                  <a:srgbClr val="008000"/>
                </a:solidFill>
                <a:cs typeface="等线"/>
              </a:rPr>
              <a:t>年龄为整型</a:t>
            </a:r>
          </a:p>
          <a:p>
            <a:pPr defTabSz="363538">
              <a:lnSpc>
                <a:spcPct val="120000"/>
              </a:lnSpc>
            </a:pPr>
            <a:r>
              <a:rPr lang="en-US" altLang="zh-CN" sz="1600">
                <a:solidFill>
                  <a:schemeClr val="tx1"/>
                </a:solidFill>
                <a:cs typeface="等线"/>
              </a:rPr>
              <a:t>	float score;			</a:t>
            </a:r>
            <a:r>
              <a:rPr lang="en-US" altLang="zh-CN" sz="1600">
                <a:solidFill>
                  <a:srgbClr val="008000"/>
                </a:solidFill>
                <a:cs typeface="等线"/>
              </a:rPr>
              <a:t>//</a:t>
            </a:r>
            <a:r>
              <a:rPr lang="zh-CN" altLang="en-US" sz="1600">
                <a:solidFill>
                  <a:srgbClr val="008000"/>
                </a:solidFill>
                <a:cs typeface="等线"/>
              </a:rPr>
              <a:t>成绩为实型 </a:t>
            </a:r>
          </a:p>
          <a:p>
            <a:pPr defTabSz="363538">
              <a:lnSpc>
                <a:spcPct val="120000"/>
              </a:lnSpc>
            </a:pPr>
            <a:r>
              <a:rPr lang="en-US" altLang="zh-CN" sz="1600">
                <a:solidFill>
                  <a:schemeClr val="tx1"/>
                </a:solidFill>
                <a:cs typeface="等线"/>
              </a:rPr>
              <a:t>	char addr[30];		</a:t>
            </a:r>
            <a:r>
              <a:rPr lang="en-US" altLang="zh-CN" sz="1600">
                <a:solidFill>
                  <a:srgbClr val="008000"/>
                </a:solidFill>
                <a:cs typeface="等线"/>
              </a:rPr>
              <a:t>//</a:t>
            </a:r>
            <a:r>
              <a:rPr lang="zh-CN" altLang="en-US" sz="1600">
                <a:solidFill>
                  <a:srgbClr val="008000"/>
                </a:solidFill>
                <a:cs typeface="等线"/>
              </a:rPr>
              <a:t>地址为字符串 </a:t>
            </a:r>
          </a:p>
          <a:p>
            <a:pPr defTabSz="363538">
              <a:lnSpc>
                <a:spcPct val="120000"/>
              </a:lnSpc>
            </a:pPr>
            <a:r>
              <a:rPr lang="en-US" altLang="zh-CN" sz="1600">
                <a:solidFill>
                  <a:schemeClr val="tx1"/>
                </a:solidFill>
                <a:cs typeface="等线"/>
              </a:rPr>
              <a:t>};						</a:t>
            </a:r>
            <a:r>
              <a:rPr lang="en-US" altLang="zh-CN" sz="1600">
                <a:solidFill>
                  <a:srgbClr val="008000"/>
                </a:solidFill>
                <a:cs typeface="等线"/>
              </a:rPr>
              <a:t>//</a:t>
            </a:r>
            <a:r>
              <a:rPr lang="zh-CN" altLang="en-US" sz="1600" b="1">
                <a:solidFill>
                  <a:schemeClr val="accent1"/>
                </a:solidFill>
                <a:cs typeface="等线"/>
              </a:rPr>
              <a:t>注意最后有一个分号</a:t>
            </a:r>
            <a:r>
              <a:rPr lang="zh-CN" altLang="en-US" sz="1600">
                <a:solidFill>
                  <a:srgbClr val="008000"/>
                </a:solidFill>
                <a:cs typeface="等线"/>
              </a:rPr>
              <a:t> </a:t>
            </a:r>
          </a:p>
        </p:txBody>
      </p:sp>
      <p:graphicFrame>
        <p:nvGraphicFramePr>
          <p:cNvPr id="4" name="表格 3"/>
          <p:cNvGraphicFramePr>
            <a:graphicFrameLocks noGrp="1"/>
          </p:cNvGraphicFramePr>
          <p:nvPr/>
        </p:nvGraphicFramePr>
        <p:xfrm>
          <a:off x="1035050" y="5383213"/>
          <a:ext cx="5141913" cy="1158875"/>
        </p:xfrm>
        <a:graphic>
          <a:graphicData uri="http://schemas.openxmlformats.org/drawingml/2006/table">
            <a:tbl>
              <a:tblPr>
                <a:tableStyleId>{5C22544A-7EE6-4342-B048-85BDC9FD1C3A}</a:tableStyleId>
              </a:tblPr>
              <a:tblGrid>
                <a:gridCol w="1019802">
                  <a:extLst>
                    <a:ext uri="{9D8B030D-6E8A-4147-A177-3AD203B41FA5}"/>
                  </a:extLst>
                </a:gridCol>
                <a:gridCol w="739302">
                  <a:extLst>
                    <a:ext uri="{9D8B030D-6E8A-4147-A177-3AD203B41FA5}"/>
                  </a:extLst>
                </a:gridCol>
                <a:gridCol w="1079770">
                  <a:extLst>
                    <a:ext uri="{9D8B030D-6E8A-4147-A177-3AD203B41FA5}"/>
                  </a:extLst>
                </a:gridCol>
                <a:gridCol w="330741">
                  <a:extLst>
                    <a:ext uri="{9D8B030D-6E8A-4147-A177-3AD203B41FA5}"/>
                  </a:extLst>
                </a:gridCol>
                <a:gridCol w="398834">
                  <a:extLst>
                    <a:ext uri="{9D8B030D-6E8A-4147-A177-3AD203B41FA5}"/>
                  </a:extLst>
                </a:gridCol>
                <a:gridCol w="564204">
                  <a:extLst>
                    <a:ext uri="{9D8B030D-6E8A-4147-A177-3AD203B41FA5}"/>
                  </a:extLst>
                </a:gridCol>
                <a:gridCol w="1008000">
                  <a:extLst>
                    <a:ext uri="{9D8B030D-6E8A-4147-A177-3AD203B41FA5}"/>
                  </a:extLst>
                </a:gridCol>
              </a:tblGrid>
              <a:tr h="370840">
                <a:tc>
                  <a:txBody>
                    <a:bodyPr/>
                    <a:lstStyle/>
                    <a:p>
                      <a:r>
                        <a:rPr lang="en-US" altLang="zh-CN" sz="1600"/>
                        <a:t>sutdent1:</a:t>
                      </a:r>
                      <a:endParaRPr lang="zh-CN" altLang="en-US" sz="1600"/>
                    </a:p>
                  </a:txBody>
                  <a:tcPr/>
                </a:tc>
                <a:tc>
                  <a:txBody>
                    <a:bodyPr/>
                    <a:lstStyle/>
                    <a:p>
                      <a:r>
                        <a:rPr lang="en-US" altLang="zh-CN" sz="1600"/>
                        <a:t>10001</a:t>
                      </a:r>
                      <a:endParaRPr lang="zh-CN" altLang="en-US" sz="1600"/>
                    </a:p>
                  </a:txBody>
                  <a:tcPr/>
                </a:tc>
                <a:tc>
                  <a:txBody>
                    <a:bodyPr/>
                    <a:lstStyle/>
                    <a:p>
                      <a:r>
                        <a:rPr lang="en-US" altLang="zh-CN" sz="1600"/>
                        <a:t>Zhang Xin</a:t>
                      </a:r>
                      <a:endParaRPr lang="zh-CN" altLang="en-US" sz="1600"/>
                    </a:p>
                  </a:txBody>
                  <a:tcPr/>
                </a:tc>
                <a:tc>
                  <a:txBody>
                    <a:bodyPr/>
                    <a:lstStyle/>
                    <a:p>
                      <a:r>
                        <a:rPr lang="en-US" altLang="zh-CN" sz="1600"/>
                        <a:t>M</a:t>
                      </a:r>
                      <a:endParaRPr lang="zh-CN" altLang="en-US" sz="1600"/>
                    </a:p>
                  </a:txBody>
                  <a:tcPr/>
                </a:tc>
                <a:tc>
                  <a:txBody>
                    <a:bodyPr/>
                    <a:lstStyle/>
                    <a:p>
                      <a:r>
                        <a:rPr lang="en-US" altLang="zh-CN" sz="1600"/>
                        <a:t>19</a:t>
                      </a:r>
                      <a:endParaRPr lang="zh-CN" altLang="en-US" sz="1600"/>
                    </a:p>
                  </a:txBody>
                  <a:tcPr/>
                </a:tc>
                <a:tc>
                  <a:txBody>
                    <a:bodyPr/>
                    <a:lstStyle/>
                    <a:p>
                      <a:r>
                        <a:rPr lang="en-US" altLang="zh-CN" sz="1600"/>
                        <a:t>90.5</a:t>
                      </a:r>
                      <a:endParaRPr lang="zh-CN" altLang="en-US" sz="1600"/>
                    </a:p>
                  </a:txBody>
                  <a:tcPr/>
                </a:tc>
                <a:tc>
                  <a:txBody>
                    <a:bodyPr/>
                    <a:lstStyle/>
                    <a:p>
                      <a:r>
                        <a:rPr lang="en-US" altLang="zh-CN" sz="1600"/>
                        <a:t>Shanghai</a:t>
                      </a:r>
                      <a:endParaRPr lang="zh-CN" altLang="en-US" sz="1600"/>
                    </a:p>
                  </a:txBody>
                  <a:tcPr/>
                </a:tc>
                <a:extLst>
                  <a:ext uri="{0D108BD9-81ED-4DB2-BD59-A6C34878D82A}"/>
                </a:extLst>
              </a:tr>
              <a:tr h="370840">
                <a:tc>
                  <a:txBody>
                    <a:bodyPr/>
                    <a:lstStyle/>
                    <a:p>
                      <a:r>
                        <a:rPr lang="en-US" altLang="zh-CN" sz="1600"/>
                        <a:t>student2:</a:t>
                      </a:r>
                      <a:endParaRPr lang="zh-CN" altLang="en-US" sz="1600"/>
                    </a:p>
                  </a:txBody>
                  <a:tcPr/>
                </a:tc>
                <a:tc>
                  <a:txBody>
                    <a:bodyPr/>
                    <a:lstStyle/>
                    <a:p>
                      <a:r>
                        <a:rPr lang="en-US" altLang="zh-CN" sz="1600"/>
                        <a:t>10002</a:t>
                      </a:r>
                      <a:endParaRPr lang="zh-CN" altLang="en-US" sz="1600"/>
                    </a:p>
                  </a:txBody>
                  <a:tcPr/>
                </a:tc>
                <a:tc>
                  <a:txBody>
                    <a:bodyPr/>
                    <a:lstStyle/>
                    <a:p>
                      <a:r>
                        <a:rPr lang="en-US" altLang="zh-CN" sz="1600"/>
                        <a:t>Wang Li</a:t>
                      </a:r>
                      <a:endParaRPr lang="zh-CN" altLang="en-US" sz="1600"/>
                    </a:p>
                  </a:txBody>
                  <a:tcPr/>
                </a:tc>
                <a:tc>
                  <a:txBody>
                    <a:bodyPr/>
                    <a:lstStyle/>
                    <a:p>
                      <a:r>
                        <a:rPr lang="en-US" altLang="zh-CN" sz="1600"/>
                        <a:t>F</a:t>
                      </a:r>
                      <a:endParaRPr lang="zh-CN" altLang="en-US" sz="1600"/>
                    </a:p>
                  </a:txBody>
                  <a:tcPr/>
                </a:tc>
                <a:tc>
                  <a:txBody>
                    <a:bodyPr/>
                    <a:lstStyle/>
                    <a:p>
                      <a:r>
                        <a:rPr lang="en-US" altLang="zh-CN" sz="1600"/>
                        <a:t>20</a:t>
                      </a:r>
                      <a:endParaRPr lang="zh-CN" altLang="en-US" sz="1600"/>
                    </a:p>
                  </a:txBody>
                  <a:tcPr/>
                </a:tc>
                <a:tc>
                  <a:txBody>
                    <a:bodyPr/>
                    <a:lstStyle/>
                    <a:p>
                      <a:r>
                        <a:rPr lang="en-US" altLang="zh-CN" sz="1600"/>
                        <a:t>98</a:t>
                      </a:r>
                      <a:endParaRPr lang="zh-CN" altLang="en-US" sz="1600"/>
                    </a:p>
                  </a:txBody>
                  <a:tcPr/>
                </a:tc>
                <a:tc>
                  <a:txBody>
                    <a:bodyPr/>
                    <a:lstStyle/>
                    <a:p>
                      <a:r>
                        <a:rPr lang="en-US" altLang="zh-CN" sz="1600"/>
                        <a:t>Beijing</a:t>
                      </a:r>
                      <a:endParaRPr lang="zh-CN" altLang="en-US" sz="1600"/>
                    </a:p>
                  </a:txBody>
                  <a:tcPr/>
                </a:tc>
                <a:extLst>
                  <a:ext uri="{0D108BD9-81ED-4DB2-BD59-A6C34878D82A}"/>
                </a:extLst>
              </a:tr>
            </a:tbl>
          </a:graphicData>
        </a:graphic>
      </p:graphicFrame>
      <p:sp>
        <p:nvSpPr>
          <p:cNvPr id="9" name="圆角矩形 8"/>
          <p:cNvSpPr/>
          <p:nvPr/>
        </p:nvSpPr>
        <p:spPr>
          <a:xfrm>
            <a:off x="6594475" y="1833563"/>
            <a:ext cx="2549525" cy="2500312"/>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lnSpc>
                <a:spcPct val="120000"/>
              </a:lnSpc>
              <a:spcBef>
                <a:spcPts val="0"/>
              </a:spcBef>
              <a:spcAft>
                <a:spcPts val="0"/>
              </a:spcAft>
              <a:defRPr/>
            </a:pPr>
            <a:r>
              <a:rPr lang="en-US" altLang="zh-CN" sz="1600">
                <a:solidFill>
                  <a:schemeClr val="tx1"/>
                </a:solidFill>
              </a:rPr>
              <a:t>struct Student</a:t>
            </a:r>
          </a:p>
          <a:p>
            <a:pPr defTabSz="363538" fontAlgn="auto">
              <a:lnSpc>
                <a:spcPct val="120000"/>
              </a:lnSpc>
              <a:spcBef>
                <a:spcPts val="0"/>
              </a:spcBef>
              <a:spcAft>
                <a:spcPts val="0"/>
              </a:spcAft>
              <a:defRPr/>
            </a:pPr>
            <a:r>
              <a:rPr lang="en-US" altLang="zh-CN" sz="1600">
                <a:solidFill>
                  <a:schemeClr val="tx1"/>
                </a:solidFill>
              </a:rPr>
              <a:t>{	int num;		</a:t>
            </a:r>
          </a:p>
          <a:p>
            <a:pPr defTabSz="363538" fontAlgn="auto">
              <a:lnSpc>
                <a:spcPct val="120000"/>
              </a:lnSpc>
              <a:spcBef>
                <a:spcPts val="0"/>
              </a:spcBef>
              <a:spcAft>
                <a:spcPts val="0"/>
              </a:spcAft>
              <a:defRPr/>
            </a:pPr>
            <a:r>
              <a:rPr lang="en-US" altLang="zh-CN" sz="1600">
                <a:solidFill>
                  <a:schemeClr val="tx1"/>
                </a:solidFill>
              </a:rPr>
              <a:t>	char name[20];</a:t>
            </a:r>
            <a:endParaRPr lang="zh-CN" altLang="en-US" sz="1600">
              <a:solidFill>
                <a:srgbClr val="008000"/>
              </a:solidFill>
            </a:endParaRPr>
          </a:p>
          <a:p>
            <a:pPr defTabSz="363538" fontAlgn="auto">
              <a:lnSpc>
                <a:spcPct val="120000"/>
              </a:lnSpc>
              <a:spcBef>
                <a:spcPts val="0"/>
              </a:spcBef>
              <a:spcAft>
                <a:spcPts val="0"/>
              </a:spcAft>
              <a:defRPr/>
            </a:pPr>
            <a:r>
              <a:rPr lang="en-US" altLang="zh-CN" sz="1600">
                <a:solidFill>
                  <a:schemeClr val="tx1"/>
                </a:solidFill>
              </a:rPr>
              <a:t>	char sex;	</a:t>
            </a:r>
            <a:endParaRPr lang="zh-CN" altLang="en-US" sz="1600">
              <a:solidFill>
                <a:srgbClr val="008000"/>
              </a:solidFill>
            </a:endParaRPr>
          </a:p>
          <a:p>
            <a:pPr defTabSz="363538" fontAlgn="auto">
              <a:lnSpc>
                <a:spcPct val="120000"/>
              </a:lnSpc>
              <a:spcBef>
                <a:spcPts val="0"/>
              </a:spcBef>
              <a:spcAft>
                <a:spcPts val="0"/>
              </a:spcAft>
              <a:defRPr/>
            </a:pPr>
            <a:r>
              <a:rPr lang="en-US" altLang="zh-CN" sz="1600">
                <a:solidFill>
                  <a:schemeClr val="tx1"/>
                </a:solidFill>
              </a:rPr>
              <a:t>	int age;</a:t>
            </a:r>
          </a:p>
          <a:p>
            <a:pPr defTabSz="363538" fontAlgn="auto">
              <a:lnSpc>
                <a:spcPct val="120000"/>
              </a:lnSpc>
              <a:spcBef>
                <a:spcPts val="0"/>
              </a:spcBef>
              <a:spcAft>
                <a:spcPts val="0"/>
              </a:spcAft>
              <a:defRPr/>
            </a:pPr>
            <a:r>
              <a:rPr lang="en-US" altLang="zh-CN" sz="1600">
                <a:solidFill>
                  <a:schemeClr val="tx1"/>
                </a:solidFill>
              </a:rPr>
              <a:t>	float score;</a:t>
            </a:r>
          </a:p>
          <a:p>
            <a:pPr defTabSz="363538" fontAlgn="auto">
              <a:lnSpc>
                <a:spcPct val="120000"/>
              </a:lnSpc>
              <a:spcBef>
                <a:spcPts val="0"/>
              </a:spcBef>
              <a:spcAft>
                <a:spcPts val="0"/>
              </a:spcAft>
              <a:defRPr/>
            </a:pPr>
            <a:r>
              <a:rPr lang="en-US" altLang="zh-CN" sz="1600">
                <a:solidFill>
                  <a:schemeClr val="tx1"/>
                </a:solidFill>
              </a:rPr>
              <a:t>	char addr[30];</a:t>
            </a:r>
            <a:endParaRPr lang="zh-CN" altLang="en-US" sz="1600">
              <a:solidFill>
                <a:srgbClr val="008000"/>
              </a:solidFill>
            </a:endParaRPr>
          </a:p>
          <a:p>
            <a:pPr defTabSz="363538" fontAlgn="auto">
              <a:lnSpc>
                <a:spcPct val="120000"/>
              </a:lnSpc>
              <a:spcBef>
                <a:spcPts val="0"/>
              </a:spcBef>
              <a:spcAft>
                <a:spcPts val="0"/>
              </a:spcAft>
              <a:defRPr/>
            </a:pPr>
            <a:r>
              <a:rPr lang="en-US" altLang="zh-CN" sz="1600">
                <a:solidFill>
                  <a:schemeClr val="tx1"/>
                </a:solidFill>
              </a:rPr>
              <a:t>}student1, student2;</a:t>
            </a:r>
            <a:endParaRPr lang="zh-CN" altLang="en-US" sz="1600">
              <a:solidFill>
                <a:srgbClr val="008000"/>
              </a:solidFill>
            </a:endParaRPr>
          </a:p>
        </p:txBody>
      </p:sp>
      <p:sp>
        <p:nvSpPr>
          <p:cNvPr id="10" name="矩形 9"/>
          <p:cNvSpPr/>
          <p:nvPr/>
        </p:nvSpPr>
        <p:spPr>
          <a:xfrm>
            <a:off x="9282113" y="1833563"/>
            <a:ext cx="2544762" cy="1171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pPr>
            <a:r>
              <a:rPr lang="en-US" altLang="zh-CN" sz="2000" b="1">
                <a:solidFill>
                  <a:srgbClr val="FFFFFF"/>
                </a:solidFill>
                <a:cs typeface="等线"/>
              </a:rPr>
              <a:t>struct </a:t>
            </a:r>
            <a:r>
              <a:rPr lang="zh-CN" altLang="en-US" sz="2000" b="1">
                <a:solidFill>
                  <a:srgbClr val="FFFFFF"/>
                </a:solidFill>
                <a:cs typeface="等线"/>
              </a:rPr>
              <a:t>结构体名</a:t>
            </a:r>
            <a:endParaRPr lang="en-US" altLang="zh-CN" sz="2000" b="1">
              <a:solidFill>
                <a:srgbClr val="FFFFFF"/>
              </a:solidFill>
              <a:cs typeface="等线"/>
            </a:endParaRPr>
          </a:p>
          <a:p>
            <a:pPr>
              <a:lnSpc>
                <a:spcPct val="120000"/>
              </a:lnSpc>
            </a:pPr>
            <a:r>
              <a:rPr lang="en-US" altLang="zh-CN" sz="2000" b="1">
                <a:solidFill>
                  <a:srgbClr val="FFFFFF"/>
                </a:solidFill>
                <a:cs typeface="等线"/>
              </a:rPr>
              <a:t>{	</a:t>
            </a:r>
            <a:r>
              <a:rPr lang="zh-CN" altLang="en-US" sz="2000" b="1">
                <a:solidFill>
                  <a:srgbClr val="FFFFFF"/>
                </a:solidFill>
                <a:cs typeface="等线"/>
              </a:rPr>
              <a:t>成员表列</a:t>
            </a:r>
            <a:endParaRPr lang="en-US" altLang="zh-CN" sz="2000" b="1">
              <a:solidFill>
                <a:srgbClr val="FFFFFF"/>
              </a:solidFill>
              <a:cs typeface="等线"/>
            </a:endParaRPr>
          </a:p>
          <a:p>
            <a:pPr>
              <a:lnSpc>
                <a:spcPct val="120000"/>
              </a:lnSpc>
            </a:pPr>
            <a:r>
              <a:rPr lang="en-US" altLang="zh-CN" sz="2000" b="1">
                <a:solidFill>
                  <a:srgbClr val="FFFFFF"/>
                </a:solidFill>
                <a:cs typeface="等线"/>
              </a:rPr>
              <a:t>}</a:t>
            </a:r>
            <a:r>
              <a:rPr lang="zh-CN" altLang="en-US" sz="2000" b="1">
                <a:solidFill>
                  <a:srgbClr val="FFFFFF"/>
                </a:solidFill>
                <a:cs typeface="等线"/>
              </a:rPr>
              <a:t>变量名表列</a:t>
            </a:r>
            <a:r>
              <a:rPr lang="en-US" altLang="zh-CN" sz="2000" b="1">
                <a:solidFill>
                  <a:srgbClr val="FFFFFF"/>
                </a:solidFill>
                <a:cs typeface="等线"/>
              </a:rPr>
              <a:t>;</a:t>
            </a:r>
            <a:endParaRPr lang="zh-CN" altLang="en-US" sz="2000" b="1">
              <a:solidFill>
                <a:srgbClr val="FFFFFF"/>
              </a:solidFill>
              <a:cs typeface="等线"/>
            </a:endParaRPr>
          </a:p>
        </p:txBody>
      </p:sp>
      <p:sp>
        <p:nvSpPr>
          <p:cNvPr id="11" name="矩形 10"/>
          <p:cNvSpPr/>
          <p:nvPr/>
        </p:nvSpPr>
        <p:spPr>
          <a:xfrm>
            <a:off x="6594475" y="4740275"/>
            <a:ext cx="3382963" cy="1098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pPr>
            <a:r>
              <a:rPr lang="en-US" altLang="zh-CN" sz="2000" b="1">
                <a:solidFill>
                  <a:srgbClr val="FFFFFF"/>
                </a:solidFill>
                <a:cs typeface="等线"/>
              </a:rPr>
              <a:t>struct</a:t>
            </a:r>
          </a:p>
          <a:p>
            <a:pPr>
              <a:lnSpc>
                <a:spcPct val="120000"/>
              </a:lnSpc>
            </a:pPr>
            <a:r>
              <a:rPr lang="en-US" altLang="zh-CN" sz="2000" b="1">
                <a:solidFill>
                  <a:srgbClr val="FFFFFF"/>
                </a:solidFill>
                <a:cs typeface="等线"/>
              </a:rPr>
              <a:t>{	</a:t>
            </a:r>
            <a:r>
              <a:rPr lang="zh-CN" altLang="en-US" sz="2000" b="1">
                <a:solidFill>
                  <a:srgbClr val="FFFFFF"/>
                </a:solidFill>
                <a:cs typeface="等线"/>
              </a:rPr>
              <a:t>成员表列</a:t>
            </a:r>
            <a:endParaRPr lang="en-US" altLang="zh-CN" sz="2000" b="1">
              <a:solidFill>
                <a:srgbClr val="FFFFFF"/>
              </a:solidFill>
              <a:cs typeface="等线"/>
            </a:endParaRPr>
          </a:p>
          <a:p>
            <a:pPr>
              <a:lnSpc>
                <a:spcPct val="120000"/>
              </a:lnSpc>
            </a:pPr>
            <a:r>
              <a:rPr lang="en-US" altLang="zh-CN" sz="2000" b="1">
                <a:solidFill>
                  <a:srgbClr val="FFFFFF"/>
                </a:solidFill>
                <a:cs typeface="等线"/>
              </a:rPr>
              <a:t>}</a:t>
            </a:r>
            <a:r>
              <a:rPr lang="zh-CN" altLang="en-US" sz="2000" b="1">
                <a:solidFill>
                  <a:srgbClr val="FFFFFF"/>
                </a:solidFill>
                <a:cs typeface="等线"/>
              </a:rPr>
              <a:t>变量名表列</a:t>
            </a:r>
            <a:r>
              <a:rPr lang="en-US" altLang="zh-CN" sz="2000" b="1">
                <a:solidFill>
                  <a:srgbClr val="FFFFFF"/>
                </a:solidFill>
                <a:cs typeface="等线"/>
              </a:rPr>
              <a:t>;</a:t>
            </a:r>
            <a:endParaRPr lang="zh-CN" altLang="en-US" sz="2000" b="1">
              <a:solidFill>
                <a:srgbClr val="FFFFFF"/>
              </a:solidFill>
              <a:cs typeface="等线"/>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673100" y="325438"/>
            <a:ext cx="10515600" cy="1325562"/>
          </a:xfrm>
        </p:spPr>
        <p:txBody>
          <a:bodyPr/>
          <a:lstStyle/>
          <a:p>
            <a:r>
              <a:rPr lang="zh-CN" altLang="en-US" smtClean="0"/>
              <a:t>定义结构体类型变量 </a:t>
            </a:r>
          </a:p>
        </p:txBody>
      </p:sp>
      <p:sp>
        <p:nvSpPr>
          <p:cNvPr id="6" name="MH_Desc_1"/>
          <p:cNvSpPr/>
          <p:nvPr>
            <p:custDataLst>
              <p:tags r:id="rId1"/>
            </p:custDataLst>
          </p:nvPr>
        </p:nvSpPr>
        <p:spPr>
          <a:xfrm>
            <a:off x="762000" y="1343025"/>
            <a:ext cx="10521950" cy="48831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a:lnSpc>
                <a:spcPct val="150000"/>
              </a:lnSpc>
            </a:pPr>
            <a:r>
              <a:rPr lang="en-US" altLang="zh-CN">
                <a:solidFill>
                  <a:schemeClr val="tx1"/>
                </a:solidFill>
                <a:cs typeface="等线"/>
              </a:rPr>
              <a:t>(1) </a:t>
            </a:r>
            <a:r>
              <a:rPr lang="zh-CN" altLang="en-US">
                <a:solidFill>
                  <a:schemeClr val="tx1"/>
                </a:solidFill>
                <a:cs typeface="等线"/>
              </a:rPr>
              <a:t>结构体类型与结构体变量是不同的概念，不要混淆。只能对变量赋值、存取或运算，而不能对一个类型赋值、存取或运算。在编译时，对类型是不分配空间的，只对变量分配空间。</a:t>
            </a:r>
          </a:p>
          <a:p>
            <a:pPr algn="just">
              <a:lnSpc>
                <a:spcPct val="150000"/>
              </a:lnSpc>
            </a:pPr>
            <a:endParaRPr lang="zh-CN" altLang="en-US">
              <a:solidFill>
                <a:schemeClr val="tx1"/>
              </a:solidFill>
              <a:cs typeface="等线"/>
            </a:endParaRPr>
          </a:p>
          <a:p>
            <a:pPr algn="just">
              <a:lnSpc>
                <a:spcPct val="150000"/>
              </a:lnSpc>
            </a:pPr>
            <a:r>
              <a:rPr lang="en-US" altLang="zh-CN">
                <a:solidFill>
                  <a:schemeClr val="tx1"/>
                </a:solidFill>
                <a:cs typeface="等线"/>
              </a:rPr>
              <a:t>(2) </a:t>
            </a:r>
            <a:r>
              <a:rPr lang="zh-CN" altLang="en-US">
                <a:solidFill>
                  <a:schemeClr val="tx1"/>
                </a:solidFill>
                <a:cs typeface="等线"/>
              </a:rPr>
              <a:t>结构体类型中的成员名可以与程序中的变量名相同，但二者不代表同一对象。</a:t>
            </a:r>
          </a:p>
          <a:p>
            <a:pPr algn="just">
              <a:lnSpc>
                <a:spcPct val="150000"/>
              </a:lnSpc>
            </a:pPr>
            <a:endParaRPr lang="zh-CN" altLang="en-US">
              <a:solidFill>
                <a:schemeClr val="tx1"/>
              </a:solidFill>
              <a:cs typeface="等线"/>
            </a:endParaRPr>
          </a:p>
          <a:p>
            <a:pPr algn="just">
              <a:lnSpc>
                <a:spcPct val="150000"/>
              </a:lnSpc>
            </a:pPr>
            <a:r>
              <a:rPr lang="en-US" altLang="zh-CN">
                <a:solidFill>
                  <a:schemeClr val="tx1"/>
                </a:solidFill>
                <a:cs typeface="等线"/>
              </a:rPr>
              <a:t>(3) </a:t>
            </a:r>
            <a:r>
              <a:rPr lang="zh-CN" altLang="en-US">
                <a:solidFill>
                  <a:schemeClr val="tx1"/>
                </a:solidFill>
                <a:cs typeface="等线"/>
              </a:rPr>
              <a:t>对结构体变量中的成员（即</a:t>
            </a:r>
            <a:r>
              <a:rPr lang="zh-CN" altLang="en-US">
                <a:solidFill>
                  <a:schemeClr val="accent1"/>
                </a:solidFill>
                <a:cs typeface="等线"/>
              </a:rPr>
              <a:t>“域”</a:t>
            </a:r>
            <a:r>
              <a:rPr lang="zh-CN" altLang="en-US">
                <a:solidFill>
                  <a:schemeClr val="tx1"/>
                </a:solidFill>
                <a:cs typeface="等线"/>
              </a:rPr>
              <a:t>），可以单独使用，它的作用与地位相当于普通变量。</a:t>
            </a:r>
            <a:endParaRPr lang="en-US" altLang="zh-CN">
              <a:solidFill>
                <a:schemeClr val="tx1"/>
              </a:solidFill>
              <a:cs typeface="等线"/>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733425" y="561975"/>
            <a:ext cx="10515600" cy="1325563"/>
          </a:xfrm>
        </p:spPr>
        <p:txBody>
          <a:bodyPr/>
          <a:lstStyle/>
          <a:p>
            <a:r>
              <a:rPr lang="zh-CN" altLang="en-US" smtClean="0"/>
              <a:t>结构体变量的初始化和引用</a:t>
            </a:r>
          </a:p>
        </p:txBody>
      </p:sp>
      <p:sp>
        <p:nvSpPr>
          <p:cNvPr id="21506" name="内容占位符 2"/>
          <p:cNvSpPr>
            <a:spLocks noGrp="1"/>
          </p:cNvSpPr>
          <p:nvPr>
            <p:ph idx="1"/>
          </p:nvPr>
        </p:nvSpPr>
        <p:spPr>
          <a:xfrm>
            <a:off x="733425" y="1611313"/>
            <a:ext cx="1084580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a:t>
            </a:r>
            <a:r>
              <a:rPr lang="zh-CN" altLang="en-US" sz="2000" smtClean="0">
                <a:solidFill>
                  <a:schemeClr val="accent1"/>
                </a:solidFill>
              </a:rPr>
              <a:t>把一个学生的信息</a:t>
            </a:r>
            <a:r>
              <a:rPr lang="en-US" altLang="zh-CN" sz="2000" smtClean="0">
                <a:solidFill>
                  <a:schemeClr val="accent1"/>
                </a:solidFill>
              </a:rPr>
              <a:t>(</a:t>
            </a:r>
            <a:r>
              <a:rPr lang="zh-CN" altLang="en-US" sz="2000" smtClean="0">
                <a:solidFill>
                  <a:schemeClr val="accent1"/>
                </a:solidFill>
              </a:rPr>
              <a:t>包括学号、姓名、性别、住址</a:t>
            </a:r>
            <a:r>
              <a:rPr lang="en-US" altLang="zh-CN" sz="2000" smtClean="0">
                <a:solidFill>
                  <a:schemeClr val="accent1"/>
                </a:solidFill>
              </a:rPr>
              <a:t>)</a:t>
            </a:r>
            <a:r>
              <a:rPr lang="zh-CN" altLang="en-US" sz="2000" smtClean="0">
                <a:solidFill>
                  <a:schemeClr val="accent1"/>
                </a:solidFill>
              </a:rPr>
              <a:t>放在一个结构体变量中，然后输出这个学生的信息。</a:t>
            </a:r>
          </a:p>
        </p:txBody>
      </p:sp>
      <p:sp>
        <p:nvSpPr>
          <p:cNvPr id="32" name="圆角矩形 12">
            <a:extLst>
              <a:ext uri="{FF2B5EF4-FFF2-40B4-BE49-F238E27FC236}"/>
            </a:extLst>
          </p:cNvPr>
          <p:cNvSpPr/>
          <p:nvPr/>
        </p:nvSpPr>
        <p:spPr>
          <a:xfrm>
            <a:off x="365125" y="2633663"/>
            <a:ext cx="7302500" cy="293052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fontAlgn="auto">
              <a:lnSpc>
                <a:spcPct val="120000"/>
              </a:lnSpc>
              <a:spcBef>
                <a:spcPts val="0"/>
              </a:spcBef>
              <a:spcAft>
                <a:spcPts val="0"/>
              </a:spcAft>
              <a:defRPr/>
            </a:pPr>
            <a:r>
              <a:rPr lang="en-US" altLang="zh-CN" sz="1400"/>
              <a:t>	{	long int num;						</a:t>
            </a:r>
            <a:r>
              <a:rPr lang="en-US" altLang="zh-CN" sz="1400">
                <a:solidFill>
                  <a:srgbClr val="008000"/>
                </a:solidFill>
              </a:rPr>
              <a:t>//</a:t>
            </a:r>
            <a:r>
              <a:rPr lang="zh-CN" altLang="en-US" sz="1400">
                <a:solidFill>
                  <a:srgbClr val="008000"/>
                </a:solidFill>
              </a:rPr>
              <a:t>以下</a:t>
            </a:r>
            <a:r>
              <a:rPr lang="en-US" altLang="zh-CN" sz="1400">
                <a:solidFill>
                  <a:srgbClr val="008000"/>
                </a:solidFill>
              </a:rPr>
              <a:t>4</a:t>
            </a:r>
            <a:r>
              <a:rPr lang="zh-CN" altLang="en-US" sz="1400">
                <a:solidFill>
                  <a:srgbClr val="008000"/>
                </a:solidFill>
              </a:rPr>
              <a:t>行为结构体的成员</a:t>
            </a:r>
          </a:p>
          <a:p>
            <a:pPr defTabSz="363538" fontAlgn="auto">
              <a:lnSpc>
                <a:spcPct val="120000"/>
              </a:lnSpc>
              <a:spcBef>
                <a:spcPts val="0"/>
              </a:spcBef>
              <a:spcAft>
                <a:spcPts val="0"/>
              </a:spcAft>
              <a:defRPr/>
            </a:pPr>
            <a:r>
              <a:rPr lang="zh-CN" altLang="en-US" sz="1400"/>
              <a:t>		</a:t>
            </a:r>
            <a:r>
              <a:rPr lang="en-US" altLang="zh-CN" sz="1400"/>
              <a:t>char name[20];</a:t>
            </a:r>
          </a:p>
          <a:p>
            <a:pPr defTabSz="363538" fontAlgn="auto">
              <a:lnSpc>
                <a:spcPct val="120000"/>
              </a:lnSpc>
              <a:spcBef>
                <a:spcPts val="0"/>
              </a:spcBef>
              <a:spcAft>
                <a:spcPts val="0"/>
              </a:spcAft>
              <a:defRPr/>
            </a:pPr>
            <a:r>
              <a:rPr lang="en-US" altLang="zh-CN" sz="1400"/>
              <a:t>		char sex;</a:t>
            </a:r>
          </a:p>
          <a:p>
            <a:pPr defTabSz="363538" fontAlgn="auto">
              <a:lnSpc>
                <a:spcPct val="120000"/>
              </a:lnSpc>
              <a:spcBef>
                <a:spcPts val="0"/>
              </a:spcBef>
              <a:spcAft>
                <a:spcPts val="0"/>
              </a:spcAft>
              <a:defRPr/>
            </a:pPr>
            <a:r>
              <a:rPr lang="en-US" altLang="zh-CN" sz="1400"/>
              <a:t>		char addr[20];</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a={10101,"Li Lin",'M',"123 Beijing Road"};</a:t>
            </a:r>
            <a:r>
              <a:rPr lang="en-US" altLang="zh-CN" sz="1400"/>
              <a:t>	</a:t>
            </a:r>
            <a:r>
              <a:rPr lang="en-US" altLang="zh-CN" sz="1400">
                <a:solidFill>
                  <a:srgbClr val="008000"/>
                </a:solidFill>
              </a:rPr>
              <a:t>//</a:t>
            </a:r>
            <a:r>
              <a:rPr lang="zh-CN" altLang="en-US" sz="1400">
                <a:solidFill>
                  <a:srgbClr val="008000"/>
                </a:solidFill>
              </a:rPr>
              <a:t>定义结构体变量</a:t>
            </a:r>
            <a:r>
              <a:rPr lang="en-US" altLang="zh-CN" sz="1400">
                <a:solidFill>
                  <a:srgbClr val="008000"/>
                </a:solidFill>
              </a:rPr>
              <a:t>a</a:t>
            </a:r>
            <a:r>
              <a:rPr lang="zh-CN" altLang="en-US" sz="1400">
                <a:solidFill>
                  <a:srgbClr val="008000"/>
                </a:solidFill>
              </a:rPr>
              <a:t>并初始化</a:t>
            </a:r>
          </a:p>
          <a:p>
            <a:pPr defTabSz="363538" fontAlgn="auto">
              <a:lnSpc>
                <a:spcPct val="120000"/>
              </a:lnSpc>
              <a:spcBef>
                <a:spcPts val="0"/>
              </a:spcBef>
              <a:spcAft>
                <a:spcPts val="0"/>
              </a:spcAft>
              <a:defRPr/>
            </a:pPr>
            <a:r>
              <a:rPr lang="zh-CN" altLang="en-US" sz="1400"/>
              <a:t>	</a:t>
            </a:r>
            <a:r>
              <a:rPr lang="en-US" altLang="zh-CN" sz="1400"/>
              <a:t>printf("NO.:%ld\nname:%s\nsex:%c\naddress:%s\n",a.num,a.name,a.sex,a.addr);</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en-US" altLang="zh-CN" sz="1400" dirty="0"/>
          </a:p>
        </p:txBody>
      </p:sp>
      <p:pic>
        <p:nvPicPr>
          <p:cNvPr id="21508" name="图片 4"/>
          <p:cNvPicPr>
            <a:picLocks noChangeAspect="1"/>
          </p:cNvPicPr>
          <p:nvPr/>
        </p:nvPicPr>
        <p:blipFill>
          <a:blip r:embed="rId3"/>
          <a:srcRect/>
          <a:stretch>
            <a:fillRect/>
          </a:stretch>
        </p:blipFill>
        <p:spPr bwMode="auto">
          <a:xfrm>
            <a:off x="7864475" y="2633663"/>
            <a:ext cx="3467100" cy="11334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673100" y="325438"/>
            <a:ext cx="10515600" cy="1325562"/>
          </a:xfrm>
        </p:spPr>
        <p:txBody>
          <a:bodyPr/>
          <a:lstStyle/>
          <a:p>
            <a:r>
              <a:rPr lang="zh-CN" altLang="en-US" smtClean="0"/>
              <a:t>结构体变量的初始化和引用</a:t>
            </a:r>
          </a:p>
        </p:txBody>
      </p:sp>
      <p:sp>
        <p:nvSpPr>
          <p:cNvPr id="6" name="MH_Desc_1"/>
          <p:cNvSpPr/>
          <p:nvPr>
            <p:custDataLst>
              <p:tags r:id="rId1"/>
            </p:custDataLst>
          </p:nvPr>
        </p:nvSpPr>
        <p:spPr>
          <a:xfrm>
            <a:off x="762000" y="1343025"/>
            <a:ext cx="10521950" cy="48831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342900" indent="-342900" algn="just" fontAlgn="auto">
              <a:lnSpc>
                <a:spcPct val="120000"/>
              </a:lnSpc>
              <a:spcBef>
                <a:spcPts val="0"/>
              </a:spcBef>
              <a:spcAft>
                <a:spcPts val="0"/>
              </a:spcAft>
              <a:buFontTx/>
              <a:buAutoNum type="arabicParenBoth"/>
              <a:defRPr/>
            </a:pPr>
            <a:r>
              <a:rPr lang="zh-CN" altLang="en-US" dirty="0">
                <a:solidFill>
                  <a:schemeClr val="tx1"/>
                </a:solidFill>
              </a:rPr>
              <a:t>在定义结构体变量时可以对它的成员初始化。初始化列表是用花括号括起来的一些常量，这些常量依次赋给结构体变量中的各成员。</a:t>
            </a:r>
            <a:endParaRPr lang="en-US" altLang="zh-CN" dirty="0">
              <a:solidFill>
                <a:schemeClr val="tx1"/>
              </a:solidFill>
            </a:endParaRPr>
          </a:p>
          <a:p>
            <a:pPr marL="342900" indent="-342900" algn="just" fontAlgn="auto">
              <a:lnSpc>
                <a:spcPct val="120000"/>
              </a:lnSpc>
              <a:spcBef>
                <a:spcPts val="0"/>
              </a:spcBef>
              <a:spcAft>
                <a:spcPts val="0"/>
              </a:spcAft>
              <a:buFontTx/>
              <a:buAutoNum type="arabicParenBoth"/>
              <a:defRPr/>
            </a:pPr>
            <a:endParaRPr lang="en-US" altLang="zh-CN" dirty="0">
              <a:solidFill>
                <a:schemeClr val="tx1"/>
              </a:solidFill>
            </a:endParaRPr>
          </a:p>
          <a:p>
            <a:pPr marL="342900" indent="-342900" algn="just" fontAlgn="auto">
              <a:lnSpc>
                <a:spcPct val="120000"/>
              </a:lnSpc>
              <a:spcBef>
                <a:spcPts val="0"/>
              </a:spcBef>
              <a:spcAft>
                <a:spcPts val="0"/>
              </a:spcAft>
              <a:buFontTx/>
              <a:buAutoNum type="arabicParenBoth"/>
              <a:defRPr/>
            </a:pPr>
            <a:r>
              <a:rPr lang="zh-CN" altLang="en-US" dirty="0">
                <a:solidFill>
                  <a:schemeClr val="tx1"/>
                </a:solidFill>
              </a:rPr>
              <a:t>可以引用结构体变量中成员的值，引用方式为</a:t>
            </a:r>
          </a:p>
          <a:p>
            <a:pPr algn="just" fontAlgn="auto">
              <a:lnSpc>
                <a:spcPct val="120000"/>
              </a:lnSpc>
              <a:spcBef>
                <a:spcPts val="0"/>
              </a:spcBef>
              <a:spcAft>
                <a:spcPts val="0"/>
              </a:spcAft>
              <a:defRPr/>
            </a:pPr>
            <a:endParaRPr lang="zh-CN" altLang="en-US"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algn="just" fontAlgn="auto">
              <a:lnSpc>
                <a:spcPct val="120000"/>
              </a:lnSpc>
              <a:spcBef>
                <a:spcPts val="0"/>
              </a:spcBef>
              <a:spcAft>
                <a:spcPts val="0"/>
              </a:spcAft>
              <a:defRPr/>
            </a:pPr>
            <a:endParaRPr lang="zh-CN" altLang="en-US"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lvl="1" algn="just" fontAlgn="auto">
              <a:lnSpc>
                <a:spcPct val="120000"/>
              </a:lnSpc>
              <a:spcBef>
                <a:spcPts val="0"/>
              </a:spcBef>
              <a:spcAft>
                <a:spcPts val="0"/>
              </a:spcAft>
              <a:defRPr/>
            </a:pPr>
            <a:r>
              <a:rPr lang="en-US" altLang="zh-CN" dirty="0">
                <a:solidFill>
                  <a:schemeClr val="tx1"/>
                </a:solidFill>
              </a:rPr>
              <a:t>“.”</a:t>
            </a:r>
            <a:r>
              <a:rPr lang="zh-CN" altLang="en-US" dirty="0">
                <a:solidFill>
                  <a:schemeClr val="tx1"/>
                </a:solidFill>
              </a:rPr>
              <a:t>是成员运算符，它在所有的运算符中优先级最高，因此可以把</a:t>
            </a:r>
            <a:r>
              <a:rPr lang="en-US" altLang="zh-CN" dirty="0">
                <a:solidFill>
                  <a:schemeClr val="tx1"/>
                </a:solidFill>
              </a:rPr>
              <a:t>student1.num</a:t>
            </a:r>
            <a:r>
              <a:rPr lang="zh-CN" altLang="en-US" dirty="0">
                <a:solidFill>
                  <a:schemeClr val="tx1"/>
                </a:solidFill>
              </a:rPr>
              <a:t>作为一个整体来看待，相当于一个变量。</a:t>
            </a:r>
            <a:endParaRPr lang="en-US" altLang="zh-CN"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algn="just" fontAlgn="auto">
              <a:lnSpc>
                <a:spcPct val="120000"/>
              </a:lnSpc>
              <a:spcBef>
                <a:spcPts val="0"/>
              </a:spcBef>
              <a:spcAft>
                <a:spcPts val="0"/>
              </a:spcAft>
              <a:defRPr/>
            </a:pPr>
            <a:endParaRPr lang="en-US" altLang="zh-CN" dirty="0">
              <a:solidFill>
                <a:schemeClr val="tx1"/>
              </a:solidFill>
            </a:endParaRPr>
          </a:p>
          <a:p>
            <a:pPr lvl="1" algn="just" fontAlgn="auto">
              <a:lnSpc>
                <a:spcPct val="120000"/>
              </a:lnSpc>
              <a:spcBef>
                <a:spcPts val="0"/>
              </a:spcBef>
              <a:spcAft>
                <a:spcPts val="0"/>
              </a:spcAft>
              <a:defRPr/>
            </a:pPr>
            <a:r>
              <a:rPr lang="zh-CN" altLang="en-US" dirty="0">
                <a:solidFill>
                  <a:schemeClr val="tx1"/>
                </a:solidFill>
              </a:rPr>
              <a:t>不能企图通过输出结构体变量名来输出结构体变量所有成员的值。只能对结构体变量中的各个成员分别进行输入和输出。</a:t>
            </a:r>
          </a:p>
        </p:txBody>
      </p:sp>
      <p:sp>
        <p:nvSpPr>
          <p:cNvPr id="5" name="矩形 4"/>
          <p:cNvSpPr/>
          <p:nvPr/>
        </p:nvSpPr>
        <p:spPr>
          <a:xfrm>
            <a:off x="5791200" y="2379663"/>
            <a:ext cx="2676525" cy="388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just" fontAlgn="auto">
              <a:spcBef>
                <a:spcPts val="0"/>
              </a:spcBef>
              <a:spcAft>
                <a:spcPts val="0"/>
              </a:spcAft>
              <a:defRPr/>
            </a:pPr>
            <a:r>
              <a:rPr lang="zh-CN" altLang="en-US" sz="2000" b="1">
                <a:solidFill>
                  <a:schemeClr val="bg1"/>
                </a:solidFill>
              </a:rPr>
              <a:t>结构体变量名</a:t>
            </a:r>
            <a:r>
              <a:rPr lang="en-US" altLang="zh-CN" sz="2000" b="1">
                <a:solidFill>
                  <a:schemeClr val="bg1"/>
                </a:solidFill>
              </a:rPr>
              <a:t>.</a:t>
            </a:r>
            <a:r>
              <a:rPr lang="zh-CN" altLang="en-US" sz="2000" b="1">
                <a:solidFill>
                  <a:schemeClr val="bg1"/>
                </a:solidFill>
              </a:rPr>
              <a:t>成员名</a:t>
            </a:r>
          </a:p>
        </p:txBody>
      </p:sp>
      <p:sp>
        <p:nvSpPr>
          <p:cNvPr id="7" name="圆角矩形 12">
            <a:extLst>
              <a:ext uri="{FF2B5EF4-FFF2-40B4-BE49-F238E27FC236}"/>
            </a:extLst>
          </p:cNvPr>
          <p:cNvSpPr/>
          <p:nvPr/>
        </p:nvSpPr>
        <p:spPr>
          <a:xfrm>
            <a:off x="1185863" y="2873375"/>
            <a:ext cx="7329487" cy="1054100"/>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spcBef>
                <a:spcPts val="0"/>
              </a:spcBef>
              <a:spcAft>
                <a:spcPts val="0"/>
              </a:spcAft>
              <a:defRPr/>
            </a:pPr>
            <a:r>
              <a:rPr lang="en-US" altLang="zh-CN" sz="1600">
                <a:solidFill>
                  <a:schemeClr val="tx1"/>
                </a:solidFill>
              </a:rPr>
              <a:t>student1.num=10010;</a:t>
            </a:r>
          </a:p>
          <a:p>
            <a:pPr algn="just" fontAlgn="auto">
              <a:lnSpc>
                <a:spcPct val="150000"/>
              </a:lnSpc>
              <a:spcBef>
                <a:spcPts val="0"/>
              </a:spcBef>
              <a:spcAft>
                <a:spcPts val="0"/>
              </a:spcAft>
              <a:defRPr/>
            </a:pPr>
            <a:r>
              <a:rPr lang="en-US" altLang="zh-CN" sz="1600">
                <a:solidFill>
                  <a:srgbClr val="008000"/>
                </a:solidFill>
              </a:rPr>
              <a:t>/</a:t>
            </a:r>
            <a:r>
              <a:rPr lang="zh-CN" altLang="en-US" sz="1600">
                <a:solidFill>
                  <a:srgbClr val="008000"/>
                </a:solidFill>
              </a:rPr>
              <a:t>*已定义了</a:t>
            </a:r>
            <a:r>
              <a:rPr lang="en-US" altLang="zh-CN" sz="1600">
                <a:solidFill>
                  <a:srgbClr val="008000"/>
                </a:solidFill>
              </a:rPr>
              <a:t>student1</a:t>
            </a:r>
            <a:r>
              <a:rPr lang="zh-CN" altLang="en-US" sz="1600">
                <a:solidFill>
                  <a:srgbClr val="008000"/>
                </a:solidFill>
              </a:rPr>
              <a:t>为</a:t>
            </a:r>
            <a:r>
              <a:rPr lang="en-US" altLang="zh-CN" sz="1600">
                <a:solidFill>
                  <a:srgbClr val="008000"/>
                </a:solidFill>
              </a:rPr>
              <a:t>Student</a:t>
            </a:r>
            <a:r>
              <a:rPr lang="zh-CN" altLang="en-US" sz="1600">
                <a:solidFill>
                  <a:srgbClr val="008000"/>
                </a:solidFill>
              </a:rPr>
              <a:t>类型的结构体变量，则</a:t>
            </a:r>
            <a:r>
              <a:rPr lang="en-US" altLang="zh-CN" sz="1600">
                <a:solidFill>
                  <a:srgbClr val="008000"/>
                </a:solidFill>
              </a:rPr>
              <a:t>student1.num</a:t>
            </a:r>
            <a:r>
              <a:rPr lang="zh-CN" altLang="en-US" sz="1600">
                <a:solidFill>
                  <a:srgbClr val="008000"/>
                </a:solidFill>
              </a:rPr>
              <a:t>表示</a:t>
            </a:r>
            <a:r>
              <a:rPr lang="en-US" altLang="zh-CN" sz="1600">
                <a:solidFill>
                  <a:srgbClr val="008000"/>
                </a:solidFill>
              </a:rPr>
              <a:t>student1</a:t>
            </a:r>
            <a:r>
              <a:rPr lang="zh-CN" altLang="en-US" sz="1600">
                <a:solidFill>
                  <a:srgbClr val="008000"/>
                </a:solidFill>
              </a:rPr>
              <a:t>变量中的</a:t>
            </a:r>
            <a:r>
              <a:rPr lang="en-US" altLang="zh-CN" sz="1600">
                <a:solidFill>
                  <a:srgbClr val="008000"/>
                </a:solidFill>
              </a:rPr>
              <a:t>num</a:t>
            </a:r>
            <a:r>
              <a:rPr lang="zh-CN" altLang="en-US" sz="1600">
                <a:solidFill>
                  <a:srgbClr val="008000"/>
                </a:solidFill>
              </a:rPr>
              <a:t>成员，即</a:t>
            </a:r>
            <a:r>
              <a:rPr lang="en-US" altLang="zh-CN" sz="1600">
                <a:solidFill>
                  <a:srgbClr val="008000"/>
                </a:solidFill>
              </a:rPr>
              <a:t>student1</a:t>
            </a:r>
            <a:r>
              <a:rPr lang="zh-CN" altLang="en-US" sz="1600">
                <a:solidFill>
                  <a:srgbClr val="008000"/>
                </a:solidFill>
              </a:rPr>
              <a:t>的</a:t>
            </a:r>
            <a:r>
              <a:rPr lang="en-US" altLang="zh-CN" sz="1600">
                <a:solidFill>
                  <a:srgbClr val="008000"/>
                </a:solidFill>
              </a:rPr>
              <a:t>num(</a:t>
            </a:r>
            <a:r>
              <a:rPr lang="zh-CN" altLang="en-US" sz="1600">
                <a:solidFill>
                  <a:srgbClr val="008000"/>
                </a:solidFill>
              </a:rPr>
              <a:t>学号</a:t>
            </a:r>
            <a:r>
              <a:rPr lang="en-US" altLang="zh-CN" sz="1600">
                <a:solidFill>
                  <a:srgbClr val="008000"/>
                </a:solidFill>
              </a:rPr>
              <a:t>)</a:t>
            </a:r>
            <a:r>
              <a:rPr lang="zh-CN" altLang="en-US" sz="1600">
                <a:solidFill>
                  <a:srgbClr val="008000"/>
                </a:solidFill>
              </a:rPr>
              <a:t>成员*</a:t>
            </a:r>
            <a:r>
              <a:rPr lang="en-US" altLang="zh-CN" sz="1600">
                <a:solidFill>
                  <a:srgbClr val="008000"/>
                </a:solidFill>
              </a:rPr>
              <a:t>/</a:t>
            </a:r>
          </a:p>
        </p:txBody>
      </p:sp>
      <p:sp>
        <p:nvSpPr>
          <p:cNvPr id="8" name="圆角矩形 12">
            <a:extLst>
              <a:ext uri="{FF2B5EF4-FFF2-40B4-BE49-F238E27FC236}"/>
            </a:extLst>
          </p:cNvPr>
          <p:cNvSpPr/>
          <p:nvPr/>
        </p:nvSpPr>
        <p:spPr>
          <a:xfrm>
            <a:off x="1220788" y="4824413"/>
            <a:ext cx="7405687" cy="487362"/>
          </a:xfrm>
          <a:prstGeom prst="roundRect">
            <a:avLst>
              <a:gd name="adj" fmla="val 10914"/>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lnSpc>
                <a:spcPct val="150000"/>
              </a:lnSpc>
              <a:spcBef>
                <a:spcPts val="0"/>
              </a:spcBef>
              <a:spcAft>
                <a:spcPts val="0"/>
              </a:spcAft>
              <a:defRPr/>
            </a:pPr>
            <a:r>
              <a:rPr lang="en-US" altLang="zh-CN" sz="1600">
                <a:solidFill>
                  <a:schemeClr val="tx1"/>
                </a:solidFill>
              </a:rPr>
              <a:t>printf(″%s\n″,student1);	</a:t>
            </a:r>
            <a:r>
              <a:rPr lang="en-US" altLang="zh-CN" sz="1600">
                <a:solidFill>
                  <a:srgbClr val="008000"/>
                </a:solidFill>
              </a:rPr>
              <a:t>//</a:t>
            </a:r>
            <a:r>
              <a:rPr lang="zh-CN" altLang="en-US" sz="1600">
                <a:solidFill>
                  <a:srgbClr val="008000"/>
                </a:solidFill>
              </a:rPr>
              <a:t>企图用结构体变量名输出所有成员的值 </a:t>
            </a:r>
          </a:p>
        </p:txBody>
      </p:sp>
      <p:pic>
        <p:nvPicPr>
          <p:cNvPr id="23558" name="图片 8"/>
          <p:cNvPicPr>
            <a:picLocks noChangeAspect="1"/>
          </p:cNvPicPr>
          <p:nvPr/>
        </p:nvPicPr>
        <p:blipFill>
          <a:blip r:embed="rId6"/>
          <a:srcRect/>
          <a:stretch>
            <a:fillRect/>
          </a:stretch>
        </p:blipFill>
        <p:spPr bwMode="auto">
          <a:xfrm>
            <a:off x="7924800" y="4759325"/>
            <a:ext cx="542925" cy="552450"/>
          </a:xfrm>
          <a:prstGeom prst="rect">
            <a:avLst/>
          </a:prstGeom>
          <a:noFill/>
          <a:ln w="9525">
            <a:noFill/>
            <a:miter lim="800000"/>
            <a:headEnd/>
            <a:tailEnd/>
          </a:ln>
        </p:spPr>
      </p:pic>
      <p:grpSp>
        <p:nvGrpSpPr>
          <p:cNvPr id="23559" name="组合 9"/>
          <p:cNvGrpSpPr>
            <a:grpSpLocks/>
          </p:cNvGrpSpPr>
          <p:nvPr/>
        </p:nvGrpSpPr>
        <p:grpSpPr bwMode="auto">
          <a:xfrm>
            <a:off x="5518150" y="1752600"/>
            <a:ext cx="5765800" cy="522288"/>
            <a:chOff x="8582294" y="4088153"/>
            <a:chExt cx="5951075" cy="522288"/>
          </a:xfrm>
        </p:grpSpPr>
        <p:sp>
          <p:nvSpPr>
            <p:cNvPr id="11" name="MH_Other_1">
              <a:extLst>
                <a:ext uri="{FF2B5EF4-FFF2-40B4-BE49-F238E27FC236}"/>
              </a:extLst>
            </p:cNvPr>
            <p:cNvSpPr/>
            <p:nvPr>
              <p:custDataLst>
                <p:tags r:id="rId2"/>
              </p:custDataLst>
            </p:nvPr>
          </p:nvSpPr>
          <p:spPr>
            <a:xfrm>
              <a:off x="8582294" y="4088153"/>
              <a:ext cx="775017" cy="522288"/>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2" name="MH_SubTitle_1">
              <a:extLst>
                <a:ext uri="{FF2B5EF4-FFF2-40B4-BE49-F238E27FC236}"/>
              </a:extLst>
            </p:cNvPr>
            <p:cNvSpPr/>
            <p:nvPr>
              <p:custDataLst>
                <p:tags r:id="rId3"/>
              </p:custDataLst>
            </p:nvPr>
          </p:nvSpPr>
          <p:spPr>
            <a:xfrm>
              <a:off x="9372057" y="4088153"/>
              <a:ext cx="5146566" cy="5222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sz="1600">
                  <a:solidFill>
                    <a:schemeClr val="tx1"/>
                  </a:solidFill>
                </a:rPr>
                <a:t>对结构体变量初始化，不是对结构体类型初始化</a:t>
              </a:r>
              <a:endParaRPr lang="zh-CN" altLang="en-US" sz="1600" dirty="0">
                <a:solidFill>
                  <a:schemeClr val="tx1"/>
                </a:solidFill>
              </a:endParaRPr>
            </a:p>
          </p:txBody>
        </p:sp>
        <p:sp>
          <p:nvSpPr>
            <p:cNvPr id="13" name="MH_Other_2">
              <a:extLst>
                <a:ext uri="{FF2B5EF4-FFF2-40B4-BE49-F238E27FC236}"/>
              </a:extLst>
            </p:cNvPr>
            <p:cNvSpPr/>
            <p:nvPr>
              <p:custDataLst>
                <p:tags r:id="rId4"/>
              </p:custDataLst>
            </p:nvPr>
          </p:nvSpPr>
          <p:spPr>
            <a:xfrm rot="16200000">
              <a:off x="14231813" y="4308886"/>
              <a:ext cx="301625" cy="301486"/>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593725" y="96838"/>
            <a:ext cx="10515600" cy="1325562"/>
          </a:xfrm>
        </p:spPr>
        <p:txBody>
          <a:bodyPr/>
          <a:lstStyle/>
          <a:p>
            <a:r>
              <a:rPr lang="zh-CN" altLang="en-US" smtClean="0"/>
              <a:t>结构体变量的初始化和引用</a:t>
            </a:r>
          </a:p>
        </p:txBody>
      </p:sp>
      <p:sp>
        <p:nvSpPr>
          <p:cNvPr id="6" name="MH_Desc_1"/>
          <p:cNvSpPr/>
          <p:nvPr>
            <p:custDataLst>
              <p:tags r:id="rId1"/>
            </p:custDataLst>
          </p:nvPr>
        </p:nvSpPr>
        <p:spPr>
          <a:xfrm>
            <a:off x="682625" y="1114425"/>
            <a:ext cx="10521950" cy="53562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317500" indent="-317500" algn="just">
              <a:lnSpc>
                <a:spcPct val="120000"/>
              </a:lnSpc>
            </a:pPr>
            <a:r>
              <a:rPr lang="en-US" altLang="zh-CN">
                <a:solidFill>
                  <a:schemeClr val="tx1"/>
                </a:solidFill>
                <a:cs typeface="等线"/>
              </a:rPr>
              <a:t>(3) </a:t>
            </a:r>
            <a:r>
              <a:rPr lang="zh-CN" altLang="en-US">
                <a:solidFill>
                  <a:schemeClr val="tx1"/>
                </a:solidFill>
                <a:cs typeface="等线"/>
              </a:rPr>
              <a:t>如果成员本身又属一个结构体类型，则要用若干个成员运算符，一级一级地找到最低的一级的成员。只能对最低级的成员进行赋值或存取以及运算。</a:t>
            </a:r>
            <a:endParaRPr lang="en-US" altLang="zh-CN">
              <a:solidFill>
                <a:schemeClr val="tx1"/>
              </a:solidFill>
              <a:cs typeface="等线"/>
            </a:endParaRPr>
          </a:p>
          <a:p>
            <a:pPr marL="317500" indent="-317500" algn="just">
              <a:lnSpc>
                <a:spcPct val="120000"/>
              </a:lnSpc>
            </a:pPr>
            <a:endParaRPr lang="en-US" altLang="zh-CN">
              <a:solidFill>
                <a:schemeClr val="tx1"/>
              </a:solidFill>
              <a:cs typeface="等线"/>
            </a:endParaRPr>
          </a:p>
          <a:p>
            <a:pPr marL="317500" indent="-317500" algn="just">
              <a:lnSpc>
                <a:spcPct val="120000"/>
              </a:lnSpc>
            </a:pPr>
            <a:endParaRPr lang="zh-CN" altLang="en-US">
              <a:solidFill>
                <a:schemeClr val="tx1"/>
              </a:solidFill>
              <a:cs typeface="等线"/>
            </a:endParaRPr>
          </a:p>
          <a:p>
            <a:pPr marL="317500" indent="-317500" algn="just">
              <a:lnSpc>
                <a:spcPct val="120000"/>
              </a:lnSpc>
            </a:pPr>
            <a:r>
              <a:rPr lang="en-US" altLang="zh-CN">
                <a:solidFill>
                  <a:schemeClr val="tx1"/>
                </a:solidFill>
                <a:cs typeface="等线"/>
              </a:rPr>
              <a:t>(4) </a:t>
            </a:r>
            <a:r>
              <a:rPr lang="zh-CN" altLang="en-US">
                <a:solidFill>
                  <a:schemeClr val="tx1"/>
                </a:solidFill>
                <a:cs typeface="等线"/>
              </a:rPr>
              <a:t>对结构体变量的成员可以像普通变量一样进行各种运算（根据其类型决定可以进行的运算）。</a:t>
            </a:r>
          </a:p>
          <a:p>
            <a:pPr marL="317500" indent="-317500" algn="just">
              <a:lnSpc>
                <a:spcPct val="120000"/>
              </a:lnSpc>
            </a:pPr>
            <a:endParaRPr lang="en-US" altLang="zh-CN">
              <a:solidFill>
                <a:schemeClr val="tx1"/>
              </a:solidFill>
              <a:cs typeface="等线"/>
            </a:endParaRPr>
          </a:p>
          <a:p>
            <a:pPr marL="317500" indent="-317500" algn="just">
              <a:lnSpc>
                <a:spcPct val="120000"/>
              </a:lnSpc>
            </a:pPr>
            <a:endParaRPr lang="en-US" altLang="zh-CN">
              <a:solidFill>
                <a:schemeClr val="tx1"/>
              </a:solidFill>
              <a:cs typeface="等线"/>
            </a:endParaRPr>
          </a:p>
          <a:p>
            <a:pPr marL="317500" indent="-317500" algn="just">
              <a:lnSpc>
                <a:spcPct val="120000"/>
              </a:lnSpc>
            </a:pPr>
            <a:endParaRPr lang="en-US" altLang="zh-CN">
              <a:solidFill>
                <a:schemeClr val="tx1"/>
              </a:solidFill>
              <a:cs typeface="等线"/>
            </a:endParaRPr>
          </a:p>
          <a:p>
            <a:pPr marL="317500" indent="-317500" algn="just">
              <a:lnSpc>
                <a:spcPct val="120000"/>
              </a:lnSpc>
            </a:pPr>
            <a:r>
              <a:rPr lang="en-US" altLang="zh-CN">
                <a:solidFill>
                  <a:schemeClr val="tx1"/>
                </a:solidFill>
                <a:cs typeface="等线"/>
              </a:rPr>
              <a:t>(5) </a:t>
            </a:r>
            <a:r>
              <a:rPr lang="zh-CN" altLang="en-US">
                <a:solidFill>
                  <a:schemeClr val="tx1"/>
                </a:solidFill>
                <a:cs typeface="等线"/>
              </a:rPr>
              <a:t>同类的结构体变量可以互相赋值。 </a:t>
            </a:r>
            <a:endParaRPr lang="en-US" altLang="zh-CN">
              <a:solidFill>
                <a:schemeClr val="tx1"/>
              </a:solidFill>
              <a:cs typeface="等线"/>
            </a:endParaRPr>
          </a:p>
          <a:p>
            <a:pPr marL="317500" indent="-317500" algn="just">
              <a:lnSpc>
                <a:spcPct val="120000"/>
              </a:lnSpc>
            </a:pPr>
            <a:endParaRPr lang="en-US" altLang="zh-CN">
              <a:solidFill>
                <a:schemeClr val="tx1"/>
              </a:solidFill>
              <a:cs typeface="等线"/>
            </a:endParaRPr>
          </a:p>
          <a:p>
            <a:pPr marL="317500" indent="-317500" algn="just">
              <a:lnSpc>
                <a:spcPct val="120000"/>
              </a:lnSpc>
            </a:pPr>
            <a:endParaRPr lang="zh-CN" altLang="en-US">
              <a:solidFill>
                <a:schemeClr val="tx1"/>
              </a:solidFill>
              <a:cs typeface="等线"/>
            </a:endParaRPr>
          </a:p>
          <a:p>
            <a:pPr marL="317500" indent="-317500" algn="just">
              <a:lnSpc>
                <a:spcPct val="120000"/>
              </a:lnSpc>
            </a:pPr>
            <a:r>
              <a:rPr lang="en-US" altLang="zh-CN">
                <a:solidFill>
                  <a:schemeClr val="tx1"/>
                </a:solidFill>
                <a:cs typeface="等线"/>
              </a:rPr>
              <a:t>(6) </a:t>
            </a:r>
            <a:r>
              <a:rPr lang="zh-CN" altLang="en-US">
                <a:solidFill>
                  <a:schemeClr val="tx1"/>
                </a:solidFill>
                <a:cs typeface="等线"/>
              </a:rPr>
              <a:t>可以引用结构体变量成员的地址，也可以引用结构体变量的地址</a:t>
            </a:r>
            <a:r>
              <a:rPr lang="en-US" altLang="zh-CN">
                <a:solidFill>
                  <a:schemeClr val="tx1"/>
                </a:solidFill>
                <a:cs typeface="等线"/>
              </a:rPr>
              <a:t>(</a:t>
            </a:r>
            <a:r>
              <a:rPr lang="zh-CN" altLang="en-US">
                <a:solidFill>
                  <a:schemeClr val="tx1"/>
                </a:solidFill>
                <a:cs typeface="等线"/>
              </a:rPr>
              <a:t>结构体变量的地址主要用作函数参数，传递结构体变量的地址</a:t>
            </a:r>
            <a:r>
              <a:rPr lang="en-US" altLang="zh-CN">
                <a:solidFill>
                  <a:schemeClr val="tx1"/>
                </a:solidFill>
                <a:cs typeface="等线"/>
              </a:rPr>
              <a:t>)</a:t>
            </a:r>
            <a:r>
              <a:rPr lang="zh-CN" altLang="en-US">
                <a:solidFill>
                  <a:schemeClr val="tx1"/>
                </a:solidFill>
                <a:cs typeface="等线"/>
              </a:rPr>
              <a:t>。</a:t>
            </a:r>
            <a:r>
              <a:rPr lang="zh-CN" altLang="en-US" b="1">
                <a:solidFill>
                  <a:schemeClr val="accent1"/>
                </a:solidFill>
                <a:cs typeface="等线"/>
              </a:rPr>
              <a:t>但不能用以下语句整体读入结构体变量。</a:t>
            </a:r>
          </a:p>
          <a:p>
            <a:pPr marL="317500" indent="-317500" algn="just">
              <a:lnSpc>
                <a:spcPct val="120000"/>
              </a:lnSpc>
            </a:pPr>
            <a:endParaRPr lang="zh-CN" altLang="en-US">
              <a:solidFill>
                <a:schemeClr val="tx1"/>
              </a:solidFill>
              <a:cs typeface="等线"/>
            </a:endParaRPr>
          </a:p>
        </p:txBody>
      </p:sp>
      <p:sp>
        <p:nvSpPr>
          <p:cNvPr id="7" name="圆角矩形 12">
            <a:extLst>
              <a:ext uri="{FF2B5EF4-FFF2-40B4-BE49-F238E27FC236}"/>
            </a:extLst>
          </p:cNvPr>
          <p:cNvSpPr/>
          <p:nvPr/>
        </p:nvSpPr>
        <p:spPr>
          <a:xfrm>
            <a:off x="1096963" y="1835150"/>
            <a:ext cx="8086725" cy="604838"/>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spcBef>
                <a:spcPts val="0"/>
              </a:spcBef>
              <a:spcAft>
                <a:spcPts val="0"/>
              </a:spcAft>
              <a:defRPr/>
            </a:pPr>
            <a:r>
              <a:rPr lang="en-US" altLang="zh-CN" sz="1600">
                <a:solidFill>
                  <a:schemeClr val="tx1"/>
                </a:solidFill>
              </a:rPr>
              <a:t>student1.num=10010;	</a:t>
            </a:r>
            <a:r>
              <a:rPr lang="en-US" altLang="zh-CN" sz="160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num</a:t>
            </a:r>
          </a:p>
          <a:p>
            <a:pPr algn="just" fontAlgn="auto">
              <a:spcBef>
                <a:spcPts val="0"/>
              </a:spcBef>
              <a:spcAft>
                <a:spcPts val="0"/>
              </a:spcAft>
              <a:defRPr/>
            </a:pPr>
            <a:r>
              <a:rPr lang="en-US" altLang="zh-CN" sz="1600">
                <a:solidFill>
                  <a:schemeClr val="tx1"/>
                </a:solidFill>
              </a:rPr>
              <a:t>student1.birthday.month=6;	</a:t>
            </a:r>
            <a:r>
              <a:rPr lang="en-US" altLang="zh-CN" sz="160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birthday</a:t>
            </a:r>
            <a:r>
              <a:rPr lang="zh-CN" altLang="en-US" sz="1600">
                <a:solidFill>
                  <a:srgbClr val="008000"/>
                </a:solidFill>
              </a:rPr>
              <a:t>中的成员</a:t>
            </a:r>
            <a:r>
              <a:rPr lang="en-US" altLang="zh-CN" sz="1600">
                <a:solidFill>
                  <a:srgbClr val="008000"/>
                </a:solidFill>
              </a:rPr>
              <a:t>month</a:t>
            </a:r>
          </a:p>
        </p:txBody>
      </p:sp>
      <p:sp>
        <p:nvSpPr>
          <p:cNvPr id="14" name="圆角矩形 12">
            <a:extLst>
              <a:ext uri="{FF2B5EF4-FFF2-40B4-BE49-F238E27FC236}"/>
            </a:extLst>
          </p:cNvPr>
          <p:cNvSpPr/>
          <p:nvPr/>
        </p:nvSpPr>
        <p:spPr>
          <a:xfrm>
            <a:off x="1096963" y="2836863"/>
            <a:ext cx="8086725" cy="977900"/>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lnSpc>
                <a:spcPct val="120000"/>
              </a:lnSpc>
              <a:spcBef>
                <a:spcPts val="0"/>
              </a:spcBef>
              <a:spcAft>
                <a:spcPts val="0"/>
              </a:spcAft>
              <a:defRPr/>
            </a:pPr>
            <a:r>
              <a:rPr lang="en-US" altLang="zh-CN" sz="1600">
                <a:solidFill>
                  <a:schemeClr val="tx1"/>
                </a:solidFill>
              </a:rPr>
              <a:t>student2.score</a:t>
            </a:r>
            <a:r>
              <a:rPr lang="zh-CN" altLang="en-US" sz="1600">
                <a:solidFill>
                  <a:schemeClr val="tx1"/>
                </a:solidFill>
              </a:rPr>
              <a:t>＝</a:t>
            </a:r>
            <a:r>
              <a:rPr lang="en-US" altLang="zh-CN" sz="1600">
                <a:solidFill>
                  <a:schemeClr val="tx1"/>
                </a:solidFill>
              </a:rPr>
              <a:t>student1.score;	</a:t>
            </a:r>
            <a:r>
              <a:rPr lang="en-US" altLang="zh-CN" sz="1600">
                <a:solidFill>
                  <a:srgbClr val="008000"/>
                </a:solidFill>
              </a:rPr>
              <a:t>//</a:t>
            </a:r>
            <a:r>
              <a:rPr lang="zh-CN" altLang="en-US" sz="1600">
                <a:solidFill>
                  <a:srgbClr val="008000"/>
                </a:solidFill>
              </a:rPr>
              <a:t>赋值运算</a:t>
            </a:r>
            <a:endParaRPr lang="en-US" altLang="zh-CN" sz="1600">
              <a:solidFill>
                <a:srgbClr val="008000"/>
              </a:solidFill>
            </a:endParaRPr>
          </a:p>
          <a:p>
            <a:pPr algn="just" fontAlgn="auto">
              <a:lnSpc>
                <a:spcPct val="120000"/>
              </a:lnSpc>
              <a:spcBef>
                <a:spcPts val="0"/>
              </a:spcBef>
              <a:spcAft>
                <a:spcPts val="0"/>
              </a:spcAft>
              <a:defRPr/>
            </a:pPr>
            <a:r>
              <a:rPr lang="en-US" altLang="zh-CN" sz="1600">
                <a:solidFill>
                  <a:schemeClr val="tx1"/>
                </a:solidFill>
              </a:rPr>
              <a:t>sum=student1.score+student2.score;	</a:t>
            </a:r>
            <a:r>
              <a:rPr lang="en-US" altLang="zh-CN" sz="1600">
                <a:solidFill>
                  <a:srgbClr val="008000"/>
                </a:solidFill>
              </a:rPr>
              <a:t>//</a:t>
            </a:r>
            <a:r>
              <a:rPr lang="zh-CN" altLang="en-US" sz="1600">
                <a:solidFill>
                  <a:srgbClr val="008000"/>
                </a:solidFill>
              </a:rPr>
              <a:t>加法运算</a:t>
            </a:r>
            <a:endParaRPr lang="en-US" altLang="zh-CN" sz="1600">
              <a:solidFill>
                <a:srgbClr val="008000"/>
              </a:solidFill>
            </a:endParaRPr>
          </a:p>
          <a:p>
            <a:pPr algn="just" fontAlgn="auto">
              <a:lnSpc>
                <a:spcPct val="120000"/>
              </a:lnSpc>
              <a:spcBef>
                <a:spcPts val="0"/>
              </a:spcBef>
              <a:spcAft>
                <a:spcPts val="0"/>
              </a:spcAft>
              <a:defRPr/>
            </a:pPr>
            <a:r>
              <a:rPr lang="en-US" altLang="zh-CN" sz="1600">
                <a:solidFill>
                  <a:schemeClr val="tx1"/>
                </a:solidFill>
              </a:rPr>
              <a:t>student1.age++;			</a:t>
            </a:r>
            <a:r>
              <a:rPr lang="en-US" altLang="zh-CN" sz="1600">
                <a:solidFill>
                  <a:srgbClr val="008000"/>
                </a:solidFill>
              </a:rPr>
              <a:t>//</a:t>
            </a:r>
            <a:r>
              <a:rPr lang="zh-CN" altLang="en-US" sz="1600">
                <a:solidFill>
                  <a:srgbClr val="008000"/>
                </a:solidFill>
              </a:rPr>
              <a:t>自加运算</a:t>
            </a:r>
            <a:endParaRPr lang="en-US" altLang="zh-CN" sz="1600">
              <a:solidFill>
                <a:srgbClr val="008000"/>
              </a:solidFill>
            </a:endParaRPr>
          </a:p>
        </p:txBody>
      </p:sp>
      <p:sp>
        <p:nvSpPr>
          <p:cNvPr id="15" name="圆角矩形 12">
            <a:extLst>
              <a:ext uri="{FF2B5EF4-FFF2-40B4-BE49-F238E27FC236}"/>
            </a:extLst>
          </p:cNvPr>
          <p:cNvSpPr/>
          <p:nvPr/>
        </p:nvSpPr>
        <p:spPr>
          <a:xfrm>
            <a:off x="1096963" y="4259263"/>
            <a:ext cx="9439275" cy="436562"/>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lnSpc>
                <a:spcPct val="120000"/>
              </a:lnSpc>
              <a:spcBef>
                <a:spcPts val="0"/>
              </a:spcBef>
              <a:spcAft>
                <a:spcPts val="0"/>
              </a:spcAft>
              <a:defRPr/>
            </a:pPr>
            <a:r>
              <a:rPr lang="en-US" altLang="zh-CN" sz="1600">
                <a:solidFill>
                  <a:schemeClr val="tx1"/>
                </a:solidFill>
              </a:rPr>
              <a:t>student1=student2;		</a:t>
            </a:r>
            <a:r>
              <a:rPr lang="en-US" altLang="zh-CN" sz="1600">
                <a:solidFill>
                  <a:srgbClr val="008000"/>
                </a:solidFill>
              </a:rPr>
              <a:t>//</a:t>
            </a:r>
            <a:r>
              <a:rPr lang="zh-CN" altLang="en-US" sz="1600">
                <a:solidFill>
                  <a:srgbClr val="008000"/>
                </a:solidFill>
              </a:rPr>
              <a:t>假设</a:t>
            </a:r>
            <a:r>
              <a:rPr lang="en-US" altLang="zh-CN" sz="1600">
                <a:solidFill>
                  <a:srgbClr val="008000"/>
                </a:solidFill>
              </a:rPr>
              <a:t>student1</a:t>
            </a:r>
            <a:r>
              <a:rPr lang="zh-CN" altLang="en-US" sz="1600">
                <a:solidFill>
                  <a:srgbClr val="008000"/>
                </a:solidFill>
              </a:rPr>
              <a:t>和</a:t>
            </a:r>
            <a:r>
              <a:rPr lang="en-US" altLang="zh-CN" sz="1600">
                <a:solidFill>
                  <a:srgbClr val="008000"/>
                </a:solidFill>
              </a:rPr>
              <a:t>student2</a:t>
            </a:r>
            <a:r>
              <a:rPr lang="zh-CN" altLang="en-US" sz="1600">
                <a:solidFill>
                  <a:srgbClr val="008000"/>
                </a:solidFill>
              </a:rPr>
              <a:t>已定义为同类型的结构体变量</a:t>
            </a:r>
          </a:p>
        </p:txBody>
      </p:sp>
      <p:sp>
        <p:nvSpPr>
          <p:cNvPr id="16" name="圆角矩形 12">
            <a:extLst>
              <a:ext uri="{FF2B5EF4-FFF2-40B4-BE49-F238E27FC236}"/>
            </a:extLst>
          </p:cNvPr>
          <p:cNvSpPr/>
          <p:nvPr/>
        </p:nvSpPr>
        <p:spPr>
          <a:xfrm>
            <a:off x="744538" y="5502275"/>
            <a:ext cx="6729412" cy="769938"/>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lnSpc>
                <a:spcPct val="120000"/>
              </a:lnSpc>
              <a:spcBef>
                <a:spcPts val="0"/>
              </a:spcBef>
              <a:spcAft>
                <a:spcPts val="0"/>
              </a:spcAft>
              <a:defRPr/>
            </a:pPr>
            <a:r>
              <a:rPr lang="en-US" altLang="zh-CN" sz="1600">
                <a:solidFill>
                  <a:schemeClr val="tx1"/>
                </a:solidFill>
              </a:rPr>
              <a:t>scanf(″%d″,&amp;student1.num);	</a:t>
            </a:r>
            <a:r>
              <a:rPr lang="en-US" altLang="zh-CN" sz="1600">
                <a:solidFill>
                  <a:srgbClr val="008000"/>
                </a:solidFill>
              </a:rPr>
              <a:t>//</a:t>
            </a:r>
            <a:r>
              <a:rPr lang="zh-CN" altLang="en-US" sz="1600">
                <a:solidFill>
                  <a:srgbClr val="008000"/>
                </a:solidFill>
              </a:rPr>
              <a:t>输入</a:t>
            </a:r>
            <a:r>
              <a:rPr lang="en-US" altLang="zh-CN" sz="1600">
                <a:solidFill>
                  <a:srgbClr val="008000"/>
                </a:solidFill>
              </a:rPr>
              <a:t>student1.num</a:t>
            </a:r>
            <a:r>
              <a:rPr lang="zh-CN" altLang="en-US" sz="1600">
                <a:solidFill>
                  <a:srgbClr val="008000"/>
                </a:solidFill>
              </a:rPr>
              <a:t>的值</a:t>
            </a:r>
            <a:endParaRPr lang="en-US" altLang="zh-CN" sz="1600">
              <a:solidFill>
                <a:srgbClr val="008000"/>
              </a:solidFill>
            </a:endParaRPr>
          </a:p>
          <a:p>
            <a:pPr algn="just" fontAlgn="auto">
              <a:lnSpc>
                <a:spcPct val="120000"/>
              </a:lnSpc>
              <a:spcBef>
                <a:spcPts val="0"/>
              </a:spcBef>
              <a:spcAft>
                <a:spcPts val="0"/>
              </a:spcAft>
              <a:defRPr/>
            </a:pPr>
            <a:r>
              <a:rPr lang="en-US" altLang="zh-CN" sz="1600">
                <a:solidFill>
                  <a:schemeClr val="tx1"/>
                </a:solidFill>
              </a:rPr>
              <a:t>printf(″%o″,&amp;student1);	</a:t>
            </a:r>
            <a:r>
              <a:rPr lang="en-US" altLang="zh-CN" sz="1600">
                <a:solidFill>
                  <a:srgbClr val="008000"/>
                </a:solidFill>
              </a:rPr>
              <a:t>//</a:t>
            </a:r>
            <a:r>
              <a:rPr lang="zh-CN" altLang="en-US" sz="1600">
                <a:solidFill>
                  <a:srgbClr val="008000"/>
                </a:solidFill>
              </a:rPr>
              <a:t>输出结构体变量</a:t>
            </a:r>
            <a:r>
              <a:rPr lang="en-US" altLang="zh-CN" sz="1600">
                <a:solidFill>
                  <a:srgbClr val="008000"/>
                </a:solidFill>
              </a:rPr>
              <a:t>student1</a:t>
            </a:r>
            <a:r>
              <a:rPr lang="zh-CN" altLang="en-US" sz="1600">
                <a:solidFill>
                  <a:srgbClr val="008000"/>
                </a:solidFill>
              </a:rPr>
              <a:t>的起始地址</a:t>
            </a:r>
            <a:endParaRPr lang="en-US" altLang="zh-CN" sz="1600">
              <a:solidFill>
                <a:srgbClr val="008000"/>
              </a:solidFill>
            </a:endParaRPr>
          </a:p>
        </p:txBody>
      </p:sp>
      <p:sp>
        <p:nvSpPr>
          <p:cNvPr id="17" name="圆角矩形 12">
            <a:extLst>
              <a:ext uri="{FF2B5EF4-FFF2-40B4-BE49-F238E27FC236}"/>
            </a:extLst>
          </p:cNvPr>
          <p:cNvSpPr/>
          <p:nvPr/>
        </p:nvSpPr>
        <p:spPr>
          <a:xfrm>
            <a:off x="7599363" y="5489575"/>
            <a:ext cx="4405312" cy="782638"/>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lnSpc>
                <a:spcPct val="120000"/>
              </a:lnSpc>
              <a:spcBef>
                <a:spcPts val="0"/>
              </a:spcBef>
              <a:spcAft>
                <a:spcPts val="0"/>
              </a:spcAft>
              <a:defRPr/>
            </a:pPr>
            <a:r>
              <a:rPr lang="en-US" altLang="zh-CN" sz="1600">
                <a:solidFill>
                  <a:schemeClr val="tx1"/>
                </a:solidFill>
              </a:rPr>
              <a:t>scanf(″%d,%s,%c,%d,%f,%s\n″,&amp;student1); </a:t>
            </a:r>
          </a:p>
        </p:txBody>
      </p:sp>
      <p:pic>
        <p:nvPicPr>
          <p:cNvPr id="24584" name="图片 17"/>
          <p:cNvPicPr>
            <a:picLocks noChangeAspect="1"/>
          </p:cNvPicPr>
          <p:nvPr/>
        </p:nvPicPr>
        <p:blipFill>
          <a:blip r:embed="rId3"/>
          <a:srcRect/>
          <a:stretch>
            <a:fillRect/>
          </a:stretch>
        </p:blipFill>
        <p:spPr bwMode="auto">
          <a:xfrm>
            <a:off x="10606088" y="5880100"/>
            <a:ext cx="542925" cy="55245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4724</TotalTime>
  <Words>7104</Words>
  <Application>Microsoft Office PowerPoint</Application>
  <PresentationFormat>自定义</PresentationFormat>
  <Paragraphs>833</Paragraphs>
  <Slides>44</Slides>
  <Notes>24</Notes>
  <HiddenSlides>0</HiddenSlides>
  <MMClips>0</MMClips>
  <ScaleCrop>false</ScaleCrop>
  <HeadingPairs>
    <vt:vector size="6" baseType="variant">
      <vt:variant>
        <vt:lpstr>已用的字体</vt:lpstr>
      </vt:variant>
      <vt:variant>
        <vt:i4>10</vt:i4>
      </vt:variant>
      <vt:variant>
        <vt:lpstr>演示文稿设计模板</vt:lpstr>
      </vt:variant>
      <vt:variant>
        <vt:i4>3</vt:i4>
      </vt:variant>
      <vt:variant>
        <vt:lpstr>幻灯片标题</vt:lpstr>
      </vt:variant>
      <vt:variant>
        <vt:i4>44</vt:i4>
      </vt:variant>
    </vt:vector>
  </HeadingPairs>
  <TitlesOfParts>
    <vt:vector size="57" baseType="lpstr">
      <vt:lpstr>等线</vt:lpstr>
      <vt:lpstr>Arial</vt:lpstr>
      <vt:lpstr>等线 Light</vt:lpstr>
      <vt:lpstr>微软雅黑</vt:lpstr>
      <vt:lpstr>Baskerville Old Face</vt:lpstr>
      <vt:lpstr>华文隶书</vt:lpstr>
      <vt:lpstr>Microsoft New Tai Lue</vt:lpstr>
      <vt:lpstr>华文中宋</vt:lpstr>
      <vt:lpstr>Times New Roman</vt:lpstr>
      <vt:lpstr>宋体</vt:lpstr>
      <vt:lpstr>Office 主题​​</vt:lpstr>
      <vt:lpstr>Office 主题​​</vt:lpstr>
      <vt:lpstr>Office 主题​​</vt:lpstr>
      <vt:lpstr>幻灯片 1</vt:lpstr>
      <vt:lpstr>定义和使用结构体变量</vt:lpstr>
      <vt:lpstr>自己建立结构体类型</vt:lpstr>
      <vt:lpstr>自己建立结构体类型</vt:lpstr>
      <vt:lpstr>定义结构体类型变量 </vt:lpstr>
      <vt:lpstr>定义结构体类型变量 </vt:lpstr>
      <vt:lpstr>结构体变量的初始化和引用</vt:lpstr>
      <vt:lpstr>结构体变量的初始化和引用</vt:lpstr>
      <vt:lpstr>结构体变量的初始化和引用</vt:lpstr>
      <vt:lpstr>结构体变量的初始化和引用</vt:lpstr>
      <vt:lpstr>使用结构体数组</vt:lpstr>
      <vt:lpstr>定义结构体数组</vt:lpstr>
      <vt:lpstr>定义结构体数组</vt:lpstr>
      <vt:lpstr>结构体数组的应用举例</vt:lpstr>
      <vt:lpstr>结构体指针</vt:lpstr>
      <vt:lpstr>结构体指针</vt:lpstr>
      <vt:lpstr>指向结构体变量的指针</vt:lpstr>
      <vt:lpstr>指向结构体数组的指针</vt:lpstr>
      <vt:lpstr>用结构体变量和结构体变量的指针作函数参数</vt:lpstr>
      <vt:lpstr>用结构体变量和结构体变量的指针作函数参数</vt:lpstr>
      <vt:lpstr>*用指针处理链表</vt:lpstr>
      <vt:lpstr>什么是链表 </vt:lpstr>
      <vt:lpstr>什么是链表 </vt:lpstr>
      <vt:lpstr>建立简单的静态链表</vt:lpstr>
      <vt:lpstr>建立简单的动态链表</vt:lpstr>
      <vt:lpstr>建立简单的动态链表</vt:lpstr>
      <vt:lpstr>建立简单的动态链表</vt:lpstr>
      <vt:lpstr>建立简单的动态链表</vt:lpstr>
      <vt:lpstr>输出链表</vt:lpstr>
      <vt:lpstr>幻灯片 30</vt:lpstr>
      <vt:lpstr>*共用体类型</vt:lpstr>
      <vt:lpstr>什么是共用体类型</vt:lpstr>
      <vt:lpstr>引用共用体变量的方式</vt:lpstr>
      <vt:lpstr>共用体类型数据的特点</vt:lpstr>
      <vt:lpstr>共用体类型数据的特点</vt:lpstr>
      <vt:lpstr>共用体类型数据的特点</vt:lpstr>
      <vt:lpstr>幻灯片 37</vt:lpstr>
      <vt:lpstr>使用枚举类型</vt:lpstr>
      <vt:lpstr>使用枚举类型</vt:lpstr>
      <vt:lpstr>使用枚举类型</vt:lpstr>
      <vt:lpstr>*用typedef声明新类型名</vt:lpstr>
      <vt:lpstr>用typedef声明新类型名</vt:lpstr>
      <vt:lpstr>用typedef声明新类型名</vt:lpstr>
      <vt:lpstr>用typedef声明新类型名</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张芳向 Netboy</cp:lastModifiedBy>
  <cp:revision>349</cp:revision>
  <dcterms:created xsi:type="dcterms:W3CDTF">2017-08-03T06:51:45Z</dcterms:created>
  <dcterms:modified xsi:type="dcterms:W3CDTF">2020-12-18T02:41:28Z</dcterms:modified>
</cp:coreProperties>
</file>