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40" d="100"/>
          <a:sy n="140" d="100"/>
        </p:scale>
        <p:origin x="10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2B0D-F609-4106-A63E-25938322640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2D77-C1BF-4A4E-9153-DC9613029E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2B0D-F609-4106-A63E-25938322640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2D77-C1BF-4A4E-9153-DC9613029E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1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2B0D-F609-4106-A63E-25938322640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2D77-C1BF-4A4E-9153-DC9613029E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4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langes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/>
          <p:cNvSpPr/>
          <p:nvPr/>
        </p:nvSpPr>
        <p:spPr bwMode="auto"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</p:txBody>
      </p:sp>
      <p:sp>
        <p:nvSpPr>
          <p:cNvPr id="5" name="Address"/>
          <p:cNvSpPr>
            <a:spLocks noChangeArrowheads="1"/>
          </p:cNvSpPr>
          <p:nvPr/>
        </p:nvSpPr>
        <p:spPr bwMode="auto">
          <a:xfrm>
            <a:off x="190500" y="5069418"/>
            <a:ext cx="24574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University of Stuttgart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Universitätsstr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 38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70569 Stuttgart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Germany</a:t>
            </a:r>
          </a:p>
        </p:txBody>
      </p:sp>
      <p:sp>
        <p:nvSpPr>
          <p:cNvPr id="6" name="Phone / Fax"/>
          <p:cNvSpPr>
            <a:spLocks noChangeArrowheads="1"/>
          </p:cNvSpPr>
          <p:nvPr/>
        </p:nvSpPr>
        <p:spPr bwMode="auto">
          <a:xfrm>
            <a:off x="8784299" y="5069418"/>
            <a:ext cx="32893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Tx/>
              <a:buNone/>
              <a:tabLst>
                <a:tab pos="536575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Phone  +49 711 685 88 476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/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Fax	+49 711 685 88 472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7" name="IAAS Logo Institute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4800" y="6046435"/>
            <a:ext cx="14224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Shadow"/>
          <p:cNvSpPr/>
          <p:nvPr/>
        </p:nvSpPr>
        <p:spPr>
          <a:xfrm>
            <a:off x="0" y="4437112"/>
            <a:ext cx="12192000" cy="5040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  <a:alpha val="32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162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Ref"/>
              <a:ea typeface="+mn-ea"/>
              <a:cs typeface="+mn-cs"/>
            </a:endParaRPr>
          </a:p>
        </p:txBody>
      </p:sp>
      <p:pic>
        <p:nvPicPr>
          <p:cNvPr id="21" name="IAAS Logo" descr="C:\Users\breiteue\Dropbox\IAAS-CloudTechnology3_Title.png" hidden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05" y="1826652"/>
            <a:ext cx="8134265" cy="12101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Logo"/>
          <p:cNvGrpSpPr/>
          <p:nvPr/>
        </p:nvGrpSpPr>
        <p:grpSpPr>
          <a:xfrm>
            <a:off x="2894426" y="1771406"/>
            <a:ext cx="7138012" cy="1225547"/>
            <a:chOff x="2267744" y="1756325"/>
            <a:chExt cx="5353509" cy="1225547"/>
          </a:xfrm>
        </p:grpSpPr>
        <p:pic>
          <p:nvPicPr>
            <p:cNvPr id="22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uppieren 11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13" name="Abgerundetes Rechteck 12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14" name="Gruppieren 13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30" name="Abgerundetes Rechteck 29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Abgerundetes Rechteck 30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" name="Abgerundetes Rechteck 14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6" name="Gleichschenkliges Dreieck 15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28" name="Abgerundetes Rechteck 27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Abgerundetes Rechteck 28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" name="Halbbogen 22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24" name="Halbbogen 23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</p:grpSp>
        <p:sp>
          <p:nvSpPr>
            <p:cNvPr id="2" name="Textfeld 1"/>
            <p:cNvSpPr txBox="1"/>
            <p:nvPr userDrawn="1"/>
          </p:nvSpPr>
          <p:spPr>
            <a:xfrm>
              <a:off x="4372594" y="1925136"/>
              <a:ext cx="3165893" cy="817870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4500" b="0" i="0" u="none" strike="noStrike" kern="1200" cap="none" spc="0" normalizeH="0" baseline="0" noProof="0" smtClean="0">
                  <a:ln>
                    <a:noFill/>
                  </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63000">
                        <a:srgbClr val="1F497D">
                          <a:lumMod val="0"/>
                          <a:lumOff val="100000"/>
                        </a:srgbClr>
                      </a:gs>
                      <a:gs pos="100000">
                        <a:srgbClr val="9BBB59">
                          <a:tint val="15000"/>
                          <a:satMod val="350000"/>
                        </a:srgbClr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17000"/>
                      </a:prstClr>
                    </a:glow>
                  </a:effectLst>
                  <a:uLnTx/>
                  <a:uFillTx/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  <a:endParaRPr kumimoji="0" lang="de-DE" sz="45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63000">
                      <a:srgbClr val="1F497D">
                        <a:lumMod val="0"/>
                        <a:lumOff val="1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17000"/>
                    </a:prstClr>
                  </a:glow>
                </a:effectLst>
                <a:uLnTx/>
                <a:uFillTx/>
                <a:latin typeface="Century Gothic" pitchFamily="34" charset="0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85" name="Logo Light"/>
          <p:cNvGrpSpPr/>
          <p:nvPr/>
        </p:nvGrpSpPr>
        <p:grpSpPr>
          <a:xfrm>
            <a:off x="2894426" y="1772817"/>
            <a:ext cx="7138012" cy="1225547"/>
            <a:chOff x="2267744" y="1756325"/>
            <a:chExt cx="5353509" cy="1225547"/>
          </a:xfrm>
        </p:grpSpPr>
        <p:pic>
          <p:nvPicPr>
            <p:cNvPr id="86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7" name="Gruppieren 86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89" name="Abgerundetes Rechteck 88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90" name="Gruppieren 89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101" name="Abgerundetes Rechteck 10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Abgerundetes Rechteck 10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1" name="Abgerundetes Rechteck 90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92" name="Gleichschenkliges Dreieck 91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93" name="Ellipse 92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94" name="Ellipse 93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95" name="Gruppieren 94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99" name="Abgerundetes Rechteck 98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Abgerundetes Rechteck 99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6" name="Halbbogen 95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97" name="Halbbogen 96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98" name="Rechteck 97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</p:grpSp>
        <p:sp>
          <p:nvSpPr>
            <p:cNvPr id="88" name="Textfeld 87"/>
            <p:cNvSpPr txBox="1"/>
            <p:nvPr userDrawn="1"/>
          </p:nvSpPr>
          <p:spPr>
            <a:xfrm>
              <a:off x="4370032" y="1925136"/>
              <a:ext cx="3165893" cy="817870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45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>
                    <a:glow rad="63500">
                      <a:prstClr val="white">
                        <a:alpha val="17000"/>
                      </a:prstClr>
                    </a:glow>
                  </a:effectLst>
                  <a:uLnTx/>
                  <a:uFillTx/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  <a:endParaRPr kumimoji="0" lang="de-DE" sz="4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63500">
                    <a:prstClr val="white">
                      <a:alpha val="17000"/>
                    </a:prstClr>
                  </a:glow>
                </a:effectLst>
                <a:uLnTx/>
                <a:uFillTx/>
                <a:latin typeface="Century Gothic" pitchFamily="34" charset="0"/>
                <a:ea typeface="+mn-ea"/>
                <a:cs typeface="Calibri" pitchFamily="34" charset="0"/>
              </a:endParaRPr>
            </a:p>
          </p:txBody>
        </p:sp>
      </p:grpSp>
      <p:sp>
        <p:nvSpPr>
          <p:cNvPr id="25" name="Deck"/>
          <p:cNvSpPr/>
          <p:nvPr/>
        </p:nvSpPr>
        <p:spPr bwMode="auto">
          <a:xfrm>
            <a:off x="-2636" y="0"/>
            <a:ext cx="12192000" cy="369332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</p:txBody>
      </p:sp>
      <p:sp>
        <p:nvSpPr>
          <p:cNvPr id="4" name="Author"/>
          <p:cNvSpPr txBox="1">
            <a:spLocks noChangeArrowheads="1"/>
          </p:cNvSpPr>
          <p:nvPr/>
        </p:nvSpPr>
        <p:spPr bwMode="auto">
          <a:xfrm>
            <a:off x="4285697" y="5069419"/>
            <a:ext cx="3620607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Karoline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Saatkamp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Institute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of Architecture of Application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Systems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Karoline.saatkamp@iaas.uni-stuttgart.de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39668" name="Title"/>
          <p:cNvSpPr>
            <a:spLocks noGrp="1" noChangeArrowheads="1"/>
          </p:cNvSpPr>
          <p:nvPr>
            <p:ph type="ctrTitle"/>
          </p:nvPr>
        </p:nvSpPr>
        <p:spPr>
          <a:xfrm>
            <a:off x="914400" y="710952"/>
            <a:ext cx="10363200" cy="32941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000" b="0" kern="120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6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11111E-6 3.7037E-7 L 0.0033 0.30278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5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Scale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900"/>
                            </p:stCondLst>
                            <p:childTnLst>
                              <p:par>
                                <p:cTn id="1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72222E-6 -3.9047E-6 L -0.00642 0.2780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1390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9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39668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kurzes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/>
          <p:cNvSpPr/>
          <p:nvPr/>
        </p:nvSpPr>
        <p:spPr bwMode="auto"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</p:txBody>
      </p:sp>
      <p:sp>
        <p:nvSpPr>
          <p:cNvPr id="5" name="Address"/>
          <p:cNvSpPr>
            <a:spLocks noChangeArrowheads="1"/>
          </p:cNvSpPr>
          <p:nvPr/>
        </p:nvSpPr>
        <p:spPr bwMode="auto">
          <a:xfrm>
            <a:off x="190500" y="5069418"/>
            <a:ext cx="24574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University of Stuttgart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Universitätsstr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 38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70569 Stuttgart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Germany</a:t>
            </a:r>
          </a:p>
        </p:txBody>
      </p:sp>
      <p:sp>
        <p:nvSpPr>
          <p:cNvPr id="6" name="Phone / Fax"/>
          <p:cNvSpPr>
            <a:spLocks noChangeArrowheads="1"/>
          </p:cNvSpPr>
          <p:nvPr/>
        </p:nvSpPr>
        <p:spPr bwMode="auto">
          <a:xfrm>
            <a:off x="8784299" y="5069418"/>
            <a:ext cx="32893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Tx/>
              <a:buNone/>
              <a:tabLst>
                <a:tab pos="536575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Phone  +49 711 685 88 476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Fax	+49 711 685 88 472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7" name="IAAS Logo Institute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4800" y="6046435"/>
            <a:ext cx="14224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Shadow"/>
          <p:cNvSpPr/>
          <p:nvPr/>
        </p:nvSpPr>
        <p:spPr>
          <a:xfrm>
            <a:off x="0" y="4437112"/>
            <a:ext cx="12192000" cy="5040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  <a:alpha val="32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162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Ref"/>
              <a:ea typeface="+mn-ea"/>
              <a:cs typeface="+mn-cs"/>
            </a:endParaRPr>
          </a:p>
        </p:txBody>
      </p:sp>
      <p:pic>
        <p:nvPicPr>
          <p:cNvPr id="21" name="IAAS Logo" descr="C:\Users\breiteue\Dropbox\IAAS-CloudTechnology3_Title.png" hidden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05" y="1826652"/>
            <a:ext cx="8134265" cy="12101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Logo"/>
          <p:cNvGrpSpPr/>
          <p:nvPr/>
        </p:nvGrpSpPr>
        <p:grpSpPr>
          <a:xfrm>
            <a:off x="2894426" y="1771406"/>
            <a:ext cx="7138012" cy="1225547"/>
            <a:chOff x="2267744" y="1756325"/>
            <a:chExt cx="5353509" cy="1225547"/>
          </a:xfrm>
        </p:grpSpPr>
        <p:pic>
          <p:nvPicPr>
            <p:cNvPr id="22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uppieren 11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13" name="Abgerundetes Rechteck 12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14" name="Gruppieren 13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30" name="Abgerundetes Rechteck 29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Abgerundetes Rechteck 30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" name="Abgerundetes Rechteck 14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6" name="Gleichschenkliges Dreieck 15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28" name="Abgerundetes Rechteck 27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Abgerundetes Rechteck 28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" name="Halbbogen 22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24" name="Halbbogen 23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</p:grpSp>
        <p:sp>
          <p:nvSpPr>
            <p:cNvPr id="2" name="Textfeld 1"/>
            <p:cNvSpPr txBox="1"/>
            <p:nvPr userDrawn="1"/>
          </p:nvSpPr>
          <p:spPr>
            <a:xfrm>
              <a:off x="4380790" y="1925136"/>
              <a:ext cx="3165893" cy="817870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4500" b="0" i="0" u="none" strike="noStrike" kern="1200" cap="none" spc="0" normalizeH="0" baseline="0" noProof="0" smtClean="0">
                  <a:ln>
                    <a:noFill/>
                  </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63000">
                        <a:srgbClr val="1F497D">
                          <a:lumMod val="0"/>
                          <a:lumOff val="100000"/>
                        </a:srgbClr>
                      </a:gs>
                      <a:gs pos="100000">
                        <a:srgbClr val="9BBB59">
                          <a:tint val="15000"/>
                          <a:satMod val="350000"/>
                        </a:srgbClr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17000"/>
                      </a:prstClr>
                    </a:glow>
                  </a:effectLst>
                  <a:uLnTx/>
                  <a:uFillTx/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  <a:endParaRPr kumimoji="0" lang="de-DE" sz="45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63000">
                      <a:srgbClr val="1F497D">
                        <a:lumMod val="0"/>
                        <a:lumOff val="1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17000"/>
                    </a:prstClr>
                  </a:glow>
                </a:effectLst>
                <a:uLnTx/>
                <a:uFillTx/>
                <a:latin typeface="Century Gothic" pitchFamily="34" charset="0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85" name="Logo Light"/>
          <p:cNvGrpSpPr/>
          <p:nvPr/>
        </p:nvGrpSpPr>
        <p:grpSpPr>
          <a:xfrm>
            <a:off x="2894426" y="1772817"/>
            <a:ext cx="7138012" cy="1225547"/>
            <a:chOff x="2267744" y="1756325"/>
            <a:chExt cx="5353509" cy="1225547"/>
          </a:xfrm>
        </p:grpSpPr>
        <p:pic>
          <p:nvPicPr>
            <p:cNvPr id="86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7" name="Gruppieren 86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89" name="Abgerundetes Rechteck 88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90" name="Gruppieren 89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101" name="Abgerundetes Rechteck 10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Abgerundetes Rechteck 10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1" name="Abgerundetes Rechteck 90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92" name="Gleichschenkliges Dreieck 91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93" name="Ellipse 92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94" name="Ellipse 93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95" name="Gruppieren 94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99" name="Abgerundetes Rechteck 98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Abgerundetes Rechteck 99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6" name="Halbbogen 95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97" name="Halbbogen 96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98" name="Rechteck 97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</p:grpSp>
        <p:sp>
          <p:nvSpPr>
            <p:cNvPr id="88" name="Textfeld 87"/>
            <p:cNvSpPr txBox="1"/>
            <p:nvPr userDrawn="1"/>
          </p:nvSpPr>
          <p:spPr>
            <a:xfrm>
              <a:off x="4380790" y="1925136"/>
              <a:ext cx="3165893" cy="817870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45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>
                    <a:glow rad="63500">
                      <a:prstClr val="white">
                        <a:alpha val="17000"/>
                      </a:prstClr>
                    </a:glow>
                  </a:effectLst>
                  <a:uLnTx/>
                  <a:uFillTx/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  <a:endParaRPr kumimoji="0" lang="de-DE" sz="4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63500">
                    <a:prstClr val="white">
                      <a:alpha val="17000"/>
                    </a:prstClr>
                  </a:glow>
                </a:effectLst>
                <a:uLnTx/>
                <a:uFillTx/>
                <a:latin typeface="Century Gothic" pitchFamily="34" charset="0"/>
                <a:ea typeface="+mn-ea"/>
                <a:cs typeface="Calibri" pitchFamily="34" charset="0"/>
              </a:endParaRPr>
            </a:p>
          </p:txBody>
        </p:sp>
      </p:grpSp>
      <p:sp>
        <p:nvSpPr>
          <p:cNvPr id="25" name="Deck"/>
          <p:cNvSpPr/>
          <p:nvPr/>
        </p:nvSpPr>
        <p:spPr bwMode="auto">
          <a:xfrm>
            <a:off x="-2636" y="0"/>
            <a:ext cx="12192000" cy="369332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</p:txBody>
      </p:sp>
      <p:sp>
        <p:nvSpPr>
          <p:cNvPr id="4" name="Author"/>
          <p:cNvSpPr txBox="1">
            <a:spLocks noChangeArrowheads="1"/>
          </p:cNvSpPr>
          <p:nvPr/>
        </p:nvSpPr>
        <p:spPr bwMode="auto">
          <a:xfrm>
            <a:off x="4285697" y="5069419"/>
            <a:ext cx="3620607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Karoline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Saatkamp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Institute of Architecture of Application Systems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Karoline.saatkamp@iaas.uni-stuttgart.de</a:t>
            </a:r>
          </a:p>
        </p:txBody>
      </p:sp>
      <p:sp>
        <p:nvSpPr>
          <p:cNvPr id="47" name="Title"/>
          <p:cNvSpPr>
            <a:spLocks noGrp="1" noChangeArrowheads="1"/>
          </p:cNvSpPr>
          <p:nvPr>
            <p:ph type="ctrTitle"/>
          </p:nvPr>
        </p:nvSpPr>
        <p:spPr>
          <a:xfrm>
            <a:off x="914400" y="710952"/>
            <a:ext cx="10363200" cy="32941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000" b="0" kern="120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21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11111E-6 3.7037E-7 L 0.0033 0.30278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5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Scale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72222E-6 -3.9047E-6 L -0.00642 0.27805 " pathEditMode="relative" rAng="0" ptsTypes="AA">
                                      <p:cBhvr>
                                        <p:cTn id="22" dur="1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1390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4" dur="17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ohn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/>
          <p:cNvSpPr/>
          <p:nvPr/>
        </p:nvSpPr>
        <p:spPr bwMode="auto"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</p:txBody>
      </p:sp>
      <p:sp>
        <p:nvSpPr>
          <p:cNvPr id="5" name="Address"/>
          <p:cNvSpPr>
            <a:spLocks noChangeArrowheads="1"/>
          </p:cNvSpPr>
          <p:nvPr/>
        </p:nvSpPr>
        <p:spPr bwMode="auto">
          <a:xfrm>
            <a:off x="190500" y="5069418"/>
            <a:ext cx="24574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University of Stuttgart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Universitätsstr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 38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70569 Stuttgart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Germany</a:t>
            </a:r>
          </a:p>
        </p:txBody>
      </p:sp>
      <p:sp>
        <p:nvSpPr>
          <p:cNvPr id="6" name="Phone / Fax"/>
          <p:cNvSpPr>
            <a:spLocks noChangeArrowheads="1"/>
          </p:cNvSpPr>
          <p:nvPr/>
        </p:nvSpPr>
        <p:spPr bwMode="auto">
          <a:xfrm>
            <a:off x="8784299" y="5069418"/>
            <a:ext cx="32893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Tx/>
              <a:buNone/>
              <a:tabLst>
                <a:tab pos="536575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Phone  +49 711 685 88 476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Fax	+49 711 685 88 472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7" name="IAAS Logo Institute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4800" y="6046435"/>
            <a:ext cx="14224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Shadow"/>
          <p:cNvSpPr/>
          <p:nvPr/>
        </p:nvSpPr>
        <p:spPr>
          <a:xfrm>
            <a:off x="0" y="4437112"/>
            <a:ext cx="12192000" cy="5040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  <a:alpha val="32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162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Ref"/>
              <a:ea typeface="+mn-ea"/>
              <a:cs typeface="+mn-cs"/>
            </a:endParaRPr>
          </a:p>
        </p:txBody>
      </p:sp>
      <p:pic>
        <p:nvPicPr>
          <p:cNvPr id="21" name="IAAS Logo" descr="C:\Users\breiteue\Dropbox\IAAS-CloudTechnology3_Title.png" hidden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05" y="1826652"/>
            <a:ext cx="8134265" cy="12101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hor"/>
          <p:cNvSpPr txBox="1">
            <a:spLocks noChangeArrowheads="1"/>
          </p:cNvSpPr>
          <p:nvPr/>
        </p:nvSpPr>
        <p:spPr bwMode="auto">
          <a:xfrm>
            <a:off x="4285697" y="5069419"/>
            <a:ext cx="3620607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Karoline Saatkamp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Institute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of Architecture of Application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Systems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karoline.saatkamp@iaas.uni-stuttgart.de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7" name="Title"/>
          <p:cNvSpPr>
            <a:spLocks noGrp="1" noChangeArrowheads="1"/>
          </p:cNvSpPr>
          <p:nvPr>
            <p:ph type="ctrTitle"/>
          </p:nvPr>
        </p:nvSpPr>
        <p:spPr>
          <a:xfrm>
            <a:off x="914400" y="710952"/>
            <a:ext cx="10363200" cy="32941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000" b="0" kern="120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grpSp>
        <p:nvGrpSpPr>
          <p:cNvPr id="48" name="Logo"/>
          <p:cNvGrpSpPr/>
          <p:nvPr/>
        </p:nvGrpSpPr>
        <p:grpSpPr>
          <a:xfrm>
            <a:off x="4391986" y="4136809"/>
            <a:ext cx="3904217" cy="628899"/>
            <a:chOff x="2267744" y="1756325"/>
            <a:chExt cx="5706164" cy="1225547"/>
          </a:xfrm>
        </p:grpSpPr>
        <p:pic>
          <p:nvPicPr>
            <p:cNvPr id="49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Gruppieren 49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52" name="Abgerundetes Rechteck 51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53" name="Gruppieren 52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4" name="Abgerundetes Rechteck 63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Abgerundetes Rechteck 64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4" name="Abgerundetes Rechteck 53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55" name="Gleichschenkliges Dreieck 54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58" name="Gruppieren 57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2" name="Abgerundetes Rechteck 61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Abgerundetes Rechteck 62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9" name="Halbbogen 58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60" name="Halbbogen 59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61" name="Rechteck 60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</p:grpSp>
        <p:sp>
          <p:nvSpPr>
            <p:cNvPr id="51" name="Textfeld 50"/>
            <p:cNvSpPr txBox="1"/>
            <p:nvPr userDrawn="1"/>
          </p:nvSpPr>
          <p:spPr>
            <a:xfrm>
              <a:off x="4367123" y="1903820"/>
              <a:ext cx="3606785" cy="817869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600" b="0" i="0" u="none" strike="noStrike" kern="1200" cap="none" spc="0" normalizeH="0" baseline="0" noProof="0" smtClean="0">
                  <a:ln>
                    <a:noFill/>
                  </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63000">
                        <a:srgbClr val="1F497D">
                          <a:lumMod val="0"/>
                          <a:lumOff val="100000"/>
                        </a:srgbClr>
                      </a:gs>
                      <a:gs pos="100000">
                        <a:srgbClr val="9BBB59">
                          <a:tint val="15000"/>
                          <a:satMod val="350000"/>
                        </a:srgbClr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17000"/>
                      </a:prstClr>
                    </a:glow>
                  </a:effectLst>
                  <a:uLnTx/>
                  <a:uFillTx/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  <a:endParaRPr kumimoji="0" lang="de-DE" sz="2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63000">
                      <a:srgbClr val="1F497D">
                        <a:lumMod val="0"/>
                        <a:lumOff val="1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17000"/>
                    </a:prstClr>
                  </a:glow>
                </a:effectLst>
                <a:uLnTx/>
                <a:uFillTx/>
                <a:latin typeface="Century Gothic" pitchFamily="34" charset="0"/>
                <a:ea typeface="+mn-ea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36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11111E-6 3.7037E-7 L 0.0033 0.30278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5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Scale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 erste Folie anim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431371" y="854090"/>
            <a:ext cx="11746285" cy="461665"/>
            <a:chOff x="323528" y="854089"/>
            <a:chExt cx="8809714" cy="461665"/>
          </a:xfrm>
        </p:grpSpPr>
        <p:cxnSp>
          <p:nvCxnSpPr>
            <p:cNvPr id="21" name="Trennlinie"/>
            <p:cNvCxnSpPr/>
            <p:nvPr userDrawn="1"/>
          </p:nvCxnSpPr>
          <p:spPr>
            <a:xfrm>
              <a:off x="323528" y="874665"/>
              <a:ext cx="8563103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nsparent Deck"/>
            <p:cNvSpPr/>
            <p:nvPr userDrawn="1"/>
          </p:nvSpPr>
          <p:spPr bwMode="auto">
            <a:xfrm>
              <a:off x="3635896" y="854089"/>
              <a:ext cx="5497346" cy="46166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8751" y="182588"/>
            <a:ext cx="11159551" cy="609600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8751" y="990600"/>
            <a:ext cx="11159551" cy="55626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 marL="806450" indent="-354013">
              <a:buClr>
                <a:srgbClr val="2A3D7A"/>
              </a:buClr>
              <a:buFont typeface="Wingdings" pitchFamily="2" charset="2"/>
              <a:buChar char=""/>
              <a:defRPr>
                <a:latin typeface="Calibri" pitchFamily="34" charset="0"/>
              </a:defRPr>
            </a:lvl2pPr>
            <a:lvl3pPr>
              <a:buClr>
                <a:srgbClr val="3A54A8"/>
              </a:buClr>
              <a:defRPr>
                <a:latin typeface="Calibri" pitchFamily="34" charset="0"/>
              </a:defRPr>
            </a:lvl3pPr>
            <a:lvl4pPr>
              <a:buClr>
                <a:srgbClr val="415FBD"/>
              </a:buClr>
              <a:defRPr>
                <a:latin typeface="Calibri" pitchFamily="34" charset="0"/>
              </a:defRPr>
            </a:lvl4pPr>
            <a:lvl5pPr>
              <a:buClr>
                <a:schemeClr val="tx2">
                  <a:lumMod val="60000"/>
                  <a:lumOff val="40000"/>
                </a:schemeClr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4" name="Flussdiagramm: Verzögerung 3"/>
          <p:cNvSpPr/>
          <p:nvPr/>
        </p:nvSpPr>
        <p:spPr bwMode="auto">
          <a:xfrm>
            <a:off x="-23331" y="795"/>
            <a:ext cx="587577" cy="519351"/>
          </a:xfrm>
          <a:prstGeom prst="flowChartDelay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107564" y="2238753"/>
            <a:ext cx="337997" cy="1888167"/>
            <a:chOff x="80673" y="2271026"/>
            <a:chExt cx="253498" cy="1888167"/>
          </a:xfrm>
        </p:grpSpPr>
        <p:grpSp>
          <p:nvGrpSpPr>
            <p:cNvPr id="5" name="Gruppieren 4"/>
            <p:cNvGrpSpPr/>
            <p:nvPr userDrawn="1"/>
          </p:nvGrpSpPr>
          <p:grpSpPr>
            <a:xfrm rot="16200000">
              <a:off x="-89855" y="3735167"/>
              <a:ext cx="594554" cy="253498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6" name="Abgerundetes Rechteck 5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7" name="Gruppieren 6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18" name="Abgerundetes Rechteck 17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Abgerundetes Rechteck 18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Abgerundetes Rechteck 7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9" name="Gleichschenkliges Dreieck 8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16" name="Abgerundetes Rechteck 15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Abgerundetes Rechteck 16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" name="Halbbogen 12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4" name="Halbbogen 13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feld 19"/>
            <p:cNvSpPr txBox="1"/>
            <p:nvPr userDrawn="1"/>
          </p:nvSpPr>
          <p:spPr>
            <a:xfrm rot="16200000">
              <a:off x="-467307" y="2844592"/>
              <a:ext cx="1329389" cy="182257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7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>
                    <a:glow rad="38100">
                      <a:prstClr val="white">
                        <a:alpha val="14000"/>
                      </a:prstClr>
                    </a:glow>
                  </a:effectLst>
                  <a:uLnTx/>
                  <a:uFillTx/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  <a:endParaRPr kumimoji="0" lang="de-DE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38100">
                    <a:prstClr val="white">
                      <a:alpha val="14000"/>
                    </a:prstClr>
                  </a:glow>
                </a:effectLst>
                <a:uLnTx/>
                <a:uFillTx/>
                <a:latin typeface="Century Gothic" pitchFamily="34" charset="0"/>
                <a:ea typeface="+mn-ea"/>
                <a:cs typeface="Calibri" pitchFamily="34" charset="0"/>
              </a:endParaRPr>
            </a:p>
          </p:txBody>
        </p:sp>
      </p:grpSp>
      <p:sp>
        <p:nvSpPr>
          <p:cNvPr id="25" name="Author"/>
          <p:cNvSpPr txBox="1">
            <a:spLocks noChangeArrowheads="1"/>
          </p:cNvSpPr>
          <p:nvPr/>
        </p:nvSpPr>
        <p:spPr bwMode="auto">
          <a:xfrm>
            <a:off x="606525" y="6560260"/>
            <a:ext cx="15921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©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Karoline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Saatkamp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IAAS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6" name="Nummer"/>
          <p:cNvSpPr txBox="1">
            <a:spLocks/>
          </p:cNvSpPr>
          <p:nvPr/>
        </p:nvSpPr>
        <p:spPr>
          <a:xfrm>
            <a:off x="11280576" y="6560259"/>
            <a:ext cx="762296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B21195-1425-420D-B7F8-C1B0251046B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8490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Inhalt ohne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296" y="182588"/>
            <a:ext cx="11617291" cy="609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Calibri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-5650" y="857288"/>
            <a:ext cx="11417471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 bwMode="auto">
          <a:xfrm>
            <a:off x="4307031" y="836713"/>
            <a:ext cx="7329795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</p:txBody>
      </p:sp>
      <p:sp>
        <p:nvSpPr>
          <p:cNvPr id="7" name="Foliennummernplatzhalter 2"/>
          <p:cNvSpPr txBox="1">
            <a:spLocks/>
          </p:cNvSpPr>
          <p:nvPr/>
        </p:nvSpPr>
        <p:spPr>
          <a:xfrm>
            <a:off x="11280576" y="6560259"/>
            <a:ext cx="762296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B21195-1425-420D-B7F8-C1B0251046B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03828" y="990600"/>
            <a:ext cx="11575248" cy="55626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 marL="806450" indent="-354013">
              <a:buClr>
                <a:srgbClr val="2A3D7A"/>
              </a:buClr>
              <a:buFont typeface="Wingdings" pitchFamily="2" charset="2"/>
              <a:buChar char=""/>
              <a:defRPr>
                <a:latin typeface="Calibri" pitchFamily="34" charset="0"/>
              </a:defRPr>
            </a:lvl2pPr>
            <a:lvl3pPr>
              <a:buClr>
                <a:srgbClr val="3A54A8"/>
              </a:buClr>
              <a:defRPr>
                <a:latin typeface="Calibri" pitchFamily="34" charset="0"/>
              </a:defRPr>
            </a:lvl3pPr>
            <a:lvl4pPr>
              <a:buClr>
                <a:srgbClr val="415FBD"/>
              </a:buClr>
              <a:defRPr>
                <a:latin typeface="Calibri" pitchFamily="34" charset="0"/>
              </a:defRPr>
            </a:lvl4pPr>
            <a:lvl5pPr>
              <a:buClr>
                <a:schemeClr val="tx2">
                  <a:lumMod val="60000"/>
                  <a:lumOff val="40000"/>
                </a:schemeClr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9" name="Author"/>
          <p:cNvSpPr txBox="1">
            <a:spLocks noChangeArrowheads="1"/>
          </p:cNvSpPr>
          <p:nvPr/>
        </p:nvSpPr>
        <p:spPr bwMode="auto">
          <a:xfrm>
            <a:off x="197307" y="6550055"/>
            <a:ext cx="15921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©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Karoline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Saatkamp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IAAS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05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und Inhalt erste Folie anim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431371" y="854090"/>
            <a:ext cx="11746285" cy="461665"/>
            <a:chOff x="323528" y="854089"/>
            <a:chExt cx="8809714" cy="461665"/>
          </a:xfrm>
        </p:grpSpPr>
        <p:cxnSp>
          <p:nvCxnSpPr>
            <p:cNvPr id="21" name="Trennlinie"/>
            <p:cNvCxnSpPr/>
            <p:nvPr userDrawn="1"/>
          </p:nvCxnSpPr>
          <p:spPr>
            <a:xfrm>
              <a:off x="323528" y="874665"/>
              <a:ext cx="8563103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nsparent Deck"/>
            <p:cNvSpPr/>
            <p:nvPr userDrawn="1"/>
          </p:nvSpPr>
          <p:spPr bwMode="auto">
            <a:xfrm>
              <a:off x="3635896" y="854089"/>
              <a:ext cx="5497346" cy="46166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Ref" pitchFamily="34" charset="0"/>
                <a:ea typeface="+mn-ea"/>
                <a:cs typeface="+mn-cs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8751" y="182588"/>
            <a:ext cx="11159551" cy="609600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lussdiagramm: Verzögerung 3"/>
          <p:cNvSpPr/>
          <p:nvPr/>
        </p:nvSpPr>
        <p:spPr bwMode="auto">
          <a:xfrm>
            <a:off x="-23331" y="795"/>
            <a:ext cx="587577" cy="519351"/>
          </a:xfrm>
          <a:prstGeom prst="flowChartDelay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107564" y="2238753"/>
            <a:ext cx="337997" cy="1888167"/>
            <a:chOff x="80673" y="2271026"/>
            <a:chExt cx="253498" cy="1888167"/>
          </a:xfrm>
        </p:grpSpPr>
        <p:grpSp>
          <p:nvGrpSpPr>
            <p:cNvPr id="5" name="Gruppieren 4"/>
            <p:cNvGrpSpPr/>
            <p:nvPr userDrawn="1"/>
          </p:nvGrpSpPr>
          <p:grpSpPr>
            <a:xfrm rot="16200000">
              <a:off x="-89855" y="3735167"/>
              <a:ext cx="594554" cy="253498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6" name="Abgerundetes Rechteck 5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7" name="Gruppieren 6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18" name="Abgerundetes Rechteck 17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Abgerundetes Rechteck 18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Abgerundetes Rechteck 7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9" name="Gleichschenkliges Dreieck 8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16" name="Abgerundetes Rechteck 15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Abgerundetes Rechteck 16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" name="Halbbogen 12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4" name="Halbbogen 13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feld 19"/>
            <p:cNvSpPr txBox="1"/>
            <p:nvPr userDrawn="1"/>
          </p:nvSpPr>
          <p:spPr>
            <a:xfrm rot="16200000">
              <a:off x="-467307" y="2844592"/>
              <a:ext cx="1329389" cy="182257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7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>
                    <a:glow rad="38100">
                      <a:prstClr val="white">
                        <a:alpha val="14000"/>
                      </a:prstClr>
                    </a:glow>
                  </a:effectLst>
                  <a:uLnTx/>
                  <a:uFillTx/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  <a:endParaRPr kumimoji="0" lang="de-DE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38100">
                    <a:prstClr val="white">
                      <a:alpha val="14000"/>
                    </a:prstClr>
                  </a:glow>
                </a:effectLst>
                <a:uLnTx/>
                <a:uFillTx/>
                <a:latin typeface="Century Gothic" pitchFamily="34" charset="0"/>
                <a:ea typeface="+mn-ea"/>
                <a:cs typeface="Calibri" pitchFamily="34" charset="0"/>
              </a:endParaRPr>
            </a:p>
          </p:txBody>
        </p:sp>
      </p:grpSp>
      <p:sp>
        <p:nvSpPr>
          <p:cNvPr id="25" name="Author"/>
          <p:cNvSpPr txBox="1">
            <a:spLocks noChangeArrowheads="1"/>
          </p:cNvSpPr>
          <p:nvPr/>
        </p:nvSpPr>
        <p:spPr bwMode="auto">
          <a:xfrm>
            <a:off x="606525" y="6560260"/>
            <a:ext cx="15921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©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Karoline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Saatkamp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IAAS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6" name="Nummer"/>
          <p:cNvSpPr txBox="1">
            <a:spLocks/>
          </p:cNvSpPr>
          <p:nvPr/>
        </p:nvSpPr>
        <p:spPr>
          <a:xfrm>
            <a:off x="11280576" y="6560259"/>
            <a:ext cx="762296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B21195-1425-420D-B7F8-C1B0251046B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4866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 txBox="1">
            <a:spLocks/>
          </p:cNvSpPr>
          <p:nvPr/>
        </p:nvSpPr>
        <p:spPr>
          <a:xfrm>
            <a:off x="11280576" y="6560259"/>
            <a:ext cx="762296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B21195-1425-420D-B7F8-C1B0251046B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Author"/>
          <p:cNvSpPr txBox="1">
            <a:spLocks noChangeArrowheads="1"/>
          </p:cNvSpPr>
          <p:nvPr userDrawn="1"/>
        </p:nvSpPr>
        <p:spPr bwMode="auto">
          <a:xfrm>
            <a:off x="606525" y="6560260"/>
            <a:ext cx="15921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©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Karoline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Saatkamp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IAAS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79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animi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963084" y="2571745"/>
            <a:ext cx="10363200" cy="15001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/>
                </a:solidFill>
                <a:effectLst>
                  <a:reflection blurRad="6350" stA="21000" endPos="45500" dir="5400000" sy="-100000" algn="bl" rotWithShape="0"/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9" name="Foliennummernplatzhalter 2"/>
          <p:cNvSpPr txBox="1">
            <a:spLocks/>
          </p:cNvSpPr>
          <p:nvPr/>
        </p:nvSpPr>
        <p:spPr>
          <a:xfrm>
            <a:off x="11280576" y="6560259"/>
            <a:ext cx="762296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B21195-1425-420D-B7F8-C1B0251046B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7" name="Logo"/>
          <p:cNvGrpSpPr/>
          <p:nvPr/>
        </p:nvGrpSpPr>
        <p:grpSpPr>
          <a:xfrm>
            <a:off x="4344182" y="5637553"/>
            <a:ext cx="4303773" cy="691789"/>
            <a:chOff x="2267744" y="1756325"/>
            <a:chExt cx="5718301" cy="1225547"/>
          </a:xfrm>
        </p:grpSpPr>
        <p:pic>
          <p:nvPicPr>
            <p:cNvPr id="8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pieren 9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12" name="Abgerundetes Rechteck 11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13" name="Gruppieren 12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24" name="Abgerundetes Rechteck 23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Abgerundetes Rechteck 24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Abgerundetes Rechteck 13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5" name="Gleichschenkliges Dreieck 14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18" name="Gruppieren 17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22" name="Abgerundetes Rechteck 21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Abgerundetes Rechteck 22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Halbbogen 18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20" name="Halbbogen 19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</p:grpSp>
        <p:sp>
          <p:nvSpPr>
            <p:cNvPr id="11" name="Textfeld 10"/>
            <p:cNvSpPr txBox="1"/>
            <p:nvPr userDrawn="1"/>
          </p:nvSpPr>
          <p:spPr>
            <a:xfrm>
              <a:off x="4379260" y="1882504"/>
              <a:ext cx="3606785" cy="817870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600" b="0" i="0" u="none" strike="noStrike" kern="1200" cap="none" spc="0" normalizeH="0" baseline="0" noProof="0" smtClean="0">
                  <a:ln>
                    <a:noFill/>
                  </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63000">
                        <a:srgbClr val="1F497D">
                          <a:lumMod val="0"/>
                          <a:lumOff val="100000"/>
                        </a:srgbClr>
                      </a:gs>
                      <a:gs pos="100000">
                        <a:srgbClr val="9BBB59">
                          <a:tint val="15000"/>
                          <a:satMod val="350000"/>
                        </a:srgbClr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17000"/>
                      </a:prstClr>
                    </a:glow>
                  </a:effectLst>
                  <a:uLnTx/>
                  <a:uFillTx/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  <a:endParaRPr kumimoji="0" lang="de-DE" sz="2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63000">
                      <a:srgbClr val="1F497D">
                        <a:lumMod val="0"/>
                        <a:lumOff val="1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17000"/>
                    </a:prstClr>
                  </a:glow>
                </a:effectLst>
                <a:uLnTx/>
                <a:uFillTx/>
                <a:latin typeface="Century Gothic" pitchFamily="34" charset="0"/>
                <a:ea typeface="+mn-ea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2B0D-F609-4106-A63E-25938322640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2D77-C1BF-4A4E-9153-DC9613029E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9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963084" y="2571745"/>
            <a:ext cx="10363200" cy="15001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/>
                </a:solidFill>
                <a:effectLst>
                  <a:reflection blurRad="6350" stA="21000" endPos="45500" dir="5400000" sy="-100000" algn="bl" rotWithShape="0"/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9" name="Foliennummernplatzhalter 2"/>
          <p:cNvSpPr txBox="1">
            <a:spLocks/>
          </p:cNvSpPr>
          <p:nvPr/>
        </p:nvSpPr>
        <p:spPr>
          <a:xfrm>
            <a:off x="11280576" y="6560259"/>
            <a:ext cx="762296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B21195-1425-420D-B7F8-C1B0251046B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7" name="Logo"/>
          <p:cNvGrpSpPr/>
          <p:nvPr/>
        </p:nvGrpSpPr>
        <p:grpSpPr>
          <a:xfrm>
            <a:off x="4344182" y="5637553"/>
            <a:ext cx="4303773" cy="691789"/>
            <a:chOff x="2267744" y="1756325"/>
            <a:chExt cx="5718301" cy="1225547"/>
          </a:xfrm>
        </p:grpSpPr>
        <p:pic>
          <p:nvPicPr>
            <p:cNvPr id="8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pieren 9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12" name="Abgerundetes Rechteck 11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13" name="Gruppieren 12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24" name="Abgerundetes Rechteck 23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Abgerundetes Rechteck 24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Abgerundetes Rechteck 13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5" name="Gleichschenkliges Dreieck 14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grpSp>
            <p:nvGrpSpPr>
              <p:cNvPr id="18" name="Gruppieren 17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22" name="Abgerundetes Rechteck 21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Abgerundetes Rechteck 22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Ref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Halbbogen 18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20" name="Halbbogen 19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</p:grpSp>
        <p:sp>
          <p:nvSpPr>
            <p:cNvPr id="11" name="Textfeld 10"/>
            <p:cNvSpPr txBox="1"/>
            <p:nvPr userDrawn="1"/>
          </p:nvSpPr>
          <p:spPr>
            <a:xfrm>
              <a:off x="4379260" y="1882504"/>
              <a:ext cx="3606785" cy="817870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600" b="0" i="0" u="none" strike="noStrike" kern="1200" cap="none" spc="0" normalizeH="0" baseline="0" noProof="0" smtClean="0">
                  <a:ln>
                    <a:noFill/>
                  </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63000">
                        <a:srgbClr val="1F497D">
                          <a:lumMod val="0"/>
                          <a:lumOff val="100000"/>
                        </a:srgbClr>
                      </a:gs>
                      <a:gs pos="100000">
                        <a:srgbClr val="9BBB59">
                          <a:tint val="15000"/>
                          <a:satMod val="350000"/>
                        </a:srgbClr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17000"/>
                      </a:prstClr>
                    </a:glow>
                  </a:effectLst>
                  <a:uLnTx/>
                  <a:uFillTx/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  <a:endParaRPr kumimoji="0" lang="de-DE" sz="2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63000">
                      <a:srgbClr val="1F497D">
                        <a:lumMod val="0"/>
                        <a:lumOff val="1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17000"/>
                    </a:prstClr>
                  </a:glow>
                </a:effectLst>
                <a:uLnTx/>
                <a:uFillTx/>
                <a:latin typeface="Century Gothic" pitchFamily="34" charset="0"/>
                <a:ea typeface="+mn-ea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57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2B0D-F609-4106-A63E-25938322640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2D77-C1BF-4A4E-9153-DC9613029E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2B0D-F609-4106-A63E-25938322640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2D77-C1BF-4A4E-9153-DC9613029E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2B0D-F609-4106-A63E-25938322640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2D77-C1BF-4A4E-9153-DC9613029E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2B0D-F609-4106-A63E-25938322640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2D77-C1BF-4A4E-9153-DC9613029E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2B0D-F609-4106-A63E-25938322640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2D77-C1BF-4A4E-9153-DC9613029E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3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2B0D-F609-4106-A63E-25938322640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2D77-C1BF-4A4E-9153-DC9613029E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2B0D-F609-4106-A63E-25938322640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2D77-C1BF-4A4E-9153-DC9613029E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8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E2B0D-F609-4106-A63E-25938322640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2D77-C1BF-4A4E-9153-DC9613029E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5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ssdiagramm: Verzögerung 5"/>
          <p:cNvSpPr/>
          <p:nvPr/>
        </p:nvSpPr>
        <p:spPr bwMode="auto">
          <a:xfrm>
            <a:off x="-23331" y="795"/>
            <a:ext cx="587577" cy="519351"/>
          </a:xfrm>
          <a:prstGeom prst="flowChartDelay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</p:txBody>
      </p:sp>
      <p:cxnSp>
        <p:nvCxnSpPr>
          <p:cNvPr id="11" name="Trennlinie"/>
          <p:cNvCxnSpPr/>
          <p:nvPr/>
        </p:nvCxnSpPr>
        <p:spPr>
          <a:xfrm>
            <a:off x="431371" y="874665"/>
            <a:ext cx="11417471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 hidden="1"/>
          <p:cNvSpPr/>
          <p:nvPr/>
        </p:nvSpPr>
        <p:spPr>
          <a:xfrm>
            <a:off x="-92699" y="-98538"/>
            <a:ext cx="734933" cy="519351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</p:txBody>
      </p:sp>
      <p:sp>
        <p:nvSpPr>
          <p:cNvPr id="538662" name="Author"/>
          <p:cNvSpPr txBox="1">
            <a:spLocks noChangeArrowheads="1"/>
          </p:cNvSpPr>
          <p:nvPr/>
        </p:nvSpPr>
        <p:spPr bwMode="auto">
          <a:xfrm>
            <a:off x="606525" y="6560260"/>
            <a:ext cx="15921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©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Karoline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Saatkamp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IAAS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9" name="Old Left Space" descr="C:\Users\breiteue\Dropbox\IAAS-CloudTechnology3_Slice.jpg" hidden="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187497" y="3153160"/>
            <a:ext cx="6858000" cy="55168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ansparent Deck"/>
          <p:cNvSpPr/>
          <p:nvPr/>
        </p:nvSpPr>
        <p:spPr bwMode="auto">
          <a:xfrm>
            <a:off x="4847861" y="854090"/>
            <a:ext cx="7329795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Ref" pitchFamily="34" charset="0"/>
              <a:ea typeface="+mn-ea"/>
              <a:cs typeface="+mn-cs"/>
            </a:endParaRPr>
          </a:p>
        </p:txBody>
      </p:sp>
      <p:sp>
        <p:nvSpPr>
          <p:cNvPr id="13" name="Nummer"/>
          <p:cNvSpPr txBox="1">
            <a:spLocks/>
          </p:cNvSpPr>
          <p:nvPr/>
        </p:nvSpPr>
        <p:spPr>
          <a:xfrm>
            <a:off x="11280576" y="6560259"/>
            <a:ext cx="762296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B21195-1425-420D-B7F8-C1B0251046B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uppieren 37"/>
          <p:cNvGrpSpPr/>
          <p:nvPr/>
        </p:nvGrpSpPr>
        <p:grpSpPr>
          <a:xfrm rot="16200000">
            <a:off x="-20714" y="3660644"/>
            <a:ext cx="594554" cy="337997"/>
            <a:chOff x="884734" y="1329521"/>
            <a:chExt cx="8373477" cy="3927165"/>
          </a:xfr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63000">
                <a:schemeClr val="tx2">
                  <a:lumMod val="0"/>
                  <a:lumOff val="1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1"/>
            <a:tileRect/>
          </a:gradFill>
          <a:effectLst>
            <a:glow rad="38100">
              <a:schemeClr val="bg1">
                <a:alpha val="26000"/>
              </a:schemeClr>
            </a:glow>
          </a:effectLst>
        </p:grpSpPr>
        <p:sp>
          <p:nvSpPr>
            <p:cNvPr id="40" name="Abgerundetes Rechteck 39"/>
            <p:cNvSpPr/>
            <p:nvPr/>
          </p:nvSpPr>
          <p:spPr>
            <a:xfrm>
              <a:off x="5386948" y="1628800"/>
              <a:ext cx="288032" cy="3312368"/>
            </a:xfrm>
            <a:prstGeom prst="roundRect">
              <a:avLst>
                <a:gd name="adj" fmla="val 325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 Ref"/>
                <a:ea typeface="+mn-ea"/>
                <a:cs typeface="+mn-cs"/>
              </a:endParaRPr>
            </a:p>
          </p:txBody>
        </p:sp>
        <p:grpSp>
          <p:nvGrpSpPr>
            <p:cNvPr id="41" name="Gruppieren 40"/>
            <p:cNvGrpSpPr/>
            <p:nvPr/>
          </p:nvGrpSpPr>
          <p:grpSpPr>
            <a:xfrm>
              <a:off x="884734" y="1329521"/>
              <a:ext cx="1419606" cy="3927165"/>
              <a:chOff x="884734" y="1329521"/>
              <a:chExt cx="1419606" cy="3927165"/>
            </a:xfrm>
            <a:grpFill/>
          </p:grpSpPr>
          <p:sp>
            <p:nvSpPr>
              <p:cNvPr id="52" name="Abgerundetes Rechteck 51"/>
              <p:cNvSpPr/>
              <p:nvPr/>
            </p:nvSpPr>
            <p:spPr>
              <a:xfrm>
                <a:off x="884734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53" name="Abgerundetes Rechteck 52"/>
              <p:cNvSpPr/>
              <p:nvPr/>
            </p:nvSpPr>
            <p:spPr>
              <a:xfrm rot="2142121">
                <a:off x="2016308" y="1329521"/>
                <a:ext cx="288032" cy="3927165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</p:grpSp>
        <p:sp>
          <p:nvSpPr>
            <p:cNvPr id="42" name="Abgerundetes Rechteck 41"/>
            <p:cNvSpPr/>
            <p:nvPr/>
          </p:nvSpPr>
          <p:spPr>
            <a:xfrm rot="5400000">
              <a:off x="3731952" y="1044789"/>
              <a:ext cx="196730" cy="4408763"/>
            </a:xfrm>
            <a:prstGeom prst="roundRect">
              <a:avLst>
                <a:gd name="adj" fmla="val 325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 Ref"/>
                <a:ea typeface="+mn-ea"/>
                <a:cs typeface="+mn-cs"/>
              </a:endParaRPr>
            </a:p>
          </p:txBody>
        </p:sp>
        <p:sp>
          <p:nvSpPr>
            <p:cNvPr id="43" name="Gleichschenkliges Dreieck 42"/>
            <p:cNvSpPr/>
            <p:nvPr/>
          </p:nvSpPr>
          <p:spPr>
            <a:xfrm rot="5400000">
              <a:off x="5723612" y="2962986"/>
              <a:ext cx="875718" cy="58665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 Ref"/>
                <a:ea typeface="+mn-ea"/>
                <a:cs typeface="+mn-cs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1286424" y="2940306"/>
              <a:ext cx="575056" cy="575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 Ref"/>
                <a:ea typeface="+mn-ea"/>
                <a:cs typeface="+mn-cs"/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6461650" y="2931912"/>
              <a:ext cx="632562" cy="6325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 Ref"/>
                <a:ea typeface="+mn-ea"/>
                <a:cs typeface="+mn-cs"/>
              </a:endParaRPr>
            </a:p>
          </p:txBody>
        </p:sp>
        <p:grpSp>
          <p:nvGrpSpPr>
            <p:cNvPr id="46" name="Gruppieren 45"/>
            <p:cNvGrpSpPr/>
            <p:nvPr/>
          </p:nvGrpSpPr>
          <p:grpSpPr>
            <a:xfrm>
              <a:off x="3120514" y="1329521"/>
              <a:ext cx="1419606" cy="3927165"/>
              <a:chOff x="884734" y="1329521"/>
              <a:chExt cx="1419606" cy="3927165"/>
            </a:xfrm>
            <a:grpFill/>
          </p:grpSpPr>
          <p:sp>
            <p:nvSpPr>
              <p:cNvPr id="50" name="Abgerundetes Rechteck 49"/>
              <p:cNvSpPr/>
              <p:nvPr/>
            </p:nvSpPr>
            <p:spPr>
              <a:xfrm>
                <a:off x="884734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  <p:sp>
            <p:nvSpPr>
              <p:cNvPr id="51" name="Abgerundetes Rechteck 50"/>
              <p:cNvSpPr/>
              <p:nvPr/>
            </p:nvSpPr>
            <p:spPr>
              <a:xfrm rot="2142121">
                <a:off x="2016308" y="1329521"/>
                <a:ext cx="288032" cy="3927165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Ref"/>
                  <a:ea typeface="+mn-ea"/>
                  <a:cs typeface="+mn-cs"/>
                </a:endParaRPr>
              </a:p>
            </p:txBody>
          </p:sp>
        </p:grpSp>
        <p:sp>
          <p:nvSpPr>
            <p:cNvPr id="47" name="Halbbogen 46"/>
            <p:cNvSpPr/>
            <p:nvPr/>
          </p:nvSpPr>
          <p:spPr>
            <a:xfrm>
              <a:off x="6648211" y="1628744"/>
              <a:ext cx="2610000" cy="2320026"/>
            </a:xfrm>
            <a:prstGeom prst="blockArc">
              <a:avLst>
                <a:gd name="adj1" fmla="val 10800000"/>
                <a:gd name="adj2" fmla="val 16205339"/>
                <a:gd name="adj3" fmla="val 113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 Ref"/>
                <a:ea typeface="+mn-ea"/>
                <a:cs typeface="+mn-cs"/>
              </a:endParaRPr>
            </a:p>
          </p:txBody>
        </p:sp>
        <p:sp>
          <p:nvSpPr>
            <p:cNvPr id="48" name="Halbbogen 47"/>
            <p:cNvSpPr/>
            <p:nvPr/>
          </p:nvSpPr>
          <p:spPr>
            <a:xfrm flipH="1" flipV="1">
              <a:off x="4379249" y="2598221"/>
              <a:ext cx="2534680" cy="2343226"/>
            </a:xfrm>
            <a:prstGeom prst="blockArc">
              <a:avLst>
                <a:gd name="adj1" fmla="val 10800000"/>
                <a:gd name="adj2" fmla="val 16398920"/>
                <a:gd name="adj3" fmla="val 113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 Ref"/>
                <a:ea typeface="+mn-ea"/>
                <a:cs typeface="+mn-cs"/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6648827" y="2776166"/>
              <a:ext cx="262800" cy="1011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 Ref"/>
                <a:ea typeface="+mn-ea"/>
                <a:cs typeface="+mn-cs"/>
              </a:endParaRPr>
            </a:p>
          </p:txBody>
        </p:sp>
      </p:grpSp>
      <p:sp>
        <p:nvSpPr>
          <p:cNvPr id="39" name="Textfeld 38"/>
          <p:cNvSpPr txBox="1"/>
          <p:nvPr/>
        </p:nvSpPr>
        <p:spPr>
          <a:xfrm rot="16200000">
            <a:off x="-401511" y="2781943"/>
            <a:ext cx="1329389" cy="243009"/>
          </a:xfrm>
          <a:prstGeom prst="rect">
            <a:avLst/>
          </a:prstGeom>
          <a:grp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glow rad="38100">
                    <a:prstClr val="white">
                      <a:alpha val="14000"/>
                    </a:prstClr>
                  </a:glow>
                </a:effectLst>
                <a:uLnTx/>
                <a:uFillTx/>
                <a:latin typeface="Century Gothic" pitchFamily="34" charset="0"/>
                <a:ea typeface="+mn-ea"/>
                <a:cs typeface="Calibri" pitchFamily="34" charset="0"/>
              </a:rPr>
              <a:t>Lectures</a:t>
            </a:r>
            <a:endParaRPr kumimoji="0" lang="de-DE" sz="1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glow rad="38100">
                  <a:prstClr val="white">
                    <a:alpha val="14000"/>
                  </a:prstClr>
                </a:glow>
              </a:effectLst>
              <a:uLnTx/>
              <a:uFillTx/>
              <a:latin typeface="Century Gothic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31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800" b="1" kern="1200" noProof="0" dirty="0" smtClean="0">
          <a:solidFill>
            <a:schemeClr val="tx2">
              <a:lumMod val="50000"/>
            </a:schemeClr>
          </a:solidFill>
          <a:effectLst>
            <a:reflection blurRad="6350" stA="8000" endPos="45500" dir="5400000" sy="-100000" algn="bl" rotWithShape="0"/>
          </a:effectLst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Verdana Re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Verdana Re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Verdana Re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Verdana Ref" pitchFamily="34" charset="0"/>
        </a:defRPr>
      </a:lvl9pPr>
    </p:titleStyle>
    <p:bodyStyle>
      <a:lvl1pPr marL="355600" indent="-355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50000"/>
          </a:schemeClr>
        </a:buClr>
        <a:buSzPct val="75000"/>
        <a:buFont typeface="Wingdings" pitchFamily="2" charset="2"/>
        <a:buChar char="n"/>
        <a:defRPr lang="en-US" sz="2800" noProof="0" dirty="0" smtClean="0">
          <a:solidFill>
            <a:schemeClr val="tx2">
              <a:lumMod val="50000"/>
            </a:schemeClr>
          </a:solidFill>
          <a:latin typeface="Calibri" pitchFamily="34" charset="0"/>
          <a:ea typeface="+mn-ea"/>
          <a:cs typeface="+mn-cs"/>
        </a:defRPr>
      </a:lvl1pPr>
      <a:lvl2pPr marL="806450" indent="-354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50000"/>
          </a:schemeClr>
        </a:buClr>
        <a:buSzPct val="75000"/>
        <a:buFont typeface="Wingdings" pitchFamily="2" charset="2"/>
        <a:buChar char="n"/>
        <a:defRPr lang="en-US" sz="2400" noProof="0" dirty="0" smtClean="0">
          <a:solidFill>
            <a:schemeClr val="tx2">
              <a:lumMod val="50000"/>
            </a:schemeClr>
          </a:solidFill>
          <a:latin typeface="Calibri" pitchFamily="34" charset="0"/>
        </a:defRPr>
      </a:lvl2pPr>
      <a:lvl3pPr marL="1166813" indent="-274638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50000"/>
          </a:schemeClr>
        </a:buClr>
        <a:buSzPct val="70000"/>
        <a:buFont typeface="Wingdings" pitchFamily="2" charset="2"/>
        <a:buChar char="n"/>
        <a:tabLst/>
        <a:defRPr lang="en-US" sz="2000" noProof="0" dirty="0" smtClean="0">
          <a:solidFill>
            <a:schemeClr val="tx2">
              <a:lumMod val="50000"/>
            </a:schemeClr>
          </a:solidFill>
          <a:latin typeface="Calibri" pitchFamily="34" charset="0"/>
        </a:defRPr>
      </a:lvl3pPr>
      <a:lvl4pPr marL="1612900" indent="-268288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50000"/>
          </a:schemeClr>
        </a:buClr>
        <a:buSzPct val="60000"/>
        <a:buFont typeface="Wingdings" pitchFamily="2" charset="2"/>
        <a:buChar char="n"/>
        <a:defRPr lang="en-US" sz="1600" noProof="0" dirty="0" smtClean="0">
          <a:solidFill>
            <a:schemeClr val="tx2">
              <a:lumMod val="50000"/>
            </a:schemeClr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50000"/>
          </a:schemeClr>
        </a:buClr>
        <a:buSzPct val="55000"/>
        <a:buFont typeface="Wingdings" pitchFamily="2" charset="2"/>
        <a:buChar char="n"/>
        <a:defRPr lang="en-US" sz="1200" noProof="0" dirty="0" smtClean="0">
          <a:solidFill>
            <a:schemeClr val="tx2">
              <a:lumMod val="50000"/>
            </a:schemeClr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Ellipse 96"/>
          <p:cNvSpPr/>
          <p:nvPr/>
        </p:nvSpPr>
        <p:spPr bwMode="auto">
          <a:xfrm>
            <a:off x="5203735" y="1428875"/>
            <a:ext cx="1723156" cy="33205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96" name="Ellipse 95"/>
          <p:cNvSpPr/>
          <p:nvPr/>
        </p:nvSpPr>
        <p:spPr bwMode="auto">
          <a:xfrm>
            <a:off x="2134399" y="1475081"/>
            <a:ext cx="1569036" cy="31032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Excursus: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 bwMode="auto">
          <a:xfrm>
            <a:off x="2780111" y="2997870"/>
            <a:ext cx="49407" cy="6137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2775465" y="3328554"/>
            <a:ext cx="53116" cy="724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2773767" y="2641267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cxnSp>
        <p:nvCxnSpPr>
          <p:cNvPr id="28" name="Gerader Verbinder 27"/>
          <p:cNvCxnSpPr>
            <a:stCxn id="12" idx="0"/>
            <a:endCxn id="10" idx="4"/>
          </p:cNvCxnSpPr>
          <p:nvPr/>
        </p:nvCxnSpPr>
        <p:spPr bwMode="auto">
          <a:xfrm flipV="1">
            <a:off x="2804815" y="3755147"/>
            <a:ext cx="0" cy="2851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>
            <a:stCxn id="10" idx="0"/>
            <a:endCxn id="9" idx="4"/>
          </p:cNvCxnSpPr>
          <p:nvPr/>
        </p:nvCxnSpPr>
        <p:spPr bwMode="auto">
          <a:xfrm flipV="1">
            <a:off x="2804815" y="3393000"/>
            <a:ext cx="0" cy="2901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 flipV="1">
            <a:off x="2804815" y="3083406"/>
            <a:ext cx="0" cy="252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>
            <a:stCxn id="8" idx="0"/>
            <a:endCxn id="7" idx="4"/>
          </p:cNvCxnSpPr>
          <p:nvPr/>
        </p:nvCxnSpPr>
        <p:spPr bwMode="auto">
          <a:xfrm flipV="1">
            <a:off x="2804815" y="2708920"/>
            <a:ext cx="0" cy="288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Gerader Verbinder 40"/>
          <p:cNvCxnSpPr/>
          <p:nvPr/>
        </p:nvCxnSpPr>
        <p:spPr bwMode="auto">
          <a:xfrm flipV="1">
            <a:off x="2804815" y="2420880"/>
            <a:ext cx="0" cy="216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r Verbinder 43"/>
          <p:cNvCxnSpPr>
            <a:stCxn id="6" idx="0"/>
            <a:endCxn id="5" idx="4"/>
          </p:cNvCxnSpPr>
          <p:nvPr/>
        </p:nvCxnSpPr>
        <p:spPr bwMode="auto">
          <a:xfrm flipV="1">
            <a:off x="2804815" y="2060840"/>
            <a:ext cx="0" cy="288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Gerader Verbinder 46"/>
          <p:cNvCxnSpPr>
            <a:stCxn id="8" idx="7"/>
            <a:endCxn id="11" idx="3"/>
          </p:cNvCxnSpPr>
          <p:nvPr/>
        </p:nvCxnSpPr>
        <p:spPr bwMode="auto">
          <a:xfrm flipV="1">
            <a:off x="2830272" y="2842384"/>
            <a:ext cx="251937" cy="1651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>
            <a:stCxn id="11" idx="7"/>
            <a:endCxn id="13" idx="7"/>
          </p:cNvCxnSpPr>
          <p:nvPr/>
        </p:nvCxnSpPr>
        <p:spPr bwMode="auto">
          <a:xfrm flipV="1">
            <a:off x="3133121" y="2498782"/>
            <a:ext cx="88905" cy="2926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Gerader Verbinder 52"/>
          <p:cNvCxnSpPr>
            <a:stCxn id="19" idx="4"/>
            <a:endCxn id="21" idx="0"/>
          </p:cNvCxnSpPr>
          <p:nvPr/>
        </p:nvCxnSpPr>
        <p:spPr bwMode="auto">
          <a:xfrm>
            <a:off x="5757143" y="3755147"/>
            <a:ext cx="0" cy="2851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r Verbinder 57"/>
          <p:cNvCxnSpPr>
            <a:stCxn id="18" idx="4"/>
            <a:endCxn id="19" idx="0"/>
          </p:cNvCxnSpPr>
          <p:nvPr/>
        </p:nvCxnSpPr>
        <p:spPr bwMode="auto">
          <a:xfrm>
            <a:off x="5757143" y="3393000"/>
            <a:ext cx="0" cy="2901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Gerader Verbinder 60"/>
          <p:cNvCxnSpPr>
            <a:stCxn id="78" idx="3"/>
          </p:cNvCxnSpPr>
          <p:nvPr/>
        </p:nvCxnSpPr>
        <p:spPr bwMode="auto">
          <a:xfrm flipH="1">
            <a:off x="5782601" y="3196560"/>
            <a:ext cx="158903" cy="1349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>
            <a:stCxn id="22" idx="3"/>
            <a:endCxn id="20" idx="7"/>
          </p:cNvCxnSpPr>
          <p:nvPr/>
        </p:nvCxnSpPr>
        <p:spPr bwMode="auto">
          <a:xfrm flipH="1">
            <a:off x="5977440" y="3058416"/>
            <a:ext cx="106446" cy="93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Gerader Verbinder 69"/>
          <p:cNvCxnSpPr>
            <a:stCxn id="81" idx="3"/>
          </p:cNvCxnSpPr>
          <p:nvPr/>
        </p:nvCxnSpPr>
        <p:spPr bwMode="auto">
          <a:xfrm flipH="1">
            <a:off x="6134798" y="2821240"/>
            <a:ext cx="127429" cy="1862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Gerader Verbinder 72"/>
          <p:cNvCxnSpPr>
            <a:stCxn id="24" idx="0"/>
            <a:endCxn id="23" idx="7"/>
          </p:cNvCxnSpPr>
          <p:nvPr/>
        </p:nvCxnSpPr>
        <p:spPr bwMode="auto">
          <a:xfrm flipH="1">
            <a:off x="6301472" y="2560238"/>
            <a:ext cx="118560" cy="2312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Gerader Verbinder 75"/>
          <p:cNvCxnSpPr>
            <a:stCxn id="17" idx="4"/>
            <a:endCxn id="18" idx="0"/>
          </p:cNvCxnSpPr>
          <p:nvPr/>
        </p:nvCxnSpPr>
        <p:spPr bwMode="auto">
          <a:xfrm>
            <a:off x="5757143" y="3068960"/>
            <a:ext cx="0" cy="252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Gerader Verbinder 78"/>
          <p:cNvCxnSpPr/>
          <p:nvPr/>
        </p:nvCxnSpPr>
        <p:spPr bwMode="auto">
          <a:xfrm>
            <a:off x="5757143" y="2681624"/>
            <a:ext cx="0" cy="288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5757143" y="2393584"/>
            <a:ext cx="0" cy="216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Gerader Verbinder 84"/>
          <p:cNvCxnSpPr>
            <a:stCxn id="74" idx="3"/>
            <a:endCxn id="67" idx="6"/>
          </p:cNvCxnSpPr>
          <p:nvPr/>
        </p:nvCxnSpPr>
        <p:spPr bwMode="auto">
          <a:xfrm flipH="1">
            <a:off x="5789566" y="2548280"/>
            <a:ext cx="206530" cy="99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r Verbinder 87"/>
          <p:cNvCxnSpPr>
            <a:stCxn id="26" idx="4"/>
            <a:endCxn id="25" idx="7"/>
          </p:cNvCxnSpPr>
          <p:nvPr/>
        </p:nvCxnSpPr>
        <p:spPr bwMode="auto">
          <a:xfrm flipH="1">
            <a:off x="6024594" y="2281654"/>
            <a:ext cx="96139" cy="228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/>
          <p:cNvCxnSpPr>
            <a:stCxn id="14" idx="4"/>
            <a:endCxn id="15" idx="0"/>
          </p:cNvCxnSpPr>
          <p:nvPr/>
        </p:nvCxnSpPr>
        <p:spPr bwMode="auto">
          <a:xfrm>
            <a:off x="5757143" y="2060840"/>
            <a:ext cx="0" cy="288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feld 97"/>
          <p:cNvSpPr txBox="1"/>
          <p:nvPr/>
        </p:nvSpPr>
        <p:spPr>
          <a:xfrm>
            <a:off x="2044521" y="1076689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Verdana Ref"/>
              </a:rPr>
              <a:t>Upstream (eclipse/winery)</a:t>
            </a:r>
            <a:endParaRPr lang="en-US" sz="1400" dirty="0">
              <a:solidFill>
                <a:prstClr val="black"/>
              </a:solidFill>
              <a:latin typeface="Verdana Ref"/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5203735" y="1040681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Verdana Ref"/>
              </a:rPr>
              <a:t>Origin (</a:t>
            </a:r>
            <a:r>
              <a:rPr lang="en-US" sz="1400" dirty="0" err="1">
                <a:solidFill>
                  <a:prstClr val="black"/>
                </a:solidFill>
                <a:latin typeface="Verdana Ref"/>
              </a:rPr>
              <a:t>opentosca</a:t>
            </a:r>
            <a:r>
              <a:rPr lang="en-US" sz="1400" dirty="0">
                <a:solidFill>
                  <a:prstClr val="black"/>
                </a:solidFill>
                <a:latin typeface="Verdana Ref"/>
              </a:rPr>
              <a:t>/winery)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1836185" y="4900028"/>
            <a:ext cx="29326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prstClr val="black"/>
                </a:solidFill>
                <a:latin typeface="Verdana Ref"/>
              </a:rPr>
              <a:t>Ecplise</a:t>
            </a:r>
            <a:r>
              <a:rPr lang="en-US" sz="1100" dirty="0">
                <a:solidFill>
                  <a:prstClr val="black"/>
                </a:solidFill>
                <a:latin typeface="Verdana Ref"/>
              </a:rPr>
              <a:t>/winery repository</a:t>
            </a:r>
          </a:p>
          <a:p>
            <a:r>
              <a:rPr lang="en-US" sz="1100" dirty="0">
                <a:solidFill>
                  <a:prstClr val="black"/>
                </a:solidFill>
                <a:latin typeface="Verdana Ref"/>
                <a:sym typeface="Wingdings" panose="05000000000000000000" pitchFamily="2" charset="2"/>
              </a:rPr>
              <a:t> Only </a:t>
            </a:r>
            <a:r>
              <a:rPr lang="en-US" sz="1100" dirty="0" err="1">
                <a:solidFill>
                  <a:prstClr val="black"/>
                </a:solidFill>
                <a:latin typeface="Verdana Ref"/>
                <a:sym typeface="Wingdings" panose="05000000000000000000" pitchFamily="2" charset="2"/>
              </a:rPr>
              <a:t>Commiter</a:t>
            </a:r>
            <a:r>
              <a:rPr lang="en-US" sz="1100" dirty="0">
                <a:solidFill>
                  <a:prstClr val="black"/>
                </a:solidFill>
                <a:latin typeface="Verdana Ref"/>
                <a:sym typeface="Wingdings" panose="05000000000000000000" pitchFamily="2" charset="2"/>
              </a:rPr>
              <a:t> can work directly on this repository and don‘t need pull request</a:t>
            </a:r>
            <a:endParaRPr lang="en-US" sz="1100" dirty="0">
              <a:solidFill>
                <a:prstClr val="black"/>
              </a:solidFill>
              <a:latin typeface="Verdana Ref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2518850" y="4096823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Verdana Ref"/>
              </a:rPr>
              <a:t>/master</a:t>
            </a:r>
            <a:endParaRPr lang="en-US" sz="1100" dirty="0">
              <a:solidFill>
                <a:prstClr val="black"/>
              </a:solidFill>
              <a:latin typeface="Verdana Ref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2776242" y="2920275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Verdana Ref"/>
              </a:rPr>
              <a:t>/</a:t>
            </a:r>
            <a:r>
              <a:rPr lang="en-US" sz="1100" dirty="0" err="1">
                <a:solidFill>
                  <a:prstClr val="black"/>
                </a:solidFill>
                <a:latin typeface="Verdana Ref"/>
              </a:rPr>
              <a:t>newbranch</a:t>
            </a:r>
            <a:endParaRPr lang="en-US" sz="1100" dirty="0">
              <a:solidFill>
                <a:prstClr val="black"/>
              </a:solidFill>
              <a:latin typeface="Verdana Ref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5528191" y="409682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Verdana Ref"/>
              </a:rPr>
              <a:t>/dev</a:t>
            </a:r>
            <a:endParaRPr lang="en-US" sz="1100" dirty="0">
              <a:solidFill>
                <a:prstClr val="black"/>
              </a:solidFill>
              <a:latin typeface="Verdana Ref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5009872" y="4900029"/>
            <a:ext cx="29326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Verdana Ref"/>
              </a:rPr>
              <a:t>To reduce the confusing with the naming:</a:t>
            </a:r>
          </a:p>
          <a:p>
            <a:r>
              <a:rPr lang="en-US" sz="1100" dirty="0">
                <a:solidFill>
                  <a:prstClr val="black"/>
                </a:solidFill>
                <a:latin typeface="Verdana Ref"/>
                <a:sym typeface="Wingdings" panose="05000000000000000000" pitchFamily="2" charset="2"/>
              </a:rPr>
              <a:t> Do not work on the master branch – add a new branch with a good name for each change which is independent of the other changes</a:t>
            </a:r>
            <a:endParaRPr lang="en-US" sz="1100" dirty="0">
              <a:solidFill>
                <a:prstClr val="black"/>
              </a:solidFill>
              <a:latin typeface="Verdana Ref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854564" y="3291505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Verdana Ref"/>
              </a:rPr>
              <a:t>/</a:t>
            </a:r>
            <a:r>
              <a:rPr lang="en-US" sz="1100" dirty="0" err="1">
                <a:solidFill>
                  <a:prstClr val="black"/>
                </a:solidFill>
                <a:latin typeface="Verdana Ref"/>
              </a:rPr>
              <a:t>addsplitting</a:t>
            </a:r>
            <a:endParaRPr lang="en-US" sz="1100" dirty="0">
              <a:solidFill>
                <a:prstClr val="black"/>
              </a:solidFill>
              <a:latin typeface="Verdana Ref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5764211" y="1957999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Verdana Ref"/>
              </a:rPr>
              <a:t>/</a:t>
            </a:r>
            <a:r>
              <a:rPr lang="en-US" sz="1100" dirty="0" err="1">
                <a:solidFill>
                  <a:prstClr val="black"/>
                </a:solidFill>
                <a:latin typeface="Verdana Ref"/>
              </a:rPr>
              <a:t>fixnaming</a:t>
            </a:r>
            <a:endParaRPr lang="en-US" sz="1100" dirty="0">
              <a:solidFill>
                <a:prstClr val="black"/>
              </a:solidFill>
              <a:latin typeface="Verdana Ref"/>
            </a:endParaRPr>
          </a:p>
        </p:txBody>
      </p:sp>
      <p:sp>
        <p:nvSpPr>
          <p:cNvPr id="112" name="Pfeil nach rechts 111"/>
          <p:cNvSpPr/>
          <p:nvPr/>
        </p:nvSpPr>
        <p:spPr bwMode="auto">
          <a:xfrm rot="10800000">
            <a:off x="3842761" y="2219609"/>
            <a:ext cx="1184509" cy="73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879393" y="1838590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Verdana Ref"/>
              </a:rPr>
              <a:t>PULL REQUEST</a:t>
            </a:r>
            <a:endParaRPr lang="en-US" sz="1100" dirty="0">
              <a:solidFill>
                <a:prstClr val="black"/>
              </a:solidFill>
              <a:latin typeface="Verdana Ref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894760" y="1089191"/>
            <a:ext cx="27913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Verdana Ref"/>
              </a:rPr>
              <a:t>PULL REQUEST: Request to the other fork to pull the content from the requestors repository</a:t>
            </a:r>
          </a:p>
          <a:p>
            <a:endParaRPr lang="en-US" sz="1100" dirty="0">
              <a:solidFill>
                <a:prstClr val="black"/>
              </a:solidFill>
              <a:latin typeface="Verdana Ref"/>
            </a:endParaRPr>
          </a:p>
          <a:p>
            <a:r>
              <a:rPr lang="en-US" sz="1100" dirty="0">
                <a:solidFill>
                  <a:prstClr val="black"/>
                </a:solidFill>
                <a:latin typeface="Verdana Ref"/>
              </a:rPr>
              <a:t>MERGE: Merge content from another branch/repository INTO my CURRENT branch</a:t>
            </a:r>
            <a:endParaRPr lang="en-US" sz="1100" dirty="0">
              <a:solidFill>
                <a:prstClr val="black"/>
              </a:solidFill>
              <a:latin typeface="Verdana Ref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2782863" y="2356937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3083118" y="2793667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3205947" y="2445650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2776039" y="3687600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2782863" y="4001496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5730789" y="2336467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5733061" y="2618523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5735333" y="2989291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5735333" y="3310011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71" name="Ellipse 70"/>
          <p:cNvSpPr/>
          <p:nvPr/>
        </p:nvSpPr>
        <p:spPr bwMode="auto">
          <a:xfrm>
            <a:off x="5735334" y="3692147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72" name="Ellipse 71"/>
          <p:cNvSpPr/>
          <p:nvPr/>
        </p:nvSpPr>
        <p:spPr bwMode="auto">
          <a:xfrm>
            <a:off x="5735333" y="4012872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74" name="Ellipse 73"/>
          <p:cNvSpPr/>
          <p:nvPr/>
        </p:nvSpPr>
        <p:spPr bwMode="auto">
          <a:xfrm>
            <a:off x="5987821" y="2497963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75" name="Ellipse 74"/>
          <p:cNvSpPr/>
          <p:nvPr/>
        </p:nvSpPr>
        <p:spPr bwMode="auto">
          <a:xfrm>
            <a:off x="6103828" y="2245483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77" name="Ellipse 76"/>
          <p:cNvSpPr/>
          <p:nvPr/>
        </p:nvSpPr>
        <p:spPr bwMode="auto">
          <a:xfrm>
            <a:off x="6397256" y="2511612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78" name="Ellipse 77"/>
          <p:cNvSpPr/>
          <p:nvPr/>
        </p:nvSpPr>
        <p:spPr bwMode="auto">
          <a:xfrm>
            <a:off x="5933229" y="3146243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80" name="Ellipse 79"/>
          <p:cNvSpPr/>
          <p:nvPr/>
        </p:nvSpPr>
        <p:spPr bwMode="auto">
          <a:xfrm>
            <a:off x="6090180" y="3009762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  <p:sp>
        <p:nvSpPr>
          <p:cNvPr id="81" name="Ellipse 80"/>
          <p:cNvSpPr/>
          <p:nvPr/>
        </p:nvSpPr>
        <p:spPr bwMode="auto">
          <a:xfrm>
            <a:off x="6253952" y="2770923"/>
            <a:ext cx="56505" cy="589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prstClr val="black"/>
              </a:solidFill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AAS_Master2_Lectures">
  <a:themeElements>
    <a:clrScheme name="IAAS 2.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Verdana Ref"/>
        <a:ea typeface=""/>
        <a:cs typeface=""/>
      </a:majorFont>
      <a:minorFont>
        <a:latin typeface="Verdana Re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 Ref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 Ref" pitchFamily="34" charset="0"/>
          </a:defRPr>
        </a:defPPr>
      </a:lstStyle>
    </a:lnDef>
  </a:objectDefaults>
  <a:extraClrSchemeLst>
    <a:extraClrScheme>
      <a:clrScheme name="Default Design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Times New Roman</vt:lpstr>
      <vt:lpstr>Verdana Ref</vt:lpstr>
      <vt:lpstr>Wingdings</vt:lpstr>
      <vt:lpstr>Office</vt:lpstr>
      <vt:lpstr>IAAS_Master2_Lectures</vt:lpstr>
      <vt:lpstr>Excursus: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Excursus: Git</dc:title>
  <dc:creator>Hiwi</dc:creator>
  <cp:lastModifiedBy>Hiwi</cp:lastModifiedBy>
  <cp:revision>3</cp:revision>
  <dcterms:created xsi:type="dcterms:W3CDTF">2017-06-14T09:56:12Z</dcterms:created>
  <dcterms:modified xsi:type="dcterms:W3CDTF">2017-06-14T10:51:31Z</dcterms:modified>
</cp:coreProperties>
</file>