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custDataLst>
    <p:tags r:id="rId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DADADA"/>
    <a:srgbClr val="393939"/>
    <a:srgbClr val="3C939F"/>
    <a:srgbClr val="8B8B8B"/>
    <a:srgbClr val="EA7D00"/>
    <a:srgbClr val="333333"/>
    <a:srgbClr val="669900"/>
    <a:srgbClr val="F2FADC"/>
    <a:srgbClr val="E7F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40" d="100"/>
          <a:sy n="40" d="100"/>
        </p:scale>
        <p:origin x="264" y="144"/>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tags" Target="tags/tag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smtClean="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pic>
        <p:nvPicPr>
          <p:cNvPr id="1031" name="New picture"/>
          <p:cNvPicPr/>
          <p:nvPr/>
        </p:nvPicPr>
        <p:blipFill dpi="0">
          <a:blip r:embed="rId13"/>
          <a:stretch>
            <a:fillRect/>
          </a:stretch>
        </p:blipFill>
        <p:spPr>
          <a:xfrm rot="16200000">
            <a:off x="-9245600" y="16459200"/>
            <a:ext cx="15367000" cy="1562100"/>
          </a:xfrm>
          <a:prstGeom prst="rect">
            <a:avLst/>
          </a:prstGeom>
        </p:spPr>
      </p:pic>
      <p:pic>
        <p:nvPicPr>
          <p:cNvPr id="1032" name="New picture"/>
          <p:cNvPicPr/>
          <p:nvPr/>
        </p:nvPicPr>
        <p:blipFill dpi="0">
          <a:blip r:embed="rId13"/>
          <a:stretch>
            <a:fillRect/>
          </a:stretch>
        </p:blipFill>
        <p:spPr>
          <a:xfrm rot="5400000">
            <a:off x="37769800" y="16459200"/>
            <a:ext cx="15367000" cy="1562100"/>
          </a:xfrm>
          <a:prstGeom prst="rect">
            <a:avLst/>
          </a:prstGeom>
        </p:spPr>
      </p:pic>
      <p:pic>
        <p:nvPicPr>
          <p:cNvPr id="1033" name="New picture"/>
          <p:cNvPicPr/>
          <p:nvPr/>
        </p:nvPicPr>
        <p:blipFill dpi="0">
          <a:blip r:embed="rId14"/>
          <a:stretch>
            <a:fillRect/>
          </a:stretch>
        </p:blipFill>
        <p:spPr>
          <a:xfrm>
            <a:off x="57150" y="33426400"/>
            <a:ext cx="43776900" cy="2019300"/>
          </a:xfrm>
          <a:prstGeom prst="rect">
            <a:avLst/>
          </a:prstGeom>
        </p:spPr>
      </p:pic>
      <p:sp>
        <p:nvSpPr>
          <p:cNvPr id="1034"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smtId="4294967295">
                <a:solidFill>
                  <a:srgbClr val="808080"/>
                </a:solidFill>
              </a:rPr>
              <a:t>Template ID: greenapple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jp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lumMod val="85000"/>
              </a:schemeClr>
            </a:gs>
            <a:gs pos="75000">
              <a:srgbClr val="F8F8F8"/>
            </a:gs>
          </a:gsLst>
          <a:lin ang="5400000" scaled="1"/>
          <a:tileRect/>
        </a:gradFill>
        <a:effectLst/>
      </p:bgPr>
    </p:bg>
    <p:spTree>
      <p:nvGrpSpPr>
        <p:cNvPr id="1" name=""/>
        <p:cNvGrpSpPr/>
        <p:nvPr/>
      </p:nvGrpSpPr>
      <p:grpSpPr>
        <a:xfrm>
          <a:off x="0" y="0"/>
          <a:ext cx="0" cy="0"/>
          <a:chOff x="0" y="0"/>
          <a:chExt cx="0" cy="0"/>
        </a:xfrm>
      </p:grpSpPr>
      <p:sp>
        <p:nvSpPr>
          <p:cNvPr id="407" name="TextBox 406"/>
          <p:cNvSpPr txBox="1"/>
          <p:nvPr/>
        </p:nvSpPr>
        <p:spPr>
          <a:xfrm>
            <a:off x="38248560" y="8256528"/>
            <a:ext cx="5109240" cy="1670758"/>
          </a:xfrm>
          <a:prstGeom prst="rect">
            <a:avLst/>
          </a:prstGeom>
          <a:noFill/>
          <a:ln>
            <a:solidFill>
              <a:schemeClr val="tx1">
                <a:lumMod val="50000"/>
                <a:lumOff val="50000"/>
              </a:schemeClr>
            </a:solidFill>
          </a:ln>
        </p:spPr>
        <p:txBody>
          <a:bodyPr wrap="square" rtlCol="0">
            <a:noAutofit/>
          </a:bodyPr>
          <a:lstStyle/>
          <a:p>
            <a:endParaRPr lang="en-US"/>
          </a:p>
        </p:txBody>
      </p:sp>
      <p:sp>
        <p:nvSpPr>
          <p:cNvPr id="21" name="TextBox 20"/>
          <p:cNvSpPr txBox="1"/>
          <p:nvPr/>
        </p:nvSpPr>
        <p:spPr>
          <a:xfrm>
            <a:off x="38247761" y="14021537"/>
            <a:ext cx="5109240" cy="1749644"/>
          </a:xfrm>
          <a:prstGeom prst="rect">
            <a:avLst/>
          </a:prstGeom>
          <a:noFill/>
          <a:ln>
            <a:solidFill>
              <a:schemeClr val="tx1">
                <a:lumMod val="50000"/>
                <a:lumOff val="50000"/>
              </a:schemeClr>
            </a:solidFill>
          </a:ln>
        </p:spPr>
        <p:txBody>
          <a:bodyPr wrap="square" rtlCol="0">
            <a:noAutofit/>
          </a:bodyPr>
          <a:lstStyle/>
          <a:p>
            <a:endParaRPr lang="en-US"/>
          </a:p>
        </p:txBody>
      </p:sp>
      <p:sp>
        <p:nvSpPr>
          <p:cNvPr id="408" name="TextBox 407"/>
          <p:cNvSpPr txBox="1"/>
          <p:nvPr/>
        </p:nvSpPr>
        <p:spPr>
          <a:xfrm>
            <a:off x="38247761" y="6096000"/>
            <a:ext cx="5109240" cy="1667965"/>
          </a:xfrm>
          <a:prstGeom prst="rect">
            <a:avLst/>
          </a:prstGeom>
          <a:noFill/>
          <a:ln>
            <a:solidFill>
              <a:schemeClr val="tx1">
                <a:lumMod val="50000"/>
                <a:lumOff val="50000"/>
              </a:schemeClr>
            </a:solidFill>
          </a:ln>
        </p:spPr>
        <p:txBody>
          <a:bodyPr wrap="square" rtlCol="0">
            <a:noAutofit/>
          </a:bodyPr>
          <a:lstStyle/>
          <a:p>
            <a:endParaRPr lang="en-US"/>
          </a:p>
        </p:txBody>
      </p:sp>
      <p:sp>
        <p:nvSpPr>
          <p:cNvPr id="22" name="TextBox 21"/>
          <p:cNvSpPr txBox="1"/>
          <p:nvPr/>
        </p:nvSpPr>
        <p:spPr>
          <a:xfrm>
            <a:off x="38248560" y="10435941"/>
            <a:ext cx="5109240" cy="3109314"/>
          </a:xfrm>
          <a:prstGeom prst="rect">
            <a:avLst/>
          </a:prstGeom>
          <a:noFill/>
          <a:ln>
            <a:solidFill>
              <a:schemeClr val="tx1">
                <a:lumMod val="50000"/>
                <a:lumOff val="50000"/>
              </a:schemeClr>
            </a:solidFill>
          </a:ln>
        </p:spPr>
        <p:txBody>
          <a:bodyPr wrap="square" rtlCol="0">
            <a:noAutofit/>
          </a:bodyPr>
          <a:lstStyle/>
          <a:p>
            <a:endParaRPr lang="en-US"/>
          </a:p>
        </p:txBody>
      </p:sp>
      <p:sp>
        <p:nvSpPr>
          <p:cNvPr id="2050" name="Rectangle 6"/>
          <p:cNvSpPr>
            <a:spLocks noChangeArrowheads="1"/>
          </p:cNvSpPr>
          <p:nvPr/>
        </p:nvSpPr>
        <p:spPr bwMode="auto">
          <a:xfrm>
            <a:off x="68263" y="76200"/>
            <a:ext cx="43730862" cy="3886200"/>
          </a:xfrm>
          <a:prstGeom prst="rect">
            <a:avLst/>
          </a:prstGeom>
          <a:solidFill>
            <a:schemeClr val="tx2">
              <a:lumMod val="50000"/>
            </a:schemeClr>
          </a:solidFill>
          <a:ln w="38100">
            <a:solidFill>
              <a:schemeClr val="tx1"/>
            </a:solidFill>
            <a:miter lim="800000"/>
          </a:ln>
        </p:spPr>
        <p:txBody>
          <a:bodyPr lIns="137160" tIns="68580" rIns="137160" bIns="68580" anchor="ctr"/>
          <a:lstStyle>
            <a:defPPr>
              <a:defRPr kern="1200" smtId="4294967295"/>
            </a:defPPr>
          </a:lstStyle>
          <a:p>
            <a:pPr algn="ctr" defTabSz="4703763"/>
            <a:r>
              <a:rPr lang="en-US" sz="9900" b="1" dirty="0" smtClean="0">
                <a:solidFill>
                  <a:srgbClr val="EA7D00"/>
                </a:solidFill>
                <a:latin typeface="+mj-lt"/>
              </a:rPr>
              <a:t>Microgrid Customer Segmentation</a:t>
            </a:r>
            <a:endParaRPr lang="en-US" sz="9900" b="1" dirty="0">
              <a:solidFill>
                <a:srgbClr val="EA7D00"/>
              </a:solidFill>
              <a:latin typeface="+mj-lt"/>
            </a:endParaRPr>
          </a:p>
          <a:p>
            <a:pPr algn="ctr" defTabSz="4703763"/>
            <a:r>
              <a:rPr lang="en-US" sz="5400" b="1" dirty="0" smtClean="0">
                <a:solidFill>
                  <a:srgbClr val="DADADA"/>
                </a:solidFill>
                <a:latin typeface="+mj-lt"/>
              </a:rPr>
              <a:t>Stuart King</a:t>
            </a:r>
            <a:endParaRPr lang="en-US" sz="5400" b="1" dirty="0">
              <a:solidFill>
                <a:srgbClr val="DADADA"/>
              </a:solidFill>
              <a:latin typeface="+mj-lt"/>
            </a:endParaRPr>
          </a:p>
          <a:p>
            <a:pPr algn="ctr" defTabSz="4703763"/>
            <a:r>
              <a:rPr lang="en-US" sz="5400" b="1" dirty="0" smtClean="0">
                <a:solidFill>
                  <a:srgbClr val="DADADA"/>
                </a:solidFill>
                <a:latin typeface="+mj-lt"/>
              </a:rPr>
              <a:t>In collaboration with HOMER Energy</a:t>
            </a:r>
            <a:endParaRPr lang="en-US" sz="5400" b="1" dirty="0">
              <a:solidFill>
                <a:srgbClr val="DADADA"/>
              </a:solidFill>
              <a:latin typeface="+mj-lt"/>
            </a:endParaRPr>
          </a:p>
        </p:txBody>
      </p:sp>
      <p:sp>
        <p:nvSpPr>
          <p:cNvPr id="2051" name="Rectangle 7"/>
          <p:cNvSpPr>
            <a:spLocks noChangeArrowheads="1"/>
          </p:cNvSpPr>
          <p:nvPr/>
        </p:nvSpPr>
        <p:spPr bwMode="auto">
          <a:xfrm>
            <a:off x="0" y="4343400"/>
            <a:ext cx="10358438" cy="1105106"/>
          </a:xfrm>
          <a:prstGeom prst="rect">
            <a:avLst/>
          </a:prstGeom>
          <a:solidFill>
            <a:srgbClr val="3C939F"/>
          </a:solidFill>
          <a:ln w="28575" cmpd="sng">
            <a:solidFill>
              <a:schemeClr val="tx1"/>
            </a:solid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mj-lt"/>
              </a:rPr>
              <a:t>Background</a:t>
            </a:r>
          </a:p>
        </p:txBody>
      </p:sp>
      <p:sp>
        <p:nvSpPr>
          <p:cNvPr id="2053" name="Rectangle 8"/>
          <p:cNvSpPr>
            <a:spLocks noChangeArrowheads="1"/>
          </p:cNvSpPr>
          <p:nvPr/>
        </p:nvSpPr>
        <p:spPr bwMode="auto">
          <a:xfrm>
            <a:off x="0" y="18935700"/>
            <a:ext cx="10358438" cy="1082186"/>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smtClean="0">
                <a:solidFill>
                  <a:schemeClr val="bg1"/>
                </a:solidFill>
                <a:latin typeface="+mj-lt"/>
              </a:rPr>
              <a:t>Method</a:t>
            </a:r>
            <a:endParaRPr lang="en-US" sz="5700" b="1" dirty="0">
              <a:solidFill>
                <a:schemeClr val="bg1"/>
              </a:solidFill>
              <a:latin typeface="+mj-lt"/>
            </a:endParaRPr>
          </a:p>
        </p:txBody>
      </p:sp>
      <p:sp>
        <p:nvSpPr>
          <p:cNvPr id="2054" name="Rectangle 9"/>
          <p:cNvSpPr>
            <a:spLocks noChangeArrowheads="1"/>
          </p:cNvSpPr>
          <p:nvPr/>
        </p:nvSpPr>
        <p:spPr bwMode="auto">
          <a:xfrm>
            <a:off x="11198225" y="4343399"/>
            <a:ext cx="21470938" cy="1105107"/>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Results</a:t>
            </a:r>
          </a:p>
        </p:txBody>
      </p:sp>
      <p:sp>
        <p:nvSpPr>
          <p:cNvPr id="2055" name="Rectangle 16"/>
          <p:cNvSpPr>
            <a:spLocks noChangeArrowheads="1"/>
          </p:cNvSpPr>
          <p:nvPr/>
        </p:nvSpPr>
        <p:spPr bwMode="auto">
          <a:xfrm>
            <a:off x="11198225" y="25364508"/>
            <a:ext cx="21470936" cy="1076891"/>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Discussion</a:t>
            </a:r>
          </a:p>
        </p:txBody>
      </p:sp>
      <p:sp>
        <p:nvSpPr>
          <p:cNvPr id="2057" name="Rectangle 18"/>
          <p:cNvSpPr>
            <a:spLocks noChangeArrowheads="1"/>
          </p:cNvSpPr>
          <p:nvPr/>
        </p:nvSpPr>
        <p:spPr bwMode="auto">
          <a:xfrm>
            <a:off x="33532763" y="20764500"/>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References</a:t>
            </a:r>
          </a:p>
        </p:txBody>
      </p:sp>
      <p:sp>
        <p:nvSpPr>
          <p:cNvPr id="2062" name="Text Box 402"/>
          <p:cNvSpPr txBox="1">
            <a:spLocks noChangeArrowheads="1"/>
          </p:cNvSpPr>
          <p:nvPr/>
        </p:nvSpPr>
        <p:spPr bwMode="auto">
          <a:xfrm>
            <a:off x="711200" y="5715000"/>
            <a:ext cx="9448800" cy="12741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b="1" dirty="0">
                <a:solidFill>
                  <a:srgbClr val="393939"/>
                </a:solidFill>
                <a:latin typeface="Gill Sans" charset="0"/>
                <a:ea typeface="Gill Sans" charset="0"/>
                <a:cs typeface="Gill Sans" charset="0"/>
              </a:rPr>
              <a:t>HOMER Energy is a world leader in accurately modeling microgrid optimization. </a:t>
            </a:r>
            <a:r>
              <a:rPr lang="en-US" sz="4200" dirty="0">
                <a:solidFill>
                  <a:srgbClr val="393939"/>
                </a:solidFill>
                <a:latin typeface="Gill Sans" charset="0"/>
                <a:ea typeface="Gill Sans" charset="0"/>
                <a:cs typeface="Gill Sans" charset="0"/>
              </a:rPr>
              <a:t>The HOMER (Hybrid Optimization of Multiple Energy Resources) software allows users to understand how to build cost effective and reliable microgrids that combine traditionally generated and renewable power, storage, and load management. </a:t>
            </a:r>
          </a:p>
          <a:p>
            <a:pPr eaLnBrk="1" hangingPunct="1">
              <a:spcBef>
                <a:spcPct val="50000"/>
              </a:spcBef>
            </a:pPr>
            <a:r>
              <a:rPr lang="en-US" sz="4200" b="1" dirty="0" smtClean="0">
                <a:solidFill>
                  <a:srgbClr val="393939"/>
                </a:solidFill>
                <a:latin typeface="Gill Sans" charset="0"/>
                <a:ea typeface="Gill Sans" charset="0"/>
                <a:cs typeface="Gill Sans" charset="0"/>
              </a:rPr>
              <a:t>The </a:t>
            </a:r>
            <a:r>
              <a:rPr lang="en-US" sz="4200" b="1" dirty="0">
                <a:solidFill>
                  <a:srgbClr val="393939"/>
                </a:solidFill>
                <a:latin typeface="Gill Sans" charset="0"/>
                <a:ea typeface="Gill Sans" charset="0"/>
                <a:cs typeface="Gill Sans" charset="0"/>
              </a:rPr>
              <a:t>objective of this study </a:t>
            </a:r>
            <a:r>
              <a:rPr lang="en-US" sz="4200" b="1" dirty="0" smtClean="0">
                <a:solidFill>
                  <a:srgbClr val="393939"/>
                </a:solidFill>
                <a:latin typeface="Gill Sans" charset="0"/>
                <a:ea typeface="Gill Sans" charset="0"/>
                <a:cs typeface="Gill Sans" charset="0"/>
              </a:rPr>
              <a:t>was to </a:t>
            </a:r>
            <a:r>
              <a:rPr lang="en-US" sz="4200" b="1" dirty="0">
                <a:solidFill>
                  <a:srgbClr val="393939"/>
                </a:solidFill>
                <a:latin typeface="Gill Sans" charset="0"/>
                <a:ea typeface="Gill Sans" charset="0"/>
                <a:cs typeface="Gill Sans" charset="0"/>
              </a:rPr>
              <a:t>extract structure and meaning from HOMER Energy's collection of user software simulations. </a:t>
            </a:r>
            <a:r>
              <a:rPr lang="en-US" sz="4200" dirty="0">
                <a:solidFill>
                  <a:srgbClr val="393939"/>
                </a:solidFill>
                <a:latin typeface="Gill Sans" charset="0"/>
                <a:ea typeface="Gill Sans" charset="0"/>
                <a:cs typeface="Gill Sans" charset="0"/>
              </a:rPr>
              <a:t>By being able to segment its customer base, HOMER can enhance the market access branch of its business model by providing its vendor partners with more reliable information related to the microgrid consumer market. </a:t>
            </a:r>
          </a:p>
        </p:txBody>
      </p:sp>
      <p:sp>
        <p:nvSpPr>
          <p:cNvPr id="2063" name="Text Box 403"/>
          <p:cNvSpPr txBox="1">
            <a:spLocks noChangeArrowheads="1"/>
          </p:cNvSpPr>
          <p:nvPr/>
        </p:nvSpPr>
        <p:spPr bwMode="auto">
          <a:xfrm>
            <a:off x="711200" y="20345400"/>
            <a:ext cx="9647238" cy="120956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dirty="0">
                <a:solidFill>
                  <a:srgbClr val="393939"/>
                </a:solidFill>
                <a:latin typeface="Gill Sans" pitchFamily="34" charset="0"/>
              </a:rPr>
              <a:t>Because HOMER does not </a:t>
            </a:r>
            <a:r>
              <a:rPr lang="en-US" sz="4200" dirty="0" smtClean="0">
                <a:solidFill>
                  <a:srgbClr val="393939"/>
                </a:solidFill>
                <a:latin typeface="Gill Sans" pitchFamily="34" charset="0"/>
              </a:rPr>
              <a:t>track </a:t>
            </a:r>
            <a:r>
              <a:rPr lang="en-US" sz="4200" dirty="0">
                <a:solidFill>
                  <a:srgbClr val="393939"/>
                </a:solidFill>
                <a:latin typeface="Gill Sans" pitchFamily="34" charset="0"/>
              </a:rPr>
              <a:t>which of its software users have become microgrid implementers, </a:t>
            </a:r>
            <a:r>
              <a:rPr lang="en-US" sz="4200" b="1" dirty="0" smtClean="0">
                <a:solidFill>
                  <a:srgbClr val="393939"/>
                </a:solidFill>
                <a:latin typeface="Gill Sans" pitchFamily="34" charset="0"/>
              </a:rPr>
              <a:t>k-modes </a:t>
            </a:r>
            <a:r>
              <a:rPr lang="en-US" sz="4200" b="1" dirty="0" smtClean="0">
                <a:solidFill>
                  <a:srgbClr val="393939"/>
                </a:solidFill>
                <a:latin typeface="Gill Sans" pitchFamily="34" charset="0"/>
              </a:rPr>
              <a:t>clustering </a:t>
            </a:r>
            <a:r>
              <a:rPr lang="en-US" sz="4200" dirty="0" smtClean="0">
                <a:solidFill>
                  <a:srgbClr val="393939"/>
                </a:solidFill>
                <a:latin typeface="Gill Sans" pitchFamily="34" charset="0"/>
              </a:rPr>
              <a:t>was used to </a:t>
            </a:r>
            <a:r>
              <a:rPr lang="en-US" sz="4200" dirty="0">
                <a:solidFill>
                  <a:srgbClr val="393939"/>
                </a:solidFill>
                <a:latin typeface="Gill Sans" pitchFamily="34" charset="0"/>
              </a:rPr>
              <a:t>model the underlying structure of the data. </a:t>
            </a:r>
            <a:r>
              <a:rPr lang="en-US" sz="4200" dirty="0" smtClean="0">
                <a:solidFill>
                  <a:srgbClr val="393939"/>
                </a:solidFill>
                <a:latin typeface="Gill Sans" pitchFamily="34" charset="0"/>
              </a:rPr>
              <a:t>K-modes </a:t>
            </a:r>
            <a:r>
              <a:rPr lang="en-US" sz="4200" dirty="0">
                <a:solidFill>
                  <a:srgbClr val="393939"/>
                </a:solidFill>
                <a:latin typeface="Gill Sans" pitchFamily="34" charset="0"/>
              </a:rPr>
              <a:t>is an extension of </a:t>
            </a:r>
            <a:r>
              <a:rPr lang="en-US" sz="4200" dirty="0" smtClean="0">
                <a:solidFill>
                  <a:srgbClr val="393939"/>
                </a:solidFill>
                <a:latin typeface="Gill Sans" pitchFamily="34" charset="0"/>
              </a:rPr>
              <a:t>the popular k-means algorithm, </a:t>
            </a:r>
            <a:r>
              <a:rPr lang="en-US" sz="4200" dirty="0">
                <a:solidFill>
                  <a:srgbClr val="393939"/>
                </a:solidFill>
                <a:latin typeface="Gill Sans" pitchFamily="34" charset="0"/>
              </a:rPr>
              <a:t>however, instead of calculating distance, it quantifies the total number of mismatched categories between two objects: the </a:t>
            </a:r>
            <a:r>
              <a:rPr lang="en-US" sz="4200" dirty="0" smtClean="0">
                <a:solidFill>
                  <a:srgbClr val="393939"/>
                </a:solidFill>
                <a:latin typeface="Gill Sans" pitchFamily="34" charset="0"/>
              </a:rPr>
              <a:t>smaller </a:t>
            </a:r>
            <a:r>
              <a:rPr lang="en-US" sz="4200" dirty="0">
                <a:solidFill>
                  <a:srgbClr val="393939"/>
                </a:solidFill>
                <a:latin typeface="Gill Sans" pitchFamily="34" charset="0"/>
              </a:rPr>
              <a:t>the number, the more similar the two objects. In addition, </a:t>
            </a:r>
            <a:r>
              <a:rPr lang="en-US" sz="4200" dirty="0" smtClean="0">
                <a:solidFill>
                  <a:srgbClr val="393939"/>
                </a:solidFill>
                <a:latin typeface="Gill Sans" pitchFamily="34" charset="0"/>
              </a:rPr>
              <a:t>k-modes </a:t>
            </a:r>
            <a:r>
              <a:rPr lang="en-US" sz="4200" dirty="0">
                <a:solidFill>
                  <a:srgbClr val="393939"/>
                </a:solidFill>
                <a:latin typeface="Gill Sans" pitchFamily="34" charset="0"/>
              </a:rPr>
              <a:t>uses modes instead of means, in which the mode is a vector of elements that minimizes the dissimilarities between the vector and an individual data point</a:t>
            </a:r>
            <a:r>
              <a:rPr lang="en-US" sz="4200" dirty="0" smtClean="0">
                <a:solidFill>
                  <a:srgbClr val="393939"/>
                </a:solidFill>
                <a:latin typeface="Gill Sans" pitchFamily="34" charset="0"/>
              </a:rPr>
              <a:t>.</a:t>
            </a:r>
          </a:p>
          <a:p>
            <a:pPr eaLnBrk="1" hangingPunct="1">
              <a:spcBef>
                <a:spcPct val="50000"/>
              </a:spcBef>
            </a:pPr>
            <a:r>
              <a:rPr lang="en-US" sz="4200" dirty="0">
                <a:solidFill>
                  <a:srgbClr val="393939"/>
                </a:solidFill>
                <a:latin typeface="Gill Sans" pitchFamily="34" charset="0"/>
              </a:rPr>
              <a:t>The number of clusters was determined based on an evaluation of silhouette scores, resulting in k=4. </a:t>
            </a:r>
          </a:p>
        </p:txBody>
      </p:sp>
      <p:sp>
        <p:nvSpPr>
          <p:cNvPr id="2066" name="Text Box 406"/>
          <p:cNvSpPr txBox="1">
            <a:spLocks noChangeArrowheads="1"/>
          </p:cNvSpPr>
          <p:nvPr/>
        </p:nvSpPr>
        <p:spPr bwMode="auto">
          <a:xfrm>
            <a:off x="11198226" y="5715000"/>
            <a:ext cx="8760308" cy="40511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dirty="0" smtClean="0">
                <a:solidFill>
                  <a:srgbClr val="393939"/>
                </a:solidFill>
                <a:latin typeface="Gill Sans" pitchFamily="34" charset="0"/>
              </a:rPr>
              <a:t>After clustering, </a:t>
            </a:r>
            <a:r>
              <a:rPr lang="en-US" sz="4200" dirty="0">
                <a:solidFill>
                  <a:srgbClr val="393939"/>
                </a:solidFill>
                <a:latin typeface="Gill Sans" pitchFamily="34" charset="0"/>
              </a:rPr>
              <a:t>the </a:t>
            </a:r>
            <a:r>
              <a:rPr lang="en-US" sz="4200" dirty="0" smtClean="0">
                <a:solidFill>
                  <a:srgbClr val="393939"/>
                </a:solidFill>
                <a:latin typeface="Gill Sans" pitchFamily="34" charset="0"/>
              </a:rPr>
              <a:t>number </a:t>
            </a:r>
            <a:r>
              <a:rPr lang="en-US" sz="4200" dirty="0">
                <a:solidFill>
                  <a:srgbClr val="393939"/>
                </a:solidFill>
                <a:latin typeface="Gill Sans" pitchFamily="34" charset="0"/>
              </a:rPr>
              <a:t>of simulations </a:t>
            </a:r>
            <a:r>
              <a:rPr lang="en-US" sz="4200" dirty="0" smtClean="0">
                <a:solidFill>
                  <a:srgbClr val="393939"/>
                </a:solidFill>
                <a:latin typeface="Gill Sans" pitchFamily="34" charset="0"/>
              </a:rPr>
              <a:t>are </a:t>
            </a:r>
            <a:r>
              <a:rPr lang="en-US" sz="4200" dirty="0">
                <a:solidFill>
                  <a:srgbClr val="393939"/>
                </a:solidFill>
                <a:latin typeface="Gill Sans" pitchFamily="34" charset="0"/>
              </a:rPr>
              <a:t>well </a:t>
            </a:r>
            <a:r>
              <a:rPr lang="en-US" sz="4200" dirty="0" smtClean="0">
                <a:solidFill>
                  <a:srgbClr val="393939"/>
                </a:solidFill>
                <a:latin typeface="Gill Sans" pitchFamily="34" charset="0"/>
              </a:rPr>
              <a:t>distributed, with each </a:t>
            </a:r>
            <a:r>
              <a:rPr lang="en-US" sz="4200" dirty="0">
                <a:solidFill>
                  <a:srgbClr val="393939"/>
                </a:solidFill>
                <a:latin typeface="Gill Sans" pitchFamily="34" charset="0"/>
              </a:rPr>
              <a:t>cluster </a:t>
            </a:r>
            <a:r>
              <a:rPr lang="en-US" sz="4200" dirty="0" smtClean="0">
                <a:solidFill>
                  <a:srgbClr val="393939"/>
                </a:solidFill>
                <a:latin typeface="Gill Sans" pitchFamily="34" charset="0"/>
              </a:rPr>
              <a:t>having distinct characteristics, including a </a:t>
            </a:r>
            <a:r>
              <a:rPr lang="en-US" sz="4200" dirty="0">
                <a:solidFill>
                  <a:srgbClr val="393939"/>
                </a:solidFill>
                <a:latin typeface="Gill Sans" pitchFamily="34" charset="0"/>
              </a:rPr>
              <a:t>majority user </a:t>
            </a:r>
            <a:r>
              <a:rPr lang="en-US" sz="4200" dirty="0" smtClean="0">
                <a:solidFill>
                  <a:srgbClr val="393939"/>
                </a:solidFill>
                <a:latin typeface="Gill Sans" pitchFamily="34" charset="0"/>
              </a:rPr>
              <a:t>role (right) and propensity to model specific energy hardware.</a:t>
            </a:r>
            <a:endParaRPr lang="en-US" sz="3400" dirty="0">
              <a:solidFill>
                <a:srgbClr val="393939"/>
              </a:solidFill>
              <a:latin typeface="Gill Sans" pitchFamily="34" charset="0"/>
            </a:endParaRPr>
          </a:p>
        </p:txBody>
      </p:sp>
      <p:sp>
        <p:nvSpPr>
          <p:cNvPr id="2080" name="Text Box 764"/>
          <p:cNvSpPr txBox="1">
            <a:spLocks noChangeArrowheads="1"/>
          </p:cNvSpPr>
          <p:nvPr/>
        </p:nvSpPr>
        <p:spPr bwMode="auto">
          <a:xfrm>
            <a:off x="33668172" y="22174200"/>
            <a:ext cx="9753600" cy="56669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lang="en-US" sz="4200" dirty="0" smtClean="0">
                <a:solidFill>
                  <a:srgbClr val="393939"/>
                </a:solidFill>
                <a:latin typeface="Gill Sans" pitchFamily="34" charset="0"/>
              </a:rPr>
              <a:t>Huang, </a:t>
            </a:r>
            <a:r>
              <a:rPr lang="en-US" sz="4200" dirty="0" err="1" smtClean="0">
                <a:solidFill>
                  <a:srgbClr val="393939"/>
                </a:solidFill>
                <a:latin typeface="Gill Sans" pitchFamily="34" charset="0"/>
              </a:rPr>
              <a:t>Zhexue</a:t>
            </a:r>
            <a:r>
              <a:rPr lang="en-US" sz="4200" dirty="0" smtClean="0">
                <a:solidFill>
                  <a:srgbClr val="393939"/>
                </a:solidFill>
                <a:latin typeface="Gill Sans" pitchFamily="34" charset="0"/>
              </a:rPr>
              <a:t>. “Extensions </a:t>
            </a:r>
            <a:r>
              <a:rPr lang="en-US" sz="4200" dirty="0">
                <a:solidFill>
                  <a:srgbClr val="393939"/>
                </a:solidFill>
                <a:latin typeface="Gill Sans" pitchFamily="34" charset="0"/>
              </a:rPr>
              <a:t>to the k-Means Algorithm for Clustering Large Data Sets with Categorical </a:t>
            </a:r>
            <a:r>
              <a:rPr lang="en-US" sz="4200" dirty="0" smtClean="0">
                <a:solidFill>
                  <a:srgbClr val="393939"/>
                </a:solidFill>
                <a:latin typeface="Gill Sans" pitchFamily="34" charset="0"/>
              </a:rPr>
              <a:t>Values.” </a:t>
            </a:r>
            <a:r>
              <a:rPr lang="en-US" sz="4200" i="1" dirty="0" smtClean="0">
                <a:solidFill>
                  <a:srgbClr val="393939"/>
                </a:solidFill>
                <a:latin typeface="Gill Sans" pitchFamily="34" charset="0"/>
              </a:rPr>
              <a:t>Data Mining and Knowledge Discovery </a:t>
            </a:r>
            <a:r>
              <a:rPr lang="en-US" sz="4200" dirty="0" smtClean="0">
                <a:solidFill>
                  <a:srgbClr val="393939"/>
                </a:solidFill>
                <a:latin typeface="Gill Sans" pitchFamily="34" charset="0"/>
              </a:rPr>
              <a:t>Volume 2. Issue 3 (1998): 283-304.</a:t>
            </a:r>
          </a:p>
          <a:p>
            <a:pPr marL="0" marR="0" lvl="0" indent="0" defTabSz="914400" eaLnBrk="1" fontAlgn="auto" latinLnBrk="0" hangingPunct="1">
              <a:lnSpc>
                <a:spcPct val="100000"/>
              </a:lnSpc>
              <a:spcBef>
                <a:spcPct val="50000"/>
              </a:spcBef>
              <a:spcAft>
                <a:spcPts val="0"/>
              </a:spcAft>
              <a:buClrTx/>
              <a:buSzTx/>
              <a:buFontTx/>
              <a:buNone/>
              <a:tabLst/>
              <a:defRPr/>
            </a:pPr>
            <a:r>
              <a:rPr lang="en-US" sz="4200" dirty="0">
                <a:solidFill>
                  <a:srgbClr val="393939"/>
                </a:solidFill>
                <a:latin typeface="Gill Sans" pitchFamily="34" charset="0"/>
              </a:rPr>
              <a:t>d</a:t>
            </a:r>
            <a:r>
              <a:rPr lang="en-US" sz="4200" dirty="0" smtClean="0">
                <a:solidFill>
                  <a:srgbClr val="393939"/>
                </a:solidFill>
                <a:latin typeface="Gill Sans" pitchFamily="34" charset="0"/>
              </a:rPr>
              <a:t>e </a:t>
            </a:r>
            <a:r>
              <a:rPr lang="en-US" sz="4200" dirty="0" err="1" smtClean="0">
                <a:solidFill>
                  <a:srgbClr val="393939"/>
                </a:solidFill>
                <a:latin typeface="Gill Sans" pitchFamily="34" charset="0"/>
              </a:rPr>
              <a:t>Vos</a:t>
            </a:r>
            <a:r>
              <a:rPr lang="en-US" sz="4200" dirty="0" smtClean="0">
                <a:solidFill>
                  <a:srgbClr val="393939"/>
                </a:solidFill>
                <a:latin typeface="Gill Sans" pitchFamily="34" charset="0"/>
              </a:rPr>
              <a:t>, Nico (2016). </a:t>
            </a:r>
            <a:r>
              <a:rPr lang="en-US" sz="4200" dirty="0" err="1" smtClean="0">
                <a:solidFill>
                  <a:srgbClr val="393939"/>
                </a:solidFill>
                <a:latin typeface="Gill Sans" pitchFamily="34" charset="0"/>
              </a:rPr>
              <a:t>kmodes</a:t>
            </a:r>
            <a:r>
              <a:rPr lang="en-US" sz="4200" dirty="0" smtClean="0">
                <a:solidFill>
                  <a:srgbClr val="393939"/>
                </a:solidFill>
                <a:latin typeface="Gill Sans" pitchFamily="34" charset="0"/>
              </a:rPr>
              <a:t> (Version 0.7) [software]. License: MIT. Retrieved from  https</a:t>
            </a:r>
            <a:r>
              <a:rPr lang="en-US" sz="4200" dirty="0">
                <a:solidFill>
                  <a:srgbClr val="393939"/>
                </a:solidFill>
                <a:latin typeface="Gill Sans" pitchFamily="34" charset="0"/>
              </a:rPr>
              <a:t>://</a:t>
            </a:r>
            <a:r>
              <a:rPr lang="en-US" sz="4200" dirty="0" err="1" smtClean="0">
                <a:solidFill>
                  <a:srgbClr val="393939"/>
                </a:solidFill>
                <a:latin typeface="Gill Sans" pitchFamily="34" charset="0"/>
              </a:rPr>
              <a:t>github.com</a:t>
            </a:r>
            <a:r>
              <a:rPr lang="en-US" sz="4200" dirty="0" smtClean="0">
                <a:solidFill>
                  <a:srgbClr val="393939"/>
                </a:solidFill>
                <a:latin typeface="Gill Sans" pitchFamily="34" charset="0"/>
              </a:rPr>
              <a:t>/</a:t>
            </a:r>
            <a:r>
              <a:rPr lang="en-US" sz="4200" dirty="0" err="1" smtClean="0">
                <a:solidFill>
                  <a:srgbClr val="393939"/>
                </a:solidFill>
                <a:latin typeface="Gill Sans" pitchFamily="34" charset="0"/>
              </a:rPr>
              <a:t>nicodv</a:t>
            </a:r>
            <a:r>
              <a:rPr lang="en-US" sz="4200" dirty="0" smtClean="0">
                <a:solidFill>
                  <a:srgbClr val="393939"/>
                </a:solidFill>
                <a:latin typeface="Gill Sans" pitchFamily="34" charset="0"/>
              </a:rPr>
              <a:t>/</a:t>
            </a:r>
            <a:r>
              <a:rPr lang="en-US" sz="4200" dirty="0" err="1" smtClean="0">
                <a:solidFill>
                  <a:srgbClr val="393939"/>
                </a:solidFill>
                <a:latin typeface="Gill Sans" pitchFamily="34" charset="0"/>
              </a:rPr>
              <a:t>kmodes</a:t>
            </a:r>
            <a:endParaRPr lang="en-US" sz="4200" dirty="0">
              <a:solidFill>
                <a:srgbClr val="393939"/>
              </a:solidFill>
              <a:latin typeface="Gill Sans" pitchFamily="34" charset="0"/>
            </a:endParaRPr>
          </a:p>
        </p:txBody>
      </p:sp>
      <p:pic>
        <p:nvPicPr>
          <p:cNvPr id="3" name="Picture 2" descr="galvanize-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602942"/>
            <a:ext cx="1524000" cy="2826058"/>
          </a:xfrm>
          <a:prstGeom prst="rect">
            <a:avLst/>
          </a:prstGeom>
        </p:spPr>
      </p:pic>
      <p:sp>
        <p:nvSpPr>
          <p:cNvPr id="379" name="Text Box 764"/>
          <p:cNvSpPr txBox="1">
            <a:spLocks noChangeArrowheads="1"/>
          </p:cNvSpPr>
          <p:nvPr/>
        </p:nvSpPr>
        <p:spPr bwMode="auto">
          <a:xfrm>
            <a:off x="16874314" y="26870998"/>
            <a:ext cx="8079849" cy="50206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marL="571500" indent="-571500" eaLnBrk="1" hangingPunct="1">
              <a:spcBef>
                <a:spcPct val="50000"/>
              </a:spcBef>
              <a:buFont typeface="Arial" charset="0"/>
              <a:buChar char="•"/>
            </a:pPr>
            <a:r>
              <a:rPr lang="en-US" sz="4200" dirty="0" smtClean="0">
                <a:solidFill>
                  <a:srgbClr val="484848"/>
                </a:solidFill>
                <a:latin typeface="Gill Sans" charset="0"/>
                <a:ea typeface="Gill Sans" charset="0"/>
                <a:cs typeface="Gill Sans" charset="0"/>
              </a:rPr>
              <a:t>Review </a:t>
            </a:r>
            <a:r>
              <a:rPr lang="en-US" sz="4200" b="1" dirty="0" smtClean="0">
                <a:solidFill>
                  <a:srgbClr val="484848"/>
                </a:solidFill>
                <a:latin typeface="Gill Sans" charset="0"/>
                <a:ea typeface="Gill Sans" charset="0"/>
                <a:cs typeface="Gill Sans" charset="0"/>
              </a:rPr>
              <a:t>feature selection </a:t>
            </a:r>
            <a:r>
              <a:rPr lang="en-US" sz="4200" dirty="0" smtClean="0">
                <a:solidFill>
                  <a:srgbClr val="484848"/>
                </a:solidFill>
                <a:latin typeface="Gill Sans" charset="0"/>
                <a:ea typeface="Gill Sans" charset="0"/>
                <a:cs typeface="Gill Sans" charset="0"/>
              </a:rPr>
              <a:t>and explore graph theory to model pairwise relationships between observations.</a:t>
            </a:r>
          </a:p>
          <a:p>
            <a:pPr marL="571500" indent="-571500" eaLnBrk="1" hangingPunct="1">
              <a:spcBef>
                <a:spcPct val="50000"/>
              </a:spcBef>
              <a:buFont typeface="Arial" charset="0"/>
              <a:buChar char="•"/>
            </a:pPr>
            <a:r>
              <a:rPr lang="en-US" sz="4200" dirty="0" smtClean="0">
                <a:solidFill>
                  <a:srgbClr val="393939"/>
                </a:solidFill>
                <a:latin typeface="Gill Sans" charset="0"/>
                <a:ea typeface="Gill Sans" charset="0"/>
                <a:cs typeface="Gill Sans" charset="0"/>
              </a:rPr>
              <a:t>Incorporate </a:t>
            </a:r>
            <a:r>
              <a:rPr lang="en-US" sz="4200" b="1" dirty="0" smtClean="0">
                <a:solidFill>
                  <a:srgbClr val="393939"/>
                </a:solidFill>
                <a:latin typeface="Gill Sans" charset="0"/>
                <a:ea typeface="Gill Sans" charset="0"/>
                <a:cs typeface="Gill Sans" charset="0"/>
              </a:rPr>
              <a:t>time series </a:t>
            </a:r>
            <a:r>
              <a:rPr lang="en-US" sz="4200" dirty="0" smtClean="0">
                <a:solidFill>
                  <a:srgbClr val="393939"/>
                </a:solidFill>
                <a:latin typeface="Gill Sans" charset="0"/>
                <a:ea typeface="Gill Sans" charset="0"/>
                <a:cs typeface="Gill Sans" charset="0"/>
              </a:rPr>
              <a:t>analysis to </a:t>
            </a:r>
            <a:r>
              <a:rPr lang="en-US" sz="4200" dirty="0">
                <a:solidFill>
                  <a:srgbClr val="393939"/>
                </a:solidFill>
                <a:latin typeface="Gill Sans" charset="0"/>
                <a:ea typeface="Gill Sans" charset="0"/>
                <a:cs typeface="Gill Sans" charset="0"/>
              </a:rPr>
              <a:t>better understand the relevancy </a:t>
            </a:r>
            <a:r>
              <a:rPr lang="en-US" sz="4200" dirty="0" smtClean="0">
                <a:solidFill>
                  <a:srgbClr val="393939"/>
                </a:solidFill>
                <a:latin typeface="Gill Sans" charset="0"/>
                <a:ea typeface="Gill Sans" charset="0"/>
                <a:cs typeface="Gill Sans" charset="0"/>
              </a:rPr>
              <a:t>of </a:t>
            </a:r>
            <a:r>
              <a:rPr lang="en-US" sz="4200" dirty="0">
                <a:solidFill>
                  <a:srgbClr val="393939"/>
                </a:solidFill>
                <a:latin typeface="Gill Sans" charset="0"/>
                <a:ea typeface="Gill Sans" charset="0"/>
                <a:cs typeface="Gill Sans" charset="0"/>
              </a:rPr>
              <a:t>simulations</a:t>
            </a:r>
            <a:r>
              <a:rPr lang="en-US" sz="4200" dirty="0" smtClean="0">
                <a:solidFill>
                  <a:srgbClr val="393939"/>
                </a:solidFill>
                <a:latin typeface="Gill Sans" charset="0"/>
                <a:ea typeface="Gill Sans" charset="0"/>
                <a:cs typeface="Gill Sans" charset="0"/>
              </a:rPr>
              <a:t>.</a:t>
            </a:r>
          </a:p>
        </p:txBody>
      </p:sp>
      <p:sp>
        <p:nvSpPr>
          <p:cNvPr id="5" name="TextBox 4"/>
          <p:cNvSpPr txBox="1"/>
          <p:nvPr/>
        </p:nvSpPr>
        <p:spPr>
          <a:xfrm>
            <a:off x="34367337" y="28284777"/>
            <a:ext cx="7999863" cy="3947823"/>
          </a:xfrm>
          <a:prstGeom prst="rect">
            <a:avLst/>
          </a:prstGeom>
          <a:noFill/>
          <a:ln>
            <a:solidFill>
              <a:schemeClr val="tx1">
                <a:lumMod val="50000"/>
                <a:lumOff val="50000"/>
              </a:schemeClr>
            </a:solidFill>
          </a:ln>
        </p:spPr>
        <p:txBody>
          <a:bodyPr wrap="square" rtlCol="0">
            <a:noAutofit/>
          </a:bodyPr>
          <a:lstStyle/>
          <a:p>
            <a:endParaRPr lang="en-US"/>
          </a:p>
        </p:txBody>
      </p:sp>
      <p:sp>
        <p:nvSpPr>
          <p:cNvPr id="6" name="TextBox 5"/>
          <p:cNvSpPr txBox="1"/>
          <p:nvPr/>
        </p:nvSpPr>
        <p:spPr>
          <a:xfrm>
            <a:off x="34671001" y="28498799"/>
            <a:ext cx="7373846" cy="738664"/>
          </a:xfrm>
          <a:prstGeom prst="rect">
            <a:avLst/>
          </a:prstGeom>
          <a:noFill/>
        </p:spPr>
        <p:txBody>
          <a:bodyPr wrap="square" rtlCol="0">
            <a:spAutoFit/>
          </a:bodyPr>
          <a:lstStyle/>
          <a:p>
            <a:pPr algn="ctr"/>
            <a:r>
              <a:rPr lang="en-US" sz="4200" b="1" dirty="0" smtClean="0">
                <a:solidFill>
                  <a:srgbClr val="484848"/>
                </a:solidFill>
                <a:latin typeface="Gill Sans" charset="0"/>
                <a:ea typeface="Gill Sans" charset="0"/>
                <a:cs typeface="Gill Sans" charset="0"/>
              </a:rPr>
              <a:t>Contact Information:</a:t>
            </a:r>
            <a:endParaRPr lang="en-US" sz="4200" b="1" dirty="0">
              <a:solidFill>
                <a:srgbClr val="484848"/>
              </a:solidFill>
              <a:latin typeface="Gill Sans" charset="0"/>
              <a:ea typeface="Gill Sans" charset="0"/>
              <a:cs typeface="Gill Sans" charset="0"/>
            </a:endParaRPr>
          </a:p>
        </p:txBody>
      </p:sp>
      <p:sp>
        <p:nvSpPr>
          <p:cNvPr id="383" name="Rectangle 9"/>
          <p:cNvSpPr>
            <a:spLocks noChangeArrowheads="1"/>
          </p:cNvSpPr>
          <p:nvPr/>
        </p:nvSpPr>
        <p:spPr bwMode="auto">
          <a:xfrm>
            <a:off x="33575321" y="4343554"/>
            <a:ext cx="10315879" cy="1104952"/>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smtClean="0">
                <a:solidFill>
                  <a:srgbClr val="FFFFFF"/>
                </a:solidFill>
                <a:latin typeface="+mj-lt"/>
              </a:rPr>
              <a:t>Cluster Profiles</a:t>
            </a:r>
            <a:endParaRPr lang="en-US" sz="5700" b="1" dirty="0">
              <a:solidFill>
                <a:srgbClr val="FFFFFF"/>
              </a:solidFill>
              <a:latin typeface="+mj-l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29112" y="10473511"/>
            <a:ext cx="1433830" cy="143383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48832" y="11949235"/>
            <a:ext cx="1433830" cy="143383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27909" y="11976600"/>
            <a:ext cx="1433830" cy="143383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78668" y="10515405"/>
            <a:ext cx="1433830" cy="143383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016141" y="10575390"/>
            <a:ext cx="1433830" cy="143383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677869" y="14258384"/>
            <a:ext cx="1433830" cy="1433830"/>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549940" y="6234344"/>
            <a:ext cx="1433830" cy="1433830"/>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94160" y="11976600"/>
            <a:ext cx="1433830" cy="1433830"/>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798306" y="6259459"/>
            <a:ext cx="1433830" cy="1433830"/>
          </a:xfrm>
          <a:prstGeom prst="rect">
            <a:avLst/>
          </a:prstGeom>
        </p:spPr>
      </p:pic>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678668" y="8352319"/>
            <a:ext cx="1433830" cy="1433830"/>
          </a:xfrm>
          <a:prstGeom prst="rect">
            <a:avLst/>
          </a:prstGeom>
        </p:spPr>
      </p:pic>
      <p:pic>
        <p:nvPicPr>
          <p:cNvPr id="399" name="Picture 3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053890" y="8409170"/>
            <a:ext cx="1433830" cy="1433830"/>
          </a:xfrm>
          <a:prstGeom prst="rect">
            <a:avLst/>
          </a:prstGeom>
        </p:spPr>
      </p:pic>
      <p:pic>
        <p:nvPicPr>
          <p:cNvPr id="400" name="Picture 39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29112" y="8297770"/>
            <a:ext cx="1433830" cy="1433830"/>
          </a:xfrm>
          <a:prstGeom prst="rect">
            <a:avLst/>
          </a:prstGeom>
        </p:spPr>
      </p:pic>
      <p:pic>
        <p:nvPicPr>
          <p:cNvPr id="19" name="Picture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097658" y="6261062"/>
            <a:ext cx="1502904" cy="1502904"/>
          </a:xfrm>
          <a:prstGeom prst="rect">
            <a:avLst/>
          </a:prstGeom>
        </p:spPr>
      </p:pic>
      <p:pic>
        <p:nvPicPr>
          <p:cNvPr id="403" name="Picture 40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097658" y="14258384"/>
            <a:ext cx="1512797" cy="1512797"/>
          </a:xfrm>
          <a:prstGeom prst="rect">
            <a:avLst/>
          </a:prstGeom>
        </p:spPr>
      </p:pic>
      <p:pic>
        <p:nvPicPr>
          <p:cNvPr id="404" name="Picture 40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458257" y="14179444"/>
            <a:ext cx="1433830" cy="1433830"/>
          </a:xfrm>
          <a:prstGeom prst="rect">
            <a:avLst/>
          </a:prstGeom>
        </p:spPr>
      </p:pic>
      <p:sp>
        <p:nvSpPr>
          <p:cNvPr id="26" name="TextBox 25"/>
          <p:cNvSpPr txBox="1"/>
          <p:nvPr/>
        </p:nvSpPr>
        <p:spPr>
          <a:xfrm>
            <a:off x="33145721" y="6189363"/>
            <a:ext cx="4857537" cy="1384995"/>
          </a:xfrm>
          <a:prstGeom prst="rect">
            <a:avLst/>
          </a:prstGeom>
          <a:noFill/>
        </p:spPr>
        <p:txBody>
          <a:bodyPr wrap="square" rtlCol="0" anchor="ctr">
            <a:spAutoFit/>
          </a:bodyPr>
          <a:lstStyle>
            <a:defPPr>
              <a:defRPr lang="en-US"/>
            </a:defPPr>
            <a:lvl1pPr algn="r">
              <a:defRPr sz="3200" b="1">
                <a:solidFill>
                  <a:srgbClr val="393939"/>
                </a:solidFill>
                <a:latin typeface="Gill Sans" charset="0"/>
                <a:ea typeface="Gill Sans" charset="0"/>
                <a:cs typeface="Gill Sans" charset="0"/>
              </a:defRPr>
            </a:lvl1pPr>
          </a:lstStyle>
          <a:p>
            <a:r>
              <a:rPr lang="en-US" sz="4200" dirty="0" smtClean="0"/>
              <a:t>1. </a:t>
            </a:r>
            <a:r>
              <a:rPr lang="en-US" sz="4200" b="0" dirty="0" smtClean="0"/>
              <a:t>Students </a:t>
            </a:r>
            <a:r>
              <a:rPr lang="en-US" sz="4200" b="0" dirty="0"/>
              <a:t>and </a:t>
            </a:r>
            <a:r>
              <a:rPr lang="en-US" sz="4200" b="0" dirty="0" smtClean="0"/>
              <a:t>weekend warriors</a:t>
            </a:r>
            <a:endParaRPr lang="en-US" sz="4200" b="0" dirty="0"/>
          </a:p>
        </p:txBody>
      </p:sp>
      <p:sp>
        <p:nvSpPr>
          <p:cNvPr id="416" name="TextBox 415"/>
          <p:cNvSpPr txBox="1"/>
          <p:nvPr/>
        </p:nvSpPr>
        <p:spPr>
          <a:xfrm>
            <a:off x="34137938" y="8040339"/>
            <a:ext cx="3905704" cy="2031325"/>
          </a:xfrm>
          <a:prstGeom prst="rect">
            <a:avLst/>
          </a:prstGeom>
          <a:noFill/>
        </p:spPr>
        <p:txBody>
          <a:bodyPr wrap="square" rtlCol="0" anchor="ctr">
            <a:spAutoFit/>
          </a:bodyPr>
          <a:lstStyle>
            <a:defPPr>
              <a:defRPr lang="en-US"/>
            </a:defPPr>
            <a:lvl1pPr algn="r">
              <a:defRPr sz="3200" b="1">
                <a:solidFill>
                  <a:srgbClr val="393939"/>
                </a:solidFill>
                <a:latin typeface="Gill Sans" charset="0"/>
                <a:ea typeface="Gill Sans" charset="0"/>
                <a:cs typeface="Gill Sans" charset="0"/>
              </a:defRPr>
            </a:lvl1pPr>
          </a:lstStyle>
          <a:p>
            <a:r>
              <a:rPr lang="en-US" sz="4200" dirty="0" smtClean="0"/>
              <a:t>2. </a:t>
            </a:r>
            <a:r>
              <a:rPr lang="en-US" sz="4200" b="0" dirty="0" smtClean="0"/>
              <a:t>Less </a:t>
            </a:r>
            <a:r>
              <a:rPr lang="en-US" sz="4200" b="0" dirty="0"/>
              <a:t>active technicians with interest in wind</a:t>
            </a:r>
          </a:p>
        </p:txBody>
      </p:sp>
      <p:sp>
        <p:nvSpPr>
          <p:cNvPr id="422" name="TextBox 421"/>
          <p:cNvSpPr txBox="1"/>
          <p:nvPr/>
        </p:nvSpPr>
        <p:spPr>
          <a:xfrm>
            <a:off x="33145721" y="10656047"/>
            <a:ext cx="4902290" cy="2677656"/>
          </a:xfrm>
          <a:prstGeom prst="rect">
            <a:avLst/>
          </a:prstGeom>
          <a:noFill/>
        </p:spPr>
        <p:txBody>
          <a:bodyPr wrap="square" rtlCol="0" anchor="ctr">
            <a:spAutoFit/>
          </a:bodyPr>
          <a:lstStyle>
            <a:defPPr>
              <a:defRPr lang="en-US"/>
            </a:defPPr>
            <a:lvl1pPr algn="r">
              <a:defRPr sz="3200" b="1">
                <a:solidFill>
                  <a:srgbClr val="5F5F5F"/>
                </a:solidFill>
              </a:defRPr>
            </a:lvl1pPr>
          </a:lstStyle>
          <a:p>
            <a:r>
              <a:rPr lang="en-US" sz="4200" dirty="0" smtClean="0">
                <a:solidFill>
                  <a:srgbClr val="393939"/>
                </a:solidFill>
                <a:latin typeface="Gill Sans" charset="0"/>
                <a:ea typeface="Gill Sans" charset="0"/>
                <a:cs typeface="Gill Sans" charset="0"/>
              </a:rPr>
              <a:t>3. </a:t>
            </a:r>
            <a:r>
              <a:rPr lang="en-US" sz="4200" b="0" dirty="0" smtClean="0">
                <a:solidFill>
                  <a:srgbClr val="393939"/>
                </a:solidFill>
                <a:latin typeface="Gill Sans" charset="0"/>
                <a:ea typeface="Gill Sans" charset="0"/>
                <a:cs typeface="Gill Sans" charset="0"/>
              </a:rPr>
              <a:t>Engaged </a:t>
            </a:r>
            <a:r>
              <a:rPr lang="en-US" sz="4200" b="0" dirty="0">
                <a:solidFill>
                  <a:srgbClr val="393939"/>
                </a:solidFill>
                <a:latin typeface="Gill Sans" charset="0"/>
                <a:ea typeface="Gill Sans" charset="0"/>
                <a:cs typeface="Gill Sans" charset="0"/>
              </a:rPr>
              <a:t>technical professionals </a:t>
            </a:r>
            <a:r>
              <a:rPr lang="en-US" sz="4200" b="0" dirty="0" smtClean="0">
                <a:solidFill>
                  <a:srgbClr val="393939"/>
                </a:solidFill>
                <a:latin typeface="Gill Sans" charset="0"/>
                <a:ea typeface="Gill Sans" charset="0"/>
                <a:cs typeface="Gill Sans" charset="0"/>
              </a:rPr>
              <a:t>simulating </a:t>
            </a:r>
            <a:r>
              <a:rPr lang="en-US" sz="4200" b="0" dirty="0">
                <a:solidFill>
                  <a:srgbClr val="393939"/>
                </a:solidFill>
                <a:latin typeface="Gill Sans" charset="0"/>
                <a:ea typeface="Gill Sans" charset="0"/>
                <a:cs typeface="Gill Sans" charset="0"/>
              </a:rPr>
              <a:t>multiple system configurations</a:t>
            </a:r>
          </a:p>
        </p:txBody>
      </p:sp>
      <p:sp>
        <p:nvSpPr>
          <p:cNvPr id="423" name="TextBox 422"/>
          <p:cNvSpPr txBox="1"/>
          <p:nvPr/>
        </p:nvSpPr>
        <p:spPr>
          <a:xfrm>
            <a:off x="32817759" y="13870109"/>
            <a:ext cx="5185499" cy="2031325"/>
          </a:xfrm>
          <a:prstGeom prst="rect">
            <a:avLst/>
          </a:prstGeom>
          <a:noFill/>
        </p:spPr>
        <p:txBody>
          <a:bodyPr wrap="square" rtlCol="0" anchor="ctr">
            <a:spAutoFit/>
          </a:bodyPr>
          <a:lstStyle>
            <a:defPPr>
              <a:defRPr lang="en-US"/>
            </a:defPPr>
            <a:lvl1pPr algn="r">
              <a:defRPr sz="3200" b="1">
                <a:solidFill>
                  <a:srgbClr val="393939"/>
                </a:solidFill>
                <a:latin typeface="Gill Sans" charset="0"/>
                <a:ea typeface="Gill Sans" charset="0"/>
                <a:cs typeface="Gill Sans" charset="0"/>
              </a:defRPr>
            </a:lvl1pPr>
          </a:lstStyle>
          <a:p>
            <a:r>
              <a:rPr lang="en-US" sz="4200" dirty="0" smtClean="0"/>
              <a:t>4. </a:t>
            </a:r>
            <a:r>
              <a:rPr lang="en-US" sz="4200" b="0" dirty="0" smtClean="0"/>
              <a:t>Academics </a:t>
            </a:r>
            <a:r>
              <a:rPr lang="en-US" sz="4200" b="0" dirty="0"/>
              <a:t>and other professionals looking to </a:t>
            </a:r>
            <a:r>
              <a:rPr lang="en-US" sz="4200" b="0" dirty="0" smtClean="0"/>
              <a:t>supplement</a:t>
            </a:r>
            <a:endParaRPr lang="en-US" sz="4200" b="0" dirty="0"/>
          </a:p>
        </p:txBody>
      </p:sp>
      <p:pic>
        <p:nvPicPr>
          <p:cNvPr id="28" name="Picture 2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529219" y="1036653"/>
            <a:ext cx="6351787" cy="1905536"/>
          </a:xfrm>
          <a:prstGeom prst="rect">
            <a:avLst/>
          </a:prstGeom>
        </p:spPr>
      </p:pic>
      <p:pic>
        <p:nvPicPr>
          <p:cNvPr id="33" name="Picture 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203835" y="6189363"/>
            <a:ext cx="12465327" cy="6166032"/>
          </a:xfrm>
          <a:prstGeom prst="rect">
            <a:avLst/>
          </a:prstGeom>
          <a:ln>
            <a:solidFill>
              <a:schemeClr val="tx2"/>
            </a:solidFill>
          </a:ln>
        </p:spPr>
      </p:pic>
      <p:sp>
        <p:nvSpPr>
          <p:cNvPr id="432" name="TextBox 431"/>
          <p:cNvSpPr txBox="1"/>
          <p:nvPr/>
        </p:nvSpPr>
        <p:spPr>
          <a:xfrm>
            <a:off x="33668173" y="16459200"/>
            <a:ext cx="9688828" cy="3742005"/>
          </a:xfrm>
          <a:prstGeom prst="rect">
            <a:avLst/>
          </a:prstGeom>
          <a:noFill/>
          <a:ln>
            <a:solidFill>
              <a:schemeClr val="tx1">
                <a:lumMod val="50000"/>
                <a:lumOff val="50000"/>
              </a:schemeClr>
            </a:solidFill>
          </a:ln>
        </p:spPr>
        <p:txBody>
          <a:bodyPr wrap="square" rtlCol="0">
            <a:noAutofit/>
          </a:bodyPr>
          <a:lstStyle/>
          <a:p>
            <a:endParaRPr lang="en-US"/>
          </a:p>
        </p:txBody>
      </p:sp>
      <p:sp>
        <p:nvSpPr>
          <p:cNvPr id="433" name="TextBox 432"/>
          <p:cNvSpPr txBox="1"/>
          <p:nvPr/>
        </p:nvSpPr>
        <p:spPr>
          <a:xfrm>
            <a:off x="33904362" y="16693899"/>
            <a:ext cx="6111780" cy="3323987"/>
          </a:xfrm>
          <a:prstGeom prst="rect">
            <a:avLst/>
          </a:prstGeom>
          <a:noFill/>
        </p:spPr>
        <p:txBody>
          <a:bodyPr wrap="square" rtlCol="0">
            <a:spAutoFit/>
          </a:bodyPr>
          <a:lstStyle/>
          <a:p>
            <a:r>
              <a:rPr lang="en-US" sz="4200" dirty="0" smtClean="0">
                <a:solidFill>
                  <a:srgbClr val="484848"/>
                </a:solidFill>
                <a:latin typeface="Gill Sans" charset="0"/>
                <a:ea typeface="Gill Sans" charset="0"/>
                <a:cs typeface="Gill Sans" charset="0"/>
              </a:rPr>
              <a:t>Access the project’s </a:t>
            </a:r>
            <a:r>
              <a:rPr lang="en-US" sz="4200" b="1" dirty="0" smtClean="0">
                <a:solidFill>
                  <a:srgbClr val="484848"/>
                </a:solidFill>
                <a:latin typeface="Gill Sans" charset="0"/>
                <a:ea typeface="Gill Sans" charset="0"/>
                <a:cs typeface="Gill Sans" charset="0"/>
              </a:rPr>
              <a:t>web </a:t>
            </a:r>
            <a:r>
              <a:rPr lang="en-US" sz="4200" b="1" dirty="0">
                <a:solidFill>
                  <a:srgbClr val="484848"/>
                </a:solidFill>
                <a:latin typeface="Gill Sans" charset="0"/>
                <a:ea typeface="Gill Sans" charset="0"/>
                <a:cs typeface="Gill Sans" charset="0"/>
              </a:rPr>
              <a:t>application </a:t>
            </a:r>
            <a:r>
              <a:rPr lang="en-US" sz="4200" dirty="0" smtClean="0">
                <a:solidFill>
                  <a:srgbClr val="484848"/>
                </a:solidFill>
                <a:latin typeface="Gill Sans" charset="0"/>
                <a:ea typeface="Gill Sans" charset="0"/>
                <a:cs typeface="Gill Sans" charset="0"/>
              </a:rPr>
              <a:t>by </a:t>
            </a:r>
            <a:r>
              <a:rPr lang="en-US" sz="4200" dirty="0">
                <a:solidFill>
                  <a:srgbClr val="484848"/>
                </a:solidFill>
                <a:latin typeface="Gill Sans" charset="0"/>
                <a:ea typeface="Gill Sans" charset="0"/>
                <a:cs typeface="Gill Sans" charset="0"/>
              </a:rPr>
              <a:t>following the QR code </a:t>
            </a:r>
            <a:r>
              <a:rPr lang="en-US" sz="4200" dirty="0" smtClean="0">
                <a:solidFill>
                  <a:srgbClr val="484848"/>
                </a:solidFill>
                <a:latin typeface="Gill Sans" charset="0"/>
                <a:ea typeface="Gill Sans" charset="0"/>
                <a:cs typeface="Gill Sans" charset="0"/>
              </a:rPr>
              <a:t>on </a:t>
            </a:r>
            <a:r>
              <a:rPr lang="en-US" sz="4200" dirty="0">
                <a:solidFill>
                  <a:srgbClr val="484848"/>
                </a:solidFill>
                <a:latin typeface="Gill Sans" charset="0"/>
                <a:ea typeface="Gill Sans" charset="0"/>
                <a:cs typeface="Gill Sans" charset="0"/>
              </a:rPr>
              <a:t>the </a:t>
            </a:r>
            <a:r>
              <a:rPr lang="en-US" sz="4200" dirty="0" smtClean="0">
                <a:solidFill>
                  <a:srgbClr val="484848"/>
                </a:solidFill>
                <a:latin typeface="Gill Sans" charset="0"/>
                <a:ea typeface="Gill Sans" charset="0"/>
                <a:cs typeface="Gill Sans" charset="0"/>
              </a:rPr>
              <a:t>right to map simulations in any country in the world!</a:t>
            </a:r>
            <a:endParaRPr lang="en-US" sz="4200" dirty="0">
              <a:solidFill>
                <a:srgbClr val="484848"/>
              </a:solidFill>
              <a:latin typeface="Gill Sans" charset="0"/>
              <a:ea typeface="Gill Sans" charset="0"/>
              <a:cs typeface="Gill Sans" charset="0"/>
            </a:endParaRPr>
          </a:p>
        </p:txBody>
      </p:sp>
      <p:pic>
        <p:nvPicPr>
          <p:cNvPr id="434" name="Picture 43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0195446" y="16931732"/>
            <a:ext cx="2857554" cy="2857554"/>
          </a:xfrm>
          <a:prstGeom prst="rect">
            <a:avLst/>
          </a:prstGeom>
        </p:spPr>
      </p:pic>
      <p:sp>
        <p:nvSpPr>
          <p:cNvPr id="34" name="TextBox 33"/>
          <p:cNvSpPr txBox="1"/>
          <p:nvPr/>
        </p:nvSpPr>
        <p:spPr>
          <a:xfrm>
            <a:off x="34671001" y="29272283"/>
            <a:ext cx="7373846" cy="2708434"/>
          </a:xfrm>
          <a:prstGeom prst="rect">
            <a:avLst/>
          </a:prstGeom>
          <a:noFill/>
        </p:spPr>
        <p:txBody>
          <a:bodyPr wrap="square" rtlCol="0">
            <a:spAutoFit/>
          </a:bodyPr>
          <a:lstStyle/>
          <a:p>
            <a:pPr algn="ctr"/>
            <a:r>
              <a:rPr lang="en-US" sz="4200" dirty="0">
                <a:solidFill>
                  <a:srgbClr val="484848"/>
                </a:solidFill>
                <a:latin typeface="Gill Sans" charset="0"/>
                <a:ea typeface="Gill Sans" charset="0"/>
                <a:cs typeface="Gill Sans" charset="0"/>
              </a:rPr>
              <a:t>sdking49@gmail.com</a:t>
            </a:r>
          </a:p>
          <a:p>
            <a:pPr algn="ctr"/>
            <a:r>
              <a:rPr lang="en-US" sz="4200" dirty="0">
                <a:solidFill>
                  <a:srgbClr val="484848"/>
                </a:solidFill>
                <a:latin typeface="Gill Sans" charset="0"/>
                <a:ea typeface="Gill Sans" charset="0"/>
                <a:cs typeface="Gill Sans" charset="0"/>
              </a:rPr>
              <a:t>202-740-3685</a:t>
            </a:r>
          </a:p>
          <a:p>
            <a:pPr algn="ctr"/>
            <a:r>
              <a:rPr lang="en-US" sz="4200" dirty="0" err="1">
                <a:solidFill>
                  <a:srgbClr val="484848"/>
                </a:solidFill>
                <a:latin typeface="Gill Sans" charset="0"/>
                <a:ea typeface="Gill Sans" charset="0"/>
                <a:cs typeface="Gill Sans" charset="0"/>
              </a:rPr>
              <a:t>github.com</a:t>
            </a:r>
            <a:r>
              <a:rPr lang="en-US" sz="4200" dirty="0">
                <a:solidFill>
                  <a:srgbClr val="484848"/>
                </a:solidFill>
                <a:latin typeface="Gill Sans" charset="0"/>
                <a:ea typeface="Gill Sans" charset="0"/>
                <a:cs typeface="Gill Sans" charset="0"/>
              </a:rPr>
              <a:t>/</a:t>
            </a:r>
            <a:r>
              <a:rPr lang="en-US" sz="4200" dirty="0" err="1">
                <a:solidFill>
                  <a:srgbClr val="484848"/>
                </a:solidFill>
                <a:latin typeface="Gill Sans" charset="0"/>
                <a:ea typeface="Gill Sans" charset="0"/>
                <a:cs typeface="Gill Sans" charset="0"/>
              </a:rPr>
              <a:t>stuart</a:t>
            </a:r>
            <a:r>
              <a:rPr lang="en-US" sz="4200" dirty="0">
                <a:solidFill>
                  <a:srgbClr val="484848"/>
                </a:solidFill>
                <a:latin typeface="Gill Sans" charset="0"/>
                <a:ea typeface="Gill Sans" charset="0"/>
                <a:cs typeface="Gill Sans" charset="0"/>
              </a:rPr>
              <a:t>-d-king</a:t>
            </a:r>
          </a:p>
          <a:p>
            <a:pPr algn="ctr"/>
            <a:r>
              <a:rPr lang="en-US" sz="4200" dirty="0" err="1">
                <a:solidFill>
                  <a:srgbClr val="484848"/>
                </a:solidFill>
                <a:latin typeface="Gill Sans" charset="0"/>
                <a:ea typeface="Gill Sans" charset="0"/>
                <a:cs typeface="Gill Sans" charset="0"/>
              </a:rPr>
              <a:t>linkedin.com</a:t>
            </a:r>
            <a:r>
              <a:rPr lang="en-US" sz="4200" dirty="0">
                <a:solidFill>
                  <a:srgbClr val="484848"/>
                </a:solidFill>
                <a:latin typeface="Gill Sans" charset="0"/>
                <a:ea typeface="Gill Sans" charset="0"/>
                <a:cs typeface="Gill Sans" charset="0"/>
              </a:rPr>
              <a:t>/in/</a:t>
            </a:r>
            <a:r>
              <a:rPr lang="en-US" sz="4200" dirty="0" err="1">
                <a:solidFill>
                  <a:srgbClr val="484848"/>
                </a:solidFill>
                <a:latin typeface="Gill Sans" charset="0"/>
                <a:ea typeface="Gill Sans" charset="0"/>
                <a:cs typeface="Gill Sans" charset="0"/>
              </a:rPr>
              <a:t>stuart</a:t>
            </a:r>
            <a:r>
              <a:rPr lang="en-US" sz="4200" dirty="0">
                <a:solidFill>
                  <a:srgbClr val="484848"/>
                </a:solidFill>
                <a:latin typeface="Gill Sans" charset="0"/>
                <a:ea typeface="Gill Sans" charset="0"/>
                <a:cs typeface="Gill Sans" charset="0"/>
              </a:rPr>
              <a:t>-d-king</a:t>
            </a:r>
          </a:p>
        </p:txBody>
      </p:sp>
      <p:sp>
        <p:nvSpPr>
          <p:cNvPr id="35" name="TextBox 34"/>
          <p:cNvSpPr txBox="1"/>
          <p:nvPr/>
        </p:nvSpPr>
        <p:spPr>
          <a:xfrm>
            <a:off x="11198225" y="26870998"/>
            <a:ext cx="5206822" cy="5400360"/>
          </a:xfrm>
          <a:prstGeom prst="rect">
            <a:avLst/>
          </a:prstGeom>
          <a:noFill/>
        </p:spPr>
        <p:txBody>
          <a:bodyPr wrap="square" rtlCol="0">
            <a:noAutofit/>
          </a:bodyPr>
          <a:lstStyle/>
          <a:p>
            <a:pPr marL="0" indent="0" eaLnBrk="1" hangingPunct="1">
              <a:spcBef>
                <a:spcPct val="50000"/>
              </a:spcBef>
            </a:pPr>
            <a:r>
              <a:rPr lang="en-US" sz="4200" dirty="0">
                <a:solidFill>
                  <a:srgbClr val="484848"/>
                </a:solidFill>
                <a:latin typeface="Gill Sans" charset="0"/>
                <a:ea typeface="Gill Sans" charset="0"/>
                <a:cs typeface="Gill Sans" charset="0"/>
              </a:rPr>
              <a:t>While the information gathered can be immediately helpful in targeting the right users, suggestions to expand upon the findings of this project include:</a:t>
            </a:r>
          </a:p>
        </p:txBody>
      </p:sp>
      <p:sp>
        <p:nvSpPr>
          <p:cNvPr id="36" name="TextBox 35"/>
          <p:cNvSpPr txBox="1"/>
          <p:nvPr/>
        </p:nvSpPr>
        <p:spPr>
          <a:xfrm>
            <a:off x="25430158" y="26870998"/>
            <a:ext cx="7239005" cy="5361602"/>
          </a:xfrm>
          <a:prstGeom prst="rect">
            <a:avLst/>
          </a:prstGeom>
          <a:noFill/>
        </p:spPr>
        <p:txBody>
          <a:bodyPr wrap="square" rtlCol="0">
            <a:noAutofit/>
          </a:bodyPr>
          <a:lstStyle/>
          <a:p>
            <a:pPr marL="571500" indent="-571500" eaLnBrk="1" hangingPunct="1">
              <a:spcBef>
                <a:spcPct val="50000"/>
              </a:spcBef>
              <a:buFont typeface="Arial" charset="0"/>
              <a:buChar char="•"/>
            </a:pPr>
            <a:r>
              <a:rPr lang="en-US" sz="4200" dirty="0">
                <a:solidFill>
                  <a:srgbClr val="393939"/>
                </a:solidFill>
                <a:latin typeface="Gill Sans" charset="0"/>
                <a:ea typeface="Gill Sans" charset="0"/>
                <a:cs typeface="Gill Sans" charset="0"/>
              </a:rPr>
              <a:t>Survey software users to allow </a:t>
            </a:r>
            <a:r>
              <a:rPr lang="en-US" sz="4200" dirty="0" smtClean="0">
                <a:solidFill>
                  <a:srgbClr val="393939"/>
                </a:solidFill>
                <a:latin typeface="Gill Sans" charset="0"/>
                <a:ea typeface="Gill Sans" charset="0"/>
                <a:cs typeface="Gill Sans" charset="0"/>
              </a:rPr>
              <a:t>for more advanced </a:t>
            </a:r>
            <a:r>
              <a:rPr lang="en-US" sz="4200" b="1" dirty="0">
                <a:solidFill>
                  <a:srgbClr val="393939"/>
                </a:solidFill>
                <a:latin typeface="Gill Sans" charset="0"/>
                <a:ea typeface="Gill Sans" charset="0"/>
                <a:cs typeface="Gill Sans" charset="0"/>
              </a:rPr>
              <a:t>predictive modeling</a:t>
            </a:r>
            <a:r>
              <a:rPr lang="en-US" sz="4200" dirty="0">
                <a:solidFill>
                  <a:srgbClr val="393939"/>
                </a:solidFill>
                <a:latin typeface="Gill Sans" charset="0"/>
                <a:ea typeface="Gill Sans" charset="0"/>
                <a:cs typeface="Gill Sans" charset="0"/>
              </a:rPr>
              <a:t>.</a:t>
            </a:r>
          </a:p>
          <a:p>
            <a:pPr marL="571500" indent="-571500" eaLnBrk="1" hangingPunct="1">
              <a:spcBef>
                <a:spcPct val="50000"/>
              </a:spcBef>
              <a:buFont typeface="Arial" charset="0"/>
              <a:buChar char="•"/>
            </a:pPr>
            <a:r>
              <a:rPr lang="en-US" sz="4200" dirty="0">
                <a:solidFill>
                  <a:srgbClr val="393939"/>
                </a:solidFill>
                <a:latin typeface="Gill Sans" charset="0"/>
                <a:ea typeface="Gill Sans" charset="0"/>
                <a:cs typeface="Gill Sans" charset="0"/>
              </a:rPr>
              <a:t>Maps highlight the frequency of simulations near </a:t>
            </a:r>
            <a:r>
              <a:rPr lang="en-US" sz="4200" b="1" dirty="0">
                <a:solidFill>
                  <a:srgbClr val="393939"/>
                </a:solidFill>
                <a:latin typeface="Gill Sans" charset="0"/>
                <a:ea typeface="Gill Sans" charset="0"/>
                <a:cs typeface="Gill Sans" charset="0"/>
              </a:rPr>
              <a:t>airports</a:t>
            </a:r>
            <a:r>
              <a:rPr lang="en-US" sz="4200" dirty="0">
                <a:solidFill>
                  <a:srgbClr val="393939"/>
                </a:solidFill>
                <a:latin typeface="Gill Sans" charset="0"/>
                <a:ea typeface="Gill Sans" charset="0"/>
                <a:cs typeface="Gill Sans" charset="0"/>
              </a:rPr>
              <a:t> </a:t>
            </a:r>
            <a:r>
              <a:rPr lang="mr-IN" sz="4200" dirty="0">
                <a:solidFill>
                  <a:srgbClr val="393939"/>
                </a:solidFill>
                <a:latin typeface="Gill Sans" charset="0"/>
                <a:ea typeface="Gill Sans" charset="0"/>
                <a:cs typeface="Gill Sans" charset="0"/>
              </a:rPr>
              <a:t>–</a:t>
            </a:r>
            <a:r>
              <a:rPr lang="en-US" sz="4200" dirty="0">
                <a:solidFill>
                  <a:srgbClr val="393939"/>
                </a:solidFill>
                <a:latin typeface="Gill Sans" charset="0"/>
                <a:ea typeface="Gill Sans" charset="0"/>
                <a:cs typeface="Gill Sans" charset="0"/>
              </a:rPr>
              <a:t> </a:t>
            </a:r>
            <a:r>
              <a:rPr lang="en-US" sz="4200" dirty="0" smtClean="0">
                <a:solidFill>
                  <a:srgbClr val="393939"/>
                </a:solidFill>
                <a:latin typeface="Gill Sans" charset="0"/>
                <a:ea typeface="Gill Sans" charset="0"/>
                <a:cs typeface="Gill Sans" charset="0"/>
              </a:rPr>
              <a:t>a potential market for suppliers.</a:t>
            </a:r>
            <a:endParaRPr lang="en-US" sz="4200" dirty="0">
              <a:solidFill>
                <a:srgbClr val="393939"/>
              </a:solidFill>
              <a:latin typeface="Gill Sans" charset="0"/>
              <a:ea typeface="Gill Sans" charset="0"/>
              <a:cs typeface="Gill Sans" charset="0"/>
            </a:endParaRPr>
          </a:p>
        </p:txBody>
      </p:sp>
      <p:sp>
        <p:nvSpPr>
          <p:cNvPr id="439" name="Text Box 406"/>
          <p:cNvSpPr txBox="1">
            <a:spLocks noChangeArrowheads="1"/>
          </p:cNvSpPr>
          <p:nvPr/>
        </p:nvSpPr>
        <p:spPr bwMode="auto">
          <a:xfrm>
            <a:off x="19591872" y="21945600"/>
            <a:ext cx="13077289" cy="27584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dirty="0" smtClean="0">
                <a:solidFill>
                  <a:srgbClr val="393939"/>
                </a:solidFill>
                <a:latin typeface="Gill Sans" pitchFamily="34" charset="0"/>
              </a:rPr>
              <a:t>To visualize the geographic concentration of simulations, cluster-specific </a:t>
            </a:r>
            <a:r>
              <a:rPr lang="en-US" sz="4200" b="1" dirty="0" smtClean="0">
                <a:solidFill>
                  <a:srgbClr val="393939"/>
                </a:solidFill>
                <a:latin typeface="Gill Sans" pitchFamily="34" charset="0"/>
              </a:rPr>
              <a:t>U.S. county heat maps</a:t>
            </a:r>
            <a:r>
              <a:rPr lang="en-US" sz="4200" dirty="0" smtClean="0">
                <a:solidFill>
                  <a:srgbClr val="393939"/>
                </a:solidFill>
                <a:latin typeface="Gill Sans" pitchFamily="34" charset="0"/>
              </a:rPr>
              <a:t> and country-by-country </a:t>
            </a:r>
            <a:r>
              <a:rPr lang="en-US" sz="4200" b="1" dirty="0" smtClean="0">
                <a:solidFill>
                  <a:srgbClr val="393939"/>
                </a:solidFill>
                <a:latin typeface="Gill Sans" pitchFamily="34" charset="0"/>
              </a:rPr>
              <a:t>marker cluster maps</a:t>
            </a:r>
            <a:r>
              <a:rPr lang="en-US" sz="4200" dirty="0" smtClean="0">
                <a:solidFill>
                  <a:srgbClr val="393939"/>
                </a:solidFill>
                <a:latin typeface="Gill Sans" pitchFamily="34" charset="0"/>
              </a:rPr>
              <a:t> were deployed to provide HOMER with additional insights.</a:t>
            </a:r>
            <a:endParaRPr lang="en-US" sz="3400" dirty="0">
              <a:solidFill>
                <a:srgbClr val="393939"/>
              </a:solidFill>
              <a:latin typeface="Gill Sans" pitchFamily="34" charset="0"/>
            </a:endParaRPr>
          </a:p>
        </p:txBody>
      </p:sp>
      <p:sp>
        <p:nvSpPr>
          <p:cNvPr id="442" name="Text Box 406"/>
          <p:cNvSpPr txBox="1">
            <a:spLocks noChangeArrowheads="1"/>
          </p:cNvSpPr>
          <p:nvPr/>
        </p:nvSpPr>
        <p:spPr bwMode="auto">
          <a:xfrm>
            <a:off x="11186633" y="9906000"/>
            <a:ext cx="8151177" cy="53437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dirty="0" smtClean="0">
                <a:solidFill>
                  <a:srgbClr val="393939"/>
                </a:solidFill>
                <a:latin typeface="Gill Sans" pitchFamily="34" charset="0"/>
              </a:rPr>
              <a:t>Additional analysis demonstrated a propensity for users in Cluster 1 to perform simulations over the weekend, and Cluster 4 simulations excluded generators, likely indicating that these users were looking for supplemental energy sources.</a:t>
            </a:r>
            <a:endParaRPr lang="en-US" sz="3400" dirty="0">
              <a:solidFill>
                <a:srgbClr val="393939"/>
              </a:solidFill>
              <a:latin typeface="Gill Sans" pitchFamily="34" charset="0"/>
            </a:endParaRPr>
          </a:p>
        </p:txBody>
      </p:sp>
      <p:sp>
        <p:nvSpPr>
          <p:cNvPr id="61" name="Text Box 406"/>
          <p:cNvSpPr txBox="1">
            <a:spLocks noChangeArrowheads="1"/>
          </p:cNvSpPr>
          <p:nvPr/>
        </p:nvSpPr>
        <p:spPr bwMode="auto">
          <a:xfrm>
            <a:off x="11186633" y="22250400"/>
            <a:ext cx="7406227" cy="26353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ctr" eaLnBrk="1" hangingPunct="1">
              <a:spcBef>
                <a:spcPct val="50000"/>
              </a:spcBef>
            </a:pPr>
            <a:r>
              <a:rPr lang="en-US" sz="4000" i="1" dirty="0" smtClean="0">
                <a:solidFill>
                  <a:srgbClr val="393939"/>
                </a:solidFill>
                <a:latin typeface="Gill Sans" pitchFamily="34" charset="0"/>
              </a:rPr>
              <a:t>A </a:t>
            </a:r>
            <a:r>
              <a:rPr lang="en-US" sz="4000" i="1" dirty="0" smtClean="0">
                <a:solidFill>
                  <a:srgbClr val="393939"/>
                </a:solidFill>
                <a:latin typeface="Gill Sans" pitchFamily="34" charset="0"/>
              </a:rPr>
              <a:t>marker cluster map of simulations in </a:t>
            </a:r>
            <a:r>
              <a:rPr lang="en-US" sz="4000" i="1" dirty="0" smtClean="0">
                <a:solidFill>
                  <a:srgbClr val="393939"/>
                </a:solidFill>
                <a:latin typeface="Gill Sans" pitchFamily="34" charset="0"/>
              </a:rPr>
              <a:t>Germany; map </a:t>
            </a:r>
            <a:r>
              <a:rPr lang="en-US" sz="4000" i="1" dirty="0" smtClean="0">
                <a:solidFill>
                  <a:srgbClr val="393939"/>
                </a:solidFill>
                <a:latin typeface="Gill Sans" pitchFamily="34" charset="0"/>
              </a:rPr>
              <a:t>functionality includes clickable zoom to pinpoint simulation runs.</a:t>
            </a:r>
            <a:endParaRPr lang="en-US" sz="4000" i="1" dirty="0">
              <a:solidFill>
                <a:srgbClr val="393939"/>
              </a:solidFill>
              <a:latin typeface="Gill Sans" pitchFamily="34" charset="0"/>
            </a:endParaRPr>
          </a:p>
        </p:txBody>
      </p:sp>
      <p:sp>
        <p:nvSpPr>
          <p:cNvPr id="62" name="Text Box 406"/>
          <p:cNvSpPr txBox="1">
            <a:spLocks noChangeArrowheads="1"/>
          </p:cNvSpPr>
          <p:nvPr/>
        </p:nvSpPr>
        <p:spPr bwMode="auto">
          <a:xfrm>
            <a:off x="19631085" y="20040600"/>
            <a:ext cx="12601515" cy="14042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ctr" eaLnBrk="1" hangingPunct="1">
              <a:spcBef>
                <a:spcPct val="50000"/>
              </a:spcBef>
            </a:pPr>
            <a:r>
              <a:rPr lang="en-US" sz="4000" i="1" dirty="0" smtClean="0">
                <a:solidFill>
                  <a:srgbClr val="393939"/>
                </a:solidFill>
                <a:latin typeface="Gill Sans" pitchFamily="34" charset="0"/>
              </a:rPr>
              <a:t>A </a:t>
            </a:r>
            <a:r>
              <a:rPr lang="en-US" sz="4000" i="1" dirty="0" smtClean="0">
                <a:solidFill>
                  <a:srgbClr val="393939"/>
                </a:solidFill>
                <a:latin typeface="Gill Sans" pitchFamily="34" charset="0"/>
              </a:rPr>
              <a:t>county-by-county heat map of the United States showing Cluster 3 (engaged professionals) simulations.</a:t>
            </a:r>
            <a:endParaRPr lang="en-US" sz="4000" i="1" dirty="0">
              <a:solidFill>
                <a:srgbClr val="393939"/>
              </a:solidFill>
              <a:latin typeface="Gill Sans" pitchFamily="34" charset="0"/>
            </a:endParaRPr>
          </a:p>
        </p:txBody>
      </p:sp>
      <p:pic>
        <p:nvPicPr>
          <p:cNvPr id="31" name="Picture 3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337810" y="12838307"/>
            <a:ext cx="13331354" cy="7185206"/>
          </a:xfrm>
          <a:prstGeom prst="rect">
            <a:avLst/>
          </a:prstGeom>
          <a:ln>
            <a:solidFill>
              <a:schemeClr val="tx2"/>
            </a:solidFill>
          </a:ln>
        </p:spPr>
      </p:pic>
      <p:pic>
        <p:nvPicPr>
          <p:cNvPr id="32" name="Picture 31"/>
          <p:cNvPicPr>
            <a:picLocks noChangeAspect="1"/>
          </p:cNvPicPr>
          <p:nvPr/>
        </p:nvPicPr>
        <p:blipFill rotWithShape="1">
          <a:blip r:embed="rId19">
            <a:extLst>
              <a:ext uri="{28A0092B-C50C-407E-A947-70E740481C1C}">
                <a14:useLocalDpi xmlns:a14="http://schemas.microsoft.com/office/drawing/2010/main" val="0"/>
              </a:ext>
            </a:extLst>
          </a:blip>
          <a:srcRect l="7523" t="4556" r="9670" b="6204"/>
          <a:stretch/>
        </p:blipFill>
        <p:spPr>
          <a:xfrm>
            <a:off x="11198225" y="15514861"/>
            <a:ext cx="7394635" cy="6672050"/>
          </a:xfrm>
          <a:prstGeom prst="rect">
            <a:avLst/>
          </a:prstGeom>
          <a:ln>
            <a:solidFill>
              <a:schemeClr val="tx2"/>
            </a:solidFill>
          </a:ln>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TotalTime>
  <Words>471</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Gill Sans</vt:lpstr>
      <vt:lpstr>Arial</vt:lpstr>
      <vt:lpstr>Default Design</vt:lpstr>
      <vt:lpstr>PowerPoint Presentation</vt:lpstr>
    </vt:vector>
  </TitlesOfParts>
  <Manager/>
  <Company>Graphicsland</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Stuart King</cp:lastModifiedBy>
  <cp:revision>89</cp:revision>
  <cp:lastPrinted>2017-06-19T23:54:59Z</cp:lastPrinted>
  <dcterms:modified xsi:type="dcterms:W3CDTF">2017-06-20T02:58:52Z</dcterms:modified>
  <cp:category>science research poster</cp:category>
</cp:coreProperties>
</file>