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3"/>
  </p:notesMasterIdLst>
  <p:sldIdLst>
    <p:sldId id="103745" r:id="rId5"/>
    <p:sldId id="103749" r:id="rId6"/>
    <p:sldId id="103750" r:id="rId7"/>
    <p:sldId id="103751" r:id="rId8"/>
    <p:sldId id="103752" r:id="rId9"/>
    <p:sldId id="103753" r:id="rId10"/>
    <p:sldId id="103754" r:id="rId11"/>
    <p:sldId id="103755" r:id="rId12"/>
  </p:sldIdLst>
  <p:sldSz cx="9144000" cy="6858000" type="screen4x3"/>
  <p:notesSz cx="6886575" cy="100187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603B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890" autoAdjust="0"/>
    <p:restoredTop sz="61689" autoAdjust="0"/>
  </p:normalViewPr>
  <p:slideViewPr>
    <p:cSldViewPr>
      <p:cViewPr varScale="1">
        <p:scale>
          <a:sx n="80" d="100"/>
          <a:sy n="80" d="100"/>
        </p:scale>
        <p:origin x="2268" y="60"/>
      </p:cViewPr>
      <p:guideLst>
        <p:guide orient="horz" pos="2160"/>
        <p:guide pos="2880"/>
      </p:guideLst>
    </p:cSldViewPr>
  </p:slideViewPr>
  <p:notesTextViewPr>
    <p:cViewPr>
      <p:scale>
        <a:sx n="75" d="100"/>
        <a:sy n="75" d="100"/>
      </p:scale>
      <p:origin x="0" y="0"/>
    </p:cViewPr>
  </p:notesTextViewPr>
  <p:sorterViewPr>
    <p:cViewPr>
      <p:scale>
        <a:sx n="100" d="100"/>
        <a:sy n="100" d="100"/>
      </p:scale>
      <p:origin x="0" y="-8298"/>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84183" cy="500936"/>
          </a:xfrm>
          <a:prstGeom prst="rect">
            <a:avLst/>
          </a:prstGeom>
        </p:spPr>
        <p:txBody>
          <a:bodyPr vert="horz" lIns="96597" tIns="48299" rIns="96597" bIns="48299" rtlCol="0"/>
          <a:lstStyle>
            <a:lvl1pPr algn="l">
              <a:defRPr sz="1300"/>
            </a:lvl1pPr>
          </a:lstStyle>
          <a:p>
            <a:endParaRPr lang="en-GB"/>
          </a:p>
        </p:txBody>
      </p:sp>
      <p:sp>
        <p:nvSpPr>
          <p:cNvPr id="3" name="Date Placeholder 2"/>
          <p:cNvSpPr>
            <a:spLocks noGrp="1"/>
          </p:cNvSpPr>
          <p:nvPr>
            <p:ph type="dt" idx="1"/>
          </p:nvPr>
        </p:nvSpPr>
        <p:spPr>
          <a:xfrm>
            <a:off x="3900799" y="0"/>
            <a:ext cx="2984183" cy="500936"/>
          </a:xfrm>
          <a:prstGeom prst="rect">
            <a:avLst/>
          </a:prstGeom>
        </p:spPr>
        <p:txBody>
          <a:bodyPr vert="horz" lIns="96597" tIns="48299" rIns="96597" bIns="48299" rtlCol="0"/>
          <a:lstStyle>
            <a:lvl1pPr algn="r">
              <a:defRPr sz="1300"/>
            </a:lvl1pPr>
          </a:lstStyle>
          <a:p>
            <a:fld id="{58341158-3DCA-4693-921B-080AE40E7FEB}" type="datetimeFigureOut">
              <a:rPr lang="en-GB" smtClean="0"/>
              <a:t>25/01/2024</a:t>
            </a:fld>
            <a:endParaRPr lang="en-GB"/>
          </a:p>
        </p:txBody>
      </p:sp>
      <p:sp>
        <p:nvSpPr>
          <p:cNvPr id="4" name="Slide Image Placeholder 3"/>
          <p:cNvSpPr>
            <a:spLocks noGrp="1" noRot="1" noChangeAspect="1"/>
          </p:cNvSpPr>
          <p:nvPr>
            <p:ph type="sldImg" idx="2"/>
          </p:nvPr>
        </p:nvSpPr>
        <p:spPr>
          <a:xfrm>
            <a:off x="938213" y="750888"/>
            <a:ext cx="5010150" cy="3757612"/>
          </a:xfrm>
          <a:prstGeom prst="rect">
            <a:avLst/>
          </a:prstGeom>
          <a:noFill/>
          <a:ln w="12700">
            <a:solidFill>
              <a:prstClr val="black"/>
            </a:solidFill>
          </a:ln>
        </p:spPr>
        <p:txBody>
          <a:bodyPr vert="horz" lIns="96597" tIns="48299" rIns="96597" bIns="48299" rtlCol="0" anchor="ctr"/>
          <a:lstStyle/>
          <a:p>
            <a:endParaRPr lang="en-GB"/>
          </a:p>
        </p:txBody>
      </p:sp>
      <p:sp>
        <p:nvSpPr>
          <p:cNvPr id="5" name="Notes Placeholder 4"/>
          <p:cNvSpPr>
            <a:spLocks noGrp="1"/>
          </p:cNvSpPr>
          <p:nvPr>
            <p:ph type="body" sz="quarter" idx="3"/>
          </p:nvPr>
        </p:nvSpPr>
        <p:spPr>
          <a:xfrm>
            <a:off x="688658" y="4758889"/>
            <a:ext cx="5509260" cy="4508421"/>
          </a:xfrm>
          <a:prstGeom prst="rect">
            <a:avLst/>
          </a:prstGeom>
        </p:spPr>
        <p:txBody>
          <a:bodyPr vert="horz" lIns="96597" tIns="48299" rIns="96597" bIns="4829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516038"/>
            <a:ext cx="2984183" cy="500936"/>
          </a:xfrm>
          <a:prstGeom prst="rect">
            <a:avLst/>
          </a:prstGeom>
        </p:spPr>
        <p:txBody>
          <a:bodyPr vert="horz" lIns="96597" tIns="48299" rIns="96597" bIns="48299" rtlCol="0" anchor="b"/>
          <a:lstStyle>
            <a:lvl1pPr algn="l">
              <a:defRPr sz="1300"/>
            </a:lvl1pPr>
          </a:lstStyle>
          <a:p>
            <a:endParaRPr lang="en-GB"/>
          </a:p>
        </p:txBody>
      </p:sp>
      <p:sp>
        <p:nvSpPr>
          <p:cNvPr id="7" name="Slide Number Placeholder 6"/>
          <p:cNvSpPr>
            <a:spLocks noGrp="1"/>
          </p:cNvSpPr>
          <p:nvPr>
            <p:ph type="sldNum" sz="quarter" idx="5"/>
          </p:nvPr>
        </p:nvSpPr>
        <p:spPr>
          <a:xfrm>
            <a:off x="3900799" y="9516038"/>
            <a:ext cx="2984183" cy="500936"/>
          </a:xfrm>
          <a:prstGeom prst="rect">
            <a:avLst/>
          </a:prstGeom>
        </p:spPr>
        <p:txBody>
          <a:bodyPr vert="horz" lIns="96597" tIns="48299" rIns="96597" bIns="48299" rtlCol="0" anchor="b"/>
          <a:lstStyle>
            <a:lvl1pPr algn="r">
              <a:defRPr sz="1300"/>
            </a:lvl1pPr>
          </a:lstStyle>
          <a:p>
            <a:fld id="{5F791D63-DE23-4954-AF43-D897E90DAA9C}" type="slidenum">
              <a:rPr lang="en-GB" smtClean="0"/>
              <a:t>‹#›</a:t>
            </a:fld>
            <a:endParaRPr lang="en-GB"/>
          </a:p>
        </p:txBody>
      </p:sp>
    </p:spTree>
    <p:extLst>
      <p:ext uri="{BB962C8B-B14F-4D97-AF65-F5344CB8AC3E}">
        <p14:creationId xmlns:p14="http://schemas.microsoft.com/office/powerpoint/2010/main" val="36158920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5F791D63-DE23-4954-AF43-D897E90DAA9C}" type="slidenum">
              <a:rPr lang="en-GB" smtClean="0"/>
              <a:t>1</a:t>
            </a:fld>
            <a:endParaRPr lang="en-GB"/>
          </a:p>
        </p:txBody>
      </p:sp>
    </p:spTree>
    <p:extLst>
      <p:ext uri="{BB962C8B-B14F-4D97-AF65-F5344CB8AC3E}">
        <p14:creationId xmlns:p14="http://schemas.microsoft.com/office/powerpoint/2010/main" val="31288282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5F791D63-DE23-4954-AF43-D897E90DAA9C}" type="slidenum">
              <a:rPr lang="en-GB" smtClean="0"/>
              <a:t>2</a:t>
            </a:fld>
            <a:endParaRPr lang="en-GB"/>
          </a:p>
        </p:txBody>
      </p:sp>
    </p:spTree>
    <p:extLst>
      <p:ext uri="{BB962C8B-B14F-4D97-AF65-F5344CB8AC3E}">
        <p14:creationId xmlns:p14="http://schemas.microsoft.com/office/powerpoint/2010/main" val="22296841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5F791D63-DE23-4954-AF43-D897E90DAA9C}" type="slidenum">
              <a:rPr lang="en-GB" smtClean="0"/>
              <a:t>3</a:t>
            </a:fld>
            <a:endParaRPr lang="en-GB"/>
          </a:p>
        </p:txBody>
      </p:sp>
    </p:spTree>
    <p:extLst>
      <p:ext uri="{BB962C8B-B14F-4D97-AF65-F5344CB8AC3E}">
        <p14:creationId xmlns:p14="http://schemas.microsoft.com/office/powerpoint/2010/main" val="31790126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5F791D63-DE23-4954-AF43-D897E90DAA9C}" type="slidenum">
              <a:rPr lang="en-GB" smtClean="0"/>
              <a:t>4</a:t>
            </a:fld>
            <a:endParaRPr lang="en-GB"/>
          </a:p>
        </p:txBody>
      </p:sp>
    </p:spTree>
    <p:extLst>
      <p:ext uri="{BB962C8B-B14F-4D97-AF65-F5344CB8AC3E}">
        <p14:creationId xmlns:p14="http://schemas.microsoft.com/office/powerpoint/2010/main" val="10537130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5F791D63-DE23-4954-AF43-D897E90DAA9C}" type="slidenum">
              <a:rPr lang="en-GB" smtClean="0"/>
              <a:t>5</a:t>
            </a:fld>
            <a:endParaRPr lang="en-GB"/>
          </a:p>
        </p:txBody>
      </p:sp>
    </p:spTree>
    <p:extLst>
      <p:ext uri="{BB962C8B-B14F-4D97-AF65-F5344CB8AC3E}">
        <p14:creationId xmlns:p14="http://schemas.microsoft.com/office/powerpoint/2010/main" val="18868873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5F791D63-DE23-4954-AF43-D897E90DAA9C}" type="slidenum">
              <a:rPr lang="en-GB" smtClean="0"/>
              <a:t>6</a:t>
            </a:fld>
            <a:endParaRPr lang="en-GB"/>
          </a:p>
        </p:txBody>
      </p:sp>
    </p:spTree>
    <p:extLst>
      <p:ext uri="{BB962C8B-B14F-4D97-AF65-F5344CB8AC3E}">
        <p14:creationId xmlns:p14="http://schemas.microsoft.com/office/powerpoint/2010/main" val="10115088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5F791D63-DE23-4954-AF43-D897E90DAA9C}" type="slidenum">
              <a:rPr lang="en-GB" smtClean="0"/>
              <a:t>7</a:t>
            </a:fld>
            <a:endParaRPr lang="en-GB"/>
          </a:p>
        </p:txBody>
      </p:sp>
    </p:spTree>
    <p:extLst>
      <p:ext uri="{BB962C8B-B14F-4D97-AF65-F5344CB8AC3E}">
        <p14:creationId xmlns:p14="http://schemas.microsoft.com/office/powerpoint/2010/main" val="12561940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5F791D63-DE23-4954-AF43-D897E90DAA9C}" type="slidenum">
              <a:rPr lang="en-GB" smtClean="0"/>
              <a:t>8</a:t>
            </a:fld>
            <a:endParaRPr lang="en-GB"/>
          </a:p>
        </p:txBody>
      </p:sp>
    </p:spTree>
    <p:extLst>
      <p:ext uri="{BB962C8B-B14F-4D97-AF65-F5344CB8AC3E}">
        <p14:creationId xmlns:p14="http://schemas.microsoft.com/office/powerpoint/2010/main" val="34618942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B8E81F44-1BBD-40ED-9117-2F17E159E3A1}" type="datetimeFigureOut">
              <a:rPr lang="en-GB" smtClean="0"/>
              <a:t>25/01/2024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5920C95-E5A0-41BF-A3A2-742D131C123E}" type="slidenum">
              <a:rPr lang="en-GB" smtClean="0"/>
              <a:t>‹#›</a:t>
            </a:fld>
            <a:endParaRPr lang="en-GB"/>
          </a:p>
        </p:txBody>
      </p:sp>
    </p:spTree>
    <p:extLst>
      <p:ext uri="{BB962C8B-B14F-4D97-AF65-F5344CB8AC3E}">
        <p14:creationId xmlns:p14="http://schemas.microsoft.com/office/powerpoint/2010/main" val="25115076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B8E81F44-1BBD-40ED-9117-2F17E159E3A1}" type="datetimeFigureOut">
              <a:rPr lang="en-GB" smtClean="0"/>
              <a:t>25/01/2024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5920C95-E5A0-41BF-A3A2-742D131C123E}" type="slidenum">
              <a:rPr lang="en-GB" smtClean="0"/>
              <a:t>‹#›</a:t>
            </a:fld>
            <a:endParaRPr lang="en-GB"/>
          </a:p>
        </p:txBody>
      </p:sp>
    </p:spTree>
    <p:extLst>
      <p:ext uri="{BB962C8B-B14F-4D97-AF65-F5344CB8AC3E}">
        <p14:creationId xmlns:p14="http://schemas.microsoft.com/office/powerpoint/2010/main" val="19247137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B8E81F44-1BBD-40ED-9117-2F17E159E3A1}" type="datetimeFigureOut">
              <a:rPr lang="en-GB" smtClean="0"/>
              <a:t>25/01/2024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5920C95-E5A0-41BF-A3A2-742D131C123E}" type="slidenum">
              <a:rPr lang="en-GB" smtClean="0"/>
              <a:t>‹#›</a:t>
            </a:fld>
            <a:endParaRPr lang="en-GB"/>
          </a:p>
        </p:txBody>
      </p:sp>
    </p:spTree>
    <p:extLst>
      <p:ext uri="{BB962C8B-B14F-4D97-AF65-F5344CB8AC3E}">
        <p14:creationId xmlns:p14="http://schemas.microsoft.com/office/powerpoint/2010/main" val="4728186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B8E81F44-1BBD-40ED-9117-2F17E159E3A1}" type="datetimeFigureOut">
              <a:rPr lang="en-GB" smtClean="0"/>
              <a:t>25/01/2024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5920C95-E5A0-41BF-A3A2-742D131C123E}" type="slidenum">
              <a:rPr lang="en-GB" smtClean="0"/>
              <a:t>‹#›</a:t>
            </a:fld>
            <a:endParaRPr lang="en-GB"/>
          </a:p>
        </p:txBody>
      </p:sp>
    </p:spTree>
    <p:extLst>
      <p:ext uri="{BB962C8B-B14F-4D97-AF65-F5344CB8AC3E}">
        <p14:creationId xmlns:p14="http://schemas.microsoft.com/office/powerpoint/2010/main" val="11212886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8E81F44-1BBD-40ED-9117-2F17E159E3A1}" type="datetimeFigureOut">
              <a:rPr lang="en-GB" smtClean="0"/>
              <a:t>25/01/2024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5920C95-E5A0-41BF-A3A2-742D131C123E}" type="slidenum">
              <a:rPr lang="en-GB" smtClean="0"/>
              <a:t>‹#›</a:t>
            </a:fld>
            <a:endParaRPr lang="en-GB"/>
          </a:p>
        </p:txBody>
      </p:sp>
    </p:spTree>
    <p:extLst>
      <p:ext uri="{BB962C8B-B14F-4D97-AF65-F5344CB8AC3E}">
        <p14:creationId xmlns:p14="http://schemas.microsoft.com/office/powerpoint/2010/main" val="21903884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B8E81F44-1BBD-40ED-9117-2F17E159E3A1}" type="datetimeFigureOut">
              <a:rPr lang="en-GB" smtClean="0"/>
              <a:t>25/01/2024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5920C95-E5A0-41BF-A3A2-742D131C123E}" type="slidenum">
              <a:rPr lang="en-GB" smtClean="0"/>
              <a:t>‹#›</a:t>
            </a:fld>
            <a:endParaRPr lang="en-GB"/>
          </a:p>
        </p:txBody>
      </p:sp>
    </p:spTree>
    <p:extLst>
      <p:ext uri="{BB962C8B-B14F-4D97-AF65-F5344CB8AC3E}">
        <p14:creationId xmlns:p14="http://schemas.microsoft.com/office/powerpoint/2010/main" val="3433203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B8E81F44-1BBD-40ED-9117-2F17E159E3A1}" type="datetimeFigureOut">
              <a:rPr lang="en-GB" smtClean="0"/>
              <a:t>25/01/2024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65920C95-E5A0-41BF-A3A2-742D131C123E}" type="slidenum">
              <a:rPr lang="en-GB" smtClean="0"/>
              <a:t>‹#›</a:t>
            </a:fld>
            <a:endParaRPr lang="en-GB"/>
          </a:p>
        </p:txBody>
      </p:sp>
    </p:spTree>
    <p:extLst>
      <p:ext uri="{BB962C8B-B14F-4D97-AF65-F5344CB8AC3E}">
        <p14:creationId xmlns:p14="http://schemas.microsoft.com/office/powerpoint/2010/main" val="8110365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B8E81F44-1BBD-40ED-9117-2F17E159E3A1}" type="datetimeFigureOut">
              <a:rPr lang="en-GB" smtClean="0"/>
              <a:t>25/01/2024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65920C95-E5A0-41BF-A3A2-742D131C123E}" type="slidenum">
              <a:rPr lang="en-GB" smtClean="0"/>
              <a:t>‹#›</a:t>
            </a:fld>
            <a:endParaRPr lang="en-GB"/>
          </a:p>
        </p:txBody>
      </p:sp>
    </p:spTree>
    <p:extLst>
      <p:ext uri="{BB962C8B-B14F-4D97-AF65-F5344CB8AC3E}">
        <p14:creationId xmlns:p14="http://schemas.microsoft.com/office/powerpoint/2010/main" val="16872895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8E81F44-1BBD-40ED-9117-2F17E159E3A1}" type="datetimeFigureOut">
              <a:rPr lang="en-GB" smtClean="0"/>
              <a:t>25/01/2024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65920C95-E5A0-41BF-A3A2-742D131C123E}" type="slidenum">
              <a:rPr lang="en-GB" smtClean="0"/>
              <a:t>‹#›</a:t>
            </a:fld>
            <a:endParaRPr lang="en-GB"/>
          </a:p>
        </p:txBody>
      </p:sp>
    </p:spTree>
    <p:extLst>
      <p:ext uri="{BB962C8B-B14F-4D97-AF65-F5344CB8AC3E}">
        <p14:creationId xmlns:p14="http://schemas.microsoft.com/office/powerpoint/2010/main" val="17081535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8E81F44-1BBD-40ED-9117-2F17E159E3A1}" type="datetimeFigureOut">
              <a:rPr lang="en-GB" smtClean="0"/>
              <a:t>25/01/2024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5920C95-E5A0-41BF-A3A2-742D131C123E}" type="slidenum">
              <a:rPr lang="en-GB" smtClean="0"/>
              <a:t>‹#›</a:t>
            </a:fld>
            <a:endParaRPr lang="en-GB"/>
          </a:p>
        </p:txBody>
      </p:sp>
    </p:spTree>
    <p:extLst>
      <p:ext uri="{BB962C8B-B14F-4D97-AF65-F5344CB8AC3E}">
        <p14:creationId xmlns:p14="http://schemas.microsoft.com/office/powerpoint/2010/main" val="37330283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8E81F44-1BBD-40ED-9117-2F17E159E3A1}" type="datetimeFigureOut">
              <a:rPr lang="en-GB" smtClean="0"/>
              <a:t>25/01/2024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5920C95-E5A0-41BF-A3A2-742D131C123E}" type="slidenum">
              <a:rPr lang="en-GB" smtClean="0"/>
              <a:t>‹#›</a:t>
            </a:fld>
            <a:endParaRPr lang="en-GB"/>
          </a:p>
        </p:txBody>
      </p:sp>
    </p:spTree>
    <p:extLst>
      <p:ext uri="{BB962C8B-B14F-4D97-AF65-F5344CB8AC3E}">
        <p14:creationId xmlns:p14="http://schemas.microsoft.com/office/powerpoint/2010/main" val="17797686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8E81F44-1BBD-40ED-9117-2F17E159E3A1}" type="datetimeFigureOut">
              <a:rPr lang="en-GB" smtClean="0"/>
              <a:t>25/01/2024</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920C95-E5A0-41BF-A3A2-742D131C123E}" type="slidenum">
              <a:rPr lang="en-GB" smtClean="0"/>
              <a:t>‹#›</a:t>
            </a:fld>
            <a:endParaRPr lang="en-GB"/>
          </a:p>
        </p:txBody>
      </p:sp>
    </p:spTree>
    <p:extLst>
      <p:ext uri="{BB962C8B-B14F-4D97-AF65-F5344CB8AC3E}">
        <p14:creationId xmlns:p14="http://schemas.microsoft.com/office/powerpoint/2010/main" val="9414389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hyperlink" Target="https://www.england.nhs.uk/greenernhs/wp-content/uploads/sites/51/2022/03/B1030-applying-net-zero-and-social-value-nhs-goods-and-services.pdf" TargetMode="Externa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hyperlink" Target="https://www.google.com/url?sa=t&amp;rct=j&amp;q=&amp;esrc=s&amp;source=web&amp;cd=&amp;cad=rja&amp;uact=8&amp;ved=2ahUKEwjc4cvCg_mDAxVbUkEAHW9VCo0QFnoECA8QAQ&amp;url=https%3A%2F%2Fsecsenate.nhs.uk%2Fwp-content%2Fuploads%2F2023%2F05%2FEmbedding-sustainability-in-service-change-final-report.pdf&amp;usg=AOvVaw0mUK0ff4YMh3M5kYiUd6VB&amp;opi=89978449" TargetMode="Externa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a:extLst>
              <a:ext uri="{FF2B5EF4-FFF2-40B4-BE49-F238E27FC236}">
                <a16:creationId xmlns:a16="http://schemas.microsoft.com/office/drawing/2014/main" id="{2D0DD6E6-3D5B-404A-8CD7-2B95C7C9005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1744" y="118421"/>
            <a:ext cx="2533547" cy="73732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a:extLst>
              <a:ext uri="{FF2B5EF4-FFF2-40B4-BE49-F238E27FC236}">
                <a16:creationId xmlns:a16="http://schemas.microsoft.com/office/drawing/2014/main" id="{E1C2FB9B-75C3-4259-95FE-0D36BB8E718D}"/>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956377" y="0"/>
            <a:ext cx="1095878" cy="10980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a:extLst>
              <a:ext uri="{FF2B5EF4-FFF2-40B4-BE49-F238E27FC236}">
                <a16:creationId xmlns:a16="http://schemas.microsoft.com/office/drawing/2014/main" id="{C6C2F4BF-011A-4856-8514-1379E3C571DC}"/>
              </a:ext>
            </a:extLst>
          </p:cNvPr>
          <p:cNvSpPr txBox="1"/>
          <p:nvPr/>
        </p:nvSpPr>
        <p:spPr>
          <a:xfrm>
            <a:off x="251520" y="1268760"/>
            <a:ext cx="8640960" cy="1107996"/>
          </a:xfrm>
          <a:prstGeom prst="rect">
            <a:avLst/>
          </a:prstGeom>
          <a:noFill/>
        </p:spPr>
        <p:txBody>
          <a:bodyPr wrap="square" rtlCol="0">
            <a:spAutoFit/>
          </a:bodyPr>
          <a:lstStyle/>
          <a:p>
            <a:endParaRPr lang="en-GB" sz="1200" dirty="0"/>
          </a:p>
          <a:p>
            <a:r>
              <a:rPr lang="en-GB" sz="1200" dirty="0"/>
              <a:t> </a:t>
            </a:r>
            <a:br>
              <a:rPr lang="en-GB" sz="1200" dirty="0"/>
            </a:br>
            <a:br>
              <a:rPr lang="en-GB" sz="2400" dirty="0"/>
            </a:br>
            <a:endParaRPr lang="en-GB" dirty="0"/>
          </a:p>
        </p:txBody>
      </p:sp>
      <p:sp>
        <p:nvSpPr>
          <p:cNvPr id="8" name="Rectangle 7">
            <a:extLst>
              <a:ext uri="{FF2B5EF4-FFF2-40B4-BE49-F238E27FC236}">
                <a16:creationId xmlns:a16="http://schemas.microsoft.com/office/drawing/2014/main" id="{0B6269BE-EB8E-4EEC-B13B-2F030A407137}"/>
              </a:ext>
            </a:extLst>
          </p:cNvPr>
          <p:cNvSpPr/>
          <p:nvPr/>
        </p:nvSpPr>
        <p:spPr>
          <a:xfrm>
            <a:off x="439422" y="1850451"/>
            <a:ext cx="8064894" cy="1200329"/>
          </a:xfrm>
          <a:prstGeom prst="rect">
            <a:avLst/>
          </a:prstGeom>
        </p:spPr>
        <p:txBody>
          <a:bodyPr wrap="square">
            <a:spAutoFit/>
          </a:bodyPr>
          <a:lstStyle/>
          <a:p>
            <a:pPr algn="ctr"/>
            <a:r>
              <a:rPr lang="en-GB" sz="3600" dirty="0"/>
              <a:t>UHD - Sustainability Impact Assessment</a:t>
            </a:r>
          </a:p>
          <a:p>
            <a:pPr algn="ctr"/>
            <a:endParaRPr lang="en-GB" sz="3600" dirty="0"/>
          </a:p>
        </p:txBody>
      </p:sp>
    </p:spTree>
    <p:extLst>
      <p:ext uri="{BB962C8B-B14F-4D97-AF65-F5344CB8AC3E}">
        <p14:creationId xmlns:p14="http://schemas.microsoft.com/office/powerpoint/2010/main" val="1133358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a:extLst>
              <a:ext uri="{FF2B5EF4-FFF2-40B4-BE49-F238E27FC236}">
                <a16:creationId xmlns:a16="http://schemas.microsoft.com/office/drawing/2014/main" id="{2D0DD6E6-3D5B-404A-8CD7-2B95C7C9005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1744" y="118421"/>
            <a:ext cx="2533547" cy="73732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a:extLst>
              <a:ext uri="{FF2B5EF4-FFF2-40B4-BE49-F238E27FC236}">
                <a16:creationId xmlns:a16="http://schemas.microsoft.com/office/drawing/2014/main" id="{E1C2FB9B-75C3-4259-95FE-0D36BB8E718D}"/>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956377" y="0"/>
            <a:ext cx="1095878" cy="10980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a:extLst>
              <a:ext uri="{FF2B5EF4-FFF2-40B4-BE49-F238E27FC236}">
                <a16:creationId xmlns:a16="http://schemas.microsoft.com/office/drawing/2014/main" id="{C6C2F4BF-011A-4856-8514-1379E3C571DC}"/>
              </a:ext>
            </a:extLst>
          </p:cNvPr>
          <p:cNvSpPr txBox="1"/>
          <p:nvPr/>
        </p:nvSpPr>
        <p:spPr>
          <a:xfrm>
            <a:off x="2411760" y="226464"/>
            <a:ext cx="8640960" cy="1200329"/>
          </a:xfrm>
          <a:prstGeom prst="rect">
            <a:avLst/>
          </a:prstGeom>
          <a:noFill/>
        </p:spPr>
        <p:txBody>
          <a:bodyPr wrap="square" rtlCol="0">
            <a:spAutoFit/>
          </a:bodyPr>
          <a:lstStyle/>
          <a:p>
            <a:endParaRPr lang="en-GB" sz="1200" dirty="0"/>
          </a:p>
          <a:p>
            <a:r>
              <a:rPr lang="en-GB" sz="1200" dirty="0"/>
              <a:t> </a:t>
            </a:r>
            <a:br>
              <a:rPr lang="en-GB" sz="1200" dirty="0"/>
            </a:br>
            <a:br>
              <a:rPr lang="en-GB" sz="2400" dirty="0"/>
            </a:br>
            <a:r>
              <a:rPr lang="en-GB" sz="2400" b="1" dirty="0"/>
              <a:t>Sustainability Impact Assessment</a:t>
            </a:r>
          </a:p>
        </p:txBody>
      </p:sp>
      <p:sp>
        <p:nvSpPr>
          <p:cNvPr id="8" name="Rectangle 7">
            <a:extLst>
              <a:ext uri="{FF2B5EF4-FFF2-40B4-BE49-F238E27FC236}">
                <a16:creationId xmlns:a16="http://schemas.microsoft.com/office/drawing/2014/main" id="{0B6269BE-EB8E-4EEC-B13B-2F030A407137}"/>
              </a:ext>
            </a:extLst>
          </p:cNvPr>
          <p:cNvSpPr/>
          <p:nvPr/>
        </p:nvSpPr>
        <p:spPr>
          <a:xfrm>
            <a:off x="539553" y="1997839"/>
            <a:ext cx="8064894" cy="4247317"/>
          </a:xfrm>
          <a:prstGeom prst="rect">
            <a:avLst/>
          </a:prstGeom>
        </p:spPr>
        <p:txBody>
          <a:bodyPr wrap="square">
            <a:spAutoFit/>
          </a:bodyPr>
          <a:lstStyle/>
          <a:p>
            <a:r>
              <a:rPr lang="en-GB" dirty="0"/>
              <a:t>Background:</a:t>
            </a:r>
          </a:p>
          <a:p>
            <a:endParaRPr lang="en-GB" dirty="0"/>
          </a:p>
          <a:p>
            <a:r>
              <a:rPr lang="en-GB" dirty="0"/>
              <a:t>I wanted a sustainability impact assessment approach for each of the below scenarios</a:t>
            </a:r>
          </a:p>
          <a:p>
            <a:endParaRPr lang="en-GB" dirty="0"/>
          </a:p>
          <a:p>
            <a:pPr marL="285750" indent="-285750">
              <a:buFont typeface="Arial" panose="020B0604020202020204" pitchFamily="34" charset="0"/>
              <a:buChar char="•"/>
            </a:pPr>
            <a:r>
              <a:rPr lang="en-GB" dirty="0"/>
              <a:t>Investment decisions for major projects and programmes and captures in the Trust Business Case appraisal process</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Benefits realisation assessments</a:t>
            </a:r>
          </a:p>
          <a:p>
            <a:endParaRPr lang="en-GB" dirty="0"/>
          </a:p>
          <a:p>
            <a:pPr marL="285750" indent="-285750">
              <a:buFont typeface="Arial" panose="020B0604020202020204" pitchFamily="34" charset="0"/>
              <a:buChar char="•"/>
            </a:pPr>
            <a:r>
              <a:rPr lang="en-GB" dirty="0"/>
              <a:t>Quality Improvement projects</a:t>
            </a:r>
          </a:p>
          <a:p>
            <a:pPr marL="285750" indent="-285750">
              <a:buFont typeface="Arial" panose="020B0604020202020204" pitchFamily="34" charset="0"/>
              <a:buChar char="•"/>
            </a:pPr>
            <a:endParaRPr lang="en-GB" dirty="0"/>
          </a:p>
          <a:p>
            <a:endParaRPr lang="en-GB" dirty="0"/>
          </a:p>
          <a:p>
            <a:endParaRPr lang="en-GB" dirty="0">
              <a:solidFill>
                <a:srgbClr val="00B050"/>
              </a:solidFill>
            </a:endParaRPr>
          </a:p>
          <a:p>
            <a:pPr marL="742950" lvl="1" indent="-285750">
              <a:buFont typeface="Arial" panose="020B0604020202020204" pitchFamily="34" charset="0"/>
              <a:buChar char="•"/>
            </a:pPr>
            <a:endParaRPr lang="en-GB" dirty="0"/>
          </a:p>
        </p:txBody>
      </p:sp>
    </p:spTree>
    <p:extLst>
      <p:ext uri="{BB962C8B-B14F-4D97-AF65-F5344CB8AC3E}">
        <p14:creationId xmlns:p14="http://schemas.microsoft.com/office/powerpoint/2010/main" val="10115168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a:extLst>
              <a:ext uri="{FF2B5EF4-FFF2-40B4-BE49-F238E27FC236}">
                <a16:creationId xmlns:a16="http://schemas.microsoft.com/office/drawing/2014/main" id="{2D0DD6E6-3D5B-404A-8CD7-2B95C7C9005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1744" y="118421"/>
            <a:ext cx="2533547" cy="73732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a:extLst>
              <a:ext uri="{FF2B5EF4-FFF2-40B4-BE49-F238E27FC236}">
                <a16:creationId xmlns:a16="http://schemas.microsoft.com/office/drawing/2014/main" id="{E1C2FB9B-75C3-4259-95FE-0D36BB8E718D}"/>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956377" y="0"/>
            <a:ext cx="1095878" cy="10980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a:extLst>
              <a:ext uri="{FF2B5EF4-FFF2-40B4-BE49-F238E27FC236}">
                <a16:creationId xmlns:a16="http://schemas.microsoft.com/office/drawing/2014/main" id="{C6C2F4BF-011A-4856-8514-1379E3C571DC}"/>
              </a:ext>
            </a:extLst>
          </p:cNvPr>
          <p:cNvSpPr txBox="1"/>
          <p:nvPr/>
        </p:nvSpPr>
        <p:spPr>
          <a:xfrm>
            <a:off x="2198231" y="226464"/>
            <a:ext cx="8640960" cy="1200329"/>
          </a:xfrm>
          <a:prstGeom prst="rect">
            <a:avLst/>
          </a:prstGeom>
          <a:noFill/>
        </p:spPr>
        <p:txBody>
          <a:bodyPr wrap="square" rtlCol="0">
            <a:spAutoFit/>
          </a:bodyPr>
          <a:lstStyle/>
          <a:p>
            <a:endParaRPr lang="en-GB" sz="1200" dirty="0"/>
          </a:p>
          <a:p>
            <a:r>
              <a:rPr lang="en-GB" sz="1200" dirty="0"/>
              <a:t> </a:t>
            </a:r>
            <a:br>
              <a:rPr lang="en-GB" sz="1200" dirty="0"/>
            </a:br>
            <a:br>
              <a:rPr lang="en-GB" sz="2400" dirty="0"/>
            </a:br>
            <a:r>
              <a:rPr lang="en-GB" sz="2400" b="1" dirty="0"/>
              <a:t>Sustainability Impact Assessment</a:t>
            </a:r>
          </a:p>
        </p:txBody>
      </p:sp>
      <p:sp>
        <p:nvSpPr>
          <p:cNvPr id="8" name="Rectangle 7">
            <a:extLst>
              <a:ext uri="{FF2B5EF4-FFF2-40B4-BE49-F238E27FC236}">
                <a16:creationId xmlns:a16="http://schemas.microsoft.com/office/drawing/2014/main" id="{0B6269BE-EB8E-4EEC-B13B-2F030A407137}"/>
              </a:ext>
            </a:extLst>
          </p:cNvPr>
          <p:cNvSpPr/>
          <p:nvPr/>
        </p:nvSpPr>
        <p:spPr>
          <a:xfrm>
            <a:off x="539553" y="1997839"/>
            <a:ext cx="8064894" cy="5909310"/>
          </a:xfrm>
          <a:prstGeom prst="rect">
            <a:avLst/>
          </a:prstGeom>
        </p:spPr>
        <p:txBody>
          <a:bodyPr wrap="square">
            <a:spAutoFit/>
          </a:bodyPr>
          <a:lstStyle/>
          <a:p>
            <a:pPr marL="285750" indent="-285750">
              <a:buFont typeface="Arial" panose="020B0604020202020204" pitchFamily="34" charset="0"/>
              <a:buChar char="•"/>
            </a:pPr>
            <a:r>
              <a:rPr lang="en-GB" dirty="0"/>
              <a:t>When I undertook the CSH Sus QI training, I was very impressed, and I wanted to ensure that UHD’s sustainability impact assessment would be compatible with a the Sus QI approach.</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I also wanted the SIA to be compatible with the UHD Green Plan Areas of Activity which align with NHS-E Green Plan guidance. </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My starting point was to bring together all the elements of Sus QI’s scanning exercises</a:t>
            </a:r>
          </a:p>
          <a:p>
            <a:pPr marL="285750" indent="-285750">
              <a:buFont typeface="Arial" panose="020B0604020202020204" pitchFamily="34" charset="0"/>
              <a:buChar char="•"/>
            </a:pPr>
            <a:endParaRPr lang="en-GB" dirty="0"/>
          </a:p>
          <a:p>
            <a:endParaRPr lang="en-GB" dirty="0"/>
          </a:p>
          <a:p>
            <a:pPr algn="ctr"/>
            <a:r>
              <a:rPr lang="en-GB" dirty="0"/>
              <a:t>Waste + Social Determinants + Environmental Impacts =  SIA?</a:t>
            </a:r>
          </a:p>
          <a:p>
            <a:endParaRPr lang="en-GB" dirty="0">
              <a:solidFill>
                <a:srgbClr val="00B050"/>
              </a:solidFill>
            </a:endParaRPr>
          </a:p>
          <a:p>
            <a:endParaRPr lang="en-GB" dirty="0"/>
          </a:p>
          <a:p>
            <a:endParaRPr lang="en-GB" dirty="0"/>
          </a:p>
          <a:p>
            <a:endParaRPr lang="en-GB" dirty="0"/>
          </a:p>
          <a:p>
            <a:endParaRPr lang="en-GB" dirty="0"/>
          </a:p>
          <a:p>
            <a:r>
              <a:rPr lang="en-GB" dirty="0"/>
              <a:t> </a:t>
            </a:r>
          </a:p>
          <a:p>
            <a:pPr marL="285750" indent="-285750">
              <a:buFont typeface="Arial" panose="020B0604020202020204" pitchFamily="34" charset="0"/>
              <a:buChar char="•"/>
            </a:pPr>
            <a:endParaRPr lang="en-GB" dirty="0"/>
          </a:p>
          <a:p>
            <a:pPr marL="742950" lvl="1" indent="-285750">
              <a:buFont typeface="Arial" panose="020B0604020202020204" pitchFamily="34" charset="0"/>
              <a:buChar char="•"/>
            </a:pPr>
            <a:endParaRPr lang="en-GB" dirty="0"/>
          </a:p>
        </p:txBody>
      </p:sp>
    </p:spTree>
    <p:extLst>
      <p:ext uri="{BB962C8B-B14F-4D97-AF65-F5344CB8AC3E}">
        <p14:creationId xmlns:p14="http://schemas.microsoft.com/office/powerpoint/2010/main" val="33401758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a:extLst>
              <a:ext uri="{FF2B5EF4-FFF2-40B4-BE49-F238E27FC236}">
                <a16:creationId xmlns:a16="http://schemas.microsoft.com/office/drawing/2014/main" id="{2D0DD6E6-3D5B-404A-8CD7-2B95C7C9005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1744" y="118421"/>
            <a:ext cx="2533547" cy="73732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a:extLst>
              <a:ext uri="{FF2B5EF4-FFF2-40B4-BE49-F238E27FC236}">
                <a16:creationId xmlns:a16="http://schemas.microsoft.com/office/drawing/2014/main" id="{E1C2FB9B-75C3-4259-95FE-0D36BB8E718D}"/>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956377" y="0"/>
            <a:ext cx="1095878" cy="10980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a:extLst>
              <a:ext uri="{FF2B5EF4-FFF2-40B4-BE49-F238E27FC236}">
                <a16:creationId xmlns:a16="http://schemas.microsoft.com/office/drawing/2014/main" id="{C6C2F4BF-011A-4856-8514-1379E3C571DC}"/>
              </a:ext>
            </a:extLst>
          </p:cNvPr>
          <p:cNvSpPr txBox="1"/>
          <p:nvPr/>
        </p:nvSpPr>
        <p:spPr>
          <a:xfrm>
            <a:off x="2339752" y="118421"/>
            <a:ext cx="8640960" cy="1200329"/>
          </a:xfrm>
          <a:prstGeom prst="rect">
            <a:avLst/>
          </a:prstGeom>
          <a:noFill/>
        </p:spPr>
        <p:txBody>
          <a:bodyPr wrap="square" rtlCol="0">
            <a:spAutoFit/>
          </a:bodyPr>
          <a:lstStyle/>
          <a:p>
            <a:endParaRPr lang="en-GB" sz="1200" dirty="0"/>
          </a:p>
          <a:p>
            <a:r>
              <a:rPr lang="en-GB" sz="1200" dirty="0"/>
              <a:t> </a:t>
            </a:r>
            <a:br>
              <a:rPr lang="en-GB" sz="1200" dirty="0"/>
            </a:br>
            <a:br>
              <a:rPr lang="en-GB" sz="2400" dirty="0"/>
            </a:br>
            <a:r>
              <a:rPr lang="en-GB" sz="2400" b="1" dirty="0"/>
              <a:t>Sustainability Impact Assessment</a:t>
            </a:r>
          </a:p>
        </p:txBody>
      </p:sp>
      <p:sp>
        <p:nvSpPr>
          <p:cNvPr id="8" name="Rectangle 7">
            <a:extLst>
              <a:ext uri="{FF2B5EF4-FFF2-40B4-BE49-F238E27FC236}">
                <a16:creationId xmlns:a16="http://schemas.microsoft.com/office/drawing/2014/main" id="{0B6269BE-EB8E-4EEC-B13B-2F030A407137}"/>
              </a:ext>
            </a:extLst>
          </p:cNvPr>
          <p:cNvSpPr/>
          <p:nvPr/>
        </p:nvSpPr>
        <p:spPr>
          <a:xfrm>
            <a:off x="539553" y="1997839"/>
            <a:ext cx="8064894" cy="7294305"/>
          </a:xfrm>
          <a:prstGeom prst="rect">
            <a:avLst/>
          </a:prstGeom>
        </p:spPr>
        <p:txBody>
          <a:bodyPr wrap="square">
            <a:spAutoFit/>
          </a:bodyPr>
          <a:lstStyle/>
          <a:p>
            <a:pPr marL="285750" indent="-285750">
              <a:buFont typeface="Arial" panose="020B0604020202020204" pitchFamily="34" charset="0"/>
              <a:buChar char="•"/>
            </a:pPr>
            <a:r>
              <a:rPr lang="en-GB" dirty="0"/>
              <a:t>What I found was although this was a good starting point, there were obvious gaps and it didn’t map well to the UHD Green Plan.</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I took each element and re-grouped them into the Green Plan Activity Areas and set about infilling the gaps around climate adaptation, Greenspace and Biodiversity etc. </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This still left a big gap around Social Value and so I pulled on the Social Value Model for this which means the SIA is now also in line with </a:t>
            </a:r>
            <a:r>
              <a:rPr lang="en-GB" u="sng" dirty="0">
                <a:hlinkClick r:id="rId5"/>
              </a:rPr>
              <a:t>Applying net zero and social value in the procurement of NHS goods and services</a:t>
            </a:r>
            <a:endParaRPr lang="en-GB" u="sng" dirty="0"/>
          </a:p>
          <a:p>
            <a:pPr marL="285750" indent="-285750">
              <a:buFont typeface="Arial" panose="020B0604020202020204" pitchFamily="34" charset="0"/>
              <a:buChar char="•"/>
            </a:pPr>
            <a:endParaRPr lang="en-GB" u="sng" dirty="0"/>
          </a:p>
          <a:p>
            <a:pPr marL="285750" indent="-285750">
              <a:buFont typeface="Arial" panose="020B0604020202020204" pitchFamily="34" charset="0"/>
              <a:buChar char="•"/>
            </a:pPr>
            <a:r>
              <a:rPr lang="en-GB" dirty="0"/>
              <a:t>It is worth noting however that I have added to the social value model in the section on Fighting Climate Change / Social Justice and have added impacts on Water, Soil, Air and Noise Pollution. Also, I have taken out waste as that now sits in a dedicated section (In line with Green Plan) and allows for more granularity of waste streams.</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endParaRPr lang="en-GB" dirty="0"/>
          </a:p>
          <a:p>
            <a:endParaRPr lang="en-GB" dirty="0">
              <a:solidFill>
                <a:srgbClr val="00B050"/>
              </a:solidFill>
            </a:endParaRPr>
          </a:p>
          <a:p>
            <a:endParaRPr lang="en-GB" dirty="0"/>
          </a:p>
          <a:p>
            <a:endParaRPr lang="en-GB" dirty="0"/>
          </a:p>
          <a:p>
            <a:endParaRPr lang="en-GB" dirty="0"/>
          </a:p>
          <a:p>
            <a:endParaRPr lang="en-GB" dirty="0"/>
          </a:p>
          <a:p>
            <a:r>
              <a:rPr lang="en-GB" dirty="0"/>
              <a:t> </a:t>
            </a:r>
          </a:p>
          <a:p>
            <a:pPr marL="285750" indent="-285750">
              <a:buFont typeface="Arial" panose="020B0604020202020204" pitchFamily="34" charset="0"/>
              <a:buChar char="•"/>
            </a:pPr>
            <a:endParaRPr lang="en-GB" dirty="0"/>
          </a:p>
          <a:p>
            <a:pPr marL="742950" lvl="1" indent="-285750">
              <a:buFont typeface="Arial" panose="020B0604020202020204" pitchFamily="34" charset="0"/>
              <a:buChar char="•"/>
            </a:pPr>
            <a:endParaRPr lang="en-GB" dirty="0"/>
          </a:p>
        </p:txBody>
      </p:sp>
    </p:spTree>
    <p:extLst>
      <p:ext uri="{BB962C8B-B14F-4D97-AF65-F5344CB8AC3E}">
        <p14:creationId xmlns:p14="http://schemas.microsoft.com/office/powerpoint/2010/main" val="35129134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a:extLst>
              <a:ext uri="{FF2B5EF4-FFF2-40B4-BE49-F238E27FC236}">
                <a16:creationId xmlns:a16="http://schemas.microsoft.com/office/drawing/2014/main" id="{2D0DD6E6-3D5B-404A-8CD7-2B95C7C9005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1744" y="118421"/>
            <a:ext cx="2533547" cy="73732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a:extLst>
              <a:ext uri="{FF2B5EF4-FFF2-40B4-BE49-F238E27FC236}">
                <a16:creationId xmlns:a16="http://schemas.microsoft.com/office/drawing/2014/main" id="{E1C2FB9B-75C3-4259-95FE-0D36BB8E718D}"/>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956377" y="0"/>
            <a:ext cx="1095878" cy="10980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a:extLst>
              <a:ext uri="{FF2B5EF4-FFF2-40B4-BE49-F238E27FC236}">
                <a16:creationId xmlns:a16="http://schemas.microsoft.com/office/drawing/2014/main" id="{C6C2F4BF-011A-4856-8514-1379E3C571DC}"/>
              </a:ext>
            </a:extLst>
          </p:cNvPr>
          <p:cNvSpPr txBox="1"/>
          <p:nvPr/>
        </p:nvSpPr>
        <p:spPr>
          <a:xfrm>
            <a:off x="2198231" y="226464"/>
            <a:ext cx="8640960" cy="1200329"/>
          </a:xfrm>
          <a:prstGeom prst="rect">
            <a:avLst/>
          </a:prstGeom>
          <a:noFill/>
        </p:spPr>
        <p:txBody>
          <a:bodyPr wrap="square" rtlCol="0">
            <a:spAutoFit/>
          </a:bodyPr>
          <a:lstStyle/>
          <a:p>
            <a:endParaRPr lang="en-GB" sz="1200" dirty="0"/>
          </a:p>
          <a:p>
            <a:r>
              <a:rPr lang="en-GB" sz="1200" dirty="0"/>
              <a:t> </a:t>
            </a:r>
            <a:br>
              <a:rPr lang="en-GB" sz="1200" dirty="0"/>
            </a:br>
            <a:br>
              <a:rPr lang="en-GB" sz="2400" dirty="0"/>
            </a:br>
            <a:r>
              <a:rPr lang="en-GB" sz="2400" b="1" dirty="0"/>
              <a:t>Sustainability Impact Assessment</a:t>
            </a:r>
          </a:p>
        </p:txBody>
      </p:sp>
      <p:sp>
        <p:nvSpPr>
          <p:cNvPr id="8" name="Rectangle 7">
            <a:extLst>
              <a:ext uri="{FF2B5EF4-FFF2-40B4-BE49-F238E27FC236}">
                <a16:creationId xmlns:a16="http://schemas.microsoft.com/office/drawing/2014/main" id="{0B6269BE-EB8E-4EEC-B13B-2F030A407137}"/>
              </a:ext>
            </a:extLst>
          </p:cNvPr>
          <p:cNvSpPr/>
          <p:nvPr/>
        </p:nvSpPr>
        <p:spPr>
          <a:xfrm>
            <a:off x="539553" y="1997839"/>
            <a:ext cx="8064894" cy="4524315"/>
          </a:xfrm>
          <a:prstGeom prst="rect">
            <a:avLst/>
          </a:prstGeom>
        </p:spPr>
        <p:txBody>
          <a:bodyPr wrap="square">
            <a:spAutoFit/>
          </a:bodyPr>
          <a:lstStyle/>
          <a:p>
            <a:pPr marL="285750" indent="-285750">
              <a:buFont typeface="Arial" panose="020B0604020202020204" pitchFamily="34" charset="0"/>
              <a:buChar char="•"/>
            </a:pPr>
            <a:r>
              <a:rPr lang="en-GB" dirty="0"/>
              <a:t>Review of Tool</a:t>
            </a:r>
          </a:p>
          <a:p>
            <a:pPr marL="285750" indent="-285750">
              <a:buFont typeface="Arial" panose="020B0604020202020204" pitchFamily="34" charset="0"/>
              <a:buChar char="•"/>
            </a:pPr>
            <a:endParaRPr lang="en-GB" dirty="0"/>
          </a:p>
          <a:p>
            <a:pPr marL="742950" lvl="1" indent="-285750">
              <a:buFont typeface="Arial" panose="020B0604020202020204" pitchFamily="34" charset="0"/>
              <a:buChar char="•"/>
            </a:pPr>
            <a:r>
              <a:rPr lang="en-GB" dirty="0"/>
              <a:t>Summary worksheet / SIA Light</a:t>
            </a:r>
          </a:p>
          <a:p>
            <a:pPr marL="742950" lvl="1" indent="-285750">
              <a:buFont typeface="Arial" panose="020B0604020202020204" pitchFamily="34" charset="0"/>
              <a:buChar char="•"/>
            </a:pPr>
            <a:r>
              <a:rPr lang="en-GB" dirty="0"/>
              <a:t>Detail</a:t>
            </a:r>
          </a:p>
          <a:p>
            <a:pPr marL="742950" lvl="1" indent="-285750">
              <a:buFont typeface="Arial" panose="020B0604020202020204" pitchFamily="34" charset="0"/>
              <a:buChar char="•"/>
            </a:pPr>
            <a:endParaRPr lang="en-GB" dirty="0"/>
          </a:p>
          <a:p>
            <a:pPr marL="742950" lvl="1" indent="-285750">
              <a:buFont typeface="Arial" panose="020B0604020202020204" pitchFamily="34" charset="0"/>
              <a:buChar char="•"/>
            </a:pPr>
            <a:endParaRPr lang="en-GB" dirty="0"/>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endParaRPr lang="en-GB" dirty="0"/>
          </a:p>
          <a:p>
            <a:endParaRPr lang="en-GB" dirty="0">
              <a:solidFill>
                <a:srgbClr val="00B050"/>
              </a:solidFill>
            </a:endParaRPr>
          </a:p>
          <a:p>
            <a:endParaRPr lang="en-GB" dirty="0"/>
          </a:p>
          <a:p>
            <a:endParaRPr lang="en-GB" dirty="0"/>
          </a:p>
          <a:p>
            <a:endParaRPr lang="en-GB" dirty="0"/>
          </a:p>
          <a:p>
            <a:endParaRPr lang="en-GB" dirty="0"/>
          </a:p>
          <a:p>
            <a:r>
              <a:rPr lang="en-GB" dirty="0"/>
              <a:t> </a:t>
            </a:r>
          </a:p>
          <a:p>
            <a:pPr marL="285750" indent="-285750">
              <a:buFont typeface="Arial" panose="020B0604020202020204" pitchFamily="34" charset="0"/>
              <a:buChar char="•"/>
            </a:pPr>
            <a:endParaRPr lang="en-GB" dirty="0"/>
          </a:p>
          <a:p>
            <a:pPr marL="742950" lvl="1" indent="-285750">
              <a:buFont typeface="Arial" panose="020B0604020202020204" pitchFamily="34" charset="0"/>
              <a:buChar char="•"/>
            </a:pPr>
            <a:endParaRPr lang="en-GB" dirty="0"/>
          </a:p>
        </p:txBody>
      </p:sp>
    </p:spTree>
    <p:extLst>
      <p:ext uri="{BB962C8B-B14F-4D97-AF65-F5344CB8AC3E}">
        <p14:creationId xmlns:p14="http://schemas.microsoft.com/office/powerpoint/2010/main" val="35001386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a:extLst>
              <a:ext uri="{FF2B5EF4-FFF2-40B4-BE49-F238E27FC236}">
                <a16:creationId xmlns:a16="http://schemas.microsoft.com/office/drawing/2014/main" id="{2D0DD6E6-3D5B-404A-8CD7-2B95C7C9005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1744" y="118421"/>
            <a:ext cx="2533547" cy="73732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a:extLst>
              <a:ext uri="{FF2B5EF4-FFF2-40B4-BE49-F238E27FC236}">
                <a16:creationId xmlns:a16="http://schemas.microsoft.com/office/drawing/2014/main" id="{E1C2FB9B-75C3-4259-95FE-0D36BB8E718D}"/>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956377" y="0"/>
            <a:ext cx="1095878" cy="10980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a:extLst>
              <a:ext uri="{FF2B5EF4-FFF2-40B4-BE49-F238E27FC236}">
                <a16:creationId xmlns:a16="http://schemas.microsoft.com/office/drawing/2014/main" id="{C6C2F4BF-011A-4856-8514-1379E3C571DC}"/>
              </a:ext>
            </a:extLst>
          </p:cNvPr>
          <p:cNvSpPr txBox="1"/>
          <p:nvPr/>
        </p:nvSpPr>
        <p:spPr>
          <a:xfrm>
            <a:off x="2411760" y="99076"/>
            <a:ext cx="8640960" cy="1200329"/>
          </a:xfrm>
          <a:prstGeom prst="rect">
            <a:avLst/>
          </a:prstGeom>
          <a:noFill/>
        </p:spPr>
        <p:txBody>
          <a:bodyPr wrap="square" rtlCol="0">
            <a:spAutoFit/>
          </a:bodyPr>
          <a:lstStyle/>
          <a:p>
            <a:endParaRPr lang="en-GB" sz="1200" dirty="0"/>
          </a:p>
          <a:p>
            <a:r>
              <a:rPr lang="en-GB" sz="1200" dirty="0"/>
              <a:t> </a:t>
            </a:r>
            <a:br>
              <a:rPr lang="en-GB" sz="1200" dirty="0"/>
            </a:br>
            <a:br>
              <a:rPr lang="en-GB" sz="2400" dirty="0"/>
            </a:br>
            <a:r>
              <a:rPr lang="en-GB" sz="2400" b="1" dirty="0"/>
              <a:t>Sustainability Impact Assessment</a:t>
            </a:r>
          </a:p>
        </p:txBody>
      </p:sp>
      <p:sp>
        <p:nvSpPr>
          <p:cNvPr id="8" name="Rectangle 7">
            <a:extLst>
              <a:ext uri="{FF2B5EF4-FFF2-40B4-BE49-F238E27FC236}">
                <a16:creationId xmlns:a16="http://schemas.microsoft.com/office/drawing/2014/main" id="{0B6269BE-EB8E-4EEC-B13B-2F030A407137}"/>
              </a:ext>
            </a:extLst>
          </p:cNvPr>
          <p:cNvSpPr/>
          <p:nvPr/>
        </p:nvSpPr>
        <p:spPr>
          <a:xfrm>
            <a:off x="539553" y="1997839"/>
            <a:ext cx="8064894" cy="8679299"/>
          </a:xfrm>
          <a:prstGeom prst="rect">
            <a:avLst/>
          </a:prstGeom>
        </p:spPr>
        <p:txBody>
          <a:bodyPr wrap="square">
            <a:spAutoFit/>
          </a:bodyPr>
          <a:lstStyle/>
          <a:p>
            <a:pPr lvl="1"/>
            <a:r>
              <a:rPr lang="en-GB" dirty="0"/>
              <a:t>So what has happened since creating the SIA tool?</a:t>
            </a:r>
          </a:p>
          <a:p>
            <a:pPr marL="742950" lvl="1" indent="-285750">
              <a:buFont typeface="Arial" panose="020B0604020202020204" pitchFamily="34" charset="0"/>
              <a:buChar char="•"/>
            </a:pPr>
            <a:endParaRPr lang="en-GB" dirty="0"/>
          </a:p>
          <a:p>
            <a:pPr marL="742950" lvl="1" indent="-285750">
              <a:buFont typeface="Arial" panose="020B0604020202020204" pitchFamily="34" charset="0"/>
              <a:buChar char="•"/>
            </a:pPr>
            <a:r>
              <a:rPr lang="en-GB" dirty="0"/>
              <a:t>Tested on a sample business cases at UHD.</a:t>
            </a:r>
          </a:p>
          <a:p>
            <a:pPr marL="742950" lvl="1" indent="-285750">
              <a:buFont typeface="Arial" panose="020B0604020202020204" pitchFamily="34" charset="0"/>
              <a:buChar char="•"/>
            </a:pPr>
            <a:endParaRPr lang="en-GB" dirty="0"/>
          </a:p>
          <a:p>
            <a:pPr marL="742950" lvl="1" indent="-285750">
              <a:buFont typeface="Arial" panose="020B0604020202020204" pitchFamily="34" charset="0"/>
              <a:buChar char="•"/>
            </a:pPr>
            <a:r>
              <a:rPr lang="en-GB" dirty="0"/>
              <a:t>Used in anger to perform a benefits realisation by IT for a Dorset System for programme.</a:t>
            </a:r>
          </a:p>
          <a:p>
            <a:pPr marL="742950" lvl="1" indent="-285750">
              <a:buFont typeface="Arial" panose="020B0604020202020204" pitchFamily="34" charset="0"/>
              <a:buChar char="•"/>
            </a:pPr>
            <a:endParaRPr lang="en-GB" dirty="0"/>
          </a:p>
          <a:p>
            <a:pPr marL="742950" lvl="1" indent="-285750">
              <a:buFont typeface="Arial" panose="020B0604020202020204" pitchFamily="34" charset="0"/>
              <a:buChar char="•"/>
            </a:pPr>
            <a:r>
              <a:rPr lang="en-GB" dirty="0"/>
              <a:t>Embedded into Sus QI training module however the trust has paused QI delivery to adopt “Patient First”. This has set back delivery about 18 months but the plan is to deliver the training with Patient First.</a:t>
            </a:r>
          </a:p>
          <a:p>
            <a:pPr marL="742950" lvl="1" indent="-285750">
              <a:buFont typeface="Arial" panose="020B0604020202020204" pitchFamily="34" charset="0"/>
              <a:buChar char="•"/>
            </a:pPr>
            <a:endParaRPr lang="en-GB" dirty="0"/>
          </a:p>
          <a:p>
            <a:pPr marL="742950" lvl="1" indent="-285750">
              <a:buFont typeface="Arial" panose="020B0604020202020204" pitchFamily="34" charset="0"/>
              <a:buChar char="•"/>
            </a:pPr>
            <a:r>
              <a:rPr lang="en-GB" dirty="0"/>
              <a:t>Embedded into the Sustainable Capital Project Policy – pending approval</a:t>
            </a:r>
          </a:p>
          <a:p>
            <a:pPr marL="742950" lvl="1" indent="-285750">
              <a:buFont typeface="Arial" panose="020B0604020202020204" pitchFamily="34" charset="0"/>
              <a:buChar char="•"/>
            </a:pPr>
            <a:endParaRPr lang="en-GB" dirty="0"/>
          </a:p>
          <a:p>
            <a:pPr marL="742950" lvl="1" indent="-285750">
              <a:buFont typeface="Arial" panose="020B0604020202020204" pitchFamily="34" charset="0"/>
              <a:buChar char="•"/>
            </a:pPr>
            <a:r>
              <a:rPr lang="en-GB" dirty="0"/>
              <a:t>Reviewed by the South East Clinical Senate</a:t>
            </a:r>
          </a:p>
          <a:p>
            <a:pPr marL="742950" lvl="1" indent="-285750">
              <a:buFont typeface="Arial" panose="020B0604020202020204" pitchFamily="34" charset="0"/>
              <a:buChar char="•"/>
            </a:pPr>
            <a:endParaRPr lang="en-GB" dirty="0"/>
          </a:p>
          <a:p>
            <a:pPr marL="742950" lvl="1" indent="-285750">
              <a:buFont typeface="Arial" panose="020B0604020202020204" pitchFamily="34" charset="0"/>
              <a:buChar char="•"/>
            </a:pPr>
            <a:endParaRPr lang="en-GB" dirty="0"/>
          </a:p>
          <a:p>
            <a:pPr marL="742950" lvl="1" indent="-285750">
              <a:buFont typeface="Arial" panose="020B0604020202020204" pitchFamily="34" charset="0"/>
              <a:buChar char="•"/>
            </a:pPr>
            <a:endParaRPr lang="en-GB" dirty="0"/>
          </a:p>
          <a:p>
            <a:pPr marL="742950" lvl="1" indent="-285750">
              <a:buFont typeface="Arial" panose="020B0604020202020204" pitchFamily="34" charset="0"/>
              <a:buChar char="•"/>
            </a:pPr>
            <a:endParaRPr lang="en-GB" dirty="0"/>
          </a:p>
          <a:p>
            <a:pPr marL="742950" lvl="1" indent="-285750">
              <a:buFont typeface="Arial" panose="020B0604020202020204" pitchFamily="34" charset="0"/>
              <a:buChar char="•"/>
            </a:pPr>
            <a:endParaRPr lang="en-GB" dirty="0"/>
          </a:p>
          <a:p>
            <a:pPr marL="742950" lvl="1" indent="-285750">
              <a:buFont typeface="Arial" panose="020B0604020202020204" pitchFamily="34" charset="0"/>
              <a:buChar char="•"/>
            </a:pPr>
            <a:endParaRPr lang="en-GB" dirty="0"/>
          </a:p>
          <a:p>
            <a:pPr marL="742950" lvl="1" indent="-285750">
              <a:buFont typeface="Arial" panose="020B0604020202020204" pitchFamily="34" charset="0"/>
              <a:buChar char="•"/>
            </a:pPr>
            <a:endParaRPr lang="en-GB" dirty="0"/>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endParaRPr lang="en-GB" dirty="0"/>
          </a:p>
          <a:p>
            <a:endParaRPr lang="en-GB" dirty="0">
              <a:solidFill>
                <a:srgbClr val="00B050"/>
              </a:solidFill>
            </a:endParaRPr>
          </a:p>
          <a:p>
            <a:endParaRPr lang="en-GB" dirty="0"/>
          </a:p>
          <a:p>
            <a:endParaRPr lang="en-GB" dirty="0"/>
          </a:p>
          <a:p>
            <a:endParaRPr lang="en-GB" dirty="0"/>
          </a:p>
          <a:p>
            <a:endParaRPr lang="en-GB" dirty="0"/>
          </a:p>
          <a:p>
            <a:r>
              <a:rPr lang="en-GB" dirty="0"/>
              <a:t> </a:t>
            </a:r>
          </a:p>
          <a:p>
            <a:pPr marL="285750" indent="-285750">
              <a:buFont typeface="Arial" panose="020B0604020202020204" pitchFamily="34" charset="0"/>
              <a:buChar char="•"/>
            </a:pPr>
            <a:endParaRPr lang="en-GB" dirty="0"/>
          </a:p>
          <a:p>
            <a:pPr marL="742950" lvl="1" indent="-285750">
              <a:buFont typeface="Arial" panose="020B0604020202020204" pitchFamily="34" charset="0"/>
              <a:buChar char="•"/>
            </a:pPr>
            <a:endParaRPr lang="en-GB" dirty="0"/>
          </a:p>
        </p:txBody>
      </p:sp>
    </p:spTree>
    <p:extLst>
      <p:ext uri="{BB962C8B-B14F-4D97-AF65-F5344CB8AC3E}">
        <p14:creationId xmlns:p14="http://schemas.microsoft.com/office/powerpoint/2010/main" val="32358253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a:extLst>
              <a:ext uri="{FF2B5EF4-FFF2-40B4-BE49-F238E27FC236}">
                <a16:creationId xmlns:a16="http://schemas.microsoft.com/office/drawing/2014/main" id="{2D0DD6E6-3D5B-404A-8CD7-2B95C7C9005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1744" y="118421"/>
            <a:ext cx="2533547" cy="73732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a:extLst>
              <a:ext uri="{FF2B5EF4-FFF2-40B4-BE49-F238E27FC236}">
                <a16:creationId xmlns:a16="http://schemas.microsoft.com/office/drawing/2014/main" id="{E1C2FB9B-75C3-4259-95FE-0D36BB8E718D}"/>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956377" y="0"/>
            <a:ext cx="1095878" cy="10980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a:extLst>
              <a:ext uri="{FF2B5EF4-FFF2-40B4-BE49-F238E27FC236}">
                <a16:creationId xmlns:a16="http://schemas.microsoft.com/office/drawing/2014/main" id="{C6C2F4BF-011A-4856-8514-1379E3C571DC}"/>
              </a:ext>
            </a:extLst>
          </p:cNvPr>
          <p:cNvSpPr txBox="1"/>
          <p:nvPr/>
        </p:nvSpPr>
        <p:spPr>
          <a:xfrm>
            <a:off x="2411760" y="199122"/>
            <a:ext cx="8640960" cy="1200329"/>
          </a:xfrm>
          <a:prstGeom prst="rect">
            <a:avLst/>
          </a:prstGeom>
          <a:noFill/>
        </p:spPr>
        <p:txBody>
          <a:bodyPr wrap="square" rtlCol="0">
            <a:spAutoFit/>
          </a:bodyPr>
          <a:lstStyle/>
          <a:p>
            <a:endParaRPr lang="en-GB" sz="1200" dirty="0"/>
          </a:p>
          <a:p>
            <a:r>
              <a:rPr lang="en-GB" sz="1200" dirty="0"/>
              <a:t> </a:t>
            </a:r>
            <a:br>
              <a:rPr lang="en-GB" sz="1200" dirty="0"/>
            </a:br>
            <a:br>
              <a:rPr lang="en-GB" sz="2400" dirty="0"/>
            </a:br>
            <a:r>
              <a:rPr lang="en-GB" sz="2400" b="1" dirty="0"/>
              <a:t>Sustainability Impact Assessment</a:t>
            </a:r>
          </a:p>
        </p:txBody>
      </p:sp>
      <p:sp>
        <p:nvSpPr>
          <p:cNvPr id="8" name="Rectangle 7">
            <a:extLst>
              <a:ext uri="{FF2B5EF4-FFF2-40B4-BE49-F238E27FC236}">
                <a16:creationId xmlns:a16="http://schemas.microsoft.com/office/drawing/2014/main" id="{0B6269BE-EB8E-4EEC-B13B-2F030A407137}"/>
              </a:ext>
            </a:extLst>
          </p:cNvPr>
          <p:cNvSpPr/>
          <p:nvPr/>
        </p:nvSpPr>
        <p:spPr>
          <a:xfrm>
            <a:off x="251520" y="1700808"/>
            <a:ext cx="8064894" cy="9787295"/>
          </a:xfrm>
          <a:prstGeom prst="rect">
            <a:avLst/>
          </a:prstGeom>
        </p:spPr>
        <p:txBody>
          <a:bodyPr wrap="square">
            <a:spAutoFit/>
          </a:bodyPr>
          <a:lstStyle/>
          <a:p>
            <a:pPr marL="742950" lvl="1" indent="-285750">
              <a:buFont typeface="Arial" panose="020B0604020202020204" pitchFamily="34" charset="0"/>
              <a:buChar char="•"/>
            </a:pPr>
            <a:endParaRPr lang="en-GB" dirty="0"/>
          </a:p>
          <a:p>
            <a:pPr marL="742950" lvl="1" indent="-285750">
              <a:buFont typeface="Arial" panose="020B0604020202020204" pitchFamily="34" charset="0"/>
              <a:buChar char="•"/>
            </a:pPr>
            <a:r>
              <a:rPr lang="en-GB" dirty="0"/>
              <a:t>Reviewed by the South East Clinical Senate in their report:</a:t>
            </a:r>
          </a:p>
          <a:p>
            <a:pPr lvl="1"/>
            <a:r>
              <a:rPr lang="en-GB" dirty="0">
                <a:hlinkClick r:id="rId5"/>
              </a:rPr>
              <a:t>Embedding Healthcare </a:t>
            </a:r>
            <a:r>
              <a:rPr lang="en-GB" dirty="0" err="1">
                <a:hlinkClick r:id="rId5"/>
              </a:rPr>
              <a:t>Sustainablity</a:t>
            </a:r>
            <a:r>
              <a:rPr lang="en-GB" dirty="0">
                <a:hlinkClick r:id="rId5"/>
              </a:rPr>
              <a:t> in Major Service Change</a:t>
            </a:r>
            <a:endParaRPr lang="en-GB" dirty="0"/>
          </a:p>
          <a:p>
            <a:pPr marL="742950" lvl="1" indent="-285750">
              <a:buFont typeface="Arial" panose="020B0604020202020204" pitchFamily="34" charset="0"/>
              <a:buChar char="•"/>
            </a:pPr>
            <a:endParaRPr lang="en-GB" dirty="0"/>
          </a:p>
          <a:p>
            <a:pPr lvl="1"/>
            <a:r>
              <a:rPr lang="en-GB" dirty="0"/>
              <a:t>“The South East Clinical Senate are aware of a number of sustainability tools which are currently in development. At the time of publication of this report, one of the systems which the senate works with have tested a sustainability impact assessment tool, 73 developed by Stuart Lane, Sustainability and Carbon manager at University Hospitals Dorset NHS Foundation Trust. Positive feedback was received from the system on the excellent potential of the tool, to guide systems in reviewing services from a sustainability perspective. Additional feedback was provided on how the tool could be improved further, which mainly related to ensuring the tool is more user friendly. To achieve this, suggestions were made such as including instructions, potentially in the form of a video to guide users on how to use the tool effectively and improving ease of navigation through the tool by adding prompts in certain areas to give users additional points to consider. “</a:t>
            </a:r>
          </a:p>
          <a:p>
            <a:pPr marL="742950" lvl="1" indent="-285750">
              <a:buFont typeface="Arial" panose="020B0604020202020204" pitchFamily="34" charset="0"/>
              <a:buChar char="•"/>
            </a:pPr>
            <a:endParaRPr lang="en-GB" dirty="0"/>
          </a:p>
          <a:p>
            <a:pPr marL="742950" lvl="1" indent="-285750">
              <a:buFont typeface="Arial" panose="020B0604020202020204" pitchFamily="34" charset="0"/>
              <a:buChar char="•"/>
            </a:pPr>
            <a:endParaRPr lang="en-GB" dirty="0"/>
          </a:p>
          <a:p>
            <a:pPr marL="742950" lvl="1" indent="-285750">
              <a:buFont typeface="Arial" panose="020B0604020202020204" pitchFamily="34" charset="0"/>
              <a:buChar char="•"/>
            </a:pPr>
            <a:endParaRPr lang="en-GB" dirty="0"/>
          </a:p>
          <a:p>
            <a:pPr marL="742950" lvl="1" indent="-285750">
              <a:buFont typeface="Arial" panose="020B0604020202020204" pitchFamily="34" charset="0"/>
              <a:buChar char="•"/>
            </a:pPr>
            <a:endParaRPr lang="en-GB" dirty="0"/>
          </a:p>
          <a:p>
            <a:pPr marL="742950" lvl="1" indent="-285750">
              <a:buFont typeface="Arial" panose="020B0604020202020204" pitchFamily="34" charset="0"/>
              <a:buChar char="•"/>
            </a:pPr>
            <a:endParaRPr lang="en-GB" dirty="0"/>
          </a:p>
          <a:p>
            <a:pPr marL="742950" lvl="1" indent="-285750">
              <a:buFont typeface="Arial" panose="020B0604020202020204" pitchFamily="34" charset="0"/>
              <a:buChar char="•"/>
            </a:pPr>
            <a:endParaRPr lang="en-GB" dirty="0"/>
          </a:p>
          <a:p>
            <a:pPr marL="742950" lvl="1" indent="-285750">
              <a:buFont typeface="Arial" panose="020B0604020202020204" pitchFamily="34" charset="0"/>
              <a:buChar char="•"/>
            </a:pPr>
            <a:endParaRPr lang="en-GB" dirty="0"/>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endParaRPr lang="en-GB" dirty="0"/>
          </a:p>
          <a:p>
            <a:endParaRPr lang="en-GB" dirty="0">
              <a:solidFill>
                <a:srgbClr val="00B050"/>
              </a:solidFill>
            </a:endParaRPr>
          </a:p>
          <a:p>
            <a:endParaRPr lang="en-GB" dirty="0"/>
          </a:p>
          <a:p>
            <a:endParaRPr lang="en-GB" dirty="0"/>
          </a:p>
          <a:p>
            <a:endParaRPr lang="en-GB" dirty="0"/>
          </a:p>
          <a:p>
            <a:endParaRPr lang="en-GB" dirty="0"/>
          </a:p>
          <a:p>
            <a:r>
              <a:rPr lang="en-GB" dirty="0"/>
              <a:t> </a:t>
            </a:r>
          </a:p>
          <a:p>
            <a:pPr marL="285750" indent="-285750">
              <a:buFont typeface="Arial" panose="020B0604020202020204" pitchFamily="34" charset="0"/>
              <a:buChar char="•"/>
            </a:pPr>
            <a:endParaRPr lang="en-GB" dirty="0"/>
          </a:p>
          <a:p>
            <a:pPr marL="742950" lvl="1" indent="-285750">
              <a:buFont typeface="Arial" panose="020B0604020202020204" pitchFamily="34" charset="0"/>
              <a:buChar char="•"/>
            </a:pPr>
            <a:endParaRPr lang="en-GB" dirty="0"/>
          </a:p>
        </p:txBody>
      </p:sp>
    </p:spTree>
    <p:extLst>
      <p:ext uri="{BB962C8B-B14F-4D97-AF65-F5344CB8AC3E}">
        <p14:creationId xmlns:p14="http://schemas.microsoft.com/office/powerpoint/2010/main" val="24813588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a:extLst>
              <a:ext uri="{FF2B5EF4-FFF2-40B4-BE49-F238E27FC236}">
                <a16:creationId xmlns:a16="http://schemas.microsoft.com/office/drawing/2014/main" id="{2D0DD6E6-3D5B-404A-8CD7-2B95C7C9005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1744" y="118421"/>
            <a:ext cx="2533547" cy="73732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a:extLst>
              <a:ext uri="{FF2B5EF4-FFF2-40B4-BE49-F238E27FC236}">
                <a16:creationId xmlns:a16="http://schemas.microsoft.com/office/drawing/2014/main" id="{E1C2FB9B-75C3-4259-95FE-0D36BB8E718D}"/>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956377" y="0"/>
            <a:ext cx="1095878" cy="10980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a:extLst>
              <a:ext uri="{FF2B5EF4-FFF2-40B4-BE49-F238E27FC236}">
                <a16:creationId xmlns:a16="http://schemas.microsoft.com/office/drawing/2014/main" id="{C6C2F4BF-011A-4856-8514-1379E3C571DC}"/>
              </a:ext>
            </a:extLst>
          </p:cNvPr>
          <p:cNvSpPr txBox="1"/>
          <p:nvPr/>
        </p:nvSpPr>
        <p:spPr>
          <a:xfrm>
            <a:off x="2411760" y="199122"/>
            <a:ext cx="8640960" cy="1200329"/>
          </a:xfrm>
          <a:prstGeom prst="rect">
            <a:avLst/>
          </a:prstGeom>
          <a:noFill/>
        </p:spPr>
        <p:txBody>
          <a:bodyPr wrap="square" rtlCol="0">
            <a:spAutoFit/>
          </a:bodyPr>
          <a:lstStyle/>
          <a:p>
            <a:endParaRPr lang="en-GB" sz="1200" dirty="0"/>
          </a:p>
          <a:p>
            <a:r>
              <a:rPr lang="en-GB" sz="1200" dirty="0"/>
              <a:t> </a:t>
            </a:r>
            <a:br>
              <a:rPr lang="en-GB" sz="1200" dirty="0"/>
            </a:br>
            <a:br>
              <a:rPr lang="en-GB" sz="2400" dirty="0"/>
            </a:br>
            <a:r>
              <a:rPr lang="en-GB" sz="2400" b="1" dirty="0"/>
              <a:t>Sustainability Impact Assessment</a:t>
            </a:r>
          </a:p>
        </p:txBody>
      </p:sp>
      <p:sp>
        <p:nvSpPr>
          <p:cNvPr id="8" name="Rectangle 7">
            <a:extLst>
              <a:ext uri="{FF2B5EF4-FFF2-40B4-BE49-F238E27FC236}">
                <a16:creationId xmlns:a16="http://schemas.microsoft.com/office/drawing/2014/main" id="{0B6269BE-EB8E-4EEC-B13B-2F030A407137}"/>
              </a:ext>
            </a:extLst>
          </p:cNvPr>
          <p:cNvSpPr/>
          <p:nvPr/>
        </p:nvSpPr>
        <p:spPr>
          <a:xfrm>
            <a:off x="179512" y="1579047"/>
            <a:ext cx="8064894" cy="10618291"/>
          </a:xfrm>
          <a:prstGeom prst="rect">
            <a:avLst/>
          </a:prstGeom>
        </p:spPr>
        <p:txBody>
          <a:bodyPr wrap="square">
            <a:spAutoFit/>
          </a:bodyPr>
          <a:lstStyle/>
          <a:p>
            <a:pPr lvl="1"/>
            <a:r>
              <a:rPr lang="en-GB" dirty="0"/>
              <a:t>Challenges and workarounds:</a:t>
            </a:r>
          </a:p>
          <a:p>
            <a:pPr lvl="1"/>
            <a:endParaRPr lang="en-GB" dirty="0"/>
          </a:p>
          <a:p>
            <a:pPr marL="742950" lvl="1" indent="-285750">
              <a:buFont typeface="Arial" panose="020B0604020202020204" pitchFamily="34" charset="0"/>
              <a:buChar char="•"/>
            </a:pPr>
            <a:r>
              <a:rPr lang="en-GB" dirty="0"/>
              <a:t>Lack of in-house knowledge to act as a critical friend to assess the assessment</a:t>
            </a:r>
          </a:p>
          <a:p>
            <a:pPr marL="1200150" lvl="2" indent="-285750">
              <a:buFont typeface="Wingdings" panose="05000000000000000000" pitchFamily="2" charset="2"/>
              <a:buChar char="Ø"/>
            </a:pPr>
            <a:r>
              <a:rPr lang="en-GB" dirty="0"/>
              <a:t>Went outside the Trust to get feedback.</a:t>
            </a:r>
          </a:p>
          <a:p>
            <a:pPr marL="742950" lvl="1" indent="-285750">
              <a:buFont typeface="Arial" panose="020B0604020202020204" pitchFamily="34" charset="0"/>
              <a:buChar char="•"/>
            </a:pPr>
            <a:endParaRPr lang="en-GB" dirty="0"/>
          </a:p>
          <a:p>
            <a:pPr marL="742950" lvl="1" indent="-285750">
              <a:buFont typeface="Arial" panose="020B0604020202020204" pitchFamily="34" charset="0"/>
              <a:buChar char="•"/>
            </a:pPr>
            <a:r>
              <a:rPr lang="en-GB" dirty="0"/>
              <a:t>Challenge: Tension between something that is simple to use yet fit for purpose to evaluate a wide range of possible impacts.</a:t>
            </a:r>
          </a:p>
          <a:p>
            <a:pPr marL="1200150" lvl="2" indent="-285750">
              <a:buFont typeface="Wingdings" panose="05000000000000000000" pitchFamily="2" charset="2"/>
              <a:buChar char="Ø"/>
            </a:pPr>
            <a:r>
              <a:rPr lang="en-GB" dirty="0"/>
              <a:t>Explanation that more detail in the SIA actually help’s spoon feed the respondent</a:t>
            </a:r>
          </a:p>
          <a:p>
            <a:pPr marL="1200150" lvl="2" indent="-285750">
              <a:buFont typeface="Wingdings" panose="05000000000000000000" pitchFamily="2" charset="2"/>
              <a:buChar char="Ø"/>
            </a:pPr>
            <a:r>
              <a:rPr lang="en-GB" dirty="0"/>
              <a:t>Summary page can be used as an SIA Light</a:t>
            </a:r>
          </a:p>
          <a:p>
            <a:pPr marL="1200150" lvl="2" indent="-285750">
              <a:buFont typeface="Wingdings" panose="05000000000000000000" pitchFamily="2" charset="2"/>
              <a:buChar char="Ø"/>
            </a:pPr>
            <a:endParaRPr lang="en-GB" dirty="0"/>
          </a:p>
          <a:p>
            <a:pPr marL="742950" lvl="1" indent="-285750">
              <a:buFont typeface="Arial" panose="020B0604020202020204" pitchFamily="34" charset="0"/>
              <a:buChar char="•"/>
            </a:pPr>
            <a:r>
              <a:rPr lang="en-GB" dirty="0"/>
              <a:t>Difficult to get departments to adopt the new process</a:t>
            </a:r>
          </a:p>
          <a:p>
            <a:pPr marL="1200150" lvl="2" indent="-285750">
              <a:buFont typeface="Wingdings" panose="05000000000000000000" pitchFamily="2" charset="2"/>
              <a:buChar char="Ø"/>
            </a:pPr>
            <a:r>
              <a:rPr lang="en-GB" dirty="0"/>
              <a:t>“Help” write sustainability policies for the department and embed.</a:t>
            </a:r>
          </a:p>
          <a:p>
            <a:pPr marL="1200150" lvl="2" indent="-285750">
              <a:buFont typeface="Wingdings" panose="05000000000000000000" pitchFamily="2" charset="2"/>
              <a:buChar char="Ø"/>
            </a:pPr>
            <a:endParaRPr lang="en-GB" dirty="0"/>
          </a:p>
          <a:p>
            <a:pPr marL="742950" lvl="1" indent="-285750">
              <a:buFont typeface="Arial" panose="020B0604020202020204" pitchFamily="34" charset="0"/>
              <a:buChar char="•"/>
            </a:pPr>
            <a:r>
              <a:rPr lang="en-GB" dirty="0"/>
              <a:t>Ongoing support to complete and review SIAs</a:t>
            </a:r>
          </a:p>
          <a:p>
            <a:pPr marL="1200150" lvl="2" indent="-285750">
              <a:buFont typeface="Wingdings" panose="05000000000000000000" pitchFamily="2" charset="2"/>
              <a:buChar char="Ø"/>
            </a:pPr>
            <a:r>
              <a:rPr lang="en-GB" dirty="0"/>
              <a:t>Make the case for more resource, consider linking savings made through sustainability linked projects. </a:t>
            </a:r>
          </a:p>
          <a:p>
            <a:pPr lvl="1"/>
            <a:endParaRPr lang="en-GB" dirty="0"/>
          </a:p>
          <a:p>
            <a:pPr marL="742950" lvl="1" indent="-285750">
              <a:buFont typeface="Arial" panose="020B0604020202020204" pitchFamily="34" charset="0"/>
              <a:buChar char="•"/>
            </a:pPr>
            <a:endParaRPr lang="en-GB" dirty="0"/>
          </a:p>
          <a:p>
            <a:pPr marL="742950" lvl="1" indent="-285750">
              <a:buFont typeface="Arial" panose="020B0604020202020204" pitchFamily="34" charset="0"/>
              <a:buChar char="•"/>
            </a:pPr>
            <a:endParaRPr lang="en-GB" dirty="0"/>
          </a:p>
          <a:p>
            <a:pPr marL="742950" lvl="1" indent="-285750">
              <a:buFont typeface="Arial" panose="020B0604020202020204" pitchFamily="34" charset="0"/>
              <a:buChar char="•"/>
            </a:pPr>
            <a:endParaRPr lang="en-GB" dirty="0"/>
          </a:p>
          <a:p>
            <a:pPr marL="742950" lvl="1" indent="-285750">
              <a:buFont typeface="Arial" panose="020B0604020202020204" pitchFamily="34" charset="0"/>
              <a:buChar char="•"/>
            </a:pPr>
            <a:endParaRPr lang="en-GB" dirty="0"/>
          </a:p>
          <a:p>
            <a:pPr marL="742950" lvl="1" indent="-285750">
              <a:buFont typeface="Arial" panose="020B0604020202020204" pitchFamily="34" charset="0"/>
              <a:buChar char="•"/>
            </a:pPr>
            <a:endParaRPr lang="en-GB" dirty="0"/>
          </a:p>
          <a:p>
            <a:pPr marL="742950" lvl="1" indent="-285750">
              <a:buFont typeface="Arial" panose="020B0604020202020204" pitchFamily="34" charset="0"/>
              <a:buChar char="•"/>
            </a:pPr>
            <a:endParaRPr lang="en-GB" dirty="0"/>
          </a:p>
          <a:p>
            <a:pPr marL="742950" lvl="1" indent="-285750">
              <a:buFont typeface="Arial" panose="020B0604020202020204" pitchFamily="34" charset="0"/>
              <a:buChar char="•"/>
            </a:pPr>
            <a:endParaRPr lang="en-GB" dirty="0"/>
          </a:p>
          <a:p>
            <a:pPr marL="742950" lvl="1" indent="-285750">
              <a:buFont typeface="Arial" panose="020B0604020202020204" pitchFamily="34" charset="0"/>
              <a:buChar char="•"/>
            </a:pPr>
            <a:endParaRPr lang="en-GB" dirty="0"/>
          </a:p>
          <a:p>
            <a:pPr marL="742950" lvl="1" indent="-285750">
              <a:buFont typeface="Arial" panose="020B0604020202020204" pitchFamily="34" charset="0"/>
              <a:buChar char="•"/>
            </a:pPr>
            <a:endParaRPr lang="en-GB" dirty="0"/>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endParaRPr lang="en-GB" dirty="0"/>
          </a:p>
          <a:p>
            <a:endParaRPr lang="en-GB" dirty="0">
              <a:solidFill>
                <a:srgbClr val="00B050"/>
              </a:solidFill>
            </a:endParaRPr>
          </a:p>
          <a:p>
            <a:endParaRPr lang="en-GB" dirty="0"/>
          </a:p>
          <a:p>
            <a:endParaRPr lang="en-GB" dirty="0"/>
          </a:p>
          <a:p>
            <a:endParaRPr lang="en-GB" dirty="0"/>
          </a:p>
          <a:p>
            <a:endParaRPr lang="en-GB" dirty="0"/>
          </a:p>
          <a:p>
            <a:r>
              <a:rPr lang="en-GB" dirty="0"/>
              <a:t> </a:t>
            </a:r>
          </a:p>
          <a:p>
            <a:pPr marL="285750" indent="-285750">
              <a:buFont typeface="Arial" panose="020B0604020202020204" pitchFamily="34" charset="0"/>
              <a:buChar char="•"/>
            </a:pPr>
            <a:endParaRPr lang="en-GB" dirty="0"/>
          </a:p>
          <a:p>
            <a:pPr marL="742950" lvl="1" indent="-285750">
              <a:buFont typeface="Arial" panose="020B0604020202020204" pitchFamily="34" charset="0"/>
              <a:buChar char="•"/>
            </a:pPr>
            <a:endParaRPr lang="en-GB" dirty="0"/>
          </a:p>
        </p:txBody>
      </p:sp>
    </p:spTree>
    <p:extLst>
      <p:ext uri="{BB962C8B-B14F-4D97-AF65-F5344CB8AC3E}">
        <p14:creationId xmlns:p14="http://schemas.microsoft.com/office/powerpoint/2010/main" val="39589055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1EA323ED04CDF4D90EC8916F824A355" ma:contentTypeVersion="15" ma:contentTypeDescription="Create a new document." ma:contentTypeScope="" ma:versionID="a6019f9c9374708735e984740b330a4b">
  <xsd:schema xmlns:xsd="http://www.w3.org/2001/XMLSchema" xmlns:xs="http://www.w3.org/2001/XMLSchema" xmlns:p="http://schemas.microsoft.com/office/2006/metadata/properties" xmlns:ns3="491666e4-6bc0-4b68-919d-2112aba9ad6d" xmlns:ns4="b9824b51-f0da-4ffc-b92b-71032c1ae43a" targetNamespace="http://schemas.microsoft.com/office/2006/metadata/properties" ma:root="true" ma:fieldsID="d0879d163cd4149a47360084fd72c8b3" ns3:_="" ns4:_="">
    <xsd:import namespace="491666e4-6bc0-4b68-919d-2112aba9ad6d"/>
    <xsd:import namespace="b9824b51-f0da-4ffc-b92b-71032c1ae43a"/>
    <xsd:element name="properties">
      <xsd:complexType>
        <xsd:sequence>
          <xsd:element name="documentManagement">
            <xsd:complexType>
              <xsd:all>
                <xsd:element ref="ns3:MediaServiceMetadata" minOccurs="0"/>
                <xsd:element ref="ns3:MediaServiceFastMetadata" minOccurs="0"/>
                <xsd:element ref="ns3:MediaServiceDateTaken" minOccurs="0"/>
                <xsd:element ref="ns3:MediaServiceAutoTags" minOccurs="0"/>
                <xsd:element ref="ns3:MediaServiceGenerationTime" minOccurs="0"/>
                <xsd:element ref="ns3:MediaServiceEventHashCode" minOccurs="0"/>
                <xsd:element ref="ns3:MediaServiceAutoKeyPoints" minOccurs="0"/>
                <xsd:element ref="ns3:MediaServiceKeyPoints" minOccurs="0"/>
                <xsd:element ref="ns4:SharedWithUsers" minOccurs="0"/>
                <xsd:element ref="ns4:SharedWithDetails" minOccurs="0"/>
                <xsd:element ref="ns4:SharingHintHash" minOccurs="0"/>
                <xsd:element ref="ns3:MediaLengthInSeconds" minOccurs="0"/>
                <xsd:element ref="ns3:_activity" minOccurs="0"/>
                <xsd:element ref="ns3:MediaServiceSearchProperties"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91666e4-6bc0-4b68-919d-2112aba9ad6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LengthInSeconds" ma:index="19" nillable="true" ma:displayName="MediaLengthInSeconds" ma:hidden="true" ma:internalName="MediaLengthInSeconds" ma:readOnly="true">
      <xsd:simpleType>
        <xsd:restriction base="dms:Unknown"/>
      </xsd:simpleType>
    </xsd:element>
    <xsd:element name="_activity" ma:index="20" nillable="true" ma:displayName="_activity" ma:hidden="true" ma:internalName="_activity">
      <xsd:simpleType>
        <xsd:restriction base="dms:Note"/>
      </xsd:simpleType>
    </xsd:element>
    <xsd:element name="MediaServiceSearchProperties" ma:index="21" nillable="true" ma:displayName="MediaServiceSearchProperties" ma:hidden="true" ma:internalName="MediaServiceSearchProperties" ma:readOnly="true">
      <xsd:simpleType>
        <xsd:restriction base="dms:Note"/>
      </xsd:simple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9824b51-f0da-4ffc-b92b-71032c1ae43a"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element name="SharingHintHash" ma:index="18"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491666e4-6bc0-4b68-919d-2112aba9ad6d" xsi:nil="true"/>
  </documentManagement>
</p:properties>
</file>

<file path=customXml/itemProps1.xml><?xml version="1.0" encoding="utf-8"?>
<ds:datastoreItem xmlns:ds="http://schemas.openxmlformats.org/officeDocument/2006/customXml" ds:itemID="{6F1760B0-3BBF-4ABC-B0AA-D1313E8508B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91666e4-6bc0-4b68-919d-2112aba9ad6d"/>
    <ds:schemaRef ds:uri="b9824b51-f0da-4ffc-b92b-71032c1ae43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CD997CA-34A1-445B-80FC-682BE00EA54D}">
  <ds:schemaRefs>
    <ds:schemaRef ds:uri="http://schemas.microsoft.com/sharepoint/v3/contenttype/forms"/>
  </ds:schemaRefs>
</ds:datastoreItem>
</file>

<file path=customXml/itemProps3.xml><?xml version="1.0" encoding="utf-8"?>
<ds:datastoreItem xmlns:ds="http://schemas.openxmlformats.org/officeDocument/2006/customXml" ds:itemID="{66E7F958-0DAA-4754-A57D-706505E99234}">
  <ds:schemaRefs>
    <ds:schemaRef ds:uri="http://schemas.microsoft.com/office/2006/documentManagement/types"/>
    <ds:schemaRef ds:uri="http://schemas.microsoft.com/office/2006/metadata/properties"/>
    <ds:schemaRef ds:uri="http://purl.org/dc/elements/1.1/"/>
    <ds:schemaRef ds:uri="http://schemas.openxmlformats.org/package/2006/metadata/core-properties"/>
    <ds:schemaRef ds:uri="b9824b51-f0da-4ffc-b92b-71032c1ae43a"/>
    <ds:schemaRef ds:uri="491666e4-6bc0-4b68-919d-2112aba9ad6d"/>
    <ds:schemaRef ds:uri="http://purl.org/dc/terms/"/>
    <ds:schemaRef ds:uri="http://schemas.microsoft.com/office/infopath/2007/PartnerControl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38264</TotalTime>
  <Words>753</Words>
  <Application>Microsoft Office PowerPoint</Application>
  <PresentationFormat>On-screen Show (4:3)</PresentationFormat>
  <Paragraphs>158</Paragraphs>
  <Slides>8</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Staff Sustainability Induction Pack:   Intro to NHS Greener NHS Program + Health Care Act Intro to UHD Green Plan and Sustainability Team Intro to UHD Objectives and how sustainability is linked to everyone’s roles Intro to Engagement Opportunities: EcoEarn E-learning GUHD Team Liftshare COMING SOON – Sus QI + Ambassadors Contact Details.   Get Copy ready and ask comms to put in style of the Brief Green Section.</dc:title>
  <dc:creator>Lane, Stuart</dc:creator>
  <cp:lastModifiedBy>Lane, Stuart</cp:lastModifiedBy>
  <cp:revision>429</cp:revision>
  <cp:lastPrinted>2023-10-05T19:02:13Z</cp:lastPrinted>
  <dcterms:created xsi:type="dcterms:W3CDTF">2022-11-07T12:08:42Z</dcterms:created>
  <dcterms:modified xsi:type="dcterms:W3CDTF">2024-01-25T17:34:23Z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0x010100B1EA323ED04CDF4D90EC8916F824A355</vt:lpwstr>
  </property>
</Properties>
</file>