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2" r:id="rId2"/>
    <p:sldId id="271" r:id="rId3"/>
    <p:sldId id="258" r:id="rId4"/>
    <p:sldId id="261" r:id="rId5"/>
    <p:sldId id="259" r:id="rId6"/>
    <p:sldId id="269" r:id="rId7"/>
    <p:sldId id="260" r:id="rId8"/>
    <p:sldId id="262" r:id="rId9"/>
    <p:sldId id="264" r:id="rId10"/>
    <p:sldId id="265" r:id="rId11"/>
    <p:sldId id="278" r:id="rId12"/>
    <p:sldId id="276" r:id="rId13"/>
    <p:sldId id="279" r:id="rId14"/>
    <p:sldId id="266" r:id="rId15"/>
    <p:sldId id="268" r:id="rId16"/>
    <p:sldId id="275" r:id="rId17"/>
    <p:sldId id="267" r:id="rId18"/>
    <p:sldId id="273" r:id="rId19"/>
    <p:sldId id="270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0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CAFD-8055-ED4D-9A23-C59B67D0293A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1DAA-27D9-D24B-9EF3-6CC21EB6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3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1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7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5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9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4378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95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1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544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780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8952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5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568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497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800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2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334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398528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technology/2014/jun/27/new-york-taxi-details-anonymised-data-researchers-war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@stuart-moore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stuart-moore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dbasecuritysca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535066C-28C1-FD4B-811A-CA587A917A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728" b="172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61B1E9-D769-094D-80B5-1AF3F210B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- Secure Development Patterns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0EE8F5-682A-E44D-B81E-281B9446F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4C6D-D867-6F41-8F7C-6363467D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97C9-556A-A840-AC87-D2C8C113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884584" cy="4679250"/>
          </a:xfrm>
        </p:spPr>
        <p:txBody>
          <a:bodyPr/>
          <a:lstStyle/>
          <a:p>
            <a:r>
              <a:rPr lang="en-US" sz="2800" dirty="0"/>
              <a:t>Least privilege</a:t>
            </a:r>
          </a:p>
          <a:p>
            <a:r>
              <a:rPr lang="en-US" sz="2800" dirty="0"/>
              <a:t>Write but not read is a fine permission that’s not used often enough</a:t>
            </a:r>
          </a:p>
          <a:p>
            <a:pPr lvl="1"/>
            <a:r>
              <a:rPr lang="en-US" sz="2800" dirty="0"/>
              <a:t>Let call </a:t>
            </a:r>
            <a:r>
              <a:rPr lang="en-US" sz="2800" dirty="0" err="1"/>
              <a:t>centre</a:t>
            </a:r>
            <a:r>
              <a:rPr lang="en-US" sz="2800" dirty="0"/>
              <a:t> staff enter a credit card number, but they can’t read them</a:t>
            </a:r>
          </a:p>
          <a:p>
            <a:r>
              <a:rPr lang="en-US" sz="3000" dirty="0"/>
              <a:t>Use custom roles or windows groups to identify users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2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9950-1C76-AD4A-8F4D-E4DDC6C5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– Ownership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E6E5-CCEA-074A-992E-53DB2D84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 objects with the same owner, </a:t>
            </a:r>
            <a:r>
              <a:rPr lang="en-US" sz="2800" dirty="0" err="1"/>
              <a:t>TableA</a:t>
            </a:r>
            <a:r>
              <a:rPr lang="en-US" sz="2800" dirty="0"/>
              <a:t> and </a:t>
            </a:r>
            <a:r>
              <a:rPr lang="en-US" sz="2800" dirty="0" err="1"/>
              <a:t>ViewB</a:t>
            </a:r>
            <a:endParaRPr lang="en-US" sz="2800" dirty="0"/>
          </a:p>
          <a:p>
            <a:r>
              <a:rPr lang="en-US" sz="2800" dirty="0" err="1"/>
              <a:t>ViewB</a:t>
            </a:r>
            <a:r>
              <a:rPr lang="en-US" sz="2800" dirty="0"/>
              <a:t> references </a:t>
            </a:r>
            <a:r>
              <a:rPr lang="en-US" sz="2800" dirty="0" err="1"/>
              <a:t>TableA</a:t>
            </a:r>
            <a:endParaRPr lang="en-US" sz="2800" dirty="0"/>
          </a:p>
          <a:p>
            <a:r>
              <a:rPr lang="en-US" sz="2800" dirty="0"/>
              <a:t>Grant user select permissions on </a:t>
            </a:r>
            <a:r>
              <a:rPr lang="en-US" sz="2800" dirty="0" err="1"/>
              <a:t>ViewB</a:t>
            </a:r>
            <a:endParaRPr lang="en-US" sz="2800" dirty="0"/>
          </a:p>
          <a:p>
            <a:r>
              <a:rPr lang="en-US" sz="2800" dirty="0"/>
              <a:t>SQL Server will allow the user to query </a:t>
            </a:r>
            <a:r>
              <a:rPr lang="en-US" sz="2800" dirty="0" err="1"/>
              <a:t>TableA</a:t>
            </a:r>
            <a:r>
              <a:rPr lang="en-US" sz="2800" dirty="0"/>
              <a:t> through </a:t>
            </a:r>
            <a:r>
              <a:rPr lang="en-US" sz="2800" dirty="0" err="1"/>
              <a:t>ViewB</a:t>
            </a:r>
            <a:endParaRPr lang="en-US" sz="2800" dirty="0"/>
          </a:p>
          <a:p>
            <a:r>
              <a:rPr lang="en-US" sz="2800" dirty="0"/>
              <a:t>User cannot query </a:t>
            </a:r>
            <a:r>
              <a:rPr lang="en-US" sz="2800" dirty="0" err="1"/>
              <a:t>TableA</a:t>
            </a:r>
            <a:r>
              <a:rPr lang="en-US" sz="2800" dirty="0"/>
              <a:t> directly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CDE3-EBE1-B040-9D8B-4EB77585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23EC-B69E-4A44-A9DB-7DE43475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 ad-hoc SQL Queries</a:t>
            </a:r>
          </a:p>
          <a:p>
            <a:pPr lvl="1"/>
            <a:r>
              <a:rPr lang="en-US" sz="2800" dirty="0"/>
              <a:t>Hard to track</a:t>
            </a:r>
          </a:p>
          <a:p>
            <a:pPr lvl="1"/>
            <a:r>
              <a:rPr lang="en-US" sz="2800" dirty="0"/>
              <a:t>Can’t control users so much</a:t>
            </a:r>
          </a:p>
          <a:p>
            <a:pPr lvl="1"/>
            <a:r>
              <a:rPr lang="en-US" sz="2800" dirty="0"/>
              <a:t>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87959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4F6-2133-BE4B-8D46-8F9ED1CD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73C4-C36A-9C4A-885C-76B6688C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 stored procedures or views to return information based on user</a:t>
            </a:r>
          </a:p>
          <a:p>
            <a:pPr lvl="1"/>
            <a:r>
              <a:rPr lang="en-US" sz="2800" dirty="0"/>
              <a:t>Can filter horizontally or vertically</a:t>
            </a:r>
          </a:p>
          <a:p>
            <a:pPr lvl="1"/>
            <a:r>
              <a:rPr lang="en-US" sz="2800" dirty="0"/>
              <a:t>Can alter data based on role/group membership</a:t>
            </a:r>
          </a:p>
          <a:p>
            <a:pPr lvl="1"/>
            <a:r>
              <a:rPr lang="en-US" sz="2800" dirty="0"/>
              <a:t>Avoids granting rights on underlying tables</a:t>
            </a:r>
          </a:p>
        </p:txBody>
      </p:sp>
    </p:spTree>
    <p:extLst>
      <p:ext uri="{BB962C8B-B14F-4D97-AF65-F5344CB8AC3E}">
        <p14:creationId xmlns:p14="http://schemas.microsoft.com/office/powerpoint/2010/main" val="38977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51EB-2EC3-8240-AB28-981181F8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E3F2-E844-EF47-AE9A-BBE1B17B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20791" cy="467925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Avoid at all costs using non validated inputs. SQL Injection still the number 1 successful attack vector</a:t>
            </a:r>
          </a:p>
          <a:p>
            <a:pPr lvl="1"/>
            <a:r>
              <a:rPr lang="en-US" sz="2600" dirty="0"/>
              <a:t>Stored procedures and parameters are your friends</a:t>
            </a:r>
          </a:p>
          <a:p>
            <a:pPr lvl="1"/>
            <a:r>
              <a:rPr lang="en-US" sz="2600" dirty="0"/>
              <a:t>Avoid dynamic SQL and </a:t>
            </a:r>
            <a:r>
              <a:rPr lang="en-US" sz="2600" dirty="0" err="1"/>
              <a:t>sp_executeSQL</a:t>
            </a:r>
            <a:endParaRPr lang="en-US" sz="2600" dirty="0"/>
          </a:p>
        </p:txBody>
      </p:sp>
      <p:pic>
        <p:nvPicPr>
          <p:cNvPr id="1026" name="Picture 2" descr="Exploits of a Mom">
            <a:extLst>
              <a:ext uri="{FF2B5EF4-FFF2-40B4-BE49-F238E27FC236}">
                <a16:creationId xmlns:a16="http://schemas.microsoft.com/office/drawing/2014/main" id="{9EC70ABA-AE8F-0E49-AFBB-9C2511C7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36" y="1214876"/>
            <a:ext cx="6579517" cy="20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66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240A-E312-4D45-AAD7-F49935BC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292A-5EBD-804D-8FAE-D20192A3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Dynamic Data Masking</a:t>
            </a:r>
          </a:p>
          <a:p>
            <a:pPr lvl="1"/>
            <a:r>
              <a:rPr lang="en-US" sz="2800" dirty="0"/>
              <a:t>Good idea, but there are issues you need control</a:t>
            </a:r>
          </a:p>
          <a:p>
            <a:pPr lvl="1"/>
            <a:r>
              <a:rPr lang="en-US" sz="2800" dirty="0"/>
              <a:t>Issues with inference</a:t>
            </a:r>
          </a:p>
          <a:p>
            <a:pPr lvl="2"/>
            <a:r>
              <a:rPr lang="en-US" sz="2800" dirty="0"/>
              <a:t>Select </a:t>
            </a:r>
            <a:r>
              <a:rPr lang="en-US" sz="2800" dirty="0" err="1"/>
              <a:t>PayAmount</a:t>
            </a:r>
            <a:r>
              <a:rPr lang="en-US" sz="2800" dirty="0"/>
              <a:t> from HR where name=‘John Smith’ and </a:t>
            </a:r>
            <a:r>
              <a:rPr lang="en-US" sz="2800" dirty="0" err="1"/>
              <a:t>PayAmount</a:t>
            </a:r>
            <a:r>
              <a:rPr lang="en-US" sz="2800" dirty="0"/>
              <a:t> between ‘100000’ and ‘120000’</a:t>
            </a:r>
          </a:p>
        </p:txBody>
      </p:sp>
    </p:spTree>
    <p:extLst>
      <p:ext uri="{BB962C8B-B14F-4D97-AF65-F5344CB8AC3E}">
        <p14:creationId xmlns:p14="http://schemas.microsoft.com/office/powerpoint/2010/main" val="29345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C345-7BA2-7C4B-87E8-2E8CC9F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50C0-6ACB-C647-89C2-D6CEAB96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722D-0390-884D-AB96-2B0C107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D477-DEB1-2C44-8249-DD76500A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 on Prod like data</a:t>
            </a:r>
          </a:p>
          <a:p>
            <a:r>
              <a:rPr lang="en-US" sz="2800" dirty="0"/>
              <a:t>Do NOT Develop on Prod data!</a:t>
            </a:r>
          </a:p>
          <a:p>
            <a:pPr lvl="1"/>
            <a:r>
              <a:rPr lang="en-US" sz="2600" dirty="0"/>
              <a:t>So many data leaks are from copies taken for development.</a:t>
            </a:r>
          </a:p>
          <a:p>
            <a:pPr lvl="1"/>
            <a:r>
              <a:rPr lang="en-US" sz="2600" dirty="0"/>
              <a:t>Clone and hash the data</a:t>
            </a:r>
          </a:p>
          <a:p>
            <a:pPr lvl="1"/>
            <a:r>
              <a:rPr lang="en-US" sz="2600" dirty="0"/>
              <a:t>Make sure the hash is one way and salted</a:t>
            </a:r>
          </a:p>
          <a:p>
            <a:pPr lvl="2"/>
            <a:r>
              <a:rPr lang="en-US" sz="2400" dirty="0"/>
              <a:t>NYC didn’t - </a:t>
            </a:r>
            <a:r>
              <a:rPr lang="en-US" sz="2400" dirty="0">
                <a:hlinkClick r:id="rId3"/>
              </a:rPr>
              <a:t>https://www.theguardian.com/technology/2014/jun/27/new-york-taxi-details-anonymised-data-researchers-warn</a:t>
            </a:r>
            <a:endParaRPr lang="en-US" sz="2400" dirty="0"/>
          </a:p>
          <a:p>
            <a:pPr lvl="2"/>
            <a:r>
              <a:rPr lang="en-US" sz="2400" dirty="0"/>
              <a:t>Static Data Masking is good here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75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ECB5-D5A9-4247-8D25-6D6DB217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17C0-96D6-2F4C-A856-ABB0AC9C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271398" cy="4679250"/>
          </a:xfrm>
        </p:spPr>
        <p:txBody>
          <a:bodyPr/>
          <a:lstStyle/>
          <a:p>
            <a:r>
              <a:rPr lang="en-US" sz="2800" dirty="0"/>
              <a:t>Look for suspicious activity</a:t>
            </a:r>
          </a:p>
          <a:p>
            <a:pPr lvl="1"/>
            <a:r>
              <a:rPr lang="en-US" sz="2400" dirty="0"/>
              <a:t>Login change on IP address, has someone got someone else’s credentials</a:t>
            </a:r>
          </a:p>
          <a:p>
            <a:r>
              <a:rPr lang="en-US" sz="2800" dirty="0"/>
              <a:t>Who’s logging on direct to the instance?</a:t>
            </a:r>
          </a:p>
          <a:p>
            <a:r>
              <a:rPr lang="en-US" sz="2800" dirty="0"/>
              <a:t>SQL Server Audit can cover some of this</a:t>
            </a:r>
          </a:p>
          <a:p>
            <a:r>
              <a:rPr lang="en-US" sz="2800" dirty="0"/>
              <a:t>If you’re using Stored Procedures then you can easily log who did what and when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021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D00-147F-7944-8C30-F9A0DA69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2B92-4F2E-E047-9676-3BC6E36B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sure your security works</a:t>
            </a:r>
          </a:p>
          <a:p>
            <a:r>
              <a:rPr lang="en-US" sz="2800" dirty="0"/>
              <a:t>Testing should be baked into your release pipeline</a:t>
            </a:r>
          </a:p>
          <a:p>
            <a:r>
              <a:rPr lang="en-US" sz="2800" dirty="0"/>
              <a:t>Audit it regularly</a:t>
            </a:r>
          </a:p>
          <a:p>
            <a:r>
              <a:rPr lang="en-US" sz="2800" dirty="0"/>
              <a:t>Avoid making quick ad-hoc changes to speed things up. Have a process</a:t>
            </a:r>
          </a:p>
        </p:txBody>
      </p:sp>
    </p:spTree>
    <p:extLst>
      <p:ext uri="{BB962C8B-B14F-4D97-AF65-F5344CB8AC3E}">
        <p14:creationId xmlns:p14="http://schemas.microsoft.com/office/powerpoint/2010/main" val="422366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A07F-9B9B-2C4B-81B3-875BF59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Stuart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86A6-AD7A-D24D-A5EA-5B396CE1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48" y="1263393"/>
            <a:ext cx="8457877" cy="4331213"/>
          </a:xfrm>
        </p:spPr>
        <p:txBody>
          <a:bodyPr/>
          <a:lstStyle/>
          <a:p>
            <a:r>
              <a:rPr lang="en-US" dirty="0">
                <a:hlinkClick r:id="rId3"/>
              </a:rPr>
              <a:t>stuart@stuart-moore.com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napalmgram</a:t>
            </a:r>
            <a:endParaRPr lang="en-US" dirty="0"/>
          </a:p>
          <a:p>
            <a:r>
              <a:rPr lang="en-US" dirty="0">
                <a:hlinkClick r:id="rId4"/>
              </a:rPr>
              <a:t>https://stuart-moore.com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20+ years pushing data around many platforms using whatever tools he can find</a:t>
            </a:r>
          </a:p>
          <a:p>
            <a:pPr marL="0" indent="0">
              <a:buNone/>
            </a:pPr>
            <a:r>
              <a:rPr lang="en-US" sz="2800" dirty="0" err="1"/>
              <a:t>Organises</a:t>
            </a:r>
            <a:r>
              <a:rPr lang="en-US" sz="2800" dirty="0"/>
              <a:t> </a:t>
            </a:r>
            <a:r>
              <a:rPr lang="en-US" sz="2800" dirty="0" err="1"/>
              <a:t>DataRelay</a:t>
            </a:r>
            <a:r>
              <a:rPr lang="en-US" sz="2800" dirty="0"/>
              <a:t>, Nottingham SQL Server and PowerShell </a:t>
            </a:r>
            <a:r>
              <a:rPr lang="en-US" sz="2800" dirty="0" err="1"/>
              <a:t>Usergroups</a:t>
            </a:r>
            <a:r>
              <a:rPr lang="en-US" sz="2800" dirty="0"/>
              <a:t>, and Nottingham Global Azure Bootcamp</a:t>
            </a:r>
          </a:p>
          <a:p>
            <a:pPr marL="0" indent="0">
              <a:buNone/>
            </a:pPr>
            <a:r>
              <a:rPr lang="en-US" sz="2800" dirty="0" err="1"/>
              <a:t>dbatools</a:t>
            </a:r>
            <a:r>
              <a:rPr lang="en-US" sz="2800" dirty="0"/>
              <a:t> contributor (Restore/Backups)</a:t>
            </a:r>
          </a:p>
          <a:p>
            <a:pPr marL="0" indent="0">
              <a:buNone/>
            </a:pPr>
            <a:r>
              <a:rPr lang="en-US" sz="2800" dirty="0"/>
              <a:t>Microsoft MVP Data </a:t>
            </a:r>
            <a:r>
              <a:rPr lang="en-US" sz="2800" dirty="0" err="1"/>
              <a:t>Plaform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ISC2 CISSP Certified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E12E4-5E62-F548-BBE5-C47B176E0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812" y="286485"/>
            <a:ext cx="2236825" cy="223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8A220-EAFA-0E4A-A63F-22120689B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812" y="2526223"/>
            <a:ext cx="2241996" cy="902777"/>
          </a:xfrm>
          <a:prstGeom prst="rect">
            <a:avLst/>
          </a:prstGeom>
        </p:spPr>
      </p:pic>
      <p:pic>
        <p:nvPicPr>
          <p:cNvPr id="1028" name="Picture 4" descr="Certified Information Systems Security Professional (CISSP)">
            <a:extLst>
              <a:ext uri="{FF2B5EF4-FFF2-40B4-BE49-F238E27FC236}">
                <a16:creationId xmlns:a16="http://schemas.microsoft.com/office/drawing/2014/main" id="{5A6C61F7-DFA8-CF44-9660-9EE7EC388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92" y="3429000"/>
            <a:ext cx="2371464" cy="2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6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49CD-B168-2E48-8400-A6C5B895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dbaSecurityScan</a:t>
            </a:r>
            <a:r>
              <a:rPr lang="en-US" dirty="0"/>
              <a:t>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DF06-F9DD-5240-A258-FBB222DE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SQL Server security for skewing</a:t>
            </a:r>
          </a:p>
          <a:p>
            <a:r>
              <a:rPr lang="en-GB" sz="3200" dirty="0">
                <a:hlinkClick r:id="rId3"/>
              </a:rPr>
              <a:t>https://github.com/sqlcollaborative/dbasecurityscan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94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CEE1-5D62-6D41-8719-2CBE135F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BF94-8A30-CB4A-97CF-E8EB40FC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Get the basics right first</a:t>
            </a:r>
          </a:p>
          <a:p>
            <a:r>
              <a:rPr lang="en-US" sz="2800" dirty="0"/>
              <a:t>Security at the </a:t>
            </a:r>
            <a:r>
              <a:rPr lang="en-US" sz="2800" dirty="0" err="1"/>
              <a:t>centre</a:t>
            </a:r>
            <a:r>
              <a:rPr lang="en-US" sz="2800" dirty="0"/>
              <a:t> filters out through all levels</a:t>
            </a:r>
          </a:p>
          <a:p>
            <a:r>
              <a:rPr lang="en-US" sz="2800" dirty="0"/>
              <a:t>Use multiple strategies to protect data</a:t>
            </a:r>
          </a:p>
          <a:p>
            <a:r>
              <a:rPr lang="en-US" sz="2800" dirty="0"/>
              <a:t>Trust no one</a:t>
            </a:r>
          </a:p>
          <a:p>
            <a:r>
              <a:rPr lang="en-US" sz="2800" dirty="0"/>
              <a:t>Verify and check everything</a:t>
            </a:r>
          </a:p>
          <a:p>
            <a:r>
              <a:rPr lang="en-US" sz="2800" dirty="0"/>
              <a:t>It’s not a one time thing. A secure system will become insecure if not maintained </a:t>
            </a:r>
          </a:p>
        </p:txBody>
      </p:sp>
    </p:spTree>
    <p:extLst>
      <p:ext uri="{BB962C8B-B14F-4D97-AF65-F5344CB8AC3E}">
        <p14:creationId xmlns:p14="http://schemas.microsoft.com/office/powerpoint/2010/main" val="39972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C49C17E-0CA6-544A-ABE4-F5CFB2E46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274" r="327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65FA2-CD6C-A64E-B14F-8ACAEE00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D033D7-0B84-F54C-BD5D-2439B2A4F81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3287-1313-884E-A333-F95A37B0F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512000"/>
            <a:ext cx="5472000" cy="46804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Connections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Demos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88663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0B62-D629-AE49-899E-71358CBC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055D-2C39-6940-B0AA-63E2BE92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8507605" cy="46792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Like any good structure, security starts from the ground up. If the foundations aren’t right, then everything above them is likely to fall down</a:t>
            </a:r>
          </a:p>
        </p:txBody>
      </p:sp>
    </p:spTree>
    <p:extLst>
      <p:ext uri="{BB962C8B-B14F-4D97-AF65-F5344CB8AC3E}">
        <p14:creationId xmlns:p14="http://schemas.microsoft.com/office/powerpoint/2010/main" val="170469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7C06-84E8-7049-9385-219F4CC3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EB99-F65A-6D48-B348-227155CC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Latest OS</a:t>
            </a:r>
          </a:p>
          <a:p>
            <a:pPr lvl="1"/>
            <a:r>
              <a:rPr lang="en-US" sz="2800" dirty="0"/>
              <a:t>Good patching cycle</a:t>
            </a:r>
          </a:p>
          <a:p>
            <a:pPr lvl="1"/>
            <a:r>
              <a:rPr lang="en-US" sz="2800" dirty="0"/>
              <a:t>Turn off as many features as you don’t need</a:t>
            </a:r>
          </a:p>
          <a:p>
            <a:r>
              <a:rPr lang="en-US" sz="2800" dirty="0"/>
              <a:t>Secure install of recent version of SQL Server</a:t>
            </a:r>
          </a:p>
          <a:p>
            <a:pPr lvl="1"/>
            <a:r>
              <a:rPr lang="en-US" sz="2800" dirty="0"/>
              <a:t>Good patching cycle</a:t>
            </a:r>
          </a:p>
          <a:p>
            <a:pPr lvl="1"/>
            <a:r>
              <a:rPr lang="en-US" sz="2800" dirty="0"/>
              <a:t>Reliable and tested backup strategy</a:t>
            </a:r>
          </a:p>
          <a:p>
            <a:r>
              <a:rPr lang="en-US" sz="2800" dirty="0"/>
              <a:t>Firewall enforcing</a:t>
            </a:r>
          </a:p>
          <a:p>
            <a:pPr lvl="1"/>
            <a:r>
              <a:rPr lang="en-US" sz="2800" dirty="0"/>
              <a:t>Only allow SQL Server, and SQL Browser if needed</a:t>
            </a:r>
          </a:p>
          <a:p>
            <a:pPr lvl="1"/>
            <a:r>
              <a:rPr lang="en-US" sz="2800" dirty="0"/>
              <a:t>Don’t disable it because it’s easier!</a:t>
            </a:r>
          </a:p>
        </p:txBody>
      </p:sp>
    </p:spTree>
    <p:extLst>
      <p:ext uri="{BB962C8B-B14F-4D97-AF65-F5344CB8AC3E}">
        <p14:creationId xmlns:p14="http://schemas.microsoft.com/office/powerpoint/2010/main" val="44030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AF3D-54C6-B840-87F7-9B9C85B8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78A1-02AA-7D47-8BE1-B5B99A9D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Encryption:</a:t>
            </a:r>
          </a:p>
          <a:p>
            <a:pPr lvl="1"/>
            <a:r>
              <a:rPr lang="en-US" sz="2800" dirty="0"/>
              <a:t>Backups</a:t>
            </a:r>
          </a:p>
          <a:p>
            <a:pPr lvl="1"/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2955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7843-58A4-C743-83FB-7020965A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668-4965-3D4C-B19A-CB814E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database you can’t talk to isn’t of much use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have to have users and applications talking to our database to allow our organization to flourish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want these connections to only come from trusted sources, and we don’t want anyone eavesdropping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62093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91EF-6CFF-494E-B163-B1F9A0C8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B3FD-995E-654B-8F15-3D488F63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Encrypt the connection</a:t>
            </a:r>
          </a:p>
          <a:p>
            <a:pPr lvl="1"/>
            <a:r>
              <a:rPr lang="en-US" sz="2800" dirty="0"/>
              <a:t>No eavesdropping</a:t>
            </a:r>
          </a:p>
          <a:p>
            <a:r>
              <a:rPr lang="en-US" sz="2800" dirty="0"/>
              <a:t>Certificates and keys to confirm you’re talking to the right server</a:t>
            </a:r>
          </a:p>
          <a:p>
            <a:r>
              <a:rPr lang="en-US" sz="2800" dirty="0"/>
              <a:t>Firewall rules</a:t>
            </a:r>
          </a:p>
          <a:p>
            <a:pPr lvl="1"/>
            <a:r>
              <a:rPr lang="en-US" sz="2800" dirty="0"/>
              <a:t>Only allow in the minimum needed. Maybe just the application servers</a:t>
            </a:r>
          </a:p>
          <a:p>
            <a:pPr lvl="1"/>
            <a:r>
              <a:rPr lang="en-US" sz="2800" dirty="0"/>
              <a:t>Secure jump boxes for DBA access</a:t>
            </a:r>
          </a:p>
          <a:p>
            <a:r>
              <a:rPr lang="en-US" sz="2800" dirty="0"/>
              <a:t>External access via VPN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496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E9A-0701-2D4D-850C-7D314FC4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– Embed good practice in the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B15E-8045-7142-90E7-E9CA0737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067002" cy="4679250"/>
          </a:xfrm>
        </p:spPr>
        <p:txBody>
          <a:bodyPr/>
          <a:lstStyle/>
          <a:p>
            <a:r>
              <a:rPr lang="en-US" sz="2800" dirty="0"/>
              <a:t>By implementing security within the database, it percolates up to all levels</a:t>
            </a:r>
          </a:p>
          <a:p>
            <a:pPr lvl="1"/>
            <a:r>
              <a:rPr lang="en-US" sz="2800" dirty="0"/>
              <a:t>No relying on app developers implementing it correctly</a:t>
            </a:r>
          </a:p>
          <a:p>
            <a:pPr lvl="1"/>
            <a:r>
              <a:rPr lang="en-US" sz="2800" dirty="0"/>
              <a:t>New development get the security right</a:t>
            </a:r>
          </a:p>
          <a:p>
            <a:pPr lvl="1"/>
            <a:r>
              <a:rPr lang="en-US" sz="2800" dirty="0"/>
              <a:t>One place to test</a:t>
            </a:r>
          </a:p>
          <a:p>
            <a:pPr lvl="1"/>
            <a:r>
              <a:rPr lang="en-US" sz="2800" dirty="0"/>
              <a:t>One place to get sign off from auditors</a:t>
            </a:r>
          </a:p>
        </p:txBody>
      </p:sp>
    </p:spTree>
    <p:extLst>
      <p:ext uri="{BB962C8B-B14F-4D97-AF65-F5344CB8AC3E}">
        <p14:creationId xmlns:p14="http://schemas.microsoft.com/office/powerpoint/2010/main" val="8429166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8507</TotalTime>
  <Words>726</Words>
  <Application>Microsoft Macintosh PowerPoint</Application>
  <PresentationFormat>Widescreen</PresentationFormat>
  <Paragraphs>143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Times New Roman</vt:lpstr>
      <vt:lpstr>tf16411253</vt:lpstr>
      <vt:lpstr>SQL Server - Secure Development Patterns</vt:lpstr>
      <vt:lpstr>Stuart Moore</vt:lpstr>
      <vt:lpstr>Agenda</vt:lpstr>
      <vt:lpstr>The Basics</vt:lpstr>
      <vt:lpstr>The Basics</vt:lpstr>
      <vt:lpstr>The Basics</vt:lpstr>
      <vt:lpstr>Connections </vt:lpstr>
      <vt:lpstr>Connections</vt:lpstr>
      <vt:lpstr>Aside – Embed good practice in the DB</vt:lpstr>
      <vt:lpstr>Permissions</vt:lpstr>
      <vt:lpstr>Permissions – Ownership Chaining</vt:lpstr>
      <vt:lpstr>Data Access</vt:lpstr>
      <vt:lpstr>Data Access</vt:lpstr>
      <vt:lpstr>Data Access</vt:lpstr>
      <vt:lpstr>Data Access</vt:lpstr>
      <vt:lpstr>Demos</vt:lpstr>
      <vt:lpstr>Development </vt:lpstr>
      <vt:lpstr>Verify</vt:lpstr>
      <vt:lpstr>Verify</vt:lpstr>
      <vt:lpstr>dbaSecurityScan demos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Development Practices with SQL Server</dc:title>
  <dc:creator>Moore, Stuart</dc:creator>
  <cp:lastModifiedBy>Moore, Stuart</cp:lastModifiedBy>
  <cp:revision>32</cp:revision>
  <dcterms:created xsi:type="dcterms:W3CDTF">2020-01-28T14:35:39Z</dcterms:created>
  <dcterms:modified xsi:type="dcterms:W3CDTF">2020-09-11T08:17:12Z</dcterms:modified>
</cp:coreProperties>
</file>