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14"/>
  </p:notesMasterIdLst>
  <p:sldIdLst>
    <p:sldId id="265" r:id="rId2"/>
    <p:sldId id="277" r:id="rId3"/>
    <p:sldId id="287" r:id="rId4"/>
    <p:sldId id="278" r:id="rId5"/>
    <p:sldId id="279" r:id="rId6"/>
    <p:sldId id="285" r:id="rId7"/>
    <p:sldId id="281" r:id="rId8"/>
    <p:sldId id="280" r:id="rId9"/>
    <p:sldId id="282" r:id="rId10"/>
    <p:sldId id="283" r:id="rId11"/>
    <p:sldId id="284"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80748"/>
  </p:normalViewPr>
  <p:slideViewPr>
    <p:cSldViewPr snapToGrid="0" snapToObjects="1">
      <p:cViewPr varScale="1">
        <p:scale>
          <a:sx n="128" d="100"/>
          <a:sy n="128" d="100"/>
        </p:scale>
        <p:origin x="1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C7AC5-2DF2-C744-9D6D-53EFB6470A2B}" type="datetimeFigureOut">
              <a:rPr lang="en-US" smtClean="0"/>
              <a:t>9/26/20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1CE62-9024-C94B-AA62-23DF69074273}" type="slidenum">
              <a:rPr lang="en-US" smtClean="0"/>
              <a:t>‹#›</a:t>
            </a:fld>
            <a:endParaRPr lang="en-US"/>
          </a:p>
        </p:txBody>
      </p:sp>
    </p:spTree>
    <p:extLst>
      <p:ext uri="{BB962C8B-B14F-4D97-AF65-F5344CB8AC3E}">
        <p14:creationId xmlns:p14="http://schemas.microsoft.com/office/powerpoint/2010/main" val="151432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always the chance of a zero day exploit coming out of the blue.</a:t>
            </a:r>
          </a:p>
          <a:p>
            <a:r>
              <a:rPr lang="en-US" dirty="0"/>
              <a:t>People will  leave their laptops unlocked and unattended, or a USB stick on the train. Or give their password away to the nice person from </a:t>
            </a:r>
            <a:r>
              <a:rPr lang="en-US" dirty="0" err="1"/>
              <a:t>MicroFost</a:t>
            </a:r>
            <a:r>
              <a:rPr lang="en-US" dirty="0"/>
              <a:t> to fix there internet issues</a:t>
            </a:r>
          </a:p>
          <a:p>
            <a:endParaRPr lang="en-US" dirty="0"/>
          </a:p>
          <a:p>
            <a:r>
              <a:rPr lang="en-US" dirty="0"/>
              <a:t>It’s not just you as the DBA who’s on the hook here, it could be an AD issue, the Network team missed something, </a:t>
            </a:r>
            <a:r>
              <a:rPr lang="en-US" dirty="0" err="1"/>
              <a:t>etc</a:t>
            </a:r>
            <a:endParaRPr lang="en-US" dirty="0"/>
          </a:p>
        </p:txBody>
      </p:sp>
      <p:sp>
        <p:nvSpPr>
          <p:cNvPr id="4" name="Slide Number Placeholder 3"/>
          <p:cNvSpPr>
            <a:spLocks noGrp="1"/>
          </p:cNvSpPr>
          <p:nvPr>
            <p:ph type="sldNum" sz="quarter" idx="5"/>
          </p:nvPr>
        </p:nvSpPr>
        <p:spPr/>
        <p:txBody>
          <a:bodyPr/>
          <a:lstStyle/>
          <a:p>
            <a:fld id="{AC39B4E0-2BA9-054A-9FF5-A8C7A8CF6245}" type="slidenum">
              <a:rPr lang="en-US" smtClean="0"/>
              <a:t>2</a:t>
            </a:fld>
            <a:endParaRPr lang="en-US"/>
          </a:p>
        </p:txBody>
      </p:sp>
    </p:spTree>
    <p:extLst>
      <p:ext uri="{BB962C8B-B14F-4D97-AF65-F5344CB8AC3E}">
        <p14:creationId xmlns:p14="http://schemas.microsoft.com/office/powerpoint/2010/main" val="118769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breach may get you a fine</a:t>
            </a:r>
          </a:p>
          <a:p>
            <a:endParaRPr lang="en-US" dirty="0"/>
          </a:p>
          <a:p>
            <a:r>
              <a:rPr lang="en-US" dirty="0"/>
              <a:t>Hiding it may get you  a criminal charge. Uber CSO Joseph Sullivan is currently charged with a number of felonies in the US over trying to cover up a data breach</a:t>
            </a:r>
          </a:p>
          <a:p>
            <a:endParaRPr lang="en-US" dirty="0"/>
          </a:p>
          <a:p>
            <a:r>
              <a:rPr lang="en-US" dirty="0"/>
              <a:t>Article 33 of GDPR gives you 72 hours to notify of personal data breaches - https://</a:t>
            </a:r>
            <a:r>
              <a:rPr lang="en-US" dirty="0" err="1"/>
              <a:t>gdpr-info.eu</a:t>
            </a:r>
            <a:r>
              <a:rPr lang="en-US" dirty="0"/>
              <a:t>/art-33-gdpr/</a:t>
            </a:r>
          </a:p>
        </p:txBody>
      </p:sp>
      <p:sp>
        <p:nvSpPr>
          <p:cNvPr id="4" name="Slide Number Placeholder 3"/>
          <p:cNvSpPr>
            <a:spLocks noGrp="1"/>
          </p:cNvSpPr>
          <p:nvPr>
            <p:ph type="sldNum" sz="quarter" idx="5"/>
          </p:nvPr>
        </p:nvSpPr>
        <p:spPr/>
        <p:txBody>
          <a:bodyPr/>
          <a:lstStyle/>
          <a:p>
            <a:fld id="{DC51CE62-9024-C94B-AA62-23DF69074273}" type="slidenum">
              <a:rPr lang="en-US" smtClean="0"/>
              <a:t>3</a:t>
            </a:fld>
            <a:endParaRPr lang="en-US"/>
          </a:p>
        </p:txBody>
      </p:sp>
    </p:spTree>
    <p:extLst>
      <p:ext uri="{BB962C8B-B14F-4D97-AF65-F5344CB8AC3E}">
        <p14:creationId xmlns:p14="http://schemas.microsoft.com/office/powerpoint/2010/main" val="75609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plan means its been approved, so you can implement it knowing that you’re doing the right thing</a:t>
            </a:r>
          </a:p>
          <a:p>
            <a:endParaRPr lang="en-US" dirty="0"/>
          </a:p>
          <a:p>
            <a:r>
              <a:rPr lang="en-US" dirty="0"/>
              <a:t>The plan should be a living document. Updated with lessons learned post incident. And should be reviewed regularly even if you’ve had no incidents</a:t>
            </a:r>
          </a:p>
          <a:p>
            <a:endParaRPr lang="en-US" dirty="0"/>
          </a:p>
          <a:p>
            <a:r>
              <a:rPr lang="en-US" dirty="0"/>
              <a:t>Law/legal are going to not want you to have destroyed or altered what could be vital evidence. Or at least are going to know exactly what you’ve done so far. If it’s a plan, you just hand it over</a:t>
            </a:r>
          </a:p>
        </p:txBody>
      </p:sp>
      <p:sp>
        <p:nvSpPr>
          <p:cNvPr id="4" name="Slide Number Placeholder 3"/>
          <p:cNvSpPr>
            <a:spLocks noGrp="1"/>
          </p:cNvSpPr>
          <p:nvPr>
            <p:ph type="sldNum" sz="quarter" idx="5"/>
          </p:nvPr>
        </p:nvSpPr>
        <p:spPr/>
        <p:txBody>
          <a:bodyPr/>
          <a:lstStyle/>
          <a:p>
            <a:fld id="{DC51CE62-9024-C94B-AA62-23DF69074273}" type="slidenum">
              <a:rPr lang="en-US" smtClean="0"/>
              <a:t>4</a:t>
            </a:fld>
            <a:endParaRPr lang="en-US"/>
          </a:p>
        </p:txBody>
      </p:sp>
    </p:spTree>
    <p:extLst>
      <p:ext uri="{BB962C8B-B14F-4D97-AF65-F5344CB8AC3E}">
        <p14:creationId xmlns:p14="http://schemas.microsoft.com/office/powerpoint/2010/main" val="130925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suspect or know you have had a breach, how do you let people know</a:t>
            </a:r>
          </a:p>
          <a:p>
            <a:r>
              <a:rPr lang="en-US" dirty="0"/>
              <a:t>This should be a ladder with contact details so you’re never left with no one to contact</a:t>
            </a:r>
          </a:p>
          <a:p>
            <a:endParaRPr lang="en-US" dirty="0"/>
          </a:p>
          <a:p>
            <a:r>
              <a:rPr lang="en-US" dirty="0"/>
              <a:t>You should know what to do. </a:t>
            </a:r>
          </a:p>
          <a:p>
            <a:endParaRPr lang="en-US" dirty="0"/>
          </a:p>
          <a:p>
            <a:r>
              <a:rPr lang="en-US" dirty="0"/>
              <a:t>What evidence should you be gathering?</a:t>
            </a:r>
          </a:p>
          <a:p>
            <a:r>
              <a:rPr lang="en-US" dirty="0"/>
              <a:t>Audit logs, network logs, session details</a:t>
            </a:r>
          </a:p>
          <a:p>
            <a:endParaRPr lang="en-US" dirty="0"/>
          </a:p>
          <a:p>
            <a:r>
              <a:rPr lang="en-US" dirty="0"/>
              <a:t>If it’s a payment system, do you disable it until you’ve gotten the all clear?</a:t>
            </a:r>
          </a:p>
          <a:p>
            <a:r>
              <a:rPr lang="en-US" dirty="0"/>
              <a:t>Do you flick the HR system to read only?</a:t>
            </a:r>
          </a:p>
          <a:p>
            <a:r>
              <a:rPr lang="en-US" dirty="0"/>
              <a:t>Start restoring to the last known good point? Where do you restore it to so as not to destroy evidence</a:t>
            </a:r>
          </a:p>
          <a:p>
            <a:r>
              <a:rPr lang="en-US" dirty="0"/>
              <a:t>What are you allowed to do?</a:t>
            </a:r>
          </a:p>
          <a:p>
            <a:endParaRPr lang="en-US" dirty="0"/>
          </a:p>
          <a:p>
            <a:r>
              <a:rPr lang="en-US" dirty="0"/>
              <a:t>Who sets up the incident team and how are they going to communicate? (My </a:t>
            </a:r>
            <a:r>
              <a:rPr lang="en-US" dirty="0" err="1"/>
              <a:t>favourite</a:t>
            </a:r>
            <a:r>
              <a:rPr lang="en-US" dirty="0"/>
              <a:t> is Teams/Slack to keep everything together, have a focused t</a:t>
            </a:r>
          </a:p>
          <a:p>
            <a:endParaRPr lang="en-US" dirty="0"/>
          </a:p>
        </p:txBody>
      </p:sp>
      <p:sp>
        <p:nvSpPr>
          <p:cNvPr id="4" name="Slide Number Placeholder 3"/>
          <p:cNvSpPr>
            <a:spLocks noGrp="1"/>
          </p:cNvSpPr>
          <p:nvPr>
            <p:ph type="sldNum" sz="quarter" idx="5"/>
          </p:nvPr>
        </p:nvSpPr>
        <p:spPr/>
        <p:txBody>
          <a:bodyPr/>
          <a:lstStyle/>
          <a:p>
            <a:fld id="{DC51CE62-9024-C94B-AA62-23DF69074273}" type="slidenum">
              <a:rPr lang="en-US" smtClean="0"/>
              <a:t>5</a:t>
            </a:fld>
            <a:endParaRPr lang="en-US"/>
          </a:p>
        </p:txBody>
      </p:sp>
    </p:spTree>
    <p:extLst>
      <p:ext uri="{BB962C8B-B14F-4D97-AF65-F5344CB8AC3E}">
        <p14:creationId xmlns:p14="http://schemas.microsoft.com/office/powerpoint/2010/main" val="219504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I like Teams/Slack. Keeps everything together, good during the response and after the fact for review</a:t>
            </a:r>
          </a:p>
          <a:p>
            <a:r>
              <a:rPr lang="en-US" dirty="0"/>
              <a:t>Only those who need to ‘speak’ should. Others can watch (moderated channels in Teams are good for this)</a:t>
            </a:r>
          </a:p>
          <a:p>
            <a:endParaRPr lang="en-US" dirty="0"/>
          </a:p>
          <a:p>
            <a:r>
              <a:rPr lang="en-US" dirty="0"/>
              <a:t>Externally this is going to have to be someone way up the management team, and legal are going to want to be involved (and marketing/publicity as well</a:t>
            </a:r>
          </a:p>
          <a:p>
            <a:endParaRPr lang="en-US" dirty="0"/>
          </a:p>
          <a:p>
            <a:r>
              <a:rPr lang="en-US" dirty="0"/>
              <a:t>Might be a stepped/phased target. Mitigation in 4 hours, Fix within 12 or </a:t>
            </a:r>
          </a:p>
          <a:p>
            <a:r>
              <a:rPr lang="en-US" dirty="0"/>
              <a:t>Rollback 1 hour within 2 hours, mitigation in place in same time frame with full fix implemented within 24 hours</a:t>
            </a:r>
          </a:p>
        </p:txBody>
      </p:sp>
      <p:sp>
        <p:nvSpPr>
          <p:cNvPr id="4" name="Slide Number Placeholder 3"/>
          <p:cNvSpPr>
            <a:spLocks noGrp="1"/>
          </p:cNvSpPr>
          <p:nvPr>
            <p:ph type="sldNum" sz="quarter" idx="5"/>
          </p:nvPr>
        </p:nvSpPr>
        <p:spPr/>
        <p:txBody>
          <a:bodyPr/>
          <a:lstStyle/>
          <a:p>
            <a:fld id="{DC51CE62-9024-C94B-AA62-23DF69074273}" type="slidenum">
              <a:rPr lang="en-US" smtClean="0"/>
              <a:t>7</a:t>
            </a:fld>
            <a:endParaRPr lang="en-US"/>
          </a:p>
        </p:txBody>
      </p:sp>
    </p:spTree>
    <p:extLst>
      <p:ext uri="{BB962C8B-B14F-4D97-AF65-F5344CB8AC3E}">
        <p14:creationId xmlns:p14="http://schemas.microsoft.com/office/powerpoint/2010/main" val="2556246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a:t>
            </a:r>
          </a:p>
          <a:p>
            <a:r>
              <a:rPr lang="en-US" dirty="0"/>
              <a:t>Blocking specific hosts/user account (may mean the actor moves to another range)</a:t>
            </a:r>
          </a:p>
          <a:p>
            <a:r>
              <a:rPr lang="en-US" dirty="0"/>
              <a:t>Turning off specific functionality (no new user accounts)</a:t>
            </a:r>
          </a:p>
          <a:p>
            <a:r>
              <a:rPr lang="en-US" dirty="0"/>
              <a:t>Turn stuff off (halt ransomware spread)</a:t>
            </a:r>
          </a:p>
          <a:p>
            <a:endParaRPr lang="en-US" dirty="0"/>
          </a:p>
          <a:p>
            <a:r>
              <a:rPr lang="en-US" dirty="0"/>
              <a:t>This should not be a </a:t>
            </a:r>
            <a:r>
              <a:rPr lang="en-US" dirty="0" err="1"/>
              <a:t>pemanent</a:t>
            </a:r>
            <a:r>
              <a:rPr lang="en-US" dirty="0"/>
              <a:t> stat, just a holding state till you get to a proper fix. That journey should have a fixed time to be completed</a:t>
            </a:r>
          </a:p>
          <a:p>
            <a:endParaRPr lang="en-US" dirty="0"/>
          </a:p>
        </p:txBody>
      </p:sp>
      <p:sp>
        <p:nvSpPr>
          <p:cNvPr id="4" name="Slide Number Placeholder 3"/>
          <p:cNvSpPr>
            <a:spLocks noGrp="1"/>
          </p:cNvSpPr>
          <p:nvPr>
            <p:ph type="sldNum" sz="quarter" idx="5"/>
          </p:nvPr>
        </p:nvSpPr>
        <p:spPr/>
        <p:txBody>
          <a:bodyPr/>
          <a:lstStyle/>
          <a:p>
            <a:fld id="{DC51CE62-9024-C94B-AA62-23DF69074273}" type="slidenum">
              <a:rPr lang="en-US" smtClean="0"/>
              <a:t>9</a:t>
            </a:fld>
            <a:endParaRPr lang="en-US"/>
          </a:p>
        </p:txBody>
      </p:sp>
    </p:spTree>
    <p:extLst>
      <p:ext uri="{BB962C8B-B14F-4D97-AF65-F5344CB8AC3E}">
        <p14:creationId xmlns:p14="http://schemas.microsoft.com/office/powerpoint/2010/main" val="140741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Devs have removed the SQL Injection hole</a:t>
            </a:r>
          </a:p>
          <a:p>
            <a:r>
              <a:rPr lang="en-US" dirty="0"/>
              <a:t>Application firewall appliance’s heuristics updated, or micro segmentation reduces access to vulnerable boxes</a:t>
            </a:r>
          </a:p>
          <a:p>
            <a:r>
              <a:rPr lang="en-US" dirty="0"/>
              <a:t>Latest Windows CU fixes the hole and is applied (and tested), or 3</a:t>
            </a:r>
            <a:r>
              <a:rPr lang="en-US" baseline="30000" dirty="0"/>
              <a:t>rd</a:t>
            </a:r>
            <a:r>
              <a:rPr lang="en-US" dirty="0"/>
              <a:t> party provides fix for Finance system</a:t>
            </a:r>
          </a:p>
          <a:p>
            <a:endParaRPr lang="en-US" dirty="0"/>
          </a:p>
          <a:p>
            <a:r>
              <a:rPr lang="en-US" dirty="0"/>
              <a:t>Callback to CIA at the start of the day.</a:t>
            </a:r>
          </a:p>
          <a:p>
            <a:endParaRPr lang="en-US" dirty="0"/>
          </a:p>
        </p:txBody>
      </p:sp>
      <p:sp>
        <p:nvSpPr>
          <p:cNvPr id="4" name="Slide Number Placeholder 3"/>
          <p:cNvSpPr>
            <a:spLocks noGrp="1"/>
          </p:cNvSpPr>
          <p:nvPr>
            <p:ph type="sldNum" sz="quarter" idx="5"/>
          </p:nvPr>
        </p:nvSpPr>
        <p:spPr/>
        <p:txBody>
          <a:bodyPr/>
          <a:lstStyle/>
          <a:p>
            <a:fld id="{DC51CE62-9024-C94B-AA62-23DF69074273}" type="slidenum">
              <a:rPr lang="en-US" smtClean="0"/>
              <a:t>10</a:t>
            </a:fld>
            <a:endParaRPr lang="en-US"/>
          </a:p>
        </p:txBody>
      </p:sp>
    </p:spTree>
    <p:extLst>
      <p:ext uri="{BB962C8B-B14F-4D97-AF65-F5344CB8AC3E}">
        <p14:creationId xmlns:p14="http://schemas.microsoft.com/office/powerpoint/2010/main" val="158107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resort as the impact on the org will be considerable if customer/sales data is lost</a:t>
            </a:r>
          </a:p>
          <a:p>
            <a:r>
              <a:rPr lang="en-US" dirty="0"/>
              <a:t>This does not remove the source of the original breach, so it could happen again</a:t>
            </a:r>
          </a:p>
          <a:p>
            <a:r>
              <a:rPr lang="en-US" dirty="0"/>
              <a:t>To work properly you need a Disaster Recovery plan for the entire stack to make sure it all comes back in a consistent state</a:t>
            </a:r>
          </a:p>
        </p:txBody>
      </p:sp>
      <p:sp>
        <p:nvSpPr>
          <p:cNvPr id="4" name="Slide Number Placeholder 3"/>
          <p:cNvSpPr>
            <a:spLocks noGrp="1"/>
          </p:cNvSpPr>
          <p:nvPr>
            <p:ph type="sldNum" sz="quarter" idx="5"/>
          </p:nvPr>
        </p:nvSpPr>
        <p:spPr/>
        <p:txBody>
          <a:bodyPr/>
          <a:lstStyle/>
          <a:p>
            <a:fld id="{DC51CE62-9024-C94B-AA62-23DF69074273}" type="slidenum">
              <a:rPr lang="en-US" smtClean="0"/>
              <a:t>11</a:t>
            </a:fld>
            <a:endParaRPr lang="en-US"/>
          </a:p>
        </p:txBody>
      </p:sp>
    </p:spTree>
    <p:extLst>
      <p:ext uri="{BB962C8B-B14F-4D97-AF65-F5344CB8AC3E}">
        <p14:creationId xmlns:p14="http://schemas.microsoft.com/office/powerpoint/2010/main" val="276507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 one else involved should do it either. Be the person you want others to be</a:t>
            </a:r>
          </a:p>
          <a:p>
            <a:endParaRPr lang="en-US" dirty="0"/>
          </a:p>
          <a:p>
            <a:r>
              <a:rPr lang="en-US" dirty="0"/>
              <a:t>Being found out afterwards is so much worse for you personally and for your organization</a:t>
            </a:r>
          </a:p>
          <a:p>
            <a:endParaRPr lang="en-US" dirty="0"/>
          </a:p>
          <a:p>
            <a:r>
              <a:rPr lang="en-US" dirty="0"/>
              <a:t>These days apps and breaches are so complex, that rarely will one person have the knowledge of the whole system to be able to fix it reliably</a:t>
            </a:r>
          </a:p>
          <a:p>
            <a:endParaRPr lang="en-US" dirty="0"/>
          </a:p>
          <a:p>
            <a:r>
              <a:rPr lang="en-US" dirty="0"/>
              <a:t>Rarely is anyone specifically to blame, it’s usually a process fail (</a:t>
            </a:r>
            <a:r>
              <a:rPr lang="en-US" dirty="0" err="1"/>
              <a:t>pentesting</a:t>
            </a:r>
            <a:r>
              <a:rPr lang="en-US" dirty="0"/>
              <a:t> didn’t </a:t>
            </a:r>
            <a:r>
              <a:rPr lang="en-US" dirty="0" err="1"/>
              <a:t>catdh</a:t>
            </a:r>
            <a:r>
              <a:rPr lang="en-US" dirty="0"/>
              <a:t> it, new OS hole, internal actor)</a:t>
            </a:r>
          </a:p>
          <a:p>
            <a:endParaRPr lang="en-US" dirty="0"/>
          </a:p>
          <a:p>
            <a:r>
              <a:rPr lang="en-US" dirty="0"/>
              <a:t>Don’t try and stop people look at your service, or be adamant it’s nothing to do with you. All angles have to be considered, especially when mitigating/fixing things.</a:t>
            </a:r>
          </a:p>
        </p:txBody>
      </p:sp>
      <p:sp>
        <p:nvSpPr>
          <p:cNvPr id="4" name="Slide Number Placeholder 3"/>
          <p:cNvSpPr>
            <a:spLocks noGrp="1"/>
          </p:cNvSpPr>
          <p:nvPr>
            <p:ph type="sldNum" sz="quarter" idx="5"/>
          </p:nvPr>
        </p:nvSpPr>
        <p:spPr/>
        <p:txBody>
          <a:bodyPr/>
          <a:lstStyle/>
          <a:p>
            <a:fld id="{DC51CE62-9024-C94B-AA62-23DF69074273}" type="slidenum">
              <a:rPr lang="en-US" smtClean="0"/>
              <a:t>12</a:t>
            </a:fld>
            <a:endParaRPr lang="en-US"/>
          </a:p>
        </p:txBody>
      </p:sp>
    </p:spTree>
    <p:extLst>
      <p:ext uri="{BB962C8B-B14F-4D97-AF65-F5344CB8AC3E}">
        <p14:creationId xmlns:p14="http://schemas.microsoft.com/office/powerpoint/2010/main" val="3851258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AD972EEA-1C10-BB4B-BE82-A6A0798A714B}" type="slidenum">
              <a:rPr lang="en-US" smtClean="0"/>
              <a:t>‹#›</a:t>
            </a:fld>
            <a:endParaRPr lang="en-US"/>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endParaRPr lang="en-US"/>
          </a:p>
        </p:txBody>
      </p:sp>
    </p:spTree>
    <p:extLst>
      <p:ext uri="{BB962C8B-B14F-4D97-AF65-F5344CB8AC3E}">
        <p14:creationId xmlns:p14="http://schemas.microsoft.com/office/powerpoint/2010/main" val="48169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40698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AD972EEA-1C10-BB4B-BE82-A6A0798A714B}" type="slidenum">
              <a:rPr lang="en-US" smtClean="0"/>
              <a:t>‹#›</a:t>
            </a:fld>
            <a:endParaRPr lang="en-US"/>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8573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endParaRPr lang="en-US"/>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221729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14942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1862967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endParaRPr lang="en-US"/>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3872304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D972EEA-1C10-BB4B-BE82-A6A0798A714B}" type="slidenum">
              <a:rPr lang="en-US" smtClean="0"/>
              <a:t>‹#›</a:t>
            </a:fld>
            <a:endParaRPr lang="en-US"/>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3712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D972EEA-1C10-BB4B-BE82-A6A0798A714B}" type="slidenum">
              <a:rPr lang="en-US" smtClean="0"/>
              <a:t>‹#›</a:t>
            </a:fld>
            <a:endParaRPr lang="en-US"/>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083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D972EEA-1C10-BB4B-BE82-A6A0798A714B}" type="slidenum">
              <a:rPr lang="en-US" smtClean="0"/>
              <a:t>‹#›</a:t>
            </a:fld>
            <a:endParaRPr lang="en-US"/>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29406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D972EEA-1C10-BB4B-BE82-A6A0798A714B}" type="slidenum">
              <a:rPr lang="en-US" smtClean="0"/>
              <a:t>‹#›</a:t>
            </a:fld>
            <a:endParaRPr lang="en-US"/>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90190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003938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AD972EEA-1C10-BB4B-BE82-A6A0798A714B}" type="slidenum">
              <a:rPr lang="en-US" smtClean="0"/>
              <a:t>‹#›</a:t>
            </a:fld>
            <a:endParaRPr lang="en-US"/>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03677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AD972EEA-1C10-BB4B-BE82-A6A0798A714B}" type="slidenum">
              <a:rPr lang="en-US" smtClean="0"/>
              <a:t>‹#›</a:t>
            </a:fld>
            <a:endParaRPr lang="en-US"/>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45751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34525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337721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186229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71883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94415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AD972EEA-1C10-BB4B-BE82-A6A0798A714B}" type="slidenum">
              <a:rPr lang="en-US" smtClean="0"/>
              <a:t>‹#›</a:t>
            </a:fld>
            <a:endParaRPr lang="en-US"/>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9383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AD972EEA-1C10-BB4B-BE82-A6A0798A714B}" type="slidenum">
              <a:rPr lang="en-US" smtClean="0"/>
              <a:t>‹#›</a:t>
            </a:fld>
            <a:endParaRPr lang="en-US"/>
          </a:p>
        </p:txBody>
      </p:sp>
    </p:spTree>
    <p:extLst>
      <p:ext uri="{BB962C8B-B14F-4D97-AF65-F5344CB8AC3E}">
        <p14:creationId xmlns:p14="http://schemas.microsoft.com/office/powerpoint/2010/main" val="70217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AD972EEA-1C10-BB4B-BE82-A6A0798A714B}" type="slidenum">
              <a:rPr lang="en-US" smtClean="0"/>
              <a:t>‹#›</a:t>
            </a:fld>
            <a:endParaRPr lang="en-US"/>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389944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AD972EEA-1C10-BB4B-BE82-A6A0798A714B}" type="slidenum">
              <a:rPr lang="en-US" smtClean="0"/>
              <a:t>‹#›</a:t>
            </a:fld>
            <a:endParaRPr lang="en-US"/>
          </a:p>
        </p:txBody>
      </p:sp>
    </p:spTree>
    <p:extLst>
      <p:ext uri="{BB962C8B-B14F-4D97-AF65-F5344CB8AC3E}">
        <p14:creationId xmlns:p14="http://schemas.microsoft.com/office/powerpoint/2010/main" val="142479937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68BABAC-8586-5745-B835-A5566E6649D6}"/>
              </a:ext>
            </a:extLst>
          </p:cNvPr>
          <p:cNvPicPr>
            <a:picLocks noGrp="1" noChangeAspect="1"/>
          </p:cNvPicPr>
          <p:nvPr>
            <p:ph type="pic" sz="quarter" idx="10"/>
          </p:nvPr>
        </p:nvPicPr>
        <p:blipFill>
          <a:blip r:embed="rId2"/>
          <a:srcRect t="60" b="60"/>
          <a:stretch>
            <a:fillRect/>
          </a:stretch>
        </p:blipFill>
        <p:spPr/>
      </p:pic>
      <p:sp>
        <p:nvSpPr>
          <p:cNvPr id="3" name="Title 2">
            <a:extLst>
              <a:ext uri="{FF2B5EF4-FFF2-40B4-BE49-F238E27FC236}">
                <a16:creationId xmlns:a16="http://schemas.microsoft.com/office/drawing/2014/main" id="{54EB0A4F-852A-EE4E-8A89-740F9639FC23}"/>
              </a:ext>
            </a:extLst>
          </p:cNvPr>
          <p:cNvSpPr>
            <a:spLocks noGrp="1"/>
          </p:cNvSpPr>
          <p:nvPr>
            <p:ph type="ctrTitle"/>
          </p:nvPr>
        </p:nvSpPr>
        <p:spPr/>
        <p:txBody>
          <a:bodyPr/>
          <a:lstStyle/>
          <a:p>
            <a:r>
              <a:rPr lang="en-GB" dirty="0"/>
              <a:t>Disaster!!!!</a:t>
            </a:r>
          </a:p>
        </p:txBody>
      </p:sp>
      <p:sp>
        <p:nvSpPr>
          <p:cNvPr id="4" name="Subtitle 3">
            <a:extLst>
              <a:ext uri="{FF2B5EF4-FFF2-40B4-BE49-F238E27FC236}">
                <a16:creationId xmlns:a16="http://schemas.microsoft.com/office/drawing/2014/main" id="{1F69A93A-74B0-1341-A2AE-4FC2E78E66B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636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DA18-2C69-E649-8EA7-56064935A21B}"/>
              </a:ext>
            </a:extLst>
          </p:cNvPr>
          <p:cNvSpPr>
            <a:spLocks noGrp="1"/>
          </p:cNvSpPr>
          <p:nvPr>
            <p:ph type="title"/>
          </p:nvPr>
        </p:nvSpPr>
        <p:spPr/>
        <p:txBody>
          <a:bodyPr/>
          <a:lstStyle/>
          <a:p>
            <a:r>
              <a:rPr lang="en-US" dirty="0"/>
              <a:t>Fix</a:t>
            </a:r>
          </a:p>
        </p:txBody>
      </p:sp>
      <p:sp>
        <p:nvSpPr>
          <p:cNvPr id="3" name="Content Placeholder 2">
            <a:extLst>
              <a:ext uri="{FF2B5EF4-FFF2-40B4-BE49-F238E27FC236}">
                <a16:creationId xmlns:a16="http://schemas.microsoft.com/office/drawing/2014/main" id="{5A015A70-B5D1-D642-8708-00B3A3D9225A}"/>
              </a:ext>
            </a:extLst>
          </p:cNvPr>
          <p:cNvSpPr>
            <a:spLocks noGrp="1"/>
          </p:cNvSpPr>
          <p:nvPr>
            <p:ph idx="1"/>
          </p:nvPr>
        </p:nvSpPr>
        <p:spPr/>
        <p:txBody>
          <a:bodyPr/>
          <a:lstStyle/>
          <a:p>
            <a:r>
              <a:rPr lang="en-US" sz="2800" dirty="0"/>
              <a:t>The problem is resolved and signed off</a:t>
            </a:r>
          </a:p>
          <a:p>
            <a:r>
              <a:rPr lang="en-US" sz="2800" dirty="0"/>
              <a:t>Full functionality is restored</a:t>
            </a:r>
          </a:p>
          <a:p>
            <a:r>
              <a:rPr lang="en-US" sz="2800" dirty="0" err="1"/>
              <a:t>Organisation</a:t>
            </a:r>
            <a:r>
              <a:rPr lang="en-US" sz="2800" dirty="0"/>
              <a:t> is working as normal</a:t>
            </a:r>
          </a:p>
          <a:p>
            <a:r>
              <a:rPr lang="en-US" sz="2800" dirty="0"/>
              <a:t>Testing is in place to spot regression opening the hole again</a:t>
            </a:r>
          </a:p>
          <a:p>
            <a:r>
              <a:rPr lang="en-US" sz="2800" dirty="0"/>
              <a:t>Monitoring is in place to watch for </a:t>
            </a:r>
            <a:r>
              <a:rPr lang="en-US" sz="2800" dirty="0" err="1"/>
              <a:t>behaviour</a:t>
            </a:r>
            <a:r>
              <a:rPr lang="en-US" sz="2800" dirty="0"/>
              <a:t> related to the breach</a:t>
            </a:r>
          </a:p>
          <a:p>
            <a:r>
              <a:rPr lang="en-US" sz="2800" dirty="0"/>
              <a:t>Data Integrity is </a:t>
            </a:r>
            <a:r>
              <a:rPr lang="en-US" sz="2800" dirty="0" err="1"/>
              <a:t>confimed</a:t>
            </a:r>
            <a:r>
              <a:rPr lang="en-US" sz="2800" dirty="0"/>
              <a:t>, Data is Confidential again, and Data is available again</a:t>
            </a:r>
          </a:p>
        </p:txBody>
      </p:sp>
    </p:spTree>
    <p:extLst>
      <p:ext uri="{BB962C8B-B14F-4D97-AF65-F5344CB8AC3E}">
        <p14:creationId xmlns:p14="http://schemas.microsoft.com/office/powerpoint/2010/main" val="427694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F18F-5F0C-4243-8494-EE9DBFFEC129}"/>
              </a:ext>
            </a:extLst>
          </p:cNvPr>
          <p:cNvSpPr>
            <a:spLocks noGrp="1"/>
          </p:cNvSpPr>
          <p:nvPr>
            <p:ph type="title"/>
          </p:nvPr>
        </p:nvSpPr>
        <p:spPr/>
        <p:txBody>
          <a:bodyPr/>
          <a:lstStyle/>
          <a:p>
            <a:r>
              <a:rPr lang="en-US" dirty="0"/>
              <a:t>Rollback</a:t>
            </a:r>
          </a:p>
        </p:txBody>
      </p:sp>
      <p:sp>
        <p:nvSpPr>
          <p:cNvPr id="3" name="Content Placeholder 2">
            <a:extLst>
              <a:ext uri="{FF2B5EF4-FFF2-40B4-BE49-F238E27FC236}">
                <a16:creationId xmlns:a16="http://schemas.microsoft.com/office/drawing/2014/main" id="{7E9E102B-4853-854A-9362-C6E55618D4B2}"/>
              </a:ext>
            </a:extLst>
          </p:cNvPr>
          <p:cNvSpPr>
            <a:spLocks noGrp="1"/>
          </p:cNvSpPr>
          <p:nvPr>
            <p:ph idx="1"/>
          </p:nvPr>
        </p:nvSpPr>
        <p:spPr/>
        <p:txBody>
          <a:bodyPr/>
          <a:lstStyle/>
          <a:p>
            <a:r>
              <a:rPr lang="en-US" sz="2800" dirty="0"/>
              <a:t>The system is rolled back to the last confirmed good stat</a:t>
            </a:r>
          </a:p>
          <a:p>
            <a:r>
              <a:rPr lang="en-US" sz="2800" dirty="0"/>
              <a:t>Could mean data loss</a:t>
            </a:r>
          </a:p>
          <a:p>
            <a:pPr lvl="1"/>
            <a:r>
              <a:rPr lang="en-US" sz="2600" dirty="0"/>
              <a:t>Total</a:t>
            </a:r>
          </a:p>
          <a:p>
            <a:pPr lvl="1"/>
            <a:r>
              <a:rPr lang="en-US" sz="2600" dirty="0"/>
              <a:t>Integrity</a:t>
            </a:r>
          </a:p>
          <a:p>
            <a:r>
              <a:rPr lang="en-US" sz="2800" dirty="0" err="1"/>
              <a:t>Organisation</a:t>
            </a:r>
            <a:r>
              <a:rPr lang="en-US" sz="2800" dirty="0"/>
              <a:t> down while it occurs</a:t>
            </a:r>
          </a:p>
          <a:p>
            <a:r>
              <a:rPr lang="en-US" sz="2800" dirty="0" err="1"/>
              <a:t>Organisation</a:t>
            </a:r>
            <a:r>
              <a:rPr lang="en-US" sz="2800" dirty="0"/>
              <a:t> looses money if trades undone</a:t>
            </a:r>
          </a:p>
          <a:p>
            <a:r>
              <a:rPr lang="en-US" sz="2800" dirty="0"/>
              <a:t>Hole still exists…….</a:t>
            </a:r>
          </a:p>
        </p:txBody>
      </p:sp>
    </p:spTree>
    <p:extLst>
      <p:ext uri="{BB962C8B-B14F-4D97-AF65-F5344CB8AC3E}">
        <p14:creationId xmlns:p14="http://schemas.microsoft.com/office/powerpoint/2010/main" val="381500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7DE9-C258-9349-85F6-48C7FEBDFB2A}"/>
              </a:ext>
            </a:extLst>
          </p:cNvPr>
          <p:cNvSpPr>
            <a:spLocks noGrp="1"/>
          </p:cNvSpPr>
          <p:nvPr>
            <p:ph type="title"/>
          </p:nvPr>
        </p:nvSpPr>
        <p:spPr/>
        <p:txBody>
          <a:bodyPr/>
          <a:lstStyle/>
          <a:p>
            <a:r>
              <a:rPr lang="en-US" dirty="0"/>
              <a:t>Please don’t do any of the following</a:t>
            </a:r>
          </a:p>
        </p:txBody>
      </p:sp>
      <p:sp>
        <p:nvSpPr>
          <p:cNvPr id="3" name="Content Placeholder 2">
            <a:extLst>
              <a:ext uri="{FF2B5EF4-FFF2-40B4-BE49-F238E27FC236}">
                <a16:creationId xmlns:a16="http://schemas.microsoft.com/office/drawing/2014/main" id="{DDD14FD8-093A-0242-99DA-828F05754565}"/>
              </a:ext>
            </a:extLst>
          </p:cNvPr>
          <p:cNvSpPr>
            <a:spLocks noGrp="1"/>
          </p:cNvSpPr>
          <p:nvPr>
            <p:ph idx="1"/>
          </p:nvPr>
        </p:nvSpPr>
        <p:spPr/>
        <p:txBody>
          <a:bodyPr/>
          <a:lstStyle/>
          <a:p>
            <a:r>
              <a:rPr lang="en-US" sz="2800" dirty="0"/>
              <a:t>Try to sweep it under the carpet</a:t>
            </a:r>
          </a:p>
          <a:p>
            <a:r>
              <a:rPr lang="en-US" sz="2800" dirty="0"/>
              <a:t>Try to be a hero fix it in isolation</a:t>
            </a:r>
          </a:p>
          <a:p>
            <a:r>
              <a:rPr lang="en-US" sz="2800" dirty="0"/>
              <a:t>Try to allocate blame</a:t>
            </a:r>
          </a:p>
          <a:p>
            <a:r>
              <a:rPr lang="en-US" sz="2800" dirty="0"/>
              <a:t>Not engage with the process</a:t>
            </a:r>
          </a:p>
          <a:p>
            <a:endParaRPr lang="en-US" sz="2800" dirty="0"/>
          </a:p>
          <a:p>
            <a:endParaRPr lang="en-US" sz="2800" dirty="0"/>
          </a:p>
        </p:txBody>
      </p:sp>
    </p:spTree>
    <p:extLst>
      <p:ext uri="{BB962C8B-B14F-4D97-AF65-F5344CB8AC3E}">
        <p14:creationId xmlns:p14="http://schemas.microsoft.com/office/powerpoint/2010/main" val="231993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9BC9-49DD-D047-A32A-C575519F7241}"/>
              </a:ext>
            </a:extLst>
          </p:cNvPr>
          <p:cNvSpPr>
            <a:spLocks noGrp="1"/>
          </p:cNvSpPr>
          <p:nvPr>
            <p:ph type="title"/>
          </p:nvPr>
        </p:nvSpPr>
        <p:spPr/>
        <p:txBody>
          <a:bodyPr/>
          <a:lstStyle/>
          <a:p>
            <a:r>
              <a:rPr lang="en-US" dirty="0"/>
              <a:t>Bad news: Nothing is 100% secure</a:t>
            </a:r>
          </a:p>
        </p:txBody>
      </p:sp>
      <p:sp>
        <p:nvSpPr>
          <p:cNvPr id="3" name="Content Placeholder 2">
            <a:extLst>
              <a:ext uri="{FF2B5EF4-FFF2-40B4-BE49-F238E27FC236}">
                <a16:creationId xmlns:a16="http://schemas.microsoft.com/office/drawing/2014/main" id="{8DA3306D-7CDB-8041-9626-8C7AD514DEF2}"/>
              </a:ext>
            </a:extLst>
          </p:cNvPr>
          <p:cNvSpPr>
            <a:spLocks noGrp="1"/>
          </p:cNvSpPr>
          <p:nvPr>
            <p:ph idx="1"/>
          </p:nvPr>
        </p:nvSpPr>
        <p:spPr/>
        <p:txBody>
          <a:bodyPr/>
          <a:lstStyle/>
          <a:p>
            <a:r>
              <a:rPr lang="en-US" sz="2800" dirty="0"/>
              <a:t>Bad things happen</a:t>
            </a:r>
          </a:p>
          <a:p>
            <a:r>
              <a:rPr lang="en-US" sz="2800" dirty="0"/>
              <a:t>There is always a new attack vector on the horizon</a:t>
            </a:r>
          </a:p>
          <a:p>
            <a:r>
              <a:rPr lang="en-US" sz="2800" dirty="0"/>
              <a:t>Technology moves on, last decades state actor attack is probably running on a cluster of Pi on someone’s desk now</a:t>
            </a:r>
          </a:p>
          <a:p>
            <a:r>
              <a:rPr lang="en-US" sz="2800" dirty="0"/>
              <a:t>We don’t have a reliable patch mechanism for human stupidity </a:t>
            </a:r>
          </a:p>
          <a:p>
            <a:r>
              <a:rPr lang="en-US" sz="2800" dirty="0"/>
              <a:t>A large modern application/infrastructure has lots of moving parts and is only as secure as it’s weakest point</a:t>
            </a:r>
          </a:p>
        </p:txBody>
      </p:sp>
    </p:spTree>
    <p:extLst>
      <p:ext uri="{BB962C8B-B14F-4D97-AF65-F5344CB8AC3E}">
        <p14:creationId xmlns:p14="http://schemas.microsoft.com/office/powerpoint/2010/main" val="38781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5752-D946-7B41-8544-B901C229412E}"/>
              </a:ext>
            </a:extLst>
          </p:cNvPr>
          <p:cNvSpPr>
            <a:spLocks noGrp="1"/>
          </p:cNvSpPr>
          <p:nvPr>
            <p:ph type="title"/>
          </p:nvPr>
        </p:nvSpPr>
        <p:spPr/>
        <p:txBody>
          <a:bodyPr/>
          <a:lstStyle/>
          <a:p>
            <a:r>
              <a:rPr lang="en-US" dirty="0"/>
              <a:t>Do NOT try to cover it up</a:t>
            </a:r>
          </a:p>
        </p:txBody>
      </p:sp>
      <p:sp>
        <p:nvSpPr>
          <p:cNvPr id="3" name="Content Placeholder 2">
            <a:extLst>
              <a:ext uri="{FF2B5EF4-FFF2-40B4-BE49-F238E27FC236}">
                <a16:creationId xmlns:a16="http://schemas.microsoft.com/office/drawing/2014/main" id="{30A08C8C-D594-7640-8625-9B06C7073915}"/>
              </a:ext>
            </a:extLst>
          </p:cNvPr>
          <p:cNvSpPr>
            <a:spLocks noGrp="1"/>
          </p:cNvSpPr>
          <p:nvPr>
            <p:ph idx="1"/>
          </p:nvPr>
        </p:nvSpPr>
        <p:spPr/>
        <p:txBody>
          <a:bodyPr/>
          <a:lstStyle/>
          <a:p>
            <a:endParaRPr lang="en-GB" sz="4800" dirty="0"/>
          </a:p>
          <a:p>
            <a:pPr marL="0" indent="0" algn="ctr">
              <a:buNone/>
            </a:pPr>
            <a:r>
              <a:rPr lang="en-GB" sz="4800" dirty="0"/>
              <a:t>“It is almost always the cover up, rather than the event that causes trouble”</a:t>
            </a:r>
          </a:p>
          <a:p>
            <a:r>
              <a:rPr lang="en-GB" sz="2400" dirty="0"/>
              <a:t>Howard Baker, US Senator</a:t>
            </a:r>
          </a:p>
          <a:p>
            <a:r>
              <a:rPr lang="en-GB" sz="2400" dirty="0"/>
              <a:t>He was talking about Watergate, but it applies to Information Security as well</a:t>
            </a:r>
            <a:endParaRPr lang="en-US" sz="2400" dirty="0"/>
          </a:p>
        </p:txBody>
      </p:sp>
    </p:spTree>
    <p:extLst>
      <p:ext uri="{BB962C8B-B14F-4D97-AF65-F5344CB8AC3E}">
        <p14:creationId xmlns:p14="http://schemas.microsoft.com/office/powerpoint/2010/main" val="232403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1CD2-7EE6-5A4D-9029-F937988625FA}"/>
              </a:ext>
            </a:extLst>
          </p:cNvPr>
          <p:cNvSpPr>
            <a:spLocks noGrp="1"/>
          </p:cNvSpPr>
          <p:nvPr>
            <p:ph type="title"/>
          </p:nvPr>
        </p:nvSpPr>
        <p:spPr/>
        <p:txBody>
          <a:bodyPr/>
          <a:lstStyle/>
          <a:p>
            <a:r>
              <a:rPr lang="en-US" dirty="0"/>
              <a:t>Have a plan</a:t>
            </a:r>
          </a:p>
        </p:txBody>
      </p:sp>
      <p:sp>
        <p:nvSpPr>
          <p:cNvPr id="3" name="Content Placeholder 2">
            <a:extLst>
              <a:ext uri="{FF2B5EF4-FFF2-40B4-BE49-F238E27FC236}">
                <a16:creationId xmlns:a16="http://schemas.microsoft.com/office/drawing/2014/main" id="{BE85DC9B-6327-AE47-AA67-8DEF67D72C46}"/>
              </a:ext>
            </a:extLst>
          </p:cNvPr>
          <p:cNvSpPr>
            <a:spLocks noGrp="1"/>
          </p:cNvSpPr>
          <p:nvPr>
            <p:ph idx="1"/>
          </p:nvPr>
        </p:nvSpPr>
        <p:spPr/>
        <p:txBody>
          <a:bodyPr/>
          <a:lstStyle/>
          <a:p>
            <a:r>
              <a:rPr lang="en-US" sz="2800" dirty="0"/>
              <a:t>When you have, or thing you have a breach you will panic</a:t>
            </a:r>
          </a:p>
          <a:p>
            <a:r>
              <a:rPr lang="en-US" sz="2800" dirty="0"/>
              <a:t>That is not good for a good response</a:t>
            </a:r>
          </a:p>
          <a:p>
            <a:r>
              <a:rPr lang="en-US" sz="2800" dirty="0"/>
              <a:t>You do not want to ad-hoc these things, because</a:t>
            </a:r>
          </a:p>
          <a:p>
            <a:pPr lvl="1"/>
            <a:r>
              <a:rPr lang="en-US" sz="2600" dirty="0"/>
              <a:t>Bosses will want details</a:t>
            </a:r>
          </a:p>
          <a:p>
            <a:pPr lvl="1"/>
            <a:r>
              <a:rPr lang="en-US" sz="2600" dirty="0"/>
              <a:t>Law enforcement may become involved</a:t>
            </a:r>
          </a:p>
          <a:p>
            <a:pPr lvl="1"/>
            <a:r>
              <a:rPr lang="en-US" sz="2600" dirty="0"/>
              <a:t>Legal teams will want to know how on the hook they are</a:t>
            </a:r>
          </a:p>
          <a:p>
            <a:pPr marL="266700" lvl="1" indent="0">
              <a:buNone/>
            </a:pPr>
            <a:endParaRPr lang="en-US" sz="2600" dirty="0"/>
          </a:p>
          <a:p>
            <a:pPr lvl="1"/>
            <a:endParaRPr lang="en-US" sz="2600" dirty="0"/>
          </a:p>
        </p:txBody>
      </p:sp>
    </p:spTree>
    <p:extLst>
      <p:ext uri="{BB962C8B-B14F-4D97-AF65-F5344CB8AC3E}">
        <p14:creationId xmlns:p14="http://schemas.microsoft.com/office/powerpoint/2010/main" val="98623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D75D-0C01-324C-9D14-B22484B4E213}"/>
              </a:ext>
            </a:extLst>
          </p:cNvPr>
          <p:cNvSpPr>
            <a:spLocks noGrp="1"/>
          </p:cNvSpPr>
          <p:nvPr>
            <p:ph type="title"/>
          </p:nvPr>
        </p:nvSpPr>
        <p:spPr/>
        <p:txBody>
          <a:bodyPr/>
          <a:lstStyle/>
          <a:p>
            <a:r>
              <a:rPr lang="en-US" dirty="0"/>
              <a:t>Notification and initial response</a:t>
            </a:r>
          </a:p>
        </p:txBody>
      </p:sp>
      <p:sp>
        <p:nvSpPr>
          <p:cNvPr id="3" name="Content Placeholder 2">
            <a:extLst>
              <a:ext uri="{FF2B5EF4-FFF2-40B4-BE49-F238E27FC236}">
                <a16:creationId xmlns:a16="http://schemas.microsoft.com/office/drawing/2014/main" id="{45ABFCF4-EDDE-AC44-ABBD-2AAD8E35B9B4}"/>
              </a:ext>
            </a:extLst>
          </p:cNvPr>
          <p:cNvSpPr>
            <a:spLocks noGrp="1"/>
          </p:cNvSpPr>
          <p:nvPr>
            <p:ph idx="1"/>
          </p:nvPr>
        </p:nvSpPr>
        <p:spPr/>
        <p:txBody>
          <a:bodyPr/>
          <a:lstStyle/>
          <a:p>
            <a:r>
              <a:rPr lang="en-US" sz="2800" dirty="0"/>
              <a:t>Who should be told</a:t>
            </a:r>
          </a:p>
          <a:p>
            <a:pPr lvl="1"/>
            <a:r>
              <a:rPr lang="en-US" sz="2600" dirty="0"/>
              <a:t>Is it your direct boss or the CSO?</a:t>
            </a:r>
          </a:p>
          <a:p>
            <a:pPr lvl="1"/>
            <a:r>
              <a:rPr lang="en-US" sz="2600" dirty="0"/>
              <a:t>Email, phone or dedicated reporting system?</a:t>
            </a:r>
          </a:p>
          <a:p>
            <a:pPr lvl="1"/>
            <a:r>
              <a:rPr lang="en-US" sz="2600" dirty="0"/>
              <a:t>Legal team/Law enforcement?</a:t>
            </a:r>
          </a:p>
          <a:p>
            <a:pPr lvl="1"/>
            <a:endParaRPr lang="en-US" sz="2600" dirty="0"/>
          </a:p>
          <a:p>
            <a:r>
              <a:rPr lang="en-US" sz="2800" dirty="0"/>
              <a:t>What should your initial response be?</a:t>
            </a:r>
          </a:p>
          <a:p>
            <a:pPr lvl="1"/>
            <a:r>
              <a:rPr lang="en-US" sz="2600" dirty="0"/>
              <a:t>Gather evidence/information and nothing else?</a:t>
            </a:r>
          </a:p>
          <a:p>
            <a:pPr lvl="1"/>
            <a:r>
              <a:rPr lang="en-US" sz="2600" dirty="0"/>
              <a:t>Disable or restore the system?</a:t>
            </a:r>
          </a:p>
        </p:txBody>
      </p:sp>
    </p:spTree>
    <p:extLst>
      <p:ext uri="{BB962C8B-B14F-4D97-AF65-F5344CB8AC3E}">
        <p14:creationId xmlns:p14="http://schemas.microsoft.com/office/powerpoint/2010/main" val="14565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F460-FF03-E848-B744-71CA49C42872}"/>
              </a:ext>
            </a:extLst>
          </p:cNvPr>
          <p:cNvSpPr>
            <a:spLocks noGrp="1"/>
          </p:cNvSpPr>
          <p:nvPr>
            <p:ph type="title"/>
          </p:nvPr>
        </p:nvSpPr>
        <p:spPr/>
        <p:txBody>
          <a:bodyPr/>
          <a:lstStyle/>
          <a:p>
            <a:r>
              <a:rPr lang="en-US" dirty="0"/>
              <a:t>Evidence gathering</a:t>
            </a:r>
          </a:p>
        </p:txBody>
      </p:sp>
      <p:sp>
        <p:nvSpPr>
          <p:cNvPr id="3" name="Content Placeholder 2">
            <a:extLst>
              <a:ext uri="{FF2B5EF4-FFF2-40B4-BE49-F238E27FC236}">
                <a16:creationId xmlns:a16="http://schemas.microsoft.com/office/drawing/2014/main" id="{1F732114-5BD9-6C46-9DDA-540A00D53E86}"/>
              </a:ext>
            </a:extLst>
          </p:cNvPr>
          <p:cNvSpPr>
            <a:spLocks noGrp="1"/>
          </p:cNvSpPr>
          <p:nvPr>
            <p:ph idx="1"/>
          </p:nvPr>
        </p:nvSpPr>
        <p:spPr/>
        <p:txBody>
          <a:bodyPr/>
          <a:lstStyle/>
          <a:p>
            <a:r>
              <a:rPr lang="en-US" sz="2800" dirty="0"/>
              <a:t>Machine states</a:t>
            </a:r>
          </a:p>
          <a:p>
            <a:pPr lvl="1"/>
            <a:r>
              <a:rPr lang="en-US" sz="2600" dirty="0"/>
              <a:t>VMs, snapshot gets most things</a:t>
            </a:r>
          </a:p>
          <a:p>
            <a:pPr lvl="1"/>
            <a:r>
              <a:rPr lang="en-US" sz="2600" dirty="0"/>
              <a:t>Process lists</a:t>
            </a:r>
          </a:p>
          <a:p>
            <a:pPr lvl="1"/>
            <a:r>
              <a:rPr lang="en-US" sz="2600" dirty="0"/>
              <a:t>Logs</a:t>
            </a:r>
          </a:p>
          <a:p>
            <a:pPr lvl="2"/>
            <a:r>
              <a:rPr lang="en-US" sz="2400" dirty="0"/>
              <a:t>Operating System</a:t>
            </a:r>
          </a:p>
          <a:p>
            <a:pPr lvl="2"/>
            <a:r>
              <a:rPr lang="en-US" sz="2400" dirty="0"/>
              <a:t>Application (includes SQL Server)</a:t>
            </a:r>
          </a:p>
          <a:p>
            <a:pPr lvl="1"/>
            <a:r>
              <a:rPr lang="en-US" sz="2600" dirty="0"/>
              <a:t>User accounts involved</a:t>
            </a:r>
          </a:p>
          <a:p>
            <a:pPr lvl="1"/>
            <a:r>
              <a:rPr lang="en-US" sz="2600" dirty="0"/>
              <a:t>Versions of code, internal and 3</a:t>
            </a:r>
            <a:r>
              <a:rPr lang="en-US" sz="2600" baseline="30000" dirty="0"/>
              <a:t>rd</a:t>
            </a:r>
            <a:r>
              <a:rPr lang="en-US" sz="2600" dirty="0"/>
              <a:t> party</a:t>
            </a:r>
          </a:p>
          <a:p>
            <a:pPr lvl="1"/>
            <a:r>
              <a:rPr lang="en-US" sz="2600" dirty="0"/>
              <a:t>Anything else relevant to your environment</a:t>
            </a:r>
          </a:p>
        </p:txBody>
      </p:sp>
    </p:spTree>
    <p:extLst>
      <p:ext uri="{BB962C8B-B14F-4D97-AF65-F5344CB8AC3E}">
        <p14:creationId xmlns:p14="http://schemas.microsoft.com/office/powerpoint/2010/main" val="187331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1025-82A2-2147-B032-C41EE8DF4917}"/>
              </a:ext>
            </a:extLst>
          </p:cNvPr>
          <p:cNvSpPr>
            <a:spLocks noGrp="1"/>
          </p:cNvSpPr>
          <p:nvPr>
            <p:ph type="title"/>
          </p:nvPr>
        </p:nvSpPr>
        <p:spPr/>
        <p:txBody>
          <a:bodyPr/>
          <a:lstStyle/>
          <a:p>
            <a:r>
              <a:rPr lang="en-US" dirty="0"/>
              <a:t>Fuller Response</a:t>
            </a:r>
          </a:p>
        </p:txBody>
      </p:sp>
      <p:sp>
        <p:nvSpPr>
          <p:cNvPr id="3" name="Content Placeholder 2">
            <a:extLst>
              <a:ext uri="{FF2B5EF4-FFF2-40B4-BE49-F238E27FC236}">
                <a16:creationId xmlns:a16="http://schemas.microsoft.com/office/drawing/2014/main" id="{2922A720-9C96-4E4F-8AC5-CEF16B601C50}"/>
              </a:ext>
            </a:extLst>
          </p:cNvPr>
          <p:cNvSpPr>
            <a:spLocks noGrp="1"/>
          </p:cNvSpPr>
          <p:nvPr>
            <p:ph idx="1"/>
          </p:nvPr>
        </p:nvSpPr>
        <p:spPr/>
        <p:txBody>
          <a:bodyPr/>
          <a:lstStyle/>
          <a:p>
            <a:r>
              <a:rPr lang="en-US" sz="2800" dirty="0"/>
              <a:t>Incident declared, so now to </a:t>
            </a:r>
            <a:r>
              <a:rPr lang="en-US" sz="2800" dirty="0" err="1"/>
              <a:t>organise</a:t>
            </a:r>
            <a:endParaRPr lang="en-US" sz="2800" dirty="0"/>
          </a:p>
          <a:p>
            <a:r>
              <a:rPr lang="en-US" sz="2800" dirty="0"/>
              <a:t>Get the right people together to fix the issue</a:t>
            </a:r>
          </a:p>
          <a:p>
            <a:pPr lvl="1"/>
            <a:r>
              <a:rPr lang="en-US" sz="2600" dirty="0"/>
              <a:t>Will almost certainly involve cross departmental people</a:t>
            </a:r>
          </a:p>
          <a:p>
            <a:r>
              <a:rPr lang="en-US" sz="2800" dirty="0"/>
              <a:t>How is communication going to be handled</a:t>
            </a:r>
          </a:p>
          <a:p>
            <a:pPr lvl="1"/>
            <a:r>
              <a:rPr lang="en-US" sz="2400" dirty="0"/>
              <a:t>Internally</a:t>
            </a:r>
          </a:p>
          <a:p>
            <a:pPr lvl="1"/>
            <a:r>
              <a:rPr lang="en-US" sz="2400" dirty="0"/>
              <a:t>Externally</a:t>
            </a:r>
          </a:p>
          <a:p>
            <a:r>
              <a:rPr lang="en-US" sz="2600" dirty="0"/>
              <a:t>What is the initial target:</a:t>
            </a:r>
          </a:p>
          <a:p>
            <a:pPr lvl="1"/>
            <a:r>
              <a:rPr lang="en-US" sz="2400" dirty="0"/>
              <a:t>Mitigation</a:t>
            </a:r>
          </a:p>
          <a:p>
            <a:pPr lvl="1"/>
            <a:r>
              <a:rPr lang="en-US" sz="2400" dirty="0"/>
              <a:t>Fix</a:t>
            </a:r>
          </a:p>
          <a:p>
            <a:pPr lvl="1"/>
            <a:r>
              <a:rPr lang="en-US" sz="2400" dirty="0"/>
              <a:t>Rollback</a:t>
            </a:r>
          </a:p>
          <a:p>
            <a:pPr lvl="1"/>
            <a:endParaRPr lang="en-US" sz="2600" dirty="0"/>
          </a:p>
        </p:txBody>
      </p:sp>
    </p:spTree>
    <p:extLst>
      <p:ext uri="{BB962C8B-B14F-4D97-AF65-F5344CB8AC3E}">
        <p14:creationId xmlns:p14="http://schemas.microsoft.com/office/powerpoint/2010/main" val="353792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0CCA-07E9-8645-BCA4-DA522A225065}"/>
              </a:ext>
            </a:extLst>
          </p:cNvPr>
          <p:cNvSpPr>
            <a:spLocks noGrp="1"/>
          </p:cNvSpPr>
          <p:nvPr>
            <p:ph type="title"/>
          </p:nvPr>
        </p:nvSpPr>
        <p:spPr/>
        <p:txBody>
          <a:bodyPr/>
          <a:lstStyle/>
          <a:p>
            <a:r>
              <a:rPr lang="en-US" dirty="0"/>
              <a:t>Post breach analysis	</a:t>
            </a:r>
          </a:p>
        </p:txBody>
      </p:sp>
      <p:sp>
        <p:nvSpPr>
          <p:cNvPr id="3" name="Content Placeholder 2">
            <a:extLst>
              <a:ext uri="{FF2B5EF4-FFF2-40B4-BE49-F238E27FC236}">
                <a16:creationId xmlns:a16="http://schemas.microsoft.com/office/drawing/2014/main" id="{CE700F62-B3C2-E34E-93BC-6A6F54B490E7}"/>
              </a:ext>
            </a:extLst>
          </p:cNvPr>
          <p:cNvSpPr>
            <a:spLocks noGrp="1"/>
          </p:cNvSpPr>
          <p:nvPr>
            <p:ph idx="1"/>
          </p:nvPr>
        </p:nvSpPr>
        <p:spPr/>
        <p:txBody>
          <a:bodyPr/>
          <a:lstStyle/>
          <a:p>
            <a:r>
              <a:rPr lang="en-US" sz="2800" dirty="0"/>
              <a:t>All the data and logs collected earlier</a:t>
            </a:r>
          </a:p>
          <a:p>
            <a:r>
              <a:rPr lang="en-US" sz="2800" dirty="0"/>
              <a:t>Now is the time to </a:t>
            </a:r>
            <a:r>
              <a:rPr lang="en-US" sz="2800" dirty="0" err="1"/>
              <a:t>analyse</a:t>
            </a:r>
            <a:r>
              <a:rPr lang="en-US" sz="2800" dirty="0"/>
              <a:t> them</a:t>
            </a:r>
          </a:p>
          <a:p>
            <a:r>
              <a:rPr lang="en-US" sz="2800" dirty="0"/>
              <a:t>You’re looking for things like</a:t>
            </a:r>
          </a:p>
          <a:p>
            <a:pPr lvl="1"/>
            <a:r>
              <a:rPr lang="en-US" sz="2600" dirty="0"/>
              <a:t>Was this the first time it happened or the first time it was noticed?</a:t>
            </a:r>
          </a:p>
          <a:p>
            <a:pPr lvl="1"/>
            <a:r>
              <a:rPr lang="en-US" sz="2600" dirty="0"/>
              <a:t>How was it working</a:t>
            </a:r>
          </a:p>
          <a:p>
            <a:pPr lvl="1"/>
            <a:r>
              <a:rPr lang="en-US" sz="2600" dirty="0"/>
              <a:t>Why didn’t other systems spot or prevent it</a:t>
            </a:r>
          </a:p>
        </p:txBody>
      </p:sp>
    </p:spTree>
    <p:extLst>
      <p:ext uri="{BB962C8B-B14F-4D97-AF65-F5344CB8AC3E}">
        <p14:creationId xmlns:p14="http://schemas.microsoft.com/office/powerpoint/2010/main" val="89481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9C3A-A803-EC4E-8096-F38E66D377AD}"/>
              </a:ext>
            </a:extLst>
          </p:cNvPr>
          <p:cNvSpPr>
            <a:spLocks noGrp="1"/>
          </p:cNvSpPr>
          <p:nvPr>
            <p:ph type="title"/>
          </p:nvPr>
        </p:nvSpPr>
        <p:spPr/>
        <p:txBody>
          <a:bodyPr/>
          <a:lstStyle/>
          <a:p>
            <a:r>
              <a:rPr lang="en-US" dirty="0"/>
              <a:t>Mitigation</a:t>
            </a:r>
          </a:p>
        </p:txBody>
      </p:sp>
      <p:sp>
        <p:nvSpPr>
          <p:cNvPr id="3" name="Content Placeholder 2">
            <a:extLst>
              <a:ext uri="{FF2B5EF4-FFF2-40B4-BE49-F238E27FC236}">
                <a16:creationId xmlns:a16="http://schemas.microsoft.com/office/drawing/2014/main" id="{6F5C9C4B-997C-034B-A682-E7BB45D1269E}"/>
              </a:ext>
            </a:extLst>
          </p:cNvPr>
          <p:cNvSpPr>
            <a:spLocks noGrp="1"/>
          </p:cNvSpPr>
          <p:nvPr>
            <p:ph idx="1"/>
          </p:nvPr>
        </p:nvSpPr>
        <p:spPr/>
        <p:txBody>
          <a:bodyPr/>
          <a:lstStyle/>
          <a:p>
            <a:pPr lvl="1"/>
            <a:r>
              <a:rPr lang="en-US" sz="2800" dirty="0"/>
              <a:t>The current breach impact is reduced or stopped</a:t>
            </a:r>
          </a:p>
          <a:p>
            <a:pPr lvl="2"/>
            <a:r>
              <a:rPr lang="en-US" sz="2600" dirty="0"/>
              <a:t>For now…….</a:t>
            </a:r>
          </a:p>
          <a:p>
            <a:pPr lvl="1"/>
            <a:r>
              <a:rPr lang="en-US" sz="2800" dirty="0"/>
              <a:t>Does not mean an underlying hole has been fixed</a:t>
            </a:r>
          </a:p>
          <a:p>
            <a:pPr lvl="1"/>
            <a:r>
              <a:rPr lang="en-US" sz="2800" dirty="0"/>
              <a:t>May mean reduced functionality</a:t>
            </a:r>
          </a:p>
          <a:p>
            <a:pPr lvl="1"/>
            <a:r>
              <a:rPr lang="en-US" sz="2800" dirty="0"/>
              <a:t>May mean </a:t>
            </a:r>
            <a:r>
              <a:rPr lang="en-US" sz="2800" dirty="0" err="1"/>
              <a:t>organisation</a:t>
            </a:r>
            <a:r>
              <a:rPr lang="en-US" sz="2800" dirty="0"/>
              <a:t> is not ‘working’</a:t>
            </a:r>
          </a:p>
          <a:p>
            <a:pPr lvl="1"/>
            <a:r>
              <a:rPr lang="en-US" sz="2800" dirty="0"/>
              <a:t>Data is safe</a:t>
            </a:r>
          </a:p>
        </p:txBody>
      </p:sp>
    </p:spTree>
    <p:extLst>
      <p:ext uri="{BB962C8B-B14F-4D97-AF65-F5344CB8AC3E}">
        <p14:creationId xmlns:p14="http://schemas.microsoft.com/office/powerpoint/2010/main" val="1669087572"/>
      </p:ext>
    </p:extLst>
  </p:cSld>
  <p:clrMapOvr>
    <a:masterClrMapping/>
  </p:clrMapOvr>
</p:sld>
</file>

<file path=ppt/theme/theme1.xml><?xml version="1.0" encoding="utf-8"?>
<a:theme xmlns:a="http://schemas.openxmlformats.org/drawingml/2006/main" name="bits">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its" id="{9F4C584B-F7C9-4942-8EF9-94D38DAA8788}" vid="{D86DA892-15F7-F743-9470-1933A9AE0B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emplate>
  <TotalTime>1217</TotalTime>
  <Words>1298</Words>
  <Application>Microsoft Macintosh PowerPoint</Application>
  <PresentationFormat>Widescreen</PresentationFormat>
  <Paragraphs>150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Corbel</vt:lpstr>
      <vt:lpstr>Times New Roman</vt:lpstr>
      <vt:lpstr>bits</vt:lpstr>
      <vt:lpstr>Disaster!!!!</vt:lpstr>
      <vt:lpstr>Bad news: Nothing is 100% secure</vt:lpstr>
      <vt:lpstr>Do NOT try to cover it up</vt:lpstr>
      <vt:lpstr>Have a plan</vt:lpstr>
      <vt:lpstr>Notification and initial response</vt:lpstr>
      <vt:lpstr>Evidence gathering</vt:lpstr>
      <vt:lpstr>Fuller Response</vt:lpstr>
      <vt:lpstr>Post breach analysis </vt:lpstr>
      <vt:lpstr>Mitigation</vt:lpstr>
      <vt:lpstr>Fix</vt:lpstr>
      <vt:lpstr>Rollback</vt:lpstr>
      <vt:lpstr>Please don’t do any of the following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Moore, Stuart</dc:creator>
  <cp:lastModifiedBy>Moore, Stuart</cp:lastModifiedBy>
  <cp:revision>16</cp:revision>
  <dcterms:created xsi:type="dcterms:W3CDTF">2020-08-29T13:37:24Z</dcterms:created>
  <dcterms:modified xsi:type="dcterms:W3CDTF">2020-09-27T10:51:36Z</dcterms:modified>
</cp:coreProperties>
</file>