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74" r:id="rId4"/>
    <p:sldId id="268" r:id="rId5"/>
    <p:sldId id="260" r:id="rId6"/>
    <p:sldId id="261" r:id="rId7"/>
    <p:sldId id="262" r:id="rId8"/>
    <p:sldId id="258" r:id="rId9"/>
    <p:sldId id="257" r:id="rId10"/>
    <p:sldId id="264" r:id="rId11"/>
    <p:sldId id="272" r:id="rId12"/>
    <p:sldId id="263" r:id="rId13"/>
    <p:sldId id="265" r:id="rId14"/>
    <p:sldId id="266" r:id="rId15"/>
    <p:sldId id="271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7BBCA-B698-7D4D-9EB5-DC0DF6429D51}" v="80" dt="2023-07-24T18:17:18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5"/>
    <p:restoredTop sz="94694"/>
  </p:normalViewPr>
  <p:slideViewPr>
    <p:cSldViewPr snapToGrid="0">
      <p:cViewPr varScale="1">
        <p:scale>
          <a:sx n="89" d="100"/>
          <a:sy n="89" d="100"/>
        </p:scale>
        <p:origin x="-80" y="864"/>
      </p:cViewPr>
      <p:guideLst/>
    </p:cSldViewPr>
  </p:slideViewPr>
  <p:outlineViewPr>
    <p:cViewPr>
      <p:scale>
        <a:sx n="33" d="100"/>
        <a:sy n="33" d="100"/>
      </p:scale>
      <p:origin x="0" y="-35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CB557-5DAC-BB40-B5C4-02173892A5EB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9EF61-6F06-D942-A422-83A5CFAC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5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9EF61-6F06-D942-A422-83A5CFAC0A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8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9EF61-6F06-D942-A422-83A5CFAC0A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2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B3FB-C02A-44F9-1450-5FA59746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7599C-5925-431B-0BAB-E634EC51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34B5F-60F1-8A79-9617-40B4EA8B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3EC1-6586-8D1D-5312-0E10F215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C57C8-9AFF-C914-8D11-C1D138BC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2423-AE63-E6B5-9627-2DE330E1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76878-E768-9A03-224C-C5B81579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6217-CCD6-C226-6B2A-23049AC1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F83B3-841E-2583-DAAF-94E11911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78C48-850E-3DDF-22E4-1E2D73DF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93461-C0AC-2ABB-8FCD-A033D61CD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8547C-2974-E310-1A52-C084E17AB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10FF-AAE7-F124-91C6-1FE878B0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9BF08-C066-395E-F440-2EACB375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242D2-83C1-963E-28AA-5FAFE57D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B9A8-E483-4330-0887-AEEA5773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76AD7-51EF-D7E9-D1BE-CC6C3C10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2A46F-C282-ED49-C3E4-0F3BD60B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6C68-9E50-2041-F06D-349B3452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37C1-E839-09BA-2518-3EC23373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4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7BF1-C3BD-A508-6794-6DD5AE6E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A2E92-DB86-D6EC-4C7F-46B7CB82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90A9-24B7-8623-3625-728E104D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0865-B532-190B-9A45-B3661AF8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9EB7E-BA3D-9C78-5717-8FBBAC49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2577-793F-4324-EA8E-0EDD7FCF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52C4-6FA8-F249-D237-484406D9F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887F9-823B-EB55-8FBA-E44B50A52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0F44A-4EA7-9009-DCCF-8A6A4453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33A4E-80EA-3B2A-9C4E-A3FDD709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543CE-0637-3B60-A9E7-15D16F3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9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A70F-7E35-1121-0840-09582403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2C3C0-EC1F-C89B-4562-62E57FE9D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18A8-B6F5-562D-48A8-52CD54E57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FFF75-6151-C3A5-DDB6-F50551982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01CD8-9957-6663-B848-90D8ED7B4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FF256-F23F-A691-CB77-E659122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D6064-FD7C-8AF3-C74B-483BA640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EE192-EF10-B7B0-E040-0A59E094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8874-741E-BB20-5D81-A994BF3D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1AF1F-74D4-60C3-DAFA-BDA56D9A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3450D-3965-9CF4-2FB6-88B15895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47221-E462-267B-27BF-8E766CAF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B0EB9-7ED4-DCF3-358C-109A4D91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57183-A9AD-CFFC-B1AA-F66DDC3A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C2214-6763-844A-A444-50FE4EE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F7F0-936E-0F9A-1056-D20FBB2C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D155-A118-CFBB-633C-5639365B6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626C1-FBF0-8C74-5A84-864EF1A4E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B10B4-502D-801A-13E4-DFAB4A87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B85E-142F-D91C-44E5-C240A221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E0774-CCC8-EA3B-7F0D-AA307B64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4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B955-37F8-CD82-7E04-DB82D4E3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2BB43-A840-AEF2-6D9A-695094AF1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DC1CF-00FC-3B88-56FC-AB0F14D61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DB1C9-81D5-771A-FE10-F5CE07FE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4F8D-6248-A204-FB2A-69B0D32F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EB455-31AD-FFEB-5B58-DB979AD7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5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85F98-3147-5831-3A6B-556B7BCB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B37FF-9468-BFB9-8C7A-43025D55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00AA1-9E4C-CEFE-A9CB-F0B25CE0D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636C-A129-F447-895A-3A9C42C1F0C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298C-B6E8-7ACA-CA9E-4A6F89480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2C2AA-0078-87C8-6547-E131C60FF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uart-Moore/presentations" TargetMode="External"/><Relationship Id="rId2" Type="http://schemas.openxmlformats.org/officeDocument/2006/relationships/hyperlink" Target="mailto:stuart@stuart-moor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uart-Moore/presentations" TargetMode="External"/><Relationship Id="rId2" Type="http://schemas.openxmlformats.org/officeDocument/2006/relationships/hyperlink" Target="mailto:stuart@stuart-moor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relay.co.uk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68DD5A-FD91-C639-D687-96F5AC9E8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 Partitioning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9CE74-1D91-38D6-8B45-DEB11FB33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Stuart Moore</a:t>
            </a:r>
          </a:p>
        </p:txBody>
      </p:sp>
    </p:spTree>
    <p:extLst>
      <p:ext uri="{BB962C8B-B14F-4D97-AF65-F5344CB8AC3E}">
        <p14:creationId xmlns:p14="http://schemas.microsoft.com/office/powerpoint/2010/main" val="359593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3C9A-E2EA-EA57-35C8-E4516C9C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Functions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0808-EDFC-D563-CB25-28015066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Functions are not easy to alter</a:t>
            </a:r>
          </a:p>
          <a:p>
            <a:r>
              <a:rPr lang="en-US" dirty="0"/>
              <a:t>A partition for anything to the left of your initial boundary will be created.</a:t>
            </a:r>
          </a:p>
          <a:p>
            <a:r>
              <a:rPr lang="en-US" dirty="0"/>
              <a:t>Think about the lifecycle of your data and the partitioning. </a:t>
            </a:r>
          </a:p>
          <a:p>
            <a:pPr lvl="1"/>
            <a:r>
              <a:rPr lang="en-US" dirty="0"/>
              <a:t>Create more partitions for the future, maybe 3-5 years?</a:t>
            </a:r>
          </a:p>
          <a:p>
            <a:pPr lvl="1"/>
            <a:r>
              <a:rPr lang="en-US" dirty="0"/>
              <a:t>Create them programmatically for really long periods </a:t>
            </a:r>
          </a:p>
          <a:p>
            <a:r>
              <a:rPr lang="en-US" dirty="0"/>
              <a:t>Can be applied to more that one table.</a:t>
            </a:r>
          </a:p>
          <a:p>
            <a:pPr lvl="1"/>
            <a:r>
              <a:rPr lang="en-US" dirty="0"/>
              <a:t>Partition HR and Finance data on the same boundaries?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0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52CA-2695-1A0B-5D98-8D0656AB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Functions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241D-36C6-CF99-DD24-BAD01C4D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partition on almost any data type, except for text, </a:t>
            </a:r>
            <a:r>
              <a:rPr lang="en-US" dirty="0" err="1"/>
              <a:t>ntext</a:t>
            </a:r>
            <a:r>
              <a:rPr lang="en-US" dirty="0"/>
              <a:t>, image, xml, timestamp, varchar(max), </a:t>
            </a:r>
            <a:r>
              <a:rPr lang="en-US" dirty="0" err="1"/>
              <a:t>nvarchar</a:t>
            </a:r>
            <a:r>
              <a:rPr lang="en-US" dirty="0"/>
              <a:t>(max), </a:t>
            </a:r>
            <a:r>
              <a:rPr lang="en-US" dirty="0" err="1"/>
              <a:t>varbinary</a:t>
            </a:r>
            <a:r>
              <a:rPr lang="en-US" dirty="0"/>
              <a:t>(max), alias data types, or CLR user-defined data types</a:t>
            </a:r>
          </a:p>
          <a:p>
            <a:r>
              <a:rPr lang="en-US" dirty="0"/>
              <a:t>If using a Computed column it MUST be set as PERSISTED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3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8833-74BB-24DD-919A-8D6BF5F5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Schema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AA3D-91C6-A579-BF34-FE29A717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defines where each partition lives: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 map everything into 1 file group</a:t>
            </a:r>
          </a:p>
          <a:p>
            <a:pPr lvl="2"/>
            <a:r>
              <a:rPr lang="en-US" dirty="0"/>
              <a:t>Easier to set up</a:t>
            </a:r>
          </a:p>
          <a:p>
            <a:pPr lvl="2"/>
            <a:r>
              <a:rPr lang="en-US" dirty="0"/>
              <a:t>Harder to move partitions to slower storage for archiving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 map each partition into it’s own filegroup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Harder to setup as need to create groups for each partition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Greater flexibility to store the partitions on tiered storage</a:t>
            </a:r>
          </a:p>
        </p:txBody>
      </p:sp>
    </p:spTree>
    <p:extLst>
      <p:ext uri="{BB962C8B-B14F-4D97-AF65-F5344CB8AC3E}">
        <p14:creationId xmlns:p14="http://schemas.microsoft.com/office/powerpoint/2010/main" val="64331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2018-F1BA-6AC2-4D8A-19AE4B36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partitions can you have?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34B2-BDDC-D672-04CE-8CB87A4F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2005 – 1000 partitions</a:t>
            </a:r>
          </a:p>
          <a:p>
            <a:r>
              <a:rPr lang="en-US" dirty="0"/>
              <a:t>SQL Server 2008 and 2008r2 – 1000 partitions by default</a:t>
            </a:r>
          </a:p>
          <a:p>
            <a:pPr lvl="1"/>
            <a:r>
              <a:rPr lang="en-US" dirty="0"/>
              <a:t>Can use </a:t>
            </a:r>
            <a:r>
              <a:rPr lang="en-US" dirty="0" err="1"/>
              <a:t>sp_db_increased_partitions</a:t>
            </a:r>
            <a:r>
              <a:rPr lang="en-US" dirty="0"/>
              <a:t> to increase to 15,000</a:t>
            </a:r>
          </a:p>
          <a:p>
            <a:r>
              <a:rPr lang="en-US" dirty="0"/>
              <a:t>SQL Server 2012 onwards – 15,000 partitions by default</a:t>
            </a:r>
          </a:p>
          <a:p>
            <a:endParaRPr lang="en-US" dirty="0"/>
          </a:p>
          <a:p>
            <a:r>
              <a:rPr lang="en-US" dirty="0"/>
              <a:t>15,000 partitions gives you daily partitions for 41 years or hourly partition for 1.7 years</a:t>
            </a:r>
          </a:p>
        </p:txBody>
      </p:sp>
    </p:spTree>
    <p:extLst>
      <p:ext uri="{BB962C8B-B14F-4D97-AF65-F5344CB8AC3E}">
        <p14:creationId xmlns:p14="http://schemas.microsoft.com/office/powerpoint/2010/main" val="295257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542A-91A1-A672-18D3-660D117E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Switching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6076-348D-971B-F0C8-DF7CA465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real power of partitions</a:t>
            </a:r>
          </a:p>
          <a:p>
            <a:r>
              <a:rPr lang="en-US" dirty="0"/>
              <a:t>Switching a partition is just a metadata change, so very fast. </a:t>
            </a:r>
          </a:p>
          <a:p>
            <a:r>
              <a:rPr lang="en-US" dirty="0"/>
              <a:t>Speed of switch is not affected by partition size</a:t>
            </a:r>
          </a:p>
          <a:p>
            <a:r>
              <a:rPr lang="en-US" dirty="0"/>
              <a:t>Allows you to do overnight processing on a different machine and then just switch in the new partition ready for users</a:t>
            </a:r>
          </a:p>
        </p:txBody>
      </p:sp>
    </p:spTree>
    <p:extLst>
      <p:ext uri="{BB962C8B-B14F-4D97-AF65-F5344CB8AC3E}">
        <p14:creationId xmlns:p14="http://schemas.microsoft.com/office/powerpoint/2010/main" val="398184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EB0D-8CAB-97F7-1921-C9DC2DEA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improvements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7558-12F0-5E66-6433-E45C8126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splitting partitions into filegroups you can choose to just back up the ‘active’ filegroups each night, rather than backing up the whole database</a:t>
            </a:r>
          </a:p>
        </p:txBody>
      </p:sp>
    </p:spTree>
    <p:extLst>
      <p:ext uri="{BB962C8B-B14F-4D97-AF65-F5344CB8AC3E}">
        <p14:creationId xmlns:p14="http://schemas.microsoft.com/office/powerpoint/2010/main" val="2292350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275F-2A99-7C9E-EE7E-35DF0ECE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A827-C2C9-78E2-1F17-7CE319BF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 bit</a:t>
            </a:r>
          </a:p>
        </p:txBody>
      </p:sp>
    </p:spTree>
    <p:extLst>
      <p:ext uri="{BB962C8B-B14F-4D97-AF65-F5344CB8AC3E}">
        <p14:creationId xmlns:p14="http://schemas.microsoft.com/office/powerpoint/2010/main" val="157018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FE52-0CD8-1747-F2E5-0A69431D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2FD1-7FB6-8874-40EA-C6E9781DE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Partitions are a great thing to use when they’re needed</a:t>
            </a:r>
          </a:p>
          <a:p>
            <a:r>
              <a:rPr lang="en-US" dirty="0"/>
              <a:t>The trick is knowing when they’re really needed vs when an easier solution wound produce the same results (better indexing usually)</a:t>
            </a:r>
          </a:p>
          <a:p>
            <a:r>
              <a:rPr lang="en-US" dirty="0"/>
              <a:t>Really useful for </a:t>
            </a:r>
            <a:r>
              <a:rPr lang="en-US" dirty="0" err="1"/>
              <a:t>DataWarehouse</a:t>
            </a:r>
            <a:r>
              <a:rPr lang="en-US" dirty="0"/>
              <a:t> loads</a:t>
            </a:r>
          </a:p>
          <a:p>
            <a:r>
              <a:rPr lang="en-US" dirty="0"/>
              <a:t>Also good for compliance, you need data to disappear after 3 years? Just dump the partition as part of a an agent job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19818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0A0-9330-65CA-C071-5DB008BD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	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B6E7-23E7-F966-077C-6D212B1F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stuart@stuart-moore.com</a:t>
            </a:r>
            <a:endParaRPr lang="en-US" dirty="0"/>
          </a:p>
          <a:p>
            <a:r>
              <a:rPr lang="en-US" dirty="0">
                <a:hlinkClick r:id="rId3"/>
              </a:rPr>
              <a:t>https://github.com/Stuart-Moore/presentations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napalmgram</a:t>
            </a:r>
            <a:r>
              <a:rPr lang="en-US" dirty="0"/>
              <a:t> on twitter (or is it X now?)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7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889A-F505-75FE-FF9E-33F1C8CE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 – Stuart Moore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D130-D18B-23B0-0B24-DAC0DD1D3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working with SQL Server 25 years ago with SQL Server 7, just missed 6.5</a:t>
            </a:r>
          </a:p>
          <a:p>
            <a:r>
              <a:rPr lang="en-US" dirty="0"/>
              <a:t>Was a Data Platform MVP for 5 years, but life got in the way</a:t>
            </a:r>
          </a:p>
          <a:p>
            <a:r>
              <a:rPr lang="en-US" dirty="0"/>
              <a:t>Working more and more with Azure, and less time throwing data around.</a:t>
            </a:r>
          </a:p>
          <a:p>
            <a:r>
              <a:rPr lang="en-US" dirty="0"/>
              <a:t>I like plain uncluttered slide decks, you may notice this</a:t>
            </a:r>
          </a:p>
          <a:p>
            <a:r>
              <a:rPr lang="en-US" dirty="0">
                <a:hlinkClick r:id="rId2"/>
              </a:rPr>
              <a:t>stuart@stuart-moore.com</a:t>
            </a:r>
            <a:endParaRPr lang="en-US" dirty="0"/>
          </a:p>
          <a:p>
            <a:r>
              <a:rPr lang="en-US" dirty="0">
                <a:hlinkClick r:id="rId3"/>
              </a:rPr>
              <a:t>https://github.com/Stuart-Moore/presentations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napalmgram</a:t>
            </a:r>
            <a:r>
              <a:rPr lang="en-US" dirty="0"/>
              <a:t> on twitter (or is it X now?)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6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united kingdom with stars&#10;&#10;Description automatically generated">
            <a:extLst>
              <a:ext uri="{FF2B5EF4-FFF2-40B4-BE49-F238E27FC236}">
                <a16:creationId xmlns:a16="http://schemas.microsoft.com/office/drawing/2014/main" id="{FB366760-C2F4-1B6B-32B6-2D4A44968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1" y="289992"/>
            <a:ext cx="3695238" cy="63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BDC49-7DC7-2185-7A6A-5E69F706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052" y="4311841"/>
            <a:ext cx="7521525" cy="227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6FA44F-5851-9C8E-7982-23F1E8B5A485}"/>
              </a:ext>
            </a:extLst>
          </p:cNvPr>
          <p:cNvSpPr txBox="1"/>
          <p:nvPr/>
        </p:nvSpPr>
        <p:spPr>
          <a:xfrm>
            <a:off x="3593174" y="1110245"/>
            <a:ext cx="42521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Relay is a series of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Microsoft Data Platform events, coming to a city near you!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1F365-9822-BE0E-0BEA-CE12B2CD249D}"/>
              </a:ext>
            </a:extLst>
          </p:cNvPr>
          <p:cNvSpPr txBox="1"/>
          <p:nvPr/>
        </p:nvSpPr>
        <p:spPr>
          <a:xfrm>
            <a:off x="3593987" y="363662"/>
            <a:ext cx="8182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 the dates!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BA240-93B0-590F-857E-D4EB775831BF}"/>
              </a:ext>
            </a:extLst>
          </p:cNvPr>
          <p:cNvSpPr txBox="1"/>
          <p:nvPr/>
        </p:nvSpPr>
        <p:spPr>
          <a:xfrm>
            <a:off x="4547330" y="3000350"/>
            <a:ext cx="81827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Newcastle upon Tyne – September 30th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Leeds – October 1st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Birmingham – October 2nd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Bristol – October 3rd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Southampton – October 4th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45AD45-C729-0772-B267-F863A3C0C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9" y="381807"/>
            <a:ext cx="1993525" cy="1996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1D795D-B205-ABA6-4530-3932129F2504}"/>
              </a:ext>
            </a:extLst>
          </p:cNvPr>
          <p:cNvSpPr txBox="1"/>
          <p:nvPr/>
        </p:nvSpPr>
        <p:spPr>
          <a:xfrm>
            <a:off x="8630023" y="2419087"/>
            <a:ext cx="3015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https://datarelay.co.uk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16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91C6-3843-DC08-2159-7EDE88AB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and demo scripts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D485-6EE3-0E4D-0F7B-2D6EDCB9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PowerPoint Deck and the script I use for the demos will be uploaded after the session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URL - https://</a:t>
            </a:r>
            <a:r>
              <a:rPr lang="en-US" dirty="0" err="1"/>
              <a:t>github.com</a:t>
            </a:r>
            <a:r>
              <a:rPr lang="en-US" dirty="0"/>
              <a:t>/Stuart-Moore/presentations</a:t>
            </a:r>
          </a:p>
        </p:txBody>
      </p:sp>
    </p:spTree>
    <p:extLst>
      <p:ext uri="{BB962C8B-B14F-4D97-AF65-F5344CB8AC3E}">
        <p14:creationId xmlns:p14="http://schemas.microsoft.com/office/powerpoint/2010/main" val="57466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8502-6FF2-604D-FC8E-8B73E01D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32C5-58DD-E4A9-46B2-D737C04D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way to carve data up within a single table</a:t>
            </a:r>
          </a:p>
          <a:p>
            <a:pPr lvl="2"/>
            <a:r>
              <a:rPr lang="en-US" dirty="0"/>
              <a:t>With strong boundaries </a:t>
            </a:r>
          </a:p>
          <a:p>
            <a:pPr lvl="2"/>
            <a:r>
              <a:rPr lang="en-US" dirty="0"/>
              <a:t>Indexes that understand your division of data</a:t>
            </a:r>
          </a:p>
          <a:p>
            <a:pPr lvl="2"/>
            <a:r>
              <a:rPr lang="en-US" dirty="0"/>
              <a:t>Split a single table across multiple filegroups </a:t>
            </a:r>
          </a:p>
          <a:p>
            <a:pPr lvl="2"/>
            <a:endParaRPr lang="en-US" dirty="0"/>
          </a:p>
          <a:p>
            <a:r>
              <a:rPr lang="en-US" dirty="0"/>
              <a:t>That’s the short version, it does more than that as we’ll see shortly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4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9AEAA-C71E-14CB-FE61-EFDD2536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Is this a new or Enterprise feature?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5455-695C-285A-EBAE-59DEAD177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Introduced as an Enterprise feature in SQL Server 2005	</a:t>
            </a:r>
          </a:p>
          <a:p>
            <a:r>
              <a:rPr lang="en-US" dirty="0"/>
              <a:t>Available in all editions since SQL Server 2016 SP1</a:t>
            </a:r>
          </a:p>
          <a:p>
            <a:r>
              <a:rPr lang="en-US" dirty="0"/>
              <a:t>Also available in Azure SQL Database and Azure SQL Managed Instances</a:t>
            </a:r>
          </a:p>
          <a:p>
            <a:r>
              <a:rPr lang="en-US" dirty="0"/>
              <a:t>You probably already have it, so there’s no ‘cost’   to implement it</a:t>
            </a:r>
          </a:p>
          <a:p>
            <a:pPr lvl="1"/>
            <a:r>
              <a:rPr lang="en-US" dirty="0"/>
              <a:t>Assuming your PMs are like mine and think that DBAs are free </a:t>
            </a:r>
          </a:p>
        </p:txBody>
      </p:sp>
    </p:spTree>
    <p:extLst>
      <p:ext uri="{BB962C8B-B14F-4D97-AF65-F5344CB8AC3E}">
        <p14:creationId xmlns:p14="http://schemas.microsoft.com/office/powerpoint/2010/main" val="355887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EB17-1047-8B96-93FD-4AAFFBC9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Performance boost?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D377-EC3C-B7AB-F8DD-167799059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might, depending on your workload</a:t>
            </a:r>
          </a:p>
          <a:p>
            <a:pPr lvl="1"/>
            <a:r>
              <a:rPr lang="en-US" dirty="0"/>
              <a:t>Very specific queries may benefit from partition elimination</a:t>
            </a:r>
          </a:p>
          <a:p>
            <a:r>
              <a:rPr lang="en-US" dirty="0"/>
              <a:t>It’s really there to help with very large tables:</a:t>
            </a:r>
          </a:p>
          <a:p>
            <a:pPr lvl="1"/>
            <a:r>
              <a:rPr lang="en-US" dirty="0"/>
              <a:t>Smaller files to manage</a:t>
            </a:r>
          </a:p>
          <a:p>
            <a:pPr lvl="1"/>
            <a:r>
              <a:rPr lang="en-US" dirty="0"/>
              <a:t>Can store different partitions on different storage</a:t>
            </a:r>
          </a:p>
          <a:p>
            <a:pPr lvl="1"/>
            <a:r>
              <a:rPr lang="en-US" dirty="0"/>
              <a:t>Switch partitions in out with a metadata change. Allows for very fast ‘loads’ of new data</a:t>
            </a:r>
          </a:p>
          <a:p>
            <a:pPr lvl="1"/>
            <a:r>
              <a:rPr lang="en-US" dirty="0"/>
              <a:t>Faster dropping of a specific data set</a:t>
            </a:r>
          </a:p>
          <a:p>
            <a:pPr lvl="1"/>
            <a:r>
              <a:rPr lang="en-US" dirty="0"/>
              <a:t>Faster backup as don’t need to worry about </a:t>
            </a:r>
            <a:r>
              <a:rPr lang="en-US" dirty="0" err="1"/>
              <a:t>readonly</a:t>
            </a:r>
            <a:r>
              <a:rPr lang="en-US" dirty="0"/>
              <a:t> partitions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7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6A77-2147-349D-62DB-75048839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partitioned table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2BF5-D945-CF75-98CB-15F46D63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pieces that need to be understood when creating a partitioned table:</a:t>
            </a:r>
          </a:p>
          <a:p>
            <a:pPr lvl="1"/>
            <a:r>
              <a:rPr lang="en-US" dirty="0"/>
              <a:t>A partition function </a:t>
            </a:r>
          </a:p>
          <a:p>
            <a:pPr lvl="1"/>
            <a:r>
              <a:rPr lang="en-US" dirty="0"/>
              <a:t>A partition schema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2D9B-83AA-4345-9E37-8EE26FB2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Functions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4056-1C46-0CB5-2E47-2B23C3FB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used to put data into the right partitions.</a:t>
            </a:r>
          </a:p>
          <a:p>
            <a:r>
              <a:rPr lang="en-US" dirty="0"/>
              <a:t>Two types, left aligned or right aligned</a:t>
            </a:r>
          </a:p>
          <a:p>
            <a:pPr lvl="1"/>
            <a:r>
              <a:rPr lang="en-US" dirty="0"/>
              <a:t>Defines on which ‘side’ the boundary value will be put</a:t>
            </a:r>
          </a:p>
          <a:p>
            <a:pPr lvl="1"/>
            <a:r>
              <a:rPr lang="en-US" dirty="0"/>
              <a:t>If you’re splitting on 10,20,30 (x&gt;0)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general, use Right with date data. Will keep whole hours/days/months/years in the same partition. 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B326FF-961F-3D54-F035-773F1E1E6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67129"/>
              </p:ext>
            </p:extLst>
          </p:nvPr>
        </p:nvGraphicFramePr>
        <p:xfrm>
          <a:off x="1769242" y="371511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955268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715866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255323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44524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03510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676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6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9.999999r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19.99999r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9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7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75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bits</Template>
  <TotalTime>3686</TotalTime>
  <Words>911</Words>
  <Application>Microsoft Macintosh PowerPoint</Application>
  <PresentationFormat>Widescreen</PresentationFormat>
  <Paragraphs>122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Office Theme</vt:lpstr>
      <vt:lpstr> Partitioning </vt:lpstr>
      <vt:lpstr>Me – Stuart Moore</vt:lpstr>
      <vt:lpstr>PowerPoint Presentation</vt:lpstr>
      <vt:lpstr>Deck and demo scripts </vt:lpstr>
      <vt:lpstr>Partitioning</vt:lpstr>
      <vt:lpstr>Is this a new or Enterprise feature?</vt:lpstr>
      <vt:lpstr>Is a Performance boost?</vt:lpstr>
      <vt:lpstr>How does a partitioned table work </vt:lpstr>
      <vt:lpstr>Partition Functions </vt:lpstr>
      <vt:lpstr>Partition Functions (2)</vt:lpstr>
      <vt:lpstr>Partition Functions (3)</vt:lpstr>
      <vt:lpstr>Partition Schema </vt:lpstr>
      <vt:lpstr>How many partitions can you have? </vt:lpstr>
      <vt:lpstr>Partition Switching </vt:lpstr>
      <vt:lpstr>Backup improvements </vt:lpstr>
      <vt:lpstr>Demos </vt:lpstr>
      <vt:lpstr>Wrapping up </vt:lpstr>
      <vt:lpstr>Contact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Partitioning </dc:title>
  <dc:creator>Moore, Stuart</dc:creator>
  <cp:lastModifiedBy>Moore, Stuart</cp:lastModifiedBy>
  <cp:revision>3</cp:revision>
  <dcterms:created xsi:type="dcterms:W3CDTF">2023-07-23T06:31:29Z</dcterms:created>
  <dcterms:modified xsi:type="dcterms:W3CDTF">2024-05-08T15:40:21Z</dcterms:modified>
</cp:coreProperties>
</file>