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5F41E1-A7C9-41EE-B807-590884CEF564}">
  <a:tblStyle styleId="{345F41E1-A7C9-41EE-B807-590884CEF56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EEF"/>
          </a:solidFill>
        </a:fill>
      </a:tcStyle>
    </a:wholeTbl>
    <a:band1H>
      <a:tcTxStyle/>
      <a:tcStyle>
        <a:fill>
          <a:solidFill>
            <a:srgbClr val="D5DBDE"/>
          </a:solidFill>
        </a:fill>
      </a:tcStyle>
    </a:band1H>
    <a:band2H>
      <a:tcTxStyle/>
    </a:band2H>
    <a:band1V>
      <a:tcTxStyle/>
      <a:tcStyle>
        <a:fill>
          <a:solidFill>
            <a:srgbClr val="D5DBDE"/>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gif"/><Relationship Id="rId4" Type="http://schemas.openxmlformats.org/officeDocument/2006/relationships/image" Target="../media/image2.gif"/><Relationship Id="rId5" Type="http://schemas.openxmlformats.org/officeDocument/2006/relationships/image" Target="../media/image8.gif"/><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Measuring g with a pendulum via Matlab</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Johnson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it works: lsqcurvefit</a:t>
            </a:r>
            <a:endParaRPr/>
          </a:p>
        </p:txBody>
      </p:sp>
      <p:sp>
        <p:nvSpPr>
          <p:cNvPr id="127" name="Google Shape;127;p22"/>
          <p:cNvSpPr txBox="1"/>
          <p:nvPr>
            <p:ph idx="1" type="body"/>
          </p:nvPr>
        </p:nvSpPr>
        <p:spPr>
          <a:xfrm>
            <a:off x="311700" y="1152475"/>
            <a:ext cx="7526100" cy="2414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fitting process itself makes use of the built in Matlab lsqcurvefit command</a:t>
            </a:r>
            <a:endParaRPr/>
          </a:p>
          <a:p>
            <a:pPr indent="-342900" lvl="0" marL="457200" rtl="0" algn="l">
              <a:lnSpc>
                <a:spcPct val="115000"/>
              </a:lnSpc>
              <a:spcBef>
                <a:spcPts val="0"/>
              </a:spcBef>
              <a:spcAft>
                <a:spcPts val="0"/>
              </a:spcAft>
              <a:buSzPts val="1800"/>
              <a:buChar char="●"/>
            </a:pPr>
            <a:r>
              <a:rPr lang="en"/>
              <a:t>The command uses the Trust-region newton method, which is a modified version of the Gauss-Newton algorithm</a:t>
            </a:r>
            <a:endParaRPr/>
          </a:p>
          <a:p>
            <a:pPr indent="-342900" lvl="0" marL="457200" rtl="0" algn="l">
              <a:lnSpc>
                <a:spcPct val="115000"/>
              </a:lnSpc>
              <a:spcBef>
                <a:spcPts val="0"/>
              </a:spcBef>
              <a:spcAft>
                <a:spcPts val="0"/>
              </a:spcAft>
              <a:buSzPts val="1800"/>
              <a:buChar char="●"/>
            </a:pPr>
            <a:r>
              <a:rPr lang="en"/>
              <a:t>Looks for fit in parameter space via calculating the Jacobian at every step and then moving in the minimizing direction of the square residual</a:t>
            </a:r>
            <a:endParaRPr/>
          </a:p>
          <a:p>
            <a:pPr indent="0" lvl="0" marL="457200" rtl="0" algn="l">
              <a:lnSpc>
                <a:spcPct val="115000"/>
              </a:lnSpc>
              <a:spcBef>
                <a:spcPts val="1600"/>
              </a:spcBef>
              <a:spcAft>
                <a:spcPts val="1600"/>
              </a:spcAft>
              <a:buSzPts val="1800"/>
              <a:buNone/>
            </a:pPr>
            <a:r>
              <a:t/>
            </a:r>
            <a:endParaRPr/>
          </a:p>
        </p:txBody>
      </p:sp>
      <p:pic>
        <p:nvPicPr>
          <p:cNvPr id="128" name="Google Shape;128;p22"/>
          <p:cNvPicPr preferRelativeResize="0"/>
          <p:nvPr/>
        </p:nvPicPr>
        <p:blipFill>
          <a:blip r:embed="rId3">
            <a:alphaModFix/>
          </a:blip>
          <a:stretch>
            <a:fillRect/>
          </a:stretch>
        </p:blipFill>
        <p:spPr>
          <a:xfrm>
            <a:off x="311700" y="3701625"/>
            <a:ext cx="3990975" cy="1133475"/>
          </a:xfrm>
          <a:prstGeom prst="rect">
            <a:avLst/>
          </a:prstGeom>
          <a:noFill/>
          <a:ln>
            <a:noFill/>
          </a:ln>
        </p:spPr>
      </p:pic>
      <p:pic>
        <p:nvPicPr>
          <p:cNvPr id="129" name="Google Shape;129;p22"/>
          <p:cNvPicPr preferRelativeResize="0"/>
          <p:nvPr/>
        </p:nvPicPr>
        <p:blipFill>
          <a:blip r:embed="rId4">
            <a:alphaModFix/>
          </a:blip>
          <a:stretch>
            <a:fillRect/>
          </a:stretch>
        </p:blipFill>
        <p:spPr>
          <a:xfrm>
            <a:off x="4302675" y="3877725"/>
            <a:ext cx="4479300" cy="78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fit 1</a:t>
            </a:r>
            <a:endParaRPr/>
          </a:p>
          <a:p>
            <a:pPr indent="0" lvl="0" marL="0" rtl="0" algn="l">
              <a:lnSpc>
                <a:spcPct val="100000"/>
              </a:lnSpc>
              <a:spcBef>
                <a:spcPts val="0"/>
              </a:spcBef>
              <a:spcAft>
                <a:spcPts val="0"/>
              </a:spcAft>
              <a:buSzPts val="2800"/>
              <a:buNone/>
            </a:pPr>
            <a:r>
              <a:t/>
            </a:r>
            <a:endParaRPr/>
          </a:p>
        </p:txBody>
      </p:sp>
      <p:sp>
        <p:nvSpPr>
          <p:cNvPr id="135" name="Google Shape;135;p23"/>
          <p:cNvSpPr txBox="1"/>
          <p:nvPr>
            <p:ph idx="1" type="body"/>
          </p:nvPr>
        </p:nvSpPr>
        <p:spPr>
          <a:xfrm>
            <a:off x="5869225" y="1213750"/>
            <a:ext cx="3091800" cy="111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Fit with rolling average        g = 9.4632  B = 0.0108        C = 0</a:t>
            </a:r>
            <a:endParaRPr/>
          </a:p>
        </p:txBody>
      </p:sp>
      <p:pic>
        <p:nvPicPr>
          <p:cNvPr id="136" name="Google Shape;136;p23"/>
          <p:cNvPicPr preferRelativeResize="0"/>
          <p:nvPr/>
        </p:nvPicPr>
        <p:blipFill rotWithShape="1">
          <a:blip r:embed="rId3">
            <a:alphaModFix/>
          </a:blip>
          <a:srcRect b="0" l="0" r="0" t="0"/>
          <a:stretch/>
        </p:blipFill>
        <p:spPr>
          <a:xfrm>
            <a:off x="311700" y="1078975"/>
            <a:ext cx="5557524" cy="4168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Example fit 2</a:t>
            </a:r>
            <a:endParaRPr/>
          </a:p>
        </p:txBody>
      </p:sp>
      <p:sp>
        <p:nvSpPr>
          <p:cNvPr id="142" name="Google Shape;142;p24"/>
          <p:cNvSpPr txBox="1"/>
          <p:nvPr>
            <p:ph idx="1" type="body"/>
          </p:nvPr>
        </p:nvSpPr>
        <p:spPr>
          <a:xfrm>
            <a:off x="5832350" y="1152475"/>
            <a:ext cx="29997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No rolling average</a:t>
            </a:r>
            <a:endParaRPr/>
          </a:p>
          <a:p>
            <a:pPr indent="0" lvl="0" marL="0" rtl="0" algn="l">
              <a:lnSpc>
                <a:spcPct val="115000"/>
              </a:lnSpc>
              <a:spcBef>
                <a:spcPts val="0"/>
              </a:spcBef>
              <a:spcAft>
                <a:spcPts val="0"/>
              </a:spcAft>
              <a:buSzPts val="1800"/>
              <a:buNone/>
            </a:pPr>
            <a:r>
              <a:rPr lang="en"/>
              <a:t>g = 9.4664  B =  0.0106</a:t>
            </a:r>
            <a:endParaRPr/>
          </a:p>
          <a:p>
            <a:pPr indent="0" lvl="0" marL="0" rtl="0" algn="l">
              <a:lnSpc>
                <a:spcPct val="115000"/>
              </a:lnSpc>
              <a:spcBef>
                <a:spcPts val="1600"/>
              </a:spcBef>
              <a:spcAft>
                <a:spcPts val="1600"/>
              </a:spcAft>
              <a:buSzPts val="1800"/>
              <a:buNone/>
            </a:pPr>
            <a:r>
              <a:rPr lang="en"/>
              <a:t>C = 0.0058 </a:t>
            </a:r>
            <a:endParaRPr/>
          </a:p>
        </p:txBody>
      </p:sp>
      <p:pic>
        <p:nvPicPr>
          <p:cNvPr id="143" name="Google Shape;143;p24"/>
          <p:cNvPicPr preferRelativeResize="0"/>
          <p:nvPr/>
        </p:nvPicPr>
        <p:blipFill rotWithShape="1">
          <a:blip r:embed="rId3">
            <a:alphaModFix/>
          </a:blip>
          <a:srcRect b="0" l="0" r="0" t="0"/>
          <a:stretch/>
        </p:blipFill>
        <p:spPr>
          <a:xfrm>
            <a:off x="229575" y="1017737"/>
            <a:ext cx="5602775" cy="420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Purpose</a:t>
            </a:r>
            <a:endParaRPr/>
          </a:p>
        </p:txBody>
      </p:sp>
      <p:sp>
        <p:nvSpPr>
          <p:cNvPr id="61" name="Google Shape;61;p14"/>
          <p:cNvSpPr txBox="1"/>
          <p:nvPr>
            <p:ph idx="1" type="body"/>
          </p:nvPr>
        </p:nvSpPr>
        <p:spPr>
          <a:xfrm>
            <a:off x="311700" y="1017725"/>
            <a:ext cx="4449000" cy="4125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Rpi will measure acceleration in x y z direction of Rpi frame, and distance from Rpi to ground</a:t>
            </a:r>
            <a:endParaRPr/>
          </a:p>
          <a:p>
            <a:pPr indent="-342900" lvl="0" marL="457200" rtl="0" algn="l">
              <a:lnSpc>
                <a:spcPct val="115000"/>
              </a:lnSpc>
              <a:spcBef>
                <a:spcPts val="0"/>
              </a:spcBef>
              <a:spcAft>
                <a:spcPts val="0"/>
              </a:spcAft>
              <a:buSzPts val="1800"/>
              <a:buChar char="●"/>
            </a:pPr>
            <a:r>
              <a:rPr lang="en"/>
              <a:t>Rpi in pendulum bob while pendulum is swing will produce this accel_z</a:t>
            </a:r>
            <a:endParaRPr/>
          </a:p>
          <a:p>
            <a:pPr indent="-342900" lvl="0" marL="457200" rtl="0" algn="l">
              <a:lnSpc>
                <a:spcPct val="115000"/>
              </a:lnSpc>
              <a:spcBef>
                <a:spcPts val="0"/>
              </a:spcBef>
              <a:spcAft>
                <a:spcPts val="0"/>
              </a:spcAft>
              <a:buSzPts val="1800"/>
              <a:buChar char="●"/>
            </a:pPr>
            <a:r>
              <a:rPr lang="en"/>
              <a:t>Software has numerical solver for 3D pendulum motion that can predict this motion (given input parameters g,B,C, and initial conditions)</a:t>
            </a:r>
            <a:endParaRPr/>
          </a:p>
          <a:p>
            <a:pPr indent="-342900" lvl="0" marL="457200" rtl="0" algn="l">
              <a:lnSpc>
                <a:spcPct val="115000"/>
              </a:lnSpc>
              <a:spcBef>
                <a:spcPts val="0"/>
              </a:spcBef>
              <a:spcAft>
                <a:spcPts val="0"/>
              </a:spcAft>
              <a:buSzPts val="1800"/>
              <a:buChar char="●"/>
            </a:pPr>
            <a:r>
              <a:rPr lang="en"/>
              <a:t>g</a:t>
            </a:r>
            <a:r>
              <a:rPr lang="en"/>
              <a:t> is gravity (m/s^2), B is linear air drag term divided by mass, C is quadratic air drag term divided by mass</a:t>
            </a:r>
            <a:endParaRPr/>
          </a:p>
          <a:p>
            <a:pPr indent="0" lvl="0" marL="45720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pic>
        <p:nvPicPr>
          <p:cNvPr id="62" name="Google Shape;62;p14"/>
          <p:cNvPicPr preferRelativeResize="0"/>
          <p:nvPr/>
        </p:nvPicPr>
        <p:blipFill>
          <a:blip r:embed="rId3">
            <a:alphaModFix/>
          </a:blip>
          <a:stretch>
            <a:fillRect/>
          </a:stretch>
        </p:blipFill>
        <p:spPr>
          <a:xfrm>
            <a:off x="4760700" y="1545675"/>
            <a:ext cx="4383301" cy="3287475"/>
          </a:xfrm>
          <a:prstGeom prst="rect">
            <a:avLst/>
          </a:prstGeom>
          <a:noFill/>
          <a:ln>
            <a:noFill/>
          </a:ln>
        </p:spPr>
      </p:pic>
      <p:sp>
        <p:nvSpPr>
          <p:cNvPr id="63" name="Google Shape;63;p14"/>
          <p:cNvSpPr txBox="1"/>
          <p:nvPr/>
        </p:nvSpPr>
        <p:spPr>
          <a:xfrm>
            <a:off x="5533800" y="1151875"/>
            <a:ext cx="2837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Motion of pendulum in 3D</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Pictures of data</a:t>
            </a:r>
            <a:endParaRPr/>
          </a:p>
        </p:txBody>
      </p:sp>
      <p:pic>
        <p:nvPicPr>
          <p:cNvPr id="69" name="Google Shape;69;p15"/>
          <p:cNvPicPr preferRelativeResize="0"/>
          <p:nvPr/>
        </p:nvPicPr>
        <p:blipFill rotWithShape="1">
          <a:blip r:embed="rId3">
            <a:alphaModFix/>
          </a:blip>
          <a:srcRect b="0" l="0" r="0" t="0"/>
          <a:stretch/>
        </p:blipFill>
        <p:spPr>
          <a:xfrm>
            <a:off x="311700" y="1428025"/>
            <a:ext cx="4684800" cy="3513600"/>
          </a:xfrm>
          <a:prstGeom prst="rect">
            <a:avLst/>
          </a:prstGeom>
          <a:noFill/>
          <a:ln>
            <a:noFill/>
          </a:ln>
        </p:spPr>
      </p:pic>
      <p:sp>
        <p:nvSpPr>
          <p:cNvPr id="70" name="Google Shape;70;p15"/>
          <p:cNvSpPr txBox="1"/>
          <p:nvPr/>
        </p:nvSpPr>
        <p:spPr>
          <a:xfrm>
            <a:off x="1934600" y="1362425"/>
            <a:ext cx="1622700" cy="21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Rpi data a_z</a:t>
            </a:r>
            <a:endParaRPr b="0" i="0" sz="1400" u="none" cap="none" strike="noStrike">
              <a:solidFill>
                <a:srgbClr val="000000"/>
              </a:solidFill>
              <a:latin typeface="Arial"/>
              <a:ea typeface="Arial"/>
              <a:cs typeface="Arial"/>
              <a:sym typeface="Arial"/>
            </a:endParaRPr>
          </a:p>
        </p:txBody>
      </p:sp>
      <p:pic>
        <p:nvPicPr>
          <p:cNvPr id="71" name="Google Shape;71;p15"/>
          <p:cNvPicPr preferRelativeResize="0"/>
          <p:nvPr/>
        </p:nvPicPr>
        <p:blipFill rotWithShape="1">
          <a:blip r:embed="rId4">
            <a:alphaModFix/>
          </a:blip>
          <a:srcRect b="0" l="0" r="0" t="0"/>
          <a:stretch/>
        </p:blipFill>
        <p:spPr>
          <a:xfrm>
            <a:off x="4719975" y="1476625"/>
            <a:ext cx="4555207" cy="3416400"/>
          </a:xfrm>
          <a:prstGeom prst="rect">
            <a:avLst/>
          </a:prstGeom>
          <a:noFill/>
          <a:ln>
            <a:noFill/>
          </a:ln>
        </p:spPr>
      </p:pic>
      <p:sp>
        <p:nvSpPr>
          <p:cNvPr id="72" name="Google Shape;72;p15"/>
          <p:cNvSpPr txBox="1"/>
          <p:nvPr/>
        </p:nvSpPr>
        <p:spPr>
          <a:xfrm>
            <a:off x="6204575" y="1139825"/>
            <a:ext cx="1769700" cy="66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Rpi data distance from ground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Purpose (cont)</a:t>
            </a:r>
            <a:endParaRPr/>
          </a:p>
        </p:txBody>
      </p:sp>
      <p:sp>
        <p:nvSpPr>
          <p:cNvPr id="78" name="Google Shape;78;p16"/>
          <p:cNvSpPr txBox="1"/>
          <p:nvPr>
            <p:ph idx="1" type="body"/>
          </p:nvPr>
        </p:nvSpPr>
        <p:spPr>
          <a:xfrm>
            <a:off x="311700" y="1152475"/>
            <a:ext cx="4556400" cy="3618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Varying the input parameters of the numerical solver such that the square residual between the numerical output and Rpi data will allow one to find the g, B, C, and initial conditions of best fit</a:t>
            </a:r>
            <a:endParaRPr/>
          </a:p>
          <a:p>
            <a:pPr indent="-342900" lvl="0" marL="457200" rtl="0" algn="l">
              <a:lnSpc>
                <a:spcPct val="115000"/>
              </a:lnSpc>
              <a:spcBef>
                <a:spcPts val="0"/>
              </a:spcBef>
              <a:spcAft>
                <a:spcPts val="0"/>
              </a:spcAft>
              <a:buSzPts val="1800"/>
              <a:buChar char="●"/>
            </a:pPr>
            <a:r>
              <a:rPr lang="en"/>
              <a:t>Predicts g, B, C</a:t>
            </a:r>
            <a:endParaRPr/>
          </a:p>
          <a:p>
            <a:pPr indent="-342900" lvl="0" marL="457200" rtl="0" algn="l">
              <a:lnSpc>
                <a:spcPct val="115000"/>
              </a:lnSpc>
              <a:spcBef>
                <a:spcPts val="0"/>
              </a:spcBef>
              <a:spcAft>
                <a:spcPts val="0"/>
              </a:spcAft>
              <a:buSzPts val="1800"/>
              <a:buChar char="●"/>
            </a:pPr>
            <a:r>
              <a:rPr lang="en"/>
              <a:t>Showcases fitting methods employed in research</a:t>
            </a:r>
            <a:endParaRPr/>
          </a:p>
          <a:p>
            <a:pPr indent="-342900" lvl="0" marL="457200" rtl="0" algn="l">
              <a:lnSpc>
                <a:spcPct val="115000"/>
              </a:lnSpc>
              <a:spcBef>
                <a:spcPts val="0"/>
              </a:spcBef>
              <a:spcAft>
                <a:spcPts val="0"/>
              </a:spcAft>
              <a:buSzPts val="1800"/>
              <a:buChar char="●"/>
            </a:pPr>
            <a:r>
              <a:rPr lang="en"/>
              <a:t>Top picture is numerical solution, bottom picture is data from Rpi</a:t>
            </a:r>
            <a:endParaRPr/>
          </a:p>
        </p:txBody>
      </p:sp>
      <p:pic>
        <p:nvPicPr>
          <p:cNvPr id="79" name="Google Shape;79;p16"/>
          <p:cNvPicPr preferRelativeResize="0"/>
          <p:nvPr/>
        </p:nvPicPr>
        <p:blipFill rotWithShape="1">
          <a:blip r:embed="rId3">
            <a:alphaModFix/>
          </a:blip>
          <a:srcRect b="0" l="0" r="0" t="0"/>
          <a:stretch/>
        </p:blipFill>
        <p:spPr>
          <a:xfrm>
            <a:off x="5005200" y="-172625"/>
            <a:ext cx="3516301" cy="2637226"/>
          </a:xfrm>
          <a:prstGeom prst="rect">
            <a:avLst/>
          </a:prstGeom>
          <a:noFill/>
          <a:ln>
            <a:noFill/>
          </a:ln>
        </p:spPr>
      </p:pic>
      <p:pic>
        <p:nvPicPr>
          <p:cNvPr id="80" name="Google Shape;80;p16"/>
          <p:cNvPicPr preferRelativeResize="0"/>
          <p:nvPr/>
        </p:nvPicPr>
        <p:blipFill rotWithShape="1">
          <a:blip r:embed="rId4">
            <a:alphaModFix/>
          </a:blip>
          <a:srcRect b="0" l="0" r="0" t="0"/>
          <a:stretch/>
        </p:blipFill>
        <p:spPr>
          <a:xfrm>
            <a:off x="5005200" y="2464600"/>
            <a:ext cx="3379200" cy="25343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Aside on accel_z from Rpi</a:t>
            </a:r>
            <a:endParaRPr/>
          </a:p>
        </p:txBody>
      </p:sp>
      <p:sp>
        <p:nvSpPr>
          <p:cNvPr id="86" name="Google Shape;86;p17"/>
          <p:cNvSpPr txBox="1"/>
          <p:nvPr/>
        </p:nvSpPr>
        <p:spPr>
          <a:xfrm>
            <a:off x="250450" y="1121850"/>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The Rpi measures the force it feels in the frame of the pendulum</a:t>
            </a:r>
            <a:endParaRPr b="0" i="0" sz="1800" u="none" cap="none" strike="noStrike">
              <a:solidFill>
                <a:srgbClr val="595959"/>
              </a:solidFill>
              <a:latin typeface="Arial"/>
              <a:ea typeface="Arial"/>
              <a:cs typeface="Arial"/>
              <a:sym typeface="Arial"/>
            </a:endParaRPr>
          </a:p>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Works via a little spring in the Rpi and checks the length of the spring</a:t>
            </a:r>
            <a:endParaRPr b="0" i="0" sz="1800" u="none" cap="none" strike="noStrike">
              <a:solidFill>
                <a:srgbClr val="595959"/>
              </a:solidFill>
              <a:latin typeface="Arial"/>
              <a:ea typeface="Arial"/>
              <a:cs typeface="Arial"/>
              <a:sym typeface="Arial"/>
            </a:endParaRPr>
          </a:p>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It will measure centrifugal force and gravity</a:t>
            </a:r>
            <a:endParaRPr b="0" i="0" sz="1800" u="none" cap="none" strike="noStrike">
              <a:solidFill>
                <a:srgbClr val="595959"/>
              </a:solidFill>
              <a:latin typeface="Arial"/>
              <a:ea typeface="Arial"/>
              <a:cs typeface="Arial"/>
              <a:sym typeface="Arial"/>
            </a:endParaRPr>
          </a:p>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Measured along the string (r direction) and is in Rpi frame</a:t>
            </a:r>
            <a:endParaRPr b="0" i="0" sz="1800" u="none" cap="none" strike="noStrike">
              <a:solidFill>
                <a:srgbClr val="595959"/>
              </a:solidFill>
              <a:latin typeface="Arial"/>
              <a:ea typeface="Arial"/>
              <a:cs typeface="Arial"/>
              <a:sym typeface="Arial"/>
            </a:endParaRPr>
          </a:p>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Call it arm (acceleration along r, measured in Rpi frame)</a:t>
            </a:r>
            <a:endParaRPr b="0" i="0" sz="1800" u="none" cap="none" strike="noStrike">
              <a:solidFill>
                <a:srgbClr val="595959"/>
              </a:solidFill>
              <a:latin typeface="Arial"/>
              <a:ea typeface="Arial"/>
              <a:cs typeface="Arial"/>
              <a:sym typeface="Arial"/>
            </a:endParaRPr>
          </a:p>
          <a:p>
            <a:pPr indent="-342900" lvl="0" marL="457200" marR="0" rtl="0" algn="l">
              <a:lnSpc>
                <a:spcPct val="115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arm_new in Conical_pendulum is predicts that quantity</a:t>
            </a:r>
            <a:endParaRPr b="0" i="0" sz="1800" u="none" cap="none" strike="noStrike">
              <a:solidFill>
                <a:srgbClr val="595959"/>
              </a:solidFill>
              <a:latin typeface="Arial"/>
              <a:ea typeface="Arial"/>
              <a:cs typeface="Arial"/>
              <a:sym typeface="Arial"/>
            </a:endParaRPr>
          </a:p>
          <a:p>
            <a:pPr indent="0" lvl="0" marL="457200" marR="0" rtl="0" algn="l">
              <a:lnSpc>
                <a:spcPct val="115000"/>
              </a:lnSpc>
              <a:spcBef>
                <a:spcPts val="1600"/>
              </a:spcBef>
              <a:spcAft>
                <a:spcPts val="1600"/>
              </a:spcAft>
              <a:buClr>
                <a:srgbClr val="000000"/>
              </a:buClr>
              <a:buSzPts val="1800"/>
              <a:buFont typeface="Arial"/>
              <a:buNone/>
            </a:pPr>
            <a:r>
              <a:t/>
            </a:r>
            <a:endParaRPr b="0" i="0" sz="1800" u="none" cap="none" strike="noStrike">
              <a:solidFill>
                <a:srgbClr val="595959"/>
              </a:solidFill>
              <a:latin typeface="Arial"/>
              <a:ea typeface="Arial"/>
              <a:cs typeface="Arial"/>
              <a:sym typeface="Arial"/>
            </a:endParaRPr>
          </a:p>
        </p:txBody>
      </p:sp>
      <p:pic>
        <p:nvPicPr>
          <p:cNvPr descr="arm = -g*\frac{z}{r} + \frac{1}{r}*(\vec{v}^2-v_r^2)" id="87" name="Google Shape;87;p17"/>
          <p:cNvPicPr preferRelativeResize="0"/>
          <p:nvPr/>
        </p:nvPicPr>
        <p:blipFill rotWithShape="1">
          <a:blip r:embed="rId3">
            <a:alphaModFix/>
          </a:blip>
          <a:srcRect b="0" l="0" r="0" t="0"/>
          <a:stretch/>
        </p:blipFill>
        <p:spPr>
          <a:xfrm>
            <a:off x="510700" y="3214675"/>
            <a:ext cx="6155016" cy="101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included? </a:t>
            </a:r>
            <a:endParaRPr/>
          </a:p>
        </p:txBody>
      </p:sp>
      <p:graphicFrame>
        <p:nvGraphicFramePr>
          <p:cNvPr id="93" name="Google Shape;93;p18"/>
          <p:cNvGraphicFramePr/>
          <p:nvPr/>
        </p:nvGraphicFramePr>
        <p:xfrm>
          <a:off x="115756" y="1085969"/>
          <a:ext cx="3000000" cy="3000000"/>
        </p:xfrm>
        <a:graphic>
          <a:graphicData uri="http://schemas.openxmlformats.org/drawingml/2006/table">
            <a:tbl>
              <a:tblPr bandRow="1" firstRow="1">
                <a:noFill/>
                <a:tableStyleId>{345F41E1-A7C9-41EE-B807-590884CEF564}</a:tableStyleId>
              </a:tblPr>
              <a:tblGrid>
                <a:gridCol w="1658625"/>
                <a:gridCol w="3113325"/>
                <a:gridCol w="1752600"/>
                <a:gridCol w="2340425"/>
              </a:tblGrid>
              <a:tr h="504125">
                <a:tc>
                  <a:txBody>
                    <a:bodyPr/>
                    <a:lstStyle/>
                    <a:p>
                      <a:pPr indent="0" lvl="0" marL="0" marR="0" rtl="0" algn="l">
                        <a:lnSpc>
                          <a:spcPct val="100000"/>
                        </a:lnSpc>
                        <a:spcBef>
                          <a:spcPts val="0"/>
                        </a:spcBef>
                        <a:spcAft>
                          <a:spcPts val="0"/>
                        </a:spcAft>
                        <a:buNone/>
                      </a:pPr>
                      <a:r>
                        <a:rPr lang="en" sz="1400" u="none" cap="none" strike="noStrike"/>
                        <a:t>Matlab Script</a:t>
                      </a:r>
                      <a:endParaRPr sz="14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Purpose</a:t>
                      </a:r>
                      <a:endParaRPr sz="14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None/>
                      </a:pPr>
                      <a:r>
                        <a:rPr b="0" lang="en" sz="1400" u="none" cap="none" strike="noStrike">
                          <a:solidFill>
                            <a:schemeClr val="lt1"/>
                          </a:solidFill>
                        </a:rPr>
                        <a:t>Input</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chemeClr val="lt1"/>
                          </a:solidFill>
                        </a:rPr>
                        <a:t>Output</a:t>
                      </a:r>
                      <a:endParaRPr/>
                    </a:p>
                  </a:txBody>
                  <a:tcPr marT="45725" marB="45725" marR="91450" marL="91450"/>
                </a:tc>
              </a:tr>
              <a:tr h="504125">
                <a:tc>
                  <a:txBody>
                    <a:bodyPr/>
                    <a:lstStyle/>
                    <a:p>
                      <a:pPr indent="0" lvl="0" marL="0" marR="0" rtl="0" algn="l">
                        <a:lnSpc>
                          <a:spcPct val="100000"/>
                        </a:lnSpc>
                        <a:spcBef>
                          <a:spcPts val="0"/>
                        </a:spcBef>
                        <a:spcAft>
                          <a:spcPts val="0"/>
                        </a:spcAft>
                        <a:buNone/>
                      </a:pPr>
                      <a:r>
                        <a:rPr lang="en" sz="1400" u="none" cap="none" strike="noStrike"/>
                        <a:t>conical_pendulum </a:t>
                      </a:r>
                      <a:endParaRPr sz="14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Model 3D motion of ideal pendulum </a:t>
                      </a:r>
                      <a:endParaRPr sz="14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chemeClr val="dk1"/>
                          </a:solidFill>
                        </a:rPr>
                        <a:t>G, b, C, and initial conditions </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chemeClr val="dk1"/>
                          </a:solidFill>
                        </a:rPr>
                        <a:t>Position data</a:t>
                      </a:r>
                      <a:endParaRPr/>
                    </a:p>
                  </a:txBody>
                  <a:tcPr marT="45725" marB="45725" marR="91450" marL="91450"/>
                </a:tc>
              </a:tr>
              <a:tr h="504125">
                <a:tc>
                  <a:txBody>
                    <a:bodyPr/>
                    <a:lstStyle/>
                    <a:p>
                      <a:pPr indent="0" lvl="0" marL="0" marR="0" rtl="0" algn="l">
                        <a:lnSpc>
                          <a:spcPct val="100000"/>
                        </a:lnSpc>
                        <a:spcBef>
                          <a:spcPts val="0"/>
                        </a:spcBef>
                        <a:spcAft>
                          <a:spcPts val="0"/>
                        </a:spcAft>
                        <a:buNone/>
                      </a:pPr>
                      <a:r>
                        <a:rPr lang="en" sz="1400" u="none" cap="none" strike="noStrike"/>
                        <a:t>data_process</a:t>
                      </a:r>
                      <a:endParaRPr sz="14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Slice raw data into usable chunk for analysis</a:t>
                      </a:r>
                      <a:endParaRPr sz="14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chemeClr val="dk1"/>
                          </a:solidFill>
                        </a:rPr>
                        <a:t>Raw data</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chemeClr val="dk1"/>
                          </a:solidFill>
                        </a:rPr>
                        <a:t>Sliced section of raw data suitable for fitting </a:t>
                      </a:r>
                      <a:endParaRPr/>
                    </a:p>
                  </a:txBody>
                  <a:tcPr marT="45725" marB="45725" marR="91450" marL="91450"/>
                </a:tc>
              </a:tr>
              <a:tr h="504125">
                <a:tc>
                  <a:txBody>
                    <a:bodyPr/>
                    <a:lstStyle/>
                    <a:p>
                      <a:pPr indent="0" lvl="0" marL="0" marR="0" rtl="0" algn="l">
                        <a:lnSpc>
                          <a:spcPct val="100000"/>
                        </a:lnSpc>
                        <a:spcBef>
                          <a:spcPts val="0"/>
                        </a:spcBef>
                        <a:spcAft>
                          <a:spcPts val="0"/>
                        </a:spcAft>
                        <a:buNone/>
                      </a:pPr>
                      <a:r>
                        <a:rPr lang="en" sz="1400" u="none" cap="none" strike="noStrike"/>
                        <a:t>lsqcurvefit</a:t>
                      </a:r>
                      <a:endParaRPr sz="14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Fit sliced raw data to optimize g, b and C parameters </a:t>
                      </a:r>
                      <a:endParaRPr sz="14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chemeClr val="dk1"/>
                          </a:solidFill>
                        </a:rPr>
                        <a:t>Slided data, initial conditions</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solidFill>
                            <a:schemeClr val="dk1"/>
                          </a:solidFill>
                        </a:rPr>
                        <a:t>G, b, and C values optimized for fit with </a:t>
                      </a:r>
                      <a:r>
                        <a:rPr lang="en"/>
                        <a:t>minimized</a:t>
                      </a:r>
                      <a:r>
                        <a:rPr lang="en" sz="1400" u="none" cap="none" strike="noStrike">
                          <a:solidFill>
                            <a:schemeClr val="dk1"/>
                          </a:solidFill>
                        </a:rPr>
                        <a:t> </a:t>
                      </a:r>
                      <a:r>
                        <a:rPr lang="en"/>
                        <a:t>square residual</a:t>
                      </a:r>
                      <a:endParaRPr/>
                    </a:p>
                  </a:txBody>
                  <a:tcPr marT="45725" marB="45725" marR="91450" marL="91450"/>
                </a:tc>
              </a:tr>
            </a:tbl>
          </a:graphicData>
        </a:graphic>
      </p:graphicFrame>
      <p:sp>
        <p:nvSpPr>
          <p:cNvPr id="94" name="Google Shape;94;p18"/>
          <p:cNvSpPr txBox="1"/>
          <p:nvPr/>
        </p:nvSpPr>
        <p:spPr>
          <a:xfrm>
            <a:off x="115750" y="4057525"/>
            <a:ext cx="4170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Program requirements: </a:t>
            </a:r>
            <a:r>
              <a:rPr lang="en"/>
              <a:t>entire package on Github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it works: Conical_pendulum</a:t>
            </a:r>
            <a:endParaRPr/>
          </a:p>
        </p:txBody>
      </p:sp>
      <p:sp>
        <p:nvSpPr>
          <p:cNvPr id="100" name="Google Shape;100;p19"/>
          <p:cNvSpPr txBox="1"/>
          <p:nvPr>
            <p:ph idx="1" type="body"/>
          </p:nvPr>
        </p:nvSpPr>
        <p:spPr>
          <a:xfrm>
            <a:off x="5541500" y="1152475"/>
            <a:ext cx="32907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Calculates the predicted arm value via equations of motions of 3D pendulum</a:t>
            </a:r>
            <a:endParaRPr/>
          </a:p>
          <a:p>
            <a:pPr indent="-342900" lvl="0" marL="457200" rtl="0" algn="l">
              <a:lnSpc>
                <a:spcPct val="115000"/>
              </a:lnSpc>
              <a:spcBef>
                <a:spcPts val="0"/>
              </a:spcBef>
              <a:spcAft>
                <a:spcPts val="0"/>
              </a:spcAft>
              <a:buSzPts val="1800"/>
              <a:buChar char="●"/>
            </a:pPr>
            <a:r>
              <a:rPr lang="en"/>
              <a:t>Uses improved Euler method with time step of ts = 0.001 seconds</a:t>
            </a:r>
            <a:endParaRPr/>
          </a:p>
          <a:p>
            <a:pPr indent="-342900" lvl="0" marL="457200" rtl="0" algn="l">
              <a:lnSpc>
                <a:spcPct val="115000"/>
              </a:lnSpc>
              <a:spcBef>
                <a:spcPts val="0"/>
              </a:spcBef>
              <a:spcAft>
                <a:spcPts val="0"/>
              </a:spcAft>
              <a:buSzPts val="1800"/>
              <a:buChar char="●"/>
            </a:pPr>
            <a:r>
              <a:rPr lang="en"/>
              <a:t>K is large to simulate taut string</a:t>
            </a:r>
            <a:endParaRPr/>
          </a:p>
        </p:txBody>
      </p:sp>
      <p:pic>
        <p:nvPicPr>
          <p:cNvPr descr="a_x = T*\frac{x}{r} - B*v_x - C*v_x^2" id="101" name="Google Shape;101;p19"/>
          <p:cNvPicPr preferRelativeResize="0"/>
          <p:nvPr/>
        </p:nvPicPr>
        <p:blipFill rotWithShape="1">
          <a:blip r:embed="rId3">
            <a:alphaModFix/>
          </a:blip>
          <a:srcRect b="0" l="0" r="0" t="0"/>
          <a:stretch/>
        </p:blipFill>
        <p:spPr>
          <a:xfrm>
            <a:off x="355350" y="1314250"/>
            <a:ext cx="4724822" cy="695150"/>
          </a:xfrm>
          <a:prstGeom prst="rect">
            <a:avLst/>
          </a:prstGeom>
          <a:noFill/>
          <a:ln>
            <a:noFill/>
          </a:ln>
        </p:spPr>
      </p:pic>
      <p:pic>
        <p:nvPicPr>
          <p:cNvPr descr="T = -g*\frac{z}{r} + \frac{1}{r}*(\vec{v}^2-v_r^2) -K*(r-R)" id="102" name="Google Shape;102;p19"/>
          <p:cNvPicPr preferRelativeResize="0"/>
          <p:nvPr/>
        </p:nvPicPr>
        <p:blipFill rotWithShape="1">
          <a:blip r:embed="rId4">
            <a:alphaModFix/>
          </a:blip>
          <a:srcRect b="0" l="0" r="0" t="0"/>
          <a:stretch/>
        </p:blipFill>
        <p:spPr>
          <a:xfrm>
            <a:off x="311700" y="3870950"/>
            <a:ext cx="5125864" cy="697925"/>
          </a:xfrm>
          <a:prstGeom prst="rect">
            <a:avLst/>
          </a:prstGeom>
          <a:noFill/>
          <a:ln>
            <a:noFill/>
          </a:ln>
        </p:spPr>
      </p:pic>
      <p:pic>
        <p:nvPicPr>
          <p:cNvPr descr="a_y = T*\frac{y}{r} - B*v_y - C*v_y^2" id="103" name="Google Shape;103;p19"/>
          <p:cNvPicPr preferRelativeResize="0"/>
          <p:nvPr/>
        </p:nvPicPr>
        <p:blipFill rotWithShape="1">
          <a:blip r:embed="rId5">
            <a:alphaModFix/>
          </a:blip>
          <a:srcRect b="0" l="0" r="0" t="0"/>
          <a:stretch/>
        </p:blipFill>
        <p:spPr>
          <a:xfrm>
            <a:off x="311700" y="2143125"/>
            <a:ext cx="4668976" cy="695140"/>
          </a:xfrm>
          <a:prstGeom prst="rect">
            <a:avLst/>
          </a:prstGeom>
          <a:noFill/>
          <a:ln>
            <a:noFill/>
          </a:ln>
        </p:spPr>
      </p:pic>
      <p:pic>
        <p:nvPicPr>
          <p:cNvPr id="104" name="Google Shape;104;p19"/>
          <p:cNvPicPr preferRelativeResize="0"/>
          <p:nvPr/>
        </p:nvPicPr>
        <p:blipFill>
          <a:blip r:embed="rId6">
            <a:alphaModFix/>
          </a:blip>
          <a:stretch>
            <a:fillRect/>
          </a:stretch>
        </p:blipFill>
        <p:spPr>
          <a:xfrm>
            <a:off x="240963" y="2911688"/>
            <a:ext cx="5267325" cy="88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it works: data_process</a:t>
            </a:r>
            <a:endParaRPr/>
          </a:p>
        </p:txBody>
      </p:sp>
      <p:sp>
        <p:nvSpPr>
          <p:cNvPr id="110" name="Google Shape;110;p20"/>
          <p:cNvSpPr txBox="1"/>
          <p:nvPr>
            <p:ph idx="1" type="body"/>
          </p:nvPr>
        </p:nvSpPr>
        <p:spPr>
          <a:xfrm>
            <a:off x="311700" y="1152475"/>
            <a:ext cx="48012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Unprocessed data is difficult to fit, need to splice the data to a smaller size and extract proper initial conditions</a:t>
            </a:r>
            <a:endParaRPr/>
          </a:p>
          <a:p>
            <a:pPr indent="-342900" lvl="0" marL="457200" rtl="0" algn="l">
              <a:lnSpc>
                <a:spcPct val="115000"/>
              </a:lnSpc>
              <a:spcBef>
                <a:spcPts val="0"/>
              </a:spcBef>
              <a:spcAft>
                <a:spcPts val="0"/>
              </a:spcAft>
              <a:buSzPts val="1800"/>
              <a:buChar char="●"/>
            </a:pPr>
            <a:r>
              <a:rPr lang="en"/>
              <a:t>Data_process function down sizes the data (beginning and end chosen by user)</a:t>
            </a:r>
            <a:endParaRPr/>
          </a:p>
          <a:p>
            <a:pPr indent="-342900" lvl="0" marL="457200" rtl="0" algn="l">
              <a:lnSpc>
                <a:spcPct val="115000"/>
              </a:lnSpc>
              <a:spcBef>
                <a:spcPts val="0"/>
              </a:spcBef>
              <a:spcAft>
                <a:spcPts val="0"/>
              </a:spcAft>
              <a:buSzPts val="1800"/>
              <a:buChar char="●"/>
            </a:pPr>
            <a:r>
              <a:rPr lang="en"/>
              <a:t>Determines beginning time from user input beginning location and extracts the initial position via distance_data from Rpi</a:t>
            </a:r>
            <a:endParaRPr/>
          </a:p>
        </p:txBody>
      </p:sp>
      <p:pic>
        <p:nvPicPr>
          <p:cNvPr id="111" name="Google Shape;111;p20"/>
          <p:cNvPicPr preferRelativeResize="0"/>
          <p:nvPr/>
        </p:nvPicPr>
        <p:blipFill rotWithShape="1">
          <a:blip r:embed="rId3">
            <a:alphaModFix/>
          </a:blip>
          <a:srcRect b="0" l="0" r="0" t="0"/>
          <a:stretch/>
        </p:blipFill>
        <p:spPr>
          <a:xfrm>
            <a:off x="5438782" y="137775"/>
            <a:ext cx="3428993" cy="2571750"/>
          </a:xfrm>
          <a:prstGeom prst="rect">
            <a:avLst/>
          </a:prstGeom>
          <a:noFill/>
          <a:ln>
            <a:noFill/>
          </a:ln>
        </p:spPr>
      </p:pic>
      <p:pic>
        <p:nvPicPr>
          <p:cNvPr id="112" name="Google Shape;112;p20"/>
          <p:cNvPicPr preferRelativeResize="0"/>
          <p:nvPr/>
        </p:nvPicPr>
        <p:blipFill rotWithShape="1">
          <a:blip r:embed="rId4">
            <a:alphaModFix/>
          </a:blip>
          <a:srcRect b="0" l="0" r="0" t="0"/>
          <a:stretch/>
        </p:blipFill>
        <p:spPr>
          <a:xfrm>
            <a:off x="5367700" y="2571750"/>
            <a:ext cx="3245275" cy="243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it works: data_process</a:t>
            </a:r>
            <a:endParaRPr/>
          </a:p>
        </p:txBody>
      </p:sp>
      <p:sp>
        <p:nvSpPr>
          <p:cNvPr id="118" name="Google Shape;118;p21"/>
          <p:cNvSpPr txBox="1"/>
          <p:nvPr>
            <p:ph idx="1" type="body"/>
          </p:nvPr>
        </p:nvSpPr>
        <p:spPr>
          <a:xfrm>
            <a:off x="191868" y="3589475"/>
            <a:ext cx="8364304" cy="1423407"/>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Data_process function down sizes the data (beginning and end chosen by user)</a:t>
            </a:r>
            <a:endParaRPr/>
          </a:p>
          <a:p>
            <a:pPr indent="-342900" lvl="0" marL="457200" rtl="0" algn="l">
              <a:lnSpc>
                <a:spcPct val="115000"/>
              </a:lnSpc>
              <a:spcBef>
                <a:spcPts val="0"/>
              </a:spcBef>
              <a:spcAft>
                <a:spcPts val="0"/>
              </a:spcAft>
              <a:buSzPts val="1800"/>
              <a:buChar char="●"/>
            </a:pPr>
            <a:r>
              <a:rPr lang="en"/>
              <a:t>Determines beginning time from user input beginning location and extracts the initial position via distance_data from Rpi</a:t>
            </a:r>
            <a:endParaRPr/>
          </a:p>
        </p:txBody>
      </p:sp>
      <p:pic>
        <p:nvPicPr>
          <p:cNvPr id="119" name="Google Shape;119;p21"/>
          <p:cNvPicPr preferRelativeResize="0"/>
          <p:nvPr/>
        </p:nvPicPr>
        <p:blipFill rotWithShape="1">
          <a:blip r:embed="rId3">
            <a:alphaModFix/>
          </a:blip>
          <a:srcRect b="0" l="0" r="0" t="0"/>
          <a:stretch/>
        </p:blipFill>
        <p:spPr>
          <a:xfrm>
            <a:off x="191868" y="1017725"/>
            <a:ext cx="3428993" cy="2571750"/>
          </a:xfrm>
          <a:prstGeom prst="rect">
            <a:avLst/>
          </a:prstGeom>
          <a:noFill/>
          <a:ln>
            <a:noFill/>
          </a:ln>
        </p:spPr>
      </p:pic>
      <p:pic>
        <p:nvPicPr>
          <p:cNvPr id="120" name="Google Shape;120;p21"/>
          <p:cNvPicPr preferRelativeResize="0"/>
          <p:nvPr/>
        </p:nvPicPr>
        <p:blipFill rotWithShape="1">
          <a:blip r:embed="rId4">
            <a:alphaModFix/>
          </a:blip>
          <a:srcRect b="0" l="0" r="0" t="0"/>
          <a:stretch/>
        </p:blipFill>
        <p:spPr>
          <a:xfrm>
            <a:off x="5848372" y="971040"/>
            <a:ext cx="3245275" cy="2433975"/>
          </a:xfrm>
          <a:prstGeom prst="rect">
            <a:avLst/>
          </a:prstGeom>
          <a:noFill/>
          <a:ln>
            <a:noFill/>
          </a:ln>
        </p:spPr>
      </p:pic>
      <p:sp>
        <p:nvSpPr>
          <p:cNvPr id="121" name="Google Shape;121;p21"/>
          <p:cNvSpPr/>
          <p:nvPr/>
        </p:nvSpPr>
        <p:spPr>
          <a:xfrm>
            <a:off x="3453514" y="1476323"/>
            <a:ext cx="2490086" cy="1423407"/>
          </a:xfrm>
          <a:prstGeom prst="rightArrow">
            <a:avLst>
              <a:gd fmla="val 50000" name="adj1"/>
              <a:gd fmla="val 50000" name="adj2"/>
            </a:avLst>
          </a:prstGeom>
          <a:solidFill>
            <a:schemeClr val="accent4"/>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Splice data to ease fitting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