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93" r:id="rId2"/>
    <p:sldId id="481" r:id="rId3"/>
    <p:sldId id="482" r:id="rId4"/>
    <p:sldId id="490" r:id="rId5"/>
    <p:sldId id="506" r:id="rId6"/>
    <p:sldId id="483" r:id="rId7"/>
    <p:sldId id="487" r:id="rId8"/>
    <p:sldId id="488" r:id="rId9"/>
    <p:sldId id="507" r:id="rId10"/>
    <p:sldId id="508" r:id="rId11"/>
    <p:sldId id="472" r:id="rId12"/>
    <p:sldId id="489" r:id="rId13"/>
    <p:sldId id="473" r:id="rId14"/>
    <p:sldId id="474" r:id="rId15"/>
    <p:sldId id="491" r:id="rId16"/>
    <p:sldId id="497" r:id="rId17"/>
    <p:sldId id="498" r:id="rId18"/>
    <p:sldId id="495" r:id="rId19"/>
    <p:sldId id="496" r:id="rId20"/>
    <p:sldId id="499" r:id="rId21"/>
    <p:sldId id="500" r:id="rId22"/>
    <p:sldId id="503" r:id="rId23"/>
    <p:sldId id="501" r:id="rId24"/>
    <p:sldId id="492" r:id="rId25"/>
    <p:sldId id="494" r:id="rId26"/>
    <p:sldId id="502" r:id="rId27"/>
    <p:sldId id="427" r:id="rId28"/>
  </p:sldIdLst>
  <p:sldSz cx="12188825" cy="6858000"/>
  <p:notesSz cx="7315200" cy="9601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609468"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218936"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828404"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437872" algn="l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3047340" algn="l" defTabSz="1218936" rtl="0" eaLnBrk="1" latinLnBrk="0" hangingPunct="1"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6pPr>
    <a:lvl7pPr marL="3656808" algn="l" defTabSz="1218936" rtl="0" eaLnBrk="1" latinLnBrk="0" hangingPunct="1"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7pPr>
    <a:lvl8pPr marL="4266275" algn="l" defTabSz="1218936" rtl="0" eaLnBrk="1" latinLnBrk="0" hangingPunct="1"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8pPr>
    <a:lvl9pPr marL="4875744" algn="l" defTabSz="1218936" rtl="0" eaLnBrk="1" latinLnBrk="0" hangingPunct="1">
      <a:defRPr sz="4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B62"/>
    <a:srgbClr val="2E5790"/>
    <a:srgbClr val="3769AC"/>
    <a:srgbClr val="FFFF99"/>
    <a:srgbClr val="FFFFFF"/>
    <a:srgbClr val="99CCFF"/>
    <a:srgbClr val="428C8A"/>
    <a:srgbClr val="7575FF"/>
    <a:srgbClr val="6666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91" autoAdjust="0"/>
  </p:normalViewPr>
  <p:slideViewPr>
    <p:cSldViewPr>
      <p:cViewPr varScale="1">
        <p:scale>
          <a:sx n="104" d="100"/>
          <a:sy n="104" d="100"/>
        </p:scale>
        <p:origin x="144" y="222"/>
      </p:cViewPr>
      <p:guideLst>
        <p:guide orient="horz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32" y="8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9045759"/>
            <a:ext cx="7315200" cy="55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8366" y="515767"/>
            <a:ext cx="3171147" cy="241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93" tIns="48547" rIns="97093" bIns="48547" numCol="1" anchor="t" anchorCtr="0" compatLnSpc="1">
            <a:prstTxWarp prst="textNoShape">
              <a:avLst/>
            </a:prstTxWarp>
          </a:bodyPr>
          <a:lstStyle>
            <a:lvl1pPr defTabSz="971045">
              <a:defRPr sz="11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76807" name="Group 25"/>
          <p:cNvGrpSpPr>
            <a:grpSpLocks/>
          </p:cNvGrpSpPr>
          <p:nvPr/>
        </p:nvGrpSpPr>
        <p:grpSpPr bwMode="auto">
          <a:xfrm>
            <a:off x="3560644" y="9247438"/>
            <a:ext cx="2581049" cy="340538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7104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2014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7104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88126" y="9352070"/>
            <a:ext cx="3129355" cy="247568"/>
          </a:xfrm>
          <a:prstGeom prst="rect">
            <a:avLst/>
          </a:prstGeom>
        </p:spPr>
        <p:txBody>
          <a:bodyPr vert="horz" lIns="96103" tIns="48052" rIns="96103" bIns="48052" rtlCol="0" anchor="b"/>
          <a:lstStyle>
            <a:lvl1pPr algn="l">
              <a:defRPr sz="1300"/>
            </a:lvl1pPr>
          </a:lstStyle>
          <a:p>
            <a:pPr defTabSz="971045">
              <a:defRPr/>
            </a:pPr>
            <a:r>
              <a:rPr lang="en-US" sz="800" dirty="0">
                <a:solidFill>
                  <a:srgbClr val="000000"/>
                </a:solidFill>
              </a:rPr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1" y="9352070"/>
            <a:ext cx="487911" cy="247568"/>
          </a:xfrm>
          <a:prstGeom prst="rect">
            <a:avLst/>
          </a:prstGeom>
        </p:spPr>
        <p:txBody>
          <a:bodyPr vert="horz" lIns="96103" tIns="48052" rIns="96103" bIns="48052" rtlCol="0" anchor="b"/>
          <a:lstStyle>
            <a:lvl1pPr algn="r">
              <a:defRPr sz="1300"/>
            </a:lvl1pPr>
          </a:lstStyle>
          <a:p>
            <a:pPr algn="ctr"/>
            <a:fld id="{D2BC424D-003F-4F60-9028-6437F3764404}" type="slidenum">
              <a:rPr lang="en-US" sz="800"/>
              <a:pPr algn="ctr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10246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482600"/>
            <a:ext cx="5754688" cy="3238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9" y="3760802"/>
            <a:ext cx="5850822" cy="51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093" tIns="48547" rIns="97093" bIns="4854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07879" y="6961203"/>
            <a:ext cx="4876242" cy="2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093" tIns="48547" rIns="97093" bIns="48547"/>
          <a:lstStyle/>
          <a:p>
            <a:pPr algn="r" defTabSz="97104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07879" y="6961203"/>
            <a:ext cx="4876242" cy="239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093" tIns="48547" rIns="97093" bIns="48547"/>
          <a:lstStyle/>
          <a:p>
            <a:pPr algn="r" defTabSz="971045" eaLnBrk="0" hangingPunct="0">
              <a:defRPr/>
            </a:pPr>
            <a:endParaRPr lang="en-US" sz="800">
              <a:solidFill>
                <a:srgbClr val="7F7F7F"/>
              </a:solidFill>
              <a:cs typeface="ＭＳ Ｐゴシック" pitchFamily="-112" charset="-128"/>
            </a:endParaRPr>
          </a:p>
        </p:txBody>
      </p:sp>
      <p:pic>
        <p:nvPicPr>
          <p:cNvPr id="59400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719" y="9237518"/>
            <a:ext cx="3617481" cy="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402" name="Group 24"/>
          <p:cNvGrpSpPr>
            <a:grpSpLocks/>
          </p:cNvGrpSpPr>
          <p:nvPr/>
        </p:nvGrpSpPr>
        <p:grpSpPr bwMode="auto">
          <a:xfrm>
            <a:off x="3560644" y="9247438"/>
            <a:ext cx="2581049" cy="340538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71045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</a:rPr>
                <a:t>© 2014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71045">
                <a:spcBef>
                  <a:spcPct val="50000"/>
                </a:spcBef>
                <a:defRPr/>
              </a:pPr>
              <a:r>
                <a:rPr lang="en-US" sz="800" b="1">
                  <a:solidFill>
                    <a:schemeClr val="bg2"/>
                  </a:solidFill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59403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7428" y="9321827"/>
            <a:ext cx="748906" cy="24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7315200" cy="44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103" tIns="240259" rIns="97093" bIns="48052" numCol="1" anchor="t" anchorCtr="1" compatLnSpc="1">
            <a:prstTxWarp prst="textNoShape">
              <a:avLst/>
            </a:prstTxWarp>
          </a:bodyPr>
          <a:lstStyle>
            <a:lvl1pPr algn="ctr" defTabSz="971045">
              <a:defRPr sz="900"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359687"/>
            <a:ext cx="491068" cy="239952"/>
          </a:xfrm>
          <a:prstGeom prst="rect">
            <a:avLst/>
          </a:prstGeom>
        </p:spPr>
        <p:txBody>
          <a:bodyPr vert="horz" lIns="96103" tIns="48052" rIns="96103" bIns="48052" rtlCol="0" anchor="b"/>
          <a:lstStyle>
            <a:lvl1pPr algn="ctr">
              <a:defRPr sz="800"/>
            </a:lvl1pPr>
          </a:lstStyle>
          <a:p>
            <a:fld id="{4EF60D13-6827-4DE5-BBDB-189D9C1C9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499896" y="9359687"/>
            <a:ext cx="3129355" cy="247568"/>
          </a:xfrm>
          <a:prstGeom prst="rect">
            <a:avLst/>
          </a:prstGeom>
        </p:spPr>
        <p:txBody>
          <a:bodyPr vert="horz" lIns="96103" tIns="48052" rIns="96103" bIns="48052" rtlCol="0" anchor="b"/>
          <a:lstStyle>
            <a:lvl1pPr algn="l">
              <a:defRPr sz="800"/>
            </a:lvl1pPr>
          </a:lstStyle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604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304735" rtl="0" eaLnBrk="0" fontAlgn="base" hangingPunct="0">
      <a:spcBef>
        <a:spcPct val="30000"/>
      </a:spcBef>
      <a:spcAft>
        <a:spcPct val="0"/>
      </a:spcAft>
      <a:defRPr sz="1600" kern="1200" baseline="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39149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84859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3057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176280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pitchFamily="-112" charset="-128"/>
              </a:rPr>
              <a:t>Presentation Title</a:t>
            </a: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482600"/>
            <a:ext cx="5754688" cy="32385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69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05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94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3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36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1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1050" y="482600"/>
            <a:ext cx="5754688" cy="3238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6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5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7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3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3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5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F60D13-6827-4DE5-BBDB-189D9C1C94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Initials, Presentation Title, 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1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251424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347158" y="5380385"/>
            <a:ext cx="2841667" cy="147761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8023" name="Rectangle 23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608903" y="2616202"/>
            <a:ext cx="7082639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5180477" algn="l"/>
              </a:tabLst>
              <a:defRPr sz="30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4608900" y="279400"/>
            <a:ext cx="7069942" cy="2159000"/>
          </a:xfrm>
        </p:spPr>
        <p:txBody>
          <a:bodyPr lIns="0" rIns="0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Mentor-ASB-Logo-Color-Hi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006" y="5819775"/>
            <a:ext cx="2096839" cy="596900"/>
          </a:xfrm>
          <a:prstGeom prst="rect">
            <a:avLst/>
          </a:prstGeom>
        </p:spPr>
      </p:pic>
      <p:pic>
        <p:nvPicPr>
          <p:cNvPr id="12" name="Picture 11" descr="Tech-Montage-2017-PPT-1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r="4022"/>
          <a:stretch/>
        </p:blipFill>
        <p:spPr>
          <a:xfrm>
            <a:off x="375773" y="1066800"/>
            <a:ext cx="3882179" cy="5080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0" y="1193800"/>
            <a:ext cx="5992839" cy="5035296"/>
          </a:xfrm>
        </p:spPr>
        <p:txBody>
          <a:bodyPr/>
          <a:lstStyle>
            <a:lvl1pPr>
              <a:buClr>
                <a:srgbClr val="3769AC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6195986" y="1193800"/>
            <a:ext cx="5992839" cy="5035296"/>
          </a:xfrm>
        </p:spPr>
        <p:txBody>
          <a:bodyPr/>
          <a:lstStyle>
            <a:lvl1pPr>
              <a:buClr>
                <a:srgbClr val="3769AC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44328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5385514" cy="879475"/>
          </a:xfrm>
        </p:spPr>
        <p:txBody>
          <a:bodyPr lIns="158462" rIns="158462" anchor="b"/>
          <a:lstStyle>
            <a:lvl1pPr marL="0" indent="0">
              <a:buNone/>
              <a:defRPr sz="2700" b="1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 lIns="158462" rIns="158462"/>
          <a:lstStyle>
            <a:lvl1pPr>
              <a:buClr>
                <a:srgbClr val="3769AC"/>
              </a:buCl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295401"/>
            <a:ext cx="5387630" cy="879475"/>
          </a:xfrm>
        </p:spPr>
        <p:txBody>
          <a:bodyPr lIns="158462" rIns="158462" anchor="b"/>
          <a:lstStyle>
            <a:lvl1pPr marL="0" indent="0">
              <a:buNone/>
              <a:defRPr sz="2700" b="1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 lIns="158462" rIns="158462"/>
          <a:lstStyle>
            <a:lvl1pPr marL="347472" marR="0" indent="-347472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3769AC"/>
              </a:buClr>
              <a:buSzPct val="80000"/>
              <a:buFont typeface="Wingdings" pitchFamily="-112" charset="2"/>
              <a:buChar char="n"/>
              <a:tabLst/>
              <a:defRPr sz="2700"/>
            </a:lvl1pPr>
            <a:lvl2pPr marL="800100" marR="0" indent="-4206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—"/>
              <a:tabLst/>
              <a:defRPr sz="2400"/>
            </a:lvl2pPr>
            <a:lvl3pPr marL="1089025" marR="0" indent="-23018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–"/>
              <a:tabLst/>
              <a:defRPr sz="2100"/>
            </a:lvl3pPr>
            <a:lvl4pPr marL="1373188" marR="0" indent="-212725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5F5F5F"/>
              </a:buClr>
              <a:buSzTx/>
              <a:buFont typeface="Tahoma" pitchFamily="-112" charset="0"/>
              <a:buChar char="–"/>
              <a:tabLst/>
              <a:defRPr sz="1900"/>
            </a:lvl4pPr>
            <a:lvl5pPr marL="1598613" marR="0" indent="-15398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5F5F5F"/>
              </a:buClr>
              <a:buSzTx/>
              <a:buFont typeface="Arial" pitchFamily="34" charset="0"/>
              <a:buChar char="•"/>
              <a:tabLst/>
              <a:defRPr sz="19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6773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193800"/>
            <a:ext cx="12188825" cy="5035296"/>
          </a:xfrm>
        </p:spPr>
        <p:txBody>
          <a:bodyPr/>
          <a:lstStyle>
            <a:lvl1pPr marL="347472" indent="-347472">
              <a:spcBef>
                <a:spcPts val="850"/>
              </a:spcBef>
              <a:buClr>
                <a:srgbClr val="3769AC"/>
              </a:buClr>
              <a:defRPr/>
            </a:lvl1pPr>
            <a:lvl4pPr>
              <a:defRPr/>
            </a:lvl4pPr>
            <a:lvl5pPr marL="1597025" indent="-153988">
              <a:buFont typeface="Arial" pitchFamily="34" charset="0"/>
              <a:buChar char="•"/>
              <a:defRPr sz="18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xmlns="" id="{3BF95DF2-AA2A-134A-BD0E-CB8B86F2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471" y="6627283"/>
            <a:ext cx="694944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xmlns="" id="{B91E5024-0DB2-F949-80AF-02511D49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471" y="6627283"/>
            <a:ext cx="694944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0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5275476" y="1193800"/>
            <a:ext cx="6913349" cy="5035296"/>
          </a:xfrm>
        </p:spPr>
        <p:txBody>
          <a:bodyPr lIns="304735"/>
          <a:lstStyle>
            <a:lvl1pPr>
              <a:spcBef>
                <a:spcPts val="1133"/>
              </a:spcBef>
              <a:buClr>
                <a:srgbClr val="3769AC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543050" indent="-150813">
              <a:spcBef>
                <a:spcPts val="0"/>
              </a:spcBef>
              <a:buFont typeface="Arial" pitchFamily="34" charset="0"/>
              <a:buChar char="•"/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xmlns="" id="{00A077D5-8D7A-1843-B191-96A073CC2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471" y="6627283"/>
            <a:ext cx="694944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603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able Placeholder 2"/>
          <p:cNvSpPr>
            <a:spLocks noGrp="1"/>
          </p:cNvSpPr>
          <p:nvPr>
            <p:ph type="tbl" idx="1"/>
          </p:nvPr>
        </p:nvSpPr>
        <p:spPr>
          <a:xfrm>
            <a:off x="0" y="1316041"/>
            <a:ext cx="12188825" cy="4957761"/>
          </a:xfrm>
        </p:spPr>
        <p:txBody>
          <a:bodyPr/>
          <a:lstStyle>
            <a:lvl1pPr>
              <a:buClr>
                <a:srgbClr val="3769AC"/>
              </a:buClr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xmlns="" id="{B8D9D023-EAC5-6642-9AA4-94E54522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471" y="6627283"/>
            <a:ext cx="694944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5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5088960"/>
            <a:ext cx="12188825" cy="176904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88825" cy="176256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2616202"/>
            <a:ext cx="10360501" cy="1612900"/>
          </a:xfrm>
        </p:spPr>
        <p:txBody>
          <a:bodyPr anchor="ctr" anchorCtr="1"/>
          <a:lstStyle>
            <a:lvl1pPr algn="ctr">
              <a:defRPr sz="4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3" y="2171702"/>
            <a:ext cx="10360501" cy="444500"/>
          </a:xfrm>
        </p:spPr>
        <p:txBody>
          <a:bodyPr anchor="b"/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2pPr marL="609468" indent="0">
              <a:buNone/>
              <a:defRPr sz="2400"/>
            </a:lvl2pPr>
            <a:lvl3pPr marL="1218936" indent="0">
              <a:buNone/>
              <a:defRPr sz="2100"/>
            </a:lvl3pPr>
            <a:lvl4pPr marL="1828404" indent="0">
              <a:buNone/>
              <a:defRPr sz="1900"/>
            </a:lvl4pPr>
            <a:lvl5pPr marL="2437872" indent="0">
              <a:buNone/>
              <a:defRPr sz="1900"/>
            </a:lvl5pPr>
            <a:lvl6pPr marL="3047340" indent="0">
              <a:buNone/>
              <a:defRPr sz="1900"/>
            </a:lvl6pPr>
            <a:lvl7pPr marL="3656808" indent="0">
              <a:buNone/>
              <a:defRPr sz="1900"/>
            </a:lvl7pPr>
            <a:lvl8pPr marL="4266275" indent="0">
              <a:buNone/>
              <a:defRPr sz="1900"/>
            </a:lvl8pPr>
            <a:lvl9pPr marL="4875744" indent="0">
              <a:buNone/>
              <a:defRPr sz="1900"/>
            </a:lvl9pPr>
          </a:lstStyle>
          <a:p>
            <a:r>
              <a:rPr lang="en-US" dirty="0"/>
              <a:t>Click to add optional subtitle or running header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28802"/>
            <a:ext cx="12188825" cy="2832100"/>
          </a:xfrm>
        </p:spPr>
        <p:txBody>
          <a:bodyPr anchor="ctr" anchorCtr="1"/>
          <a:lstStyle>
            <a:lvl1pPr algn="ctr">
              <a:defRPr sz="4300" b="1" i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2833" y="4699002"/>
            <a:ext cx="10360501" cy="444500"/>
          </a:xfrm>
        </p:spPr>
        <p:txBody>
          <a:bodyPr anchor="b"/>
          <a:lstStyle>
            <a:lvl1pPr marL="0" indent="0" algn="r">
              <a:buNone/>
              <a:defRPr sz="2100" i="1" baseline="0">
                <a:solidFill>
                  <a:schemeClr val="bg1"/>
                </a:solidFill>
              </a:defRPr>
            </a:lvl1pPr>
            <a:lvl2pPr marL="609468" indent="0">
              <a:buNone/>
              <a:defRPr sz="2400"/>
            </a:lvl2pPr>
            <a:lvl3pPr marL="1218936" indent="0">
              <a:buNone/>
              <a:defRPr sz="2100"/>
            </a:lvl3pPr>
            <a:lvl4pPr marL="1828404" indent="0">
              <a:buNone/>
              <a:defRPr sz="1900"/>
            </a:lvl4pPr>
            <a:lvl5pPr marL="2437872" indent="0">
              <a:buNone/>
              <a:defRPr sz="1900"/>
            </a:lvl5pPr>
            <a:lvl6pPr marL="3047340" indent="0">
              <a:buNone/>
              <a:defRPr sz="1900"/>
            </a:lvl6pPr>
            <a:lvl7pPr marL="3656808" indent="0">
              <a:buNone/>
              <a:defRPr sz="1900"/>
            </a:lvl7pPr>
            <a:lvl8pPr marL="4266275" indent="0">
              <a:buNone/>
              <a:defRPr sz="1900"/>
            </a:lvl8pPr>
            <a:lvl9pPr marL="4875744" indent="0">
              <a:buNone/>
              <a:defRPr sz="1900"/>
            </a:lvl9pPr>
          </a:lstStyle>
          <a:p>
            <a:pPr lvl="0"/>
            <a:r>
              <a:rPr lang="en-US" dirty="0"/>
              <a:t>Click to add author name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66800"/>
            <a:ext cx="12188825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xmlns="" id="{4431BF55-76F9-AA4C-A7B4-6E4FFEA62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4471" y="6627283"/>
            <a:ext cx="694944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94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F3B6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088960"/>
            <a:ext cx="12188825" cy="176904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88825" cy="1762560"/>
          </a:xfrm>
          <a:prstGeom prst="rect">
            <a:avLst/>
          </a:prstGeom>
          <a:solidFill>
            <a:srgbClr val="2E579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8990012" y="6245423"/>
            <a:ext cx="31988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0" spc="0" dirty="0">
                <a:solidFill>
                  <a:schemeClr val="bg1"/>
                </a:solidFill>
                <a:latin typeface="Arial"/>
                <a:cs typeface="Arial"/>
              </a:rPr>
              <a:t>www.mentor.com</a:t>
            </a:r>
          </a:p>
        </p:txBody>
      </p:sp>
      <p:pic>
        <p:nvPicPr>
          <p:cNvPr id="13" name="Picture 12" descr="Mentor-ASB-Logo-White-Hir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2" y="2438400"/>
            <a:ext cx="5334000" cy="15184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1193803"/>
            <a:ext cx="12188825" cy="503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9468" tIns="60947" rIns="609468" bIns="60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-1"/>
            <a:ext cx="12188825" cy="113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9468" tIns="60947" rIns="609468" bIns="6094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 userDrawn="1">
            <p:ph type="ftr" sz="quarter" idx="3"/>
          </p:nvPr>
        </p:nvSpPr>
        <p:spPr>
          <a:xfrm>
            <a:off x="514471" y="6627283"/>
            <a:ext cx="694944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 userDrawn="1">
            <p:ph type="sldNum" sz="quarter" idx="4"/>
          </p:nvPr>
        </p:nvSpPr>
        <p:spPr>
          <a:xfrm>
            <a:off x="0" y="6627283"/>
            <a:ext cx="512064" cy="228600"/>
          </a:xfrm>
          <a:prstGeom prst="rect">
            <a:avLst/>
          </a:prstGeom>
          <a:noFill/>
        </p:spPr>
        <p:txBody>
          <a:bodyPr vert="horz" lIns="118872" tIns="64008" rIns="118872" bIns="64008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8EE6C0D-8D49-4EF2-B5AB-91C9339EB8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 Box 24"/>
          <p:cNvSpPr txBox="1">
            <a:spLocks noChangeArrowheads="1"/>
          </p:cNvSpPr>
          <p:nvPr userDrawn="1"/>
        </p:nvSpPr>
        <p:spPr bwMode="auto">
          <a:xfrm>
            <a:off x="7557894" y="6400800"/>
            <a:ext cx="303231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900" dirty="0">
                <a:solidFill>
                  <a:schemeClr val="tx2"/>
                </a:solidFill>
              </a:rPr>
              <a:t>© Mentor Graphics Corp.    Company Confidential</a:t>
            </a:r>
          </a:p>
        </p:txBody>
      </p:sp>
      <p:pic>
        <p:nvPicPr>
          <p:cNvPr id="13" name="Picture 12" descr="Mentor-ASB-Logo-Black-Hires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915" y="6467475"/>
            <a:ext cx="965972" cy="27498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1131977"/>
            <a:ext cx="12188825" cy="54055"/>
          </a:xfrm>
          <a:prstGeom prst="rect">
            <a:avLst/>
          </a:prstGeom>
          <a:solidFill>
            <a:srgbClr val="3769AC"/>
          </a:solidFill>
          <a:ln w="9525" cap="flat" cmpd="sng" algn="ctr">
            <a:solidFill>
              <a:srgbClr val="3769A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632932" y="6403822"/>
            <a:ext cx="4555893" cy="18288"/>
          </a:xfrm>
          <a:prstGeom prst="rect">
            <a:avLst/>
          </a:prstGeom>
          <a:solidFill>
            <a:srgbClr val="3769AC"/>
          </a:solidFill>
          <a:ln w="9525" cap="flat" cmpd="sng" algn="ctr">
            <a:solidFill>
              <a:srgbClr val="3769A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39" r:id="rId2"/>
    <p:sldLayoutId id="2147483746" r:id="rId3"/>
    <p:sldLayoutId id="2147483747" r:id="rId4"/>
    <p:sldLayoutId id="2147483748" r:id="rId5"/>
    <p:sldLayoutId id="2147483726" r:id="rId6"/>
    <p:sldLayoutId id="2147483737" r:id="rId7"/>
    <p:sldLayoutId id="2147483749" r:id="rId8"/>
    <p:sldLayoutId id="2147483738" r:id="rId9"/>
    <p:sldLayoutId id="2147483750" r:id="rId10"/>
    <p:sldLayoutId id="2147483751" r:id="rId11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609468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</a:defRPr>
      </a:lvl6pPr>
      <a:lvl7pPr marL="1218936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</a:defRPr>
      </a:lvl7pPr>
      <a:lvl8pPr marL="1828404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</a:defRPr>
      </a:lvl8pPr>
      <a:lvl9pPr marL="2437872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Tahoma" pitchFamily="-112" charset="0"/>
        </a:defRPr>
      </a:lvl9pPr>
    </p:titleStyle>
    <p:bodyStyle>
      <a:lvl1pPr marL="347472" indent="-347472" algn="l" rtl="0" eaLnBrk="1" fontAlgn="base" hangingPunct="1">
        <a:spcBef>
          <a:spcPct val="30000"/>
        </a:spcBef>
        <a:spcAft>
          <a:spcPct val="0"/>
        </a:spcAft>
        <a:buClr>
          <a:srgbClr val="3769AC"/>
        </a:buClr>
        <a:buSzPct val="80000"/>
        <a:buFont typeface="Wingdings" pitchFamily="-112" charset="2"/>
        <a:buChar char="n"/>
        <a:defRPr sz="28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0100" indent="-420688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—"/>
        <a:defRPr sz="2400">
          <a:solidFill>
            <a:schemeClr val="bg2"/>
          </a:solidFill>
          <a:latin typeface="+mn-lt"/>
          <a:ea typeface="ＭＳ Ｐゴシック" pitchFamily="-112" charset="-128"/>
        </a:defRPr>
      </a:lvl2pPr>
      <a:lvl3pPr marL="1089025" indent="-230188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2000">
          <a:solidFill>
            <a:schemeClr val="bg2"/>
          </a:solidFill>
          <a:latin typeface="+mn-lt"/>
          <a:ea typeface="ＭＳ Ｐゴシック" pitchFamily="-112" charset="-128"/>
        </a:defRPr>
      </a:lvl3pPr>
      <a:lvl4pPr marL="1373188" indent="-212725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Tahoma" pitchFamily="-112" charset="0"/>
        <a:buChar char="–"/>
        <a:defRPr sz="1800">
          <a:solidFill>
            <a:schemeClr val="bg2"/>
          </a:solidFill>
          <a:latin typeface="+mn-lt"/>
          <a:ea typeface="ＭＳ Ｐゴシック" pitchFamily="-112" charset="-128"/>
        </a:defRPr>
      </a:lvl4pPr>
      <a:lvl5pPr marL="1598613" indent="-153988" algn="l" rtl="0" eaLnBrk="1" fontAlgn="base" hangingPunct="1">
        <a:spcBef>
          <a:spcPts val="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sz="1800">
          <a:solidFill>
            <a:schemeClr val="bg2"/>
          </a:solidFill>
          <a:latin typeface="+mn-lt"/>
          <a:ea typeface="ＭＳ Ｐゴシック" pitchFamily="-112" charset="-128"/>
        </a:defRPr>
      </a:lvl5pPr>
      <a:lvl6pPr marL="3352073" indent="-304735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2100">
          <a:solidFill>
            <a:schemeClr val="bg2"/>
          </a:solidFill>
          <a:latin typeface="+mn-lt"/>
          <a:ea typeface="ＭＳ Ｐゴシック" pitchFamily="-112" charset="-128"/>
        </a:defRPr>
      </a:lvl6pPr>
      <a:lvl7pPr marL="3961541" indent="-304735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2100">
          <a:solidFill>
            <a:schemeClr val="bg2"/>
          </a:solidFill>
          <a:latin typeface="+mn-lt"/>
          <a:ea typeface="ＭＳ Ｐゴシック" pitchFamily="-112" charset="-128"/>
        </a:defRPr>
      </a:lvl7pPr>
      <a:lvl8pPr marL="4571009" indent="-304735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2100">
          <a:solidFill>
            <a:schemeClr val="bg2"/>
          </a:solidFill>
          <a:latin typeface="+mn-lt"/>
          <a:ea typeface="ＭＳ Ｐゴシック" pitchFamily="-112" charset="-128"/>
        </a:defRPr>
      </a:lvl8pPr>
      <a:lvl9pPr marL="5180477" indent="-304735" algn="l" rtl="0" eaLnBrk="1" fontAlgn="base" hangingPunct="1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21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or.com/hls-lp/events/nvidia-design-and-verification-of-a-machine-learning-accelerator-soc-using-an-object-oriented-hls-based-design-flow" TargetMode="External"/><Relationship Id="rId2" Type="http://schemas.openxmlformats.org/officeDocument/2006/relationships/hyperlink" Target="mailto:stuart_swan@mento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8_G-CaSSPU" TargetMode="External"/><Relationship Id="rId5" Type="http://schemas.openxmlformats.org/officeDocument/2006/relationships/hyperlink" Target="https://uploads-ssl.webflow.com/5a749b2fa5fde0000189ffc0/5d3b1bef8474c4537c1d494b_Khailany_Brucek_CRAFT_Final.pdf" TargetMode="External"/><Relationship Id="rId4" Type="http://schemas.openxmlformats.org/officeDocument/2006/relationships/hyperlink" Target="https://www.mentor.com/hls-lp/multimedia/early-axi4-soc-performance-verification-using-nvidia-matchlib-and-catapult-systemc-hl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3000" dirty="0"/>
              <a:t>Stuart Swan</a:t>
            </a:r>
          </a:p>
          <a:p>
            <a:r>
              <a:rPr lang="en-US" sz="2400" dirty="0"/>
              <a:t>HLS IP/Platform Architect</a:t>
            </a:r>
          </a:p>
          <a:p>
            <a:endParaRPr lang="en-US" sz="3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494212" y="228600"/>
            <a:ext cx="7413230" cy="2159000"/>
          </a:xfrm>
        </p:spPr>
        <p:txBody>
          <a:bodyPr/>
          <a:lstStyle/>
          <a:p>
            <a:r>
              <a:rPr lang="en-US" sz="2800" dirty="0"/>
              <a:t>Early SOC Performance Verification Using </a:t>
            </a:r>
            <a:r>
              <a:rPr lang="en-US" sz="2800" dirty="0" err="1"/>
              <a:t>SystemC</a:t>
            </a:r>
            <a:r>
              <a:rPr lang="en-US" sz="2800" dirty="0"/>
              <a:t> with </a:t>
            </a:r>
            <a:r>
              <a:rPr lang="en-US" sz="2800" dirty="0" err="1"/>
              <a:t>MatchLib</a:t>
            </a:r>
            <a:r>
              <a:rPr lang="en-US" sz="2800" dirty="0"/>
              <a:t> and Catapult HLS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4608903" y="3886200"/>
            <a:ext cx="707629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0947" rIns="0" bIns="60947"/>
          <a:lstStyle/>
          <a:p>
            <a:pPr>
              <a:spcBef>
                <a:spcPct val="30000"/>
              </a:spcBef>
              <a:buClr>
                <a:srgbClr val="428C8A"/>
              </a:buClr>
              <a:buSzPct val="105000"/>
              <a:tabLst>
                <a:tab pos="5180477" algn="l"/>
              </a:tabLst>
            </a:pPr>
            <a:r>
              <a:rPr lang="en-US" sz="1800" dirty="0">
                <a:solidFill>
                  <a:schemeClr val="tx2"/>
                </a:solidFill>
              </a:rPr>
              <a:t>May 2020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-7316788" y="6309181"/>
            <a:ext cx="721172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7160" anchor="b">
            <a:spAutoFit/>
          </a:bodyPr>
          <a:lstStyle/>
          <a:p>
            <a:pPr eaLnBrk="0" hangingPunct="0"/>
            <a:r>
              <a:rPr lang="en-US" sz="800" i="1" dirty="0"/>
              <a:t>Source:  Notes are in Tahoma, regular, 8 point, italic, flush left, vertically aligned from the bottom of text box.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MatchLib</a:t>
            </a:r>
            <a:r>
              <a:rPr lang="en-US" sz="2800" dirty="0"/>
              <a:t> + </a:t>
            </a:r>
            <a:r>
              <a:rPr lang="en-US" sz="2800" dirty="0" err="1"/>
              <a:t>SystemC</a:t>
            </a:r>
            <a:r>
              <a:rPr lang="en-US" sz="2800" dirty="0"/>
              <a:t> HLS Addresses Complexity / Risk </a:t>
            </a:r>
            <a:br>
              <a:rPr lang="en-US" sz="2800" dirty="0"/>
            </a:br>
            <a:r>
              <a:rPr lang="en-US" sz="2800" dirty="0"/>
              <a:t>in Modern Designs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DAA8BB7-AD0A-BD44-A33B-F7347C716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5A19FE-91AB-2847-BED8-8E1DA2087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9984B914-6207-B84E-B09C-8B48A328BCD3}"/>
              </a:ext>
            </a:extLst>
          </p:cNvPr>
          <p:cNvSpPr txBox="1">
            <a:spLocks/>
          </p:cNvSpPr>
          <p:nvPr/>
        </p:nvSpPr>
        <p:spPr bwMode="auto">
          <a:xfrm>
            <a:off x="1" y="1213104"/>
            <a:ext cx="12188824" cy="503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9468" tIns="60947" rIns="609468" bIns="60947" numCol="1" anchor="t" anchorCtr="0" compatLnSpc="1">
            <a:prstTxWarp prst="textNoShape">
              <a:avLst/>
            </a:prstTxWarp>
          </a:bodyPr>
          <a:lstStyle>
            <a:lvl1pPr marL="347472" indent="-347472" algn="l" rtl="0" eaLnBrk="1" fontAlgn="base" hangingPunct="1">
              <a:spcBef>
                <a:spcPts val="850"/>
              </a:spcBef>
              <a:spcAft>
                <a:spcPct val="0"/>
              </a:spcAft>
              <a:buClr>
                <a:srgbClr val="3769AC"/>
              </a:buClr>
              <a:buSzPct val="80000"/>
              <a:buFont typeface="Wingdings" pitchFamily="-112" charset="2"/>
              <a:buChar char="n"/>
              <a:defRPr sz="2800">
                <a:solidFill>
                  <a:schemeClr val="tx2"/>
                </a:solidFill>
                <a:latin typeface="+mn-lt"/>
                <a:ea typeface="ＭＳ Ｐゴシック" pitchFamily="-112" charset="-128"/>
                <a:cs typeface="+mn-cs"/>
              </a:defRPr>
            </a:lvl1pPr>
            <a:lvl2pPr marL="800100" indent="-42068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—"/>
              <a:defRPr sz="24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2pPr>
            <a:lvl3pPr marL="1089025" indent="-23018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3pPr>
            <a:lvl4pPr marL="1373188" indent="-21272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–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 marL="1597025" indent="-15398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800" baseline="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5pPr>
            <a:lvl6pPr marL="3352073" indent="-30473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21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6pPr>
            <a:lvl7pPr marL="3961541" indent="-30473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21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7pPr>
            <a:lvl8pPr marL="4571009" indent="-30473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21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8pPr>
            <a:lvl9pPr marL="5180477" indent="-30473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21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9pPr>
          </a:lstStyle>
          <a:p>
            <a:r>
              <a:rPr lang="en-US" sz="2400" kern="0" dirty="0"/>
              <a:t>Evaluating and verifying memory/interconnect architecture at RTL level is often not feasible:</a:t>
            </a:r>
          </a:p>
          <a:p>
            <a:pPr lvl="1"/>
            <a:r>
              <a:rPr lang="en-US" sz="2000" kern="0" dirty="0"/>
              <a:t>Too late in design cycle.</a:t>
            </a:r>
          </a:p>
          <a:p>
            <a:pPr lvl="1"/>
            <a:r>
              <a:rPr lang="en-US" sz="2000" kern="0" dirty="0"/>
              <a:t>Too much work to evaluate multiple candidate architectures.</a:t>
            </a:r>
            <a:br>
              <a:rPr lang="en-US" sz="2000" kern="0" dirty="0"/>
            </a:br>
            <a:endParaRPr lang="en-US" sz="2400" kern="0" dirty="0"/>
          </a:p>
          <a:p>
            <a:r>
              <a:rPr lang="en-US" sz="2400" kern="0" dirty="0"/>
              <a:t>The most difficult/costly HW (&amp; HW/SW) problems are found during system integration. </a:t>
            </a:r>
          </a:p>
          <a:p>
            <a:pPr lvl="1"/>
            <a:r>
              <a:rPr lang="en-US" sz="2000" kern="0" dirty="0"/>
              <a:t>If integration first occurs in RTL, it is very late and problems are very costly.</a:t>
            </a:r>
          </a:p>
          <a:p>
            <a:pPr lvl="1"/>
            <a:r>
              <a:rPr lang="en-US" sz="2000" kern="0" dirty="0" err="1"/>
              <a:t>MatchLib</a:t>
            </a:r>
            <a:r>
              <a:rPr lang="en-US" sz="2000" kern="0" dirty="0"/>
              <a:t> + </a:t>
            </a:r>
            <a:r>
              <a:rPr lang="en-US" sz="2000" kern="0" dirty="0" err="1"/>
              <a:t>SystemC</a:t>
            </a:r>
            <a:r>
              <a:rPr lang="en-US" sz="2000" kern="0" dirty="0"/>
              <a:t> HLS lets integration occur early when fixing problems is much cheaper. 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014171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Simple Example: AXI4 DMA using </a:t>
            </a:r>
            <a:r>
              <a:rPr lang="en-US" sz="3200" dirty="0" err="1"/>
              <a:t>MatchLib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646612" y="1676400"/>
            <a:ext cx="2923201" cy="251608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89412" y="1830290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>
            <a:off x="4189412" y="2058890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646612" y="16764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clk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54344" y="1862794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rst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81680" y="3275354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H="1">
            <a:off x="4181679" y="3453020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646612" y="3182212"/>
            <a:ext cx="98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r_slave0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2620" y="3946894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614849" y="3773390"/>
            <a:ext cx="11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dma_done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89685" y="2750470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>
          <a:xfrm flipH="1">
            <a:off x="4189684" y="2928136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654344" y="2551213"/>
            <a:ext cx="98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w_slave0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189412" y="2551213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>
            <a:off x="7640109" y="3275354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flipH="1">
            <a:off x="7640108" y="3453020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>
            <a:off x="7648114" y="2750470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flipH="1">
            <a:off x="7648113" y="2928136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>
          <a:xfrm>
            <a:off x="7647841" y="2551213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505114" y="2551213"/>
            <a:ext cx="106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w_master0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5114" y="3145243"/>
            <a:ext cx="106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r_master0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56187" y="2869479"/>
            <a:ext cx="104996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Control </a:t>
            </a:r>
            <a:r>
              <a:rPr lang="en-US" sz="1200" dirty="0" err="1"/>
              <a:t>Regs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601817" y="1670091"/>
            <a:ext cx="2923201" cy="25160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144617" y="1823981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>
          <a:xfrm>
            <a:off x="8144617" y="2052581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8601817" y="167009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clk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8609549" y="185648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rst</a:t>
            </a:r>
            <a:endParaRPr lang="en-US" sz="1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136885" y="3269045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>
          <a:xfrm flipH="1">
            <a:off x="8136884" y="3446711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8601817" y="3175903"/>
            <a:ext cx="98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r_slave0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144890" y="2744161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/>
          <p:nvPr/>
        </p:nvCxnSpPr>
        <p:spPr>
          <a:xfrm flipH="1">
            <a:off x="8144889" y="2921827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8609549" y="2544904"/>
            <a:ext cx="982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w_slave0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144617" y="2544904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735743" y="1670091"/>
            <a:ext cx="2923201" cy="25160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78543" y="1823981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62"/>
          <p:cNvCxnSpPr/>
          <p:nvPr/>
        </p:nvCxnSpPr>
        <p:spPr>
          <a:xfrm>
            <a:off x="278543" y="2052581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735743" y="1670092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clk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743475" y="185648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rst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729240" y="3269045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>
            <a:off x="3729239" y="3446711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3737245" y="2744161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>
          <a:xfrm flipH="1">
            <a:off x="3737244" y="2921827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>
          <a:xfrm>
            <a:off x="3736972" y="2544904"/>
            <a:ext cx="40937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2594245" y="2544904"/>
            <a:ext cx="1066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w_master0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594245" y="3138934"/>
            <a:ext cx="106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r_master0</a:t>
            </a:r>
          </a:p>
        </p:txBody>
      </p:sp>
      <p:sp>
        <p:nvSpPr>
          <p:cNvPr id="83" name="Curved Down Arrow 82"/>
          <p:cNvSpPr/>
          <p:nvPr/>
        </p:nvSpPr>
        <p:spPr>
          <a:xfrm>
            <a:off x="1928742" y="2428127"/>
            <a:ext cx="533400" cy="288377"/>
          </a:xfrm>
          <a:prstGeom prst="curved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3729239" y="3958767"/>
            <a:ext cx="40938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590650" y="3732964"/>
            <a:ext cx="1177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dma_done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5680000" y="1680886"/>
            <a:ext cx="71045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DMA</a:t>
            </a:r>
          </a:p>
        </p:txBody>
      </p:sp>
      <p:sp>
        <p:nvSpPr>
          <p:cNvPr id="88" name="Curved Down Arrow 87"/>
          <p:cNvSpPr/>
          <p:nvPr/>
        </p:nvSpPr>
        <p:spPr>
          <a:xfrm>
            <a:off x="5901418" y="2428127"/>
            <a:ext cx="533400" cy="288377"/>
          </a:xfrm>
          <a:prstGeom prst="curved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50499" y="1625050"/>
            <a:ext cx="16898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CPU Stimulus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676924" y="1640256"/>
            <a:ext cx="694421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02" y="4299459"/>
            <a:ext cx="3046108" cy="1809342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9684723" y="4751154"/>
            <a:ext cx="339071" cy="30352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048332" y="4727526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 top level of design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00158081-EBCB-5347-B8BD-E56D687A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720C2A85-240F-B148-A6A8-ADBD62137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94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56" y="1320465"/>
            <a:ext cx="3835476" cy="5157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DMA performs a memory copy using AXI4 bursts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1233" y="3694639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This IO is in parallel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9412" y="4572000"/>
            <a:ext cx="22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This IO is in parallel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>
            <a:off x="6403433" y="3879305"/>
            <a:ext cx="1447800" cy="1538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H="1">
            <a:off x="6403432" y="4033936"/>
            <a:ext cx="14478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>
            <a:off x="6551612" y="4674261"/>
            <a:ext cx="14478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H="1">
            <a:off x="6551612" y="4876800"/>
            <a:ext cx="1447800" cy="16679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627812" y="2153430"/>
            <a:ext cx="4295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only clock/wait is for reset state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189523" y="2427523"/>
            <a:ext cx="14478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851232" y="4131459"/>
            <a:ext cx="433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Main compute loop gets pipelined in HLS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780212" y="4316125"/>
            <a:ext cx="1071020" cy="897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03257" y="3200400"/>
            <a:ext cx="3312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Entire AXI4 DMA C++ is 170 lines</a:t>
            </a:r>
          </a:p>
          <a:p>
            <a:r>
              <a:rPr lang="en-US" sz="1600" dirty="0"/>
              <a:t>RTL after HLS is 6000 lines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xmlns="" id="{964A1ABD-8658-DD49-B1FD-0D085A1C6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1B852760-D1E5-E645-AF91-8EED2D98B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01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AXI4 DMA Waveforms Before HLS (</a:t>
            </a:r>
            <a:r>
              <a:rPr lang="en-US" sz="2800" u="sng" dirty="0" err="1"/>
              <a:t>SystemC</a:t>
            </a:r>
            <a:r>
              <a:rPr lang="en-US" sz="2800" u="sng" dirty="0"/>
              <a:t> simulation</a:t>
            </a:r>
            <a:r>
              <a:rPr lang="en-US" sz="2800" dirty="0"/>
              <a:t>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1D46A733-2681-1743-800F-8FCF445B1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5273610-CD23-7448-8730-8E820CDA93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8BBF981-F26B-EB4A-BA49-60A2E0B2A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2" y="1371600"/>
            <a:ext cx="11163300" cy="2600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1612" y="4109149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 and write burst streams are concurrent.</a:t>
            </a:r>
          </a:p>
          <a:p>
            <a:r>
              <a:rPr lang="en-US" sz="2000" dirty="0"/>
              <a:t>R/W bus utilization is 100%</a:t>
            </a:r>
          </a:p>
          <a:p>
            <a:r>
              <a:rPr lang="en-US" sz="2000" dirty="0"/>
              <a:t>(1 read and 1 write beat per clock cycle)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230" y="4080735"/>
            <a:ext cx="5157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     Automatic AXI4 last bit generation</a:t>
            </a:r>
          </a:p>
          <a:p>
            <a:r>
              <a:rPr lang="en-US" sz="2000" dirty="0"/>
              <a:t>Automatic AXI4 burst address segmentation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84212" y="2701112"/>
            <a:ext cx="2295687" cy="1733566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36812" y="3733800"/>
            <a:ext cx="457200" cy="34693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>
          <a:xfrm flipH="1" flipV="1">
            <a:off x="6094412" y="2057400"/>
            <a:ext cx="533400" cy="21336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6207521" y="3550180"/>
            <a:ext cx="266700" cy="106680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3503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AXI4 DMA Waveforms After Catapult HLS (</a:t>
            </a:r>
            <a:r>
              <a:rPr lang="en-US" sz="2800" u="sng" dirty="0"/>
              <a:t>Verilog </a:t>
            </a:r>
            <a:r>
              <a:rPr lang="en-US" sz="2800" u="sng" dirty="0" err="1"/>
              <a:t>Sim</a:t>
            </a:r>
            <a:r>
              <a:rPr lang="en-US" sz="28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2" y="1295400"/>
            <a:ext cx="11811000" cy="2886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1612" y="4353296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RTL waveforms are almost the same as </a:t>
            </a:r>
            <a:r>
              <a:rPr lang="en-US" sz="2000" dirty="0" err="1"/>
              <a:t>SystemC</a:t>
            </a:r>
            <a:r>
              <a:rPr lang="en-US" sz="2000" dirty="0"/>
              <a:t> waveforms:</a:t>
            </a:r>
          </a:p>
          <a:p>
            <a:r>
              <a:rPr lang="en-US" sz="2000" dirty="0"/>
              <a:t>  - Throughput is same</a:t>
            </a:r>
          </a:p>
          <a:p>
            <a:r>
              <a:rPr lang="en-US" sz="2000" dirty="0"/>
              <a:t>  - Bus utilization is the same</a:t>
            </a:r>
          </a:p>
          <a:p>
            <a:r>
              <a:rPr lang="en-US" sz="2000" dirty="0"/>
              <a:t>  - HLS may have added pipeline stages (under user control)</a:t>
            </a:r>
          </a:p>
          <a:p>
            <a:r>
              <a:rPr lang="en-US" sz="2000" dirty="0"/>
              <a:t>  - HLS may have increased latency (under user control)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9712" y="2209800"/>
            <a:ext cx="2781300" cy="216696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 flipV="1">
            <a:off x="2779712" y="3276845"/>
            <a:ext cx="2933700" cy="109991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7AC00658-5275-0641-8E3F-1EF45C95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4BFB3564-94CB-CD48-BD55-2C83E6F94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26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135600" y="1351652"/>
            <a:ext cx="1750012" cy="22872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22612" y="1512085"/>
            <a:ext cx="5410200" cy="23622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rgbClr val="FFFFFF"/>
              </a:solidFill>
              <a:latin typeface="Tahoma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Larger Example: AXI4 Bus Fabric using </a:t>
            </a:r>
            <a:r>
              <a:rPr lang="en-US" sz="3200" dirty="0" err="1"/>
              <a:t>MatchLib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453198" y="2438151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65812" y="2045484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42212" y="2807485"/>
            <a:ext cx="6434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</a:t>
            </a:r>
          </a:p>
          <a:p>
            <a:r>
              <a:rPr lang="en-US" sz="1200" dirty="0"/>
              <a:t>Arbiter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42212" y="2045484"/>
            <a:ext cx="6434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</a:t>
            </a:r>
          </a:p>
          <a:p>
            <a:r>
              <a:rPr lang="en-US" sz="1200" dirty="0"/>
              <a:t>Arbiter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01782" y="2137816"/>
            <a:ext cx="58381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DMA0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01782" y="2899816"/>
            <a:ext cx="58381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DMA1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65811" y="2807484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61012" y="2276315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>
            <a:off x="5561011" y="3038315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>
            <a:off x="7123737" y="2276315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7123111" y="2350647"/>
            <a:ext cx="342901" cy="5491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7138159" y="3038315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 flipV="1">
            <a:off x="7123111" y="2351575"/>
            <a:ext cx="334896" cy="5482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 flipV="1">
            <a:off x="4597767" y="2350648"/>
            <a:ext cx="201245" cy="15650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>
          <a:xfrm>
            <a:off x="4611052" y="2747234"/>
            <a:ext cx="187960" cy="1525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3148399" y="2655085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>
            <a:off x="8185658" y="2267492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>
          <a:xfrm>
            <a:off x="8185658" y="3038315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977760" y="1502045"/>
            <a:ext cx="147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AXI4 Fabric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81046" y="2128992"/>
            <a:ext cx="5757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RAM0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609012" y="2265711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8981046" y="2897859"/>
            <a:ext cx="5757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RAM1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609012" y="3034578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2210790" y="2516585"/>
            <a:ext cx="46358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CPU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741612" y="2655085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82" y="4055152"/>
            <a:ext cx="3343277" cy="2239218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10111834" y="4143847"/>
            <a:ext cx="183909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Blue boxes are </a:t>
            </a:r>
            <a:r>
              <a:rPr lang="en-US" sz="1200" dirty="0" err="1"/>
              <a:t>MatchLib</a:t>
            </a:r>
            <a:endParaRPr lang="en-US" sz="1200" dirty="0"/>
          </a:p>
          <a:p>
            <a:r>
              <a:rPr lang="en-US" sz="1200" dirty="0"/>
              <a:t>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4658" y="1549415"/>
            <a:ext cx="1342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Address Map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383515" y="2020375"/>
            <a:ext cx="119285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0599067" y="202037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0x00000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599066" y="2298382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0x7FFFF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0377101" y="2623742"/>
            <a:ext cx="119285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tailEnd type="non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0599066" y="2693185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0x80000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586242" y="2970184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0x8FFFF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0383515" y="3292466"/>
            <a:ext cx="119285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ash"/>
            <a:tailEnd type="none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10104307" y="4902634"/>
            <a:ext cx="339071" cy="30352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467916" y="4879006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 top level of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04307" y="5423364"/>
            <a:ext cx="1519968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DMA0 and DMA1</a:t>
            </a:r>
          </a:p>
          <a:p>
            <a:r>
              <a:rPr lang="en-US" sz="1100" dirty="0"/>
              <a:t>are two instances</a:t>
            </a:r>
          </a:p>
          <a:p>
            <a:r>
              <a:rPr lang="en-US" sz="1100" dirty="0"/>
              <a:t>of DMA shown earlier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ED4B947C-2817-8F46-AC10-57818747F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42CB164D-9850-AE4E-BDBC-E99E6B950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76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17812" y="1752600"/>
            <a:ext cx="5410200" cy="2362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AXI4 Bus Fabric using </a:t>
            </a:r>
            <a:r>
              <a:rPr lang="en-US" sz="3200" dirty="0" err="1"/>
              <a:t>MatchLib</a:t>
            </a:r>
            <a:r>
              <a:rPr lang="en-US" sz="3200" dirty="0"/>
              <a:t> – Test #0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8398" y="2678666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61012" y="2285999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37412" y="3048000"/>
            <a:ext cx="6434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</a:t>
            </a:r>
          </a:p>
          <a:p>
            <a:r>
              <a:rPr lang="en-US" sz="1200" dirty="0"/>
              <a:t>Arbiter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7412" y="2285999"/>
            <a:ext cx="6434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</a:t>
            </a:r>
          </a:p>
          <a:p>
            <a:r>
              <a:rPr lang="en-US" sz="1200" dirty="0"/>
              <a:t>Arbiter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96982" y="2378331"/>
            <a:ext cx="58381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DMA0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96982" y="3140331"/>
            <a:ext cx="58381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DMA1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61011" y="3047999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56212" y="2516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>
            <a:off x="5256211" y="3278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>
            <a:off x="6818937" y="2516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6818311" y="2591162"/>
            <a:ext cx="342901" cy="5491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6833359" y="3278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 flipV="1">
            <a:off x="6818311" y="2592090"/>
            <a:ext cx="334896" cy="5482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 flipV="1">
            <a:off x="4292967" y="2591163"/>
            <a:ext cx="201245" cy="15650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>
          <a:xfrm>
            <a:off x="4306252" y="2987749"/>
            <a:ext cx="187960" cy="1525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2843599" y="289560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>
            <a:off x="7880858" y="2508007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>
          <a:xfrm>
            <a:off x="7880858" y="3278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672960" y="1742560"/>
            <a:ext cx="147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AXI4 Fabric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246" y="2369507"/>
            <a:ext cx="5757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RAM0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304212" y="2506226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8676246" y="3138374"/>
            <a:ext cx="5757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RAM1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304212" y="3275093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905990" y="2757100"/>
            <a:ext cx="46358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CPU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436812" y="289560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5256211" y="2399186"/>
            <a:ext cx="3352800" cy="0"/>
          </a:xfrm>
          <a:prstGeom prst="straightConnector1">
            <a:avLst/>
          </a:prstGeom>
          <a:ln>
            <a:solidFill>
              <a:schemeClr val="accent1">
                <a:alpha val="52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56211" y="2627786"/>
            <a:ext cx="3352800" cy="0"/>
          </a:xfrm>
          <a:prstGeom prst="straightConnector1">
            <a:avLst/>
          </a:prstGeom>
          <a:ln>
            <a:solidFill>
              <a:schemeClr val="accent1">
                <a:alpha val="52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56211" y="3153614"/>
            <a:ext cx="3352800" cy="0"/>
          </a:xfrm>
          <a:prstGeom prst="straightConnector1">
            <a:avLst/>
          </a:prstGeom>
          <a:ln>
            <a:solidFill>
              <a:schemeClr val="accent1">
                <a:alpha val="52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256211" y="3382214"/>
            <a:ext cx="3352800" cy="0"/>
          </a:xfrm>
          <a:prstGeom prst="straightConnector1">
            <a:avLst/>
          </a:prstGeom>
          <a:ln>
            <a:solidFill>
              <a:schemeClr val="accent1">
                <a:alpha val="52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0514" y="4605530"/>
            <a:ext cx="4627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#0: Concurrently,</a:t>
            </a:r>
          </a:p>
          <a:p>
            <a:r>
              <a:rPr lang="en-US" sz="2000" dirty="0"/>
              <a:t>DMA0 reads/writes 320 beats to RAM0 </a:t>
            </a:r>
          </a:p>
          <a:p>
            <a:r>
              <a:rPr lang="en-US" sz="2000" dirty="0"/>
              <a:t>DMA1 reads/writes 320 beats to RAM1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29158" y="2545958"/>
            <a:ext cx="14141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RAM0 and RAM1</a:t>
            </a:r>
          </a:p>
          <a:p>
            <a:r>
              <a:rPr lang="en-US" sz="1100" dirty="0"/>
              <a:t>each have one read</a:t>
            </a:r>
          </a:p>
          <a:p>
            <a:r>
              <a:rPr lang="en-US" sz="1100" dirty="0"/>
              <a:t>and one write port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44BC335-EC3A-B446-9EEF-96C2330F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1C1A604F-FC0F-AA44-86E8-AD9B7E743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74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AXI4 Bus Fabric Test #0 simulation logs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812" y="1447800"/>
            <a:ext cx="555472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HLS 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simulation)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s top Stimulus started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ns top Running FABRIC_TEST # :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44 ns top.ram0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44 ns top.ram0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49 ns top.ram1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49 ns top.ram1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304 ns top.ram0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309 ns top.ram1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311 ns top.ram0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316 ns top.ram1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385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dma_done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detected. 1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385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46 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385 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385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beats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320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385 ns top elapsed time: 339 ns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385 ns top beat rate: 1059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385 ns top clock period: 1 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425 ns top finished checking memory contents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4412" y="1447800"/>
            <a:ext cx="576952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HLS (Verilog RTL simulation)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0 s top Stimulus started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6 ns top Running FABRIC_TEST # :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55 ns top/ram0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60 ns top/ram1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68 ns top/ram0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70 ns top/ram1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340 ns top/ram0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342 ns top/ram1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343 ns top/ram0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345 ns top/ram1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414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dma_done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detected. 1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414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55 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414 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414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beats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320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414 ns top elapsed time: 359 ns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414 ns top beat rate: 1122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414 ns top clock period: 1 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454 ns top finished checking memory 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7812" y="5622590"/>
            <a:ext cx="6975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Before and after HLS we get nearly one beat per clock cycle</a:t>
            </a:r>
          </a:p>
          <a:p>
            <a:r>
              <a:rPr lang="en-US" sz="2000" dirty="0"/>
              <a:t>(this converges closer to one as length of burst increases)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70EFFE35-6A2C-F141-B012-AAC8475F0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4746DE3-2AD0-E64C-9A48-197F4613F1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0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AXI4 Fabric Waveforms Before Catapult HLS–Test #0 (</a:t>
            </a:r>
            <a:r>
              <a:rPr lang="en-US" sz="2400" u="sng" dirty="0" err="1"/>
              <a:t>SystemC</a:t>
            </a:r>
            <a:r>
              <a:rPr lang="en-US" sz="24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1236769"/>
            <a:ext cx="10911058" cy="5257800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noFill/>
            <a:prstDash val="solid"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60512" y="1630710"/>
            <a:ext cx="90678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0512" y="2743200"/>
            <a:ext cx="90678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60512" y="4394366"/>
            <a:ext cx="90678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60512" y="5715000"/>
            <a:ext cx="90678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44D22B4-9AE0-7F42-B012-E5B469838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B1E27265-F63B-4747-A114-88732F63B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614543" y="1500612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Master0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Read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07363" y="2617228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Master1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Read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07363" y="4268394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Master0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Write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14543" y="5652014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Master1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Write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5696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AXI4 Fabric Waveforms After Catapult HLS – Test #0 (</a:t>
            </a:r>
            <a:r>
              <a:rPr lang="en-US" sz="2400" u="sng" dirty="0"/>
              <a:t>Verilog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295400"/>
            <a:ext cx="9286875" cy="54651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631949" y="1981200"/>
            <a:ext cx="90678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1949" y="2799430"/>
            <a:ext cx="90678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9402" y="4066696"/>
            <a:ext cx="90678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1949" y="4884926"/>
            <a:ext cx="90678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212" y="2203135"/>
            <a:ext cx="957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Throughput </a:t>
            </a:r>
          </a:p>
          <a:p>
            <a:r>
              <a:rPr lang="en-US" sz="1100" dirty="0"/>
              <a:t>In RTL</a:t>
            </a:r>
          </a:p>
          <a:p>
            <a:r>
              <a:rPr lang="en-US" sz="1100" dirty="0"/>
              <a:t>Matches</a:t>
            </a:r>
          </a:p>
          <a:p>
            <a:r>
              <a:rPr lang="en-US" sz="1100" dirty="0" err="1"/>
              <a:t>SystemC</a:t>
            </a:r>
            <a:endParaRPr lang="en-US" sz="11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0EB4A14-9B92-BD41-B7E5-17DE7102C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8807952-8322-054C-B87A-DEBCBC475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593823" y="1805955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Master0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Read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86643" y="3116171"/>
            <a:ext cx="843490" cy="350490"/>
          </a:xfrm>
          <a:prstGeom prst="wedgeRectCallout">
            <a:avLst>
              <a:gd name="adj1" fmla="val 67975"/>
              <a:gd name="adj2" fmla="val -92196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Master0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Write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593823" y="4786035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Master1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Write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586643" y="4036795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Master1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Read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41120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  <a:p>
            <a:r>
              <a:rPr lang="en-US" dirty="0" err="1"/>
              <a:t>MatchLib</a:t>
            </a:r>
            <a:r>
              <a:rPr lang="en-US" dirty="0"/>
              <a:t> introduction</a:t>
            </a:r>
          </a:p>
          <a:p>
            <a:r>
              <a:rPr lang="en-US" dirty="0"/>
              <a:t>Why use it? </a:t>
            </a:r>
          </a:p>
          <a:p>
            <a:r>
              <a:rPr lang="en-US" dirty="0"/>
              <a:t>Walk through a simple example and look at HLS results</a:t>
            </a:r>
          </a:p>
          <a:p>
            <a:r>
              <a:rPr lang="en-US" dirty="0"/>
              <a:t>Walk through a larger example</a:t>
            </a:r>
          </a:p>
          <a:p>
            <a:r>
              <a:rPr lang="en-US" dirty="0"/>
              <a:t>Q &amp; 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0BC339-D133-F54F-9720-E82DD237D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6CCE2FB-4780-6742-A8A2-8DC604BA2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82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17812" y="1752600"/>
            <a:ext cx="5410200" cy="2362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AXI4 Bus Fabric using </a:t>
            </a:r>
            <a:r>
              <a:rPr lang="en-US" sz="3200" dirty="0" err="1"/>
              <a:t>MatchLib</a:t>
            </a:r>
            <a:r>
              <a:rPr lang="en-US" sz="3200" dirty="0"/>
              <a:t> – Test #1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48398" y="2678666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61012" y="2285999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37412" y="3048000"/>
            <a:ext cx="6434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</a:t>
            </a:r>
          </a:p>
          <a:p>
            <a:r>
              <a:rPr lang="en-US" sz="1200" dirty="0"/>
              <a:t>Arbiter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37412" y="2285999"/>
            <a:ext cx="6434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</a:t>
            </a:r>
          </a:p>
          <a:p>
            <a:r>
              <a:rPr lang="en-US" sz="1200" dirty="0"/>
              <a:t>Arbiter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96982" y="2378331"/>
            <a:ext cx="58381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DMA0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96982" y="3140331"/>
            <a:ext cx="58381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DMA1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61011" y="3047999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56212" y="2516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>
            <a:off x="5256211" y="3278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>
            <a:off x="6818937" y="2516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6818311" y="2591162"/>
            <a:ext cx="342901" cy="5491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6833359" y="3278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 flipV="1">
            <a:off x="6818311" y="2592090"/>
            <a:ext cx="334896" cy="5482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 flipV="1">
            <a:off x="4292967" y="2591163"/>
            <a:ext cx="201245" cy="15650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>
          <a:xfrm>
            <a:off x="4306252" y="2987749"/>
            <a:ext cx="187960" cy="1525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2843599" y="289560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>
            <a:off x="7880858" y="2508007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>
          <a:xfrm>
            <a:off x="7880858" y="32788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672960" y="1742560"/>
            <a:ext cx="147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AXI4 Fabric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76246" y="2369507"/>
            <a:ext cx="5757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RAM0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304212" y="2506226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8676246" y="3138374"/>
            <a:ext cx="5757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RAM1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304212" y="3275093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905990" y="2757100"/>
            <a:ext cx="46358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CPU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436812" y="289560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5256211" y="2399186"/>
            <a:ext cx="3352800" cy="0"/>
          </a:xfrm>
          <a:prstGeom prst="straightConnector1">
            <a:avLst/>
          </a:prstGeom>
          <a:ln>
            <a:solidFill>
              <a:schemeClr val="accent1">
                <a:alpha val="52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256211" y="2627786"/>
            <a:ext cx="3352800" cy="0"/>
          </a:xfrm>
          <a:prstGeom prst="straightConnector1">
            <a:avLst/>
          </a:prstGeom>
          <a:ln>
            <a:solidFill>
              <a:schemeClr val="accent1">
                <a:alpha val="52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256211" y="3415373"/>
            <a:ext cx="3352800" cy="0"/>
          </a:xfrm>
          <a:prstGeom prst="straightConnector1">
            <a:avLst/>
          </a:prstGeom>
          <a:ln>
            <a:solidFill>
              <a:schemeClr val="accent1">
                <a:alpha val="52000"/>
              </a:scheme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351977" y="2762516"/>
            <a:ext cx="3238717" cy="411420"/>
          </a:xfrm>
          <a:prstGeom prst="straightConnector1">
            <a:avLst/>
          </a:prstGeom>
          <a:ln>
            <a:solidFill>
              <a:srgbClr val="FF0000">
                <a:alpha val="52000"/>
              </a:srgbClr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0514" y="4605530"/>
            <a:ext cx="6364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#1: Concurrently,</a:t>
            </a:r>
          </a:p>
          <a:p>
            <a:r>
              <a:rPr lang="en-US" sz="2000" dirty="0"/>
              <a:t>DMA0 reads/writes 320 beats to RAM0 </a:t>
            </a:r>
          </a:p>
          <a:p>
            <a:r>
              <a:rPr lang="en-US" sz="2000" dirty="0"/>
              <a:t>DMA1 reads 320 beats from RAM1 and writes to RAM0</a:t>
            </a:r>
          </a:p>
          <a:p>
            <a:r>
              <a:rPr lang="en-US" sz="2000" dirty="0">
                <a:solidFill>
                  <a:srgbClr val="C00000"/>
                </a:solidFill>
              </a:rPr>
              <a:t>Note contention on RAM0 writes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629158" y="2545958"/>
            <a:ext cx="141417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RAM0 and RAM1</a:t>
            </a:r>
          </a:p>
          <a:p>
            <a:r>
              <a:rPr lang="en-US" sz="1100" dirty="0"/>
              <a:t>each have one read</a:t>
            </a:r>
          </a:p>
          <a:p>
            <a:r>
              <a:rPr lang="en-US" sz="1100" dirty="0"/>
              <a:t>and one write port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3BFCFF9-A3F9-5F44-A852-416DE9E15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FD8E6FF-D05D-D84A-AE67-C22A0DF36A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62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AXI4 Bus Fabric Test #1 simulation logs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812" y="1447800"/>
            <a:ext cx="555472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 HLS (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simulation)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s top Stimulus started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ns top Running FABRIC_TEST # :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44 ns top.ram0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44 ns top.ram0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49 ns top.ram1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304 ns top.ram0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308 ns top.ram0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000006000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560 ns top.ram1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566 ns top.ram0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632 ns top.ram0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000006800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701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dma_done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detected. 1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701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46 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701 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701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beats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320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701 ns top elapsed time: 655 ns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701 ns top beat rate: 2047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701 ns top clock period: 1 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741 ns top finished checking memory contents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94412" y="1447800"/>
            <a:ext cx="576952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HLS (Verilog RTL simulation)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0 s top Stimulus started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6 ns top Running FABRIC_TEST # :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55 ns top/ram0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68 ns top/ram0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70 ns top/ram1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335 ns top/ram0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000006000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0ff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343 ns top/ram0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598 ns top/ram1 ram read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000000800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598 ns top/ram0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000002800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670 ns top/ram0 ram write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000006800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03f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736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dma_done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detected. 1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736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55 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736 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736 ns top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beats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 320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736 ns top elapsed time: 681 ns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736 ns top beat rate: 2128 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736 ns top clock period: 1 ns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776 ns top finished checking memory 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780" y="5730715"/>
            <a:ext cx="11239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Two concurrent burst writes to RAM0 cause per-DMA burst beat rate to be above two clock cycles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6A8F7501-E381-2E46-8C0F-13E1707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FFB119F-2F9A-0C4B-957A-4E14F416A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44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AXI4 Fabric Waveforms Before Catapult HLS –Test#1 (</a:t>
            </a:r>
            <a:r>
              <a:rPr lang="en-US" sz="2400" u="sng" dirty="0" err="1"/>
              <a:t>SystemC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" y="1366837"/>
            <a:ext cx="11734800" cy="412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612" y="5673017"/>
            <a:ext cx="7314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w_master0 fully utilized over 700 ns due to write contention</a:t>
            </a:r>
          </a:p>
          <a:p>
            <a:r>
              <a:rPr lang="en-US" sz="2000" dirty="0"/>
              <a:t>r_master0 and r_master1 underutilized due to write contention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313612" y="1219200"/>
            <a:ext cx="0" cy="44196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9" name="Straight Connector 8"/>
          <p:cNvCxnSpPr/>
          <p:nvPr/>
        </p:nvCxnSpPr>
        <p:spPr>
          <a:xfrm>
            <a:off x="9904412" y="1219200"/>
            <a:ext cx="0" cy="44196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>
            <a:off x="10666412" y="1219200"/>
            <a:ext cx="0" cy="44196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>
            <a:off x="11276012" y="1219200"/>
            <a:ext cx="0" cy="44196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408507" y="5434176"/>
            <a:ext cx="1853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 beats from r_master0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2195" y="5451237"/>
            <a:ext cx="1853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256 beats from r_master1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28654" y="5497896"/>
            <a:ext cx="78739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64 beats</a:t>
            </a:r>
          </a:p>
          <a:p>
            <a:r>
              <a:rPr lang="en-US" sz="1050" dirty="0"/>
              <a:t>from</a:t>
            </a:r>
          </a:p>
          <a:p>
            <a:r>
              <a:rPr lang="en-US" sz="1050" dirty="0"/>
              <a:t>r_master0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2333" y="5497895"/>
            <a:ext cx="78739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64 beats</a:t>
            </a:r>
          </a:p>
          <a:p>
            <a:r>
              <a:rPr lang="en-US" sz="1050" dirty="0"/>
              <a:t>from</a:t>
            </a:r>
          </a:p>
          <a:p>
            <a:r>
              <a:rPr lang="en-US" sz="1050" dirty="0"/>
              <a:t>r_master1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1768" y="4724400"/>
            <a:ext cx="4058644" cy="1100164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V="1">
            <a:off x="7633170" y="5643369"/>
            <a:ext cx="2271242" cy="48799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>
          <a:xfrm flipH="1" flipV="1">
            <a:off x="7313612" y="5673017"/>
            <a:ext cx="329290" cy="458344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>
          <a:xfrm>
            <a:off x="1674812" y="1828800"/>
            <a:ext cx="100584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74812" y="3052082"/>
            <a:ext cx="100584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4812" y="4549477"/>
            <a:ext cx="10058400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65453209-E5CF-154D-844F-FEC735EB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8FE0D23C-FFA9-334D-A28C-8F9324083A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684430" y="1751283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Master0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Read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677250" y="3061499"/>
            <a:ext cx="843490" cy="350490"/>
          </a:xfrm>
          <a:prstGeom prst="wedgeRectCallout">
            <a:avLst>
              <a:gd name="adj1" fmla="val 64690"/>
              <a:gd name="adj2" fmla="val -15773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Master1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Read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705880" y="4475036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Master0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Write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9441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AXI4 Fabric Waveforms After Catapult HLS – Test #1 (</a:t>
            </a:r>
            <a:r>
              <a:rPr lang="en-US" sz="2400" u="sng" dirty="0"/>
              <a:t>Verilog</a:t>
            </a:r>
            <a:r>
              <a:rPr lang="en-US" sz="24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178161"/>
            <a:ext cx="9601200" cy="5449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1160" y="1828800"/>
            <a:ext cx="9352852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1160" y="2697499"/>
            <a:ext cx="9352852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1160" y="3902722"/>
            <a:ext cx="9352852" cy="224518"/>
          </a:xfrm>
          <a:prstGeom prst="rect">
            <a:avLst/>
          </a:prstGeom>
          <a:solidFill>
            <a:schemeClr val="bg1">
              <a:alpha val="7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847" y="1990688"/>
            <a:ext cx="957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Throughput </a:t>
            </a:r>
          </a:p>
          <a:p>
            <a:r>
              <a:rPr lang="en-US" sz="1100" dirty="0"/>
              <a:t>In RTL</a:t>
            </a:r>
          </a:p>
          <a:p>
            <a:r>
              <a:rPr lang="en-US" sz="1100" dirty="0"/>
              <a:t>Matches</a:t>
            </a:r>
          </a:p>
          <a:p>
            <a:r>
              <a:rPr lang="en-US" sz="1100" dirty="0" err="1"/>
              <a:t>SystemC</a:t>
            </a:r>
            <a:endParaRPr lang="en-US" sz="11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BC28D3B5-7CAC-234F-B192-1C7409FD0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AB04BB44-B0A2-9448-A99D-732017779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66357" y="1543447"/>
            <a:ext cx="843490" cy="350490"/>
          </a:xfrm>
          <a:prstGeom prst="wedgeRectCallout">
            <a:avLst>
              <a:gd name="adj1" fmla="val 61405"/>
              <a:gd name="adj2" fmla="val 52744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Master0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Read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9177" y="2853663"/>
            <a:ext cx="843490" cy="350490"/>
          </a:xfrm>
          <a:prstGeom prst="wedgeRectCallout">
            <a:avLst>
              <a:gd name="adj1" fmla="val 63595"/>
              <a:gd name="adj2" fmla="val -52667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Master0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Write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166357" y="3776750"/>
            <a:ext cx="843490" cy="350490"/>
          </a:xfrm>
          <a:prstGeom prst="wedgeRectCallout">
            <a:avLst>
              <a:gd name="adj1" fmla="val 62500"/>
              <a:gd name="adj2" fmla="val -5232"/>
            </a:avLst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Master1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kern="0" dirty="0" smtClean="0">
                <a:solidFill>
                  <a:srgbClr val="FFFFFF"/>
                </a:solidFill>
                <a:latin typeface="Tahoma"/>
                <a:ea typeface="+mn-ea"/>
              </a:rPr>
              <a:t>Read</a:t>
            </a:r>
            <a:r>
              <a:rPr lang="en-US" sz="1100" kern="0" noProof="0" dirty="0" smtClean="0">
                <a:solidFill>
                  <a:srgbClr val="FFFFFF"/>
                </a:solidFill>
                <a:latin typeface="Tahoma"/>
                <a:ea typeface="+mn-ea"/>
              </a:rPr>
              <a:t> 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</a:rPr>
              <a:t>Data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36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741612" y="1447800"/>
            <a:ext cx="5410200" cy="2362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MatchLib</a:t>
            </a:r>
            <a:r>
              <a:rPr lang="en-US" sz="3200" dirty="0"/>
              <a:t> enables automatic stall injection in C++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2198" y="2373866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84812" y="1981199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61212" y="2743200"/>
            <a:ext cx="6434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</a:t>
            </a:r>
          </a:p>
          <a:p>
            <a:r>
              <a:rPr lang="en-US" sz="1200" dirty="0"/>
              <a:t>Arbiter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61212" y="1981199"/>
            <a:ext cx="64344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</a:t>
            </a:r>
          </a:p>
          <a:p>
            <a:r>
              <a:rPr lang="en-US" sz="1200" dirty="0"/>
              <a:t>Arbiter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20782" y="2073531"/>
            <a:ext cx="58381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DMA0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20782" y="2835531"/>
            <a:ext cx="58381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DMA1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84811" y="2743199"/>
            <a:ext cx="1068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AXI4 Router/</a:t>
            </a:r>
          </a:p>
          <a:p>
            <a:r>
              <a:rPr lang="en-US" sz="1200" dirty="0"/>
              <a:t>Splitter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80012" y="22120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>
            <a:off x="5180011" y="29740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3" name="Straight Arrow Connector 72"/>
          <p:cNvCxnSpPr/>
          <p:nvPr/>
        </p:nvCxnSpPr>
        <p:spPr>
          <a:xfrm>
            <a:off x="6742737" y="22120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>
          <a:xfrm>
            <a:off x="6742111" y="2286362"/>
            <a:ext cx="342901" cy="5491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6757159" y="29740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>
          <a:xfrm flipV="1">
            <a:off x="6742111" y="2287290"/>
            <a:ext cx="334896" cy="54824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 flipV="1">
            <a:off x="4216767" y="2286363"/>
            <a:ext cx="201245" cy="15650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>
          <a:xfrm>
            <a:off x="4230052" y="2682949"/>
            <a:ext cx="187960" cy="1525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4" name="Straight Arrow Connector 93"/>
          <p:cNvCxnSpPr/>
          <p:nvPr/>
        </p:nvCxnSpPr>
        <p:spPr>
          <a:xfrm>
            <a:off x="2767399" y="259080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6" name="Straight Arrow Connector 95"/>
          <p:cNvCxnSpPr/>
          <p:nvPr/>
        </p:nvCxnSpPr>
        <p:spPr>
          <a:xfrm>
            <a:off x="7804658" y="2203207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7" name="Straight Arrow Connector 96"/>
          <p:cNvCxnSpPr/>
          <p:nvPr/>
        </p:nvCxnSpPr>
        <p:spPr>
          <a:xfrm>
            <a:off x="7804658" y="297403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596760" y="1437760"/>
            <a:ext cx="147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AXI4 Fabric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00046" y="2064707"/>
            <a:ext cx="5757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RAM0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28012" y="2201426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8600046" y="2833574"/>
            <a:ext cx="5757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RAM1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228012" y="2970293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829790" y="2452300"/>
            <a:ext cx="46358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CPU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2360612" y="2590800"/>
            <a:ext cx="3047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Hexagon 31"/>
          <p:cNvSpPr/>
          <p:nvPr/>
        </p:nvSpPr>
        <p:spPr>
          <a:xfrm>
            <a:off x="8336490" y="2833574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4" name="Hexagon 33"/>
          <p:cNvSpPr/>
          <p:nvPr/>
        </p:nvSpPr>
        <p:spPr>
          <a:xfrm>
            <a:off x="8336490" y="2064467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5" name="Hexagon 34"/>
          <p:cNvSpPr/>
          <p:nvPr/>
        </p:nvSpPr>
        <p:spPr>
          <a:xfrm>
            <a:off x="7913136" y="2076381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6" name="Hexagon 35"/>
          <p:cNvSpPr/>
          <p:nvPr/>
        </p:nvSpPr>
        <p:spPr>
          <a:xfrm>
            <a:off x="7924332" y="2831731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7" name="Hexagon 36"/>
          <p:cNvSpPr/>
          <p:nvPr/>
        </p:nvSpPr>
        <p:spPr>
          <a:xfrm>
            <a:off x="6871458" y="2854881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8" name="Hexagon 37"/>
          <p:cNvSpPr/>
          <p:nvPr/>
        </p:nvSpPr>
        <p:spPr>
          <a:xfrm>
            <a:off x="6856413" y="2094860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9" name="Hexagon 38"/>
          <p:cNvSpPr/>
          <p:nvPr/>
        </p:nvSpPr>
        <p:spPr>
          <a:xfrm>
            <a:off x="6734701" y="2414257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7001400" y="2414257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1" name="Hexagon 40"/>
          <p:cNvSpPr/>
          <p:nvPr/>
        </p:nvSpPr>
        <p:spPr>
          <a:xfrm>
            <a:off x="5286672" y="2869774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2" name="Hexagon 41"/>
          <p:cNvSpPr/>
          <p:nvPr/>
        </p:nvSpPr>
        <p:spPr>
          <a:xfrm>
            <a:off x="5286672" y="2083816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3" name="Hexagon 42"/>
          <p:cNvSpPr/>
          <p:nvPr/>
        </p:nvSpPr>
        <p:spPr>
          <a:xfrm>
            <a:off x="4241189" y="2265620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4" name="Hexagon 43"/>
          <p:cNvSpPr/>
          <p:nvPr/>
        </p:nvSpPr>
        <p:spPr>
          <a:xfrm>
            <a:off x="4309744" y="2647039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5" name="Hexagon 44"/>
          <p:cNvSpPr/>
          <p:nvPr/>
        </p:nvSpPr>
        <p:spPr>
          <a:xfrm>
            <a:off x="2864921" y="2464693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8" name="Hexagon 47"/>
          <p:cNvSpPr/>
          <p:nvPr/>
        </p:nvSpPr>
        <p:spPr>
          <a:xfrm>
            <a:off x="2474913" y="2460582"/>
            <a:ext cx="76200" cy="76086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1" name="Hexagon 50"/>
          <p:cNvSpPr/>
          <p:nvPr/>
        </p:nvSpPr>
        <p:spPr>
          <a:xfrm flipH="1">
            <a:off x="9966868" y="2083816"/>
            <a:ext cx="209004" cy="194962"/>
          </a:xfrm>
          <a:prstGeom prst="hexagon">
            <a:avLst/>
          </a:prstGeom>
          <a:solidFill>
            <a:srgbClr val="FF0000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75872" y="1981199"/>
            <a:ext cx="1625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MatchLib</a:t>
            </a:r>
            <a:r>
              <a:rPr lang="en-US" sz="1800" dirty="0"/>
              <a:t> stall</a:t>
            </a:r>
          </a:p>
          <a:p>
            <a:r>
              <a:rPr lang="en-US" sz="1800" dirty="0"/>
              <a:t>injection point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0012" y="4343431"/>
            <a:ext cx="9080516" cy="1205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dirty="0"/>
              <a:t>Every </a:t>
            </a:r>
            <a:r>
              <a:rPr lang="en-US" sz="1800" dirty="0" err="1"/>
              <a:t>MatchLib</a:t>
            </a:r>
            <a:r>
              <a:rPr lang="en-US" sz="1800" dirty="0"/>
              <a:t> channel can have automatic randomized stall injection enabled.</a:t>
            </a:r>
          </a:p>
          <a:p>
            <a:pPr marL="1245865" lvl="3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dirty="0"/>
              <a:t>Stall injection stress-tests all communication in system.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u="sng" dirty="0"/>
              <a:t>Very quick and effective way to uncover bugs early.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6188A96F-90F6-EF45-B9A2-43A670091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FDC7FC2-1CF8-2B4B-889E-A33A3DC0F9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70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MatchLib</a:t>
            </a:r>
            <a:r>
              <a:rPr lang="en-US" sz="2800" dirty="0"/>
              <a:t> + HLS enables efficient verification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133"/>
              </a:spcBef>
            </a:pPr>
            <a:r>
              <a:rPr lang="en-US" sz="2000" kern="1200" dirty="0"/>
              <a:t>Smaller, faster models</a:t>
            </a:r>
          </a:p>
          <a:p>
            <a:pPr lvl="1">
              <a:buSzPct val="80000"/>
            </a:pPr>
            <a:r>
              <a:rPr lang="en-US" sz="1600" dirty="0"/>
              <a:t>C++/</a:t>
            </a:r>
            <a:r>
              <a:rPr lang="en-US" sz="1600" dirty="0" err="1"/>
              <a:t>SystemC</a:t>
            </a:r>
            <a:r>
              <a:rPr lang="en-US" sz="1600" dirty="0"/>
              <a:t> model is typically about 1/10 or less than the size of the RTL model</a:t>
            </a:r>
          </a:p>
          <a:p>
            <a:pPr lvl="1"/>
            <a:r>
              <a:rPr lang="en-US" sz="1600" dirty="0"/>
              <a:t>Simulates ~30 times faster than RTL models in timing accurate mode</a:t>
            </a:r>
          </a:p>
          <a:p>
            <a:pPr lvl="1"/>
            <a:r>
              <a:rPr lang="en-US" sz="1600" dirty="0"/>
              <a:t>Simulates ~300 times faster than RTL models in blocking TLM mode</a:t>
            </a:r>
          </a:p>
          <a:p>
            <a:pPr>
              <a:spcBef>
                <a:spcPts val="1133"/>
              </a:spcBef>
            </a:pPr>
            <a:r>
              <a:rPr lang="en-US" sz="2000" kern="1200" dirty="0"/>
              <a:t>Easier integration with C/C++ reference models and C/C++ software/firmware code</a:t>
            </a:r>
          </a:p>
          <a:p>
            <a:pPr lvl="1"/>
            <a:r>
              <a:rPr lang="en-US" sz="1600" dirty="0"/>
              <a:t>Easy to integrate C stimulus generators, C reference models for checking</a:t>
            </a:r>
          </a:p>
          <a:p>
            <a:pPr lvl="1"/>
            <a:r>
              <a:rPr lang="en-US" sz="1600" dirty="0"/>
              <a:t>Using a single C++ debugger for all C++ code (TB, DUT) has advantages over separate language debuggers</a:t>
            </a:r>
          </a:p>
          <a:p>
            <a:pPr lvl="1"/>
            <a:r>
              <a:rPr lang="en-US" sz="1600" dirty="0"/>
              <a:t>SW/HW interactions can be tested early by running SW in host-code mode against </a:t>
            </a:r>
            <a:r>
              <a:rPr lang="en-US" sz="1600" dirty="0" err="1"/>
              <a:t>SystemC</a:t>
            </a:r>
            <a:r>
              <a:rPr lang="en-US" sz="1600" dirty="0"/>
              <a:t> HW model</a:t>
            </a:r>
          </a:p>
          <a:p>
            <a:pPr>
              <a:spcBef>
                <a:spcPts val="1133"/>
              </a:spcBef>
            </a:pPr>
            <a:r>
              <a:rPr lang="en-US" sz="2000" kern="1200" dirty="0"/>
              <a:t>C++/</a:t>
            </a:r>
            <a:r>
              <a:rPr lang="en-US" sz="2000" kern="1200" dirty="0" err="1"/>
              <a:t>SystemC</a:t>
            </a:r>
            <a:r>
              <a:rPr lang="en-US" sz="2000" kern="1200" dirty="0"/>
              <a:t> </a:t>
            </a:r>
            <a:r>
              <a:rPr lang="en-US" sz="2000" kern="1200" dirty="0" err="1"/>
              <a:t>testbench</a:t>
            </a:r>
            <a:r>
              <a:rPr lang="en-US" sz="2000" kern="1200" dirty="0"/>
              <a:t> reuse</a:t>
            </a:r>
          </a:p>
          <a:p>
            <a:pPr lvl="1"/>
            <a:r>
              <a:rPr lang="en-US" sz="1600" dirty="0"/>
              <a:t>Catapult makes it possible to automatically use same </a:t>
            </a:r>
            <a:r>
              <a:rPr lang="en-US" sz="1600" dirty="0" err="1"/>
              <a:t>testbench</a:t>
            </a:r>
            <a:r>
              <a:rPr lang="en-US" sz="1600" dirty="0"/>
              <a:t> for </a:t>
            </a:r>
            <a:r>
              <a:rPr lang="en-US" sz="1600" dirty="0" err="1"/>
              <a:t>SystemC</a:t>
            </a:r>
            <a:r>
              <a:rPr lang="en-US" sz="1600" dirty="0"/>
              <a:t> and Verilog models</a:t>
            </a:r>
          </a:p>
          <a:p>
            <a:pPr>
              <a:spcBef>
                <a:spcPts val="1133"/>
              </a:spcBef>
            </a:pPr>
            <a:r>
              <a:rPr lang="en-US" sz="2000" kern="1200" dirty="0"/>
              <a:t>You can put thin Verilog wrapper around </a:t>
            </a:r>
            <a:r>
              <a:rPr lang="en-US" sz="2000" kern="1200" dirty="0" err="1"/>
              <a:t>SystemC</a:t>
            </a:r>
            <a:r>
              <a:rPr lang="en-US" sz="2000" kern="1200" dirty="0"/>
              <a:t> DUT</a:t>
            </a:r>
          </a:p>
          <a:p>
            <a:pPr lvl="1"/>
            <a:r>
              <a:rPr lang="en-US" sz="1600" dirty="0"/>
              <a:t>If using SV UVM DV flow, enables SV DV effort to start much earlier (even before any HLS)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9D677A-FC1C-614B-9728-0664893C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76A97EB-3A85-AD45-A110-66ECFA86BB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5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Recap: </a:t>
            </a:r>
            <a:r>
              <a:rPr lang="en-US" sz="2400" dirty="0" err="1"/>
              <a:t>MatchLib</a:t>
            </a:r>
            <a:r>
              <a:rPr lang="en-US" sz="2400" dirty="0"/>
              <a:t> and Catapult HLS Enable Modern D/V Flow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BF8E8C6-8654-C840-B954-4026389EA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1F266C-B6AF-8D42-BB2E-6A6DB0174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60801CFC-D796-3544-B6EB-30C24C77883E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9468" tIns="60947" rIns="609468" bIns="60947" numCol="1" anchor="t" anchorCtr="0" compatLnSpc="1">
            <a:prstTxWarp prst="textNoShape">
              <a:avLst/>
            </a:prstTxWarp>
            <a:noAutofit/>
          </a:bodyPr>
          <a:lstStyle>
            <a:lvl1pPr marL="347472" indent="-347472" algn="l" rtl="0" eaLnBrk="1" fontAlgn="base" hangingPunct="1">
              <a:spcBef>
                <a:spcPts val="850"/>
              </a:spcBef>
              <a:spcAft>
                <a:spcPct val="0"/>
              </a:spcAft>
              <a:buClr>
                <a:srgbClr val="3769AC"/>
              </a:buClr>
              <a:buSzPct val="80000"/>
              <a:buFont typeface="Wingdings" pitchFamily="-112" charset="2"/>
              <a:buChar char="n"/>
              <a:defRPr sz="2800">
                <a:solidFill>
                  <a:schemeClr val="tx2"/>
                </a:solidFill>
                <a:latin typeface="+mn-lt"/>
                <a:ea typeface="ＭＳ Ｐゴシック" pitchFamily="-112" charset="-128"/>
                <a:cs typeface="+mn-cs"/>
              </a:defRPr>
            </a:lvl1pPr>
            <a:lvl2pPr marL="800100" indent="-42068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—"/>
              <a:defRPr sz="24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2pPr>
            <a:lvl3pPr marL="1089025" indent="-23018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–"/>
              <a:defRPr sz="20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3pPr>
            <a:lvl4pPr marL="1373188" indent="-212725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buChar char="–"/>
              <a:defRPr sz="18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4pPr>
            <a:lvl5pPr marL="1597025" indent="-153988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Arial" pitchFamily="34" charset="0"/>
              <a:buChar char="•"/>
              <a:defRPr sz="1800" baseline="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5pPr>
            <a:lvl6pPr marL="3352073" indent="-30473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21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6pPr>
            <a:lvl7pPr marL="3961541" indent="-30473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21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7pPr>
            <a:lvl8pPr marL="4571009" indent="-30473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21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8pPr>
            <a:lvl9pPr marL="5180477" indent="-30473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Tahoma" pitchFamily="-112" charset="0"/>
              <a:defRPr sz="2100">
                <a:solidFill>
                  <a:schemeClr val="bg2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>
              <a:spcBef>
                <a:spcPts val="1133"/>
              </a:spcBef>
            </a:pPr>
            <a:r>
              <a:rPr lang="en-US" sz="1800" dirty="0"/>
              <a:t>Designer focuses on chip architecture, functionality, and throughput analysis/verification.</a:t>
            </a:r>
          </a:p>
          <a:p>
            <a:pPr lvl="1">
              <a:spcBef>
                <a:spcPts val="1133"/>
              </a:spcBef>
            </a:pPr>
            <a:r>
              <a:rPr lang="en-US" sz="1600" dirty="0"/>
              <a:t>HLS adds pipelining, optimizes microarchitecture, provides fully automated flow to placed gates.</a:t>
            </a:r>
          </a:p>
          <a:p>
            <a:pPr>
              <a:spcBef>
                <a:spcPts val="1133"/>
              </a:spcBef>
            </a:pPr>
            <a:r>
              <a:rPr lang="en-US" sz="1800" dirty="0"/>
              <a:t>Focus of verification effort moves to C++/</a:t>
            </a:r>
            <a:r>
              <a:rPr lang="en-US" sz="1800" dirty="0" err="1"/>
              <a:t>SystemC</a:t>
            </a:r>
            <a:r>
              <a:rPr lang="en-US" sz="1800" dirty="0"/>
              <a:t> level, enabling much greater efficiency.</a:t>
            </a:r>
          </a:p>
          <a:p>
            <a:pPr>
              <a:spcBef>
                <a:spcPts val="1133"/>
              </a:spcBef>
            </a:pPr>
            <a:r>
              <a:rPr lang="en-US" sz="1800" dirty="0"/>
              <a:t>Mentor Catapult HLS team is ready to help design teams adopt and succeed with </a:t>
            </a:r>
            <a:r>
              <a:rPr lang="en-US" sz="1800" dirty="0" err="1"/>
              <a:t>MatchLib</a:t>
            </a:r>
            <a:endParaRPr lang="en-US" sz="1800" dirty="0"/>
          </a:p>
          <a:p>
            <a:pPr lvl="1">
              <a:spcBef>
                <a:spcPts val="533"/>
              </a:spcBef>
            </a:pPr>
            <a:r>
              <a:rPr lang="en-US" sz="1600" dirty="0"/>
              <a:t>Mentor-provided fixes and enhancements to </a:t>
            </a:r>
            <a:r>
              <a:rPr lang="en-US" sz="1600" dirty="0" err="1"/>
              <a:t>MatchLib</a:t>
            </a:r>
            <a:r>
              <a:rPr lang="en-US" sz="1600" dirty="0"/>
              <a:t> source code</a:t>
            </a:r>
          </a:p>
          <a:p>
            <a:pPr lvl="1">
              <a:spcBef>
                <a:spcPts val="533"/>
              </a:spcBef>
            </a:pPr>
            <a:r>
              <a:rPr lang="en-US" sz="1600" dirty="0"/>
              <a:t>Mentor-provided examples, assistance</a:t>
            </a:r>
          </a:p>
          <a:p>
            <a:pPr lvl="1">
              <a:spcBef>
                <a:spcPts val="533"/>
              </a:spcBef>
            </a:pPr>
            <a:r>
              <a:rPr lang="en-US" sz="1600" dirty="0"/>
              <a:t>Mentor can help you identify best step-wise approach for adoption of </a:t>
            </a:r>
            <a:r>
              <a:rPr lang="en-US" sz="1600" dirty="0" err="1"/>
              <a:t>MatchLib</a:t>
            </a:r>
            <a:r>
              <a:rPr lang="en-US" sz="1600" dirty="0"/>
              <a:t> + HLS</a:t>
            </a:r>
          </a:p>
          <a:p>
            <a:pPr lvl="1">
              <a:spcBef>
                <a:spcPts val="533"/>
              </a:spcBef>
            </a:pPr>
            <a:r>
              <a:rPr lang="en-US" sz="1600" dirty="0"/>
              <a:t>Contact: </a:t>
            </a:r>
            <a:r>
              <a:rPr lang="en-US" sz="1600" dirty="0">
                <a:hlinkClick r:id="rId2"/>
              </a:rPr>
              <a:t>stuart_swan@mentor.com</a:t>
            </a:r>
            <a:endParaRPr lang="en-US" sz="1600" dirty="0"/>
          </a:p>
          <a:p>
            <a:pPr>
              <a:spcBef>
                <a:spcPts val="1133"/>
              </a:spcBef>
            </a:pPr>
            <a:r>
              <a:rPr lang="en-US" sz="1800" dirty="0"/>
              <a:t>Additional introductory material on </a:t>
            </a:r>
            <a:r>
              <a:rPr lang="en-US" sz="1800" dirty="0" err="1"/>
              <a:t>MatchLib</a:t>
            </a:r>
            <a:r>
              <a:rPr lang="en-US" sz="1800" dirty="0"/>
              <a:t> is publicly available on web:</a:t>
            </a:r>
          </a:p>
          <a:p>
            <a:pPr lvl="1">
              <a:spcBef>
                <a:spcPts val="533"/>
              </a:spcBef>
            </a:pPr>
            <a:r>
              <a:rPr lang="en-US" sz="1600" dirty="0">
                <a:hlinkClick r:id="rId3"/>
              </a:rPr>
              <a:t>https://www.mentor.com/hls-lp/events/nvidia-design-and-verification-of-a-machine-learning-accelerator-soc-using-an-object-oriented-hls-based-design-flow</a:t>
            </a:r>
            <a:endParaRPr lang="en-US" sz="1600" dirty="0"/>
          </a:p>
          <a:p>
            <a:pPr lvl="1">
              <a:spcBef>
                <a:spcPts val="533"/>
              </a:spcBef>
            </a:pPr>
            <a:r>
              <a:rPr lang="en-US" sz="1600" dirty="0">
                <a:hlinkClick r:id="rId4"/>
              </a:rPr>
              <a:t>https://www.mentor.com/hls-lp/multimedia/early-axi4-soc-performance-verification-using-nvidia-matchlib-and-catapult-systemc-hls</a:t>
            </a:r>
            <a:endParaRPr lang="en-US" sz="1600" dirty="0"/>
          </a:p>
          <a:p>
            <a:pPr lvl="1">
              <a:spcBef>
                <a:spcPts val="533"/>
              </a:spcBef>
            </a:pPr>
            <a:r>
              <a:rPr lang="en-US" sz="1600" dirty="0">
                <a:hlinkClick r:id="rId5"/>
              </a:rPr>
              <a:t>https://uploads-ssl.webflow.com/5a749b2fa5fde0000189ffc0/5d3b1bef8474c4537c1d494b_Khailany_Brucek_CRAFT_Final.pdf</a:t>
            </a:r>
            <a:endParaRPr lang="en-US" sz="1600" dirty="0"/>
          </a:p>
          <a:p>
            <a:pPr lvl="1">
              <a:spcBef>
                <a:spcPts val="533"/>
              </a:spcBef>
            </a:pPr>
            <a:r>
              <a:rPr lang="en-US" sz="1600" dirty="0">
                <a:hlinkClick r:id="rId6"/>
              </a:rPr>
              <a:t>https://www.youtube.com/watch?v=n8_G-CaSSPU</a:t>
            </a:r>
            <a:r>
              <a:rPr lang="en-US" sz="1600" dirty="0"/>
              <a:t>  </a:t>
            </a:r>
          </a:p>
          <a:p>
            <a:pPr>
              <a:spcBef>
                <a:spcPts val="1133"/>
              </a:spcBef>
            </a:pPr>
            <a:endParaRPr lang="en-US" sz="1800" dirty="0"/>
          </a:p>
          <a:p>
            <a:pPr lvl="1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99102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NVIDIA </a:t>
            </a:r>
            <a:r>
              <a:rPr lang="en-US" dirty="0" err="1"/>
              <a:t>MatchLib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30 minute intro video here: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Google: </a:t>
            </a:r>
            <a:r>
              <a:rPr lang="en-US" dirty="0" err="1">
                <a:solidFill>
                  <a:srgbClr val="C00000"/>
                </a:solidFill>
              </a:rPr>
              <a:t>nvidia</a:t>
            </a:r>
            <a:r>
              <a:rPr lang="en-US" dirty="0">
                <a:solidFill>
                  <a:srgbClr val="C00000"/>
                </a:solidFill>
              </a:rPr>
              <a:t> machine learning mentor events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8" y="2438400"/>
            <a:ext cx="5695421" cy="3003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961" y="2286000"/>
            <a:ext cx="6223039" cy="315601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DF9929FC-5A19-1644-B8BE-BC6B8E594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9AEABE20-6C20-0543-B7B7-E1B0C25647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683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Key Parts of </a:t>
            </a:r>
            <a:r>
              <a:rPr lang="en-US" sz="2800" dirty="0" err="1"/>
              <a:t>MatchLib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2000" kern="1200" dirty="0">
                <a:solidFill>
                  <a:schemeClr val="tx2"/>
                </a:solidFill>
                <a:cs typeface="+mn-cs"/>
              </a:rPr>
              <a:t>“Connections”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kern="1200" dirty="0" err="1">
                <a:solidFill>
                  <a:schemeClr val="tx2"/>
                </a:solidFill>
                <a:cs typeface="+mn-cs"/>
              </a:rPr>
              <a:t>Synthesizeable</a:t>
            </a:r>
            <a:r>
              <a:rPr lang="en-US" sz="1800" kern="1200" dirty="0">
                <a:solidFill>
                  <a:schemeClr val="tx2"/>
                </a:solidFill>
                <a:cs typeface="+mn-cs"/>
              </a:rPr>
              <a:t> Message Passing Framework 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kern="1200" dirty="0" err="1">
                <a:solidFill>
                  <a:schemeClr val="tx2"/>
                </a:solidFill>
                <a:cs typeface="+mn-cs"/>
              </a:rPr>
              <a:t>SystemC</a:t>
            </a:r>
            <a:r>
              <a:rPr lang="en-US" sz="1800" kern="1200" dirty="0">
                <a:solidFill>
                  <a:schemeClr val="tx2"/>
                </a:solidFill>
                <a:cs typeface="+mn-cs"/>
              </a:rPr>
              <a:t>/C++ used to accurately model concurrent IO that synthesized HW will have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kern="1200" dirty="0">
                <a:solidFill>
                  <a:schemeClr val="tx2"/>
                </a:solidFill>
                <a:cs typeface="+mn-cs"/>
              </a:rPr>
              <a:t>Automatic stall injection enables interconnect to be stress tested in </a:t>
            </a:r>
            <a:r>
              <a:rPr lang="en-US" sz="1800" kern="1200" dirty="0" err="1">
                <a:solidFill>
                  <a:schemeClr val="tx2"/>
                </a:solidFill>
                <a:cs typeface="+mn-cs"/>
              </a:rPr>
              <a:t>SystemC</a:t>
            </a:r>
            <a:endParaRPr lang="en-US" sz="1800" kern="1200" dirty="0">
              <a:solidFill>
                <a:schemeClr val="tx2"/>
              </a:solidFill>
              <a:cs typeface="+mn-cs"/>
            </a:endParaRPr>
          </a:p>
          <a:p>
            <a:pPr marL="347472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2000" kern="1200" dirty="0">
                <a:solidFill>
                  <a:schemeClr val="tx2"/>
                </a:solidFill>
                <a:cs typeface="+mn-cs"/>
              </a:rPr>
              <a:t>Parameterized AXI4 Fabric Components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kern="1200" dirty="0">
                <a:solidFill>
                  <a:schemeClr val="tx2"/>
                </a:solidFill>
                <a:cs typeface="+mn-cs"/>
              </a:rPr>
              <a:t>Router/Splitter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kern="1200" dirty="0">
                <a:solidFill>
                  <a:schemeClr val="tx2"/>
                </a:solidFill>
                <a:cs typeface="+mn-cs"/>
              </a:rPr>
              <a:t>Arbiter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kern="1200" dirty="0">
                <a:solidFill>
                  <a:schemeClr val="tx2"/>
                </a:solidFill>
                <a:cs typeface="+mn-cs"/>
              </a:rPr>
              <a:t>AXI4 &lt;-&gt; AXI4Lite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1800" kern="1200" dirty="0">
                <a:solidFill>
                  <a:schemeClr val="tx2"/>
                </a:solidFill>
                <a:cs typeface="+mn-cs"/>
              </a:rPr>
              <a:t>Automatic burst segmentation and last bit generation</a:t>
            </a:r>
          </a:p>
          <a:p>
            <a:pPr marL="347472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2000" kern="1200" dirty="0">
                <a:solidFill>
                  <a:schemeClr val="tx2"/>
                </a:solidFill>
                <a:cs typeface="+mn-cs"/>
              </a:rPr>
              <a:t>Parameterized Banked Memories, Crossbar, Reorder Buffer, Cache</a:t>
            </a:r>
          </a:p>
          <a:p>
            <a:pPr marL="347472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sz="2000" kern="1200" dirty="0">
                <a:solidFill>
                  <a:schemeClr val="tx2"/>
                </a:solidFill>
                <a:cs typeface="+mn-cs"/>
              </a:rPr>
              <a:t>Parameterized NOC components</a:t>
            </a:r>
          </a:p>
          <a:p>
            <a:pPr marL="636397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endParaRPr lang="en-US" kern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873514A-9606-EE45-9929-F9C2E0372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EAA1F0E-6F4D-BB4F-9E94-6DCDB7FE4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97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MatchLib</a:t>
            </a:r>
            <a:r>
              <a:rPr lang="en-US" dirty="0"/>
              <a:t> </a:t>
            </a:r>
            <a:r>
              <a:rPr lang="en-US" dirty="0" err="1"/>
              <a:t>SystemC</a:t>
            </a:r>
            <a:r>
              <a:rPr lang="en-US" dirty="0"/>
              <a:t> Model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Small</a:t>
            </a:r>
          </a:p>
          <a:p>
            <a:pPr lvl="1"/>
            <a:r>
              <a:rPr lang="en-US" sz="2000" dirty="0"/>
              <a:t>Typically 1/10 or less than the size of comparable RTL models</a:t>
            </a:r>
          </a:p>
          <a:p>
            <a:r>
              <a:rPr lang="en-US" sz="2400" dirty="0"/>
              <a:t>Fast</a:t>
            </a:r>
          </a:p>
          <a:p>
            <a:pPr lvl="1"/>
            <a:r>
              <a:rPr lang="en-US" sz="2000" dirty="0"/>
              <a:t>Simulates ~30 times faster than RTL models in timing accurate mode</a:t>
            </a:r>
          </a:p>
          <a:p>
            <a:pPr lvl="1"/>
            <a:r>
              <a:rPr lang="en-US" sz="2000" dirty="0"/>
              <a:t>Simulates ~300 times faster than RTL models in blocking TLM mode</a:t>
            </a:r>
          </a:p>
          <a:p>
            <a:r>
              <a:rPr lang="en-US" sz="2400" dirty="0"/>
              <a:t>Accurate</a:t>
            </a:r>
          </a:p>
          <a:p>
            <a:pPr lvl="1"/>
            <a:r>
              <a:rPr lang="en-US" sz="2000" dirty="0"/>
              <a:t>Not exactly RTL cycle accurate, but pretty close</a:t>
            </a:r>
          </a:p>
          <a:p>
            <a:pPr lvl="1"/>
            <a:r>
              <a:rPr lang="en-US" sz="2000" dirty="0"/>
              <a:t>Concurrent transactions in HW are modeled very accurately</a:t>
            </a:r>
          </a:p>
          <a:p>
            <a:r>
              <a:rPr lang="en-US" sz="2400" dirty="0"/>
              <a:t>Fully automated path to placed gates via </a:t>
            </a:r>
            <a:r>
              <a:rPr lang="en-US" sz="2400" dirty="0" err="1"/>
              <a:t>SystemC</a:t>
            </a:r>
            <a:r>
              <a:rPr lang="en-US" sz="2400" dirty="0"/>
              <a:t> HLS</a:t>
            </a:r>
          </a:p>
          <a:p>
            <a:r>
              <a:rPr lang="en-US" sz="2400" dirty="0"/>
              <a:t>Enables SW/FW models to be integrated via C++ host-code or CPU models</a:t>
            </a:r>
          </a:p>
          <a:p>
            <a:r>
              <a:rPr lang="en-US" sz="2400" dirty="0"/>
              <a:t>Enables single-source model for HW and FW for full flow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BB21561-6E92-5348-9937-DA5CB94AA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4FF73E9-2A11-9D40-951D-7E58E89BC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27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MatchLib</a:t>
            </a:r>
            <a:r>
              <a:rPr lang="en-US" dirty="0"/>
              <a:t> and Catapult HLS 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101775"/>
            <a:ext cx="5852032" cy="3035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9" y="2045794"/>
            <a:ext cx="5888038" cy="3331307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2661E66-F854-A542-A155-688A4443A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06C6B63-557D-CD44-A495-7F81DB30B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96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30 years ago what enabled change from gate-level to RTL?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Verilog/VHDL standardized approach to RTL capture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Designers could focus on cycle level timing</a:t>
            </a:r>
          </a:p>
          <a:p>
            <a:pPr marL="746125" lvl="2" indent="-457200">
              <a:spcBef>
                <a:spcPts val="1133"/>
              </a:spcBef>
              <a:buClr>
                <a:srgbClr val="3769AC"/>
              </a:buClr>
              <a:buSzPct val="80000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RTL synthesis, timing, and P&amp;R tools automatically handled gate level timing concerns.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RTL IP (</a:t>
            </a:r>
            <a:r>
              <a:rPr lang="en-US" kern="1200" dirty="0" err="1">
                <a:solidFill>
                  <a:schemeClr val="tx2"/>
                </a:solidFill>
                <a:cs typeface="+mn-cs"/>
              </a:rPr>
              <a:t>Designware</a:t>
            </a:r>
            <a:r>
              <a:rPr lang="en-US" kern="1200" dirty="0">
                <a:solidFill>
                  <a:schemeClr val="tx2"/>
                </a:solidFill>
                <a:cs typeface="+mn-cs"/>
              </a:rPr>
              <a:t>, ARM, ...) enabled more reuse 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RTL flow supported any type of digital design.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RTL flow supported synthesis of full chip.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Focus of verification effort moved to RTL level, enabling much greater efficiency.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412" y="1752600"/>
            <a:ext cx="6629400" cy="4572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230" y="4267200"/>
            <a:ext cx="10667182" cy="6858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061F7390-9C97-0040-807E-C41B35C91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424F5445-90DE-6A46-A033-554665A2B0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895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Goal of </a:t>
            </a:r>
            <a:r>
              <a:rPr lang="en-US" sz="2800" dirty="0" err="1"/>
              <a:t>MatchLib</a:t>
            </a:r>
            <a:r>
              <a:rPr lang="en-US" sz="2800" dirty="0"/>
              <a:t> &amp; HLS is to enable switch from RTL to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sz="2000" kern="1200" dirty="0" err="1">
                <a:solidFill>
                  <a:schemeClr val="tx2"/>
                </a:solidFill>
                <a:cs typeface="+mn-cs"/>
              </a:rPr>
              <a:t>MatchLib</a:t>
            </a:r>
            <a:r>
              <a:rPr lang="en-US" sz="2000" kern="1200" dirty="0">
                <a:solidFill>
                  <a:schemeClr val="tx2"/>
                </a:solidFill>
                <a:cs typeface="+mn-cs"/>
              </a:rPr>
              <a:t> and C++/</a:t>
            </a:r>
            <a:r>
              <a:rPr lang="en-US" sz="2000" kern="1200" dirty="0" err="1">
                <a:solidFill>
                  <a:schemeClr val="tx2"/>
                </a:solidFill>
                <a:cs typeface="+mn-cs"/>
              </a:rPr>
              <a:t>SystemC</a:t>
            </a:r>
            <a:r>
              <a:rPr lang="en-US" sz="2000" kern="1200" dirty="0">
                <a:solidFill>
                  <a:schemeClr val="tx2"/>
                </a:solidFill>
                <a:cs typeface="+mn-cs"/>
              </a:rPr>
              <a:t> provide a standardized approach to design capture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sz="2000" kern="1200" dirty="0">
                <a:solidFill>
                  <a:schemeClr val="tx2"/>
                </a:solidFill>
                <a:cs typeface="+mn-cs"/>
              </a:rPr>
              <a:t>Designer focuses on chip architecture, functionality, and throughput analysis/verification.</a:t>
            </a:r>
          </a:p>
          <a:p>
            <a:pPr marL="746125" lvl="2" indent="-457200">
              <a:spcBef>
                <a:spcPts val="1133"/>
              </a:spcBef>
              <a:buClr>
                <a:srgbClr val="3769AC"/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cs typeface="+mn-cs"/>
              </a:rPr>
              <a:t>HLS adds pipelining, optimizes microarchitecture, provides fully automated flow to placed gates.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sz="2000" kern="1200" dirty="0">
                <a:solidFill>
                  <a:schemeClr val="tx2"/>
                </a:solidFill>
                <a:cs typeface="+mn-cs"/>
              </a:rPr>
              <a:t>HLS IP enables more reuse </a:t>
            </a:r>
          </a:p>
          <a:p>
            <a:pPr marL="746125" lvl="2" indent="-457200">
              <a:spcBef>
                <a:spcPts val="1133"/>
              </a:spcBef>
              <a:buClr>
                <a:srgbClr val="3769AC"/>
              </a:buClr>
              <a:buSzPct val="80000"/>
            </a:pPr>
            <a:r>
              <a:rPr lang="en-US" sz="1800" kern="1200" dirty="0">
                <a:solidFill>
                  <a:schemeClr val="tx2"/>
                </a:solidFill>
                <a:cs typeface="+mn-cs"/>
              </a:rPr>
              <a:t>Fixed point types, AXI interconnect, NOC, banked memories, algorithm IP…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sz="2000" kern="1200" dirty="0" err="1">
                <a:solidFill>
                  <a:schemeClr val="tx2"/>
                </a:solidFill>
                <a:cs typeface="+mn-cs"/>
              </a:rPr>
              <a:t>MatchLib</a:t>
            </a:r>
            <a:r>
              <a:rPr lang="en-US" sz="2000" kern="1200" dirty="0">
                <a:solidFill>
                  <a:schemeClr val="tx2"/>
                </a:solidFill>
                <a:cs typeface="+mn-cs"/>
              </a:rPr>
              <a:t> + HLS flow supports any type of digital design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sz="2000" kern="1200" dirty="0" err="1">
                <a:solidFill>
                  <a:schemeClr val="tx2"/>
                </a:solidFill>
                <a:cs typeface="+mn-cs"/>
              </a:rPr>
              <a:t>MatchLib</a:t>
            </a:r>
            <a:r>
              <a:rPr lang="en-US" sz="2000" kern="1200" dirty="0">
                <a:solidFill>
                  <a:schemeClr val="tx2"/>
                </a:solidFill>
                <a:cs typeface="+mn-cs"/>
              </a:rPr>
              <a:t> + HLS flow supports HLS synthesis of full chip.</a:t>
            </a:r>
          </a:p>
          <a:p>
            <a:pPr marL="457200" lvl="1" indent="-457200">
              <a:spcBef>
                <a:spcPts val="1133"/>
              </a:spcBef>
              <a:buClr>
                <a:srgbClr val="3769AC"/>
              </a:buClr>
              <a:buSzPct val="80000"/>
              <a:buFont typeface="+mj-lt"/>
              <a:buAutoNum type="arabicPeriod"/>
            </a:pPr>
            <a:r>
              <a:rPr lang="en-US" sz="2000" kern="1200" dirty="0">
                <a:solidFill>
                  <a:schemeClr val="tx2"/>
                </a:solidFill>
                <a:cs typeface="+mn-cs"/>
              </a:rPr>
              <a:t>Focus of verification effort moves to C++/</a:t>
            </a:r>
            <a:r>
              <a:rPr lang="en-US" sz="2000" kern="1200" dirty="0" err="1">
                <a:solidFill>
                  <a:schemeClr val="tx2"/>
                </a:solidFill>
                <a:cs typeface="+mn-cs"/>
              </a:rPr>
              <a:t>SystemC</a:t>
            </a:r>
            <a:r>
              <a:rPr lang="en-US" sz="2000" kern="1200" dirty="0">
                <a:solidFill>
                  <a:schemeClr val="tx2"/>
                </a:solidFill>
                <a:cs typeface="+mn-cs"/>
              </a:rPr>
              <a:t> level, enabling much greater efficiency.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412" y="1676400"/>
            <a:ext cx="11049000" cy="3810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230" y="4267200"/>
            <a:ext cx="11048182" cy="533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60359" y="5198787"/>
            <a:ext cx="6771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(But, teams can also adopt </a:t>
            </a:r>
            <a:r>
              <a:rPr lang="en-US" sz="2000" dirty="0" err="1"/>
              <a:t>MatchLib</a:t>
            </a:r>
            <a:r>
              <a:rPr lang="en-US" sz="2000" dirty="0"/>
              <a:t> + HLS flow in steps, </a:t>
            </a:r>
          </a:p>
          <a:p>
            <a:r>
              <a:rPr lang="en-US" sz="2000" dirty="0"/>
              <a:t>they do not need to adopt the entire flow all at once.)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19B87CDB-ACD7-0740-A704-093E058AF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CA3EA342-952D-C84C-865E-0CBB20E28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29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Complexity / Risk in Modern Designs has Shifted…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As an example, performance of ML / Vision chips is often in terms of trillions of MACs per second</a:t>
            </a:r>
          </a:p>
          <a:p>
            <a:pPr marL="457200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But, design and verification of MACs is not the hard part</a:t>
            </a:r>
          </a:p>
          <a:p>
            <a:pPr marL="457200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Hard part is often managing the movement of data in the chip across all scenarios</a:t>
            </a:r>
          </a:p>
          <a:p>
            <a:pPr marL="457200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Today’s HW designs often process huge sets of data, with large intermediate results.</a:t>
            </a:r>
          </a:p>
          <a:p>
            <a:pPr marL="746125" lvl="2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Machine Learning, Computer Vision, 5G Wireless</a:t>
            </a:r>
          </a:p>
          <a:p>
            <a:pPr marL="457200" lvl="1" indent="-347472">
              <a:spcBef>
                <a:spcPts val="1133"/>
              </a:spcBef>
              <a:buClr>
                <a:srgbClr val="3769AC"/>
              </a:buClr>
              <a:buSzPct val="80000"/>
              <a:buFont typeface="Wingdings" pitchFamily="-112" charset="2"/>
              <a:buChar char="n"/>
            </a:pPr>
            <a:r>
              <a:rPr lang="en-US" kern="1200" dirty="0">
                <a:solidFill>
                  <a:schemeClr val="tx2"/>
                </a:solidFill>
                <a:cs typeface="+mn-cs"/>
              </a:rPr>
              <a:t>The design of the memory/interconnect architecture and the management of data movement in the system often has more impact on power/performance than the design of the computation units themselves.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1D8212-D498-8745-A4BD-B50F2A1D1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SS, Early SOC Performance Verification Using SystemC with MatchLib and Catapult HLS, May 2020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D1B1144-08BA-304C-BCEC-2EA652D878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EE6C0D-8D49-4EF2-B5AB-91C9339EB8B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44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itle of Presentation Maximum Three Lines Aligned from the Bottom&amp;quot;&quot;/&gt;&lt;property id=&quot;20307&quot; value=&quot;266&quot;/&gt;&lt;/object&gt;&lt;object type=&quot;3&quot; unique_id=&quot;10005&quot;&gt;&lt;property id=&quot;20148&quot; value=&quot;5&quot;/&gt;&lt;property id=&quot;20300&quot; value=&quot;Slide 2 - &amp;quot;Titles Are Tahoma 30 pt, Bold, Flush Left, Initial Caps, Edit to Fit Two Lines Max.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Titles Are Two Lines Maximum, Vertically Aligned from Bottom of Text Box&amp;quot;&quot;/&gt;&lt;property id=&quot;20307&quot; value=&quot;256&quot;/&gt;&lt;/object&gt;&lt;object type=&quot;3&quot; unique_id=&quot;10007&quot;&gt;&lt;property id=&quot;20148&quot; value=&quot;5&quot;/&gt;&lt;property id=&quot;20300&quot; value=&quot;Slide 4 - &amp;quot;Tips&amp;quot;&quot;/&gt;&lt;property id=&quot;20307&quot; value=&quot;272&quot;/&gt;&lt;/object&gt;&lt;object type=&quot;3&quot; unique_id=&quot;10008&quot;&gt;&lt;property id=&quot;20148&quot; value=&quot;5&quot;/&gt;&lt;property id=&quot;20300&quot; value=&quot;Slide 5 - &amp;quot;Tips&amp;quot;&quot;/&gt;&lt;property id=&quot;20307&quot; value=&quot;268&quot;/&gt;&lt;/object&gt;&lt;object type=&quot;3&quot; unique_id=&quot;10009&quot;&gt;&lt;property id=&quot;20148&quot; value=&quot;5&quot;/&gt;&lt;property id=&quot;20300&quot; value=&quot;Slide 6 - &amp;quot;TRANSITION OR &amp;#x0D;&amp;#x0A;SECTION HEADING  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Graphic Tips&amp;quot;&quot;/&gt;&lt;property id=&quot;20307&quot; value=&quot;258&quot;/&gt;&lt;/object&gt;&lt;object type=&quot;3&quot; unique_id=&quot;10011&quot;&gt;&lt;property id=&quot;20148&quot; value=&quot;5&quot;/&gt;&lt;property id=&quot;20300&quot; value=&quot;Slide 8 - &amp;quot;Make your presentations easy to shar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hart Slide&amp;quot;&quot;/&gt;&lt;property id=&quot;20307&quot; value=&quot;267&quot;/&gt;&lt;/object&gt;&lt;object type=&quot;3&quot; unique_id=&quot;10013&quot;&gt;&lt;property id=&quot;20148&quot; value=&quot;5&quot;/&gt;&lt;property id=&quot;20300&quot; value=&quot;Slide 10&quot;/&gt;&lt;property id=&quot;20307&quot; value=&quot;264&quot;/&gt;&lt;/object&gt;&lt;object type=&quot;3&quot; unique_id=&quot;10014&quot;&gt;&lt;property id=&quot;20148&quot; value=&quot;5&quot;/&gt;&lt;property id=&quot;20300&quot; value=&quot;Slide 12 - &amp;quot;A Few Basic Elements&amp;quot;&quot;/&gt;&lt;property id=&quot;20307&quot; value=&quot;269&quot;/&gt;&lt;/object&gt;&lt;object type=&quot;3&quot; unique_id=&quot;10015&quot;&gt;&lt;property id=&quot;20148&quot; value=&quot;5&quot;/&gt;&lt;property id=&quot;20300&quot; value=&quot;Slide 13 - &amp;quot;Example of Objectives &amp;amp; Results Slide&amp;quot;&quot;/&gt;&lt;property id=&quot;20307&quot; value=&quot;270&quot;/&gt;&lt;/object&gt;&lt;object type=&quot;3&quot; unique_id=&quot;10016&quot;&gt;&lt;property id=&quot;20148&quot; value=&quot;5&quot;/&gt;&lt;property id=&quot;20300&quot; value=&quot;Slide 14 - &amp;quot;Example of Objectives &amp;amp; Results Slide&amp;quot;&quot;/&gt;&lt;property id=&quot;20307&quot; value=&quot;271&quot;/&gt;&lt;/object&gt;&lt;object type=&quot;3&quot; unique_id=&quot;10152&quot;&gt;&lt;property id=&quot;20148&quot; value=&quot;5&quot;/&gt;&lt;property id=&quot;20300&quot; value=&quot;Slide 11 - &amp;quot;Title of Presentation Maximum Three Lines Aligned from the Bottom&amp;quot;&quot;/&gt;&lt;property id=&quot;20307&quot; value=&quot;27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entor_PP2007_Template_Corp_Rev-F2_mini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12321</TotalTime>
  <Words>2812</Words>
  <Application>Microsoft Office PowerPoint</Application>
  <PresentationFormat>Custom</PresentationFormat>
  <Paragraphs>460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Courier New</vt:lpstr>
      <vt:lpstr>Tahoma</vt:lpstr>
      <vt:lpstr>Wingdings</vt:lpstr>
      <vt:lpstr>Mentor_PP2007_Template_Corp_Rev-F2_mini</vt:lpstr>
      <vt:lpstr>Early SOC Performance Verification Using SystemC with MatchLib and Catapult HLS</vt:lpstr>
      <vt:lpstr>Introduction</vt:lpstr>
      <vt:lpstr>What is NVIDIA MatchLib?</vt:lpstr>
      <vt:lpstr>Key Parts of MatchLib</vt:lpstr>
      <vt:lpstr>MatchLib SystemC Model Characteristics</vt:lpstr>
      <vt:lpstr>MatchLib and Catapult HLS Results</vt:lpstr>
      <vt:lpstr>30 years ago what enabled change from gate-level to RTL?</vt:lpstr>
      <vt:lpstr>Goal of MatchLib &amp; HLS is to enable switch from RTL to C++</vt:lpstr>
      <vt:lpstr>Complexity / Risk in Modern Designs has Shifted…</vt:lpstr>
      <vt:lpstr>MatchLib + SystemC HLS Addresses Complexity / Risk  in Modern Designs</vt:lpstr>
      <vt:lpstr>Simple Example: AXI4 DMA using MatchLib</vt:lpstr>
      <vt:lpstr>The DMA performs a memory copy using AXI4 bursts</vt:lpstr>
      <vt:lpstr>AXI4 DMA Waveforms Before HLS (SystemC simulation)</vt:lpstr>
      <vt:lpstr>AXI4 DMA Waveforms After Catapult HLS (Verilog Sim)</vt:lpstr>
      <vt:lpstr>Larger Example: AXI4 Bus Fabric using MatchLib</vt:lpstr>
      <vt:lpstr>AXI4 Bus Fabric using MatchLib – Test #0</vt:lpstr>
      <vt:lpstr>AXI4 Bus Fabric Test #0 simulation logs</vt:lpstr>
      <vt:lpstr>AXI4 Fabric Waveforms Before Catapult HLS–Test #0 (SystemC)</vt:lpstr>
      <vt:lpstr>AXI4 Fabric Waveforms After Catapult HLS – Test #0 (Verilog)</vt:lpstr>
      <vt:lpstr>AXI4 Bus Fabric using MatchLib – Test #1</vt:lpstr>
      <vt:lpstr>AXI4 Bus Fabric Test #1 simulation logs</vt:lpstr>
      <vt:lpstr>AXI4 Fabric Waveforms Before Catapult HLS –Test#1 (SystemC)</vt:lpstr>
      <vt:lpstr>AXI4 Fabric Waveforms After Catapult HLS – Test #1 (Verilog)</vt:lpstr>
      <vt:lpstr>MatchLib enables automatic stall injection in C++</vt:lpstr>
      <vt:lpstr>MatchLib + HLS enables efficient verification flow</vt:lpstr>
      <vt:lpstr>Recap: MatchLib and Catapult HLS Enable Modern D/V Flow</vt:lpstr>
      <vt:lpstr>PowerPoint Presentation</vt:lpstr>
    </vt:vector>
  </TitlesOfParts>
  <Company>MGC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Title – 36pt, Three Lines Max. Anchor: Bottom Left</dc:title>
  <dc:creator>Swan, Stuart</dc:creator>
  <cp:lastModifiedBy>Swan, Stuart</cp:lastModifiedBy>
  <cp:revision>471</cp:revision>
  <cp:lastPrinted>2019-04-25T16:58:10Z</cp:lastPrinted>
  <dcterms:created xsi:type="dcterms:W3CDTF">2012-05-10T20:45:25Z</dcterms:created>
  <dcterms:modified xsi:type="dcterms:W3CDTF">2020-05-18T19:02:29Z</dcterms:modified>
</cp:coreProperties>
</file>