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9464ED-38ED-475B-870A-EA5AE6DCB506}">
  <a:tblStyle styleId="{5B9464ED-38ED-475B-870A-EA5AE6DCB5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almost all architecture guidelines suggested by Radford [5] for a stable Deep Convolutional network: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	Replace any pooling layers with strided convolutions (discriminator) and fractional-strided convolutions (generator).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	Use batchnorm in both the generator and the discriminator.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	Remove fully connected hidden layers for deeper architectures.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	Use ReLU activation in generator for all layers except for the output, which uses Tanh.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	Use LeakyReLU activation in the discriminator for all layers.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epochs, batch size 32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epoch, we selected a random half batch of images from the TMI training set (16 images) and another random half samples from a Gaussian distribution. To balance the difference in occurrences of class labels, 50% of labels that the D trains on are “fake”.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paper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 for Nuclei Detection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epochs, batch size 32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epoch, we selected a random half batch of images from the TMI training set (16 images) and another random half samples from a Gaussian distribution. To balance the difference in occurrences of class labels, 50% of labels that the D trains on are “fake”.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paper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 for Nuclei Detection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D’s overall classification accuracy across the 1,000 testing was 94.100%. Thus, D’s error rate is 0.59.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Regardless of the difference in the testing approach and dataset that both models used, the SGAN model appear to suggest that it works well in learning useful high-level features for better representation of nuclear structures. However, these evaluation is not enough to conclude that it can outperform state-of-the-art methods on nuclei detection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Regardless of the difference in the testing approach and dataset that both models used, the SGAN model appear to suggest that it works well in learning useful high-level features for better representation of nuclear structures. However, these evaluation is not enough to conclude that it can outperform state-of-the-art methods on nuclei detection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Non-Saturating Game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D becomes too smart the gradient for G saturates.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player has its own independent cost.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remains the same.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try to maximize the log probability of the D making a mistake.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some of these architectural innovations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&gt; 1 when using deconv.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batch normalization in both (G and D) and at every layer except for the last.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ReLU activation in generator for all layers except for the output, which uses Tanh.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LeakyReLU activation in the discriminator for all layers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Odena [12] proposed an extension of the DCGAN architecture to the semi-supervised context by forcing D to output N+1 different output classes, N different “real” classes, and an additional fake class (anything that came from G). In our case, N=2 (real nuclei, and real non-nuclei).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 can be seen as a refinement of this method adapted to perform nuclei detection.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Initially, we conducted experiments on MNIST to see whether the classifier component (D) of our model could perform as intended and similar to the original implementation.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Semi-Supervised Generative Adversarial Network (SGAN) for Nuclei Detection on Breast Cancer Histopathology Images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Victor M. Vargas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Seidenberg School of CSIS, Pace University.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York City, NY.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victor@vmvargas.com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setting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very image from the training dataset was downscaled to 32×32 = 1024 pixels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Adam optimizer with tuned hyper-parameters. 0.0002 as the learning rate, and 0.5 as momentum term β1.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20" y="0"/>
            <a:ext cx="20635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0171" y="0"/>
            <a:ext cx="164520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G model’s Graph						   Discriminator</a:t>
            </a:r>
            <a:endParaRPr/>
          </a:p>
          <a:p>
            <a:pPr indent="0" lvl="0" marL="5486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model’s graph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SGAN for Nuclei Detection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epoch, we Mini-batch discrimination.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the Discriminator (D)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D’s is trained by minimizing the cross-entropy between the observed labels and the model predictive distribution Pmodel (y|x).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have N+1 output units corresponding to [CLASS-1, CLASS-2, ... CLASS-N, FAKE].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Generator (G)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Generator follows a very standard implementation described in the DCGAN paper.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is trained 10 times per epoch to overcome a failure mode in where D overpowered 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Generator (G)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0" y="1577000"/>
            <a:ext cx="4689025" cy="35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0" l="0" r="49743" t="0"/>
          <a:stretch/>
        </p:blipFill>
        <p:spPr>
          <a:xfrm>
            <a:off x="5742130" y="309975"/>
            <a:ext cx="2816981" cy="20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51335" r="0" t="0"/>
          <a:stretch/>
        </p:blipFill>
        <p:spPr>
          <a:xfrm>
            <a:off x="5742130" y="2571750"/>
            <a:ext cx="2816975" cy="212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SGAN Confusion Matrix with and without normalization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125" y="2066875"/>
            <a:ext cx="293623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388" y="2066875"/>
            <a:ext cx="2886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402750" y="14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{5B9464ED-38ED-475B-870A-EA5AE6DCB506}</a:tableStyleId>
              </a:tblPr>
              <a:tblGrid>
                <a:gridCol w="820075"/>
                <a:gridCol w="618200"/>
                <a:gridCol w="619125"/>
                <a:gridCol w="809625"/>
                <a:gridCol w="704850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 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Precision (%)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Recall (%)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F-measure (%)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Support (%)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Non-Nucleus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500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Nucleus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500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Avg / Total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94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1000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Shape 159"/>
          <p:cNvGraphicFramePr/>
          <p:nvPr/>
        </p:nvGraphicFramePr>
        <p:xfrm>
          <a:off x="4864900" y="14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{5B9464ED-38ED-475B-870A-EA5AE6DCB506}</a:tableStyleId>
              </a:tblPr>
              <a:tblGrid>
                <a:gridCol w="705500"/>
                <a:gridCol w="809250"/>
                <a:gridCol w="674375"/>
                <a:gridCol w="881875"/>
                <a:gridCol w="612125"/>
              </a:tblGrid>
              <a:tr h="4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Precision (%)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Recall (%)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F-measure (%)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AveP (%)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SSAE-SMC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88.84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82.85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84.49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78.83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SGAN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94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94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94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</a:rPr>
                        <a:t>93.2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4864900" y="1897575"/>
            <a:ext cx="36831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mean associated with Precision, Recall, F-measure and Average Precision (AveP) for SSAE+SMC, and SGAN’s 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02750" y="2571750"/>
            <a:ext cx="36831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SGAN’s D Classification Report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model can capture high-level feature representations of pixel intensity in a semi-supervised manner.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high-level features enable the classifier to work very efficiently for detecting multiple nuclei from a large cohort of histopathological images as well as to generate realistic </a:t>
            </a:r>
            <a:r>
              <a:rPr lang="en"/>
              <a:t>synthesized</a:t>
            </a:r>
            <a:r>
              <a:rPr lang="en"/>
              <a:t> representations of nuclei and non-nuclei images.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eager to explore the following related ideas to improve our results and arrive to a more certain conclusion: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Replicate the testing procedure from Xu et al. And implement the same qualitative, quantitative and sensitivity analysis to have a better intuition when comparing both models.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SGAN model training by evaluating the impact of recently published techniques such as: One side label smoothing, Historical averaging, Virtual Batch Normalization (VBN), and Inception Scoring proposed by Salimans et al., Feature Matching, Adding some artificial noise to inputs.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Related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Setup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Results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and Future 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y measuring how cells react to various treatments, the researcher can understand the underlying biological processes at work.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extended the work of an SGAN, combined it with the implementation of a DCGAN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was to evaluate if our model could find the probability of a given input image patch corresponding to a nucleus or not.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was able to learn useful high-level features of nuclear structures as well as to generate visually appealing samples.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Related Work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Stacked Sparse Autoencoder (SSAE) for Nuclei Detection on Breast Cancer Histopathology Images.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550" y="1702075"/>
            <a:ext cx="4833100" cy="29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Related Work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Adversarial Networks (GAN) 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14522"/>
          <a:stretch/>
        </p:blipFill>
        <p:spPr>
          <a:xfrm>
            <a:off x="1929475" y="1668438"/>
            <a:ext cx="5285051" cy="30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Related Work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Convolutional </a:t>
            </a:r>
            <a:r>
              <a:rPr lang="en"/>
              <a:t>Generative Adversarial Networks (DCGAN) </a:t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800" y="1609351"/>
            <a:ext cx="4967974" cy="26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11700" y="1518200"/>
            <a:ext cx="36621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GAN did not scale very large inputs at the beginning.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DCGAN provides richer techniques to scale to large inputs</a:t>
            </a:r>
            <a:endParaRPr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SGAN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11700" y="1518200"/>
            <a:ext cx="36621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Odena forced D to output N+1 different output classes, N different “real” classes, and an additional fake class (anything that comes from G). In our case, N=2 (real nuclei, and real non-nuclei).</a:t>
            </a:r>
            <a:endParaRPr>
              <a:solidFill>
                <a:srgbClr val="ADADAD"/>
              </a:solidFill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6760" l="36372" r="34989" t="20623"/>
          <a:stretch/>
        </p:blipFill>
        <p:spPr>
          <a:xfrm>
            <a:off x="5376285" y="281050"/>
            <a:ext cx="2406616" cy="4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SGAN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 is trained to minimize the negative log likelihood with respect to the given labels and G is trained to maximize it.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959" y="1890975"/>
            <a:ext cx="3480316" cy="2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TMI Dataset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not use the testing dataset. Instead we used the validation as the testing dataset.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data includes 2,000 nuclear and 6,000 non-nuclear patches. There are 1,000 patches for validation, 500 nuclear patches and 500 non-nuclear.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range of each image was originally [0…1] but we normalize it to be [-1…1].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modify training and testing labels. 0 represents non-nucleus, 1 represents nucleus.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