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09"/>
    <p:restoredTop sz="94630"/>
  </p:normalViewPr>
  <p:slideViewPr>
    <p:cSldViewPr snapToGrid="0">
      <p:cViewPr>
        <p:scale>
          <a:sx n="140" d="100"/>
          <a:sy n="140" d="100"/>
        </p:scale>
        <p:origin x="1288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957-A6EF-32E7-E3D1-1B003C9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5EEC-0A7C-154A-78AF-21307B34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E64-FDCA-3477-2C2F-6351F10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7E88-14E3-DDE4-83DB-A47D688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03FC-2D55-6B61-A367-2D593B6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B5B2-D5B0-19AC-BEB0-9D73849D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05CA-94BC-E16C-EF84-344BD073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4088-AE02-9F42-0711-DB0AF9A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081D-87C2-4B1B-DDE0-CC3F00D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5E1E-A0A0-BC08-735D-62C39D9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DBB0D-0647-BD14-ACDE-3FE29F7DA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2EB1-B200-E53F-4C09-07E4B9A2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52A-342F-8455-302E-FD29E50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8315-D6D6-B195-E85D-6EE3849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61F3-CA3E-E61E-9D5D-F0E721C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DFE-1C4E-BAD9-D3B4-913D786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0584-A067-E8B2-2ADF-8B5A138B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663-C45E-4197-AA0A-34B4FF7E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D409-2079-EBFB-DA3C-969592E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8983-65A7-BE7A-3ECB-60F797C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998-78BB-45C0-DC77-BFEB31D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12D-600D-7B2D-69A4-F680EBB7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2C1A-1D43-FD79-27DC-0F688D9B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3866-6470-3D4A-38A7-21AF758C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1C7-6E95-5BAF-A838-B73FC74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5D1E-3E39-8C74-2CFE-E9F426D6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4DC3-52C3-DA95-4ED9-F089E646D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F7AE-7948-6C06-5E53-C0B84A45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9914-CFA9-9D6C-9AD7-64D2B8C2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A4E8-A471-C661-4D2B-1C50B98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D025-15FD-E1A6-D3D1-DAB41787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F92-4706-3DDC-7BA6-90730725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1805-710E-6EE8-72D2-7E355499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222E-79C4-C13E-F7DA-7A265BA5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D034-B89B-CCDE-6FB7-F6E8EA64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7708-0F32-5EAE-16E3-5CEC2C48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9398-9208-6CE7-B5D8-922184E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ADD5-DD6F-640A-A2AC-6FCEB41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6E592-D0B8-9C85-06A0-398F622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798-5B85-A4F2-E101-1121C3F9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1F383-63DE-D0B8-8856-62448101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E45E-B824-F49A-D550-DFBBC236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846F-17E7-5BAF-65E8-E18B1D8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2AD3-BC1E-9021-B75C-7BB7BBA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1FD4-959E-CE8B-CAD5-C29DF79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199D-9EFE-4D3A-F830-FDE667B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318-38E3-4775-8C91-13BCC8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DCD-037A-8390-B751-90536D89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75D34-C1AA-27C9-3C46-0D6DD348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DB74-5801-1CA3-51E5-D0BCBA3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AE3-42FF-B0A6-1279-C81F30D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9B40-3CC6-20CD-8709-BABE62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D11-6676-AD97-54F8-77FB651B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7260A-7003-5D76-4AD8-81E5B66E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4FAF-1B0B-C0E4-BB4A-C8771E4B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043-F4E0-B6B2-9B02-A39D0C6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4448-4867-29B0-B381-ABD2324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4C-402B-97E5-D6F8-6282619D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BBE65-6769-7B1F-8E17-8E4DEE0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3C84-1ABC-9785-51AA-DEFE5FD5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52F6-A5E3-AE07-1374-AB3E64837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1E92-5A95-C483-050F-E7CB60E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AB0-37CA-182D-9940-8EDF9D52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F6D823-6DA6-9959-0DCB-CCA6AD2DD76E}"/>
              </a:ext>
            </a:extLst>
          </p:cNvPr>
          <p:cNvSpPr txBox="1"/>
          <p:nvPr/>
        </p:nvSpPr>
        <p:spPr>
          <a:xfrm>
            <a:off x="518820" y="11956065"/>
            <a:ext cx="8751600" cy="7685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0" rIns="91440" bIns="0" rtlCol="0" anchor="t">
            <a:noAutofit/>
          </a:bodyPr>
          <a:lstStyle/>
          <a:p>
            <a:pPr algn="ctr">
              <a:defRPr/>
            </a:pPr>
            <a:r>
              <a:rPr lang="en-GB" sz="1400" b="1" dirty="0">
                <a:solidFill>
                  <a:srgbClr val="0070C0"/>
                </a:solidFill>
              </a:rPr>
              <a:t>References</a:t>
            </a:r>
            <a:r>
              <a:rPr lang="en-GB" sz="1600" dirty="0">
                <a:effectLst/>
              </a:rPr>
              <a:t> </a:t>
            </a:r>
          </a:p>
          <a:p>
            <a:endParaRPr lang="en-GB" sz="1200" dirty="0">
              <a:effectLst/>
            </a:endParaRPr>
          </a:p>
          <a:p>
            <a:endParaRPr lang="en-GB" dirty="0"/>
          </a:p>
        </p:txBody>
      </p:sp>
      <p:pic>
        <p:nvPicPr>
          <p:cNvPr id="11" name="Picture 10" descr="A comparison of a graph&#10;&#10;AI-generated content may be incorrect.">
            <a:extLst>
              <a:ext uri="{FF2B5EF4-FFF2-40B4-BE49-F238E27FC236}">
                <a16:creationId xmlns:a16="http://schemas.microsoft.com/office/drawing/2014/main" id="{2D1901A3-A2CC-E927-5DAF-1E4EA8A48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75" y="3902034"/>
            <a:ext cx="4743692" cy="1942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66E82-F075-15CF-F3B4-8FBB5089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7" y="9013795"/>
            <a:ext cx="3339811" cy="2591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A86E38-EC96-A8EA-8283-852EC03770E9}"/>
              </a:ext>
            </a:extLst>
          </p:cNvPr>
          <p:cNvSpPr txBox="1"/>
          <p:nvPr/>
        </p:nvSpPr>
        <p:spPr>
          <a:xfrm>
            <a:off x="518821" y="8579515"/>
            <a:ext cx="5680948" cy="16526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Evaluation: Random Forest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Training results: the Random Forest model performs significantly better than the other two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Business perspective: model evaluation needs to consider how comprehensively clients for marketing are predicted, but without including too many that are not interested (as this is a waste of expensive call centre time). The confusion matrix helps with this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Ideal quadrants: True/Positives (bottom right) are high but False/Positives (top right) are low. Also, too many False/Negatives (bottom left) mean that potential customers are getting missed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Specific metrics: high </a:t>
            </a:r>
            <a:r>
              <a:rPr lang="en-GB" sz="1000" i="1" dirty="0"/>
              <a:t>Precision</a:t>
            </a:r>
            <a:r>
              <a:rPr lang="en-GB" sz="1000" dirty="0"/>
              <a:t> whilst maintaining a high </a:t>
            </a:r>
            <a:r>
              <a:rPr lang="en-GB" sz="1000" i="1" dirty="0"/>
              <a:t>Recall</a:t>
            </a:r>
            <a:r>
              <a:rPr lang="en-GB" sz="1000" dirty="0"/>
              <a:t>.  The F1-Score helps show both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b="1" dirty="0"/>
              <a:t>The Random Forest model gave good results:  </a:t>
            </a:r>
            <a:r>
              <a:rPr lang="en-GB" sz="1000" b="1" i="1" dirty="0"/>
              <a:t>Precision</a:t>
            </a:r>
            <a:r>
              <a:rPr lang="en-GB" sz="1000" b="1" dirty="0"/>
              <a:t>: 0.84, </a:t>
            </a:r>
            <a:r>
              <a:rPr lang="en-GB" sz="1000" b="1" i="1" dirty="0"/>
              <a:t>Recall</a:t>
            </a:r>
            <a:r>
              <a:rPr lang="en-GB" sz="1000" b="1" dirty="0"/>
              <a:t>: 0.81 and </a:t>
            </a:r>
            <a:r>
              <a:rPr lang="en-GB" sz="1000" b="1" i="1" dirty="0"/>
              <a:t>F1-Score</a:t>
            </a:r>
            <a:r>
              <a:rPr lang="en-GB" sz="1000" b="1" dirty="0"/>
              <a:t> 0.82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648D2-2C2F-D4B7-A939-01723E5AA434}"/>
              </a:ext>
            </a:extLst>
          </p:cNvPr>
          <p:cNvSpPr txBox="1"/>
          <p:nvPr/>
        </p:nvSpPr>
        <p:spPr>
          <a:xfrm>
            <a:off x="4563199" y="618118"/>
            <a:ext cx="4803568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0070C0"/>
                </a:solidFill>
              </a:rPr>
              <a:t>Variables &amp; Data Preparation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20 original variables -&gt; 9 dropped leaving 10 features and 1 target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50,662 original data items -&gt; 50,660 retained (see notes on outliers and balancing)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Dropped of note: ID (flat &amp; wide); Town (101 categories &amp; no significant contribution to modelling); Country (Towns all UK, despite 5 other countries recorded)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NB: dropped after iteratively modelling and identifying limited contribution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&amp; outliers: </a:t>
            </a:r>
            <a:r>
              <a:rPr lang="en-GB" sz="1000" dirty="0" err="1"/>
              <a:t>CurrentBalance</a:t>
            </a:r>
            <a:r>
              <a:rPr lang="en-GB" sz="1000" dirty="0"/>
              <a:t>, </a:t>
            </a:r>
            <a:r>
              <a:rPr lang="en-GB" sz="1000" dirty="0" err="1"/>
              <a:t>ThisCampaign</a:t>
            </a:r>
            <a:r>
              <a:rPr lang="en-GB" sz="1000" dirty="0"/>
              <a:t> 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target: </a:t>
            </a:r>
            <a:r>
              <a:rPr lang="en-GB" sz="1000" dirty="0" err="1"/>
              <a:t>NewContractThisCampaign</a:t>
            </a: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Minor cleaning:  </a:t>
            </a:r>
            <a:r>
              <a:rPr lang="en-GB" sz="1000" dirty="0" err="1"/>
              <a:t>HasTVPackage</a:t>
            </a:r>
            <a:r>
              <a:rPr lang="en-GB" sz="1000" dirty="0"/>
              <a:t>, </a:t>
            </a:r>
            <a:r>
              <a:rPr lang="en-GB" sz="1000" dirty="0" err="1"/>
              <a:t>LastContact</a:t>
            </a:r>
            <a:r>
              <a:rPr lang="en-GB" sz="1000" dirty="0"/>
              <a:t> (All occurrences of ‘cell’ -&gt; ‘cellular’)</a:t>
            </a: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8C717-AB61-4AA5-0065-CF8334987466}"/>
              </a:ext>
            </a:extLst>
          </p:cNvPr>
          <p:cNvSpPr txBox="1"/>
          <p:nvPr/>
        </p:nvSpPr>
        <p:spPr>
          <a:xfrm>
            <a:off x="523942" y="5962951"/>
            <a:ext cx="8848120" cy="25632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Training and Hyper Parameters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 pipeline was created for each model type, with a grid of several types of hyper parameters, each with several values to be evaluated. 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The finally selected hyperparameters and their values were those identified with the most beneficial impact after multiple iterations of training and evaluation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 scoring metric of </a:t>
            </a:r>
            <a:r>
              <a:rPr lang="en-US" sz="1000" i="1" dirty="0"/>
              <a:t>Precision</a:t>
            </a:r>
            <a:r>
              <a:rPr lang="en-US" sz="1000" dirty="0"/>
              <a:t> seemed to best fit with the business objectives, but </a:t>
            </a:r>
            <a:r>
              <a:rPr lang="en-US" sz="1000" i="1" dirty="0"/>
              <a:t>F1-Score</a:t>
            </a:r>
            <a:r>
              <a:rPr lang="en-US" sz="1000" dirty="0"/>
              <a:t> and </a:t>
            </a:r>
            <a:r>
              <a:rPr lang="en-US" sz="1000" i="1" dirty="0"/>
              <a:t>ROC-AUC </a:t>
            </a:r>
            <a:r>
              <a:rPr lang="en-US" sz="1000" dirty="0"/>
              <a:t>were also used during iterations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For each model and iteration of cross-fold validation (</a:t>
            </a:r>
            <a:r>
              <a:rPr lang="en-US" sz="1000" i="1" dirty="0" err="1"/>
              <a:t>GridSearchCV</a:t>
            </a:r>
            <a:r>
              <a:rPr lang="en-US" sz="1000" dirty="0"/>
              <a:t>, CV=5):</a:t>
            </a:r>
          </a:p>
          <a:p>
            <a:pPr marL="634950" lvl="1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hyper parameters changed; 2) fitted against train data 3) cross-validation completed; 3) inspected top 10 ranked by the scoring metric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Once the best combinations for each model were identified, the </a:t>
            </a:r>
            <a:r>
              <a:rPr lang="en-US" sz="1000" i="1" dirty="0" err="1"/>
              <a:t>best_estimator</a:t>
            </a:r>
            <a:r>
              <a:rPr lang="en-US" sz="1000" i="1" dirty="0"/>
              <a:t>_ </a:t>
            </a:r>
            <a:r>
              <a:rPr lang="en-US" sz="1000" dirty="0"/>
              <a:t>was saved and used to evaluate and compare the 3 models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E95B7C-B010-6D30-1BB3-D0BB1817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06738"/>
              </p:ext>
            </p:extLst>
          </p:nvPr>
        </p:nvGraphicFramePr>
        <p:xfrm>
          <a:off x="658762" y="7304072"/>
          <a:ext cx="8552178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822">
                  <a:extLst>
                    <a:ext uri="{9D8B030D-6E8A-4147-A177-3AD203B41FA5}">
                      <a16:colId xmlns:a16="http://schemas.microsoft.com/office/drawing/2014/main" val="1907166431"/>
                    </a:ext>
                  </a:extLst>
                </a:gridCol>
                <a:gridCol w="4863320">
                  <a:extLst>
                    <a:ext uri="{9D8B030D-6E8A-4147-A177-3AD203B41FA5}">
                      <a16:colId xmlns:a16="http://schemas.microsoft.com/office/drawing/2014/main" val="3484362391"/>
                    </a:ext>
                  </a:extLst>
                </a:gridCol>
                <a:gridCol w="1978036">
                  <a:extLst>
                    <a:ext uri="{9D8B030D-6E8A-4147-A177-3AD203B41FA5}">
                      <a16:colId xmlns:a16="http://schemas.microsoft.com/office/drawing/2014/main" val="326053815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 Parameters (Best Combinations)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 Metric</a:t>
                      </a:r>
                    </a:p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(Best Score + Elapsed Secs)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631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Logistic Regression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Solver: saga, Penalty: l2, C: 5,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(0.35,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25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Random Forest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Criterion: entropy, </a:t>
                      </a:r>
                      <a:r>
                        <a:rPr lang="en-GB" sz="1000" dirty="0" err="1"/>
                        <a:t>nEstimators</a:t>
                      </a:r>
                      <a:r>
                        <a:rPr lang="en-GB" sz="1000" dirty="0"/>
                        <a:t>: 100, </a:t>
                      </a:r>
                      <a:r>
                        <a:rPr lang="en-GB" sz="1000" dirty="0" err="1"/>
                        <a:t>MaxDepth</a:t>
                      </a:r>
                      <a:r>
                        <a:rPr lang="en-GB" sz="1000" dirty="0"/>
                        <a:t>: 50,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highlight>
                            <a:srgbClr val="00FF00"/>
                          </a:highlight>
                        </a:rPr>
                        <a:t>Precision (0.81,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071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MLPClassifier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HiddenLayerSizes</a:t>
                      </a:r>
                      <a:r>
                        <a:rPr lang="en-GB" sz="1000" dirty="0"/>
                        <a:t>: (25,5), Activation: tanh, alpha: 0.1,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(0.36, 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390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F18AD2-7D7C-86A1-617F-5ED4C88C525F}"/>
              </a:ext>
            </a:extLst>
          </p:cNvPr>
          <p:cNvSpPr txBox="1"/>
          <p:nvPr/>
        </p:nvSpPr>
        <p:spPr>
          <a:xfrm>
            <a:off x="422736" y="133237"/>
            <a:ext cx="88851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ITNPBD6: Wallace Communications - Student ID: 2710017</a:t>
            </a:r>
            <a:endParaRPr lang="en-GB" sz="2800" b="1" dirty="0">
              <a:solidFill>
                <a:srgbClr val="0070C0"/>
              </a:solidFill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4D093B8-47C2-E43F-6BF0-1D763DE4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75969"/>
              </p:ext>
            </p:extLst>
          </p:nvPr>
        </p:nvGraphicFramePr>
        <p:xfrm>
          <a:off x="4632464" y="2450149"/>
          <a:ext cx="4645714" cy="14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10">
                  <a:extLst>
                    <a:ext uri="{9D8B030D-6E8A-4147-A177-3AD203B41FA5}">
                      <a16:colId xmlns:a16="http://schemas.microsoft.com/office/drawing/2014/main" val="1922141735"/>
                    </a:ext>
                  </a:extLst>
                </a:gridCol>
                <a:gridCol w="1570304">
                  <a:extLst>
                    <a:ext uri="{9D8B030D-6E8A-4147-A177-3AD203B41FA5}">
                      <a16:colId xmlns:a16="http://schemas.microsoft.com/office/drawing/2014/main" val="29560659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0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Age, </a:t>
                      </a:r>
                      <a:r>
                        <a:rPr lang="en-US" sz="1000" dirty="0" err="1"/>
                        <a:t>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Numeric - Discrete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993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CurrentBalance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Numeric - 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3754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Job, Married, Education, Housing, </a:t>
                      </a:r>
                      <a:r>
                        <a:rPr lang="en-US" sz="1000" dirty="0" err="1"/>
                        <a:t>HasTVPackage</a:t>
                      </a:r>
                      <a:r>
                        <a:rPr lang="en-US" sz="1000" dirty="0"/>
                        <a:t>, </a:t>
                      </a:r>
                    </a:p>
                    <a:p>
                      <a:r>
                        <a:rPr lang="en-US" sz="1000" dirty="0" err="1"/>
                        <a:t>LastContact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OutcomePreviousCampaign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242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NewContractThisCampaign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Target -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93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06284C-0E38-E129-A921-7FCAD4177EEC}"/>
              </a:ext>
            </a:extLst>
          </p:cNvPr>
          <p:cNvSpPr txBox="1"/>
          <p:nvPr/>
        </p:nvSpPr>
        <p:spPr>
          <a:xfrm>
            <a:off x="518820" y="618118"/>
            <a:ext cx="3920422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Project Methodology – CRISP</a:t>
            </a:r>
            <a:r>
              <a:rPr lang="en-GB" sz="1600" b="1" dirty="0">
                <a:solidFill>
                  <a:srgbClr val="0070C0"/>
                </a:solidFill>
              </a:rPr>
              <a:t> [1]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Business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From briefing paper: need to identify customers likely to take a mobile contract. A binary classification exercise with Y/N target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High call costs, suggest need to accurately identify customers but avoid ‘False Positives’</a:t>
            </a:r>
            <a:endParaRPr lang="en-GB" sz="800" dirty="0"/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Tools: </a:t>
            </a:r>
            <a:r>
              <a:rPr lang="en-GB" sz="1000" dirty="0" err="1"/>
              <a:t>VSCode</a:t>
            </a:r>
            <a:r>
              <a:rPr lang="en-GB" sz="1000" dirty="0"/>
              <a:t>, </a:t>
            </a:r>
            <a:r>
              <a:rPr lang="en-GB" sz="1000" dirty="0" err="1"/>
              <a:t>Jupyter</a:t>
            </a:r>
            <a:r>
              <a:rPr lang="en-GB" sz="1000" dirty="0"/>
              <a:t> Notebook, Python, Pandas, Scikit-learn </a:t>
            </a:r>
            <a:r>
              <a:rPr lang="en-GB" sz="800" dirty="0"/>
              <a:t>[4]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Loaded the CSV file. Data exploration &amp; visualisation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Potential data issues, </a:t>
            </a:r>
            <a:r>
              <a:rPr lang="en-GB" sz="1000" dirty="0" err="1"/>
              <a:t>eg</a:t>
            </a:r>
            <a:r>
              <a:rPr lang="en-GB" sz="1000" dirty="0"/>
              <a:t>: missing, duplicates, outliers, unbalanced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Preparation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This was refined over several iterations of Prep and Modelling, and see comments on variables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Data split 80:20. </a:t>
            </a:r>
            <a:r>
              <a:rPr lang="en-GB" sz="1000" i="1" dirty="0" err="1"/>
              <a:t>train_test_split</a:t>
            </a:r>
            <a:r>
              <a:rPr lang="en-GB" sz="1000" i="1" dirty="0"/>
              <a:t>, </a:t>
            </a:r>
            <a:r>
              <a:rPr lang="en-GB" sz="1000" dirty="0"/>
              <a:t>to: X_train, </a:t>
            </a:r>
            <a:r>
              <a:rPr lang="en-GB" sz="1000" dirty="0" err="1"/>
              <a:t>X_test</a:t>
            </a:r>
            <a:r>
              <a:rPr lang="en-GB" sz="1000" dirty="0"/>
              <a:t>, </a:t>
            </a:r>
            <a:r>
              <a:rPr lang="en-GB" sz="1000" dirty="0" err="1"/>
              <a:t>y_train</a:t>
            </a:r>
            <a:r>
              <a:rPr lang="en-GB" sz="1000" dirty="0"/>
              <a:t>, </a:t>
            </a:r>
            <a:r>
              <a:rPr lang="en-GB" sz="1000" dirty="0" err="1"/>
              <a:t>y_test</a:t>
            </a:r>
            <a:r>
              <a:rPr lang="en-GB" sz="1000" dirty="0"/>
              <a:t> and cross-fold validation will be used on the train data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Repeatable data transformation using </a:t>
            </a:r>
            <a:r>
              <a:rPr lang="en-GB" sz="1000" i="1" dirty="0"/>
              <a:t>Pipeline</a:t>
            </a:r>
            <a:r>
              <a:rPr lang="en-GB" sz="1000" dirty="0"/>
              <a:t> &amp; </a:t>
            </a:r>
            <a:r>
              <a:rPr lang="en-GB" sz="1000" i="1" dirty="0" err="1"/>
              <a:t>ColumnTransformer</a:t>
            </a:r>
            <a:r>
              <a:rPr lang="en-GB" sz="1000" i="1" dirty="0"/>
              <a:t> </a:t>
            </a:r>
            <a:r>
              <a:rPr lang="en-GB" sz="1000" dirty="0"/>
              <a:t>Fitted to train data and applied individually to train and test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Categorical variables encoded using </a:t>
            </a:r>
            <a:r>
              <a:rPr lang="en-GB" sz="1000" i="1" dirty="0" err="1"/>
              <a:t>OneHotEncoder</a:t>
            </a:r>
            <a:endParaRPr lang="en-GB" sz="1000" i="1" dirty="0"/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Numerical variables scaled using: </a:t>
            </a:r>
            <a:r>
              <a:rPr lang="en-GB" sz="1000" i="1" dirty="0" err="1"/>
              <a:t>RobustScaler</a:t>
            </a:r>
            <a:endParaRPr lang="en-GB" sz="1000" i="1" dirty="0"/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Selected 3 candidate model types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Model training and hyper parameter tuning (see below)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The best trained model for each type saved for evaluation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Transformations applied to the reserved test data 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Each model used to make and evaluate predictions (see below)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The data transformation pipeline, selected model type and best hyperparameters were used to retrain the model on 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This model was saved using </a:t>
            </a:r>
            <a:r>
              <a:rPr lang="en-GB" sz="1000" i="1" dirty="0"/>
              <a:t>Pickle</a:t>
            </a:r>
            <a:r>
              <a:rPr lang="en-GB" sz="1000" dirty="0"/>
              <a:t> for use on future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CDE9C-72DC-E883-E910-51206EB5A594}"/>
              </a:ext>
            </a:extLst>
          </p:cNvPr>
          <p:cNvSpPr txBox="1"/>
          <p:nvPr/>
        </p:nvSpPr>
        <p:spPr>
          <a:xfrm>
            <a:off x="518820" y="10292536"/>
            <a:ext cx="5680948" cy="158053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Final Comments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Feature importance: 73% of the performance comes from just 4 features: </a:t>
            </a:r>
            <a:r>
              <a:rPr lang="en-GB" sz="1000" dirty="0" err="1"/>
              <a:t>CurrentBalance</a:t>
            </a:r>
            <a:r>
              <a:rPr lang="en-GB" sz="1000" dirty="0"/>
              <a:t>, Age, </a:t>
            </a:r>
            <a:r>
              <a:rPr lang="en-GB" sz="1000" dirty="0" err="1"/>
              <a:t>ThisCampaign</a:t>
            </a:r>
            <a:r>
              <a:rPr lang="en-GB" sz="1000" dirty="0"/>
              <a:t> (all numerical) plus </a:t>
            </a:r>
            <a:r>
              <a:rPr lang="en-GB" sz="1000" dirty="0" err="1"/>
              <a:t>OutcomePreviousCampaign</a:t>
            </a:r>
            <a:r>
              <a:rPr lang="en-GB" sz="1000" dirty="0"/>
              <a:t>. 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Unbalanced &amp; Outliers: For several features plus the target. Early iterations attempted to address these (</a:t>
            </a:r>
            <a:r>
              <a:rPr lang="en-GB" sz="1000" dirty="0" err="1"/>
              <a:t>eg</a:t>
            </a:r>
            <a:r>
              <a:rPr lang="en-GB" sz="1000" dirty="0"/>
              <a:t> using  SMOTE</a:t>
            </a:r>
            <a:r>
              <a:rPr lang="en-GB" sz="800" dirty="0"/>
              <a:t> [2] </a:t>
            </a:r>
            <a:r>
              <a:rPr lang="en-GB" sz="1000" dirty="0"/>
              <a:t>and repeatable outlier removal &gt; </a:t>
            </a:r>
            <a:r>
              <a:rPr lang="en-GB" sz="1000" dirty="0" err="1"/>
              <a:t>STDev</a:t>
            </a:r>
            <a:r>
              <a:rPr lang="en-GB" sz="1000" dirty="0"/>
              <a:t>*5). However, this surprisingly did not improve model performance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However, the use of </a:t>
            </a:r>
            <a:r>
              <a:rPr lang="en-GB" sz="1000" i="1" dirty="0" err="1"/>
              <a:t>RobustScaler</a:t>
            </a:r>
            <a:r>
              <a:rPr lang="en-GB" sz="1000" dirty="0"/>
              <a:t> and a balanced </a:t>
            </a:r>
            <a:r>
              <a:rPr lang="en-GB" sz="1000" i="1" dirty="0" err="1"/>
              <a:t>ClassWeight</a:t>
            </a:r>
            <a:r>
              <a:rPr lang="en-GB" sz="1000" dirty="0"/>
              <a:t> had a better impact and reduced the number of data points lost</a:t>
            </a:r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endParaRPr lang="en-GB" sz="1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E5F9D-2CFB-6A0D-41ED-F362EF7397A3}"/>
              </a:ext>
            </a:extLst>
          </p:cNvPr>
          <p:cNvSpPr txBox="1"/>
          <p:nvPr/>
        </p:nvSpPr>
        <p:spPr>
          <a:xfrm>
            <a:off x="576396" y="12139808"/>
            <a:ext cx="40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effectLst/>
              </a:rPr>
              <a:t>[1] P. Chapman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‘CRISP-DM 1.0’, 1999.</a:t>
            </a:r>
          </a:p>
          <a:p>
            <a:r>
              <a:rPr lang="en-GB" sz="800" dirty="0">
                <a:effectLst/>
              </a:rPr>
              <a:t>[2] N. V. Chawla, K. W. Bowyer, L. O. Hall, and W. P. </a:t>
            </a:r>
            <a:r>
              <a:rPr lang="en-GB" sz="800" dirty="0" err="1">
                <a:effectLst/>
              </a:rPr>
              <a:t>Kegelmeyer</a:t>
            </a:r>
            <a:r>
              <a:rPr lang="en-GB" sz="800" dirty="0">
                <a:effectLst/>
              </a:rPr>
              <a:t>, ‘SMOTE: synthetic minority over-sampling technique’, </a:t>
            </a:r>
            <a:r>
              <a:rPr lang="en-GB" sz="800" i="1" dirty="0">
                <a:effectLst/>
              </a:rPr>
              <a:t>Journal of artificial intelligence research</a:t>
            </a:r>
            <a:r>
              <a:rPr lang="en-GB" sz="800" dirty="0">
                <a:effectLst/>
              </a:rPr>
              <a:t>, vol. 16, pp. 321–357, 2002.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2B54-9F6E-55AF-01D3-D9750CE2BC72}"/>
              </a:ext>
            </a:extLst>
          </p:cNvPr>
          <p:cNvSpPr txBox="1"/>
          <p:nvPr/>
        </p:nvSpPr>
        <p:spPr>
          <a:xfrm>
            <a:off x="4699702" y="12139808"/>
            <a:ext cx="451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none" strike="noStrike" dirty="0">
                <a:effectLst/>
              </a:rPr>
              <a:t>[3] </a:t>
            </a:r>
            <a:r>
              <a:rPr lang="en-GB" sz="800" dirty="0">
                <a:effectLst/>
              </a:rPr>
              <a:t>A. </a:t>
            </a:r>
            <a:r>
              <a:rPr lang="en-GB" sz="800" dirty="0" err="1">
                <a:effectLst/>
              </a:rPr>
              <a:t>Géron</a:t>
            </a:r>
            <a:r>
              <a:rPr lang="en-GB" sz="800" dirty="0">
                <a:effectLst/>
              </a:rPr>
              <a:t>, </a:t>
            </a:r>
            <a:r>
              <a:rPr lang="en-GB" sz="800" i="1" dirty="0">
                <a:effectLst/>
              </a:rPr>
              <a:t>Hands-on machine learning with Scikit-Learn, </a:t>
            </a:r>
            <a:r>
              <a:rPr lang="en-GB" sz="800" i="1" dirty="0" err="1">
                <a:effectLst/>
              </a:rPr>
              <a:t>Keras</a:t>
            </a:r>
            <a:r>
              <a:rPr lang="en-GB" sz="800" i="1" dirty="0">
                <a:effectLst/>
              </a:rPr>
              <a:t>, and TensorFlow</a:t>
            </a:r>
            <a:r>
              <a:rPr lang="en-GB" sz="800" dirty="0">
                <a:effectLst/>
              </a:rPr>
              <a:t>, 3rd Edition. O’Reilly Media, Inc., 2022.</a:t>
            </a:r>
          </a:p>
          <a:p>
            <a:r>
              <a:rPr lang="en-GB" sz="800" dirty="0"/>
              <a:t>[4] </a:t>
            </a:r>
            <a:r>
              <a:rPr lang="en-GB" sz="800" dirty="0">
                <a:effectLst/>
              </a:rPr>
              <a:t>[F. Pedregosa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‘Scikit-learn: Machine Learning in Python’, </a:t>
            </a:r>
            <a:r>
              <a:rPr lang="en-GB" sz="800" i="1" dirty="0">
                <a:effectLst/>
              </a:rPr>
              <a:t>Journal of Machine Learning Research</a:t>
            </a:r>
            <a:r>
              <a:rPr lang="en-GB" sz="800" dirty="0">
                <a:effectLst/>
              </a:rPr>
              <a:t>, vol. 12, no. 85, pp. 2825–2830, 2011.</a:t>
            </a:r>
          </a:p>
        </p:txBody>
      </p:sp>
    </p:spTree>
    <p:extLst>
      <p:ext uri="{BB962C8B-B14F-4D97-AF65-F5344CB8AC3E}">
        <p14:creationId xmlns:p14="http://schemas.microsoft.com/office/powerpoint/2010/main" val="169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DA950B468274CB53651377B661D5E" ma:contentTypeVersion="4" ma:contentTypeDescription="Create a new document." ma:contentTypeScope="" ma:versionID="27a16cd52dc681f2d631c60625793089">
  <xsd:schema xmlns:xsd="http://www.w3.org/2001/XMLSchema" xmlns:xs="http://www.w3.org/2001/XMLSchema" xmlns:p="http://schemas.microsoft.com/office/2006/metadata/properties" xmlns:ns2="4ce3de0b-3eea-4cb9-8254-1efe69defd32" targetNamespace="http://schemas.microsoft.com/office/2006/metadata/properties" ma:root="true" ma:fieldsID="aa5d8f5ea0382bb42d66b4ec4f495684" ns2:_="">
    <xsd:import namespace="4ce3de0b-3eea-4cb9-8254-1efe69defd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3de0b-3eea-4cb9-8254-1efe69def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49E239-D122-40A9-AB11-D677033190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78572B-7D4E-4A33-82E0-6D91E9A8F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661331-00C7-43C5-9A5A-50F586F60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3de0b-3eea-4cb9-8254-1efe69def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990</Words>
  <Application>Microsoft Macintosh PowerPoint</Application>
  <PresentationFormat>A3 Paper (297x420 mm)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Swingler</dc:creator>
  <cp:lastModifiedBy>Stuart Gow</cp:lastModifiedBy>
  <cp:revision>150</cp:revision>
  <dcterms:created xsi:type="dcterms:W3CDTF">2022-12-31T18:26:39Z</dcterms:created>
  <dcterms:modified xsi:type="dcterms:W3CDTF">2025-03-29T16:47:15Z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0x0101000F1DA950B468274CB53651377B661D5E</vt:lpwstr>
  </property>
</Properties>
</file>