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Lst>
  <p:sldSz cx="9601200" cy="12801600" type="A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009"/>
    <p:restoredTop sz="94654"/>
  </p:normalViewPr>
  <p:slideViewPr>
    <p:cSldViewPr snapToGrid="0">
      <p:cViewPr>
        <p:scale>
          <a:sx n="130" d="100"/>
          <a:sy n="130" d="100"/>
        </p:scale>
        <p:origin x="968"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D5957-A6EF-32E7-E3D1-1B003C9F61BD}"/>
              </a:ext>
            </a:extLst>
          </p:cNvPr>
          <p:cNvSpPr>
            <a:spLocks noGrp="1"/>
          </p:cNvSpPr>
          <p:nvPr>
            <p:ph type="ctrTitle"/>
          </p:nvPr>
        </p:nvSpPr>
        <p:spPr>
          <a:xfrm>
            <a:off x="1200150" y="2095078"/>
            <a:ext cx="7200900" cy="4456853"/>
          </a:xfrm>
        </p:spPr>
        <p:txBody>
          <a:bodyPr anchor="b"/>
          <a:lstStyle>
            <a:lvl1pPr algn="ctr">
              <a:defRPr sz="11200"/>
            </a:lvl1pPr>
          </a:lstStyle>
          <a:p>
            <a:r>
              <a:rPr lang="en-US"/>
              <a:t>Click to edit Master title style</a:t>
            </a:r>
            <a:endParaRPr lang="en-GB"/>
          </a:p>
        </p:txBody>
      </p:sp>
      <p:sp>
        <p:nvSpPr>
          <p:cNvPr id="3" name="Subtitle 2">
            <a:extLst>
              <a:ext uri="{FF2B5EF4-FFF2-40B4-BE49-F238E27FC236}">
                <a16:creationId xmlns:a16="http://schemas.microsoft.com/office/drawing/2014/main" id="{E3825EEC-0A7C-154A-78AF-21307B34CF47}"/>
              </a:ext>
            </a:extLst>
          </p:cNvPr>
          <p:cNvSpPr>
            <a:spLocks noGrp="1"/>
          </p:cNvSpPr>
          <p:nvPr>
            <p:ph type="subTitle" idx="1"/>
          </p:nvPr>
        </p:nvSpPr>
        <p:spPr>
          <a:xfrm>
            <a:off x="1200150" y="6723804"/>
            <a:ext cx="7200900" cy="3090756"/>
          </a:xfrm>
        </p:spPr>
        <p:txBody>
          <a:bodyPr/>
          <a:lstStyle>
            <a:lvl1pPr marL="0" indent="0" algn="ctr">
              <a:buNone/>
              <a:defRPr sz="4480"/>
            </a:lvl1pPr>
            <a:lvl2pPr marL="853455" indent="0" algn="ctr">
              <a:buNone/>
              <a:defRPr sz="3733"/>
            </a:lvl2pPr>
            <a:lvl3pPr marL="1706910" indent="0" algn="ctr">
              <a:buNone/>
              <a:defRPr sz="3360"/>
            </a:lvl3pPr>
            <a:lvl4pPr marL="2560366" indent="0" algn="ctr">
              <a:buNone/>
              <a:defRPr sz="2987"/>
            </a:lvl4pPr>
            <a:lvl5pPr marL="3413821" indent="0" algn="ctr">
              <a:buNone/>
              <a:defRPr sz="2987"/>
            </a:lvl5pPr>
            <a:lvl6pPr marL="4267276" indent="0" algn="ctr">
              <a:buNone/>
              <a:defRPr sz="2987"/>
            </a:lvl6pPr>
            <a:lvl7pPr marL="5120731" indent="0" algn="ctr">
              <a:buNone/>
              <a:defRPr sz="2987"/>
            </a:lvl7pPr>
            <a:lvl8pPr marL="5974187" indent="0" algn="ctr">
              <a:buNone/>
              <a:defRPr sz="2987"/>
            </a:lvl8pPr>
            <a:lvl9pPr marL="6827642" indent="0" algn="ctr">
              <a:buNone/>
              <a:defRPr sz="2987"/>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5F32E64-FDCA-3477-2C2F-6351F106E4A0}"/>
              </a:ext>
            </a:extLst>
          </p:cNvPr>
          <p:cNvSpPr>
            <a:spLocks noGrp="1"/>
          </p:cNvSpPr>
          <p:nvPr>
            <p:ph type="dt" sz="half" idx="10"/>
          </p:nvPr>
        </p:nvSpPr>
        <p:spPr/>
        <p:txBody>
          <a:bodyPr/>
          <a:lstStyle/>
          <a:p>
            <a:fld id="{47641A74-98BD-4B3C-827E-E8E43FD96C93}" type="datetimeFigureOut">
              <a:rPr lang="en-GB" smtClean="0"/>
              <a:t>26/03/2025</a:t>
            </a:fld>
            <a:endParaRPr lang="en-GB"/>
          </a:p>
        </p:txBody>
      </p:sp>
      <p:sp>
        <p:nvSpPr>
          <p:cNvPr id="5" name="Footer Placeholder 4">
            <a:extLst>
              <a:ext uri="{FF2B5EF4-FFF2-40B4-BE49-F238E27FC236}">
                <a16:creationId xmlns:a16="http://schemas.microsoft.com/office/drawing/2014/main" id="{5F0E7E88-14E3-DDE4-83DB-A47D688C31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BC03FC-2D55-6B61-A367-2D593B640668}"/>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4208040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EB5B2-D5B0-19AC-BEB0-9D73849D3E5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06005CA-94BC-E16C-EF84-344BD073F8C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F94088-AE02-9F42-0711-DB0AF9A0CDB3}"/>
              </a:ext>
            </a:extLst>
          </p:cNvPr>
          <p:cNvSpPr>
            <a:spLocks noGrp="1"/>
          </p:cNvSpPr>
          <p:nvPr>
            <p:ph type="dt" sz="half" idx="10"/>
          </p:nvPr>
        </p:nvSpPr>
        <p:spPr/>
        <p:txBody>
          <a:bodyPr/>
          <a:lstStyle/>
          <a:p>
            <a:fld id="{47641A74-98BD-4B3C-827E-E8E43FD96C93}" type="datetimeFigureOut">
              <a:rPr lang="en-GB" smtClean="0"/>
              <a:t>26/03/2025</a:t>
            </a:fld>
            <a:endParaRPr lang="en-GB"/>
          </a:p>
        </p:txBody>
      </p:sp>
      <p:sp>
        <p:nvSpPr>
          <p:cNvPr id="5" name="Footer Placeholder 4">
            <a:extLst>
              <a:ext uri="{FF2B5EF4-FFF2-40B4-BE49-F238E27FC236}">
                <a16:creationId xmlns:a16="http://schemas.microsoft.com/office/drawing/2014/main" id="{7FA0081D-87C2-4B1B-DDE0-CC3F00DF20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445E1E-A0A0-BC08-735D-62C39D971EA0}"/>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6551544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DBB0D-0647-BD14-ACDE-3FE29F7DAF94}"/>
              </a:ext>
            </a:extLst>
          </p:cNvPr>
          <p:cNvSpPr>
            <a:spLocks noGrp="1"/>
          </p:cNvSpPr>
          <p:nvPr>
            <p:ph type="title" orient="vert"/>
          </p:nvPr>
        </p:nvSpPr>
        <p:spPr>
          <a:xfrm>
            <a:off x="6870859" y="681567"/>
            <a:ext cx="2070259" cy="10848764"/>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91E2EB1-B200-E53F-4C09-07E4B9A25240}"/>
              </a:ext>
            </a:extLst>
          </p:cNvPr>
          <p:cNvSpPr>
            <a:spLocks noGrp="1"/>
          </p:cNvSpPr>
          <p:nvPr>
            <p:ph type="body" orient="vert" idx="1"/>
          </p:nvPr>
        </p:nvSpPr>
        <p:spPr>
          <a:xfrm>
            <a:off x="660083" y="681567"/>
            <a:ext cx="6090761" cy="1084876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E5D952A-342F-8455-302E-FD29E5066A15}"/>
              </a:ext>
            </a:extLst>
          </p:cNvPr>
          <p:cNvSpPr>
            <a:spLocks noGrp="1"/>
          </p:cNvSpPr>
          <p:nvPr>
            <p:ph type="dt" sz="half" idx="10"/>
          </p:nvPr>
        </p:nvSpPr>
        <p:spPr/>
        <p:txBody>
          <a:bodyPr/>
          <a:lstStyle/>
          <a:p>
            <a:fld id="{47641A74-98BD-4B3C-827E-E8E43FD96C93}" type="datetimeFigureOut">
              <a:rPr lang="en-GB" smtClean="0"/>
              <a:t>26/03/2025</a:t>
            </a:fld>
            <a:endParaRPr lang="en-GB"/>
          </a:p>
        </p:txBody>
      </p:sp>
      <p:sp>
        <p:nvSpPr>
          <p:cNvPr id="5" name="Footer Placeholder 4">
            <a:extLst>
              <a:ext uri="{FF2B5EF4-FFF2-40B4-BE49-F238E27FC236}">
                <a16:creationId xmlns:a16="http://schemas.microsoft.com/office/drawing/2014/main" id="{22F88315-D6D6-B195-E85D-6EE3849FE9A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E1E61F3-CA3E-E61E-9D5D-F0E721CF0231}"/>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3624505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64DFE-1C4E-BAD9-D3B4-913D786F56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B9E0584-A067-E8B2-2ADF-8B5A138B5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6A90663-C45E-4197-AA0A-34B4FF7EC89A}"/>
              </a:ext>
            </a:extLst>
          </p:cNvPr>
          <p:cNvSpPr>
            <a:spLocks noGrp="1"/>
          </p:cNvSpPr>
          <p:nvPr>
            <p:ph type="dt" sz="half" idx="10"/>
          </p:nvPr>
        </p:nvSpPr>
        <p:spPr/>
        <p:txBody>
          <a:bodyPr/>
          <a:lstStyle/>
          <a:p>
            <a:fld id="{47641A74-98BD-4B3C-827E-E8E43FD96C93}" type="datetimeFigureOut">
              <a:rPr lang="en-GB" smtClean="0"/>
              <a:t>26/03/2025</a:t>
            </a:fld>
            <a:endParaRPr lang="en-GB"/>
          </a:p>
        </p:txBody>
      </p:sp>
      <p:sp>
        <p:nvSpPr>
          <p:cNvPr id="5" name="Footer Placeholder 4">
            <a:extLst>
              <a:ext uri="{FF2B5EF4-FFF2-40B4-BE49-F238E27FC236}">
                <a16:creationId xmlns:a16="http://schemas.microsoft.com/office/drawing/2014/main" id="{AA71D409-2079-EBFB-DA3C-969592ECA96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14A8983-65A7-BE7A-3ECB-60F797C9CACC}"/>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2452001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CD998-78BB-45C0-DC77-BFEB31D88B88}"/>
              </a:ext>
            </a:extLst>
          </p:cNvPr>
          <p:cNvSpPr>
            <a:spLocks noGrp="1"/>
          </p:cNvSpPr>
          <p:nvPr>
            <p:ph type="title"/>
          </p:nvPr>
        </p:nvSpPr>
        <p:spPr>
          <a:xfrm>
            <a:off x="655082" y="3191512"/>
            <a:ext cx="8281035" cy="5325109"/>
          </a:xfrm>
        </p:spPr>
        <p:txBody>
          <a:bodyPr anchor="b"/>
          <a:lstStyle>
            <a:lvl1pPr>
              <a:defRPr sz="112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927812D-600D-7B2D-69A4-F680EBB7A2CC}"/>
              </a:ext>
            </a:extLst>
          </p:cNvPr>
          <p:cNvSpPr>
            <a:spLocks noGrp="1"/>
          </p:cNvSpPr>
          <p:nvPr>
            <p:ph type="body" idx="1"/>
          </p:nvPr>
        </p:nvSpPr>
        <p:spPr>
          <a:xfrm>
            <a:off x="655082" y="8566999"/>
            <a:ext cx="8281035" cy="2800349"/>
          </a:xfrm>
        </p:spPr>
        <p:txBody>
          <a:bodyPr/>
          <a:lstStyle>
            <a:lvl1pPr marL="0" indent="0">
              <a:buNone/>
              <a:defRPr sz="4480">
                <a:solidFill>
                  <a:schemeClr val="tx1">
                    <a:tint val="75000"/>
                  </a:schemeClr>
                </a:solidFill>
              </a:defRPr>
            </a:lvl1pPr>
            <a:lvl2pPr marL="853455" indent="0">
              <a:buNone/>
              <a:defRPr sz="3733">
                <a:solidFill>
                  <a:schemeClr val="tx1">
                    <a:tint val="75000"/>
                  </a:schemeClr>
                </a:solidFill>
              </a:defRPr>
            </a:lvl2pPr>
            <a:lvl3pPr marL="1706910" indent="0">
              <a:buNone/>
              <a:defRPr sz="3360">
                <a:solidFill>
                  <a:schemeClr val="tx1">
                    <a:tint val="75000"/>
                  </a:schemeClr>
                </a:solidFill>
              </a:defRPr>
            </a:lvl3pPr>
            <a:lvl4pPr marL="2560366" indent="0">
              <a:buNone/>
              <a:defRPr sz="2987">
                <a:solidFill>
                  <a:schemeClr val="tx1">
                    <a:tint val="75000"/>
                  </a:schemeClr>
                </a:solidFill>
              </a:defRPr>
            </a:lvl4pPr>
            <a:lvl5pPr marL="3413821" indent="0">
              <a:buNone/>
              <a:defRPr sz="2987">
                <a:solidFill>
                  <a:schemeClr val="tx1">
                    <a:tint val="75000"/>
                  </a:schemeClr>
                </a:solidFill>
              </a:defRPr>
            </a:lvl5pPr>
            <a:lvl6pPr marL="4267276" indent="0">
              <a:buNone/>
              <a:defRPr sz="2987">
                <a:solidFill>
                  <a:schemeClr val="tx1">
                    <a:tint val="75000"/>
                  </a:schemeClr>
                </a:solidFill>
              </a:defRPr>
            </a:lvl6pPr>
            <a:lvl7pPr marL="5120731" indent="0">
              <a:buNone/>
              <a:defRPr sz="2987">
                <a:solidFill>
                  <a:schemeClr val="tx1">
                    <a:tint val="75000"/>
                  </a:schemeClr>
                </a:solidFill>
              </a:defRPr>
            </a:lvl7pPr>
            <a:lvl8pPr marL="5974187" indent="0">
              <a:buNone/>
              <a:defRPr sz="2987">
                <a:solidFill>
                  <a:schemeClr val="tx1">
                    <a:tint val="75000"/>
                  </a:schemeClr>
                </a:solidFill>
              </a:defRPr>
            </a:lvl8pPr>
            <a:lvl9pPr marL="6827642" indent="0">
              <a:buNone/>
              <a:defRPr sz="2987">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A42C1A-1D43-FD79-27DC-0F688D9BEE95}"/>
              </a:ext>
            </a:extLst>
          </p:cNvPr>
          <p:cNvSpPr>
            <a:spLocks noGrp="1"/>
          </p:cNvSpPr>
          <p:nvPr>
            <p:ph type="dt" sz="half" idx="10"/>
          </p:nvPr>
        </p:nvSpPr>
        <p:spPr/>
        <p:txBody>
          <a:bodyPr/>
          <a:lstStyle/>
          <a:p>
            <a:fld id="{47641A74-98BD-4B3C-827E-E8E43FD96C93}" type="datetimeFigureOut">
              <a:rPr lang="en-GB" smtClean="0"/>
              <a:t>26/03/2025</a:t>
            </a:fld>
            <a:endParaRPr lang="en-GB"/>
          </a:p>
        </p:txBody>
      </p:sp>
      <p:sp>
        <p:nvSpPr>
          <p:cNvPr id="5" name="Footer Placeholder 4">
            <a:extLst>
              <a:ext uri="{FF2B5EF4-FFF2-40B4-BE49-F238E27FC236}">
                <a16:creationId xmlns:a16="http://schemas.microsoft.com/office/drawing/2014/main" id="{C5003866-6470-3D4A-38A7-21AF758C6C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6F41C7-6E95-5BAF-A838-B73FC74B464A}"/>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10585195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75D1E-3E39-8C74-2CFE-E9F426D6FF9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6384DC3-52C3-DA95-4ED9-F089E646D969}"/>
              </a:ext>
            </a:extLst>
          </p:cNvPr>
          <p:cNvSpPr>
            <a:spLocks noGrp="1"/>
          </p:cNvSpPr>
          <p:nvPr>
            <p:ph sz="half" idx="1"/>
          </p:nvPr>
        </p:nvSpPr>
        <p:spPr>
          <a:xfrm>
            <a:off x="660083"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33F7AE-7948-6C06-5E53-C0B84A456129}"/>
              </a:ext>
            </a:extLst>
          </p:cNvPr>
          <p:cNvSpPr>
            <a:spLocks noGrp="1"/>
          </p:cNvSpPr>
          <p:nvPr>
            <p:ph sz="half" idx="2"/>
          </p:nvPr>
        </p:nvSpPr>
        <p:spPr>
          <a:xfrm>
            <a:off x="4860608" y="3407833"/>
            <a:ext cx="4080510" cy="81224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1209914-CFA9-9D6C-9AD7-64D2B8C22830}"/>
              </a:ext>
            </a:extLst>
          </p:cNvPr>
          <p:cNvSpPr>
            <a:spLocks noGrp="1"/>
          </p:cNvSpPr>
          <p:nvPr>
            <p:ph type="dt" sz="half" idx="10"/>
          </p:nvPr>
        </p:nvSpPr>
        <p:spPr/>
        <p:txBody>
          <a:bodyPr/>
          <a:lstStyle/>
          <a:p>
            <a:fld id="{47641A74-98BD-4B3C-827E-E8E43FD96C93}" type="datetimeFigureOut">
              <a:rPr lang="en-GB" smtClean="0"/>
              <a:t>26/03/2025</a:t>
            </a:fld>
            <a:endParaRPr lang="en-GB"/>
          </a:p>
        </p:txBody>
      </p:sp>
      <p:sp>
        <p:nvSpPr>
          <p:cNvPr id="6" name="Footer Placeholder 5">
            <a:extLst>
              <a:ext uri="{FF2B5EF4-FFF2-40B4-BE49-F238E27FC236}">
                <a16:creationId xmlns:a16="http://schemas.microsoft.com/office/drawing/2014/main" id="{FAA3A4E8-A471-C661-4D2B-1C50B9803F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5EED025-15FD-E1A6-D3D1-DAB417877C77}"/>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4020925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39F92-4706-3DDC-7BA6-907307250544}"/>
              </a:ext>
            </a:extLst>
          </p:cNvPr>
          <p:cNvSpPr>
            <a:spLocks noGrp="1"/>
          </p:cNvSpPr>
          <p:nvPr>
            <p:ph type="title"/>
          </p:nvPr>
        </p:nvSpPr>
        <p:spPr>
          <a:xfrm>
            <a:off x="661333" y="681568"/>
            <a:ext cx="8281035" cy="2474384"/>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12E1805-710E-6EE8-72D2-7E35549937A1}"/>
              </a:ext>
            </a:extLst>
          </p:cNvPr>
          <p:cNvSpPr>
            <a:spLocks noGrp="1"/>
          </p:cNvSpPr>
          <p:nvPr>
            <p:ph type="body" idx="1"/>
          </p:nvPr>
        </p:nvSpPr>
        <p:spPr>
          <a:xfrm>
            <a:off x="661334" y="3138171"/>
            <a:ext cx="4061757" cy="1537969"/>
          </a:xfrm>
        </p:spPr>
        <p:txBody>
          <a:bodyPr anchor="b"/>
          <a:lstStyle>
            <a:lvl1pPr marL="0" indent="0">
              <a:buNone/>
              <a:defRPr sz="4480" b="1"/>
            </a:lvl1pPr>
            <a:lvl2pPr marL="853455" indent="0">
              <a:buNone/>
              <a:defRPr sz="3733" b="1"/>
            </a:lvl2pPr>
            <a:lvl3pPr marL="1706910" indent="0">
              <a:buNone/>
              <a:defRPr sz="3360" b="1"/>
            </a:lvl3pPr>
            <a:lvl4pPr marL="2560366" indent="0">
              <a:buNone/>
              <a:defRPr sz="2987" b="1"/>
            </a:lvl4pPr>
            <a:lvl5pPr marL="3413821" indent="0">
              <a:buNone/>
              <a:defRPr sz="2987" b="1"/>
            </a:lvl5pPr>
            <a:lvl6pPr marL="4267276" indent="0">
              <a:buNone/>
              <a:defRPr sz="2987" b="1"/>
            </a:lvl6pPr>
            <a:lvl7pPr marL="5120731" indent="0">
              <a:buNone/>
              <a:defRPr sz="2987" b="1"/>
            </a:lvl7pPr>
            <a:lvl8pPr marL="5974187" indent="0">
              <a:buNone/>
              <a:defRPr sz="2987" b="1"/>
            </a:lvl8pPr>
            <a:lvl9pPr marL="6827642" indent="0">
              <a:buNone/>
              <a:defRPr sz="2987" b="1"/>
            </a:lvl9pPr>
          </a:lstStyle>
          <a:p>
            <a:pPr lvl="0"/>
            <a:r>
              <a:rPr lang="en-US"/>
              <a:t>Click to edit Master text styles</a:t>
            </a:r>
          </a:p>
        </p:txBody>
      </p:sp>
      <p:sp>
        <p:nvSpPr>
          <p:cNvPr id="4" name="Content Placeholder 3">
            <a:extLst>
              <a:ext uri="{FF2B5EF4-FFF2-40B4-BE49-F238E27FC236}">
                <a16:creationId xmlns:a16="http://schemas.microsoft.com/office/drawing/2014/main" id="{3074222E-79C4-C13E-F7DA-7A265BA5D986}"/>
              </a:ext>
            </a:extLst>
          </p:cNvPr>
          <p:cNvSpPr>
            <a:spLocks noGrp="1"/>
          </p:cNvSpPr>
          <p:nvPr>
            <p:ph sz="half" idx="2"/>
          </p:nvPr>
        </p:nvSpPr>
        <p:spPr>
          <a:xfrm>
            <a:off x="661334" y="4676140"/>
            <a:ext cx="4061757"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1C5D034-B89B-CCDE-6FB7-F6E8EA64E10C}"/>
              </a:ext>
            </a:extLst>
          </p:cNvPr>
          <p:cNvSpPr>
            <a:spLocks noGrp="1"/>
          </p:cNvSpPr>
          <p:nvPr>
            <p:ph type="body" sz="quarter" idx="3"/>
          </p:nvPr>
        </p:nvSpPr>
        <p:spPr>
          <a:xfrm>
            <a:off x="4860607" y="3138171"/>
            <a:ext cx="4081761" cy="1537969"/>
          </a:xfrm>
        </p:spPr>
        <p:txBody>
          <a:bodyPr anchor="b"/>
          <a:lstStyle>
            <a:lvl1pPr marL="0" indent="0">
              <a:buNone/>
              <a:defRPr sz="4480" b="1"/>
            </a:lvl1pPr>
            <a:lvl2pPr marL="853455" indent="0">
              <a:buNone/>
              <a:defRPr sz="3733" b="1"/>
            </a:lvl2pPr>
            <a:lvl3pPr marL="1706910" indent="0">
              <a:buNone/>
              <a:defRPr sz="3360" b="1"/>
            </a:lvl3pPr>
            <a:lvl4pPr marL="2560366" indent="0">
              <a:buNone/>
              <a:defRPr sz="2987" b="1"/>
            </a:lvl4pPr>
            <a:lvl5pPr marL="3413821" indent="0">
              <a:buNone/>
              <a:defRPr sz="2987" b="1"/>
            </a:lvl5pPr>
            <a:lvl6pPr marL="4267276" indent="0">
              <a:buNone/>
              <a:defRPr sz="2987" b="1"/>
            </a:lvl6pPr>
            <a:lvl7pPr marL="5120731" indent="0">
              <a:buNone/>
              <a:defRPr sz="2987" b="1"/>
            </a:lvl7pPr>
            <a:lvl8pPr marL="5974187" indent="0">
              <a:buNone/>
              <a:defRPr sz="2987" b="1"/>
            </a:lvl8pPr>
            <a:lvl9pPr marL="6827642" indent="0">
              <a:buNone/>
              <a:defRPr sz="2987" b="1"/>
            </a:lvl9pPr>
          </a:lstStyle>
          <a:p>
            <a:pPr lvl="0"/>
            <a:r>
              <a:rPr lang="en-US"/>
              <a:t>Click to edit Master text styles</a:t>
            </a:r>
          </a:p>
        </p:txBody>
      </p:sp>
      <p:sp>
        <p:nvSpPr>
          <p:cNvPr id="6" name="Content Placeholder 5">
            <a:extLst>
              <a:ext uri="{FF2B5EF4-FFF2-40B4-BE49-F238E27FC236}">
                <a16:creationId xmlns:a16="http://schemas.microsoft.com/office/drawing/2014/main" id="{CB137708-0F32-5EAE-16E3-5CEC2C48DDEC}"/>
              </a:ext>
            </a:extLst>
          </p:cNvPr>
          <p:cNvSpPr>
            <a:spLocks noGrp="1"/>
          </p:cNvSpPr>
          <p:nvPr>
            <p:ph sz="quarter" idx="4"/>
          </p:nvPr>
        </p:nvSpPr>
        <p:spPr>
          <a:xfrm>
            <a:off x="4860607" y="4676140"/>
            <a:ext cx="4081761" cy="68778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B3509398-9208-6CE7-B5D8-922184E484D3}"/>
              </a:ext>
            </a:extLst>
          </p:cNvPr>
          <p:cNvSpPr>
            <a:spLocks noGrp="1"/>
          </p:cNvSpPr>
          <p:nvPr>
            <p:ph type="dt" sz="half" idx="10"/>
          </p:nvPr>
        </p:nvSpPr>
        <p:spPr/>
        <p:txBody>
          <a:bodyPr/>
          <a:lstStyle/>
          <a:p>
            <a:fld id="{47641A74-98BD-4B3C-827E-E8E43FD96C93}" type="datetimeFigureOut">
              <a:rPr lang="en-GB" smtClean="0"/>
              <a:t>26/03/2025</a:t>
            </a:fld>
            <a:endParaRPr lang="en-GB"/>
          </a:p>
        </p:txBody>
      </p:sp>
      <p:sp>
        <p:nvSpPr>
          <p:cNvPr id="8" name="Footer Placeholder 7">
            <a:extLst>
              <a:ext uri="{FF2B5EF4-FFF2-40B4-BE49-F238E27FC236}">
                <a16:creationId xmlns:a16="http://schemas.microsoft.com/office/drawing/2014/main" id="{17FCADD5-DD6F-640A-A2AC-6FCEB414556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906E592-D0B8-9C85-06A0-398F62216259}"/>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34479132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F9798-5B85-A4F2-E101-1121C3F9495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CF1F383-63DE-D0B8-8856-624481017098}"/>
              </a:ext>
            </a:extLst>
          </p:cNvPr>
          <p:cNvSpPr>
            <a:spLocks noGrp="1"/>
          </p:cNvSpPr>
          <p:nvPr>
            <p:ph type="dt" sz="half" idx="10"/>
          </p:nvPr>
        </p:nvSpPr>
        <p:spPr/>
        <p:txBody>
          <a:bodyPr/>
          <a:lstStyle/>
          <a:p>
            <a:fld id="{47641A74-98BD-4B3C-827E-E8E43FD96C93}" type="datetimeFigureOut">
              <a:rPr lang="en-GB" smtClean="0"/>
              <a:t>26/03/2025</a:t>
            </a:fld>
            <a:endParaRPr lang="en-GB"/>
          </a:p>
        </p:txBody>
      </p:sp>
      <p:sp>
        <p:nvSpPr>
          <p:cNvPr id="4" name="Footer Placeholder 3">
            <a:extLst>
              <a:ext uri="{FF2B5EF4-FFF2-40B4-BE49-F238E27FC236}">
                <a16:creationId xmlns:a16="http://schemas.microsoft.com/office/drawing/2014/main" id="{F514E45E-B824-F49A-D550-DFBBC2360D6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4DA846F-17E7-5BAF-65E8-E18B1D8235C5}"/>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3867224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EA2AD3-BC1E-9021-B75C-7BB7BBA930D4}"/>
              </a:ext>
            </a:extLst>
          </p:cNvPr>
          <p:cNvSpPr>
            <a:spLocks noGrp="1"/>
          </p:cNvSpPr>
          <p:nvPr>
            <p:ph type="dt" sz="half" idx="10"/>
          </p:nvPr>
        </p:nvSpPr>
        <p:spPr/>
        <p:txBody>
          <a:bodyPr/>
          <a:lstStyle/>
          <a:p>
            <a:fld id="{47641A74-98BD-4B3C-827E-E8E43FD96C93}" type="datetimeFigureOut">
              <a:rPr lang="en-GB" smtClean="0"/>
              <a:t>26/03/2025</a:t>
            </a:fld>
            <a:endParaRPr lang="en-GB"/>
          </a:p>
        </p:txBody>
      </p:sp>
      <p:sp>
        <p:nvSpPr>
          <p:cNvPr id="3" name="Footer Placeholder 2">
            <a:extLst>
              <a:ext uri="{FF2B5EF4-FFF2-40B4-BE49-F238E27FC236}">
                <a16:creationId xmlns:a16="http://schemas.microsoft.com/office/drawing/2014/main" id="{3D601FD4-959E-CE8B-CAD5-C29DF791AB7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CE5199D-9EFE-4D3A-F830-FDE667B914E3}"/>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120070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A318-38E3-4775-8C91-13BCC817BF4A}"/>
              </a:ext>
            </a:extLst>
          </p:cNvPr>
          <p:cNvSpPr>
            <a:spLocks noGrp="1"/>
          </p:cNvSpPr>
          <p:nvPr>
            <p:ph type="title"/>
          </p:nvPr>
        </p:nvSpPr>
        <p:spPr>
          <a:xfrm>
            <a:off x="661333" y="853440"/>
            <a:ext cx="3096637" cy="2987040"/>
          </a:xfrm>
        </p:spPr>
        <p:txBody>
          <a:bodyPr anchor="b"/>
          <a:lstStyle>
            <a:lvl1pPr>
              <a:defRPr sz="5973"/>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7E83DCD-037A-8390-B751-90536D891278}"/>
              </a:ext>
            </a:extLst>
          </p:cNvPr>
          <p:cNvSpPr>
            <a:spLocks noGrp="1"/>
          </p:cNvSpPr>
          <p:nvPr>
            <p:ph idx="1"/>
          </p:nvPr>
        </p:nvSpPr>
        <p:spPr>
          <a:xfrm>
            <a:off x="4081760" y="1843194"/>
            <a:ext cx="4860608" cy="9097433"/>
          </a:xfrm>
        </p:spPr>
        <p:txBody>
          <a:bodyPr/>
          <a:lstStyle>
            <a:lvl1pPr>
              <a:defRPr sz="5973"/>
            </a:lvl1pPr>
            <a:lvl2pPr>
              <a:defRPr sz="5227"/>
            </a:lvl2pPr>
            <a:lvl3pPr>
              <a:defRPr sz="4480"/>
            </a:lvl3pPr>
            <a:lvl4pPr>
              <a:defRPr sz="3733"/>
            </a:lvl4pPr>
            <a:lvl5pPr>
              <a:defRPr sz="3733"/>
            </a:lvl5pPr>
            <a:lvl6pPr>
              <a:defRPr sz="3733"/>
            </a:lvl6pPr>
            <a:lvl7pPr>
              <a:defRPr sz="3733"/>
            </a:lvl7pPr>
            <a:lvl8pPr>
              <a:defRPr sz="3733"/>
            </a:lvl8pPr>
            <a:lvl9pPr>
              <a:defRPr sz="37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5575D34-C1AA-27C9-3C46-0D6DD3484AF7}"/>
              </a:ext>
            </a:extLst>
          </p:cNvPr>
          <p:cNvSpPr>
            <a:spLocks noGrp="1"/>
          </p:cNvSpPr>
          <p:nvPr>
            <p:ph type="body" sz="half" idx="2"/>
          </p:nvPr>
        </p:nvSpPr>
        <p:spPr>
          <a:xfrm>
            <a:off x="661333" y="3840480"/>
            <a:ext cx="3096637" cy="7114964"/>
          </a:xfrm>
        </p:spPr>
        <p:txBody>
          <a:bodyPr/>
          <a:lstStyle>
            <a:lvl1pPr marL="0" indent="0">
              <a:buNone/>
              <a:defRPr sz="2987"/>
            </a:lvl1pPr>
            <a:lvl2pPr marL="853455" indent="0">
              <a:buNone/>
              <a:defRPr sz="2613"/>
            </a:lvl2pPr>
            <a:lvl3pPr marL="1706910" indent="0">
              <a:buNone/>
              <a:defRPr sz="2240"/>
            </a:lvl3pPr>
            <a:lvl4pPr marL="2560366" indent="0">
              <a:buNone/>
              <a:defRPr sz="1867"/>
            </a:lvl4pPr>
            <a:lvl5pPr marL="3413821" indent="0">
              <a:buNone/>
              <a:defRPr sz="1867"/>
            </a:lvl5pPr>
            <a:lvl6pPr marL="4267276" indent="0">
              <a:buNone/>
              <a:defRPr sz="1867"/>
            </a:lvl6pPr>
            <a:lvl7pPr marL="5120731" indent="0">
              <a:buNone/>
              <a:defRPr sz="1867"/>
            </a:lvl7pPr>
            <a:lvl8pPr marL="5974187" indent="0">
              <a:buNone/>
              <a:defRPr sz="1867"/>
            </a:lvl8pPr>
            <a:lvl9pPr marL="6827642" indent="0">
              <a:buNone/>
              <a:defRPr sz="1867"/>
            </a:lvl9pPr>
          </a:lstStyle>
          <a:p>
            <a:pPr lvl="0"/>
            <a:r>
              <a:rPr lang="en-US"/>
              <a:t>Click to edit Master text styles</a:t>
            </a:r>
          </a:p>
        </p:txBody>
      </p:sp>
      <p:sp>
        <p:nvSpPr>
          <p:cNvPr id="5" name="Date Placeholder 4">
            <a:extLst>
              <a:ext uri="{FF2B5EF4-FFF2-40B4-BE49-F238E27FC236}">
                <a16:creationId xmlns:a16="http://schemas.microsoft.com/office/drawing/2014/main" id="{52E1DB74-5801-1CA3-51E5-D0BCBA37E577}"/>
              </a:ext>
            </a:extLst>
          </p:cNvPr>
          <p:cNvSpPr>
            <a:spLocks noGrp="1"/>
          </p:cNvSpPr>
          <p:nvPr>
            <p:ph type="dt" sz="half" idx="10"/>
          </p:nvPr>
        </p:nvSpPr>
        <p:spPr/>
        <p:txBody>
          <a:bodyPr/>
          <a:lstStyle/>
          <a:p>
            <a:fld id="{47641A74-98BD-4B3C-827E-E8E43FD96C93}" type="datetimeFigureOut">
              <a:rPr lang="en-GB" smtClean="0"/>
              <a:t>26/03/2025</a:t>
            </a:fld>
            <a:endParaRPr lang="en-GB"/>
          </a:p>
        </p:txBody>
      </p:sp>
      <p:sp>
        <p:nvSpPr>
          <p:cNvPr id="6" name="Footer Placeholder 5">
            <a:extLst>
              <a:ext uri="{FF2B5EF4-FFF2-40B4-BE49-F238E27FC236}">
                <a16:creationId xmlns:a16="http://schemas.microsoft.com/office/drawing/2014/main" id="{010D4AE3-42FF-B0A6-1279-C81F30D1981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399B40-3CC6-20CD-8709-BABE62158F0D}"/>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13341352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98D11-6676-AD97-54F8-77FB651B737E}"/>
              </a:ext>
            </a:extLst>
          </p:cNvPr>
          <p:cNvSpPr>
            <a:spLocks noGrp="1"/>
          </p:cNvSpPr>
          <p:nvPr>
            <p:ph type="title"/>
          </p:nvPr>
        </p:nvSpPr>
        <p:spPr>
          <a:xfrm>
            <a:off x="661333" y="853440"/>
            <a:ext cx="3096637" cy="2987040"/>
          </a:xfrm>
        </p:spPr>
        <p:txBody>
          <a:bodyPr anchor="b"/>
          <a:lstStyle>
            <a:lvl1pPr>
              <a:defRPr sz="5973"/>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077260A-7003-5D76-4AD8-81E5B66EBC21}"/>
              </a:ext>
            </a:extLst>
          </p:cNvPr>
          <p:cNvSpPr>
            <a:spLocks noGrp="1"/>
          </p:cNvSpPr>
          <p:nvPr>
            <p:ph type="pic" idx="1"/>
          </p:nvPr>
        </p:nvSpPr>
        <p:spPr>
          <a:xfrm>
            <a:off x="4081760" y="1843194"/>
            <a:ext cx="4860608" cy="9097433"/>
          </a:xfrm>
        </p:spPr>
        <p:txBody>
          <a:bodyPr/>
          <a:lstStyle>
            <a:lvl1pPr marL="0" indent="0">
              <a:buNone/>
              <a:defRPr sz="5973"/>
            </a:lvl1pPr>
            <a:lvl2pPr marL="853455" indent="0">
              <a:buNone/>
              <a:defRPr sz="5227"/>
            </a:lvl2pPr>
            <a:lvl3pPr marL="1706910" indent="0">
              <a:buNone/>
              <a:defRPr sz="4480"/>
            </a:lvl3pPr>
            <a:lvl4pPr marL="2560366" indent="0">
              <a:buNone/>
              <a:defRPr sz="3733"/>
            </a:lvl4pPr>
            <a:lvl5pPr marL="3413821" indent="0">
              <a:buNone/>
              <a:defRPr sz="3733"/>
            </a:lvl5pPr>
            <a:lvl6pPr marL="4267276" indent="0">
              <a:buNone/>
              <a:defRPr sz="3733"/>
            </a:lvl6pPr>
            <a:lvl7pPr marL="5120731" indent="0">
              <a:buNone/>
              <a:defRPr sz="3733"/>
            </a:lvl7pPr>
            <a:lvl8pPr marL="5974187" indent="0">
              <a:buNone/>
              <a:defRPr sz="3733"/>
            </a:lvl8pPr>
            <a:lvl9pPr marL="6827642" indent="0">
              <a:buNone/>
              <a:defRPr sz="3733"/>
            </a:lvl9pPr>
          </a:lstStyle>
          <a:p>
            <a:endParaRPr lang="en-GB"/>
          </a:p>
        </p:txBody>
      </p:sp>
      <p:sp>
        <p:nvSpPr>
          <p:cNvPr id="4" name="Text Placeholder 3">
            <a:extLst>
              <a:ext uri="{FF2B5EF4-FFF2-40B4-BE49-F238E27FC236}">
                <a16:creationId xmlns:a16="http://schemas.microsoft.com/office/drawing/2014/main" id="{72E64FAF-1B0B-C0E4-BB4A-C8771E4BD8B7}"/>
              </a:ext>
            </a:extLst>
          </p:cNvPr>
          <p:cNvSpPr>
            <a:spLocks noGrp="1"/>
          </p:cNvSpPr>
          <p:nvPr>
            <p:ph type="body" sz="half" idx="2"/>
          </p:nvPr>
        </p:nvSpPr>
        <p:spPr>
          <a:xfrm>
            <a:off x="661333" y="3840480"/>
            <a:ext cx="3096637" cy="7114964"/>
          </a:xfrm>
        </p:spPr>
        <p:txBody>
          <a:bodyPr/>
          <a:lstStyle>
            <a:lvl1pPr marL="0" indent="0">
              <a:buNone/>
              <a:defRPr sz="2987"/>
            </a:lvl1pPr>
            <a:lvl2pPr marL="853455" indent="0">
              <a:buNone/>
              <a:defRPr sz="2613"/>
            </a:lvl2pPr>
            <a:lvl3pPr marL="1706910" indent="0">
              <a:buNone/>
              <a:defRPr sz="2240"/>
            </a:lvl3pPr>
            <a:lvl4pPr marL="2560366" indent="0">
              <a:buNone/>
              <a:defRPr sz="1867"/>
            </a:lvl4pPr>
            <a:lvl5pPr marL="3413821" indent="0">
              <a:buNone/>
              <a:defRPr sz="1867"/>
            </a:lvl5pPr>
            <a:lvl6pPr marL="4267276" indent="0">
              <a:buNone/>
              <a:defRPr sz="1867"/>
            </a:lvl6pPr>
            <a:lvl7pPr marL="5120731" indent="0">
              <a:buNone/>
              <a:defRPr sz="1867"/>
            </a:lvl7pPr>
            <a:lvl8pPr marL="5974187" indent="0">
              <a:buNone/>
              <a:defRPr sz="1867"/>
            </a:lvl8pPr>
            <a:lvl9pPr marL="6827642" indent="0">
              <a:buNone/>
              <a:defRPr sz="1867"/>
            </a:lvl9pPr>
          </a:lstStyle>
          <a:p>
            <a:pPr lvl="0"/>
            <a:r>
              <a:rPr lang="en-US"/>
              <a:t>Click to edit Master text styles</a:t>
            </a:r>
          </a:p>
        </p:txBody>
      </p:sp>
      <p:sp>
        <p:nvSpPr>
          <p:cNvPr id="5" name="Date Placeholder 4">
            <a:extLst>
              <a:ext uri="{FF2B5EF4-FFF2-40B4-BE49-F238E27FC236}">
                <a16:creationId xmlns:a16="http://schemas.microsoft.com/office/drawing/2014/main" id="{84781043-F4E0-B6B2-9B02-A39D0C61B15F}"/>
              </a:ext>
            </a:extLst>
          </p:cNvPr>
          <p:cNvSpPr>
            <a:spLocks noGrp="1"/>
          </p:cNvSpPr>
          <p:nvPr>
            <p:ph type="dt" sz="half" idx="10"/>
          </p:nvPr>
        </p:nvSpPr>
        <p:spPr/>
        <p:txBody>
          <a:bodyPr/>
          <a:lstStyle/>
          <a:p>
            <a:fld id="{47641A74-98BD-4B3C-827E-E8E43FD96C93}" type="datetimeFigureOut">
              <a:rPr lang="en-GB" smtClean="0"/>
              <a:t>26/03/2025</a:t>
            </a:fld>
            <a:endParaRPr lang="en-GB"/>
          </a:p>
        </p:txBody>
      </p:sp>
      <p:sp>
        <p:nvSpPr>
          <p:cNvPr id="6" name="Footer Placeholder 5">
            <a:extLst>
              <a:ext uri="{FF2B5EF4-FFF2-40B4-BE49-F238E27FC236}">
                <a16:creationId xmlns:a16="http://schemas.microsoft.com/office/drawing/2014/main" id="{D24F4448-4867-29B0-B381-ABD2324B4ED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FACF4C-402B-97E5-D6F8-6282619D925D}"/>
              </a:ext>
            </a:extLst>
          </p:cNvPr>
          <p:cNvSpPr>
            <a:spLocks noGrp="1"/>
          </p:cNvSpPr>
          <p:nvPr>
            <p:ph type="sldNum" sz="quarter" idx="12"/>
          </p:nvPr>
        </p:nvSpPr>
        <p:spPr/>
        <p:txBody>
          <a:bodyPr/>
          <a:lstStyle/>
          <a:p>
            <a:fld id="{F88AA56C-1734-4119-BA56-AE67025E1ADC}" type="slidenum">
              <a:rPr lang="en-GB" smtClean="0"/>
              <a:t>‹#›</a:t>
            </a:fld>
            <a:endParaRPr lang="en-GB"/>
          </a:p>
        </p:txBody>
      </p:sp>
    </p:spTree>
    <p:extLst>
      <p:ext uri="{BB962C8B-B14F-4D97-AF65-F5344CB8AC3E}">
        <p14:creationId xmlns:p14="http://schemas.microsoft.com/office/powerpoint/2010/main" val="2778731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3BBE65-6769-7B1F-8E17-8E4DEE0F5E6F}"/>
              </a:ext>
            </a:extLst>
          </p:cNvPr>
          <p:cNvSpPr>
            <a:spLocks noGrp="1"/>
          </p:cNvSpPr>
          <p:nvPr>
            <p:ph type="title"/>
          </p:nvPr>
        </p:nvSpPr>
        <p:spPr>
          <a:xfrm>
            <a:off x="660083" y="681568"/>
            <a:ext cx="8281035" cy="2474384"/>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99B3C84-1ABC-9785-51AA-DEFE5FD58DE4}"/>
              </a:ext>
            </a:extLst>
          </p:cNvPr>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94952F6-A5E3-AE07-1374-AB3E6483774A}"/>
              </a:ext>
            </a:extLst>
          </p:cNvPr>
          <p:cNvSpPr>
            <a:spLocks noGrp="1"/>
          </p:cNvSpPr>
          <p:nvPr>
            <p:ph type="dt" sz="half" idx="2"/>
          </p:nvPr>
        </p:nvSpPr>
        <p:spPr>
          <a:xfrm>
            <a:off x="660083" y="11865187"/>
            <a:ext cx="2160270" cy="681567"/>
          </a:xfrm>
          <a:prstGeom prst="rect">
            <a:avLst/>
          </a:prstGeom>
        </p:spPr>
        <p:txBody>
          <a:bodyPr vert="horz" lIns="91440" tIns="45720" rIns="91440" bIns="45720" rtlCol="0" anchor="ctr"/>
          <a:lstStyle>
            <a:lvl1pPr algn="l">
              <a:defRPr sz="2240">
                <a:solidFill>
                  <a:schemeClr val="tx1">
                    <a:tint val="75000"/>
                  </a:schemeClr>
                </a:solidFill>
              </a:defRPr>
            </a:lvl1pPr>
          </a:lstStyle>
          <a:p>
            <a:fld id="{47641A74-98BD-4B3C-827E-E8E43FD96C93}" type="datetimeFigureOut">
              <a:rPr lang="en-GB" smtClean="0"/>
              <a:t>26/03/2025</a:t>
            </a:fld>
            <a:endParaRPr lang="en-GB"/>
          </a:p>
        </p:txBody>
      </p:sp>
      <p:sp>
        <p:nvSpPr>
          <p:cNvPr id="5" name="Footer Placeholder 4">
            <a:extLst>
              <a:ext uri="{FF2B5EF4-FFF2-40B4-BE49-F238E27FC236}">
                <a16:creationId xmlns:a16="http://schemas.microsoft.com/office/drawing/2014/main" id="{2DD11E92-5A95-C483-050F-E7CB60E47E38}"/>
              </a:ext>
            </a:extLst>
          </p:cNvPr>
          <p:cNvSpPr>
            <a:spLocks noGrp="1"/>
          </p:cNvSpPr>
          <p:nvPr>
            <p:ph type="ftr" sz="quarter" idx="3"/>
          </p:nvPr>
        </p:nvSpPr>
        <p:spPr>
          <a:xfrm>
            <a:off x="3180398" y="11865187"/>
            <a:ext cx="3240405" cy="681567"/>
          </a:xfrm>
          <a:prstGeom prst="rect">
            <a:avLst/>
          </a:prstGeom>
        </p:spPr>
        <p:txBody>
          <a:bodyPr vert="horz" lIns="91440" tIns="45720" rIns="91440" bIns="45720" rtlCol="0" anchor="ctr"/>
          <a:lstStyle>
            <a:lvl1pPr algn="ctr">
              <a:defRPr sz="224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63E2AB0-37CA-182D-9940-8EDF9D524C17}"/>
              </a:ext>
            </a:extLst>
          </p:cNvPr>
          <p:cNvSpPr>
            <a:spLocks noGrp="1"/>
          </p:cNvSpPr>
          <p:nvPr>
            <p:ph type="sldNum" sz="quarter" idx="4"/>
          </p:nvPr>
        </p:nvSpPr>
        <p:spPr>
          <a:xfrm>
            <a:off x="6780848" y="11865187"/>
            <a:ext cx="2160270" cy="681567"/>
          </a:xfrm>
          <a:prstGeom prst="rect">
            <a:avLst/>
          </a:prstGeom>
        </p:spPr>
        <p:txBody>
          <a:bodyPr vert="horz" lIns="91440" tIns="45720" rIns="91440" bIns="45720" rtlCol="0" anchor="ctr"/>
          <a:lstStyle>
            <a:lvl1pPr algn="r">
              <a:defRPr sz="2240">
                <a:solidFill>
                  <a:schemeClr val="tx1">
                    <a:tint val="75000"/>
                  </a:schemeClr>
                </a:solidFill>
              </a:defRPr>
            </a:lvl1pPr>
          </a:lstStyle>
          <a:p>
            <a:fld id="{F88AA56C-1734-4119-BA56-AE67025E1ADC}" type="slidenum">
              <a:rPr lang="en-GB" smtClean="0"/>
              <a:t>‹#›</a:t>
            </a:fld>
            <a:endParaRPr lang="en-GB"/>
          </a:p>
        </p:txBody>
      </p:sp>
    </p:spTree>
    <p:extLst>
      <p:ext uri="{BB962C8B-B14F-4D97-AF65-F5344CB8AC3E}">
        <p14:creationId xmlns:p14="http://schemas.microsoft.com/office/powerpoint/2010/main" val="1527400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706910" rtl="0" eaLnBrk="1" latinLnBrk="0" hangingPunct="1">
        <a:lnSpc>
          <a:spcPct val="90000"/>
        </a:lnSpc>
        <a:spcBef>
          <a:spcPct val="0"/>
        </a:spcBef>
        <a:buNone/>
        <a:defRPr sz="8213" kern="1200">
          <a:solidFill>
            <a:schemeClr val="tx1"/>
          </a:solidFill>
          <a:latin typeface="+mj-lt"/>
          <a:ea typeface="+mj-ea"/>
          <a:cs typeface="+mj-cs"/>
        </a:defRPr>
      </a:lvl1pPr>
    </p:titleStyle>
    <p:bodyStyle>
      <a:lvl1pPr marL="426728" indent="-426728" algn="l" defTabSz="1706910" rtl="0" eaLnBrk="1" latinLnBrk="0" hangingPunct="1">
        <a:lnSpc>
          <a:spcPct val="90000"/>
        </a:lnSpc>
        <a:spcBef>
          <a:spcPts val="1867"/>
        </a:spcBef>
        <a:buFont typeface="Arial" panose="020B0604020202020204" pitchFamily="34" charset="0"/>
        <a:buChar char="•"/>
        <a:defRPr sz="5227" kern="1200">
          <a:solidFill>
            <a:schemeClr val="tx1"/>
          </a:solidFill>
          <a:latin typeface="+mn-lt"/>
          <a:ea typeface="+mn-ea"/>
          <a:cs typeface="+mn-cs"/>
        </a:defRPr>
      </a:lvl1pPr>
      <a:lvl2pPr marL="1280183" indent="-426728" algn="l" defTabSz="1706910" rtl="0" eaLnBrk="1" latinLnBrk="0" hangingPunct="1">
        <a:lnSpc>
          <a:spcPct val="90000"/>
        </a:lnSpc>
        <a:spcBef>
          <a:spcPts val="933"/>
        </a:spcBef>
        <a:buFont typeface="Arial" panose="020B0604020202020204" pitchFamily="34" charset="0"/>
        <a:buChar char="•"/>
        <a:defRPr sz="4480" kern="1200">
          <a:solidFill>
            <a:schemeClr val="tx1"/>
          </a:solidFill>
          <a:latin typeface="+mn-lt"/>
          <a:ea typeface="+mn-ea"/>
          <a:cs typeface="+mn-cs"/>
        </a:defRPr>
      </a:lvl2pPr>
      <a:lvl3pPr marL="2133638" indent="-426728" algn="l" defTabSz="1706910" rtl="0" eaLnBrk="1" latinLnBrk="0" hangingPunct="1">
        <a:lnSpc>
          <a:spcPct val="90000"/>
        </a:lnSpc>
        <a:spcBef>
          <a:spcPts val="933"/>
        </a:spcBef>
        <a:buFont typeface="Arial" panose="020B0604020202020204" pitchFamily="34" charset="0"/>
        <a:buChar char="•"/>
        <a:defRPr sz="3733" kern="1200">
          <a:solidFill>
            <a:schemeClr val="tx1"/>
          </a:solidFill>
          <a:latin typeface="+mn-lt"/>
          <a:ea typeface="+mn-ea"/>
          <a:cs typeface="+mn-cs"/>
        </a:defRPr>
      </a:lvl3pPr>
      <a:lvl4pPr marL="2987093"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4pPr>
      <a:lvl5pPr marL="384054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5pPr>
      <a:lvl6pPr marL="469400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6pPr>
      <a:lvl7pPr marL="5547459"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7pPr>
      <a:lvl8pPr marL="6400914"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8pPr>
      <a:lvl9pPr marL="7254370" indent="-426728" algn="l" defTabSz="1706910" rtl="0" eaLnBrk="1" latinLnBrk="0" hangingPunct="1">
        <a:lnSpc>
          <a:spcPct val="90000"/>
        </a:lnSpc>
        <a:spcBef>
          <a:spcPts val="933"/>
        </a:spcBef>
        <a:buFont typeface="Arial" panose="020B0604020202020204" pitchFamily="34" charset="0"/>
        <a:buChar char="•"/>
        <a:defRPr sz="3360" kern="1200">
          <a:solidFill>
            <a:schemeClr val="tx1"/>
          </a:solidFill>
          <a:latin typeface="+mn-lt"/>
          <a:ea typeface="+mn-ea"/>
          <a:cs typeface="+mn-cs"/>
        </a:defRPr>
      </a:lvl9pPr>
    </p:bodyStyle>
    <p:otherStyle>
      <a:defPPr>
        <a:defRPr lang="en-US"/>
      </a:defPPr>
      <a:lvl1pPr marL="0" algn="l" defTabSz="1706910" rtl="0" eaLnBrk="1" latinLnBrk="0" hangingPunct="1">
        <a:defRPr sz="3360" kern="1200">
          <a:solidFill>
            <a:schemeClr val="tx1"/>
          </a:solidFill>
          <a:latin typeface="+mn-lt"/>
          <a:ea typeface="+mn-ea"/>
          <a:cs typeface="+mn-cs"/>
        </a:defRPr>
      </a:lvl1pPr>
      <a:lvl2pPr marL="853455" algn="l" defTabSz="1706910" rtl="0" eaLnBrk="1" latinLnBrk="0" hangingPunct="1">
        <a:defRPr sz="3360" kern="1200">
          <a:solidFill>
            <a:schemeClr val="tx1"/>
          </a:solidFill>
          <a:latin typeface="+mn-lt"/>
          <a:ea typeface="+mn-ea"/>
          <a:cs typeface="+mn-cs"/>
        </a:defRPr>
      </a:lvl2pPr>
      <a:lvl3pPr marL="1706910" algn="l" defTabSz="1706910" rtl="0" eaLnBrk="1" latinLnBrk="0" hangingPunct="1">
        <a:defRPr sz="3360" kern="1200">
          <a:solidFill>
            <a:schemeClr val="tx1"/>
          </a:solidFill>
          <a:latin typeface="+mn-lt"/>
          <a:ea typeface="+mn-ea"/>
          <a:cs typeface="+mn-cs"/>
        </a:defRPr>
      </a:lvl3pPr>
      <a:lvl4pPr marL="2560366" algn="l" defTabSz="1706910" rtl="0" eaLnBrk="1" latinLnBrk="0" hangingPunct="1">
        <a:defRPr sz="3360" kern="1200">
          <a:solidFill>
            <a:schemeClr val="tx1"/>
          </a:solidFill>
          <a:latin typeface="+mn-lt"/>
          <a:ea typeface="+mn-ea"/>
          <a:cs typeface="+mn-cs"/>
        </a:defRPr>
      </a:lvl4pPr>
      <a:lvl5pPr marL="3413821" algn="l" defTabSz="1706910" rtl="0" eaLnBrk="1" latinLnBrk="0" hangingPunct="1">
        <a:defRPr sz="3360" kern="1200">
          <a:solidFill>
            <a:schemeClr val="tx1"/>
          </a:solidFill>
          <a:latin typeface="+mn-lt"/>
          <a:ea typeface="+mn-ea"/>
          <a:cs typeface="+mn-cs"/>
        </a:defRPr>
      </a:lvl5pPr>
      <a:lvl6pPr marL="4267276" algn="l" defTabSz="1706910" rtl="0" eaLnBrk="1" latinLnBrk="0" hangingPunct="1">
        <a:defRPr sz="3360" kern="1200">
          <a:solidFill>
            <a:schemeClr val="tx1"/>
          </a:solidFill>
          <a:latin typeface="+mn-lt"/>
          <a:ea typeface="+mn-ea"/>
          <a:cs typeface="+mn-cs"/>
        </a:defRPr>
      </a:lvl6pPr>
      <a:lvl7pPr marL="5120731" algn="l" defTabSz="1706910" rtl="0" eaLnBrk="1" latinLnBrk="0" hangingPunct="1">
        <a:defRPr sz="3360" kern="1200">
          <a:solidFill>
            <a:schemeClr val="tx1"/>
          </a:solidFill>
          <a:latin typeface="+mn-lt"/>
          <a:ea typeface="+mn-ea"/>
          <a:cs typeface="+mn-cs"/>
        </a:defRPr>
      </a:lvl7pPr>
      <a:lvl8pPr marL="5974187" algn="l" defTabSz="1706910" rtl="0" eaLnBrk="1" latinLnBrk="0" hangingPunct="1">
        <a:defRPr sz="3360" kern="1200">
          <a:solidFill>
            <a:schemeClr val="tx1"/>
          </a:solidFill>
          <a:latin typeface="+mn-lt"/>
          <a:ea typeface="+mn-ea"/>
          <a:cs typeface="+mn-cs"/>
        </a:defRPr>
      </a:lvl8pPr>
      <a:lvl9pPr marL="6827642" algn="l" defTabSz="1706910" rtl="0" eaLnBrk="1" latinLnBrk="0" hangingPunct="1">
        <a:defRPr sz="33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62366E82-F075-15CF-F3B4-8FBB50891F3D}"/>
              </a:ext>
            </a:extLst>
          </p:cNvPr>
          <p:cNvPicPr>
            <a:picLocks noChangeAspect="1"/>
          </p:cNvPicPr>
          <p:nvPr/>
        </p:nvPicPr>
        <p:blipFill>
          <a:blip r:embed="rId2"/>
          <a:stretch>
            <a:fillRect/>
          </a:stretch>
        </p:blipFill>
        <p:spPr>
          <a:xfrm>
            <a:off x="6135327" y="8306703"/>
            <a:ext cx="3339811" cy="2591854"/>
          </a:xfrm>
          <a:prstGeom prst="rect">
            <a:avLst/>
          </a:prstGeom>
        </p:spPr>
      </p:pic>
      <p:sp>
        <p:nvSpPr>
          <p:cNvPr id="21" name="TextBox 20">
            <a:extLst>
              <a:ext uri="{FF2B5EF4-FFF2-40B4-BE49-F238E27FC236}">
                <a16:creationId xmlns:a16="http://schemas.microsoft.com/office/drawing/2014/main" id="{8EA86E38-EC96-A8EA-8283-852EC03770E9}"/>
              </a:ext>
            </a:extLst>
          </p:cNvPr>
          <p:cNvSpPr txBox="1"/>
          <p:nvPr/>
        </p:nvSpPr>
        <p:spPr>
          <a:xfrm>
            <a:off x="518821" y="8323482"/>
            <a:ext cx="5596844" cy="1390789"/>
          </a:xfrm>
          <a:prstGeom prst="rect">
            <a:avLst/>
          </a:prstGeom>
          <a:noFill/>
          <a:ln w="38100">
            <a:solidFill>
              <a:schemeClr val="accent1">
                <a:lumMod val="60000"/>
                <a:lumOff val="40000"/>
              </a:schemeClr>
            </a:solidFill>
          </a:ln>
        </p:spPr>
        <p:txBody>
          <a:bodyPr wrap="square" lIns="91440" tIns="45720" rIns="91440" bIns="45720" anchor="t">
            <a:noAutofit/>
          </a:bodyPr>
          <a:lstStyle/>
          <a:p>
            <a:pPr algn="ctr">
              <a:defRPr/>
            </a:pPr>
            <a:r>
              <a:rPr lang="en-GB" sz="2000" b="1" dirty="0">
                <a:solidFill>
                  <a:srgbClr val="0070C0"/>
                </a:solidFill>
              </a:rPr>
              <a:t>6. Final Model and Results – Random Forest</a:t>
            </a:r>
            <a:endPar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According to the business briefing, call centre costs are high and so it is important to only target customers that are likely to take out a new contract. Therefore, whilst it is important to identify customers, it is also important not to have too many ‘False Positives’ which would waste call centre time. </a:t>
            </a: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 The confusion matrix helps show the ‘True Positives’ are high (bottom right) but keeping ‘False Positives’ low (top right). </a:t>
            </a: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 The Precision Score of 0.84 and F1 Score of 0.82 also reflect a strong prediction.</a:t>
            </a:r>
            <a:endParaRPr lang="en-GB" sz="1000" b="0" i="0" u="none" strike="noStrike" kern="1200" cap="none" spc="0" normalizeH="0" baseline="0" noProof="0" dirty="0">
              <a:ln>
                <a:noFill/>
              </a:ln>
              <a:solidFill>
                <a:prstClr val="black"/>
              </a:solidFill>
              <a:effectLst/>
              <a:uLnTx/>
              <a:uFillTx/>
              <a:latin typeface="Calibri" panose="020F0502020204030204"/>
              <a:ea typeface="Calibri"/>
              <a:cs typeface="Calibri"/>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TextBox 15">
            <a:extLst>
              <a:ext uri="{FF2B5EF4-FFF2-40B4-BE49-F238E27FC236}">
                <a16:creationId xmlns:a16="http://schemas.microsoft.com/office/drawing/2014/main" id="{303339E9-D30D-6514-92CD-6CDE78311274}"/>
              </a:ext>
            </a:extLst>
          </p:cNvPr>
          <p:cNvSpPr txBox="1"/>
          <p:nvPr/>
        </p:nvSpPr>
        <p:spPr>
          <a:xfrm>
            <a:off x="4563199" y="3227554"/>
            <a:ext cx="4803568" cy="2809455"/>
          </a:xfrm>
          <a:prstGeom prst="rect">
            <a:avLst/>
          </a:prstGeom>
          <a:noFill/>
          <a:ln w="38100">
            <a:solidFill>
              <a:schemeClr val="accent1">
                <a:lumMod val="60000"/>
                <a:lumOff val="40000"/>
              </a:schemeClr>
            </a:solidFill>
          </a:ln>
        </p:spPr>
        <p:txBody>
          <a:bodyPr wrap="square" lIns="91440" tIns="45720" rIns="91440" bIns="45720" anchor="t">
            <a:noAutofit/>
          </a:bodyPr>
          <a:lstStyle/>
          <a:p>
            <a:pPr algn="ctr">
              <a:defRPr/>
            </a:pPr>
            <a:r>
              <a:rPr lang="en-GB" sz="2000" b="1" dirty="0">
                <a:solidFill>
                  <a:srgbClr val="0070C0"/>
                </a:solidFill>
              </a:rPr>
              <a:t>4. Data Preparation</a:t>
            </a: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The bar plots below show the variable </a:t>
            </a:r>
            <a:r>
              <a:rPr kumimoji="0" lang="en-GB" sz="1000" b="0" i="1" u="none" strike="noStrike" kern="1200" cap="none" spc="0" normalizeH="0" baseline="0" noProof="0" dirty="0" err="1">
                <a:ln>
                  <a:noFill/>
                </a:ln>
                <a:solidFill>
                  <a:prstClr val="black"/>
                </a:solidFill>
                <a:effectLst/>
                <a:uLnTx/>
                <a:uFillTx/>
                <a:latin typeface="Calibri" panose="020F0502020204030204"/>
                <a:ea typeface="+mn-ea"/>
                <a:cs typeface="+mn-cs"/>
              </a:rPr>
              <a:t>last_contact</a:t>
            </a:r>
            <a:r>
              <a:rPr kumimoji="0" lang="en-GB" sz="10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GB" sz="1000" b="0" i="0" u="none" strike="noStrike" kern="1200" cap="none" spc="0" normalizeH="0" baseline="0" noProof="0" dirty="0">
                <a:ln>
                  <a:noFill/>
                </a:ln>
                <a:solidFill>
                  <a:prstClr val="black"/>
                </a:solidFill>
                <a:effectLst/>
                <a:uLnTx/>
                <a:uFillTx/>
                <a:latin typeface="Calibri" panose="020F0502020204030204"/>
                <a:ea typeface="+mn-ea"/>
                <a:cs typeface="+mn-cs"/>
              </a:rPr>
              <a:t>which needed cleaning by changing the value ‘cell’ to ‘cellular’.</a:t>
            </a:r>
            <a:endParaRPr lang="en-GB" sz="1000" b="0" i="0" u="none" strike="noStrike" kern="1200" cap="none" spc="0" normalizeH="0" baseline="0" noProof="0" dirty="0">
              <a:ln>
                <a:noFill/>
              </a:ln>
              <a:solidFill>
                <a:prstClr val="black"/>
              </a:solidFill>
              <a:effectLst/>
              <a:uLnTx/>
              <a:uFillTx/>
              <a:latin typeface="Calibri" panose="020F0502020204030204"/>
              <a:ea typeface="Calibri"/>
              <a:cs typeface="Calibri"/>
            </a:endParaRPr>
          </a:p>
        </p:txBody>
      </p:sp>
      <p:pic>
        <p:nvPicPr>
          <p:cNvPr id="11" name="Picture 10" descr="A comparison of a graph&#10;&#10;AI-generated content may be incorrect.">
            <a:extLst>
              <a:ext uri="{FF2B5EF4-FFF2-40B4-BE49-F238E27FC236}">
                <a16:creationId xmlns:a16="http://schemas.microsoft.com/office/drawing/2014/main" id="{2D1901A3-A2CC-E927-5DAF-1E4EA8A485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93137" y="3890618"/>
            <a:ext cx="4743692" cy="2102562"/>
          </a:xfrm>
          <a:prstGeom prst="rect">
            <a:avLst/>
          </a:prstGeom>
        </p:spPr>
      </p:pic>
      <p:sp>
        <p:nvSpPr>
          <p:cNvPr id="14" name="TextBox 13">
            <a:extLst>
              <a:ext uri="{FF2B5EF4-FFF2-40B4-BE49-F238E27FC236}">
                <a16:creationId xmlns:a16="http://schemas.microsoft.com/office/drawing/2014/main" id="{720648D2-2C2F-D4B7-A939-01723E5AA434}"/>
              </a:ext>
            </a:extLst>
          </p:cNvPr>
          <p:cNvSpPr txBox="1"/>
          <p:nvPr/>
        </p:nvSpPr>
        <p:spPr>
          <a:xfrm>
            <a:off x="4563199" y="764422"/>
            <a:ext cx="4803568" cy="2391733"/>
          </a:xfrm>
          <a:prstGeom prst="rect">
            <a:avLst/>
          </a:prstGeom>
          <a:noFill/>
          <a:ln w="38100">
            <a:solidFill>
              <a:schemeClr val="accent1">
                <a:lumMod val="60000"/>
                <a:lumOff val="40000"/>
              </a:schemeClr>
            </a:solidFill>
          </a:ln>
        </p:spPr>
        <p:txBody>
          <a:bodyPr wrap="square" lIns="91440" tIns="45720" rIns="91440" bIns="45720" anchor="t">
            <a:noAutofit/>
          </a:bodyPr>
          <a:lstStyle/>
          <a:p>
            <a:pPr marR="0" lvl="0" indent="0" algn="ctr" fontAlgn="auto">
              <a:lnSpc>
                <a:spcPct val="100000"/>
              </a:lnSpc>
              <a:spcBef>
                <a:spcPts val="0"/>
              </a:spcBef>
              <a:spcAft>
                <a:spcPts val="0"/>
              </a:spcAft>
              <a:buClrTx/>
              <a:buSzTx/>
              <a:buFontTx/>
              <a:buNone/>
              <a:tabLst/>
              <a:defRPr/>
            </a:pPr>
            <a:r>
              <a:rPr lang="en-GB" sz="2000" b="1" dirty="0">
                <a:solidFill>
                  <a:srgbClr val="0070C0"/>
                </a:solidFill>
              </a:rPr>
              <a:t>3. Variables</a:t>
            </a:r>
          </a:p>
          <a:p>
            <a:pPr marL="0" marR="0" lvl="0" indent="0" algn="l" defTabSz="1706910" rtl="0" eaLnBrk="1" fontAlgn="auto" latinLnBrk="0" hangingPunct="1">
              <a:lnSpc>
                <a:spcPct val="100000"/>
              </a:lnSpc>
              <a:spcBef>
                <a:spcPts val="0"/>
              </a:spcBef>
              <a:spcAft>
                <a:spcPts val="0"/>
              </a:spcAft>
              <a:buClrTx/>
              <a:buSzTx/>
              <a:buFontTx/>
              <a:buNone/>
              <a:tabLst/>
              <a:defRPr/>
            </a:pPr>
            <a:r>
              <a:rPr lang="en-GB" sz="1000" dirty="0">
                <a:solidFill>
                  <a:prstClr val="black"/>
                </a:solidFill>
              </a:rPr>
              <a:t>20 original variables, 9 dropped, leaving 10 features (X) and 1 target (y). Most variables were categorical, this creates an increase in features for modelling after </a:t>
            </a:r>
            <a:r>
              <a:rPr lang="en-GB" sz="1000" dirty="0" err="1">
                <a:solidFill>
                  <a:prstClr val="black"/>
                </a:solidFill>
              </a:rPr>
              <a:t>onehot</a:t>
            </a:r>
            <a:r>
              <a:rPr lang="en-GB" sz="1000" dirty="0">
                <a:solidFill>
                  <a:prstClr val="black"/>
                </a:solidFill>
              </a:rPr>
              <a:t> encoding. Partially for this reason, the </a:t>
            </a:r>
            <a:r>
              <a:rPr lang="en-GB" sz="1000" i="1" dirty="0">
                <a:solidFill>
                  <a:prstClr val="black"/>
                </a:solidFill>
              </a:rPr>
              <a:t>Jobs</a:t>
            </a:r>
            <a:r>
              <a:rPr lang="en-GB" sz="1000" dirty="0">
                <a:solidFill>
                  <a:prstClr val="black"/>
                </a:solidFill>
              </a:rPr>
              <a:t> variable was dropped as it had 101 values.</a:t>
            </a:r>
          </a:p>
          <a:p>
            <a:pPr marL="0" marR="0" lvl="0" indent="0" algn="l" defTabSz="1706910" rtl="0" eaLnBrk="1" fontAlgn="auto" latinLnBrk="0" hangingPunct="1">
              <a:lnSpc>
                <a:spcPct val="100000"/>
              </a:lnSpc>
              <a:spcBef>
                <a:spcPts val="0"/>
              </a:spcBef>
              <a:spcAft>
                <a:spcPts val="0"/>
              </a:spcAft>
              <a:buClrTx/>
              <a:buSzTx/>
              <a:buFontTx/>
              <a:buNone/>
              <a:tabLst/>
              <a:defRPr/>
            </a:pPr>
            <a:endParaRPr lang="en-GB" sz="1200" dirty="0">
              <a:solidFill>
                <a:prstClr val="black"/>
              </a:solidFill>
              <a:latin typeface="Calibri" panose="020F0502020204030204"/>
              <a:ea typeface="Calibri"/>
              <a:cs typeface="Calibri"/>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lang="en-GB" sz="1200" dirty="0">
              <a:solidFill>
                <a:prstClr val="black"/>
              </a:solidFill>
              <a:latin typeface="Calibri" panose="020F0502020204030204"/>
              <a:ea typeface="Calibri"/>
              <a:cs typeface="Calibri"/>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lang="en-GB" sz="1200" dirty="0">
              <a:solidFill>
                <a:prstClr val="black"/>
              </a:solidFill>
              <a:latin typeface="Calibri" panose="020F0502020204030204"/>
              <a:ea typeface="Calibri"/>
              <a:cs typeface="Calibri"/>
            </a:endParaRPr>
          </a:p>
          <a:p>
            <a:endParaRPr lang="en-GB" sz="1200" dirty="0">
              <a:solidFill>
                <a:prstClr val="black"/>
              </a:solidFill>
              <a:latin typeface="Calibri" panose="020F0502020204030204"/>
            </a:endParaRPr>
          </a:p>
          <a:p>
            <a:endParaRPr lang="en-GB" sz="1200" dirty="0">
              <a:solidFill>
                <a:prstClr val="black"/>
              </a:solidFill>
              <a:latin typeface="Calibri" panose="020F0502020204030204"/>
            </a:endParaRPr>
          </a:p>
          <a:p>
            <a:endParaRPr lang="en-GB" sz="1200" dirty="0">
              <a:solidFill>
                <a:prstClr val="black"/>
              </a:solidFill>
              <a:latin typeface="Calibri" panose="020F0502020204030204"/>
            </a:endParaRPr>
          </a:p>
          <a:p>
            <a:endParaRPr lang="en-GB" sz="1200" dirty="0">
              <a:solidFill>
                <a:prstClr val="black"/>
              </a:solidFill>
              <a:latin typeface="Calibri" panose="020F0502020204030204"/>
            </a:endParaRPr>
          </a:p>
          <a:p>
            <a:endParaRPr lang="en-GB" sz="1200" dirty="0">
              <a:solidFill>
                <a:prstClr val="black"/>
              </a:solidFill>
              <a:latin typeface="Calibri" panose="020F0502020204030204"/>
            </a:endParaRPr>
          </a:p>
          <a:p>
            <a:endParaRPr lang="en-GB" sz="1200" dirty="0">
              <a:solidFill>
                <a:prstClr val="black"/>
              </a:solidFill>
              <a:latin typeface="Calibri" panose="020F0502020204030204"/>
            </a:endParaRPr>
          </a:p>
          <a:p>
            <a:endParaRPr lang="en-GB" sz="1200" dirty="0">
              <a:solidFill>
                <a:prstClr val="black"/>
              </a:solidFill>
              <a:latin typeface="Calibri" panose="020F0502020204030204"/>
            </a:endParaRPr>
          </a:p>
        </p:txBody>
      </p:sp>
      <p:sp>
        <p:nvSpPr>
          <p:cNvPr id="18" name="TextBox 17">
            <a:extLst>
              <a:ext uri="{FF2B5EF4-FFF2-40B4-BE49-F238E27FC236}">
                <a16:creationId xmlns:a16="http://schemas.microsoft.com/office/drawing/2014/main" id="{C388C717-AB61-4AA5-0065-CF8334987466}"/>
              </a:ext>
            </a:extLst>
          </p:cNvPr>
          <p:cNvSpPr txBox="1"/>
          <p:nvPr/>
        </p:nvSpPr>
        <p:spPr>
          <a:xfrm>
            <a:off x="523942" y="6100111"/>
            <a:ext cx="8848120" cy="2154436"/>
          </a:xfrm>
          <a:prstGeom prst="rect">
            <a:avLst/>
          </a:prstGeom>
          <a:noFill/>
          <a:ln w="38100">
            <a:solidFill>
              <a:schemeClr val="accent1">
                <a:lumMod val="60000"/>
                <a:lumOff val="40000"/>
              </a:schemeClr>
            </a:solidFill>
          </a:ln>
        </p:spPr>
        <p:txBody>
          <a:bodyPr wrap="square" lIns="91440" tIns="45720" rIns="91440" bIns="45720" anchor="t">
            <a:noAutofit/>
          </a:bodyPr>
          <a:lstStyle/>
          <a:p>
            <a:pPr marR="0" lvl="0" indent="0" algn="ctr" fontAlgn="auto">
              <a:lnSpc>
                <a:spcPct val="100000"/>
              </a:lnSpc>
              <a:spcBef>
                <a:spcPts val="0"/>
              </a:spcBef>
              <a:spcAft>
                <a:spcPts val="0"/>
              </a:spcAft>
              <a:buClrTx/>
              <a:buSzTx/>
              <a:buFontTx/>
              <a:buNone/>
              <a:tabLst/>
              <a:defRPr/>
            </a:pPr>
            <a:r>
              <a:rPr lang="en-GB" sz="2000" b="1" dirty="0">
                <a:solidFill>
                  <a:srgbClr val="0070C0"/>
                </a:solidFill>
              </a:rPr>
              <a:t>5. Model Training and Hyper Parameters</a:t>
            </a:r>
          </a:p>
          <a:p>
            <a:pPr marL="0" marR="0" lvl="0" indent="0" algn="l" defTabSz="170691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A </a:t>
            </a:r>
            <a:r>
              <a:rPr kumimoji="0" lang="en-US" sz="1000" b="0" i="0" u="none" strike="noStrike" kern="1200" cap="none" spc="0" normalizeH="0" baseline="0" noProof="0" dirty="0" err="1">
                <a:ln>
                  <a:noFill/>
                </a:ln>
                <a:solidFill>
                  <a:prstClr val="black"/>
                </a:solidFill>
                <a:effectLst/>
                <a:uLnTx/>
                <a:uFillTx/>
                <a:latin typeface="Calibri" panose="020F0502020204030204"/>
                <a:ea typeface="+mn-ea"/>
                <a:cs typeface="+mn-cs"/>
              </a:rPr>
              <a:t>GridSearch</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 was used with CV=5, with a pipeline specifying multiple</a:t>
            </a:r>
            <a:r>
              <a:rPr lang="en-US" sz="1000" dirty="0">
                <a:solidFill>
                  <a:prstClr val="black"/>
                </a:solidFill>
                <a:latin typeface="Calibri" panose="020F0502020204030204"/>
              </a:rPr>
              <a:t> values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for each parameter. This was fitted against the training data, the results ranked against the validation metric and the top 10 inspected. The </a:t>
            </a:r>
            <a:r>
              <a:rPr kumimoji="0" lang="en-US" sz="1000" b="0" i="1" u="none" strike="noStrike" kern="1200" cap="none" spc="0" normalizeH="0" baseline="0" noProof="0" dirty="0">
                <a:ln>
                  <a:noFill/>
                </a:ln>
                <a:solidFill>
                  <a:prstClr val="black"/>
                </a:solidFill>
                <a:effectLst/>
                <a:uLnTx/>
                <a:uFillTx/>
                <a:latin typeface="Calibri" panose="020F0502020204030204"/>
                <a:ea typeface="+mn-ea"/>
                <a:cs typeface="+mn-cs"/>
              </a:rPr>
              <a:t>‘</a:t>
            </a:r>
            <a:r>
              <a:rPr kumimoji="0" lang="en-US" sz="1000" b="0" i="1" u="none" strike="noStrike" kern="1200" cap="none" spc="0" normalizeH="0" baseline="0" noProof="0" dirty="0" err="1">
                <a:ln>
                  <a:noFill/>
                </a:ln>
                <a:solidFill>
                  <a:prstClr val="black"/>
                </a:solidFill>
                <a:effectLst/>
                <a:uLnTx/>
                <a:uFillTx/>
                <a:latin typeface="Calibri" panose="020F0502020204030204"/>
                <a:ea typeface="+mn-ea"/>
                <a:cs typeface="+mn-cs"/>
              </a:rPr>
              <a:t>best_estimator</a:t>
            </a:r>
            <a:r>
              <a:rPr kumimoji="0" lang="en-US" sz="1000" b="0" i="1"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000" b="0" i="0" u="none" strike="noStrike" kern="1200" cap="none" spc="0" normalizeH="0" baseline="0" noProof="0" dirty="0">
                <a:ln>
                  <a:noFill/>
                </a:ln>
                <a:solidFill>
                  <a:prstClr val="black"/>
                </a:solidFill>
                <a:effectLst/>
                <a:uLnTx/>
                <a:uFillTx/>
                <a:latin typeface="Calibri" panose="020F0502020204030204"/>
                <a:ea typeface="+mn-ea"/>
                <a:cs typeface="+mn-cs"/>
              </a:rPr>
              <a:t>was saved to be used for the final model evaluation.</a:t>
            </a:r>
            <a:endParaRPr lang="en-US" sz="1200" dirty="0">
              <a:solidFill>
                <a:prstClr val="black"/>
              </a:solidFill>
              <a:latin typeface="Calibri" panose="020F0502020204030204"/>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Calibri" panose="020F0502020204030204"/>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Calibri" panose="020F0502020204030204"/>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lang="en-US" sz="1200" dirty="0">
              <a:solidFill>
                <a:prstClr val="black"/>
              </a:solidFill>
              <a:latin typeface="Calibri" panose="020F0502020204030204"/>
            </a:endParaRPr>
          </a:p>
          <a:p>
            <a:pPr marL="0" marR="0" lvl="0" indent="0" algn="l" defTabSz="170691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8AF6D823-6DA6-9959-0DCB-CCA6AD2DD76E}"/>
              </a:ext>
            </a:extLst>
          </p:cNvPr>
          <p:cNvSpPr txBox="1"/>
          <p:nvPr/>
        </p:nvSpPr>
        <p:spPr>
          <a:xfrm>
            <a:off x="518820" y="9789560"/>
            <a:ext cx="5596843" cy="1025924"/>
          </a:xfrm>
          <a:prstGeom prst="rect">
            <a:avLst/>
          </a:prstGeom>
          <a:noFill/>
          <a:ln w="38100">
            <a:solidFill>
              <a:schemeClr val="accent1">
                <a:lumMod val="60000"/>
                <a:lumOff val="40000"/>
              </a:schemeClr>
            </a:solidFill>
          </a:ln>
        </p:spPr>
        <p:txBody>
          <a:bodyPr wrap="square" lIns="91440" tIns="45720" rIns="91440" bIns="45720" rtlCol="0" anchor="t">
            <a:noAutofit/>
          </a:bodyPr>
          <a:lstStyle/>
          <a:p>
            <a:pPr algn="ctr">
              <a:defRPr/>
            </a:pPr>
            <a:r>
              <a:rPr lang="en-GB" sz="2000" b="1" dirty="0">
                <a:solidFill>
                  <a:srgbClr val="0070C0"/>
                </a:solidFill>
              </a:rPr>
              <a:t>8. References</a:t>
            </a:r>
          </a:p>
          <a:p>
            <a:pPr>
              <a:buNone/>
            </a:pPr>
            <a:r>
              <a:rPr lang="en-GB" sz="1000" dirty="0">
                <a:effectLst/>
              </a:rPr>
              <a:t>[1] P. Chapman </a:t>
            </a:r>
            <a:r>
              <a:rPr lang="en-GB" sz="1000" i="1" dirty="0">
                <a:effectLst/>
              </a:rPr>
              <a:t>et al.</a:t>
            </a:r>
            <a:r>
              <a:rPr lang="en-GB" sz="1000" dirty="0">
                <a:effectLst/>
              </a:rPr>
              <a:t>, ‘CRISP-DM 1.0’, 1999. [2] N. V. Chawla, K. W. Bowyer, L. O. Hall, and W. P. </a:t>
            </a:r>
            <a:r>
              <a:rPr lang="en-GB" sz="1000" dirty="0" err="1">
                <a:effectLst/>
              </a:rPr>
              <a:t>Kegelmeyer</a:t>
            </a:r>
            <a:r>
              <a:rPr lang="en-GB" sz="1000" dirty="0">
                <a:effectLst/>
              </a:rPr>
              <a:t>, ‘SMOTE: synthetic minority over-sampling technique’, </a:t>
            </a:r>
            <a:r>
              <a:rPr lang="en-GB" sz="1000" i="1" dirty="0">
                <a:effectLst/>
              </a:rPr>
              <a:t>Journal of artificial intelligence research</a:t>
            </a:r>
            <a:r>
              <a:rPr lang="en-GB" sz="1000" dirty="0">
                <a:effectLst/>
              </a:rPr>
              <a:t>, vol. 16, pp. 321–357, 2002. </a:t>
            </a:r>
            <a:r>
              <a:rPr lang="en-GB" sz="1000" u="none" strike="noStrike" dirty="0">
                <a:effectLst/>
              </a:rPr>
              <a:t>[3] </a:t>
            </a:r>
            <a:r>
              <a:rPr lang="en-GB" sz="1000" dirty="0">
                <a:effectLst/>
              </a:rPr>
              <a:t>A. </a:t>
            </a:r>
            <a:r>
              <a:rPr lang="en-GB" sz="1000" dirty="0" err="1">
                <a:effectLst/>
              </a:rPr>
              <a:t>Géron</a:t>
            </a:r>
            <a:r>
              <a:rPr lang="en-GB" sz="1000" dirty="0">
                <a:effectLst/>
              </a:rPr>
              <a:t>, </a:t>
            </a:r>
            <a:r>
              <a:rPr lang="en-GB" sz="1000" i="1" dirty="0">
                <a:effectLst/>
              </a:rPr>
              <a:t>Hands-on machine learning with Scikit-Learn, </a:t>
            </a:r>
            <a:r>
              <a:rPr lang="en-GB" sz="1000" i="1" dirty="0" err="1">
                <a:effectLst/>
              </a:rPr>
              <a:t>Keras</a:t>
            </a:r>
            <a:r>
              <a:rPr lang="en-GB" sz="1000" i="1" dirty="0">
                <a:effectLst/>
              </a:rPr>
              <a:t>, and TensorFlow</a:t>
            </a:r>
            <a:r>
              <a:rPr lang="en-GB" sz="1000" dirty="0">
                <a:effectLst/>
              </a:rPr>
              <a:t>, 3rd Edition. O’Reilly Media, Inc., 2022.</a:t>
            </a:r>
          </a:p>
          <a:p>
            <a:r>
              <a:rPr lang="en-GB" sz="1000" dirty="0">
                <a:effectLst/>
              </a:rPr>
              <a:t> </a:t>
            </a:r>
          </a:p>
          <a:p>
            <a:endParaRPr lang="en-GB" sz="1200" dirty="0">
              <a:effectLst/>
            </a:endParaRPr>
          </a:p>
          <a:p>
            <a:endParaRPr lang="en-GB" dirty="0"/>
          </a:p>
        </p:txBody>
      </p:sp>
      <p:graphicFrame>
        <p:nvGraphicFramePr>
          <p:cNvPr id="7" name="Table 7">
            <a:extLst>
              <a:ext uri="{FF2B5EF4-FFF2-40B4-BE49-F238E27FC236}">
                <a16:creationId xmlns:a16="http://schemas.microsoft.com/office/drawing/2014/main" id="{FBE95B7C-B010-6D30-1BB3-D0BB1817071D}"/>
              </a:ext>
            </a:extLst>
          </p:cNvPr>
          <p:cNvGraphicFramePr>
            <a:graphicFrameLocks noGrp="1"/>
          </p:cNvGraphicFramePr>
          <p:nvPr>
            <p:extLst>
              <p:ext uri="{D42A27DB-BD31-4B8C-83A1-F6EECF244321}">
                <p14:modId xmlns:p14="http://schemas.microsoft.com/office/powerpoint/2010/main" val="587023815"/>
              </p:ext>
            </p:extLst>
          </p:nvPr>
        </p:nvGraphicFramePr>
        <p:xfrm>
          <a:off x="658762" y="6801152"/>
          <a:ext cx="8552178" cy="1366863"/>
        </p:xfrm>
        <a:graphic>
          <a:graphicData uri="http://schemas.openxmlformats.org/drawingml/2006/table">
            <a:tbl>
              <a:tblPr firstRow="1" bandRow="1">
                <a:tableStyleId>{5C22544A-7EE6-4342-B048-85BDC9FD1C3A}</a:tableStyleId>
              </a:tblPr>
              <a:tblGrid>
                <a:gridCol w="1710822">
                  <a:extLst>
                    <a:ext uri="{9D8B030D-6E8A-4147-A177-3AD203B41FA5}">
                      <a16:colId xmlns:a16="http://schemas.microsoft.com/office/drawing/2014/main" val="1907166431"/>
                    </a:ext>
                  </a:extLst>
                </a:gridCol>
                <a:gridCol w="4731137">
                  <a:extLst>
                    <a:ext uri="{9D8B030D-6E8A-4147-A177-3AD203B41FA5}">
                      <a16:colId xmlns:a16="http://schemas.microsoft.com/office/drawing/2014/main" val="3484362391"/>
                    </a:ext>
                  </a:extLst>
                </a:gridCol>
                <a:gridCol w="2110219">
                  <a:extLst>
                    <a:ext uri="{9D8B030D-6E8A-4147-A177-3AD203B41FA5}">
                      <a16:colId xmlns:a16="http://schemas.microsoft.com/office/drawing/2014/main" val="326053815"/>
                    </a:ext>
                  </a:extLst>
                </a:gridCol>
              </a:tblGrid>
              <a:tr h="376397">
                <a:tc>
                  <a:txBody>
                    <a:bodyPr/>
                    <a:lstStyle/>
                    <a:p>
                      <a:pPr algn="ctr"/>
                      <a:r>
                        <a:rPr lang="en-GB" sz="1200" dirty="0"/>
                        <a:t>Model</a:t>
                      </a:r>
                    </a:p>
                  </a:txBody>
                  <a:tcPr anchor="ctr"/>
                </a:tc>
                <a:tc>
                  <a:txBody>
                    <a:bodyPr/>
                    <a:lstStyle/>
                    <a:p>
                      <a:pPr algn="ctr"/>
                      <a:r>
                        <a:rPr lang="en-GB" sz="1200" dirty="0"/>
                        <a:t>Hyper Parameters (Best Combinations)</a:t>
                      </a:r>
                    </a:p>
                  </a:txBody>
                  <a:tcPr anchor="ctr"/>
                </a:tc>
                <a:tc>
                  <a:txBody>
                    <a:bodyPr/>
                    <a:lstStyle/>
                    <a:p>
                      <a:pPr algn="ctr"/>
                      <a:r>
                        <a:rPr lang="en-GB" sz="1200" dirty="0"/>
                        <a:t>Validation Metric</a:t>
                      </a:r>
                    </a:p>
                    <a:p>
                      <a:pPr algn="ctr"/>
                      <a:r>
                        <a:rPr lang="en-GB" sz="1200" dirty="0"/>
                        <a:t>(Best Score + Elapsed Secs)</a:t>
                      </a:r>
                    </a:p>
                  </a:txBody>
                  <a:tcPr anchor="ctr"/>
                </a:tc>
                <a:extLst>
                  <a:ext uri="{0D108BD9-81ED-4DB2-BD59-A6C34878D82A}">
                    <a16:rowId xmlns:a16="http://schemas.microsoft.com/office/drawing/2014/main" val="3158663126"/>
                  </a:ext>
                </a:extLst>
              </a:tr>
              <a:tr h="303221">
                <a:tc>
                  <a:txBody>
                    <a:bodyPr/>
                    <a:lstStyle/>
                    <a:p>
                      <a:r>
                        <a:rPr lang="en-US" sz="1000" dirty="0"/>
                        <a:t>Logistic Regression</a:t>
                      </a:r>
                      <a:endParaRPr lang="en-GB" sz="1000" dirty="0"/>
                    </a:p>
                  </a:txBody>
                  <a:tcPr/>
                </a:tc>
                <a:tc>
                  <a:txBody>
                    <a:bodyPr/>
                    <a:lstStyle/>
                    <a:p>
                      <a:r>
                        <a:rPr lang="en-GB" sz="1000" dirty="0"/>
                        <a:t>Solver: saga, Penalty: l2, C: 5, </a:t>
                      </a:r>
                      <a:r>
                        <a:rPr lang="en-GB" sz="1000" dirty="0" err="1"/>
                        <a:t>ClassWeight</a:t>
                      </a:r>
                      <a:r>
                        <a:rPr lang="en-GB" sz="1000" dirty="0"/>
                        <a:t>: balanced, </a:t>
                      </a:r>
                      <a:r>
                        <a:rPr lang="en-GB" sz="1000" dirty="0" err="1"/>
                        <a:t>MaxIter</a:t>
                      </a:r>
                      <a:r>
                        <a:rPr lang="en-GB" sz="1000" dirty="0"/>
                        <a:t>: 500</a:t>
                      </a:r>
                    </a:p>
                  </a:txBody>
                  <a:tcPr/>
                </a:tc>
                <a:tc>
                  <a:txBody>
                    <a:bodyPr/>
                    <a:lstStyle/>
                    <a:p>
                      <a:r>
                        <a:rPr lang="en-GB" sz="1000" dirty="0"/>
                        <a:t>Precision Score (0.35, 14)</a:t>
                      </a:r>
                    </a:p>
                  </a:txBody>
                  <a:tcPr/>
                </a:tc>
                <a:extLst>
                  <a:ext uri="{0D108BD9-81ED-4DB2-BD59-A6C34878D82A}">
                    <a16:rowId xmlns:a16="http://schemas.microsoft.com/office/drawing/2014/main" val="391472538"/>
                  </a:ext>
                </a:extLst>
              </a:tr>
              <a:tr h="303221">
                <a:tc>
                  <a:txBody>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lang="en-US" sz="1000" dirty="0">
                          <a:highlight>
                            <a:srgbClr val="00FF00"/>
                          </a:highlight>
                        </a:rPr>
                        <a:t>Random Forest</a:t>
                      </a:r>
                      <a:endParaRPr lang="en-GB" sz="1000" dirty="0">
                        <a:highlight>
                          <a:srgbClr val="00FF00"/>
                        </a:highlight>
                      </a:endParaRPr>
                    </a:p>
                  </a:txBody>
                  <a:tcPr/>
                </a:tc>
                <a:tc>
                  <a:txBody>
                    <a:bodyPr/>
                    <a:lstStyle/>
                    <a:p>
                      <a:r>
                        <a:rPr lang="en-GB" sz="1000" dirty="0">
                          <a:highlight>
                            <a:srgbClr val="00FF00"/>
                          </a:highlight>
                        </a:rPr>
                        <a:t>Criterion: entropy, </a:t>
                      </a:r>
                      <a:r>
                        <a:rPr lang="en-GB" sz="1000" dirty="0" err="1">
                          <a:highlight>
                            <a:srgbClr val="00FF00"/>
                          </a:highlight>
                        </a:rPr>
                        <a:t>nEstimators</a:t>
                      </a:r>
                      <a:r>
                        <a:rPr lang="en-GB" sz="1000" dirty="0">
                          <a:highlight>
                            <a:srgbClr val="00FF00"/>
                          </a:highlight>
                        </a:rPr>
                        <a:t>: 100, </a:t>
                      </a:r>
                      <a:r>
                        <a:rPr lang="en-GB" sz="1000" dirty="0" err="1">
                          <a:highlight>
                            <a:srgbClr val="00FF00"/>
                          </a:highlight>
                        </a:rPr>
                        <a:t>MaxDepth</a:t>
                      </a:r>
                      <a:r>
                        <a:rPr lang="en-GB" sz="1000" dirty="0">
                          <a:highlight>
                            <a:srgbClr val="00FF00"/>
                          </a:highlight>
                        </a:rPr>
                        <a:t>: 50, </a:t>
                      </a:r>
                      <a:r>
                        <a:rPr lang="en-GB" sz="1000" dirty="0" err="1">
                          <a:highlight>
                            <a:srgbClr val="00FF00"/>
                          </a:highlight>
                        </a:rPr>
                        <a:t>ClassWeight</a:t>
                      </a:r>
                      <a:r>
                        <a:rPr lang="en-GB" sz="1000" dirty="0">
                          <a:highlight>
                            <a:srgbClr val="00FF00"/>
                          </a:highlight>
                        </a:rPr>
                        <a:t>: balanced, </a:t>
                      </a:r>
                    </a:p>
                  </a:txBody>
                  <a:tcPr/>
                </a:tc>
                <a:tc>
                  <a:txBody>
                    <a:bodyPr/>
                    <a:lstStyle/>
                    <a:p>
                      <a:r>
                        <a:rPr lang="en-GB" sz="1000" dirty="0">
                          <a:highlight>
                            <a:srgbClr val="00FF00"/>
                          </a:highlight>
                        </a:rPr>
                        <a:t>Precision Score (0.81, 64)</a:t>
                      </a:r>
                    </a:p>
                  </a:txBody>
                  <a:tcPr/>
                </a:tc>
                <a:extLst>
                  <a:ext uri="{0D108BD9-81ED-4DB2-BD59-A6C34878D82A}">
                    <a16:rowId xmlns:a16="http://schemas.microsoft.com/office/drawing/2014/main" val="3680307176"/>
                  </a:ext>
                </a:extLst>
              </a:tr>
              <a:tr h="303221">
                <a:tc>
                  <a:txBody>
                    <a:bodyPr/>
                    <a:lstStyle/>
                    <a:p>
                      <a:pPr marL="0" marR="0" lvl="0" indent="0" algn="l" defTabSz="1706910" rtl="0" eaLnBrk="1" fontAlgn="auto" latinLnBrk="0" hangingPunct="1">
                        <a:lnSpc>
                          <a:spcPct val="100000"/>
                        </a:lnSpc>
                        <a:spcBef>
                          <a:spcPts val="0"/>
                        </a:spcBef>
                        <a:spcAft>
                          <a:spcPts val="0"/>
                        </a:spcAft>
                        <a:buClrTx/>
                        <a:buSzTx/>
                        <a:buFontTx/>
                        <a:buNone/>
                        <a:tabLst/>
                        <a:defRPr/>
                      </a:pPr>
                      <a:r>
                        <a:rPr lang="en-US" sz="1000" dirty="0" err="1"/>
                        <a:t>MLPClassifier</a:t>
                      </a:r>
                      <a:endParaRPr lang="en-GB" sz="1000" dirty="0"/>
                    </a:p>
                  </a:txBody>
                  <a:tcPr/>
                </a:tc>
                <a:tc>
                  <a:txBody>
                    <a:bodyPr/>
                    <a:lstStyle/>
                    <a:p>
                      <a:r>
                        <a:rPr lang="en-GB" sz="1000" dirty="0" err="1"/>
                        <a:t>HiddenLayerSizes</a:t>
                      </a:r>
                      <a:r>
                        <a:rPr lang="en-GB" sz="1000" dirty="0"/>
                        <a:t>: (25,5), Activation: tanh, alpha: 0.1, </a:t>
                      </a:r>
                      <a:r>
                        <a:rPr lang="en-GB" sz="1000" dirty="0" err="1"/>
                        <a:t>MaxIter</a:t>
                      </a:r>
                      <a:r>
                        <a:rPr lang="en-GB" sz="1000" dirty="0"/>
                        <a:t>: 500</a:t>
                      </a:r>
                    </a:p>
                  </a:txBody>
                  <a:tcPr/>
                </a:tc>
                <a:tc>
                  <a:txBody>
                    <a:bodyPr/>
                    <a:lstStyle/>
                    <a:p>
                      <a:r>
                        <a:rPr lang="en-GB" sz="1000" dirty="0"/>
                        <a:t>F1 Score (0.36, 17)</a:t>
                      </a:r>
                    </a:p>
                  </a:txBody>
                  <a:tcPr/>
                </a:tc>
                <a:extLst>
                  <a:ext uri="{0D108BD9-81ED-4DB2-BD59-A6C34878D82A}">
                    <a16:rowId xmlns:a16="http://schemas.microsoft.com/office/drawing/2014/main" val="1144539082"/>
                  </a:ext>
                </a:extLst>
              </a:tr>
            </a:tbl>
          </a:graphicData>
        </a:graphic>
      </p:graphicFrame>
      <p:sp>
        <p:nvSpPr>
          <p:cNvPr id="8" name="TextBox 7">
            <a:extLst>
              <a:ext uri="{FF2B5EF4-FFF2-40B4-BE49-F238E27FC236}">
                <a16:creationId xmlns:a16="http://schemas.microsoft.com/office/drawing/2014/main" id="{53F18AD2-7D7C-86A1-617F-5ED4C88C525F}"/>
              </a:ext>
            </a:extLst>
          </p:cNvPr>
          <p:cNvSpPr txBox="1"/>
          <p:nvPr/>
        </p:nvSpPr>
        <p:spPr>
          <a:xfrm>
            <a:off x="422736" y="133237"/>
            <a:ext cx="8885186" cy="523220"/>
          </a:xfrm>
          <a:prstGeom prst="rect">
            <a:avLst/>
          </a:prstGeom>
          <a:noFill/>
        </p:spPr>
        <p:txBody>
          <a:bodyPr wrap="square" lIns="91440" tIns="45720" rIns="91440" bIns="45720" rtlCol="0" anchor="t">
            <a:spAutoFit/>
          </a:bodyPr>
          <a:lstStyle/>
          <a:p>
            <a:pPr algn="ctr"/>
            <a:r>
              <a:rPr lang="en-GB" sz="2800" b="1" dirty="0">
                <a:solidFill>
                  <a:srgbClr val="0070C0"/>
                </a:solidFill>
              </a:rPr>
              <a:t>ITNPBD6: Wallace Communications - Student ID: 2710017</a:t>
            </a:r>
            <a:endParaRPr lang="en-GB" sz="2800" b="1" dirty="0">
              <a:solidFill>
                <a:srgbClr val="0070C0"/>
              </a:solidFill>
              <a:ea typeface="Calibri" panose="020F0502020204030204"/>
              <a:cs typeface="Calibri" panose="020F0502020204030204"/>
            </a:endParaRPr>
          </a:p>
        </p:txBody>
      </p:sp>
      <p:graphicFrame>
        <p:nvGraphicFramePr>
          <p:cNvPr id="5" name="Table 9">
            <a:extLst>
              <a:ext uri="{FF2B5EF4-FFF2-40B4-BE49-F238E27FC236}">
                <a16:creationId xmlns:a16="http://schemas.microsoft.com/office/drawing/2014/main" id="{D4D093B8-47C2-E43F-6BF0-1D763DE45341}"/>
              </a:ext>
            </a:extLst>
          </p:cNvPr>
          <p:cNvGraphicFramePr>
            <a:graphicFrameLocks noGrp="1"/>
          </p:cNvGraphicFramePr>
          <p:nvPr>
            <p:extLst>
              <p:ext uri="{D42A27DB-BD31-4B8C-83A1-F6EECF244321}">
                <p14:modId xmlns:p14="http://schemas.microsoft.com/office/powerpoint/2010/main" val="518548310"/>
              </p:ext>
            </p:extLst>
          </p:nvPr>
        </p:nvGraphicFramePr>
        <p:xfrm>
          <a:off x="4642126" y="1612229"/>
          <a:ext cx="4645714" cy="1442983"/>
        </p:xfrm>
        <a:graphic>
          <a:graphicData uri="http://schemas.openxmlformats.org/drawingml/2006/table">
            <a:tbl>
              <a:tblPr firstRow="1" bandRow="1">
                <a:tableStyleId>{5C22544A-7EE6-4342-B048-85BDC9FD1C3A}</a:tableStyleId>
              </a:tblPr>
              <a:tblGrid>
                <a:gridCol w="3343393">
                  <a:extLst>
                    <a:ext uri="{9D8B030D-6E8A-4147-A177-3AD203B41FA5}">
                      <a16:colId xmlns:a16="http://schemas.microsoft.com/office/drawing/2014/main" val="1922141735"/>
                    </a:ext>
                  </a:extLst>
                </a:gridCol>
                <a:gridCol w="1302321">
                  <a:extLst>
                    <a:ext uri="{9D8B030D-6E8A-4147-A177-3AD203B41FA5}">
                      <a16:colId xmlns:a16="http://schemas.microsoft.com/office/drawing/2014/main" val="2956065983"/>
                    </a:ext>
                  </a:extLst>
                </a:gridCol>
              </a:tblGrid>
              <a:tr h="305063">
                <a:tc>
                  <a:txBody>
                    <a:bodyPr/>
                    <a:lstStyle/>
                    <a:p>
                      <a:pPr algn="ctr"/>
                      <a:r>
                        <a:rPr lang="en-US" sz="1200" dirty="0"/>
                        <a:t>Variable</a:t>
                      </a:r>
                      <a:endParaRPr lang="en-GB" sz="1200" dirty="0"/>
                    </a:p>
                  </a:txBody>
                  <a:tcPr/>
                </a:tc>
                <a:tc>
                  <a:txBody>
                    <a:bodyPr/>
                    <a:lstStyle/>
                    <a:p>
                      <a:pPr algn="ctr"/>
                      <a:r>
                        <a:rPr lang="en-US" sz="1200" dirty="0"/>
                        <a:t>Type</a:t>
                      </a:r>
                      <a:endParaRPr lang="en-GB" sz="1200" dirty="0"/>
                    </a:p>
                  </a:txBody>
                  <a:tcPr/>
                </a:tc>
                <a:extLst>
                  <a:ext uri="{0D108BD9-81ED-4DB2-BD59-A6C34878D82A}">
                    <a16:rowId xmlns:a16="http://schemas.microsoft.com/office/drawing/2014/main" val="2821401175"/>
                  </a:ext>
                </a:extLst>
              </a:tr>
              <a:tr h="370840">
                <a:tc>
                  <a:txBody>
                    <a:bodyPr/>
                    <a:lstStyle/>
                    <a:p>
                      <a:r>
                        <a:rPr lang="en-US" sz="1000" dirty="0"/>
                        <a:t>Age, </a:t>
                      </a:r>
                      <a:r>
                        <a:rPr lang="en-US" sz="1000" dirty="0" err="1"/>
                        <a:t>CurrentBalance</a:t>
                      </a:r>
                      <a:r>
                        <a:rPr lang="en-US" sz="1000" dirty="0"/>
                        <a:t>, </a:t>
                      </a:r>
                      <a:r>
                        <a:rPr lang="en-US" sz="1000" dirty="0" err="1"/>
                        <a:t>ThisCampaign</a:t>
                      </a:r>
                      <a:endParaRPr lang="en-GB" sz="1000" dirty="0"/>
                    </a:p>
                  </a:txBody>
                  <a:tcPr anchor="ctr"/>
                </a:tc>
                <a:tc>
                  <a:txBody>
                    <a:bodyPr/>
                    <a:lstStyle/>
                    <a:p>
                      <a:pPr algn="ctr"/>
                      <a:r>
                        <a:rPr lang="en-US" sz="1000" dirty="0"/>
                        <a:t>Numeric </a:t>
                      </a:r>
                      <a:endParaRPr lang="en-GB" sz="1000" dirty="0"/>
                    </a:p>
                  </a:txBody>
                  <a:tcPr anchor="ctr"/>
                </a:tc>
                <a:extLst>
                  <a:ext uri="{0D108BD9-81ED-4DB2-BD59-A6C34878D82A}">
                    <a16:rowId xmlns:a16="http://schemas.microsoft.com/office/drawing/2014/main" val="3202199352"/>
                  </a:ext>
                </a:extLst>
              </a:tr>
              <a:tr h="370840">
                <a:tc>
                  <a:txBody>
                    <a:bodyPr/>
                    <a:lstStyle/>
                    <a:p>
                      <a:r>
                        <a:rPr lang="en-US" sz="1000" dirty="0"/>
                        <a:t>Job, Married, Education, Housing, </a:t>
                      </a:r>
                      <a:r>
                        <a:rPr lang="en-US" sz="1000" dirty="0" err="1"/>
                        <a:t>HasTVPackage</a:t>
                      </a:r>
                      <a:r>
                        <a:rPr lang="en-US" sz="1000" dirty="0"/>
                        <a:t>, </a:t>
                      </a:r>
                    </a:p>
                    <a:p>
                      <a:r>
                        <a:rPr lang="en-US" sz="1000" dirty="0" err="1"/>
                        <a:t>LastContact</a:t>
                      </a:r>
                      <a:r>
                        <a:rPr lang="en-US" sz="1000" dirty="0"/>
                        <a:t>, </a:t>
                      </a:r>
                      <a:r>
                        <a:rPr lang="en-US" sz="1000" dirty="0" err="1"/>
                        <a:t>OutcomePreviousCampaign</a:t>
                      </a:r>
                      <a:endParaRPr lang="en-GB" sz="1000" dirty="0"/>
                    </a:p>
                  </a:txBody>
                  <a:tcPr anchor="ctr"/>
                </a:tc>
                <a:tc>
                  <a:txBody>
                    <a:bodyPr/>
                    <a:lstStyle/>
                    <a:p>
                      <a:pPr algn="ctr"/>
                      <a:r>
                        <a:rPr lang="en-US" sz="1000" dirty="0"/>
                        <a:t>Categorical</a:t>
                      </a:r>
                      <a:endParaRPr lang="en-GB" sz="1000" dirty="0"/>
                    </a:p>
                  </a:txBody>
                  <a:tcPr anchor="ctr"/>
                </a:tc>
                <a:extLst>
                  <a:ext uri="{0D108BD9-81ED-4DB2-BD59-A6C34878D82A}">
                    <a16:rowId xmlns:a16="http://schemas.microsoft.com/office/drawing/2014/main" val="2473242010"/>
                  </a:ext>
                </a:extLst>
              </a:tr>
              <a:tr h="370840">
                <a:tc>
                  <a:txBody>
                    <a:bodyPr/>
                    <a:lstStyle/>
                    <a:p>
                      <a:r>
                        <a:rPr lang="en-GB" sz="1000" dirty="0" err="1"/>
                        <a:t>NewContactThisCampaign</a:t>
                      </a:r>
                      <a:endParaRPr lang="en-GB" sz="1000" dirty="0"/>
                    </a:p>
                  </a:txBody>
                  <a:tcPr anchor="ctr"/>
                </a:tc>
                <a:tc>
                  <a:txBody>
                    <a:bodyPr/>
                    <a:lstStyle/>
                    <a:p>
                      <a:pPr algn="ctr"/>
                      <a:r>
                        <a:rPr lang="en-GB" sz="1000" dirty="0"/>
                        <a:t>Target - Categorical</a:t>
                      </a:r>
                    </a:p>
                  </a:txBody>
                  <a:tcPr anchor="ctr"/>
                </a:tc>
                <a:extLst>
                  <a:ext uri="{0D108BD9-81ED-4DB2-BD59-A6C34878D82A}">
                    <a16:rowId xmlns:a16="http://schemas.microsoft.com/office/drawing/2014/main" val="714293840"/>
                  </a:ext>
                </a:extLst>
              </a:tr>
            </a:tbl>
          </a:graphicData>
        </a:graphic>
      </p:graphicFrame>
      <p:sp>
        <p:nvSpPr>
          <p:cNvPr id="9" name="TextBox 8">
            <a:extLst>
              <a:ext uri="{FF2B5EF4-FFF2-40B4-BE49-F238E27FC236}">
                <a16:creationId xmlns:a16="http://schemas.microsoft.com/office/drawing/2014/main" id="{F206284C-0E38-E129-A921-7FCAD4177EEC}"/>
              </a:ext>
            </a:extLst>
          </p:cNvPr>
          <p:cNvSpPr txBox="1"/>
          <p:nvPr/>
        </p:nvSpPr>
        <p:spPr>
          <a:xfrm>
            <a:off x="518820" y="795555"/>
            <a:ext cx="3920422" cy="5241454"/>
          </a:xfrm>
          <a:prstGeom prst="rect">
            <a:avLst/>
          </a:prstGeom>
          <a:noFill/>
          <a:ln w="38100">
            <a:solidFill>
              <a:schemeClr val="accent1">
                <a:lumMod val="60000"/>
                <a:lumOff val="40000"/>
              </a:schemeClr>
            </a:solidFill>
          </a:ln>
        </p:spPr>
        <p:txBody>
          <a:bodyPr wrap="square" lIns="91440" tIns="45720" rIns="91440" bIns="45720" anchor="t">
            <a:noAutofit/>
          </a:bodyPr>
          <a:lstStyle/>
          <a:p>
            <a:pPr algn="ctr"/>
            <a:r>
              <a:rPr lang="en-GB" sz="2000" b="1" dirty="0">
                <a:solidFill>
                  <a:srgbClr val="0070C0"/>
                </a:solidFill>
              </a:rPr>
              <a:t>2. Project Methodology</a:t>
            </a:r>
          </a:p>
          <a:p>
            <a:endParaRPr lang="en-GB" sz="800" dirty="0"/>
          </a:p>
          <a:p>
            <a:r>
              <a:rPr lang="en-GB" sz="1200" dirty="0"/>
              <a:t>The CRISP [1] process was followed, and the following steps were completed:</a:t>
            </a:r>
          </a:p>
          <a:p>
            <a:endParaRPr lang="en-GB" sz="800" dirty="0"/>
          </a:p>
          <a:p>
            <a:r>
              <a:rPr lang="en-GB" sz="1200" i="1" dirty="0"/>
              <a:t>Business Understanding</a:t>
            </a:r>
          </a:p>
          <a:p>
            <a:pPr marL="285750" indent="-285750">
              <a:buFont typeface="Arial" panose="020B0604020202020204" pitchFamily="34" charset="0"/>
              <a:buChar char="•"/>
            </a:pPr>
            <a:r>
              <a:rPr lang="en-GB" sz="1000" dirty="0"/>
              <a:t>Assignment briefing paper</a:t>
            </a:r>
          </a:p>
          <a:p>
            <a:endParaRPr lang="en-GB" sz="800" dirty="0"/>
          </a:p>
          <a:p>
            <a:r>
              <a:rPr lang="en-GB" sz="1200" i="1" dirty="0"/>
              <a:t>Data Understanding</a:t>
            </a:r>
          </a:p>
          <a:p>
            <a:pPr marL="285750" indent="-285750">
              <a:buFont typeface="Arial" panose="020B0604020202020204" pitchFamily="34" charset="0"/>
              <a:buChar char="•"/>
            </a:pPr>
            <a:r>
              <a:rPr lang="en-GB" sz="1000" dirty="0"/>
              <a:t>CSV file load</a:t>
            </a:r>
          </a:p>
          <a:p>
            <a:pPr marL="285750" indent="-285750">
              <a:buFont typeface="Arial" panose="020B0604020202020204" pitchFamily="34" charset="0"/>
              <a:buChar char="•"/>
            </a:pPr>
            <a:r>
              <a:rPr lang="en-GB" sz="1000" dirty="0"/>
              <a:t>Data exploration, visualisation</a:t>
            </a:r>
          </a:p>
          <a:p>
            <a:endParaRPr lang="en-GB" sz="800" dirty="0"/>
          </a:p>
          <a:p>
            <a:r>
              <a:rPr lang="en-GB" sz="1200" i="1" dirty="0"/>
              <a:t>Data Preparation</a:t>
            </a:r>
          </a:p>
          <a:p>
            <a:pPr marL="285750" indent="-285750">
              <a:buFont typeface="Arial" panose="020B0604020202020204" pitchFamily="34" charset="0"/>
              <a:buChar char="•"/>
            </a:pPr>
            <a:r>
              <a:rPr lang="en-GB" sz="1000" dirty="0"/>
              <a:t>Basic data cleaning</a:t>
            </a:r>
          </a:p>
          <a:p>
            <a:pPr marL="285750" indent="-285750">
              <a:buFont typeface="Arial" panose="020B0604020202020204" pitchFamily="34" charset="0"/>
              <a:buChar char="•"/>
            </a:pPr>
            <a:r>
              <a:rPr lang="en-GB" sz="1000" dirty="0"/>
              <a:t>Dropped 9 variables that were not useful</a:t>
            </a:r>
          </a:p>
          <a:p>
            <a:pPr marL="285750" indent="-285750">
              <a:buFont typeface="Arial" panose="020B0604020202020204" pitchFamily="34" charset="0"/>
              <a:buChar char="•"/>
            </a:pPr>
            <a:r>
              <a:rPr lang="en-GB" sz="1000" dirty="0"/>
              <a:t>An 80:20 train/test data split with </a:t>
            </a:r>
            <a:r>
              <a:rPr lang="en-GB" sz="1000" dirty="0" err="1"/>
              <a:t>X,y</a:t>
            </a:r>
            <a:endParaRPr lang="en-GB" sz="1000" dirty="0"/>
          </a:p>
          <a:p>
            <a:pPr marL="285750" indent="-285750">
              <a:buFont typeface="Arial" panose="020B0604020202020204" pitchFamily="34" charset="0"/>
              <a:buChar char="•"/>
            </a:pPr>
            <a:r>
              <a:rPr lang="en-GB" sz="1000" dirty="0"/>
              <a:t>Repeatable transformation pipeline, fitted to training data and then applied to test data:</a:t>
            </a:r>
          </a:p>
          <a:p>
            <a:pPr marL="742950" lvl="1" indent="-285750">
              <a:buFont typeface="Arial" panose="020B0604020202020204" pitchFamily="34" charset="0"/>
              <a:buChar char="•"/>
            </a:pPr>
            <a:r>
              <a:rPr lang="en-GB" sz="1000" dirty="0"/>
              <a:t>Categorical </a:t>
            </a:r>
            <a:r>
              <a:rPr lang="en-GB" sz="1000" dirty="0" err="1"/>
              <a:t>onehot</a:t>
            </a:r>
            <a:r>
              <a:rPr lang="en-GB" sz="1000" dirty="0"/>
              <a:t> encoding</a:t>
            </a:r>
          </a:p>
          <a:p>
            <a:pPr marL="742950" lvl="1" indent="-285750">
              <a:buFont typeface="Arial" panose="020B0604020202020204" pitchFamily="34" charset="0"/>
              <a:buChar char="•"/>
            </a:pPr>
            <a:r>
              <a:rPr lang="en-GB" sz="1000" dirty="0" err="1"/>
              <a:t>RobustScaler</a:t>
            </a:r>
            <a:r>
              <a:rPr lang="en-GB" sz="1000" dirty="0"/>
              <a:t> normalisation</a:t>
            </a:r>
          </a:p>
          <a:p>
            <a:pPr marL="742950" lvl="1" indent="-285750">
              <a:buFont typeface="Arial" panose="020B0604020202020204" pitchFamily="34" charset="0"/>
              <a:buChar char="•"/>
            </a:pPr>
            <a:endParaRPr lang="en-GB" sz="800" dirty="0"/>
          </a:p>
          <a:p>
            <a:r>
              <a:rPr lang="en-GB" sz="1200" i="1" dirty="0"/>
              <a:t>Modelling</a:t>
            </a:r>
          </a:p>
          <a:p>
            <a:pPr marL="285750" indent="-285750">
              <a:buFont typeface="Arial" panose="020B0604020202020204" pitchFamily="34" charset="0"/>
              <a:buChar char="•"/>
            </a:pPr>
            <a:r>
              <a:rPr lang="en-GB" sz="1000" dirty="0"/>
              <a:t>Selected 3 candidate models</a:t>
            </a:r>
          </a:p>
          <a:p>
            <a:pPr marL="285750" indent="-285750">
              <a:buFont typeface="Arial" panose="020B0604020202020204" pitchFamily="34" charset="0"/>
              <a:buChar char="•"/>
            </a:pPr>
            <a:r>
              <a:rPr lang="en-GB" sz="1000" dirty="0"/>
              <a:t>Hyperparameter tuning using </a:t>
            </a:r>
            <a:r>
              <a:rPr lang="en-GB" sz="1000" dirty="0" err="1"/>
              <a:t>GridSearch</a:t>
            </a:r>
            <a:r>
              <a:rPr lang="en-GB" sz="1000" dirty="0"/>
              <a:t> with CV=5</a:t>
            </a:r>
          </a:p>
          <a:p>
            <a:pPr marL="285750" indent="-285750">
              <a:buFont typeface="Arial" panose="020B0604020202020204" pitchFamily="34" charset="0"/>
              <a:buChar char="•"/>
            </a:pPr>
            <a:endParaRPr lang="en-GB" sz="800" dirty="0"/>
          </a:p>
          <a:p>
            <a:r>
              <a:rPr lang="en-GB" sz="1200" i="1" dirty="0"/>
              <a:t>Evaluation</a:t>
            </a:r>
          </a:p>
          <a:p>
            <a:pPr marL="285750" indent="-285750">
              <a:buFont typeface="Arial" panose="020B0604020202020204" pitchFamily="34" charset="0"/>
              <a:buChar char="•"/>
            </a:pPr>
            <a:r>
              <a:rPr lang="en-GB" sz="1000" dirty="0"/>
              <a:t>Used Test data to make y predictions</a:t>
            </a:r>
          </a:p>
          <a:p>
            <a:pPr marL="285750" indent="-285750">
              <a:buFont typeface="Arial" panose="020B0604020202020204" pitchFamily="34" charset="0"/>
              <a:buChar char="•"/>
            </a:pPr>
            <a:r>
              <a:rPr lang="en-GB" sz="1000" dirty="0"/>
              <a:t>Evaluation metrics Metrics: Precision, Recall, F1-Score, RORC-AUC</a:t>
            </a:r>
          </a:p>
          <a:p>
            <a:pPr marL="285750" indent="-285750">
              <a:buFont typeface="Arial" panose="020B0604020202020204" pitchFamily="34" charset="0"/>
              <a:buChar char="•"/>
            </a:pPr>
            <a:r>
              <a:rPr lang="en-GB" sz="1000" dirty="0"/>
              <a:t>Precision used to assess business fitness</a:t>
            </a:r>
          </a:p>
          <a:p>
            <a:pPr marL="285750" indent="-285750">
              <a:buFont typeface="Arial" panose="020B0604020202020204" pitchFamily="34" charset="0"/>
              <a:buChar char="•"/>
            </a:pPr>
            <a:endParaRPr lang="en-GB" sz="800" dirty="0"/>
          </a:p>
          <a:p>
            <a:r>
              <a:rPr lang="en-GB" sz="1200" i="1" dirty="0"/>
              <a:t>Deployment</a:t>
            </a:r>
          </a:p>
          <a:p>
            <a:pPr marL="285750" indent="-285750">
              <a:buFont typeface="Arial" panose="020B0604020202020204" pitchFamily="34" charset="0"/>
              <a:buChar char="•"/>
            </a:pPr>
            <a:r>
              <a:rPr lang="en-GB" sz="1000" dirty="0"/>
              <a:t>Not undertaken</a:t>
            </a:r>
          </a:p>
        </p:txBody>
      </p:sp>
      <p:sp>
        <p:nvSpPr>
          <p:cNvPr id="3" name="TextBox 2">
            <a:extLst>
              <a:ext uri="{FF2B5EF4-FFF2-40B4-BE49-F238E27FC236}">
                <a16:creationId xmlns:a16="http://schemas.microsoft.com/office/drawing/2014/main" id="{483CDE9C-72DC-E883-E910-51206EB5A594}"/>
              </a:ext>
            </a:extLst>
          </p:cNvPr>
          <p:cNvSpPr txBox="1"/>
          <p:nvPr/>
        </p:nvSpPr>
        <p:spPr>
          <a:xfrm>
            <a:off x="524028" y="10945761"/>
            <a:ext cx="8847947" cy="1580536"/>
          </a:xfrm>
          <a:prstGeom prst="rect">
            <a:avLst/>
          </a:prstGeom>
          <a:noFill/>
          <a:ln w="38100">
            <a:solidFill>
              <a:schemeClr val="accent1">
                <a:lumMod val="60000"/>
                <a:lumOff val="40000"/>
              </a:schemeClr>
            </a:solidFill>
          </a:ln>
        </p:spPr>
        <p:txBody>
          <a:bodyPr wrap="square" lIns="91440" tIns="45720" rIns="91440" bIns="45720" rtlCol="0" anchor="t">
            <a:noAutofit/>
          </a:bodyPr>
          <a:lstStyle/>
          <a:p>
            <a:pPr algn="ctr">
              <a:defRPr/>
            </a:pPr>
            <a:r>
              <a:rPr lang="en-GB" sz="2000" b="1" dirty="0">
                <a:solidFill>
                  <a:srgbClr val="0070C0"/>
                </a:solidFill>
              </a:rPr>
              <a:t>7. Insight about data or models gained</a:t>
            </a:r>
          </a:p>
          <a:p>
            <a:endParaRPr lang="en-GB" sz="1200" dirty="0">
              <a:solidFill>
                <a:srgbClr val="000000"/>
              </a:solidFill>
              <a:latin typeface="Calibri"/>
              <a:ea typeface="Calibri"/>
              <a:cs typeface="Calibri"/>
            </a:endParaRPr>
          </a:p>
          <a:p>
            <a:pPr marL="457200" indent="-457200">
              <a:buFont typeface="Arial,Sans-Serif"/>
              <a:buChar char="•"/>
            </a:pPr>
            <a:r>
              <a:rPr lang="en-GB" sz="1000" dirty="0">
                <a:solidFill>
                  <a:srgbClr val="000000"/>
                </a:solidFill>
                <a:latin typeface="Calibri"/>
                <a:ea typeface="Calibri"/>
                <a:cs typeface="Calibri"/>
              </a:rPr>
              <a:t>For example</a:t>
            </a:r>
            <a:r>
              <a:rPr lang="en-GB" sz="1000" b="0" i="0" dirty="0">
                <a:solidFill>
                  <a:srgbClr val="000000"/>
                </a:solidFill>
                <a:effectLst/>
                <a:latin typeface="Calibri"/>
                <a:ea typeface="Calibri"/>
                <a:cs typeface="Calibri"/>
              </a:rPr>
              <a:t>, </a:t>
            </a:r>
            <a:r>
              <a:rPr lang="en-GB" sz="1000" dirty="0">
                <a:solidFill>
                  <a:srgbClr val="000000"/>
                </a:solidFill>
                <a:latin typeface="Calibri"/>
                <a:ea typeface="Calibri"/>
                <a:cs typeface="Calibri"/>
              </a:rPr>
              <a:t>did you learn anything about specific features that drive the model? Is the model biased towards particular groups in the data? Is the model you've chosen good for helping us to understand why particular predictions are made?</a:t>
            </a:r>
            <a:endParaRPr lang="en-US" sz="1000" dirty="0">
              <a:solidFill>
                <a:srgbClr val="000000"/>
              </a:solidFill>
              <a:latin typeface="Calibri"/>
              <a:ea typeface="Calibri"/>
              <a:cs typeface="Calibri"/>
            </a:endParaRPr>
          </a:p>
        </p:txBody>
      </p:sp>
    </p:spTree>
    <p:extLst>
      <p:ext uri="{BB962C8B-B14F-4D97-AF65-F5344CB8AC3E}">
        <p14:creationId xmlns:p14="http://schemas.microsoft.com/office/powerpoint/2010/main" val="16987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DA950B468274CB53651377B661D5E" ma:contentTypeVersion="4" ma:contentTypeDescription="Create a new document." ma:contentTypeScope="" ma:versionID="27a16cd52dc681f2d631c60625793089">
  <xsd:schema xmlns:xsd="http://www.w3.org/2001/XMLSchema" xmlns:xs="http://www.w3.org/2001/XMLSchema" xmlns:p="http://schemas.microsoft.com/office/2006/metadata/properties" xmlns:ns2="4ce3de0b-3eea-4cb9-8254-1efe69defd32" targetNamespace="http://schemas.microsoft.com/office/2006/metadata/properties" ma:root="true" ma:fieldsID="aa5d8f5ea0382bb42d66b4ec4f495684" ns2:_="">
    <xsd:import namespace="4ce3de0b-3eea-4cb9-8254-1efe69defd32"/>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e3de0b-3eea-4cb9-8254-1efe69defd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149E239-D122-40A9-AB11-D677033190C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661331-00C7-43C5-9A5A-50F586F6088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e3de0b-3eea-4cb9-8254-1efe69defd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778572B-7D4E-4A33-82E0-6D91E9A8F67C}">
  <ds:schemaRefs>
    <ds:schemaRef ds:uri="http://schemas.microsoft.com/sharepoint/v3/contenttype/forms"/>
  </ds:schemaRefs>
</ds:datastoreItem>
</file>

<file path=docMetadata/LabelInfo.xml><?xml version="1.0" encoding="utf-8"?>
<clbl:labelList xmlns:clbl="http://schemas.microsoft.com/office/2020/mipLabelMetadata">
  <clbl:label id="{d6fa6db5-9f3a-4c93-9e38-61059ee07e95}" enabled="1" method="Standard" siteId="{4e8d09f7-cc79-4ccb-9149-a4238dd17422}" removed="0"/>
</clbl:labelList>
</file>

<file path=docProps/app.xml><?xml version="1.0" encoding="utf-8"?>
<Properties xmlns="http://schemas.openxmlformats.org/officeDocument/2006/extended-properties" xmlns:vt="http://schemas.openxmlformats.org/officeDocument/2006/docPropsVTypes">
  <TotalTime>1639</TotalTime>
  <Words>657</Words>
  <Application>Microsoft Macintosh PowerPoint</Application>
  <PresentationFormat>A3 Paper (297x420 mm)</PresentationFormat>
  <Paragraphs>85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Arial,Sans-Serif</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Swingler</dc:creator>
  <cp:lastModifiedBy>Stuart Gow</cp:lastModifiedBy>
  <cp:revision>93</cp:revision>
  <dcterms:created xsi:type="dcterms:W3CDTF">2022-12-31T18:26:39Z</dcterms:created>
  <dcterms:modified xsi:type="dcterms:W3CDTF">2025-03-27T01:55:01Z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0x0101000F1DA950B468274CB53651377B661D5E</vt:lpwstr>
  </property>
</Properties>
</file>