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</p:sldIdLst>
  <p:sldSz cx="9601200" cy="12801600" type="A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009"/>
    <p:restoredTop sz="94668"/>
  </p:normalViewPr>
  <p:slideViewPr>
    <p:cSldViewPr snapToGrid="0">
      <p:cViewPr>
        <p:scale>
          <a:sx n="140" d="100"/>
          <a:sy n="140" d="100"/>
        </p:scale>
        <p:origin x="36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D5957-A6EF-32E7-E3D1-1B003C9F6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0150" y="2095078"/>
            <a:ext cx="7200900" cy="4456853"/>
          </a:xfrm>
        </p:spPr>
        <p:txBody>
          <a:bodyPr anchor="b"/>
          <a:lstStyle>
            <a:lvl1pPr algn="ctr">
              <a:defRPr sz="11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25EEC-0A7C-154A-78AF-21307B34CF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4480"/>
            </a:lvl1pPr>
            <a:lvl2pPr marL="853455" indent="0" algn="ctr">
              <a:buNone/>
              <a:defRPr sz="3733"/>
            </a:lvl2pPr>
            <a:lvl3pPr marL="1706910" indent="0" algn="ctr">
              <a:buNone/>
              <a:defRPr sz="3360"/>
            </a:lvl3pPr>
            <a:lvl4pPr marL="2560366" indent="0" algn="ctr">
              <a:buNone/>
              <a:defRPr sz="2987"/>
            </a:lvl4pPr>
            <a:lvl5pPr marL="3413821" indent="0" algn="ctr">
              <a:buNone/>
              <a:defRPr sz="2987"/>
            </a:lvl5pPr>
            <a:lvl6pPr marL="4267276" indent="0" algn="ctr">
              <a:buNone/>
              <a:defRPr sz="2987"/>
            </a:lvl6pPr>
            <a:lvl7pPr marL="5120731" indent="0" algn="ctr">
              <a:buNone/>
              <a:defRPr sz="2987"/>
            </a:lvl7pPr>
            <a:lvl8pPr marL="5974187" indent="0" algn="ctr">
              <a:buNone/>
              <a:defRPr sz="2987"/>
            </a:lvl8pPr>
            <a:lvl9pPr marL="6827642" indent="0" algn="ctr">
              <a:buNone/>
              <a:defRPr sz="2987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32E64-FDCA-3477-2C2F-6351F106E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41A74-98BD-4B3C-827E-E8E43FD96C93}" type="datetimeFigureOut">
              <a:rPr lang="en-GB" smtClean="0"/>
              <a:t>29/03/2025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E7E88-14E3-DDE4-83DB-A47D688C3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C03FC-2D55-6B61-A367-2D593B640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AA56C-1734-4119-BA56-AE67025E1A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040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EB5B2-D5B0-19AC-BEB0-9D73849D3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6005CA-94BC-E16C-EF84-344BD073F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94088-AE02-9F42-0711-DB0AF9A0C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41A74-98BD-4B3C-827E-E8E43FD96C93}" type="datetimeFigureOut">
              <a:rPr lang="en-GB" smtClean="0"/>
              <a:t>29/03/2025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0081D-87C2-4B1B-DDE0-CC3F00DF2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45E1E-A0A0-BC08-735D-62C39D97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AA56C-1734-4119-BA56-AE67025E1A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5154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9DBB0D-0647-BD14-ACDE-3FE29F7DAF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E2EB1-B200-E53F-4C09-07E4B9A25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D952A-342F-8455-302E-FD29E5066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41A74-98BD-4B3C-827E-E8E43FD96C93}" type="datetimeFigureOut">
              <a:rPr lang="en-GB" smtClean="0"/>
              <a:t>29/03/2025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88315-D6D6-B195-E85D-6EE3849FE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E61F3-CA3E-E61E-9D5D-F0E721CF0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AA56C-1734-4119-BA56-AE67025E1A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4505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64DFE-1C4E-BAD9-D3B4-913D786F5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E0584-A067-E8B2-2ADF-8B5A138B5D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90663-C45E-4197-AA0A-34B4FF7EC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41A74-98BD-4B3C-827E-E8E43FD96C93}" type="datetimeFigureOut">
              <a:rPr lang="en-GB" smtClean="0"/>
              <a:t>29/03/2025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1D409-2079-EBFB-DA3C-969592ECA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A8983-65A7-BE7A-3ECB-60F797C9C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AA56C-1734-4119-BA56-AE67025E1A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001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CD998-78BB-45C0-DC77-BFEB31D88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082" y="3191512"/>
            <a:ext cx="8281035" cy="5325109"/>
          </a:xfrm>
        </p:spPr>
        <p:txBody>
          <a:bodyPr anchor="b"/>
          <a:lstStyle>
            <a:lvl1pPr>
              <a:defRPr sz="11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7812D-600D-7B2D-69A4-F680EBB7A2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082" y="8566999"/>
            <a:ext cx="8281035" cy="2800349"/>
          </a:xfrm>
        </p:spPr>
        <p:txBody>
          <a:bodyPr/>
          <a:lstStyle>
            <a:lvl1pPr marL="0" indent="0">
              <a:buNone/>
              <a:defRPr sz="4480">
                <a:solidFill>
                  <a:schemeClr val="tx1">
                    <a:tint val="75000"/>
                  </a:schemeClr>
                </a:solidFill>
              </a:defRPr>
            </a:lvl1pPr>
            <a:lvl2pPr marL="853455" indent="0">
              <a:buNone/>
              <a:defRPr sz="3733">
                <a:solidFill>
                  <a:schemeClr val="tx1">
                    <a:tint val="75000"/>
                  </a:schemeClr>
                </a:solidFill>
              </a:defRPr>
            </a:lvl2pPr>
            <a:lvl3pPr marL="170691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3pPr>
            <a:lvl4pPr marL="2560366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4pPr>
            <a:lvl5pPr marL="3413821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5pPr>
            <a:lvl6pPr marL="4267276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6pPr>
            <a:lvl7pPr marL="5120731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7pPr>
            <a:lvl8pPr marL="5974187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8pPr>
            <a:lvl9pPr marL="6827642" indent="0">
              <a:buNone/>
              <a:defRPr sz="298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42C1A-1D43-FD79-27DC-0F688D9BE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41A74-98BD-4B3C-827E-E8E43FD96C93}" type="datetimeFigureOut">
              <a:rPr lang="en-GB" smtClean="0"/>
              <a:t>29/03/2025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03866-6470-3D4A-38A7-21AF758C6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F41C7-6E95-5BAF-A838-B73FC74B4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AA56C-1734-4119-BA56-AE67025E1A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8519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75D1E-3E39-8C74-2CFE-E9F426D6F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84DC3-52C3-DA95-4ED9-F089E646D9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33F7AE-7948-6C06-5E53-C0B84A4561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209914-CFA9-9D6C-9AD7-64D2B8C22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41A74-98BD-4B3C-827E-E8E43FD96C93}" type="datetimeFigureOut">
              <a:rPr lang="en-GB" smtClean="0"/>
              <a:t>29/03/2025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3A4E8-A471-C661-4D2B-1C50B9803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ED025-15FD-E1A6-D3D1-DAB417877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AA56C-1734-4119-BA56-AE67025E1A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925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39F92-4706-3DDC-7BA6-907307250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333" y="681568"/>
            <a:ext cx="8281035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E1805-710E-6EE8-72D2-7E3554993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4480" b="1"/>
            </a:lvl1pPr>
            <a:lvl2pPr marL="853455" indent="0">
              <a:buNone/>
              <a:defRPr sz="3733" b="1"/>
            </a:lvl2pPr>
            <a:lvl3pPr marL="1706910" indent="0">
              <a:buNone/>
              <a:defRPr sz="3360" b="1"/>
            </a:lvl3pPr>
            <a:lvl4pPr marL="2560366" indent="0">
              <a:buNone/>
              <a:defRPr sz="2987" b="1"/>
            </a:lvl4pPr>
            <a:lvl5pPr marL="3413821" indent="0">
              <a:buNone/>
              <a:defRPr sz="2987" b="1"/>
            </a:lvl5pPr>
            <a:lvl6pPr marL="4267276" indent="0">
              <a:buNone/>
              <a:defRPr sz="2987" b="1"/>
            </a:lvl6pPr>
            <a:lvl7pPr marL="5120731" indent="0">
              <a:buNone/>
              <a:defRPr sz="2987" b="1"/>
            </a:lvl7pPr>
            <a:lvl8pPr marL="5974187" indent="0">
              <a:buNone/>
              <a:defRPr sz="2987" b="1"/>
            </a:lvl8pPr>
            <a:lvl9pPr marL="6827642" indent="0">
              <a:buNone/>
              <a:defRPr sz="298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74222E-79C4-C13E-F7DA-7A265BA5D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C5D034-B89B-CCDE-6FB7-F6E8EA64E1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860607" y="3138171"/>
            <a:ext cx="4081761" cy="1537969"/>
          </a:xfrm>
        </p:spPr>
        <p:txBody>
          <a:bodyPr anchor="b"/>
          <a:lstStyle>
            <a:lvl1pPr marL="0" indent="0">
              <a:buNone/>
              <a:defRPr sz="4480" b="1"/>
            </a:lvl1pPr>
            <a:lvl2pPr marL="853455" indent="0">
              <a:buNone/>
              <a:defRPr sz="3733" b="1"/>
            </a:lvl2pPr>
            <a:lvl3pPr marL="1706910" indent="0">
              <a:buNone/>
              <a:defRPr sz="3360" b="1"/>
            </a:lvl3pPr>
            <a:lvl4pPr marL="2560366" indent="0">
              <a:buNone/>
              <a:defRPr sz="2987" b="1"/>
            </a:lvl4pPr>
            <a:lvl5pPr marL="3413821" indent="0">
              <a:buNone/>
              <a:defRPr sz="2987" b="1"/>
            </a:lvl5pPr>
            <a:lvl6pPr marL="4267276" indent="0">
              <a:buNone/>
              <a:defRPr sz="2987" b="1"/>
            </a:lvl6pPr>
            <a:lvl7pPr marL="5120731" indent="0">
              <a:buNone/>
              <a:defRPr sz="2987" b="1"/>
            </a:lvl7pPr>
            <a:lvl8pPr marL="5974187" indent="0">
              <a:buNone/>
              <a:defRPr sz="2987" b="1"/>
            </a:lvl8pPr>
            <a:lvl9pPr marL="6827642" indent="0">
              <a:buNone/>
              <a:defRPr sz="298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137708-0F32-5EAE-16E3-5CEC2C48DD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860607" y="4676140"/>
            <a:ext cx="4081761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509398-9208-6CE7-B5D8-922184E48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41A74-98BD-4B3C-827E-E8E43FD96C93}" type="datetimeFigureOut">
              <a:rPr lang="en-GB" smtClean="0"/>
              <a:t>29/03/2025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FCADD5-DD6F-640A-A2AC-6FCEB4145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06E592-D0B8-9C85-06A0-398F62216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AA56C-1734-4119-BA56-AE67025E1A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7913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F9798-5B85-A4F2-E101-1121C3F94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F1F383-63DE-D0B8-8856-624481017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41A74-98BD-4B3C-827E-E8E43FD96C93}" type="datetimeFigureOut">
              <a:rPr lang="en-GB" smtClean="0"/>
              <a:t>29/03/2025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14E45E-B824-F49A-D550-DFBBC2360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DA846F-17E7-5BAF-65E8-E18B1D823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AA56C-1734-4119-BA56-AE67025E1A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7224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EA2AD3-BC1E-9021-B75C-7BB7BBA93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41A74-98BD-4B3C-827E-E8E43FD96C93}" type="datetimeFigureOut">
              <a:rPr lang="en-GB" smtClean="0"/>
              <a:t>29/03/2025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601FD4-959E-CE8B-CAD5-C29DF791A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E5199D-9EFE-4D3A-F830-FDE667B91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AA56C-1734-4119-BA56-AE67025E1A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707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2A318-38E3-4775-8C91-13BCC817B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5973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83DCD-037A-8390-B751-90536D891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1760" y="1843194"/>
            <a:ext cx="4860608" cy="9097433"/>
          </a:xfrm>
        </p:spPr>
        <p:txBody>
          <a:bodyPr/>
          <a:lstStyle>
            <a:lvl1pPr>
              <a:defRPr sz="5973"/>
            </a:lvl1pPr>
            <a:lvl2pPr>
              <a:defRPr sz="5227"/>
            </a:lvl2pPr>
            <a:lvl3pPr>
              <a:defRPr sz="4480"/>
            </a:lvl3pPr>
            <a:lvl4pPr>
              <a:defRPr sz="3733"/>
            </a:lvl4pPr>
            <a:lvl5pPr>
              <a:defRPr sz="3733"/>
            </a:lvl5pPr>
            <a:lvl6pPr>
              <a:defRPr sz="3733"/>
            </a:lvl6pPr>
            <a:lvl7pPr>
              <a:defRPr sz="3733"/>
            </a:lvl7pPr>
            <a:lvl8pPr>
              <a:defRPr sz="3733"/>
            </a:lvl8pPr>
            <a:lvl9pPr>
              <a:defRPr sz="37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575D34-C1AA-27C9-3C46-0D6DD3484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2987"/>
            </a:lvl1pPr>
            <a:lvl2pPr marL="853455" indent="0">
              <a:buNone/>
              <a:defRPr sz="2613"/>
            </a:lvl2pPr>
            <a:lvl3pPr marL="1706910" indent="0">
              <a:buNone/>
              <a:defRPr sz="2240"/>
            </a:lvl3pPr>
            <a:lvl4pPr marL="2560366" indent="0">
              <a:buNone/>
              <a:defRPr sz="1867"/>
            </a:lvl4pPr>
            <a:lvl5pPr marL="3413821" indent="0">
              <a:buNone/>
              <a:defRPr sz="1867"/>
            </a:lvl5pPr>
            <a:lvl6pPr marL="4267276" indent="0">
              <a:buNone/>
              <a:defRPr sz="1867"/>
            </a:lvl6pPr>
            <a:lvl7pPr marL="5120731" indent="0">
              <a:buNone/>
              <a:defRPr sz="1867"/>
            </a:lvl7pPr>
            <a:lvl8pPr marL="5974187" indent="0">
              <a:buNone/>
              <a:defRPr sz="1867"/>
            </a:lvl8pPr>
            <a:lvl9pPr marL="6827642" indent="0">
              <a:buNone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1DB74-5801-1CA3-51E5-D0BCBA37E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41A74-98BD-4B3C-827E-E8E43FD96C93}" type="datetimeFigureOut">
              <a:rPr lang="en-GB" smtClean="0"/>
              <a:t>29/03/2025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0D4AE3-42FF-B0A6-1279-C81F30D19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399B40-3CC6-20CD-8709-BABE62158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AA56C-1734-4119-BA56-AE67025E1A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4135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98D11-6676-AD97-54F8-77FB651B7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5973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77260A-7003-5D76-4AD8-81E5B66EBC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081760" y="1843194"/>
            <a:ext cx="4860608" cy="9097433"/>
          </a:xfrm>
        </p:spPr>
        <p:txBody>
          <a:bodyPr/>
          <a:lstStyle>
            <a:lvl1pPr marL="0" indent="0">
              <a:buNone/>
              <a:defRPr sz="5973"/>
            </a:lvl1pPr>
            <a:lvl2pPr marL="853455" indent="0">
              <a:buNone/>
              <a:defRPr sz="5227"/>
            </a:lvl2pPr>
            <a:lvl3pPr marL="1706910" indent="0">
              <a:buNone/>
              <a:defRPr sz="4480"/>
            </a:lvl3pPr>
            <a:lvl4pPr marL="2560366" indent="0">
              <a:buNone/>
              <a:defRPr sz="3733"/>
            </a:lvl4pPr>
            <a:lvl5pPr marL="3413821" indent="0">
              <a:buNone/>
              <a:defRPr sz="3733"/>
            </a:lvl5pPr>
            <a:lvl6pPr marL="4267276" indent="0">
              <a:buNone/>
              <a:defRPr sz="3733"/>
            </a:lvl6pPr>
            <a:lvl7pPr marL="5120731" indent="0">
              <a:buNone/>
              <a:defRPr sz="3733"/>
            </a:lvl7pPr>
            <a:lvl8pPr marL="5974187" indent="0">
              <a:buNone/>
              <a:defRPr sz="3733"/>
            </a:lvl8pPr>
            <a:lvl9pPr marL="6827642" indent="0">
              <a:buNone/>
              <a:defRPr sz="3733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E64FAF-1B0B-C0E4-BB4A-C8771E4BD8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2987"/>
            </a:lvl1pPr>
            <a:lvl2pPr marL="853455" indent="0">
              <a:buNone/>
              <a:defRPr sz="2613"/>
            </a:lvl2pPr>
            <a:lvl3pPr marL="1706910" indent="0">
              <a:buNone/>
              <a:defRPr sz="2240"/>
            </a:lvl3pPr>
            <a:lvl4pPr marL="2560366" indent="0">
              <a:buNone/>
              <a:defRPr sz="1867"/>
            </a:lvl4pPr>
            <a:lvl5pPr marL="3413821" indent="0">
              <a:buNone/>
              <a:defRPr sz="1867"/>
            </a:lvl5pPr>
            <a:lvl6pPr marL="4267276" indent="0">
              <a:buNone/>
              <a:defRPr sz="1867"/>
            </a:lvl6pPr>
            <a:lvl7pPr marL="5120731" indent="0">
              <a:buNone/>
              <a:defRPr sz="1867"/>
            </a:lvl7pPr>
            <a:lvl8pPr marL="5974187" indent="0">
              <a:buNone/>
              <a:defRPr sz="1867"/>
            </a:lvl8pPr>
            <a:lvl9pPr marL="6827642" indent="0">
              <a:buNone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81043-F4E0-B6B2-9B02-A39D0C61B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41A74-98BD-4B3C-827E-E8E43FD96C93}" type="datetimeFigureOut">
              <a:rPr lang="en-GB" smtClean="0"/>
              <a:t>29/03/2025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4F4448-4867-29B0-B381-ABD2324B4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FACF4C-402B-97E5-D6F8-6282619D9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AA56C-1734-4119-BA56-AE67025E1A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731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3BBE65-6769-7B1F-8E17-8E4DEE0F5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83" y="681568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B3C84-1ABC-9785-51AA-DEFE5FD58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952F6-A5E3-AE07-1374-AB3E648377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60083" y="11865187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41A74-98BD-4B3C-827E-E8E43FD96C93}" type="datetimeFigureOut">
              <a:rPr lang="en-GB" smtClean="0"/>
              <a:t>29/03/2025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11E92-5A95-C483-050F-E7CB60E47E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80398" y="11865187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E2AB0-37CA-182D-9940-8EDF9D524C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780848" y="11865187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AA56C-1734-4119-BA56-AE67025E1A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400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706910" rtl="0" eaLnBrk="1" latinLnBrk="0" hangingPunct="1">
        <a:lnSpc>
          <a:spcPct val="90000"/>
        </a:lnSpc>
        <a:spcBef>
          <a:spcPct val="0"/>
        </a:spcBef>
        <a:buNone/>
        <a:defRPr sz="82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6728" indent="-426728" algn="l" defTabSz="1706910" rtl="0" eaLnBrk="1" latinLnBrk="0" hangingPunct="1">
        <a:lnSpc>
          <a:spcPct val="90000"/>
        </a:lnSpc>
        <a:spcBef>
          <a:spcPts val="1867"/>
        </a:spcBef>
        <a:buFont typeface="Arial" panose="020B0604020202020204" pitchFamily="34" charset="0"/>
        <a:buChar char="•"/>
        <a:defRPr sz="5227" kern="1200">
          <a:solidFill>
            <a:schemeClr val="tx1"/>
          </a:solidFill>
          <a:latin typeface="+mn-lt"/>
          <a:ea typeface="+mn-ea"/>
          <a:cs typeface="+mn-cs"/>
        </a:defRPr>
      </a:lvl1pPr>
      <a:lvl2pPr marL="1280183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4480" kern="1200">
          <a:solidFill>
            <a:schemeClr val="tx1"/>
          </a:solidFill>
          <a:latin typeface="+mn-lt"/>
          <a:ea typeface="+mn-ea"/>
          <a:cs typeface="+mn-cs"/>
        </a:defRPr>
      </a:lvl2pPr>
      <a:lvl3pPr marL="2133638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3pPr>
      <a:lvl4pPr marL="2987093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4pPr>
      <a:lvl5pPr marL="3840549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5pPr>
      <a:lvl6pPr marL="4694004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6pPr>
      <a:lvl7pPr marL="5547459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7pPr>
      <a:lvl8pPr marL="6400914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8pPr>
      <a:lvl9pPr marL="7254370" indent="-426728" algn="l" defTabSz="1706910" rtl="0" eaLnBrk="1" latinLnBrk="0" hangingPunct="1">
        <a:lnSpc>
          <a:spcPct val="90000"/>
        </a:lnSpc>
        <a:spcBef>
          <a:spcPts val="933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53455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706910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66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4pPr>
      <a:lvl5pPr marL="3413821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5pPr>
      <a:lvl6pPr marL="4267276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6pPr>
      <a:lvl7pPr marL="5120731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7pPr>
      <a:lvl8pPr marL="5974187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8pPr>
      <a:lvl9pPr marL="6827642" algn="l" defTabSz="1706910" rtl="0" eaLnBrk="1" latinLnBrk="0" hangingPunct="1">
        <a:defRPr sz="33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AF6D823-6DA6-9959-0DCB-CCA6AD2DD76E}"/>
              </a:ext>
            </a:extLst>
          </p:cNvPr>
          <p:cNvSpPr txBox="1"/>
          <p:nvPr/>
        </p:nvSpPr>
        <p:spPr>
          <a:xfrm>
            <a:off x="518820" y="11956065"/>
            <a:ext cx="8751600" cy="768518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lIns="91440" tIns="0" rIns="91440" bIns="0" rtlCol="0" anchor="t">
            <a:noAutofit/>
          </a:bodyPr>
          <a:lstStyle/>
          <a:p>
            <a:pPr algn="ctr">
              <a:defRPr/>
            </a:pPr>
            <a:r>
              <a:rPr lang="en-GB" sz="1400" b="1" dirty="0">
                <a:solidFill>
                  <a:srgbClr val="0070C0"/>
                </a:solidFill>
              </a:rPr>
              <a:t>References</a:t>
            </a:r>
            <a:r>
              <a:rPr lang="en-GB" sz="1600" dirty="0">
                <a:effectLst/>
              </a:rPr>
              <a:t> </a:t>
            </a:r>
          </a:p>
          <a:p>
            <a:endParaRPr lang="en-GB" sz="1200" dirty="0">
              <a:effectLst/>
            </a:endParaRPr>
          </a:p>
          <a:p>
            <a:endParaRPr lang="en-GB" dirty="0"/>
          </a:p>
        </p:txBody>
      </p:sp>
      <p:pic>
        <p:nvPicPr>
          <p:cNvPr id="11" name="Picture 10" descr="A comparison of a graph&#10;&#10;AI-generated content may be incorrect.">
            <a:extLst>
              <a:ext uri="{FF2B5EF4-FFF2-40B4-BE49-F238E27FC236}">
                <a16:creationId xmlns:a16="http://schemas.microsoft.com/office/drawing/2014/main" id="{2D1901A3-A2CC-E927-5DAF-1E4EA8A485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3475" y="3902034"/>
            <a:ext cx="4743692" cy="194227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2366E82-F075-15CF-F3B4-8FBB50891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057" y="9013795"/>
            <a:ext cx="3339811" cy="259185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EA86E38-EC96-A8EA-8283-852EC03770E9}"/>
              </a:ext>
            </a:extLst>
          </p:cNvPr>
          <p:cNvSpPr txBox="1"/>
          <p:nvPr/>
        </p:nvSpPr>
        <p:spPr>
          <a:xfrm>
            <a:off x="518821" y="8579515"/>
            <a:ext cx="5680948" cy="165262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lIns="91440" tIns="45720" rIns="91440" bIns="45720" anchor="t">
            <a:noAutofit/>
          </a:bodyPr>
          <a:lstStyle/>
          <a:p>
            <a:pPr algn="ctr">
              <a:spcAft>
                <a:spcPts val="300"/>
              </a:spcAft>
              <a:defRPr/>
            </a:pPr>
            <a:r>
              <a:rPr lang="en-GB" sz="2000" b="1" dirty="0">
                <a:solidFill>
                  <a:srgbClr val="0070C0"/>
                </a:solidFill>
              </a:rPr>
              <a:t>Model Evaluation: Random Forest</a:t>
            </a:r>
          </a:p>
          <a:p>
            <a:pPr marL="177750" marR="0" lvl="0" indent="-177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000" dirty="0"/>
              <a:t>Training results: the Random Forest model performs significantly better than the other two</a:t>
            </a:r>
          </a:p>
          <a:p>
            <a:pPr marL="177750" marR="0" lvl="0" indent="-177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000" dirty="0"/>
              <a:t>Business perspective: model evaluation needs to consider how comprehensively clients for marketing are predicted, but without including too many that are not interested (as this is a waste of expensive call centre time). The confusion matrix helps with this</a:t>
            </a:r>
          </a:p>
          <a:p>
            <a:pPr marL="177750" indent="-177750">
              <a:buFont typeface="Arial" panose="020B0604020202020204" pitchFamily="34" charset="0"/>
              <a:buChar char="•"/>
              <a:defRPr/>
            </a:pPr>
            <a:r>
              <a:rPr lang="en-GB" sz="1000" dirty="0"/>
              <a:t>Ideal quadrants: True/Positives (bottom right) are high but False/Positives (top right) are low. Also, too many False/Negatives (bottom left) mean that potential customers are getting missed</a:t>
            </a:r>
          </a:p>
          <a:p>
            <a:pPr marL="177750" indent="-177750">
              <a:buFont typeface="Arial" panose="020B0604020202020204" pitchFamily="34" charset="0"/>
              <a:buChar char="•"/>
              <a:defRPr/>
            </a:pPr>
            <a:r>
              <a:rPr lang="en-GB" sz="1000" dirty="0"/>
              <a:t>Specific metrics: high </a:t>
            </a:r>
            <a:r>
              <a:rPr lang="en-GB" sz="1000" i="1" dirty="0"/>
              <a:t>Precision</a:t>
            </a:r>
            <a:r>
              <a:rPr lang="en-GB" sz="1000" dirty="0"/>
              <a:t> whilst maintaining a high </a:t>
            </a:r>
            <a:r>
              <a:rPr lang="en-GB" sz="1000" i="1" dirty="0"/>
              <a:t>Recall</a:t>
            </a:r>
            <a:r>
              <a:rPr lang="en-GB" sz="1000" dirty="0"/>
              <a:t>.  The F1-Score helps show both</a:t>
            </a:r>
          </a:p>
          <a:p>
            <a:pPr marL="177750" indent="-177750">
              <a:buFont typeface="Arial" panose="020B0604020202020204" pitchFamily="34" charset="0"/>
              <a:buChar char="•"/>
              <a:defRPr/>
            </a:pPr>
            <a:r>
              <a:rPr lang="en-GB" sz="1000" b="1" dirty="0"/>
              <a:t>The Random Forest model gave good results:  </a:t>
            </a:r>
            <a:r>
              <a:rPr lang="en-GB" sz="1000" b="1" i="1" dirty="0"/>
              <a:t>Precision</a:t>
            </a:r>
            <a:r>
              <a:rPr lang="en-GB" sz="1000" b="1" dirty="0"/>
              <a:t>: 0.84, </a:t>
            </a:r>
            <a:r>
              <a:rPr lang="en-GB" sz="1000" b="1" i="1" dirty="0"/>
              <a:t>Recall</a:t>
            </a:r>
            <a:r>
              <a:rPr lang="en-GB" sz="1000" b="1" dirty="0"/>
              <a:t>: 0.81 and </a:t>
            </a:r>
            <a:r>
              <a:rPr lang="en-GB" sz="1000" b="1" i="1" dirty="0"/>
              <a:t>F1-Score</a:t>
            </a:r>
            <a:r>
              <a:rPr lang="en-GB" sz="1000" b="1" dirty="0"/>
              <a:t> 0.82</a:t>
            </a:r>
          </a:p>
          <a:p>
            <a:pPr marL="177750" indent="-177750">
              <a:buFont typeface="Arial" panose="020B0604020202020204" pitchFamily="34" charset="0"/>
              <a:buChar char="•"/>
              <a:defRPr/>
            </a:pPr>
            <a:endParaRPr lang="en-GB" sz="1000" dirty="0"/>
          </a:p>
          <a:p>
            <a:pPr marL="177750" indent="-177750">
              <a:buFont typeface="Arial" panose="020B0604020202020204" pitchFamily="34" charset="0"/>
              <a:buChar char="•"/>
              <a:defRPr/>
            </a:pPr>
            <a:endParaRPr lang="en-GB" sz="1000" dirty="0"/>
          </a:p>
          <a:p>
            <a:pPr marL="0" marR="0" lvl="0" indent="0" algn="l" defTabSz="17069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17069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17069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17069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0648D2-2C2F-D4B7-A939-01723E5AA434}"/>
              </a:ext>
            </a:extLst>
          </p:cNvPr>
          <p:cNvSpPr txBox="1"/>
          <p:nvPr/>
        </p:nvSpPr>
        <p:spPr>
          <a:xfrm>
            <a:off x="4563199" y="618118"/>
            <a:ext cx="4803568" cy="5266754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lIns="91440" tIns="45720" rIns="91440" bIns="45720" anchor="t">
            <a:noAutofit/>
          </a:bodyPr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en-GB" sz="2000" b="1" dirty="0">
                <a:solidFill>
                  <a:srgbClr val="0070C0"/>
                </a:solidFill>
              </a:rPr>
              <a:t>Variables &amp; Data Preparation</a:t>
            </a:r>
          </a:p>
          <a:p>
            <a:pPr marL="177750" marR="0" lvl="0" indent="-177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000" dirty="0"/>
              <a:t>20 original variables -&gt; 9 dropped leaving 10 features and 1 target</a:t>
            </a:r>
          </a:p>
          <a:p>
            <a:pPr marL="177750" indent="-177750">
              <a:buFont typeface="Arial" panose="020B0604020202020204" pitchFamily="34" charset="0"/>
              <a:buChar char="•"/>
              <a:defRPr/>
            </a:pPr>
            <a:r>
              <a:rPr lang="en-GB" sz="1000" dirty="0"/>
              <a:t>50,662 original data items -&gt; 50,660 retained (see notes on outliers and balancing)</a:t>
            </a:r>
          </a:p>
          <a:p>
            <a:pPr marL="177750" indent="-177750">
              <a:buFont typeface="Arial" panose="020B0604020202020204" pitchFamily="34" charset="0"/>
              <a:buChar char="•"/>
              <a:defRPr/>
            </a:pPr>
            <a:endParaRPr lang="en-GB" sz="1000" dirty="0"/>
          </a:p>
          <a:p>
            <a:pPr marL="177750" marR="0" lvl="0" indent="-177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000" dirty="0"/>
              <a:t>Dropped of note: ID (flat &amp; wide); Town (101 categories &amp; no significant contribution to modelling); Country (Towns all UK, despite 5 other countries recorded)</a:t>
            </a:r>
          </a:p>
          <a:p>
            <a:pPr marL="177750" marR="0" lvl="0" indent="-177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000" dirty="0"/>
              <a:t>NB: dropped after iteratively modelling and identifying limited contribution</a:t>
            </a:r>
          </a:p>
          <a:p>
            <a:pPr marL="177750" marR="0" lvl="0" indent="-177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000" dirty="0"/>
              <a:t>Unbalanced &amp; outliers: </a:t>
            </a:r>
            <a:r>
              <a:rPr lang="en-GB" sz="1000" dirty="0" err="1"/>
              <a:t>CurrentBalance</a:t>
            </a:r>
            <a:r>
              <a:rPr lang="en-GB" sz="1000" dirty="0"/>
              <a:t>, </a:t>
            </a:r>
            <a:r>
              <a:rPr lang="en-GB" sz="1000" dirty="0" err="1"/>
              <a:t>ThisCampaign</a:t>
            </a:r>
            <a:r>
              <a:rPr lang="en-GB" sz="1000" dirty="0"/>
              <a:t> </a:t>
            </a:r>
          </a:p>
          <a:p>
            <a:pPr marL="177750" marR="0" lvl="0" indent="-177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000" dirty="0"/>
              <a:t>Unbalanced target: </a:t>
            </a:r>
            <a:r>
              <a:rPr lang="en-GB" sz="1000" dirty="0" err="1"/>
              <a:t>NewContractThisCampaign</a:t>
            </a:r>
            <a:endParaRPr lang="en-GB" sz="1000" dirty="0"/>
          </a:p>
          <a:p>
            <a:pPr marL="177750" marR="0" lvl="0" indent="-17775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000" dirty="0"/>
              <a:t>Minor cleaning:  </a:t>
            </a:r>
            <a:r>
              <a:rPr lang="en-GB" sz="1000" dirty="0" err="1"/>
              <a:t>HasTVPackage</a:t>
            </a:r>
            <a:r>
              <a:rPr lang="en-GB" sz="1000" dirty="0"/>
              <a:t>, </a:t>
            </a:r>
            <a:r>
              <a:rPr lang="en-GB" sz="1000" dirty="0" err="1"/>
              <a:t>LastContact</a:t>
            </a:r>
            <a:r>
              <a:rPr lang="en-GB" sz="1000" dirty="0"/>
              <a:t> (All occurrences of ‘cell’ -&gt; ‘cellular’)</a:t>
            </a:r>
          </a:p>
          <a:p>
            <a:pPr marL="0" marR="0" lvl="0" indent="0" algn="l" defTabSz="17069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>
              <a:solidFill>
                <a:prstClr val="black"/>
              </a:solidFill>
              <a:latin typeface="Calibri" panose="020F0502020204030204"/>
              <a:ea typeface="Calibri"/>
              <a:cs typeface="Calibri"/>
            </a:endParaRPr>
          </a:p>
          <a:p>
            <a:pPr marL="0" marR="0" lvl="0" indent="0" algn="l" defTabSz="17069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>
              <a:solidFill>
                <a:prstClr val="black"/>
              </a:solidFill>
              <a:latin typeface="Calibri" panose="020F0502020204030204"/>
              <a:ea typeface="Calibri"/>
              <a:cs typeface="Calibri"/>
            </a:endParaRPr>
          </a:p>
          <a:p>
            <a:endParaRPr lang="en-GB" sz="1200" dirty="0">
              <a:solidFill>
                <a:prstClr val="black"/>
              </a:solidFill>
              <a:latin typeface="Calibri" panose="020F0502020204030204"/>
            </a:endParaRPr>
          </a:p>
          <a:p>
            <a:endParaRPr lang="en-GB" sz="1200" dirty="0">
              <a:solidFill>
                <a:prstClr val="black"/>
              </a:solidFill>
              <a:latin typeface="Calibri" panose="020F0502020204030204"/>
            </a:endParaRPr>
          </a:p>
          <a:p>
            <a:endParaRPr lang="en-GB" sz="1200" dirty="0">
              <a:solidFill>
                <a:prstClr val="black"/>
              </a:solidFill>
              <a:latin typeface="Calibri" panose="020F0502020204030204"/>
            </a:endParaRPr>
          </a:p>
          <a:p>
            <a:endParaRPr lang="en-GB" sz="1200" dirty="0">
              <a:solidFill>
                <a:prstClr val="black"/>
              </a:solidFill>
              <a:latin typeface="Calibri" panose="020F0502020204030204"/>
            </a:endParaRPr>
          </a:p>
          <a:p>
            <a:endParaRPr lang="en-GB" sz="1200" dirty="0">
              <a:solidFill>
                <a:prstClr val="black"/>
              </a:solidFill>
              <a:latin typeface="Calibri" panose="020F0502020204030204"/>
            </a:endParaRPr>
          </a:p>
          <a:p>
            <a:endParaRPr lang="en-GB" sz="1200" dirty="0">
              <a:solidFill>
                <a:prstClr val="black"/>
              </a:solidFill>
              <a:latin typeface="Calibri" panose="020F0502020204030204"/>
            </a:endParaRPr>
          </a:p>
          <a:p>
            <a:endParaRPr lang="en-GB" sz="12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88C717-AB61-4AA5-0065-CF8334987466}"/>
              </a:ext>
            </a:extLst>
          </p:cNvPr>
          <p:cNvSpPr txBox="1"/>
          <p:nvPr/>
        </p:nvSpPr>
        <p:spPr>
          <a:xfrm>
            <a:off x="523942" y="5962951"/>
            <a:ext cx="8848120" cy="2563268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lIns="91440" tIns="45720" rIns="91440" bIns="45720" anchor="t">
            <a:noAutofit/>
          </a:bodyPr>
          <a:lstStyle/>
          <a:p>
            <a:pPr algn="ctr">
              <a:spcAft>
                <a:spcPts val="300"/>
              </a:spcAft>
              <a:defRPr/>
            </a:pPr>
            <a:r>
              <a:rPr lang="en-GB" sz="2000" b="1" dirty="0">
                <a:solidFill>
                  <a:srgbClr val="0070C0"/>
                </a:solidFill>
              </a:rPr>
              <a:t>Model Training and Hyper Parameters</a:t>
            </a:r>
          </a:p>
          <a:p>
            <a:pPr marL="177750" indent="-177750">
              <a:buFont typeface="Arial" panose="020B0604020202020204" pitchFamily="34" charset="0"/>
              <a:buChar char="•"/>
              <a:defRPr/>
            </a:pPr>
            <a:r>
              <a:rPr lang="en-US" sz="1000" dirty="0"/>
              <a:t>A pipeline was created for each model type, with a grid of several types of hyper parameters, each with several values to be evaluated. </a:t>
            </a:r>
          </a:p>
          <a:p>
            <a:pPr marL="177750" indent="-177750">
              <a:buFont typeface="Arial" panose="020B0604020202020204" pitchFamily="34" charset="0"/>
              <a:buChar char="•"/>
              <a:defRPr/>
            </a:pPr>
            <a:r>
              <a:rPr lang="en-US" sz="1000" dirty="0"/>
              <a:t>The finally selected hyperparameters and their values were those identified with the most beneficial impact after multiple iterations of training and evaluation</a:t>
            </a:r>
          </a:p>
          <a:p>
            <a:pPr marL="177750" indent="-177750">
              <a:buFont typeface="Arial" panose="020B0604020202020204" pitchFamily="34" charset="0"/>
              <a:buChar char="•"/>
              <a:defRPr/>
            </a:pPr>
            <a:r>
              <a:rPr lang="en-US" sz="1000" dirty="0"/>
              <a:t>A scoring metric of </a:t>
            </a:r>
            <a:r>
              <a:rPr lang="en-US" sz="1000" i="1" dirty="0"/>
              <a:t>Precision</a:t>
            </a:r>
            <a:r>
              <a:rPr lang="en-US" sz="1000" dirty="0"/>
              <a:t> seemed to best fit with the business objectives, but </a:t>
            </a:r>
            <a:r>
              <a:rPr lang="en-US" sz="1000" i="1" dirty="0"/>
              <a:t>F1-Score</a:t>
            </a:r>
            <a:r>
              <a:rPr lang="en-US" sz="1000" dirty="0"/>
              <a:t> and </a:t>
            </a:r>
            <a:r>
              <a:rPr lang="en-US" sz="1000" i="1" dirty="0"/>
              <a:t>ROC-AUC </a:t>
            </a:r>
            <a:r>
              <a:rPr lang="en-US" sz="1000" dirty="0"/>
              <a:t>were also used during iterations</a:t>
            </a:r>
          </a:p>
          <a:p>
            <a:pPr marL="177750" indent="-177750">
              <a:buFont typeface="Arial" panose="020B0604020202020204" pitchFamily="34" charset="0"/>
              <a:buChar char="•"/>
              <a:defRPr/>
            </a:pPr>
            <a:r>
              <a:rPr lang="en-US" sz="1000" dirty="0"/>
              <a:t>For each model and iteration of cross-fold validation:</a:t>
            </a:r>
          </a:p>
          <a:p>
            <a:pPr marL="634950" lvl="1" indent="-177750">
              <a:buFont typeface="Arial" panose="020B0604020202020204" pitchFamily="34" charset="0"/>
              <a:buChar char="•"/>
              <a:defRPr/>
            </a:pPr>
            <a:r>
              <a:rPr lang="en-US" sz="1000" dirty="0"/>
              <a:t> </a:t>
            </a:r>
            <a:r>
              <a:rPr lang="en-US" sz="1000" dirty="0" err="1"/>
              <a:t>i</a:t>
            </a:r>
            <a:r>
              <a:rPr lang="en-US" sz="1000" dirty="0"/>
              <a:t>) hyper parameters changed; 2) fitted against train data 3) cross-validation completed; 3) inspected top 10 ranked by the scoring metric</a:t>
            </a:r>
          </a:p>
          <a:p>
            <a:pPr marL="177750" indent="-177750">
              <a:buFont typeface="Arial" panose="020B0604020202020204" pitchFamily="34" charset="0"/>
              <a:buChar char="•"/>
              <a:defRPr/>
            </a:pPr>
            <a:r>
              <a:rPr lang="en-US" sz="1000" dirty="0"/>
              <a:t>Once the best combinations for each model were identified, the </a:t>
            </a:r>
            <a:r>
              <a:rPr lang="en-US" sz="1000" i="1" dirty="0" err="1"/>
              <a:t>best_estimator</a:t>
            </a:r>
            <a:r>
              <a:rPr lang="en-US" sz="1000" i="1" dirty="0"/>
              <a:t>_ </a:t>
            </a:r>
            <a:r>
              <a:rPr lang="en-US" sz="1000" dirty="0"/>
              <a:t>was saved and used to evaluate and compare the 3 models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17069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l" defTabSz="17069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17069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l" defTabSz="17069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17069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solidFill>
                <a:prstClr val="black"/>
              </a:solidFill>
              <a:latin typeface="Calibri" panose="020F0502020204030204"/>
            </a:endParaRPr>
          </a:p>
          <a:p>
            <a:pPr marL="0" marR="0" lvl="0" indent="0" algn="l" defTabSz="17069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BE95B7C-B010-6D30-1BB3-D0BB181707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306738"/>
              </p:ext>
            </p:extLst>
          </p:nvPr>
        </p:nvGraphicFramePr>
        <p:xfrm>
          <a:off x="658762" y="7304072"/>
          <a:ext cx="8552178" cy="118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0822">
                  <a:extLst>
                    <a:ext uri="{9D8B030D-6E8A-4147-A177-3AD203B41FA5}">
                      <a16:colId xmlns:a16="http://schemas.microsoft.com/office/drawing/2014/main" val="1907166431"/>
                    </a:ext>
                  </a:extLst>
                </a:gridCol>
                <a:gridCol w="4863320">
                  <a:extLst>
                    <a:ext uri="{9D8B030D-6E8A-4147-A177-3AD203B41FA5}">
                      <a16:colId xmlns:a16="http://schemas.microsoft.com/office/drawing/2014/main" val="3484362391"/>
                    </a:ext>
                  </a:extLst>
                </a:gridCol>
                <a:gridCol w="1978036">
                  <a:extLst>
                    <a:ext uri="{9D8B030D-6E8A-4147-A177-3AD203B41FA5}">
                      <a16:colId xmlns:a16="http://schemas.microsoft.com/office/drawing/2014/main" val="326053815"/>
                    </a:ext>
                  </a:extLst>
                </a:gridCol>
              </a:tblGrid>
              <a:tr h="428400">
                <a:tc>
                  <a:txBody>
                    <a:bodyPr/>
                    <a:lstStyle/>
                    <a:p>
                      <a:pPr marL="0" algn="ctr" defTabSz="1706910" rtl="0" eaLnBrk="1" latinLnBrk="0" hangingPunct="1"/>
                      <a:r>
                        <a:rPr lang="en-GB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1706910" rtl="0" eaLnBrk="1" latinLnBrk="0" hangingPunct="1"/>
                      <a:r>
                        <a:rPr lang="en-GB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Hyper Parameters (Best Combinations)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1706910" rtl="0" eaLnBrk="1" latinLnBrk="0" hangingPunct="1"/>
                      <a:r>
                        <a:rPr lang="en-GB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Validation Metric</a:t>
                      </a:r>
                    </a:p>
                    <a:p>
                      <a:pPr marL="0" algn="ctr" defTabSz="1706910" rtl="0" eaLnBrk="1" latinLnBrk="0" hangingPunct="1"/>
                      <a:r>
                        <a:rPr lang="en-GB" sz="11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(Best Score + Elapsed Secs)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866312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000" dirty="0"/>
                        <a:t>Logistic Regression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Solver: saga, Penalty: l2, C: 5, </a:t>
                      </a:r>
                      <a:r>
                        <a:rPr lang="en-GB" sz="1000" dirty="0" err="1"/>
                        <a:t>ClassWeight</a:t>
                      </a:r>
                      <a:r>
                        <a:rPr lang="en-GB" sz="1000" dirty="0"/>
                        <a:t>: balanced, </a:t>
                      </a:r>
                      <a:r>
                        <a:rPr lang="en-GB" sz="1000" dirty="0" err="1"/>
                        <a:t>MaxIter</a:t>
                      </a:r>
                      <a:r>
                        <a:rPr lang="en-GB" sz="1000" dirty="0"/>
                        <a:t>: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Precision (0.35, 14)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47253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17069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Random Forest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Criterion: entropy, </a:t>
                      </a:r>
                      <a:r>
                        <a:rPr lang="en-GB" sz="1000" dirty="0" err="1"/>
                        <a:t>nEstimators</a:t>
                      </a:r>
                      <a:r>
                        <a:rPr lang="en-GB" sz="1000" dirty="0"/>
                        <a:t>: 100, </a:t>
                      </a:r>
                      <a:r>
                        <a:rPr lang="en-GB" sz="1000" dirty="0" err="1"/>
                        <a:t>MaxDepth</a:t>
                      </a:r>
                      <a:r>
                        <a:rPr lang="en-GB" sz="1000" dirty="0"/>
                        <a:t>: 50, </a:t>
                      </a:r>
                      <a:r>
                        <a:rPr lang="en-GB" sz="1000" dirty="0" err="1"/>
                        <a:t>ClassWeight</a:t>
                      </a:r>
                      <a:r>
                        <a:rPr lang="en-GB" sz="1000" dirty="0"/>
                        <a:t>: balanced,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highlight>
                            <a:srgbClr val="00FF00"/>
                          </a:highlight>
                        </a:rPr>
                        <a:t>Precision (0.81, 64)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030717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l" defTabSz="170691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 err="1"/>
                        <a:t>MLPClassifier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err="1"/>
                        <a:t>HiddenLayerSizes</a:t>
                      </a:r>
                      <a:r>
                        <a:rPr lang="en-GB" sz="1000" dirty="0"/>
                        <a:t>: (25,5), Activation: tanh, alpha: 0.1, </a:t>
                      </a:r>
                      <a:r>
                        <a:rPr lang="en-GB" sz="1000" dirty="0" err="1"/>
                        <a:t>MaxIter</a:t>
                      </a:r>
                      <a:r>
                        <a:rPr lang="en-GB" sz="1000" dirty="0"/>
                        <a:t>: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Precision (0.36, 17)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53908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3F18AD2-7D7C-86A1-617F-5ED4C88C525F}"/>
              </a:ext>
            </a:extLst>
          </p:cNvPr>
          <p:cNvSpPr txBox="1"/>
          <p:nvPr/>
        </p:nvSpPr>
        <p:spPr>
          <a:xfrm>
            <a:off x="422736" y="133237"/>
            <a:ext cx="8885186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GB" sz="2800" b="1" dirty="0">
                <a:solidFill>
                  <a:srgbClr val="0070C0"/>
                </a:solidFill>
              </a:rPr>
              <a:t>ITNPBD6: Wallace Communications - Student ID: 2710017</a:t>
            </a:r>
            <a:endParaRPr lang="en-GB" sz="2800" b="1" dirty="0">
              <a:solidFill>
                <a:srgbClr val="0070C0"/>
              </a:solidFill>
              <a:ea typeface="Calibri" panose="020F0502020204030204"/>
              <a:cs typeface="Calibri" panose="020F0502020204030204"/>
            </a:endParaRPr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D4D093B8-47C2-E43F-6BF0-1D763DE45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475969"/>
              </p:ext>
            </p:extLst>
          </p:nvPr>
        </p:nvGraphicFramePr>
        <p:xfrm>
          <a:off x="4632464" y="2450149"/>
          <a:ext cx="4645714" cy="144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75410">
                  <a:extLst>
                    <a:ext uri="{9D8B030D-6E8A-4147-A177-3AD203B41FA5}">
                      <a16:colId xmlns:a16="http://schemas.microsoft.com/office/drawing/2014/main" val="1922141735"/>
                    </a:ext>
                  </a:extLst>
                </a:gridCol>
                <a:gridCol w="1570304">
                  <a:extLst>
                    <a:ext uri="{9D8B030D-6E8A-4147-A177-3AD203B41FA5}">
                      <a16:colId xmlns:a16="http://schemas.microsoft.com/office/drawing/2014/main" val="295606598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Variable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Type</a:t>
                      </a:r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14011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000" dirty="0"/>
                        <a:t>Age, </a:t>
                      </a:r>
                      <a:r>
                        <a:rPr lang="en-US" sz="1000" dirty="0" err="1"/>
                        <a:t>ThisCampaign</a:t>
                      </a:r>
                      <a:endParaRPr lang="en-GB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Numeric - Discrete</a:t>
                      </a:r>
                      <a:endParaRPr lang="en-GB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219935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000" dirty="0" err="1"/>
                        <a:t>CurrentBalance</a:t>
                      </a:r>
                      <a:endParaRPr lang="en-GB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Numeric - Continuous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137545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US" sz="1000" dirty="0"/>
                        <a:t>Job, Married, Education, Housing, </a:t>
                      </a:r>
                      <a:r>
                        <a:rPr lang="en-US" sz="1000" dirty="0" err="1"/>
                        <a:t>HasTVPackage</a:t>
                      </a:r>
                      <a:r>
                        <a:rPr lang="en-US" sz="1000" dirty="0"/>
                        <a:t>, </a:t>
                      </a:r>
                    </a:p>
                    <a:p>
                      <a:r>
                        <a:rPr lang="en-US" sz="1000" dirty="0" err="1"/>
                        <a:t>LastContact</a:t>
                      </a:r>
                      <a:r>
                        <a:rPr lang="en-US" sz="1000" dirty="0"/>
                        <a:t>, </a:t>
                      </a:r>
                      <a:r>
                        <a:rPr lang="en-US" sz="1000" dirty="0" err="1"/>
                        <a:t>OutcomePreviousCampaign</a:t>
                      </a:r>
                      <a:endParaRPr lang="en-GB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Categorical</a:t>
                      </a:r>
                      <a:endParaRPr lang="en-GB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324201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GB" sz="1000" dirty="0" err="1"/>
                        <a:t>NewContractThisCampaign</a:t>
                      </a:r>
                      <a:endParaRPr lang="en-GB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000" dirty="0"/>
                        <a:t>Target - Categorical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429384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206284C-0E38-E129-A921-7FCAD4177EEC}"/>
              </a:ext>
            </a:extLst>
          </p:cNvPr>
          <p:cNvSpPr txBox="1"/>
          <p:nvPr/>
        </p:nvSpPr>
        <p:spPr>
          <a:xfrm>
            <a:off x="518820" y="618118"/>
            <a:ext cx="3920422" cy="5266754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lIns="91440" tIns="45720" rIns="91440" bIns="45720" anchor="t">
            <a:noAutofit/>
          </a:bodyPr>
          <a:lstStyle/>
          <a:p>
            <a:pPr algn="ctr">
              <a:spcAft>
                <a:spcPts val="300"/>
              </a:spcAft>
              <a:defRPr/>
            </a:pPr>
            <a:r>
              <a:rPr lang="en-GB" sz="2000" b="1" dirty="0">
                <a:solidFill>
                  <a:srgbClr val="0070C0"/>
                </a:solidFill>
              </a:rPr>
              <a:t>Project Methodology – CRISP</a:t>
            </a:r>
            <a:r>
              <a:rPr lang="en-GB" sz="1600" b="1" dirty="0">
                <a:solidFill>
                  <a:srgbClr val="0070C0"/>
                </a:solidFill>
              </a:rPr>
              <a:t> [1]</a:t>
            </a:r>
          </a:p>
          <a:p>
            <a:r>
              <a:rPr lang="en-GB" sz="1200" b="1" i="1" dirty="0">
                <a:solidFill>
                  <a:schemeClr val="accent1">
                    <a:lumMod val="75000"/>
                  </a:schemeClr>
                </a:solidFill>
              </a:rPr>
              <a:t>Business Understanding</a:t>
            </a:r>
          </a:p>
          <a:p>
            <a:pPr marL="177750" indent="-177750">
              <a:buFont typeface="Arial" panose="020B0604020202020204" pitchFamily="34" charset="0"/>
              <a:buChar char="•"/>
            </a:pPr>
            <a:r>
              <a:rPr lang="en-GB" sz="1000" dirty="0"/>
              <a:t>From briefing paper: need to identify customers likely to take a mobile contract. A binary classification exercise with Y/N target</a:t>
            </a:r>
          </a:p>
          <a:p>
            <a:pPr marL="177750" indent="-177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1000" dirty="0"/>
              <a:t>High call costs, suggest need to accurately identify customers but avoid ‘False Positives’</a:t>
            </a:r>
            <a:endParaRPr lang="en-GB" sz="800" dirty="0"/>
          </a:p>
          <a:p>
            <a:r>
              <a:rPr lang="en-GB" sz="1200" b="1" i="1" dirty="0">
                <a:solidFill>
                  <a:schemeClr val="accent1">
                    <a:lumMod val="75000"/>
                  </a:schemeClr>
                </a:solidFill>
              </a:rPr>
              <a:t>Data Understanding</a:t>
            </a:r>
          </a:p>
          <a:p>
            <a:pPr marL="177750" indent="-177750">
              <a:buFont typeface="Arial" panose="020B0604020202020204" pitchFamily="34" charset="0"/>
              <a:buChar char="•"/>
            </a:pPr>
            <a:r>
              <a:rPr lang="en-GB" sz="1000" dirty="0"/>
              <a:t>Tools: </a:t>
            </a:r>
            <a:r>
              <a:rPr lang="en-GB" sz="1000" dirty="0" err="1"/>
              <a:t>VSCode</a:t>
            </a:r>
            <a:r>
              <a:rPr lang="en-GB" sz="1000" dirty="0"/>
              <a:t>, </a:t>
            </a:r>
            <a:r>
              <a:rPr lang="en-GB" sz="1000" dirty="0" err="1"/>
              <a:t>Jupyter</a:t>
            </a:r>
            <a:r>
              <a:rPr lang="en-GB" sz="1000" dirty="0"/>
              <a:t> Notebook, Python, Pandas, Scikit-learn </a:t>
            </a:r>
            <a:r>
              <a:rPr lang="en-GB" sz="800" dirty="0"/>
              <a:t>[4]</a:t>
            </a:r>
          </a:p>
          <a:p>
            <a:pPr marL="177750" indent="-177750">
              <a:buFont typeface="Arial" panose="020B0604020202020204" pitchFamily="34" charset="0"/>
              <a:buChar char="•"/>
            </a:pPr>
            <a:r>
              <a:rPr lang="en-GB" sz="1000" dirty="0"/>
              <a:t>Loaded the CSV file. Data exploration &amp; visualisation</a:t>
            </a:r>
          </a:p>
          <a:p>
            <a:pPr marL="177750" indent="-177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1000" dirty="0"/>
              <a:t>Potential data issues, </a:t>
            </a:r>
            <a:r>
              <a:rPr lang="en-GB" sz="1000" dirty="0" err="1"/>
              <a:t>eg</a:t>
            </a:r>
            <a:r>
              <a:rPr lang="en-GB" sz="1000" dirty="0"/>
              <a:t>: missing, duplicates, outliers, unbalanced</a:t>
            </a:r>
          </a:p>
          <a:p>
            <a:r>
              <a:rPr lang="en-GB" sz="1200" b="1" i="1" dirty="0">
                <a:solidFill>
                  <a:schemeClr val="accent1">
                    <a:lumMod val="75000"/>
                  </a:schemeClr>
                </a:solidFill>
              </a:rPr>
              <a:t>Data Preparation</a:t>
            </a:r>
          </a:p>
          <a:p>
            <a:pPr marL="177750" indent="-177750">
              <a:buFont typeface="Arial" panose="020B0604020202020204" pitchFamily="34" charset="0"/>
              <a:buChar char="•"/>
            </a:pPr>
            <a:r>
              <a:rPr lang="en-GB" sz="1000" dirty="0"/>
              <a:t>This was refined over several iterations of Prep and Modelling, and see comments on variables</a:t>
            </a:r>
          </a:p>
          <a:p>
            <a:pPr marL="177750" indent="-177750">
              <a:buFont typeface="Arial" panose="020B0604020202020204" pitchFamily="34" charset="0"/>
              <a:buChar char="•"/>
            </a:pPr>
            <a:r>
              <a:rPr lang="en-GB" sz="1000" dirty="0"/>
              <a:t>Data split 80:20. </a:t>
            </a:r>
            <a:r>
              <a:rPr lang="en-GB" sz="1000" i="1" dirty="0" err="1"/>
              <a:t>train_test_split</a:t>
            </a:r>
            <a:r>
              <a:rPr lang="en-GB" sz="1000" i="1" dirty="0"/>
              <a:t>, </a:t>
            </a:r>
            <a:r>
              <a:rPr lang="en-GB" sz="1000" dirty="0"/>
              <a:t>to: X_train, </a:t>
            </a:r>
            <a:r>
              <a:rPr lang="en-GB" sz="1000" dirty="0" err="1"/>
              <a:t>X_test</a:t>
            </a:r>
            <a:r>
              <a:rPr lang="en-GB" sz="1000" dirty="0"/>
              <a:t>, </a:t>
            </a:r>
            <a:r>
              <a:rPr lang="en-GB" sz="1000" dirty="0" err="1"/>
              <a:t>y_train</a:t>
            </a:r>
            <a:r>
              <a:rPr lang="en-GB" sz="1000" dirty="0"/>
              <a:t>, </a:t>
            </a:r>
            <a:r>
              <a:rPr lang="en-GB" sz="1000" dirty="0" err="1"/>
              <a:t>y_test</a:t>
            </a:r>
            <a:r>
              <a:rPr lang="en-GB" sz="1000" dirty="0"/>
              <a:t> and cross-fold validation will be used on the train data</a:t>
            </a:r>
          </a:p>
          <a:p>
            <a:pPr marL="177750" indent="-177750">
              <a:buFont typeface="Arial" panose="020B0604020202020204" pitchFamily="34" charset="0"/>
              <a:buChar char="•"/>
            </a:pPr>
            <a:r>
              <a:rPr lang="en-GB" sz="1000" dirty="0"/>
              <a:t>Repeatable data transformation using </a:t>
            </a:r>
            <a:r>
              <a:rPr lang="en-GB" sz="1000" i="1" dirty="0"/>
              <a:t>Pipeline</a:t>
            </a:r>
            <a:r>
              <a:rPr lang="en-GB" sz="1000" dirty="0"/>
              <a:t> &amp; </a:t>
            </a:r>
            <a:r>
              <a:rPr lang="en-GB" sz="1000" i="1" dirty="0" err="1"/>
              <a:t>ColumnTransformer</a:t>
            </a:r>
            <a:r>
              <a:rPr lang="en-GB" sz="1000" i="1" dirty="0"/>
              <a:t> </a:t>
            </a:r>
            <a:r>
              <a:rPr lang="en-GB" sz="1000" dirty="0"/>
              <a:t>Fitted to train data and applied individually to train and test</a:t>
            </a:r>
          </a:p>
          <a:p>
            <a:pPr marL="177750" indent="-177750">
              <a:buFont typeface="Arial" panose="020B0604020202020204" pitchFamily="34" charset="0"/>
              <a:buChar char="•"/>
            </a:pPr>
            <a:r>
              <a:rPr lang="en-GB" sz="1000" dirty="0"/>
              <a:t>Categorical variables encoded using </a:t>
            </a:r>
            <a:r>
              <a:rPr lang="en-GB" sz="1000" i="1" dirty="0" err="1"/>
              <a:t>OneHotEncoder</a:t>
            </a:r>
            <a:endParaRPr lang="en-GB" sz="1000" i="1" dirty="0"/>
          </a:p>
          <a:p>
            <a:pPr marL="177750" indent="-177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1000" dirty="0"/>
              <a:t>Numerical variables scaled using: </a:t>
            </a:r>
            <a:r>
              <a:rPr lang="en-GB" sz="1000" i="1" dirty="0" err="1"/>
              <a:t>RobustScaler</a:t>
            </a:r>
            <a:endParaRPr lang="en-GB" sz="1000" i="1" dirty="0"/>
          </a:p>
          <a:p>
            <a:r>
              <a:rPr lang="en-GB" sz="1200" b="1" i="1" dirty="0">
                <a:solidFill>
                  <a:schemeClr val="accent1">
                    <a:lumMod val="75000"/>
                  </a:schemeClr>
                </a:solidFill>
              </a:rPr>
              <a:t>Modelling</a:t>
            </a:r>
          </a:p>
          <a:p>
            <a:pPr marL="177750" indent="-177750">
              <a:buFont typeface="Arial" panose="020B0604020202020204" pitchFamily="34" charset="0"/>
              <a:buChar char="•"/>
            </a:pPr>
            <a:r>
              <a:rPr lang="en-GB" sz="1000" dirty="0"/>
              <a:t>Selected 3 candidate model types</a:t>
            </a:r>
          </a:p>
          <a:p>
            <a:pPr marL="177750" indent="-177750">
              <a:buFont typeface="Arial" panose="020B0604020202020204" pitchFamily="34" charset="0"/>
              <a:buChar char="•"/>
            </a:pPr>
            <a:r>
              <a:rPr lang="en-GB" sz="1000" dirty="0"/>
              <a:t>Model training and hyper parameter tuning (see below)</a:t>
            </a:r>
          </a:p>
          <a:p>
            <a:pPr marL="177750" indent="-177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1000" dirty="0"/>
              <a:t>The best trained model for each type saved for evaluation</a:t>
            </a:r>
          </a:p>
          <a:p>
            <a:r>
              <a:rPr lang="en-GB" sz="1200" b="1" i="1" dirty="0">
                <a:solidFill>
                  <a:schemeClr val="accent1">
                    <a:lumMod val="75000"/>
                  </a:schemeClr>
                </a:solidFill>
              </a:rPr>
              <a:t>Evaluation</a:t>
            </a:r>
          </a:p>
          <a:p>
            <a:pPr marL="177750" indent="-177750">
              <a:buFont typeface="Arial" panose="020B0604020202020204" pitchFamily="34" charset="0"/>
              <a:buChar char="•"/>
            </a:pPr>
            <a:r>
              <a:rPr lang="en-GB" sz="1000" dirty="0"/>
              <a:t>Transformations applied to the reserved test data </a:t>
            </a:r>
          </a:p>
          <a:p>
            <a:pPr marL="177750" indent="-1777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GB" sz="1000" dirty="0"/>
              <a:t>Each model used to make and evaluate predictions (see below)</a:t>
            </a:r>
          </a:p>
          <a:p>
            <a:r>
              <a:rPr lang="en-GB" sz="1200" b="1" i="1" dirty="0">
                <a:solidFill>
                  <a:schemeClr val="accent1">
                    <a:lumMod val="75000"/>
                  </a:schemeClr>
                </a:solidFill>
              </a:rPr>
              <a:t>Deployment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00" dirty="0"/>
              <a:t>The data transformation pipeline, selected model type and best hyperparameters were used to retrain the model on ALL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00" dirty="0"/>
              <a:t>This model was saved using </a:t>
            </a:r>
            <a:r>
              <a:rPr lang="en-GB" sz="1000" i="1" dirty="0"/>
              <a:t>Pickle</a:t>
            </a:r>
            <a:r>
              <a:rPr lang="en-GB" sz="1000" dirty="0"/>
              <a:t> for use on future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3CDE9C-72DC-E883-E910-51206EB5A594}"/>
              </a:ext>
            </a:extLst>
          </p:cNvPr>
          <p:cNvSpPr txBox="1"/>
          <p:nvPr/>
        </p:nvSpPr>
        <p:spPr>
          <a:xfrm>
            <a:off x="518820" y="10292536"/>
            <a:ext cx="5680948" cy="1580536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lIns="91440" tIns="45720" rIns="91440" bIns="45720" rtlCol="0" anchor="t">
            <a:noAutofit/>
          </a:bodyPr>
          <a:lstStyle/>
          <a:p>
            <a:pPr algn="ctr">
              <a:spcAft>
                <a:spcPts val="300"/>
              </a:spcAft>
              <a:defRPr/>
            </a:pPr>
            <a:r>
              <a:rPr lang="en-GB" sz="2000" b="1" dirty="0">
                <a:solidFill>
                  <a:srgbClr val="0070C0"/>
                </a:solidFill>
              </a:rPr>
              <a:t>Final Comments</a:t>
            </a:r>
          </a:p>
          <a:p>
            <a:pPr marL="177750" indent="-177750">
              <a:buFont typeface="Arial" panose="020B0604020202020204" pitchFamily="34" charset="0"/>
              <a:buChar char="•"/>
              <a:defRPr/>
            </a:pPr>
            <a:r>
              <a:rPr lang="en-GB" sz="1000" dirty="0"/>
              <a:t>Feature importance: 73% of the performance comes from just 4 features: </a:t>
            </a:r>
            <a:r>
              <a:rPr lang="en-GB" sz="1000" dirty="0" err="1"/>
              <a:t>CurrentBalance</a:t>
            </a:r>
            <a:r>
              <a:rPr lang="en-GB" sz="1000" dirty="0"/>
              <a:t>, Age, </a:t>
            </a:r>
            <a:r>
              <a:rPr lang="en-GB" sz="1000" dirty="0" err="1"/>
              <a:t>ThisCampaign</a:t>
            </a:r>
            <a:r>
              <a:rPr lang="en-GB" sz="1000" dirty="0"/>
              <a:t> (all numerical) plus </a:t>
            </a:r>
            <a:r>
              <a:rPr lang="en-GB" sz="1000" dirty="0" err="1"/>
              <a:t>OutcomePreviousCampaign</a:t>
            </a:r>
            <a:r>
              <a:rPr lang="en-GB" sz="1000" dirty="0"/>
              <a:t>. </a:t>
            </a:r>
          </a:p>
          <a:p>
            <a:pPr marL="177750" indent="-177750">
              <a:buFont typeface="Arial" panose="020B0604020202020204" pitchFamily="34" charset="0"/>
              <a:buChar char="•"/>
              <a:defRPr/>
            </a:pPr>
            <a:r>
              <a:rPr lang="en-GB" sz="1000" dirty="0"/>
              <a:t>Unbalanced &amp; Outliers: For several features plus the target. Early iterations attempted to address these (</a:t>
            </a:r>
            <a:r>
              <a:rPr lang="en-GB" sz="1000" dirty="0" err="1"/>
              <a:t>eg</a:t>
            </a:r>
            <a:r>
              <a:rPr lang="en-GB" sz="1000" dirty="0"/>
              <a:t> using  SMOTE</a:t>
            </a:r>
            <a:r>
              <a:rPr lang="en-GB" sz="800" dirty="0"/>
              <a:t> [2] </a:t>
            </a:r>
            <a:r>
              <a:rPr lang="en-GB" sz="1000" dirty="0"/>
              <a:t>and repeatable outlier removal &gt; </a:t>
            </a:r>
            <a:r>
              <a:rPr lang="en-GB" sz="1000" dirty="0" err="1"/>
              <a:t>STDev</a:t>
            </a:r>
            <a:r>
              <a:rPr lang="en-GB" sz="1000" dirty="0"/>
              <a:t>*5). However, this surprisingly did not improve model performance</a:t>
            </a:r>
          </a:p>
          <a:p>
            <a:pPr marL="177750" indent="-177750">
              <a:buFont typeface="Arial" panose="020B0604020202020204" pitchFamily="34" charset="0"/>
              <a:buChar char="•"/>
              <a:defRPr/>
            </a:pPr>
            <a:r>
              <a:rPr lang="en-GB" sz="1000" dirty="0"/>
              <a:t>However, the use of </a:t>
            </a:r>
            <a:r>
              <a:rPr lang="en-GB" sz="1000" i="1" dirty="0" err="1"/>
              <a:t>RobustScaler</a:t>
            </a:r>
            <a:r>
              <a:rPr lang="en-GB" sz="1000" dirty="0"/>
              <a:t> and a balanced </a:t>
            </a:r>
            <a:r>
              <a:rPr lang="en-GB" sz="1000" i="1" dirty="0" err="1"/>
              <a:t>ClassWeight</a:t>
            </a:r>
            <a:r>
              <a:rPr lang="en-GB" sz="1000" dirty="0"/>
              <a:t> had a better impact and reduced the number of data points lost</a:t>
            </a:r>
            <a:endParaRPr lang="en-GB" sz="12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457200" indent="-457200">
              <a:buFont typeface="Arial,Sans-Serif"/>
              <a:buChar char="•"/>
            </a:pPr>
            <a:endParaRPr lang="en-GB" sz="1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EE5F9D-2CFB-6A0D-41ED-F362EF7397A3}"/>
              </a:ext>
            </a:extLst>
          </p:cNvPr>
          <p:cNvSpPr txBox="1"/>
          <p:nvPr/>
        </p:nvSpPr>
        <p:spPr>
          <a:xfrm>
            <a:off x="576396" y="12139808"/>
            <a:ext cx="4065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effectLst/>
              </a:rPr>
              <a:t>[1] P. Chapman </a:t>
            </a:r>
            <a:r>
              <a:rPr lang="en-GB" sz="800" i="1" dirty="0">
                <a:effectLst/>
              </a:rPr>
              <a:t>et al.</a:t>
            </a:r>
            <a:r>
              <a:rPr lang="en-GB" sz="800" dirty="0">
                <a:effectLst/>
              </a:rPr>
              <a:t>, ‘CRISP-DM 1.0’, 1999.</a:t>
            </a:r>
          </a:p>
          <a:p>
            <a:r>
              <a:rPr lang="en-GB" sz="800" dirty="0">
                <a:effectLst/>
              </a:rPr>
              <a:t>[2] N. V. Chawla, K. W. Bowyer, L. O. Hall, and W. P. </a:t>
            </a:r>
            <a:r>
              <a:rPr lang="en-GB" sz="800" dirty="0" err="1">
                <a:effectLst/>
              </a:rPr>
              <a:t>Kegelmeyer</a:t>
            </a:r>
            <a:r>
              <a:rPr lang="en-GB" sz="800" dirty="0">
                <a:effectLst/>
              </a:rPr>
              <a:t>, ‘SMOTE: synthetic minority over-sampling technique’, </a:t>
            </a:r>
            <a:r>
              <a:rPr lang="en-GB" sz="800" i="1" dirty="0">
                <a:effectLst/>
              </a:rPr>
              <a:t>Journal of artificial intelligence research</a:t>
            </a:r>
            <a:r>
              <a:rPr lang="en-GB" sz="800" dirty="0">
                <a:effectLst/>
              </a:rPr>
              <a:t>, vol. 16, pp. 321–357, 2002.</a:t>
            </a:r>
            <a:endParaRPr lang="en-US" sz="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392B54-9F6E-55AF-01D3-D9750CE2BC72}"/>
              </a:ext>
            </a:extLst>
          </p:cNvPr>
          <p:cNvSpPr txBox="1"/>
          <p:nvPr/>
        </p:nvSpPr>
        <p:spPr>
          <a:xfrm>
            <a:off x="4699702" y="12139808"/>
            <a:ext cx="45112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u="none" strike="noStrike" dirty="0">
                <a:effectLst/>
              </a:rPr>
              <a:t>[3] </a:t>
            </a:r>
            <a:r>
              <a:rPr lang="en-GB" sz="800" dirty="0">
                <a:effectLst/>
              </a:rPr>
              <a:t>A. </a:t>
            </a:r>
            <a:r>
              <a:rPr lang="en-GB" sz="800" dirty="0" err="1">
                <a:effectLst/>
              </a:rPr>
              <a:t>Géron</a:t>
            </a:r>
            <a:r>
              <a:rPr lang="en-GB" sz="800" dirty="0">
                <a:effectLst/>
              </a:rPr>
              <a:t>, </a:t>
            </a:r>
            <a:r>
              <a:rPr lang="en-GB" sz="800" i="1" dirty="0">
                <a:effectLst/>
              </a:rPr>
              <a:t>Hands-on machine learning with Scikit-Learn, </a:t>
            </a:r>
            <a:r>
              <a:rPr lang="en-GB" sz="800" i="1" dirty="0" err="1">
                <a:effectLst/>
              </a:rPr>
              <a:t>Keras</a:t>
            </a:r>
            <a:r>
              <a:rPr lang="en-GB" sz="800" i="1" dirty="0">
                <a:effectLst/>
              </a:rPr>
              <a:t>, and TensorFlow</a:t>
            </a:r>
            <a:r>
              <a:rPr lang="en-GB" sz="800" dirty="0">
                <a:effectLst/>
              </a:rPr>
              <a:t>, 3rd Edition. O’Reilly Media, Inc., 2022.</a:t>
            </a:r>
          </a:p>
          <a:p>
            <a:r>
              <a:rPr lang="en-GB" sz="800" dirty="0"/>
              <a:t>[4] </a:t>
            </a:r>
            <a:r>
              <a:rPr lang="en-GB" sz="800" dirty="0">
                <a:effectLst/>
              </a:rPr>
              <a:t>[F. Pedregosa </a:t>
            </a:r>
            <a:r>
              <a:rPr lang="en-GB" sz="800" i="1" dirty="0">
                <a:effectLst/>
              </a:rPr>
              <a:t>et al.</a:t>
            </a:r>
            <a:r>
              <a:rPr lang="en-GB" sz="800" dirty="0">
                <a:effectLst/>
              </a:rPr>
              <a:t>, ‘Scikit-learn: Machine Learning in Python’, </a:t>
            </a:r>
            <a:r>
              <a:rPr lang="en-GB" sz="800" i="1" dirty="0">
                <a:effectLst/>
              </a:rPr>
              <a:t>Journal of Machine Learning Research</a:t>
            </a:r>
            <a:r>
              <a:rPr lang="en-GB" sz="800" dirty="0">
                <a:effectLst/>
              </a:rPr>
              <a:t>, vol. 12, no. 85, pp. 2825–2830, 2011.</a:t>
            </a:r>
          </a:p>
        </p:txBody>
      </p:sp>
    </p:spTree>
    <p:extLst>
      <p:ext uri="{BB962C8B-B14F-4D97-AF65-F5344CB8AC3E}">
        <p14:creationId xmlns:p14="http://schemas.microsoft.com/office/powerpoint/2010/main" val="16987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DA950B468274CB53651377B661D5E" ma:contentTypeVersion="4" ma:contentTypeDescription="Create a new document." ma:contentTypeScope="" ma:versionID="27a16cd52dc681f2d631c60625793089">
  <xsd:schema xmlns:xsd="http://www.w3.org/2001/XMLSchema" xmlns:xs="http://www.w3.org/2001/XMLSchema" xmlns:p="http://schemas.microsoft.com/office/2006/metadata/properties" xmlns:ns2="4ce3de0b-3eea-4cb9-8254-1efe69defd32" targetNamespace="http://schemas.microsoft.com/office/2006/metadata/properties" ma:root="true" ma:fieldsID="aa5d8f5ea0382bb42d66b4ec4f495684" ns2:_="">
    <xsd:import namespace="4ce3de0b-3eea-4cb9-8254-1efe69defd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e3de0b-3eea-4cb9-8254-1efe69defd3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3661331-00C7-43C5-9A5A-50F586F608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ce3de0b-3eea-4cb9-8254-1efe69defd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778572B-7D4E-4A33-82E0-6D91E9A8F67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149E239-D122-40A9-AB11-D677033190C0}">
  <ds:schemaRefs>
    <ds:schemaRef ds:uri="http://schemas.microsoft.com/office/2006/metadata/properties"/>
    <ds:schemaRef ds:uri="http://schemas.microsoft.com/office/infopath/2007/PartnerControls"/>
  </ds:schemaRefs>
</ds:datastoreItem>
</file>

<file path=docMetadata/LabelInfo.xml><?xml version="1.0" encoding="utf-8"?>
<clbl:labelList xmlns:clbl="http://schemas.microsoft.com/office/2020/mipLabelMetadata">
  <clbl:label id="{d6fa6db5-9f3a-4c93-9e38-61059ee07e95}" enabled="1" method="Standard" siteId="{4e8d09f7-cc79-4ccb-9149-a4238dd17422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1918</TotalTime>
  <Words>984</Words>
  <Application>Microsoft Macintosh PowerPoint</Application>
  <PresentationFormat>A3 Paper (297x420 mm)</PresentationFormat>
  <Paragraphs>95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Arial,Sans-Serif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Swingler</dc:creator>
  <cp:lastModifiedBy>Stuart Gow</cp:lastModifiedBy>
  <cp:revision>149</cp:revision>
  <dcterms:created xsi:type="dcterms:W3CDTF">2022-12-31T18:26:39Z</dcterms:created>
  <dcterms:modified xsi:type="dcterms:W3CDTF">2025-03-29T16:24:44Z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0x0101000F1DA950B468274CB53651377B661D5E</vt:lpwstr>
  </property>
</Properties>
</file>