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09"/>
    <p:restoredTop sz="94674"/>
  </p:normalViewPr>
  <p:slideViewPr>
    <p:cSldViewPr snapToGrid="0">
      <p:cViewPr>
        <p:scale>
          <a:sx n="156" d="100"/>
          <a:sy n="156" d="100"/>
        </p:scale>
        <p:origin x="784" y="-4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5957-A6EF-32E7-E3D1-1B003C9F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25EEC-0A7C-154A-78AF-21307B34C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2E64-FDCA-3477-2C2F-6351F106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7E88-14E3-DDE4-83DB-A47D688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03FC-2D55-6B61-A367-2D593B64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0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B5B2-D5B0-19AC-BEB0-9D73849D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005CA-94BC-E16C-EF84-344BD073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4088-AE02-9F42-0711-DB0AF9A0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081D-87C2-4B1B-DDE0-CC3F00D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5E1E-A0A0-BC08-735D-62C39D9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5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DBB0D-0647-BD14-ACDE-3FE29F7DA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2EB1-B200-E53F-4C09-07E4B9A25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952A-342F-8455-302E-FD29E506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8315-D6D6-B195-E85D-6EE3849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61F3-CA3E-E61E-9D5D-F0E721CF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50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4DFE-1C4E-BAD9-D3B4-913D786F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0584-A067-E8B2-2ADF-8B5A138B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0663-C45E-4197-AA0A-34B4FF7E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D409-2079-EBFB-DA3C-969592EC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A8983-65A7-BE7A-3ECB-60F797C9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D998-78BB-45C0-DC77-BFEB31D8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812D-600D-7B2D-69A4-F680EBB7A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2C1A-1D43-FD79-27DC-0F688D9B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03866-6470-3D4A-38A7-21AF758C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41C7-6E95-5BAF-A838-B73FC74B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51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5D1E-3E39-8C74-2CFE-E9F426D6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4DC3-52C3-DA95-4ED9-F089E646D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3F7AE-7948-6C06-5E53-C0B84A45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09914-CFA9-9D6C-9AD7-64D2B8C2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3A4E8-A471-C661-4D2B-1C50B980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ED025-15FD-E1A6-D3D1-DAB41787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F92-4706-3DDC-7BA6-90730725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1805-710E-6EE8-72D2-7E355499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4222E-79C4-C13E-F7DA-7A265BA5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5D034-B89B-CCDE-6FB7-F6E8EA64E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37708-0F32-5EAE-16E3-5CEC2C48D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09398-9208-6CE7-B5D8-922184E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CADD5-DD6F-640A-A2AC-6FCEB414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6E592-D0B8-9C85-06A0-398F6221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1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9798-5B85-A4F2-E101-1121C3F9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1F383-63DE-D0B8-8856-62448101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4E45E-B824-F49A-D550-DFBBC236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A846F-17E7-5BAF-65E8-E18B1D82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2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A2AD3-BC1E-9021-B75C-7BB7BBA9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01FD4-959E-CE8B-CAD5-C29DF791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199D-9EFE-4D3A-F830-FDE667B9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A318-38E3-4775-8C91-13BCC817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3DCD-037A-8390-B751-90536D89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75D34-C1AA-27C9-3C46-0D6DD3484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DB74-5801-1CA3-51E5-D0BCBA37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D4AE3-42FF-B0A6-1279-C81F30D1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99B40-3CC6-20CD-8709-BABE6215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3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8D11-6676-AD97-54F8-77FB651B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7260A-7003-5D76-4AD8-81E5B66EB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64FAF-1B0B-C0E4-BB4A-C8771E4B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81043-F4E0-B6B2-9B02-A39D0C61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4448-4867-29B0-B381-ABD2324B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F4C-402B-97E5-D6F8-6282619D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3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BBE65-6769-7B1F-8E17-8E4DEE0F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3C84-1ABC-9785-51AA-DEFE5FD5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52F6-A5E3-AE07-1374-AB3E64837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41A74-98BD-4B3C-827E-E8E43FD96C9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1E92-5A95-C483-050F-E7CB60E47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2AB0-37CA-182D-9940-8EDF9D524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0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F6D823-6DA6-9959-0DCB-CCA6AD2DD76E}"/>
              </a:ext>
            </a:extLst>
          </p:cNvPr>
          <p:cNvSpPr txBox="1"/>
          <p:nvPr/>
        </p:nvSpPr>
        <p:spPr>
          <a:xfrm>
            <a:off x="518820" y="11956065"/>
            <a:ext cx="8751600" cy="7685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0" rIns="91440" bIns="0" rtlCol="0" anchor="t">
            <a:noAutofit/>
          </a:bodyPr>
          <a:lstStyle/>
          <a:p>
            <a:pPr algn="ctr">
              <a:defRPr/>
            </a:pPr>
            <a:r>
              <a:rPr lang="en-GB" sz="1400" b="1" dirty="0">
                <a:solidFill>
                  <a:srgbClr val="0070C0"/>
                </a:solidFill>
              </a:rPr>
              <a:t>References</a:t>
            </a:r>
            <a:r>
              <a:rPr lang="en-GB" sz="1600" dirty="0">
                <a:effectLst/>
              </a:rPr>
              <a:t> </a:t>
            </a:r>
          </a:p>
          <a:p>
            <a:endParaRPr lang="en-GB" sz="1200" dirty="0">
              <a:effectLst/>
            </a:endParaRPr>
          </a:p>
          <a:p>
            <a:endParaRPr lang="en-GB" dirty="0"/>
          </a:p>
        </p:txBody>
      </p:sp>
      <p:pic>
        <p:nvPicPr>
          <p:cNvPr id="11" name="Picture 10" descr="A comparison of a graph&#10;&#10;AI-generated content may be incorrect.">
            <a:extLst>
              <a:ext uri="{FF2B5EF4-FFF2-40B4-BE49-F238E27FC236}">
                <a16:creationId xmlns:a16="http://schemas.microsoft.com/office/drawing/2014/main" id="{2D1901A3-A2CC-E927-5DAF-1E4EA8A48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75" y="3902034"/>
            <a:ext cx="4743692" cy="19422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366E82-F075-15CF-F3B4-8FBB5089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57" y="9013795"/>
            <a:ext cx="3339811" cy="25918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A86E38-EC96-A8EA-8283-852EC03770E9}"/>
              </a:ext>
            </a:extLst>
          </p:cNvPr>
          <p:cNvSpPr txBox="1"/>
          <p:nvPr/>
        </p:nvSpPr>
        <p:spPr>
          <a:xfrm>
            <a:off x="518821" y="8579515"/>
            <a:ext cx="5680948" cy="165262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GB" sz="2000" b="1" dirty="0">
                <a:solidFill>
                  <a:srgbClr val="0070C0"/>
                </a:solidFill>
              </a:rPr>
              <a:t>Model Evaluation: Random Forest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Training results: the Random Forest model performs significantly better than the other two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Business perspective: model evaluation needs to consider how comprehensively clients for marketing are predicted, but without including too many that are not interested (as this is a waste of expensive call centre time). The confusion matrix helps with this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Ideal quadrants: True/Positives (bottom right) are high but False/Positives (top right) are low. Also, too many False/Negatives (bottom left) mean that potential customers are getting missed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Specific metrics: high </a:t>
            </a:r>
            <a:r>
              <a:rPr lang="en-GB" sz="1000" i="1" dirty="0"/>
              <a:t>Precision</a:t>
            </a:r>
            <a:r>
              <a:rPr lang="en-GB" sz="1000" dirty="0"/>
              <a:t> whilst maintaining a high </a:t>
            </a:r>
            <a:r>
              <a:rPr lang="en-GB" sz="1000" i="1" dirty="0"/>
              <a:t>Recall</a:t>
            </a:r>
            <a:r>
              <a:rPr lang="en-GB" sz="1000" dirty="0"/>
              <a:t>.  The F1-Score helps show both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b="1" dirty="0"/>
              <a:t>The Random Forest model gave good results:  </a:t>
            </a:r>
            <a:r>
              <a:rPr lang="en-GB" sz="1000" b="1" i="1" dirty="0"/>
              <a:t>Precision</a:t>
            </a:r>
            <a:r>
              <a:rPr lang="en-GB" sz="1000" b="1" dirty="0"/>
              <a:t>: 0.84, </a:t>
            </a:r>
            <a:r>
              <a:rPr lang="en-GB" sz="1000" b="1" i="1" dirty="0"/>
              <a:t>Recall</a:t>
            </a:r>
            <a:r>
              <a:rPr lang="en-GB" sz="1000" b="1" dirty="0"/>
              <a:t>: 0.81 and </a:t>
            </a:r>
            <a:r>
              <a:rPr lang="en-GB" sz="1000" b="1" i="1" dirty="0"/>
              <a:t>F1-Score</a:t>
            </a:r>
            <a:r>
              <a:rPr lang="en-GB" sz="1000" b="1" dirty="0"/>
              <a:t> 0.82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endParaRPr lang="en-GB" sz="1000" dirty="0"/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endParaRPr lang="en-GB" sz="1000" dirty="0"/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648D2-2C2F-D4B7-A939-01723E5AA434}"/>
              </a:ext>
            </a:extLst>
          </p:cNvPr>
          <p:cNvSpPr txBox="1"/>
          <p:nvPr/>
        </p:nvSpPr>
        <p:spPr>
          <a:xfrm>
            <a:off x="4563199" y="618118"/>
            <a:ext cx="4803568" cy="526675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rgbClr val="0070C0"/>
                </a:solidFill>
              </a:rPr>
              <a:t>Variables &amp; Data Preparation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20 original variables -&gt; 9 dropped leaving 10 features and 1 target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50,662 original data items -&gt; 50,660 retained (see notes on outliers and balancing)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endParaRPr lang="en-GB" sz="1000" dirty="0"/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Dropped of note: ID (flat &amp; wide); Town (101 categories &amp; no significant contribution to modelling); Country (Towns all UK, despite 5 other countries recorded)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Columns dropped only after iteratively modelling and identifying their contribution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Unbalanced &amp; outliers: </a:t>
            </a:r>
            <a:r>
              <a:rPr lang="en-GB" sz="1000" dirty="0" err="1"/>
              <a:t>CurrentBalance</a:t>
            </a:r>
            <a:r>
              <a:rPr lang="en-GB" sz="1000" dirty="0"/>
              <a:t>, </a:t>
            </a:r>
            <a:r>
              <a:rPr lang="en-GB" sz="1000" dirty="0" err="1"/>
              <a:t>ThisCampaign</a:t>
            </a:r>
            <a:r>
              <a:rPr lang="en-GB" sz="1000" dirty="0"/>
              <a:t> 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Unbalanced target: </a:t>
            </a:r>
            <a:r>
              <a:rPr lang="en-GB" sz="1000" dirty="0" err="1"/>
              <a:t>NewContractThisCampaign</a:t>
            </a:r>
            <a:endParaRPr lang="en-GB" sz="1000" dirty="0"/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Minor cleaning:  </a:t>
            </a:r>
            <a:r>
              <a:rPr lang="en-GB" sz="1000" dirty="0" err="1"/>
              <a:t>HasTVPackage</a:t>
            </a:r>
            <a:r>
              <a:rPr lang="en-GB" sz="1000" dirty="0"/>
              <a:t>, </a:t>
            </a:r>
            <a:r>
              <a:rPr lang="en-GB" sz="1000" dirty="0" err="1"/>
              <a:t>LastContact</a:t>
            </a:r>
            <a:r>
              <a:rPr lang="en-GB" sz="1000" dirty="0"/>
              <a:t> (2 occurrences of ‘cell’ -&gt; ‘cellular’)</a:t>
            </a: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8C717-AB61-4AA5-0065-CF8334987466}"/>
              </a:ext>
            </a:extLst>
          </p:cNvPr>
          <p:cNvSpPr txBox="1"/>
          <p:nvPr/>
        </p:nvSpPr>
        <p:spPr>
          <a:xfrm>
            <a:off x="523942" y="5962951"/>
            <a:ext cx="8848120" cy="256326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GB" sz="2000" b="1" dirty="0">
                <a:solidFill>
                  <a:srgbClr val="0070C0"/>
                </a:solidFill>
              </a:rPr>
              <a:t>Model Training and Hyper Parameters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Pipelines created for each model type with a grid of several types of hyper parameters, each with several values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A scoring metric of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en-US" sz="1000" dirty="0"/>
              <a:t> seemed to best fit with the business objectives, but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F1-Score</a:t>
            </a:r>
            <a:r>
              <a:rPr lang="en-US" sz="1000" dirty="0"/>
              <a:t> and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ROC-AUC</a:t>
            </a:r>
            <a:r>
              <a:rPr lang="en-US" sz="1000" i="1" dirty="0"/>
              <a:t> </a:t>
            </a:r>
            <a:r>
              <a:rPr lang="en-US" sz="1000" dirty="0"/>
              <a:t>were also used for comparisons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Multiple model training &amp; evaluation iterations were then completed. Each using cross-fold validation,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sz="1000" dirty="0"/>
              <a:t>, CV=5:</a:t>
            </a:r>
          </a:p>
          <a:p>
            <a:pPr marL="634950" lvl="1" indent="-177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) hyper parameter types &amp; values changed; 2) fitted against train data 3) cross-validation completed; 3) inspected top 10 ranked by the scoring metric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The best combinations of hyperparameter types and their values were identified,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best_estimator_</a:t>
            </a:r>
            <a:r>
              <a:rPr lang="en-US" sz="1000" dirty="0" err="1"/>
              <a:t>saved</a:t>
            </a:r>
            <a:r>
              <a:rPr lang="en-US" sz="1000" dirty="0"/>
              <a:t> and used to evaluate across the 3 models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E95B7C-B010-6D30-1BB3-D0BB18170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69978"/>
              </p:ext>
            </p:extLst>
          </p:nvPr>
        </p:nvGraphicFramePr>
        <p:xfrm>
          <a:off x="658762" y="7263252"/>
          <a:ext cx="8552178" cy="1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822">
                  <a:extLst>
                    <a:ext uri="{9D8B030D-6E8A-4147-A177-3AD203B41FA5}">
                      <a16:colId xmlns:a16="http://schemas.microsoft.com/office/drawing/2014/main" val="1907166431"/>
                    </a:ext>
                  </a:extLst>
                </a:gridCol>
                <a:gridCol w="4863320">
                  <a:extLst>
                    <a:ext uri="{9D8B030D-6E8A-4147-A177-3AD203B41FA5}">
                      <a16:colId xmlns:a16="http://schemas.microsoft.com/office/drawing/2014/main" val="3484362391"/>
                    </a:ext>
                  </a:extLst>
                </a:gridCol>
                <a:gridCol w="1978036">
                  <a:extLst>
                    <a:ext uri="{9D8B030D-6E8A-4147-A177-3AD203B41FA5}">
                      <a16:colId xmlns:a16="http://schemas.microsoft.com/office/drawing/2014/main" val="326053815"/>
                    </a:ext>
                  </a:extLst>
                </a:gridCol>
              </a:tblGrid>
              <a:tr h="428400">
                <a:tc>
                  <a:txBody>
                    <a:bodyPr/>
                    <a:lstStyle/>
                    <a:p>
                      <a:pPr marL="0" algn="ctr" defTabSz="1706910" rtl="0" eaLnBrk="1" latinLnBrk="0" hangingPunct="1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706910" rtl="0" eaLnBrk="1" latinLnBrk="0" hangingPunct="1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Hyper Parameters (Best Combinations)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706910" rtl="0" eaLnBrk="1" latinLnBrk="0" hangingPunct="1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Validation Metric</a:t>
                      </a:r>
                    </a:p>
                    <a:p>
                      <a:pPr marL="0" algn="ctr" defTabSz="1706910" rtl="0" eaLnBrk="1" latinLnBrk="0" hangingPunct="1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(Best Score + Elapsed Secs)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6631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000" dirty="0"/>
                        <a:t>Logistic Regression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Solver: saga, Penalty: l2, C: 5, </a:t>
                      </a:r>
                      <a:r>
                        <a:rPr lang="en-GB" sz="1000" dirty="0" err="1"/>
                        <a:t>ClassWeight</a:t>
                      </a:r>
                      <a:r>
                        <a:rPr lang="en-GB" sz="1000" dirty="0"/>
                        <a:t>: balanced, </a:t>
                      </a:r>
                      <a:r>
                        <a:rPr lang="en-GB" sz="1000" dirty="0" err="1"/>
                        <a:t>MaxIter</a:t>
                      </a:r>
                      <a:r>
                        <a:rPr lang="en-GB" sz="1000" dirty="0"/>
                        <a:t>: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Precision (0.35,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25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Random Forest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Criterion: entropy, </a:t>
                      </a:r>
                      <a:r>
                        <a:rPr lang="en-GB" sz="1000" dirty="0" err="1"/>
                        <a:t>nEstimators</a:t>
                      </a:r>
                      <a:r>
                        <a:rPr lang="en-GB" sz="1000" dirty="0"/>
                        <a:t>: 100, </a:t>
                      </a:r>
                      <a:r>
                        <a:rPr lang="en-GB" sz="1000" dirty="0" err="1"/>
                        <a:t>MaxDepth</a:t>
                      </a:r>
                      <a:r>
                        <a:rPr lang="en-GB" sz="1000" dirty="0"/>
                        <a:t>: 50, </a:t>
                      </a:r>
                      <a:r>
                        <a:rPr lang="en-GB" sz="1000" dirty="0" err="1"/>
                        <a:t>ClassWeight</a:t>
                      </a:r>
                      <a:r>
                        <a:rPr lang="en-GB" sz="1000" dirty="0"/>
                        <a:t>: balanced,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highlight>
                            <a:srgbClr val="00FF00"/>
                          </a:highlight>
                        </a:rPr>
                        <a:t>Precision (0.81, 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3071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MLPClassifier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HiddenLayerSizes</a:t>
                      </a:r>
                      <a:r>
                        <a:rPr lang="en-GB" sz="1000" dirty="0"/>
                        <a:t>: (25,5), Activation: tanh, alpha: 0.1, </a:t>
                      </a:r>
                      <a:r>
                        <a:rPr lang="en-GB" sz="1000" dirty="0" err="1"/>
                        <a:t>MaxIter</a:t>
                      </a:r>
                      <a:r>
                        <a:rPr lang="en-GB" sz="1000" dirty="0"/>
                        <a:t>: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Precision (0.36, 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390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3F18AD2-7D7C-86A1-617F-5ED4C88C525F}"/>
              </a:ext>
            </a:extLst>
          </p:cNvPr>
          <p:cNvSpPr txBox="1"/>
          <p:nvPr/>
        </p:nvSpPr>
        <p:spPr>
          <a:xfrm>
            <a:off x="422736" y="133237"/>
            <a:ext cx="888518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dirty="0">
                <a:solidFill>
                  <a:srgbClr val="0070C0"/>
                </a:solidFill>
              </a:rPr>
              <a:t>ITNPBD6: Wallace Communications - Student ID: 2710017</a:t>
            </a:r>
            <a:endParaRPr lang="en-GB" sz="2800" b="1" dirty="0">
              <a:solidFill>
                <a:srgbClr val="0070C0"/>
              </a:solidFill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4D093B8-47C2-E43F-6BF0-1D763DE45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75969"/>
              </p:ext>
            </p:extLst>
          </p:nvPr>
        </p:nvGraphicFramePr>
        <p:xfrm>
          <a:off x="4632464" y="2450149"/>
          <a:ext cx="4645714" cy="144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410">
                  <a:extLst>
                    <a:ext uri="{9D8B030D-6E8A-4147-A177-3AD203B41FA5}">
                      <a16:colId xmlns:a16="http://schemas.microsoft.com/office/drawing/2014/main" val="1922141735"/>
                    </a:ext>
                  </a:extLst>
                </a:gridCol>
                <a:gridCol w="1570304">
                  <a:extLst>
                    <a:ext uri="{9D8B030D-6E8A-4147-A177-3AD203B41FA5}">
                      <a16:colId xmlns:a16="http://schemas.microsoft.com/office/drawing/2014/main" val="29560659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Type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0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000" dirty="0"/>
                        <a:t>Age, </a:t>
                      </a:r>
                      <a:r>
                        <a:rPr lang="en-US" sz="1000" dirty="0" err="1"/>
                        <a:t>ThisCampaign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Numeric - Discrete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1993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000" dirty="0" err="1"/>
                        <a:t>CurrentBalance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Numeric - 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3754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000" dirty="0"/>
                        <a:t>Job, Married, Education, Housing, </a:t>
                      </a:r>
                      <a:r>
                        <a:rPr lang="en-US" sz="1000" dirty="0" err="1"/>
                        <a:t>HasTVPackage</a:t>
                      </a:r>
                      <a:r>
                        <a:rPr lang="en-US" sz="1000" dirty="0"/>
                        <a:t>, </a:t>
                      </a:r>
                    </a:p>
                    <a:p>
                      <a:r>
                        <a:rPr lang="en-US" sz="1000" dirty="0" err="1"/>
                        <a:t>LastContact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OutcomePreviousCampaign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Categorical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242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NewContractThisCampaign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Target - 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938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206284C-0E38-E129-A921-7FCAD4177EEC}"/>
              </a:ext>
            </a:extLst>
          </p:cNvPr>
          <p:cNvSpPr txBox="1"/>
          <p:nvPr/>
        </p:nvSpPr>
        <p:spPr>
          <a:xfrm>
            <a:off x="518820" y="618118"/>
            <a:ext cx="3920422" cy="526675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GB" sz="2000" b="1" dirty="0">
                <a:solidFill>
                  <a:srgbClr val="0070C0"/>
                </a:solidFill>
              </a:rPr>
              <a:t>Project Methodology – CRISP</a:t>
            </a:r>
            <a:r>
              <a:rPr lang="en-GB" sz="1600" b="1" dirty="0">
                <a:solidFill>
                  <a:srgbClr val="0070C0"/>
                </a:solidFill>
              </a:rPr>
              <a:t> [1]</a:t>
            </a:r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Business Understanding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From briefing paper: need to identify customers likely to take a mobile contract. A binary classification exercise with Y/N target</a:t>
            </a:r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High call costs, suggest need to accurately identify customers but avoid ‘False Positives’</a:t>
            </a:r>
            <a:endParaRPr lang="en-GB" sz="800" dirty="0"/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Data Understanding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Tools: </a:t>
            </a:r>
            <a:r>
              <a:rPr lang="en-GB" sz="1000" dirty="0" err="1"/>
              <a:t>VSCode</a:t>
            </a:r>
            <a:r>
              <a:rPr lang="en-GB" sz="1000" dirty="0"/>
              <a:t>, </a:t>
            </a:r>
            <a:r>
              <a:rPr lang="en-GB" sz="1000" dirty="0" err="1"/>
              <a:t>Jupyter</a:t>
            </a:r>
            <a:r>
              <a:rPr lang="en-GB" sz="1000" dirty="0"/>
              <a:t> Notebook, Python, Pandas, Scikit-learn </a:t>
            </a:r>
            <a:r>
              <a:rPr lang="en-GB" sz="800" dirty="0"/>
              <a:t>[4]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Loaded the CSV file. Data exploration &amp; visualisation</a:t>
            </a:r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Identify data issues, </a:t>
            </a:r>
            <a:r>
              <a:rPr lang="en-GB" sz="1000" dirty="0" err="1"/>
              <a:t>eg</a:t>
            </a:r>
            <a:r>
              <a:rPr lang="en-GB" sz="1000" dirty="0"/>
              <a:t>: missing, duplicates, outliers, unbalanced</a:t>
            </a:r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Data Preparation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Refined over several iterations of Prep and Modelling (see variables)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Data split 80:20 using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GB" sz="900" i="1" dirty="0"/>
              <a:t> </a:t>
            </a:r>
            <a:r>
              <a:rPr lang="en-GB" sz="1000" dirty="0"/>
              <a:t>to: X_train, </a:t>
            </a:r>
            <a:r>
              <a:rPr lang="en-GB" sz="1000" dirty="0" err="1"/>
              <a:t>X_test</a:t>
            </a:r>
            <a:r>
              <a:rPr lang="en-GB" sz="1000" dirty="0"/>
              <a:t>, </a:t>
            </a:r>
            <a:r>
              <a:rPr lang="en-GB" sz="1000" dirty="0" err="1"/>
              <a:t>y_train</a:t>
            </a:r>
            <a:r>
              <a:rPr lang="en-GB" sz="1000" dirty="0"/>
              <a:t>, </a:t>
            </a:r>
            <a:r>
              <a:rPr lang="en-GB" sz="1000" dirty="0" err="1"/>
              <a:t>y_test</a:t>
            </a:r>
            <a:r>
              <a:rPr lang="en-GB" sz="1000" dirty="0"/>
              <a:t> (cross-fold validation to  be used on train)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Repeatable data transformation using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Pipeline</a:t>
            </a:r>
            <a:r>
              <a:rPr lang="en-GB" sz="1000" dirty="0"/>
              <a:t> &amp;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en-GB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/>
              <a:t>fitted to train data then applied to separate train and test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Categorical variables encoded using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Numerical variables scaled using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RobustScaler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Modelling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Selected 3 candidate model types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Model training and hyper parameter tuning (see below)</a:t>
            </a:r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The best trained model for each type saved for evaluation</a:t>
            </a:r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Transformations applied to the reserved test data </a:t>
            </a:r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Each model used to make and evaluate predictions (see below)</a:t>
            </a:r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The data transformation pipeline, selected model type and best hyperparameters were used to retrain the model on ALL data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This model was saved using Pickle for use on new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CDE9C-72DC-E883-E910-51206EB5A594}"/>
              </a:ext>
            </a:extLst>
          </p:cNvPr>
          <p:cNvSpPr txBox="1"/>
          <p:nvPr/>
        </p:nvSpPr>
        <p:spPr>
          <a:xfrm>
            <a:off x="518820" y="10292536"/>
            <a:ext cx="5680948" cy="158053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GB" sz="2000" b="1" dirty="0">
                <a:solidFill>
                  <a:srgbClr val="0070C0"/>
                </a:solidFill>
              </a:rPr>
              <a:t>Final Comments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Feature importance: 73% of the performance comes from just 4 features: </a:t>
            </a:r>
            <a:r>
              <a:rPr lang="en-GB" sz="1000" dirty="0" err="1"/>
              <a:t>CurrentBalance</a:t>
            </a:r>
            <a:r>
              <a:rPr lang="en-GB" sz="1000" dirty="0"/>
              <a:t>, Age, </a:t>
            </a:r>
            <a:r>
              <a:rPr lang="en-GB" sz="1000" dirty="0" err="1"/>
              <a:t>ThisCampaign</a:t>
            </a:r>
            <a:r>
              <a:rPr lang="en-GB" sz="1000" dirty="0"/>
              <a:t> (all numeric) plus </a:t>
            </a:r>
            <a:r>
              <a:rPr lang="en-GB" sz="1000" dirty="0" err="1"/>
              <a:t>OutcomePreviousCampaign</a:t>
            </a:r>
            <a:r>
              <a:rPr lang="en-GB" sz="1000" dirty="0"/>
              <a:t>. 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Unbalanced &amp; Outliers: For several features plus the target. Early iterations attempted to address these (</a:t>
            </a:r>
            <a:r>
              <a:rPr lang="en-GB" sz="1000" dirty="0" err="1"/>
              <a:t>eg</a:t>
            </a:r>
            <a:r>
              <a:rPr lang="en-GB" sz="1000" dirty="0"/>
              <a:t> using  SMOTE</a:t>
            </a:r>
            <a:r>
              <a:rPr lang="en-GB" sz="800" dirty="0"/>
              <a:t> [2] </a:t>
            </a:r>
            <a:r>
              <a:rPr lang="en-GB" sz="1000" dirty="0"/>
              <a:t>and repeatable outlier removal &gt; </a:t>
            </a:r>
            <a:r>
              <a:rPr lang="en-GB" sz="1000" dirty="0" err="1"/>
              <a:t>STDev</a:t>
            </a:r>
            <a:r>
              <a:rPr lang="en-GB" sz="1000" dirty="0"/>
              <a:t>*5). But, this surprisingly did not improve model performance so not utilised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However, the use of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RobustScaler</a:t>
            </a:r>
            <a:r>
              <a:rPr lang="en-GB" sz="1000" dirty="0"/>
              <a:t> and a balanced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ClassWeight</a:t>
            </a:r>
            <a:r>
              <a:rPr lang="en-GB" sz="1000" dirty="0"/>
              <a:t> had a better impact whilst also avoiding </a:t>
            </a:r>
            <a:r>
              <a:rPr lang="en-GB" sz="1000"/>
              <a:t>the loss </a:t>
            </a:r>
            <a:r>
              <a:rPr lang="en-GB" sz="1000" dirty="0"/>
              <a:t>of data points</a:t>
            </a:r>
            <a:endParaRPr lang="en-GB" sz="1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endParaRPr lang="en-GB" sz="1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E5F9D-2CFB-6A0D-41ED-F362EF7397A3}"/>
              </a:ext>
            </a:extLst>
          </p:cNvPr>
          <p:cNvSpPr txBox="1"/>
          <p:nvPr/>
        </p:nvSpPr>
        <p:spPr>
          <a:xfrm>
            <a:off x="576396" y="12139808"/>
            <a:ext cx="406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effectLst/>
              </a:rPr>
              <a:t>[1] P. Chapman </a:t>
            </a:r>
            <a:r>
              <a:rPr lang="en-GB" sz="800" i="1" dirty="0">
                <a:effectLst/>
              </a:rPr>
              <a:t>et al.</a:t>
            </a:r>
            <a:r>
              <a:rPr lang="en-GB" sz="800" dirty="0">
                <a:effectLst/>
              </a:rPr>
              <a:t>, ‘CRISP-DM 1.0’, 1999.</a:t>
            </a:r>
          </a:p>
          <a:p>
            <a:r>
              <a:rPr lang="en-GB" sz="800" dirty="0">
                <a:effectLst/>
              </a:rPr>
              <a:t>[2] N. V. Chawla, K. W. Bowyer, L. O. Hall, and W. P. </a:t>
            </a:r>
            <a:r>
              <a:rPr lang="en-GB" sz="800" dirty="0" err="1">
                <a:effectLst/>
              </a:rPr>
              <a:t>Kegelmeyer</a:t>
            </a:r>
            <a:r>
              <a:rPr lang="en-GB" sz="800" dirty="0">
                <a:effectLst/>
              </a:rPr>
              <a:t>, ‘SMOTE: synthetic minority over-sampling technique’, </a:t>
            </a:r>
            <a:r>
              <a:rPr lang="en-GB" sz="800" i="1" dirty="0">
                <a:effectLst/>
              </a:rPr>
              <a:t>Journal of artificial intelligence research</a:t>
            </a:r>
            <a:r>
              <a:rPr lang="en-GB" sz="800" dirty="0">
                <a:effectLst/>
              </a:rPr>
              <a:t>, vol. 16, pp. 321–357, 2002.</a:t>
            </a:r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92B54-9F6E-55AF-01D3-D9750CE2BC72}"/>
              </a:ext>
            </a:extLst>
          </p:cNvPr>
          <p:cNvSpPr txBox="1"/>
          <p:nvPr/>
        </p:nvSpPr>
        <p:spPr>
          <a:xfrm>
            <a:off x="4699702" y="12139808"/>
            <a:ext cx="4511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u="none" strike="noStrike" dirty="0">
                <a:effectLst/>
              </a:rPr>
              <a:t>[3] </a:t>
            </a:r>
            <a:r>
              <a:rPr lang="en-GB" sz="800" dirty="0">
                <a:effectLst/>
              </a:rPr>
              <a:t>A. </a:t>
            </a:r>
            <a:r>
              <a:rPr lang="en-GB" sz="800" dirty="0" err="1">
                <a:effectLst/>
              </a:rPr>
              <a:t>Géron</a:t>
            </a:r>
            <a:r>
              <a:rPr lang="en-GB" sz="800" dirty="0">
                <a:effectLst/>
              </a:rPr>
              <a:t>, </a:t>
            </a:r>
            <a:r>
              <a:rPr lang="en-GB" sz="800" i="1" dirty="0">
                <a:effectLst/>
              </a:rPr>
              <a:t>Hands-on machine learning with Scikit-Learn, </a:t>
            </a:r>
            <a:r>
              <a:rPr lang="en-GB" sz="800" i="1" dirty="0" err="1">
                <a:effectLst/>
              </a:rPr>
              <a:t>Keras</a:t>
            </a:r>
            <a:r>
              <a:rPr lang="en-GB" sz="800" i="1" dirty="0">
                <a:effectLst/>
              </a:rPr>
              <a:t>, and TensorFlow</a:t>
            </a:r>
            <a:r>
              <a:rPr lang="en-GB" sz="800" dirty="0">
                <a:effectLst/>
              </a:rPr>
              <a:t>, 3rd Edition. O’Reilly Media, Inc., 2022.</a:t>
            </a:r>
          </a:p>
          <a:p>
            <a:r>
              <a:rPr lang="en-GB" sz="800" dirty="0"/>
              <a:t>[4] </a:t>
            </a:r>
            <a:r>
              <a:rPr lang="en-GB" sz="800" dirty="0">
                <a:effectLst/>
              </a:rPr>
              <a:t>F. Pedregosa </a:t>
            </a:r>
            <a:r>
              <a:rPr lang="en-GB" sz="800" i="1" dirty="0">
                <a:effectLst/>
              </a:rPr>
              <a:t>et al.</a:t>
            </a:r>
            <a:r>
              <a:rPr lang="en-GB" sz="800" dirty="0">
                <a:effectLst/>
              </a:rPr>
              <a:t>, ‘Scikit-learn: Machine Learning in Python’, </a:t>
            </a:r>
            <a:r>
              <a:rPr lang="en-GB" sz="800" i="1" dirty="0">
                <a:effectLst/>
              </a:rPr>
              <a:t>Journal of Machine Learning Research</a:t>
            </a:r>
            <a:r>
              <a:rPr lang="en-GB" sz="800" dirty="0">
                <a:effectLst/>
              </a:rPr>
              <a:t>, vol. 12, no. 85, pp. 2825–2830, 2011.</a:t>
            </a:r>
          </a:p>
        </p:txBody>
      </p:sp>
    </p:spTree>
    <p:extLst>
      <p:ext uri="{BB962C8B-B14F-4D97-AF65-F5344CB8AC3E}">
        <p14:creationId xmlns:p14="http://schemas.microsoft.com/office/powerpoint/2010/main" val="1698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DA950B468274CB53651377B661D5E" ma:contentTypeVersion="4" ma:contentTypeDescription="Create a new document." ma:contentTypeScope="" ma:versionID="27a16cd52dc681f2d631c60625793089">
  <xsd:schema xmlns:xsd="http://www.w3.org/2001/XMLSchema" xmlns:xs="http://www.w3.org/2001/XMLSchema" xmlns:p="http://schemas.microsoft.com/office/2006/metadata/properties" xmlns:ns2="4ce3de0b-3eea-4cb9-8254-1efe69defd32" targetNamespace="http://schemas.microsoft.com/office/2006/metadata/properties" ma:root="true" ma:fieldsID="aa5d8f5ea0382bb42d66b4ec4f495684" ns2:_="">
    <xsd:import namespace="4ce3de0b-3eea-4cb9-8254-1efe69defd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3de0b-3eea-4cb9-8254-1efe69defd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49E239-D122-40A9-AB11-D677033190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661331-00C7-43C5-9A5A-50F586F60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e3de0b-3eea-4cb9-8254-1efe69defd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78572B-7D4E-4A33-82E0-6D91E9A8F67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6fa6db5-9f3a-4c93-9e38-61059ee07e95}" enabled="1" method="Standard" siteId="{4e8d09f7-cc79-4ccb-9149-a4238dd1742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965</Words>
  <Application>Microsoft Macintosh PowerPoint</Application>
  <PresentationFormat>A3 Paper (297x420 mm)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Arial,Sans-Serif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Swingler</dc:creator>
  <cp:lastModifiedBy>Stuart Gow</cp:lastModifiedBy>
  <cp:revision>167</cp:revision>
  <cp:lastPrinted>2025-04-02T07:21:32Z</cp:lastPrinted>
  <dcterms:created xsi:type="dcterms:W3CDTF">2022-12-31T18:26:39Z</dcterms:created>
  <dcterms:modified xsi:type="dcterms:W3CDTF">2025-04-02T08:08:51Z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0x0101000F1DA950B468274CB53651377B661D5E</vt:lpwstr>
  </property>
</Properties>
</file>