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 id="2147483763" r:id="rId3"/>
  </p:sldMasterIdLst>
  <p:notesMasterIdLst>
    <p:notesMasterId r:id="rId33"/>
  </p:notesMasterIdLst>
  <p:handoutMasterIdLst>
    <p:handoutMasterId r:id="rId34"/>
  </p:handoutMasterIdLst>
  <p:sldIdLst>
    <p:sldId id="401" r:id="rId4"/>
    <p:sldId id="480" r:id="rId5"/>
    <p:sldId id="469" r:id="rId6"/>
    <p:sldId id="449" r:id="rId7"/>
    <p:sldId id="477" r:id="rId8"/>
    <p:sldId id="478" r:id="rId9"/>
    <p:sldId id="467" r:id="rId10"/>
    <p:sldId id="462" r:id="rId11"/>
    <p:sldId id="463" r:id="rId12"/>
    <p:sldId id="464" r:id="rId13"/>
    <p:sldId id="472" r:id="rId14"/>
    <p:sldId id="476" r:id="rId15"/>
    <p:sldId id="461" r:id="rId16"/>
    <p:sldId id="471" r:id="rId17"/>
    <p:sldId id="454" r:id="rId18"/>
    <p:sldId id="465" r:id="rId19"/>
    <p:sldId id="466" r:id="rId20"/>
    <p:sldId id="481" r:id="rId21"/>
    <p:sldId id="468" r:id="rId22"/>
    <p:sldId id="416" r:id="rId23"/>
    <p:sldId id="450" r:id="rId24"/>
    <p:sldId id="482" r:id="rId25"/>
    <p:sldId id="483" r:id="rId26"/>
    <p:sldId id="470" r:id="rId27"/>
    <p:sldId id="475" r:id="rId28"/>
    <p:sldId id="474" r:id="rId29"/>
    <p:sldId id="473" r:id="rId30"/>
    <p:sldId id="349" r:id="rId31"/>
    <p:sldId id="479" r:id="rId32"/>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79F"/>
    <a:srgbClr val="FF7C80"/>
    <a:srgbClr val="F1F3AF"/>
    <a:srgbClr val="BAFA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94675" autoAdjust="0"/>
  </p:normalViewPr>
  <p:slideViewPr>
    <p:cSldViewPr>
      <p:cViewPr varScale="1">
        <p:scale>
          <a:sx n="78" d="100"/>
          <a:sy n="78" d="100"/>
        </p:scale>
        <p:origin x="1541" y="62"/>
      </p:cViewPr>
      <p:guideLst>
        <p:guide orient="horz" pos="2160"/>
        <p:guide pos="2880"/>
      </p:guideLst>
    </p:cSldViewPr>
  </p:slideViewPr>
  <p:outlineViewPr>
    <p:cViewPr>
      <p:scale>
        <a:sx n="33" d="100"/>
        <a:sy n="33" d="100"/>
      </p:scale>
      <p:origin x="0" y="2838"/>
    </p:cViewPr>
  </p:outlineViewPr>
  <p:notesTextViewPr>
    <p:cViewPr>
      <p:scale>
        <a:sx n="1" d="1"/>
        <a:sy n="1" d="1"/>
      </p:scale>
      <p:origin x="0" y="0"/>
    </p:cViewPr>
  </p:notesTextViewPr>
  <p:sorterViewPr>
    <p:cViewPr>
      <p:scale>
        <a:sx n="100" d="100"/>
        <a:sy n="100" d="100"/>
      </p:scale>
      <p:origin x="0" y="-34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Murray" userId="20e03bc5052af42b" providerId="LiveId" clId="{F4E91983-D4B6-49FE-BB4E-1CA6FFE67C53}"/>
    <pc:docChg chg="modSld">
      <pc:chgData name="Stuart Murray" userId="20e03bc5052af42b" providerId="LiveId" clId="{F4E91983-D4B6-49FE-BB4E-1CA6FFE67C53}" dt="2023-04-12T12:39:34.076" v="12" actId="20577"/>
      <pc:docMkLst>
        <pc:docMk/>
      </pc:docMkLst>
      <pc:sldChg chg="modSp mod">
        <pc:chgData name="Stuart Murray" userId="20e03bc5052af42b" providerId="LiveId" clId="{F4E91983-D4B6-49FE-BB4E-1CA6FFE67C53}" dt="2023-04-12T12:39:34.076" v="12" actId="20577"/>
        <pc:sldMkLst>
          <pc:docMk/>
          <pc:sldMk cId="2684962202" sldId="401"/>
        </pc:sldMkLst>
        <pc:spChg chg="mod">
          <ac:chgData name="Stuart Murray" userId="20e03bc5052af42b" providerId="LiveId" clId="{F4E91983-D4B6-49FE-BB4E-1CA6FFE67C53}" dt="2023-04-12T12:39:34.076" v="12" actId="20577"/>
          <ac:spMkLst>
            <pc:docMk/>
            <pc:sldMk cId="2684962202" sldId="401"/>
            <ac:spMk id="27"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AF-4BD5-BB4E-130E0F04F6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AF-4BD5-BB4E-130E0F04F6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AF-4BD5-BB4E-130E0F04F6E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7AF-4BD5-BB4E-130E0F04F6E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7AF-4BD5-BB4E-130E0F04F6E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7AF-4BD5-BB4E-130E0F04F6E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7AF-4BD5-BB4E-130E0F04F6E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7AF-4BD5-BB4E-130E0F04F6E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7AF-4BD5-BB4E-130E0F04F6E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7AF-4BD5-BB4E-130E0F04F6E8}"/>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87AF-4BD5-BB4E-130E0F04F6E8}"/>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87AF-4BD5-BB4E-130E0F04F6E8}"/>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87AF-4BD5-BB4E-130E0F04F6E8}"/>
              </c:ext>
            </c:extLst>
          </c:dPt>
          <c:dLbls>
            <c:spPr>
              <a:solidFill>
                <a:prstClr val="white"/>
              </a:solidFill>
              <a:ln>
                <a:solidFill>
                  <a:srgbClr val="424242">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Sheet1!$A$2:$A$10</c:f>
              <c:strCache>
                <c:ptCount val="5"/>
                <c:pt idx="0">
                  <c:v>Talyst</c:v>
                </c:pt>
                <c:pt idx="1">
                  <c:v>Macro</c:v>
                </c:pt>
                <c:pt idx="2">
                  <c:v>Sentry</c:v>
                </c:pt>
                <c:pt idx="3">
                  <c:v>Other
(PSG, ABC, CSC, etc.)</c:v>
                </c:pt>
                <c:pt idx="4">
                  <c:v>In-House</c:v>
                </c:pt>
              </c:strCache>
            </c:strRef>
          </c:cat>
          <c:val>
            <c:numRef>
              <c:f>Sheet1!$B$2:$B$10</c:f>
              <c:numCache>
                <c:formatCode>0%</c:formatCode>
                <c:ptCount val="9"/>
                <c:pt idx="0">
                  <c:v>0.25</c:v>
                </c:pt>
                <c:pt idx="1">
                  <c:v>0.25</c:v>
                </c:pt>
                <c:pt idx="2">
                  <c:v>0.12</c:v>
                </c:pt>
                <c:pt idx="3">
                  <c:v>0.2</c:v>
                </c:pt>
                <c:pt idx="4">
                  <c:v>0.18</c:v>
                </c:pt>
              </c:numCache>
            </c:numRef>
          </c:val>
          <c:extLst>
            <c:ext xmlns:c16="http://schemas.microsoft.com/office/drawing/2014/chart" uri="{C3380CC4-5D6E-409C-BE32-E72D297353CC}">
              <c16:uniqueId val="{0000001A-87AF-4BD5-BB4E-130E0F04F6E8}"/>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92D050"/>
              </a:solidFill>
              <a:ln w="19050">
                <a:solidFill>
                  <a:schemeClr val="lt1"/>
                </a:solidFill>
              </a:ln>
              <a:effectLst/>
            </c:spPr>
            <c:extLst>
              <c:ext xmlns:c16="http://schemas.microsoft.com/office/drawing/2014/chart" uri="{C3380CC4-5D6E-409C-BE32-E72D297353CC}">
                <c16:uniqueId val="{00000001-8C56-4DA5-88FA-70594681D8F2}"/>
              </c:ext>
            </c:extLst>
          </c:dPt>
          <c:dPt>
            <c:idx val="1"/>
            <c:bubble3D val="0"/>
            <c:spPr>
              <a:solidFill>
                <a:srgbClr val="BB279F"/>
              </a:solidFill>
              <a:ln w="19050">
                <a:solidFill>
                  <a:schemeClr val="lt1"/>
                </a:solidFill>
              </a:ln>
              <a:effectLst/>
            </c:spPr>
            <c:extLst>
              <c:ext xmlns:c16="http://schemas.microsoft.com/office/drawing/2014/chart" uri="{C3380CC4-5D6E-409C-BE32-E72D297353CC}">
                <c16:uniqueId val="{00000003-8C56-4DA5-88FA-70594681D8F2}"/>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8C56-4DA5-88FA-70594681D8F2}"/>
              </c:ext>
            </c:extLst>
          </c:dPt>
          <c:dPt>
            <c:idx val="3"/>
            <c:bubble3D val="0"/>
            <c:spPr>
              <a:solidFill>
                <a:srgbClr val="00B0F0"/>
              </a:solidFill>
              <a:ln w="19050">
                <a:solidFill>
                  <a:schemeClr val="lt1"/>
                </a:solidFill>
              </a:ln>
              <a:effectLst/>
            </c:spPr>
            <c:extLst>
              <c:ext xmlns:c16="http://schemas.microsoft.com/office/drawing/2014/chart" uri="{C3380CC4-5D6E-409C-BE32-E72D297353CC}">
                <c16:uniqueId val="{00000007-8C56-4DA5-88FA-70594681D8F2}"/>
              </c:ext>
            </c:extLst>
          </c:dPt>
          <c:dPt>
            <c:idx val="4"/>
            <c:bubble3D val="0"/>
            <c:spPr>
              <a:solidFill>
                <a:srgbClr val="FFFF00"/>
              </a:solidFill>
              <a:ln w="19050">
                <a:solidFill>
                  <a:schemeClr val="lt1"/>
                </a:solidFill>
              </a:ln>
              <a:effectLst/>
            </c:spPr>
            <c:extLst>
              <c:ext xmlns:c16="http://schemas.microsoft.com/office/drawing/2014/chart" uri="{C3380CC4-5D6E-409C-BE32-E72D297353CC}">
                <c16:uniqueId val="{00000009-8C56-4DA5-88FA-70594681D8F2}"/>
              </c:ext>
            </c:extLst>
          </c:dPt>
          <c:dPt>
            <c:idx val="5"/>
            <c:bubble3D val="0"/>
            <c:spPr>
              <a:solidFill>
                <a:srgbClr val="7030A0"/>
              </a:solidFill>
              <a:ln w="19050">
                <a:solidFill>
                  <a:schemeClr val="lt1"/>
                </a:solidFill>
              </a:ln>
              <a:effectLst/>
            </c:spPr>
            <c:extLst>
              <c:ext xmlns:c16="http://schemas.microsoft.com/office/drawing/2014/chart" uri="{C3380CC4-5D6E-409C-BE32-E72D297353CC}">
                <c16:uniqueId val="{0000000B-8C56-4DA5-88FA-70594681D8F2}"/>
              </c:ext>
            </c:extLst>
          </c:dPt>
          <c:dPt>
            <c:idx val="6"/>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D-8C56-4DA5-88FA-70594681D8F2}"/>
              </c:ext>
            </c:extLst>
          </c:dPt>
          <c:dPt>
            <c:idx val="7"/>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F-8C56-4DA5-88FA-70594681D8F2}"/>
              </c:ext>
            </c:extLst>
          </c:dPt>
          <c:dPt>
            <c:idx val="8"/>
            <c:bubble3D val="0"/>
            <c:spPr>
              <a:solidFill>
                <a:srgbClr val="002060"/>
              </a:solidFill>
              <a:ln w="19050">
                <a:solidFill>
                  <a:schemeClr val="lt1"/>
                </a:solidFill>
              </a:ln>
              <a:effectLst/>
            </c:spPr>
            <c:extLst>
              <c:ext xmlns:c16="http://schemas.microsoft.com/office/drawing/2014/chart" uri="{C3380CC4-5D6E-409C-BE32-E72D297353CC}">
                <c16:uniqueId val="{00000011-8C56-4DA5-88FA-70594681D8F2}"/>
              </c:ext>
            </c:extLst>
          </c:dPt>
          <c:dPt>
            <c:idx val="9"/>
            <c:bubble3D val="0"/>
            <c:spPr>
              <a:solidFill>
                <a:srgbClr val="00B0F0"/>
              </a:solidFill>
              <a:ln w="19050">
                <a:solidFill>
                  <a:schemeClr val="lt1"/>
                </a:solidFill>
              </a:ln>
              <a:effectLst/>
            </c:spPr>
            <c:extLst>
              <c:ext xmlns:c16="http://schemas.microsoft.com/office/drawing/2014/chart" uri="{C3380CC4-5D6E-409C-BE32-E72D297353CC}">
                <c16:uniqueId val="{00000013-8C56-4DA5-88FA-70594681D8F2}"/>
              </c:ext>
            </c:extLst>
          </c:dPt>
          <c:dPt>
            <c:idx val="10"/>
            <c:bubble3D val="0"/>
            <c:spPr>
              <a:solidFill>
                <a:srgbClr val="FFFF00"/>
              </a:solidFill>
              <a:ln w="19050">
                <a:solidFill>
                  <a:schemeClr val="lt1"/>
                </a:solidFill>
              </a:ln>
              <a:effectLst/>
            </c:spPr>
            <c:extLst>
              <c:ext xmlns:c16="http://schemas.microsoft.com/office/drawing/2014/chart" uri="{C3380CC4-5D6E-409C-BE32-E72D297353CC}">
                <c16:uniqueId val="{00000015-8C56-4DA5-88FA-70594681D8F2}"/>
              </c:ext>
            </c:extLst>
          </c:dPt>
          <c:dPt>
            <c:idx val="11"/>
            <c:bubble3D val="0"/>
            <c:spPr>
              <a:solidFill>
                <a:srgbClr val="92D050"/>
              </a:solidFill>
              <a:ln w="19050">
                <a:solidFill>
                  <a:schemeClr val="lt1"/>
                </a:solidFill>
              </a:ln>
              <a:effectLst/>
            </c:spPr>
            <c:extLst>
              <c:ext xmlns:c16="http://schemas.microsoft.com/office/drawing/2014/chart" uri="{C3380CC4-5D6E-409C-BE32-E72D297353CC}">
                <c16:uniqueId val="{00000017-8C56-4DA5-88FA-70594681D8F2}"/>
              </c:ext>
            </c:extLst>
          </c:dPt>
          <c:dPt>
            <c:idx val="12"/>
            <c:bubble3D val="0"/>
            <c:spPr>
              <a:solidFill>
                <a:srgbClr val="BAFACB"/>
              </a:solidFill>
              <a:ln w="19050">
                <a:solidFill>
                  <a:schemeClr val="lt1"/>
                </a:solidFill>
              </a:ln>
              <a:effectLst/>
            </c:spPr>
            <c:extLst>
              <c:ext xmlns:c16="http://schemas.microsoft.com/office/drawing/2014/chart" uri="{C3380CC4-5D6E-409C-BE32-E72D297353CC}">
                <c16:uniqueId val="{00000019-8C56-4DA5-88FA-70594681D8F2}"/>
              </c:ext>
            </c:extLst>
          </c:dPt>
          <c:dLbls>
            <c:spPr>
              <a:solidFill>
                <a:prstClr val="white"/>
              </a:solidFill>
              <a:ln>
                <a:solidFill>
                  <a:srgbClr val="424242">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Sheet1!$A$2:$A$10</c:f>
              <c:strCache>
                <c:ptCount val="9"/>
                <c:pt idx="0">
                  <c:v>Consolidated Health Centers</c:v>
                </c:pt>
                <c:pt idx="1">
                  <c:v>Critical Access</c:v>
                </c:pt>
                <c:pt idx="2">
                  <c:v>Sole Community</c:v>
                </c:pt>
                <c:pt idx="3">
                  <c:v>DSH</c:v>
                </c:pt>
                <c:pt idx="4">
                  <c:v>Rural</c:v>
                </c:pt>
                <c:pt idx="5">
                  <c:v>Other</c:v>
                </c:pt>
                <c:pt idx="6">
                  <c:v>STD</c:v>
                </c:pt>
                <c:pt idx="7">
                  <c:v>Family Planning</c:v>
                </c:pt>
                <c:pt idx="8">
                  <c:v>Ryan White</c:v>
                </c:pt>
              </c:strCache>
            </c:strRef>
          </c:cat>
          <c:val>
            <c:numRef>
              <c:f>Sheet1!$B$2:$B$10</c:f>
              <c:numCache>
                <c:formatCode>General</c:formatCode>
                <c:ptCount val="9"/>
                <c:pt idx="0">
                  <c:v>5491</c:v>
                </c:pt>
                <c:pt idx="1">
                  <c:v>2191</c:v>
                </c:pt>
                <c:pt idx="2">
                  <c:v>498</c:v>
                </c:pt>
                <c:pt idx="3">
                  <c:v>7552</c:v>
                </c:pt>
                <c:pt idx="4">
                  <c:v>259</c:v>
                </c:pt>
                <c:pt idx="5">
                  <c:v>730</c:v>
                </c:pt>
                <c:pt idx="6">
                  <c:v>1758</c:v>
                </c:pt>
                <c:pt idx="7">
                  <c:v>3835</c:v>
                </c:pt>
                <c:pt idx="8">
                  <c:v>675</c:v>
                </c:pt>
              </c:numCache>
            </c:numRef>
          </c:val>
          <c:extLst>
            <c:ext xmlns:c16="http://schemas.microsoft.com/office/drawing/2014/chart" uri="{C3380CC4-5D6E-409C-BE32-E72D297353CC}">
              <c16:uniqueId val="{0000001A-8C56-4DA5-88FA-70594681D8F2}"/>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Sheet1!$B$2:$B$16</c:f>
              <c:numCache>
                <c:formatCode>General</c:formatCode>
                <c:ptCount val="15"/>
                <c:pt idx="0">
                  <c:v>118</c:v>
                </c:pt>
                <c:pt idx="1">
                  <c:v>168</c:v>
                </c:pt>
                <c:pt idx="2">
                  <c:v>239</c:v>
                </c:pt>
                <c:pt idx="3">
                  <c:v>400</c:v>
                </c:pt>
                <c:pt idx="4">
                  <c:v>764</c:v>
                </c:pt>
                <c:pt idx="5">
                  <c:v>1153</c:v>
                </c:pt>
                <c:pt idx="6">
                  <c:v>1647</c:v>
                </c:pt>
                <c:pt idx="7">
                  <c:v>1799</c:v>
                </c:pt>
                <c:pt idx="8">
                  <c:v>2088</c:v>
                </c:pt>
                <c:pt idx="9">
                  <c:v>2489</c:v>
                </c:pt>
                <c:pt idx="10">
                  <c:v>6099</c:v>
                </c:pt>
                <c:pt idx="11">
                  <c:v>8318</c:v>
                </c:pt>
                <c:pt idx="12">
                  <c:v>26166</c:v>
                </c:pt>
                <c:pt idx="13">
                  <c:v>40689</c:v>
                </c:pt>
                <c:pt idx="14">
                  <c:v>50616</c:v>
                </c:pt>
              </c:numCache>
            </c:numRef>
          </c:val>
          <c:extLst>
            <c:ext xmlns:c16="http://schemas.microsoft.com/office/drawing/2014/chart" uri="{C3380CC4-5D6E-409C-BE32-E72D297353CC}">
              <c16:uniqueId val="{00000000-F202-4C56-88B6-2F8C832DE73E}"/>
            </c:ext>
          </c:extLst>
        </c:ser>
        <c:dLbls>
          <c:dLblPos val="outEnd"/>
          <c:showLegendKey val="0"/>
          <c:showVal val="1"/>
          <c:showCatName val="0"/>
          <c:showSerName val="0"/>
          <c:showPercent val="0"/>
          <c:showBubbleSize val="0"/>
        </c:dLbls>
        <c:gapWidth val="80"/>
        <c:overlap val="25"/>
        <c:axId val="457762656"/>
        <c:axId val="457763048"/>
      </c:barChart>
      <c:catAx>
        <c:axId val="4577626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57763048"/>
        <c:crosses val="autoZero"/>
        <c:auto val="1"/>
        <c:lblAlgn val="ctr"/>
        <c:lblOffset val="100"/>
        <c:noMultiLvlLbl val="0"/>
      </c:catAx>
      <c:valAx>
        <c:axId val="45776304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57762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CP Stores</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Accredo</c:v>
                </c:pt>
                <c:pt idx="1">
                  <c:v>Kinney Drug</c:v>
                </c:pt>
                <c:pt idx="2">
                  <c:v>Safeway</c:v>
                </c:pt>
                <c:pt idx="3">
                  <c:v>Kroger</c:v>
                </c:pt>
                <c:pt idx="4">
                  <c:v>CVS</c:v>
                </c:pt>
                <c:pt idx="5">
                  <c:v>Walmart</c:v>
                </c:pt>
                <c:pt idx="6">
                  <c:v>Rite Aid</c:v>
                </c:pt>
              </c:strCache>
            </c:strRef>
          </c:cat>
          <c:val>
            <c:numRef>
              <c:f>Sheet1!$B$2:$B$8</c:f>
              <c:numCache>
                <c:formatCode>General</c:formatCode>
                <c:ptCount val="7"/>
                <c:pt idx="0">
                  <c:v>101</c:v>
                </c:pt>
                <c:pt idx="1">
                  <c:v>345</c:v>
                </c:pt>
                <c:pt idx="2">
                  <c:v>650</c:v>
                </c:pt>
                <c:pt idx="3">
                  <c:v>657</c:v>
                </c:pt>
                <c:pt idx="4">
                  <c:v>1799</c:v>
                </c:pt>
                <c:pt idx="5">
                  <c:v>2807</c:v>
                </c:pt>
                <c:pt idx="6">
                  <c:v>4155</c:v>
                </c:pt>
              </c:numCache>
            </c:numRef>
          </c:val>
          <c:extLst>
            <c:ext xmlns:c16="http://schemas.microsoft.com/office/drawing/2014/chart" uri="{C3380CC4-5D6E-409C-BE32-E72D297353CC}">
              <c16:uniqueId val="{00000000-7DB7-4679-9248-C7E6D6DC176E}"/>
            </c:ext>
          </c:extLst>
        </c:ser>
        <c:dLbls>
          <c:dLblPos val="outEnd"/>
          <c:showLegendKey val="0"/>
          <c:showVal val="1"/>
          <c:showCatName val="0"/>
          <c:showSerName val="0"/>
          <c:showPercent val="0"/>
          <c:showBubbleSize val="0"/>
        </c:dLbls>
        <c:gapWidth val="150"/>
        <c:axId val="460932824"/>
        <c:axId val="460924592"/>
      </c:barChart>
      <c:valAx>
        <c:axId val="460924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0932824"/>
        <c:crosses val="autoZero"/>
        <c:crossBetween val="between"/>
      </c:valAx>
      <c:catAx>
        <c:axId val="46093282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092459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66255" cy="468631"/>
          </a:xfrm>
          <a:prstGeom prst="rect">
            <a:avLst/>
          </a:prstGeom>
        </p:spPr>
        <p:txBody>
          <a:bodyPr vert="horz" lIns="91596" tIns="45798" rIns="91596" bIns="45798" rtlCol="0"/>
          <a:lstStyle>
            <a:lvl1pPr algn="l">
              <a:defRPr sz="1200"/>
            </a:lvl1pPr>
          </a:lstStyle>
          <a:p>
            <a:endParaRPr lang="en-US" dirty="0"/>
          </a:p>
        </p:txBody>
      </p:sp>
      <p:sp>
        <p:nvSpPr>
          <p:cNvPr id="3" name="Date Placeholder 2"/>
          <p:cNvSpPr>
            <a:spLocks noGrp="1"/>
          </p:cNvSpPr>
          <p:nvPr>
            <p:ph type="dt" sz="quarter" idx="1"/>
          </p:nvPr>
        </p:nvSpPr>
        <p:spPr>
          <a:xfrm>
            <a:off x="4009228" y="0"/>
            <a:ext cx="3066254" cy="468631"/>
          </a:xfrm>
          <a:prstGeom prst="rect">
            <a:avLst/>
          </a:prstGeom>
        </p:spPr>
        <p:txBody>
          <a:bodyPr vert="horz" lIns="91596" tIns="45798" rIns="91596" bIns="45798" rtlCol="0"/>
          <a:lstStyle>
            <a:lvl1pPr algn="r">
              <a:defRPr sz="1200"/>
            </a:lvl1pPr>
          </a:lstStyle>
          <a:p>
            <a:fld id="{B2D8A4DD-37CE-45BB-B42D-C24CCAD1EA69}" type="datetimeFigureOut">
              <a:rPr lang="en-US" smtClean="0"/>
              <a:t>4/12/2023</a:t>
            </a:fld>
            <a:endParaRPr lang="en-US" dirty="0"/>
          </a:p>
        </p:txBody>
      </p:sp>
      <p:sp>
        <p:nvSpPr>
          <p:cNvPr id="4" name="Footer Placeholder 3"/>
          <p:cNvSpPr>
            <a:spLocks noGrp="1"/>
          </p:cNvSpPr>
          <p:nvPr>
            <p:ph type="ftr" sz="quarter" idx="2"/>
          </p:nvPr>
        </p:nvSpPr>
        <p:spPr>
          <a:xfrm>
            <a:off x="2" y="8892858"/>
            <a:ext cx="3066255" cy="468631"/>
          </a:xfrm>
          <a:prstGeom prst="rect">
            <a:avLst/>
          </a:prstGeom>
        </p:spPr>
        <p:txBody>
          <a:bodyPr vert="horz" lIns="91596" tIns="45798" rIns="91596" bIns="4579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9228" y="8892858"/>
            <a:ext cx="3066254" cy="468631"/>
          </a:xfrm>
          <a:prstGeom prst="rect">
            <a:avLst/>
          </a:prstGeom>
        </p:spPr>
        <p:txBody>
          <a:bodyPr vert="horz" lIns="91596" tIns="45798" rIns="91596" bIns="45798" rtlCol="0" anchor="b"/>
          <a:lstStyle>
            <a:lvl1pPr algn="r">
              <a:defRPr sz="1200"/>
            </a:lvl1pPr>
          </a:lstStyle>
          <a:p>
            <a:fld id="{A63904D7-0A83-4B0B-BF69-5E117921DF1F}" type="slidenum">
              <a:rPr lang="en-US" smtClean="0"/>
              <a:t>‹#›</a:t>
            </a:fld>
            <a:endParaRPr lang="en-US" dirty="0"/>
          </a:p>
        </p:txBody>
      </p:sp>
    </p:spTree>
    <p:extLst>
      <p:ext uri="{BB962C8B-B14F-4D97-AF65-F5344CB8AC3E}">
        <p14:creationId xmlns:p14="http://schemas.microsoft.com/office/powerpoint/2010/main" val="3052356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23" tIns="46961" rIns="93923" bIns="46961"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23" tIns="46961" rIns="93923" bIns="46961" rtlCol="0"/>
          <a:lstStyle>
            <a:lvl1pPr algn="r">
              <a:defRPr sz="1200"/>
            </a:lvl1pPr>
          </a:lstStyle>
          <a:p>
            <a:fld id="{DF2ED403-5AF8-4A6C-965B-11FA85F6BB46}" type="datetimeFigureOut">
              <a:rPr lang="en-US" smtClean="0"/>
              <a:t>4/12/2023</a:t>
            </a:fld>
            <a:endParaRPr lang="en-US" dirty="0"/>
          </a:p>
        </p:txBody>
      </p:sp>
      <p:sp>
        <p:nvSpPr>
          <p:cNvPr id="4" name="Slide Image Placeholder 3"/>
          <p:cNvSpPr>
            <a:spLocks noGrp="1" noRot="1" noChangeAspect="1"/>
          </p:cNvSpPr>
          <p:nvPr>
            <p:ph type="sldImg" idx="2"/>
          </p:nvPr>
        </p:nvSpPr>
        <p:spPr>
          <a:xfrm>
            <a:off x="1198563" y="701675"/>
            <a:ext cx="4681537" cy="3511550"/>
          </a:xfrm>
          <a:prstGeom prst="rect">
            <a:avLst/>
          </a:prstGeom>
          <a:noFill/>
          <a:ln w="12700">
            <a:solidFill>
              <a:prstClr val="black"/>
            </a:solidFill>
          </a:ln>
        </p:spPr>
        <p:txBody>
          <a:bodyPr vert="horz" lIns="93923" tIns="46961" rIns="93923" bIns="46961"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23" tIns="46961" rIns="93923" bIns="4696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8154"/>
          </a:xfrm>
          <a:prstGeom prst="rect">
            <a:avLst/>
          </a:prstGeom>
        </p:spPr>
        <p:txBody>
          <a:bodyPr vert="horz" lIns="93923" tIns="46961" rIns="93923" bIns="4696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7"/>
            <a:ext cx="3066733" cy="468154"/>
          </a:xfrm>
          <a:prstGeom prst="rect">
            <a:avLst/>
          </a:prstGeom>
        </p:spPr>
        <p:txBody>
          <a:bodyPr vert="horz" lIns="93923" tIns="46961" rIns="93923" bIns="46961" rtlCol="0" anchor="b"/>
          <a:lstStyle>
            <a:lvl1pPr algn="r">
              <a:defRPr sz="1200"/>
            </a:lvl1pPr>
          </a:lstStyle>
          <a:p>
            <a:fld id="{DBB5E613-3A9A-44AC-96A8-FB819465D5B4}" type="slidenum">
              <a:rPr lang="en-US" smtClean="0"/>
              <a:t>‹#›</a:t>
            </a:fld>
            <a:endParaRPr lang="en-US" dirty="0"/>
          </a:p>
        </p:txBody>
      </p:sp>
    </p:spTree>
    <p:extLst>
      <p:ext uri="{BB962C8B-B14F-4D97-AF65-F5344CB8AC3E}">
        <p14:creationId xmlns:p14="http://schemas.microsoft.com/office/powerpoint/2010/main" val="3039096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639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noFill/>
          <a:ln>
            <a:solidFill>
              <a:srgbClr val="000000"/>
            </a:solidFill>
            <a:miter lim="800000"/>
            <a:headEnd/>
            <a:tailEnd/>
          </a:ln>
        </p:spPr>
      </p:sp>
      <p:sp>
        <p:nvSpPr>
          <p:cNvPr id="12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22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7095F7-5DFA-4A75-A6A8-3C606AA1501B}" type="slidenum">
              <a:rPr lang="en-US" smtClean="0"/>
              <a:pPr/>
              <a:t>3</a:t>
            </a:fld>
            <a:endParaRPr lang="en-US" dirty="0"/>
          </a:p>
        </p:txBody>
      </p:sp>
    </p:spTree>
    <p:extLst>
      <p:ext uri="{BB962C8B-B14F-4D97-AF65-F5344CB8AC3E}">
        <p14:creationId xmlns:p14="http://schemas.microsoft.com/office/powerpoint/2010/main" val="16868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noFill/>
          <a:ln>
            <a:solidFill>
              <a:srgbClr val="000000"/>
            </a:solidFill>
            <a:miter lim="800000"/>
            <a:headEnd/>
            <a:tailEnd/>
          </a:ln>
        </p:spPr>
      </p:sp>
      <p:sp>
        <p:nvSpPr>
          <p:cNvPr id="12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22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7095F7-5DFA-4A75-A6A8-3C606AA1501B}" type="slidenum">
              <a:rPr lang="en-US" smtClean="0"/>
              <a:pPr/>
              <a:t>11</a:t>
            </a:fld>
            <a:endParaRPr lang="en-US" dirty="0"/>
          </a:p>
        </p:txBody>
      </p:sp>
    </p:spTree>
    <p:extLst>
      <p:ext uri="{BB962C8B-B14F-4D97-AF65-F5344CB8AC3E}">
        <p14:creationId xmlns:p14="http://schemas.microsoft.com/office/powerpoint/2010/main" val="3219653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1371600" y="3447144"/>
            <a:ext cx="6400800" cy="5334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85800" y="2667000"/>
            <a:ext cx="7772400" cy="703944"/>
          </a:xfrm>
        </p:spPr>
        <p:txBody>
          <a:bodyPr>
            <a:normAutofit/>
          </a:bodyPr>
          <a:lstStyle>
            <a:lvl1pPr>
              <a:defRPr sz="2800" b="1">
                <a:solidFill>
                  <a:srgbClr val="AB0635"/>
                </a:solidFill>
              </a:defRPr>
            </a:lvl1pPr>
          </a:lstStyle>
          <a:p>
            <a:r>
              <a:rPr lang="en-US" dirty="0"/>
              <a:t>Click to edit Master title style</a:t>
            </a:r>
          </a:p>
        </p:txBody>
      </p:sp>
    </p:spTree>
    <p:extLst>
      <p:ext uri="{BB962C8B-B14F-4D97-AF65-F5344CB8AC3E}">
        <p14:creationId xmlns:p14="http://schemas.microsoft.com/office/powerpoint/2010/main" val="161279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1371600" y="3447144"/>
            <a:ext cx="6400800" cy="5334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667000"/>
            <a:ext cx="7772400" cy="703944"/>
          </a:xfrm>
        </p:spPr>
        <p:txBody>
          <a:bodyPr>
            <a:normAutofit/>
          </a:bodyPr>
          <a:lstStyle>
            <a:lvl1pPr>
              <a:defRPr sz="2800" b="1">
                <a:solidFill>
                  <a:srgbClr val="AB0635"/>
                </a:solidFill>
              </a:defRPr>
            </a:lvl1pPr>
          </a:lstStyle>
          <a:p>
            <a:r>
              <a:rPr lang="en-US"/>
              <a:t>Click to edit Master title style</a:t>
            </a:r>
            <a:endParaRPr lang="en-US" dirty="0"/>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71506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Slide">
    <p:bg>
      <p:bgRef idx="1001">
        <a:schemeClr val="bg1"/>
      </p:bgRef>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1066800" y="5562600"/>
            <a:ext cx="7772400" cy="762000"/>
          </a:xfrm>
        </p:spPr>
        <p:txBody>
          <a:bodyPr>
            <a:normAutofit/>
          </a:bodyPr>
          <a:lstStyle>
            <a:lvl1pPr algn="r">
              <a:defRPr sz="2400" baseline="0">
                <a:solidFill>
                  <a:schemeClr val="tx1">
                    <a:lumMod val="75000"/>
                  </a:schemeClr>
                </a:solidFill>
              </a:defRPr>
            </a:lvl1pPr>
          </a:lstStyle>
          <a:p>
            <a:r>
              <a:rPr lang="en-US"/>
              <a:t>Click to edit Master title style</a:t>
            </a:r>
            <a:endParaRPr lang="en-US" dirty="0"/>
          </a:p>
        </p:txBody>
      </p:sp>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402512303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Rectangle 6"/>
          <p:cNvSpPr>
            <a:spLocks noGrp="1" noChangeArrowheads="1"/>
          </p:cNvSpPr>
          <p:nvPr>
            <p:ph type="sldNum" sz="quarter" idx="10"/>
          </p:nvPr>
        </p:nvSpPr>
        <p:spPr>
          <a:ln/>
        </p:spPr>
        <p:txBody>
          <a:bodyPr/>
          <a:lstStyle>
            <a:lvl1pPr>
              <a:defRPr/>
            </a:lvl1pPr>
          </a:lstStyle>
          <a:p>
            <a:fld id="{05F632B5-5DE4-40AE-BA60-BA9274E693DE}" type="slidenum">
              <a:rPr lang="en-US"/>
              <a:pPr/>
              <a:t>‹#›</a:t>
            </a:fld>
            <a:endParaRPr lang="en-US"/>
          </a:p>
        </p:txBody>
      </p:sp>
    </p:spTree>
    <p:extLst>
      <p:ext uri="{BB962C8B-B14F-4D97-AF65-F5344CB8AC3E}">
        <p14:creationId xmlns:p14="http://schemas.microsoft.com/office/powerpoint/2010/main" val="42697666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3D7E00A-486F-4252-8B1D-E32645521F49}" type="datetime1">
              <a:rPr lang="en-US"/>
              <a:t>4/12/2023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8892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8945B2D-7BFA-459C-ACDB-9D4D7CB3E15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90583-1F86-47EA-A0FC-875C982F1965}"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253693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42150985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129204589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7" name="Slide Number Placeholder 6"/>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132646173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9" name="Slide Number Placeholder 8"/>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2994905159"/>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1">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5528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ody Slide 2">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609600" y="334963"/>
            <a:ext cx="6705600" cy="655637"/>
          </a:xfrm>
        </p:spPr>
        <p:txBody>
          <a:bodyPr>
            <a:normAutofit/>
          </a:bodyPr>
          <a:lstStyle>
            <a:lvl1pPr algn="l">
              <a:defRPr sz="2200" b="1">
                <a:solidFill>
                  <a:srgbClr val="AB0635"/>
                </a:solidFill>
                <a:latin typeface="+mn-lt"/>
              </a:defRPr>
            </a:lvl1pPr>
          </a:lstStyle>
          <a:p>
            <a:r>
              <a:rPr lang="en-US" dirty="0"/>
              <a:t>Click to edit Master title style</a:t>
            </a:r>
          </a:p>
        </p:txBody>
      </p:sp>
      <p:sp>
        <p:nvSpPr>
          <p:cNvPr id="3" name="Content Placeholder 2"/>
          <p:cNvSpPr>
            <a:spLocks noGrp="1"/>
          </p:cNvSpPr>
          <p:nvPr>
            <p:ph idx="1"/>
          </p:nvPr>
        </p:nvSpPr>
        <p:spPr>
          <a:xfrm>
            <a:off x="609600" y="1143001"/>
            <a:ext cx="7924800" cy="4876800"/>
          </a:xfrm>
        </p:spPr>
        <p:txBody>
          <a:bodyPr/>
          <a:lstStyle>
            <a:lvl1pPr>
              <a:defRPr sz="2000" baseline="0">
                <a:solidFill>
                  <a:schemeClr val="bg2">
                    <a:lumMod val="25000"/>
                  </a:schemeClr>
                </a:solidFill>
              </a:defRPr>
            </a:lvl1pPr>
            <a:lvl2pPr>
              <a:buFont typeface="Arial" pitchFamily="34" charset="0"/>
              <a:buChar char="•"/>
              <a:defRPr sz="1800" baseline="0">
                <a:solidFill>
                  <a:schemeClr val="accent5">
                    <a:lumMod val="75000"/>
                  </a:schemeClr>
                </a:solidFill>
              </a:defRPr>
            </a:lvl2pPr>
            <a:lvl3pPr>
              <a:defRPr sz="1600" i="0" baseline="0">
                <a:solidFill>
                  <a:schemeClr val="tx1">
                    <a:lumMod val="60000"/>
                    <a:lumOff val="40000"/>
                  </a:schemeClr>
                </a:solidFill>
              </a:defRPr>
            </a:lvl3pPr>
            <a:lvl4pPr>
              <a:buFont typeface="Arial" pitchFamily="34" charset="0"/>
              <a:buChar char="•"/>
              <a:defRPr sz="1400">
                <a:solidFill>
                  <a:schemeClr val="accent3">
                    <a:lumMod val="50000"/>
                  </a:schemeClr>
                </a:solidFill>
              </a:defRPr>
            </a:lvl4pPr>
            <a:lvl5pPr>
              <a:buFont typeface="Arial" pitchFamily="34" charset="0"/>
              <a:buChar char="•"/>
              <a:defRPr sz="120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p:cNvSpPr>
            <a:spLocks noGrp="1"/>
          </p:cNvSpPr>
          <p:nvPr>
            <p:ph type="sldNum" sz="quarter" idx="10"/>
          </p:nvPr>
        </p:nvSpPr>
        <p:spPr>
          <a:xfrm>
            <a:off x="6705600" y="6248400"/>
            <a:ext cx="2133600" cy="365125"/>
          </a:xfrm>
        </p:spPr>
        <p:txBody>
          <a:bodyPr/>
          <a:lstStyle>
            <a:lvl1pPr>
              <a:defRPr baseline="0" smtClean="0">
                <a:solidFill>
                  <a:schemeClr val="bg2">
                    <a:lumMod val="50000"/>
                  </a:schemeClr>
                </a:solidFill>
              </a:defRPr>
            </a:lvl1pPr>
          </a:lstStyle>
          <a:p>
            <a:pPr>
              <a:defRPr/>
            </a:pPr>
            <a:fld id="{6273BC0B-74F9-4E55-8F57-24B22A2AD256}" type="slidenum">
              <a:rPr lang="en-US">
                <a:solidFill>
                  <a:srgbClr val="F2F2F2">
                    <a:lumMod val="50000"/>
                  </a:srgbClr>
                </a:solidFill>
              </a:rPr>
              <a:pPr>
                <a:defRPr/>
              </a:pPr>
              <a:t>‹#›</a:t>
            </a:fld>
            <a:endParaRPr lang="en-US" dirty="0">
              <a:solidFill>
                <a:srgbClr val="F2F2F2">
                  <a:lumMod val="50000"/>
                </a:srgbClr>
              </a:solidFill>
            </a:endParaRPr>
          </a:p>
        </p:txBody>
      </p:sp>
      <p:sp>
        <p:nvSpPr>
          <p:cNvPr id="9" name="Footer Placeholder 9"/>
          <p:cNvSpPr>
            <a:spLocks noGrp="1"/>
          </p:cNvSpPr>
          <p:nvPr>
            <p:ph type="ftr" sz="quarter" idx="11"/>
          </p:nvPr>
        </p:nvSpPr>
        <p:spPr>
          <a:xfrm>
            <a:off x="304800" y="6248400"/>
            <a:ext cx="2895600" cy="365125"/>
          </a:xfrm>
        </p:spPr>
        <p:txBody>
          <a:bodyPr/>
          <a:lstStyle>
            <a:lvl1pPr algn="l">
              <a:defRPr sz="1100" baseline="0">
                <a:solidFill>
                  <a:schemeClr val="tx2">
                    <a:lumMod val="75000"/>
                  </a:schemeClr>
                </a:solidFill>
              </a:defRPr>
            </a:lvl1pPr>
          </a:lstStyle>
          <a:p>
            <a:pPr>
              <a:defRPr/>
            </a:pPr>
            <a:r>
              <a:rPr lang="en-US">
                <a:solidFill>
                  <a:srgbClr val="595959">
                    <a:lumMod val="75000"/>
                  </a:srgbClr>
                </a:solidFill>
              </a:rPr>
              <a:t>Confidential - Tuesday, March 5, 2013</a:t>
            </a:r>
            <a:endParaRPr lang="en-US" dirty="0">
              <a:solidFill>
                <a:srgbClr val="595959">
                  <a:lumMod val="75000"/>
                </a:srgbClr>
              </a:solidFill>
            </a:endParaRPr>
          </a:p>
        </p:txBody>
      </p:sp>
    </p:spTree>
    <p:extLst>
      <p:ext uri="{BB962C8B-B14F-4D97-AF65-F5344CB8AC3E}">
        <p14:creationId xmlns:p14="http://schemas.microsoft.com/office/powerpoint/2010/main" val="2337358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45B2D-7BFA-459C-ACDB-9D4D7CB3E157}"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632B5-5DE4-40AE-BA60-BA9274E693DE}" type="slidenum">
              <a:rPr lang="en-US" smtClean="0"/>
              <a:pPr/>
              <a:t>‹#›</a:t>
            </a:fld>
            <a:endParaRPr lang="en-US"/>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8437660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7" name="Slide Number Placeholder 6"/>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178946428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7" name="Slide Number Placeholder 6"/>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149299055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42796098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12"/>
          </p:nvPr>
        </p:nvSpPr>
        <p:spPr/>
        <p:txBody>
          <a:body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44259880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losing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562600"/>
            <a:ext cx="7772400" cy="762000"/>
          </a:xfrm>
        </p:spPr>
        <p:txBody>
          <a:bodyPr>
            <a:normAutofit/>
          </a:bodyPr>
          <a:lstStyle>
            <a:lvl1pPr algn="r">
              <a:defRPr sz="2400" baseline="0">
                <a:solidFill>
                  <a:schemeClr val="tx1">
                    <a:lumMod val="75000"/>
                  </a:schemeClr>
                </a:solidFill>
              </a:defRPr>
            </a:lvl1pPr>
          </a:lstStyle>
          <a:p>
            <a:r>
              <a:rPr lang="en-US"/>
              <a:t>Click to edit Master title style</a:t>
            </a:r>
            <a:endParaRPr lang="en-US" dirty="0"/>
          </a:p>
        </p:txBody>
      </p:sp>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85319174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1371600" y="3447144"/>
            <a:ext cx="6400800" cy="5334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85800" y="2667000"/>
            <a:ext cx="7772400" cy="703944"/>
          </a:xfrm>
        </p:spPr>
        <p:txBody>
          <a:bodyPr>
            <a:normAutofit/>
          </a:bodyPr>
          <a:lstStyle>
            <a:lvl1pPr>
              <a:defRPr sz="2800" b="1">
                <a:solidFill>
                  <a:srgbClr val="AB0635"/>
                </a:solidFill>
              </a:defRPr>
            </a:lvl1pPr>
          </a:lstStyle>
          <a:p>
            <a:r>
              <a:rPr lang="en-US" dirty="0"/>
              <a:t>Click to edit Master title style</a:t>
            </a:r>
          </a:p>
        </p:txBody>
      </p:sp>
    </p:spTree>
    <p:extLst>
      <p:ext uri="{BB962C8B-B14F-4D97-AF65-F5344CB8AC3E}">
        <p14:creationId xmlns:p14="http://schemas.microsoft.com/office/powerpoint/2010/main" val="325536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bg>
      <p:bgRef idx="1001">
        <a:schemeClr val="bg1"/>
      </p:bgRef>
    </p:bg>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1066800" y="5562600"/>
            <a:ext cx="7772400" cy="762000"/>
          </a:xfrm>
        </p:spPr>
        <p:txBody>
          <a:bodyPr>
            <a:normAutofit/>
          </a:bodyPr>
          <a:lstStyle>
            <a:lvl1pPr algn="r">
              <a:defRPr sz="2400" baseline="0">
                <a:solidFill>
                  <a:schemeClr val="tx1">
                    <a:lumMod val="75000"/>
                  </a:schemeClr>
                </a:solidFill>
              </a:defRPr>
            </a:lvl1pPr>
          </a:lstStyle>
          <a:p>
            <a:r>
              <a:rPr lang="en-US" dirty="0"/>
              <a:t>Click to edit Master title style</a:t>
            </a:r>
          </a:p>
        </p:txBody>
      </p:sp>
    </p:spTree>
    <p:extLst>
      <p:ext uri="{BB962C8B-B14F-4D97-AF65-F5344CB8AC3E}">
        <p14:creationId xmlns:p14="http://schemas.microsoft.com/office/powerpoint/2010/main" val="421431048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4/12/2023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93595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losing Slide">
    <p:bg>
      <p:bgRef idx="1001">
        <a:schemeClr val="bg1"/>
      </p:bgRef>
    </p:bg>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1066800" y="5562600"/>
            <a:ext cx="7772400" cy="762000"/>
          </a:xfrm>
        </p:spPr>
        <p:txBody>
          <a:bodyPr>
            <a:normAutofit/>
          </a:bodyPr>
          <a:lstStyle>
            <a:lvl1pPr algn="r">
              <a:defRPr sz="2400" baseline="0">
                <a:solidFill>
                  <a:schemeClr val="tx1">
                    <a:lumMod val="75000"/>
                  </a:schemeClr>
                </a:solidFill>
              </a:defRPr>
            </a:lvl1pPr>
          </a:lstStyle>
          <a:p>
            <a:r>
              <a:rPr lang="en-US" dirty="0"/>
              <a:t>Click to edit Master title style</a:t>
            </a:r>
          </a:p>
        </p:txBody>
      </p:sp>
    </p:spTree>
    <p:extLst>
      <p:ext uri="{BB962C8B-B14F-4D97-AF65-F5344CB8AC3E}">
        <p14:creationId xmlns:p14="http://schemas.microsoft.com/office/powerpoint/2010/main" val="3492979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Closing Slide">
    <p:bg>
      <p:bgRef idx="1001">
        <a:schemeClr val="bg1"/>
      </p:bgRef>
    </p:bg>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1066800" y="5562600"/>
            <a:ext cx="7772400" cy="762000"/>
          </a:xfrm>
        </p:spPr>
        <p:txBody>
          <a:bodyPr>
            <a:normAutofit/>
          </a:bodyPr>
          <a:lstStyle>
            <a:lvl1pPr algn="r">
              <a:defRPr sz="2400" baseline="0">
                <a:solidFill>
                  <a:schemeClr val="tx1">
                    <a:lumMod val="75000"/>
                  </a:schemeClr>
                </a:solidFill>
              </a:defRPr>
            </a:lvl1pPr>
          </a:lstStyle>
          <a:p>
            <a:r>
              <a:rPr lang="en-US" dirty="0"/>
              <a:t>Click to edit Master title style</a:t>
            </a:r>
          </a:p>
        </p:txBody>
      </p:sp>
    </p:spTree>
    <p:extLst>
      <p:ext uri="{BB962C8B-B14F-4D97-AF65-F5344CB8AC3E}">
        <p14:creationId xmlns:p14="http://schemas.microsoft.com/office/powerpoint/2010/main" val="383204311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1371600" y="3447144"/>
            <a:ext cx="6400800" cy="5334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667000"/>
            <a:ext cx="7772400" cy="703944"/>
          </a:xfrm>
        </p:spPr>
        <p:txBody>
          <a:bodyPr>
            <a:normAutofit/>
          </a:bodyPr>
          <a:lstStyle>
            <a:lvl1pPr>
              <a:defRPr sz="2800" b="1">
                <a:solidFill>
                  <a:srgbClr val="AB0635"/>
                </a:solidFill>
              </a:defRPr>
            </a:lvl1pPr>
          </a:lstStyle>
          <a:p>
            <a:r>
              <a:rPr lang="en-US"/>
              <a:t>Click to edit Master title style</a:t>
            </a:r>
            <a:endParaRPr lang="en-US" dirty="0"/>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51115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ody Slide 2">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609600" y="334963"/>
            <a:ext cx="6705600" cy="655637"/>
          </a:xfrm>
        </p:spPr>
        <p:txBody>
          <a:bodyPr>
            <a:normAutofit/>
          </a:bodyPr>
          <a:lstStyle>
            <a:lvl1pPr algn="l">
              <a:defRPr sz="2200" b="1">
                <a:solidFill>
                  <a:srgbClr val="AB0635"/>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609600" y="1143001"/>
            <a:ext cx="7924800" cy="4876800"/>
          </a:xfrm>
        </p:spPr>
        <p:txBody>
          <a:bodyPr/>
          <a:lstStyle>
            <a:lvl1pPr>
              <a:defRPr sz="2000" baseline="0">
                <a:solidFill>
                  <a:schemeClr val="bg2">
                    <a:lumMod val="25000"/>
                  </a:schemeClr>
                </a:solidFill>
              </a:defRPr>
            </a:lvl1pPr>
            <a:lvl2pPr>
              <a:buFont typeface="Arial" pitchFamily="34" charset="0"/>
              <a:buChar char="•"/>
              <a:defRPr sz="1800" baseline="0">
                <a:solidFill>
                  <a:schemeClr val="accent5">
                    <a:lumMod val="75000"/>
                  </a:schemeClr>
                </a:solidFill>
              </a:defRPr>
            </a:lvl2pPr>
            <a:lvl3pPr>
              <a:defRPr sz="1600" i="0" baseline="0">
                <a:solidFill>
                  <a:schemeClr val="tx1">
                    <a:lumMod val="60000"/>
                    <a:lumOff val="40000"/>
                  </a:schemeClr>
                </a:solidFill>
              </a:defRPr>
            </a:lvl3pPr>
            <a:lvl4pPr>
              <a:buFont typeface="Arial" pitchFamily="34" charset="0"/>
              <a:buChar char="•"/>
              <a:defRPr sz="1400">
                <a:solidFill>
                  <a:schemeClr val="accent3">
                    <a:lumMod val="50000"/>
                  </a:schemeClr>
                </a:solidFill>
              </a:defRPr>
            </a:lvl4pPr>
            <a:lvl5pPr>
              <a:buFont typeface="Arial" pitchFamily="34" charset="0"/>
              <a:buChar char="•"/>
              <a:defRPr sz="1200">
                <a:solidFill>
                  <a:schemeClr val="accent3">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p:cNvSpPr>
            <a:spLocks noGrp="1"/>
          </p:cNvSpPr>
          <p:nvPr>
            <p:ph type="sldNum" sz="quarter" idx="10"/>
          </p:nvPr>
        </p:nvSpPr>
        <p:spPr>
          <a:xfrm>
            <a:off x="6705600" y="6248400"/>
            <a:ext cx="2133600" cy="365125"/>
          </a:xfrm>
        </p:spPr>
        <p:txBody>
          <a:bodyPr/>
          <a:lstStyle>
            <a:lvl1pPr>
              <a:defRPr baseline="0" smtClean="0">
                <a:solidFill>
                  <a:schemeClr val="bg2">
                    <a:lumMod val="50000"/>
                  </a:schemeClr>
                </a:solidFill>
              </a:defRPr>
            </a:lvl1pPr>
          </a:lstStyle>
          <a:p>
            <a:pPr>
              <a:defRPr/>
            </a:pPr>
            <a:fld id="{6273BC0B-74F9-4E55-8F57-24B22A2AD256}" type="slidenum">
              <a:rPr lang="en-US" smtClean="0">
                <a:solidFill>
                  <a:srgbClr val="F2F2F2">
                    <a:lumMod val="50000"/>
                  </a:srgbClr>
                </a:solidFill>
              </a:rPr>
              <a:pPr>
                <a:defRPr/>
              </a:pPr>
              <a:t>‹#›</a:t>
            </a:fld>
            <a:endParaRPr lang="en-US" dirty="0">
              <a:solidFill>
                <a:srgbClr val="F2F2F2">
                  <a:lumMod val="50000"/>
                </a:srgbClr>
              </a:solidFill>
            </a:endParaRPr>
          </a:p>
        </p:txBody>
      </p:sp>
      <p:sp>
        <p:nvSpPr>
          <p:cNvPr id="9" name="Footer Placeholder 9"/>
          <p:cNvSpPr>
            <a:spLocks noGrp="1"/>
          </p:cNvSpPr>
          <p:nvPr>
            <p:ph type="ftr" sz="quarter" idx="11"/>
          </p:nvPr>
        </p:nvSpPr>
        <p:spPr>
          <a:xfrm>
            <a:off x="304800" y="6248400"/>
            <a:ext cx="2895600" cy="365125"/>
          </a:xfrm>
        </p:spPr>
        <p:txBody>
          <a:bodyPr/>
          <a:lstStyle>
            <a:lvl1pPr algn="l">
              <a:defRPr sz="1100" baseline="0">
                <a:solidFill>
                  <a:schemeClr val="tx2">
                    <a:lumMod val="75000"/>
                  </a:schemeClr>
                </a:solidFill>
              </a:defRPr>
            </a:lvl1pPr>
          </a:lstStyle>
          <a:p>
            <a:pPr>
              <a:defRPr/>
            </a:pPr>
            <a:r>
              <a:rPr lang="en-US">
                <a:solidFill>
                  <a:srgbClr val="595959">
                    <a:lumMod val="75000"/>
                  </a:srgbClr>
                </a:solidFill>
              </a:rPr>
              <a:t>Confidential - Tuesday, March 5, 2013</a:t>
            </a:r>
            <a:endParaRPr lang="en-US" dirty="0">
              <a:solidFill>
                <a:srgbClr val="595959">
                  <a:lumMod val="75000"/>
                </a:srgbClr>
              </a:solidFill>
            </a:endParaRPr>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0074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3D696EAA-D154-4A39-AD98-8F7809C4F20C}" type="slidenum">
              <a:rPr lang="en-US"/>
              <a:pPr>
                <a:defRPr/>
              </a:pPr>
              <a:t>‹#›</a:t>
            </a:fld>
            <a:endParaRPr lang="en-US" dirty="0"/>
          </a:p>
        </p:txBody>
      </p:sp>
    </p:spTree>
    <p:extLst>
      <p:ext uri="{BB962C8B-B14F-4D97-AF65-F5344CB8AC3E}">
        <p14:creationId xmlns:p14="http://schemas.microsoft.com/office/powerpoint/2010/main" val="3756739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705" r:id="rId6"/>
    <p:sldLayoutId id="2147483755" r:id="rId7"/>
  </p:sldLayoutIdLst>
  <p:hf hd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S PGothic"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MS PGothic"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MS PGothic"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MS PGothic"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MS PGothic" charset="0"/>
        </a:defRPr>
      </a:lvl5pPr>
      <a:lvl6pPr marL="457200" algn="ctr" rtl="0" fontAlgn="base">
        <a:spcBef>
          <a:spcPct val="0"/>
        </a:spcBef>
        <a:spcAft>
          <a:spcPct val="0"/>
        </a:spcAft>
        <a:defRPr sz="4400">
          <a:solidFill>
            <a:schemeClr val="tx1"/>
          </a:solidFill>
          <a:latin typeface="Calibri" pitchFamily="34" charset="0"/>
          <a:ea typeface="MS PGothic" pitchFamily="34" charset="-128"/>
        </a:defRPr>
      </a:lvl6pPr>
      <a:lvl7pPr marL="914400" algn="ctr" rtl="0" fontAlgn="base">
        <a:spcBef>
          <a:spcPct val="0"/>
        </a:spcBef>
        <a:spcAft>
          <a:spcPct val="0"/>
        </a:spcAft>
        <a:defRPr sz="4400">
          <a:solidFill>
            <a:schemeClr val="tx1"/>
          </a:solidFill>
          <a:latin typeface="Calibri" pitchFamily="34" charset="0"/>
          <a:ea typeface="MS PGothic" pitchFamily="34" charset="-128"/>
        </a:defRPr>
      </a:lvl7pPr>
      <a:lvl8pPr marL="1371600" algn="ctr" rtl="0" fontAlgn="base">
        <a:spcBef>
          <a:spcPct val="0"/>
        </a:spcBef>
        <a:spcAft>
          <a:spcPct val="0"/>
        </a:spcAft>
        <a:defRPr sz="4400">
          <a:solidFill>
            <a:schemeClr val="tx1"/>
          </a:solidFill>
          <a:latin typeface="Calibri" pitchFamily="34" charset="0"/>
          <a:ea typeface="MS PGothic" pitchFamily="34" charset="-128"/>
        </a:defRPr>
      </a:lvl8pPr>
      <a:lvl9pPr marL="1828800" algn="ctr"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S PGothic"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128"/>
          <a:cs typeface="ＭＳ Ｐゴシック"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128"/>
          <a:cs typeface="ＭＳ Ｐゴシック"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3D696EAA-D154-4A39-AD98-8F7809C4F20C}" type="slidenum">
              <a:rPr lang="en-US" smtClean="0"/>
              <a:pPr>
                <a:defRPr/>
              </a:pPr>
              <a:t>‹#›</a:t>
            </a:fld>
            <a:endParaRPr lang="en-US" dirty="0"/>
          </a:p>
        </p:txBody>
      </p:sp>
    </p:spTree>
    <p:extLst>
      <p:ext uri="{BB962C8B-B14F-4D97-AF65-F5344CB8AC3E}">
        <p14:creationId xmlns:p14="http://schemas.microsoft.com/office/powerpoint/2010/main" val="33158130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Lst>
  <p:hf hdr="0" dt="0"/>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S PGothic"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MS PGothic"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MS PGothic"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MS PGothic"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MS PGothic" charset="0"/>
        </a:defRPr>
      </a:lvl5pPr>
      <a:lvl6pPr marL="457200" algn="ctr"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0"/>
          <a:cs typeface="MS PGothic"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128"/>
          <a:cs typeface="ＭＳ Ｐゴシック" charset="-128"/>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128"/>
          <a:cs typeface="ＭＳ Ｐゴシック" charset="-128"/>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charset="-128"/>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D696EAA-D154-4A39-AD98-8F7809C4F20C}" type="slidenum">
              <a:rPr lang="en-US" smtClean="0"/>
              <a:pPr>
                <a:defRPr/>
              </a:pPr>
              <a:t>‹#›</a:t>
            </a:fld>
            <a:endParaRPr lang="en-US" dirty="0"/>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75060444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Talyst 340B</a:t>
            </a:r>
            <a:br>
              <a:rPr lang="en-US" dirty="0"/>
            </a:br>
            <a:r>
              <a:rPr lang="en-US" dirty="0"/>
              <a:t>Review and Strategy</a:t>
            </a:r>
          </a:p>
        </p:txBody>
      </p:sp>
      <p:sp>
        <p:nvSpPr>
          <p:cNvPr id="17" name="Slide Number Placeholder 16"/>
          <p:cNvSpPr>
            <a:spLocks noGrp="1"/>
          </p:cNvSpPr>
          <p:nvPr>
            <p:ph type="sldNum" sz="quarter" idx="12"/>
          </p:nvPr>
        </p:nvSpPr>
        <p:spPr/>
        <p:txBody>
          <a:bodyPr/>
          <a:lstStyle/>
          <a:p>
            <a:fld id="{BE2431AA-9CD7-4673-9BE2-0872A2804D60}" type="slidenum">
              <a:rPr lang="en-US" smtClean="0"/>
              <a:pPr/>
              <a:t>1</a:t>
            </a:fld>
            <a:endParaRPr lang="en-US" dirty="0"/>
          </a:p>
        </p:txBody>
      </p:sp>
      <p:sp>
        <p:nvSpPr>
          <p:cNvPr id="27" name="Content Placeholder 6"/>
          <p:cNvSpPr txBox="1">
            <a:spLocks/>
          </p:cNvSpPr>
          <p:nvPr/>
        </p:nvSpPr>
        <p:spPr>
          <a:xfrm>
            <a:off x="1600200" y="5143500"/>
            <a:ext cx="5943600" cy="457200"/>
          </a:xfrm>
          <a:prstGeom prst="rect">
            <a:avLst/>
          </a:prstGeom>
        </p:spPr>
        <p:txBody>
          <a:bodyPr vert="horz" lIns="68580" tIns="34290" rIns="68580" bIns="34290" rtlCol="0">
            <a:normAutofit/>
          </a:bodyPr>
          <a:lstStyle/>
          <a:p>
            <a:pPr marL="257175" indent="-257175" algn="r">
              <a:spcBef>
                <a:spcPct val="20000"/>
              </a:spcBef>
              <a:defRPr/>
            </a:pPr>
            <a:r>
              <a:rPr lang="en-US" sz="1650" b="1" dirty="0">
                <a:solidFill>
                  <a:srgbClr val="95052E"/>
                </a:solidFill>
              </a:rPr>
              <a:t>Stuart Murray</a:t>
            </a:r>
          </a:p>
        </p:txBody>
      </p:sp>
      <p:pic>
        <p:nvPicPr>
          <p:cNvPr id="8" name="Picture 7" descr="pills-340B_graphic2.jpg"/>
          <p:cNvPicPr>
            <a:picLocks noChangeAspect="1"/>
          </p:cNvPicPr>
          <p:nvPr/>
        </p:nvPicPr>
        <p:blipFill>
          <a:blip r:embed="rId3" cstate="print"/>
          <a:srcRect t="10914" b="-12780"/>
          <a:stretch>
            <a:fillRect/>
          </a:stretch>
        </p:blipFill>
        <p:spPr>
          <a:xfrm>
            <a:off x="1292925" y="2000250"/>
            <a:ext cx="6569964" cy="3200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4962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73BC0B-74F9-4E55-8F57-24B22A2AD256}"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a:solidFill>
                  <a:prstClr val="white">
                    <a:lumMod val="75000"/>
                  </a:prstClr>
                </a:solidFill>
              </a:rPr>
              <a:t>Confidential; for internal Talyst discussion only</a:t>
            </a:r>
            <a:endParaRPr lang="en-US" dirty="0">
              <a:solidFill>
                <a:prstClr val="white">
                  <a:lumMod val="7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838200"/>
            <a:ext cx="8386763" cy="571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628650" y="304800"/>
            <a:ext cx="7886700" cy="685800"/>
          </a:xfrm>
        </p:spPr>
        <p:txBody>
          <a:bodyPr>
            <a:normAutofit/>
          </a:bodyPr>
          <a:lstStyle/>
          <a:p>
            <a:r>
              <a:rPr lang="en-US" sz="2200" b="1" dirty="0">
                <a:solidFill>
                  <a:srgbClr val="C00000"/>
                </a:solidFill>
                <a:latin typeface="+mn-lt"/>
              </a:rPr>
              <a:t>340B Sales Bookings Annual Trend Summary</a:t>
            </a:r>
          </a:p>
        </p:txBody>
      </p:sp>
    </p:spTree>
    <p:extLst>
      <p:ext uri="{BB962C8B-B14F-4D97-AF65-F5344CB8AC3E}">
        <p14:creationId xmlns:p14="http://schemas.microsoft.com/office/powerpoint/2010/main" val="252281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bwMode="auto">
          <a:xfrm>
            <a:off x="1447800" y="3276600"/>
            <a:ext cx="6400800" cy="2209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0"/>
                <a:cs typeface="MS PGothic" charset="0"/>
              </a:defRPr>
            </a:lvl1pPr>
            <a:lvl2pPr marL="457200" indent="0" algn="ctr" rtl="0" eaLnBrk="0" fontAlgn="base" hangingPunct="0">
              <a:spcBef>
                <a:spcPct val="20000"/>
              </a:spcBef>
              <a:spcAft>
                <a:spcPct val="0"/>
              </a:spcAft>
              <a:buFont typeface="Arial" pitchFamily="34" charset="0"/>
              <a:buNone/>
              <a:defRPr sz="2800" kern="1200">
                <a:solidFill>
                  <a:schemeClr val="tx1">
                    <a:tint val="75000"/>
                  </a:schemeClr>
                </a:solidFill>
                <a:latin typeface="+mn-lt"/>
                <a:ea typeface="ＭＳ Ｐゴシック" charset="-128"/>
                <a:cs typeface="ＭＳ Ｐゴシック" charset="-128"/>
              </a:defRPr>
            </a:lvl2pPr>
            <a:lvl3pPr marL="914400" indent="0" algn="ctr" rtl="0" eaLnBrk="0" fontAlgn="base" hangingPunct="0">
              <a:spcBef>
                <a:spcPct val="20000"/>
              </a:spcBef>
              <a:spcAft>
                <a:spcPct val="0"/>
              </a:spcAft>
              <a:buFont typeface="Arial" pitchFamily="34" charset="0"/>
              <a:buNone/>
              <a:defRPr sz="2400" kern="1200">
                <a:solidFill>
                  <a:schemeClr val="tx1">
                    <a:tint val="75000"/>
                  </a:schemeClr>
                </a:solidFill>
                <a:latin typeface="+mn-lt"/>
                <a:ea typeface="ＭＳ Ｐゴシック" charset="-128"/>
                <a:cs typeface="ＭＳ Ｐゴシック" charset="-128"/>
              </a:defRPr>
            </a:lvl3pPr>
            <a:lvl4pPr marL="13716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128"/>
                <a:cs typeface="ＭＳ Ｐゴシック" charset="-128"/>
              </a:defRPr>
            </a:lvl4pPr>
            <a:lvl5pPr marL="18288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128"/>
                <a:cs typeface="ＭＳ Ｐゴシック" charset="-128"/>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defRPr/>
            </a:pPr>
            <a:endParaRPr lang="en-US" sz="1600" dirty="0">
              <a:ea typeface="+mn-ea"/>
              <a:cs typeface="+mn-cs"/>
            </a:endParaRPr>
          </a:p>
          <a:p>
            <a:pPr eaLnBrk="1" fontAlgn="auto" hangingPunct="1">
              <a:spcAft>
                <a:spcPts val="0"/>
              </a:spcAft>
              <a:defRPr/>
            </a:pPr>
            <a:endParaRPr lang="en-US" dirty="0">
              <a:ea typeface="+mn-ea"/>
              <a:cs typeface="+mn-cs"/>
            </a:endParaRPr>
          </a:p>
          <a:p>
            <a:pPr eaLnBrk="1" fontAlgn="auto" hangingPunct="1">
              <a:spcAft>
                <a:spcPts val="0"/>
              </a:spcAft>
              <a:defRPr/>
            </a:pPr>
            <a:endParaRPr lang="en-US" dirty="0">
              <a:ea typeface="+mn-ea"/>
              <a:cs typeface="+mn-cs"/>
            </a:endParaRPr>
          </a:p>
        </p:txBody>
      </p:sp>
      <p:sp>
        <p:nvSpPr>
          <p:cNvPr id="5" name="Title 1"/>
          <p:cNvSpPr txBox="1">
            <a:spLocks/>
          </p:cNvSpPr>
          <p:nvPr/>
        </p:nvSpPr>
        <p:spPr>
          <a:xfrm>
            <a:off x="640487" y="2667000"/>
            <a:ext cx="7886700" cy="45720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b="1" dirty="0">
                <a:solidFill>
                  <a:srgbClr val="C00000"/>
                </a:solidFill>
                <a:latin typeface="+mn-lt"/>
              </a:rPr>
              <a:t>340B 2015 Financial Plan</a:t>
            </a:r>
          </a:p>
        </p:txBody>
      </p:sp>
    </p:spTree>
    <p:extLst>
      <p:ext uri="{BB962C8B-B14F-4D97-AF65-F5344CB8AC3E}">
        <p14:creationId xmlns:p14="http://schemas.microsoft.com/office/powerpoint/2010/main" val="242434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Business Unit: 2015 Plan Overview</a:t>
            </a:r>
          </a:p>
        </p:txBody>
      </p:sp>
      <p:sp>
        <p:nvSpPr>
          <p:cNvPr id="9" name="Content Placeholder 2"/>
          <p:cNvSpPr>
            <a:spLocks noGrp="1"/>
          </p:cNvSpPr>
          <p:nvPr>
            <p:ph idx="1"/>
          </p:nvPr>
        </p:nvSpPr>
        <p:spPr>
          <a:xfrm>
            <a:off x="609600" y="990600"/>
            <a:ext cx="8001000" cy="5410199"/>
          </a:xfrm>
        </p:spPr>
        <p:txBody>
          <a:bodyPr>
            <a:normAutofit/>
          </a:bodyPr>
          <a:lstStyle/>
          <a:p>
            <a:r>
              <a:rPr lang="en-US" sz="1800" dirty="0" err="1"/>
              <a:t>AutoSplit</a:t>
            </a:r>
            <a:r>
              <a:rPr lang="en-US" sz="1800" dirty="0"/>
              <a:t> revenue projected to grow 23% from $6.1M in 2014 to $7.6M in 2015</a:t>
            </a:r>
          </a:p>
          <a:p>
            <a:pPr lvl="1"/>
            <a:r>
              <a:rPr lang="en-US" sz="1600" dirty="0"/>
              <a:t>Expecting significant growth in Fully Managed</a:t>
            </a:r>
          </a:p>
          <a:p>
            <a:pPr lvl="2"/>
            <a:r>
              <a:rPr lang="en-US" sz="1300" dirty="0"/>
              <a:t>Large existing backlog of signed Fully Managed contracts expected to be implemented over the next several months</a:t>
            </a:r>
          </a:p>
          <a:p>
            <a:pPr lvl="1"/>
            <a:r>
              <a:rPr lang="en-US" sz="1600" dirty="0"/>
              <a:t>Desktop revenue not expected to grow significantly as we continue to focus sales efforts on Fully Managed revenue at higher price points</a:t>
            </a:r>
          </a:p>
          <a:p>
            <a:pPr lvl="2"/>
            <a:r>
              <a:rPr lang="en-US" sz="1300" dirty="0"/>
              <a:t>Budgeting a 10% attrition rate in Desktop, including accounts that convert to Fully Managed</a:t>
            </a:r>
          </a:p>
          <a:p>
            <a:r>
              <a:rPr lang="en-US" sz="1800" dirty="0"/>
              <a:t>Contract Pharmacy revenue projected to grow 170% from $1.8M in 2014 to $4.8M in 2015</a:t>
            </a:r>
          </a:p>
          <a:p>
            <a:pPr lvl="1"/>
            <a:r>
              <a:rPr lang="en-US" sz="1600" dirty="0"/>
              <a:t>Expecting $3.3M in 2015 “Retail” Contract Pharmacy revenue</a:t>
            </a:r>
          </a:p>
          <a:p>
            <a:pPr lvl="2"/>
            <a:r>
              <a:rPr lang="en-US" sz="1300" dirty="0"/>
              <a:t>Budgeting 200+ active retail pharmacies by end of 2015, up from 130 at end of 2014</a:t>
            </a:r>
          </a:p>
          <a:p>
            <a:pPr lvl="1"/>
            <a:r>
              <a:rPr lang="en-US" sz="1600" dirty="0"/>
              <a:t>Expecting $$1.5M in 2015 “Specialty” Contract Pharmacy revenue</a:t>
            </a:r>
          </a:p>
          <a:p>
            <a:pPr lvl="2"/>
            <a:r>
              <a:rPr lang="en-US" sz="1300" dirty="0"/>
              <a:t>Budgeting 28 active Specialty pharmacies by end of 2015, up from 8 at end of 2014</a:t>
            </a:r>
          </a:p>
          <a:p>
            <a:r>
              <a:rPr lang="en-US" sz="1800" dirty="0"/>
              <a:t>Increased operating expenses to accommodate revenue growth and product development efforts</a:t>
            </a:r>
          </a:p>
          <a:p>
            <a:pPr lvl="1"/>
            <a:r>
              <a:rPr lang="en-US" sz="1600" dirty="0"/>
              <a:t>Adding 14 total headcount, mostly in product development and operations</a:t>
            </a:r>
          </a:p>
          <a:p>
            <a:pPr lvl="1"/>
            <a:r>
              <a:rPr lang="en-US" sz="1600" dirty="0"/>
              <a:t>Increasing budgets for outsourced development, tradeshows and marketing</a:t>
            </a:r>
          </a:p>
          <a:p>
            <a:r>
              <a:rPr lang="en-US" sz="1800" dirty="0"/>
              <a:t>Expect EBITDA of nearly $5.6M, up from $4.0M in 2014</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pPr>
                <a:defRPr/>
              </a:pPr>
              <a:t>12</a:t>
            </a:fld>
            <a:endParaRPr lang="en-US" dirty="0"/>
          </a:p>
        </p:txBody>
      </p:sp>
    </p:spTree>
    <p:extLst>
      <p:ext uri="{BB962C8B-B14F-4D97-AF65-F5344CB8AC3E}">
        <p14:creationId xmlns:p14="http://schemas.microsoft.com/office/powerpoint/2010/main" val="154401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73BC0B-74F9-4E55-8F57-24B22A2AD256}"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a:solidFill>
                  <a:prstClr val="white">
                    <a:lumMod val="75000"/>
                  </a:prstClr>
                </a:solidFill>
              </a:rPr>
              <a:t>Confidential; for internal Talyst discussion only</a:t>
            </a:r>
            <a:endParaRPr lang="en-US" dirty="0">
              <a:solidFill>
                <a:prstClr val="white">
                  <a:lumMod val="75000"/>
                </a:prstClr>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842963"/>
            <a:ext cx="83248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333375" y="304800"/>
            <a:ext cx="7886700" cy="609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200" b="1" dirty="0">
                <a:solidFill>
                  <a:srgbClr val="C00000"/>
                </a:solidFill>
                <a:latin typeface="+mn-lt"/>
              </a:rPr>
              <a:t>2015 340B P&amp;L Plan</a:t>
            </a:r>
          </a:p>
        </p:txBody>
      </p:sp>
    </p:spTree>
    <p:extLst>
      <p:ext uri="{BB962C8B-B14F-4D97-AF65-F5344CB8AC3E}">
        <p14:creationId xmlns:p14="http://schemas.microsoft.com/office/powerpoint/2010/main" val="332721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73BC0B-74F9-4E55-8F57-24B22A2AD256}"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a:solidFill>
                  <a:prstClr val="white">
                    <a:lumMod val="75000"/>
                  </a:prstClr>
                </a:solidFill>
              </a:rPr>
              <a:t>Confidential; for internal Talyst discussion only</a:t>
            </a:r>
            <a:endParaRPr lang="en-US" dirty="0">
              <a:solidFill>
                <a:prstClr val="white">
                  <a:lumMod val="75000"/>
                </a:prstClr>
              </a:solidFill>
            </a:endParaRPr>
          </a:p>
        </p:txBody>
      </p:sp>
      <p:sp>
        <p:nvSpPr>
          <p:cNvPr id="7" name="Title 1"/>
          <p:cNvSpPr txBox="1">
            <a:spLocks/>
          </p:cNvSpPr>
          <p:nvPr/>
        </p:nvSpPr>
        <p:spPr>
          <a:xfrm>
            <a:off x="333375" y="304800"/>
            <a:ext cx="7886700" cy="609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200" b="1" dirty="0">
                <a:solidFill>
                  <a:srgbClr val="C00000"/>
                </a:solidFill>
                <a:latin typeface="+mn-lt"/>
              </a:rPr>
              <a:t>2015 340B Headcount Plan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914400"/>
            <a:ext cx="743712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609600" y="4495800"/>
            <a:ext cx="8001000" cy="1523999"/>
          </a:xfrm>
        </p:spPr>
        <p:txBody>
          <a:bodyPr>
            <a:noAutofit/>
          </a:bodyPr>
          <a:lstStyle/>
          <a:p>
            <a:pPr marL="342900" lvl="1" indent="0">
              <a:buNone/>
            </a:pPr>
            <a:r>
              <a:rPr lang="en-US" b="1" dirty="0"/>
              <a:t>Headcount growth in 340B required to accommodate growth &amp; rebuild/build</a:t>
            </a:r>
          </a:p>
          <a:p>
            <a:pPr marL="342900" lvl="1" indent="0">
              <a:buNone/>
            </a:pPr>
            <a:r>
              <a:rPr lang="en-US" b="1" dirty="0"/>
              <a:t>the product platform</a:t>
            </a:r>
          </a:p>
          <a:p>
            <a:pPr lvl="1"/>
            <a:r>
              <a:rPr lang="en-US" dirty="0"/>
              <a:t>6 new heads in operations for both Fully Managed and Contract Pharmacy</a:t>
            </a:r>
          </a:p>
          <a:p>
            <a:pPr lvl="1"/>
            <a:r>
              <a:rPr lang="en-US" dirty="0"/>
              <a:t>6 new heads in product development to build the new online hosted platform</a:t>
            </a:r>
          </a:p>
          <a:p>
            <a:pPr lvl="1"/>
            <a:r>
              <a:rPr lang="en-US" dirty="0"/>
              <a:t>2 new heads in sales &amp; marketing to handle sales volumes</a:t>
            </a:r>
          </a:p>
          <a:p>
            <a:pPr lvl="1"/>
            <a:endParaRPr lang="en-US" dirty="0"/>
          </a:p>
        </p:txBody>
      </p:sp>
    </p:spTree>
    <p:extLst>
      <p:ext uri="{BB962C8B-B14F-4D97-AF65-F5344CB8AC3E}">
        <p14:creationId xmlns:p14="http://schemas.microsoft.com/office/powerpoint/2010/main" val="34386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340B 2015 Business Overview</a:t>
            </a:r>
          </a:p>
        </p:txBody>
      </p:sp>
      <p:sp>
        <p:nvSpPr>
          <p:cNvPr id="4" name="Slide Number Placeholder 3"/>
          <p:cNvSpPr>
            <a:spLocks noGrp="1"/>
          </p:cNvSpPr>
          <p:nvPr>
            <p:ph type="sldNum" sz="quarter" idx="4294967295"/>
          </p:nvPr>
        </p:nvSpPr>
        <p:spPr>
          <a:xfrm>
            <a:off x="7010400" y="6248400"/>
            <a:ext cx="2133600" cy="365125"/>
          </a:xfrm>
        </p:spPr>
        <p:txBody>
          <a:bodyPr/>
          <a:lstStyle/>
          <a:p>
            <a:pPr>
              <a:defRPr/>
            </a:pPr>
            <a:fld id="{6273BC0B-74F9-4E55-8F57-24B22A2AD256}" type="slidenum">
              <a:rPr lang="en-US" smtClean="0">
                <a:solidFill>
                  <a:srgbClr val="F2F2F2">
                    <a:lumMod val="50000"/>
                  </a:srgbClr>
                </a:solidFill>
              </a:rPr>
              <a:pPr>
                <a:defRPr/>
              </a:pPr>
              <a:t>15</a:t>
            </a:fld>
            <a:endParaRPr lang="en-US" dirty="0">
              <a:solidFill>
                <a:srgbClr val="F2F2F2">
                  <a:lumMod val="50000"/>
                </a:srgbClr>
              </a:solidFill>
            </a:endParaRPr>
          </a:p>
        </p:txBody>
      </p:sp>
      <p:sp>
        <p:nvSpPr>
          <p:cNvPr id="8" name="Footer Placeholder 17"/>
          <p:cNvSpPr txBox="1">
            <a:spLocks/>
          </p:cNvSpPr>
          <p:nvPr/>
        </p:nvSpPr>
        <p:spPr>
          <a:xfrm>
            <a:off x="304800" y="6248400"/>
            <a:ext cx="289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Confidential</a:t>
            </a:r>
          </a:p>
        </p:txBody>
      </p:sp>
    </p:spTree>
    <p:extLst>
      <p:ext uri="{BB962C8B-B14F-4D97-AF65-F5344CB8AC3E}">
        <p14:creationId xmlns:p14="http://schemas.microsoft.com/office/powerpoint/2010/main" val="175885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For over a year, participants in the 340B Drug Pricing Program (340B Program) and others have been waiting for the release of the so-called proposed “Mega-Rule”.</a:t>
            </a:r>
          </a:p>
          <a:p>
            <a:r>
              <a:rPr lang="en-US" sz="1800" dirty="0"/>
              <a:t>On May 23, 2014, the U.S. District Court for the District of Columbia vacated a final rule in which the agency gave its interpretation of the orphan drug exclusion under the 340B Program.  </a:t>
            </a:r>
          </a:p>
          <a:p>
            <a:r>
              <a:rPr lang="en-US" sz="1800" dirty="0"/>
              <a:t>The Court found that while Congress gave HHS specific authority to issue 340B Program regulations to (1) establish an administrative dispute resolution process, (2) provide defined standards of methodology for calculating ceiling prices, and (3) address the imposition of civil monetary penalties, it “has not given HHS the broad rulemaking authority” or other specific authority to issue the orphan drug exclusion rule disputed in the case.</a:t>
            </a:r>
          </a:p>
          <a:p>
            <a:r>
              <a:rPr lang="en-US" sz="1800" dirty="0"/>
              <a:t>How the agency decides to proceed with the orphan drug exclusion rule will no doubt provide some insights on whether the agency will proceed with the proposed Mega-Rule, or will instead continue to administer the 340B Program through interpretative guidance. </a:t>
            </a:r>
          </a:p>
        </p:txBody>
      </p:sp>
      <p:sp>
        <p:nvSpPr>
          <p:cNvPr id="4" name="Slide Number Placeholder 3"/>
          <p:cNvSpPr>
            <a:spLocks noGrp="1"/>
          </p:cNvSpPr>
          <p:nvPr>
            <p:ph type="sldNum" sz="quarter" idx="10"/>
          </p:nvPr>
        </p:nvSpPr>
        <p:spPr/>
        <p:txBody>
          <a:bodyPr/>
          <a:lstStyle/>
          <a:p>
            <a:pPr>
              <a:defRPr/>
            </a:pPr>
            <a:fld id="{6273BC0B-74F9-4E55-8F57-24B22A2AD256}" type="slidenum">
              <a:rPr lang="en-US" smtClean="0">
                <a:solidFill>
                  <a:srgbClr val="F2F2F2">
                    <a:lumMod val="50000"/>
                  </a:srgbClr>
                </a:solidFill>
              </a:rPr>
              <a:pPr>
                <a:defRPr/>
              </a:pPr>
              <a:t>16</a:t>
            </a:fld>
            <a:endParaRPr lang="en-US" dirty="0">
              <a:solidFill>
                <a:srgbClr val="F2F2F2">
                  <a:lumMod val="50000"/>
                </a:srgbClr>
              </a:solidFill>
            </a:endParaRPr>
          </a:p>
        </p:txBody>
      </p:sp>
      <p:sp>
        <p:nvSpPr>
          <p:cNvPr id="5" name="Footer Placeholder 4"/>
          <p:cNvSpPr>
            <a:spLocks noGrp="1"/>
          </p:cNvSpPr>
          <p:nvPr>
            <p:ph type="ftr" sz="quarter" idx="11"/>
          </p:nvPr>
        </p:nvSpPr>
        <p:spPr/>
        <p:txBody>
          <a:bodyPr/>
          <a:lstStyle/>
          <a:p>
            <a:pPr>
              <a:defRPr/>
            </a:pPr>
            <a:r>
              <a:rPr lang="en-US">
                <a:solidFill>
                  <a:srgbClr val="595959">
                    <a:lumMod val="75000"/>
                  </a:srgbClr>
                </a:solidFill>
              </a:rPr>
              <a:t>Confidential – for internal use only</a:t>
            </a:r>
            <a:endParaRPr lang="en-US" dirty="0">
              <a:solidFill>
                <a:srgbClr val="595959">
                  <a:lumMod val="75000"/>
                </a:srgbClr>
              </a:solidFill>
            </a:endParaRPr>
          </a:p>
        </p:txBody>
      </p:sp>
      <p:sp>
        <p:nvSpPr>
          <p:cNvPr id="6" name="Title 5"/>
          <p:cNvSpPr>
            <a:spLocks noGrp="1"/>
          </p:cNvSpPr>
          <p:nvPr>
            <p:ph type="title"/>
          </p:nvPr>
        </p:nvSpPr>
        <p:spPr/>
        <p:txBody>
          <a:bodyPr/>
          <a:lstStyle/>
          <a:p>
            <a:r>
              <a:rPr lang="en-US" dirty="0">
                <a:solidFill>
                  <a:srgbClr val="C00000"/>
                </a:solidFill>
              </a:rPr>
              <a:t>Mega Rule turns into Tiny Suggestion</a:t>
            </a:r>
          </a:p>
        </p:txBody>
      </p:sp>
    </p:spTree>
    <p:extLst>
      <p:ext uri="{BB962C8B-B14F-4D97-AF65-F5344CB8AC3E}">
        <p14:creationId xmlns:p14="http://schemas.microsoft.com/office/powerpoint/2010/main" val="3820138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Orphan Drugs</a:t>
            </a:r>
          </a:p>
        </p:txBody>
      </p:sp>
      <p:sp>
        <p:nvSpPr>
          <p:cNvPr id="3" name="Content Placeholder 2"/>
          <p:cNvSpPr>
            <a:spLocks noGrp="1"/>
          </p:cNvSpPr>
          <p:nvPr>
            <p:ph idx="1"/>
          </p:nvPr>
        </p:nvSpPr>
        <p:spPr/>
        <p:txBody>
          <a:bodyPr/>
          <a:lstStyle/>
          <a:p>
            <a:r>
              <a:rPr lang="en-US" dirty="0"/>
              <a:t>The U.S. Department of Health and Human Services, in tandem with the Health Resources and Services Administration (HRSA), issued an interpretive rule on July 21, 2014 regarding the 340B program and orphan drugs. Such drugs are available through the 340B program to free-standing cancer hospitals, critical access hospitals, rural referral centers and sole community hospitals.</a:t>
            </a:r>
          </a:p>
          <a:p>
            <a:r>
              <a:rPr lang="en-US" dirty="0"/>
              <a:t>Although that rule is technically nonbinding, the agency has threatened </a:t>
            </a:r>
            <a:r>
              <a:rPr lang="en-US" dirty="0" err="1"/>
              <a:t>drugmakers</a:t>
            </a:r>
            <a:r>
              <a:rPr lang="en-US" dirty="0"/>
              <a:t> with severe punishment if they violate the statutory language that covers 340B.</a:t>
            </a:r>
          </a:p>
          <a:p>
            <a:r>
              <a:rPr lang="en-US" dirty="0"/>
              <a:t>On October 9, 2014, the Pharmaceutical Research and Manufacturers of America (</a:t>
            </a:r>
            <a:r>
              <a:rPr lang="en-US" dirty="0" err="1"/>
              <a:t>PhRMA</a:t>
            </a:r>
            <a:r>
              <a:rPr lang="en-US" dirty="0"/>
              <a:t>) trade organization filed another lawsuit against the U.S. Department of Health and Human Services (HHS) over a controversial orphan drug rule that is part of the 340B drug discount program for safety net hospitals.</a:t>
            </a:r>
          </a:p>
        </p:txBody>
      </p:sp>
      <p:sp>
        <p:nvSpPr>
          <p:cNvPr id="5" name="Footer Placeholder 4"/>
          <p:cNvSpPr>
            <a:spLocks noGrp="1"/>
          </p:cNvSpPr>
          <p:nvPr>
            <p:ph type="ftr" sz="quarter" idx="11"/>
          </p:nvPr>
        </p:nvSpPr>
        <p:spPr/>
        <p:txBody>
          <a:bodyPr/>
          <a:lstStyle/>
          <a:p>
            <a:r>
              <a:rPr lang="en-US"/>
              <a:t>Confidential – for internal use only</a:t>
            </a:r>
            <a:endParaRPr lang="en-US" dirty="0"/>
          </a:p>
        </p:txBody>
      </p:sp>
      <p:sp>
        <p:nvSpPr>
          <p:cNvPr id="4" name="Slide Number Placeholder 3"/>
          <p:cNvSpPr>
            <a:spLocks noGrp="1"/>
          </p:cNvSpPr>
          <p:nvPr>
            <p:ph type="sldNum" sz="quarter" idx="12"/>
          </p:nvPr>
        </p:nvSpPr>
        <p:spPr/>
        <p:txBody>
          <a:bodyPr/>
          <a:lstStyle/>
          <a:p>
            <a:fld id="{6273BC0B-74F9-4E55-8F57-24B22A2AD256}" type="slidenum">
              <a:rPr lang="en-US" smtClean="0"/>
              <a:pPr/>
              <a:t>17</a:t>
            </a:fld>
            <a:endParaRPr lang="en-US" dirty="0"/>
          </a:p>
        </p:txBody>
      </p:sp>
    </p:spTree>
    <p:extLst>
      <p:ext uri="{BB962C8B-B14F-4D97-AF65-F5344CB8AC3E}">
        <p14:creationId xmlns:p14="http://schemas.microsoft.com/office/powerpoint/2010/main" val="266487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a:bodyPr>
          <a:lstStyle/>
          <a:p>
            <a:r>
              <a:rPr lang="en-US" sz="2200" b="1" dirty="0">
                <a:solidFill>
                  <a:srgbClr val="C00000"/>
                </a:solidFill>
                <a:latin typeface="+mn-lt"/>
              </a:rPr>
              <a:t>340B Split Billing Market Share</a:t>
            </a:r>
          </a:p>
        </p:txBody>
      </p:sp>
      <p:graphicFrame>
        <p:nvGraphicFramePr>
          <p:cNvPr id="9" name="Content Placeholder 8"/>
          <p:cNvGraphicFramePr>
            <a:graphicFrameLocks noGrp="1"/>
          </p:cNvGraphicFramePr>
          <p:nvPr>
            <p:ph idx="1"/>
          </p:nvPr>
        </p:nvGraphicFramePr>
        <p:xfrm>
          <a:off x="-533400" y="931985"/>
          <a:ext cx="9237592" cy="5684672"/>
        </p:xfrm>
        <a:graphic>
          <a:graphicData uri="http://schemas.openxmlformats.org/drawingml/2006/chart">
            <c:chart xmlns:c="http://schemas.openxmlformats.org/drawingml/2006/chart" xmlns:r="http://schemas.openxmlformats.org/officeDocument/2006/relationships" r:id="rId2"/>
          </a:graphicData>
        </a:graphic>
      </p:graphicFrame>
      <p:sp>
        <p:nvSpPr>
          <p:cNvPr id="10" name="Footer Placeholder 17"/>
          <p:cNvSpPr>
            <a:spLocks noGrp="1"/>
          </p:cNvSpPr>
          <p:nvPr>
            <p:ph type="ftr" sz="quarter" idx="11"/>
          </p:nvPr>
        </p:nvSpPr>
        <p:spPr/>
        <p:txBody>
          <a:bodyPr/>
          <a:lstStyle/>
          <a:p>
            <a:r>
              <a:rPr lang="en-US" dirty="0"/>
              <a:t>Confidential</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18</a:t>
            </a:fld>
            <a:endParaRPr lang="en-US" dirty="0">
              <a:solidFill>
                <a:srgbClr val="F2F2F2">
                  <a:lumMod val="50000"/>
                </a:srgbClr>
              </a:solidFill>
            </a:endParaRPr>
          </a:p>
        </p:txBody>
      </p:sp>
    </p:spTree>
    <p:extLst>
      <p:ext uri="{BB962C8B-B14F-4D97-AF65-F5344CB8AC3E}">
        <p14:creationId xmlns:p14="http://schemas.microsoft.com/office/powerpoint/2010/main" val="1108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a:bodyPr>
          <a:lstStyle/>
          <a:p>
            <a:r>
              <a:rPr lang="en-US" sz="2200" b="1" dirty="0">
                <a:solidFill>
                  <a:srgbClr val="C00000"/>
                </a:solidFill>
                <a:latin typeface="+mn-lt"/>
              </a:rPr>
              <a:t>340B Covered Entity Segmentation</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7678922"/>
              </p:ext>
            </p:extLst>
          </p:nvPr>
        </p:nvGraphicFramePr>
        <p:xfrm>
          <a:off x="-533400" y="931985"/>
          <a:ext cx="9237592" cy="5684672"/>
        </p:xfrm>
        <a:graphic>
          <a:graphicData uri="http://schemas.openxmlformats.org/drawingml/2006/chart">
            <c:chart xmlns:c="http://schemas.openxmlformats.org/drawingml/2006/chart" xmlns:r="http://schemas.openxmlformats.org/officeDocument/2006/relationships" r:id="rId2"/>
          </a:graphicData>
        </a:graphic>
      </p:graphicFrame>
      <p:sp>
        <p:nvSpPr>
          <p:cNvPr id="10" name="Footer Placeholder 17"/>
          <p:cNvSpPr>
            <a:spLocks noGrp="1"/>
          </p:cNvSpPr>
          <p:nvPr>
            <p:ph type="ftr" sz="quarter" idx="11"/>
          </p:nvPr>
        </p:nvSpPr>
        <p:spPr/>
        <p:txBody>
          <a:bodyPr/>
          <a:lstStyle/>
          <a:p>
            <a:r>
              <a:rPr lang="en-US" dirty="0"/>
              <a:t>Confidential</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19</a:t>
            </a:fld>
            <a:endParaRPr lang="en-US" dirty="0">
              <a:solidFill>
                <a:srgbClr val="F2F2F2">
                  <a:lumMod val="50000"/>
                </a:srgbClr>
              </a:solidFill>
            </a:endParaRPr>
          </a:p>
        </p:txBody>
      </p:sp>
    </p:spTree>
    <p:extLst>
      <p:ext uri="{BB962C8B-B14F-4D97-AF65-F5344CB8AC3E}">
        <p14:creationId xmlns:p14="http://schemas.microsoft.com/office/powerpoint/2010/main" val="160735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Agenda</a:t>
            </a:r>
          </a:p>
        </p:txBody>
      </p:sp>
      <p:sp>
        <p:nvSpPr>
          <p:cNvPr id="3" name="Content Placeholder 2"/>
          <p:cNvSpPr>
            <a:spLocks noGrp="1"/>
          </p:cNvSpPr>
          <p:nvPr>
            <p:ph idx="1"/>
          </p:nvPr>
        </p:nvSpPr>
        <p:spPr/>
        <p:txBody>
          <a:bodyPr/>
          <a:lstStyle/>
          <a:p>
            <a:pPr marL="457200" indent="-457200">
              <a:buFont typeface="+mj-lt"/>
              <a:buAutoNum type="arabicPeriod"/>
            </a:pPr>
            <a:r>
              <a:rPr lang="en-US" dirty="0"/>
              <a:t>Financial review 2014 340B Group</a:t>
            </a:r>
          </a:p>
          <a:p>
            <a:pPr marL="457200" indent="-457200">
              <a:buFont typeface="+mj-lt"/>
              <a:buAutoNum type="arabicPeriod"/>
            </a:pPr>
            <a:r>
              <a:rPr lang="en-US" dirty="0"/>
              <a:t>Talyst and 340B Goals for 2015</a:t>
            </a:r>
          </a:p>
          <a:p>
            <a:pPr marL="457200" indent="-457200">
              <a:buFont typeface="+mj-lt"/>
              <a:buAutoNum type="arabicPeriod"/>
            </a:pPr>
            <a:r>
              <a:rPr lang="en-US" dirty="0"/>
              <a:t>Team building exercise to develop personal and sectional goals in support of our Goals</a:t>
            </a:r>
          </a:p>
          <a:p>
            <a:pPr marL="457200" indent="-457200">
              <a:buFont typeface="+mj-lt"/>
              <a:buAutoNum type="arabicPeriod"/>
            </a:pPr>
            <a:r>
              <a:rPr lang="en-US" dirty="0"/>
              <a:t>Review Summary Document</a:t>
            </a:r>
          </a:p>
          <a:p>
            <a:pPr marL="457200" indent="-457200">
              <a:buFont typeface="+mj-lt"/>
              <a:buAutoNum type="arabicPeriod"/>
            </a:pPr>
            <a:r>
              <a:rPr lang="en-US" dirty="0"/>
              <a:t>Thanks for a great year!!!</a:t>
            </a:r>
          </a:p>
        </p:txBody>
      </p:sp>
      <p:sp>
        <p:nvSpPr>
          <p:cNvPr id="4" name="Footer Placeholder 3"/>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5" name="Slide Number Placeholder 4"/>
          <p:cNvSpPr>
            <a:spLocks noGrp="1"/>
          </p:cNvSpPr>
          <p:nvPr>
            <p:ph type="sldNum" sz="quarter" idx="12"/>
          </p:nvPr>
        </p:nvSpPr>
        <p:spPr/>
        <p:txBody>
          <a:bodyPr/>
          <a:lstStyle/>
          <a:p>
            <a:pPr>
              <a:defRPr/>
            </a:pPr>
            <a:fld id="{3D696EAA-D154-4A39-AD98-8F7809C4F20C}" type="slidenum">
              <a:rPr lang="en-US" smtClean="0"/>
              <a:pPr>
                <a:defRPr/>
              </a:pPr>
              <a:t>2</a:t>
            </a:fld>
            <a:endParaRPr lang="en-US" dirty="0"/>
          </a:p>
        </p:txBody>
      </p:sp>
    </p:spTree>
    <p:extLst>
      <p:ext uri="{BB962C8B-B14F-4D97-AF65-F5344CB8AC3E}">
        <p14:creationId xmlns:p14="http://schemas.microsoft.com/office/powerpoint/2010/main" val="188151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rgbClr val="C00000"/>
                </a:solidFill>
                <a:latin typeface="+mn-lt"/>
              </a:rPr>
              <a:t>Growth of 340B Contract Pharmacy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89788452"/>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0" name="Footer Placeholder 17"/>
          <p:cNvSpPr>
            <a:spLocks noGrp="1"/>
          </p:cNvSpPr>
          <p:nvPr>
            <p:ph type="ftr" sz="quarter" idx="11"/>
          </p:nvPr>
        </p:nvSpPr>
        <p:spPr/>
        <p:txBody>
          <a:bodyPr/>
          <a:lstStyle/>
          <a:p>
            <a:r>
              <a:rPr lang="en-US" dirty="0"/>
              <a:t>Confidential</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20</a:t>
            </a:fld>
            <a:endParaRPr lang="en-US" dirty="0">
              <a:solidFill>
                <a:srgbClr val="F2F2F2">
                  <a:lumMod val="50000"/>
                </a:srgbClr>
              </a:solidFill>
            </a:endParaRPr>
          </a:p>
        </p:txBody>
      </p:sp>
      <p:sp>
        <p:nvSpPr>
          <p:cNvPr id="9" name="TextBox 8"/>
          <p:cNvSpPr txBox="1"/>
          <p:nvPr/>
        </p:nvSpPr>
        <p:spPr>
          <a:xfrm>
            <a:off x="2819400" y="2895600"/>
            <a:ext cx="4304176" cy="276999"/>
          </a:xfrm>
          <a:prstGeom prst="rect">
            <a:avLst/>
          </a:prstGeom>
          <a:noFill/>
        </p:spPr>
        <p:txBody>
          <a:bodyPr wrap="square" rtlCol="0">
            <a:spAutoFit/>
          </a:bodyPr>
          <a:lstStyle/>
          <a:p>
            <a:r>
              <a:rPr lang="en-US" sz="1200" i="1" dirty="0">
                <a:solidFill>
                  <a:srgbClr val="FF0000"/>
                </a:solidFill>
              </a:rPr>
              <a:t>50,616 Registered Contract Pharmacies as of November 7, 2014</a:t>
            </a:r>
          </a:p>
        </p:txBody>
      </p:sp>
    </p:spTree>
    <p:extLst>
      <p:ext uri="{BB962C8B-B14F-4D97-AF65-F5344CB8AC3E}">
        <p14:creationId xmlns:p14="http://schemas.microsoft.com/office/powerpoint/2010/main" val="136842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rgbClr val="C00000"/>
                </a:solidFill>
                <a:latin typeface="+mn-lt"/>
              </a:rPr>
              <a:t>340B Contract Pharmacy by Chain</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5487259"/>
              </p:ext>
            </p:extLst>
          </p:nvPr>
        </p:nvGraphicFramePr>
        <p:xfrm>
          <a:off x="304800" y="1447800"/>
          <a:ext cx="8571499" cy="472916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21</a:t>
            </a:fld>
            <a:endParaRPr lang="en-US" dirty="0">
              <a:solidFill>
                <a:srgbClr val="F2F2F2">
                  <a:lumMod val="50000"/>
                </a:srgbClr>
              </a:solidFill>
            </a:endParaRPr>
          </a:p>
        </p:txBody>
      </p:sp>
      <p:sp>
        <p:nvSpPr>
          <p:cNvPr id="3" name="TextBox 2"/>
          <p:cNvSpPr txBox="1"/>
          <p:nvPr/>
        </p:nvSpPr>
        <p:spPr>
          <a:xfrm>
            <a:off x="762000" y="6225546"/>
            <a:ext cx="1962150" cy="261610"/>
          </a:xfrm>
          <a:prstGeom prst="rect">
            <a:avLst/>
          </a:prstGeom>
          <a:noFill/>
        </p:spPr>
        <p:txBody>
          <a:bodyPr wrap="square" rtlCol="0">
            <a:spAutoFit/>
          </a:bodyPr>
          <a:lstStyle/>
          <a:p>
            <a:r>
              <a:rPr lang="en-US" sz="1100" i="1" dirty="0"/>
              <a:t>Walgreens 22,430</a:t>
            </a:r>
          </a:p>
        </p:txBody>
      </p:sp>
      <p:sp>
        <p:nvSpPr>
          <p:cNvPr id="5" name="Rectangle 4"/>
          <p:cNvSpPr/>
          <p:nvPr/>
        </p:nvSpPr>
        <p:spPr>
          <a:xfrm>
            <a:off x="3886200" y="6212270"/>
            <a:ext cx="1237839" cy="261610"/>
          </a:xfrm>
          <a:prstGeom prst="rect">
            <a:avLst/>
          </a:prstGeom>
        </p:spPr>
        <p:txBody>
          <a:bodyPr wrap="none">
            <a:spAutoFit/>
          </a:bodyPr>
          <a:lstStyle/>
          <a:p>
            <a:r>
              <a:rPr lang="en-US" sz="1100" i="1" dirty="0">
                <a:solidFill>
                  <a:srgbClr val="FF0000"/>
                </a:solidFill>
              </a:rPr>
              <a:t>November 7, 2014</a:t>
            </a:r>
          </a:p>
        </p:txBody>
      </p:sp>
    </p:spTree>
    <p:extLst>
      <p:ext uri="{BB962C8B-B14F-4D97-AF65-F5344CB8AC3E}">
        <p14:creationId xmlns:p14="http://schemas.microsoft.com/office/powerpoint/2010/main" val="381988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0"/>
            <a:ext cx="8229600" cy="1143000"/>
          </a:xfrm>
        </p:spPr>
        <p:txBody>
          <a:bodyPr/>
          <a:lstStyle/>
          <a:p>
            <a:r>
              <a:rPr lang="en-US" dirty="0"/>
              <a:t>Specialty Market</a:t>
            </a:r>
          </a:p>
        </p:txBody>
      </p:sp>
      <p:pic>
        <p:nvPicPr>
          <p:cNvPr id="8195" name="Picture 2"/>
          <p:cNvPicPr>
            <a:picLocks noGrp="1" noChangeAspect="1" noChangeArrowheads="1"/>
          </p:cNvPicPr>
          <p:nvPr>
            <p:ph idx="1"/>
          </p:nvPr>
        </p:nvPicPr>
        <p:blipFill>
          <a:blip r:embed="rId2" cstate="print"/>
          <a:srcRect/>
          <a:stretch>
            <a:fillRect/>
          </a:stretch>
        </p:blipFill>
        <p:spPr>
          <a:xfrm>
            <a:off x="609600" y="990600"/>
            <a:ext cx="7924800" cy="4814888"/>
          </a:xfrm>
        </p:spPr>
      </p:pic>
      <p:sp>
        <p:nvSpPr>
          <p:cNvPr id="8196" name="TextBox 5"/>
          <p:cNvSpPr txBox="1">
            <a:spLocks noChangeArrowheads="1"/>
          </p:cNvSpPr>
          <p:nvPr/>
        </p:nvSpPr>
        <p:spPr bwMode="auto">
          <a:xfrm>
            <a:off x="609600" y="6096000"/>
            <a:ext cx="4800600" cy="400050"/>
          </a:xfrm>
          <a:prstGeom prst="rect">
            <a:avLst/>
          </a:prstGeom>
          <a:noFill/>
          <a:ln w="9525">
            <a:noFill/>
            <a:miter lim="800000"/>
            <a:headEnd/>
            <a:tailEnd/>
          </a:ln>
        </p:spPr>
        <p:txBody>
          <a:bodyPr wrap="none">
            <a:spAutoFit/>
          </a:bodyPr>
          <a:lstStyle/>
          <a:p>
            <a:r>
              <a:rPr lang="en-US" sz="2000">
                <a:latin typeface="Calibri" pitchFamily="34" charset="0"/>
              </a:rPr>
              <a:t>Average Specialty Prescription Cost = $2,654</a:t>
            </a:r>
          </a:p>
        </p:txBody>
      </p:sp>
    </p:spTree>
    <p:extLst>
      <p:ext uri="{BB962C8B-B14F-4D97-AF65-F5344CB8AC3E}">
        <p14:creationId xmlns:p14="http://schemas.microsoft.com/office/powerpoint/2010/main" val="157818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solidFill>
                  <a:srgbClr val="424242">
                    <a:tint val="75000"/>
                  </a:srgbClr>
                </a:solidFill>
              </a:rPr>
              <a:t>Confidential - Tuesday, March 5, 2013</a:t>
            </a:r>
            <a:endParaRPr lang="en-US" dirty="0">
              <a:solidFill>
                <a:srgbClr val="424242">
                  <a:tint val="75000"/>
                </a:srgbClr>
              </a:solidFill>
            </a:endParaRPr>
          </a:p>
        </p:txBody>
      </p:sp>
      <p:sp>
        <p:nvSpPr>
          <p:cNvPr id="5" name="Slide Number Placeholder 4"/>
          <p:cNvSpPr>
            <a:spLocks noGrp="1"/>
          </p:cNvSpPr>
          <p:nvPr>
            <p:ph type="sldNum" sz="quarter" idx="12"/>
          </p:nvPr>
        </p:nvSpPr>
        <p:spPr/>
        <p:txBody>
          <a:bodyPr/>
          <a:lstStyle/>
          <a:p>
            <a:pPr>
              <a:defRPr/>
            </a:pPr>
            <a:fld id="{3D696EAA-D154-4A39-AD98-8F7809C4F20C}" type="slidenum">
              <a:rPr lang="en-US" smtClean="0"/>
              <a:pPr>
                <a:defRPr/>
              </a:pPr>
              <a:t>23</a:t>
            </a:fld>
            <a:endParaRPr lang="en-US" dirty="0"/>
          </a:p>
        </p:txBody>
      </p:sp>
      <p:pic>
        <p:nvPicPr>
          <p:cNvPr id="2050" name="Chart 1"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90600"/>
            <a:ext cx="818579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247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Appendix – 340B 2015 Financial Plan Detail</a:t>
            </a:r>
          </a:p>
        </p:txBody>
      </p:sp>
      <p:sp>
        <p:nvSpPr>
          <p:cNvPr id="4" name="Slide Number Placeholder 3"/>
          <p:cNvSpPr>
            <a:spLocks noGrp="1"/>
          </p:cNvSpPr>
          <p:nvPr>
            <p:ph type="sldNum" sz="quarter" idx="4294967295"/>
          </p:nvPr>
        </p:nvSpPr>
        <p:spPr>
          <a:xfrm>
            <a:off x="7010400" y="6248400"/>
            <a:ext cx="2133600" cy="365125"/>
          </a:xfrm>
        </p:spPr>
        <p:txBody>
          <a:bodyPr/>
          <a:lstStyle/>
          <a:p>
            <a:pPr>
              <a:defRPr/>
            </a:pPr>
            <a:fld id="{6273BC0B-74F9-4E55-8F57-24B22A2AD256}" type="slidenum">
              <a:rPr lang="en-US" smtClean="0">
                <a:solidFill>
                  <a:srgbClr val="F2F2F2">
                    <a:lumMod val="50000"/>
                  </a:srgbClr>
                </a:solidFill>
              </a:rPr>
              <a:pPr>
                <a:defRPr/>
              </a:pPr>
              <a:t>24</a:t>
            </a:fld>
            <a:endParaRPr lang="en-US" dirty="0">
              <a:solidFill>
                <a:srgbClr val="F2F2F2">
                  <a:lumMod val="50000"/>
                </a:srgbClr>
              </a:solidFill>
            </a:endParaRPr>
          </a:p>
        </p:txBody>
      </p:sp>
      <p:sp>
        <p:nvSpPr>
          <p:cNvPr id="8" name="Footer Placeholder 17"/>
          <p:cNvSpPr txBox="1">
            <a:spLocks/>
          </p:cNvSpPr>
          <p:nvPr/>
        </p:nvSpPr>
        <p:spPr>
          <a:xfrm>
            <a:off x="304800" y="6248400"/>
            <a:ext cx="289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Confidential</a:t>
            </a:r>
          </a:p>
        </p:txBody>
      </p:sp>
    </p:spTree>
    <p:extLst>
      <p:ext uri="{BB962C8B-B14F-4D97-AF65-F5344CB8AC3E}">
        <p14:creationId xmlns:p14="http://schemas.microsoft.com/office/powerpoint/2010/main" val="279168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69" y="381001"/>
            <a:ext cx="7886700" cy="609599"/>
          </a:xfrm>
        </p:spPr>
        <p:txBody>
          <a:bodyPr>
            <a:normAutofit/>
          </a:bodyPr>
          <a:lstStyle/>
          <a:p>
            <a:r>
              <a:rPr lang="en-US" sz="2200" b="1" dirty="0">
                <a:solidFill>
                  <a:srgbClr val="C00000"/>
                </a:solidFill>
                <a:latin typeface="+mn-lt"/>
              </a:rPr>
              <a:t>340B 2015 Desktop &amp; Fully Managed Revenue Plan</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25</a:t>
            </a:fld>
            <a:endParaRPr lang="en-US" dirty="0">
              <a:solidFill>
                <a:srgbClr val="F2F2F2">
                  <a:lumMod val="5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476375"/>
            <a:ext cx="69913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14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69" y="381001"/>
            <a:ext cx="7886700" cy="609599"/>
          </a:xfrm>
        </p:spPr>
        <p:txBody>
          <a:bodyPr>
            <a:normAutofit/>
          </a:bodyPr>
          <a:lstStyle/>
          <a:p>
            <a:r>
              <a:rPr lang="en-US" sz="2200" b="1" dirty="0">
                <a:solidFill>
                  <a:srgbClr val="C00000"/>
                </a:solidFill>
                <a:latin typeface="+mn-lt"/>
              </a:rPr>
              <a:t>340B 2015 Contract Pharmacy Revenue Plan</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26</a:t>
            </a:fld>
            <a:endParaRPr lang="en-US" dirty="0">
              <a:solidFill>
                <a:srgbClr val="F2F2F2">
                  <a:lumMod val="5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857375"/>
            <a:ext cx="69913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66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69" y="381001"/>
            <a:ext cx="7886700" cy="609599"/>
          </a:xfrm>
        </p:spPr>
        <p:txBody>
          <a:bodyPr>
            <a:normAutofit/>
          </a:bodyPr>
          <a:lstStyle/>
          <a:p>
            <a:r>
              <a:rPr lang="en-US" sz="2200" b="1" dirty="0">
                <a:solidFill>
                  <a:srgbClr val="C00000"/>
                </a:solidFill>
                <a:latin typeface="+mn-lt"/>
              </a:rPr>
              <a:t>340B 2015 Operating Expense Summary by Department</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solidFill>
                  <a:srgbClr val="F2F2F2">
                    <a:lumMod val="50000"/>
                  </a:srgbClr>
                </a:solidFill>
              </a:rPr>
              <a:pPr>
                <a:defRPr/>
              </a:pPr>
              <a:t>27</a:t>
            </a:fld>
            <a:endParaRPr lang="en-US" dirty="0">
              <a:solidFill>
                <a:srgbClr val="F2F2F2">
                  <a:lumMod val="50000"/>
                </a:srgbClr>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1" y="1542086"/>
            <a:ext cx="8451751" cy="341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69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2635492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71600"/>
            <a:ext cx="7886700" cy="4851702"/>
          </a:xfrm>
        </p:spPr>
        <p:txBody>
          <a:bodyPr>
            <a:normAutofit/>
          </a:bodyPr>
          <a:lstStyle/>
          <a:p>
            <a:pPr marL="385763" indent="-385763">
              <a:buFont typeface="+mj-lt"/>
              <a:buAutoNum type="arabicPeriod"/>
            </a:pPr>
            <a:r>
              <a:rPr lang="en-US" dirty="0"/>
              <a:t>Increase 340B revenue from $8M to $12M </a:t>
            </a:r>
          </a:p>
          <a:p>
            <a:pPr marL="385763" indent="-385763">
              <a:buFont typeface="+mj-lt"/>
              <a:buAutoNum type="arabicPeriod"/>
            </a:pPr>
            <a:r>
              <a:rPr lang="en-US" dirty="0"/>
              <a:t>Increase customer satisfaction and retention by at least 10%</a:t>
            </a:r>
          </a:p>
          <a:p>
            <a:pPr marL="385763" indent="-385763">
              <a:buFont typeface="+mj-lt"/>
              <a:buAutoNum type="arabicPeriod"/>
            </a:pPr>
            <a:r>
              <a:rPr lang="en-US" dirty="0"/>
              <a:t>Improve internal operational efficiencies by at least 10%</a:t>
            </a:r>
            <a:br>
              <a:rPr lang="en-US" dirty="0"/>
            </a:br>
            <a:r>
              <a:rPr lang="en-US" sz="1800" dirty="0">
                <a:solidFill>
                  <a:schemeClr val="accent1"/>
                </a:solidFill>
              </a:rPr>
              <a:t>(e.g. improved invoicing, reduced implementation time)</a:t>
            </a:r>
          </a:p>
          <a:p>
            <a:pPr marL="385763" indent="-385763">
              <a:buFont typeface="+mj-lt"/>
              <a:buAutoNum type="arabicPeriod"/>
            </a:pPr>
            <a:r>
              <a:rPr lang="en-US" dirty="0"/>
              <a:t>Increase the 340B savings for Talyst’s customers by at least 10%</a:t>
            </a:r>
            <a:br>
              <a:rPr lang="en-US" dirty="0"/>
            </a:br>
            <a:r>
              <a:rPr lang="en-US" sz="1800" dirty="0">
                <a:solidFill>
                  <a:schemeClr val="accent1"/>
                </a:solidFill>
              </a:rPr>
              <a:t>(e.g. reduce the WAC %, increase CP match rates)</a:t>
            </a:r>
          </a:p>
          <a:p>
            <a:pPr marL="385763" indent="-385763">
              <a:buFont typeface="+mj-lt"/>
              <a:buAutoNum type="arabicPeriod"/>
            </a:pPr>
            <a:r>
              <a:rPr lang="en-US" dirty="0"/>
              <a:t>Improve the interdepartmental processes and efficiencies</a:t>
            </a:r>
            <a:br>
              <a:rPr lang="en-US" dirty="0"/>
            </a:br>
            <a:r>
              <a:rPr lang="en-US" sz="1800" dirty="0">
                <a:solidFill>
                  <a:schemeClr val="accent1"/>
                </a:solidFill>
              </a:rPr>
              <a:t>(i.e. Sales to Implementation to Support; finance; development)</a:t>
            </a:r>
          </a:p>
          <a:p>
            <a:pPr marL="385763" indent="-385763">
              <a:buFont typeface="+mj-lt"/>
              <a:buAutoNum type="arabicPeriod"/>
            </a:pPr>
            <a:r>
              <a:rPr lang="en-US" dirty="0"/>
              <a:t>Improve training and increase the 340B knowledge level for all team members</a:t>
            </a:r>
          </a:p>
          <a:p>
            <a:pPr marL="385763" indent="-385763">
              <a:buFont typeface="+mj-lt"/>
              <a:buAutoNum type="arabicPeriod"/>
            </a:pPr>
            <a:r>
              <a:rPr lang="en-US" dirty="0"/>
              <a:t>Support the development and deployment of a 340B Enterprise replacement product </a:t>
            </a:r>
            <a:br>
              <a:rPr lang="en-US" dirty="0"/>
            </a:br>
            <a:r>
              <a:rPr lang="en-US" sz="1800" dirty="0">
                <a:solidFill>
                  <a:schemeClr val="accent1"/>
                </a:solidFill>
              </a:rPr>
              <a:t>(AutoSplit and Contract Pharmacy)</a:t>
            </a:r>
          </a:p>
          <a:p>
            <a:pPr marL="0" indent="0">
              <a:buNone/>
            </a:pPr>
            <a:r>
              <a:rPr lang="en-US" sz="1800" i="1" dirty="0"/>
              <a:t> … and develop metrics to track our progress</a:t>
            </a:r>
          </a:p>
          <a:p>
            <a:pPr marL="385763" indent="-385763">
              <a:buFont typeface="+mj-lt"/>
              <a:buAutoNum type="arabicPeriod"/>
            </a:pPr>
            <a:endParaRPr lang="en-US" dirty="0"/>
          </a:p>
          <a:p>
            <a:pPr marL="385763" indent="-385763">
              <a:buFont typeface="+mj-lt"/>
              <a:buAutoNum type="arabicPeriod"/>
            </a:pPr>
            <a:endParaRPr lang="en-US" dirty="0"/>
          </a:p>
          <a:p>
            <a:pPr marL="385763" indent="-385763">
              <a:buFont typeface="+mj-lt"/>
              <a:buAutoNum type="arabicPeriod"/>
            </a:pPr>
            <a:endParaRPr lang="en-US" dirty="0"/>
          </a:p>
        </p:txBody>
      </p:sp>
      <p:sp>
        <p:nvSpPr>
          <p:cNvPr id="6" name="Slide Number Placeholder 5"/>
          <p:cNvSpPr>
            <a:spLocks noGrp="1"/>
          </p:cNvSpPr>
          <p:nvPr>
            <p:ph type="sldNum" sz="quarter" idx="12"/>
          </p:nvPr>
        </p:nvSpPr>
        <p:spPr/>
        <p:txBody>
          <a:bodyPr/>
          <a:lstStyle/>
          <a:p>
            <a:pPr>
              <a:defRPr/>
            </a:pPr>
            <a:fld id="{6273BC0B-74F9-4E55-8F57-24B22A2AD256}" type="slidenum">
              <a:rPr lang="en-US"/>
              <a:pPr>
                <a:defRPr/>
              </a:pPr>
              <a:t>29</a:t>
            </a:fld>
            <a:endParaRPr lang="en-US" dirty="0"/>
          </a:p>
        </p:txBody>
      </p:sp>
      <p:sp>
        <p:nvSpPr>
          <p:cNvPr id="13"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Business Unit: Achievement of 2015 Team Goals</a:t>
            </a:r>
          </a:p>
        </p:txBody>
      </p:sp>
    </p:spTree>
    <p:extLst>
      <p:ext uri="{BB962C8B-B14F-4D97-AF65-F5344CB8AC3E}">
        <p14:creationId xmlns:p14="http://schemas.microsoft.com/office/powerpoint/2010/main" val="1624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bwMode="auto">
          <a:xfrm>
            <a:off x="1447800" y="3276600"/>
            <a:ext cx="6400800" cy="2209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0"/>
                <a:cs typeface="MS PGothic" charset="0"/>
              </a:defRPr>
            </a:lvl1pPr>
            <a:lvl2pPr marL="457200" indent="0" algn="ctr" rtl="0" eaLnBrk="0" fontAlgn="base" hangingPunct="0">
              <a:spcBef>
                <a:spcPct val="20000"/>
              </a:spcBef>
              <a:spcAft>
                <a:spcPct val="0"/>
              </a:spcAft>
              <a:buFont typeface="Arial" pitchFamily="34" charset="0"/>
              <a:buNone/>
              <a:defRPr sz="2800" kern="1200">
                <a:solidFill>
                  <a:schemeClr val="tx1">
                    <a:tint val="75000"/>
                  </a:schemeClr>
                </a:solidFill>
                <a:latin typeface="+mn-lt"/>
                <a:ea typeface="ＭＳ Ｐゴシック" charset="-128"/>
                <a:cs typeface="ＭＳ Ｐゴシック" charset="-128"/>
              </a:defRPr>
            </a:lvl2pPr>
            <a:lvl3pPr marL="914400" indent="0" algn="ctr" rtl="0" eaLnBrk="0" fontAlgn="base" hangingPunct="0">
              <a:spcBef>
                <a:spcPct val="20000"/>
              </a:spcBef>
              <a:spcAft>
                <a:spcPct val="0"/>
              </a:spcAft>
              <a:buFont typeface="Arial" pitchFamily="34" charset="0"/>
              <a:buNone/>
              <a:defRPr sz="2400" kern="1200">
                <a:solidFill>
                  <a:schemeClr val="tx1">
                    <a:tint val="75000"/>
                  </a:schemeClr>
                </a:solidFill>
                <a:latin typeface="+mn-lt"/>
                <a:ea typeface="ＭＳ Ｐゴシック" charset="-128"/>
                <a:cs typeface="ＭＳ Ｐゴシック" charset="-128"/>
              </a:defRPr>
            </a:lvl3pPr>
            <a:lvl4pPr marL="13716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128"/>
                <a:cs typeface="ＭＳ Ｐゴシック" charset="-128"/>
              </a:defRPr>
            </a:lvl4pPr>
            <a:lvl5pPr marL="18288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ＭＳ Ｐゴシック" charset="-128"/>
                <a:cs typeface="ＭＳ Ｐゴシック" charset="-128"/>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defRPr/>
            </a:pPr>
            <a:endParaRPr lang="en-US" sz="1600" dirty="0">
              <a:ea typeface="+mn-ea"/>
              <a:cs typeface="+mn-cs"/>
            </a:endParaRPr>
          </a:p>
          <a:p>
            <a:pPr eaLnBrk="1" fontAlgn="auto" hangingPunct="1">
              <a:spcAft>
                <a:spcPts val="0"/>
              </a:spcAft>
              <a:defRPr/>
            </a:pPr>
            <a:endParaRPr lang="en-US" dirty="0">
              <a:ea typeface="+mn-ea"/>
              <a:cs typeface="+mn-cs"/>
            </a:endParaRPr>
          </a:p>
          <a:p>
            <a:pPr eaLnBrk="1" fontAlgn="auto" hangingPunct="1">
              <a:spcAft>
                <a:spcPts val="0"/>
              </a:spcAft>
              <a:defRPr/>
            </a:pPr>
            <a:endParaRPr lang="en-US" dirty="0">
              <a:ea typeface="+mn-ea"/>
              <a:cs typeface="+mn-cs"/>
            </a:endParaRPr>
          </a:p>
        </p:txBody>
      </p:sp>
      <p:sp>
        <p:nvSpPr>
          <p:cNvPr id="5" name="Title 1"/>
          <p:cNvSpPr txBox="1">
            <a:spLocks/>
          </p:cNvSpPr>
          <p:nvPr/>
        </p:nvSpPr>
        <p:spPr>
          <a:xfrm>
            <a:off x="640487" y="2667000"/>
            <a:ext cx="7886700" cy="45720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b="1" dirty="0">
                <a:solidFill>
                  <a:srgbClr val="C00000"/>
                </a:solidFill>
                <a:latin typeface="+mn-lt"/>
              </a:rPr>
              <a:t>340B 2014 Results</a:t>
            </a:r>
          </a:p>
        </p:txBody>
      </p:sp>
    </p:spTree>
    <p:extLst>
      <p:ext uri="{BB962C8B-B14F-4D97-AF65-F5344CB8AC3E}">
        <p14:creationId xmlns:p14="http://schemas.microsoft.com/office/powerpoint/2010/main" val="268330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71600"/>
            <a:ext cx="7886700" cy="4851702"/>
          </a:xfrm>
        </p:spPr>
        <p:txBody>
          <a:bodyPr>
            <a:normAutofit/>
          </a:bodyPr>
          <a:lstStyle/>
          <a:p>
            <a:pPr marL="385763" indent="-385763">
              <a:buFont typeface="+mj-lt"/>
              <a:buAutoNum type="arabicPeriod"/>
            </a:pPr>
            <a:r>
              <a:rPr lang="en-US" dirty="0"/>
              <a:t>Increase 340B revenue from $6.0M to $9.1M </a:t>
            </a:r>
            <a:br>
              <a:rPr lang="en-US" dirty="0">
                <a:solidFill>
                  <a:srgbClr val="FF0000"/>
                </a:solidFill>
              </a:rPr>
            </a:br>
            <a:r>
              <a:rPr lang="en-US" sz="1600" i="1" dirty="0">
                <a:solidFill>
                  <a:srgbClr val="FF0000"/>
                </a:solidFill>
              </a:rPr>
              <a:t>(2014 revenue expected to be $8M – a 36% year-over year increase)</a:t>
            </a:r>
            <a:endParaRPr lang="en-US" sz="2000" i="1" dirty="0">
              <a:solidFill>
                <a:srgbClr val="FF0000"/>
              </a:solidFill>
            </a:endParaRPr>
          </a:p>
          <a:p>
            <a:pPr marL="385763" indent="-385763">
              <a:buFont typeface="+mj-lt"/>
              <a:buAutoNum type="arabicPeriod"/>
            </a:pPr>
            <a:r>
              <a:rPr lang="en-US" dirty="0"/>
              <a:t>Increase the positive market awareness of the Talyst 340B offerings</a:t>
            </a:r>
          </a:p>
          <a:p>
            <a:pPr marL="385763" indent="-385763">
              <a:buFont typeface="+mj-lt"/>
              <a:buAutoNum type="arabicPeriod"/>
            </a:pPr>
            <a:r>
              <a:rPr lang="en-US" dirty="0"/>
              <a:t>Document the Talyst 340B processes</a:t>
            </a:r>
          </a:p>
          <a:p>
            <a:pPr marL="385763" indent="-385763">
              <a:buFont typeface="+mj-lt"/>
              <a:buAutoNum type="arabicPeriod"/>
            </a:pPr>
            <a:r>
              <a:rPr lang="en-US" dirty="0"/>
              <a:t>Increase the automation and hands-free nature of </a:t>
            </a:r>
            <a:br>
              <a:rPr lang="en-US" dirty="0"/>
            </a:br>
            <a:r>
              <a:rPr lang="en-US" dirty="0"/>
              <a:t>Talyst’s Contract Pharmacy systems</a:t>
            </a:r>
          </a:p>
          <a:p>
            <a:pPr marL="385763" indent="-385763">
              <a:buFont typeface="+mj-lt"/>
              <a:buAutoNum type="arabicPeriod"/>
            </a:pPr>
            <a:r>
              <a:rPr lang="en-US" dirty="0"/>
              <a:t>Release a Fully Managed AutoSplit Desktop replacement product</a:t>
            </a:r>
            <a:br>
              <a:rPr lang="en-US" dirty="0"/>
            </a:br>
            <a:r>
              <a:rPr lang="en-US" sz="1600" dirty="0">
                <a:solidFill>
                  <a:srgbClr val="FF0000"/>
                </a:solidFill>
              </a:rPr>
              <a:t>(Engaged with Health Unity for development study. Hired Mark Cassidy, VP Development &amp; Todd Behrman, Product Management. Planning dedicated in-house development team for 2015)</a:t>
            </a:r>
            <a:endParaRPr lang="en-US" sz="2000" dirty="0">
              <a:solidFill>
                <a:srgbClr val="FF0000"/>
              </a:solidFill>
            </a:endParaRPr>
          </a:p>
          <a:p>
            <a:pPr marL="385763" indent="-385763">
              <a:buFont typeface="+mj-lt"/>
              <a:buAutoNum type="arabicPeriod"/>
            </a:pPr>
            <a:r>
              <a:rPr lang="en-US" dirty="0"/>
              <a:t>Increase the knowledge level of 340B Team Members</a:t>
            </a:r>
          </a:p>
          <a:p>
            <a:pPr marL="385763" indent="-385763">
              <a:buFont typeface="+mj-lt"/>
              <a:buAutoNum type="arabicPeriod"/>
            </a:pPr>
            <a:r>
              <a:rPr lang="en-US" dirty="0"/>
              <a:t>Increase market awareness for the Talyst Audit &amp; Compliance </a:t>
            </a:r>
            <a:br>
              <a:rPr lang="en-US" dirty="0"/>
            </a:br>
            <a:r>
              <a:rPr lang="en-US" dirty="0"/>
              <a:t>consulting product offering</a:t>
            </a:r>
          </a:p>
          <a:p>
            <a:pPr marL="385763" indent="-385763">
              <a:buFont typeface="+mj-lt"/>
              <a:buAutoNum type="arabicPeriod"/>
            </a:pPr>
            <a:endParaRPr lang="en-US" dirty="0"/>
          </a:p>
        </p:txBody>
      </p:sp>
      <p:sp>
        <p:nvSpPr>
          <p:cNvPr id="6" name="Slide Number Placeholder 5"/>
          <p:cNvSpPr>
            <a:spLocks noGrp="1"/>
          </p:cNvSpPr>
          <p:nvPr>
            <p:ph type="sldNum" sz="quarter" idx="12"/>
          </p:nvPr>
        </p:nvSpPr>
        <p:spPr/>
        <p:txBody>
          <a:bodyPr/>
          <a:lstStyle/>
          <a:p>
            <a:pPr>
              <a:defRPr/>
            </a:pPr>
            <a:fld id="{6273BC0B-74F9-4E55-8F57-24B22A2AD256}" type="slidenum">
              <a:rPr lang="en-US"/>
              <a:pPr>
                <a:defRPr/>
              </a:pPr>
              <a:t>4</a:t>
            </a:fld>
            <a:endParaRPr lang="en-US" dirty="0"/>
          </a:p>
        </p:txBody>
      </p:sp>
      <p:sp>
        <p:nvSpPr>
          <p:cNvPr id="4" name="TextBox 3"/>
          <p:cNvSpPr txBox="1"/>
          <p:nvPr/>
        </p:nvSpPr>
        <p:spPr>
          <a:xfrm>
            <a:off x="258041" y="1387882"/>
            <a:ext cx="323850" cy="369332"/>
          </a:xfrm>
          <a:prstGeom prst="rect">
            <a:avLst/>
          </a:prstGeom>
          <a:noFill/>
        </p:spPr>
        <p:txBody>
          <a:bodyPr wrap="square" rtlCol="0">
            <a:spAutoFit/>
          </a:bodyPr>
          <a:lstStyle/>
          <a:p>
            <a:r>
              <a:rPr lang="en-US" dirty="0">
                <a:solidFill>
                  <a:srgbClr val="FF0000"/>
                </a:solidFill>
                <a:sym typeface="Wingdings 2" panose="05020102010507070707" pitchFamily="18" charset="2"/>
              </a:rPr>
              <a:t></a:t>
            </a:r>
            <a:endParaRPr lang="en-US" dirty="0">
              <a:solidFill>
                <a:srgbClr val="FF0000"/>
              </a:solidFill>
            </a:endParaRPr>
          </a:p>
        </p:txBody>
      </p:sp>
      <p:sp>
        <p:nvSpPr>
          <p:cNvPr id="7" name="TextBox 6"/>
          <p:cNvSpPr txBox="1"/>
          <p:nvPr/>
        </p:nvSpPr>
        <p:spPr>
          <a:xfrm>
            <a:off x="254577" y="2749301"/>
            <a:ext cx="323850" cy="369332"/>
          </a:xfrm>
          <a:prstGeom prst="rect">
            <a:avLst/>
          </a:prstGeom>
          <a:noFill/>
        </p:spPr>
        <p:txBody>
          <a:bodyPr wrap="square" rtlCol="0">
            <a:spAutoFit/>
          </a:bodyPr>
          <a:lstStyle/>
          <a:p>
            <a:r>
              <a:rPr lang="en-US" dirty="0">
                <a:solidFill>
                  <a:srgbClr val="00B050"/>
                </a:solidFill>
                <a:sym typeface="Wingdings 2" panose="05020102010507070707" pitchFamily="18" charset="2"/>
              </a:rPr>
              <a:t></a:t>
            </a:r>
            <a:endParaRPr lang="en-US" dirty="0">
              <a:solidFill>
                <a:srgbClr val="00B050"/>
              </a:solidFill>
            </a:endParaRPr>
          </a:p>
        </p:txBody>
      </p:sp>
      <p:sp>
        <p:nvSpPr>
          <p:cNvPr id="8" name="TextBox 7"/>
          <p:cNvSpPr txBox="1"/>
          <p:nvPr/>
        </p:nvSpPr>
        <p:spPr>
          <a:xfrm>
            <a:off x="254577" y="4488879"/>
            <a:ext cx="323850" cy="369332"/>
          </a:xfrm>
          <a:prstGeom prst="rect">
            <a:avLst/>
          </a:prstGeom>
          <a:noFill/>
        </p:spPr>
        <p:txBody>
          <a:bodyPr wrap="square" rtlCol="0">
            <a:spAutoFit/>
          </a:bodyPr>
          <a:lstStyle/>
          <a:p>
            <a:r>
              <a:rPr lang="en-US" dirty="0">
                <a:solidFill>
                  <a:srgbClr val="00B050"/>
                </a:solidFill>
                <a:sym typeface="Wingdings 2" panose="05020102010507070707" pitchFamily="18" charset="2"/>
              </a:rPr>
              <a:t></a:t>
            </a:r>
            <a:endParaRPr lang="en-US" dirty="0">
              <a:solidFill>
                <a:srgbClr val="00B050"/>
              </a:solidFill>
            </a:endParaRPr>
          </a:p>
        </p:txBody>
      </p:sp>
      <p:sp>
        <p:nvSpPr>
          <p:cNvPr id="9" name="TextBox 8"/>
          <p:cNvSpPr txBox="1"/>
          <p:nvPr/>
        </p:nvSpPr>
        <p:spPr>
          <a:xfrm>
            <a:off x="254577" y="4876800"/>
            <a:ext cx="323850" cy="369332"/>
          </a:xfrm>
          <a:prstGeom prst="rect">
            <a:avLst/>
          </a:prstGeom>
          <a:noFill/>
        </p:spPr>
        <p:txBody>
          <a:bodyPr wrap="square" rtlCol="0">
            <a:spAutoFit/>
          </a:bodyPr>
          <a:lstStyle/>
          <a:p>
            <a:r>
              <a:rPr lang="en-US" dirty="0">
                <a:solidFill>
                  <a:srgbClr val="00B050"/>
                </a:solidFill>
                <a:sym typeface="Wingdings 2" panose="05020102010507070707" pitchFamily="18" charset="2"/>
              </a:rPr>
              <a:t></a:t>
            </a:r>
            <a:endParaRPr lang="en-US" dirty="0">
              <a:solidFill>
                <a:srgbClr val="00B050"/>
              </a:solidFill>
            </a:endParaRPr>
          </a:p>
        </p:txBody>
      </p:sp>
      <p:sp>
        <p:nvSpPr>
          <p:cNvPr id="10" name="TextBox 9"/>
          <p:cNvSpPr txBox="1"/>
          <p:nvPr/>
        </p:nvSpPr>
        <p:spPr>
          <a:xfrm>
            <a:off x="254577" y="2379969"/>
            <a:ext cx="323850" cy="369332"/>
          </a:xfrm>
          <a:prstGeom prst="rect">
            <a:avLst/>
          </a:prstGeom>
          <a:noFill/>
        </p:spPr>
        <p:txBody>
          <a:bodyPr wrap="square" rtlCol="0">
            <a:spAutoFit/>
          </a:bodyPr>
          <a:lstStyle/>
          <a:p>
            <a:r>
              <a:rPr lang="en-US" dirty="0">
                <a:solidFill>
                  <a:srgbClr val="00B050"/>
                </a:solidFill>
                <a:sym typeface="Wingdings 2" panose="05020102010507070707" pitchFamily="18" charset="2"/>
              </a:rPr>
              <a:t></a:t>
            </a:r>
            <a:endParaRPr lang="en-US" dirty="0">
              <a:solidFill>
                <a:srgbClr val="00B050"/>
              </a:solidFill>
            </a:endParaRPr>
          </a:p>
        </p:txBody>
      </p:sp>
      <p:sp>
        <p:nvSpPr>
          <p:cNvPr id="11" name="TextBox 10"/>
          <p:cNvSpPr txBox="1"/>
          <p:nvPr/>
        </p:nvSpPr>
        <p:spPr>
          <a:xfrm>
            <a:off x="254577" y="1996887"/>
            <a:ext cx="323850" cy="369332"/>
          </a:xfrm>
          <a:prstGeom prst="rect">
            <a:avLst/>
          </a:prstGeom>
          <a:noFill/>
        </p:spPr>
        <p:txBody>
          <a:bodyPr wrap="square" rtlCol="0">
            <a:spAutoFit/>
          </a:bodyPr>
          <a:lstStyle/>
          <a:p>
            <a:r>
              <a:rPr lang="en-US" dirty="0">
                <a:solidFill>
                  <a:srgbClr val="00B050"/>
                </a:solidFill>
                <a:sym typeface="Wingdings 2" panose="05020102010507070707" pitchFamily="18" charset="2"/>
              </a:rPr>
              <a:t></a:t>
            </a:r>
            <a:endParaRPr lang="en-US" dirty="0">
              <a:solidFill>
                <a:srgbClr val="00B050"/>
              </a:solidFill>
            </a:endParaRPr>
          </a:p>
        </p:txBody>
      </p:sp>
      <p:sp>
        <p:nvSpPr>
          <p:cNvPr id="12" name="TextBox 11"/>
          <p:cNvSpPr txBox="1"/>
          <p:nvPr/>
        </p:nvSpPr>
        <p:spPr>
          <a:xfrm>
            <a:off x="254577" y="3434424"/>
            <a:ext cx="323850" cy="369332"/>
          </a:xfrm>
          <a:prstGeom prst="rect">
            <a:avLst/>
          </a:prstGeom>
          <a:noFill/>
        </p:spPr>
        <p:txBody>
          <a:bodyPr wrap="square" rtlCol="0">
            <a:spAutoFit/>
          </a:bodyPr>
          <a:lstStyle/>
          <a:p>
            <a:r>
              <a:rPr lang="en-US" dirty="0">
                <a:solidFill>
                  <a:srgbClr val="FF0000"/>
                </a:solidFill>
                <a:sym typeface="Wingdings 2" panose="05020102010507070707" pitchFamily="18" charset="2"/>
              </a:rPr>
              <a:t></a:t>
            </a:r>
            <a:endParaRPr lang="en-US" dirty="0">
              <a:solidFill>
                <a:srgbClr val="FF0000"/>
              </a:solidFill>
            </a:endParaRPr>
          </a:p>
        </p:txBody>
      </p:sp>
      <p:sp>
        <p:nvSpPr>
          <p:cNvPr id="13"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Business Unit: Achievement of 2014 Team Goals</a:t>
            </a:r>
          </a:p>
        </p:txBody>
      </p:sp>
    </p:spTree>
    <p:extLst>
      <p:ext uri="{BB962C8B-B14F-4D97-AF65-F5344CB8AC3E}">
        <p14:creationId xmlns:p14="http://schemas.microsoft.com/office/powerpoint/2010/main" val="142766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Business Unit: 2014 Sales Wins</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pPr>
                <a:defRPr/>
              </a:pPr>
              <a:t>5</a:t>
            </a:fld>
            <a:endParaRPr lang="en-US" dirty="0"/>
          </a:p>
        </p:txBody>
      </p:sp>
      <p:sp>
        <p:nvSpPr>
          <p:cNvPr id="6" name="Content Placeholder 2"/>
          <p:cNvSpPr>
            <a:spLocks noGrp="1"/>
          </p:cNvSpPr>
          <p:nvPr>
            <p:ph idx="1"/>
          </p:nvPr>
        </p:nvSpPr>
        <p:spPr>
          <a:xfrm>
            <a:off x="628650" y="1143000"/>
            <a:ext cx="7886700" cy="4351338"/>
          </a:xfrm>
        </p:spPr>
        <p:txBody>
          <a:bodyPr>
            <a:normAutofit lnSpcReduction="10000"/>
          </a:bodyPr>
          <a:lstStyle/>
          <a:p>
            <a:r>
              <a:rPr lang="en-US" dirty="0"/>
              <a:t>Pending agreements with CVS (Retail and Specialty) and Diplomat Specialty will bring substantial new opportunities for increased Contract Pharmacy revenue</a:t>
            </a:r>
          </a:p>
          <a:p>
            <a:r>
              <a:rPr lang="en-US" dirty="0"/>
              <a:t>Contract Pharmacy agreements with nearly all major retail chains</a:t>
            </a:r>
          </a:p>
          <a:p>
            <a:pPr lvl="1"/>
            <a:r>
              <a:rPr lang="en-US" dirty="0"/>
              <a:t>Kroger, Walmart, CVS, Safeway, Thrift White, Kinney Drug, etc.</a:t>
            </a:r>
          </a:p>
          <a:p>
            <a:r>
              <a:rPr lang="en-US" dirty="0"/>
              <a:t>Several big new Health Systems</a:t>
            </a:r>
          </a:p>
          <a:p>
            <a:pPr lvl="1"/>
            <a:r>
              <a:rPr lang="en-US" dirty="0"/>
              <a:t>Emory, Centura, Adventist Health System, Ascension Health System, Norton Health System, Los Angeles County, Inter Mountain Health</a:t>
            </a:r>
          </a:p>
          <a:p>
            <a:r>
              <a:rPr lang="en-US" dirty="0"/>
              <a:t>Specialty Contract Pharmacy Customers</a:t>
            </a:r>
          </a:p>
          <a:p>
            <a:pPr lvl="1"/>
            <a:r>
              <a:rPr lang="en-US" dirty="0"/>
              <a:t>UK, Froedtert, Univ. of Nebraska, University Health Louisiana, Region One Memphis, Dallas Children's, Owensboro, Emory, UVA, Opelousas, Riverside</a:t>
            </a:r>
          </a:p>
          <a:p>
            <a:r>
              <a:rPr lang="en-US" dirty="0"/>
              <a:t>Audit and Consulting helping to win / retain business – Talyst customers have a perfect HRSA audit record!</a:t>
            </a:r>
          </a:p>
          <a:p>
            <a:pPr lvl="1"/>
            <a:r>
              <a:rPr lang="en-US" dirty="0"/>
              <a:t>St. David’s, </a:t>
            </a:r>
            <a:r>
              <a:rPr lang="en-US" dirty="0" err="1"/>
              <a:t>Atlanticare</a:t>
            </a:r>
            <a:r>
              <a:rPr lang="en-US" dirty="0"/>
              <a:t>, Long Island Jewish, Wheaton, UK, Santa Clara, Sharp</a:t>
            </a:r>
          </a:p>
        </p:txBody>
      </p:sp>
    </p:spTree>
    <p:extLst>
      <p:ext uri="{BB962C8B-B14F-4D97-AF65-F5344CB8AC3E}">
        <p14:creationId xmlns:p14="http://schemas.microsoft.com/office/powerpoint/2010/main" val="124963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2014 Product Development Challenges &amp; Successes</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pPr>
                <a:defRPr/>
              </a:pPr>
              <a:t>6</a:t>
            </a:fld>
            <a:endParaRPr lang="en-US" dirty="0"/>
          </a:p>
        </p:txBody>
      </p:sp>
      <p:sp>
        <p:nvSpPr>
          <p:cNvPr id="5" name="Content Placeholder 2"/>
          <p:cNvSpPr>
            <a:spLocks noGrp="1"/>
          </p:cNvSpPr>
          <p:nvPr>
            <p:ph idx="1"/>
          </p:nvPr>
        </p:nvSpPr>
        <p:spPr>
          <a:xfrm>
            <a:off x="628650" y="1143000"/>
            <a:ext cx="7886700" cy="4351338"/>
          </a:xfrm>
        </p:spPr>
        <p:txBody>
          <a:bodyPr/>
          <a:lstStyle/>
          <a:p>
            <a:r>
              <a:rPr lang="en-US" dirty="0"/>
              <a:t>Personnel Issues disrupted 2014 development plans </a:t>
            </a:r>
            <a:br>
              <a:rPr lang="en-US" dirty="0"/>
            </a:br>
            <a:r>
              <a:rPr lang="en-US" sz="1600" dirty="0"/>
              <a:t>(Lost 2 out of 3 developers: Bryce Morsello &amp; Ron Sanders as well as </a:t>
            </a:r>
            <a:br>
              <a:rPr lang="en-US" sz="1600" dirty="0"/>
            </a:br>
            <a:r>
              <a:rPr lang="en-US" sz="1600" dirty="0"/>
              <a:t>VP Development, Frank McKeown)</a:t>
            </a:r>
          </a:p>
          <a:p>
            <a:r>
              <a:rPr lang="en-US" dirty="0"/>
              <a:t>Specialty Contract Pharmacy has required additional development </a:t>
            </a:r>
            <a:r>
              <a:rPr lang="en-US" sz="1600" dirty="0"/>
              <a:t>(Accredo / Hemophilia / Specialty Distributor interfaces, </a:t>
            </a:r>
            <a:r>
              <a:rPr lang="en-US" sz="1600" dirty="0" err="1"/>
              <a:t>etc</a:t>
            </a:r>
            <a:r>
              <a:rPr lang="en-US" sz="1600" dirty="0"/>
              <a:t>)</a:t>
            </a:r>
          </a:p>
          <a:p>
            <a:r>
              <a:rPr lang="en-US" dirty="0"/>
              <a:t>Hired new VP Development (Mark Cassidy) and Product Development resource (Todd Behrman)</a:t>
            </a:r>
          </a:p>
          <a:p>
            <a:r>
              <a:rPr lang="en-US" dirty="0"/>
              <a:t>Substantial effort towards 340B Enterprise architecture and initial requirements. Preparing for serious development effort in 2015.</a:t>
            </a:r>
          </a:p>
          <a:p>
            <a:r>
              <a:rPr lang="en-US" dirty="0"/>
              <a:t>Engaged Health Unity in a consulting arrangement for HL7 / patient name matching demonstration project</a:t>
            </a:r>
          </a:p>
          <a:p>
            <a:r>
              <a:rPr lang="en-US" dirty="0"/>
              <a:t>Developed a plan and materials for 340B Enterprise Competitor Analysis project</a:t>
            </a:r>
          </a:p>
        </p:txBody>
      </p:sp>
    </p:spTree>
    <p:extLst>
      <p:ext uri="{BB962C8B-B14F-4D97-AF65-F5344CB8AC3E}">
        <p14:creationId xmlns:p14="http://schemas.microsoft.com/office/powerpoint/2010/main" val="82166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sz="2200" b="1" dirty="0">
                <a:solidFill>
                  <a:srgbClr val="C00000"/>
                </a:solidFill>
                <a:latin typeface="+mn-lt"/>
              </a:rPr>
              <a:t>340B Business Unit: 2014 Achievement vs. Plan</a:t>
            </a:r>
          </a:p>
        </p:txBody>
      </p:sp>
      <p:sp>
        <p:nvSpPr>
          <p:cNvPr id="9" name="Content Placeholder 2"/>
          <p:cNvSpPr>
            <a:spLocks noGrp="1"/>
          </p:cNvSpPr>
          <p:nvPr>
            <p:ph idx="1"/>
          </p:nvPr>
        </p:nvSpPr>
        <p:spPr>
          <a:xfrm>
            <a:off x="609600" y="990600"/>
            <a:ext cx="8001000" cy="5410199"/>
          </a:xfrm>
        </p:spPr>
        <p:txBody>
          <a:bodyPr>
            <a:normAutofit/>
          </a:bodyPr>
          <a:lstStyle/>
          <a:p>
            <a:r>
              <a:rPr lang="en-US" sz="1800" dirty="0"/>
              <a:t>Sales bookings have been on-target with an emphasis on FM over Desktop</a:t>
            </a:r>
          </a:p>
          <a:p>
            <a:pPr lvl="1"/>
            <a:r>
              <a:rPr lang="en-US" sz="1600" dirty="0"/>
              <a:t>Forecasting total 2014 AutoSplit™ sales bookings of $2.12M, right on plan</a:t>
            </a:r>
          </a:p>
          <a:p>
            <a:r>
              <a:rPr lang="en-US" sz="1800" dirty="0"/>
              <a:t>AutoSplit revenue tracking below plan</a:t>
            </a:r>
          </a:p>
          <a:p>
            <a:pPr lvl="1"/>
            <a:r>
              <a:rPr lang="en-US" sz="1600" dirty="0"/>
              <a:t>Forecasting total 2014 AutoSplit™ revenue of $6.1M, below plan of $7.2M but an increase of $1.2M over 2013’s $4.9M</a:t>
            </a:r>
          </a:p>
          <a:p>
            <a:pPr lvl="1"/>
            <a:r>
              <a:rPr lang="en-US" sz="1600" dirty="0"/>
              <a:t>New 340B regulations requiring Covered Entities to re-certify each year caused unusually large number of terminations (20 DT, 6 FM = 26)</a:t>
            </a:r>
          </a:p>
          <a:p>
            <a:r>
              <a:rPr lang="en-US" sz="1800" dirty="0"/>
              <a:t>Contract Pharmacy revenue is expected to meet plan</a:t>
            </a:r>
          </a:p>
          <a:p>
            <a:pPr lvl="1"/>
            <a:r>
              <a:rPr lang="en-US" sz="1600" dirty="0"/>
              <a:t>Expecting $1.85M in 2014 Contract Pharmacy revenue</a:t>
            </a:r>
          </a:p>
          <a:p>
            <a:pPr lvl="1"/>
            <a:r>
              <a:rPr lang="en-US" sz="1600" dirty="0"/>
              <a:t>Sales bookings have been strong and are growing</a:t>
            </a:r>
          </a:p>
          <a:p>
            <a:pPr lvl="1"/>
            <a:r>
              <a:rPr lang="en-US" sz="1600" dirty="0"/>
              <a:t>137 ordering pharmacies for Contract Pharmacy, including 8 Specialty</a:t>
            </a:r>
          </a:p>
          <a:p>
            <a:r>
              <a:rPr lang="en-US" sz="1800" dirty="0"/>
              <a:t>Operating expenses are well below budget</a:t>
            </a:r>
          </a:p>
          <a:p>
            <a:pPr lvl="1"/>
            <a:r>
              <a:rPr lang="en-US" sz="1600" dirty="0"/>
              <a:t>Forecasting total 2014 operating expenses of $3.5M, $0.7M below plan, </a:t>
            </a:r>
            <a:br>
              <a:rPr lang="en-US" sz="1600" dirty="0"/>
            </a:br>
            <a:r>
              <a:rPr lang="en-US" sz="1600" dirty="0"/>
              <a:t>mostly due to unspent R&amp;D</a:t>
            </a:r>
          </a:p>
          <a:p>
            <a:r>
              <a:rPr lang="en-US" sz="1800" dirty="0"/>
              <a:t>Expect EBITDA of nearly $4M</a:t>
            </a:r>
          </a:p>
          <a:p>
            <a:pPr lvl="1"/>
            <a:r>
              <a:rPr lang="en-US" sz="1600" dirty="0"/>
              <a:t>Forecasting $4M in 2014 EBITDA, $0.5M below 2014 plan </a:t>
            </a:r>
            <a:br>
              <a:rPr lang="en-US" sz="1600" dirty="0"/>
            </a:br>
            <a:r>
              <a:rPr lang="en-US" sz="1600" dirty="0"/>
              <a:t>but $1M increase over 2013 actual</a:t>
            </a:r>
          </a:p>
        </p:txBody>
      </p:sp>
      <p:sp>
        <p:nvSpPr>
          <p:cNvPr id="4" name="Slide Number Placeholder 3"/>
          <p:cNvSpPr>
            <a:spLocks noGrp="1"/>
          </p:cNvSpPr>
          <p:nvPr>
            <p:ph type="sldNum" sz="quarter" idx="12"/>
          </p:nvPr>
        </p:nvSpPr>
        <p:spPr/>
        <p:txBody>
          <a:bodyPr/>
          <a:lstStyle/>
          <a:p>
            <a:pPr>
              <a:defRPr/>
            </a:pPr>
            <a:fld id="{6273BC0B-74F9-4E55-8F57-24B22A2AD256}" type="slidenum">
              <a:rPr lang="en-US" smtClean="0"/>
              <a:pPr>
                <a:defRPr/>
              </a:pPr>
              <a:t>7</a:t>
            </a:fld>
            <a:endParaRPr lang="en-US" dirty="0"/>
          </a:p>
        </p:txBody>
      </p:sp>
    </p:spTree>
    <p:extLst>
      <p:ext uri="{BB962C8B-B14F-4D97-AF65-F5344CB8AC3E}">
        <p14:creationId xmlns:p14="http://schemas.microsoft.com/office/powerpoint/2010/main" val="29157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73BC0B-74F9-4E55-8F57-24B22A2AD256}"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a:solidFill>
                  <a:prstClr val="white">
                    <a:lumMod val="75000"/>
                  </a:prstClr>
                </a:solidFill>
              </a:rPr>
              <a:t>Confidential; for internal Talyst discussion only</a:t>
            </a:r>
            <a:endParaRPr lang="en-US" dirty="0">
              <a:solidFill>
                <a:prstClr val="white">
                  <a:lumMod val="75000"/>
                </a:prstClr>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994439"/>
            <a:ext cx="8353425" cy="479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33375" y="304800"/>
            <a:ext cx="7886700" cy="609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200" b="1" dirty="0">
                <a:solidFill>
                  <a:srgbClr val="C00000"/>
                </a:solidFill>
                <a:latin typeface="+mn-lt"/>
              </a:rPr>
              <a:t>2014 340B P&amp;L Forecast</a:t>
            </a:r>
          </a:p>
        </p:txBody>
      </p:sp>
    </p:spTree>
    <p:extLst>
      <p:ext uri="{BB962C8B-B14F-4D97-AF65-F5344CB8AC3E}">
        <p14:creationId xmlns:p14="http://schemas.microsoft.com/office/powerpoint/2010/main" val="106723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685800"/>
          </a:xfrm>
        </p:spPr>
        <p:txBody>
          <a:bodyPr>
            <a:normAutofit/>
          </a:bodyPr>
          <a:lstStyle/>
          <a:p>
            <a:r>
              <a:rPr lang="en-US" sz="2200" b="1" dirty="0">
                <a:solidFill>
                  <a:srgbClr val="C00000"/>
                </a:solidFill>
                <a:latin typeface="+mn-lt"/>
              </a:rPr>
              <a:t>340B 2014 Sales Bookings</a:t>
            </a:r>
          </a:p>
        </p:txBody>
      </p:sp>
      <p:sp>
        <p:nvSpPr>
          <p:cNvPr id="4" name="Slide Number Placeholder 3"/>
          <p:cNvSpPr>
            <a:spLocks noGrp="1"/>
          </p:cNvSpPr>
          <p:nvPr>
            <p:ph type="sldNum" sz="quarter" idx="4294967295"/>
          </p:nvPr>
        </p:nvSpPr>
        <p:spPr>
          <a:xfrm>
            <a:off x="6457950" y="6356351"/>
            <a:ext cx="2057400" cy="365125"/>
          </a:xfrm>
          <a:prstGeom prst="rect">
            <a:avLst/>
          </a:prstGeom>
        </p:spPr>
        <p:txBody>
          <a:bodyPr/>
          <a:lstStyle/>
          <a:p>
            <a:pPr>
              <a:defRPr/>
            </a:pPr>
            <a:fld id="{6273BC0B-74F9-4E55-8F57-24B22A2AD256}" type="slidenum">
              <a:rPr lang="en-US" smtClean="0">
                <a:solidFill>
                  <a:srgbClr val="F2F2F2">
                    <a:lumMod val="50000"/>
                  </a:srgbClr>
                </a:solidFill>
              </a:rPr>
              <a:pPr>
                <a:defRPr/>
              </a:pPr>
              <a:t>9</a:t>
            </a:fld>
            <a:endParaRPr lang="en-US" dirty="0">
              <a:solidFill>
                <a:srgbClr val="F2F2F2">
                  <a:lumMod val="50000"/>
                </a:srgbClr>
              </a:solidFill>
            </a:endParaRPr>
          </a:p>
        </p:txBody>
      </p:sp>
      <p:sp>
        <p:nvSpPr>
          <p:cNvPr id="6" name="Content Placeholder 2"/>
          <p:cNvSpPr>
            <a:spLocks noGrp="1"/>
          </p:cNvSpPr>
          <p:nvPr>
            <p:ph idx="1"/>
          </p:nvPr>
        </p:nvSpPr>
        <p:spPr>
          <a:xfrm>
            <a:off x="609600" y="3124200"/>
            <a:ext cx="8001000" cy="2895599"/>
          </a:xfrm>
        </p:spPr>
        <p:txBody>
          <a:bodyPr>
            <a:noAutofit/>
          </a:bodyPr>
          <a:lstStyle/>
          <a:p>
            <a:pPr lvl="1"/>
            <a:r>
              <a:rPr lang="en-US" sz="2000" dirty="0"/>
              <a:t>We are confident in achieving our 2014 sales bookings plan</a:t>
            </a:r>
          </a:p>
          <a:p>
            <a:pPr lvl="1"/>
            <a:r>
              <a:rPr lang="en-US" sz="2000" dirty="0"/>
              <a:t>Team focused on selling both AutoSplit products (DT &amp; Fully Managed)</a:t>
            </a:r>
            <a:br>
              <a:rPr lang="en-US" sz="2000" dirty="0"/>
            </a:br>
            <a:r>
              <a:rPr lang="en-US" sz="2000" dirty="0"/>
              <a:t>FM represents about 2/3 of new sales</a:t>
            </a:r>
          </a:p>
          <a:p>
            <a:pPr lvl="1"/>
            <a:r>
              <a:rPr lang="en-US" sz="2000" dirty="0"/>
              <a:t>New sales reps hired in August already closing significant deals</a:t>
            </a:r>
          </a:p>
          <a:p>
            <a:pPr lvl="1"/>
            <a:r>
              <a:rPr lang="en-US" sz="2000" dirty="0"/>
              <a:t>Ability to utilize Specialty Pharmacy as “foot-in-the-door”. Expecting this area of Contract Pharmacy to show strong growth in 2015</a:t>
            </a:r>
          </a:p>
          <a:p>
            <a:pPr lvl="1"/>
            <a:r>
              <a:rPr lang="en-US" sz="2000" dirty="0"/>
              <a:t>Ever increasing interest in Audit &amp; Compliance services</a:t>
            </a:r>
          </a:p>
          <a:p>
            <a:pPr lvl="1"/>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219200"/>
            <a:ext cx="70675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633173"/>
      </p:ext>
    </p:extLst>
  </p:cSld>
  <p:clrMapOvr>
    <a:masterClrMapping/>
  </p:clrMapOvr>
</p:sld>
</file>

<file path=ppt/theme/theme1.xml><?xml version="1.0" encoding="utf-8"?>
<a:theme xmlns:a="http://schemas.openxmlformats.org/drawingml/2006/main" name="1_Office Theme">
  <a:themeElements>
    <a:clrScheme name="Custom 1">
      <a:dk1>
        <a:srgbClr val="424242"/>
      </a:dk1>
      <a:lt1>
        <a:sysClr val="window" lastClr="FFFFFF"/>
      </a:lt1>
      <a:dk2>
        <a:srgbClr val="595959"/>
      </a:dk2>
      <a:lt2>
        <a:srgbClr val="F2F2F2"/>
      </a:lt2>
      <a:accent1>
        <a:srgbClr val="B8CFE9"/>
      </a:accent1>
      <a:accent2>
        <a:srgbClr val="3F3F3F"/>
      </a:accent2>
      <a:accent3>
        <a:srgbClr val="BCBCBC"/>
      </a:accent3>
      <a:accent4>
        <a:srgbClr val="972436"/>
      </a:accent4>
      <a:accent5>
        <a:srgbClr val="7F7F7F"/>
      </a:accent5>
      <a:accent6>
        <a:srgbClr val="D8D8D8"/>
      </a:accent6>
      <a:hlink>
        <a:srgbClr val="972436"/>
      </a:hlink>
      <a:folHlink>
        <a:srgbClr val="97243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424242"/>
      </a:dk1>
      <a:lt1>
        <a:sysClr val="window" lastClr="FFFFFF"/>
      </a:lt1>
      <a:dk2>
        <a:srgbClr val="595959"/>
      </a:dk2>
      <a:lt2>
        <a:srgbClr val="F2F2F2"/>
      </a:lt2>
      <a:accent1>
        <a:srgbClr val="B8CFE9"/>
      </a:accent1>
      <a:accent2>
        <a:srgbClr val="3F3F3F"/>
      </a:accent2>
      <a:accent3>
        <a:srgbClr val="BCBCBC"/>
      </a:accent3>
      <a:accent4>
        <a:srgbClr val="972436"/>
      </a:accent4>
      <a:accent5>
        <a:srgbClr val="7F7F7F"/>
      </a:accent5>
      <a:accent6>
        <a:srgbClr val="D8D8D8"/>
      </a:accent6>
      <a:hlink>
        <a:srgbClr val="972436"/>
      </a:hlink>
      <a:folHlink>
        <a:srgbClr val="97243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2946</TotalTime>
  <Words>1622</Words>
  <Application>Microsoft Office PowerPoint</Application>
  <PresentationFormat>On-screen Show (4:3)</PresentationFormat>
  <Paragraphs>161</Paragraphs>
  <Slides>29</Slides>
  <Notes>3</Notes>
  <HiddenSlides>1</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29</vt:i4>
      </vt:variant>
    </vt:vector>
  </HeadingPairs>
  <TitlesOfParts>
    <vt:vector size="35" baseType="lpstr">
      <vt:lpstr>Arial</vt:lpstr>
      <vt:lpstr>Calibri</vt:lpstr>
      <vt:lpstr>Calibri Light</vt:lpstr>
      <vt:lpstr>1_Office Theme</vt:lpstr>
      <vt:lpstr>2_Office Theme</vt:lpstr>
      <vt:lpstr>Office Theme</vt:lpstr>
      <vt:lpstr>Talyst 340B Review and Strategy</vt:lpstr>
      <vt:lpstr>Agenda</vt:lpstr>
      <vt:lpstr>PowerPoint Presentation</vt:lpstr>
      <vt:lpstr>340B Business Unit: Achievement of 2014 Team Goals</vt:lpstr>
      <vt:lpstr>340B Business Unit: 2014 Sales Wins</vt:lpstr>
      <vt:lpstr>340B 2014 Product Development Challenges &amp; Successes</vt:lpstr>
      <vt:lpstr>340B Business Unit: 2014 Achievement vs. Plan</vt:lpstr>
      <vt:lpstr>PowerPoint Presentation</vt:lpstr>
      <vt:lpstr>340B 2014 Sales Bookings</vt:lpstr>
      <vt:lpstr>340B Sales Bookings Annual Trend Summary</vt:lpstr>
      <vt:lpstr>PowerPoint Presentation</vt:lpstr>
      <vt:lpstr>340B Business Unit: 2015 Plan Overview</vt:lpstr>
      <vt:lpstr>PowerPoint Presentation</vt:lpstr>
      <vt:lpstr>PowerPoint Presentation</vt:lpstr>
      <vt:lpstr>340B 2015 Business Overview</vt:lpstr>
      <vt:lpstr>Mega Rule turns into Tiny Suggestion</vt:lpstr>
      <vt:lpstr>Orphan Drugs</vt:lpstr>
      <vt:lpstr>340B Split Billing Market Share</vt:lpstr>
      <vt:lpstr>340B Covered Entity Segmentation</vt:lpstr>
      <vt:lpstr>Growth of 340B Contract Pharmacy</vt:lpstr>
      <vt:lpstr>340B Contract Pharmacy by Chain</vt:lpstr>
      <vt:lpstr>Specialty Market</vt:lpstr>
      <vt:lpstr>PowerPoint Presentation</vt:lpstr>
      <vt:lpstr>Appendix – 340B 2015 Financial Plan Detail</vt:lpstr>
      <vt:lpstr>340B 2015 Desktop &amp; Fully Managed Revenue Plan</vt:lpstr>
      <vt:lpstr>340B 2015 Contract Pharmacy Revenue Plan</vt:lpstr>
      <vt:lpstr>340B 2015 Operating Expense Summary by Department</vt:lpstr>
      <vt:lpstr>PowerPoint Presentation</vt:lpstr>
      <vt:lpstr>340B Business Unit: Achievement of 2015 Team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Management Meeting</dc:title>
  <dc:creator>Kara Drew</dc:creator>
  <cp:lastModifiedBy>Stuart Murray</cp:lastModifiedBy>
  <cp:revision>311</cp:revision>
  <cp:lastPrinted>2014-11-07T19:18:52Z</cp:lastPrinted>
  <dcterms:created xsi:type="dcterms:W3CDTF">2013-02-05T19:57:17Z</dcterms:created>
  <dcterms:modified xsi:type="dcterms:W3CDTF">2023-04-12T12:39:38Z</dcterms:modified>
</cp:coreProperties>
</file>