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9"/>
  </p:notesMasterIdLst>
  <p:handoutMasterIdLst>
    <p:handoutMasterId r:id="rId130"/>
  </p:handoutMasterIdLst>
  <p:sldIdLst>
    <p:sldId id="289" r:id="rId2"/>
    <p:sldId id="264" r:id="rId3"/>
    <p:sldId id="265" r:id="rId4"/>
    <p:sldId id="266" r:id="rId5"/>
    <p:sldId id="269" r:id="rId6"/>
    <p:sldId id="270" r:id="rId7"/>
    <p:sldId id="294" r:id="rId8"/>
    <p:sldId id="271" r:id="rId9"/>
    <p:sldId id="303" r:id="rId10"/>
    <p:sldId id="301" r:id="rId11"/>
    <p:sldId id="302" r:id="rId12"/>
    <p:sldId id="433" r:id="rId13"/>
    <p:sldId id="430" r:id="rId14"/>
    <p:sldId id="434" r:id="rId15"/>
    <p:sldId id="431" r:id="rId16"/>
    <p:sldId id="432" r:id="rId17"/>
    <p:sldId id="272" r:id="rId18"/>
    <p:sldId id="273" r:id="rId19"/>
    <p:sldId id="274" r:id="rId20"/>
    <p:sldId id="310" r:id="rId21"/>
    <p:sldId id="311" r:id="rId22"/>
    <p:sldId id="312" r:id="rId23"/>
    <p:sldId id="313" r:id="rId24"/>
    <p:sldId id="314" r:id="rId25"/>
    <p:sldId id="435" r:id="rId26"/>
    <p:sldId id="323" r:id="rId27"/>
    <p:sldId id="316" r:id="rId28"/>
    <p:sldId id="317" r:id="rId29"/>
    <p:sldId id="318" r:id="rId30"/>
    <p:sldId id="320" r:id="rId31"/>
    <p:sldId id="321" r:id="rId32"/>
    <p:sldId id="322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41" r:id="rId49"/>
    <p:sldId id="342" r:id="rId50"/>
    <p:sldId id="343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427" r:id="rId59"/>
    <p:sldId id="428" r:id="rId60"/>
    <p:sldId id="429" r:id="rId61"/>
    <p:sldId id="351" r:id="rId62"/>
    <p:sldId id="353" r:id="rId63"/>
    <p:sldId id="352" r:id="rId64"/>
    <p:sldId id="354" r:id="rId65"/>
    <p:sldId id="355" r:id="rId66"/>
    <p:sldId id="356" r:id="rId67"/>
    <p:sldId id="357" r:id="rId68"/>
    <p:sldId id="358" r:id="rId69"/>
    <p:sldId id="359" r:id="rId70"/>
    <p:sldId id="360" r:id="rId71"/>
    <p:sldId id="361" r:id="rId72"/>
    <p:sldId id="362" r:id="rId73"/>
    <p:sldId id="363" r:id="rId74"/>
    <p:sldId id="364" r:id="rId75"/>
    <p:sldId id="365" r:id="rId76"/>
    <p:sldId id="366" r:id="rId77"/>
    <p:sldId id="371" r:id="rId78"/>
    <p:sldId id="373" r:id="rId79"/>
    <p:sldId id="374" r:id="rId80"/>
    <p:sldId id="375" r:id="rId81"/>
    <p:sldId id="426" r:id="rId82"/>
    <p:sldId id="376" r:id="rId83"/>
    <p:sldId id="377" r:id="rId84"/>
    <p:sldId id="378" r:id="rId85"/>
    <p:sldId id="379" r:id="rId86"/>
    <p:sldId id="380" r:id="rId87"/>
    <p:sldId id="381" r:id="rId88"/>
    <p:sldId id="382" r:id="rId89"/>
    <p:sldId id="383" r:id="rId90"/>
    <p:sldId id="384" r:id="rId91"/>
    <p:sldId id="385" r:id="rId92"/>
    <p:sldId id="386" r:id="rId93"/>
    <p:sldId id="387" r:id="rId94"/>
    <p:sldId id="388" r:id="rId95"/>
    <p:sldId id="389" r:id="rId96"/>
    <p:sldId id="390" r:id="rId97"/>
    <p:sldId id="391" r:id="rId98"/>
    <p:sldId id="392" r:id="rId99"/>
    <p:sldId id="393" r:id="rId100"/>
    <p:sldId id="394" r:id="rId101"/>
    <p:sldId id="395" r:id="rId102"/>
    <p:sldId id="396" r:id="rId103"/>
    <p:sldId id="397" r:id="rId104"/>
    <p:sldId id="398" r:id="rId105"/>
    <p:sldId id="399" r:id="rId106"/>
    <p:sldId id="400" r:id="rId107"/>
    <p:sldId id="401" r:id="rId108"/>
    <p:sldId id="402" r:id="rId109"/>
    <p:sldId id="405" r:id="rId110"/>
    <p:sldId id="406" r:id="rId111"/>
    <p:sldId id="407" r:id="rId112"/>
    <p:sldId id="408" r:id="rId113"/>
    <p:sldId id="411" r:id="rId114"/>
    <p:sldId id="412" r:id="rId115"/>
    <p:sldId id="413" r:id="rId116"/>
    <p:sldId id="414" r:id="rId117"/>
    <p:sldId id="415" r:id="rId118"/>
    <p:sldId id="416" r:id="rId119"/>
    <p:sldId id="417" r:id="rId120"/>
    <p:sldId id="418" r:id="rId121"/>
    <p:sldId id="419" r:id="rId122"/>
    <p:sldId id="420" r:id="rId123"/>
    <p:sldId id="421" r:id="rId124"/>
    <p:sldId id="422" r:id="rId125"/>
    <p:sldId id="423" r:id="rId126"/>
    <p:sldId id="424" r:id="rId127"/>
    <p:sldId id="425" r:id="rId128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88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712"/>
    </p:cViewPr>
  </p:sorterViewPr>
  <p:notesViewPr>
    <p:cSldViewPr>
      <p:cViewPr varScale="1">
        <p:scale>
          <a:sx n="74" d="100"/>
          <a:sy n="74" d="100"/>
        </p:scale>
        <p:origin x="-2142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handoutMaster" Target="handoutMasters/handout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viewProps" Target="view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86016" tIns="43008" rIns="86016" bIns="43008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86016" tIns="43008" rIns="86016" bIns="43008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955AF3E4-470F-4C78-9C38-5FB63B0466ED}" type="datetimeFigureOut">
              <a:rPr lang="en-US"/>
              <a:pPr>
                <a:defRPr/>
              </a:pPr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86016" tIns="43008" rIns="86016" bIns="43008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6016" tIns="43008" rIns="86016" bIns="43008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CFEBD97B-6D01-471E-B418-D24599B00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8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89421" tIns="44710" rIns="89421" bIns="4471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89421" tIns="44710" rIns="89421" bIns="4471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EF2ACCA2-0C13-4CE3-8150-2F817211E1CC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21" tIns="44710" rIns="89421" bIns="4471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27" y="4415321"/>
            <a:ext cx="5608947" cy="4183164"/>
          </a:xfrm>
          <a:prstGeom prst="rect">
            <a:avLst/>
          </a:prstGeom>
        </p:spPr>
        <p:txBody>
          <a:bodyPr vert="horz" lIns="89421" tIns="44710" rIns="89421" bIns="4471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89421" tIns="44710" rIns="89421" bIns="4471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9421" tIns="44710" rIns="89421" bIns="4471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fld id="{2C9C46FA-3A75-4761-9EFA-34E20EA3E32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729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EF635C-E479-4BBF-AFC3-9541E410A8AC}" type="datetime11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11:49:25</a:t>
            </a:fld>
            <a:endParaRPr lang="en-US" altLang="en-US"/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39A0E74-4C9D-4821-B0B6-256D6C621A31}" type="slidenum">
              <a:rPr lang="he-IL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863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52A173-270F-4357-BFB4-277760B51579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723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AD0E1C7-4162-49FA-9036-4D73A50FD211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9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69C9A3-2D4E-4C1A-90F8-E3947587C1A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7537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F12575A-BB99-4027-B483-8ECDFE57958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753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9B35032-FEA3-4829-8875-AB5058820AC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272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2CF3853-8C0A-4AC0-9238-6B6810B91865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7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E96334-E171-4792-831E-E75B79156504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8579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8893" indent="-268805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75220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505308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935396" indent="-215044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365484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795572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225660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655748" indent="-215044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40D0301-7C0B-4FFB-BF41-48D8D430BBB3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0082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1F15C-1694-4083-B804-7C8ED3DB114E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DD8969-32DA-4069-8A69-2C144D528C9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578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B07DEE-3D12-4BF0-B4A3-349D603BFD21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E47E9-C254-453B-A4E3-45BFF8DDB0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5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213D5-A91A-4ABC-AAB2-1804BA661C7F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54B351-252D-4336-8FC2-3DDA301A4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477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10201-96FB-4106-A15B-D420954C8646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2F9CF-393B-4826-A2EF-35799D12D7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82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61260C-2AB8-4CA0-961D-C6539A7A943C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375B4-7E54-463C-ABDD-9186109028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712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FDF14-FBF8-49F5-8790-FC0280A5D593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C5A77E-D7CB-44ED-A45A-02CB349431C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4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B98862-7944-44BA-B105-F14080D9C7D4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CEAB76-2375-4A63-8D9A-A6A9671D376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604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5430A-415A-46C6-BECB-CE36D69DA85A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68C16-2B4C-4288-9B64-FB1A4D7BD80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00C0B9-2BC0-4F29-BDB4-26F81B61E6E4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C3A004-3B46-4BE4-8CE5-31C9C4FB7A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9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423CF-B59B-44CD-B342-FDE45A58EC61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67A1B-D920-4707-BF93-A60341B134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07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BC25F-6129-4133-AB0A-B6B2B706887E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4E43E2-6589-43EA-ABA9-FE07C7FA8B3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88A51E8-18DA-4FC7-8E9E-3AC4546B882E}" type="datetimeFigureOut">
              <a:rPr lang="en-US"/>
              <a:pPr>
                <a:defRPr/>
              </a:pPr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9C4CA3E7-2478-4724-8154-9E5388ED7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7.bin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7.bin"/><Relationship Id="rId13" Type="http://schemas.openxmlformats.org/officeDocument/2006/relationships/image" Target="../media/image281.wmf"/><Relationship Id="rId18" Type="http://schemas.openxmlformats.org/officeDocument/2006/relationships/oleObject" Target="../embeddings/oleObject412.bin"/><Relationship Id="rId26" Type="http://schemas.openxmlformats.org/officeDocument/2006/relationships/oleObject" Target="../embeddings/oleObject416.bin"/><Relationship Id="rId3" Type="http://schemas.openxmlformats.org/officeDocument/2006/relationships/image" Target="../media/image279.wmf"/><Relationship Id="rId21" Type="http://schemas.openxmlformats.org/officeDocument/2006/relationships/image" Target="../media/image278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409.bin"/><Relationship Id="rId17" Type="http://schemas.openxmlformats.org/officeDocument/2006/relationships/image" Target="../media/image276.wmf"/><Relationship Id="rId25" Type="http://schemas.openxmlformats.org/officeDocument/2006/relationships/image" Target="../media/image283.wmf"/><Relationship Id="rId2" Type="http://schemas.openxmlformats.org/officeDocument/2006/relationships/oleObject" Target="../embeddings/oleObject404.bin"/><Relationship Id="rId16" Type="http://schemas.openxmlformats.org/officeDocument/2006/relationships/oleObject" Target="../embeddings/oleObject411.bin"/><Relationship Id="rId20" Type="http://schemas.openxmlformats.org/officeDocument/2006/relationships/oleObject" Target="../embeddings/oleObject4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6.bin"/><Relationship Id="rId11" Type="http://schemas.openxmlformats.org/officeDocument/2006/relationships/image" Target="../media/image280.wmf"/><Relationship Id="rId24" Type="http://schemas.openxmlformats.org/officeDocument/2006/relationships/oleObject" Target="../embeddings/oleObject415.bin"/><Relationship Id="rId5" Type="http://schemas.openxmlformats.org/officeDocument/2006/relationships/image" Target="../media/image272.wmf"/><Relationship Id="rId15" Type="http://schemas.openxmlformats.org/officeDocument/2006/relationships/image" Target="../media/image271.wmf"/><Relationship Id="rId23" Type="http://schemas.openxmlformats.org/officeDocument/2006/relationships/image" Target="../media/image282.wmf"/><Relationship Id="rId28" Type="http://schemas.openxmlformats.org/officeDocument/2006/relationships/oleObject" Target="../embeddings/oleObject417.bin"/><Relationship Id="rId10" Type="http://schemas.openxmlformats.org/officeDocument/2006/relationships/oleObject" Target="../embeddings/oleObject408.bin"/><Relationship Id="rId19" Type="http://schemas.openxmlformats.org/officeDocument/2006/relationships/image" Target="../media/image277.wmf"/><Relationship Id="rId4" Type="http://schemas.openxmlformats.org/officeDocument/2006/relationships/oleObject" Target="../embeddings/oleObject405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410.bin"/><Relationship Id="rId22" Type="http://schemas.openxmlformats.org/officeDocument/2006/relationships/oleObject" Target="../embeddings/oleObject414.bin"/><Relationship Id="rId27" Type="http://schemas.openxmlformats.org/officeDocument/2006/relationships/image" Target="../media/image284.wmf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1.bin"/><Relationship Id="rId13" Type="http://schemas.openxmlformats.org/officeDocument/2006/relationships/image" Target="../media/image281.wmf"/><Relationship Id="rId18" Type="http://schemas.openxmlformats.org/officeDocument/2006/relationships/image" Target="../media/image277.wmf"/><Relationship Id="rId3" Type="http://schemas.openxmlformats.org/officeDocument/2006/relationships/image" Target="../media/image271.wmf"/><Relationship Id="rId21" Type="http://schemas.openxmlformats.org/officeDocument/2006/relationships/oleObject" Target="../embeddings/oleObject428.bin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423.bin"/><Relationship Id="rId17" Type="http://schemas.openxmlformats.org/officeDocument/2006/relationships/oleObject" Target="../embeddings/oleObject426.bin"/><Relationship Id="rId2" Type="http://schemas.openxmlformats.org/officeDocument/2006/relationships/oleObject" Target="../embeddings/oleObject418.bin"/><Relationship Id="rId16" Type="http://schemas.openxmlformats.org/officeDocument/2006/relationships/image" Target="../media/image285.wmf"/><Relationship Id="rId20" Type="http://schemas.openxmlformats.org/officeDocument/2006/relationships/image" Target="../media/image27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0.bin"/><Relationship Id="rId11" Type="http://schemas.openxmlformats.org/officeDocument/2006/relationships/image" Target="../media/image280.wmf"/><Relationship Id="rId5" Type="http://schemas.openxmlformats.org/officeDocument/2006/relationships/image" Target="../media/image272.wmf"/><Relationship Id="rId15" Type="http://schemas.openxmlformats.org/officeDocument/2006/relationships/oleObject" Target="../embeddings/oleObject425.bin"/><Relationship Id="rId23" Type="http://schemas.openxmlformats.org/officeDocument/2006/relationships/oleObject" Target="../embeddings/oleObject429.bin"/><Relationship Id="rId10" Type="http://schemas.openxmlformats.org/officeDocument/2006/relationships/oleObject" Target="../embeddings/oleObject422.bin"/><Relationship Id="rId19" Type="http://schemas.openxmlformats.org/officeDocument/2006/relationships/oleObject" Target="../embeddings/oleObject427.bin"/><Relationship Id="rId4" Type="http://schemas.openxmlformats.org/officeDocument/2006/relationships/oleObject" Target="../embeddings/oleObject419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424.bin"/><Relationship Id="rId22" Type="http://schemas.openxmlformats.org/officeDocument/2006/relationships/image" Target="../media/image284.wmf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3.bin"/><Relationship Id="rId13" Type="http://schemas.openxmlformats.org/officeDocument/2006/relationships/image" Target="../media/image287.wmf"/><Relationship Id="rId18" Type="http://schemas.openxmlformats.org/officeDocument/2006/relationships/image" Target="../media/image278.wmf"/><Relationship Id="rId3" Type="http://schemas.openxmlformats.org/officeDocument/2006/relationships/image" Target="../media/image286.wmf"/><Relationship Id="rId21" Type="http://schemas.openxmlformats.org/officeDocument/2006/relationships/oleObject" Target="../embeddings/oleObject440.bin"/><Relationship Id="rId7" Type="http://schemas.openxmlformats.org/officeDocument/2006/relationships/image" Target="../media/image272.wmf"/><Relationship Id="rId12" Type="http://schemas.openxmlformats.org/officeDocument/2006/relationships/oleObject" Target="../embeddings/oleObject435.bin"/><Relationship Id="rId17" Type="http://schemas.openxmlformats.org/officeDocument/2006/relationships/oleObject" Target="../embeddings/oleObject438.bin"/><Relationship Id="rId25" Type="http://schemas.openxmlformats.org/officeDocument/2006/relationships/image" Target="../media/image285.wmf"/><Relationship Id="rId2" Type="http://schemas.openxmlformats.org/officeDocument/2006/relationships/oleObject" Target="../embeddings/oleObject430.bin"/><Relationship Id="rId16" Type="http://schemas.openxmlformats.org/officeDocument/2006/relationships/oleObject" Target="../embeddings/oleObject437.bin"/><Relationship Id="rId20" Type="http://schemas.openxmlformats.org/officeDocument/2006/relationships/image" Target="../media/image284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2.bin"/><Relationship Id="rId11" Type="http://schemas.openxmlformats.org/officeDocument/2006/relationships/image" Target="../media/image274.wmf"/><Relationship Id="rId24" Type="http://schemas.openxmlformats.org/officeDocument/2006/relationships/oleObject" Target="../embeddings/oleObject442.bin"/><Relationship Id="rId5" Type="http://schemas.openxmlformats.org/officeDocument/2006/relationships/image" Target="../media/image271.wmf"/><Relationship Id="rId15" Type="http://schemas.openxmlformats.org/officeDocument/2006/relationships/image" Target="../media/image288.wmf"/><Relationship Id="rId23" Type="http://schemas.openxmlformats.org/officeDocument/2006/relationships/image" Target="../media/image277.wmf"/><Relationship Id="rId10" Type="http://schemas.openxmlformats.org/officeDocument/2006/relationships/oleObject" Target="../embeddings/oleObject434.bin"/><Relationship Id="rId19" Type="http://schemas.openxmlformats.org/officeDocument/2006/relationships/oleObject" Target="../embeddings/oleObject439.bin"/><Relationship Id="rId4" Type="http://schemas.openxmlformats.org/officeDocument/2006/relationships/oleObject" Target="../embeddings/oleObject431.bin"/><Relationship Id="rId9" Type="http://schemas.openxmlformats.org/officeDocument/2006/relationships/image" Target="../media/image273.wmf"/><Relationship Id="rId14" Type="http://schemas.openxmlformats.org/officeDocument/2006/relationships/oleObject" Target="../embeddings/oleObject436.bin"/><Relationship Id="rId22" Type="http://schemas.openxmlformats.org/officeDocument/2006/relationships/oleObject" Target="../embeddings/oleObject441.bin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6.bin"/><Relationship Id="rId13" Type="http://schemas.openxmlformats.org/officeDocument/2006/relationships/image" Target="../media/image294.wmf"/><Relationship Id="rId3" Type="http://schemas.openxmlformats.org/officeDocument/2006/relationships/image" Target="../media/image289.wmf"/><Relationship Id="rId7" Type="http://schemas.openxmlformats.org/officeDocument/2006/relationships/image" Target="../media/image291.wmf"/><Relationship Id="rId12" Type="http://schemas.openxmlformats.org/officeDocument/2006/relationships/oleObject" Target="../embeddings/oleObject448.bin"/><Relationship Id="rId2" Type="http://schemas.openxmlformats.org/officeDocument/2006/relationships/oleObject" Target="../embeddings/oleObject4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5.bin"/><Relationship Id="rId11" Type="http://schemas.openxmlformats.org/officeDocument/2006/relationships/image" Target="../media/image293.wmf"/><Relationship Id="rId5" Type="http://schemas.openxmlformats.org/officeDocument/2006/relationships/image" Target="../media/image290.wmf"/><Relationship Id="rId10" Type="http://schemas.openxmlformats.org/officeDocument/2006/relationships/oleObject" Target="../embeddings/oleObject447.bin"/><Relationship Id="rId4" Type="http://schemas.openxmlformats.org/officeDocument/2006/relationships/oleObject" Target="../embeddings/oleObject444.bin"/><Relationship Id="rId9" Type="http://schemas.openxmlformats.org/officeDocument/2006/relationships/image" Target="../media/image292.wmf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2.bin"/><Relationship Id="rId13" Type="http://schemas.openxmlformats.org/officeDocument/2006/relationships/image" Target="../media/image300.wmf"/><Relationship Id="rId18" Type="http://schemas.openxmlformats.org/officeDocument/2006/relationships/oleObject" Target="../embeddings/oleObject457.bin"/><Relationship Id="rId3" Type="http://schemas.openxmlformats.org/officeDocument/2006/relationships/image" Target="../media/image295.wmf"/><Relationship Id="rId21" Type="http://schemas.openxmlformats.org/officeDocument/2006/relationships/image" Target="../media/image304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454.bin"/><Relationship Id="rId17" Type="http://schemas.openxmlformats.org/officeDocument/2006/relationships/image" Target="../media/image302.wmf"/><Relationship Id="rId2" Type="http://schemas.openxmlformats.org/officeDocument/2006/relationships/oleObject" Target="../embeddings/oleObject449.bin"/><Relationship Id="rId16" Type="http://schemas.openxmlformats.org/officeDocument/2006/relationships/oleObject" Target="../embeddings/oleObject456.bin"/><Relationship Id="rId20" Type="http://schemas.openxmlformats.org/officeDocument/2006/relationships/oleObject" Target="../embeddings/oleObject4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1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23" Type="http://schemas.openxmlformats.org/officeDocument/2006/relationships/image" Target="../media/image292.wmf"/><Relationship Id="rId10" Type="http://schemas.openxmlformats.org/officeDocument/2006/relationships/oleObject" Target="../embeddings/oleObject453.bin"/><Relationship Id="rId19" Type="http://schemas.openxmlformats.org/officeDocument/2006/relationships/image" Target="../media/image303.wmf"/><Relationship Id="rId4" Type="http://schemas.openxmlformats.org/officeDocument/2006/relationships/oleObject" Target="../embeddings/oleObject450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455.bin"/><Relationship Id="rId22" Type="http://schemas.openxmlformats.org/officeDocument/2006/relationships/oleObject" Target="../embeddings/oleObject459.bin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3.bin"/><Relationship Id="rId13" Type="http://schemas.openxmlformats.org/officeDocument/2006/relationships/image" Target="../media/image300.wmf"/><Relationship Id="rId18" Type="http://schemas.openxmlformats.org/officeDocument/2006/relationships/oleObject" Target="../embeddings/oleObject468.bin"/><Relationship Id="rId26" Type="http://schemas.openxmlformats.org/officeDocument/2006/relationships/oleObject" Target="../embeddings/oleObject472.bin"/><Relationship Id="rId3" Type="http://schemas.openxmlformats.org/officeDocument/2006/relationships/image" Target="../media/image295.wmf"/><Relationship Id="rId21" Type="http://schemas.openxmlformats.org/officeDocument/2006/relationships/image" Target="../media/image307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465.bin"/><Relationship Id="rId17" Type="http://schemas.openxmlformats.org/officeDocument/2006/relationships/image" Target="../media/image305.wmf"/><Relationship Id="rId25" Type="http://schemas.openxmlformats.org/officeDocument/2006/relationships/image" Target="../media/image309.wmf"/><Relationship Id="rId2" Type="http://schemas.openxmlformats.org/officeDocument/2006/relationships/oleObject" Target="../embeddings/oleObject460.bin"/><Relationship Id="rId16" Type="http://schemas.openxmlformats.org/officeDocument/2006/relationships/oleObject" Target="../embeddings/oleObject467.bin"/><Relationship Id="rId20" Type="http://schemas.openxmlformats.org/officeDocument/2006/relationships/oleObject" Target="../embeddings/oleObject469.bin"/><Relationship Id="rId29" Type="http://schemas.openxmlformats.org/officeDocument/2006/relationships/image" Target="../media/image31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62.bin"/><Relationship Id="rId11" Type="http://schemas.openxmlformats.org/officeDocument/2006/relationships/image" Target="../media/image299.wmf"/><Relationship Id="rId24" Type="http://schemas.openxmlformats.org/officeDocument/2006/relationships/oleObject" Target="../embeddings/oleObject471.bin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23" Type="http://schemas.openxmlformats.org/officeDocument/2006/relationships/image" Target="../media/image308.wmf"/><Relationship Id="rId28" Type="http://schemas.openxmlformats.org/officeDocument/2006/relationships/oleObject" Target="../embeddings/oleObject473.bin"/><Relationship Id="rId10" Type="http://schemas.openxmlformats.org/officeDocument/2006/relationships/oleObject" Target="../embeddings/oleObject464.bin"/><Relationship Id="rId19" Type="http://schemas.openxmlformats.org/officeDocument/2006/relationships/image" Target="../media/image306.wmf"/><Relationship Id="rId31" Type="http://schemas.openxmlformats.org/officeDocument/2006/relationships/image" Target="../media/image312.wmf"/><Relationship Id="rId4" Type="http://schemas.openxmlformats.org/officeDocument/2006/relationships/oleObject" Target="../embeddings/oleObject461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466.bin"/><Relationship Id="rId22" Type="http://schemas.openxmlformats.org/officeDocument/2006/relationships/oleObject" Target="../embeddings/oleObject470.bin"/><Relationship Id="rId27" Type="http://schemas.openxmlformats.org/officeDocument/2006/relationships/image" Target="../media/image310.wmf"/><Relationship Id="rId30" Type="http://schemas.openxmlformats.org/officeDocument/2006/relationships/oleObject" Target="../embeddings/oleObject474.bin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8.bin"/><Relationship Id="rId13" Type="http://schemas.openxmlformats.org/officeDocument/2006/relationships/image" Target="../media/image300.wmf"/><Relationship Id="rId18" Type="http://schemas.openxmlformats.org/officeDocument/2006/relationships/oleObject" Target="../embeddings/oleObject483.bin"/><Relationship Id="rId3" Type="http://schemas.openxmlformats.org/officeDocument/2006/relationships/image" Target="../media/image295.wmf"/><Relationship Id="rId21" Type="http://schemas.openxmlformats.org/officeDocument/2006/relationships/image" Target="../media/image314.wmf"/><Relationship Id="rId7" Type="http://schemas.openxmlformats.org/officeDocument/2006/relationships/image" Target="../media/image297.wmf"/><Relationship Id="rId12" Type="http://schemas.openxmlformats.org/officeDocument/2006/relationships/oleObject" Target="../embeddings/oleObject480.bin"/><Relationship Id="rId17" Type="http://schemas.openxmlformats.org/officeDocument/2006/relationships/image" Target="../media/image305.wmf"/><Relationship Id="rId2" Type="http://schemas.openxmlformats.org/officeDocument/2006/relationships/oleObject" Target="../embeddings/oleObject475.bin"/><Relationship Id="rId16" Type="http://schemas.openxmlformats.org/officeDocument/2006/relationships/oleObject" Target="../embeddings/oleObject482.bin"/><Relationship Id="rId20" Type="http://schemas.openxmlformats.org/officeDocument/2006/relationships/oleObject" Target="../embeddings/oleObject4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7.bin"/><Relationship Id="rId11" Type="http://schemas.openxmlformats.org/officeDocument/2006/relationships/image" Target="../media/image299.wmf"/><Relationship Id="rId5" Type="http://schemas.openxmlformats.org/officeDocument/2006/relationships/image" Target="../media/image296.wmf"/><Relationship Id="rId15" Type="http://schemas.openxmlformats.org/officeDocument/2006/relationships/image" Target="../media/image301.wmf"/><Relationship Id="rId10" Type="http://schemas.openxmlformats.org/officeDocument/2006/relationships/oleObject" Target="../embeddings/oleObject479.bin"/><Relationship Id="rId19" Type="http://schemas.openxmlformats.org/officeDocument/2006/relationships/image" Target="../media/image313.wmf"/><Relationship Id="rId4" Type="http://schemas.openxmlformats.org/officeDocument/2006/relationships/oleObject" Target="../embeddings/oleObject476.bin"/><Relationship Id="rId9" Type="http://schemas.openxmlformats.org/officeDocument/2006/relationships/image" Target="../media/image298.wmf"/><Relationship Id="rId14" Type="http://schemas.openxmlformats.org/officeDocument/2006/relationships/oleObject" Target="../embeddings/oleObject481.bin"/><Relationship Id="rId22" Type="http://schemas.openxmlformats.org/officeDocument/2006/relationships/oleObject" Target="../embeddings/oleObject485.bin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9.bin"/><Relationship Id="rId13" Type="http://schemas.openxmlformats.org/officeDocument/2006/relationships/image" Target="../media/image320.wmf"/><Relationship Id="rId18" Type="http://schemas.openxmlformats.org/officeDocument/2006/relationships/oleObject" Target="../embeddings/oleObject495.bin"/><Relationship Id="rId3" Type="http://schemas.openxmlformats.org/officeDocument/2006/relationships/image" Target="../media/image315.wmf"/><Relationship Id="rId7" Type="http://schemas.openxmlformats.org/officeDocument/2006/relationships/image" Target="../media/image317.wmf"/><Relationship Id="rId12" Type="http://schemas.openxmlformats.org/officeDocument/2006/relationships/oleObject" Target="../embeddings/oleObject491.bin"/><Relationship Id="rId17" Type="http://schemas.openxmlformats.org/officeDocument/2006/relationships/oleObject" Target="../embeddings/oleObject494.bin"/><Relationship Id="rId2" Type="http://schemas.openxmlformats.org/officeDocument/2006/relationships/oleObject" Target="../embeddings/oleObject486.bin"/><Relationship Id="rId16" Type="http://schemas.openxmlformats.org/officeDocument/2006/relationships/oleObject" Target="../embeddings/oleObject49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88.bin"/><Relationship Id="rId11" Type="http://schemas.openxmlformats.org/officeDocument/2006/relationships/image" Target="../media/image319.wmf"/><Relationship Id="rId5" Type="http://schemas.openxmlformats.org/officeDocument/2006/relationships/image" Target="../media/image316.wmf"/><Relationship Id="rId15" Type="http://schemas.openxmlformats.org/officeDocument/2006/relationships/image" Target="../media/image321.wmf"/><Relationship Id="rId10" Type="http://schemas.openxmlformats.org/officeDocument/2006/relationships/oleObject" Target="../embeddings/oleObject490.bin"/><Relationship Id="rId19" Type="http://schemas.openxmlformats.org/officeDocument/2006/relationships/image" Target="../media/image322.wmf"/><Relationship Id="rId4" Type="http://schemas.openxmlformats.org/officeDocument/2006/relationships/oleObject" Target="../embeddings/oleObject487.bin"/><Relationship Id="rId9" Type="http://schemas.openxmlformats.org/officeDocument/2006/relationships/image" Target="../media/image318.wmf"/><Relationship Id="rId14" Type="http://schemas.openxmlformats.org/officeDocument/2006/relationships/oleObject" Target="../embeddings/oleObject492.bin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9.bin"/><Relationship Id="rId13" Type="http://schemas.openxmlformats.org/officeDocument/2006/relationships/image" Target="../media/image321.wmf"/><Relationship Id="rId3" Type="http://schemas.openxmlformats.org/officeDocument/2006/relationships/image" Target="../media/image323.wmf"/><Relationship Id="rId7" Type="http://schemas.openxmlformats.org/officeDocument/2006/relationships/image" Target="../media/image325.wmf"/><Relationship Id="rId12" Type="http://schemas.openxmlformats.org/officeDocument/2006/relationships/oleObject" Target="../embeddings/oleObject501.bin"/><Relationship Id="rId2" Type="http://schemas.openxmlformats.org/officeDocument/2006/relationships/oleObject" Target="../embeddings/oleObject496.bin"/><Relationship Id="rId16" Type="http://schemas.openxmlformats.org/officeDocument/2006/relationships/image" Target="../media/image32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8.bin"/><Relationship Id="rId11" Type="http://schemas.openxmlformats.org/officeDocument/2006/relationships/image" Target="../media/image327.wmf"/><Relationship Id="rId5" Type="http://schemas.openxmlformats.org/officeDocument/2006/relationships/image" Target="../media/image324.wmf"/><Relationship Id="rId15" Type="http://schemas.openxmlformats.org/officeDocument/2006/relationships/oleObject" Target="../embeddings/oleObject503.bin"/><Relationship Id="rId10" Type="http://schemas.openxmlformats.org/officeDocument/2006/relationships/oleObject" Target="../embeddings/oleObject500.bin"/><Relationship Id="rId4" Type="http://schemas.openxmlformats.org/officeDocument/2006/relationships/oleObject" Target="../embeddings/oleObject497.bin"/><Relationship Id="rId9" Type="http://schemas.openxmlformats.org/officeDocument/2006/relationships/image" Target="../media/image326.wmf"/><Relationship Id="rId14" Type="http://schemas.openxmlformats.org/officeDocument/2006/relationships/oleObject" Target="../embeddings/oleObject502.bin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7.bin"/><Relationship Id="rId13" Type="http://schemas.openxmlformats.org/officeDocument/2006/relationships/image" Target="../media/image332.wmf"/><Relationship Id="rId3" Type="http://schemas.openxmlformats.org/officeDocument/2006/relationships/image" Target="../media/image329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509.bin"/><Relationship Id="rId2" Type="http://schemas.openxmlformats.org/officeDocument/2006/relationships/oleObject" Target="../embeddings/oleObject5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6.bin"/><Relationship Id="rId11" Type="http://schemas.openxmlformats.org/officeDocument/2006/relationships/image" Target="../media/image331.wmf"/><Relationship Id="rId5" Type="http://schemas.openxmlformats.org/officeDocument/2006/relationships/image" Target="../media/image330.wmf"/><Relationship Id="rId10" Type="http://schemas.openxmlformats.org/officeDocument/2006/relationships/oleObject" Target="../embeddings/oleObject508.bin"/><Relationship Id="rId4" Type="http://schemas.openxmlformats.org/officeDocument/2006/relationships/oleObject" Target="../embeddings/oleObject505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3.bin"/><Relationship Id="rId13" Type="http://schemas.openxmlformats.org/officeDocument/2006/relationships/image" Target="../media/image338.wmf"/><Relationship Id="rId18" Type="http://schemas.openxmlformats.org/officeDocument/2006/relationships/oleObject" Target="../embeddings/oleObject518.bin"/><Relationship Id="rId3" Type="http://schemas.openxmlformats.org/officeDocument/2006/relationships/image" Target="../media/image333.wmf"/><Relationship Id="rId21" Type="http://schemas.openxmlformats.org/officeDocument/2006/relationships/image" Target="../media/image342.wmf"/><Relationship Id="rId7" Type="http://schemas.openxmlformats.org/officeDocument/2006/relationships/image" Target="../media/image335.wmf"/><Relationship Id="rId12" Type="http://schemas.openxmlformats.org/officeDocument/2006/relationships/oleObject" Target="../embeddings/oleObject515.bin"/><Relationship Id="rId17" Type="http://schemas.openxmlformats.org/officeDocument/2006/relationships/image" Target="../media/image340.wmf"/><Relationship Id="rId2" Type="http://schemas.openxmlformats.org/officeDocument/2006/relationships/oleObject" Target="../embeddings/oleObject510.bin"/><Relationship Id="rId16" Type="http://schemas.openxmlformats.org/officeDocument/2006/relationships/oleObject" Target="../embeddings/oleObject517.bin"/><Relationship Id="rId20" Type="http://schemas.openxmlformats.org/officeDocument/2006/relationships/oleObject" Target="../embeddings/oleObject5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12.bin"/><Relationship Id="rId11" Type="http://schemas.openxmlformats.org/officeDocument/2006/relationships/image" Target="../media/image337.wmf"/><Relationship Id="rId5" Type="http://schemas.openxmlformats.org/officeDocument/2006/relationships/image" Target="../media/image334.wmf"/><Relationship Id="rId15" Type="http://schemas.openxmlformats.org/officeDocument/2006/relationships/image" Target="../media/image339.wmf"/><Relationship Id="rId10" Type="http://schemas.openxmlformats.org/officeDocument/2006/relationships/oleObject" Target="../embeddings/oleObject514.bin"/><Relationship Id="rId19" Type="http://schemas.openxmlformats.org/officeDocument/2006/relationships/image" Target="../media/image341.wmf"/><Relationship Id="rId4" Type="http://schemas.openxmlformats.org/officeDocument/2006/relationships/oleObject" Target="../embeddings/oleObject511.bin"/><Relationship Id="rId9" Type="http://schemas.openxmlformats.org/officeDocument/2006/relationships/image" Target="../media/image336.wmf"/><Relationship Id="rId14" Type="http://schemas.openxmlformats.org/officeDocument/2006/relationships/oleObject" Target="../embeddings/oleObject516.bin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3.bin"/><Relationship Id="rId13" Type="http://schemas.openxmlformats.org/officeDocument/2006/relationships/image" Target="../media/image348.wmf"/><Relationship Id="rId3" Type="http://schemas.openxmlformats.org/officeDocument/2006/relationships/image" Target="../media/image343.wmf"/><Relationship Id="rId7" Type="http://schemas.openxmlformats.org/officeDocument/2006/relationships/image" Target="../media/image345.wmf"/><Relationship Id="rId12" Type="http://schemas.openxmlformats.org/officeDocument/2006/relationships/oleObject" Target="../embeddings/oleObject525.bin"/><Relationship Id="rId2" Type="http://schemas.openxmlformats.org/officeDocument/2006/relationships/oleObject" Target="../embeddings/oleObject5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2.bin"/><Relationship Id="rId11" Type="http://schemas.openxmlformats.org/officeDocument/2006/relationships/image" Target="../media/image347.wmf"/><Relationship Id="rId5" Type="http://schemas.openxmlformats.org/officeDocument/2006/relationships/image" Target="../media/image344.wmf"/><Relationship Id="rId10" Type="http://schemas.openxmlformats.org/officeDocument/2006/relationships/oleObject" Target="../embeddings/oleObject524.bin"/><Relationship Id="rId4" Type="http://schemas.openxmlformats.org/officeDocument/2006/relationships/oleObject" Target="../embeddings/oleObject521.bin"/><Relationship Id="rId9" Type="http://schemas.openxmlformats.org/officeDocument/2006/relationships/image" Target="../media/image346.wmf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9.bin"/><Relationship Id="rId13" Type="http://schemas.openxmlformats.org/officeDocument/2006/relationships/image" Target="../media/image354.wmf"/><Relationship Id="rId18" Type="http://schemas.openxmlformats.org/officeDocument/2006/relationships/oleObject" Target="../embeddings/oleObject534.bin"/><Relationship Id="rId26" Type="http://schemas.openxmlformats.org/officeDocument/2006/relationships/oleObject" Target="../embeddings/oleObject538.bin"/><Relationship Id="rId3" Type="http://schemas.openxmlformats.org/officeDocument/2006/relationships/image" Target="../media/image349.wmf"/><Relationship Id="rId21" Type="http://schemas.openxmlformats.org/officeDocument/2006/relationships/image" Target="../media/image358.wmf"/><Relationship Id="rId7" Type="http://schemas.openxmlformats.org/officeDocument/2006/relationships/image" Target="../media/image351.wmf"/><Relationship Id="rId12" Type="http://schemas.openxmlformats.org/officeDocument/2006/relationships/oleObject" Target="../embeddings/oleObject531.bin"/><Relationship Id="rId17" Type="http://schemas.openxmlformats.org/officeDocument/2006/relationships/image" Target="../media/image356.wmf"/><Relationship Id="rId25" Type="http://schemas.openxmlformats.org/officeDocument/2006/relationships/image" Target="../media/image360.wmf"/><Relationship Id="rId2" Type="http://schemas.openxmlformats.org/officeDocument/2006/relationships/oleObject" Target="../embeddings/oleObject526.bin"/><Relationship Id="rId16" Type="http://schemas.openxmlformats.org/officeDocument/2006/relationships/oleObject" Target="../embeddings/oleObject533.bin"/><Relationship Id="rId20" Type="http://schemas.openxmlformats.org/officeDocument/2006/relationships/oleObject" Target="../embeddings/oleObject535.bin"/><Relationship Id="rId29" Type="http://schemas.openxmlformats.org/officeDocument/2006/relationships/image" Target="../media/image36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28.bin"/><Relationship Id="rId11" Type="http://schemas.openxmlformats.org/officeDocument/2006/relationships/image" Target="../media/image353.wmf"/><Relationship Id="rId24" Type="http://schemas.openxmlformats.org/officeDocument/2006/relationships/oleObject" Target="../embeddings/oleObject537.bin"/><Relationship Id="rId5" Type="http://schemas.openxmlformats.org/officeDocument/2006/relationships/image" Target="../media/image350.wmf"/><Relationship Id="rId15" Type="http://schemas.openxmlformats.org/officeDocument/2006/relationships/image" Target="../media/image355.wmf"/><Relationship Id="rId23" Type="http://schemas.openxmlformats.org/officeDocument/2006/relationships/image" Target="../media/image359.wmf"/><Relationship Id="rId28" Type="http://schemas.openxmlformats.org/officeDocument/2006/relationships/oleObject" Target="../embeddings/oleObject539.bin"/><Relationship Id="rId10" Type="http://schemas.openxmlformats.org/officeDocument/2006/relationships/oleObject" Target="../embeddings/oleObject530.bin"/><Relationship Id="rId19" Type="http://schemas.openxmlformats.org/officeDocument/2006/relationships/image" Target="../media/image357.wmf"/><Relationship Id="rId4" Type="http://schemas.openxmlformats.org/officeDocument/2006/relationships/oleObject" Target="../embeddings/oleObject527.bin"/><Relationship Id="rId9" Type="http://schemas.openxmlformats.org/officeDocument/2006/relationships/image" Target="../media/image352.wmf"/><Relationship Id="rId14" Type="http://schemas.openxmlformats.org/officeDocument/2006/relationships/oleObject" Target="../embeddings/oleObject532.bin"/><Relationship Id="rId22" Type="http://schemas.openxmlformats.org/officeDocument/2006/relationships/oleObject" Target="../embeddings/oleObject536.bin"/><Relationship Id="rId27" Type="http://schemas.openxmlformats.org/officeDocument/2006/relationships/image" Target="../media/image361.wmf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3.wmf"/><Relationship Id="rId2" Type="http://schemas.openxmlformats.org/officeDocument/2006/relationships/oleObject" Target="../embeddings/oleObject54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4.wmf"/><Relationship Id="rId4" Type="http://schemas.openxmlformats.org/officeDocument/2006/relationships/oleObject" Target="../embeddings/oleObject541.bin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oleObject" Target="../embeddings/oleObject542.bin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6.bin"/><Relationship Id="rId13" Type="http://schemas.openxmlformats.org/officeDocument/2006/relationships/image" Target="../media/image367.wmf"/><Relationship Id="rId18" Type="http://schemas.openxmlformats.org/officeDocument/2006/relationships/oleObject" Target="../embeddings/oleObject551.bin"/><Relationship Id="rId3" Type="http://schemas.openxmlformats.org/officeDocument/2006/relationships/image" Target="../media/image366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548.bin"/><Relationship Id="rId17" Type="http://schemas.openxmlformats.org/officeDocument/2006/relationships/image" Target="../media/image369.wmf"/><Relationship Id="rId2" Type="http://schemas.openxmlformats.org/officeDocument/2006/relationships/oleObject" Target="../embeddings/oleObject543.bin"/><Relationship Id="rId16" Type="http://schemas.openxmlformats.org/officeDocument/2006/relationships/oleObject" Target="../embeddings/oleObject5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5.bin"/><Relationship Id="rId11" Type="http://schemas.openxmlformats.org/officeDocument/2006/relationships/image" Target="../media/image271.wmf"/><Relationship Id="rId5" Type="http://schemas.openxmlformats.org/officeDocument/2006/relationships/image" Target="../media/image272.wmf"/><Relationship Id="rId15" Type="http://schemas.openxmlformats.org/officeDocument/2006/relationships/image" Target="../media/image368.wmf"/><Relationship Id="rId10" Type="http://schemas.openxmlformats.org/officeDocument/2006/relationships/oleObject" Target="../embeddings/oleObject547.bin"/><Relationship Id="rId19" Type="http://schemas.openxmlformats.org/officeDocument/2006/relationships/image" Target="../media/image370.wmf"/><Relationship Id="rId4" Type="http://schemas.openxmlformats.org/officeDocument/2006/relationships/oleObject" Target="../embeddings/oleObject544.bin"/><Relationship Id="rId9" Type="http://schemas.openxmlformats.org/officeDocument/2006/relationships/image" Target="../media/image275.wmf"/><Relationship Id="rId14" Type="http://schemas.openxmlformats.org/officeDocument/2006/relationships/oleObject" Target="../embeddings/oleObject549.bin"/></Relationships>
</file>

<file path=ppt/slides/_rels/slide1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5.bin"/><Relationship Id="rId13" Type="http://schemas.openxmlformats.org/officeDocument/2006/relationships/image" Target="../media/image376.wmf"/><Relationship Id="rId3" Type="http://schemas.openxmlformats.org/officeDocument/2006/relationships/image" Target="../media/image371.wmf"/><Relationship Id="rId7" Type="http://schemas.openxmlformats.org/officeDocument/2006/relationships/image" Target="../media/image373.wmf"/><Relationship Id="rId12" Type="http://schemas.openxmlformats.org/officeDocument/2006/relationships/oleObject" Target="../embeddings/oleObject557.bin"/><Relationship Id="rId2" Type="http://schemas.openxmlformats.org/officeDocument/2006/relationships/oleObject" Target="../embeddings/oleObject5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4.bin"/><Relationship Id="rId11" Type="http://schemas.openxmlformats.org/officeDocument/2006/relationships/image" Target="../media/image375.wmf"/><Relationship Id="rId5" Type="http://schemas.openxmlformats.org/officeDocument/2006/relationships/image" Target="../media/image372.wmf"/><Relationship Id="rId10" Type="http://schemas.openxmlformats.org/officeDocument/2006/relationships/oleObject" Target="../embeddings/oleObject556.bin"/><Relationship Id="rId4" Type="http://schemas.openxmlformats.org/officeDocument/2006/relationships/oleObject" Target="../embeddings/oleObject553.bin"/><Relationship Id="rId9" Type="http://schemas.openxmlformats.org/officeDocument/2006/relationships/image" Target="../media/image374.wmf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1.bin"/><Relationship Id="rId3" Type="http://schemas.openxmlformats.org/officeDocument/2006/relationships/image" Target="../media/image377.wmf"/><Relationship Id="rId7" Type="http://schemas.openxmlformats.org/officeDocument/2006/relationships/image" Target="../media/image379.wmf"/><Relationship Id="rId2" Type="http://schemas.openxmlformats.org/officeDocument/2006/relationships/oleObject" Target="../embeddings/oleObject55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0.bin"/><Relationship Id="rId5" Type="http://schemas.openxmlformats.org/officeDocument/2006/relationships/image" Target="../media/image378.wmf"/><Relationship Id="rId4" Type="http://schemas.openxmlformats.org/officeDocument/2006/relationships/oleObject" Target="../embeddings/oleObject559.bin"/><Relationship Id="rId9" Type="http://schemas.openxmlformats.org/officeDocument/2006/relationships/image" Target="../media/image380.wmf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5.bin"/><Relationship Id="rId13" Type="http://schemas.openxmlformats.org/officeDocument/2006/relationships/image" Target="../media/image386.wmf"/><Relationship Id="rId3" Type="http://schemas.openxmlformats.org/officeDocument/2006/relationships/image" Target="../media/image381.wmf"/><Relationship Id="rId7" Type="http://schemas.openxmlformats.org/officeDocument/2006/relationships/image" Target="../media/image383.wmf"/><Relationship Id="rId12" Type="http://schemas.openxmlformats.org/officeDocument/2006/relationships/oleObject" Target="../embeddings/oleObject567.bin"/><Relationship Id="rId2" Type="http://schemas.openxmlformats.org/officeDocument/2006/relationships/oleObject" Target="../embeddings/oleObject5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4.bin"/><Relationship Id="rId11" Type="http://schemas.openxmlformats.org/officeDocument/2006/relationships/image" Target="../media/image385.wmf"/><Relationship Id="rId5" Type="http://schemas.openxmlformats.org/officeDocument/2006/relationships/image" Target="../media/image382.wmf"/><Relationship Id="rId15" Type="http://schemas.openxmlformats.org/officeDocument/2006/relationships/image" Target="../media/image387.wmf"/><Relationship Id="rId10" Type="http://schemas.openxmlformats.org/officeDocument/2006/relationships/oleObject" Target="../embeddings/oleObject566.bin"/><Relationship Id="rId4" Type="http://schemas.openxmlformats.org/officeDocument/2006/relationships/oleObject" Target="../embeddings/oleObject563.bin"/><Relationship Id="rId9" Type="http://schemas.openxmlformats.org/officeDocument/2006/relationships/image" Target="../media/image384.wmf"/><Relationship Id="rId14" Type="http://schemas.openxmlformats.org/officeDocument/2006/relationships/oleObject" Target="../embeddings/oleObject568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2.bin"/><Relationship Id="rId3" Type="http://schemas.openxmlformats.org/officeDocument/2006/relationships/image" Target="../media/image388.wmf"/><Relationship Id="rId7" Type="http://schemas.openxmlformats.org/officeDocument/2006/relationships/image" Target="../media/image390.wmf"/><Relationship Id="rId2" Type="http://schemas.openxmlformats.org/officeDocument/2006/relationships/oleObject" Target="../embeddings/oleObject5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1.bin"/><Relationship Id="rId11" Type="http://schemas.openxmlformats.org/officeDocument/2006/relationships/image" Target="../media/image392.wmf"/><Relationship Id="rId5" Type="http://schemas.openxmlformats.org/officeDocument/2006/relationships/image" Target="../media/image389.wmf"/><Relationship Id="rId10" Type="http://schemas.openxmlformats.org/officeDocument/2006/relationships/oleObject" Target="../embeddings/oleObject573.bin"/><Relationship Id="rId4" Type="http://schemas.openxmlformats.org/officeDocument/2006/relationships/oleObject" Target="../embeddings/oleObject570.bin"/><Relationship Id="rId9" Type="http://schemas.openxmlformats.org/officeDocument/2006/relationships/image" Target="../media/image391.wmf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7.bin"/><Relationship Id="rId3" Type="http://schemas.openxmlformats.org/officeDocument/2006/relationships/image" Target="../media/image381.wmf"/><Relationship Id="rId7" Type="http://schemas.openxmlformats.org/officeDocument/2006/relationships/image" Target="../media/image394.wmf"/><Relationship Id="rId2" Type="http://schemas.openxmlformats.org/officeDocument/2006/relationships/oleObject" Target="../embeddings/oleObject5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76.bin"/><Relationship Id="rId5" Type="http://schemas.openxmlformats.org/officeDocument/2006/relationships/image" Target="../media/image393.wmf"/><Relationship Id="rId4" Type="http://schemas.openxmlformats.org/officeDocument/2006/relationships/oleObject" Target="../embeddings/oleObject575.bin"/><Relationship Id="rId9" Type="http://schemas.openxmlformats.org/officeDocument/2006/relationships/image" Target="../media/image395.wmf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1.bin"/><Relationship Id="rId13" Type="http://schemas.openxmlformats.org/officeDocument/2006/relationships/image" Target="../media/image401.wmf"/><Relationship Id="rId18" Type="http://schemas.openxmlformats.org/officeDocument/2006/relationships/oleObject" Target="../embeddings/oleObject586.bin"/><Relationship Id="rId3" Type="http://schemas.openxmlformats.org/officeDocument/2006/relationships/image" Target="../media/image396.wmf"/><Relationship Id="rId21" Type="http://schemas.openxmlformats.org/officeDocument/2006/relationships/image" Target="../media/image404.wmf"/><Relationship Id="rId7" Type="http://schemas.openxmlformats.org/officeDocument/2006/relationships/image" Target="../media/image398.wmf"/><Relationship Id="rId12" Type="http://schemas.openxmlformats.org/officeDocument/2006/relationships/oleObject" Target="../embeddings/oleObject583.bin"/><Relationship Id="rId17" Type="http://schemas.openxmlformats.org/officeDocument/2006/relationships/image" Target="../media/image403.wmf"/><Relationship Id="rId2" Type="http://schemas.openxmlformats.org/officeDocument/2006/relationships/oleObject" Target="../embeddings/oleObject578.bin"/><Relationship Id="rId16" Type="http://schemas.openxmlformats.org/officeDocument/2006/relationships/oleObject" Target="../embeddings/oleObject585.bin"/><Relationship Id="rId20" Type="http://schemas.openxmlformats.org/officeDocument/2006/relationships/oleObject" Target="../embeddings/oleObject58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0.bin"/><Relationship Id="rId11" Type="http://schemas.openxmlformats.org/officeDocument/2006/relationships/image" Target="../media/image400.wmf"/><Relationship Id="rId5" Type="http://schemas.openxmlformats.org/officeDocument/2006/relationships/image" Target="../media/image397.wmf"/><Relationship Id="rId15" Type="http://schemas.openxmlformats.org/officeDocument/2006/relationships/image" Target="../media/image402.wmf"/><Relationship Id="rId10" Type="http://schemas.openxmlformats.org/officeDocument/2006/relationships/oleObject" Target="../embeddings/oleObject582.bin"/><Relationship Id="rId19" Type="http://schemas.openxmlformats.org/officeDocument/2006/relationships/image" Target="../media/image381.wmf"/><Relationship Id="rId4" Type="http://schemas.openxmlformats.org/officeDocument/2006/relationships/oleObject" Target="../embeddings/oleObject579.bin"/><Relationship Id="rId9" Type="http://schemas.openxmlformats.org/officeDocument/2006/relationships/image" Target="../media/image399.wmf"/><Relationship Id="rId14" Type="http://schemas.openxmlformats.org/officeDocument/2006/relationships/oleObject" Target="../embeddings/oleObject584.bin"/></Relationships>
</file>

<file path=ppt/slides/_rels/slide1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1.bin"/><Relationship Id="rId13" Type="http://schemas.openxmlformats.org/officeDocument/2006/relationships/oleObject" Target="../embeddings/oleObject594.bin"/><Relationship Id="rId18" Type="http://schemas.openxmlformats.org/officeDocument/2006/relationships/image" Target="../media/image411.wmf"/><Relationship Id="rId3" Type="http://schemas.openxmlformats.org/officeDocument/2006/relationships/image" Target="../media/image405.wmf"/><Relationship Id="rId21" Type="http://schemas.openxmlformats.org/officeDocument/2006/relationships/oleObject" Target="../embeddings/oleObject598.bin"/><Relationship Id="rId7" Type="http://schemas.openxmlformats.org/officeDocument/2006/relationships/image" Target="../media/image406.wmf"/><Relationship Id="rId12" Type="http://schemas.openxmlformats.org/officeDocument/2006/relationships/oleObject" Target="../embeddings/oleObject593.bin"/><Relationship Id="rId17" Type="http://schemas.openxmlformats.org/officeDocument/2006/relationships/oleObject" Target="../embeddings/oleObject596.bin"/><Relationship Id="rId2" Type="http://schemas.openxmlformats.org/officeDocument/2006/relationships/oleObject" Target="../embeddings/oleObject588.bin"/><Relationship Id="rId16" Type="http://schemas.openxmlformats.org/officeDocument/2006/relationships/image" Target="../media/image410.wmf"/><Relationship Id="rId20" Type="http://schemas.openxmlformats.org/officeDocument/2006/relationships/image" Target="../media/image41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90.bin"/><Relationship Id="rId11" Type="http://schemas.openxmlformats.org/officeDocument/2006/relationships/image" Target="../media/image408.wmf"/><Relationship Id="rId5" Type="http://schemas.openxmlformats.org/officeDocument/2006/relationships/image" Target="../media/image386.wmf"/><Relationship Id="rId15" Type="http://schemas.openxmlformats.org/officeDocument/2006/relationships/oleObject" Target="../embeddings/oleObject595.bin"/><Relationship Id="rId10" Type="http://schemas.openxmlformats.org/officeDocument/2006/relationships/oleObject" Target="../embeddings/oleObject592.bin"/><Relationship Id="rId19" Type="http://schemas.openxmlformats.org/officeDocument/2006/relationships/oleObject" Target="../embeddings/oleObject597.bin"/><Relationship Id="rId4" Type="http://schemas.openxmlformats.org/officeDocument/2006/relationships/oleObject" Target="../embeddings/oleObject589.bin"/><Relationship Id="rId9" Type="http://schemas.openxmlformats.org/officeDocument/2006/relationships/image" Target="../media/image407.wmf"/><Relationship Id="rId14" Type="http://schemas.openxmlformats.org/officeDocument/2006/relationships/image" Target="../media/image409.wmf"/><Relationship Id="rId22" Type="http://schemas.openxmlformats.org/officeDocument/2006/relationships/image" Target="../media/image413.wmf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5.wmf"/><Relationship Id="rId13" Type="http://schemas.openxmlformats.org/officeDocument/2006/relationships/oleObject" Target="../embeddings/oleObject604.bin"/><Relationship Id="rId3" Type="http://schemas.openxmlformats.org/officeDocument/2006/relationships/oleObject" Target="../embeddings/oleObject599.bin"/><Relationship Id="rId7" Type="http://schemas.openxmlformats.org/officeDocument/2006/relationships/oleObject" Target="../embeddings/oleObject601.bin"/><Relationship Id="rId12" Type="http://schemas.openxmlformats.org/officeDocument/2006/relationships/image" Target="../media/image417.wmf"/><Relationship Id="rId2" Type="http://schemas.openxmlformats.org/officeDocument/2006/relationships/hyperlink" Target="http://en.wikipedia.org/wiki/Q.E.D." TargetMode="External"/><Relationship Id="rId16" Type="http://schemas.openxmlformats.org/officeDocument/2006/relationships/image" Target="../media/image385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7.wmf"/><Relationship Id="rId11" Type="http://schemas.openxmlformats.org/officeDocument/2006/relationships/oleObject" Target="../embeddings/oleObject603.bin"/><Relationship Id="rId5" Type="http://schemas.openxmlformats.org/officeDocument/2006/relationships/oleObject" Target="../embeddings/oleObject600.bin"/><Relationship Id="rId15" Type="http://schemas.openxmlformats.org/officeDocument/2006/relationships/oleObject" Target="../embeddings/oleObject605.bin"/><Relationship Id="rId10" Type="http://schemas.openxmlformats.org/officeDocument/2006/relationships/image" Target="../media/image416.wmf"/><Relationship Id="rId4" Type="http://schemas.openxmlformats.org/officeDocument/2006/relationships/image" Target="../media/image414.wmf"/><Relationship Id="rId9" Type="http://schemas.openxmlformats.org/officeDocument/2006/relationships/oleObject" Target="../embeddings/oleObject602.bin"/><Relationship Id="rId14" Type="http://schemas.openxmlformats.org/officeDocument/2006/relationships/image" Target="../media/image418.wmf"/></Relationships>
</file>

<file path=ppt/slides/_rels/slide1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9.bin"/><Relationship Id="rId13" Type="http://schemas.openxmlformats.org/officeDocument/2006/relationships/oleObject" Target="../embeddings/oleObject612.bin"/><Relationship Id="rId3" Type="http://schemas.openxmlformats.org/officeDocument/2006/relationships/image" Target="../media/image419.wmf"/><Relationship Id="rId7" Type="http://schemas.openxmlformats.org/officeDocument/2006/relationships/image" Target="../media/image421.wmf"/><Relationship Id="rId12" Type="http://schemas.openxmlformats.org/officeDocument/2006/relationships/oleObject" Target="../embeddings/oleObject611.bin"/><Relationship Id="rId2" Type="http://schemas.openxmlformats.org/officeDocument/2006/relationships/oleObject" Target="../embeddings/oleObject6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08.bin"/><Relationship Id="rId11" Type="http://schemas.openxmlformats.org/officeDocument/2006/relationships/image" Target="../media/image423.wmf"/><Relationship Id="rId5" Type="http://schemas.openxmlformats.org/officeDocument/2006/relationships/image" Target="../media/image420.wmf"/><Relationship Id="rId10" Type="http://schemas.openxmlformats.org/officeDocument/2006/relationships/oleObject" Target="../embeddings/oleObject610.bin"/><Relationship Id="rId4" Type="http://schemas.openxmlformats.org/officeDocument/2006/relationships/oleObject" Target="../embeddings/oleObject607.bin"/><Relationship Id="rId9" Type="http://schemas.openxmlformats.org/officeDocument/2006/relationships/image" Target="../media/image422.wmf"/><Relationship Id="rId14" Type="http://schemas.openxmlformats.org/officeDocument/2006/relationships/image" Target="../media/image424.wmf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5.wmf"/><Relationship Id="rId2" Type="http://schemas.openxmlformats.org/officeDocument/2006/relationships/oleObject" Target="../embeddings/oleObject613.bin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6.wmf"/><Relationship Id="rId2" Type="http://schemas.openxmlformats.org/officeDocument/2006/relationships/oleObject" Target="../embeddings/oleObject61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7.wmf"/><Relationship Id="rId4" Type="http://schemas.openxmlformats.org/officeDocument/2006/relationships/oleObject" Target="../embeddings/oleObject61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9.bin"/><Relationship Id="rId3" Type="http://schemas.openxmlformats.org/officeDocument/2006/relationships/image" Target="../media/image32.wmf"/><Relationship Id="rId7" Type="http://schemas.openxmlformats.org/officeDocument/2006/relationships/oleObject" Target="../embeddings/oleObject35.bin"/><Relationship Id="rId12" Type="http://schemas.openxmlformats.org/officeDocument/2006/relationships/oleObject" Target="../embeddings/oleObject38.bin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5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40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47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49.wmf"/><Relationship Id="rId18" Type="http://schemas.openxmlformats.org/officeDocument/2006/relationships/oleObject" Target="../embeddings/oleObject56.bin"/><Relationship Id="rId26" Type="http://schemas.openxmlformats.org/officeDocument/2006/relationships/oleObject" Target="../embeddings/oleObject60.bin"/><Relationship Id="rId3" Type="http://schemas.openxmlformats.org/officeDocument/2006/relationships/image" Target="../media/image44.wmf"/><Relationship Id="rId21" Type="http://schemas.openxmlformats.org/officeDocument/2006/relationships/image" Target="../media/image53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1.wmf"/><Relationship Id="rId25" Type="http://schemas.openxmlformats.org/officeDocument/2006/relationships/image" Target="../media/image55.wmf"/><Relationship Id="rId2" Type="http://schemas.openxmlformats.org/officeDocument/2006/relationships/oleObject" Target="../embeddings/oleObject48.bin"/><Relationship Id="rId16" Type="http://schemas.openxmlformats.org/officeDocument/2006/relationships/oleObject" Target="../embeddings/oleObject55.bin"/><Relationship Id="rId20" Type="http://schemas.openxmlformats.org/officeDocument/2006/relationships/oleObject" Target="../embeddings/oleObject5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48.wmf"/><Relationship Id="rId24" Type="http://schemas.openxmlformats.org/officeDocument/2006/relationships/oleObject" Target="../embeddings/oleObject59.bin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23" Type="http://schemas.openxmlformats.org/officeDocument/2006/relationships/image" Target="../media/image54.wmf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52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4.bin"/><Relationship Id="rId22" Type="http://schemas.openxmlformats.org/officeDocument/2006/relationships/oleObject" Target="../embeddings/oleObject58.bin"/><Relationship Id="rId27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image" Target="../media/image57.wmf"/><Relationship Id="rId7" Type="http://schemas.openxmlformats.org/officeDocument/2006/relationships/image" Target="../media/image59.wmf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1.wmf"/><Relationship Id="rId5" Type="http://schemas.openxmlformats.org/officeDocument/2006/relationships/image" Target="../media/image58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0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5.wmf"/><Relationship Id="rId12" Type="http://schemas.openxmlformats.org/officeDocument/2006/relationships/oleObject" Target="../embeddings/oleObject71.bin"/><Relationship Id="rId17" Type="http://schemas.openxmlformats.org/officeDocument/2006/relationships/image" Target="../media/image70.wmf"/><Relationship Id="rId2" Type="http://schemas.openxmlformats.org/officeDocument/2006/relationships/oleObject" Target="../embeddings/oleObject66.bin"/><Relationship Id="rId16" Type="http://schemas.openxmlformats.org/officeDocument/2006/relationships/oleObject" Target="../embeddings/oleObject7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8.bin"/><Relationship Id="rId11" Type="http://schemas.openxmlformats.org/officeDocument/2006/relationships/image" Target="../media/image67.wmf"/><Relationship Id="rId5" Type="http://schemas.openxmlformats.org/officeDocument/2006/relationships/image" Target="../media/image64.wmf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7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71.wmf"/><Relationship Id="rId7" Type="http://schemas.openxmlformats.org/officeDocument/2006/relationships/image" Target="../media/image73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72.wmf"/><Relationship Id="rId4" Type="http://schemas.openxmlformats.org/officeDocument/2006/relationships/oleObject" Target="../embeddings/oleObject75.bin"/><Relationship Id="rId9" Type="http://schemas.openxmlformats.org/officeDocument/2006/relationships/image" Target="../media/image74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83.bin"/><Relationship Id="rId2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5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8.wmf"/><Relationship Id="rId3" Type="http://schemas.openxmlformats.org/officeDocument/2006/relationships/image" Target="../media/image76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75.wmf"/><Relationship Id="rId5" Type="http://schemas.openxmlformats.org/officeDocument/2006/relationships/image" Target="../media/image13.wmf"/><Relationship Id="rId15" Type="http://schemas.openxmlformats.org/officeDocument/2006/relationships/image" Target="../media/image77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3.bin"/><Relationship Id="rId5" Type="http://schemas.openxmlformats.org/officeDocument/2006/relationships/image" Target="../media/image79.wmf"/><Relationship Id="rId4" Type="http://schemas.openxmlformats.org/officeDocument/2006/relationships/oleObject" Target="../embeddings/oleObject92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image" Target="../media/image81.wmf"/><Relationship Id="rId7" Type="http://schemas.openxmlformats.org/officeDocument/2006/relationships/image" Target="../media/image83.wmf"/><Relationship Id="rId2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6.bin"/><Relationship Id="rId5" Type="http://schemas.openxmlformats.org/officeDocument/2006/relationships/image" Target="../media/image82.wmf"/><Relationship Id="rId4" Type="http://schemas.openxmlformats.org/officeDocument/2006/relationships/oleObject" Target="../embeddings/oleObject95.bin"/><Relationship Id="rId9" Type="http://schemas.openxmlformats.org/officeDocument/2006/relationships/image" Target="../media/image84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1.bin"/><Relationship Id="rId3" Type="http://schemas.openxmlformats.org/officeDocument/2006/relationships/image" Target="../media/image38.wmf"/><Relationship Id="rId7" Type="http://schemas.openxmlformats.org/officeDocument/2006/relationships/image" Target="../media/image85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0.bin"/><Relationship Id="rId11" Type="http://schemas.openxmlformats.org/officeDocument/2006/relationships/image" Target="../media/image86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102.bin"/><Relationship Id="rId4" Type="http://schemas.openxmlformats.org/officeDocument/2006/relationships/oleObject" Target="../embeddings/oleObject99.bin"/><Relationship Id="rId9" Type="http://schemas.openxmlformats.org/officeDocument/2006/relationships/image" Target="../media/image3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oleObject" Target="../embeddings/oleObject104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106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93.wmf"/><Relationship Id="rId3" Type="http://schemas.openxmlformats.org/officeDocument/2006/relationships/image" Target="../media/image38.wmf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92.wmf"/><Relationship Id="rId5" Type="http://schemas.openxmlformats.org/officeDocument/2006/relationships/image" Target="../media/image40.wmf"/><Relationship Id="rId15" Type="http://schemas.openxmlformats.org/officeDocument/2006/relationships/image" Target="../media/image94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91.wmf"/><Relationship Id="rId14" Type="http://schemas.openxmlformats.org/officeDocument/2006/relationships/oleObject" Target="../embeddings/oleObject1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19.bin"/><Relationship Id="rId18" Type="http://schemas.openxmlformats.org/officeDocument/2006/relationships/oleObject" Target="../embeddings/oleObject122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21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95.wmf"/><Relationship Id="rId19" Type="http://schemas.openxmlformats.org/officeDocument/2006/relationships/image" Target="../media/image98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92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9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96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34.bin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00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9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41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136.bin"/><Relationship Id="rId21" Type="http://schemas.openxmlformats.org/officeDocument/2006/relationships/oleObject" Target="../embeddings/oleObject145.bin"/><Relationship Id="rId7" Type="http://schemas.openxmlformats.org/officeDocument/2006/relationships/oleObject" Target="../embeddings/oleObject138.bin"/><Relationship Id="rId12" Type="http://schemas.openxmlformats.org/officeDocument/2006/relationships/image" Target="../media/image103.wmf"/><Relationship Id="rId17" Type="http://schemas.openxmlformats.org/officeDocument/2006/relationships/oleObject" Target="../embeddings/oleObject143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5.wmf"/><Relationship Id="rId20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40.bin"/><Relationship Id="rId5" Type="http://schemas.openxmlformats.org/officeDocument/2006/relationships/oleObject" Target="../embeddings/oleObject137.bin"/><Relationship Id="rId15" Type="http://schemas.openxmlformats.org/officeDocument/2006/relationships/oleObject" Target="../embeddings/oleObject142.bin"/><Relationship Id="rId10" Type="http://schemas.openxmlformats.org/officeDocument/2006/relationships/image" Target="../media/image102.wmf"/><Relationship Id="rId19" Type="http://schemas.openxmlformats.org/officeDocument/2006/relationships/oleObject" Target="../embeddings/oleObject144.bin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39.bin"/><Relationship Id="rId14" Type="http://schemas.openxmlformats.org/officeDocument/2006/relationships/image" Target="../media/image104.wmf"/><Relationship Id="rId22" Type="http://schemas.openxmlformats.org/officeDocument/2006/relationships/image" Target="../media/image1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51.bin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50.bin"/><Relationship Id="rId5" Type="http://schemas.openxmlformats.org/officeDocument/2006/relationships/oleObject" Target="../embeddings/oleObject147.bin"/><Relationship Id="rId15" Type="http://schemas.openxmlformats.org/officeDocument/2006/relationships/oleObject" Target="../embeddings/oleObject152.bin"/><Relationship Id="rId10" Type="http://schemas.openxmlformats.org/officeDocument/2006/relationships/image" Target="../media/image105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49.bin"/><Relationship Id="rId14" Type="http://schemas.openxmlformats.org/officeDocument/2006/relationships/image" Target="../media/image9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01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5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62.bin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05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9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95.wmf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06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0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7" Type="http://schemas.openxmlformats.org/officeDocument/2006/relationships/image" Target="../media/image111.wmf"/><Relationship Id="rId2" Type="http://schemas.openxmlformats.org/officeDocument/2006/relationships/oleObject" Target="../embeddings/oleObject1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3.bin"/><Relationship Id="rId5" Type="http://schemas.openxmlformats.org/officeDocument/2006/relationships/image" Target="../media/image110.wmf"/><Relationship Id="rId4" Type="http://schemas.openxmlformats.org/officeDocument/2006/relationships/oleObject" Target="../embeddings/oleObject172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7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6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8.wmf"/><Relationship Id="rId5" Type="http://schemas.openxmlformats.org/officeDocument/2006/relationships/image" Target="../media/image3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3.bin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oleObject" Target="../embeddings/oleObject17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177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1.bin"/><Relationship Id="rId3" Type="http://schemas.openxmlformats.org/officeDocument/2006/relationships/image" Target="../media/image112.wmf"/><Relationship Id="rId7" Type="http://schemas.openxmlformats.org/officeDocument/2006/relationships/image" Target="../media/image115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0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79.bin"/><Relationship Id="rId9" Type="http://schemas.openxmlformats.org/officeDocument/2006/relationships/image" Target="../media/image11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5.bin"/><Relationship Id="rId3" Type="http://schemas.openxmlformats.org/officeDocument/2006/relationships/image" Target="../media/image117.wmf"/><Relationship Id="rId7" Type="http://schemas.openxmlformats.org/officeDocument/2006/relationships/image" Target="../media/image119.wmf"/><Relationship Id="rId2" Type="http://schemas.openxmlformats.org/officeDocument/2006/relationships/oleObject" Target="../embeddings/oleObject18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4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0" Type="http://schemas.openxmlformats.org/officeDocument/2006/relationships/oleObject" Target="../embeddings/oleObject186.bin"/><Relationship Id="rId4" Type="http://schemas.openxmlformats.org/officeDocument/2006/relationships/oleObject" Target="../embeddings/oleObject183.bin"/><Relationship Id="rId9" Type="http://schemas.openxmlformats.org/officeDocument/2006/relationships/image" Target="../media/image12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0.bin"/><Relationship Id="rId13" Type="http://schemas.openxmlformats.org/officeDocument/2006/relationships/image" Target="../media/image125.wmf"/><Relationship Id="rId3" Type="http://schemas.openxmlformats.org/officeDocument/2006/relationships/image" Target="../media/image117.wmf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92.bin"/><Relationship Id="rId17" Type="http://schemas.openxmlformats.org/officeDocument/2006/relationships/image" Target="../media/image121.wmf"/><Relationship Id="rId2" Type="http://schemas.openxmlformats.org/officeDocument/2006/relationships/oleObject" Target="../embeddings/oleObject187.bin"/><Relationship Id="rId16" Type="http://schemas.openxmlformats.org/officeDocument/2006/relationships/oleObject" Target="../embeddings/oleObject1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9.bin"/><Relationship Id="rId11" Type="http://schemas.openxmlformats.org/officeDocument/2006/relationships/image" Target="../media/image124.wmf"/><Relationship Id="rId5" Type="http://schemas.openxmlformats.org/officeDocument/2006/relationships/image" Target="../media/image118.wmf"/><Relationship Id="rId15" Type="http://schemas.openxmlformats.org/officeDocument/2006/relationships/image" Target="../media/image120.wmf"/><Relationship Id="rId10" Type="http://schemas.openxmlformats.org/officeDocument/2006/relationships/oleObject" Target="../embeddings/oleObject19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23.wmf"/><Relationship Id="rId14" Type="http://schemas.openxmlformats.org/officeDocument/2006/relationships/oleObject" Target="../embeddings/oleObject19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7" Type="http://schemas.openxmlformats.org/officeDocument/2006/relationships/image" Target="../media/image127.wmf"/><Relationship Id="rId2" Type="http://schemas.openxmlformats.org/officeDocument/2006/relationships/oleObject" Target="../embeddings/oleObject19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7.bin"/><Relationship Id="rId5" Type="http://schemas.openxmlformats.org/officeDocument/2006/relationships/image" Target="../media/image126.wmf"/><Relationship Id="rId4" Type="http://schemas.openxmlformats.org/officeDocument/2006/relationships/oleObject" Target="../embeddings/oleObject196.bin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3" Type="http://schemas.openxmlformats.org/officeDocument/2006/relationships/image" Target="../media/image128.wmf"/><Relationship Id="rId7" Type="http://schemas.openxmlformats.org/officeDocument/2006/relationships/image" Target="../media/image116.wmf"/><Relationship Id="rId12" Type="http://schemas.openxmlformats.org/officeDocument/2006/relationships/oleObject" Target="../embeddings/oleObject203.bin"/><Relationship Id="rId2" Type="http://schemas.openxmlformats.org/officeDocument/2006/relationships/oleObject" Target="../embeddings/oleObject198.bin"/><Relationship Id="rId16" Type="http://schemas.openxmlformats.org/officeDocument/2006/relationships/image" Target="../media/image132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0.bin"/><Relationship Id="rId11" Type="http://schemas.openxmlformats.org/officeDocument/2006/relationships/image" Target="../media/image130.wmf"/><Relationship Id="rId5" Type="http://schemas.openxmlformats.org/officeDocument/2006/relationships/image" Target="../media/image117.wmf"/><Relationship Id="rId15" Type="http://schemas.openxmlformats.org/officeDocument/2006/relationships/oleObject" Target="../embeddings/oleObject205.bin"/><Relationship Id="rId10" Type="http://schemas.openxmlformats.org/officeDocument/2006/relationships/oleObject" Target="../embeddings/oleObject202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129.wmf"/><Relationship Id="rId14" Type="http://schemas.openxmlformats.org/officeDocument/2006/relationships/image" Target="../media/image13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117.wmf"/><Relationship Id="rId7" Type="http://schemas.openxmlformats.org/officeDocument/2006/relationships/image" Target="../media/image134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135.wmf"/><Relationship Id="rId5" Type="http://schemas.openxmlformats.org/officeDocument/2006/relationships/image" Target="../media/image133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126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21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21.bin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6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6.bin"/><Relationship Id="rId13" Type="http://schemas.openxmlformats.org/officeDocument/2006/relationships/image" Target="../media/image143.wmf"/><Relationship Id="rId3" Type="http://schemas.openxmlformats.org/officeDocument/2006/relationships/image" Target="../media/image138.wmf"/><Relationship Id="rId7" Type="http://schemas.openxmlformats.org/officeDocument/2006/relationships/image" Target="../media/image140.wmf"/><Relationship Id="rId12" Type="http://schemas.openxmlformats.org/officeDocument/2006/relationships/oleObject" Target="../embeddings/oleObject218.bin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5.bin"/><Relationship Id="rId11" Type="http://schemas.openxmlformats.org/officeDocument/2006/relationships/image" Target="../media/image142.wmf"/><Relationship Id="rId5" Type="http://schemas.openxmlformats.org/officeDocument/2006/relationships/image" Target="../media/image139.wmf"/><Relationship Id="rId15" Type="http://schemas.openxmlformats.org/officeDocument/2006/relationships/image" Target="../media/image144.wmf"/><Relationship Id="rId10" Type="http://schemas.openxmlformats.org/officeDocument/2006/relationships/oleObject" Target="../embeddings/oleObject217.bin"/><Relationship Id="rId4" Type="http://schemas.openxmlformats.org/officeDocument/2006/relationships/oleObject" Target="../embeddings/oleObject214.bin"/><Relationship Id="rId9" Type="http://schemas.openxmlformats.org/officeDocument/2006/relationships/image" Target="../media/image141.wmf"/><Relationship Id="rId14" Type="http://schemas.openxmlformats.org/officeDocument/2006/relationships/oleObject" Target="../embeddings/oleObject219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13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7.wmf"/><Relationship Id="rId12" Type="http://schemas.openxmlformats.org/officeDocument/2006/relationships/oleObject" Target="../embeddings/oleObject225.bin"/><Relationship Id="rId2" Type="http://schemas.openxmlformats.org/officeDocument/2006/relationships/oleObject" Target="../embeddings/oleObject22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149.wmf"/><Relationship Id="rId5" Type="http://schemas.openxmlformats.org/officeDocument/2006/relationships/image" Target="../media/image146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148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9.bin"/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8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0" Type="http://schemas.openxmlformats.org/officeDocument/2006/relationships/oleObject" Target="../embeddings/oleObject230.bin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154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image" Target="../media/image161.wmf"/><Relationship Id="rId3" Type="http://schemas.openxmlformats.org/officeDocument/2006/relationships/image" Target="../media/image156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236.bin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3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235.bin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159.w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13" Type="http://schemas.openxmlformats.org/officeDocument/2006/relationships/image" Target="../media/image167.wmf"/><Relationship Id="rId18" Type="http://schemas.openxmlformats.org/officeDocument/2006/relationships/oleObject" Target="../embeddings/oleObject245.bin"/><Relationship Id="rId3" Type="http://schemas.openxmlformats.org/officeDocument/2006/relationships/image" Target="../media/image162.wmf"/><Relationship Id="rId21" Type="http://schemas.openxmlformats.org/officeDocument/2006/relationships/image" Target="../media/image171.wmf"/><Relationship Id="rId7" Type="http://schemas.openxmlformats.org/officeDocument/2006/relationships/image" Target="../media/image164.wmf"/><Relationship Id="rId12" Type="http://schemas.openxmlformats.org/officeDocument/2006/relationships/oleObject" Target="../embeddings/oleObject242.bin"/><Relationship Id="rId17" Type="http://schemas.openxmlformats.org/officeDocument/2006/relationships/image" Target="../media/image169.wmf"/><Relationship Id="rId2" Type="http://schemas.openxmlformats.org/officeDocument/2006/relationships/oleObject" Target="../embeddings/oleObject237.bin"/><Relationship Id="rId16" Type="http://schemas.openxmlformats.org/officeDocument/2006/relationships/oleObject" Target="../embeddings/oleObject244.bin"/><Relationship Id="rId20" Type="http://schemas.openxmlformats.org/officeDocument/2006/relationships/oleObject" Target="../embeddings/oleObject24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9.bin"/><Relationship Id="rId11" Type="http://schemas.openxmlformats.org/officeDocument/2006/relationships/image" Target="../media/image166.wmf"/><Relationship Id="rId24" Type="http://schemas.openxmlformats.org/officeDocument/2006/relationships/oleObject" Target="../embeddings/oleObject248.bin"/><Relationship Id="rId5" Type="http://schemas.openxmlformats.org/officeDocument/2006/relationships/image" Target="../media/image163.wmf"/><Relationship Id="rId15" Type="http://schemas.openxmlformats.org/officeDocument/2006/relationships/image" Target="../media/image168.wmf"/><Relationship Id="rId23" Type="http://schemas.openxmlformats.org/officeDocument/2006/relationships/image" Target="../media/image172.wmf"/><Relationship Id="rId10" Type="http://schemas.openxmlformats.org/officeDocument/2006/relationships/oleObject" Target="../embeddings/oleObject241.bin"/><Relationship Id="rId19" Type="http://schemas.openxmlformats.org/officeDocument/2006/relationships/image" Target="../media/image170.w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165.wmf"/><Relationship Id="rId14" Type="http://schemas.openxmlformats.org/officeDocument/2006/relationships/oleObject" Target="../embeddings/oleObject243.bin"/><Relationship Id="rId22" Type="http://schemas.openxmlformats.org/officeDocument/2006/relationships/oleObject" Target="../embeddings/oleObject247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2.bin"/><Relationship Id="rId13" Type="http://schemas.openxmlformats.org/officeDocument/2006/relationships/image" Target="../media/image177.wmf"/><Relationship Id="rId3" Type="http://schemas.openxmlformats.org/officeDocument/2006/relationships/image" Target="../media/image173.wmf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254.bin"/><Relationship Id="rId2" Type="http://schemas.openxmlformats.org/officeDocument/2006/relationships/oleObject" Target="../embeddings/oleObject2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1.bin"/><Relationship Id="rId11" Type="http://schemas.openxmlformats.org/officeDocument/2006/relationships/image" Target="../media/image176.wmf"/><Relationship Id="rId5" Type="http://schemas.openxmlformats.org/officeDocument/2006/relationships/image" Target="../media/image160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253.bin"/><Relationship Id="rId4" Type="http://schemas.openxmlformats.org/officeDocument/2006/relationships/oleObject" Target="../embeddings/oleObject250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255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7" Type="http://schemas.openxmlformats.org/officeDocument/2006/relationships/image" Target="../media/image159.wmf"/><Relationship Id="rId2" Type="http://schemas.openxmlformats.org/officeDocument/2006/relationships/oleObject" Target="../embeddings/oleObject25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8.bin"/><Relationship Id="rId5" Type="http://schemas.openxmlformats.org/officeDocument/2006/relationships/image" Target="../media/image158.wmf"/><Relationship Id="rId4" Type="http://schemas.openxmlformats.org/officeDocument/2006/relationships/oleObject" Target="../embeddings/oleObject257.bin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oleObject" Target="../embeddings/oleObject25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261.bin"/><Relationship Id="rId4" Type="http://schemas.openxmlformats.org/officeDocument/2006/relationships/oleObject" Target="../embeddings/oleObject260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5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270.bin"/><Relationship Id="rId3" Type="http://schemas.openxmlformats.org/officeDocument/2006/relationships/image" Target="../media/image181.wmf"/><Relationship Id="rId21" Type="http://schemas.openxmlformats.org/officeDocument/2006/relationships/oleObject" Target="../embeddings/oleObject272.bin"/><Relationship Id="rId7" Type="http://schemas.openxmlformats.org/officeDocument/2006/relationships/image" Target="../media/image183.wmf"/><Relationship Id="rId12" Type="http://schemas.openxmlformats.org/officeDocument/2006/relationships/oleObject" Target="../embeddings/oleObject267.bin"/><Relationship Id="rId17" Type="http://schemas.openxmlformats.org/officeDocument/2006/relationships/image" Target="../media/image172.wmf"/><Relationship Id="rId2" Type="http://schemas.openxmlformats.org/officeDocument/2006/relationships/oleObject" Target="../embeddings/oleObject262.bin"/><Relationship Id="rId16" Type="http://schemas.openxmlformats.org/officeDocument/2006/relationships/oleObject" Target="../embeddings/oleObject269.bin"/><Relationship Id="rId20" Type="http://schemas.openxmlformats.org/officeDocument/2006/relationships/image" Target="../media/image187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64.bin"/><Relationship Id="rId11" Type="http://schemas.openxmlformats.org/officeDocument/2006/relationships/image" Target="../media/image185.wmf"/><Relationship Id="rId24" Type="http://schemas.openxmlformats.org/officeDocument/2006/relationships/image" Target="../media/image188.wmf"/><Relationship Id="rId5" Type="http://schemas.openxmlformats.org/officeDocument/2006/relationships/image" Target="../media/image182.wmf"/><Relationship Id="rId15" Type="http://schemas.openxmlformats.org/officeDocument/2006/relationships/image" Target="../media/image186.wmf"/><Relationship Id="rId23" Type="http://schemas.openxmlformats.org/officeDocument/2006/relationships/oleObject" Target="../embeddings/oleObject273.bin"/><Relationship Id="rId10" Type="http://schemas.openxmlformats.org/officeDocument/2006/relationships/oleObject" Target="../embeddings/oleObject266.bin"/><Relationship Id="rId19" Type="http://schemas.openxmlformats.org/officeDocument/2006/relationships/oleObject" Target="../embeddings/oleObject271.bin"/><Relationship Id="rId4" Type="http://schemas.openxmlformats.org/officeDocument/2006/relationships/oleObject" Target="../embeddings/oleObject263.bin"/><Relationship Id="rId9" Type="http://schemas.openxmlformats.org/officeDocument/2006/relationships/image" Target="../media/image184.wmf"/><Relationship Id="rId14" Type="http://schemas.openxmlformats.org/officeDocument/2006/relationships/oleObject" Target="../embeddings/oleObject268.bin"/><Relationship Id="rId22" Type="http://schemas.openxmlformats.org/officeDocument/2006/relationships/image" Target="../media/image162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13" Type="http://schemas.openxmlformats.org/officeDocument/2006/relationships/image" Target="../media/image194.wmf"/><Relationship Id="rId3" Type="http://schemas.openxmlformats.org/officeDocument/2006/relationships/image" Target="../media/image189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79.bin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193.wmf"/><Relationship Id="rId5" Type="http://schemas.openxmlformats.org/officeDocument/2006/relationships/image" Target="../media/image190.wmf"/><Relationship Id="rId15" Type="http://schemas.openxmlformats.org/officeDocument/2006/relationships/image" Target="../media/image195.wmf"/><Relationship Id="rId10" Type="http://schemas.openxmlformats.org/officeDocument/2006/relationships/oleObject" Target="../embeddings/oleObject278.bin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192.wmf"/><Relationship Id="rId14" Type="http://schemas.openxmlformats.org/officeDocument/2006/relationships/oleObject" Target="../embeddings/oleObject280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13" Type="http://schemas.openxmlformats.org/officeDocument/2006/relationships/oleObject" Target="../embeddings/oleObject287.bin"/><Relationship Id="rId3" Type="http://schemas.openxmlformats.org/officeDocument/2006/relationships/image" Target="../media/image164.wmf"/><Relationship Id="rId7" Type="http://schemas.openxmlformats.org/officeDocument/2006/relationships/image" Target="../media/image197.wmf"/><Relationship Id="rId12" Type="http://schemas.openxmlformats.org/officeDocument/2006/relationships/oleObject" Target="../embeddings/oleObject286.bin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181.wmf"/><Relationship Id="rId5" Type="http://schemas.openxmlformats.org/officeDocument/2006/relationships/image" Target="../media/image196.wmf"/><Relationship Id="rId15" Type="http://schemas.openxmlformats.org/officeDocument/2006/relationships/image" Target="../media/image162.wmf"/><Relationship Id="rId10" Type="http://schemas.openxmlformats.org/officeDocument/2006/relationships/oleObject" Target="../embeddings/oleObject285.bin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172.wmf"/><Relationship Id="rId14" Type="http://schemas.openxmlformats.org/officeDocument/2006/relationships/oleObject" Target="../embeddings/oleObject288.bin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2.bin"/><Relationship Id="rId13" Type="http://schemas.openxmlformats.org/officeDocument/2006/relationships/image" Target="../media/image202.wmf"/><Relationship Id="rId3" Type="http://schemas.openxmlformats.org/officeDocument/2006/relationships/image" Target="../media/image198.wmf"/><Relationship Id="rId7" Type="http://schemas.openxmlformats.org/officeDocument/2006/relationships/image" Target="../media/image191.wmf"/><Relationship Id="rId12" Type="http://schemas.openxmlformats.org/officeDocument/2006/relationships/oleObject" Target="../embeddings/oleObject294.bin"/><Relationship Id="rId2" Type="http://schemas.openxmlformats.org/officeDocument/2006/relationships/oleObject" Target="../embeddings/oleObject28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1.bin"/><Relationship Id="rId11" Type="http://schemas.openxmlformats.org/officeDocument/2006/relationships/image" Target="../media/image201.wmf"/><Relationship Id="rId5" Type="http://schemas.openxmlformats.org/officeDocument/2006/relationships/image" Target="../media/image199.wmf"/><Relationship Id="rId10" Type="http://schemas.openxmlformats.org/officeDocument/2006/relationships/oleObject" Target="../embeddings/oleObject293.bin"/><Relationship Id="rId4" Type="http://schemas.openxmlformats.org/officeDocument/2006/relationships/oleObject" Target="../embeddings/oleObject290.bin"/><Relationship Id="rId9" Type="http://schemas.openxmlformats.org/officeDocument/2006/relationships/image" Target="../media/image200.wmf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8.bin"/><Relationship Id="rId13" Type="http://schemas.openxmlformats.org/officeDocument/2006/relationships/image" Target="../media/image208.wmf"/><Relationship Id="rId18" Type="http://schemas.openxmlformats.org/officeDocument/2006/relationships/oleObject" Target="../embeddings/oleObject303.bin"/><Relationship Id="rId3" Type="http://schemas.openxmlformats.org/officeDocument/2006/relationships/image" Target="../media/image203.wmf"/><Relationship Id="rId21" Type="http://schemas.openxmlformats.org/officeDocument/2006/relationships/image" Target="../media/image212.wmf"/><Relationship Id="rId7" Type="http://schemas.openxmlformats.org/officeDocument/2006/relationships/image" Target="../media/image205.wmf"/><Relationship Id="rId12" Type="http://schemas.openxmlformats.org/officeDocument/2006/relationships/oleObject" Target="../embeddings/oleObject300.bin"/><Relationship Id="rId17" Type="http://schemas.openxmlformats.org/officeDocument/2006/relationships/image" Target="../media/image210.wmf"/><Relationship Id="rId2" Type="http://schemas.openxmlformats.org/officeDocument/2006/relationships/oleObject" Target="../embeddings/oleObject295.bin"/><Relationship Id="rId16" Type="http://schemas.openxmlformats.org/officeDocument/2006/relationships/oleObject" Target="../embeddings/oleObject302.bin"/><Relationship Id="rId20" Type="http://schemas.openxmlformats.org/officeDocument/2006/relationships/oleObject" Target="../embeddings/oleObject30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7.bin"/><Relationship Id="rId11" Type="http://schemas.openxmlformats.org/officeDocument/2006/relationships/image" Target="../media/image207.wmf"/><Relationship Id="rId5" Type="http://schemas.openxmlformats.org/officeDocument/2006/relationships/image" Target="../media/image204.wmf"/><Relationship Id="rId15" Type="http://schemas.openxmlformats.org/officeDocument/2006/relationships/image" Target="../media/image209.wmf"/><Relationship Id="rId10" Type="http://schemas.openxmlformats.org/officeDocument/2006/relationships/oleObject" Target="../embeddings/oleObject299.bin"/><Relationship Id="rId19" Type="http://schemas.openxmlformats.org/officeDocument/2006/relationships/image" Target="../media/image211.wmf"/><Relationship Id="rId4" Type="http://schemas.openxmlformats.org/officeDocument/2006/relationships/oleObject" Target="../embeddings/oleObject296.bin"/><Relationship Id="rId9" Type="http://schemas.openxmlformats.org/officeDocument/2006/relationships/image" Target="../media/image206.wmf"/><Relationship Id="rId14" Type="http://schemas.openxmlformats.org/officeDocument/2006/relationships/oleObject" Target="../embeddings/oleObject301.bin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8.bin"/><Relationship Id="rId3" Type="http://schemas.openxmlformats.org/officeDocument/2006/relationships/image" Target="../media/image203.wmf"/><Relationship Id="rId7" Type="http://schemas.openxmlformats.org/officeDocument/2006/relationships/image" Target="../media/image209.wmf"/><Relationship Id="rId2" Type="http://schemas.openxmlformats.org/officeDocument/2006/relationships/oleObject" Target="../embeddings/oleObject3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07.bin"/><Relationship Id="rId11" Type="http://schemas.openxmlformats.org/officeDocument/2006/relationships/image" Target="../media/image213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309.bin"/><Relationship Id="rId4" Type="http://schemas.openxmlformats.org/officeDocument/2006/relationships/oleObject" Target="../embeddings/oleObject306.bin"/><Relationship Id="rId9" Type="http://schemas.openxmlformats.org/officeDocument/2006/relationships/image" Target="../media/image211.wmf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219.wmf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221.wmf"/><Relationship Id="rId2" Type="http://schemas.openxmlformats.org/officeDocument/2006/relationships/oleObject" Target="../embeddings/oleObject310.bin"/><Relationship Id="rId16" Type="http://schemas.openxmlformats.org/officeDocument/2006/relationships/oleObject" Target="../embeddings/oleObject31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5" Type="http://schemas.openxmlformats.org/officeDocument/2006/relationships/image" Target="../media/image220.wmf"/><Relationship Id="rId10" Type="http://schemas.openxmlformats.org/officeDocument/2006/relationships/oleObject" Target="../embeddings/oleObject314.bin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217.wmf"/><Relationship Id="rId14" Type="http://schemas.openxmlformats.org/officeDocument/2006/relationships/oleObject" Target="../embeddings/oleObject3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19.wmf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3.bin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wmf"/><Relationship Id="rId2" Type="http://schemas.openxmlformats.org/officeDocument/2006/relationships/oleObject" Target="../embeddings/oleObject31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3.wmf"/><Relationship Id="rId4" Type="http://schemas.openxmlformats.org/officeDocument/2006/relationships/oleObject" Target="../embeddings/oleObject319.bin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3.bin"/><Relationship Id="rId13" Type="http://schemas.openxmlformats.org/officeDocument/2006/relationships/image" Target="../media/image137.wmf"/><Relationship Id="rId18" Type="http://schemas.openxmlformats.org/officeDocument/2006/relationships/oleObject" Target="../embeddings/oleObject328.bin"/><Relationship Id="rId3" Type="http://schemas.openxmlformats.org/officeDocument/2006/relationships/image" Target="../media/image224.wmf"/><Relationship Id="rId21" Type="http://schemas.openxmlformats.org/officeDocument/2006/relationships/image" Target="../media/image232.wmf"/><Relationship Id="rId7" Type="http://schemas.openxmlformats.org/officeDocument/2006/relationships/image" Target="../media/image226.wmf"/><Relationship Id="rId12" Type="http://schemas.openxmlformats.org/officeDocument/2006/relationships/oleObject" Target="../embeddings/oleObject325.bin"/><Relationship Id="rId17" Type="http://schemas.openxmlformats.org/officeDocument/2006/relationships/image" Target="../media/image230.wmf"/><Relationship Id="rId2" Type="http://schemas.openxmlformats.org/officeDocument/2006/relationships/oleObject" Target="../embeddings/oleObject320.bin"/><Relationship Id="rId16" Type="http://schemas.openxmlformats.org/officeDocument/2006/relationships/oleObject" Target="../embeddings/oleObject327.bin"/><Relationship Id="rId20" Type="http://schemas.openxmlformats.org/officeDocument/2006/relationships/oleObject" Target="../embeddings/oleObject32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22.bin"/><Relationship Id="rId11" Type="http://schemas.openxmlformats.org/officeDocument/2006/relationships/image" Target="../media/image228.wmf"/><Relationship Id="rId5" Type="http://schemas.openxmlformats.org/officeDocument/2006/relationships/image" Target="../media/image225.wmf"/><Relationship Id="rId15" Type="http://schemas.openxmlformats.org/officeDocument/2006/relationships/image" Target="../media/image229.wmf"/><Relationship Id="rId10" Type="http://schemas.openxmlformats.org/officeDocument/2006/relationships/oleObject" Target="../embeddings/oleObject324.bin"/><Relationship Id="rId19" Type="http://schemas.openxmlformats.org/officeDocument/2006/relationships/image" Target="../media/image231.wmf"/><Relationship Id="rId4" Type="http://schemas.openxmlformats.org/officeDocument/2006/relationships/oleObject" Target="../embeddings/oleObject321.bin"/><Relationship Id="rId9" Type="http://schemas.openxmlformats.org/officeDocument/2006/relationships/image" Target="../media/image227.wmf"/><Relationship Id="rId14" Type="http://schemas.openxmlformats.org/officeDocument/2006/relationships/oleObject" Target="../embeddings/oleObject326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3.bin"/><Relationship Id="rId13" Type="http://schemas.openxmlformats.org/officeDocument/2006/relationships/image" Target="../media/image238.wmf"/><Relationship Id="rId3" Type="http://schemas.openxmlformats.org/officeDocument/2006/relationships/image" Target="../media/image233.wmf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335.bin"/><Relationship Id="rId2" Type="http://schemas.openxmlformats.org/officeDocument/2006/relationships/oleObject" Target="../embeddings/oleObject3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2.bin"/><Relationship Id="rId11" Type="http://schemas.openxmlformats.org/officeDocument/2006/relationships/image" Target="../media/image237.wmf"/><Relationship Id="rId5" Type="http://schemas.openxmlformats.org/officeDocument/2006/relationships/image" Target="../media/image234.wmf"/><Relationship Id="rId15" Type="http://schemas.openxmlformats.org/officeDocument/2006/relationships/image" Target="../media/image239.wmf"/><Relationship Id="rId10" Type="http://schemas.openxmlformats.org/officeDocument/2006/relationships/oleObject" Target="../embeddings/oleObject334.bin"/><Relationship Id="rId4" Type="http://schemas.openxmlformats.org/officeDocument/2006/relationships/oleObject" Target="../embeddings/oleObject331.bin"/><Relationship Id="rId9" Type="http://schemas.openxmlformats.org/officeDocument/2006/relationships/image" Target="../media/image236.wmf"/><Relationship Id="rId14" Type="http://schemas.openxmlformats.org/officeDocument/2006/relationships/oleObject" Target="../embeddings/oleObject336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0.bin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oleObject" Target="../embeddings/oleObject3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9.bin"/><Relationship Id="rId11" Type="http://schemas.openxmlformats.org/officeDocument/2006/relationships/image" Target="../media/image211.wmf"/><Relationship Id="rId5" Type="http://schemas.openxmlformats.org/officeDocument/2006/relationships/image" Target="../media/image204.wmf"/><Relationship Id="rId10" Type="http://schemas.openxmlformats.org/officeDocument/2006/relationships/oleObject" Target="../embeddings/oleObject341.bin"/><Relationship Id="rId4" Type="http://schemas.openxmlformats.org/officeDocument/2006/relationships/oleObject" Target="../embeddings/oleObject338.bin"/><Relationship Id="rId9" Type="http://schemas.openxmlformats.org/officeDocument/2006/relationships/image" Target="../media/image209.wmf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5.bin"/><Relationship Id="rId13" Type="http://schemas.openxmlformats.org/officeDocument/2006/relationships/image" Target="../media/image245.wmf"/><Relationship Id="rId18" Type="http://schemas.openxmlformats.org/officeDocument/2006/relationships/image" Target="../media/image247.wmf"/><Relationship Id="rId3" Type="http://schemas.openxmlformats.org/officeDocument/2006/relationships/image" Target="../media/image240.wmf"/><Relationship Id="rId21" Type="http://schemas.openxmlformats.org/officeDocument/2006/relationships/oleObject" Target="../embeddings/oleObject352.bin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347.bin"/><Relationship Id="rId17" Type="http://schemas.openxmlformats.org/officeDocument/2006/relationships/oleObject" Target="../embeddings/oleObject350.bin"/><Relationship Id="rId2" Type="http://schemas.openxmlformats.org/officeDocument/2006/relationships/oleObject" Target="../embeddings/oleObject342.bin"/><Relationship Id="rId16" Type="http://schemas.openxmlformats.org/officeDocument/2006/relationships/image" Target="../media/image246.wmf"/><Relationship Id="rId20" Type="http://schemas.openxmlformats.org/officeDocument/2006/relationships/image" Target="../media/image24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oleObject" Target="../embeddings/oleObject349.bin"/><Relationship Id="rId10" Type="http://schemas.openxmlformats.org/officeDocument/2006/relationships/oleObject" Target="../embeddings/oleObject346.bin"/><Relationship Id="rId19" Type="http://schemas.openxmlformats.org/officeDocument/2006/relationships/oleObject" Target="../embeddings/oleObject351.bin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348.bin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6.bin"/><Relationship Id="rId3" Type="http://schemas.openxmlformats.org/officeDocument/2006/relationships/image" Target="../media/image249.wmf"/><Relationship Id="rId7" Type="http://schemas.openxmlformats.org/officeDocument/2006/relationships/image" Target="../media/image251.wmf"/><Relationship Id="rId2" Type="http://schemas.openxmlformats.org/officeDocument/2006/relationships/oleObject" Target="../embeddings/oleObject35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55.bin"/><Relationship Id="rId11" Type="http://schemas.openxmlformats.org/officeDocument/2006/relationships/image" Target="../media/image253.wmf"/><Relationship Id="rId5" Type="http://schemas.openxmlformats.org/officeDocument/2006/relationships/image" Target="../media/image250.wmf"/><Relationship Id="rId10" Type="http://schemas.openxmlformats.org/officeDocument/2006/relationships/oleObject" Target="../embeddings/oleObject357.bin"/><Relationship Id="rId4" Type="http://schemas.openxmlformats.org/officeDocument/2006/relationships/oleObject" Target="../embeddings/oleObject354.bin"/><Relationship Id="rId9" Type="http://schemas.openxmlformats.org/officeDocument/2006/relationships/image" Target="../media/image252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oleObject" Target="../embeddings/oleObject35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5.wmf"/><Relationship Id="rId4" Type="http://schemas.openxmlformats.org/officeDocument/2006/relationships/oleObject" Target="../embeddings/oleObject35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wmf"/><Relationship Id="rId2" Type="http://schemas.openxmlformats.org/officeDocument/2006/relationships/oleObject" Target="../embeddings/oleObject360.bin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4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369.bin"/><Relationship Id="rId3" Type="http://schemas.openxmlformats.org/officeDocument/2006/relationships/image" Target="../media/image257.wmf"/><Relationship Id="rId21" Type="http://schemas.openxmlformats.org/officeDocument/2006/relationships/image" Target="../media/image266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366.bin"/><Relationship Id="rId17" Type="http://schemas.openxmlformats.org/officeDocument/2006/relationships/image" Target="../media/image264.wmf"/><Relationship Id="rId2" Type="http://schemas.openxmlformats.org/officeDocument/2006/relationships/oleObject" Target="../embeddings/oleObject361.bin"/><Relationship Id="rId16" Type="http://schemas.openxmlformats.org/officeDocument/2006/relationships/oleObject" Target="../embeddings/oleObject368.bin"/><Relationship Id="rId20" Type="http://schemas.openxmlformats.org/officeDocument/2006/relationships/oleObject" Target="../embeddings/oleObject3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3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wmf"/><Relationship Id="rId10" Type="http://schemas.openxmlformats.org/officeDocument/2006/relationships/oleObject" Target="../embeddings/oleObject365.bin"/><Relationship Id="rId19" Type="http://schemas.openxmlformats.org/officeDocument/2006/relationships/image" Target="../media/image265.wmf"/><Relationship Id="rId4" Type="http://schemas.openxmlformats.org/officeDocument/2006/relationships/oleObject" Target="../embeddings/oleObject362.bin"/><Relationship Id="rId9" Type="http://schemas.openxmlformats.org/officeDocument/2006/relationships/image" Target="../media/image260.wmf"/><Relationship Id="rId14" Type="http://schemas.openxmlformats.org/officeDocument/2006/relationships/oleObject" Target="../embeddings/oleObject367.bin"/><Relationship Id="rId22" Type="http://schemas.openxmlformats.org/officeDocument/2006/relationships/oleObject" Target="../embeddings/oleObject371.bin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5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380.bin"/><Relationship Id="rId3" Type="http://schemas.openxmlformats.org/officeDocument/2006/relationships/image" Target="../media/image257.wmf"/><Relationship Id="rId21" Type="http://schemas.openxmlformats.org/officeDocument/2006/relationships/image" Target="../media/image266.wmf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377.bin"/><Relationship Id="rId17" Type="http://schemas.openxmlformats.org/officeDocument/2006/relationships/image" Target="../media/image264.wmf"/><Relationship Id="rId2" Type="http://schemas.openxmlformats.org/officeDocument/2006/relationships/oleObject" Target="../embeddings/oleObject372.bin"/><Relationship Id="rId16" Type="http://schemas.openxmlformats.org/officeDocument/2006/relationships/oleObject" Target="../embeddings/oleObject379.bin"/><Relationship Id="rId20" Type="http://schemas.openxmlformats.org/officeDocument/2006/relationships/oleObject" Target="../embeddings/oleObject3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4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5" Type="http://schemas.openxmlformats.org/officeDocument/2006/relationships/image" Target="../media/image263.wmf"/><Relationship Id="rId23" Type="http://schemas.openxmlformats.org/officeDocument/2006/relationships/image" Target="../media/image267.wmf"/><Relationship Id="rId10" Type="http://schemas.openxmlformats.org/officeDocument/2006/relationships/oleObject" Target="../embeddings/oleObject376.bin"/><Relationship Id="rId19" Type="http://schemas.openxmlformats.org/officeDocument/2006/relationships/image" Target="../media/image265.wmf"/><Relationship Id="rId4" Type="http://schemas.openxmlformats.org/officeDocument/2006/relationships/oleObject" Target="../embeddings/oleObject373.bin"/><Relationship Id="rId9" Type="http://schemas.openxmlformats.org/officeDocument/2006/relationships/image" Target="../media/image260.wmf"/><Relationship Id="rId14" Type="http://schemas.openxmlformats.org/officeDocument/2006/relationships/oleObject" Target="../embeddings/oleObject378.bin"/><Relationship Id="rId22" Type="http://schemas.openxmlformats.org/officeDocument/2006/relationships/oleObject" Target="../embeddings/oleObject382.bin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8.wmf"/><Relationship Id="rId2" Type="http://schemas.openxmlformats.org/officeDocument/2006/relationships/oleObject" Target="../embeddings/oleObject38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9.wmf"/><Relationship Id="rId4" Type="http://schemas.openxmlformats.org/officeDocument/2006/relationships/oleObject" Target="../embeddings/oleObject384.bin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wmf"/><Relationship Id="rId2" Type="http://schemas.openxmlformats.org/officeDocument/2006/relationships/oleObject" Target="../embeddings/oleObject385.bin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oleObject" Target="../embeddings/oleObject392.bin"/><Relationship Id="rId3" Type="http://schemas.openxmlformats.org/officeDocument/2006/relationships/image" Target="../media/image271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391.bin"/><Relationship Id="rId2" Type="http://schemas.openxmlformats.org/officeDocument/2006/relationships/oleObject" Target="../embeddings/oleObject38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6.wmf"/><Relationship Id="rId10" Type="http://schemas.openxmlformats.org/officeDocument/2006/relationships/oleObject" Target="../embeddings/oleObject390.bin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393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7.bin"/><Relationship Id="rId13" Type="http://schemas.openxmlformats.org/officeDocument/2006/relationships/oleObject" Target="../embeddings/oleObject400.bin"/><Relationship Id="rId18" Type="http://schemas.openxmlformats.org/officeDocument/2006/relationships/oleObject" Target="../embeddings/oleObject403.bin"/><Relationship Id="rId3" Type="http://schemas.openxmlformats.org/officeDocument/2006/relationships/image" Target="../media/image271.wmf"/><Relationship Id="rId7" Type="http://schemas.openxmlformats.org/officeDocument/2006/relationships/image" Target="../media/image273.wmf"/><Relationship Id="rId12" Type="http://schemas.openxmlformats.org/officeDocument/2006/relationships/oleObject" Target="../embeddings/oleObject399.bin"/><Relationship Id="rId17" Type="http://schemas.openxmlformats.org/officeDocument/2006/relationships/image" Target="../media/image277.wmf"/><Relationship Id="rId2" Type="http://schemas.openxmlformats.org/officeDocument/2006/relationships/oleObject" Target="../embeddings/oleObject394.bin"/><Relationship Id="rId16" Type="http://schemas.openxmlformats.org/officeDocument/2006/relationships/oleObject" Target="../embeddings/oleObject40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6.bin"/><Relationship Id="rId11" Type="http://schemas.openxmlformats.org/officeDocument/2006/relationships/image" Target="../media/image275.wmf"/><Relationship Id="rId5" Type="http://schemas.openxmlformats.org/officeDocument/2006/relationships/image" Target="../media/image272.wmf"/><Relationship Id="rId15" Type="http://schemas.openxmlformats.org/officeDocument/2006/relationships/image" Target="../media/image276.wmf"/><Relationship Id="rId10" Type="http://schemas.openxmlformats.org/officeDocument/2006/relationships/oleObject" Target="../embeddings/oleObject398.bin"/><Relationship Id="rId19" Type="http://schemas.openxmlformats.org/officeDocument/2006/relationships/image" Target="../media/image278.wmf"/><Relationship Id="rId4" Type="http://schemas.openxmlformats.org/officeDocument/2006/relationships/oleObject" Target="../embeddings/oleObject395.bin"/><Relationship Id="rId9" Type="http://schemas.openxmlformats.org/officeDocument/2006/relationships/image" Target="../media/image274.wmf"/><Relationship Id="rId14" Type="http://schemas.openxmlformats.org/officeDocument/2006/relationships/oleObject" Target="../embeddings/oleObject40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143625"/>
            <a:ext cx="2133600" cy="508000"/>
          </a:xfrm>
        </p:spPr>
        <p:txBody>
          <a:bodyPr/>
          <a:lstStyle/>
          <a:p>
            <a:pPr algn="l">
              <a:defRPr/>
            </a:pPr>
            <a:fld id="{7D3AAE91-C8B1-48DA-BBD6-BA8904A946AA}" type="slidenum">
              <a:rPr lang="en-US" sz="1600"/>
              <a:pPr algn="l">
                <a:defRPr/>
              </a:pPr>
              <a:t>1</a:t>
            </a:fld>
            <a:endParaRPr lang="en-US" sz="1600" dirty="0"/>
          </a:p>
        </p:txBody>
      </p:sp>
      <p:sp>
        <p:nvSpPr>
          <p:cNvPr id="4099" name="Title 1"/>
          <p:cNvSpPr>
            <a:spLocks noGrp="1"/>
          </p:cNvSpPr>
          <p:nvPr>
            <p:ph type="ctrTitle"/>
          </p:nvPr>
        </p:nvSpPr>
        <p:spPr>
          <a:xfrm>
            <a:off x="785813" y="928688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Introduction to Computation Theory 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547813" y="2714625"/>
            <a:ext cx="6424612" cy="366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700" b="1" dirty="0">
                <a:solidFill>
                  <a:schemeClr val="tx1"/>
                </a:solidFill>
              </a:rPr>
              <a:t>Chapter 1 – Regular Language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18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tx1"/>
                </a:solidFill>
              </a:rPr>
              <a:t>(modified from slides by Prof. Amos Israeli)</a:t>
            </a:r>
            <a:endParaRPr lang="he-IL" sz="2400" b="1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3700" b="1" dirty="0">
              <a:solidFill>
                <a:srgbClr val="0070C0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The (D)FA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u="sng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u="sng" dirty="0"/>
              <a:t>Correctness Argument:</a:t>
            </a:r>
            <a:r>
              <a:rPr lang="en-US" altLang="en-US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The FA’s states encode the last input bit and q1 is the only accepting state. The transition function preserves the states encoding. </a:t>
            </a:r>
            <a:endParaRPr lang="en-US" altLang="en-US" sz="2200" b="1" dirty="0"/>
          </a:p>
        </p:txBody>
      </p:sp>
      <p:grpSp>
        <p:nvGrpSpPr>
          <p:cNvPr id="14340" name="Group 4"/>
          <p:cNvGrpSpPr>
            <a:grpSpLocks/>
          </p:cNvGrpSpPr>
          <p:nvPr/>
        </p:nvGrpSpPr>
        <p:grpSpPr bwMode="auto">
          <a:xfrm>
            <a:off x="714375" y="1571625"/>
            <a:ext cx="4714875" cy="1785938"/>
            <a:chOff x="714348" y="1571612"/>
            <a:chExt cx="4714908" cy="1785950"/>
          </a:xfrm>
        </p:grpSpPr>
        <p:grpSp>
          <p:nvGrpSpPr>
            <p:cNvPr id="14346" name="Group 9"/>
            <p:cNvGrpSpPr>
              <a:grpSpLocks/>
            </p:cNvGrpSpPr>
            <p:nvPr/>
          </p:nvGrpSpPr>
          <p:grpSpPr bwMode="auto">
            <a:xfrm>
              <a:off x="1142976" y="2000240"/>
              <a:ext cx="714380" cy="642942"/>
              <a:chOff x="857224" y="2000240"/>
              <a:chExt cx="714380" cy="642942"/>
            </a:xfrm>
          </p:grpSpPr>
          <p:sp>
            <p:nvSpPr>
              <p:cNvPr id="23" name="Oval 4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63" name="Object 23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165028" imgH="228501" progId="Equation.3">
                      <p:embed/>
                    </p:oleObj>
                  </mc:Choice>
                  <mc:Fallback>
                    <p:oleObj name="משוואה" r:id="rId2" imgW="165028" imgH="228501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7" name="Group 10"/>
            <p:cNvGrpSpPr>
              <a:grpSpLocks/>
            </p:cNvGrpSpPr>
            <p:nvPr/>
          </p:nvGrpSpPr>
          <p:grpSpPr bwMode="auto">
            <a:xfrm>
              <a:off x="3500430" y="2714620"/>
              <a:ext cx="714380" cy="642942"/>
              <a:chOff x="857224" y="2000240"/>
              <a:chExt cx="714380" cy="642942"/>
            </a:xfrm>
          </p:grpSpPr>
          <p:sp>
            <p:nvSpPr>
              <p:cNvPr id="21" name="Oval 20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61" name="Object 21"/>
              <p:cNvGraphicFramePr>
                <a:graphicFrameLocks noChangeAspect="1"/>
              </p:cNvGraphicFramePr>
              <p:nvPr/>
            </p:nvGraphicFramePr>
            <p:xfrm>
              <a:off x="1015982" y="2117720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202" imgH="177569" progId="Equation.3">
                      <p:embed/>
                    </p:oleObj>
                  </mc:Choice>
                  <mc:Fallback>
                    <p:oleObj name="משוואה" r:id="rId4" imgW="152202" imgH="177569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982" y="2117720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348" name="Group 13"/>
            <p:cNvGrpSpPr>
              <a:grpSpLocks/>
            </p:cNvGrpSpPr>
            <p:nvPr/>
          </p:nvGrpSpPr>
          <p:grpSpPr bwMode="auto">
            <a:xfrm>
              <a:off x="3500430" y="1571612"/>
              <a:ext cx="714380" cy="642942"/>
              <a:chOff x="857224" y="2000240"/>
              <a:chExt cx="714380" cy="642942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14359" name="Object 19"/>
              <p:cNvGraphicFramePr>
                <a:graphicFrameLocks noChangeAspect="1"/>
              </p:cNvGraphicFramePr>
              <p:nvPr/>
            </p:nvGraphicFramePr>
            <p:xfrm>
              <a:off x="1033444" y="2119316"/>
              <a:ext cx="371475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39579" imgH="177646" progId="Equation.3">
                      <p:embed/>
                    </p:oleObj>
                  </mc:Choice>
                  <mc:Fallback>
                    <p:oleObj name="משוואה" r:id="rId6" imgW="139579" imgH="177646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3444" y="2119316"/>
                            <a:ext cx="371475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9" name="Straight Arrow Connector 8"/>
            <p:cNvCxnSpPr>
              <a:endCxn id="19" idx="2"/>
            </p:cNvCxnSpPr>
            <p:nvPr/>
          </p:nvCxnSpPr>
          <p:spPr>
            <a:xfrm flipV="1">
              <a:off x="1714480" y="1893877"/>
              <a:ext cx="1785951" cy="17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21" idx="2"/>
            </p:cNvCxnSpPr>
            <p:nvPr/>
          </p:nvCxnSpPr>
          <p:spPr>
            <a:xfrm rot="16200000" flipH="1">
              <a:off x="2382822" y="1919277"/>
              <a:ext cx="487366" cy="1747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1" name="TextBox 10"/>
            <p:cNvSpPr txBox="1">
              <a:spLocks noChangeArrowheads="1"/>
            </p:cNvSpPr>
            <p:nvPr/>
          </p:nvSpPr>
          <p:spPr bwMode="auto">
            <a:xfrm>
              <a:off x="2214546" y="170234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52" name="TextBox 11"/>
            <p:cNvSpPr txBox="1">
              <a:spLocks noChangeArrowheads="1"/>
            </p:cNvSpPr>
            <p:nvPr/>
          </p:nvSpPr>
          <p:spPr bwMode="auto">
            <a:xfrm>
              <a:off x="2285984" y="271462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cxnSp>
          <p:nvCxnSpPr>
            <p:cNvPr id="13" name="Shape 12"/>
            <p:cNvCxnSpPr>
              <a:stCxn id="21" idx="4"/>
              <a:endCxn id="21" idx="7"/>
            </p:cNvCxnSpPr>
            <p:nvPr/>
          </p:nvCxnSpPr>
          <p:spPr>
            <a:xfrm rot="5400000" flipH="1" flipV="1">
              <a:off x="3709188" y="2956715"/>
              <a:ext cx="549279" cy="252415"/>
            </a:xfrm>
            <a:prstGeom prst="curvedConnector5">
              <a:avLst>
                <a:gd name="adj1" fmla="val -41656"/>
                <a:gd name="adj2" fmla="val 331633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54" name="TextBox 14"/>
            <p:cNvSpPr txBox="1">
              <a:spLocks noChangeArrowheads="1"/>
            </p:cNvSpPr>
            <p:nvPr/>
          </p:nvSpPr>
          <p:spPr bwMode="auto">
            <a:xfrm>
              <a:off x="4714876" y="171448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14355" name="TextBox 15"/>
            <p:cNvSpPr txBox="1">
              <a:spLocks noChangeArrowheads="1"/>
            </p:cNvSpPr>
            <p:nvPr/>
          </p:nvSpPr>
          <p:spPr bwMode="auto">
            <a:xfrm>
              <a:off x="4714876" y="285749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3571868" y="1643050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714348" y="1714488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Arrow Connector 25"/>
          <p:cNvCxnSpPr>
            <a:stCxn id="21" idx="1"/>
            <a:endCxn id="19" idx="3"/>
          </p:cNvCxnSpPr>
          <p:nvPr/>
        </p:nvCxnSpPr>
        <p:spPr>
          <a:xfrm rot="5400000" flipH="1" flipV="1">
            <a:off x="3259931" y="2464594"/>
            <a:ext cx="6889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2" name="TextBox 26"/>
          <p:cNvSpPr txBox="1">
            <a:spLocks noChangeArrowheads="1"/>
          </p:cNvSpPr>
          <p:nvPr/>
        </p:nvSpPr>
        <p:spPr bwMode="auto">
          <a:xfrm>
            <a:off x="3357563" y="22733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31" name="Shape 30"/>
          <p:cNvCxnSpPr>
            <a:stCxn id="19" idx="5"/>
            <a:endCxn id="19" idx="7"/>
          </p:cNvCxnSpPr>
          <p:nvPr/>
        </p:nvCxnSpPr>
        <p:spPr>
          <a:xfrm rot="5400000" flipH="1">
            <a:off x="3883819" y="1893094"/>
            <a:ext cx="454025" cy="1587"/>
          </a:xfrm>
          <a:prstGeom prst="curvedConnector5">
            <a:avLst>
              <a:gd name="adj1" fmla="val -50283"/>
              <a:gd name="adj2" fmla="val -37204483"/>
              <a:gd name="adj3" fmla="val 15028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9" idx="4"/>
            <a:endCxn id="21" idx="0"/>
          </p:cNvCxnSpPr>
          <p:nvPr/>
        </p:nvCxnSpPr>
        <p:spPr>
          <a:xfrm rot="5400000">
            <a:off x="3606801" y="2463800"/>
            <a:ext cx="50006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5" name="TextBox 38"/>
          <p:cNvSpPr txBox="1">
            <a:spLocks noChangeArrowheads="1"/>
          </p:cNvSpPr>
          <p:nvPr/>
        </p:nvSpPr>
        <p:spPr bwMode="auto">
          <a:xfrm>
            <a:off x="3786188" y="22860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Stage 1: Convert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/>
              <a:t> to a GNFA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1.2 Make          the initial state and           the final</a:t>
            </a:r>
            <a:br>
              <a:rPr lang="en-US" altLang="en-US"/>
            </a:br>
            <a:r>
              <a:rPr lang="en-US" altLang="en-US"/>
              <a:t>state.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5CA3598-207D-449A-8B94-86B4C18B8DF3}" type="slidenum">
              <a:rPr lang="en-US" sz="1600"/>
              <a:pPr algn="l">
                <a:defRPr/>
              </a:pPr>
              <a:t>100</a:t>
            </a:fld>
            <a:endParaRPr lang="en-US" sz="1600" dirty="0"/>
          </a:p>
        </p:txBody>
      </p:sp>
      <p:grpSp>
        <p:nvGrpSpPr>
          <p:cNvPr id="109573" name="Group 51"/>
          <p:cNvGrpSpPr>
            <a:grpSpLocks/>
          </p:cNvGrpSpPr>
          <p:nvPr/>
        </p:nvGrpSpPr>
        <p:grpSpPr bwMode="auto">
          <a:xfrm>
            <a:off x="285750" y="2928938"/>
            <a:ext cx="6858000" cy="3143250"/>
            <a:chOff x="-571537" y="1868470"/>
            <a:chExt cx="6858049" cy="3143272"/>
          </a:xfrm>
        </p:grpSpPr>
        <p:grpSp>
          <p:nvGrpSpPr>
            <p:cNvPr id="109585" name="Group 42"/>
            <p:cNvGrpSpPr>
              <a:grpSpLocks/>
            </p:cNvGrpSpPr>
            <p:nvPr/>
          </p:nvGrpSpPr>
          <p:grpSpPr bwMode="auto">
            <a:xfrm>
              <a:off x="857224" y="1970070"/>
              <a:ext cx="3071834" cy="2357453"/>
              <a:chOff x="4429124" y="2368537"/>
              <a:chExt cx="3071834" cy="2357453"/>
            </a:xfrm>
          </p:grpSpPr>
          <p:graphicFrame>
            <p:nvGraphicFramePr>
              <p:cNvPr id="109599" name="Object 3"/>
              <p:cNvGraphicFramePr>
                <a:graphicFrameLocks noChangeAspect="1"/>
              </p:cNvGraphicFramePr>
              <p:nvPr/>
            </p:nvGraphicFramePr>
            <p:xfrm>
              <a:off x="6062507" y="3276446"/>
              <a:ext cx="227013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26725" imgH="177415" progId="Equation.3">
                      <p:embed/>
                    </p:oleObj>
                  </mc:Choice>
                  <mc:Fallback>
                    <p:oleObj name="Equation" r:id="rId2" imgW="126725" imgH="17741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062507" y="3276446"/>
                            <a:ext cx="227013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9600" name="Group 32"/>
              <p:cNvGrpSpPr>
                <a:grpSpLocks/>
              </p:cNvGrpSpPr>
              <p:nvPr/>
            </p:nvGrpSpPr>
            <p:grpSpPr bwMode="auto">
              <a:xfrm>
                <a:off x="4429124" y="2368537"/>
                <a:ext cx="714380" cy="642942"/>
                <a:chOff x="857224" y="868339"/>
                <a:chExt cx="714380" cy="642942"/>
              </a:xfrm>
            </p:grpSpPr>
            <p:sp>
              <p:nvSpPr>
                <p:cNvPr id="53" name="Oval 14"/>
                <p:cNvSpPr/>
                <p:nvPr/>
              </p:nvSpPr>
              <p:spPr>
                <a:xfrm>
                  <a:off x="857223" y="868340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09606" name="Object 53"/>
                <p:cNvGraphicFramePr>
                  <a:graphicFrameLocks noChangeAspect="1"/>
                </p:cNvGraphicFramePr>
                <p:nvPr/>
              </p:nvGraphicFramePr>
              <p:xfrm>
                <a:off x="984250" y="939781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77646" imgH="228402" progId="Equation.3">
                        <p:embed/>
                      </p:oleObj>
                    </mc:Choice>
                    <mc:Fallback>
                      <p:oleObj name="משוואה" r:id="rId4" imgW="177646" imgH="228402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939781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9601" name="Group 35"/>
              <p:cNvGrpSpPr>
                <a:grpSpLocks/>
              </p:cNvGrpSpPr>
              <p:nvPr/>
            </p:nvGrpSpPr>
            <p:grpSpPr bwMode="auto">
              <a:xfrm>
                <a:off x="6786578" y="4083048"/>
                <a:ext cx="714380" cy="642942"/>
                <a:chOff x="-32" y="2582850"/>
                <a:chExt cx="714380" cy="642942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-32" y="2582852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09604" name="Object 51"/>
                <p:cNvGraphicFramePr>
                  <a:graphicFrameLocks noChangeAspect="1"/>
                </p:cNvGraphicFramePr>
                <p:nvPr/>
              </p:nvGraphicFramePr>
              <p:xfrm>
                <a:off x="142853" y="265270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6" imgW="165028" imgH="228501" progId="Equation.3">
                        <p:embed/>
                      </p:oleObj>
                    </mc:Choice>
                    <mc:Fallback>
                      <p:oleObj name="משוואה" r:id="rId6" imgW="165028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53" y="265270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53" idx="6"/>
                <a:endCxn id="51" idx="2"/>
              </p:cNvCxnSpPr>
              <p:nvPr/>
            </p:nvCxnSpPr>
            <p:spPr>
              <a:xfrm>
                <a:off x="5143503" y="2690802"/>
                <a:ext cx="1643075" cy="1712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586" name="Group 42"/>
            <p:cNvGrpSpPr>
              <a:grpSpLocks/>
            </p:cNvGrpSpPr>
            <p:nvPr/>
          </p:nvGrpSpPr>
          <p:grpSpPr bwMode="auto">
            <a:xfrm>
              <a:off x="3824439" y="1868470"/>
              <a:ext cx="2462073" cy="1910269"/>
              <a:chOff x="5038885" y="2232014"/>
              <a:chExt cx="2462073" cy="1910269"/>
            </a:xfrm>
          </p:grpSpPr>
          <p:graphicFrame>
            <p:nvGraphicFramePr>
              <p:cNvPr id="109594" name="Object 3"/>
              <p:cNvGraphicFramePr>
                <a:graphicFrameLocks noChangeAspect="1"/>
              </p:cNvGraphicFramePr>
              <p:nvPr/>
            </p:nvGraphicFramePr>
            <p:xfrm>
              <a:off x="5857883" y="2933696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01468" imgH="164885" progId="Equation.3">
                      <p:embed/>
                    </p:oleObj>
                  </mc:Choice>
                  <mc:Fallback>
                    <p:oleObj name="משוואה" r:id="rId8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3" y="2933696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9595" name="Group 35"/>
              <p:cNvGrpSpPr>
                <a:grpSpLocks/>
              </p:cNvGrpSpPr>
              <p:nvPr/>
            </p:nvGrpSpPr>
            <p:grpSpPr bwMode="auto">
              <a:xfrm>
                <a:off x="6786578" y="2232014"/>
                <a:ext cx="714380" cy="642942"/>
                <a:chOff x="-32" y="731816"/>
                <a:chExt cx="714380" cy="642942"/>
              </a:xfrm>
            </p:grpSpPr>
            <p:graphicFrame>
              <p:nvGraphicFramePr>
                <p:cNvPr id="109597" name="Object 45"/>
                <p:cNvGraphicFramePr>
                  <a:graphicFrameLocks noChangeAspect="1"/>
                </p:cNvGraphicFramePr>
                <p:nvPr/>
              </p:nvGraphicFramePr>
              <p:xfrm>
                <a:off x="142836" y="801672"/>
                <a:ext cx="43973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0" imgW="165028" imgH="228501" progId="Equation.3">
                        <p:embed/>
                      </p:oleObj>
                    </mc:Choice>
                    <mc:Fallback>
                      <p:oleObj name="משוואה" r:id="rId10" imgW="165028" imgH="228501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36" y="801672"/>
                              <a:ext cx="43973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Oval 44"/>
                <p:cNvSpPr/>
                <p:nvPr/>
              </p:nvSpPr>
              <p:spPr>
                <a:xfrm>
                  <a:off x="-32" y="731816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44" name="Straight Arrow Connector 43"/>
              <p:cNvCxnSpPr>
                <a:stCxn id="51" idx="7"/>
                <a:endCxn id="45" idx="2"/>
              </p:cNvCxnSpPr>
              <p:nvPr/>
            </p:nvCxnSpPr>
            <p:spPr>
              <a:xfrm rot="5400000" flipH="1" flipV="1">
                <a:off x="5118104" y="2473315"/>
                <a:ext cx="1589098" cy="1747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urved Connector 34"/>
            <p:cNvCxnSpPr/>
            <p:nvPr/>
          </p:nvCxnSpPr>
          <p:spPr>
            <a:xfrm rot="16200000" flipH="1">
              <a:off x="1214414" y="2265347"/>
              <a:ext cx="1588" cy="506417"/>
            </a:xfrm>
            <a:prstGeom prst="curvedConnector3">
              <a:avLst>
                <a:gd name="adj1" fmla="val 538534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88" name="Object 3"/>
            <p:cNvGraphicFramePr>
              <a:graphicFrameLocks noChangeAspect="1"/>
            </p:cNvGraphicFramePr>
            <p:nvPr/>
          </p:nvGraphicFramePr>
          <p:xfrm>
            <a:off x="785786" y="2940041"/>
            <a:ext cx="182563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01468" imgH="164885" progId="Equation.3">
                    <p:embed/>
                  </p:oleObj>
                </mc:Choice>
                <mc:Fallback>
                  <p:oleObj name="משוואה" r:id="rId12" imgW="101468" imgH="1648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2940041"/>
                          <a:ext cx="182563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Curved Connector 36"/>
            <p:cNvCxnSpPr>
              <a:stCxn id="51" idx="3"/>
              <a:endCxn id="51" idx="5"/>
            </p:cNvCxnSpPr>
            <p:nvPr/>
          </p:nvCxnSpPr>
          <p:spPr>
            <a:xfrm rot="16200000" flipH="1">
              <a:off x="3571868" y="3979860"/>
              <a:ext cx="1588" cy="506416"/>
            </a:xfrm>
            <a:prstGeom prst="curvedConnector3">
              <a:avLst>
                <a:gd name="adj1" fmla="val 560401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90" name="Object 3"/>
            <p:cNvGraphicFramePr>
              <a:graphicFrameLocks noChangeAspect="1"/>
            </p:cNvGraphicFramePr>
            <p:nvPr/>
          </p:nvGraphicFramePr>
          <p:xfrm>
            <a:off x="3081328" y="4691067"/>
            <a:ext cx="2047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14102" imgH="177492" progId="Equation.3">
                    <p:embed/>
                  </p:oleObj>
                </mc:Choice>
                <mc:Fallback>
                  <p:oleObj name="משוואה" r:id="rId14" imgW="114102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28" y="4691067"/>
                          <a:ext cx="2047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Curved Connector 38"/>
            <p:cNvCxnSpPr>
              <a:stCxn id="45" idx="3"/>
              <a:endCxn id="45" idx="5"/>
            </p:cNvCxnSpPr>
            <p:nvPr/>
          </p:nvCxnSpPr>
          <p:spPr>
            <a:xfrm rot="16200000" flipH="1">
              <a:off x="5929322" y="2163746"/>
              <a:ext cx="1588" cy="506417"/>
            </a:xfrm>
            <a:prstGeom prst="curvedConnector3">
              <a:avLst>
                <a:gd name="adj1" fmla="val 531245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9592" name="Object 3"/>
            <p:cNvGraphicFramePr>
              <a:graphicFrameLocks noChangeAspect="1"/>
            </p:cNvGraphicFramePr>
            <p:nvPr/>
          </p:nvGraphicFramePr>
          <p:xfrm>
            <a:off x="5351470" y="2725726"/>
            <a:ext cx="363537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203112" imgH="190417" progId="Equation.3">
                    <p:embed/>
                  </p:oleObj>
                </mc:Choice>
                <mc:Fallback>
                  <p:oleObj name="משוואה" r:id="rId16" imgW="203112" imgH="190417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51470" y="2725726"/>
                          <a:ext cx="363537" cy="342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Arrow Connector 40"/>
            <p:cNvCxnSpPr/>
            <p:nvPr/>
          </p:nvCxnSpPr>
          <p:spPr>
            <a:xfrm rot="16200000" flipH="1">
              <a:off x="-581062" y="3825871"/>
              <a:ext cx="338140" cy="31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09576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68300" imgH="241300" progId="Equation.3">
                  <p:embed/>
                </p:oleObj>
              </mc:Choice>
              <mc:Fallback>
                <p:oleObj name="משוואה" r:id="rId18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33"/>
          <p:cNvGraphicFramePr>
            <a:graphicFrameLocks noChangeAspect="1"/>
          </p:cNvGraphicFramePr>
          <p:nvPr/>
        </p:nvGraphicFramePr>
        <p:xfrm>
          <a:off x="72548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291973" imgH="228501" progId="Equation.3">
                  <p:embed/>
                </p:oleObj>
              </mc:Choice>
              <mc:Fallback>
                <p:oleObj name="משוואה" r:id="rId20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42"/>
          <p:cNvGraphicFramePr>
            <a:graphicFrameLocks noChangeAspect="1"/>
          </p:cNvGraphicFramePr>
          <p:nvPr/>
        </p:nvGraphicFramePr>
        <p:xfrm>
          <a:off x="2130425" y="1644650"/>
          <a:ext cx="7270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291973" imgH="228501" progId="Equation.3">
                  <p:embed/>
                </p:oleObj>
              </mc:Choice>
              <mc:Fallback>
                <p:oleObj name="משוואה" r:id="rId22" imgW="291973" imgH="228501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5" y="1644650"/>
                        <a:ext cx="7270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3"/>
          <p:cNvGraphicFramePr>
            <a:graphicFrameLocks noChangeAspect="1"/>
          </p:cNvGraphicFramePr>
          <p:nvPr/>
        </p:nvGraphicFramePr>
        <p:xfrm>
          <a:off x="6226175" y="1614488"/>
          <a:ext cx="917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4" imgW="368300" imgH="241300" progId="Equation.3">
                  <p:embed/>
                </p:oleObj>
              </mc:Choice>
              <mc:Fallback>
                <p:oleObj name="משוואה" r:id="rId24" imgW="368300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175" y="1614488"/>
                        <a:ext cx="917575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7572375" y="5143500"/>
            <a:ext cx="928688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stCxn id="32" idx="1"/>
            <a:endCxn id="53" idx="2"/>
          </p:cNvCxnSpPr>
          <p:nvPr/>
        </p:nvCxnSpPr>
        <p:spPr>
          <a:xfrm rot="5400000" flipH="1" flipV="1">
            <a:off x="273051" y="3724275"/>
            <a:ext cx="1814512" cy="106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582" name="Object 3"/>
          <p:cNvGraphicFramePr>
            <a:graphicFrameLocks noChangeAspect="1"/>
          </p:cNvGraphicFramePr>
          <p:nvPr/>
        </p:nvGraphicFramePr>
        <p:xfrm>
          <a:off x="835025" y="40227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6" imgW="126835" imgH="139518" progId="Equation.3">
                  <p:embed/>
                </p:oleObj>
              </mc:Choice>
              <mc:Fallback>
                <p:oleObj name="משוואה" r:id="rId26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02272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3" name="Object 7"/>
          <p:cNvGraphicFramePr>
            <a:graphicFrameLocks noChangeAspect="1"/>
          </p:cNvGraphicFramePr>
          <p:nvPr/>
        </p:nvGraphicFramePr>
        <p:xfrm>
          <a:off x="7643813" y="40005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8" imgW="126835" imgH="139518" progId="Equation.3">
                  <p:embed/>
                </p:oleObj>
              </mc:Choice>
              <mc:Fallback>
                <p:oleObj name="משוואה" r:id="rId28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0005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45" idx="6"/>
            <a:endCxn id="30" idx="0"/>
          </p:cNvCxnSpPr>
          <p:nvPr/>
        </p:nvCxnSpPr>
        <p:spPr>
          <a:xfrm>
            <a:off x="7143750" y="3249613"/>
            <a:ext cx="893763" cy="182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Stage 1: Convert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/>
              <a:t> to a GNFA</a:t>
            </a:r>
          </a:p>
        </p:txBody>
      </p:sp>
      <p:sp>
        <p:nvSpPr>
          <p:cNvPr id="110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1.3 Replace multi label transitions by their union.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CE603FF-47FA-459F-AC3E-9E97A58BD9F0}" type="slidenum">
              <a:rPr lang="en-US" sz="1600"/>
              <a:pPr algn="l">
                <a:defRPr/>
              </a:pPr>
              <a:t>101</a:t>
            </a:fld>
            <a:endParaRPr lang="en-US" sz="1600" dirty="0"/>
          </a:p>
        </p:txBody>
      </p:sp>
      <p:grpSp>
        <p:nvGrpSpPr>
          <p:cNvPr id="110597" name="Group 51"/>
          <p:cNvGrpSpPr>
            <a:grpSpLocks/>
          </p:cNvGrpSpPr>
          <p:nvPr/>
        </p:nvGrpSpPr>
        <p:grpSpPr bwMode="auto">
          <a:xfrm>
            <a:off x="285750" y="2928938"/>
            <a:ext cx="6858000" cy="3143250"/>
            <a:chOff x="-571537" y="1868470"/>
            <a:chExt cx="6858049" cy="3143272"/>
          </a:xfrm>
        </p:grpSpPr>
        <p:grpSp>
          <p:nvGrpSpPr>
            <p:cNvPr id="110607" name="Group 42"/>
            <p:cNvGrpSpPr>
              <a:grpSpLocks/>
            </p:cNvGrpSpPr>
            <p:nvPr/>
          </p:nvGrpSpPr>
          <p:grpSpPr bwMode="auto">
            <a:xfrm>
              <a:off x="857224" y="1970070"/>
              <a:ext cx="3071834" cy="2357453"/>
              <a:chOff x="4429124" y="2368537"/>
              <a:chExt cx="3071834" cy="2357453"/>
            </a:xfrm>
          </p:grpSpPr>
          <p:graphicFrame>
            <p:nvGraphicFramePr>
              <p:cNvPr id="110621" name="Object 3"/>
              <p:cNvGraphicFramePr>
                <a:graphicFrameLocks noChangeAspect="1"/>
              </p:cNvGraphicFramePr>
              <p:nvPr/>
            </p:nvGraphicFramePr>
            <p:xfrm>
              <a:off x="5500693" y="3363916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114102" imgH="177492" progId="Equation.3">
                      <p:embed/>
                    </p:oleObj>
                  </mc:Choice>
                  <mc:Fallback>
                    <p:oleObj name="משוואה" r:id="rId2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93" y="3363916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622" name="Group 32"/>
              <p:cNvGrpSpPr>
                <a:grpSpLocks/>
              </p:cNvGrpSpPr>
              <p:nvPr/>
            </p:nvGrpSpPr>
            <p:grpSpPr bwMode="auto">
              <a:xfrm>
                <a:off x="4429124" y="2368537"/>
                <a:ext cx="714380" cy="642942"/>
                <a:chOff x="857224" y="868339"/>
                <a:chExt cx="714380" cy="642942"/>
              </a:xfrm>
            </p:grpSpPr>
            <p:sp>
              <p:nvSpPr>
                <p:cNvPr id="53" name="Oval 14"/>
                <p:cNvSpPr/>
                <p:nvPr/>
              </p:nvSpPr>
              <p:spPr>
                <a:xfrm>
                  <a:off x="857223" y="868340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10628" name="Object 53"/>
                <p:cNvGraphicFramePr>
                  <a:graphicFrameLocks noChangeAspect="1"/>
                </p:cNvGraphicFramePr>
                <p:nvPr/>
              </p:nvGraphicFramePr>
              <p:xfrm>
                <a:off x="984250" y="939781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77646" imgH="228402" progId="Equation.3">
                        <p:embed/>
                      </p:oleObj>
                    </mc:Choice>
                    <mc:Fallback>
                      <p:oleObj name="משוואה" r:id="rId4" imgW="177646" imgH="228402" progId="Equation.3">
                        <p:embed/>
                        <p:pic>
                          <p:nvPicPr>
                            <p:cNvPr id="0" name="Object 5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939781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0623" name="Group 35"/>
              <p:cNvGrpSpPr>
                <a:grpSpLocks/>
              </p:cNvGrpSpPr>
              <p:nvPr/>
            </p:nvGrpSpPr>
            <p:grpSpPr bwMode="auto">
              <a:xfrm>
                <a:off x="6786578" y="4083048"/>
                <a:ext cx="714380" cy="642942"/>
                <a:chOff x="-32" y="2582850"/>
                <a:chExt cx="714380" cy="642942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-32" y="2582852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10626" name="Object 51"/>
                <p:cNvGraphicFramePr>
                  <a:graphicFrameLocks noChangeAspect="1"/>
                </p:cNvGraphicFramePr>
                <p:nvPr/>
              </p:nvGraphicFramePr>
              <p:xfrm>
                <a:off x="142853" y="265270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6" imgW="165028" imgH="228501" progId="Equation.3">
                        <p:embed/>
                      </p:oleObj>
                    </mc:Choice>
                    <mc:Fallback>
                      <p:oleObj name="משוואה" r:id="rId6" imgW="165028" imgH="228501" progId="Equation.3">
                        <p:embed/>
                        <p:pic>
                          <p:nvPicPr>
                            <p:cNvPr id="0" name="Object 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53" y="265270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53" idx="6"/>
                <a:endCxn id="51" idx="2"/>
              </p:cNvCxnSpPr>
              <p:nvPr/>
            </p:nvCxnSpPr>
            <p:spPr>
              <a:xfrm>
                <a:off x="5143503" y="2690802"/>
                <a:ext cx="1643075" cy="17129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608" name="Group 42"/>
            <p:cNvGrpSpPr>
              <a:grpSpLocks/>
            </p:cNvGrpSpPr>
            <p:nvPr/>
          </p:nvGrpSpPr>
          <p:grpSpPr bwMode="auto">
            <a:xfrm>
              <a:off x="3824439" y="1868470"/>
              <a:ext cx="2462073" cy="1910269"/>
              <a:chOff x="5038885" y="2232014"/>
              <a:chExt cx="2462073" cy="1910269"/>
            </a:xfrm>
          </p:grpSpPr>
          <p:graphicFrame>
            <p:nvGraphicFramePr>
              <p:cNvPr id="110616" name="Object 3"/>
              <p:cNvGraphicFramePr>
                <a:graphicFrameLocks noChangeAspect="1"/>
              </p:cNvGraphicFramePr>
              <p:nvPr/>
            </p:nvGraphicFramePr>
            <p:xfrm>
              <a:off x="5857883" y="2946394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01468" imgH="164885" progId="Equation.3">
                      <p:embed/>
                    </p:oleObj>
                  </mc:Choice>
                  <mc:Fallback>
                    <p:oleObj name="משוואה" r:id="rId8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57883" y="2946394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0617" name="Group 35"/>
              <p:cNvGrpSpPr>
                <a:grpSpLocks/>
              </p:cNvGrpSpPr>
              <p:nvPr/>
            </p:nvGrpSpPr>
            <p:grpSpPr bwMode="auto">
              <a:xfrm>
                <a:off x="6786578" y="2232014"/>
                <a:ext cx="714380" cy="642942"/>
                <a:chOff x="-32" y="731816"/>
                <a:chExt cx="714380" cy="642942"/>
              </a:xfrm>
            </p:grpSpPr>
            <p:graphicFrame>
              <p:nvGraphicFramePr>
                <p:cNvPr id="110619" name="Object 45"/>
                <p:cNvGraphicFramePr>
                  <a:graphicFrameLocks noChangeAspect="1"/>
                </p:cNvGraphicFramePr>
                <p:nvPr/>
              </p:nvGraphicFramePr>
              <p:xfrm>
                <a:off x="142836" y="801672"/>
                <a:ext cx="43973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0" imgW="165028" imgH="228501" progId="Equation.3">
                        <p:embed/>
                      </p:oleObj>
                    </mc:Choice>
                    <mc:Fallback>
                      <p:oleObj name="משוואה" r:id="rId10" imgW="165028" imgH="228501" progId="Equation.3">
                        <p:embed/>
                        <p:pic>
                          <p:nvPicPr>
                            <p:cNvPr id="0" name="Object 4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2836" y="801672"/>
                              <a:ext cx="43973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Oval 44"/>
                <p:cNvSpPr/>
                <p:nvPr/>
              </p:nvSpPr>
              <p:spPr>
                <a:xfrm>
                  <a:off x="-32" y="731816"/>
                  <a:ext cx="714380" cy="64294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cxnSp>
            <p:nvCxnSpPr>
              <p:cNvPr id="44" name="Straight Arrow Connector 43"/>
              <p:cNvCxnSpPr>
                <a:stCxn id="51" idx="7"/>
                <a:endCxn id="45" idx="2"/>
              </p:cNvCxnSpPr>
              <p:nvPr/>
            </p:nvCxnSpPr>
            <p:spPr>
              <a:xfrm rot="5400000" flipH="1" flipV="1">
                <a:off x="5118104" y="2473315"/>
                <a:ext cx="1589098" cy="174785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Curved Connector 34"/>
            <p:cNvCxnSpPr/>
            <p:nvPr/>
          </p:nvCxnSpPr>
          <p:spPr>
            <a:xfrm rot="16200000" flipH="1">
              <a:off x="1214414" y="2265347"/>
              <a:ext cx="1588" cy="506417"/>
            </a:xfrm>
            <a:prstGeom prst="curvedConnector3">
              <a:avLst>
                <a:gd name="adj1" fmla="val 5385348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0" name="Object 3"/>
            <p:cNvGraphicFramePr>
              <a:graphicFrameLocks noChangeAspect="1"/>
            </p:cNvGraphicFramePr>
            <p:nvPr/>
          </p:nvGraphicFramePr>
          <p:xfrm>
            <a:off x="785786" y="2940041"/>
            <a:ext cx="182563" cy="298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01468" imgH="164885" progId="Equation.3">
                    <p:embed/>
                  </p:oleObj>
                </mc:Choice>
                <mc:Fallback>
                  <p:oleObj name="משוואה" r:id="rId12" imgW="101468" imgH="164885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786" y="2940041"/>
                          <a:ext cx="182563" cy="2984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Curved Connector 36"/>
            <p:cNvCxnSpPr>
              <a:stCxn id="51" idx="3"/>
              <a:endCxn id="51" idx="5"/>
            </p:cNvCxnSpPr>
            <p:nvPr/>
          </p:nvCxnSpPr>
          <p:spPr>
            <a:xfrm rot="16200000" flipH="1">
              <a:off x="3571868" y="3979860"/>
              <a:ext cx="1588" cy="506416"/>
            </a:xfrm>
            <a:prstGeom prst="curvedConnector3">
              <a:avLst>
                <a:gd name="adj1" fmla="val 5604013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2" name="Object 3"/>
            <p:cNvGraphicFramePr>
              <a:graphicFrameLocks noChangeAspect="1"/>
            </p:cNvGraphicFramePr>
            <p:nvPr/>
          </p:nvGraphicFramePr>
          <p:xfrm>
            <a:off x="3081328" y="4691067"/>
            <a:ext cx="204788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14102" imgH="177492" progId="Equation.3">
                    <p:embed/>
                  </p:oleObj>
                </mc:Choice>
                <mc:Fallback>
                  <p:oleObj name="משוואה" r:id="rId14" imgW="114102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1328" y="4691067"/>
                          <a:ext cx="204788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Curved Connector 38"/>
            <p:cNvCxnSpPr>
              <a:stCxn id="45" idx="3"/>
              <a:endCxn id="45" idx="5"/>
            </p:cNvCxnSpPr>
            <p:nvPr/>
          </p:nvCxnSpPr>
          <p:spPr>
            <a:xfrm rot="16200000" flipH="1">
              <a:off x="5929322" y="2163746"/>
              <a:ext cx="1588" cy="506417"/>
            </a:xfrm>
            <a:prstGeom prst="curvedConnector3">
              <a:avLst>
                <a:gd name="adj1" fmla="val 5312451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0614" name="Object 3"/>
            <p:cNvGraphicFramePr>
              <a:graphicFrameLocks noChangeAspect="1"/>
            </p:cNvGraphicFramePr>
            <p:nvPr/>
          </p:nvGraphicFramePr>
          <p:xfrm>
            <a:off x="5143503" y="2762241"/>
            <a:ext cx="612775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5" imgW="342603" imgH="177646" progId="Equation.3">
                    <p:embed/>
                  </p:oleObj>
                </mc:Choice>
                <mc:Fallback>
                  <p:oleObj name="משוואה" r:id="rId15" imgW="342603" imgH="177646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3503" y="2762241"/>
                          <a:ext cx="612775" cy="320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Arrow Connector 40"/>
            <p:cNvCxnSpPr/>
            <p:nvPr/>
          </p:nvCxnSpPr>
          <p:spPr>
            <a:xfrm rot="16200000" flipH="1">
              <a:off x="-581062" y="3825871"/>
              <a:ext cx="338140" cy="3190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10600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368300" imgH="241300" progId="Equation.3">
                  <p:embed/>
                </p:oleObj>
              </mc:Choice>
              <mc:Fallback>
                <p:oleObj name="משוואה" r:id="rId17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33"/>
          <p:cNvGraphicFramePr>
            <a:graphicFrameLocks noChangeAspect="1"/>
          </p:cNvGraphicFramePr>
          <p:nvPr/>
        </p:nvGraphicFramePr>
        <p:xfrm>
          <a:off x="72548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9" imgW="291973" imgH="228501" progId="Equation.3">
                  <p:embed/>
                </p:oleObj>
              </mc:Choice>
              <mc:Fallback>
                <p:oleObj name="משוואה" r:id="rId19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7572375" y="5143500"/>
            <a:ext cx="928688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5" name="Straight Arrow Connector 54"/>
          <p:cNvCxnSpPr>
            <a:stCxn id="32" idx="1"/>
            <a:endCxn id="53" idx="2"/>
          </p:cNvCxnSpPr>
          <p:nvPr/>
        </p:nvCxnSpPr>
        <p:spPr>
          <a:xfrm rot="5400000" flipH="1" flipV="1">
            <a:off x="273051" y="3724275"/>
            <a:ext cx="1814512" cy="10683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604" name="Object 3"/>
          <p:cNvGraphicFramePr>
            <a:graphicFrameLocks noChangeAspect="1"/>
          </p:cNvGraphicFramePr>
          <p:nvPr/>
        </p:nvGraphicFramePr>
        <p:xfrm>
          <a:off x="835025" y="4022725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1" imgW="126835" imgH="139518" progId="Equation.3">
                  <p:embed/>
                </p:oleObj>
              </mc:Choice>
              <mc:Fallback>
                <p:oleObj name="משוואה" r:id="rId21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4022725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5" name="Object 7"/>
          <p:cNvGraphicFramePr>
            <a:graphicFrameLocks noChangeAspect="1"/>
          </p:cNvGraphicFramePr>
          <p:nvPr/>
        </p:nvGraphicFramePr>
        <p:xfrm>
          <a:off x="7643813" y="4000500"/>
          <a:ext cx="2286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3" imgW="126835" imgH="139518" progId="Equation.3">
                  <p:embed/>
                </p:oleObj>
              </mc:Choice>
              <mc:Fallback>
                <p:oleObj name="משוואה" r:id="rId23" imgW="126835" imgH="13951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3813" y="4000500"/>
                        <a:ext cx="2286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8" name="Straight Arrow Connector 57"/>
          <p:cNvCxnSpPr>
            <a:stCxn id="45" idx="6"/>
            <a:endCxn id="30" idx="0"/>
          </p:cNvCxnSpPr>
          <p:nvPr/>
        </p:nvCxnSpPr>
        <p:spPr>
          <a:xfrm>
            <a:off x="7143750" y="3249613"/>
            <a:ext cx="893763" cy="1822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Stage 1: Convert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/>
              <a:t> to a GNFA</a:t>
            </a:r>
          </a:p>
        </p:txBody>
      </p:sp>
      <p:sp>
        <p:nvSpPr>
          <p:cNvPr id="1116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105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1.4 Add all missing transitions and label them    .</a:t>
            </a:r>
            <a:endParaRPr lang="en-US" altLang="en-US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E668991-A94C-4E03-937C-A28E5702BBA4}" type="slidenum">
              <a:rPr lang="en-US" sz="1600"/>
              <a:pPr algn="l">
                <a:defRPr/>
              </a:pPr>
              <a:t>102</a:t>
            </a:fld>
            <a:endParaRPr lang="en-US" sz="1600" dirty="0"/>
          </a:p>
        </p:txBody>
      </p:sp>
      <p:graphicFrame>
        <p:nvGraphicFramePr>
          <p:cNvPr id="111621" name="Object 13"/>
          <p:cNvGraphicFramePr>
            <a:graphicFrameLocks noChangeAspect="1"/>
          </p:cNvGraphicFramePr>
          <p:nvPr/>
        </p:nvGraphicFramePr>
        <p:xfrm>
          <a:off x="8072438" y="1643063"/>
          <a:ext cx="3175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6835" imgH="202936" progId="Equation.3">
                  <p:embed/>
                </p:oleObj>
              </mc:Choice>
              <mc:Fallback>
                <p:oleObj name="משוואה" r:id="rId2" imgW="126835" imgH="20293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2438" y="1643063"/>
                        <a:ext cx="3175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7" name="Curved Connector 56"/>
          <p:cNvCxnSpPr>
            <a:stCxn id="51" idx="1"/>
            <a:endCxn id="53" idx="7"/>
          </p:cNvCxnSpPr>
          <p:nvPr/>
        </p:nvCxnSpPr>
        <p:spPr>
          <a:xfrm rot="16200000" flipV="1">
            <a:off x="2393157" y="3483768"/>
            <a:ext cx="1714500" cy="1852613"/>
          </a:xfrm>
          <a:prstGeom prst="curvedConnector3">
            <a:avLst>
              <a:gd name="adj1" fmla="val 118825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45" idx="1"/>
            <a:endCxn id="51" idx="0"/>
          </p:cNvCxnSpPr>
          <p:nvPr/>
        </p:nvCxnSpPr>
        <p:spPr>
          <a:xfrm rot="16200000" flipH="1" flipV="1">
            <a:off x="4620419" y="3259931"/>
            <a:ext cx="1722438" cy="2105025"/>
          </a:xfrm>
          <a:prstGeom prst="curvedConnector3">
            <a:avLst>
              <a:gd name="adj1" fmla="val -1874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624" name="Group 70"/>
          <p:cNvGrpSpPr>
            <a:grpSpLocks/>
          </p:cNvGrpSpPr>
          <p:nvPr/>
        </p:nvGrpSpPr>
        <p:grpSpPr bwMode="auto">
          <a:xfrm>
            <a:off x="285750" y="3357563"/>
            <a:ext cx="8286750" cy="3143250"/>
            <a:chOff x="285720" y="2928934"/>
            <a:chExt cx="8286808" cy="3143272"/>
          </a:xfrm>
        </p:grpSpPr>
        <p:grpSp>
          <p:nvGrpSpPr>
            <p:cNvPr id="111632" name="Group 68"/>
            <p:cNvGrpSpPr>
              <a:grpSpLocks/>
            </p:cNvGrpSpPr>
            <p:nvPr/>
          </p:nvGrpSpPr>
          <p:grpSpPr bwMode="auto">
            <a:xfrm>
              <a:off x="285720" y="2928934"/>
              <a:ext cx="6858049" cy="3143272"/>
              <a:chOff x="285720" y="2928934"/>
              <a:chExt cx="6858049" cy="3143272"/>
            </a:xfrm>
          </p:grpSpPr>
          <p:grpSp>
            <p:nvGrpSpPr>
              <p:cNvPr id="111642" name="Group 51"/>
              <p:cNvGrpSpPr>
                <a:grpSpLocks/>
              </p:cNvGrpSpPr>
              <p:nvPr/>
            </p:nvGrpSpPr>
            <p:grpSpPr bwMode="auto">
              <a:xfrm>
                <a:off x="285720" y="2928934"/>
                <a:ext cx="6858049" cy="3143272"/>
                <a:chOff x="-571537" y="1868470"/>
                <a:chExt cx="6858049" cy="3143272"/>
              </a:xfrm>
            </p:grpSpPr>
            <p:grpSp>
              <p:nvGrpSpPr>
                <p:cNvPr id="111645" name="Group 42"/>
                <p:cNvGrpSpPr>
                  <a:grpSpLocks/>
                </p:cNvGrpSpPr>
                <p:nvPr/>
              </p:nvGrpSpPr>
              <p:grpSpPr bwMode="auto">
                <a:xfrm>
                  <a:off x="857224" y="1970070"/>
                  <a:ext cx="3071834" cy="2357453"/>
                  <a:chOff x="4429124" y="2368537"/>
                  <a:chExt cx="3071834" cy="2357453"/>
                </a:xfrm>
              </p:grpSpPr>
              <p:graphicFrame>
                <p:nvGraphicFramePr>
                  <p:cNvPr id="111658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500693" y="3363916"/>
                  <a:ext cx="204788" cy="3206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4" imgW="114102" imgH="177492" progId="Equation.3">
                          <p:embed/>
                        </p:oleObj>
                      </mc:Choice>
                      <mc:Fallback>
                        <p:oleObj name="משוואה" r:id="rId4" imgW="114102" imgH="177492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00693" y="3363916"/>
                                <a:ext cx="204788" cy="3206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1659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4429124" y="2368537"/>
                    <a:ext cx="714380" cy="642942"/>
                    <a:chOff x="857224" y="868339"/>
                    <a:chExt cx="714380" cy="642942"/>
                  </a:xfrm>
                </p:grpSpPr>
                <p:sp>
                  <p:nvSpPr>
                    <p:cNvPr id="53" name="Oval 14"/>
                    <p:cNvSpPr/>
                    <p:nvPr/>
                  </p:nvSpPr>
                  <p:spPr>
                    <a:xfrm>
                      <a:off x="857223" y="868340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aphicFrame>
                  <p:nvGraphicFramePr>
                    <p:cNvPr id="111665" name="Object 5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984250" y="939781"/>
                    <a:ext cx="471488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משוואה" r:id="rId6" imgW="177646" imgH="228402" progId="Equation.3">
                            <p:embed/>
                          </p:oleObj>
                        </mc:Choice>
                        <mc:Fallback>
                          <p:oleObj name="משוואה" r:id="rId6" imgW="177646" imgH="228402" progId="Equation.3">
                            <p:embed/>
                            <p:pic>
                              <p:nvPicPr>
                                <p:cNvPr id="0" name="Object 5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7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984250" y="939781"/>
                                  <a:ext cx="471488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grpSp>
                <p:nvGrpSpPr>
                  <p:cNvPr id="111660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86578" y="4083048"/>
                    <a:ext cx="714380" cy="642942"/>
                    <a:chOff x="-32" y="2582850"/>
                    <a:chExt cx="714380" cy="642942"/>
                  </a:xfrm>
                </p:grpSpPr>
                <p:sp>
                  <p:nvSpPr>
                    <p:cNvPr id="51" name="Oval 50"/>
                    <p:cNvSpPr/>
                    <p:nvPr/>
                  </p:nvSpPr>
                  <p:spPr>
                    <a:xfrm>
                      <a:off x="-33" y="2582852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aphicFrame>
                  <p:nvGraphicFramePr>
                    <p:cNvPr id="111663" name="Object 51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42853" y="2652704"/>
                    <a:ext cx="439737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משוואה" r:id="rId8" imgW="165028" imgH="228501" progId="Equation.3">
                            <p:embed/>
                          </p:oleObj>
                        </mc:Choice>
                        <mc:Fallback>
                          <p:oleObj name="משוואה" r:id="rId8" imgW="165028" imgH="228501" progId="Equation.3">
                            <p:embed/>
                            <p:pic>
                              <p:nvPicPr>
                                <p:cNvPr id="0" name="Object 51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9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2853" y="2652704"/>
                                  <a:ext cx="439737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cxnSp>
                <p:nvCxnSpPr>
                  <p:cNvPr id="50" name="Straight Arrow Connector 49"/>
                  <p:cNvCxnSpPr>
                    <a:stCxn id="53" idx="6"/>
                    <a:endCxn id="51" idx="2"/>
                  </p:cNvCxnSpPr>
                  <p:nvPr/>
                </p:nvCxnSpPr>
                <p:spPr>
                  <a:xfrm>
                    <a:off x="5143503" y="2690802"/>
                    <a:ext cx="1643074" cy="1712925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646" name="Group 42"/>
                <p:cNvGrpSpPr>
                  <a:grpSpLocks/>
                </p:cNvGrpSpPr>
                <p:nvPr/>
              </p:nvGrpSpPr>
              <p:grpSpPr bwMode="auto">
                <a:xfrm>
                  <a:off x="3824439" y="1868470"/>
                  <a:ext cx="2462073" cy="1910269"/>
                  <a:chOff x="5038885" y="2232014"/>
                  <a:chExt cx="2462073" cy="1910269"/>
                </a:xfrm>
              </p:grpSpPr>
              <p:graphicFrame>
                <p:nvGraphicFramePr>
                  <p:cNvPr id="111653" name="Object 3"/>
                  <p:cNvGraphicFramePr>
                    <a:graphicFrameLocks noChangeAspect="1"/>
                  </p:cNvGraphicFramePr>
                  <p:nvPr/>
                </p:nvGraphicFramePr>
                <p:xfrm>
                  <a:off x="5857883" y="2946394"/>
                  <a:ext cx="182563" cy="2984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10" imgW="101468" imgH="164885" progId="Equation.3">
                          <p:embed/>
                        </p:oleObj>
                      </mc:Choice>
                      <mc:Fallback>
                        <p:oleObj name="משוואה" r:id="rId10" imgW="101468" imgH="164885" progId="Equation.3">
                          <p:embed/>
                          <p:pic>
                            <p:nvPicPr>
                              <p:cNvPr id="0" name="Object 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857883" y="2946394"/>
                                <a:ext cx="182563" cy="29845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11654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6786578" y="2232014"/>
                    <a:ext cx="714380" cy="642942"/>
                    <a:chOff x="-32" y="731816"/>
                    <a:chExt cx="714380" cy="642942"/>
                  </a:xfrm>
                </p:grpSpPr>
                <p:graphicFrame>
                  <p:nvGraphicFramePr>
                    <p:cNvPr id="111656" name="Object 4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42836" y="801672"/>
                    <a:ext cx="439738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משוואה" r:id="rId12" imgW="165028" imgH="228501" progId="Equation.3">
                            <p:embed/>
                          </p:oleObj>
                        </mc:Choice>
                        <mc:Fallback>
                          <p:oleObj name="משוואה" r:id="rId12" imgW="165028" imgH="228501" progId="Equation.3">
                            <p:embed/>
                            <p:pic>
                              <p:nvPicPr>
                                <p:cNvPr id="0" name="Object 4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3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42836" y="801672"/>
                                  <a:ext cx="439738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45" name="Oval 44"/>
                    <p:cNvSpPr/>
                    <p:nvPr/>
                  </p:nvSpPr>
                  <p:spPr>
                    <a:xfrm>
                      <a:off x="-33" y="731816"/>
                      <a:ext cx="714380" cy="642941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</p:grpSp>
              <p:cxnSp>
                <p:nvCxnSpPr>
                  <p:cNvPr id="44" name="Straight Arrow Connector 43"/>
                  <p:cNvCxnSpPr>
                    <a:stCxn id="51" idx="7"/>
                    <a:endCxn id="45" idx="2"/>
                  </p:cNvCxnSpPr>
                  <p:nvPr/>
                </p:nvCxnSpPr>
                <p:spPr>
                  <a:xfrm rot="5400000" flipH="1" flipV="1">
                    <a:off x="5118104" y="2473316"/>
                    <a:ext cx="1589098" cy="1747849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Curved Connector 34"/>
                <p:cNvCxnSpPr/>
                <p:nvPr/>
              </p:nvCxnSpPr>
              <p:spPr>
                <a:xfrm rot="16200000" flipH="1">
                  <a:off x="1214414" y="2265347"/>
                  <a:ext cx="1588" cy="506417"/>
                </a:xfrm>
                <a:prstGeom prst="curvedConnector3">
                  <a:avLst>
                    <a:gd name="adj1" fmla="val 5385348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648" name="Object 3"/>
                <p:cNvGraphicFramePr>
                  <a:graphicFrameLocks noChangeAspect="1"/>
                </p:cNvGraphicFramePr>
                <p:nvPr/>
              </p:nvGraphicFramePr>
              <p:xfrm>
                <a:off x="785786" y="2940041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4" imgW="101468" imgH="164885" progId="Equation.3">
                        <p:embed/>
                      </p:oleObj>
                    </mc:Choice>
                    <mc:Fallback>
                      <p:oleObj name="משוואה" r:id="rId14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85786" y="2940041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7" name="Curved Connector 36"/>
                <p:cNvCxnSpPr>
                  <a:stCxn id="51" idx="3"/>
                  <a:endCxn id="51" idx="5"/>
                </p:cNvCxnSpPr>
                <p:nvPr/>
              </p:nvCxnSpPr>
              <p:spPr>
                <a:xfrm rot="16200000" flipH="1">
                  <a:off x="3571867" y="3979860"/>
                  <a:ext cx="1588" cy="506416"/>
                </a:xfrm>
                <a:prstGeom prst="curvedConnector3">
                  <a:avLst>
                    <a:gd name="adj1" fmla="val 56040131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11650" name="Object 3"/>
                <p:cNvGraphicFramePr>
                  <a:graphicFrameLocks noChangeAspect="1"/>
                </p:cNvGraphicFramePr>
                <p:nvPr/>
              </p:nvGraphicFramePr>
              <p:xfrm>
                <a:off x="3081328" y="4691067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6" imgW="114102" imgH="177492" progId="Equation.3">
                        <p:embed/>
                      </p:oleObj>
                    </mc:Choice>
                    <mc:Fallback>
                      <p:oleObj name="משוואה" r:id="rId16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81328" y="4691067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cxnSp>
              <p:nvCxnSpPr>
                <p:cNvPr id="39" name="Curved Connector 38"/>
                <p:cNvCxnSpPr>
                  <a:stCxn id="45" idx="3"/>
                  <a:endCxn id="45" idx="5"/>
                </p:cNvCxnSpPr>
                <p:nvPr/>
              </p:nvCxnSpPr>
              <p:spPr>
                <a:xfrm rot="16200000" flipH="1">
                  <a:off x="5929321" y="2163746"/>
                  <a:ext cx="1588" cy="506417"/>
                </a:xfrm>
                <a:prstGeom prst="curvedConnector3">
                  <a:avLst>
                    <a:gd name="adj1" fmla="val 53124513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 rot="16200000" flipH="1">
                  <a:off x="-581062" y="3825871"/>
                  <a:ext cx="338140" cy="3190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14"/>
              <p:cNvSpPr/>
              <p:nvPr/>
            </p:nvSpPr>
            <p:spPr>
              <a:xfrm>
                <a:off x="500035" y="5072074"/>
                <a:ext cx="1000132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1644" name="Object 33"/>
              <p:cNvGraphicFramePr>
                <a:graphicFrameLocks noChangeAspect="1"/>
              </p:cNvGraphicFramePr>
              <p:nvPr/>
            </p:nvGraphicFramePr>
            <p:xfrm>
              <a:off x="725466" y="5143500"/>
              <a:ext cx="7747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7" imgW="291973" imgH="228501" progId="Equation.3">
                      <p:embed/>
                    </p:oleObj>
                  </mc:Choice>
                  <mc:Fallback>
                    <p:oleObj name="משוואה" r:id="rId17" imgW="291973" imgH="228501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5466" y="5143500"/>
                            <a:ext cx="7747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5" name="Straight Arrow Connector 54"/>
            <p:cNvCxnSpPr>
              <a:stCxn id="32" idx="1"/>
              <a:endCxn id="53" idx="2"/>
            </p:cNvCxnSpPr>
            <p:nvPr/>
          </p:nvCxnSpPr>
          <p:spPr>
            <a:xfrm rot="5400000" flipH="1" flipV="1">
              <a:off x="273814" y="3725071"/>
              <a:ext cx="1812938" cy="10683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1634" name="Object 3"/>
            <p:cNvGraphicFramePr>
              <a:graphicFrameLocks noChangeAspect="1"/>
            </p:cNvGraphicFramePr>
            <p:nvPr/>
          </p:nvGraphicFramePr>
          <p:xfrm>
            <a:off x="1200128" y="3714752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9" imgW="126835" imgH="139518" progId="Equation.3">
                    <p:embed/>
                  </p:oleObj>
                </mc:Choice>
                <mc:Fallback>
                  <p:oleObj name="משוואה" r:id="rId19" imgW="126835" imgH="13951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128" y="3714752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35" name="Object 7"/>
            <p:cNvGraphicFramePr>
              <a:graphicFrameLocks noChangeAspect="1"/>
            </p:cNvGraphicFramePr>
            <p:nvPr/>
          </p:nvGraphicFramePr>
          <p:xfrm>
            <a:off x="7643834" y="4000504"/>
            <a:ext cx="228600" cy="252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1" imgW="126835" imgH="139518" progId="Equation.3">
                    <p:embed/>
                  </p:oleObj>
                </mc:Choice>
                <mc:Fallback>
                  <p:oleObj name="משוואה" r:id="rId21" imgW="126835" imgH="139518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3834" y="4000504"/>
                          <a:ext cx="228600" cy="2524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1636" name="Group 69"/>
            <p:cNvGrpSpPr>
              <a:grpSpLocks/>
            </p:cNvGrpSpPr>
            <p:nvPr/>
          </p:nvGrpSpPr>
          <p:grpSpPr bwMode="auto">
            <a:xfrm>
              <a:off x="7143769" y="3250405"/>
              <a:ext cx="1428759" cy="2464611"/>
              <a:chOff x="7143769" y="3250405"/>
              <a:chExt cx="1428759" cy="2464611"/>
            </a:xfrm>
          </p:grpSpPr>
          <p:sp>
            <p:nvSpPr>
              <p:cNvPr id="30" name="Oval 14"/>
              <p:cNvSpPr/>
              <p:nvPr/>
            </p:nvSpPr>
            <p:spPr>
              <a:xfrm>
                <a:off x="7500958" y="5072074"/>
                <a:ext cx="107157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1639" name="Object 32"/>
              <p:cNvGraphicFramePr>
                <a:graphicFrameLocks noChangeAspect="1"/>
              </p:cNvGraphicFramePr>
              <p:nvPr/>
            </p:nvGraphicFramePr>
            <p:xfrm>
              <a:off x="7596215" y="5132388"/>
              <a:ext cx="976313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2" imgW="368300" imgH="241300" progId="Equation.3">
                      <p:embed/>
                    </p:oleObj>
                  </mc:Choice>
                  <mc:Fallback>
                    <p:oleObj name="משוואה" r:id="rId22" imgW="368300" imgH="241300" progId="Equation.3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596215" y="5132388"/>
                            <a:ext cx="976313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47"/>
              <p:cNvSpPr/>
              <p:nvPr/>
            </p:nvSpPr>
            <p:spPr>
              <a:xfrm>
                <a:off x="7572396" y="5143511"/>
                <a:ext cx="928695" cy="5000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cxnSp>
            <p:nvCxnSpPr>
              <p:cNvPr id="58" name="Straight Arrow Connector 57"/>
              <p:cNvCxnSpPr>
                <a:stCxn id="45" idx="6"/>
                <a:endCxn id="30" idx="0"/>
              </p:cNvCxnSpPr>
              <p:nvPr/>
            </p:nvCxnSpPr>
            <p:spPr>
              <a:xfrm>
                <a:off x="7143768" y="3251198"/>
                <a:ext cx="892181" cy="18208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4" name="Curved Connector 63"/>
            <p:cNvCxnSpPr>
              <a:stCxn id="53" idx="0"/>
              <a:endCxn id="45" idx="0"/>
            </p:cNvCxnSpPr>
            <p:nvPr/>
          </p:nvCxnSpPr>
          <p:spPr>
            <a:xfrm rot="5400000" flipH="1" flipV="1">
              <a:off x="4378325" y="622280"/>
              <a:ext cx="101601" cy="4714908"/>
            </a:xfrm>
            <a:prstGeom prst="curvedConnector3">
              <a:avLst>
                <a:gd name="adj1" fmla="val 1088292"/>
              </a:avLst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" name="Curved Connector 66"/>
          <p:cNvCxnSpPr>
            <a:stCxn id="45" idx="0"/>
            <a:endCxn id="53" idx="0"/>
          </p:cNvCxnSpPr>
          <p:nvPr/>
        </p:nvCxnSpPr>
        <p:spPr>
          <a:xfrm rot="16200000" flipH="1" flipV="1">
            <a:off x="4378326" y="1050925"/>
            <a:ext cx="101600" cy="4714875"/>
          </a:xfrm>
          <a:prstGeom prst="curvedConnector3">
            <a:avLst>
              <a:gd name="adj1" fmla="val -69208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51" idx="3"/>
          </p:cNvCxnSpPr>
          <p:nvPr/>
        </p:nvCxnSpPr>
        <p:spPr>
          <a:xfrm flipV="1">
            <a:off x="1500188" y="5722938"/>
            <a:ext cx="2676525" cy="63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/>
          <p:cNvCxnSpPr>
            <a:stCxn id="32" idx="5"/>
            <a:endCxn id="30" idx="3"/>
          </p:cNvCxnSpPr>
          <p:nvPr/>
        </p:nvCxnSpPr>
        <p:spPr>
          <a:xfrm rot="16200000" flipH="1">
            <a:off x="4505325" y="2897188"/>
            <a:ext cx="1588" cy="6303962"/>
          </a:xfrm>
          <a:prstGeom prst="curvedConnector3">
            <a:avLst>
              <a:gd name="adj1" fmla="val 407335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hape 81"/>
          <p:cNvCxnSpPr>
            <a:endCxn id="45" idx="7"/>
          </p:cNvCxnSpPr>
          <p:nvPr/>
        </p:nvCxnSpPr>
        <p:spPr>
          <a:xfrm flipV="1">
            <a:off x="714375" y="3451225"/>
            <a:ext cx="6324600" cy="2049463"/>
          </a:xfrm>
          <a:prstGeom prst="curvedConnector4">
            <a:avLst>
              <a:gd name="adj1" fmla="val 2906"/>
              <a:gd name="adj2" fmla="val 15868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53" idx="5"/>
          </p:cNvCxnSpPr>
          <p:nvPr/>
        </p:nvCxnSpPr>
        <p:spPr>
          <a:xfrm rot="16200000" flipH="1">
            <a:off x="4130675" y="2201863"/>
            <a:ext cx="1635125" cy="52482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51" idx="6"/>
            <a:endCxn id="30" idx="2"/>
          </p:cNvCxnSpPr>
          <p:nvPr/>
        </p:nvCxnSpPr>
        <p:spPr>
          <a:xfrm>
            <a:off x="4786313" y="5495925"/>
            <a:ext cx="2714625" cy="327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631" name="Object 3"/>
          <p:cNvGraphicFramePr>
            <a:graphicFrameLocks noChangeAspect="1"/>
          </p:cNvGraphicFramePr>
          <p:nvPr/>
        </p:nvGraphicFramePr>
        <p:xfrm>
          <a:off x="6000750" y="4251325"/>
          <a:ext cx="6127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4" imgW="342603" imgH="177646" progId="Equation.3">
                  <p:embed/>
                </p:oleObj>
              </mc:Choice>
              <mc:Fallback>
                <p:oleObj name="משוואה" r:id="rId24" imgW="342603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4251325"/>
                        <a:ext cx="6127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final element needed for the proof is a procedure in which for any GFN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/>
              <a:t>, any state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/>
              <a:t>, not including          and             , can be </a:t>
            </a:r>
            <a:r>
              <a:rPr lang="en-US" altLang="en-US" b="1" dirty="0"/>
              <a:t>ripped</a:t>
            </a:r>
            <a:r>
              <a:rPr lang="en-US" altLang="en-US" dirty="0"/>
              <a:t> off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/>
              <a:t>, while preserving           .</a:t>
            </a:r>
            <a:br>
              <a:rPr lang="en-US" altLang="en-US" dirty="0"/>
            </a:br>
            <a:r>
              <a:rPr lang="en-US" altLang="en-US" dirty="0"/>
              <a:t>This is demonstrated in the next slide by considering a general state, denoted by       , and an arbitrary pair of states,     and     , as demonstrated in the next slide:</a:t>
            </a:r>
            <a:endParaRPr lang="en-US" altLang="en-US" b="1" u="sng" dirty="0"/>
          </a:p>
        </p:txBody>
      </p:sp>
      <p:sp>
        <p:nvSpPr>
          <p:cNvPr id="112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Ripping a state from a GNFA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79505E5-913E-4BA4-B837-F7977A3A8AA8}" type="slidenum">
              <a:rPr lang="en-US" sz="1600"/>
              <a:pPr algn="l">
                <a:defRPr/>
              </a:pPr>
              <a:t>103</a:t>
            </a:fld>
            <a:endParaRPr lang="en-US" sz="1600" dirty="0"/>
          </a:p>
        </p:txBody>
      </p:sp>
      <p:graphicFrame>
        <p:nvGraphicFramePr>
          <p:cNvPr id="112647" name="Object 16"/>
          <p:cNvGraphicFramePr>
            <a:graphicFrameLocks noChangeAspect="1"/>
          </p:cNvGraphicFramePr>
          <p:nvPr/>
        </p:nvGraphicFramePr>
        <p:xfrm>
          <a:off x="6072188" y="3097213"/>
          <a:ext cx="9223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42603" imgH="215713" progId="Equation.3">
                  <p:embed/>
                </p:oleObj>
              </mc:Choice>
              <mc:Fallback>
                <p:oleObj name="משוואה" r:id="rId2" imgW="342603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3097213"/>
                        <a:ext cx="9223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4"/>
          <p:cNvGraphicFramePr>
            <a:graphicFrameLocks noChangeAspect="1"/>
          </p:cNvGraphicFramePr>
          <p:nvPr/>
        </p:nvGraphicFramePr>
        <p:xfrm>
          <a:off x="4216400" y="2600325"/>
          <a:ext cx="7842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91973" imgH="228501" progId="Equation.3">
                  <p:embed/>
                </p:oleObj>
              </mc:Choice>
              <mc:Fallback>
                <p:oleObj name="משוואה" r:id="rId4" imgW="291973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6400" y="2600325"/>
                        <a:ext cx="7842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9" name="Object 15"/>
          <p:cNvGraphicFramePr>
            <a:graphicFrameLocks noChangeAspect="1"/>
          </p:cNvGraphicFramePr>
          <p:nvPr/>
        </p:nvGraphicFramePr>
        <p:xfrm>
          <a:off x="5724525" y="2571750"/>
          <a:ext cx="9906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68300" imgH="241300" progId="Equation.3">
                  <p:embed/>
                </p:oleObj>
              </mc:Choice>
              <mc:Fallback>
                <p:oleObj name="משוואה" r:id="rId6" imgW="3683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2571750"/>
                        <a:ext cx="990600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4"/>
          <p:cNvGraphicFramePr>
            <a:graphicFrameLocks noChangeAspect="1"/>
          </p:cNvGraphicFramePr>
          <p:nvPr/>
        </p:nvGraphicFramePr>
        <p:xfrm>
          <a:off x="7572375" y="4011613"/>
          <a:ext cx="6143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28600" imgH="241300" progId="Equation.3">
                  <p:embed/>
                </p:oleObj>
              </mc:Choice>
              <mc:Fallback>
                <p:oleObj name="משוואה" r:id="rId8" imgW="228600" imgH="2413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75" y="4011613"/>
                        <a:ext cx="6143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1" name="Object 14"/>
          <p:cNvGraphicFramePr>
            <a:graphicFrameLocks noChangeAspect="1"/>
          </p:cNvGraphicFramePr>
          <p:nvPr/>
        </p:nvGraphicFramePr>
        <p:xfrm>
          <a:off x="6072188" y="4529138"/>
          <a:ext cx="4095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52334" imgH="228501" progId="Equation.3">
                  <p:embed/>
                </p:oleObj>
              </mc:Choice>
              <mc:Fallback>
                <p:oleObj name="משוואה" r:id="rId10" imgW="152334" imgH="22850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2188" y="4529138"/>
                        <a:ext cx="4095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2" name="Object 14"/>
          <p:cNvGraphicFramePr>
            <a:graphicFrameLocks noChangeAspect="1"/>
          </p:cNvGraphicFramePr>
          <p:nvPr/>
        </p:nvGraphicFramePr>
        <p:xfrm>
          <a:off x="7143750" y="4513263"/>
          <a:ext cx="44291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64957" imgH="241091" progId="Equation.3">
                  <p:embed/>
                </p:oleObj>
              </mc:Choice>
              <mc:Fallback>
                <p:oleObj name="משוואה" r:id="rId12" imgW="164957" imgH="241091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0" y="4513263"/>
                        <a:ext cx="44291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/>
              <a:t>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b="1" u="sng"/>
          </a:p>
        </p:txBody>
      </p:sp>
      <p:sp>
        <p:nvSpPr>
          <p:cNvPr id="1136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Removing a state from a GNFA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6620C33-B91D-401C-93A0-79AE854F99C6}" type="slidenum">
              <a:rPr lang="en-US" sz="1600"/>
              <a:pPr algn="l">
                <a:defRPr/>
              </a:pPr>
              <a:t>104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671" name="Group 39"/>
          <p:cNvGrpSpPr>
            <a:grpSpLocks/>
          </p:cNvGrpSpPr>
          <p:nvPr/>
        </p:nvGrpSpPr>
        <p:grpSpPr bwMode="auto">
          <a:xfrm>
            <a:off x="714375" y="2395538"/>
            <a:ext cx="3071813" cy="2852737"/>
            <a:chOff x="1500166" y="2038343"/>
            <a:chExt cx="3071834" cy="2852752"/>
          </a:xfrm>
        </p:grpSpPr>
        <p:graphicFrame>
          <p:nvGraphicFramePr>
            <p:cNvPr id="113685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77569" imgH="215619" progId="Equation.3">
                    <p:embed/>
                  </p:oleObj>
                </mc:Choice>
                <mc:Fallback>
                  <p:oleObj name="משוואה" r:id="rId2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686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933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701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334" imgH="228501" progId="Equation.3">
                      <p:embed/>
                    </p:oleObj>
                  </mc:Choice>
                  <mc:Fallback>
                    <p:oleObj name="משוואה" r:id="rId4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87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0769"/>
                <a:ext cx="714380" cy="6429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99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957" imgH="241091" progId="Equation.3">
                      <p:embed/>
                    </p:oleObj>
                  </mc:Choice>
                  <mc:Fallback>
                    <p:oleObj name="משוואה" r:id="rId6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88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3696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228600" imgH="241300" progId="Equation.3">
                      <p:embed/>
                    </p:oleObj>
                  </mc:Choice>
                  <mc:Fallback>
                    <p:oleObj name="משוואה" r:id="rId8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487"/>
                <a:ext cx="714380" cy="64294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364" y="1808152"/>
              <a:ext cx="71437" cy="1852626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332" y="3321049"/>
              <a:ext cx="1074743" cy="928693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19462"/>
              <a:ext cx="714380" cy="100330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3692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90335" imgH="215713" progId="Equation.3">
                    <p:embed/>
                  </p:oleObj>
                </mc:Choice>
                <mc:Fallback>
                  <p:oleObj name="משוואה" r:id="rId10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3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77646" imgH="228402" progId="Equation.3">
                    <p:embed/>
                  </p:oleObj>
                </mc:Choice>
                <mc:Fallback>
                  <p:oleObj name="משוואה" r:id="rId12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94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90335" imgH="215713" progId="Equation.3">
                    <p:embed/>
                  </p:oleObj>
                </mc:Choice>
                <mc:Fallback>
                  <p:oleObj name="משוואה" r:id="rId14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3240" y="4295778"/>
              <a:ext cx="1588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42"/>
          <p:cNvGrpSpPr>
            <a:grpSpLocks/>
          </p:cNvGrpSpPr>
          <p:nvPr/>
        </p:nvGrpSpPr>
        <p:grpSpPr bwMode="auto">
          <a:xfrm>
            <a:off x="4714875" y="2857500"/>
            <a:ext cx="3929063" cy="887413"/>
            <a:chOff x="4429124" y="3255963"/>
            <a:chExt cx="3929090" cy="887417"/>
          </a:xfrm>
        </p:grpSpPr>
        <p:graphicFrame>
          <p:nvGraphicFramePr>
            <p:cNvPr id="113677" name="Object 3"/>
            <p:cNvGraphicFramePr>
              <a:graphicFrameLocks noChangeAspect="1"/>
            </p:cNvGraphicFramePr>
            <p:nvPr/>
          </p:nvGraphicFramePr>
          <p:xfrm>
            <a:off x="5245100" y="3255963"/>
            <a:ext cx="2033588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1129810" imgH="253890" progId="Equation.3">
                    <p:embed/>
                  </p:oleObj>
                </mc:Choice>
                <mc:Fallback>
                  <p:oleObj name="משוואה" r:id="rId16" imgW="1129810" imgH="25389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100" y="3255963"/>
                          <a:ext cx="2033588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3678" name="Group 32"/>
            <p:cNvGrpSpPr>
              <a:grpSpLocks/>
            </p:cNvGrpSpPr>
            <p:nvPr/>
          </p:nvGrpSpPr>
          <p:grpSpPr bwMode="auto">
            <a:xfrm>
              <a:off x="4429124" y="3500438"/>
              <a:ext cx="714380" cy="642942"/>
              <a:chOff x="857224" y="2000240"/>
              <a:chExt cx="714380" cy="642942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857224" y="200024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84" name="Object 34"/>
              <p:cNvGraphicFramePr>
                <a:graphicFrameLocks noChangeAspect="1"/>
              </p:cNvGraphicFramePr>
              <p:nvPr/>
            </p:nvGraphicFramePr>
            <p:xfrm>
              <a:off x="1017561" y="2071675"/>
              <a:ext cx="404812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8" imgW="152334" imgH="228501" progId="Equation.3">
                      <p:embed/>
                    </p:oleObj>
                  </mc:Choice>
                  <mc:Fallback>
                    <p:oleObj name="משוואה" r:id="rId18" imgW="152334" imgH="228501" progId="Equation.3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7561" y="2071675"/>
                            <a:ext cx="404812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3679" name="Group 35"/>
            <p:cNvGrpSpPr>
              <a:grpSpLocks/>
            </p:cNvGrpSpPr>
            <p:nvPr/>
          </p:nvGrpSpPr>
          <p:grpSpPr bwMode="auto">
            <a:xfrm>
              <a:off x="7643834" y="3500438"/>
              <a:ext cx="714380" cy="642942"/>
              <a:chOff x="857224" y="2000240"/>
              <a:chExt cx="714380" cy="64294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57224" y="2000241"/>
                <a:ext cx="714380" cy="642941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3682" name="Object 37"/>
              <p:cNvGraphicFramePr>
                <a:graphicFrameLocks noChangeAspect="1"/>
              </p:cNvGraphicFramePr>
              <p:nvPr/>
            </p:nvGraphicFramePr>
            <p:xfrm>
              <a:off x="1000076" y="2058975"/>
              <a:ext cx="439737" cy="452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0" imgW="164957" imgH="241091" progId="Equation.3">
                      <p:embed/>
                    </p:oleObj>
                  </mc:Choice>
                  <mc:Fallback>
                    <p:oleObj name="משוואה" r:id="rId20" imgW="164957" imgH="241091" progId="Equation.3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076" y="2058975"/>
                            <a:ext cx="439737" cy="452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2" name="Straight Arrow Connector 41"/>
            <p:cNvCxnSpPr>
              <a:stCxn id="34" idx="6"/>
              <a:endCxn id="37" idx="2"/>
            </p:cNvCxnSpPr>
            <p:nvPr/>
          </p:nvCxnSpPr>
          <p:spPr>
            <a:xfrm>
              <a:off x="5143504" y="3821116"/>
              <a:ext cx="250033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673" name="TextBox 38"/>
          <p:cNvSpPr txBox="1">
            <a:spLocks noChangeArrowheads="1"/>
          </p:cNvSpPr>
          <p:nvPr/>
        </p:nvSpPr>
        <p:spPr bwMode="auto">
          <a:xfrm>
            <a:off x="714375" y="1714500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Before Ripping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4857750" y="1714500"/>
            <a:ext cx="30003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 u="sng"/>
              <a:t>After Ripping</a:t>
            </a:r>
          </a:p>
        </p:txBody>
      </p:sp>
      <p:sp>
        <p:nvSpPr>
          <p:cNvPr id="43" name="TextBox 42"/>
          <p:cNvSpPr txBox="1">
            <a:spLocks noChangeArrowheads="1"/>
          </p:cNvSpPr>
          <p:nvPr/>
        </p:nvSpPr>
        <p:spPr bwMode="auto">
          <a:xfrm>
            <a:off x="857250" y="5357813"/>
            <a:ext cx="7072313" cy="107791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/>
              <a:t>Note:</a:t>
            </a:r>
            <a:r>
              <a:rPr lang="en-US" altLang="en-US"/>
              <a:t> This should be done for </a:t>
            </a:r>
            <a:r>
              <a:rPr lang="en-US" altLang="en-US" b="1"/>
              <a:t>every pair </a:t>
            </a:r>
            <a:r>
              <a:rPr lang="en-US" altLang="en-US"/>
              <a:t>of states going through        .</a:t>
            </a:r>
          </a:p>
        </p:txBody>
      </p:sp>
      <p:graphicFrame>
        <p:nvGraphicFramePr>
          <p:cNvPr id="184335" name="Object 15"/>
          <p:cNvGraphicFramePr>
            <a:graphicFrameLocks noChangeAspect="1"/>
          </p:cNvGraphicFramePr>
          <p:nvPr/>
        </p:nvGraphicFramePr>
        <p:xfrm>
          <a:off x="4826000" y="5732463"/>
          <a:ext cx="614363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228600" imgH="241300" progId="Equation.3">
                  <p:embed/>
                </p:oleObj>
              </mc:Choice>
              <mc:Fallback>
                <p:oleObj name="משוואה" r:id="rId22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32463"/>
                        <a:ext cx="614363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3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Consider Regex                    ,</a:t>
            </a:r>
            <a:br>
              <a:rPr lang="en-US" altLang="en-US" dirty="0"/>
            </a:br>
            <a:r>
              <a:rPr lang="en-US" altLang="en-US" dirty="0"/>
              <a:t>representing all strings </a:t>
            </a:r>
            <a:br>
              <a:rPr lang="en-US" altLang="en-US" dirty="0"/>
            </a:br>
            <a:r>
              <a:rPr lang="en-US" altLang="en-US" dirty="0"/>
              <a:t>that enable transition </a:t>
            </a:r>
            <a:br>
              <a:rPr lang="en-US" altLang="en-US" dirty="0"/>
            </a:br>
            <a:r>
              <a:rPr lang="en-US" altLang="en-US" dirty="0"/>
              <a:t>from      via       to     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What we want to do is to augment the Regular expression of transition            , namely     , so These strings can pass through           . This is done by setting it to                                 .</a:t>
            </a:r>
            <a:endParaRPr lang="en-US" altLang="en-US" b="1" u="sng" dirty="0"/>
          </a:p>
        </p:txBody>
      </p:sp>
      <p:sp>
        <p:nvSpPr>
          <p:cNvPr id="1146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Ellaboration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5802895-BE5D-430F-B522-4AE9AC4C6CB8}" type="slidenum">
              <a:rPr lang="en-US" sz="1600"/>
              <a:pPr algn="l">
                <a:defRPr/>
              </a:pPr>
              <a:t>105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694" name="Group 39"/>
          <p:cNvGrpSpPr>
            <a:grpSpLocks/>
          </p:cNvGrpSpPr>
          <p:nvPr/>
        </p:nvGrpSpPr>
        <p:grpSpPr bwMode="auto">
          <a:xfrm>
            <a:off x="5357813" y="1428750"/>
            <a:ext cx="3071812" cy="2176463"/>
            <a:chOff x="1500166" y="2038343"/>
            <a:chExt cx="3071834" cy="2852752"/>
          </a:xfrm>
        </p:grpSpPr>
        <p:graphicFrame>
          <p:nvGraphicFramePr>
            <p:cNvPr id="114703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77569" imgH="215619" progId="Equation.3">
                    <p:embed/>
                  </p:oleObj>
                </mc:Choice>
                <mc:Fallback>
                  <p:oleObj name="משוואה" r:id="rId2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04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8564"/>
                <a:ext cx="714380" cy="6429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4719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334" imgH="228501" progId="Equation.3">
                      <p:embed/>
                    </p:oleObj>
                  </mc:Choice>
                  <mc:Fallback>
                    <p:oleObj name="משוואה" r:id="rId4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705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1392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4717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957" imgH="241091" progId="Equation.3">
                      <p:embed/>
                    </p:oleObj>
                  </mc:Choice>
                  <mc:Fallback>
                    <p:oleObj name="משוואה" r:id="rId6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706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4714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228600" imgH="241300" progId="Equation.3">
                      <p:embed/>
                    </p:oleObj>
                  </mc:Choice>
                  <mc:Fallback>
                    <p:oleObj name="משוואה" r:id="rId8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505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709" y="1809093"/>
              <a:ext cx="70747" cy="1852625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861" y="3319772"/>
              <a:ext cx="1073683" cy="92869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20104"/>
              <a:ext cx="714380" cy="100085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4710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90335" imgH="215713" progId="Equation.3">
                    <p:embed/>
                  </p:oleObj>
                </mc:Choice>
                <mc:Fallback>
                  <p:oleObj name="משוואה" r:id="rId10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1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77646" imgH="228402" progId="Equation.3">
                    <p:embed/>
                  </p:oleObj>
                </mc:Choice>
                <mc:Fallback>
                  <p:oleObj name="משוואה" r:id="rId12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12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90335" imgH="215713" progId="Equation.3">
                    <p:embed/>
                  </p:oleObj>
                </mc:Choice>
                <mc:Fallback>
                  <p:oleObj name="משוואה" r:id="rId14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2993" y="4295598"/>
              <a:ext cx="2081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4695" name="Object 15"/>
          <p:cNvGraphicFramePr>
            <a:graphicFrameLocks noChangeAspect="1"/>
          </p:cNvGraphicFramePr>
          <p:nvPr/>
        </p:nvGraphicFramePr>
        <p:xfrm>
          <a:off x="2857500" y="3000375"/>
          <a:ext cx="61436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28600" imgH="241300" progId="Equation.3">
                  <p:embed/>
                </p:oleObj>
              </mc:Choice>
              <mc:Fallback>
                <p:oleObj name="משוואה" r:id="rId16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000375"/>
                        <a:ext cx="61436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3"/>
          <p:cNvGraphicFramePr>
            <a:graphicFrameLocks noChangeAspect="1"/>
          </p:cNvGraphicFramePr>
          <p:nvPr/>
        </p:nvGraphicFramePr>
        <p:xfrm>
          <a:off x="4556125" y="5143500"/>
          <a:ext cx="2736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43000" imgH="254000" progId="Equation.3">
                  <p:embed/>
                </p:oleObj>
              </mc:Choice>
              <mc:Fallback>
                <p:oleObj name="Equation" r:id="rId18" imgW="11430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143500"/>
                        <a:ext cx="2736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3"/>
          <p:cNvGraphicFramePr>
            <a:graphicFrameLocks noChangeAspect="1"/>
          </p:cNvGraphicFramePr>
          <p:nvPr/>
        </p:nvGraphicFramePr>
        <p:xfrm>
          <a:off x="7500938" y="4143375"/>
          <a:ext cx="4572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190335" imgH="215713" progId="Equation.3">
                  <p:embed/>
                </p:oleObj>
              </mc:Choice>
              <mc:Fallback>
                <p:oleObj name="משוואה" r:id="rId20" imgW="190335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0938" y="4143375"/>
                        <a:ext cx="4572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3"/>
          <p:cNvGraphicFramePr>
            <a:graphicFrameLocks noChangeAspect="1"/>
          </p:cNvGraphicFramePr>
          <p:nvPr/>
        </p:nvGraphicFramePr>
        <p:xfrm>
          <a:off x="5014913" y="4167188"/>
          <a:ext cx="1035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431613" imgH="241195" progId="Equation.3">
                  <p:embed/>
                </p:oleObj>
              </mc:Choice>
              <mc:Fallback>
                <p:oleObj name="משוואה" r:id="rId22" imgW="431613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4167188"/>
                        <a:ext cx="10350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9" name="Object 15"/>
          <p:cNvGraphicFramePr>
            <a:graphicFrameLocks noChangeAspect="1"/>
          </p:cNvGraphicFramePr>
          <p:nvPr/>
        </p:nvGraphicFramePr>
        <p:xfrm>
          <a:off x="1928813" y="3000375"/>
          <a:ext cx="4095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4" imgW="152334" imgH="228501" progId="Equation.3">
                  <p:embed/>
                </p:oleObj>
              </mc:Choice>
              <mc:Fallback>
                <p:oleObj name="משוואה" r:id="rId24" imgW="152334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000375"/>
                        <a:ext cx="40957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0" name="Object 15"/>
          <p:cNvGraphicFramePr>
            <a:graphicFrameLocks noChangeAspect="1"/>
          </p:cNvGraphicFramePr>
          <p:nvPr/>
        </p:nvGraphicFramePr>
        <p:xfrm>
          <a:off x="3914775" y="3054350"/>
          <a:ext cx="442913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6" imgW="164957" imgH="241091" progId="Equation.3">
                  <p:embed/>
                </p:oleObj>
              </mc:Choice>
              <mc:Fallback>
                <p:oleObj name="משוואה" r:id="rId26" imgW="164957" imgH="24109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5" y="3054350"/>
                        <a:ext cx="442913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1" name="Object 3"/>
          <p:cNvGraphicFramePr>
            <a:graphicFrameLocks noChangeAspect="1"/>
          </p:cNvGraphicFramePr>
          <p:nvPr/>
        </p:nvGraphicFramePr>
        <p:xfrm>
          <a:off x="3222625" y="1604963"/>
          <a:ext cx="17065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8" imgW="710891" imgH="253890" progId="Equation.3">
                  <p:embed/>
                </p:oleObj>
              </mc:Choice>
              <mc:Fallback>
                <p:oleObj name="משוואה" r:id="rId28" imgW="710891" imgH="25389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625" y="1604963"/>
                        <a:ext cx="17065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702" name="Object 19"/>
          <p:cNvGraphicFramePr>
            <a:graphicFrameLocks noChangeAspect="1"/>
          </p:cNvGraphicFramePr>
          <p:nvPr/>
        </p:nvGraphicFramePr>
        <p:xfrm>
          <a:off x="6110288" y="4706938"/>
          <a:ext cx="1033462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0" imgW="431613" imgH="241195" progId="Equation.3">
                  <p:embed/>
                </p:oleObj>
              </mc:Choice>
              <mc:Fallback>
                <p:oleObj name="משוואה" r:id="rId30" imgW="431613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0288" y="4706938"/>
                        <a:ext cx="1033462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 dirty="0"/>
              <a:t>Note</a:t>
            </a:r>
            <a:r>
              <a:rPr lang="en-US" altLang="en-US" dirty="0"/>
              <a:t>: In order to achieve </a:t>
            </a:r>
            <a:br>
              <a:rPr lang="en-US" altLang="en-US" dirty="0"/>
            </a:br>
            <a:r>
              <a:rPr lang="en-US" altLang="en-US" dirty="0"/>
              <a:t>an equivalent GNFA in </a:t>
            </a:r>
            <a:br>
              <a:rPr lang="en-US" altLang="en-US" dirty="0"/>
            </a:br>
            <a:r>
              <a:rPr lang="en-US" altLang="en-US" dirty="0"/>
              <a:t>which        is disconnected,</a:t>
            </a:r>
            <a:br>
              <a:rPr lang="en-US" altLang="en-US" dirty="0"/>
            </a:br>
            <a:r>
              <a:rPr lang="en-US" altLang="en-US" dirty="0"/>
              <a:t>this procedure should be</a:t>
            </a:r>
            <a:br>
              <a:rPr lang="en-US" altLang="en-US" dirty="0"/>
            </a:br>
            <a:r>
              <a:rPr lang="en-US" altLang="en-US" dirty="0"/>
              <a:t>carried out separately, for every</a:t>
            </a:r>
            <a:br>
              <a:rPr lang="en-US" altLang="en-US" dirty="0"/>
            </a:br>
            <a:r>
              <a:rPr lang="en-US" altLang="en-US" dirty="0"/>
              <a:t>pair of transitions of the form               and </a:t>
            </a:r>
            <a:br>
              <a:rPr lang="en-US" altLang="en-US" dirty="0"/>
            </a:br>
            <a:r>
              <a:rPr lang="en-US" altLang="en-US" dirty="0"/>
              <a:t>             . Then        can be removed, as demonstrated on the next slide:</a:t>
            </a:r>
          </a:p>
        </p:txBody>
      </p:sp>
      <p:sp>
        <p:nvSpPr>
          <p:cNvPr id="1157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Ellaboration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0D42556-7C3F-43C8-A9DE-9D3BCB39488A}" type="slidenum">
              <a:rPr lang="en-US" sz="1600"/>
              <a:pPr algn="l">
                <a:defRPr/>
              </a:pPr>
              <a:t>106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718" name="Group 39"/>
          <p:cNvGrpSpPr>
            <a:grpSpLocks/>
          </p:cNvGrpSpPr>
          <p:nvPr/>
        </p:nvGrpSpPr>
        <p:grpSpPr bwMode="auto">
          <a:xfrm>
            <a:off x="5357813" y="1428750"/>
            <a:ext cx="3071812" cy="2176463"/>
            <a:chOff x="1500166" y="2038343"/>
            <a:chExt cx="3071834" cy="2852752"/>
          </a:xfrm>
        </p:grpSpPr>
        <p:graphicFrame>
          <p:nvGraphicFramePr>
            <p:cNvPr id="115723" name="Object 6"/>
            <p:cNvGraphicFramePr>
              <a:graphicFrameLocks noChangeAspect="1"/>
            </p:cNvGraphicFramePr>
            <p:nvPr/>
          </p:nvGraphicFramePr>
          <p:xfrm>
            <a:off x="1536681" y="3571876"/>
            <a:ext cx="3206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77569" imgH="215619" progId="Equation.3">
                    <p:embed/>
                  </p:oleObj>
                </mc:Choice>
                <mc:Fallback>
                  <p:oleObj name="משוואה" r:id="rId2" imgW="177569" imgH="215619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681" y="3571876"/>
                          <a:ext cx="320675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5724" name="Group 13"/>
            <p:cNvGrpSpPr>
              <a:grpSpLocks/>
            </p:cNvGrpSpPr>
            <p:nvPr/>
          </p:nvGrpSpPr>
          <p:grpSpPr bwMode="auto">
            <a:xfrm>
              <a:off x="1500166" y="2605079"/>
              <a:ext cx="714380" cy="642942"/>
              <a:chOff x="857224" y="2319327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4" y="2318564"/>
                <a:ext cx="714380" cy="64296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5739" name="Object 12"/>
              <p:cNvGraphicFramePr>
                <a:graphicFrameLocks noChangeAspect="1"/>
              </p:cNvGraphicFramePr>
              <p:nvPr/>
            </p:nvGraphicFramePr>
            <p:xfrm>
              <a:off x="1016001" y="2390768"/>
              <a:ext cx="406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334" imgH="228501" progId="Equation.3">
                      <p:embed/>
                    </p:oleObj>
                  </mc:Choice>
                  <mc:Fallback>
                    <p:oleObj name="משוואה" r:id="rId4" imgW="152334" imgH="228501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6001" y="2390768"/>
                            <a:ext cx="406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25" name="Group 13"/>
            <p:cNvGrpSpPr>
              <a:grpSpLocks/>
            </p:cNvGrpSpPr>
            <p:nvPr/>
          </p:nvGrpSpPr>
          <p:grpSpPr bwMode="auto">
            <a:xfrm>
              <a:off x="3857620" y="2676517"/>
              <a:ext cx="714380" cy="642942"/>
              <a:chOff x="857224" y="2390765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4" y="2391392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115737" name="Object 15"/>
              <p:cNvGraphicFramePr>
                <a:graphicFrameLocks noChangeAspect="1"/>
              </p:cNvGraphicFramePr>
              <p:nvPr/>
            </p:nvGraphicFramePr>
            <p:xfrm>
              <a:off x="1000110" y="2462203"/>
              <a:ext cx="439737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957" imgH="241091" progId="Equation.3">
                      <p:embed/>
                    </p:oleObj>
                  </mc:Choice>
                  <mc:Fallback>
                    <p:oleObj name="משוואה" r:id="rId6" imgW="164957" imgH="24109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10" y="2462203"/>
                            <a:ext cx="439737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5726" name="Group 13"/>
            <p:cNvGrpSpPr>
              <a:grpSpLocks/>
            </p:cNvGrpSpPr>
            <p:nvPr/>
          </p:nvGrpSpPr>
          <p:grpSpPr bwMode="auto">
            <a:xfrm>
              <a:off x="2786050" y="4000504"/>
              <a:ext cx="714380" cy="642942"/>
              <a:chOff x="857224" y="1714488"/>
              <a:chExt cx="714380" cy="642942"/>
            </a:xfrm>
          </p:grpSpPr>
          <p:graphicFrame>
            <p:nvGraphicFramePr>
              <p:cNvPr id="115734" name="Object 18"/>
              <p:cNvGraphicFramePr>
                <a:graphicFrameLocks noChangeAspect="1"/>
              </p:cNvGraphicFramePr>
              <p:nvPr/>
            </p:nvGraphicFramePr>
            <p:xfrm>
              <a:off x="915980" y="1857364"/>
              <a:ext cx="609600" cy="452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228600" imgH="241300" progId="Equation.3">
                      <p:embed/>
                    </p:oleObj>
                  </mc:Choice>
                  <mc:Fallback>
                    <p:oleObj name="משוואה" r:id="rId8" imgW="228600" imgH="241300" progId="Equation.3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5980" y="1857364"/>
                            <a:ext cx="609600" cy="4524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" name="Oval 17"/>
              <p:cNvSpPr/>
              <p:nvPr/>
            </p:nvSpPr>
            <p:spPr>
              <a:xfrm>
                <a:off x="857224" y="1714505"/>
                <a:ext cx="714380" cy="642960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21" name="Curved Connector 20"/>
            <p:cNvCxnSpPr>
              <a:stCxn id="12" idx="7"/>
              <a:endCxn id="15" idx="1"/>
            </p:cNvCxnSpPr>
            <p:nvPr/>
          </p:nvCxnSpPr>
          <p:spPr>
            <a:xfrm rot="16200000" flipH="1">
              <a:off x="3000709" y="1809093"/>
              <a:ext cx="70747" cy="1852625"/>
            </a:xfrm>
            <a:prstGeom prst="curvedConnector3">
              <a:avLst>
                <a:gd name="adj1" fmla="val -4518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hape 23"/>
            <p:cNvCxnSpPr>
              <a:stCxn id="12" idx="4"/>
              <a:endCxn id="18" idx="2"/>
            </p:cNvCxnSpPr>
            <p:nvPr/>
          </p:nvCxnSpPr>
          <p:spPr>
            <a:xfrm rot="16200000" flipH="1">
              <a:off x="1784861" y="3319772"/>
              <a:ext cx="1073683" cy="928695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18" idx="6"/>
              <a:endCxn id="15" idx="4"/>
            </p:cNvCxnSpPr>
            <p:nvPr/>
          </p:nvCxnSpPr>
          <p:spPr>
            <a:xfrm flipV="1">
              <a:off x="3500430" y="3320104"/>
              <a:ext cx="714380" cy="1000857"/>
            </a:xfrm>
            <a:prstGeom prst="curved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5730" name="Object 2"/>
            <p:cNvGraphicFramePr>
              <a:graphicFrameLocks noChangeAspect="1"/>
            </p:cNvGraphicFramePr>
            <p:nvPr/>
          </p:nvGraphicFramePr>
          <p:xfrm>
            <a:off x="2940056" y="2038343"/>
            <a:ext cx="344487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90335" imgH="215713" progId="Equation.3">
                    <p:embed/>
                  </p:oleObj>
                </mc:Choice>
                <mc:Fallback>
                  <p:oleObj name="משוואה" r:id="rId10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056" y="2038343"/>
                          <a:ext cx="344487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1" name="Object 2"/>
            <p:cNvGraphicFramePr>
              <a:graphicFrameLocks noChangeAspect="1"/>
            </p:cNvGraphicFramePr>
            <p:nvPr/>
          </p:nvGraphicFramePr>
          <p:xfrm>
            <a:off x="4143372" y="3692527"/>
            <a:ext cx="320675" cy="412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77646" imgH="228402" progId="Equation.3">
                    <p:embed/>
                  </p:oleObj>
                </mc:Choice>
                <mc:Fallback>
                  <p:oleObj name="משוואה" r:id="rId12" imgW="177646" imgH="228402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3372" y="3692527"/>
                          <a:ext cx="320675" cy="412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2" name="Object 2"/>
            <p:cNvGraphicFramePr>
              <a:graphicFrameLocks noChangeAspect="1"/>
            </p:cNvGraphicFramePr>
            <p:nvPr/>
          </p:nvGraphicFramePr>
          <p:xfrm>
            <a:off x="2513000" y="4500570"/>
            <a:ext cx="344488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90335" imgH="215713" progId="Equation.3">
                    <p:embed/>
                  </p:oleObj>
                </mc:Choice>
                <mc:Fallback>
                  <p:oleObj name="משוואה" r:id="rId14" imgW="190335" imgH="215713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3000" y="4500570"/>
                          <a:ext cx="344488" cy="390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1" name="Curved Connector 30"/>
            <p:cNvCxnSpPr>
              <a:stCxn id="18" idx="3"/>
              <a:endCxn id="18" idx="5"/>
            </p:cNvCxnSpPr>
            <p:nvPr/>
          </p:nvCxnSpPr>
          <p:spPr>
            <a:xfrm rot="16200000" flipH="1">
              <a:off x="3142993" y="4295598"/>
              <a:ext cx="2081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5719" name="Object 15"/>
          <p:cNvGraphicFramePr>
            <a:graphicFrameLocks noChangeAspect="1"/>
          </p:cNvGraphicFramePr>
          <p:nvPr/>
        </p:nvGraphicFramePr>
        <p:xfrm>
          <a:off x="2071688" y="2565400"/>
          <a:ext cx="614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28600" imgH="241300" progId="Equation.3">
                  <p:embed/>
                </p:oleObj>
              </mc:Choice>
              <mc:Fallback>
                <p:oleObj name="משוואה" r:id="rId16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565400"/>
                        <a:ext cx="614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0" name="Object 3"/>
          <p:cNvGraphicFramePr>
            <a:graphicFrameLocks noChangeAspect="1"/>
          </p:cNvGraphicFramePr>
          <p:nvPr/>
        </p:nvGraphicFramePr>
        <p:xfrm>
          <a:off x="6029325" y="4071938"/>
          <a:ext cx="118586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495085" imgH="241195" progId="Equation.3">
                  <p:embed/>
                </p:oleObj>
              </mc:Choice>
              <mc:Fallback>
                <p:oleObj name="משוואה" r:id="rId18" imgW="49508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325" y="4071938"/>
                        <a:ext cx="118586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15"/>
          <p:cNvGraphicFramePr>
            <a:graphicFrameLocks noChangeAspect="1"/>
          </p:cNvGraphicFramePr>
          <p:nvPr/>
        </p:nvGraphicFramePr>
        <p:xfrm>
          <a:off x="998538" y="4572000"/>
          <a:ext cx="121602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508000" imgH="241300" progId="Equation.3">
                  <p:embed/>
                </p:oleObj>
              </mc:Choice>
              <mc:Fallback>
                <p:oleObj name="משוואה" r:id="rId20" imgW="5080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8538" y="4572000"/>
                        <a:ext cx="1216025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892535"/>
              </p:ext>
            </p:extLst>
          </p:nvPr>
        </p:nvGraphicFramePr>
        <p:xfrm>
          <a:off x="3343276" y="4469836"/>
          <a:ext cx="6143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228600" imgH="241300" progId="Equation.3">
                  <p:embed/>
                </p:oleObj>
              </mc:Choice>
              <mc:Fallback>
                <p:oleObj name="משוואה" r:id="rId22" imgW="2286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6" y="4469836"/>
                        <a:ext cx="614362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1143000"/>
          </a:xfrm>
        </p:spPr>
        <p:txBody>
          <a:bodyPr/>
          <a:lstStyle/>
          <a:p>
            <a:pPr algn="l" eaLnBrk="1" hangingPunct="1"/>
            <a:r>
              <a:rPr lang="en-US" altLang="en-US" b="1" u="sng"/>
              <a:t>Elaboration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Assume the following situation:</a:t>
            </a:r>
            <a:br>
              <a:rPr lang="en-US" altLang="en-US"/>
            </a:br>
            <a:r>
              <a:rPr lang="en-US" altLang="en-US"/>
              <a:t>In order to rip       , all pairs</a:t>
            </a:r>
            <a:br>
              <a:rPr lang="en-US" altLang="en-US"/>
            </a:br>
            <a:r>
              <a:rPr lang="en-US" altLang="en-US"/>
              <a:t>of incoming and outgoing</a:t>
            </a:r>
            <a:br>
              <a:rPr lang="en-US" altLang="en-US"/>
            </a:br>
            <a:r>
              <a:rPr lang="en-US" altLang="en-US"/>
              <a:t>transitions should be considered </a:t>
            </a:r>
            <a:br>
              <a:rPr lang="en-US" altLang="en-US"/>
            </a:br>
            <a:r>
              <a:rPr lang="en-US" altLang="en-US"/>
              <a:t>in the way showed on the </a:t>
            </a:r>
            <a:br>
              <a:rPr lang="en-US" altLang="en-US"/>
            </a:br>
            <a:r>
              <a:rPr lang="en-US" altLang="en-US"/>
              <a:t>previous slide namely </a:t>
            </a:r>
            <a:r>
              <a:rPr lang="en-US" altLang="en-US">
                <a:cs typeface="Times New Roman" panose="02020603050405020304" pitchFamily="18" charset="0"/>
              </a:rPr>
              <a:t>consider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                    </a:t>
            </a:r>
            <a:br>
              <a:rPr lang="en-US" altLang="en-US">
                <a:cs typeface="Times New Roman" panose="02020603050405020304" pitchFamily="18" charset="0"/>
              </a:rPr>
            </a:br>
            <a:r>
              <a:rPr lang="en-US" altLang="en-US">
                <a:cs typeface="Times New Roman" panose="02020603050405020304" pitchFamily="18" charset="0"/>
              </a:rPr>
              <a:t>          one after the other. After that        can be ripped while preserving           .</a:t>
            </a:r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5E0A315-F043-492F-8406-3BD2527F9381}" type="slidenum">
              <a:rPr lang="en-US" sz="1600"/>
              <a:pPr algn="l">
                <a:defRPr/>
              </a:pPr>
              <a:t>107</a:t>
            </a:fld>
            <a:endParaRPr lang="en-US" sz="1600" dirty="0"/>
          </a:p>
        </p:txBody>
      </p:sp>
      <p:grpSp>
        <p:nvGrpSpPr>
          <p:cNvPr id="116741" name="Group 30"/>
          <p:cNvGrpSpPr>
            <a:grpSpLocks/>
          </p:cNvGrpSpPr>
          <p:nvPr/>
        </p:nvGrpSpPr>
        <p:grpSpPr bwMode="auto">
          <a:xfrm>
            <a:off x="6000750" y="1857375"/>
            <a:ext cx="2928938" cy="3286125"/>
            <a:chOff x="2643179" y="2357431"/>
            <a:chExt cx="2928954" cy="3286146"/>
          </a:xfrm>
        </p:grpSpPr>
        <p:sp>
          <p:nvSpPr>
            <p:cNvPr id="7" name="Oval 6"/>
            <p:cNvSpPr/>
            <p:nvPr/>
          </p:nvSpPr>
          <p:spPr>
            <a:xfrm>
              <a:off x="3286121" y="3429001"/>
              <a:ext cx="1428758" cy="121444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9" name="Straight Arrow Connector 8"/>
            <p:cNvCxnSpPr>
              <a:endCxn id="7" idx="1"/>
            </p:cNvCxnSpPr>
            <p:nvPr/>
          </p:nvCxnSpPr>
          <p:spPr>
            <a:xfrm rot="16200000" flipH="1">
              <a:off x="2516178" y="2627309"/>
              <a:ext cx="1177933" cy="78105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 rot="5400000">
              <a:off x="3536152" y="2821778"/>
              <a:ext cx="1071570" cy="14287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 rot="5400000">
              <a:off x="2516178" y="4592646"/>
              <a:ext cx="1106495" cy="852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7" idx="5"/>
            </p:cNvCxnSpPr>
            <p:nvPr/>
          </p:nvCxnSpPr>
          <p:spPr>
            <a:xfrm rot="16200000" flipH="1">
              <a:off x="4414044" y="4556928"/>
              <a:ext cx="1177933" cy="9953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6752" name="Object 20"/>
            <p:cNvGraphicFramePr>
              <a:graphicFrameLocks noChangeAspect="1"/>
            </p:cNvGraphicFramePr>
            <p:nvPr/>
          </p:nvGraphicFramePr>
          <p:xfrm>
            <a:off x="2747951" y="2857499"/>
            <a:ext cx="2524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26780" imgH="215526" progId="Equation.3">
                    <p:embed/>
                  </p:oleObj>
                </mc:Choice>
                <mc:Fallback>
                  <p:oleObj name="משוואה" r:id="rId2" imgW="126780" imgH="215526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951" y="2857499"/>
                          <a:ext cx="25241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3" name="Object 14"/>
            <p:cNvGraphicFramePr>
              <a:graphicFrameLocks noChangeAspect="1"/>
            </p:cNvGraphicFramePr>
            <p:nvPr/>
          </p:nvGraphicFramePr>
          <p:xfrm>
            <a:off x="3735388" y="2786063"/>
            <a:ext cx="277812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139579" imgH="215713" progId="Equation.3">
                    <p:embed/>
                  </p:oleObj>
                </mc:Choice>
                <mc:Fallback>
                  <p:oleObj name="משוואה" r:id="rId4" imgW="139579" imgH="21571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388" y="2786063"/>
                          <a:ext cx="277812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4" name="Object 15"/>
            <p:cNvGraphicFramePr>
              <a:graphicFrameLocks noChangeAspect="1"/>
            </p:cNvGraphicFramePr>
            <p:nvPr/>
          </p:nvGraphicFramePr>
          <p:xfrm>
            <a:off x="4714876" y="2773363"/>
            <a:ext cx="2524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126890" imgH="228402" progId="Equation.3">
                    <p:embed/>
                  </p:oleObj>
                </mc:Choice>
                <mc:Fallback>
                  <p:oleObj name="משוואה" r:id="rId6" imgW="126890" imgH="228402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876" y="2773363"/>
                          <a:ext cx="2524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5" name="Object 16"/>
            <p:cNvGraphicFramePr>
              <a:graphicFrameLocks noChangeAspect="1"/>
            </p:cNvGraphicFramePr>
            <p:nvPr/>
          </p:nvGraphicFramePr>
          <p:xfrm>
            <a:off x="4748213" y="4916488"/>
            <a:ext cx="252412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26890" imgH="228402" progId="Equation.3">
                    <p:embed/>
                  </p:oleObj>
                </mc:Choice>
                <mc:Fallback>
                  <p:oleObj name="משוואה" r:id="rId8" imgW="126890" imgH="22840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8213" y="4916488"/>
                          <a:ext cx="252412" cy="454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6" name="Object 17"/>
            <p:cNvGraphicFramePr>
              <a:graphicFrameLocks noChangeAspect="1"/>
            </p:cNvGraphicFramePr>
            <p:nvPr/>
          </p:nvGraphicFramePr>
          <p:xfrm>
            <a:off x="3130550" y="5000625"/>
            <a:ext cx="277813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39579" imgH="215713" progId="Equation.3">
                    <p:embed/>
                  </p:oleObj>
                </mc:Choice>
                <mc:Fallback>
                  <p:oleObj name="משוואה" r:id="rId10" imgW="139579" imgH="215713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550" y="5000625"/>
                          <a:ext cx="277813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0" name="Straight Arrow Connector 29"/>
            <p:cNvCxnSpPr>
              <a:endCxn id="7" idx="7"/>
            </p:cNvCxnSpPr>
            <p:nvPr/>
          </p:nvCxnSpPr>
          <p:spPr>
            <a:xfrm rot="10800000" flipV="1">
              <a:off x="4505327" y="2643183"/>
              <a:ext cx="1066806" cy="9636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6742" name="Object 31"/>
          <p:cNvGraphicFramePr>
            <a:graphicFrameLocks noChangeAspect="1"/>
          </p:cNvGraphicFramePr>
          <p:nvPr/>
        </p:nvGraphicFramePr>
        <p:xfrm>
          <a:off x="846138" y="4473575"/>
          <a:ext cx="4725987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968500" imgH="457200" progId="Equation.3">
                  <p:embed/>
                </p:oleObj>
              </mc:Choice>
              <mc:Fallback>
                <p:oleObj name="משוואה" r:id="rId12" imgW="196850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4473575"/>
                        <a:ext cx="4725987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20"/>
          <p:cNvGraphicFramePr>
            <a:graphicFrameLocks noChangeAspect="1"/>
          </p:cNvGraphicFramePr>
          <p:nvPr/>
        </p:nvGraphicFramePr>
        <p:xfrm>
          <a:off x="3214688" y="2071688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28600" imgH="241300" progId="Equation.3">
                  <p:embed/>
                </p:oleObj>
              </mc:Choice>
              <mc:Fallback>
                <p:oleObj name="משוואה" r:id="rId14" imgW="2286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071688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4" name="Object 21"/>
          <p:cNvGraphicFramePr>
            <a:graphicFrameLocks noChangeAspect="1"/>
          </p:cNvGraphicFramePr>
          <p:nvPr/>
        </p:nvGraphicFramePr>
        <p:xfrm>
          <a:off x="7123113" y="3232150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228600" imgH="241300" progId="Equation.3">
                  <p:embed/>
                </p:oleObj>
              </mc:Choice>
              <mc:Fallback>
                <p:oleObj name="משוואה" r:id="rId16" imgW="2286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3113" y="3232150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5" name="Object 22"/>
          <p:cNvGraphicFramePr>
            <a:graphicFrameLocks noChangeAspect="1"/>
          </p:cNvGraphicFramePr>
          <p:nvPr/>
        </p:nvGraphicFramePr>
        <p:xfrm>
          <a:off x="6786563" y="5000625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228600" imgH="241300" progId="Equation.3">
                  <p:embed/>
                </p:oleObj>
              </mc:Choice>
              <mc:Fallback>
                <p:oleObj name="משוואה" r:id="rId17" imgW="2286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6563" y="5000625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6" name="Object 23"/>
          <p:cNvGraphicFramePr>
            <a:graphicFrameLocks noChangeAspect="1"/>
          </p:cNvGraphicFramePr>
          <p:nvPr/>
        </p:nvGraphicFramePr>
        <p:xfrm>
          <a:off x="4826000" y="5583238"/>
          <a:ext cx="8890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42603" imgH="215713" progId="Equation.3">
                  <p:embed/>
                </p:oleObj>
              </mc:Choice>
              <mc:Fallback>
                <p:oleObj name="משוואה" r:id="rId18" imgW="342603" imgH="215713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83238"/>
                        <a:ext cx="8890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01050" cy="11430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3200" u="sng" dirty="0">
                <a:latin typeface="+mn-lt"/>
              </a:rPr>
              <a:t>q</a:t>
            </a:r>
            <a:r>
              <a:rPr lang="en-US" sz="3200" u="sng" baseline="-25000" dirty="0">
                <a:latin typeface="+mn-lt"/>
              </a:rPr>
              <a:t>i</a:t>
            </a:r>
            <a:r>
              <a:rPr lang="en-US" sz="3200" u="sng" dirty="0">
                <a:latin typeface="+mn-lt"/>
              </a:rPr>
              <a:t> and </a:t>
            </a:r>
            <a:r>
              <a:rPr lang="en-US" sz="3200" u="sng" dirty="0" err="1">
                <a:latin typeface="+mn-lt"/>
              </a:rPr>
              <a:t>q</a:t>
            </a:r>
            <a:r>
              <a:rPr lang="en-US" sz="3200" u="sng" baseline="-25000" dirty="0" err="1">
                <a:latin typeface="+mn-lt"/>
              </a:rPr>
              <a:t>j</a:t>
            </a:r>
            <a:r>
              <a:rPr lang="en-US" sz="3200" u="sng" dirty="0">
                <a:latin typeface="+mn-lt"/>
              </a:rPr>
              <a:t> can be the same state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Replace     with              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FF3990E-9B6D-4721-82E3-115D8EF86C9D}" type="slidenum">
              <a:rPr lang="en-US" sz="1600"/>
              <a:pPr algn="l">
                <a:defRPr/>
              </a:pPr>
              <a:t>108</a:t>
            </a:fld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6929438" y="3643313"/>
            <a:ext cx="1428750" cy="12144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7766" name="Object 20"/>
          <p:cNvGraphicFramePr>
            <a:graphicFrameLocks noChangeAspect="1"/>
          </p:cNvGraphicFramePr>
          <p:nvPr/>
        </p:nvGraphicFramePr>
        <p:xfrm>
          <a:off x="6911975" y="3071813"/>
          <a:ext cx="3540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1975" y="3071813"/>
                        <a:ext cx="3540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7" name="Object 14"/>
          <p:cNvGraphicFramePr>
            <a:graphicFrameLocks noChangeAspect="1"/>
          </p:cNvGraphicFramePr>
          <p:nvPr/>
        </p:nvGraphicFramePr>
        <p:xfrm>
          <a:off x="8042275" y="3059113"/>
          <a:ext cx="3540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7646" imgH="228402" progId="Equation.3">
                  <p:embed/>
                </p:oleObj>
              </mc:Choice>
              <mc:Fallback>
                <p:oleObj name="משוואה" r:id="rId4" imgW="177646" imgH="228402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2275" y="3059113"/>
                        <a:ext cx="3540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8" name="Object 15"/>
          <p:cNvGraphicFramePr>
            <a:graphicFrameLocks noChangeAspect="1"/>
          </p:cNvGraphicFramePr>
          <p:nvPr/>
        </p:nvGraphicFramePr>
        <p:xfrm>
          <a:off x="7439025" y="5629275"/>
          <a:ext cx="377825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90335" imgH="215713" progId="Equation.3">
                  <p:embed/>
                </p:oleObj>
              </mc:Choice>
              <mc:Fallback>
                <p:oleObj name="משוואה" r:id="rId6" imgW="190335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9025" y="5629275"/>
                        <a:ext cx="377825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9" name="Object 17"/>
          <p:cNvGraphicFramePr>
            <a:graphicFrameLocks noChangeAspect="1"/>
          </p:cNvGraphicFramePr>
          <p:nvPr/>
        </p:nvGraphicFramePr>
        <p:xfrm>
          <a:off x="7243763" y="214313"/>
          <a:ext cx="3794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90335" imgH="215713" progId="Equation.3">
                  <p:embed/>
                </p:oleObj>
              </mc:Choice>
              <mc:Fallback>
                <p:oleObj name="משוואה" r:id="rId8" imgW="190335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763" y="214313"/>
                        <a:ext cx="3794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70" name="Object 21"/>
          <p:cNvGraphicFramePr>
            <a:graphicFrameLocks noChangeAspect="1"/>
          </p:cNvGraphicFramePr>
          <p:nvPr/>
        </p:nvGraphicFramePr>
        <p:xfrm>
          <a:off x="7259638" y="1730375"/>
          <a:ext cx="46037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77646" imgH="228402" progId="Equation.3">
                  <p:embed/>
                </p:oleObj>
              </mc:Choice>
              <mc:Fallback>
                <p:oleObj name="משוואה" r:id="rId10" imgW="177646" imgH="22840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9638" y="1730375"/>
                        <a:ext cx="460375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6796088" y="1428750"/>
            <a:ext cx="1428750" cy="12144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117772" name="Object 10"/>
          <p:cNvGraphicFramePr>
            <a:graphicFrameLocks noChangeAspect="1"/>
          </p:cNvGraphicFramePr>
          <p:nvPr/>
        </p:nvGraphicFramePr>
        <p:xfrm>
          <a:off x="7358063" y="4000500"/>
          <a:ext cx="592137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8600" imgH="241300" progId="Equation.3">
                  <p:embed/>
                </p:oleObj>
              </mc:Choice>
              <mc:Fallback>
                <p:oleObj name="משוואה" r:id="rId12" imgW="228600" imgH="2413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4000500"/>
                        <a:ext cx="592137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/>
          <p:cNvCxnSpPr>
            <a:stCxn id="7" idx="7"/>
            <a:endCxn id="22" idx="4"/>
          </p:cNvCxnSpPr>
          <p:nvPr/>
        </p:nvCxnSpPr>
        <p:spPr>
          <a:xfrm rot="16200000" flipV="1">
            <a:off x="7240588" y="2913063"/>
            <a:ext cx="1177925" cy="638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7" idx="1"/>
          </p:cNvCxnSpPr>
          <p:nvPr/>
        </p:nvCxnSpPr>
        <p:spPr>
          <a:xfrm rot="5400000">
            <a:off x="6731000" y="3051176"/>
            <a:ext cx="1177925" cy="3619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22" idx="1"/>
            <a:endCxn id="22" idx="7"/>
          </p:cNvCxnSpPr>
          <p:nvPr/>
        </p:nvCxnSpPr>
        <p:spPr>
          <a:xfrm rot="5400000" flipH="1" flipV="1">
            <a:off x="7510463" y="1101725"/>
            <a:ext cx="1588" cy="1011237"/>
          </a:xfrm>
          <a:prstGeom prst="curvedConnector3">
            <a:avLst>
              <a:gd name="adj1" fmla="val 5711362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/>
          <p:cNvCxnSpPr>
            <a:stCxn id="7" idx="3"/>
            <a:endCxn id="7" idx="5"/>
          </p:cNvCxnSpPr>
          <p:nvPr/>
        </p:nvCxnSpPr>
        <p:spPr>
          <a:xfrm rot="16200000" flipH="1">
            <a:off x="7643813" y="4173538"/>
            <a:ext cx="1587" cy="1011237"/>
          </a:xfrm>
          <a:prstGeom prst="curvedConnector3">
            <a:avLst>
              <a:gd name="adj1" fmla="val 595381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7777" name="Object 6"/>
          <p:cNvGraphicFramePr>
            <a:graphicFrameLocks noChangeAspect="1"/>
          </p:cNvGraphicFramePr>
          <p:nvPr/>
        </p:nvGraphicFramePr>
        <p:xfrm>
          <a:off x="1857375" y="1714500"/>
          <a:ext cx="37941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90335" imgH="215713" progId="Equation.3">
                  <p:embed/>
                </p:oleObj>
              </mc:Choice>
              <mc:Fallback>
                <p:oleObj name="משוואה" r:id="rId14" imgW="190335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75" y="1714500"/>
                        <a:ext cx="37941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63219"/>
              </p:ext>
            </p:extLst>
          </p:nvPr>
        </p:nvGraphicFramePr>
        <p:xfrm>
          <a:off x="3138488" y="1539875"/>
          <a:ext cx="27368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143000" imgH="253800" progId="Equation.3">
                  <p:embed/>
                </p:oleObj>
              </mc:Choice>
              <mc:Fallback>
                <p:oleObj name="Equation" r:id="rId15" imgW="1143000" imgH="253800" progId="Equation.3">
                  <p:embed/>
                  <p:pic>
                    <p:nvPicPr>
                      <p:cNvPr id="11469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8488" y="1539875"/>
                        <a:ext cx="273685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</a:t>
            </a:r>
            <a:r>
              <a:rPr lang="en-US" altLang="en-US" b="1" i="1" dirty="0"/>
              <a:t>Generalized Finite Automaton </a:t>
            </a:r>
            <a:r>
              <a:rPr lang="en-US" altLang="en-US" dirty="0"/>
              <a:t>is a 5-tupple                  </a:t>
            </a:r>
            <a:br>
              <a:rPr lang="en-US" altLang="en-US" dirty="0"/>
            </a:br>
            <a:r>
              <a:rPr lang="en-US" altLang="en-US" dirty="0"/>
              <a:t>                         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is a finite set called the </a:t>
            </a:r>
            <a:r>
              <a:rPr lang="en-US" altLang="en-US" b="1" i="1" dirty="0"/>
              <a:t>states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is a finite set called the </a:t>
            </a:r>
            <a:r>
              <a:rPr lang="en-US" altLang="en-US" b="1" i="1" dirty="0"/>
              <a:t>alphabet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</a:t>
            </a:r>
            <a:r>
              <a:rPr lang="en-US" altLang="en-US" baseline="30000" dirty="0"/>
              <a:t>*</a:t>
            </a:r>
            <a:r>
              <a:rPr lang="en-US" altLang="en-US" dirty="0"/>
              <a:t>                                      is the </a:t>
            </a:r>
            <a:r>
              <a:rPr lang="en-US" altLang="en-US" b="1" i="1" dirty="0"/>
              <a:t>transition function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/>
              <a:t>                  </a:t>
            </a:r>
            <a:r>
              <a:rPr lang="en-US" altLang="en-US" dirty="0"/>
              <a:t>is the </a:t>
            </a:r>
            <a:r>
              <a:rPr lang="en-US" altLang="en-US" b="1" i="1" dirty="0"/>
              <a:t>start state</a:t>
            </a:r>
            <a:r>
              <a:rPr lang="en-US" altLang="en-US" dirty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dirty="0"/>
              <a:t>                   </a:t>
            </a:r>
            <a:r>
              <a:rPr lang="en-US" altLang="en-US" dirty="0"/>
              <a:t>is the </a:t>
            </a:r>
            <a:r>
              <a:rPr lang="en-US" altLang="en-US" b="1" i="1" dirty="0"/>
              <a:t>accept state</a:t>
            </a:r>
            <a:r>
              <a:rPr lang="en-US" altLang="en-US" dirty="0"/>
              <a:t>.</a:t>
            </a: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118787" name="Object 44"/>
          <p:cNvGraphicFramePr>
            <a:graphicFrameLocks noChangeAspect="1"/>
          </p:cNvGraphicFramePr>
          <p:nvPr/>
        </p:nvGraphicFramePr>
        <p:xfrm>
          <a:off x="1081088" y="3906838"/>
          <a:ext cx="47767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247900" imgH="241300" progId="Equation.3">
                  <p:embed/>
                </p:oleObj>
              </mc:Choice>
              <mc:Fallback>
                <p:oleObj name="משוואה" r:id="rId2" imgW="2247900" imgH="2413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3906838"/>
                        <a:ext cx="47767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GNFA – A Formal Definition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82D8775-ED6E-4ADA-977D-EB974756EBF8}" type="slidenum">
              <a:rPr lang="en-US" sz="1600"/>
              <a:pPr algn="l">
                <a:defRPr/>
              </a:pPr>
              <a:t>109</a:t>
            </a:fld>
            <a:endParaRPr lang="en-US" sz="1600" dirty="0"/>
          </a:p>
        </p:txBody>
      </p:sp>
      <p:graphicFrame>
        <p:nvGraphicFramePr>
          <p:cNvPr id="118790" name="Object 40"/>
          <p:cNvGraphicFramePr>
            <a:graphicFrameLocks noChangeAspect="1"/>
          </p:cNvGraphicFramePr>
          <p:nvPr/>
        </p:nvGraphicFramePr>
        <p:xfrm>
          <a:off x="401638" y="2127250"/>
          <a:ext cx="28416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218671" imgH="241195" progId="Equation.3">
                  <p:embed/>
                </p:oleObj>
              </mc:Choice>
              <mc:Fallback>
                <p:oleObj name="משוואה" r:id="rId4" imgW="1218671" imgH="24119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2127250"/>
                        <a:ext cx="284162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52268" imgH="203024" progId="Equation.3">
                  <p:embed/>
                </p:oleObj>
              </mc:Choice>
              <mc:Fallback>
                <p:oleObj name="משוואה" r:id="rId6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39639" imgH="152334" progId="Equation.3">
                  <p:embed/>
                </p:oleObj>
              </mc:Choice>
              <mc:Fallback>
                <p:oleObj name="משוואה" r:id="rId8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3" name="Object 48"/>
          <p:cNvGraphicFramePr>
            <a:graphicFrameLocks noChangeAspect="1"/>
          </p:cNvGraphicFramePr>
          <p:nvPr/>
        </p:nvGraphicFramePr>
        <p:xfrm>
          <a:off x="944563" y="4929188"/>
          <a:ext cx="17557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58800" imgH="228600" progId="Equation.3">
                  <p:embed/>
                </p:oleObj>
              </mc:Choice>
              <mc:Fallback>
                <p:oleObj name="משוואה" r:id="rId10" imgW="558800" imgH="22860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3" y="4929188"/>
                        <a:ext cx="17557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4" name="Object 50"/>
          <p:cNvGraphicFramePr>
            <a:graphicFrameLocks noChangeAspect="1"/>
          </p:cNvGraphicFramePr>
          <p:nvPr/>
        </p:nvGraphicFramePr>
        <p:xfrm>
          <a:off x="903288" y="5500688"/>
          <a:ext cx="190976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660113" imgH="241195" progId="Equation.3">
                  <p:embed/>
                </p:oleObj>
              </mc:Choice>
              <mc:Fallback>
                <p:oleObj name="משוואה" r:id="rId12" imgW="660113" imgH="24119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5500688"/>
                        <a:ext cx="1909762" cy="58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lvl="0" indent="0">
              <a:buNone/>
            </a:pPr>
            <a:r>
              <a:rPr lang="en-US" sz="3000" i="1" dirty="0"/>
              <a:t>1. </a:t>
            </a:r>
            <a:r>
              <a:rPr lang="en-US" sz="2600" i="1" dirty="0"/>
              <a:t>M</a:t>
            </a:r>
            <a:r>
              <a:rPr lang="en-US" sz="2600" i="1" baseline="-25000" dirty="0"/>
              <a:t>3</a:t>
            </a:r>
            <a:r>
              <a:rPr lang="en-US" sz="2600" i="1" dirty="0"/>
              <a:t> accepts words ending with 0 and the </a:t>
            </a:r>
            <a:r>
              <a:rPr lang="en-US" sz="2600" b="1" i="1" dirty="0"/>
              <a:t>empty word </a:t>
            </a:r>
            <a:r>
              <a:rPr lang="el-GR" sz="2600" b="1" i="1" dirty="0"/>
              <a:t>ε</a:t>
            </a:r>
            <a:r>
              <a:rPr lang="en-US" sz="2600" i="1" dirty="0"/>
              <a:t>. </a:t>
            </a: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2. M</a:t>
            </a:r>
            <a:r>
              <a:rPr lang="en-US" sz="2600" baseline="-25000" dirty="0"/>
              <a:t>4</a:t>
            </a:r>
            <a:r>
              <a:rPr lang="en-US" sz="2600" dirty="0"/>
              <a:t> accepts strings </a:t>
            </a:r>
            <a:r>
              <a:rPr lang="en-US" sz="2600" i="1" dirty="0"/>
              <a:t>that start and end with the same</a:t>
            </a:r>
            <a:r>
              <a:rPr lang="en-US" sz="2600" b="1" i="1" dirty="0"/>
              <a:t> </a:t>
            </a:r>
            <a:r>
              <a:rPr lang="en-US" sz="2600" i="1" dirty="0"/>
              <a:t>symbol</a:t>
            </a:r>
            <a:r>
              <a:rPr lang="en-US" sz="2600" dirty="0"/>
              <a:t>.</a:t>
            </a:r>
          </a:p>
          <a:p>
            <a:pPr marL="0" lvl="0" indent="0">
              <a:buNone/>
            </a:pPr>
            <a:r>
              <a:rPr lang="en-US" sz="2600" i="1" dirty="0"/>
              <a:t>3. M</a:t>
            </a:r>
            <a:r>
              <a:rPr lang="en-US" sz="2600" i="1" baseline="-25000" dirty="0"/>
              <a:t>5 </a:t>
            </a:r>
            <a:r>
              <a:rPr lang="en-US" sz="2600" i="1" dirty="0"/>
              <a:t>accepts these 5 words: 0, 1, 00, 01, 10</a:t>
            </a:r>
            <a:endParaRPr lang="en-US" sz="2600" dirty="0"/>
          </a:p>
          <a:p>
            <a:pPr marL="0" lvl="0" indent="0">
              <a:buNone/>
            </a:pPr>
            <a:r>
              <a:rPr lang="en-US" sz="2600" dirty="0"/>
              <a:t>4. M</a:t>
            </a:r>
            <a:r>
              <a:rPr lang="en-US" sz="2600" baseline="-25000" dirty="0"/>
              <a:t>6 </a:t>
            </a:r>
            <a:r>
              <a:rPr lang="en-US" sz="2600" dirty="0"/>
              <a:t>accepts words of the form 0</a:t>
            </a:r>
            <a:r>
              <a:rPr lang="en-US" sz="2600" baseline="30000" dirty="0"/>
              <a:t>m</a:t>
            </a:r>
            <a:r>
              <a:rPr lang="en-US" sz="2600" dirty="0"/>
              <a:t>1</a:t>
            </a:r>
            <a:r>
              <a:rPr lang="en-US" sz="2600" baseline="30000" dirty="0"/>
              <a:t>n</a:t>
            </a:r>
            <a:r>
              <a:rPr lang="en-US" sz="2600" dirty="0"/>
              <a:t>, where m &amp; n are positive integers.</a:t>
            </a:r>
          </a:p>
          <a:p>
            <a:pPr marL="0" lvl="0" indent="0">
              <a:buNone/>
            </a:pPr>
            <a:r>
              <a:rPr lang="en-US" sz="2600" dirty="0"/>
              <a:t>5. M</a:t>
            </a:r>
            <a:r>
              <a:rPr lang="en-US" sz="2600" baseline="-25000" dirty="0"/>
              <a:t>7</a:t>
            </a:r>
            <a:r>
              <a:rPr lang="en-US" sz="2600" dirty="0"/>
              <a:t> accepts all words which contains the 110 substring</a:t>
            </a:r>
          </a:p>
          <a:p>
            <a:pPr marL="742950" indent="-742950"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i="1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53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 b="1" u="sng" dirty="0"/>
              <a:t>Examples (HW1B) – draw FA for the following</a:t>
            </a:r>
            <a:br>
              <a:rPr lang="en-US" altLang="en-US" sz="3200" b="1" u="sng" dirty="0"/>
            </a:br>
            <a:r>
              <a:rPr lang="en-US" altLang="en-US" sz="2000" b="1" u="sng" dirty="0"/>
              <a:t>(For HW2, use FSMD by Evan Wallace)</a:t>
            </a:r>
            <a:endParaRPr lang="en-US" altLang="en-US" sz="2000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CA32D00-DC81-4A20-B9D1-F6014379A2B4}" type="slidenum">
              <a:rPr lang="en-US" sz="1600"/>
              <a:pPr algn="l">
                <a:defRPr/>
              </a:pPr>
              <a:t>11</a:t>
            </a:fld>
            <a:endParaRPr lang="en-US" sz="1600" dirty="0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A GNFA </a:t>
            </a:r>
            <a:r>
              <a:rPr lang="en-US" altLang="en-US" b="1" i="1"/>
              <a:t>accepts </a:t>
            </a:r>
            <a:r>
              <a:rPr lang="en-US" altLang="en-US"/>
              <a:t>a string              if                            </a:t>
            </a:r>
            <a:br>
              <a:rPr lang="en-US" altLang="en-US"/>
            </a:br>
            <a:r>
              <a:rPr lang="en-US" altLang="en-US"/>
              <a:t>and there exists a sequence of states </a:t>
            </a:r>
            <a:br>
              <a:rPr lang="en-US" altLang="en-US"/>
            </a:br>
            <a:r>
              <a:rPr lang="en-US" altLang="en-US"/>
              <a:t>                               , satisfying: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      For each   ,                 ,                   , where</a:t>
            </a:r>
            <a:br>
              <a:rPr lang="en-US" altLang="en-US"/>
            </a:br>
            <a:r>
              <a:rPr lang="en-US" altLang="en-US"/>
              <a:t>                           , or in other words,     is the expression on the arrow from     to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198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GNFA – Defining a Computation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CA0B3B9-B3A5-4E55-9AFD-742C88D9A402}" type="slidenum">
              <a:rPr lang="en-US" sz="1600"/>
              <a:pPr algn="l">
                <a:defRPr/>
              </a:pPr>
              <a:t>110</a:t>
            </a:fld>
            <a:endParaRPr lang="en-US" sz="1600" dirty="0"/>
          </a:p>
        </p:txBody>
      </p:sp>
      <p:graphicFrame>
        <p:nvGraphicFramePr>
          <p:cNvPr id="119813" name="Object 12"/>
          <p:cNvGraphicFramePr>
            <a:graphicFrameLocks noChangeAspect="1"/>
          </p:cNvGraphicFramePr>
          <p:nvPr/>
        </p:nvGraphicFramePr>
        <p:xfrm>
          <a:off x="4500563" y="1593850"/>
          <a:ext cx="116681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31613" imgH="203112" progId="Equation.3">
                  <p:embed/>
                </p:oleObj>
              </mc:Choice>
              <mc:Fallback>
                <p:oleObj name="משוואה" r:id="rId2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1593850"/>
                        <a:ext cx="1166812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4" name="Object 10"/>
          <p:cNvGraphicFramePr>
            <a:graphicFrameLocks noChangeAspect="1"/>
          </p:cNvGraphicFramePr>
          <p:nvPr/>
        </p:nvGraphicFramePr>
        <p:xfrm>
          <a:off x="5981700" y="1597025"/>
          <a:ext cx="25400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939800" imgH="228600" progId="Equation.3">
                  <p:embed/>
                </p:oleObj>
              </mc:Choice>
              <mc:Fallback>
                <p:oleObj name="משוואה" r:id="rId4" imgW="939800" imgH="22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597025"/>
                        <a:ext cx="25400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5" name="Object 11"/>
          <p:cNvGraphicFramePr>
            <a:graphicFrameLocks noChangeAspect="1"/>
          </p:cNvGraphicFramePr>
          <p:nvPr/>
        </p:nvGraphicFramePr>
        <p:xfrm>
          <a:off x="1114425" y="2508250"/>
          <a:ext cx="2814638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040948" imgH="241195" progId="Equation.3">
                  <p:embed/>
                </p:oleObj>
              </mc:Choice>
              <mc:Fallback>
                <p:oleObj name="משוואה" r:id="rId6" imgW="1040948" imgH="24119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2508250"/>
                        <a:ext cx="2814638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12"/>
          <p:cNvGraphicFramePr>
            <a:graphicFrameLocks noChangeAspect="1"/>
          </p:cNvGraphicFramePr>
          <p:nvPr/>
        </p:nvGraphicFramePr>
        <p:xfrm>
          <a:off x="2643188" y="3214688"/>
          <a:ext cx="23971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88707" imgH="164742" progId="Equation.3">
                  <p:embed/>
                </p:oleObj>
              </mc:Choice>
              <mc:Fallback>
                <p:oleObj name="משוואה" r:id="rId8" imgW="88707" imgH="16474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214688"/>
                        <a:ext cx="23971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7" name="Object 13"/>
          <p:cNvGraphicFramePr>
            <a:graphicFrameLocks noChangeAspect="1"/>
          </p:cNvGraphicFramePr>
          <p:nvPr/>
        </p:nvGraphicFramePr>
        <p:xfrm>
          <a:off x="3071813" y="3162300"/>
          <a:ext cx="14414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32937" imgH="177646" progId="Equation.3">
                  <p:embed/>
                </p:oleObj>
              </mc:Choice>
              <mc:Fallback>
                <p:oleObj name="משוואה" r:id="rId10" imgW="532937" imgH="17764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162300"/>
                        <a:ext cx="14414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8" name="Object 14"/>
          <p:cNvGraphicFramePr>
            <a:graphicFrameLocks noChangeAspect="1"/>
          </p:cNvGraphicFramePr>
          <p:nvPr/>
        </p:nvGraphicFramePr>
        <p:xfrm>
          <a:off x="4548188" y="3146425"/>
          <a:ext cx="174942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647700" imgH="228600" progId="Equation.3">
                  <p:embed/>
                </p:oleObj>
              </mc:Choice>
              <mc:Fallback>
                <p:oleObj name="משוואה" r:id="rId12" imgW="6477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8188" y="3146425"/>
                        <a:ext cx="174942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9" name="Object 15"/>
          <p:cNvGraphicFramePr>
            <a:graphicFrameLocks noChangeAspect="1"/>
          </p:cNvGraphicFramePr>
          <p:nvPr/>
        </p:nvGraphicFramePr>
        <p:xfrm>
          <a:off x="1098550" y="3668713"/>
          <a:ext cx="24018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889000" imgH="228600" progId="Equation.3">
                  <p:embed/>
                </p:oleObj>
              </mc:Choice>
              <mc:Fallback>
                <p:oleObj name="משוואה" r:id="rId14" imgW="889000" imgH="228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668713"/>
                        <a:ext cx="24018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6"/>
          <p:cNvGraphicFramePr>
            <a:graphicFrameLocks noChangeAspect="1"/>
          </p:cNvGraphicFramePr>
          <p:nvPr/>
        </p:nvGraphicFramePr>
        <p:xfrm>
          <a:off x="6715125" y="3668713"/>
          <a:ext cx="44608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65028" imgH="228501" progId="Equation.3">
                  <p:embed/>
                </p:oleObj>
              </mc:Choice>
              <mc:Fallback>
                <p:oleObj name="משוואה" r:id="rId16" imgW="165028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25" y="3668713"/>
                        <a:ext cx="446088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1" name="Object 17"/>
          <p:cNvGraphicFramePr>
            <a:graphicFrameLocks noChangeAspect="1"/>
          </p:cNvGraphicFramePr>
          <p:nvPr/>
        </p:nvGraphicFramePr>
        <p:xfrm>
          <a:off x="5929313" y="4168775"/>
          <a:ext cx="4111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152334" imgH="228501" progId="Equation.3">
                  <p:embed/>
                </p:oleObj>
              </mc:Choice>
              <mc:Fallback>
                <p:oleObj name="משוואה" r:id="rId18" imgW="152334" imgH="228501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168775"/>
                        <a:ext cx="4111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2" name="Object 18"/>
          <p:cNvGraphicFramePr>
            <a:graphicFrameLocks noChangeAspect="1"/>
          </p:cNvGraphicFramePr>
          <p:nvPr/>
        </p:nvGraphicFramePr>
        <p:xfrm>
          <a:off x="6738938" y="4168775"/>
          <a:ext cx="650875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241300" imgH="228600" progId="Equation.3">
                  <p:embed/>
                </p:oleObj>
              </mc:Choice>
              <mc:Fallback>
                <p:oleObj name="משוואה" r:id="rId20" imgW="24130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8938" y="4168775"/>
                        <a:ext cx="650875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Procedure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/>
              <a:t>  takes as input a GNFA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i="1"/>
              <a:t> with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/>
              <a:t> states, and produce a regex.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If            then these 2 states must be           and </a:t>
            </a:r>
            <a:br>
              <a:rPr lang="en-US" altLang="en-US"/>
            </a:br>
            <a:r>
              <a:rPr lang="en-US" altLang="en-US"/>
              <a:t>          , and the algorithm returns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       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If              ,  the algorithm converts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/>
              <a:t> to an equivalent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G’  </a:t>
            </a:r>
            <a:r>
              <a:rPr lang="en-US" altLang="en-US"/>
              <a:t>with            states by use of the ripping procedure described before.</a:t>
            </a:r>
          </a:p>
        </p:txBody>
      </p:sp>
      <p:sp>
        <p:nvSpPr>
          <p:cNvPr id="1208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Procedure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1051E15-A041-4F21-9686-3EAFDF3541DB}" type="slidenum">
              <a:rPr lang="en-US" sz="1600"/>
              <a:pPr algn="l">
                <a:defRPr/>
              </a:pPr>
              <a:t>111</a:t>
            </a:fld>
            <a:endParaRPr lang="en-US" sz="1600" dirty="0"/>
          </a:p>
        </p:txBody>
      </p:sp>
      <p:graphicFrame>
        <p:nvGraphicFramePr>
          <p:cNvPr id="120837" name="Object 15"/>
          <p:cNvGraphicFramePr>
            <a:graphicFrameLocks noChangeAspect="1"/>
          </p:cNvGraphicFramePr>
          <p:nvPr/>
        </p:nvGraphicFramePr>
        <p:xfrm>
          <a:off x="952500" y="3706813"/>
          <a:ext cx="23336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863225" imgH="241195" progId="Equation.3">
                  <p:embed/>
                </p:oleObj>
              </mc:Choice>
              <mc:Fallback>
                <p:oleObj name="משוואה" r:id="rId2" imgW="863225" imgH="24119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" y="3706813"/>
                        <a:ext cx="23336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14"/>
          <p:cNvGraphicFramePr>
            <a:graphicFrameLocks noChangeAspect="1"/>
          </p:cNvGraphicFramePr>
          <p:nvPr/>
        </p:nvGraphicFramePr>
        <p:xfrm>
          <a:off x="857250" y="2714625"/>
          <a:ext cx="958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55138" imgH="177569" progId="Equation.3">
                  <p:embed/>
                </p:oleObj>
              </mc:Choice>
              <mc:Fallback>
                <p:oleObj name="משוואה" r:id="rId4" imgW="355138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714625"/>
                        <a:ext cx="9588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15"/>
          <p:cNvGraphicFramePr>
            <a:graphicFrameLocks noChangeAspect="1"/>
          </p:cNvGraphicFramePr>
          <p:nvPr/>
        </p:nvGraphicFramePr>
        <p:xfrm>
          <a:off x="6497638" y="2643188"/>
          <a:ext cx="788987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91973" imgH="228501" progId="Equation.3">
                  <p:embed/>
                </p:oleObj>
              </mc:Choice>
              <mc:Fallback>
                <p:oleObj name="משוואה" r:id="rId6" imgW="291973" imgH="228501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638" y="2643188"/>
                        <a:ext cx="788987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16"/>
          <p:cNvGraphicFramePr>
            <a:graphicFrameLocks noChangeAspect="1"/>
          </p:cNvGraphicFramePr>
          <p:nvPr/>
        </p:nvGraphicFramePr>
        <p:xfrm>
          <a:off x="1004888" y="3071813"/>
          <a:ext cx="9953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68300" imgH="241300" progId="Equation.3">
                  <p:embed/>
                </p:oleObj>
              </mc:Choice>
              <mc:Fallback>
                <p:oleObj name="משוואה" r:id="rId8" imgW="368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071813"/>
                        <a:ext cx="9953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17"/>
          <p:cNvGraphicFramePr>
            <a:graphicFrameLocks noChangeAspect="1"/>
          </p:cNvGraphicFramePr>
          <p:nvPr/>
        </p:nvGraphicFramePr>
        <p:xfrm>
          <a:off x="1073150" y="4376738"/>
          <a:ext cx="9588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355138" imgH="177569" progId="Equation.3">
                  <p:embed/>
                </p:oleObj>
              </mc:Choice>
              <mc:Fallback>
                <p:oleObj name="משוואה" r:id="rId10" imgW="355138" imgH="177569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150" y="4376738"/>
                        <a:ext cx="9588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8"/>
          <p:cNvGraphicFramePr>
            <a:graphicFrameLocks noChangeAspect="1"/>
          </p:cNvGraphicFramePr>
          <p:nvPr/>
        </p:nvGraphicFramePr>
        <p:xfrm>
          <a:off x="4359275" y="4857750"/>
          <a:ext cx="85566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317087" imgH="177569" progId="Equation.3">
                  <p:embed/>
                </p:oleObj>
              </mc:Choice>
              <mc:Fallback>
                <p:oleObj name="משוואה" r:id="rId12" imgW="317087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9275" y="4857750"/>
                        <a:ext cx="85566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ts val="3000"/>
              </a:lnSpc>
              <a:buFont typeface="Arial" panose="020B0604020202020204" pitchFamily="34" charset="0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r>
              <a:rPr lang="en-US" altLang="en-US" dirty="0"/>
              <a:t>                     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If</a:t>
            </a:r>
            <a:r>
              <a:rPr lang="en-US" altLang="en-US" b="1" dirty="0"/>
              <a:t> </a:t>
            </a:r>
            <a:r>
              <a:rPr lang="en-US" altLang="en-US" dirty="0"/>
              <a:t>             return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            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             ;</a:t>
            </a:r>
          </a:p>
          <a:p>
            <a:pPr marL="514350" indent="-514350" eaLnBrk="1" hangingPunct="1">
              <a:lnSpc>
                <a:spcPts val="3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For any                          and any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</a:t>
            </a:r>
            <a:br>
              <a:rPr lang="en-US" altLang="en-US" dirty="0"/>
            </a:br>
            <a:r>
              <a:rPr lang="en-US" altLang="en-US" dirty="0"/>
              <a:t>for </a:t>
            </a:r>
            <a:br>
              <a:rPr lang="en-US" altLang="en-US" dirty="0"/>
            </a:br>
            <a:r>
              <a:rPr lang="en-US" altLang="en-US" dirty="0"/>
              <a:t>return                                                 ;</a:t>
            </a:r>
          </a:p>
        </p:txBody>
      </p:sp>
      <p:sp>
        <p:nvSpPr>
          <p:cNvPr id="1218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Procedure </a:t>
            </a:r>
            <a:r>
              <a:rPr lang="en-US" alt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BCF8A1F-5E10-4998-A496-85F073EFE721}" type="slidenum">
              <a:rPr lang="en-US" sz="1600"/>
              <a:pPr algn="l">
                <a:defRPr/>
              </a:pPr>
              <a:t>112</a:t>
            </a:fld>
            <a:endParaRPr lang="en-US" sz="1600" dirty="0"/>
          </a:p>
        </p:txBody>
      </p:sp>
      <p:graphicFrame>
        <p:nvGraphicFramePr>
          <p:cNvPr id="121861" name="Object 14"/>
          <p:cNvGraphicFramePr>
            <a:graphicFrameLocks noChangeAspect="1"/>
          </p:cNvGraphicFramePr>
          <p:nvPr/>
        </p:nvGraphicFramePr>
        <p:xfrm>
          <a:off x="1279525" y="2468563"/>
          <a:ext cx="11985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44114" imgH="215713" progId="Equation.3">
                  <p:embed/>
                </p:oleObj>
              </mc:Choice>
              <mc:Fallback>
                <p:oleObj name="משוואה" r:id="rId2" imgW="444114" imgH="215713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468563"/>
                        <a:ext cx="11985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2" name="Object 16"/>
          <p:cNvGraphicFramePr>
            <a:graphicFrameLocks noChangeAspect="1"/>
          </p:cNvGraphicFramePr>
          <p:nvPr/>
        </p:nvGraphicFramePr>
        <p:xfrm>
          <a:off x="1014413" y="2928938"/>
          <a:ext cx="4772025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65300" imgH="241300" progId="Equation.3">
                  <p:embed/>
                </p:oleObj>
              </mc:Choice>
              <mc:Fallback>
                <p:oleObj name="משוואה" r:id="rId4" imgW="1765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2928938"/>
                        <a:ext cx="4772025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3" name="Object 16"/>
          <p:cNvGraphicFramePr>
            <a:graphicFrameLocks noChangeAspect="1"/>
          </p:cNvGraphicFramePr>
          <p:nvPr/>
        </p:nvGraphicFramePr>
        <p:xfrm>
          <a:off x="1885950" y="1558925"/>
          <a:ext cx="685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53780" imgH="215713" progId="Equation.3">
                  <p:embed/>
                </p:oleObj>
              </mc:Choice>
              <mc:Fallback>
                <p:oleObj name="משוואה" r:id="rId6" imgW="253780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1558925"/>
                        <a:ext cx="6858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4" name="Object 16"/>
          <p:cNvGraphicFramePr>
            <a:graphicFrameLocks noChangeAspect="1"/>
          </p:cNvGraphicFramePr>
          <p:nvPr/>
        </p:nvGraphicFramePr>
        <p:xfrm>
          <a:off x="1000125" y="2000250"/>
          <a:ext cx="16113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596900" imgH="228600" progId="Equation.3">
                  <p:embed/>
                </p:oleObj>
              </mc:Choice>
              <mc:Fallback>
                <p:oleObj name="משוואה" r:id="rId8" imgW="5969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00250"/>
                        <a:ext cx="161131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14"/>
          <p:cNvGraphicFramePr>
            <a:graphicFrameLocks noChangeAspect="1"/>
          </p:cNvGraphicFramePr>
          <p:nvPr/>
        </p:nvGraphicFramePr>
        <p:xfrm>
          <a:off x="3643313" y="2490788"/>
          <a:ext cx="23304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863225" imgH="241195" progId="Equation.3">
                  <p:embed/>
                </p:oleObj>
              </mc:Choice>
              <mc:Fallback>
                <p:oleObj name="משוואה" r:id="rId10" imgW="863225" imgH="24119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2490788"/>
                        <a:ext cx="233045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6"/>
          <p:cNvGraphicFramePr>
            <a:graphicFrameLocks noChangeAspect="1"/>
          </p:cNvGraphicFramePr>
          <p:nvPr/>
        </p:nvGraphicFramePr>
        <p:xfrm>
          <a:off x="1000125" y="3419475"/>
          <a:ext cx="24034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888614" imgH="241195" progId="Equation.3">
                  <p:embed/>
                </p:oleObj>
              </mc:Choice>
              <mc:Fallback>
                <p:oleObj name="משוואה" r:id="rId12" imgW="888614" imgH="24119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419475"/>
                        <a:ext cx="240347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6"/>
          <p:cNvGraphicFramePr>
            <a:graphicFrameLocks noChangeAspect="1"/>
          </p:cNvGraphicFramePr>
          <p:nvPr/>
        </p:nvGraphicFramePr>
        <p:xfrm>
          <a:off x="2252663" y="3857625"/>
          <a:ext cx="236855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76300" imgH="241300" progId="Equation.3">
                  <p:embed/>
                </p:oleObj>
              </mc:Choice>
              <mc:Fallback>
                <p:oleObj name="Equation" r:id="rId14" imgW="8763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663" y="3857625"/>
                        <a:ext cx="236855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3"/>
          <p:cNvGraphicFramePr>
            <a:graphicFrameLocks noChangeAspect="1"/>
          </p:cNvGraphicFramePr>
          <p:nvPr/>
        </p:nvGraphicFramePr>
        <p:xfrm>
          <a:off x="6000750" y="3881438"/>
          <a:ext cx="21288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787400" imgH="228600" progId="Equation.3">
                  <p:embed/>
                </p:oleObj>
              </mc:Choice>
              <mc:Fallback>
                <p:oleObj name="משוואה" r:id="rId16" imgW="7874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3881438"/>
                        <a:ext cx="21288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9" name="Object 14"/>
          <p:cNvGraphicFramePr>
            <a:graphicFrameLocks noChangeAspect="1"/>
          </p:cNvGraphicFramePr>
          <p:nvPr/>
        </p:nvGraphicFramePr>
        <p:xfrm>
          <a:off x="950913" y="4384675"/>
          <a:ext cx="50387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1866090" imgH="266584" progId="Equation.3">
                  <p:embed/>
                </p:oleObj>
              </mc:Choice>
              <mc:Fallback>
                <p:oleObj name="משוואה" r:id="rId18" imgW="1866090" imgH="266584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0913" y="4384675"/>
                        <a:ext cx="50387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0" name="Object 18"/>
          <p:cNvGraphicFramePr>
            <a:graphicFrameLocks noChangeAspect="1"/>
          </p:cNvGraphicFramePr>
          <p:nvPr/>
        </p:nvGraphicFramePr>
        <p:xfrm>
          <a:off x="1714500" y="5137150"/>
          <a:ext cx="157638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876300" imgH="241300" progId="Equation.3">
                  <p:embed/>
                </p:oleObj>
              </mc:Choice>
              <mc:Fallback>
                <p:oleObj name="משוואה" r:id="rId20" imgW="876300" imgH="2413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137150"/>
                        <a:ext cx="1576388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1" name="Object 19"/>
          <p:cNvGraphicFramePr>
            <a:graphicFrameLocks noChangeAspect="1"/>
          </p:cNvGraphicFramePr>
          <p:nvPr/>
        </p:nvGraphicFramePr>
        <p:xfrm>
          <a:off x="4989513" y="5143500"/>
          <a:ext cx="16002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888614" imgH="241195" progId="Equation.3">
                  <p:embed/>
                </p:oleObj>
              </mc:Choice>
              <mc:Fallback>
                <p:oleObj name="Equation" r:id="rId22" imgW="888614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13" y="5143500"/>
                        <a:ext cx="16002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2" name="Object 20"/>
          <p:cNvGraphicFramePr>
            <a:graphicFrameLocks noChangeAspect="1"/>
          </p:cNvGraphicFramePr>
          <p:nvPr/>
        </p:nvGraphicFramePr>
        <p:xfrm>
          <a:off x="3262313" y="5143500"/>
          <a:ext cx="1758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4" imgW="977900" imgH="241300" progId="Equation.3">
                  <p:embed/>
                </p:oleObj>
              </mc:Choice>
              <mc:Fallback>
                <p:oleObj name="משוואה" r:id="rId24" imgW="977900" imgH="241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313" y="5143500"/>
                        <a:ext cx="175895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21"/>
          <p:cNvGraphicFramePr>
            <a:graphicFrameLocks noChangeAspect="1"/>
          </p:cNvGraphicFramePr>
          <p:nvPr/>
        </p:nvGraphicFramePr>
        <p:xfrm>
          <a:off x="6677025" y="5072063"/>
          <a:ext cx="15081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6" imgW="838200" imgH="241300" progId="Equation.3">
                  <p:embed/>
                </p:oleObj>
              </mc:Choice>
              <mc:Fallback>
                <p:oleObj name="משוואה" r:id="rId26" imgW="838200" imgH="2413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7025" y="5072063"/>
                        <a:ext cx="15081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4" name="Object 22"/>
          <p:cNvGraphicFramePr>
            <a:graphicFrameLocks noChangeAspect="1"/>
          </p:cNvGraphicFramePr>
          <p:nvPr/>
        </p:nvGraphicFramePr>
        <p:xfrm>
          <a:off x="2281238" y="5491163"/>
          <a:ext cx="429101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8" imgW="1587500" imgH="241300" progId="Equation.3">
                  <p:embed/>
                </p:oleObj>
              </mc:Choice>
              <mc:Fallback>
                <p:oleObj name="משוואה" r:id="rId28" imgW="1587500" imgH="2413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238" y="5491163"/>
                        <a:ext cx="429101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Are all languages regular? nope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Because there are words that RL can not describe., ex palindrome: racecar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Another Simple example is the language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Contrast with </a:t>
            </a:r>
          </a:p>
        </p:txBody>
      </p:sp>
      <p:sp>
        <p:nvSpPr>
          <p:cNvPr id="1228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/>
              <a:t>Pumping Lemma - Motivation</a:t>
            </a: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C135E98-D1A8-4E54-9D52-875D556361B2}" type="slidenum">
              <a:rPr lang="en-US" sz="1600"/>
              <a:pPr algn="l">
                <a:defRPr/>
              </a:pPr>
              <a:t>113</a:t>
            </a:fld>
            <a:endParaRPr lang="en-US" sz="1600" dirty="0"/>
          </a:p>
        </p:txBody>
      </p:sp>
      <p:graphicFrame>
        <p:nvGraphicFramePr>
          <p:cNvPr id="1228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33293"/>
              </p:ext>
            </p:extLst>
          </p:nvPr>
        </p:nvGraphicFramePr>
        <p:xfrm>
          <a:off x="2339975" y="4149725"/>
          <a:ext cx="3251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080" imgH="228600" progId="Equation.3">
                  <p:embed/>
                </p:oleObj>
              </mc:Choice>
              <mc:Fallback>
                <p:oleObj name="Equation" r:id="rId2" imgW="105408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149725"/>
                        <a:ext cx="3251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587549"/>
              </p:ext>
            </p:extLst>
          </p:nvPr>
        </p:nvGraphicFramePr>
        <p:xfrm>
          <a:off x="3679825" y="5132388"/>
          <a:ext cx="178276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228600" progId="Equation.3">
                  <p:embed/>
                </p:oleObj>
              </mc:Choice>
              <mc:Fallback>
                <p:oleObj name="Equation" r:id="rId4" imgW="6476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79825" y="5132388"/>
                        <a:ext cx="1782763" cy="628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If we try to find a DFA that recognizes the language                           ,         , it seems that we need an infinite number of states, to “remember” how many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-s we’ve seen so far.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b="1" dirty="0"/>
              <a:t>Note: </a:t>
            </a:r>
            <a:r>
              <a:rPr lang="en-US" altLang="en-US" dirty="0"/>
              <a:t>This is </a:t>
            </a:r>
            <a:r>
              <a:rPr lang="en-US" altLang="en-US" b="1" dirty="0"/>
              <a:t>not a proof!</a:t>
            </a:r>
            <a:endParaRPr lang="en-US" altLang="en-US" dirty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Perhaps a DFA recognizing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i="1" dirty="0"/>
              <a:t> </a:t>
            </a:r>
            <a:r>
              <a:rPr lang="en-US" altLang="en-US" dirty="0"/>
              <a:t>exists, but we are not clever enough to find it?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39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Introduction and Motivation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FECA65B-5B6A-418F-B2D8-83FD7095C75C}" type="slidenum">
              <a:rPr lang="en-US" sz="1600"/>
              <a:pPr algn="l">
                <a:defRPr/>
              </a:pPr>
              <a:t>114</a:t>
            </a:fld>
            <a:endParaRPr lang="en-US" sz="1600" dirty="0"/>
          </a:p>
        </p:txBody>
      </p:sp>
      <p:graphicFrame>
        <p:nvGraphicFramePr>
          <p:cNvPr id="123909" name="Object 4"/>
          <p:cNvGraphicFramePr>
            <a:graphicFrameLocks noChangeAspect="1"/>
          </p:cNvGraphicFramePr>
          <p:nvPr/>
        </p:nvGraphicFramePr>
        <p:xfrm>
          <a:off x="2643188" y="2214563"/>
          <a:ext cx="3251200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054100" imgH="228600" progId="Equation.3">
                  <p:embed/>
                </p:oleObj>
              </mc:Choice>
              <mc:Fallback>
                <p:oleObj name="משוואה" r:id="rId2" imgW="105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2214563"/>
                        <a:ext cx="3251200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/>
              <a:t>The </a:t>
            </a:r>
            <a:r>
              <a:rPr lang="en-US" altLang="en-US" b="1"/>
              <a:t>Pumping Lemma </a:t>
            </a:r>
            <a:r>
              <a:rPr lang="en-US" altLang="en-US"/>
              <a:t>is the formal tool we use to prove that the language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/>
              <a:t> (as well as many other languages) is not regular. </a:t>
            </a:r>
          </a:p>
        </p:txBody>
      </p:sp>
      <p:sp>
        <p:nvSpPr>
          <p:cNvPr id="1249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Introduction and Motivation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3C70494-9CBE-489A-B90F-379C790A5C9B}" type="slidenum">
              <a:rPr lang="en-US" sz="1600"/>
              <a:pPr algn="l">
                <a:defRPr/>
              </a:pPr>
              <a:t>115</a:t>
            </a:fld>
            <a:endParaRPr lang="en-US" sz="1600" dirty="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Consider the following NFA, denoted by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It accepts all words of the form                     .</a:t>
            </a:r>
          </a:p>
        </p:txBody>
      </p:sp>
      <p:sp>
        <p:nvSpPr>
          <p:cNvPr id="1259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What is Pumping?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C7466E7-CC33-4C8C-B557-6AF9C06830BB}" type="slidenum">
              <a:rPr lang="en-US" sz="1600"/>
              <a:pPr algn="l">
                <a:defRPr/>
              </a:pPr>
              <a:t>116</a:t>
            </a:fld>
            <a:endParaRPr lang="en-US" sz="1600" dirty="0"/>
          </a:p>
        </p:txBody>
      </p:sp>
      <p:grpSp>
        <p:nvGrpSpPr>
          <p:cNvPr id="125957" name="Group 53"/>
          <p:cNvGrpSpPr>
            <a:grpSpLocks/>
          </p:cNvGrpSpPr>
          <p:nvPr/>
        </p:nvGrpSpPr>
        <p:grpSpPr bwMode="auto">
          <a:xfrm>
            <a:off x="655639" y="2204864"/>
            <a:ext cx="6786561" cy="1230313"/>
            <a:chOff x="642910" y="2484437"/>
            <a:chExt cx="6786610" cy="1230315"/>
          </a:xfrm>
        </p:grpSpPr>
        <p:sp>
          <p:nvSpPr>
            <p:cNvPr id="30" name="Oval 29"/>
            <p:cNvSpPr/>
            <p:nvPr/>
          </p:nvSpPr>
          <p:spPr>
            <a:xfrm>
              <a:off x="4643438" y="3071813"/>
              <a:ext cx="714380" cy="64293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pSp>
          <p:nvGrpSpPr>
            <p:cNvPr id="125961" name="Group 52"/>
            <p:cNvGrpSpPr>
              <a:grpSpLocks/>
            </p:cNvGrpSpPr>
            <p:nvPr/>
          </p:nvGrpSpPr>
          <p:grpSpPr bwMode="auto">
            <a:xfrm>
              <a:off x="642910" y="2484437"/>
              <a:ext cx="6786610" cy="1230315"/>
              <a:chOff x="642910" y="2514598"/>
              <a:chExt cx="6786610" cy="1230315"/>
            </a:xfrm>
          </p:grpSpPr>
          <p:graphicFrame>
            <p:nvGraphicFramePr>
              <p:cNvPr id="125962" name="Object 3"/>
              <p:cNvGraphicFramePr>
                <a:graphicFrameLocks noChangeAspect="1"/>
              </p:cNvGraphicFramePr>
              <p:nvPr/>
            </p:nvGraphicFramePr>
            <p:xfrm>
              <a:off x="1857356" y="3013075"/>
              <a:ext cx="363538" cy="344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203112" imgH="190417" progId="Equation.3">
                      <p:embed/>
                    </p:oleObj>
                  </mc:Choice>
                  <mc:Fallback>
                    <p:oleObj name="משוואה" r:id="rId2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57356" y="3013075"/>
                            <a:ext cx="363538" cy="3444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5963" name="Group 32"/>
              <p:cNvGrpSpPr>
                <a:grpSpLocks/>
              </p:cNvGrpSpPr>
              <p:nvPr/>
            </p:nvGrpSpPr>
            <p:grpSpPr bwMode="auto">
              <a:xfrm>
                <a:off x="857224" y="3101971"/>
                <a:ext cx="714380" cy="642942"/>
                <a:chOff x="857224" y="2000240"/>
                <a:chExt cx="714380" cy="642942"/>
              </a:xfrm>
            </p:grpSpPr>
            <p:sp>
              <p:nvSpPr>
                <p:cNvPr id="28" name="Oval 14"/>
                <p:cNvSpPr/>
                <p:nvPr/>
              </p:nvSpPr>
              <p:spPr>
                <a:xfrm>
                  <a:off x="857223" y="2000243"/>
                  <a:ext cx="714380" cy="6429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25982" name="Object 28"/>
                <p:cNvGraphicFramePr>
                  <a:graphicFrameLocks noChangeAspect="1"/>
                </p:cNvGraphicFramePr>
                <p:nvPr/>
              </p:nvGraphicFramePr>
              <p:xfrm>
                <a:off x="984250" y="2071682"/>
                <a:ext cx="471488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77646" imgH="228402" progId="Equation.3">
                        <p:embed/>
                      </p:oleObj>
                    </mc:Choice>
                    <mc:Fallback>
                      <p:oleObj name="משוואה" r:id="rId4" imgW="177646" imgH="228402" progId="Equation.3">
                        <p:embed/>
                        <p:pic>
                          <p:nvPicPr>
                            <p:cNvPr id="0" name="Object 2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84250" y="2071682"/>
                              <a:ext cx="471488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25964" name="Group 35"/>
              <p:cNvGrpSpPr>
                <a:grpSpLocks/>
              </p:cNvGrpSpPr>
              <p:nvPr/>
            </p:nvGrpSpPr>
            <p:grpSpPr bwMode="auto">
              <a:xfrm>
                <a:off x="2571736" y="3101971"/>
                <a:ext cx="714380" cy="642942"/>
                <a:chOff x="-642974" y="2000240"/>
                <a:chExt cx="714380" cy="642942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-642975" y="2000243"/>
                  <a:ext cx="714380" cy="64293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125980" name="Object 26"/>
                <p:cNvGraphicFramePr>
                  <a:graphicFrameLocks noChangeAspect="1"/>
                </p:cNvGraphicFramePr>
                <p:nvPr/>
              </p:nvGraphicFramePr>
              <p:xfrm>
                <a:off x="-500098" y="2070094"/>
                <a:ext cx="439737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6" imgW="165028" imgH="228501" progId="Equation.3">
                        <p:embed/>
                      </p:oleObj>
                    </mc:Choice>
                    <mc:Fallback>
                      <p:oleObj name="משוואה" r:id="rId6" imgW="165028" imgH="228501" progId="Equation.3">
                        <p:embed/>
                        <p:pic>
                          <p:nvPicPr>
                            <p:cNvPr id="0" name="Object 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-500098" y="2070094"/>
                              <a:ext cx="439737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25965" name="Object 20"/>
              <p:cNvGraphicFramePr>
                <a:graphicFrameLocks noChangeAspect="1"/>
              </p:cNvGraphicFramePr>
              <p:nvPr/>
            </p:nvGraphicFramePr>
            <p:xfrm>
              <a:off x="4786314" y="3214689"/>
              <a:ext cx="439738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5028" imgH="228501" progId="Equation.3">
                      <p:embed/>
                    </p:oleObj>
                  </mc:Choice>
                  <mc:Fallback>
                    <p:oleObj name="משוואה" r:id="rId8" imgW="165028" imgH="228501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6314" y="3214689"/>
                            <a:ext cx="439738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66" name="Object 3"/>
              <p:cNvGraphicFramePr>
                <a:graphicFrameLocks noChangeAspect="1"/>
              </p:cNvGraphicFramePr>
              <p:nvPr/>
            </p:nvGraphicFramePr>
            <p:xfrm>
              <a:off x="3867146" y="3071810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0" imgW="114102" imgH="177492" progId="Equation.3">
                      <p:embed/>
                    </p:oleObj>
                  </mc:Choice>
                  <mc:Fallback>
                    <p:oleObj name="משוואה" r:id="rId10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7146" y="3071810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/>
              <p:nvPr/>
            </p:nvCxnSpPr>
            <p:spPr>
              <a:xfrm rot="16200000" flipH="1">
                <a:off x="633385" y="2867023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968" name="Group 32"/>
              <p:cNvGrpSpPr>
                <a:grpSpLocks/>
              </p:cNvGrpSpPr>
              <p:nvPr/>
            </p:nvGrpSpPr>
            <p:grpSpPr bwMode="auto">
              <a:xfrm>
                <a:off x="6715140" y="3071810"/>
                <a:ext cx="714380" cy="642942"/>
                <a:chOff x="6643702" y="3136894"/>
                <a:chExt cx="714380" cy="642942"/>
              </a:xfrm>
            </p:grpSpPr>
            <p:grpSp>
              <p:nvGrpSpPr>
                <p:cNvPr id="125975" name="Group 30"/>
                <p:cNvGrpSpPr>
                  <a:grpSpLocks/>
                </p:cNvGrpSpPr>
                <p:nvPr/>
              </p:nvGrpSpPr>
              <p:grpSpPr bwMode="auto">
                <a:xfrm>
                  <a:off x="6643702" y="3136894"/>
                  <a:ext cx="714380" cy="642942"/>
                  <a:chOff x="5929322" y="3136894"/>
                  <a:chExt cx="714380" cy="642942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6000761" y="3214683"/>
                    <a:ext cx="571504" cy="50006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sp>
                <p:nvSpPr>
                  <p:cNvPr id="20" name="Oval 19"/>
                  <p:cNvSpPr/>
                  <p:nvPr/>
                </p:nvSpPr>
                <p:spPr>
                  <a:xfrm>
                    <a:off x="5929322" y="3136896"/>
                    <a:ext cx="714380" cy="642938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</p:grpSp>
            <p:graphicFrame>
              <p:nvGraphicFramePr>
                <p:cNvPr id="125976" name="Object 10"/>
                <p:cNvGraphicFramePr>
                  <a:graphicFrameLocks noChangeAspect="1"/>
                </p:cNvGraphicFramePr>
                <p:nvPr/>
              </p:nvGraphicFramePr>
              <p:xfrm>
                <a:off x="6829425" y="3214688"/>
                <a:ext cx="474662" cy="42862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2" imgW="177646" imgH="228402" progId="Equation.3">
                        <p:embed/>
                      </p:oleObj>
                    </mc:Choice>
                    <mc:Fallback>
                      <p:oleObj name="משוואה" r:id="rId12" imgW="177646" imgH="228402" progId="Equation.3">
                        <p:embed/>
                        <p:pic>
                          <p:nvPicPr>
                            <p:cNvPr id="0" name="Object 1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829425" y="3214688"/>
                              <a:ext cx="474662" cy="42862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5" name="Straight Arrow Connector 34"/>
              <p:cNvCxnSpPr>
                <a:stCxn id="26" idx="6"/>
                <a:endCxn id="30" idx="2"/>
              </p:cNvCxnSpPr>
              <p:nvPr/>
            </p:nvCxnSpPr>
            <p:spPr>
              <a:xfrm flipV="1">
                <a:off x="3286115" y="3392487"/>
                <a:ext cx="1357323" cy="3016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30" idx="6"/>
                <a:endCxn id="20" idx="2"/>
              </p:cNvCxnSpPr>
              <p:nvPr/>
            </p:nvCxnSpPr>
            <p:spPr>
              <a:xfrm>
                <a:off x="5357818" y="3392487"/>
                <a:ext cx="1357322" cy="317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5971" name="Object 11"/>
              <p:cNvGraphicFramePr>
                <a:graphicFrameLocks noChangeAspect="1"/>
              </p:cNvGraphicFramePr>
              <p:nvPr/>
            </p:nvGraphicFramePr>
            <p:xfrm>
              <a:off x="5949950" y="3048000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101468" imgH="164885" progId="Equation.3">
                      <p:embed/>
                    </p:oleObj>
                  </mc:Choice>
                  <mc:Fallback>
                    <p:oleObj name="משוואה" r:id="rId14" imgW="101468" imgH="164885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49950" y="3048000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>
                <a:stCxn id="28" idx="6"/>
                <a:endCxn id="26" idx="2"/>
              </p:cNvCxnSpPr>
              <p:nvPr/>
            </p:nvCxnSpPr>
            <p:spPr>
              <a:xfrm>
                <a:off x="1571603" y="3422649"/>
                <a:ext cx="100013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urved Connector 47"/>
              <p:cNvCxnSpPr/>
              <p:nvPr/>
            </p:nvCxnSpPr>
            <p:spPr>
              <a:xfrm rot="16200000" flipH="1" flipV="1">
                <a:off x="4929865" y="1007428"/>
                <a:ext cx="30162" cy="4143405"/>
              </a:xfrm>
              <a:prstGeom prst="curvedConnector3">
                <a:avLst>
                  <a:gd name="adj1" fmla="val -87306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25974" name="Object 3"/>
              <p:cNvGraphicFramePr>
                <a:graphicFrameLocks noChangeAspect="1"/>
              </p:cNvGraphicFramePr>
              <p:nvPr/>
            </p:nvGraphicFramePr>
            <p:xfrm>
              <a:off x="4859338" y="2514598"/>
              <a:ext cx="252412" cy="2841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6" imgW="114102" imgH="126780" progId="Equation.3">
                      <p:embed/>
                    </p:oleObj>
                  </mc:Choice>
                  <mc:Fallback>
                    <p:oleObj name="משוואה" r:id="rId16" imgW="114102" imgH="12678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9338" y="2514598"/>
                            <a:ext cx="252412" cy="2841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5958" name="Object 54"/>
          <p:cNvGraphicFramePr>
            <a:graphicFrameLocks noChangeAspect="1"/>
          </p:cNvGraphicFramePr>
          <p:nvPr/>
        </p:nvGraphicFramePr>
        <p:xfrm>
          <a:off x="5965825" y="3714750"/>
          <a:ext cx="14763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545626" imgH="203024" progId="Equation.3">
                  <p:embed/>
                </p:oleObj>
              </mc:Choice>
              <mc:Fallback>
                <p:oleObj name="משוואה" r:id="rId18" imgW="545626" imgH="203024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5825" y="3714750"/>
                        <a:ext cx="14763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Oval 31"/>
          <p:cNvSpPr/>
          <p:nvPr/>
        </p:nvSpPr>
        <p:spPr>
          <a:xfrm>
            <a:off x="2643188" y="2928938"/>
            <a:ext cx="571500" cy="42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Consider now the word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b="1" dirty="0"/>
              <a:t>Pumping </a:t>
            </a:r>
            <a:r>
              <a:rPr lang="en-US" altLang="en-US" dirty="0"/>
              <a:t>means that the word        can be divided into two parts: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/>
              <a:t> and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en-US" dirty="0"/>
              <a:t>, such that for any        , the word 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We say that the word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can be </a:t>
            </a:r>
            <a:r>
              <a:rPr lang="en-US" altLang="en-US" b="1" dirty="0"/>
              <a:t>pumped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For         this is called </a:t>
            </a:r>
            <a:r>
              <a:rPr lang="en-US" altLang="en-US" b="1" i="1" dirty="0"/>
              <a:t>down pumping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For          this is called </a:t>
            </a:r>
            <a:r>
              <a:rPr lang="en-US" altLang="en-US" b="1" i="1" dirty="0"/>
              <a:t>up pumping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697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728662"/>
          </a:xfrm>
        </p:spPr>
        <p:txBody>
          <a:bodyPr/>
          <a:lstStyle/>
          <a:p>
            <a:pPr algn="l" eaLnBrk="1" hangingPunct="1"/>
            <a:r>
              <a:rPr lang="en-US" altLang="en-US" b="1" u="sng" dirty="0"/>
              <a:t>What is Pumping? 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BEF55B4-8452-4CDF-941F-95EEB953307C}" type="slidenum">
              <a:rPr lang="en-US" sz="1600"/>
              <a:pPr algn="l">
                <a:defRPr/>
              </a:pPr>
              <a:t>117</a:t>
            </a:fld>
            <a:endParaRPr lang="en-US" sz="1600" dirty="0"/>
          </a:p>
        </p:txBody>
      </p:sp>
      <p:graphicFrame>
        <p:nvGraphicFramePr>
          <p:cNvPr id="126981" name="Object 16"/>
          <p:cNvGraphicFramePr>
            <a:graphicFrameLocks noChangeAspect="1"/>
          </p:cNvGraphicFramePr>
          <p:nvPr/>
        </p:nvGraphicFramePr>
        <p:xfrm>
          <a:off x="4530725" y="1714500"/>
          <a:ext cx="16779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8197" imgH="215806" progId="Equation.3">
                  <p:embed/>
                </p:oleObj>
              </mc:Choice>
              <mc:Fallback>
                <p:oleObj name="Equation" r:id="rId2" imgW="698197" imgH="21580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725" y="1714500"/>
                        <a:ext cx="16779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16"/>
          <p:cNvGraphicFramePr>
            <a:graphicFrameLocks noChangeAspect="1"/>
          </p:cNvGraphicFramePr>
          <p:nvPr/>
        </p:nvGraphicFramePr>
        <p:xfrm>
          <a:off x="5676900" y="2428875"/>
          <a:ext cx="5794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091" imgH="177646" progId="Equation.3">
                  <p:embed/>
                </p:oleObj>
              </mc:Choice>
              <mc:Fallback>
                <p:oleObj name="Equation" r:id="rId4" imgW="241091" imgH="177646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6900" y="2428875"/>
                        <a:ext cx="579438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3" name="Object 16"/>
          <p:cNvGraphicFramePr>
            <a:graphicFrameLocks noChangeAspect="1"/>
          </p:cNvGraphicFramePr>
          <p:nvPr/>
        </p:nvGraphicFramePr>
        <p:xfrm>
          <a:off x="4714875" y="3565525"/>
          <a:ext cx="18923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" imgH="241300" progId="Equation.3">
                  <p:embed/>
                </p:oleObj>
              </mc:Choice>
              <mc:Fallback>
                <p:oleObj name="Equation" r:id="rId6" imgW="787400" imgH="2413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3565525"/>
                        <a:ext cx="189230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4" name="Object 16"/>
          <p:cNvGraphicFramePr>
            <a:graphicFrameLocks noChangeAspect="1"/>
          </p:cNvGraphicFramePr>
          <p:nvPr/>
        </p:nvGraphicFramePr>
        <p:xfrm>
          <a:off x="2314575" y="367665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53780" imgH="152268" progId="Equation.3">
                  <p:embed/>
                </p:oleObj>
              </mc:Choice>
              <mc:Fallback>
                <p:oleObj name="משוואה" r:id="rId8" imgW="253780" imgH="1522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4575" y="367665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5" name="Object 15"/>
          <p:cNvGraphicFramePr>
            <a:graphicFrameLocks noChangeAspect="1"/>
          </p:cNvGraphicFramePr>
          <p:nvPr/>
        </p:nvGraphicFramePr>
        <p:xfrm>
          <a:off x="1143000" y="4946650"/>
          <a:ext cx="758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53780" imgH="152268" progId="Equation.3">
                  <p:embed/>
                </p:oleObj>
              </mc:Choice>
              <mc:Fallback>
                <p:oleObj name="משוואה" r:id="rId10" imgW="253780" imgH="152268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46650"/>
                        <a:ext cx="7588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6" name="Object 16"/>
          <p:cNvGraphicFramePr>
            <a:graphicFrameLocks noChangeAspect="1"/>
          </p:cNvGraphicFramePr>
          <p:nvPr/>
        </p:nvGraphicFramePr>
        <p:xfrm>
          <a:off x="1206500" y="5618163"/>
          <a:ext cx="68421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28501" imgH="152334" progId="Equation.3">
                  <p:embed/>
                </p:oleObj>
              </mc:Choice>
              <mc:Fallback>
                <p:oleObj name="משוואה" r:id="rId12" imgW="228501" imgH="152334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5618163"/>
                        <a:ext cx="68421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/>
              <a:t>A more general description would be:</a:t>
            </a:r>
            <a:br>
              <a:rPr lang="en-US" altLang="en-US"/>
            </a:br>
            <a:r>
              <a:rPr lang="en-US" altLang="en-US"/>
              <a:t>A word          , </a:t>
            </a:r>
            <a:r>
              <a:rPr lang="en-US" altLang="en-US" b="1"/>
              <a:t>can be pumped </a:t>
            </a:r>
            <a:r>
              <a:rPr lang="en-US" altLang="en-US"/>
              <a:t>if             and for each        , it holds that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b="1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b="1"/>
              <a:t>Note:</a:t>
            </a:r>
            <a:r>
              <a:rPr lang="en-US" altLang="en-US"/>
              <a:t> the formal definition is a little more complex than this one.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280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What is Pumping?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D3791A7-F8E3-40C4-9F3E-50CEE06EF77B}" type="slidenum">
              <a:rPr lang="en-US" sz="1600"/>
              <a:pPr algn="l">
                <a:defRPr/>
              </a:pPr>
              <a:t>118</a:t>
            </a:fld>
            <a:endParaRPr lang="en-US" sz="1600" dirty="0"/>
          </a:p>
        </p:txBody>
      </p:sp>
      <p:graphicFrame>
        <p:nvGraphicFramePr>
          <p:cNvPr id="128005" name="Object 16"/>
          <p:cNvGraphicFramePr>
            <a:graphicFrameLocks noChangeAspect="1"/>
          </p:cNvGraphicFramePr>
          <p:nvPr/>
        </p:nvGraphicFramePr>
        <p:xfrm>
          <a:off x="6351588" y="2236788"/>
          <a:ext cx="12207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508000" imgH="228600" progId="Equation.3">
                  <p:embed/>
                </p:oleObj>
              </mc:Choice>
              <mc:Fallback>
                <p:oleObj name="משוואה" r:id="rId2" imgW="508000" imgH="2286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2236788"/>
                        <a:ext cx="122078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6" name="Object 16"/>
          <p:cNvGraphicFramePr>
            <a:graphicFrameLocks noChangeAspect="1"/>
          </p:cNvGraphicFramePr>
          <p:nvPr/>
        </p:nvGraphicFramePr>
        <p:xfrm>
          <a:off x="2270125" y="2357438"/>
          <a:ext cx="9445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93359" imgH="164957" progId="Equation.3">
                  <p:embed/>
                </p:oleObj>
              </mc:Choice>
              <mc:Fallback>
                <p:oleObj name="משוואה" r:id="rId4" imgW="393359" imgH="164957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2357438"/>
                        <a:ext cx="944563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7" name="Object 16"/>
          <p:cNvGraphicFramePr>
            <a:graphicFrameLocks noChangeAspect="1"/>
          </p:cNvGraphicFramePr>
          <p:nvPr/>
        </p:nvGraphicFramePr>
        <p:xfrm>
          <a:off x="2505075" y="2959100"/>
          <a:ext cx="609600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53780" imgH="152268" progId="Equation.3">
                  <p:embed/>
                </p:oleObj>
              </mc:Choice>
              <mc:Fallback>
                <p:oleObj name="משוואה" r:id="rId6" imgW="253780" imgH="152268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2959100"/>
                        <a:ext cx="609600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8" name="Object 16"/>
          <p:cNvGraphicFramePr>
            <a:graphicFrameLocks noChangeAspect="1"/>
          </p:cNvGraphicFramePr>
          <p:nvPr/>
        </p:nvGraphicFramePr>
        <p:xfrm>
          <a:off x="5500688" y="2857500"/>
          <a:ext cx="115887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482391" imgH="228501" progId="Equation.3">
                  <p:embed/>
                </p:oleObj>
              </mc:Choice>
              <mc:Fallback>
                <p:oleObj name="משוואה" r:id="rId8" imgW="482391" imgH="22850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688" y="2857500"/>
                        <a:ext cx="115887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be a regular language. There exists a number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 such that for every            , if    </a:t>
            </a:r>
            <a:br>
              <a:rPr lang="en-US" altLang="en-US" dirty="0"/>
            </a:br>
            <a:r>
              <a:rPr lang="en-US" altLang="en-US" dirty="0"/>
              <a:t>              then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 may be divided into three parts               , satisfying: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for each        , it holds that                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Note:</a:t>
            </a:r>
            <a:r>
              <a:rPr lang="en-US" altLang="en-US" dirty="0"/>
              <a:t> Without req. 2 the Theorem is </a:t>
            </a:r>
            <a:r>
              <a:rPr lang="en-US" altLang="en-US" b="1" dirty="0"/>
              <a:t>trivial</a:t>
            </a:r>
            <a:r>
              <a:rPr lang="en-US" altLang="en-US" dirty="0"/>
              <a:t>.</a:t>
            </a:r>
            <a:endParaRPr lang="en-US" altLang="en-US" b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90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The Pumping Lemma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2CD94D7-B96E-4C96-831E-8C20257DFDD2}" type="slidenum">
              <a:rPr lang="en-US" sz="1600"/>
              <a:pPr algn="l">
                <a:defRPr/>
              </a:pPr>
              <a:t>119</a:t>
            </a:fld>
            <a:endParaRPr lang="en-US" sz="1600" dirty="0"/>
          </a:p>
        </p:txBody>
      </p:sp>
      <p:graphicFrame>
        <p:nvGraphicFramePr>
          <p:cNvPr id="129029" name="Object 4"/>
          <p:cNvGraphicFramePr>
            <a:graphicFrameLocks noChangeAspect="1"/>
          </p:cNvGraphicFramePr>
          <p:nvPr/>
        </p:nvGraphicFramePr>
        <p:xfrm>
          <a:off x="5929313" y="2143125"/>
          <a:ext cx="10223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93359" imgH="177646" progId="Equation.3">
                  <p:embed/>
                </p:oleObj>
              </mc:Choice>
              <mc:Fallback>
                <p:oleObj name="משוואה" r:id="rId2" imgW="393359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43125"/>
                        <a:ext cx="102235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0" name="Object 2"/>
          <p:cNvGraphicFramePr>
            <a:graphicFrameLocks noChangeAspect="1"/>
          </p:cNvGraphicFramePr>
          <p:nvPr/>
        </p:nvGraphicFramePr>
        <p:xfrm>
          <a:off x="993775" y="2614613"/>
          <a:ext cx="1220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69696" imgH="203112" progId="Equation.3">
                  <p:embed/>
                </p:oleObj>
              </mc:Choice>
              <mc:Fallback>
                <p:oleObj name="משוואה" r:id="rId4" imgW="46969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614613"/>
                        <a:ext cx="12207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3"/>
          <p:cNvGraphicFramePr>
            <a:graphicFrameLocks noChangeAspect="1"/>
          </p:cNvGraphicFramePr>
          <p:nvPr/>
        </p:nvGraphicFramePr>
        <p:xfrm>
          <a:off x="1933575" y="3214688"/>
          <a:ext cx="1352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520474" imgH="165028" progId="Equation.3">
                  <p:embed/>
                </p:oleObj>
              </mc:Choice>
              <mc:Fallback>
                <p:oleObj name="משוואה" r:id="rId6" imgW="520474" imgH="16502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3575" y="3214688"/>
                        <a:ext cx="135255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2" name="Object 14"/>
          <p:cNvGraphicFramePr>
            <a:graphicFrameLocks noChangeAspect="1"/>
          </p:cNvGraphicFramePr>
          <p:nvPr/>
        </p:nvGraphicFramePr>
        <p:xfrm>
          <a:off x="2428875" y="3736975"/>
          <a:ext cx="7620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17087" imgH="177569" progId="Equation.3">
                  <p:embed/>
                </p:oleObj>
              </mc:Choice>
              <mc:Fallback>
                <p:oleObj name="משוואה" r:id="rId8" imgW="317087" imgH="177569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736975"/>
                        <a:ext cx="762000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3" name="Object 5"/>
          <p:cNvGraphicFramePr>
            <a:graphicFrameLocks noChangeAspect="1"/>
          </p:cNvGraphicFramePr>
          <p:nvPr/>
        </p:nvGraphicFramePr>
        <p:xfrm>
          <a:off x="5410200" y="3665538"/>
          <a:ext cx="13414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58800" imgH="228600" progId="Equation.3">
                  <p:embed/>
                </p:oleObj>
              </mc:Choice>
              <mc:Fallback>
                <p:oleObj name="משוואה" r:id="rId10" imgW="5588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3665538"/>
                        <a:ext cx="13414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91275"/>
              </p:ext>
            </p:extLst>
          </p:nvPr>
        </p:nvGraphicFramePr>
        <p:xfrm>
          <a:off x="1119188" y="4209256"/>
          <a:ext cx="112236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31613" imgH="203112" progId="Equation.3">
                  <p:embed/>
                </p:oleObj>
              </mc:Choice>
              <mc:Fallback>
                <p:oleObj name="משוואה" r:id="rId12" imgW="43161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188" y="4209256"/>
                        <a:ext cx="112236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7"/>
          <p:cNvGraphicFramePr>
            <a:graphicFrameLocks noChangeAspect="1"/>
          </p:cNvGraphicFramePr>
          <p:nvPr/>
        </p:nvGraphicFramePr>
        <p:xfrm>
          <a:off x="1020763" y="4829175"/>
          <a:ext cx="1319212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07780" imgH="203112" progId="Equation.3">
                  <p:embed/>
                </p:oleObj>
              </mc:Choice>
              <mc:Fallback>
                <p:oleObj name="Equation" r:id="rId14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4829175"/>
                        <a:ext cx="1319212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i="1" dirty="0"/>
              <a:t>1. M</a:t>
            </a:r>
            <a:r>
              <a:rPr lang="en-US" sz="2800" i="1" baseline="-25000" dirty="0"/>
              <a:t>3</a:t>
            </a:r>
            <a:r>
              <a:rPr lang="en-US" sz="2800" i="1" dirty="0"/>
              <a:t> accepts words ending with 0 </a:t>
            </a:r>
            <a:br>
              <a:rPr lang="en-US" sz="2800" i="1" dirty="0"/>
            </a:br>
            <a:r>
              <a:rPr lang="en-US" sz="2800" i="1" dirty="0"/>
              <a:t>and the </a:t>
            </a:r>
            <a:r>
              <a:rPr lang="en-US" sz="2800" b="1" i="1" dirty="0"/>
              <a:t>empty word </a:t>
            </a:r>
            <a:r>
              <a:rPr lang="el-GR" sz="2800" b="1" i="1" dirty="0"/>
              <a:t>ε</a:t>
            </a:r>
            <a:r>
              <a:rPr lang="en-US" sz="2800" i="1" dirty="0"/>
              <a:t>. </a:t>
            </a:r>
            <a:endParaRPr lang="en-US" sz="28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401685" cy="480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0292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/>
              <a:t>In terms of the previous demonstration we have: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/>
              <a:t>For                 , we get: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/>
              <a:t>	              .</a:t>
            </a:r>
            <a:br>
              <a:rPr lang="en-US" altLang="en-US"/>
            </a:br>
            <a:r>
              <a:rPr lang="en-US" altLang="en-US"/>
              <a:t>              .</a:t>
            </a:r>
            <a:br>
              <a:rPr lang="en-US" altLang="en-US"/>
            </a:br>
            <a:r>
              <a:rPr lang="en-US" altLang="en-US"/>
              <a:t>              .</a:t>
            </a:r>
          </a:p>
        </p:txBody>
      </p:sp>
      <p:sp>
        <p:nvSpPr>
          <p:cNvPr id="1300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Demonstration Continuation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2CBE538-88AD-4882-BA81-0C9BB2F2C401}" type="slidenum">
              <a:rPr lang="en-US" sz="1600"/>
              <a:pPr algn="l">
                <a:defRPr/>
              </a:pPr>
              <a:t>120</a:t>
            </a:fld>
            <a:endParaRPr lang="en-US" sz="1600" dirty="0"/>
          </a:p>
        </p:txBody>
      </p:sp>
      <p:graphicFrame>
        <p:nvGraphicFramePr>
          <p:cNvPr id="130053" name="Object 8"/>
          <p:cNvGraphicFramePr>
            <a:graphicFrameLocks noChangeAspect="1"/>
          </p:cNvGraphicFramePr>
          <p:nvPr/>
        </p:nvGraphicFramePr>
        <p:xfrm>
          <a:off x="928688" y="2971800"/>
          <a:ext cx="9556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140" imgH="203112" progId="Equation.3">
                  <p:embed/>
                </p:oleObj>
              </mc:Choice>
              <mc:Fallback>
                <p:oleObj name="Equation" r:id="rId2" imgW="368140" imgH="203112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971800"/>
                        <a:ext cx="9556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9"/>
          <p:cNvGraphicFramePr>
            <a:graphicFrameLocks noChangeAspect="1"/>
          </p:cNvGraphicFramePr>
          <p:nvPr/>
        </p:nvGraphicFramePr>
        <p:xfrm>
          <a:off x="1735138" y="3679825"/>
          <a:ext cx="1319212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780" imgH="177723" progId="Equation.3">
                  <p:embed/>
                </p:oleObj>
              </mc:Choice>
              <mc:Fallback>
                <p:oleObj name="Equation" r:id="rId4" imgW="507780" imgH="17772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3679825"/>
                        <a:ext cx="1319212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11"/>
          <p:cNvGraphicFramePr>
            <a:graphicFrameLocks noChangeAspect="1"/>
          </p:cNvGraphicFramePr>
          <p:nvPr/>
        </p:nvGraphicFramePr>
        <p:xfrm>
          <a:off x="1263650" y="4324350"/>
          <a:ext cx="88900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342603" imgH="177646" progId="Equation.3">
                  <p:embed/>
                </p:oleObj>
              </mc:Choice>
              <mc:Fallback>
                <p:oleObj name="משוואה" r:id="rId6" imgW="342603" imgH="17764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50" y="4324350"/>
                        <a:ext cx="889000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6" name="Object 12"/>
          <p:cNvGraphicFramePr>
            <a:graphicFrameLocks noChangeAspect="1"/>
          </p:cNvGraphicFramePr>
          <p:nvPr/>
        </p:nvGraphicFramePr>
        <p:xfrm>
          <a:off x="1235075" y="4972050"/>
          <a:ext cx="112236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13" imgH="203112" progId="Equation.3">
                  <p:embed/>
                </p:oleObj>
              </mc:Choice>
              <mc:Fallback>
                <p:oleObj name="Equation" r:id="rId8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075" y="4972050"/>
                        <a:ext cx="112236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13"/>
          <p:cNvGraphicFramePr>
            <a:graphicFrameLocks noChangeAspect="1"/>
          </p:cNvGraphicFramePr>
          <p:nvPr/>
        </p:nvGraphicFramePr>
        <p:xfrm>
          <a:off x="1214438" y="5635625"/>
          <a:ext cx="925512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355446" imgH="139639" progId="Equation.3">
                  <p:embed/>
                </p:oleObj>
              </mc:Choice>
              <mc:Fallback>
                <p:oleObj name="משוואה" r:id="rId10" imgW="355446" imgH="139639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35625"/>
                        <a:ext cx="925512" cy="36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be a DFA recognizing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and 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 be the number of states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.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has no words whose length is at least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, the theorem holds trivially.  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Let              be an arbitrary word </a:t>
            </a:r>
            <a:br>
              <a:rPr lang="en-US" altLang="en-US" dirty="0"/>
            </a:br>
            <a:r>
              <a:rPr lang="en-US" altLang="en-US" dirty="0"/>
              <a:t>such that               .Denote the symbols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/>
              <a:t>by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                                where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310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of the Pumping Lemma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8483C6B-403D-4D70-917D-471C8AA145B2}" type="slidenum">
              <a:rPr lang="en-US" sz="1600"/>
              <a:pPr algn="l">
                <a:defRPr/>
              </a:pPr>
              <a:t>121</a:t>
            </a:fld>
            <a:endParaRPr lang="en-US" sz="1600" dirty="0"/>
          </a:p>
        </p:txBody>
      </p:sp>
      <p:graphicFrame>
        <p:nvGraphicFramePr>
          <p:cNvPr id="13107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14304"/>
              </p:ext>
            </p:extLst>
          </p:nvPr>
        </p:nvGraphicFramePr>
        <p:xfrm>
          <a:off x="1657949" y="3760788"/>
          <a:ext cx="102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93359" imgH="177646" progId="Equation.3">
                  <p:embed/>
                </p:oleObj>
              </mc:Choice>
              <mc:Fallback>
                <p:oleObj name="משוואה" r:id="rId2" imgW="393359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949" y="3760788"/>
                        <a:ext cx="102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1633880"/>
              </p:ext>
            </p:extLst>
          </p:nvPr>
        </p:nvGraphicFramePr>
        <p:xfrm>
          <a:off x="2662836" y="4222750"/>
          <a:ext cx="1220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69696" imgH="203112" progId="Equation.3">
                  <p:embed/>
                </p:oleObj>
              </mc:Choice>
              <mc:Fallback>
                <p:oleObj name="משוואה" r:id="rId4" imgW="469696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836" y="4222750"/>
                        <a:ext cx="1220788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046519"/>
              </p:ext>
            </p:extLst>
          </p:nvPr>
        </p:nvGraphicFramePr>
        <p:xfrm>
          <a:off x="1656594" y="4787106"/>
          <a:ext cx="27051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0948" imgH="228501" progId="Equation.3">
                  <p:embed/>
                </p:oleObj>
              </mc:Choice>
              <mc:Fallback>
                <p:oleObj name="Equation" r:id="rId6" imgW="1040948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594" y="4787106"/>
                        <a:ext cx="27051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15924"/>
              </p:ext>
            </p:extLst>
          </p:nvPr>
        </p:nvGraphicFramePr>
        <p:xfrm>
          <a:off x="5561087" y="4787106"/>
          <a:ext cx="184785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710891" imgH="203112" progId="Equation.3">
                  <p:embed/>
                </p:oleObj>
              </mc:Choice>
              <mc:Fallback>
                <p:oleObj name="משוואה" r:id="rId8" imgW="710891" imgH="203112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87" y="4787106"/>
                        <a:ext cx="184785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Assume that </a:t>
            </a:r>
            <a:r>
              <a:rPr lang="en-US" altLang="en-US" b="1" dirty="0"/>
              <a:t>                              </a:t>
            </a:r>
            <a:r>
              <a:rPr lang="en-US" altLang="en-US" dirty="0"/>
              <a:t>is the sequence of states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goes through while computing with input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. For each    ,                  ,                              </a:t>
            </a:r>
            <a:br>
              <a:rPr lang="en-US" altLang="en-US" dirty="0"/>
            </a:br>
            <a:r>
              <a:rPr lang="en-US" altLang="en-US" dirty="0"/>
              <a:t>                           . Since           ,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Since the sequence                     contains          </a:t>
            </a:r>
            <a:br>
              <a:rPr lang="en-US" altLang="en-US" dirty="0"/>
            </a:br>
            <a:r>
              <a:rPr lang="en-US" altLang="en-US" dirty="0"/>
              <a:t>states and since the number of states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is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/>
              <a:t>, that there exist two indices                      , such that               </a:t>
            </a:r>
            <a:r>
              <a:rPr lang="en-US" altLang="en-US" dirty="0">
                <a:sym typeface="Wingdings" panose="05000000000000000000" pitchFamily="2" charset="2"/>
              </a:rPr>
              <a:t>(can you figure out the y?)</a:t>
            </a: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320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of the Pumping Lemma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9E4077BF-4C40-43F3-ABDF-12D5E340F591}" type="slidenum">
              <a:rPr lang="en-US" sz="1600"/>
              <a:pPr algn="l">
                <a:defRPr/>
              </a:pPr>
              <a:t>122</a:t>
            </a:fld>
            <a:endParaRPr lang="en-US" sz="1600" dirty="0"/>
          </a:p>
        </p:txBody>
      </p:sp>
      <p:graphicFrame>
        <p:nvGraphicFramePr>
          <p:cNvPr id="132101" name="Object 2"/>
          <p:cNvGraphicFramePr>
            <a:graphicFrameLocks noChangeAspect="1"/>
          </p:cNvGraphicFramePr>
          <p:nvPr/>
        </p:nvGraphicFramePr>
        <p:xfrm>
          <a:off x="2751138" y="1587500"/>
          <a:ext cx="2606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002865" imgH="241195" progId="Equation.3">
                  <p:embed/>
                </p:oleObj>
              </mc:Choice>
              <mc:Fallback>
                <p:oleObj name="משוואה" r:id="rId2" imgW="1002865" imgH="24119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1138" y="1587500"/>
                        <a:ext cx="26066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2" name="Object 11"/>
          <p:cNvGraphicFramePr>
            <a:graphicFrameLocks noChangeAspect="1"/>
          </p:cNvGraphicFramePr>
          <p:nvPr/>
        </p:nvGraphicFramePr>
        <p:xfrm>
          <a:off x="4862513" y="2643188"/>
          <a:ext cx="32861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26725" imgH="177415" progId="Equation.3">
                  <p:embed/>
                </p:oleObj>
              </mc:Choice>
              <mc:Fallback>
                <p:oleObj name="משוואה" r:id="rId4" imgW="126725" imgH="17741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2513" y="2643188"/>
                        <a:ext cx="328612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3" name="Object 12"/>
          <p:cNvGraphicFramePr>
            <a:graphicFrameLocks noChangeAspect="1"/>
          </p:cNvGraphicFramePr>
          <p:nvPr/>
        </p:nvGraphicFramePr>
        <p:xfrm>
          <a:off x="5318125" y="2659063"/>
          <a:ext cx="161131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21760" imgH="177646" progId="Equation.3">
                  <p:embed/>
                </p:oleObj>
              </mc:Choice>
              <mc:Fallback>
                <p:oleObj name="משוואה" r:id="rId6" imgW="621760" imgH="17764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25" y="2659063"/>
                        <a:ext cx="161131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13"/>
          <p:cNvGraphicFramePr>
            <a:graphicFrameLocks noChangeAspect="1"/>
          </p:cNvGraphicFramePr>
          <p:nvPr/>
        </p:nvGraphicFramePr>
        <p:xfrm>
          <a:off x="1098550" y="3071813"/>
          <a:ext cx="24733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952087" imgH="228501" progId="Equation.3">
                  <p:embed/>
                </p:oleObj>
              </mc:Choice>
              <mc:Fallback>
                <p:oleObj name="משוואה" r:id="rId8" imgW="952087" imgH="228501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3071813"/>
                        <a:ext cx="24733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5" name="Object 2"/>
          <p:cNvGraphicFramePr>
            <a:graphicFrameLocks noChangeAspect="1"/>
          </p:cNvGraphicFramePr>
          <p:nvPr/>
        </p:nvGraphicFramePr>
        <p:xfrm>
          <a:off x="5929313" y="4686300"/>
          <a:ext cx="2078037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203040" progId="Equation.3">
                  <p:embed/>
                </p:oleObj>
              </mc:Choice>
              <mc:Fallback>
                <p:oleObj name="Equation" r:id="rId10" imgW="799920" imgH="203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4686300"/>
                        <a:ext cx="2078037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6" name="Object 9"/>
          <p:cNvGraphicFramePr>
            <a:graphicFrameLocks noChangeAspect="1"/>
          </p:cNvGraphicFramePr>
          <p:nvPr/>
        </p:nvGraphicFramePr>
        <p:xfrm>
          <a:off x="2786063" y="5087938"/>
          <a:ext cx="1154112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44307" imgH="241195" progId="Equation.3">
                  <p:embed/>
                </p:oleObj>
              </mc:Choice>
              <mc:Fallback>
                <p:oleObj name="משוואה" r:id="rId12" imgW="44430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5087938"/>
                        <a:ext cx="1154112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240325"/>
              </p:ext>
            </p:extLst>
          </p:nvPr>
        </p:nvGraphicFramePr>
        <p:xfrm>
          <a:off x="3940175" y="3653318"/>
          <a:ext cx="18478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11000" imgH="228600" progId="Equation.3">
                  <p:embed/>
                </p:oleObj>
              </mc:Choice>
              <mc:Fallback>
                <p:oleObj name="Equation" r:id="rId14" imgW="711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0175" y="3653318"/>
                        <a:ext cx="18478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4"/>
          <p:cNvGraphicFramePr>
            <a:graphicFrameLocks noChangeAspect="1"/>
          </p:cNvGraphicFramePr>
          <p:nvPr/>
        </p:nvGraphicFramePr>
        <p:xfrm>
          <a:off x="7273925" y="3708400"/>
          <a:ext cx="974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080" imgH="164880" progId="Equation.3">
                  <p:embed/>
                </p:oleObj>
              </mc:Choice>
              <mc:Fallback>
                <p:oleObj name="Equation" r:id="rId16" imgW="40608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3708400"/>
                        <a:ext cx="9747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"/>
          <p:cNvGraphicFramePr>
            <a:graphicFrameLocks noChangeAspect="1"/>
          </p:cNvGraphicFramePr>
          <p:nvPr/>
        </p:nvGraphicFramePr>
        <p:xfrm>
          <a:off x="4621213" y="3109913"/>
          <a:ext cx="10223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93359" imgH="177646" progId="Equation.3">
                  <p:embed/>
                </p:oleObj>
              </mc:Choice>
              <mc:Fallback>
                <p:oleObj name="משוואה" r:id="rId18" imgW="393359" imgH="177646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1213" y="3109913"/>
                        <a:ext cx="102235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0" name="Object 1"/>
          <p:cNvGraphicFramePr>
            <a:graphicFrameLocks noChangeAspect="1"/>
          </p:cNvGraphicFramePr>
          <p:nvPr/>
        </p:nvGraphicFramePr>
        <p:xfrm>
          <a:off x="5807075" y="3081338"/>
          <a:ext cx="13192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508000" imgH="228600" progId="Equation.3">
                  <p:embed/>
                </p:oleObj>
              </mc:Choice>
              <mc:Fallback>
                <p:oleObj name="משוואה" r:id="rId20" imgW="508000" imgH="2286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075" y="3081338"/>
                        <a:ext cx="13192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Denote                          ,                            and    </a:t>
            </a:r>
            <a:br>
              <a:rPr lang="en-US" altLang="en-US"/>
            </a:br>
            <a:r>
              <a:rPr lang="en-US" altLang="en-US"/>
              <a:t>                            .  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/>
              <a:t>Note: </a:t>
            </a:r>
            <a:r>
              <a:rPr lang="en-US" altLang="en-US"/>
              <a:t>Under this definition              and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By this definition, the computation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on </a:t>
            </a:r>
            <a:br>
              <a:rPr lang="en-US" altLang="en-US"/>
            </a:br>
            <a:r>
              <a:rPr lang="en-US" altLang="en-US"/>
              <a:t>                      starting from    , ends at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By this definition, the computation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on </a:t>
            </a:r>
            <a:br>
              <a:rPr lang="en-US" altLang="en-US"/>
            </a:br>
            <a:r>
              <a:rPr lang="en-US" altLang="en-US"/>
              <a:t>                      , starting from     , ends at      which is an accepting state.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133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of the Pumping Lemma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173A694-44D5-49CA-91DB-29B7901A4598}" type="slidenum">
              <a:rPr lang="en-US" sz="1600"/>
              <a:pPr algn="l">
                <a:defRPr/>
              </a:pPr>
              <a:t>123</a:t>
            </a:fld>
            <a:endParaRPr lang="en-US" sz="1600" dirty="0"/>
          </a:p>
        </p:txBody>
      </p:sp>
      <p:graphicFrame>
        <p:nvGraphicFramePr>
          <p:cNvPr id="133125" name="Object 4"/>
          <p:cNvGraphicFramePr>
            <a:graphicFrameLocks noChangeAspect="1"/>
          </p:cNvGraphicFramePr>
          <p:nvPr/>
        </p:nvGraphicFramePr>
        <p:xfrm>
          <a:off x="1790700" y="1643063"/>
          <a:ext cx="2343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901309" imgH="228501" progId="Equation.3">
                  <p:embed/>
                </p:oleObj>
              </mc:Choice>
              <mc:Fallback>
                <p:oleObj name="משוואה" r:id="rId2" imgW="901309" imgH="22850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1643063"/>
                        <a:ext cx="2343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6" name="Object 6"/>
          <p:cNvGraphicFramePr>
            <a:graphicFrameLocks noChangeAspect="1"/>
          </p:cNvGraphicFramePr>
          <p:nvPr/>
        </p:nvGraphicFramePr>
        <p:xfrm>
          <a:off x="4949825" y="2757488"/>
          <a:ext cx="11223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31613" imgH="203112" progId="Equation.3">
                  <p:embed/>
                </p:oleObj>
              </mc:Choice>
              <mc:Fallback>
                <p:oleObj name="משוואה" r:id="rId4" imgW="431613" imgH="203112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9825" y="2757488"/>
                        <a:ext cx="11223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6950075" y="2757488"/>
          <a:ext cx="1320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780" imgH="203112" progId="Equation.3">
                  <p:embed/>
                </p:oleObj>
              </mc:Choice>
              <mc:Fallback>
                <p:oleObj name="Equation" r:id="rId6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0075" y="2757488"/>
                        <a:ext cx="13208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1"/>
          <p:cNvGraphicFramePr>
            <a:graphicFrameLocks noChangeAspect="1"/>
          </p:cNvGraphicFramePr>
          <p:nvPr/>
        </p:nvGraphicFramePr>
        <p:xfrm>
          <a:off x="4219575" y="1643063"/>
          <a:ext cx="25733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990170" imgH="241195" progId="Equation.3">
                  <p:embed/>
                </p:oleObj>
              </mc:Choice>
              <mc:Fallback>
                <p:oleObj name="משוואה" r:id="rId8" imgW="990170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75" y="1643063"/>
                        <a:ext cx="2573338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1"/>
          <p:cNvGraphicFramePr>
            <a:graphicFrameLocks noChangeAspect="1"/>
          </p:cNvGraphicFramePr>
          <p:nvPr/>
        </p:nvGraphicFramePr>
        <p:xfrm>
          <a:off x="652463" y="2143125"/>
          <a:ext cx="247332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952087" imgH="241195" progId="Equation.3">
                  <p:embed/>
                </p:oleObj>
              </mc:Choice>
              <mc:Fallback>
                <p:oleObj name="משוואה" r:id="rId10" imgW="952087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2143125"/>
                        <a:ext cx="247332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"/>
          <p:cNvGraphicFramePr>
            <a:graphicFrameLocks noChangeAspect="1"/>
          </p:cNvGraphicFramePr>
          <p:nvPr/>
        </p:nvGraphicFramePr>
        <p:xfrm>
          <a:off x="642938" y="3763963"/>
          <a:ext cx="23431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901309" imgH="228501" progId="Equation.3">
                  <p:embed/>
                </p:oleObj>
              </mc:Choice>
              <mc:Fallback>
                <p:oleObj name="משוואה" r:id="rId12" imgW="901309" imgH="228501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63963"/>
                        <a:ext cx="234315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9"/>
          <p:cNvGraphicFramePr>
            <a:graphicFrameLocks noChangeAspect="1"/>
          </p:cNvGraphicFramePr>
          <p:nvPr/>
        </p:nvGraphicFramePr>
        <p:xfrm>
          <a:off x="5214938" y="3762375"/>
          <a:ext cx="428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65028" imgH="228501" progId="Equation.3">
                  <p:embed/>
                </p:oleObj>
              </mc:Choice>
              <mc:Fallback>
                <p:oleObj name="משוואה" r:id="rId13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4938" y="3762375"/>
                        <a:ext cx="428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2" name="Object 9"/>
          <p:cNvGraphicFramePr>
            <a:graphicFrameLocks noChangeAspect="1"/>
          </p:cNvGraphicFramePr>
          <p:nvPr/>
        </p:nvGraphicFramePr>
        <p:xfrm>
          <a:off x="7016750" y="3762375"/>
          <a:ext cx="3952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152334" imgH="228501" progId="Equation.3">
                  <p:embed/>
                </p:oleObj>
              </mc:Choice>
              <mc:Fallback>
                <p:oleObj name="משוואה" r:id="rId15" imgW="152334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3762375"/>
                        <a:ext cx="3952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3" name="Object 24"/>
          <p:cNvGraphicFramePr>
            <a:graphicFrameLocks noChangeAspect="1"/>
          </p:cNvGraphicFramePr>
          <p:nvPr/>
        </p:nvGraphicFramePr>
        <p:xfrm>
          <a:off x="587375" y="4802188"/>
          <a:ext cx="2473325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952087" imgH="241195" progId="Equation.3">
                  <p:embed/>
                </p:oleObj>
              </mc:Choice>
              <mc:Fallback>
                <p:oleObj name="משוואה" r:id="rId17" imgW="952087" imgH="24119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4802188"/>
                        <a:ext cx="2473325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9"/>
          <p:cNvGraphicFramePr>
            <a:graphicFrameLocks noChangeAspect="1"/>
          </p:cNvGraphicFramePr>
          <p:nvPr/>
        </p:nvGraphicFramePr>
        <p:xfrm>
          <a:off x="5429250" y="4818063"/>
          <a:ext cx="4286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9" imgW="164957" imgH="241091" progId="Equation.3">
                  <p:embed/>
                </p:oleObj>
              </mc:Choice>
              <mc:Fallback>
                <p:oleObj name="משוואה" r:id="rId19" imgW="164957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9250" y="4818063"/>
                        <a:ext cx="428625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5" name="Object 26"/>
          <p:cNvGraphicFramePr>
            <a:graphicFrameLocks noChangeAspect="1"/>
          </p:cNvGraphicFramePr>
          <p:nvPr/>
        </p:nvGraphicFramePr>
        <p:xfrm>
          <a:off x="7292975" y="4833938"/>
          <a:ext cx="49371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1" imgW="190500" imgH="228600" progId="Equation.3">
                  <p:embed/>
                </p:oleObj>
              </mc:Choice>
              <mc:Fallback>
                <p:oleObj name="משוואה" r:id="rId21" imgW="190500" imgH="2286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2975" y="4833938"/>
                        <a:ext cx="49371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The computation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on </a:t>
            </a:r>
            <a:br>
              <a:rPr lang="en-US" altLang="en-US"/>
            </a:br>
            <a:r>
              <a:rPr lang="en-US" altLang="en-US"/>
              <a:t>starting from    , ends at     . Since             , this computation starts and ends at the same state.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Since it is a circular computation, it can repeat itself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/>
              <a:t> times for any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In other words: for each          ,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>
                <a:hlinkClick r:id="rId2"/>
              </a:rPr>
              <a:t>Q.E.D.</a:t>
            </a:r>
            <a:endParaRPr lang="en-US" altLang="en-US"/>
          </a:p>
        </p:txBody>
      </p:sp>
      <p:sp>
        <p:nvSpPr>
          <p:cNvPr id="134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of the Pumping Lemma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ECE825B-C683-49AA-8BF4-B7577FE1FA1A}" type="slidenum">
              <a:rPr lang="en-US" sz="1600"/>
              <a:pPr algn="l">
                <a:defRPr/>
              </a:pPr>
              <a:t>124</a:t>
            </a:fld>
            <a:endParaRPr lang="en-US" sz="1600" dirty="0"/>
          </a:p>
        </p:txBody>
      </p:sp>
      <p:graphicFrame>
        <p:nvGraphicFramePr>
          <p:cNvPr id="134149" name="Object 2"/>
          <p:cNvGraphicFramePr>
            <a:graphicFrameLocks noChangeAspect="1"/>
          </p:cNvGraphicFramePr>
          <p:nvPr/>
        </p:nvGraphicFramePr>
        <p:xfrm>
          <a:off x="3214688" y="2071688"/>
          <a:ext cx="39687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3" imgW="152334" imgH="228501" progId="Equation.3">
                  <p:embed/>
                </p:oleObj>
              </mc:Choice>
              <mc:Fallback>
                <p:oleObj name="משוואה" r:id="rId3" imgW="152334" imgH="22850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2071688"/>
                        <a:ext cx="39687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0" name="Object 1"/>
          <p:cNvGraphicFramePr>
            <a:graphicFrameLocks noChangeAspect="1"/>
          </p:cNvGraphicFramePr>
          <p:nvPr/>
        </p:nvGraphicFramePr>
        <p:xfrm>
          <a:off x="4714875" y="1571625"/>
          <a:ext cx="2573338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990170" imgH="241195" progId="Equation.3">
                  <p:embed/>
                </p:oleObj>
              </mc:Choice>
              <mc:Fallback>
                <p:oleObj name="משוואה" r:id="rId5" imgW="990170" imgH="241195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875" y="1571625"/>
                        <a:ext cx="2573338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1" name="Object 9"/>
          <p:cNvGraphicFramePr>
            <a:graphicFrameLocks noChangeAspect="1"/>
          </p:cNvGraphicFramePr>
          <p:nvPr/>
        </p:nvGraphicFramePr>
        <p:xfrm>
          <a:off x="5000625" y="2087563"/>
          <a:ext cx="4302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164957" imgH="241091" progId="Equation.3">
                  <p:embed/>
                </p:oleObj>
              </mc:Choice>
              <mc:Fallback>
                <p:oleObj name="משוואה" r:id="rId7" imgW="164957" imgH="24109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25" y="2087563"/>
                        <a:ext cx="4302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2" name="Object 9"/>
          <p:cNvGraphicFramePr>
            <a:graphicFrameLocks noChangeAspect="1"/>
          </p:cNvGraphicFramePr>
          <p:nvPr/>
        </p:nvGraphicFramePr>
        <p:xfrm>
          <a:off x="6557963" y="2071688"/>
          <a:ext cx="1157287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444307" imgH="241195" progId="Equation.3">
                  <p:embed/>
                </p:oleObj>
              </mc:Choice>
              <mc:Fallback>
                <p:oleObj name="משוואה" r:id="rId9" imgW="444307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7963" y="2071688"/>
                        <a:ext cx="1157287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2"/>
          <p:cNvGraphicFramePr>
            <a:graphicFrameLocks noChangeAspect="1"/>
          </p:cNvGraphicFramePr>
          <p:nvPr/>
        </p:nvGraphicFramePr>
        <p:xfrm>
          <a:off x="4433888" y="4252913"/>
          <a:ext cx="9239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355138" imgH="177569" progId="Equation.3">
                  <p:embed/>
                </p:oleObj>
              </mc:Choice>
              <mc:Fallback>
                <p:oleObj name="משוואה" r:id="rId11" imgW="355138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3888" y="4252913"/>
                        <a:ext cx="923925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4" name="Object 18"/>
          <p:cNvGraphicFramePr>
            <a:graphicFrameLocks noChangeAspect="1"/>
          </p:cNvGraphicFramePr>
          <p:nvPr/>
        </p:nvGraphicFramePr>
        <p:xfrm>
          <a:off x="4549775" y="4786313"/>
          <a:ext cx="8255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317087" imgH="177569" progId="Equation.3">
                  <p:embed/>
                </p:oleObj>
              </mc:Choice>
              <mc:Fallback>
                <p:oleObj name="משוואה" r:id="rId13" imgW="317087" imgH="177569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9775" y="4786313"/>
                        <a:ext cx="825500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5" name="Object 19"/>
          <p:cNvGraphicFramePr>
            <a:graphicFrameLocks noChangeAspect="1"/>
          </p:cNvGraphicFramePr>
          <p:nvPr/>
        </p:nvGraphicFramePr>
        <p:xfrm>
          <a:off x="5588000" y="4691063"/>
          <a:ext cx="14541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558800" imgH="228600" progId="Equation.3">
                  <p:embed/>
                </p:oleObj>
              </mc:Choice>
              <mc:Fallback>
                <p:oleObj name="משוואה" r:id="rId15" imgW="558800" imgH="2286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00" y="4691063"/>
                        <a:ext cx="14541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Lemma: </a:t>
            </a:r>
            <a:r>
              <a:rPr lang="en-US" altLang="en-US" dirty="0"/>
              <a:t>The language                       is not regular.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Proof: </a:t>
            </a:r>
            <a:r>
              <a:rPr lang="en-US" altLang="en-US" dirty="0"/>
              <a:t>Assume towards a contradiction that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 is regular and 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dirty="0"/>
              <a:t>be the </a:t>
            </a:r>
            <a:r>
              <a:rPr lang="en-US" altLang="en-US" b="1" dirty="0"/>
              <a:t>pumping length</a:t>
            </a:r>
            <a:r>
              <a:rPr lang="en-US" altLang="en-US" dirty="0"/>
              <a:t>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Let                 . By the Pumping Lemma there exists a division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w,</a:t>
            </a:r>
            <a:r>
              <a:rPr lang="en-US" altLang="en-US" dirty="0"/>
              <a:t>                , such that </a:t>
            </a:r>
            <a:br>
              <a:rPr lang="en-US" altLang="en-US" dirty="0"/>
            </a:br>
            <a:r>
              <a:rPr lang="en-US" altLang="en-US" dirty="0"/>
              <a:t>              ,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/>
              <a:t>can be pumped, with y,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	where             , i.e.,          is in L.</a:t>
            </a:r>
          </a:p>
        </p:txBody>
      </p:sp>
      <p:sp>
        <p:nvSpPr>
          <p:cNvPr id="135171" name="Title 1"/>
          <p:cNvSpPr>
            <a:spLocks noGrp="1"/>
          </p:cNvSpPr>
          <p:nvPr>
            <p:ph type="title"/>
          </p:nvPr>
        </p:nvSpPr>
        <p:spPr>
          <a:xfrm>
            <a:off x="474905" y="18864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u="sng" dirty="0"/>
              <a:t>Proof Example:                    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09D9AA2-D330-4AC3-9982-1863B6BC1EAE}" type="slidenum">
              <a:rPr lang="en-US" sz="1600"/>
              <a:pPr algn="l">
                <a:defRPr/>
              </a:pPr>
              <a:t>125</a:t>
            </a:fld>
            <a:endParaRPr lang="en-US" sz="1600" dirty="0"/>
          </a:p>
        </p:txBody>
      </p:sp>
      <p:graphicFrame>
        <p:nvGraphicFramePr>
          <p:cNvPr id="135173" name="Object 9"/>
          <p:cNvGraphicFramePr>
            <a:graphicFrameLocks noChangeAspect="1"/>
          </p:cNvGraphicFramePr>
          <p:nvPr/>
        </p:nvGraphicFramePr>
        <p:xfrm>
          <a:off x="1092200" y="3257550"/>
          <a:ext cx="1550988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596641" imgH="203112" progId="Equation.3">
                  <p:embed/>
                </p:oleObj>
              </mc:Choice>
              <mc:Fallback>
                <p:oleObj name="משוואה" r:id="rId2" imgW="596641" imgH="203112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3257550"/>
                        <a:ext cx="1550988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10"/>
          <p:cNvGraphicFramePr>
            <a:graphicFrameLocks noChangeAspect="1"/>
          </p:cNvGraphicFramePr>
          <p:nvPr/>
        </p:nvGraphicFramePr>
        <p:xfrm>
          <a:off x="4649788" y="3929063"/>
          <a:ext cx="135096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520474" imgH="165028" progId="Equation.3">
                  <p:embed/>
                </p:oleObj>
              </mc:Choice>
              <mc:Fallback>
                <p:oleObj name="משוואה" r:id="rId4" imgW="520474" imgH="16502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9788" y="3929063"/>
                        <a:ext cx="135096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473356"/>
              </p:ext>
            </p:extLst>
          </p:nvPr>
        </p:nvGraphicFramePr>
        <p:xfrm>
          <a:off x="4427984" y="523875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47700" imgH="228600" progId="Equation.3">
                  <p:embed/>
                </p:oleObj>
              </mc:Choice>
              <mc:Fallback>
                <p:oleObj name="משוואה" r:id="rId6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523875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6" name="Object 7"/>
          <p:cNvGraphicFramePr>
            <a:graphicFrameLocks noChangeAspect="1"/>
          </p:cNvGraphicFramePr>
          <p:nvPr/>
        </p:nvGraphicFramePr>
        <p:xfrm>
          <a:off x="1016000" y="4257675"/>
          <a:ext cx="13192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780" imgH="203112" progId="Equation.3">
                  <p:embed/>
                </p:oleObj>
              </mc:Choice>
              <mc:Fallback>
                <p:oleObj name="Equation" r:id="rId8" imgW="507780" imgH="20311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257675"/>
                        <a:ext cx="13192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7" name="Object 12"/>
          <p:cNvGraphicFramePr>
            <a:graphicFrameLocks noChangeAspect="1"/>
          </p:cNvGraphicFramePr>
          <p:nvPr/>
        </p:nvGraphicFramePr>
        <p:xfrm>
          <a:off x="2208213" y="4889500"/>
          <a:ext cx="112077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431613" imgH="203112" progId="Equation.3">
                  <p:embed/>
                </p:oleObj>
              </mc:Choice>
              <mc:Fallback>
                <p:oleObj name="משוואה" r:id="rId10" imgW="431613" imgH="203112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889500"/>
                        <a:ext cx="112077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8" name="Object 5"/>
          <p:cNvGraphicFramePr>
            <a:graphicFrameLocks noChangeAspect="1"/>
          </p:cNvGraphicFramePr>
          <p:nvPr/>
        </p:nvGraphicFramePr>
        <p:xfrm>
          <a:off x="4268788" y="1600200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647700" imgH="228600" progId="Equation.3">
                  <p:embed/>
                </p:oleObj>
              </mc:Choice>
              <mc:Fallback>
                <p:oleObj name="משוואה" r:id="rId12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788" y="1600200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9" name="Object 8"/>
          <p:cNvGraphicFramePr>
            <a:graphicFrameLocks noChangeAspect="1"/>
          </p:cNvGraphicFramePr>
          <p:nvPr/>
        </p:nvGraphicFramePr>
        <p:xfrm>
          <a:off x="4205288" y="4843463"/>
          <a:ext cx="7318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304668" imgH="228501" progId="Equation.3">
                  <p:embed/>
                </p:oleObj>
              </mc:Choice>
              <mc:Fallback>
                <p:oleObj name="משוואה" r:id="rId13" imgW="304668" imgH="22850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5288" y="4843463"/>
                        <a:ext cx="731837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Consider what y may contain: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y =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a</a:t>
            </a:r>
            <a:r>
              <a:rPr lang="en-US" baseline="30000" dirty="0">
                <a:sym typeface="Wingdings" panose="05000000000000000000" pitchFamily="2" charset="2"/>
              </a:rPr>
              <a:t>p-k 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baseline="30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)</a:t>
            </a:r>
            <a:r>
              <a:rPr lang="en-US" baseline="30000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 b</a:t>
            </a:r>
            <a:r>
              <a:rPr lang="en-US" baseline="30000" dirty="0">
                <a:sym typeface="Wingdings" panose="05000000000000000000" pitchFamily="2" charset="2"/>
              </a:rPr>
              <a:t>p</a:t>
            </a:r>
            <a:r>
              <a:rPr lang="en-US" dirty="0">
                <a:sym typeface="Wingdings" panose="05000000000000000000" pitchFamily="2" charset="2"/>
              </a:rPr>
              <a:t> , i.e., more a-s than b-s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y = 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y =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 err="1"/>
              <a:t>b</a:t>
            </a:r>
            <a:r>
              <a:rPr lang="en-US" baseline="30000" dirty="0" err="1"/>
              <a:t>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baseline="30000" dirty="0" err="1">
                <a:sym typeface="Wingdings" panose="05000000000000000000" pitchFamily="2" charset="2"/>
              </a:rPr>
              <a:t>p</a:t>
            </a:r>
            <a:r>
              <a:rPr lang="en-US" baseline="30000" dirty="0">
                <a:sym typeface="Wingdings" panose="05000000000000000000" pitchFamily="2" charset="2"/>
              </a:rPr>
              <a:t>-k </a:t>
            </a:r>
            <a:r>
              <a:rPr lang="en-US" dirty="0">
                <a:sym typeface="Wingdings" panose="05000000000000000000" pitchFamily="2" charset="2"/>
              </a:rPr>
              <a:t> (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baseline="30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</a:t>
            </a:r>
            <a:r>
              <a:rPr lang="en-US" baseline="30000" dirty="0" err="1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)</a:t>
            </a:r>
            <a:r>
              <a:rPr lang="en-US" baseline="30000" dirty="0">
                <a:sym typeface="Wingdings" panose="05000000000000000000" pitchFamily="2" charset="2"/>
              </a:rPr>
              <a:t>5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b</a:t>
            </a:r>
            <a:r>
              <a:rPr lang="en-US" baseline="30000" dirty="0" err="1">
                <a:sym typeface="Wingdings" panose="05000000000000000000" pitchFamily="2" charset="2"/>
              </a:rPr>
              <a:t>p</a:t>
            </a:r>
            <a:r>
              <a:rPr lang="en-US" baseline="30000" dirty="0">
                <a:sym typeface="Wingdings" panose="05000000000000000000" pitchFamily="2" charset="2"/>
              </a:rPr>
              <a:t>-k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What does </a:t>
            </a:r>
            <a:r>
              <a:rPr lang="en-US" dirty="0" err="1"/>
              <a:t>xy</a:t>
            </a:r>
            <a:r>
              <a:rPr lang="en-US" baseline="30000" dirty="0" err="1"/>
              <a:t>i</a:t>
            </a:r>
            <a:r>
              <a:rPr lang="en-US" dirty="0" err="1"/>
              <a:t>z</a:t>
            </a:r>
            <a:r>
              <a:rPr lang="en-US" dirty="0"/>
              <a:t> look like?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Too many a-s with </a:t>
            </a:r>
            <a:r>
              <a:rPr lang="en-US" dirty="0" err="1"/>
              <a:t>i</a:t>
            </a:r>
            <a:r>
              <a:rPr lang="en-US" dirty="0"/>
              <a:t>&gt;0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Too many b-s with </a:t>
            </a:r>
            <a:r>
              <a:rPr lang="en-US" dirty="0" err="1"/>
              <a:t>i</a:t>
            </a:r>
            <a:r>
              <a:rPr lang="en-US" dirty="0"/>
              <a:t>&gt;0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There will be b-s before a-s, not the correct format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3619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Example:                    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A367CA4-32E2-4B68-9D03-3EB8BD66B74D}" type="slidenum">
              <a:rPr lang="en-US" sz="1600"/>
              <a:pPr algn="l">
                <a:defRPr/>
              </a:pPr>
              <a:t>126</a:t>
            </a:fld>
            <a:endParaRPr lang="en-US" sz="1600" dirty="0"/>
          </a:p>
        </p:txBody>
      </p:sp>
      <p:graphicFrame>
        <p:nvGraphicFramePr>
          <p:cNvPr id="136197" name="Object 5"/>
          <p:cNvGraphicFramePr>
            <a:graphicFrameLocks noChangeAspect="1"/>
          </p:cNvGraphicFramePr>
          <p:nvPr/>
        </p:nvGraphicFramePr>
        <p:xfrm>
          <a:off x="2768600" y="528638"/>
          <a:ext cx="19462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47700" imgH="228600" progId="Equation.3">
                  <p:embed/>
                </p:oleObj>
              </mc:Choice>
              <mc:Fallback>
                <p:oleObj name="משוואה" r:id="rId2" imgW="6477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8600" y="528638"/>
                        <a:ext cx="19462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Content Placeholder 2"/>
          <p:cNvSpPr>
            <a:spLocks noGrp="1"/>
          </p:cNvSpPr>
          <p:nvPr>
            <p:ph idx="1"/>
          </p:nvPr>
        </p:nvSpPr>
        <p:spPr>
          <a:xfrm>
            <a:off x="390525" y="1709738"/>
            <a:ext cx="8229600" cy="4525962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>
                <a:cs typeface="Times New Roman" panose="02020603050405020304" pitchFamily="18" charset="0"/>
              </a:rPr>
              <a:t>This is what we got so far: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br>
              <a:rPr lang="en-US" altLang="en-US">
                <a:cs typeface="Times New Roman" panose="02020603050405020304" pitchFamily="18" charset="0"/>
              </a:rPr>
            </a:br>
            <a:endParaRPr lang="en-US" altLang="en-US">
              <a:cs typeface="Times New Roman" panose="02020603050405020304" pitchFamily="18" charset="0"/>
            </a:endParaRPr>
          </a:p>
        </p:txBody>
      </p: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3127375" y="4286250"/>
            <a:ext cx="3367088" cy="571500"/>
            <a:chOff x="1857356" y="4973847"/>
            <a:chExt cx="1156880" cy="128590"/>
          </a:xfrm>
        </p:grpSpPr>
        <p:sp>
          <p:nvSpPr>
            <p:cNvPr id="137227" name="TextBox 15"/>
            <p:cNvSpPr txBox="1">
              <a:spLocks noChangeArrowheads="1"/>
            </p:cNvSpPr>
            <p:nvPr/>
          </p:nvSpPr>
          <p:spPr bwMode="auto">
            <a:xfrm>
              <a:off x="1857356" y="4979024"/>
              <a:ext cx="1143008" cy="107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500"/>
            </a:p>
          </p:txBody>
        </p:sp>
        <p:graphicFrame>
          <p:nvGraphicFramePr>
            <p:cNvPr id="137228" name="Object 16"/>
            <p:cNvGraphicFramePr>
              <a:graphicFrameLocks noChangeAspect="1"/>
            </p:cNvGraphicFramePr>
            <p:nvPr/>
          </p:nvGraphicFramePr>
          <p:xfrm>
            <a:off x="2279986" y="4973847"/>
            <a:ext cx="734250" cy="128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622030" imgH="203112" progId="Equation.3">
                    <p:embed/>
                  </p:oleObj>
                </mc:Choice>
                <mc:Fallback>
                  <p:oleObj name="משוואה" r:id="rId2" imgW="622030" imgH="203112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9986" y="4973847"/>
                          <a:ext cx="734250" cy="1285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2987824" y="2773501"/>
            <a:ext cx="3949550" cy="1214437"/>
            <a:chOff x="1571604" y="4572008"/>
            <a:chExt cx="1755368" cy="642942"/>
          </a:xfrm>
        </p:grpSpPr>
        <p:sp>
          <p:nvSpPr>
            <p:cNvPr id="9" name="Oval 8"/>
            <p:cNvSpPr/>
            <p:nvPr/>
          </p:nvSpPr>
          <p:spPr>
            <a:xfrm>
              <a:off x="1571604" y="4572008"/>
              <a:ext cx="1714512" cy="6429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7225" name="TextBox 9"/>
            <p:cNvSpPr txBox="1">
              <a:spLocks noChangeArrowheads="1"/>
            </p:cNvSpPr>
            <p:nvPr/>
          </p:nvSpPr>
          <p:spPr bwMode="auto">
            <a:xfrm>
              <a:off x="1661842" y="4714884"/>
              <a:ext cx="1338523" cy="2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500"/>
                <a:t>RL-s Ex: </a:t>
              </a:r>
            </a:p>
          </p:txBody>
        </p:sp>
        <p:graphicFrame>
          <p:nvGraphicFramePr>
            <p:cNvPr id="13722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99867594"/>
                </p:ext>
              </p:extLst>
            </p:nvPr>
          </p:nvGraphicFramePr>
          <p:xfrm>
            <a:off x="1951129" y="4660182"/>
            <a:ext cx="1375843" cy="360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0240" imgH="228600" progId="Equation.3">
                    <p:embed/>
                  </p:oleObj>
                </mc:Choice>
                <mc:Fallback>
                  <p:oleObj name="Equation" r:id="rId4" imgW="66024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129" y="4660182"/>
                          <a:ext cx="1375843" cy="360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Discussion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30591A9-EF39-490A-825B-8D855FDC1245}" type="slidenum">
              <a:rPr lang="en-US" sz="1600"/>
              <a:pPr algn="l">
                <a:defRPr/>
              </a:pPr>
              <a:t>127</a:t>
            </a:fld>
            <a:endParaRPr lang="en-US" sz="1600" dirty="0"/>
          </a:p>
        </p:txBody>
      </p:sp>
      <p:sp>
        <p:nvSpPr>
          <p:cNvPr id="18" name="Oval 17"/>
          <p:cNvSpPr/>
          <p:nvPr/>
        </p:nvSpPr>
        <p:spPr>
          <a:xfrm>
            <a:off x="111125" y="2060278"/>
            <a:ext cx="8788400" cy="4786312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800" dirty="0"/>
              <a:t>2. M</a:t>
            </a:r>
            <a:r>
              <a:rPr lang="en-US" sz="2800" baseline="-25000" dirty="0"/>
              <a:t>4</a:t>
            </a:r>
            <a:r>
              <a:rPr lang="en-US" sz="2800" dirty="0"/>
              <a:t> accepts strings </a:t>
            </a:r>
            <a:r>
              <a:rPr lang="en-US" sz="2800" i="1" dirty="0"/>
              <a:t>that start and end with the same</a:t>
            </a:r>
            <a:r>
              <a:rPr lang="en-US" sz="2800" b="1" i="1" dirty="0"/>
              <a:t> </a:t>
            </a:r>
            <a:r>
              <a:rPr lang="en-US" sz="2800" i="1" dirty="0"/>
              <a:t>symbol</a:t>
            </a:r>
            <a:r>
              <a:rPr lang="en-US" sz="28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027724"/>
            <a:ext cx="7410400" cy="55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66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4400" i="1" dirty="0"/>
              <a:t>3. M</a:t>
            </a:r>
            <a:r>
              <a:rPr lang="en-US" sz="4400" i="1" baseline="-25000" dirty="0"/>
              <a:t>5 </a:t>
            </a:r>
            <a:r>
              <a:rPr lang="en-US" sz="4400" i="1" dirty="0"/>
              <a:t>accepts these 5 words: 0, 1, 00, 01, 10</a:t>
            </a:r>
            <a:endParaRPr lang="en-US" sz="44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266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 solution (4)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348880"/>
            <a:ext cx="7620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99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 NFA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691" y="1600200"/>
            <a:ext cx="603461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0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9"/>
          <p:cNvGraphicFramePr>
            <a:graphicFrameLocks noChangeAspect="1"/>
          </p:cNvGraphicFramePr>
          <p:nvPr/>
        </p:nvGraphicFramePr>
        <p:xfrm>
          <a:off x="1357313" y="4505325"/>
          <a:ext cx="52451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981200" imgH="457200" progId="Equation.3">
                  <p:embed/>
                </p:oleObj>
              </mc:Choice>
              <mc:Fallback>
                <p:oleObj name="משוואה" r:id="rId2" imgW="19812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4505325"/>
                        <a:ext cx="5245100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/>
              <a:t>Definition:</a:t>
            </a:r>
            <a:r>
              <a:rPr lang="en-US" altLang="en-US" b="1" dirty="0"/>
              <a:t> </a:t>
            </a:r>
            <a:r>
              <a:rPr lang="en-US" altLang="en-US" dirty="0"/>
              <a:t>A </a:t>
            </a:r>
            <a:r>
              <a:rPr lang="en-US" altLang="en-US" b="1" i="1" dirty="0"/>
              <a:t>language </a:t>
            </a:r>
            <a:r>
              <a:rPr lang="en-US" altLang="en-US" dirty="0"/>
              <a:t>is a set of strings (or words) defined on some alphabet</a:t>
            </a:r>
            <a:r>
              <a:rPr lang="en-US" altLang="en-US" i="1" dirty="0"/>
              <a:t> .</a:t>
            </a:r>
            <a:r>
              <a:rPr lang="en-US" altLang="en-US" dirty="0"/>
              <a:t> This could be any languages. Examples:</a:t>
            </a:r>
          </a:p>
          <a:p>
            <a:pPr marL="914400" lvl="1" indent="-514350" eaLnBrk="1" hangingPunct="1"/>
            <a:r>
              <a:rPr lang="en-US" altLang="en-US" dirty="0"/>
              <a:t> </a:t>
            </a:r>
          </a:p>
          <a:p>
            <a:pPr marL="914400" lvl="1" indent="-514350" eaLnBrk="1" hangingPunct="1"/>
            <a:r>
              <a:rPr lang="en-US" altLang="en-US" dirty="0"/>
              <a:t> </a:t>
            </a:r>
            <a:br>
              <a:rPr lang="en-US" altLang="en-US" dirty="0"/>
            </a:br>
            <a:endParaRPr lang="en-US" altLang="en-US" dirty="0"/>
          </a:p>
          <a:p>
            <a:pPr marL="914400" lvl="1" indent="-514350" eaLnBrk="1" hangingPunct="1">
              <a:lnSpc>
                <a:spcPct val="150000"/>
              </a:lnSpc>
            </a:pPr>
            <a:r>
              <a:rPr lang="en-US" altLang="en-US" dirty="0"/>
              <a:t>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63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Languages in general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CFA632C-6DC8-4D28-A34C-B7B8C20139F8}" type="slidenum">
              <a:rPr lang="en-US" sz="1600"/>
              <a:pPr algn="l">
                <a:defRPr/>
              </a:pPr>
              <a:t>17</a:t>
            </a:fld>
            <a:endParaRPr lang="en-US" sz="1600" dirty="0"/>
          </a:p>
        </p:txBody>
      </p:sp>
      <p:graphicFrame>
        <p:nvGraphicFramePr>
          <p:cNvPr id="16390" name="Object 13"/>
          <p:cNvGraphicFramePr>
            <a:graphicFrameLocks noChangeAspect="1"/>
          </p:cNvGraphicFramePr>
          <p:nvPr/>
        </p:nvGraphicFramePr>
        <p:xfrm>
          <a:off x="1500188" y="3214688"/>
          <a:ext cx="3429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294838" imgH="215806" progId="Equation.3">
                  <p:embed/>
                </p:oleObj>
              </mc:Choice>
              <mc:Fallback>
                <p:oleObj name="משוואה" r:id="rId4" imgW="1294838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214688"/>
                        <a:ext cx="34290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8586687"/>
              </p:ext>
            </p:extLst>
          </p:nvPr>
        </p:nvGraphicFramePr>
        <p:xfrm>
          <a:off x="1519189" y="3820319"/>
          <a:ext cx="594995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247900" imgH="228600" progId="Equation.3">
                  <p:embed/>
                </p:oleObj>
              </mc:Choice>
              <mc:Fallback>
                <p:oleObj name="משוואה" r:id="rId6" imgW="22479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189" y="3820319"/>
                        <a:ext cx="5949950" cy="604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/>
              <a:t>A language of an FA (</a:t>
            </a:r>
            <a:r>
              <a:rPr lang="en-US" altLang="en-US" sz="2600" dirty="0"/>
              <a:t>named</a:t>
            </a:r>
            <a:r>
              <a:rPr lang="en-US" altLang="en-US" dirty="0"/>
              <a:t>)     ,          , is the set of words that       accepts. For any La,</a:t>
            </a:r>
          </a:p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/>
              <a:t>If                       we say that       </a:t>
            </a:r>
            <a:r>
              <a:rPr lang="en-US" altLang="en-US" b="1" i="1" dirty="0"/>
              <a:t>recognizes       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lnSpc>
                <a:spcPct val="150000"/>
              </a:lnSpc>
            </a:pPr>
            <a:r>
              <a:rPr lang="en-US" altLang="en-US" dirty="0"/>
              <a:t>If         is recognized by some finite automaton     ,  </a:t>
            </a:r>
            <a:r>
              <a:rPr lang="en-US" altLang="en-US" b="1" i="1" dirty="0"/>
              <a:t>      </a:t>
            </a:r>
            <a:r>
              <a:rPr lang="en-US" altLang="en-US" dirty="0"/>
              <a:t>is a </a:t>
            </a:r>
            <a:r>
              <a:rPr lang="en-US" altLang="en-US" b="1" dirty="0"/>
              <a:t>Regular Language</a:t>
            </a:r>
            <a:r>
              <a:rPr lang="en-US" altLang="en-US" dirty="0"/>
              <a:t>.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Languages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DB138DE-D147-4CD1-A877-DCF4C302A612}" type="slidenum">
              <a:rPr lang="en-US" sz="1600"/>
              <a:pPr algn="l">
                <a:defRPr/>
              </a:pPr>
              <a:t>18</a:t>
            </a:fld>
            <a:endParaRPr lang="en-US" sz="1600" dirty="0"/>
          </a:p>
        </p:txBody>
      </p:sp>
      <p:sp>
        <p:nvSpPr>
          <p:cNvPr id="17413" name="TextBox 28"/>
          <p:cNvSpPr txBox="1">
            <a:spLocks noChangeArrowheads="1"/>
          </p:cNvSpPr>
          <p:nvPr/>
        </p:nvSpPr>
        <p:spPr bwMode="auto">
          <a:xfrm>
            <a:off x="5357813" y="4857750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,</a:t>
            </a:r>
          </a:p>
        </p:txBody>
      </p:sp>
      <p:graphicFrame>
        <p:nvGraphicFramePr>
          <p:cNvPr id="17414" name="Object 9"/>
          <p:cNvGraphicFramePr>
            <a:graphicFrameLocks noChangeAspect="1"/>
          </p:cNvGraphicFramePr>
          <p:nvPr/>
        </p:nvGraphicFramePr>
        <p:xfrm>
          <a:off x="5551488" y="1854200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03024" imgH="152268" progId="Equation.3">
                  <p:embed/>
                </p:oleObj>
              </mc:Choice>
              <mc:Fallback>
                <p:oleObj name="משוואה" r:id="rId2" imgW="203024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1488" y="1854200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6"/>
          <p:cNvGraphicFramePr>
            <a:graphicFrameLocks noChangeAspect="1"/>
          </p:cNvGraphicFramePr>
          <p:nvPr/>
        </p:nvGraphicFramePr>
        <p:xfrm>
          <a:off x="6156325" y="1824038"/>
          <a:ext cx="9112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93359" imgH="215713" progId="Equation.3">
                  <p:embed/>
                </p:oleObj>
              </mc:Choice>
              <mc:Fallback>
                <p:oleObj name="משוואה" r:id="rId4" imgW="393359" imgH="2157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824038"/>
                        <a:ext cx="9112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585148"/>
              </p:ext>
            </p:extLst>
          </p:nvPr>
        </p:nvGraphicFramePr>
        <p:xfrm>
          <a:off x="3923928" y="2564904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152268" progId="Equation.3">
                  <p:embed/>
                </p:oleObj>
              </mc:Choice>
              <mc:Fallback>
                <p:oleObj name="משוואה" r:id="rId6" imgW="203024" imgH="15226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564904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8"/>
          <p:cNvGraphicFramePr>
            <a:graphicFrameLocks noChangeAspect="1"/>
          </p:cNvGraphicFramePr>
          <p:nvPr/>
        </p:nvGraphicFramePr>
        <p:xfrm>
          <a:off x="1571625" y="3429000"/>
          <a:ext cx="16462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710891" imgH="215806" progId="Equation.3">
                  <p:embed/>
                </p:oleObj>
              </mc:Choice>
              <mc:Fallback>
                <p:oleObj name="משוואה" r:id="rId7" imgW="710891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29000"/>
                        <a:ext cx="164623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9"/>
          <p:cNvGraphicFramePr>
            <a:graphicFrameLocks noChangeAspect="1"/>
          </p:cNvGraphicFramePr>
          <p:nvPr/>
        </p:nvGraphicFramePr>
        <p:xfrm>
          <a:off x="5316538" y="3429000"/>
          <a:ext cx="469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203024" imgH="152268" progId="Equation.3">
                  <p:embed/>
                </p:oleObj>
              </mc:Choice>
              <mc:Fallback>
                <p:oleObj name="משוואה" r:id="rId9" imgW="203024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3429000"/>
                        <a:ext cx="4699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10"/>
          <p:cNvGraphicFramePr>
            <a:graphicFrameLocks noChangeAspect="1"/>
          </p:cNvGraphicFramePr>
          <p:nvPr/>
        </p:nvGraphicFramePr>
        <p:xfrm>
          <a:off x="7786688" y="3475038"/>
          <a:ext cx="500062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15619" imgH="164885" progId="Equation.3">
                  <p:embed/>
                </p:oleObj>
              </mc:Choice>
              <mc:Fallback>
                <p:oleObj name="משוואה" r:id="rId10" imgW="215619" imgH="16488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3475038"/>
                        <a:ext cx="500062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500188" y="4260850"/>
          <a:ext cx="50006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15619" imgH="164885" progId="Equation.3">
                  <p:embed/>
                </p:oleObj>
              </mc:Choice>
              <mc:Fallback>
                <p:oleObj name="משוואה" r:id="rId12" imgW="215619" imgH="16488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4260850"/>
                        <a:ext cx="50006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7"/>
          <p:cNvGraphicFramePr>
            <a:graphicFrameLocks noChangeAspect="1"/>
          </p:cNvGraphicFramePr>
          <p:nvPr/>
        </p:nvGraphicFramePr>
        <p:xfrm>
          <a:off x="2928938" y="4929188"/>
          <a:ext cx="4286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52268" imgH="164957" progId="Equation.3">
                  <p:embed/>
                </p:oleObj>
              </mc:Choice>
              <mc:Fallback>
                <p:oleObj name="משוואה" r:id="rId13" imgW="152268" imgH="164957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29188"/>
                        <a:ext cx="4286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571875" y="5046663"/>
          <a:ext cx="500063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215619" imgH="164885" progId="Equation.3">
                  <p:embed/>
                </p:oleObj>
              </mc:Choice>
              <mc:Fallback>
                <p:oleObj name="משוואה" r:id="rId15" imgW="215619" imgH="1648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5046663"/>
                        <a:ext cx="500063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539552" y="1268760"/>
            <a:ext cx="8208912" cy="501774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Q1: How do we prove that a language La is regular? Draw a FA for it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Q2: Why is the concept of Regular Language important? </a:t>
            </a:r>
            <a:r>
              <a:rPr lang="en-US" altLang="en-US" sz="200" dirty="0"/>
              <a:t>A2</a:t>
            </a:r>
            <a:r>
              <a:rPr lang="en-US" altLang="en-US" sz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1800" normalizeH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a regular language requires a controller with bounded Memory.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Q3: How do you prove that a language La is </a:t>
            </a:r>
            <a:r>
              <a:rPr lang="en-US" altLang="en-US" sz="3100" u="sng" dirty="0"/>
              <a:t>not</a:t>
            </a:r>
            <a:r>
              <a:rPr lang="en-US" altLang="en-US" sz="3100" dirty="0"/>
              <a:t> regular? </a:t>
            </a:r>
            <a:r>
              <a:rPr lang="en-US" altLang="en-US" sz="200" dirty="0"/>
              <a:t>A3</a:t>
            </a:r>
            <a:r>
              <a:rPr lang="en-US" altLang="en-US" sz="2400" dirty="0"/>
              <a:t>: find a property of re L and show that La does not have that Property. </a:t>
            </a:r>
            <a:r>
              <a:rPr lang="en-US" altLang="en-US" sz="2400" b="1" dirty="0"/>
              <a:t>Proof by contradiction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sz="2400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843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Some Questions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B95BE41-58AC-464F-9F5C-2D7E89844621}" type="slidenum">
              <a:rPr lang="en-US" sz="1600"/>
              <a:pPr algn="l">
                <a:defRPr/>
              </a:pPr>
              <a:t>19</a:t>
            </a:fld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Computational Models</a:t>
            </a:r>
            <a:endParaRPr lang="en-US" altLang="en-US" u="sng" dirty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A </a:t>
            </a:r>
            <a:r>
              <a:rPr lang="en-US" altLang="en-US" b="1" dirty="0"/>
              <a:t>Computational Model </a:t>
            </a:r>
            <a:r>
              <a:rPr lang="en-US" altLang="en-US" dirty="0"/>
              <a:t>describes an idealized computer that enables us to reason about computation and to study the properties and limitations of computing.</a:t>
            </a:r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en-US" dirty="0"/>
              <a:t>	It is very much like a mathematical model, but </a:t>
            </a:r>
            <a:r>
              <a:rPr lang="en-US" altLang="en-US" dirty="0" err="1"/>
              <a:t>simplier</a:t>
            </a:r>
            <a:r>
              <a:rPr lang="en-US" altLang="en-US" dirty="0"/>
              <a:t>.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5F278E9-11ED-41C2-BD7E-D82F44E93372}" type="slidenum">
              <a:rPr lang="en-US" sz="1600"/>
              <a:pPr algn="l">
                <a:defRPr/>
              </a:pPr>
              <a:t>2</a:t>
            </a:fld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The FAs we discussed previously are Deterministic FAs (DFA) </a:t>
            </a:r>
          </a:p>
          <a:p>
            <a:pPr lvl="1" eaLnBrk="1" hangingPunct="1"/>
            <a:r>
              <a:rPr lang="en-US" altLang="en-US" dirty="0"/>
              <a:t>Each input leads us to exactly </a:t>
            </a:r>
            <a:r>
              <a:rPr lang="en-US" altLang="en-US" b="1" dirty="0"/>
              <a:t>one</a:t>
            </a:r>
            <a:r>
              <a:rPr lang="en-US" altLang="en-US" dirty="0"/>
              <a:t> state</a:t>
            </a:r>
          </a:p>
          <a:p>
            <a:pPr lvl="1" eaLnBrk="1" hangingPunct="1"/>
            <a:r>
              <a:rPr lang="en-US" altLang="en-US" dirty="0"/>
              <a:t>We know exactly where we are at all time</a:t>
            </a:r>
          </a:p>
          <a:p>
            <a:pPr eaLnBrk="1" hangingPunct="1"/>
            <a:r>
              <a:rPr lang="en-US" altLang="en-US" dirty="0"/>
              <a:t>FAs could also be Non-Deterministic (NFA)</a:t>
            </a:r>
          </a:p>
          <a:p>
            <a:pPr eaLnBrk="1" hangingPunct="1"/>
            <a:r>
              <a:rPr lang="en-US" altLang="en-US" b="1" i="1" dirty="0"/>
              <a:t>They are equivalent in power</a:t>
            </a:r>
            <a:r>
              <a:rPr lang="en-US" altLang="en-US" i="1" dirty="0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4F990C1-24E6-4DE6-AA32-53704756609E}" type="slidenum">
              <a:rPr lang="en-US" sz="1600"/>
              <a:pPr algn="l">
                <a:defRPr/>
              </a:pPr>
              <a:t>20</a:t>
            </a:fld>
            <a:endParaRPr lang="en-US" sz="1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an NFA</a:t>
            </a:r>
          </a:p>
        </p:txBody>
      </p:sp>
      <p:graphicFrame>
        <p:nvGraphicFramePr>
          <p:cNvPr id="20488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4508500" y="3793331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6835" imgH="139518" progId="Equation.3">
                  <p:embed/>
                </p:oleObj>
              </mc:Choice>
              <mc:Fallback>
                <p:oleObj name="משוואה" r:id="rId2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93331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  </a:t>
            </a:r>
            <a:fld id="{BF0ACA57-E0F2-4488-A7CB-E04B05492051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0483" name="Group 44"/>
          <p:cNvGrpSpPr>
            <a:grpSpLocks/>
          </p:cNvGrpSpPr>
          <p:nvPr/>
        </p:nvGrpSpPr>
        <p:grpSpPr bwMode="auto">
          <a:xfrm>
            <a:off x="571500" y="2209006"/>
            <a:ext cx="6808787" cy="1584325"/>
            <a:chOff x="500034" y="2416726"/>
            <a:chExt cx="6643734" cy="1583778"/>
          </a:xfrm>
        </p:grpSpPr>
        <p:sp>
          <p:nvSpPr>
            <p:cNvPr id="20490" name="TextBox 25"/>
            <p:cNvSpPr txBox="1">
              <a:spLocks noChangeArrowheads="1"/>
            </p:cNvSpPr>
            <p:nvPr/>
          </p:nvSpPr>
          <p:spPr bwMode="auto">
            <a:xfrm>
              <a:off x="614363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0491" name="TextBox 57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20492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20493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856" y="2000214"/>
                  <a:ext cx="714097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14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0494" name="Group 29"/>
              <p:cNvGrpSpPr>
                <a:grpSpLocks/>
              </p:cNvGrpSpPr>
              <p:nvPr/>
            </p:nvGrpSpPr>
            <p:grpSpPr bwMode="auto"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0509" name="Group 13"/>
                <p:cNvGrpSpPr>
                  <a:grpSpLocks/>
                </p:cNvGrpSpPr>
                <p:nvPr/>
              </p:nvGrpSpPr>
              <p:grpSpPr bwMode="auto"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21" name="Oval 20"/>
                  <p:cNvSpPr/>
                  <p:nvPr/>
                </p:nvSpPr>
                <p:spPr>
                  <a:xfrm>
                    <a:off x="857508" y="2000214"/>
                    <a:ext cx="714096" cy="64271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20512" name="Object 21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6" imgW="152202" imgH="177569" progId="Equation.3">
                          <p:embed/>
                        </p:oleObj>
                      </mc:Choice>
                      <mc:Fallback>
                        <p:oleObj name="משוואה" r:id="rId6" imgW="152202" imgH="177569" progId="Equation.3">
                          <p:embed/>
                          <p:pic>
                            <p:nvPicPr>
                              <p:cNvPr id="0" name="Object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7" name="Oval 26"/>
                <p:cNvSpPr/>
                <p:nvPr/>
              </p:nvSpPr>
              <p:spPr>
                <a:xfrm>
                  <a:off x="3714845" y="3000321"/>
                  <a:ext cx="571587" cy="4998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20495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740" y="2000214"/>
                  <a:ext cx="714096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08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8" imgW="152202" imgH="177569" progId="Equation.3">
                        <p:embed/>
                      </p:oleObj>
                    </mc:Choice>
                    <mc:Fallback>
                      <p:oleObj name="משוואה" r:id="rId8" imgW="152202" imgH="17756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954" y="2465242"/>
                <a:ext cx="114317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497" name="Group 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857807" y="2000214"/>
                  <a:ext cx="714097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0506" name="Object 39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0" imgW="152202" imgH="177569" progId="Equation.3">
                        <p:embed/>
                      </p:oleObj>
                    </mc:Choice>
                    <mc:Fallback>
                      <p:oleObj name="משוואה" r:id="rId10" imgW="152202" imgH="177569" progId="Equation.3">
                        <p:embed/>
                        <p:pic>
                          <p:nvPicPr>
                            <p:cNvPr id="0" name="Object 3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42" name="Straight Arrow Connector 41"/>
              <p:cNvCxnSpPr>
                <a:stCxn id="32" idx="6"/>
                <a:endCxn id="39" idx="2"/>
              </p:cNvCxnSpPr>
              <p:nvPr/>
            </p:nvCxnSpPr>
            <p:spPr>
              <a:xfrm>
                <a:off x="3429225" y="2465242"/>
                <a:ext cx="1071920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39" idx="6"/>
                <a:endCxn id="21" idx="2"/>
              </p:cNvCxnSpPr>
              <p:nvPr/>
            </p:nvCxnSpPr>
            <p:spPr>
              <a:xfrm>
                <a:off x="5215242" y="2465242"/>
                <a:ext cx="121442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886" y="2438892"/>
                <a:ext cx="1586" cy="504980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01" name="TextBox 58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0502" name="TextBox 59"/>
              <p:cNvSpPr txBox="1">
                <a:spLocks noChangeArrowheads="1"/>
              </p:cNvSpPr>
              <p:nvPr/>
            </p:nvSpPr>
            <p:spPr bwMode="auto">
              <a:xfrm>
                <a:off x="56435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0503" name="TextBox 60"/>
              <p:cNvSpPr txBox="1">
                <a:spLocks noChangeArrowheads="1"/>
              </p:cNvSpPr>
              <p:nvPr/>
            </p:nvSpPr>
            <p:spPr bwMode="auto">
              <a:xfrm>
                <a:off x="3714910" y="2071678"/>
                <a:ext cx="499899" cy="646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 </a:t>
                </a:r>
                <a:r>
                  <a:rPr lang="en-US" altLang="en-US" sz="1800" dirty="0">
                    <a:sym typeface="Symbol" panose="05050102010706020507" pitchFamily="18" charset="2"/>
                  </a:rPr>
                  <a:t></a:t>
                </a:r>
                <a:r>
                  <a:rPr lang="en-US" altLang="en-US" sz="1800" dirty="0"/>
                  <a:t>, 0</a:t>
                </a:r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6786701" y="2438892"/>
                <a:ext cx="1586" cy="504980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484" name="TextBox 72"/>
          <p:cNvSpPr txBox="1">
            <a:spLocks noChangeArrowheads="1"/>
          </p:cNvSpPr>
          <p:nvPr/>
        </p:nvSpPr>
        <p:spPr bwMode="auto">
          <a:xfrm>
            <a:off x="484958" y="4323189"/>
            <a:ext cx="7903466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1. A state may have 0 or more transitions labeled with </a:t>
            </a:r>
            <a:br>
              <a:rPr lang="en-US" altLang="en-US" sz="2400" dirty="0"/>
            </a:br>
            <a:r>
              <a:rPr lang="en-US" altLang="en-US" sz="2400" dirty="0"/>
              <a:t>     the same symbol.</a:t>
            </a:r>
          </a:p>
          <a:p>
            <a:pPr marL="457200" indent="-457200" eaLnBrk="1" hangingPunct="1">
              <a:spcBef>
                <a:spcPct val="0"/>
              </a:spcBef>
              <a:buFontTx/>
              <a:buAutoNum type="arabicPeriod" startAt="2"/>
            </a:pPr>
            <a:r>
              <a:rPr lang="en-US" altLang="en-US" sz="2400" dirty="0"/>
              <a:t>   transitions are possible. What’s the implication?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2200" dirty="0"/>
              <a:t> We can go to multiple states with the same input</a:t>
            </a:r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" dirty="0"/>
          </a:p>
          <a:p>
            <a:pPr eaLnBrk="1" hangingPunct="1">
              <a:spcBef>
                <a:spcPct val="0"/>
              </a:spcBef>
              <a:buNone/>
            </a:pPr>
            <a:endParaRPr lang="en-US" altLang="en-US" sz="200" dirty="0"/>
          </a:p>
        </p:txBody>
      </p:sp>
      <p:graphicFrame>
        <p:nvGraphicFramePr>
          <p:cNvPr id="20485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443411"/>
              </p:ext>
            </p:extLst>
          </p:nvPr>
        </p:nvGraphicFramePr>
        <p:xfrm>
          <a:off x="840580" y="5082014"/>
          <a:ext cx="411163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835" imgH="139518" progId="Equation.3">
                  <p:embed/>
                </p:oleObj>
              </mc:Choice>
              <mc:Fallback>
                <p:oleObj name="Equation" r:id="rId12" imgW="126835" imgH="139518" progId="Equation.3">
                  <p:embed/>
                  <p:pic>
                    <p:nvPicPr>
                      <p:cNvPr id="0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580" y="5082014"/>
                        <a:ext cx="411163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Box 35"/>
          <p:cNvSpPr txBox="1">
            <a:spLocks noChangeArrowheads="1"/>
          </p:cNvSpPr>
          <p:nvPr/>
        </p:nvSpPr>
        <p:spPr bwMode="auto">
          <a:xfrm>
            <a:off x="571500" y="1428750"/>
            <a:ext cx="7000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NFA – Nondeterministic Finite Automaton</a:t>
            </a:r>
          </a:p>
        </p:txBody>
      </p:sp>
      <p:graphicFrame>
        <p:nvGraphicFramePr>
          <p:cNvPr id="20489" name="Object 1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51" imgH="215619" progId="Equation.3">
                  <p:embed/>
                </p:oleObj>
              </mc:Choice>
              <mc:Fallback>
                <p:oleObj name="Equation" r:id="rId14" imgW="114151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Computation of an NFA</a:t>
            </a:r>
            <a:endParaRPr lang="en-US" altLang="en-US" dirty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several transitions with the same label exist, an input word may induce </a:t>
            </a:r>
            <a:r>
              <a:rPr lang="en-US" altLang="en-US" b="1" dirty="0"/>
              <a:t>several </a:t>
            </a:r>
            <a:r>
              <a:rPr lang="en-US" altLang="en-US" dirty="0"/>
              <a:t>paths.</a:t>
            </a:r>
          </a:p>
          <a:p>
            <a:pPr eaLnBrk="1" hangingPunct="1"/>
            <a:r>
              <a:rPr lang="en-US" altLang="en-US" dirty="0"/>
              <a:t>When no transition is possible for particular branch, a computation is “stuck” (i.e., at a dead-end)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Q:</a:t>
            </a:r>
            <a:r>
              <a:rPr lang="en-US" altLang="en-US" dirty="0"/>
              <a:t>Which words are accepted and which are not?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A: </a:t>
            </a:r>
            <a:r>
              <a:rPr lang="en-US" altLang="en-US" sz="2800" dirty="0"/>
              <a:t>If word </a:t>
            </a:r>
            <a:r>
              <a:rPr lang="en-US" altLang="en-US" sz="2800" i="1" dirty="0">
                <a:cs typeface="Times New Roman" panose="02020603050405020304" pitchFamily="18" charset="0"/>
              </a:rPr>
              <a:t>w </a:t>
            </a:r>
            <a:r>
              <a:rPr lang="en-US" altLang="en-US" sz="2800" dirty="0">
                <a:cs typeface="Times New Roman" panose="02020603050405020304" pitchFamily="18" charset="0"/>
              </a:rPr>
              <a:t>induces (at least) </a:t>
            </a:r>
            <a:r>
              <a:rPr lang="en-US" altLang="en-US" sz="2800" i="1" dirty="0"/>
              <a:t>one</a:t>
            </a:r>
            <a:r>
              <a:rPr lang="en-US" altLang="en-US" sz="2800" dirty="0"/>
              <a:t> accepting path, then </a:t>
            </a:r>
            <a:r>
              <a:rPr lang="en-US" altLang="en-US" sz="2800" i="1" dirty="0">
                <a:cs typeface="Times New Roman" panose="02020603050405020304" pitchFamily="18" charset="0"/>
              </a:rPr>
              <a:t>w </a:t>
            </a:r>
            <a:r>
              <a:rPr lang="en-US" altLang="en-US" sz="2800" dirty="0"/>
              <a:t>is accepted.</a:t>
            </a:r>
            <a:endParaRPr lang="en-US" altLang="en-US" sz="2800" b="1" dirty="0"/>
          </a:p>
          <a:p>
            <a:pPr eaLnBrk="1" hangingPunct="1"/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A49A597-B39E-4E02-BB96-3D02F367B17A}" type="slidenum">
              <a:rPr lang="en-US" sz="1600"/>
              <a:pPr algn="l">
                <a:defRPr/>
              </a:pPr>
              <a:t>22</a:t>
            </a:fld>
            <a:endParaRPr lang="en-US" sz="1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Possible Computations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</p:txBody>
      </p:sp>
      <p:grpSp>
        <p:nvGrpSpPr>
          <p:cNvPr id="22532" name="Group 9"/>
          <p:cNvGrpSpPr>
            <a:grpSpLocks/>
          </p:cNvGrpSpPr>
          <p:nvPr/>
        </p:nvGrpSpPr>
        <p:grpSpPr bwMode="auto">
          <a:xfrm>
            <a:off x="7358063" y="3714750"/>
            <a:ext cx="571500" cy="642938"/>
            <a:chOff x="857224" y="2000240"/>
            <a:chExt cx="714380" cy="642942"/>
          </a:xfrm>
        </p:grpSpPr>
        <p:sp>
          <p:nvSpPr>
            <p:cNvPr id="8" name="Oval 7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7" name="Object 8"/>
            <p:cNvGraphicFramePr>
              <a:graphicFrameLocks noChangeAspect="1"/>
            </p:cNvGraphicFramePr>
            <p:nvPr/>
          </p:nvGraphicFramePr>
          <p:xfrm>
            <a:off x="984200" y="2071676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77646" imgH="228402" progId="Equation.3">
                    <p:embed/>
                  </p:oleObj>
                </mc:Choice>
                <mc:Fallback>
                  <p:oleObj name="משוואה" r:id="rId2" imgW="177646" imgH="22840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0" y="2071676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3" name="Group 9"/>
          <p:cNvGrpSpPr>
            <a:grpSpLocks/>
          </p:cNvGrpSpPr>
          <p:nvPr/>
        </p:nvGrpSpPr>
        <p:grpSpPr bwMode="auto">
          <a:xfrm>
            <a:off x="6643688" y="3643313"/>
            <a:ext cx="571500" cy="642937"/>
            <a:chOff x="857224" y="2000240"/>
            <a:chExt cx="714380" cy="642942"/>
          </a:xfrm>
        </p:grpSpPr>
        <p:sp>
          <p:nvSpPr>
            <p:cNvPr id="11" name="Oval 10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5" name="Object 11"/>
            <p:cNvGraphicFramePr>
              <a:graphicFrameLocks noChangeAspect="1"/>
            </p:cNvGraphicFramePr>
            <p:nvPr/>
          </p:nvGraphicFramePr>
          <p:xfrm>
            <a:off x="982222" y="2060564"/>
            <a:ext cx="47625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177646" imgH="241091" progId="Equation.3">
                    <p:embed/>
                  </p:oleObj>
                </mc:Choice>
                <mc:Fallback>
                  <p:oleObj name="משוואה" r:id="rId4" imgW="177646" imgH="241091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2222" y="2060564"/>
                          <a:ext cx="47625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4" name="Group 9"/>
          <p:cNvGrpSpPr>
            <a:grpSpLocks/>
          </p:cNvGrpSpPr>
          <p:nvPr/>
        </p:nvGrpSpPr>
        <p:grpSpPr bwMode="auto">
          <a:xfrm>
            <a:off x="5786438" y="3643313"/>
            <a:ext cx="571500" cy="642937"/>
            <a:chOff x="857224" y="2000240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3" name="Object 14"/>
            <p:cNvGraphicFramePr>
              <a:graphicFrameLocks noChangeAspect="1"/>
            </p:cNvGraphicFramePr>
            <p:nvPr/>
          </p:nvGraphicFramePr>
          <p:xfrm>
            <a:off x="966354" y="2060564"/>
            <a:ext cx="508000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190417" imgH="241195" progId="Equation.3">
                    <p:embed/>
                  </p:oleObj>
                </mc:Choice>
                <mc:Fallback>
                  <p:oleObj name="משוואה" r:id="rId6" imgW="190417" imgH="241195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6354" y="2060564"/>
                          <a:ext cx="508000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5" name="Group 9"/>
          <p:cNvGrpSpPr>
            <a:grpSpLocks/>
          </p:cNvGrpSpPr>
          <p:nvPr/>
        </p:nvGrpSpPr>
        <p:grpSpPr bwMode="auto">
          <a:xfrm>
            <a:off x="7715250" y="2714625"/>
            <a:ext cx="571500" cy="642938"/>
            <a:chOff x="857224" y="2000240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81" name="Object 17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65028" imgH="228501" progId="Equation.3">
                    <p:embed/>
                  </p:oleObj>
                </mc:Choice>
                <mc:Fallback>
                  <p:oleObj name="משוואה" r:id="rId8" imgW="165028" imgH="228501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6" name="Group 9"/>
          <p:cNvGrpSpPr>
            <a:grpSpLocks/>
          </p:cNvGrpSpPr>
          <p:nvPr/>
        </p:nvGrpSpPr>
        <p:grpSpPr bwMode="auto">
          <a:xfrm>
            <a:off x="6429375" y="2714625"/>
            <a:ext cx="571500" cy="642938"/>
            <a:chOff x="857224" y="2000240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9" name="Object 20"/>
            <p:cNvGraphicFramePr>
              <a:graphicFrameLocks noChangeAspect="1"/>
            </p:cNvGraphicFramePr>
            <p:nvPr/>
          </p:nvGraphicFramePr>
          <p:xfrm>
            <a:off x="984208" y="2071683"/>
            <a:ext cx="47426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77646" imgH="228402" progId="Equation.3">
                    <p:embed/>
                  </p:oleObj>
                </mc:Choice>
                <mc:Fallback>
                  <p:oleObj name="משוואה" r:id="rId10" imgW="177646" imgH="22840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8" y="2071683"/>
                          <a:ext cx="47426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37" name="Group 9"/>
          <p:cNvGrpSpPr>
            <a:grpSpLocks/>
          </p:cNvGrpSpPr>
          <p:nvPr/>
        </p:nvGrpSpPr>
        <p:grpSpPr bwMode="auto">
          <a:xfrm>
            <a:off x="7143750" y="1928813"/>
            <a:ext cx="571500" cy="642937"/>
            <a:chOff x="857224" y="2000240"/>
            <a:chExt cx="714380" cy="642942"/>
          </a:xfrm>
        </p:grpSpPr>
        <p:sp>
          <p:nvSpPr>
            <p:cNvPr id="23" name="Oval 22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7" name="Object 23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65028" imgH="228501" progId="Equation.3">
                    <p:embed/>
                  </p:oleObj>
                </mc:Choice>
                <mc:Fallback>
                  <p:oleObj name="משוואה" r:id="rId12" imgW="165028" imgH="228501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38" name="TextBox 24"/>
          <p:cNvSpPr txBox="1">
            <a:spLocks noChangeArrowheads="1"/>
          </p:cNvSpPr>
          <p:nvPr/>
        </p:nvSpPr>
        <p:spPr bwMode="auto">
          <a:xfrm>
            <a:off x="500063" y="1357313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DFA</a:t>
            </a:r>
          </a:p>
        </p:txBody>
      </p:sp>
      <p:grpSp>
        <p:nvGrpSpPr>
          <p:cNvPr id="22539" name="Group 27"/>
          <p:cNvGrpSpPr>
            <a:grpSpLocks/>
          </p:cNvGrpSpPr>
          <p:nvPr/>
        </p:nvGrpSpPr>
        <p:grpSpPr bwMode="auto">
          <a:xfrm>
            <a:off x="642938" y="2214563"/>
            <a:ext cx="571500" cy="1071562"/>
            <a:chOff x="642910" y="2214554"/>
            <a:chExt cx="571504" cy="1072364"/>
          </a:xfrm>
        </p:grpSpPr>
        <p:grpSp>
          <p:nvGrpSpPr>
            <p:cNvPr id="22572" name="Group 9"/>
            <p:cNvGrpSpPr>
              <a:grpSpLocks/>
            </p:cNvGrpSpPr>
            <p:nvPr/>
          </p:nvGrpSpPr>
          <p:grpSpPr bwMode="auto"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7224" y="2000240"/>
                <a:ext cx="714380" cy="64341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2575" name="Object 5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165028" imgH="228501" progId="Equation.3">
                      <p:embed/>
                    </p:oleObj>
                  </mc:Choice>
                  <mc:Fallback>
                    <p:oleObj name="משוואה" r:id="rId14" imgW="165028" imgH="228501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7" name="Straight Arrow Connector 26"/>
            <p:cNvCxnSpPr>
              <a:stCxn id="5" idx="4"/>
            </p:cNvCxnSpPr>
            <p:nvPr/>
          </p:nvCxnSpPr>
          <p:spPr>
            <a:xfrm rot="5400000">
              <a:off x="714189" y="3070858"/>
              <a:ext cx="428946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540" name="Group 9"/>
          <p:cNvGrpSpPr>
            <a:grpSpLocks/>
          </p:cNvGrpSpPr>
          <p:nvPr/>
        </p:nvGrpSpPr>
        <p:grpSpPr bwMode="auto">
          <a:xfrm>
            <a:off x="642938" y="5357813"/>
            <a:ext cx="571500" cy="642937"/>
            <a:chOff x="857224" y="2000240"/>
            <a:chExt cx="714380" cy="642942"/>
          </a:xfrm>
        </p:grpSpPr>
        <p:sp>
          <p:nvSpPr>
            <p:cNvPr id="32" name="Oval 31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71" name="Object 32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165028" imgH="228501" progId="Equation.3">
                    <p:embed/>
                  </p:oleObj>
                </mc:Choice>
                <mc:Fallback>
                  <p:oleObj name="משוואה" r:id="rId16" imgW="165028" imgH="228501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1" name="Group 9"/>
          <p:cNvGrpSpPr>
            <a:grpSpLocks/>
          </p:cNvGrpSpPr>
          <p:nvPr/>
        </p:nvGrpSpPr>
        <p:grpSpPr bwMode="auto">
          <a:xfrm>
            <a:off x="5929313" y="4929188"/>
            <a:ext cx="571500" cy="642937"/>
            <a:chOff x="857224" y="2000240"/>
            <a:chExt cx="714380" cy="642942"/>
          </a:xfrm>
        </p:grpSpPr>
        <p:sp>
          <p:nvSpPr>
            <p:cNvPr id="37" name="Oval 36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9" name="Object 37"/>
            <p:cNvGraphicFramePr>
              <a:graphicFrameLocks noChangeAspect="1"/>
            </p:cNvGraphicFramePr>
            <p:nvPr/>
          </p:nvGraphicFramePr>
          <p:xfrm>
            <a:off x="1000088" y="2060555"/>
            <a:ext cx="440531" cy="452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8" imgW="164957" imgH="241091" progId="Equation.3">
                    <p:embed/>
                  </p:oleObj>
                </mc:Choice>
                <mc:Fallback>
                  <p:oleObj name="משוואה" r:id="rId18" imgW="164957" imgH="241091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088" y="2060555"/>
                          <a:ext cx="440531" cy="452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42" name="Group 38"/>
          <p:cNvGrpSpPr>
            <a:grpSpLocks/>
          </p:cNvGrpSpPr>
          <p:nvPr/>
        </p:nvGrpSpPr>
        <p:grpSpPr bwMode="auto">
          <a:xfrm>
            <a:off x="642938" y="4357688"/>
            <a:ext cx="571500" cy="1073150"/>
            <a:chOff x="642910" y="2214554"/>
            <a:chExt cx="571504" cy="1072364"/>
          </a:xfrm>
        </p:grpSpPr>
        <p:grpSp>
          <p:nvGrpSpPr>
            <p:cNvPr id="22564" name="Group 9"/>
            <p:cNvGrpSpPr>
              <a:grpSpLocks/>
            </p:cNvGrpSpPr>
            <p:nvPr/>
          </p:nvGrpSpPr>
          <p:grpSpPr bwMode="auto">
            <a:xfrm>
              <a:off x="642910" y="2214554"/>
              <a:ext cx="571504" cy="642942"/>
              <a:chOff x="857224" y="2000240"/>
              <a:chExt cx="714380" cy="642942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857224" y="2000240"/>
                <a:ext cx="714380" cy="64246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2567" name="Object 42"/>
              <p:cNvGraphicFramePr>
                <a:graphicFrameLocks noChangeAspect="1"/>
              </p:cNvGraphicFramePr>
              <p:nvPr/>
            </p:nvGraphicFramePr>
            <p:xfrm>
              <a:off x="984259" y="2071671"/>
              <a:ext cx="474265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0" imgW="177646" imgH="228402" progId="Equation.3">
                      <p:embed/>
                    </p:oleObj>
                  </mc:Choice>
                  <mc:Fallback>
                    <p:oleObj name="משוואה" r:id="rId20" imgW="177646" imgH="228402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84259" y="2071671"/>
                            <a:ext cx="474265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41" name="Straight Arrow Connector 40"/>
            <p:cNvCxnSpPr>
              <a:stCxn id="42" idx="4"/>
            </p:cNvCxnSpPr>
            <p:nvPr/>
          </p:nvCxnSpPr>
          <p:spPr>
            <a:xfrm rot="5400000">
              <a:off x="714506" y="3071175"/>
              <a:ext cx="428311" cy="31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43" name="TextBox 43"/>
          <p:cNvSpPr txBox="1">
            <a:spLocks noChangeArrowheads="1"/>
          </p:cNvSpPr>
          <p:nvPr/>
        </p:nvSpPr>
        <p:spPr bwMode="auto">
          <a:xfrm>
            <a:off x="785813" y="3000375"/>
            <a:ext cx="428625" cy="166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46" name="Straight Arrow Connector 45"/>
          <p:cNvCxnSpPr>
            <a:stCxn id="23" idx="3"/>
            <a:endCxn id="20" idx="7"/>
          </p:cNvCxnSpPr>
          <p:nvPr/>
        </p:nvCxnSpPr>
        <p:spPr>
          <a:xfrm rot="5400000">
            <a:off x="6907213" y="2487613"/>
            <a:ext cx="330200" cy="3111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3" idx="5"/>
            <a:endCxn id="17" idx="1"/>
          </p:cNvCxnSpPr>
          <p:nvPr/>
        </p:nvCxnSpPr>
        <p:spPr>
          <a:xfrm rot="16200000" flipH="1">
            <a:off x="7550151" y="2559050"/>
            <a:ext cx="330200" cy="1682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20" idx="3"/>
          </p:cNvCxnSpPr>
          <p:nvPr/>
        </p:nvCxnSpPr>
        <p:spPr>
          <a:xfrm rot="5400000">
            <a:off x="6174581" y="3304382"/>
            <a:ext cx="379413" cy="298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20" idx="5"/>
            <a:endCxn id="8" idx="1"/>
          </p:cNvCxnSpPr>
          <p:nvPr/>
        </p:nvCxnSpPr>
        <p:spPr>
          <a:xfrm rot="16200000" flipH="1">
            <a:off x="6907212" y="3273426"/>
            <a:ext cx="544513" cy="5254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20" idx="4"/>
            <a:endCxn id="11" idx="0"/>
          </p:cNvCxnSpPr>
          <p:nvPr/>
        </p:nvCxnSpPr>
        <p:spPr>
          <a:xfrm rot="16200000" flipH="1">
            <a:off x="6679407" y="3393281"/>
            <a:ext cx="285750" cy="2143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49" name="TextBox 65"/>
          <p:cNvSpPr txBox="1">
            <a:spLocks noChangeArrowheads="1"/>
          </p:cNvSpPr>
          <p:nvPr/>
        </p:nvSpPr>
        <p:spPr bwMode="auto">
          <a:xfrm>
            <a:off x="6357938" y="4357688"/>
            <a:ext cx="1571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. . . 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grpSp>
        <p:nvGrpSpPr>
          <p:cNvPr id="22550" name="Group 9"/>
          <p:cNvGrpSpPr>
            <a:grpSpLocks/>
          </p:cNvGrpSpPr>
          <p:nvPr/>
        </p:nvGrpSpPr>
        <p:grpSpPr bwMode="auto">
          <a:xfrm>
            <a:off x="5072063" y="4929188"/>
            <a:ext cx="571500" cy="642937"/>
            <a:chOff x="857224" y="2000240"/>
            <a:chExt cx="714380" cy="642942"/>
          </a:xfrm>
        </p:grpSpPr>
        <p:sp>
          <p:nvSpPr>
            <p:cNvPr id="70" name="Oval 6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3" name="Object 70"/>
            <p:cNvGraphicFramePr>
              <a:graphicFrameLocks noChangeAspect="1"/>
            </p:cNvGraphicFramePr>
            <p:nvPr/>
          </p:nvGraphicFramePr>
          <p:xfrm>
            <a:off x="1015970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2" imgW="152334" imgH="228501" progId="Equation.3">
                    <p:embed/>
                  </p:oleObj>
                </mc:Choice>
                <mc:Fallback>
                  <p:oleObj name="משוואה" r:id="rId22" imgW="152334" imgH="228501" progId="Equation.3">
                    <p:embed/>
                    <p:pic>
                      <p:nvPicPr>
                        <p:cNvPr id="0" name="Object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70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1" name="Group 9"/>
          <p:cNvGrpSpPr>
            <a:grpSpLocks/>
          </p:cNvGrpSpPr>
          <p:nvPr/>
        </p:nvGrpSpPr>
        <p:grpSpPr bwMode="auto">
          <a:xfrm>
            <a:off x="6929438" y="4929188"/>
            <a:ext cx="571500" cy="642937"/>
            <a:chOff x="857224" y="2000240"/>
            <a:chExt cx="71438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61" name="Object 75"/>
            <p:cNvGraphicFramePr>
              <a:graphicFrameLocks noChangeAspect="1"/>
            </p:cNvGraphicFramePr>
            <p:nvPr/>
          </p:nvGraphicFramePr>
          <p:xfrm>
            <a:off x="984204" y="2071667"/>
            <a:ext cx="474265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4" imgW="177646" imgH="228402" progId="Equation.3">
                    <p:embed/>
                  </p:oleObj>
                </mc:Choice>
                <mc:Fallback>
                  <p:oleObj name="משוואה" r:id="rId24" imgW="177646" imgH="228402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4204" y="2071667"/>
                          <a:ext cx="474265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552" name="Group 9"/>
          <p:cNvGrpSpPr>
            <a:grpSpLocks/>
          </p:cNvGrpSpPr>
          <p:nvPr/>
        </p:nvGrpSpPr>
        <p:grpSpPr bwMode="auto">
          <a:xfrm>
            <a:off x="7929563" y="4929188"/>
            <a:ext cx="571500" cy="642937"/>
            <a:chOff x="857224" y="2000240"/>
            <a:chExt cx="714380" cy="642942"/>
          </a:xfrm>
        </p:grpSpPr>
        <p:sp>
          <p:nvSpPr>
            <p:cNvPr id="80" name="Oval 79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2559" name="Object 80"/>
            <p:cNvGraphicFramePr>
              <a:graphicFrameLocks noChangeAspect="1"/>
            </p:cNvGraphicFramePr>
            <p:nvPr/>
          </p:nvGraphicFramePr>
          <p:xfrm>
            <a:off x="1015945" y="2071667"/>
            <a:ext cx="406796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6" imgW="152334" imgH="228501" progId="Equation.3">
                    <p:embed/>
                  </p:oleObj>
                </mc:Choice>
                <mc:Fallback>
                  <p:oleObj name="משוואה" r:id="rId26" imgW="152334" imgH="228501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45" y="2071667"/>
                          <a:ext cx="406796" cy="4286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" name="Oval 81"/>
          <p:cNvSpPr/>
          <p:nvPr/>
        </p:nvSpPr>
        <p:spPr>
          <a:xfrm>
            <a:off x="500063" y="5214938"/>
            <a:ext cx="857250" cy="928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786563" y="4786313"/>
            <a:ext cx="857250" cy="9286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555" name="TextBox 83"/>
          <p:cNvSpPr txBox="1">
            <a:spLocks noChangeArrowheads="1"/>
          </p:cNvSpPr>
          <p:nvPr/>
        </p:nvSpPr>
        <p:spPr bwMode="auto">
          <a:xfrm>
            <a:off x="6929438" y="1357313"/>
            <a:ext cx="1928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/>
              <a:t>NFA</a:t>
            </a:r>
          </a:p>
        </p:txBody>
      </p:sp>
      <p:sp>
        <p:nvSpPr>
          <p:cNvPr id="22556" name="TextBox 58"/>
          <p:cNvSpPr txBox="1">
            <a:spLocks noChangeArrowheads="1"/>
          </p:cNvSpPr>
          <p:nvPr/>
        </p:nvSpPr>
        <p:spPr bwMode="auto">
          <a:xfrm>
            <a:off x="1785938" y="1714500"/>
            <a:ext cx="4286250" cy="1570038"/>
          </a:xfrm>
          <a:prstGeom prst="rect">
            <a:avLst/>
          </a:prstGeom>
          <a:noFill/>
          <a:ln w="127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At each step of the computation: </a:t>
            </a:r>
            <a:r>
              <a:rPr lang="en-US" altLang="en-US" sz="2400" b="1"/>
              <a:t>DFA  -  </a:t>
            </a:r>
            <a:r>
              <a:rPr lang="en-US" altLang="en-US" sz="2400"/>
              <a:t>A </a:t>
            </a:r>
            <a:r>
              <a:rPr lang="en-US" altLang="en-US" sz="2400" b="1"/>
              <a:t>single state </a:t>
            </a:r>
            <a:r>
              <a:rPr lang="en-US" altLang="en-US" sz="2400"/>
              <a:t>is occupied</a:t>
            </a:r>
            <a:r>
              <a:rPr lang="en-US" altLang="en-US" sz="2400" b="1"/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/>
              <a:t>NFA</a:t>
            </a:r>
            <a:r>
              <a:rPr lang="en-US" altLang="en-US" sz="2400"/>
              <a:t>  -  </a:t>
            </a:r>
            <a:r>
              <a:rPr lang="en-US" altLang="en-US" sz="2400" b="1"/>
              <a:t>Several states </a:t>
            </a:r>
            <a:r>
              <a:rPr lang="en-US" altLang="en-US" sz="2400"/>
              <a:t>may be </a:t>
            </a:r>
            <a:br>
              <a:rPr lang="en-US" altLang="en-US" sz="2400"/>
            </a:br>
            <a:r>
              <a:rPr lang="en-US" altLang="en-US" sz="2400"/>
              <a:t>              occupied.</a:t>
            </a:r>
          </a:p>
        </p:txBody>
      </p:sp>
      <p:sp>
        <p:nvSpPr>
          <p:cNvPr id="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AAFBB66-B007-4902-884D-DFE9532760D9}" type="slidenum">
              <a:rPr lang="en-US" sz="1600"/>
              <a:pPr algn="l">
                <a:defRPr/>
              </a:pPr>
              <a:t>23</a:t>
            </a:fld>
            <a:endParaRPr lang="en-US" sz="1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Computation of an NFA - Example</a:t>
            </a:r>
          </a:p>
        </p:txBody>
      </p:sp>
      <p:graphicFrame>
        <p:nvGraphicFramePr>
          <p:cNvPr id="23558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4508500" y="3793331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835" imgH="139518" progId="Equation.3">
                  <p:embed/>
                </p:oleObj>
              </mc:Choice>
              <mc:Fallback>
                <p:oleObj name="Equation" r:id="rId2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793331"/>
                        <a:ext cx="127000" cy="13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</a:t>
            </a:r>
            <a:fld id="{8D5ABF7E-0ECD-4695-A40F-741B82B3F5F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3555" name="Content Placeholder 5"/>
          <p:cNvSpPr txBox="1">
            <a:spLocks/>
          </p:cNvSpPr>
          <p:nvPr/>
        </p:nvSpPr>
        <p:spPr bwMode="auto">
          <a:xfrm>
            <a:off x="457200" y="1600200"/>
            <a:ext cx="8291264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800" dirty="0"/>
              <a:t>On the input word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</a:t>
            </a:r>
            <a:r>
              <a:rPr lang="en-US" altLang="en-US" sz="2800" dirty="0"/>
              <a:t>01011 there exist an accepting path and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sz="2800" dirty="0"/>
              <a:t>is accepted.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Describe the language recognized by this automaton: any word with the sub of 11 or 101</a:t>
            </a:r>
          </a:p>
          <a:p>
            <a:pPr eaLnBrk="1" hangingPunct="1">
              <a:buFontTx/>
              <a:buNone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Regex: (0|1)*(11|101)∑*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rgbClr val="C00000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pSp>
        <p:nvGrpSpPr>
          <p:cNvPr id="23557" name="Group 35"/>
          <p:cNvGrpSpPr>
            <a:grpSpLocks/>
          </p:cNvGrpSpPr>
          <p:nvPr/>
        </p:nvGrpSpPr>
        <p:grpSpPr bwMode="auto">
          <a:xfrm>
            <a:off x="500063" y="1500188"/>
            <a:ext cx="6643687" cy="1584325"/>
            <a:chOff x="500034" y="2416726"/>
            <a:chExt cx="6643734" cy="1583778"/>
          </a:xfrm>
        </p:grpSpPr>
        <p:sp>
          <p:nvSpPr>
            <p:cNvPr id="23559" name="TextBox 37"/>
            <p:cNvSpPr txBox="1">
              <a:spLocks noChangeArrowheads="1"/>
            </p:cNvSpPr>
            <p:nvPr/>
          </p:nvSpPr>
          <p:spPr bwMode="auto">
            <a:xfrm>
              <a:off x="614363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3560" name="TextBox 40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23561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6286544" cy="714380"/>
              <a:chOff x="857224" y="2071678"/>
              <a:chExt cx="6286544" cy="714380"/>
            </a:xfrm>
          </p:grpSpPr>
          <p:grpSp>
            <p:nvGrpSpPr>
              <p:cNvPr id="23562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72" name="Oval 71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83" name="Object 72"/>
                <p:cNvGraphicFramePr>
                  <a:graphicFrameLocks noChangeAspect="1"/>
                </p:cNvGraphicFramePr>
                <p:nvPr/>
              </p:nvGraphicFramePr>
              <p:xfrm>
                <a:off x="1033463" y="2119316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39579" imgH="177646" progId="Equation.3">
                        <p:embed/>
                      </p:oleObj>
                    </mc:Choice>
                    <mc:Fallback>
                      <p:oleObj name="משוואה" r:id="rId4" imgW="139579" imgH="177646" progId="Equation.3">
                        <p:embed/>
                        <p:pic>
                          <p:nvPicPr>
                            <p:cNvPr id="0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9316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3563" name="Group 29"/>
              <p:cNvGrpSpPr>
                <a:grpSpLocks/>
              </p:cNvGrpSpPr>
              <p:nvPr/>
            </p:nvGrpSpPr>
            <p:grpSpPr bwMode="auto">
              <a:xfrm>
                <a:off x="6429388" y="2143116"/>
                <a:ext cx="714380" cy="642942"/>
                <a:chOff x="3643306" y="2928934"/>
                <a:chExt cx="714380" cy="642942"/>
              </a:xfrm>
            </p:grpSpPr>
            <p:grpSp>
              <p:nvGrpSpPr>
                <p:cNvPr id="23578" name="Group 13"/>
                <p:cNvGrpSpPr>
                  <a:grpSpLocks/>
                </p:cNvGrpSpPr>
                <p:nvPr/>
              </p:nvGrpSpPr>
              <p:grpSpPr bwMode="auto">
                <a:xfrm>
                  <a:off x="3643306" y="2928934"/>
                  <a:ext cx="714380" cy="642942"/>
                  <a:chOff x="857224" y="2000240"/>
                  <a:chExt cx="714380" cy="642942"/>
                </a:xfrm>
              </p:grpSpPr>
              <p:sp>
                <p:nvSpPr>
                  <p:cNvPr id="69" name="Oval 68"/>
                  <p:cNvSpPr/>
                  <p:nvPr/>
                </p:nvSpPr>
                <p:spPr>
                  <a:xfrm>
                    <a:off x="857224" y="2000214"/>
                    <a:ext cx="714380" cy="642716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23581" name="Object 70"/>
                  <p:cNvGraphicFramePr>
                    <a:graphicFrameLocks noChangeAspect="1"/>
                  </p:cNvGraphicFramePr>
                  <p:nvPr/>
                </p:nvGraphicFramePr>
                <p:xfrm>
                  <a:off x="1017549" y="2117163"/>
                  <a:ext cx="404812" cy="3333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6" imgW="152202" imgH="177569" progId="Equation.3">
                          <p:embed/>
                        </p:oleObj>
                      </mc:Choice>
                      <mc:Fallback>
                        <p:oleObj name="משוואה" r:id="rId6" imgW="152202" imgH="177569" progId="Equation.3">
                          <p:embed/>
                          <p:pic>
                            <p:nvPicPr>
                              <p:cNvPr id="0" name="Object 7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017549" y="2117163"/>
                                <a:ext cx="404812" cy="33337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68" name="Oval 67"/>
                <p:cNvSpPr/>
                <p:nvPr/>
              </p:nvSpPr>
              <p:spPr>
                <a:xfrm>
                  <a:off x="3714745" y="3000321"/>
                  <a:ext cx="571504" cy="49988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23564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5" name="Oval 64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77" name="Object 65"/>
                <p:cNvGraphicFramePr>
                  <a:graphicFrameLocks noChangeAspect="1"/>
                </p:cNvGraphicFramePr>
                <p:nvPr/>
              </p:nvGraphicFramePr>
              <p:xfrm>
                <a:off x="1017575" y="2117728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8" imgW="152202" imgH="177569" progId="Equation.3">
                        <p:embed/>
                      </p:oleObj>
                    </mc:Choice>
                    <mc:Fallback>
                      <p:oleObj name="משוואה" r:id="rId8" imgW="152202" imgH="177569" progId="Equation.3">
                        <p:embed/>
                        <p:pic>
                          <p:nvPicPr>
                            <p:cNvPr id="0" name="Object 6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728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0" name="Straight Arrow Connector 49"/>
              <p:cNvCxnSpPr>
                <a:stCxn id="72" idx="6"/>
                <a:endCxn id="65" idx="2"/>
              </p:cNvCxnSpPr>
              <p:nvPr/>
            </p:nvCxnSpPr>
            <p:spPr>
              <a:xfrm>
                <a:off x="1571604" y="2465242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566" name="Group 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63" name="Oval 62"/>
                <p:cNvSpPr/>
                <p:nvPr/>
              </p:nvSpPr>
              <p:spPr>
                <a:xfrm>
                  <a:off x="857224" y="2000214"/>
                  <a:ext cx="714380" cy="64271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23575" name="Object 63"/>
                <p:cNvGraphicFramePr>
                  <a:graphicFrameLocks noChangeAspect="1"/>
                </p:cNvGraphicFramePr>
                <p:nvPr/>
              </p:nvGraphicFramePr>
              <p:xfrm>
                <a:off x="1015975" y="2118751"/>
                <a:ext cx="406400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0" imgW="152202" imgH="177569" progId="Equation.3">
                        <p:embed/>
                      </p:oleObj>
                    </mc:Choice>
                    <mc:Fallback>
                      <p:oleObj name="משוואה" r:id="rId10" imgW="152202" imgH="177569" progId="Equation.3">
                        <p:embed/>
                        <p:pic>
                          <p:nvPicPr>
                            <p:cNvPr id="0" name="Object 6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75" y="2118751"/>
                              <a:ext cx="406400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52" name="Straight Arrow Connector 51"/>
              <p:cNvCxnSpPr>
                <a:stCxn id="65" idx="6"/>
                <a:endCxn id="63" idx="2"/>
              </p:cNvCxnSpPr>
              <p:nvPr/>
            </p:nvCxnSpPr>
            <p:spPr>
              <a:xfrm>
                <a:off x="3428992" y="2465242"/>
                <a:ext cx="1071571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>
                <a:stCxn id="63" idx="6"/>
                <a:endCxn id="69" idx="2"/>
              </p:cNvCxnSpPr>
              <p:nvPr/>
            </p:nvCxnSpPr>
            <p:spPr>
              <a:xfrm>
                <a:off x="5214943" y="2465242"/>
                <a:ext cx="1214445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urved Connector 53"/>
              <p:cNvCxnSpPr>
                <a:stCxn id="72" idx="3"/>
                <a:endCxn id="72" idx="5"/>
              </p:cNvCxnSpPr>
              <p:nvPr/>
            </p:nvCxnSpPr>
            <p:spPr>
              <a:xfrm rot="16200000" flipH="1">
                <a:off x="1214415" y="2438174"/>
                <a:ext cx="1586" cy="506417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570" name="TextBox 54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3571" name="TextBox 55"/>
              <p:cNvSpPr txBox="1">
                <a:spLocks noChangeArrowheads="1"/>
              </p:cNvSpPr>
              <p:nvPr/>
            </p:nvSpPr>
            <p:spPr bwMode="auto">
              <a:xfrm>
                <a:off x="56435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23572" name="TextBox 56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7" cy="6461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 dirty="0"/>
                  <a:t> 0, </a:t>
                </a:r>
                <a:r>
                  <a:rPr lang="el-GR" altLang="en-US" sz="1800" dirty="0"/>
                  <a:t>ε</a:t>
                </a:r>
                <a:endParaRPr lang="en-US" altLang="en-US" sz="1800" dirty="0"/>
              </a:p>
            </p:txBody>
          </p:sp>
          <p:cxnSp>
            <p:nvCxnSpPr>
              <p:cNvPr id="58" name="Curved Connector 57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6786579" y="2438174"/>
                <a:ext cx="1586" cy="506417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4D6197-DE24-65E6-55AC-B5FDA46C7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836712"/>
            <a:ext cx="73247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8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Computations of NFAs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In general, a computation of an NFA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on input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, induces a </a:t>
            </a:r>
            <a:r>
              <a:rPr lang="en-US" altLang="en-US" b="1" dirty="0"/>
              <a:t>computation tree</a:t>
            </a:r>
            <a:r>
              <a:rPr lang="en-US" altLang="en-US" dirty="0"/>
              <a:t>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Each path of the computation tree represents a possible computation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NFA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accepts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/>
              <a:t>, </a:t>
            </a:r>
            <a:r>
              <a:rPr lang="en-US" altLang="en-US" dirty="0" err="1"/>
              <a:t>iff</a:t>
            </a:r>
            <a:r>
              <a:rPr lang="en-US" altLang="en-US" dirty="0"/>
              <a:t> its computation tree includes </a:t>
            </a:r>
            <a:r>
              <a:rPr lang="en-US" altLang="en-US" b="1" dirty="0"/>
              <a:t>at least </a:t>
            </a:r>
            <a:r>
              <a:rPr lang="en-US" altLang="en-US" dirty="0"/>
              <a:t>one path ending with an accepting state.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A13375D-115C-4577-B506-4819406A8264}" type="slidenum">
              <a:rPr lang="en-US" sz="1600"/>
              <a:pPr algn="l">
                <a:defRPr/>
              </a:pPr>
              <a:t>26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348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Why NFAs?</a:t>
            </a:r>
            <a:endParaRPr lang="en-US" altLang="en-US" dirty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81144" y="16288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dirty="0"/>
              <a:t>NFA-s and DFA-s are </a:t>
            </a:r>
            <a:r>
              <a:rPr lang="en-US" altLang="en-US" b="1" dirty="0"/>
              <a:t>equivalent </a:t>
            </a:r>
            <a:r>
              <a:rPr lang="en-US" altLang="en-US" dirty="0"/>
              <a:t>(Meaning: They recognize the same set of languages).</a:t>
            </a:r>
            <a:r>
              <a:rPr lang="en-US" altLang="en-US" baseline="30000" dirty="0"/>
              <a:t> </a:t>
            </a:r>
            <a:r>
              <a:rPr lang="en-US" altLang="en-US" dirty="0"/>
              <a:t>In other words: Each NFA (recognizing language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en-US" altLang="en-US" dirty="0"/>
              <a:t> has an equivalent DFA (recognizing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L)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(</a:t>
            </a:r>
            <a:r>
              <a:rPr lang="en-US" altLang="en-US" b="1" dirty="0"/>
              <a:t>Note: </a:t>
            </a:r>
            <a:r>
              <a:rPr lang="en-US" altLang="en-US" dirty="0"/>
              <a:t>This statement </a:t>
            </a:r>
            <a:r>
              <a:rPr lang="en-US" altLang="en-US" b="1" dirty="0"/>
              <a:t>can be proven</a:t>
            </a:r>
            <a:r>
              <a:rPr lang="en-US" altLang="en-US" dirty="0"/>
              <a:t>.)</a:t>
            </a:r>
          </a:p>
          <a:p>
            <a:pPr eaLnBrk="1" hangingPunct="1"/>
            <a:r>
              <a:rPr lang="en-US" altLang="en-US" dirty="0"/>
              <a:t>But usually, the NFA is </a:t>
            </a:r>
            <a:r>
              <a:rPr lang="en-US" altLang="en-US" u="sng" dirty="0"/>
              <a:t>simpler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Enables the proof of some theorems. (</a:t>
            </a:r>
            <a:r>
              <a:rPr lang="en-US" altLang="en-US" dirty="0" err="1"/>
              <a:t>eg.</a:t>
            </a:r>
            <a:r>
              <a:rPr lang="en-US" altLang="en-US" dirty="0"/>
              <a:t> about regular operations)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4D2CB9D-55BA-40BE-B3EB-6D35E900EA1E}" type="slidenum">
              <a:rPr lang="en-US" sz="1600"/>
              <a:pPr algn="l">
                <a:defRPr/>
              </a:pPr>
              <a:t>27</a:t>
            </a:fld>
            <a:endParaRPr lang="en-US" sz="1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A Complicated DFA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428625" y="1268760"/>
            <a:ext cx="8258175" cy="4857403"/>
          </a:xfrm>
        </p:spPr>
        <p:txBody>
          <a:bodyPr/>
          <a:lstStyle/>
          <a:p>
            <a:pPr eaLnBrk="1" hangingPunct="1"/>
            <a:r>
              <a:rPr lang="en-US" altLang="en-US" dirty="0"/>
              <a:t>Can you describe the language? ∑*1 ∑ ∑</a:t>
            </a:r>
          </a:p>
        </p:txBody>
      </p:sp>
      <p:grpSp>
        <p:nvGrpSpPr>
          <p:cNvPr id="26628" name="Group 3"/>
          <p:cNvGrpSpPr>
            <a:grpSpLocks/>
          </p:cNvGrpSpPr>
          <p:nvPr/>
        </p:nvGrpSpPr>
        <p:grpSpPr bwMode="auto">
          <a:xfrm>
            <a:off x="928688" y="2500313"/>
            <a:ext cx="714375" cy="642937"/>
            <a:chOff x="1009624" y="4000504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8" name="Object 5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215713" imgH="152268" progId="Equation.3">
                    <p:embed/>
                  </p:oleObj>
                </mc:Choice>
                <mc:Fallback>
                  <p:oleObj name="משוואה" r:id="rId2" imgW="215713" imgH="152268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12"/>
          <p:cNvGrpSpPr>
            <a:grpSpLocks/>
          </p:cNvGrpSpPr>
          <p:nvPr/>
        </p:nvGrpSpPr>
        <p:grpSpPr bwMode="auto">
          <a:xfrm>
            <a:off x="5000625" y="2500313"/>
            <a:ext cx="714375" cy="642937"/>
            <a:chOff x="1009624" y="4000504"/>
            <a:chExt cx="714380" cy="642942"/>
          </a:xfrm>
        </p:grpSpPr>
        <p:sp>
          <p:nvSpPr>
            <p:cNvPr id="14" name="Oval 13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6" name="Object 14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215713" imgH="152268" progId="Equation.3">
                    <p:embed/>
                  </p:oleObj>
                </mc:Choice>
                <mc:Fallback>
                  <p:oleObj name="משוואה" r:id="rId4" imgW="215713" imgH="15226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0" name="Group 15"/>
          <p:cNvGrpSpPr>
            <a:grpSpLocks/>
          </p:cNvGrpSpPr>
          <p:nvPr/>
        </p:nvGrpSpPr>
        <p:grpSpPr bwMode="auto">
          <a:xfrm>
            <a:off x="1000125" y="4500563"/>
            <a:ext cx="714375" cy="642937"/>
            <a:chOff x="1009624" y="4000504"/>
            <a:chExt cx="714380" cy="642942"/>
          </a:xfrm>
        </p:grpSpPr>
        <p:sp>
          <p:nvSpPr>
            <p:cNvPr id="17" name="Oval 16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4" name="Object 17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215713" imgH="152268" progId="Equation.3">
                    <p:embed/>
                  </p:oleObj>
                </mc:Choice>
                <mc:Fallback>
                  <p:oleObj name="משוואה" r:id="rId6" imgW="215713" imgH="152268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1" name="Group 18"/>
          <p:cNvGrpSpPr>
            <a:grpSpLocks/>
          </p:cNvGrpSpPr>
          <p:nvPr/>
        </p:nvGrpSpPr>
        <p:grpSpPr bwMode="auto">
          <a:xfrm>
            <a:off x="3000375" y="2500313"/>
            <a:ext cx="714375" cy="642937"/>
            <a:chOff x="1009624" y="4000504"/>
            <a:chExt cx="714380" cy="642942"/>
          </a:xfrm>
        </p:grpSpPr>
        <p:sp>
          <p:nvSpPr>
            <p:cNvPr id="20" name="Oval 19"/>
            <p:cNvSpPr/>
            <p:nvPr/>
          </p:nvSpPr>
          <p:spPr>
            <a:xfrm>
              <a:off x="1009624" y="400050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82" name="Object 20"/>
            <p:cNvGraphicFramePr>
              <a:graphicFrameLocks noChangeAspect="1"/>
            </p:cNvGraphicFramePr>
            <p:nvPr/>
          </p:nvGraphicFramePr>
          <p:xfrm>
            <a:off x="1085850" y="4130686"/>
            <a:ext cx="573087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215713" imgH="152268" progId="Equation.3">
                    <p:embed/>
                  </p:oleObj>
                </mc:Choice>
                <mc:Fallback>
                  <p:oleObj name="משוואה" r:id="rId8" imgW="215713" imgH="152268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5850" y="4130686"/>
                          <a:ext cx="573087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1" name="Straight Arrow Connector 30"/>
          <p:cNvCxnSpPr>
            <a:stCxn id="5" idx="6"/>
            <a:endCxn id="20" idx="2"/>
          </p:cNvCxnSpPr>
          <p:nvPr/>
        </p:nvCxnSpPr>
        <p:spPr>
          <a:xfrm>
            <a:off x="1643063" y="2820988"/>
            <a:ext cx="1357312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6"/>
            <a:endCxn id="14" idx="2"/>
          </p:cNvCxnSpPr>
          <p:nvPr/>
        </p:nvCxnSpPr>
        <p:spPr>
          <a:xfrm>
            <a:off x="3714750" y="2820988"/>
            <a:ext cx="12858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4" idx="6"/>
          </p:cNvCxnSpPr>
          <p:nvPr/>
        </p:nvCxnSpPr>
        <p:spPr>
          <a:xfrm>
            <a:off x="5715000" y="2820988"/>
            <a:ext cx="11430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5" idx="1"/>
            <a:endCxn id="5" idx="7"/>
          </p:cNvCxnSpPr>
          <p:nvPr/>
        </p:nvCxnSpPr>
        <p:spPr>
          <a:xfrm rot="5400000" flipH="1" flipV="1">
            <a:off x="1285875" y="2341563"/>
            <a:ext cx="1588" cy="50641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/>
          <p:nvPr/>
        </p:nvCxnSpPr>
        <p:spPr>
          <a:xfrm rot="5400000" flipH="1" flipV="1">
            <a:off x="7215188" y="2341562"/>
            <a:ext cx="1588" cy="506413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7" idx="6"/>
          </p:cNvCxnSpPr>
          <p:nvPr/>
        </p:nvCxnSpPr>
        <p:spPr>
          <a:xfrm>
            <a:off x="1714500" y="4822825"/>
            <a:ext cx="1285875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rot="10800000">
            <a:off x="5715000" y="4822825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>
            <a:stCxn id="17" idx="5"/>
          </p:cNvCxnSpPr>
          <p:nvPr/>
        </p:nvCxnSpPr>
        <p:spPr>
          <a:xfrm rot="16200000" flipH="1">
            <a:off x="3357563" y="3302000"/>
            <a:ext cx="1588" cy="3494087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5" idx="5"/>
          </p:cNvCxnSpPr>
          <p:nvPr/>
        </p:nvCxnSpPr>
        <p:spPr>
          <a:xfrm rot="16200000" flipV="1">
            <a:off x="1549400" y="3038476"/>
            <a:ext cx="1544637" cy="156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20" idx="4"/>
          </p:cNvCxnSpPr>
          <p:nvPr/>
        </p:nvCxnSpPr>
        <p:spPr>
          <a:xfrm rot="5400000" flipH="1" flipV="1">
            <a:off x="2677319" y="3821906"/>
            <a:ext cx="13589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14" idx="4"/>
          </p:cNvCxnSpPr>
          <p:nvPr/>
        </p:nvCxnSpPr>
        <p:spPr>
          <a:xfrm rot="5400000" flipH="1" flipV="1">
            <a:off x="4679157" y="3821906"/>
            <a:ext cx="13589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536532" y="3821906"/>
            <a:ext cx="13589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14" idx="5"/>
          </p:cNvCxnSpPr>
          <p:nvPr/>
        </p:nvCxnSpPr>
        <p:spPr>
          <a:xfrm rot="16200000" flipH="1">
            <a:off x="5514181" y="3145632"/>
            <a:ext cx="1544637" cy="1352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endCxn id="17" idx="4"/>
          </p:cNvCxnSpPr>
          <p:nvPr/>
        </p:nvCxnSpPr>
        <p:spPr>
          <a:xfrm rot="5400000">
            <a:off x="3357563" y="3143250"/>
            <a:ext cx="1588" cy="4002087"/>
          </a:xfrm>
          <a:prstGeom prst="curvedConnector3">
            <a:avLst>
              <a:gd name="adj1" fmla="val 350037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0" idx="3"/>
            <a:endCxn id="17" idx="7"/>
          </p:cNvCxnSpPr>
          <p:nvPr/>
        </p:nvCxnSpPr>
        <p:spPr>
          <a:xfrm rot="5400000">
            <a:off x="1585119" y="3074194"/>
            <a:ext cx="1544637" cy="14954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/>
          <p:nvPr/>
        </p:nvCxnSpPr>
        <p:spPr>
          <a:xfrm rot="5400000">
            <a:off x="5286375" y="3373438"/>
            <a:ext cx="1588" cy="3351212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8" name="TextBox 65"/>
          <p:cNvSpPr txBox="1">
            <a:spLocks noChangeArrowheads="1"/>
          </p:cNvSpPr>
          <p:nvPr/>
        </p:nvSpPr>
        <p:spPr bwMode="auto">
          <a:xfrm>
            <a:off x="2071688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49" name="TextBox 66"/>
          <p:cNvSpPr txBox="1">
            <a:spLocks noChangeArrowheads="1"/>
          </p:cNvSpPr>
          <p:nvPr/>
        </p:nvSpPr>
        <p:spPr bwMode="auto">
          <a:xfrm>
            <a:off x="4071938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0" name="TextBox 67"/>
          <p:cNvSpPr txBox="1">
            <a:spLocks noChangeArrowheads="1"/>
          </p:cNvSpPr>
          <p:nvPr/>
        </p:nvSpPr>
        <p:spPr bwMode="auto">
          <a:xfrm>
            <a:off x="6215063" y="24288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1" name="TextBox 68"/>
          <p:cNvSpPr txBox="1">
            <a:spLocks noChangeArrowheads="1"/>
          </p:cNvSpPr>
          <p:nvPr/>
        </p:nvSpPr>
        <p:spPr bwMode="auto">
          <a:xfrm>
            <a:off x="7072313" y="18573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2" name="TextBox 69"/>
          <p:cNvSpPr txBox="1">
            <a:spLocks noChangeArrowheads="1"/>
          </p:cNvSpPr>
          <p:nvPr/>
        </p:nvSpPr>
        <p:spPr bwMode="auto">
          <a:xfrm>
            <a:off x="2071688" y="498792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3" name="TextBox 70"/>
          <p:cNvSpPr txBox="1">
            <a:spLocks noChangeArrowheads="1"/>
          </p:cNvSpPr>
          <p:nvPr/>
        </p:nvSpPr>
        <p:spPr bwMode="auto">
          <a:xfrm>
            <a:off x="3357563" y="377348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4" name="TextBox 71"/>
          <p:cNvSpPr txBox="1">
            <a:spLocks noChangeArrowheads="1"/>
          </p:cNvSpPr>
          <p:nvPr/>
        </p:nvSpPr>
        <p:spPr bwMode="auto">
          <a:xfrm>
            <a:off x="5357813" y="377348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5" name="TextBox 72"/>
          <p:cNvSpPr txBox="1">
            <a:spLocks noChangeArrowheads="1"/>
          </p:cNvSpPr>
          <p:nvPr/>
        </p:nvSpPr>
        <p:spPr bwMode="auto">
          <a:xfrm>
            <a:off x="6286500" y="448786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26656" name="TextBox 73"/>
          <p:cNvSpPr txBox="1">
            <a:spLocks noChangeArrowheads="1"/>
          </p:cNvSpPr>
          <p:nvPr/>
        </p:nvSpPr>
        <p:spPr bwMode="auto">
          <a:xfrm>
            <a:off x="2224088" y="450056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7" name="TextBox 74"/>
          <p:cNvSpPr txBox="1">
            <a:spLocks noChangeArrowheads="1"/>
          </p:cNvSpPr>
          <p:nvPr/>
        </p:nvSpPr>
        <p:spPr bwMode="auto">
          <a:xfrm>
            <a:off x="6500813" y="5273675"/>
            <a:ext cx="5000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8" name="TextBox 75"/>
          <p:cNvSpPr txBox="1">
            <a:spLocks noChangeArrowheads="1"/>
          </p:cNvSpPr>
          <p:nvPr/>
        </p:nvSpPr>
        <p:spPr bwMode="auto">
          <a:xfrm>
            <a:off x="4572000" y="54879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59" name="TextBox 76"/>
          <p:cNvSpPr txBox="1">
            <a:spLocks noChangeArrowheads="1"/>
          </p:cNvSpPr>
          <p:nvPr/>
        </p:nvSpPr>
        <p:spPr bwMode="auto">
          <a:xfrm>
            <a:off x="2786063" y="40592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0" name="TextBox 77"/>
          <p:cNvSpPr txBox="1">
            <a:spLocks noChangeArrowheads="1"/>
          </p:cNvSpPr>
          <p:nvPr/>
        </p:nvSpPr>
        <p:spPr bwMode="auto">
          <a:xfrm>
            <a:off x="7286625" y="37861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1" name="TextBox 78"/>
          <p:cNvSpPr txBox="1">
            <a:spLocks noChangeArrowheads="1"/>
          </p:cNvSpPr>
          <p:nvPr/>
        </p:nvSpPr>
        <p:spPr bwMode="auto">
          <a:xfrm>
            <a:off x="5786438" y="30591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2" name="TextBox 79"/>
          <p:cNvSpPr txBox="1">
            <a:spLocks noChangeArrowheads="1"/>
          </p:cNvSpPr>
          <p:nvPr/>
        </p:nvSpPr>
        <p:spPr bwMode="auto">
          <a:xfrm>
            <a:off x="2643188" y="30591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26663" name="TextBox 80"/>
          <p:cNvSpPr txBox="1">
            <a:spLocks noChangeArrowheads="1"/>
          </p:cNvSpPr>
          <p:nvPr/>
        </p:nvSpPr>
        <p:spPr bwMode="auto">
          <a:xfrm>
            <a:off x="1143000" y="1928813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cxnSp>
        <p:nvCxnSpPr>
          <p:cNvPr id="83" name="Straight Arrow Connector 82"/>
          <p:cNvCxnSpPr>
            <a:endCxn id="5" idx="2"/>
          </p:cNvCxnSpPr>
          <p:nvPr/>
        </p:nvCxnSpPr>
        <p:spPr>
          <a:xfrm>
            <a:off x="428625" y="2357438"/>
            <a:ext cx="500063" cy="4635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65" name="Group 87"/>
          <p:cNvGrpSpPr>
            <a:grpSpLocks/>
          </p:cNvGrpSpPr>
          <p:nvPr/>
        </p:nvGrpSpPr>
        <p:grpSpPr bwMode="auto">
          <a:xfrm>
            <a:off x="3000375" y="4500563"/>
            <a:ext cx="714375" cy="642937"/>
            <a:chOff x="5357818" y="5429264"/>
            <a:chExt cx="714380" cy="642942"/>
          </a:xfrm>
        </p:grpSpPr>
        <p:sp>
          <p:nvSpPr>
            <p:cNvPr id="89" name="Oval 88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9" name="Object 89"/>
            <p:cNvGraphicFramePr>
              <a:graphicFrameLocks noChangeAspect="1"/>
            </p:cNvGraphicFramePr>
            <p:nvPr/>
          </p:nvGraphicFramePr>
          <p:xfrm>
            <a:off x="5434029" y="5570544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215713" imgH="152268" progId="Equation.3">
                    <p:embed/>
                  </p:oleObj>
                </mc:Choice>
                <mc:Fallback>
                  <p:oleObj name="משוואה" r:id="rId10" imgW="215713" imgH="152268" progId="Equation.3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29" y="5570544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Oval 90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6" name="Group 91"/>
          <p:cNvGrpSpPr>
            <a:grpSpLocks/>
          </p:cNvGrpSpPr>
          <p:nvPr/>
        </p:nvGrpSpPr>
        <p:grpSpPr bwMode="auto">
          <a:xfrm>
            <a:off x="5000625" y="4500563"/>
            <a:ext cx="714375" cy="642937"/>
            <a:chOff x="5357818" y="5429264"/>
            <a:chExt cx="714380" cy="642942"/>
          </a:xfrm>
        </p:grpSpPr>
        <p:sp>
          <p:nvSpPr>
            <p:cNvPr id="93" name="Oval 92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6" name="Object 93"/>
            <p:cNvGraphicFramePr>
              <a:graphicFrameLocks noChangeAspect="1"/>
            </p:cNvGraphicFramePr>
            <p:nvPr/>
          </p:nvGraphicFramePr>
          <p:xfrm>
            <a:off x="5449890" y="5570544"/>
            <a:ext cx="541338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203024" imgH="152268" progId="Equation.3">
                    <p:embed/>
                  </p:oleObj>
                </mc:Choice>
                <mc:Fallback>
                  <p:oleObj name="משוואה" r:id="rId12" imgW="203024" imgH="152268" progId="Equation.3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90" y="5570544"/>
                          <a:ext cx="541338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Oval 94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7" name="Group 95"/>
          <p:cNvGrpSpPr>
            <a:grpSpLocks/>
          </p:cNvGrpSpPr>
          <p:nvPr/>
        </p:nvGrpSpPr>
        <p:grpSpPr bwMode="auto">
          <a:xfrm>
            <a:off x="6858000" y="2500313"/>
            <a:ext cx="714375" cy="642937"/>
            <a:chOff x="5357818" y="5429264"/>
            <a:chExt cx="714380" cy="642942"/>
          </a:xfrm>
        </p:grpSpPr>
        <p:sp>
          <p:nvSpPr>
            <p:cNvPr id="97" name="Oval 96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3" name="Object 97"/>
            <p:cNvGraphicFramePr>
              <a:graphicFrameLocks noChangeAspect="1"/>
            </p:cNvGraphicFramePr>
            <p:nvPr/>
          </p:nvGraphicFramePr>
          <p:xfrm>
            <a:off x="5449877" y="5583258"/>
            <a:ext cx="541338" cy="261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203112" imgH="139639" progId="Equation.3">
                    <p:embed/>
                  </p:oleObj>
                </mc:Choice>
                <mc:Fallback>
                  <p:oleObj name="משוואה" r:id="rId14" imgW="203112" imgH="139639" progId="Equation.3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9877" y="5583258"/>
                          <a:ext cx="541338" cy="2619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" name="Oval 98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6668" name="Group 99"/>
          <p:cNvGrpSpPr>
            <a:grpSpLocks/>
          </p:cNvGrpSpPr>
          <p:nvPr/>
        </p:nvGrpSpPr>
        <p:grpSpPr bwMode="auto">
          <a:xfrm>
            <a:off x="6858000" y="4500563"/>
            <a:ext cx="714375" cy="642937"/>
            <a:chOff x="5357818" y="5429264"/>
            <a:chExt cx="714380" cy="642942"/>
          </a:xfrm>
        </p:grpSpPr>
        <p:sp>
          <p:nvSpPr>
            <p:cNvPr id="101" name="Oval 100"/>
            <p:cNvSpPr/>
            <p:nvPr/>
          </p:nvSpPr>
          <p:spPr>
            <a:xfrm>
              <a:off x="5357818" y="5429264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26670" name="Object 101"/>
            <p:cNvGraphicFramePr>
              <a:graphicFrameLocks noChangeAspect="1"/>
            </p:cNvGraphicFramePr>
            <p:nvPr/>
          </p:nvGraphicFramePr>
          <p:xfrm>
            <a:off x="5434002" y="5572132"/>
            <a:ext cx="57467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215713" imgH="152268" progId="Equation.3">
                    <p:embed/>
                  </p:oleObj>
                </mc:Choice>
                <mc:Fallback>
                  <p:oleObj name="משוואה" r:id="rId16" imgW="215713" imgH="152268" progId="Equation.3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34002" y="5572132"/>
                          <a:ext cx="574675" cy="2857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" name="Oval 102"/>
            <p:cNvSpPr/>
            <p:nvPr/>
          </p:nvSpPr>
          <p:spPr>
            <a:xfrm>
              <a:off x="5429257" y="5500702"/>
              <a:ext cx="571504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– An NFA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666875"/>
            <a:ext cx="8308726" cy="4858469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Can you describe this language?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It accepts any words that ends with 1∑∑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NP = Nondeterministic Polynomial: 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arenR"/>
            </a:pPr>
            <a:r>
              <a:rPr lang="en-US" altLang="en-US" sz="2200" dirty="0"/>
              <a:t>try multiple paths simultaneously 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arenR"/>
            </a:pPr>
            <a:r>
              <a:rPr lang="en-US" altLang="en-US" sz="2200" dirty="0"/>
              <a:t>Always guess right</a:t>
            </a:r>
          </a:p>
          <a:p>
            <a:pPr marL="457200" indent="-457200" eaLnBrk="1" hangingPunct="1">
              <a:buFont typeface="Arial" panose="020B0604020202020204" pitchFamily="34" charset="0"/>
              <a:buAutoNum type="arabicParenR"/>
            </a:pPr>
            <a:r>
              <a:rPr lang="en-US" altLang="en-US" sz="2200" dirty="0"/>
              <a:t>Solution can be verified in P time </a:t>
            </a:r>
            <a:br>
              <a:rPr lang="en-US" altLang="en-US" sz="2200" dirty="0"/>
            </a:br>
            <a:endParaRPr lang="en-US" altLang="en-US" sz="2200" dirty="0"/>
          </a:p>
        </p:txBody>
      </p:sp>
      <p:grpSp>
        <p:nvGrpSpPr>
          <p:cNvPr id="27652" name="Group 97"/>
          <p:cNvGrpSpPr>
            <a:grpSpLocks/>
          </p:cNvGrpSpPr>
          <p:nvPr/>
        </p:nvGrpSpPr>
        <p:grpSpPr bwMode="auto">
          <a:xfrm>
            <a:off x="500063" y="2714625"/>
            <a:ext cx="7072312" cy="1214438"/>
            <a:chOff x="500034" y="3214686"/>
            <a:chExt cx="7072362" cy="1214446"/>
          </a:xfrm>
        </p:grpSpPr>
        <p:grpSp>
          <p:nvGrpSpPr>
            <p:cNvPr id="27653" name="Group 3"/>
            <p:cNvGrpSpPr>
              <a:grpSpLocks/>
            </p:cNvGrpSpPr>
            <p:nvPr/>
          </p:nvGrpSpPr>
          <p:grpSpPr bwMode="auto">
            <a:xfrm>
              <a:off x="928662" y="3786190"/>
              <a:ext cx="714380" cy="642942"/>
              <a:chOff x="1009624" y="4000504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4" name="Object 5"/>
              <p:cNvGraphicFramePr>
                <a:graphicFrameLocks noChangeAspect="1"/>
              </p:cNvGraphicFramePr>
              <p:nvPr/>
            </p:nvGraphicFramePr>
            <p:xfrm>
              <a:off x="1187450" y="4106864"/>
              <a:ext cx="369887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139579" imgH="177646" progId="Equation.3">
                      <p:embed/>
                    </p:oleObj>
                  </mc:Choice>
                  <mc:Fallback>
                    <p:oleObj name="משוואה" r:id="rId2" imgW="139579" imgH="177646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87450" y="4106864"/>
                            <a:ext cx="369887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654" name="Group 12"/>
            <p:cNvGrpSpPr>
              <a:grpSpLocks/>
            </p:cNvGrpSpPr>
            <p:nvPr/>
          </p:nvGrpSpPr>
          <p:grpSpPr bwMode="auto">
            <a:xfrm>
              <a:off x="5000628" y="3786190"/>
              <a:ext cx="714380" cy="642942"/>
              <a:chOff x="1009624" y="4000504"/>
              <a:chExt cx="714380" cy="642942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2" name="Object 14"/>
              <p:cNvGraphicFramePr>
                <a:graphicFrameLocks noChangeAspect="1"/>
              </p:cNvGraphicFramePr>
              <p:nvPr/>
            </p:nvGraphicFramePr>
            <p:xfrm>
              <a:off x="1169959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202" imgH="177569" progId="Equation.3">
                      <p:embed/>
                    </p:oleObj>
                  </mc:Choice>
                  <mc:Fallback>
                    <p:oleObj name="משוואה" r:id="rId4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59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7655" name="Group 18"/>
            <p:cNvGrpSpPr>
              <a:grpSpLocks/>
            </p:cNvGrpSpPr>
            <p:nvPr/>
          </p:nvGrpSpPr>
          <p:grpSpPr bwMode="auto">
            <a:xfrm>
              <a:off x="3000364" y="3786190"/>
              <a:ext cx="714380" cy="642942"/>
              <a:chOff x="1009624" y="4000504"/>
              <a:chExt cx="714380" cy="642942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1009624" y="400050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70" name="Object 20"/>
              <p:cNvGraphicFramePr>
                <a:graphicFrameLocks noChangeAspect="1"/>
              </p:cNvGraphicFramePr>
              <p:nvPr/>
            </p:nvGraphicFramePr>
            <p:xfrm>
              <a:off x="1169973" y="4106864"/>
              <a:ext cx="404812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52202" imgH="177569" progId="Equation.3">
                      <p:embed/>
                    </p:oleObj>
                  </mc:Choice>
                  <mc:Fallback>
                    <p:oleObj name="משוואה" r:id="rId6" imgW="152202" imgH="177569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9973" y="4106864"/>
                            <a:ext cx="404812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31" name="Straight Arrow Connector 30"/>
            <p:cNvCxnSpPr/>
            <p:nvPr/>
          </p:nvCxnSpPr>
          <p:spPr>
            <a:xfrm>
              <a:off x="1643042" y="4108455"/>
              <a:ext cx="135732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3714744" y="4108455"/>
              <a:ext cx="1285884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5715008" y="4108455"/>
              <a:ext cx="1143008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/>
            <p:cNvCxnSpPr/>
            <p:nvPr/>
          </p:nvCxnSpPr>
          <p:spPr>
            <a:xfrm rot="5400000" flipH="1" flipV="1">
              <a:off x="1285852" y="3627440"/>
              <a:ext cx="1587" cy="506416"/>
            </a:xfrm>
            <a:prstGeom prst="curvedConnector3">
              <a:avLst>
                <a:gd name="adj1" fmla="val 2032474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60" name="TextBox 65"/>
            <p:cNvSpPr txBox="1">
              <a:spLocks noChangeArrowheads="1"/>
            </p:cNvSpPr>
            <p:nvPr/>
          </p:nvSpPr>
          <p:spPr bwMode="auto">
            <a:xfrm>
              <a:off x="2071670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dirty="0"/>
                <a:t>1</a:t>
              </a:r>
            </a:p>
          </p:txBody>
        </p:sp>
        <p:sp>
          <p:nvSpPr>
            <p:cNvPr id="27661" name="TextBox 66"/>
            <p:cNvSpPr txBox="1">
              <a:spLocks noChangeArrowheads="1"/>
            </p:cNvSpPr>
            <p:nvPr/>
          </p:nvSpPr>
          <p:spPr bwMode="auto">
            <a:xfrm>
              <a:off x="4071934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7662" name="TextBox 67"/>
            <p:cNvSpPr txBox="1">
              <a:spLocks noChangeArrowheads="1"/>
            </p:cNvSpPr>
            <p:nvPr/>
          </p:nvSpPr>
          <p:spPr bwMode="auto">
            <a:xfrm>
              <a:off x="6215074" y="371475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27663" name="TextBox 80"/>
            <p:cNvSpPr txBox="1">
              <a:spLocks noChangeArrowheads="1"/>
            </p:cNvSpPr>
            <p:nvPr/>
          </p:nvSpPr>
          <p:spPr bwMode="auto">
            <a:xfrm>
              <a:off x="1142976" y="32146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cxnSp>
          <p:nvCxnSpPr>
            <p:cNvPr id="83" name="Straight Arrow Connector 82"/>
            <p:cNvCxnSpPr>
              <a:endCxn id="5" idx="1"/>
            </p:cNvCxnSpPr>
            <p:nvPr/>
          </p:nvCxnSpPr>
          <p:spPr>
            <a:xfrm>
              <a:off x="500034" y="3500438"/>
              <a:ext cx="533404" cy="37941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665" name="Group 83"/>
            <p:cNvGrpSpPr>
              <a:grpSpLocks/>
            </p:cNvGrpSpPr>
            <p:nvPr/>
          </p:nvGrpSpPr>
          <p:grpSpPr bwMode="auto">
            <a:xfrm>
              <a:off x="6858016" y="3786190"/>
              <a:ext cx="714380" cy="642942"/>
              <a:chOff x="5357818" y="5429264"/>
              <a:chExt cx="714380" cy="64294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357818" y="5429264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27667" name="Object 85"/>
              <p:cNvGraphicFramePr>
                <a:graphicFrameLocks noChangeAspect="1"/>
              </p:cNvGraphicFramePr>
              <p:nvPr/>
            </p:nvGraphicFramePr>
            <p:xfrm>
              <a:off x="5500680" y="5511823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4885" imgH="215619" progId="Equation.3">
                      <p:embed/>
                    </p:oleObj>
                  </mc:Choice>
                  <mc:Fallback>
                    <p:oleObj name="משוואה" r:id="rId8" imgW="164885" imgH="215619" progId="Equation.3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00680" y="5511823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7" name="Oval 86"/>
              <p:cNvSpPr/>
              <p:nvPr/>
            </p:nvSpPr>
            <p:spPr>
              <a:xfrm>
                <a:off x="5429257" y="5500702"/>
                <a:ext cx="571504" cy="5000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Computational Models</a:t>
            </a:r>
            <a:endParaRPr lang="en-US" alt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Three main models of computations: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Finite Automaton (FA).</a:t>
            </a:r>
            <a:br>
              <a:rPr lang="en-US" dirty="0"/>
            </a:br>
            <a:r>
              <a:rPr lang="en-US" dirty="0"/>
              <a:t>recognizes </a:t>
            </a:r>
            <a:r>
              <a:rPr lang="en-US" dirty="0">
                <a:solidFill>
                  <a:srgbClr val="C00000"/>
                </a:solidFill>
              </a:rPr>
              <a:t>Regular Languages</a:t>
            </a:r>
            <a:r>
              <a:rPr lang="en-US" dirty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Push Down Automaton (PDA).</a:t>
            </a:r>
            <a:br>
              <a:rPr lang="en-US" dirty="0"/>
            </a:br>
            <a:r>
              <a:rPr lang="en-US" dirty="0"/>
              <a:t>recognizes </a:t>
            </a:r>
            <a:r>
              <a:rPr lang="en-US" dirty="0">
                <a:solidFill>
                  <a:srgbClr val="C00000"/>
                </a:solidFill>
              </a:rPr>
              <a:t>Context Free Languages</a:t>
            </a:r>
            <a:r>
              <a:rPr lang="en-US" dirty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Turing Machines (TM).</a:t>
            </a:r>
            <a:br>
              <a:rPr lang="en-US" dirty="0"/>
            </a:br>
            <a:r>
              <a:rPr lang="en-US" dirty="0"/>
              <a:t>recognizes </a:t>
            </a:r>
            <a:r>
              <a:rPr lang="en-US" dirty="0">
                <a:solidFill>
                  <a:srgbClr val="C00000"/>
                </a:solidFill>
              </a:rPr>
              <a:t>Computable Languages</a:t>
            </a:r>
            <a:r>
              <a:rPr lang="en-US" dirty="0"/>
              <a:t> 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17DE9F0C-A10D-4F19-80C2-AEB1DFE4117B}" type="slidenum">
              <a:rPr lang="en-US" sz="1600"/>
              <a:pPr algn="l">
                <a:defRPr/>
              </a:pPr>
              <a:t>3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A </a:t>
            </a:r>
            <a:r>
              <a:rPr lang="en-US" altLang="en-US" b="1" i="1"/>
              <a:t>finite automaton </a:t>
            </a:r>
            <a:r>
              <a:rPr lang="en-US" altLang="en-US"/>
              <a:t>is a 5-tuple                  </a:t>
            </a:r>
            <a:br>
              <a:rPr lang="en-US" altLang="en-US"/>
            </a:br>
            <a:r>
              <a:rPr lang="en-US" altLang="en-US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    is a finite set called the </a:t>
            </a:r>
            <a:r>
              <a:rPr lang="en-US" altLang="en-US" b="1" i="1"/>
              <a:t>states</a:t>
            </a:r>
            <a:r>
              <a:rPr lang="en-US" altLang="en-US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     is a finite set called the </a:t>
            </a:r>
            <a:r>
              <a:rPr lang="en-US" altLang="en-US" b="1" i="1"/>
              <a:t>alphabet</a:t>
            </a:r>
            <a:r>
              <a:rPr lang="en-US" altLang="en-US" i="1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                        is the </a:t>
            </a:r>
            <a:r>
              <a:rPr lang="en-US" altLang="en-US" b="1" i="1"/>
              <a:t>transition function</a:t>
            </a:r>
            <a:r>
              <a:rPr lang="en-US" altLang="en-US" i="1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/>
              <a:t>                </a:t>
            </a:r>
            <a:r>
              <a:rPr lang="en-US" altLang="en-US"/>
              <a:t>is the </a:t>
            </a:r>
            <a:r>
              <a:rPr lang="en-US" altLang="en-US" b="1" i="1"/>
              <a:t>start state</a:t>
            </a:r>
            <a:r>
              <a:rPr lang="en-US" altLang="en-US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/>
              <a:t>  </a:t>
            </a:r>
            <a:r>
              <a:rPr lang="en-US" altLang="en-US" b="1" i="1"/>
              <a:t>               </a:t>
            </a:r>
            <a:r>
              <a:rPr lang="en-US" altLang="en-US"/>
              <a:t>is the set of </a:t>
            </a:r>
            <a:r>
              <a:rPr lang="en-US" altLang="en-US" b="1" i="1"/>
              <a:t>accepting states</a:t>
            </a:r>
            <a:r>
              <a:rPr lang="en-US" altLang="en-US"/>
              <a:t>.</a:t>
            </a: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DFA Definition Revisited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3F06D02-E524-4E44-A4BB-3EFDF1E65969}" type="slidenum">
              <a:rPr lang="en-US" sz="1600"/>
              <a:pPr algn="l">
                <a:defRPr/>
              </a:pPr>
              <a:t>30</a:t>
            </a:fld>
            <a:endParaRPr lang="en-US" sz="1600" dirty="0"/>
          </a:p>
        </p:txBody>
      </p:sp>
      <p:graphicFrame>
        <p:nvGraphicFramePr>
          <p:cNvPr id="28677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889000" imgH="228600" progId="Equation.3">
                  <p:embed/>
                </p:oleObj>
              </mc:Choice>
              <mc:Fallback>
                <p:oleObj name="משוואה" r:id="rId2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68" imgH="203024" progId="Equation.3">
                  <p:embed/>
                </p:oleObj>
              </mc:Choice>
              <mc:Fallback>
                <p:oleObj name="משוואה" r:id="rId4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39639" imgH="152334" progId="Equation.3">
                  <p:embed/>
                </p:oleObj>
              </mc:Choice>
              <mc:Fallback>
                <p:oleObj name="משוואה" r:id="rId6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44"/>
          <p:cNvGraphicFramePr>
            <a:graphicFrameLocks noChangeAspect="1"/>
          </p:cNvGraphicFramePr>
          <p:nvPr/>
        </p:nvGraphicFramePr>
        <p:xfrm>
          <a:off x="1111250" y="3929063"/>
          <a:ext cx="188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888614" imgH="203112" progId="Equation.3">
                  <p:embed/>
                </p:oleObj>
              </mc:Choice>
              <mc:Fallback>
                <p:oleObj name="משוואה" r:id="rId8" imgW="888614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929063"/>
                        <a:ext cx="1889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48"/>
          <p:cNvGraphicFramePr>
            <a:graphicFrameLocks noChangeAspect="1"/>
          </p:cNvGraphicFramePr>
          <p:nvPr/>
        </p:nvGraphicFramePr>
        <p:xfrm>
          <a:off x="1143000" y="4379913"/>
          <a:ext cx="13573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431613" imgH="228501" progId="Equation.3">
                  <p:embed/>
                </p:oleObj>
              </mc:Choice>
              <mc:Fallback>
                <p:oleObj name="משוואה" r:id="rId10" imgW="431613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379913"/>
                        <a:ext cx="13573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2" name="Object 50"/>
          <p:cNvGraphicFramePr>
            <a:graphicFrameLocks noChangeAspect="1"/>
          </p:cNvGraphicFramePr>
          <p:nvPr/>
        </p:nvGraphicFramePr>
        <p:xfrm>
          <a:off x="1071563" y="5072063"/>
          <a:ext cx="1485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44307" imgH="203112" progId="Equation.3">
                  <p:embed/>
                </p:oleObj>
              </mc:Choice>
              <mc:Fallback>
                <p:oleObj name="משוואה" r:id="rId12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072063"/>
                        <a:ext cx="1485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1000125" y="3857625"/>
            <a:ext cx="6715125" cy="6429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N </a:t>
            </a:r>
            <a:r>
              <a:rPr lang="en-US" altLang="en-US" b="1" i="1" dirty="0"/>
              <a:t>finite automaton </a:t>
            </a:r>
            <a:r>
              <a:rPr lang="en-US" altLang="en-US" dirty="0"/>
              <a:t>is a 5-tuple                  </a:t>
            </a:r>
            <a:br>
              <a:rPr lang="en-US" altLang="en-US" dirty="0"/>
            </a:br>
            <a:r>
              <a:rPr lang="en-US" altLang="en-US" dirty="0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is a finite set called the </a:t>
            </a:r>
            <a:r>
              <a:rPr lang="en-US" altLang="en-US" b="1" i="1" dirty="0"/>
              <a:t>states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is a finite set called the </a:t>
            </a:r>
            <a:r>
              <a:rPr lang="en-US" altLang="en-US" b="1" i="1" dirty="0"/>
              <a:t>alphabet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</a:t>
            </a:r>
            <a:r>
              <a:rPr lang="en-US" altLang="en-US" baseline="30000" dirty="0"/>
              <a:t> </a:t>
            </a:r>
            <a:r>
              <a:rPr lang="en-US" altLang="en-US" dirty="0"/>
              <a:t>             is the </a:t>
            </a:r>
            <a:r>
              <a:rPr lang="en-US" altLang="en-US" b="1" i="1" dirty="0"/>
              <a:t>transition function</a:t>
            </a:r>
            <a:r>
              <a:rPr lang="en-US" altLang="en-US" i="1" dirty="0"/>
              <a:t>.</a:t>
            </a:r>
            <a:br>
              <a:rPr lang="en-US" altLang="en-US" i="1" dirty="0"/>
            </a:br>
            <a:r>
              <a:rPr lang="en-US" altLang="en-US" i="1" dirty="0"/>
              <a:t> </a:t>
            </a:r>
            <a:r>
              <a:rPr lang="en-US" altLang="en-US" dirty="0"/>
              <a:t>(                  )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/>
              <a:t>                </a:t>
            </a:r>
            <a:r>
              <a:rPr lang="en-US" altLang="en-US" dirty="0"/>
              <a:t>is the </a:t>
            </a:r>
            <a:r>
              <a:rPr lang="en-US" altLang="en-US" b="1" i="1" dirty="0"/>
              <a:t>start state</a:t>
            </a:r>
            <a:r>
              <a:rPr lang="en-US" altLang="en-US" dirty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dirty="0"/>
              <a:t>                 </a:t>
            </a:r>
            <a:r>
              <a:rPr lang="en-US" altLang="en-US" dirty="0"/>
              <a:t>is the set of </a:t>
            </a:r>
            <a:r>
              <a:rPr lang="en-US" altLang="en-US" b="1" i="1" dirty="0"/>
              <a:t>accept states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00125" y="3786188"/>
            <a:ext cx="7143750" cy="5715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29700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687959"/>
              </p:ext>
            </p:extLst>
          </p:nvPr>
        </p:nvGraphicFramePr>
        <p:xfrm>
          <a:off x="793750" y="3843338"/>
          <a:ext cx="2698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228600" progId="Equation.3">
                  <p:embed/>
                </p:oleObj>
              </mc:Choice>
              <mc:Fallback>
                <p:oleObj name="Equation" r:id="rId2" imgW="1143000" imgH="22860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3843338"/>
                        <a:ext cx="26987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NFA – A Formal Definition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DD74E7D-F63B-445E-84AD-D343FB6BE0F2}" type="slidenum">
              <a:rPr lang="en-US" sz="1600"/>
              <a:pPr algn="l">
                <a:defRPr/>
              </a:pPr>
              <a:t>31</a:t>
            </a:fld>
            <a:endParaRPr lang="en-US" sz="1600" dirty="0"/>
          </a:p>
        </p:txBody>
      </p:sp>
      <p:graphicFrame>
        <p:nvGraphicFramePr>
          <p:cNvPr id="29703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889000" imgH="228600" progId="Equation.3">
                  <p:embed/>
                </p:oleObj>
              </mc:Choice>
              <mc:Fallback>
                <p:oleObj name="משוואה" r:id="rId4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52268" imgH="203024" progId="Equation.3">
                  <p:embed/>
                </p:oleObj>
              </mc:Choice>
              <mc:Fallback>
                <p:oleObj name="משוואה" r:id="rId6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39639" imgH="152334" progId="Equation.3">
                  <p:embed/>
                </p:oleObj>
              </mc:Choice>
              <mc:Fallback>
                <p:oleObj name="משוואה" r:id="rId8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6" name="Object 48"/>
          <p:cNvGraphicFramePr>
            <a:graphicFrameLocks noChangeAspect="1"/>
          </p:cNvGraphicFramePr>
          <p:nvPr/>
        </p:nvGraphicFramePr>
        <p:xfrm>
          <a:off x="1143000" y="4929188"/>
          <a:ext cx="13573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431613" imgH="228501" progId="Equation.3">
                  <p:embed/>
                </p:oleObj>
              </mc:Choice>
              <mc:Fallback>
                <p:oleObj name="משוואה" r:id="rId10" imgW="431613" imgH="228501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29188"/>
                        <a:ext cx="135731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7" name="Object 50"/>
          <p:cNvGraphicFramePr>
            <a:graphicFrameLocks noChangeAspect="1"/>
          </p:cNvGraphicFramePr>
          <p:nvPr/>
        </p:nvGraphicFramePr>
        <p:xfrm>
          <a:off x="1214438" y="5626100"/>
          <a:ext cx="128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44307" imgH="203112" progId="Equation.3">
                  <p:embed/>
                </p:oleObj>
              </mc:Choice>
              <mc:Fallback>
                <p:oleObj name="משוואה" r:id="rId12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26100"/>
                        <a:ext cx="128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8" name="Object 5"/>
          <p:cNvGraphicFramePr>
            <a:graphicFrameLocks noChangeAspect="1"/>
          </p:cNvGraphicFramePr>
          <p:nvPr/>
        </p:nvGraphicFramePr>
        <p:xfrm>
          <a:off x="1211263" y="4438650"/>
          <a:ext cx="16462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774364" imgH="228501" progId="Equation.3">
                  <p:embed/>
                </p:oleObj>
              </mc:Choice>
              <mc:Fallback>
                <p:oleObj name="משוואה" r:id="rId14" imgW="774364" imgH="22850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438650"/>
                        <a:ext cx="1646237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Differences between NFA-s and DFA-s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There are </a:t>
            </a:r>
            <a:r>
              <a:rPr lang="en-US" altLang="en-US" b="1" dirty="0"/>
              <a:t>two </a:t>
            </a:r>
            <a:r>
              <a:rPr lang="en-US" altLang="en-US" dirty="0"/>
              <a:t>differences: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The range of the </a:t>
            </a:r>
            <a:r>
              <a:rPr lang="en-US" altLang="en-US" b="1" dirty="0"/>
              <a:t>transition function     </a:t>
            </a:r>
            <a:r>
              <a:rPr lang="en-US" altLang="en-US" dirty="0"/>
              <a:t>is now </a:t>
            </a:r>
            <a:br>
              <a:rPr lang="en-US" altLang="en-US" dirty="0"/>
            </a:br>
            <a:r>
              <a:rPr lang="en-US" altLang="en-US" dirty="0"/>
              <a:t>     P(Q)  .</a:t>
            </a:r>
          </a:p>
          <a:p>
            <a:pPr marL="0" indent="0" eaLnBrk="1" hangingPunct="1">
              <a:buNone/>
            </a:pPr>
            <a:r>
              <a:rPr lang="en-US" altLang="en-US" dirty="0"/>
              <a:t> (P(Q) is set of all </a:t>
            </a:r>
            <a:r>
              <a:rPr lang="en-US" altLang="en-US" b="1" dirty="0"/>
              <a:t>subsets </a:t>
            </a:r>
            <a:r>
              <a:rPr lang="en-US" altLang="en-US" dirty="0"/>
              <a:t>of the state set     )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2. The transition function allows      transitions.</a:t>
            </a:r>
            <a:r>
              <a:rPr lang="en-US" altLang="en-US" b="1" dirty="0"/>
              <a:t>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Q= {1,2,3}  </a:t>
            </a:r>
            <a:r>
              <a:rPr lang="en-US" altLang="en-US" sz="2800" dirty="0">
                <a:sym typeface="Wingdings" panose="05000000000000000000" pitchFamily="2" charset="2"/>
              </a:rPr>
              <a:t> |Q| = 3</a:t>
            </a:r>
            <a:endParaRPr lang="en-US" altLang="en-US" sz="2800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P(Q) ={{}, {1}, {2}, {3}, {1,2}, {1,3}, {2,3}, {1,2,3} }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800" dirty="0"/>
              <a:t>|p(Q)| = 2^3 = 8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307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1014988"/>
              </p:ext>
            </p:extLst>
          </p:nvPr>
        </p:nvGraphicFramePr>
        <p:xfrm>
          <a:off x="6934247" y="2259082"/>
          <a:ext cx="42703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39579" imgH="177646" progId="Equation.3">
                  <p:embed/>
                </p:oleObj>
              </mc:Choice>
              <mc:Fallback>
                <p:oleObj name="משוואה" r:id="rId2" imgW="139579" imgH="17764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47" y="2259082"/>
                        <a:ext cx="427038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51614"/>
              </p:ext>
            </p:extLst>
          </p:nvPr>
        </p:nvGraphicFramePr>
        <p:xfrm>
          <a:off x="7358063" y="3226537"/>
          <a:ext cx="4651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68" imgH="203024" progId="Equation.3">
                  <p:embed/>
                </p:oleObj>
              </mc:Choice>
              <mc:Fallback>
                <p:oleObj name="משוואה" r:id="rId4" imgW="152268" imgH="20302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063" y="3226537"/>
                        <a:ext cx="4651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825285"/>
              </p:ext>
            </p:extLst>
          </p:nvPr>
        </p:nvGraphicFramePr>
        <p:xfrm>
          <a:off x="5940152" y="4005064"/>
          <a:ext cx="3873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26835" imgH="139518" progId="Equation.3">
                  <p:embed/>
                </p:oleObj>
              </mc:Choice>
              <mc:Fallback>
                <p:oleObj name="משוואה" r:id="rId6" imgW="126835" imgH="13951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005064"/>
                        <a:ext cx="3873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FC427E0-DAB8-47C6-9989-32EACF58E035}" type="slidenum">
              <a:rPr lang="en-US" sz="1600"/>
              <a:pPr algn="l">
                <a:defRPr/>
              </a:pPr>
              <a:t>32</a:t>
            </a:fld>
            <a:endParaRPr lang="en-US" sz="16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Computations of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There are two ways to look at computations of an NFA: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first is to say that the NFA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always “</a:t>
            </a:r>
            <a:r>
              <a:rPr lang="en-US" b="1" dirty="0"/>
              <a:t>chooses” </a:t>
            </a:r>
            <a:r>
              <a:rPr lang="en-US" dirty="0"/>
              <a:t>the right path on its tree of possible computations.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second is to say that the NFA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 traverses its computation tree </a:t>
            </a:r>
            <a:r>
              <a:rPr lang="en-US" b="1" dirty="0"/>
              <a:t>“in parallel”</a:t>
            </a:r>
            <a:r>
              <a:rPr lang="en-US" dirty="0"/>
              <a:t>.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i="1" u="sng" dirty="0"/>
              <a:t>The same </a:t>
            </a:r>
            <a:r>
              <a:rPr lang="en-US" b="1" i="1" u="sng" dirty="0" err="1"/>
              <a:t>nondeterminism</a:t>
            </a:r>
            <a:r>
              <a:rPr lang="en-US" b="1" i="1" u="sng" dirty="0"/>
              <a:t> as in NP-complete!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B688693-5442-42AA-8C5B-BFF8CF8C17FA}" type="slidenum">
              <a:rPr lang="en-US" sz="1600"/>
              <a:pPr algn="l">
                <a:defRPr/>
              </a:pPr>
              <a:t>33</a:t>
            </a:fld>
            <a:endParaRPr lang="en-US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Equivalence Between DFAs and NFAs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Now we prove that the class of NFAs is </a:t>
            </a:r>
            <a:r>
              <a:rPr lang="en-US" b="1" i="1" dirty="0"/>
              <a:t>Equivalent </a:t>
            </a:r>
            <a:r>
              <a:rPr lang="en-US" dirty="0"/>
              <a:t>to the class of DFA: 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Theorem:</a:t>
            </a:r>
            <a:r>
              <a:rPr lang="en-US" dirty="0"/>
              <a:t>  For every NFA N, there exists a DFA</a:t>
            </a:r>
            <a:br>
              <a:rPr lang="en-US" dirty="0"/>
            </a:br>
            <a:r>
              <a:rPr lang="en-US" dirty="0"/>
              <a:t>                        , such that                             .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Proof Idea:</a:t>
            </a:r>
            <a:r>
              <a:rPr lang="en-US" dirty="0"/>
              <a:t> The proof is </a:t>
            </a:r>
            <a:r>
              <a:rPr lang="en-US" b="1" i="1" dirty="0"/>
              <a:t>Constructive</a:t>
            </a:r>
            <a:r>
              <a:rPr lang="en-US" dirty="0"/>
              <a:t>: We assume that we know    , and construct  a simulating DFA      .   How?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55FE7CB-1638-4701-A090-F23F9C5494B1}" type="slidenum">
              <a:rPr lang="en-US" sz="1600"/>
              <a:pPr algn="l">
                <a:defRPr/>
              </a:pPr>
              <a:t>34</a:t>
            </a:fld>
            <a:endParaRPr lang="en-US" sz="1600" dirty="0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1185863" y="3500438"/>
          <a:ext cx="19446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736280" imgH="215806" progId="Equation.3">
                  <p:embed/>
                </p:oleObj>
              </mc:Choice>
              <mc:Fallback>
                <p:oleObj name="משוואה" r:id="rId2" imgW="736280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500438"/>
                        <a:ext cx="19446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3"/>
          <p:cNvGraphicFramePr>
            <a:graphicFrameLocks noChangeAspect="1"/>
          </p:cNvGraphicFramePr>
          <p:nvPr/>
        </p:nvGraphicFramePr>
        <p:xfrm>
          <a:off x="4857750" y="3551238"/>
          <a:ext cx="259556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079032" imgH="215806" progId="Equation.3">
                  <p:embed/>
                </p:oleObj>
              </mc:Choice>
              <mc:Fallback>
                <p:oleObj name="משוואה" r:id="rId4" imgW="107903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0" y="3551238"/>
                        <a:ext cx="259556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4500563" y="4929188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77492" imgH="164814" progId="Equation.3">
                  <p:embed/>
                </p:oleObj>
              </mc:Choice>
              <mc:Fallback>
                <p:oleObj name="משוואה" r:id="rId6" imgW="177492" imgH="1648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29188"/>
                        <a:ext cx="411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3459163" y="5503863"/>
          <a:ext cx="4699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03024" imgH="152268" progId="Equation.3">
                  <p:embed/>
                </p:oleObj>
              </mc:Choice>
              <mc:Fallback>
                <p:oleObj name="משוואה" r:id="rId8" imgW="203024" imgH="1522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3" y="5503863"/>
                        <a:ext cx="4699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Box 35"/>
          <p:cNvSpPr txBox="1">
            <a:spLocks noChangeArrowheads="1"/>
          </p:cNvSpPr>
          <p:nvPr/>
        </p:nvSpPr>
        <p:spPr bwMode="auto">
          <a:xfrm>
            <a:off x="611559" y="1268760"/>
            <a:ext cx="8281575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We start with an NFA with no     transitions.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The equivalent DFA is denoted by: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</p:txBody>
      </p:sp>
      <p:sp>
        <p:nvSpPr>
          <p:cNvPr id="34819" name="Content Placeholder 42"/>
          <p:cNvSpPr>
            <a:spLocks noGrp="1"/>
          </p:cNvSpPr>
          <p:nvPr>
            <p:ph idx="1"/>
          </p:nvPr>
        </p:nvSpPr>
        <p:spPr>
          <a:xfrm>
            <a:off x="457200" y="1283474"/>
            <a:ext cx="82296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</a:t>
            </a:r>
            <a:r>
              <a:rPr lang="en-US" altLang="en-US" sz="2400" dirty="0"/>
              <a:t>How does a DFA represents/models the fact that each transition in NFA can leads to MANY states?</a:t>
            </a:r>
          </a:p>
        </p:txBody>
      </p:sp>
      <p:sp>
        <p:nvSpPr>
          <p:cNvPr id="348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 Construction Demonstration</a:t>
            </a:r>
          </a:p>
        </p:txBody>
      </p:sp>
      <p:grpSp>
        <p:nvGrpSpPr>
          <p:cNvPr id="34821" name="Group 44"/>
          <p:cNvGrpSpPr>
            <a:grpSpLocks/>
          </p:cNvGrpSpPr>
          <p:nvPr/>
        </p:nvGrpSpPr>
        <p:grpSpPr bwMode="auto">
          <a:xfrm>
            <a:off x="755576" y="1799319"/>
            <a:ext cx="5328592" cy="1485665"/>
            <a:chOff x="500034" y="2416726"/>
            <a:chExt cx="5286412" cy="1583778"/>
          </a:xfrm>
        </p:grpSpPr>
        <p:sp>
          <p:nvSpPr>
            <p:cNvPr id="34825" name="TextBox 25"/>
            <p:cNvSpPr txBox="1">
              <a:spLocks noChangeArrowheads="1"/>
            </p:cNvSpPr>
            <p:nvPr/>
          </p:nvSpPr>
          <p:spPr bwMode="auto">
            <a:xfrm>
              <a:off x="5072066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4826" name="TextBox 57"/>
            <p:cNvSpPr txBox="1">
              <a:spLocks noChangeArrowheads="1"/>
            </p:cNvSpPr>
            <p:nvPr/>
          </p:nvSpPr>
          <p:spPr bwMode="auto">
            <a:xfrm>
              <a:off x="500034" y="363117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4827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4828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857224" y="2000215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4843" name="Object 18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2" imgW="139579" imgH="177646" progId="Equation.3">
                        <p:embed/>
                      </p:oleObj>
                    </mc:Choice>
                    <mc:Fallback>
                      <p:oleObj name="משוואה" r:id="rId2" imgW="139579" imgH="177646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4829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1714479" y="2928909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7" name="Oval 26"/>
                <p:cNvSpPr/>
                <p:nvPr/>
              </p:nvSpPr>
              <p:spPr>
                <a:xfrm>
                  <a:off x="1785917" y="3000321"/>
                  <a:ext cx="571504" cy="49989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4830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857224" y="2000215"/>
                  <a:ext cx="714380" cy="64271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4839" name="Object 32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52202" imgH="177569" progId="Equation.3">
                        <p:embed/>
                      </p:oleObj>
                    </mc:Choice>
                    <mc:Fallback>
                      <p:oleObj name="משוואה" r:id="rId4" imgW="152202" imgH="177569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37" name="Straight Arrow Connector 36"/>
              <p:cNvCxnSpPr>
                <a:stCxn id="18" idx="6"/>
                <a:endCxn id="32" idx="2"/>
              </p:cNvCxnSpPr>
              <p:nvPr/>
            </p:nvCxnSpPr>
            <p:spPr>
              <a:xfrm>
                <a:off x="1571604" y="2465242"/>
                <a:ext cx="1143008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4832" name="Object 39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52202" imgH="177569" progId="Equation.3">
                      <p:embed/>
                    </p:oleObj>
                  </mc:Choice>
                  <mc:Fallback>
                    <p:oleObj name="משוואה" r:id="rId6" imgW="152202" imgH="177569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2" name="Straight Arrow Connector 41"/>
              <p:cNvCxnSpPr>
                <a:stCxn id="32" idx="6"/>
              </p:cNvCxnSpPr>
              <p:nvPr/>
            </p:nvCxnSpPr>
            <p:spPr>
              <a:xfrm>
                <a:off x="3428992" y="2465242"/>
                <a:ext cx="107156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/>
              <p:cNvCxnSpPr>
                <a:stCxn id="18" idx="3"/>
                <a:endCxn id="18" idx="5"/>
              </p:cNvCxnSpPr>
              <p:nvPr/>
            </p:nvCxnSpPr>
            <p:spPr>
              <a:xfrm rot="16200000" flipH="1">
                <a:off x="1214414" y="2438175"/>
                <a:ext cx="1587" cy="506415"/>
              </a:xfrm>
              <a:prstGeom prst="curvedConnector3">
                <a:avLst>
                  <a:gd name="adj1" fmla="val 78684722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35" name="TextBox 58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4836" name="TextBox 60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70" name="Curved Connector 69"/>
              <p:cNvCxnSpPr>
                <a:stCxn id="21" idx="3"/>
                <a:endCxn id="21" idx="5"/>
              </p:cNvCxnSpPr>
              <p:nvPr/>
            </p:nvCxnSpPr>
            <p:spPr>
              <a:xfrm rot="16200000" flipH="1">
                <a:off x="4857752" y="2438174"/>
                <a:ext cx="1587" cy="506416"/>
              </a:xfrm>
              <a:prstGeom prst="curvedConnector3">
                <a:avLst>
                  <a:gd name="adj1" fmla="val 8568793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E6F509A-4340-4A4F-9909-16E8F100DE3C}" type="slidenum">
              <a:rPr lang="en-US" sz="1600"/>
              <a:pPr algn="l">
                <a:defRPr/>
              </a:pPr>
              <a:t>35</a:t>
            </a:fld>
            <a:endParaRPr lang="en-US" sz="1600" dirty="0"/>
          </a:p>
        </p:txBody>
      </p:sp>
      <p:graphicFrame>
        <p:nvGraphicFramePr>
          <p:cNvPr id="34823" name="Content Placeholder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48841"/>
              </p:ext>
            </p:extLst>
          </p:nvPr>
        </p:nvGraphicFramePr>
        <p:xfrm>
          <a:off x="4911726" y="1464778"/>
          <a:ext cx="4460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26835" imgH="139518" progId="Equation.3">
                  <p:embed/>
                </p:oleObj>
              </mc:Choice>
              <mc:Fallback>
                <p:oleObj name="משוואה" r:id="rId8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1726" y="1464778"/>
                        <a:ext cx="446087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215824"/>
              </p:ext>
            </p:extLst>
          </p:nvPr>
        </p:nvGraphicFramePr>
        <p:xfrm>
          <a:off x="5773055" y="4321163"/>
          <a:ext cx="3120080" cy="50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422400" imgH="228600" progId="Equation.3">
                  <p:embed/>
                </p:oleObj>
              </mc:Choice>
              <mc:Fallback>
                <p:oleObj name="משוואה" r:id="rId10" imgW="1422400" imgH="2286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055" y="4321163"/>
                        <a:ext cx="3120080" cy="50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Construction Demonstration</a:t>
            </a:r>
            <a:endParaRPr lang="en-US" altLang="en-US" dirty="0"/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state set of the equivalent DFA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D, </a:t>
            </a:r>
            <a:r>
              <a:rPr lang="en-US" altLang="en-US" dirty="0"/>
              <a:t>should reflect the fact that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/>
              <a:t>at each step of the computation,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 dirty="0">
                <a:cs typeface="Times New Roman" panose="02020603050405020304" pitchFamily="18" charset="0"/>
              </a:rPr>
              <a:t>may occupy </a:t>
            </a:r>
            <a:r>
              <a:rPr lang="en-US" altLang="en-US" b="1" dirty="0">
                <a:cs typeface="Times New Roman" panose="02020603050405020304" pitchFamily="18" charset="0"/>
              </a:rPr>
              <a:t>several sates</a:t>
            </a:r>
            <a:r>
              <a:rPr lang="en-US" altLang="en-US" dirty="0">
                <a:cs typeface="Times New Roman" panose="02020603050405020304" pitchFamily="18" charset="0"/>
              </a:rPr>
              <a:t>, Thus we define the </a:t>
            </a:r>
            <a:r>
              <a:rPr lang="en-US" altLang="en-US" u="sng" dirty="0">
                <a:cs typeface="Times New Roman" panose="02020603050405020304" pitchFamily="18" charset="0"/>
              </a:rPr>
              <a:t>state set </a:t>
            </a:r>
            <a:r>
              <a:rPr lang="en-US" altLang="en-US" dirty="0">
                <a:cs typeface="Times New Roman" panose="02020603050405020304" pitchFamily="18" charset="0"/>
              </a:rPr>
              <a:t>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to correspond to P(Q) </a:t>
            </a:r>
            <a:r>
              <a:rPr lang="en-US" altLang="en-US" dirty="0">
                <a:cs typeface="Times New Roman" panose="02020603050405020304" pitchFamily="18" charset="0"/>
              </a:rPr>
              <a:t>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i.e., one for each subset, EX,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3584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798761"/>
              </p:ext>
            </p:extLst>
          </p:nvPr>
        </p:nvGraphicFramePr>
        <p:xfrm>
          <a:off x="944562" y="4581128"/>
          <a:ext cx="7254875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92400" imgH="457200" progId="Equation.3">
                  <p:embed/>
                </p:oleObj>
              </mc:Choice>
              <mc:Fallback>
                <p:oleObj name="Equation" r:id="rId2" imgW="2692400" imgH="457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4562" y="4581128"/>
                        <a:ext cx="7254875" cy="122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Recall that the transition function of any NFA is defined by                          .</a:t>
            </a:r>
          </a:p>
          <a:p>
            <a:pPr eaLnBrk="1" hangingPunct="1"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is a DFA, not the original NFA. As such, its transition function </a:t>
            </a:r>
            <a:r>
              <a:rPr lang="el-GR" dirty="0"/>
              <a:t>δ</a:t>
            </a:r>
            <a:r>
              <a:rPr lang="en-US" dirty="0"/>
              <a:t>: </a:t>
            </a:r>
            <a:r>
              <a:rPr lang="en-US" dirty="0" err="1"/>
              <a:t>Qx</a:t>
            </a:r>
            <a:r>
              <a:rPr lang="en-US" dirty="0"/>
              <a:t>∑ </a:t>
            </a:r>
            <a:r>
              <a:rPr lang="en-US" dirty="0">
                <a:sym typeface="Wingdings" panose="05000000000000000000" pitchFamily="2" charset="2"/>
              </a:rPr>
              <a:t> Q’</a:t>
            </a:r>
            <a:r>
              <a:rPr lang="en-US" altLang="en-US" dirty="0"/>
              <a:t> </a:t>
            </a:r>
          </a:p>
          <a:p>
            <a:pPr eaLnBrk="1" hangingPunct="1">
              <a:buNone/>
            </a:pPr>
            <a:r>
              <a:rPr lang="en-US" altLang="en-US" b="1" dirty="0"/>
              <a:t>Q’ is not a power-set, but rather a big yet simple set which has as many states as P(Q) . </a:t>
            </a:r>
          </a:p>
          <a:p>
            <a:pPr eaLnBrk="1" hangingPunct="1">
              <a:buNone/>
            </a:pPr>
            <a:endParaRPr lang="en-US" altLang="en-US" b="1" u="sng" dirty="0"/>
          </a:p>
        </p:txBody>
      </p:sp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2714625" y="2182813"/>
          <a:ext cx="2309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888614" imgH="177723" progId="Equation.3">
                  <p:embed/>
                </p:oleObj>
              </mc:Choice>
              <mc:Fallback>
                <p:oleObj name="משוואה" r:id="rId2" imgW="888614" imgH="177723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182813"/>
                        <a:ext cx="2309813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alphabet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,    , is identical to the alphabet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starting state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corresponds to the starting state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ex.,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most complex part of the construction is the transition function.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We first illustrate with our example.</a:t>
            </a:r>
          </a:p>
        </p:txBody>
      </p: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3643313" y="1714500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39639" imgH="152334" progId="Equation.3">
                  <p:embed/>
                </p:oleObj>
              </mc:Choice>
              <mc:Fallback>
                <p:oleObj name="משוואה" r:id="rId2" imgW="139639" imgH="15233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3313" y="1714500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ChangeAspect="1"/>
          </p:cNvGraphicFramePr>
          <p:nvPr/>
        </p:nvGraphicFramePr>
        <p:xfrm>
          <a:off x="5351463" y="3184525"/>
          <a:ext cx="7207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66584" imgH="228501" progId="Equation.3">
                  <p:embed/>
                </p:oleObj>
              </mc:Choice>
              <mc:Fallback>
                <p:oleObj name="משוואה" r:id="rId4" imgW="266584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3184525"/>
                        <a:ext cx="720725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914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38927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8928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8929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893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8945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2" imgW="139579" imgH="177646" progId="Equation.3">
                        <p:embed/>
                      </p:oleObj>
                    </mc:Choice>
                    <mc:Fallback>
                      <p:oleObj name="משוואה" r:id="rId2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8931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893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8941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4" imgW="152202" imgH="177569" progId="Equation.3">
                        <p:embed/>
                      </p:oleObj>
                    </mc:Choice>
                    <mc:Fallback>
                      <p:oleObj name="משוואה" r:id="rId4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8934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52202" imgH="177569" progId="Equation.3">
                      <p:embed/>
                    </p:oleObj>
                  </mc:Choice>
                  <mc:Fallback>
                    <p:oleObj name="משוואה" r:id="rId6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937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8938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89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sp>
        <p:nvSpPr>
          <p:cNvPr id="3891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br>
              <a:rPr lang="en-US" altLang="en-US" dirty="0"/>
            </a:b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Since the only state reachable from     by 0 is     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we get                             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u="sng" dirty="0"/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38918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8926" name="Object 45"/>
            <p:cNvGraphicFramePr>
              <a:graphicFrameLocks noChangeAspect="1"/>
            </p:cNvGraphicFramePr>
            <p:nvPr/>
          </p:nvGraphicFramePr>
          <p:xfrm>
            <a:off x="1165204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68" imgH="215713" progId="Equation.3">
                    <p:embed/>
                  </p:oleObj>
                </mc:Choice>
                <mc:Fallback>
                  <p:oleObj name="Equation" r:id="rId8" imgW="152268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204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922" name="Object 138"/>
          <p:cNvGraphicFramePr>
            <a:graphicFrameLocks noChangeAspect="1"/>
          </p:cNvGraphicFramePr>
          <p:nvPr/>
        </p:nvGraphicFramePr>
        <p:xfrm>
          <a:off x="6376988" y="4419600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52268" imgH="215713" progId="Equation.3">
                  <p:embed/>
                </p:oleObj>
              </mc:Choice>
              <mc:Fallback>
                <p:oleObj name="משוואה" r:id="rId10" imgW="152268" imgH="215713" progId="Equation.3">
                  <p:embed/>
                  <p:pic>
                    <p:nvPicPr>
                      <p:cNvPr id="0" name="Object 1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6988" y="4419600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3" name="Object 17"/>
          <p:cNvGraphicFramePr>
            <a:graphicFrameLocks noChangeAspect="1"/>
          </p:cNvGraphicFramePr>
          <p:nvPr/>
        </p:nvGraphicFramePr>
        <p:xfrm>
          <a:off x="7929563" y="4419600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52268" imgH="215713" progId="Equation.3">
                  <p:embed/>
                </p:oleObj>
              </mc:Choice>
              <mc:Fallback>
                <p:oleObj name="משוואה" r:id="rId12" imgW="152268" imgH="215713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9563" y="4419600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4" name="Object 18"/>
          <p:cNvGraphicFramePr>
            <a:graphicFrameLocks noChangeAspect="1"/>
          </p:cNvGraphicFramePr>
          <p:nvPr/>
        </p:nvGraphicFramePr>
        <p:xfrm>
          <a:off x="1714500" y="5062538"/>
          <a:ext cx="25590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952087" imgH="215806" progId="Equation.3">
                  <p:embed/>
                </p:oleObj>
              </mc:Choice>
              <mc:Fallback>
                <p:oleObj name="משוואה" r:id="rId14" imgW="952087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5062538"/>
                        <a:ext cx="2559050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18526"/>
              </p:ext>
            </p:extLst>
          </p:nvPr>
        </p:nvGraphicFramePr>
        <p:xfrm>
          <a:off x="3151981" y="3737909"/>
          <a:ext cx="1916113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914400" imgH="228600" progId="Equation.3">
                  <p:embed/>
                </p:oleObj>
              </mc:Choice>
              <mc:Fallback>
                <p:oleObj name="משוואה" r:id="rId2" imgW="91440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1981" y="3737909"/>
                        <a:ext cx="1916113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u="sng"/>
              <a:t>Finite Automaton - An Example 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B15E4CA-9BAB-4F7F-92E0-35850D7F6626}" type="slidenum">
              <a:rPr lang="en-US" sz="1600"/>
              <a:pPr algn="l">
                <a:defRPr/>
              </a:pPr>
              <a:t>4</a:t>
            </a:fld>
            <a:endParaRPr lang="en-US" sz="1600" dirty="0"/>
          </a:p>
        </p:txBody>
      </p:sp>
      <p:grpSp>
        <p:nvGrpSpPr>
          <p:cNvPr id="8198" name="Group 9"/>
          <p:cNvGrpSpPr>
            <a:grpSpLocks/>
          </p:cNvGrpSpPr>
          <p:nvPr/>
        </p:nvGrpSpPr>
        <p:grpSpPr bwMode="auto">
          <a:xfrm>
            <a:off x="1143000" y="2000250"/>
            <a:ext cx="714375" cy="642938"/>
            <a:chOff x="857224" y="2000240"/>
            <a:chExt cx="714380" cy="642942"/>
          </a:xfrm>
        </p:grpSpPr>
        <p:sp>
          <p:nvSpPr>
            <p:cNvPr id="5" name="Oval 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23" name="Object 6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165028" imgH="228501" progId="Equation.3">
                    <p:embed/>
                  </p:oleObj>
                </mc:Choice>
                <mc:Fallback>
                  <p:oleObj name="משוואה" r:id="rId4" imgW="165028" imgH="22850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3500438" y="2714625"/>
            <a:ext cx="714375" cy="642938"/>
            <a:chOff x="857224" y="2000240"/>
            <a:chExt cx="714380" cy="642942"/>
          </a:xfrm>
        </p:grpSpPr>
        <p:sp>
          <p:nvSpPr>
            <p:cNvPr id="12" name="Oval 11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21" name="Object 12"/>
            <p:cNvGraphicFramePr>
              <a:graphicFrameLocks noChangeAspect="1"/>
            </p:cNvGraphicFramePr>
            <p:nvPr/>
          </p:nvGraphicFramePr>
          <p:xfrm>
            <a:off x="1015982" y="2082795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152268" imgH="215713" progId="Equation.3">
                    <p:embed/>
                  </p:oleObj>
                </mc:Choice>
                <mc:Fallback>
                  <p:oleObj name="משוואה" r:id="rId6" imgW="152268" imgH="215713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82" y="2082795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0" name="Group 13"/>
          <p:cNvGrpSpPr>
            <a:grpSpLocks/>
          </p:cNvGrpSpPr>
          <p:nvPr/>
        </p:nvGrpSpPr>
        <p:grpSpPr bwMode="auto">
          <a:xfrm>
            <a:off x="3500438" y="1571625"/>
            <a:ext cx="714375" cy="642938"/>
            <a:chOff x="857224" y="2000240"/>
            <a:chExt cx="714380" cy="642942"/>
          </a:xfrm>
        </p:grpSpPr>
        <p:sp>
          <p:nvSpPr>
            <p:cNvPr id="15" name="Oval 14"/>
            <p:cNvSpPr/>
            <p:nvPr/>
          </p:nvSpPr>
          <p:spPr>
            <a:xfrm>
              <a:off x="857224" y="2000240"/>
              <a:ext cx="71438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8219" name="Object 15"/>
            <p:cNvGraphicFramePr>
              <a:graphicFrameLocks noChangeAspect="1"/>
            </p:cNvGraphicFramePr>
            <p:nvPr/>
          </p:nvGraphicFramePr>
          <p:xfrm>
            <a:off x="1000100" y="2071678"/>
            <a:ext cx="439740" cy="428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65028" imgH="228501" progId="Equation.3">
                    <p:embed/>
                  </p:oleObj>
                </mc:Choice>
                <mc:Fallback>
                  <p:oleObj name="משוואה" r:id="rId8" imgW="165028" imgH="228501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00" y="2071678"/>
                          <a:ext cx="439740" cy="428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8" name="Straight Arrow Connector 17"/>
          <p:cNvCxnSpPr>
            <a:endCxn id="15" idx="2"/>
          </p:cNvCxnSpPr>
          <p:nvPr/>
        </p:nvCxnSpPr>
        <p:spPr>
          <a:xfrm flipV="1">
            <a:off x="1714500" y="1892300"/>
            <a:ext cx="1785938" cy="1793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5"/>
            <a:endCxn id="12" idx="2"/>
          </p:cNvCxnSpPr>
          <p:nvPr/>
        </p:nvCxnSpPr>
        <p:spPr>
          <a:xfrm rot="16200000" flipH="1">
            <a:off x="2383631" y="1918494"/>
            <a:ext cx="485775" cy="17478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3" name="TextBox 20"/>
          <p:cNvSpPr txBox="1">
            <a:spLocks noChangeArrowheads="1"/>
          </p:cNvSpPr>
          <p:nvPr/>
        </p:nvSpPr>
        <p:spPr bwMode="auto">
          <a:xfrm>
            <a:off x="2214563" y="164306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sp>
        <p:nvSpPr>
          <p:cNvPr id="8204" name="TextBox 21"/>
          <p:cNvSpPr txBox="1">
            <a:spLocks noChangeArrowheads="1"/>
          </p:cNvSpPr>
          <p:nvPr/>
        </p:nvSpPr>
        <p:spPr bwMode="auto">
          <a:xfrm>
            <a:off x="2286000" y="2857500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8205" name="TextBox 24"/>
          <p:cNvSpPr txBox="1">
            <a:spLocks noChangeArrowheads="1"/>
          </p:cNvSpPr>
          <p:nvPr/>
        </p:nvSpPr>
        <p:spPr bwMode="auto">
          <a:xfrm>
            <a:off x="714375" y="3714751"/>
            <a:ext cx="2417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u="sng" dirty="0"/>
              <a:t>Set of States:</a:t>
            </a:r>
          </a:p>
        </p:txBody>
      </p:sp>
      <p:cxnSp>
        <p:nvCxnSpPr>
          <p:cNvPr id="44" name="Shape 43"/>
          <p:cNvCxnSpPr>
            <a:stCxn id="12" idx="4"/>
            <a:endCxn id="12" idx="7"/>
          </p:cNvCxnSpPr>
          <p:nvPr/>
        </p:nvCxnSpPr>
        <p:spPr>
          <a:xfrm rot="5400000" flipH="1" flipV="1">
            <a:off x="3709194" y="2956719"/>
            <a:ext cx="549275" cy="252413"/>
          </a:xfrm>
          <a:prstGeom prst="curvedConnector5">
            <a:avLst>
              <a:gd name="adj1" fmla="val -41656"/>
              <a:gd name="adj2" fmla="val 545044"/>
              <a:gd name="adj3" fmla="val 141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hape 45"/>
          <p:cNvCxnSpPr/>
          <p:nvPr/>
        </p:nvCxnSpPr>
        <p:spPr>
          <a:xfrm rot="5400000" flipH="1" flipV="1">
            <a:off x="3709194" y="1791494"/>
            <a:ext cx="549275" cy="252413"/>
          </a:xfrm>
          <a:prstGeom prst="curvedConnector5">
            <a:avLst>
              <a:gd name="adj1" fmla="val -41656"/>
              <a:gd name="adj2" fmla="val 545044"/>
              <a:gd name="adj3" fmla="val 14165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8" name="TextBox 46"/>
          <p:cNvSpPr txBox="1">
            <a:spLocks noChangeArrowheads="1"/>
          </p:cNvSpPr>
          <p:nvPr/>
        </p:nvSpPr>
        <p:spPr bwMode="auto">
          <a:xfrm>
            <a:off x="5286375" y="1714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0,1</a:t>
            </a:r>
          </a:p>
        </p:txBody>
      </p:sp>
      <p:sp>
        <p:nvSpPr>
          <p:cNvPr id="8209" name="TextBox 47"/>
          <p:cNvSpPr txBox="1">
            <a:spLocks noChangeArrowheads="1"/>
          </p:cNvSpPr>
          <p:nvPr/>
        </p:nvSpPr>
        <p:spPr bwMode="auto">
          <a:xfrm>
            <a:off x="5286375" y="2857500"/>
            <a:ext cx="714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0,1</a:t>
            </a:r>
          </a:p>
        </p:txBody>
      </p:sp>
      <p:sp>
        <p:nvSpPr>
          <p:cNvPr id="58" name="Oval 57"/>
          <p:cNvSpPr/>
          <p:nvPr/>
        </p:nvSpPr>
        <p:spPr>
          <a:xfrm>
            <a:off x="3571875" y="1643063"/>
            <a:ext cx="571500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9" name="Straight Arrow Connector 58"/>
          <p:cNvCxnSpPr/>
          <p:nvPr/>
        </p:nvCxnSpPr>
        <p:spPr>
          <a:xfrm>
            <a:off x="714375" y="1714500"/>
            <a:ext cx="571500" cy="3571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714375" y="4357688"/>
            <a:ext cx="2571750" cy="642937"/>
            <a:chOff x="714348" y="2571744"/>
            <a:chExt cx="2571768" cy="642942"/>
          </a:xfrm>
        </p:grpSpPr>
        <p:sp>
          <p:nvSpPr>
            <p:cNvPr id="8216" name="TextBox 35"/>
            <p:cNvSpPr txBox="1">
              <a:spLocks noChangeArrowheads="1"/>
            </p:cNvSpPr>
            <p:nvPr/>
          </p:nvSpPr>
          <p:spPr bwMode="auto">
            <a:xfrm>
              <a:off x="714348" y="2691466"/>
              <a:ext cx="214314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Initial State:</a:t>
              </a:r>
            </a:p>
          </p:txBody>
        </p:sp>
        <p:graphicFrame>
          <p:nvGraphicFramePr>
            <p:cNvPr id="8217" name="Object 36"/>
            <p:cNvGraphicFramePr>
              <a:graphicFrameLocks noChangeAspect="1"/>
            </p:cNvGraphicFramePr>
            <p:nvPr/>
          </p:nvGraphicFramePr>
          <p:xfrm>
            <a:off x="2857488" y="2571744"/>
            <a:ext cx="428628" cy="642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65028" imgH="228501" progId="Equation.3">
                    <p:embed/>
                  </p:oleObj>
                </mc:Choice>
                <mc:Fallback>
                  <p:oleObj name="משוואה" r:id="rId10" imgW="165028" imgH="228501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7488" y="2571744"/>
                          <a:ext cx="428628" cy="6429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670954" y="5119689"/>
            <a:ext cx="4834868" cy="750887"/>
            <a:chOff x="714348" y="4371261"/>
            <a:chExt cx="2143140" cy="643563"/>
          </a:xfrm>
        </p:grpSpPr>
        <p:sp>
          <p:nvSpPr>
            <p:cNvPr id="8214" name="TextBox 37"/>
            <p:cNvSpPr txBox="1">
              <a:spLocks noChangeArrowheads="1"/>
            </p:cNvSpPr>
            <p:nvPr/>
          </p:nvSpPr>
          <p:spPr bwMode="auto">
            <a:xfrm>
              <a:off x="714348" y="4500570"/>
              <a:ext cx="2143140" cy="4484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 dirty="0"/>
                <a:t>Accept State(s):</a:t>
              </a:r>
            </a:p>
          </p:txBody>
        </p:sp>
        <p:graphicFrame>
          <p:nvGraphicFramePr>
            <p:cNvPr id="8215" name="Object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2545679"/>
                </p:ext>
              </p:extLst>
            </p:nvPr>
          </p:nvGraphicFramePr>
          <p:xfrm>
            <a:off x="2126896" y="4371261"/>
            <a:ext cx="428546" cy="643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65028" imgH="228501" progId="Equation.3">
                    <p:embed/>
                  </p:oleObj>
                </mc:Choice>
                <mc:Fallback>
                  <p:oleObj name="משוואה" r:id="rId12" imgW="165028" imgH="228501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6896" y="4371261"/>
                          <a:ext cx="428546" cy="6435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38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39957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9958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39959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3996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9975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39961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3996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39971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39964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67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39968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9939" name="TextBox 28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39940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45" name="Oval 4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9956" name="Object 4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9" imgW="152268" imgH="215713" progId="Equation.3">
                    <p:embed/>
                  </p:oleObj>
                </mc:Choice>
                <mc:Fallback>
                  <p:oleObj name="משוואה" r:id="rId9" imgW="152268" imgH="215713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9"/>
          <p:cNvGrpSpPr>
            <a:grpSpLocks/>
          </p:cNvGrpSpPr>
          <p:nvPr/>
        </p:nvGrpSpPr>
        <p:grpSpPr bwMode="auto">
          <a:xfrm>
            <a:off x="2928938" y="2987675"/>
            <a:ext cx="1071562" cy="642938"/>
            <a:chOff x="857224" y="2000240"/>
            <a:chExt cx="1071570" cy="642942"/>
          </a:xfrm>
        </p:grpSpPr>
        <p:sp>
          <p:nvSpPr>
            <p:cNvPr id="41" name="Oval 40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39954" name="Object 41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1" imgW="342603" imgH="215713" progId="Equation.3">
                    <p:embed/>
                  </p:oleObj>
                </mc:Choice>
                <mc:Fallback>
                  <p:oleObj name="משוואה" r:id="rId11" imgW="342603" imgH="215713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34" name="Straight Arrow Connector 33"/>
          <p:cNvCxnSpPr>
            <a:stCxn id="45" idx="6"/>
            <a:endCxn id="41" idx="2"/>
          </p:cNvCxnSpPr>
          <p:nvPr/>
        </p:nvCxnSpPr>
        <p:spPr>
          <a:xfrm>
            <a:off x="2143125" y="3309938"/>
            <a:ext cx="7858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2286000" y="298767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3994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Construction Demonstration</a:t>
            </a:r>
            <a:endParaRPr lang="en-US" altLang="en-US" dirty="0"/>
          </a:p>
        </p:txBody>
      </p:sp>
      <p:sp>
        <p:nvSpPr>
          <p:cNvPr id="39945" name="Content Placeholder 2"/>
          <p:cNvSpPr>
            <a:spLocks noGrp="1"/>
          </p:cNvSpPr>
          <p:nvPr>
            <p:ph idx="1"/>
          </p:nvPr>
        </p:nvSpPr>
        <p:spPr>
          <a:xfrm>
            <a:off x="457200" y="1500188"/>
            <a:ext cx="8229600" cy="46259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Since both     and       are reachable from     by 1,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we get                                  .</a:t>
            </a:r>
            <a:endParaRPr lang="en-US" altLang="en-US" b="1" u="sng" dirty="0"/>
          </a:p>
        </p:txBody>
      </p:sp>
      <p:cxnSp>
        <p:nvCxnSpPr>
          <p:cNvPr id="62" name="Curved Connector 61"/>
          <p:cNvCxnSpPr>
            <a:stCxn id="45" idx="3"/>
            <a:endCxn id="4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endCxn id="45" idx="1"/>
          </p:cNvCxnSpPr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949" name="Object 9"/>
          <p:cNvGraphicFramePr>
            <a:graphicFrameLocks noChangeAspect="1"/>
          </p:cNvGraphicFramePr>
          <p:nvPr/>
        </p:nvGraphicFramePr>
        <p:xfrm>
          <a:off x="2286000" y="4491038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52268" imgH="215713" progId="Equation.3">
                  <p:embed/>
                </p:oleObj>
              </mc:Choice>
              <mc:Fallback>
                <p:oleObj name="משוואה" r:id="rId13" imgW="152268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491038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0" name="Object 11"/>
          <p:cNvGraphicFramePr>
            <a:graphicFrameLocks noChangeAspect="1"/>
          </p:cNvGraphicFramePr>
          <p:nvPr/>
        </p:nvGraphicFramePr>
        <p:xfrm>
          <a:off x="3429000" y="4491038"/>
          <a:ext cx="4429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164885" imgH="215619" progId="Equation.3">
                  <p:embed/>
                </p:oleObj>
              </mc:Choice>
              <mc:Fallback>
                <p:oleObj name="משוואה" r:id="rId15" imgW="164885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491038"/>
                        <a:ext cx="44291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1" name="Object 12"/>
          <p:cNvGraphicFramePr>
            <a:graphicFrameLocks noChangeAspect="1"/>
          </p:cNvGraphicFramePr>
          <p:nvPr/>
        </p:nvGraphicFramePr>
        <p:xfrm>
          <a:off x="7162800" y="4562475"/>
          <a:ext cx="4095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152268" imgH="215713" progId="Equation.3">
                  <p:embed/>
                </p:oleObj>
              </mc:Choice>
              <mc:Fallback>
                <p:oleObj name="משוואה" r:id="rId17" imgW="152268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62475"/>
                        <a:ext cx="40957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374880"/>
              </p:ext>
            </p:extLst>
          </p:nvPr>
        </p:nvGraphicFramePr>
        <p:xfrm>
          <a:off x="1782763" y="5143500"/>
          <a:ext cx="286861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680" imgH="215640" progId="Equation.3">
                  <p:embed/>
                </p:oleObj>
              </mc:Choice>
              <mc:Fallback>
                <p:oleObj name="Equation" r:id="rId18" imgW="106668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763" y="5143500"/>
                        <a:ext cx="2868612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Similarly we get                                         .</a:t>
            </a:r>
            <a:endParaRPr lang="en-US" altLang="en-US" b="1" u="sng"/>
          </a:p>
        </p:txBody>
      </p:sp>
      <p:grpSp>
        <p:nvGrpSpPr>
          <p:cNvPr id="41987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2006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2007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2008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2009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24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2010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2011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20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2013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16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2017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9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9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656802"/>
              </p:ext>
            </p:extLst>
          </p:nvPr>
        </p:nvGraphicFramePr>
        <p:xfrm>
          <a:off x="3406775" y="4572000"/>
          <a:ext cx="324326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06360" imgH="215640" progId="Equation.3">
                  <p:embed/>
                </p:oleObj>
              </mc:Choice>
              <mc:Fallback>
                <p:oleObj name="Equation" r:id="rId9" imgW="120636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6775" y="4572000"/>
                        <a:ext cx="3243263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991" name="Group 44"/>
          <p:cNvGrpSpPr>
            <a:grpSpLocks/>
          </p:cNvGrpSpPr>
          <p:nvPr/>
        </p:nvGrpSpPr>
        <p:grpSpPr bwMode="auto">
          <a:xfrm>
            <a:off x="1071563" y="2987675"/>
            <a:ext cx="2928937" cy="1168400"/>
            <a:chOff x="857224" y="2488164"/>
            <a:chExt cx="2928958" cy="1167292"/>
          </a:xfrm>
        </p:grpSpPr>
        <p:sp>
          <p:nvSpPr>
            <p:cNvPr id="41996" name="TextBox 56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1997" name="Group 40"/>
            <p:cNvGrpSpPr>
              <a:grpSpLocks/>
            </p:cNvGrpSpPr>
            <p:nvPr/>
          </p:nvGrpSpPr>
          <p:grpSpPr bwMode="auto">
            <a:xfrm>
              <a:off x="857224" y="2488164"/>
              <a:ext cx="2928958" cy="642942"/>
              <a:chOff x="857224" y="2143116"/>
              <a:chExt cx="2928958" cy="642942"/>
            </a:xfrm>
          </p:grpSpPr>
          <p:grpSp>
            <p:nvGrpSpPr>
              <p:cNvPr id="41998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71" name="Oval 70"/>
                <p:cNvSpPr/>
                <p:nvPr/>
              </p:nvSpPr>
              <p:spPr>
                <a:xfrm>
                  <a:off x="857224" y="2000240"/>
                  <a:ext cx="1071570" cy="6423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05" name="Object 71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1" imgW="152268" imgH="215713" progId="Equation.3">
                        <p:embed/>
                      </p:oleObj>
                    </mc:Choice>
                    <mc:Fallback>
                      <p:oleObj name="משוואה" r:id="rId11" imgW="152268" imgH="215713" progId="Equation.3">
                        <p:embed/>
                        <p:pic>
                          <p:nvPicPr>
                            <p:cNvPr id="0" name="Object 7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1999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69" name="Oval 68"/>
                <p:cNvSpPr/>
                <p:nvPr/>
              </p:nvSpPr>
              <p:spPr>
                <a:xfrm>
                  <a:off x="857224" y="2000240"/>
                  <a:ext cx="1071570" cy="642329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2003" name="Object 69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3" imgW="342603" imgH="215713" progId="Equation.3">
                        <p:embed/>
                      </p:oleObj>
                    </mc:Choice>
                    <mc:Fallback>
                      <p:oleObj name="משוואה" r:id="rId13" imgW="342603" imgH="215713" progId="Equation.3">
                        <p:embed/>
                        <p:pic>
                          <p:nvPicPr>
                            <p:cNvPr id="0" name="Object 6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63" name="Straight Arrow Connector 62"/>
              <p:cNvCxnSpPr>
                <a:stCxn id="71" idx="6"/>
                <a:endCxn id="69" idx="2"/>
              </p:cNvCxnSpPr>
              <p:nvPr/>
            </p:nvCxnSpPr>
            <p:spPr>
              <a:xfrm>
                <a:off x="1928794" y="2465074"/>
                <a:ext cx="785819" cy="158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001" name="TextBox 65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</p:grpSp>
      </p:grpSp>
      <p:cxnSp>
        <p:nvCxnSpPr>
          <p:cNvPr id="51" name="Curved Connector 50"/>
          <p:cNvCxnSpPr>
            <a:stCxn id="71" idx="3"/>
            <a:endCxn id="71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and                                         .</a:t>
            </a:r>
            <a:endParaRPr lang="en-US" altLang="en-US" b="1" u="sng"/>
          </a:p>
        </p:txBody>
      </p:sp>
      <p:grpSp>
        <p:nvGrpSpPr>
          <p:cNvPr id="44035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4056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4057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4058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4059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4074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4060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4061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4070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4063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066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4067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03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038" name="Object 13"/>
          <p:cNvGraphicFramePr>
            <a:graphicFrameLocks noChangeAspect="1"/>
          </p:cNvGraphicFramePr>
          <p:nvPr/>
        </p:nvGraphicFramePr>
        <p:xfrm>
          <a:off x="1214438" y="4554538"/>
          <a:ext cx="35512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1320800" imgH="228600" progId="Equation.3">
                  <p:embed/>
                </p:oleObj>
              </mc:Choice>
              <mc:Fallback>
                <p:oleObj name="משוואה" r:id="rId9" imgW="13208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4554538"/>
                        <a:ext cx="35512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TextBox 52"/>
          <p:cNvSpPr txBox="1">
            <a:spLocks noChangeArrowheads="1"/>
          </p:cNvSpPr>
          <p:nvPr/>
        </p:nvSpPr>
        <p:spPr bwMode="auto">
          <a:xfrm>
            <a:off x="1071563" y="3786188"/>
            <a:ext cx="714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0</a:t>
            </a:r>
          </a:p>
        </p:txBody>
      </p:sp>
      <p:grpSp>
        <p:nvGrpSpPr>
          <p:cNvPr id="44040" name="Group 9"/>
          <p:cNvGrpSpPr>
            <a:grpSpLocks/>
          </p:cNvGrpSpPr>
          <p:nvPr/>
        </p:nvGrpSpPr>
        <p:grpSpPr bwMode="auto">
          <a:xfrm>
            <a:off x="1071563" y="2987675"/>
            <a:ext cx="1071562" cy="642938"/>
            <a:chOff x="857224" y="2000240"/>
            <a:chExt cx="1071570" cy="642942"/>
          </a:xfrm>
        </p:grpSpPr>
        <p:sp>
          <p:nvSpPr>
            <p:cNvPr id="75" name="Oval 74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44055" name="Object 75"/>
            <p:cNvGraphicFramePr>
              <a:graphicFrameLocks noChangeAspect="1"/>
            </p:cNvGraphicFramePr>
            <p:nvPr/>
          </p:nvGraphicFramePr>
          <p:xfrm>
            <a:off x="1015999" y="2084376"/>
            <a:ext cx="406400" cy="4048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1" imgW="152268" imgH="215713" progId="Equation.3">
                    <p:embed/>
                  </p:oleObj>
                </mc:Choice>
                <mc:Fallback>
                  <p:oleObj name="משוואה" r:id="rId11" imgW="152268" imgH="215713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5999" y="2084376"/>
                          <a:ext cx="406400" cy="4048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6" name="Oval 55"/>
          <p:cNvSpPr/>
          <p:nvPr/>
        </p:nvSpPr>
        <p:spPr>
          <a:xfrm>
            <a:off x="4714875" y="2987675"/>
            <a:ext cx="12858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44042" name="Group 9"/>
          <p:cNvGrpSpPr>
            <a:grpSpLocks/>
          </p:cNvGrpSpPr>
          <p:nvPr/>
        </p:nvGrpSpPr>
        <p:grpSpPr bwMode="auto">
          <a:xfrm>
            <a:off x="2928938" y="2987675"/>
            <a:ext cx="1071562" cy="642938"/>
            <a:chOff x="857224" y="2000240"/>
            <a:chExt cx="1071570" cy="642942"/>
          </a:xfrm>
        </p:grpSpPr>
        <p:sp>
          <p:nvSpPr>
            <p:cNvPr id="67" name="Oval 66"/>
            <p:cNvSpPr/>
            <p:nvPr/>
          </p:nvSpPr>
          <p:spPr>
            <a:xfrm>
              <a:off x="857224" y="2000240"/>
              <a:ext cx="1071570" cy="6429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graphicFrame>
          <p:nvGraphicFramePr>
            <p:cNvPr id="44053" name="Object 67"/>
            <p:cNvGraphicFramePr>
              <a:graphicFrameLocks noChangeAspect="1"/>
            </p:cNvGraphicFramePr>
            <p:nvPr/>
          </p:nvGraphicFramePr>
          <p:xfrm>
            <a:off x="1019157" y="2082789"/>
            <a:ext cx="909637" cy="4048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3" imgW="342603" imgH="215713" progId="Equation.3">
                    <p:embed/>
                  </p:oleObj>
                </mc:Choice>
                <mc:Fallback>
                  <p:oleObj name="משוואה" r:id="rId13" imgW="342603" imgH="215713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9157" y="2082789"/>
                          <a:ext cx="909637" cy="4048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59" name="Straight Arrow Connector 58"/>
          <p:cNvCxnSpPr>
            <a:stCxn id="75" idx="6"/>
            <a:endCxn id="67" idx="2"/>
          </p:cNvCxnSpPr>
          <p:nvPr/>
        </p:nvCxnSpPr>
        <p:spPr>
          <a:xfrm>
            <a:off x="2143125" y="3309938"/>
            <a:ext cx="78581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Object 59"/>
          <p:cNvGraphicFramePr>
            <a:graphicFrameLocks noChangeAspect="1"/>
          </p:cNvGraphicFramePr>
          <p:nvPr/>
        </p:nvGraphicFramePr>
        <p:xfrm>
          <a:off x="4929188" y="3059113"/>
          <a:ext cx="914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342751" imgH="228501" progId="Equation.3">
                  <p:embed/>
                </p:oleObj>
              </mc:Choice>
              <mc:Fallback>
                <p:oleObj name="משוואה" r:id="rId15" imgW="342751" imgH="228501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059113"/>
                        <a:ext cx="914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1" name="Straight Arrow Connector 60"/>
          <p:cNvCxnSpPr>
            <a:stCxn id="67" idx="6"/>
          </p:cNvCxnSpPr>
          <p:nvPr/>
        </p:nvCxnSpPr>
        <p:spPr>
          <a:xfrm>
            <a:off x="4000500" y="3309938"/>
            <a:ext cx="714375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46" name="TextBox 61"/>
          <p:cNvSpPr txBox="1">
            <a:spLocks noChangeArrowheads="1"/>
          </p:cNvSpPr>
          <p:nvPr/>
        </p:nvSpPr>
        <p:spPr bwMode="auto">
          <a:xfrm>
            <a:off x="2286000" y="2987675"/>
            <a:ext cx="500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64" name="TextBox 63"/>
          <p:cNvSpPr txBox="1">
            <a:spLocks noChangeArrowheads="1"/>
          </p:cNvSpPr>
          <p:nvPr/>
        </p:nvSpPr>
        <p:spPr bwMode="auto">
          <a:xfrm>
            <a:off x="4071938" y="2976563"/>
            <a:ext cx="5000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0</a:t>
            </a:r>
          </a:p>
        </p:txBody>
      </p:sp>
      <p:cxnSp>
        <p:nvCxnSpPr>
          <p:cNvPr id="46" name="Curved Connector 45"/>
          <p:cNvCxnSpPr>
            <a:stCxn id="75" idx="3"/>
            <a:endCxn id="75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50" name="TextBox 77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6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Since                                and                         ,</a:t>
            </a:r>
            <a:br>
              <a:rPr lang="en-US" altLang="en-US"/>
            </a:br>
            <a:r>
              <a:rPr lang="en-US" altLang="en-US"/>
              <a:t>we get                                                .</a:t>
            </a:r>
            <a:endParaRPr lang="en-US" altLang="en-US" b="1" u="sng"/>
          </a:p>
        </p:txBody>
      </p:sp>
      <p:grpSp>
        <p:nvGrpSpPr>
          <p:cNvPr id="46083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6114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6115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6116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6117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32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6118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6119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28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121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24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6125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0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086" name="Object 13"/>
          <p:cNvGraphicFramePr>
            <a:graphicFrameLocks noChangeAspect="1"/>
          </p:cNvGraphicFramePr>
          <p:nvPr/>
        </p:nvGraphicFramePr>
        <p:xfrm>
          <a:off x="1587500" y="4562475"/>
          <a:ext cx="26638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990170" imgH="215806" progId="Equation.3">
                  <p:embed/>
                </p:oleObj>
              </mc:Choice>
              <mc:Fallback>
                <p:oleObj name="משוואה" r:id="rId9" imgW="990170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4562475"/>
                        <a:ext cx="26638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3"/>
          <p:cNvGraphicFramePr>
            <a:graphicFrameLocks noChangeAspect="1"/>
          </p:cNvGraphicFramePr>
          <p:nvPr/>
        </p:nvGraphicFramePr>
        <p:xfrm>
          <a:off x="5089525" y="4572000"/>
          <a:ext cx="221932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1" imgW="825500" imgH="228600" progId="Equation.3">
                  <p:embed/>
                </p:oleObj>
              </mc:Choice>
              <mc:Fallback>
                <p:oleObj name="משוואה" r:id="rId11" imgW="825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525" y="4572000"/>
                        <a:ext cx="2219325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Object 13"/>
          <p:cNvGraphicFramePr>
            <a:graphicFrameLocks noChangeAspect="1"/>
          </p:cNvGraphicFramePr>
          <p:nvPr/>
        </p:nvGraphicFramePr>
        <p:xfrm>
          <a:off x="2230438" y="5072063"/>
          <a:ext cx="3998912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485900" imgH="228600" progId="Equation.3">
                  <p:embed/>
                </p:oleObj>
              </mc:Choice>
              <mc:Fallback>
                <p:oleObj name="משוואה" r:id="rId13" imgW="14859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0438" y="5072063"/>
                        <a:ext cx="3998912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6643688" y="2928938"/>
            <a:ext cx="1500187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7" name="Object 46"/>
          <p:cNvGraphicFramePr>
            <a:graphicFrameLocks noChangeAspect="1"/>
          </p:cNvGraphicFramePr>
          <p:nvPr/>
        </p:nvGraphicFramePr>
        <p:xfrm>
          <a:off x="6621463" y="3000375"/>
          <a:ext cx="14509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520700" imgH="228600" progId="Equation.3">
                  <p:embed/>
                </p:oleObj>
              </mc:Choice>
              <mc:Fallback>
                <p:oleObj name="משוואה" r:id="rId15" imgW="520700" imgH="2286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1463" y="3000375"/>
                        <a:ext cx="145097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091" name="Group 44"/>
          <p:cNvGrpSpPr>
            <a:grpSpLocks/>
          </p:cNvGrpSpPr>
          <p:nvPr/>
        </p:nvGrpSpPr>
        <p:grpSpPr bwMode="auto">
          <a:xfrm>
            <a:off x="1071563" y="2976563"/>
            <a:ext cx="4929187" cy="1179512"/>
            <a:chOff x="857224" y="2476022"/>
            <a:chExt cx="4929222" cy="1179434"/>
          </a:xfrm>
        </p:grpSpPr>
        <p:sp>
          <p:nvSpPr>
            <p:cNvPr id="46098" name="TextBox 57"/>
            <p:cNvSpPr txBox="1">
              <a:spLocks noChangeArrowheads="1"/>
            </p:cNvSpPr>
            <p:nvPr/>
          </p:nvSpPr>
          <p:spPr bwMode="auto">
            <a:xfrm>
              <a:off x="4572000" y="327398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46099" name="TextBox 62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6100" name="Group 40"/>
            <p:cNvGrpSpPr>
              <a:grpSpLocks/>
            </p:cNvGrpSpPr>
            <p:nvPr/>
          </p:nvGrpSpPr>
          <p:grpSpPr bwMode="auto"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46101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13" name="Object 83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7" imgW="152268" imgH="215713" progId="Equation.3">
                        <p:embed/>
                      </p:oleObj>
                    </mc:Choice>
                    <mc:Fallback>
                      <p:oleObj name="משוואה" r:id="rId17" imgW="152268" imgH="215713" progId="Equation.3">
                        <p:embed/>
                        <p:pic>
                          <p:nvPicPr>
                            <p:cNvPr id="0" name="Object 8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9" name="Oval 68"/>
              <p:cNvSpPr/>
              <p:nvPr/>
            </p:nvSpPr>
            <p:spPr>
              <a:xfrm>
                <a:off x="4500562" y="2143673"/>
                <a:ext cx="1285884" cy="6428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pSp>
            <p:nvGrpSpPr>
              <p:cNvPr id="46103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81" name="Oval 80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6111" name="Object 81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9" imgW="342603" imgH="215713" progId="Equation.3">
                        <p:embed/>
                      </p:oleObj>
                    </mc:Choice>
                    <mc:Fallback>
                      <p:oleObj name="משוואה" r:id="rId19" imgW="342603" imgH="215713" progId="Equation.3">
                        <p:embed/>
                        <p:pic>
                          <p:nvPicPr>
                            <p:cNvPr id="0" name="Object 8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71" name="Straight Arrow Connector 70"/>
              <p:cNvCxnSpPr>
                <a:stCxn id="83" idx="6"/>
                <a:endCxn id="81" idx="2"/>
              </p:cNvCxnSpPr>
              <p:nvPr/>
            </p:nvCxnSpPr>
            <p:spPr>
              <a:xfrm>
                <a:off x="1928794" y="2464327"/>
                <a:ext cx="78581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6105" name="Object 71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1" imgW="342751" imgH="228501" progId="Equation.3">
                      <p:embed/>
                    </p:oleObj>
                  </mc:Choice>
                  <mc:Fallback>
                    <p:oleObj name="משוואה" r:id="rId21" imgW="342751" imgH="228501" progId="Equation.3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3" name="Straight Arrow Connector 72"/>
              <p:cNvCxnSpPr>
                <a:stCxn id="81" idx="6"/>
              </p:cNvCxnSpPr>
              <p:nvPr/>
            </p:nvCxnSpPr>
            <p:spPr>
              <a:xfrm>
                <a:off x="3786182" y="2464327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07" name="TextBox 73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6108" name="TextBox 78"/>
              <p:cNvSpPr txBox="1">
                <a:spLocks noChangeArrowheads="1"/>
              </p:cNvSpPr>
              <p:nvPr/>
            </p:nvSpPr>
            <p:spPr bwMode="auto">
              <a:xfrm>
                <a:off x="3857620" y="2130974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80" name="Curved Connector 79"/>
              <p:cNvCxnSpPr>
                <a:stCxn id="69" idx="3"/>
                <a:endCxn id="69" idx="5"/>
              </p:cNvCxnSpPr>
              <p:nvPr/>
            </p:nvCxnSpPr>
            <p:spPr>
              <a:xfrm rot="16200000" flipH="1">
                <a:off x="5143504" y="2237296"/>
                <a:ext cx="1588" cy="909643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0" name="Straight Arrow Connector 49"/>
          <p:cNvCxnSpPr>
            <a:stCxn id="69" idx="6"/>
          </p:cNvCxnSpPr>
          <p:nvPr/>
        </p:nvCxnSpPr>
        <p:spPr>
          <a:xfrm flipV="1">
            <a:off x="6000750" y="3273425"/>
            <a:ext cx="64293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83" idx="3"/>
            <a:endCxn id="83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>
            <a:spLocks noChangeArrowheads="1"/>
          </p:cNvSpPr>
          <p:nvPr/>
        </p:nvSpPr>
        <p:spPr bwMode="auto">
          <a:xfrm>
            <a:off x="6143625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6" name="Curved Connector 85"/>
          <p:cNvCxnSpPr/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96" name="TextBox 86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Finally we get the following DFA:</a:t>
            </a:r>
            <a:endParaRPr lang="en-US" altLang="en-US" b="1" u="sng"/>
          </a:p>
        </p:txBody>
      </p:sp>
      <p:grpSp>
        <p:nvGrpSpPr>
          <p:cNvPr id="48131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48163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48164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48165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48166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81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48167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48168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77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170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73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8174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1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94" idx="3"/>
            <a:endCxn id="94" idx="5"/>
          </p:cNvCxnSpPr>
          <p:nvPr/>
        </p:nvCxnSpPr>
        <p:spPr>
          <a:xfrm rot="16200000" flipH="1">
            <a:off x="3464719" y="3158331"/>
            <a:ext cx="1588" cy="758825"/>
          </a:xfrm>
          <a:prstGeom prst="curvedConnector3">
            <a:avLst>
              <a:gd name="adj1" fmla="val 3547784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35" name="TextBox 53"/>
          <p:cNvSpPr txBox="1">
            <a:spLocks noChangeArrowheads="1"/>
          </p:cNvSpPr>
          <p:nvPr/>
        </p:nvSpPr>
        <p:spPr bwMode="auto">
          <a:xfrm>
            <a:off x="2857500" y="3773488"/>
            <a:ext cx="500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sp>
        <p:nvSpPr>
          <p:cNvPr id="56" name="Oval 55"/>
          <p:cNvSpPr/>
          <p:nvPr/>
        </p:nvSpPr>
        <p:spPr>
          <a:xfrm>
            <a:off x="6643688" y="2928938"/>
            <a:ext cx="15716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48137" name="Object 56"/>
          <p:cNvGraphicFramePr>
            <a:graphicFrameLocks noChangeAspect="1"/>
          </p:cNvGraphicFramePr>
          <p:nvPr/>
        </p:nvGraphicFramePr>
        <p:xfrm>
          <a:off x="6754813" y="3000375"/>
          <a:ext cx="138906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9" imgW="520700" imgH="228600" progId="Equation.3">
                  <p:embed/>
                </p:oleObj>
              </mc:Choice>
              <mc:Fallback>
                <p:oleObj name="משוואה" r:id="rId9" imgW="520700" imgH="2286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4813" y="3000375"/>
                        <a:ext cx="1389062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8138" name="Group 44"/>
          <p:cNvGrpSpPr>
            <a:grpSpLocks/>
          </p:cNvGrpSpPr>
          <p:nvPr/>
        </p:nvGrpSpPr>
        <p:grpSpPr bwMode="auto">
          <a:xfrm>
            <a:off x="1071563" y="2976563"/>
            <a:ext cx="4929187" cy="1179512"/>
            <a:chOff x="857224" y="2476022"/>
            <a:chExt cx="4929222" cy="1179434"/>
          </a:xfrm>
        </p:grpSpPr>
        <p:sp>
          <p:nvSpPr>
            <p:cNvPr id="48147" name="TextBox 67"/>
            <p:cNvSpPr txBox="1">
              <a:spLocks noChangeArrowheads="1"/>
            </p:cNvSpPr>
            <p:nvPr/>
          </p:nvSpPr>
          <p:spPr bwMode="auto">
            <a:xfrm>
              <a:off x="4572000" y="3273982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48148" name="TextBox 69"/>
            <p:cNvSpPr txBox="1">
              <a:spLocks noChangeArrowheads="1"/>
            </p:cNvSpPr>
            <p:nvPr/>
          </p:nvSpPr>
          <p:spPr bwMode="auto">
            <a:xfrm>
              <a:off x="857224" y="3286124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grpSp>
          <p:nvGrpSpPr>
            <p:cNvPr id="48149" name="Group 40"/>
            <p:cNvGrpSpPr>
              <a:grpSpLocks/>
            </p:cNvGrpSpPr>
            <p:nvPr/>
          </p:nvGrpSpPr>
          <p:grpSpPr bwMode="auto">
            <a:xfrm>
              <a:off x="857224" y="2476022"/>
              <a:ext cx="4929222" cy="655084"/>
              <a:chOff x="857224" y="2130974"/>
              <a:chExt cx="4929222" cy="655084"/>
            </a:xfrm>
          </p:grpSpPr>
          <p:grpSp>
            <p:nvGrpSpPr>
              <p:cNvPr id="48150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6" name="Oval 95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62" name="Object 96"/>
                <p:cNvGraphicFramePr>
                  <a:graphicFrameLocks noChangeAspect="1"/>
                </p:cNvGraphicFramePr>
                <p:nvPr/>
              </p:nvGraphicFramePr>
              <p:xfrm>
                <a:off x="1015999" y="2084376"/>
                <a:ext cx="406400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1" imgW="152268" imgH="215713" progId="Equation.3">
                        <p:embed/>
                      </p:oleObj>
                    </mc:Choice>
                    <mc:Fallback>
                      <p:oleObj name="משוואה" r:id="rId11" imgW="152268" imgH="215713" progId="Equation.3">
                        <p:embed/>
                        <p:pic>
                          <p:nvPicPr>
                            <p:cNvPr id="0" name="Object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5999" y="2084376"/>
                              <a:ext cx="406400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77" name="Oval 76"/>
              <p:cNvSpPr/>
              <p:nvPr/>
            </p:nvSpPr>
            <p:spPr>
              <a:xfrm>
                <a:off x="4500562" y="2143673"/>
                <a:ext cx="1285884" cy="64289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pSp>
            <p:nvGrpSpPr>
              <p:cNvPr id="48152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1071570" cy="642942"/>
                <a:chOff x="857224" y="2000240"/>
                <a:chExt cx="1071570" cy="642942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57224" y="2000797"/>
                  <a:ext cx="1071570" cy="642895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48160" name="Object 94"/>
                <p:cNvGraphicFramePr>
                  <a:graphicFrameLocks noChangeAspect="1"/>
                </p:cNvGraphicFramePr>
                <p:nvPr/>
              </p:nvGraphicFramePr>
              <p:xfrm>
                <a:off x="1019157" y="2082789"/>
                <a:ext cx="909637" cy="4048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3" imgW="342603" imgH="215713" progId="Equation.3">
                        <p:embed/>
                      </p:oleObj>
                    </mc:Choice>
                    <mc:Fallback>
                      <p:oleObj name="משוואה" r:id="rId13" imgW="342603" imgH="215713" progId="Equation.3">
                        <p:embed/>
                        <p:pic>
                          <p:nvPicPr>
                            <p:cNvPr id="0" name="Object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9157" y="2082789"/>
                              <a:ext cx="909637" cy="40481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88" name="Straight Arrow Connector 87"/>
              <p:cNvCxnSpPr>
                <a:stCxn id="96" idx="6"/>
                <a:endCxn id="94" idx="2"/>
              </p:cNvCxnSpPr>
              <p:nvPr/>
            </p:nvCxnSpPr>
            <p:spPr>
              <a:xfrm>
                <a:off x="1928794" y="2464327"/>
                <a:ext cx="785819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48154" name="Object 88"/>
              <p:cNvGraphicFramePr>
                <a:graphicFrameLocks noChangeAspect="1"/>
              </p:cNvGraphicFramePr>
              <p:nvPr/>
            </p:nvGraphicFramePr>
            <p:xfrm>
              <a:off x="4714876" y="2214554"/>
              <a:ext cx="914400" cy="4286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5" imgW="342751" imgH="228501" progId="Equation.3">
                      <p:embed/>
                    </p:oleObj>
                  </mc:Choice>
                  <mc:Fallback>
                    <p:oleObj name="משוואה" r:id="rId15" imgW="342751" imgH="228501" progId="Equation.3">
                      <p:embed/>
                      <p:pic>
                        <p:nvPicPr>
                          <p:cNvPr id="0" name="Object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2214554"/>
                            <a:ext cx="914400" cy="4286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90" name="Straight Arrow Connector 89"/>
              <p:cNvCxnSpPr>
                <a:stCxn id="94" idx="6"/>
              </p:cNvCxnSpPr>
              <p:nvPr/>
            </p:nvCxnSpPr>
            <p:spPr>
              <a:xfrm>
                <a:off x="3786182" y="2464327"/>
                <a:ext cx="714380" cy="158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156" name="TextBox 90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48157" name="TextBox 91"/>
              <p:cNvSpPr txBox="1">
                <a:spLocks noChangeArrowheads="1"/>
              </p:cNvSpPr>
              <p:nvPr/>
            </p:nvSpPr>
            <p:spPr bwMode="auto">
              <a:xfrm>
                <a:off x="3857620" y="2130974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93" name="Curved Connector 92"/>
              <p:cNvCxnSpPr>
                <a:stCxn id="77" idx="3"/>
                <a:endCxn id="77" idx="5"/>
              </p:cNvCxnSpPr>
              <p:nvPr/>
            </p:nvCxnSpPr>
            <p:spPr>
              <a:xfrm rot="16200000" flipH="1">
                <a:off x="5143504" y="2237296"/>
                <a:ext cx="1588" cy="909643"/>
              </a:xfrm>
              <a:prstGeom prst="curvedConnector3">
                <a:avLst>
                  <a:gd name="adj1" fmla="val 36084016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1" name="Straight Arrow Connector 60"/>
          <p:cNvCxnSpPr>
            <a:stCxn id="77" idx="6"/>
          </p:cNvCxnSpPr>
          <p:nvPr/>
        </p:nvCxnSpPr>
        <p:spPr>
          <a:xfrm flipV="1">
            <a:off x="6000750" y="3273425"/>
            <a:ext cx="642938" cy="3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96" idx="3"/>
            <a:endCxn id="96" idx="5"/>
          </p:cNvCxnSpPr>
          <p:nvPr/>
        </p:nvCxnSpPr>
        <p:spPr>
          <a:xfrm rot="16200000" flipH="1">
            <a:off x="1607344" y="3158331"/>
            <a:ext cx="1588" cy="758825"/>
          </a:xfrm>
          <a:prstGeom prst="curvedConnector3">
            <a:avLst>
              <a:gd name="adj1" fmla="val 360840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56" idx="1"/>
            <a:endCxn id="77" idx="0"/>
          </p:cNvCxnSpPr>
          <p:nvPr/>
        </p:nvCxnSpPr>
        <p:spPr>
          <a:xfrm rot="16200000" flipV="1">
            <a:off x="6098381" y="2247107"/>
            <a:ext cx="34925" cy="1516062"/>
          </a:xfrm>
          <a:prstGeom prst="curvedConnector3">
            <a:avLst>
              <a:gd name="adj1" fmla="val 9258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6" idx="3"/>
            <a:endCxn id="56" idx="5"/>
          </p:cNvCxnSpPr>
          <p:nvPr/>
        </p:nvCxnSpPr>
        <p:spPr>
          <a:xfrm rot="16200000" flipH="1">
            <a:off x="7429500" y="2921000"/>
            <a:ext cx="1588" cy="1112838"/>
          </a:xfrm>
          <a:prstGeom prst="curvedConnector3">
            <a:avLst>
              <a:gd name="adj1" fmla="val 2032474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5929313" y="2344738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 0</a:t>
            </a:r>
          </a:p>
        </p:txBody>
      </p:sp>
      <p:sp>
        <p:nvSpPr>
          <p:cNvPr id="67" name="TextBox 66"/>
          <p:cNvSpPr txBox="1">
            <a:spLocks noChangeArrowheads="1"/>
          </p:cNvSpPr>
          <p:nvPr/>
        </p:nvSpPr>
        <p:spPr bwMode="auto">
          <a:xfrm>
            <a:off x="6643688" y="3643313"/>
            <a:ext cx="5000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46" name="TextBox 57"/>
          <p:cNvSpPr txBox="1">
            <a:spLocks noChangeArrowheads="1"/>
          </p:cNvSpPr>
          <p:nvPr/>
        </p:nvSpPr>
        <p:spPr bwMode="auto">
          <a:xfrm>
            <a:off x="6143625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grpSp>
        <p:nvGrpSpPr>
          <p:cNvPr id="50180" name="Group 51"/>
          <p:cNvGrpSpPr>
            <a:grpSpLocks/>
          </p:cNvGrpSpPr>
          <p:nvPr/>
        </p:nvGrpSpPr>
        <p:grpSpPr bwMode="auto">
          <a:xfrm>
            <a:off x="1071563" y="1571625"/>
            <a:ext cx="7143750" cy="1809750"/>
            <a:chOff x="1071538" y="2345288"/>
            <a:chExt cx="7143800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7610"/>
              <a:ext cx="1588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84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0185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143800" cy="1810234"/>
              <a:chOff x="1071538" y="2988230"/>
              <a:chExt cx="7143800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586"/>
                <a:ext cx="1571636" cy="64152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0187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3" imgW="520700" imgH="228600" progId="Equation.3">
                      <p:embed/>
                    </p:oleObj>
                  </mc:Choice>
                  <mc:Fallback>
                    <p:oleObj name="משוואה" r:id="rId3" imgW="52070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0188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6914433" cy="1810234"/>
                <a:chOff x="1071538" y="3000372"/>
                <a:chExt cx="6914433" cy="1810234"/>
              </a:xfrm>
            </p:grpSpPr>
            <p:grpSp>
              <p:nvGrpSpPr>
                <p:cNvPr id="50189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0196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0197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01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5019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00408"/>
                        <a:ext cx="1071569" cy="64310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0211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משוואה" r:id="rId5" imgW="152268" imgH="215713" progId="Equation.3">
                              <p:embed/>
                            </p:oleObj>
                          </mc:Choice>
                          <mc:Fallback>
                            <p:oleObj name="משוואה" r:id="rId5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6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1" y="2143284"/>
                      <a:ext cx="1285884" cy="643109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0201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00408"/>
                        <a:ext cx="1071569" cy="643109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0209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משוואה" r:id="rId7" imgW="342603" imgH="215713" progId="Equation.3">
                              <p:embed/>
                            </p:oleObj>
                          </mc:Choice>
                          <mc:Fallback>
                            <p:oleObj name="משוואה" r:id="rId7" imgW="342603" imgH="215713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8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3" y="2464045"/>
                      <a:ext cx="785818" cy="158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0203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משוואה" r:id="rId9" imgW="342751" imgH="228501" progId="Equation.3">
                            <p:embed/>
                          </p:oleObj>
                        </mc:Choice>
                        <mc:Fallback>
                          <p:oleObj name="משוואה" r:id="rId9" imgW="342751" imgH="228501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1" y="2464045"/>
                      <a:ext cx="714380" cy="1587"/>
                    </a:xfrm>
                    <a:prstGeom prst="straightConnector1">
                      <a:avLst/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0205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0206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3" y="2237090"/>
                      <a:ext cx="1588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59" y="3929308"/>
                  <a:ext cx="642942" cy="34934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2694"/>
                  <a:ext cx="1588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098386" y="2902913"/>
                  <a:ext cx="34934" cy="1516073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430313" y="3577728"/>
                  <a:ext cx="1587" cy="1111258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194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0195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3" name="Straight Arrow Connector 102"/>
          <p:cNvCxnSpPr/>
          <p:nvPr/>
        </p:nvCxnSpPr>
        <p:spPr>
          <a:xfrm>
            <a:off x="785813" y="2000250"/>
            <a:ext cx="442912" cy="2968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6275388" y="2201863"/>
            <a:ext cx="5826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{Q1, Q3} is an accepting state since q3 was an accepting state in the original NFA.</a:t>
            </a:r>
            <a:endParaRPr lang="en-US" altLang="en-US" b="1" u="sng"/>
          </a:p>
        </p:txBody>
      </p:sp>
      <p:grpSp>
        <p:nvGrpSpPr>
          <p:cNvPr id="52227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52263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52264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52265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52266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2281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2267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52268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2277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2270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273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2274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2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Construction Demonstration</a:t>
            </a:r>
            <a:endParaRPr lang="en-US" altLang="en-US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230" name="Group 51"/>
          <p:cNvGrpSpPr>
            <a:grpSpLocks/>
          </p:cNvGrpSpPr>
          <p:nvPr/>
        </p:nvGrpSpPr>
        <p:grpSpPr bwMode="auto">
          <a:xfrm>
            <a:off x="1071563" y="2344738"/>
            <a:ext cx="7286625" cy="1811337"/>
            <a:chOff x="1071538" y="2345288"/>
            <a:chExt cx="7286676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2"/>
              <a:ext cx="1587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235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2236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286676" cy="1810234"/>
              <a:chOff x="1071538" y="2988230"/>
              <a:chExt cx="7286676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074"/>
                <a:ext cx="1714512" cy="642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2238" name="Object 56"/>
              <p:cNvGraphicFramePr>
                <a:graphicFrameLocks noChangeAspect="1"/>
              </p:cNvGraphicFramePr>
              <p:nvPr/>
            </p:nvGraphicFramePr>
            <p:xfrm>
              <a:off x="6754838" y="3643314"/>
              <a:ext cx="1389062" cy="5000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9" imgW="520700" imgH="228600" progId="Equation.3">
                      <p:embed/>
                    </p:oleObj>
                  </mc:Choice>
                  <mc:Fallback>
                    <p:oleObj name="משוואה" r:id="rId9" imgW="52070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54838" y="3643314"/>
                            <a:ext cx="1389062" cy="5000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2239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7036385" cy="1810234"/>
                <a:chOff x="1071538" y="3000372"/>
                <a:chExt cx="7036385" cy="1810234"/>
              </a:xfrm>
            </p:grpSpPr>
            <p:grpSp>
              <p:nvGrpSpPr>
                <p:cNvPr id="52240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2247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2248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2249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55084"/>
                    <a:chOff x="857224" y="2130974"/>
                    <a:chExt cx="4929222" cy="655084"/>
                  </a:xfrm>
                </p:grpSpPr>
                <p:grpSp>
                  <p:nvGrpSpPr>
                    <p:cNvPr id="52250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12537"/>
                        <a:ext cx="1071569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2262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משוואה" r:id="rId11" imgW="152268" imgH="215713" progId="Equation.3">
                              <p:embed/>
                            </p:oleObj>
                          </mc:Choice>
                          <mc:Fallback>
                            <p:oleObj name="משוואה" r:id="rId11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1" y="2144307"/>
                      <a:ext cx="1285884" cy="6536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2252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12537"/>
                        <a:ext cx="1071569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2260" name="Object 94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9157" y="2082789"/>
                      <a:ext cx="909637" cy="404812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משוואה" r:id="rId13" imgW="342603" imgH="215713" progId="Equation.3">
                              <p:embed/>
                            </p:oleObj>
                          </mc:Choice>
                          <mc:Fallback>
                            <p:oleObj name="משוואה" r:id="rId13" imgW="342603" imgH="215713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9157" y="2082789"/>
                                    <a:ext cx="909637" cy="404812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3" y="2464787"/>
                      <a:ext cx="785818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2254" name="Object 8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714876" y="2214554"/>
                    <a:ext cx="914400" cy="428625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משוואה" r:id="rId15" imgW="342751" imgH="228501" progId="Equation.3">
                            <p:embed/>
                          </p:oleObj>
                        </mc:Choice>
                        <mc:Fallback>
                          <p:oleObj name="משוואה" r:id="rId15" imgW="342751" imgH="228501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14876" y="2214554"/>
                                  <a:ext cx="914400" cy="428625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1" y="2464787"/>
                      <a:ext cx="714380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256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2257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4" y="2237632"/>
                      <a:ext cx="1587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59" y="3928493"/>
                  <a:ext cx="642942" cy="3649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36"/>
                  <a:ext cx="1587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08721" y="2892015"/>
                  <a:ext cx="34904" cy="1536711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00164" y="3525934"/>
                  <a:ext cx="1587" cy="1212858"/>
                </a:xfrm>
                <a:prstGeom prst="curvedConnector3">
                  <a:avLst>
                    <a:gd name="adj1" fmla="val 40004609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245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2246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4857750" y="3071813"/>
            <a:ext cx="10715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2233" name="TextBox 58"/>
          <p:cNvSpPr txBox="1">
            <a:spLocks noChangeArrowheads="1"/>
          </p:cNvSpPr>
          <p:nvPr/>
        </p:nvSpPr>
        <p:spPr bwMode="auto">
          <a:xfrm>
            <a:off x="6215063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The state q1q2q3 </a:t>
            </a:r>
            <a:r>
              <a:rPr lang="en-US" altLang="en-US" dirty="0"/>
              <a:t>is an accepting state since q3 was an accepting state in the original NFA.</a:t>
            </a:r>
            <a:endParaRPr lang="en-US" altLang="en-US" b="1" u="sng" dirty="0"/>
          </a:p>
        </p:txBody>
      </p:sp>
      <p:grpSp>
        <p:nvGrpSpPr>
          <p:cNvPr id="54275" name="Group 44"/>
          <p:cNvGrpSpPr>
            <a:grpSpLocks/>
          </p:cNvGrpSpPr>
          <p:nvPr/>
        </p:nvGrpSpPr>
        <p:grpSpPr bwMode="auto">
          <a:xfrm>
            <a:off x="714375" y="1357313"/>
            <a:ext cx="5286375" cy="1084262"/>
            <a:chOff x="500034" y="2416726"/>
            <a:chExt cx="5286412" cy="1083712"/>
          </a:xfrm>
        </p:grpSpPr>
        <p:sp>
          <p:nvSpPr>
            <p:cNvPr id="54312" name="TextBox 7"/>
            <p:cNvSpPr txBox="1">
              <a:spLocks noChangeArrowheads="1"/>
            </p:cNvSpPr>
            <p:nvPr/>
          </p:nvSpPr>
          <p:spPr bwMode="auto">
            <a:xfrm>
              <a:off x="5072066" y="313110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54313" name="TextBox 8"/>
            <p:cNvSpPr txBox="1">
              <a:spLocks noChangeArrowheads="1"/>
            </p:cNvSpPr>
            <p:nvPr/>
          </p:nvSpPr>
          <p:spPr bwMode="auto">
            <a:xfrm>
              <a:off x="500034" y="305966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grpSp>
          <p:nvGrpSpPr>
            <p:cNvPr id="54314" name="Group 40"/>
            <p:cNvGrpSpPr>
              <a:grpSpLocks/>
            </p:cNvGrpSpPr>
            <p:nvPr/>
          </p:nvGrpSpPr>
          <p:grpSpPr bwMode="auto">
            <a:xfrm>
              <a:off x="857224" y="2416726"/>
              <a:ext cx="4357718" cy="714380"/>
              <a:chOff x="857224" y="2071678"/>
              <a:chExt cx="4357718" cy="714380"/>
            </a:xfrm>
          </p:grpSpPr>
          <p:grpSp>
            <p:nvGrpSpPr>
              <p:cNvPr id="54315" name="Group 9"/>
              <p:cNvGrpSpPr>
                <a:grpSpLocks/>
              </p:cNvGrpSpPr>
              <p:nvPr/>
            </p:nvGrpSpPr>
            <p:grpSpPr bwMode="auto">
              <a:xfrm>
                <a:off x="857224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4330" name="Object 25"/>
                <p:cNvGraphicFramePr>
                  <a:graphicFrameLocks noChangeAspect="1"/>
                </p:cNvGraphicFramePr>
                <p:nvPr/>
              </p:nvGraphicFramePr>
              <p:xfrm>
                <a:off x="1033463" y="2118751"/>
                <a:ext cx="371475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3" imgW="139579" imgH="177646" progId="Equation.3">
                        <p:embed/>
                      </p:oleObj>
                    </mc:Choice>
                    <mc:Fallback>
                      <p:oleObj name="משוואה" r:id="rId3" imgW="139579" imgH="177646" progId="Equation.3">
                        <p:embed/>
                        <p:pic>
                          <p:nvPicPr>
                            <p:cNvPr id="0" name="Object 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33463" y="2118751"/>
                              <a:ext cx="371475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54316" name="Group 29"/>
              <p:cNvGrpSpPr>
                <a:grpSpLocks/>
              </p:cNvGrpSpPr>
              <p:nvPr/>
            </p:nvGrpSpPr>
            <p:grpSpPr bwMode="auto">
              <a:xfrm>
                <a:off x="4500562" y="2143116"/>
                <a:ext cx="714380" cy="642942"/>
                <a:chOff x="1714480" y="2928934"/>
                <a:chExt cx="714380" cy="642942"/>
              </a:xfrm>
            </p:grpSpPr>
            <p:sp>
              <p:nvSpPr>
                <p:cNvPr id="23" name="Oval 22"/>
                <p:cNvSpPr/>
                <p:nvPr/>
              </p:nvSpPr>
              <p:spPr>
                <a:xfrm>
                  <a:off x="1714479" y="2928897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1785917" y="3000299"/>
                  <a:ext cx="571504" cy="499808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</p:grpSp>
          <p:grpSp>
            <p:nvGrpSpPr>
              <p:cNvPr id="54317" name="Group 9"/>
              <p:cNvGrpSpPr>
                <a:grpSpLocks/>
              </p:cNvGrpSpPr>
              <p:nvPr/>
            </p:nvGrpSpPr>
            <p:grpSpPr bwMode="auto">
              <a:xfrm>
                <a:off x="2714612" y="2143116"/>
                <a:ext cx="714380" cy="642942"/>
                <a:chOff x="857224" y="2000240"/>
                <a:chExt cx="714380" cy="642942"/>
              </a:xfrm>
            </p:grpSpPr>
            <p:sp>
              <p:nvSpPr>
                <p:cNvPr id="21" name="Oval 20"/>
                <p:cNvSpPr/>
                <p:nvPr/>
              </p:nvSpPr>
              <p:spPr>
                <a:xfrm>
                  <a:off x="857224" y="2000203"/>
                  <a:ext cx="714380" cy="642611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54326" name="Object 21"/>
                <p:cNvGraphicFramePr>
                  <a:graphicFrameLocks noChangeAspect="1"/>
                </p:cNvGraphicFramePr>
                <p:nvPr/>
              </p:nvGraphicFramePr>
              <p:xfrm>
                <a:off x="1017575" y="2117163"/>
                <a:ext cx="404812" cy="3333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5" imgW="152202" imgH="177569" progId="Equation.3">
                        <p:embed/>
                      </p:oleObj>
                    </mc:Choice>
                    <mc:Fallback>
                      <p:oleObj name="משוואה" r:id="rId5" imgW="152202" imgH="177569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17575" y="2117163"/>
                              <a:ext cx="404812" cy="3333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cxnSp>
            <p:nvCxnSpPr>
              <p:cNvPr id="14" name="Straight Arrow Connector 13"/>
              <p:cNvCxnSpPr>
                <a:stCxn id="25" idx="6"/>
                <a:endCxn id="21" idx="2"/>
              </p:cNvCxnSpPr>
              <p:nvPr/>
            </p:nvCxnSpPr>
            <p:spPr>
              <a:xfrm>
                <a:off x="1571604" y="2465178"/>
                <a:ext cx="1143008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54319" name="Object 14"/>
              <p:cNvGraphicFramePr>
                <a:graphicFrameLocks noChangeAspect="1"/>
              </p:cNvGraphicFramePr>
              <p:nvPr/>
            </p:nvGraphicFramePr>
            <p:xfrm>
              <a:off x="4659313" y="2261627"/>
              <a:ext cx="406400" cy="333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7" imgW="152202" imgH="177569" progId="Equation.3">
                      <p:embed/>
                    </p:oleObj>
                  </mc:Choice>
                  <mc:Fallback>
                    <p:oleObj name="משוואה" r:id="rId7" imgW="152202" imgH="177569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59313" y="2261627"/>
                            <a:ext cx="406400" cy="3333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16" name="Straight Arrow Connector 15"/>
              <p:cNvCxnSpPr>
                <a:stCxn id="21" idx="6"/>
              </p:cNvCxnSpPr>
              <p:nvPr/>
            </p:nvCxnSpPr>
            <p:spPr>
              <a:xfrm>
                <a:off x="3428992" y="2465178"/>
                <a:ext cx="1071569" cy="158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25" idx="3"/>
                <a:endCxn id="25" idx="5"/>
              </p:cNvCxnSpPr>
              <p:nvPr/>
            </p:nvCxnSpPr>
            <p:spPr>
              <a:xfrm rot="16200000" flipH="1">
                <a:off x="1214414" y="2438074"/>
                <a:ext cx="1586" cy="506415"/>
              </a:xfrm>
              <a:prstGeom prst="curvedConnector3">
                <a:avLst>
                  <a:gd name="adj1" fmla="val 30800828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322" name="TextBox 17"/>
              <p:cNvSpPr txBox="1">
                <a:spLocks noChangeArrowheads="1"/>
              </p:cNvSpPr>
              <p:nvPr/>
            </p:nvSpPr>
            <p:spPr bwMode="auto">
              <a:xfrm>
                <a:off x="2071670" y="2143116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1</a:t>
                </a:r>
              </a:p>
            </p:txBody>
          </p:sp>
          <p:sp>
            <p:nvSpPr>
              <p:cNvPr id="54323" name="TextBox 18"/>
              <p:cNvSpPr txBox="1">
                <a:spLocks noChangeArrowheads="1"/>
              </p:cNvSpPr>
              <p:nvPr/>
            </p:nvSpPr>
            <p:spPr bwMode="auto">
              <a:xfrm>
                <a:off x="3714744" y="2071678"/>
                <a:ext cx="500066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 0</a:t>
                </a:r>
              </a:p>
            </p:txBody>
          </p:sp>
          <p:cxnSp>
            <p:nvCxnSpPr>
              <p:cNvPr id="20" name="Curved Connector 19"/>
              <p:cNvCxnSpPr>
                <a:stCxn id="23" idx="3"/>
                <a:endCxn id="23" idx="5"/>
              </p:cNvCxnSpPr>
              <p:nvPr/>
            </p:nvCxnSpPr>
            <p:spPr>
              <a:xfrm rot="16200000" flipH="1">
                <a:off x="4857752" y="2438073"/>
                <a:ext cx="1586" cy="506416"/>
              </a:xfrm>
              <a:prstGeom prst="curvedConnector3">
                <a:avLst>
                  <a:gd name="adj1" fmla="val 29924443"/>
                </a:avLst>
              </a:prstGeom>
              <a:ln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27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Construction Demonstration</a:t>
            </a:r>
            <a:endParaRPr lang="en-US" altLang="en-US" dirty="0"/>
          </a:p>
        </p:txBody>
      </p:sp>
      <p:cxnSp>
        <p:nvCxnSpPr>
          <p:cNvPr id="136" name="Straight Arrow Connector 135"/>
          <p:cNvCxnSpPr>
            <a:endCxn id="25" idx="1"/>
          </p:cNvCxnSpPr>
          <p:nvPr/>
        </p:nvCxnSpPr>
        <p:spPr>
          <a:xfrm>
            <a:off x="714375" y="1357313"/>
            <a:ext cx="461963" cy="165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278" name="Group 51"/>
          <p:cNvGrpSpPr>
            <a:grpSpLocks/>
          </p:cNvGrpSpPr>
          <p:nvPr/>
        </p:nvGrpSpPr>
        <p:grpSpPr bwMode="auto">
          <a:xfrm>
            <a:off x="1071563" y="2344738"/>
            <a:ext cx="7358062" cy="1811337"/>
            <a:chOff x="1071538" y="2345288"/>
            <a:chExt cx="7358114" cy="1810234"/>
          </a:xfrm>
        </p:grpSpPr>
        <p:cxnSp>
          <p:nvCxnSpPr>
            <p:cNvPr id="53" name="Curved Connector 52"/>
            <p:cNvCxnSpPr>
              <a:stCxn id="94" idx="3"/>
              <a:endCxn id="94" idx="5"/>
            </p:cNvCxnSpPr>
            <p:nvPr/>
          </p:nvCxnSpPr>
          <p:spPr>
            <a:xfrm rot="16200000" flipH="1">
              <a:off x="3464711" y="3158152"/>
              <a:ext cx="1587" cy="758830"/>
            </a:xfrm>
            <a:prstGeom prst="curvedConnector3">
              <a:avLst>
                <a:gd name="adj1" fmla="val 35477845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284" name="TextBox 53"/>
            <p:cNvSpPr txBox="1">
              <a:spLocks noChangeArrowheads="1"/>
            </p:cNvSpPr>
            <p:nvPr/>
          </p:nvSpPr>
          <p:spPr bwMode="auto">
            <a:xfrm>
              <a:off x="2857488" y="377404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grpSp>
          <p:nvGrpSpPr>
            <p:cNvPr id="54285" name="Group 101"/>
            <p:cNvGrpSpPr>
              <a:grpSpLocks/>
            </p:cNvGrpSpPr>
            <p:nvPr/>
          </p:nvGrpSpPr>
          <p:grpSpPr bwMode="auto">
            <a:xfrm>
              <a:off x="1071538" y="2345288"/>
              <a:ext cx="7358114" cy="1810234"/>
              <a:chOff x="1071538" y="2988230"/>
              <a:chExt cx="7358114" cy="1810234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6643702" y="3572074"/>
                <a:ext cx="1785950" cy="64254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54287" name="Object 5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7798221"/>
                  </p:ext>
                </p:extLst>
              </p:nvPr>
            </p:nvGraphicFramePr>
            <p:xfrm>
              <a:off x="6907229" y="3643468"/>
              <a:ext cx="1084270" cy="4997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06080" imgH="228600" progId="Equation.3">
                      <p:embed/>
                    </p:oleObj>
                  </mc:Choice>
                  <mc:Fallback>
                    <p:oleObj name="Equation" r:id="rId9" imgW="406080" imgH="228600" progId="Equation.3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07229" y="3643468"/>
                            <a:ext cx="1084270" cy="4997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54288" name="Group 100"/>
              <p:cNvGrpSpPr>
                <a:grpSpLocks/>
              </p:cNvGrpSpPr>
              <p:nvPr/>
            </p:nvGrpSpPr>
            <p:grpSpPr bwMode="auto">
              <a:xfrm>
                <a:off x="1071538" y="2988230"/>
                <a:ext cx="7097361" cy="1810234"/>
                <a:chOff x="1071538" y="3000372"/>
                <a:chExt cx="7097361" cy="1810234"/>
              </a:xfrm>
            </p:grpSpPr>
            <p:grpSp>
              <p:nvGrpSpPr>
                <p:cNvPr id="54289" name="Group 44"/>
                <p:cNvGrpSpPr>
                  <a:grpSpLocks/>
                </p:cNvGrpSpPr>
                <p:nvPr/>
              </p:nvGrpSpPr>
              <p:grpSpPr bwMode="auto">
                <a:xfrm>
                  <a:off x="1071538" y="3631172"/>
                  <a:ext cx="4929222" cy="1179434"/>
                  <a:chOff x="857224" y="2476022"/>
                  <a:chExt cx="4929222" cy="1179434"/>
                </a:xfrm>
              </p:grpSpPr>
              <p:sp>
                <p:nvSpPr>
                  <p:cNvPr id="54296" name="TextBox 6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72000" y="3273982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sp>
                <p:nvSpPr>
                  <p:cNvPr id="54297" name="Text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57224" y="3286124"/>
                    <a:ext cx="714380" cy="36933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32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1pPr>
                    <a:lvl2pPr marL="742950" indent="-28575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8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–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Font typeface="Arial" panose="020B0604020202020204" pitchFamily="34" charset="0"/>
                      <a:buChar char="»"/>
                      <a:defRPr sz="2000">
                        <a:solidFill>
                          <a:schemeClr val="tx1"/>
                        </a:solidFill>
                        <a:latin typeface="Calibri" panose="020F0502020204030204" pitchFamily="34" charset="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en-US" altLang="en-US" sz="1800"/>
                      <a:t>0</a:t>
                    </a:r>
                  </a:p>
                </p:txBody>
              </p:sp>
              <p:grpSp>
                <p:nvGrpSpPr>
                  <p:cNvPr id="54298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857224" y="2476022"/>
                    <a:ext cx="4929222" cy="666985"/>
                    <a:chOff x="857224" y="2130974"/>
                    <a:chExt cx="4929222" cy="666985"/>
                  </a:xfrm>
                </p:grpSpPr>
                <p:grpSp>
                  <p:nvGrpSpPr>
                    <p:cNvPr id="54299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57224" y="2143116"/>
                      <a:ext cx="1071570" cy="642942"/>
                      <a:chOff x="857224" y="2000240"/>
                      <a:chExt cx="1071570" cy="642942"/>
                    </a:xfrm>
                  </p:grpSpPr>
                  <p:sp>
                    <p:nvSpPr>
                      <p:cNvPr id="96" name="Oval 95"/>
                      <p:cNvSpPr/>
                      <p:nvPr/>
                    </p:nvSpPr>
                    <p:spPr>
                      <a:xfrm>
                        <a:off x="857224" y="2012537"/>
                        <a:ext cx="1071570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4311" name="Object 96"/>
                      <p:cNvGraphicFramePr>
                        <a:graphicFrameLocks noChangeAspect="1"/>
                      </p:cNvGraphicFramePr>
                      <p:nvPr/>
                    </p:nvGraphicFramePr>
                    <p:xfrm>
                      <a:off x="1015999" y="2084376"/>
                      <a:ext cx="406400" cy="404813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משוואה" r:id="rId11" imgW="152268" imgH="215713" progId="Equation.3">
                              <p:embed/>
                            </p:oleObj>
                          </mc:Choice>
                          <mc:Fallback>
                            <p:oleObj name="משוואה" r:id="rId11" imgW="152268" imgH="215713" progId="Equation.3">
                              <p:embed/>
                              <p:pic>
                                <p:nvPicPr>
                                  <p:cNvPr id="0" name="Object 96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2">
                                    <a:extLst>
                                      <a:ext uri="{28A0092B-C50C-407E-A947-70E740481C1C}">
                                        <a14:useLocalDpi xmlns:a14="http://schemas.microsoft.com/office/drawing/2010/main" val="0"/>
                                      </a:ext>
                                    </a:extLst>
                                  </a:blip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15999" y="2084376"/>
                                    <a:ext cx="406400" cy="404813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sp>
                  <p:nvSpPr>
                    <p:cNvPr id="77" name="Oval 76"/>
                    <p:cNvSpPr/>
                    <p:nvPr/>
                  </p:nvSpPr>
                  <p:spPr>
                    <a:xfrm>
                      <a:off x="4500562" y="2144307"/>
                      <a:ext cx="1285884" cy="653652"/>
                    </a:xfrm>
                    <a:prstGeom prst="ellipse">
                      <a:avLst/>
                    </a:prstGeom>
                    <a:noFill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anchor="ctr"/>
                    <a:lstStyle/>
                    <a:p>
                      <a:pPr algn="ctr" eaLnBrk="1" fontAlgn="auto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dirty="0"/>
                    </a:p>
                  </p:txBody>
                </p:sp>
                <p:grpSp>
                  <p:nvGrpSpPr>
                    <p:cNvPr id="54301" name="Group 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14612" y="2155413"/>
                      <a:ext cx="1071570" cy="633027"/>
                      <a:chOff x="857224" y="2012537"/>
                      <a:chExt cx="1071570" cy="633027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57224" y="2012537"/>
                        <a:ext cx="1071570" cy="633027"/>
                      </a:xfrm>
                      <a:prstGeom prst="ellipse">
                        <a:avLst/>
                      </a:prstGeom>
                      <a:noFill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anchor="ctr"/>
                      <a:lstStyle/>
                      <a:p>
                        <a:pPr algn="ctr" eaLnBrk="1" fontAlgn="auto" hangingPunct="1">
                          <a:spcBef>
                            <a:spcPts val="0"/>
                          </a:spcBef>
                          <a:spcAft>
                            <a:spcPts val="0"/>
                          </a:spcAft>
                          <a:defRPr/>
                        </a:pPr>
                        <a:endParaRPr lang="en-US" dirty="0"/>
                      </a:p>
                    </p:txBody>
                  </p:sp>
                  <p:graphicFrame>
                    <p:nvGraphicFramePr>
                      <p:cNvPr id="54309" name="Object 94"/>
                      <p:cNvGraphicFramePr>
                        <a:graphicFrameLocks noChangeAspect="1"/>
                      </p:cNvGraphicFramePr>
                      <p:nvPr>
                        <p:extLst>
                          <p:ext uri="{D42A27DB-BD31-4B8C-83A1-F6EECF244321}">
                            <p14:modId xmlns:p14="http://schemas.microsoft.com/office/powerpoint/2010/main" val="2885716948"/>
                          </p:ext>
                        </p:extLst>
                      </p:nvPr>
                    </p:nvGraphicFramePr>
                    <p:xfrm>
                      <a:off x="1085826" y="2082344"/>
                      <a:ext cx="774706" cy="404566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name="Equation" r:id="rId13" imgW="291960" imgH="215640" progId="Equation.3">
                              <p:embed/>
                            </p:oleObj>
                          </mc:Choice>
                          <mc:Fallback>
                            <p:oleObj name="Equation" r:id="rId13" imgW="291960" imgH="215640" progId="Equation.3">
                              <p:embed/>
                              <p:pic>
                                <p:nvPicPr>
                                  <p:cNvPr id="0" name="Object 94"/>
                                  <p:cNvPicPr>
                                    <a:picLocks noChangeAspect="1" noChangeArrowheads="1"/>
                                  </p:cNvPicPr>
                                  <p:nvPr/>
                                </p:nvPicPr>
                                <p:blipFill>
                                  <a:blip r:embed="rId14"/>
                                  <a:srcRect/>
                                  <a:stretch>
                                    <a:fillRect/>
                                  </a:stretch>
                                </p:blipFill>
                                <p:spPr bwMode="auto">
                                  <a:xfrm>
                                    <a:off x="1085826" y="2082344"/>
                                    <a:ext cx="774706" cy="404566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>
                                    <a:noFill/>
                                  </a:ln>
                                  <a:extLst>
                                    <a:ext uri="{909E8E84-426E-40DD-AFC4-6F175D3DCCD1}">
                                      <a14:hiddenFill xmlns:a14="http://schemas.microsoft.com/office/drawing/2010/main">
                                        <a:solidFill>
                                          <a:srgbClr val="FFFFFF"/>
                                        </a:solidFill>
                                      </a14:hiddenFill>
                                    </a:ext>
                                    <a:ext uri="{91240B29-F687-4F45-9708-019B960494DF}">
                                      <a14:hiddenLine xmlns:a14="http://schemas.microsoft.com/office/drawing/2010/main" w="9525">
                                        <a:solidFill>
                                          <a:srgbClr val="000000"/>
                                        </a:solidFill>
                                        <a:miter lim="800000"/>
                                        <a:headEnd/>
                                        <a:tailEnd/>
                                      </a14:hiddenLine>
                                    </a:ext>
                                  </a:extLst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</p:grpSp>
                <p:cxnSp>
                  <p:nvCxnSpPr>
                    <p:cNvPr id="88" name="Straight Arrow Connector 87"/>
                    <p:cNvCxnSpPr>
                      <a:stCxn id="96" idx="6"/>
                      <a:endCxn id="94" idx="2"/>
                    </p:cNvCxnSpPr>
                    <p:nvPr/>
                  </p:nvCxnSpPr>
                  <p:spPr>
                    <a:xfrm>
                      <a:off x="1928794" y="2464787"/>
                      <a:ext cx="785819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aphicFrame>
                  <p:nvGraphicFramePr>
                    <p:cNvPr id="54303" name="Object 88"/>
                    <p:cNvGraphicFramePr>
                      <a:graphicFrameLocks noChangeAspect="1"/>
                    </p:cNvGraphicFramePr>
                    <p:nvPr>
                      <p:extLst>
                        <p:ext uri="{D42A27DB-BD31-4B8C-83A1-F6EECF244321}">
                          <p14:modId xmlns:p14="http://schemas.microsoft.com/office/powerpoint/2010/main" val="91749885"/>
                        </p:ext>
                      </p:extLst>
                    </p:nvPr>
                  </p:nvGraphicFramePr>
                  <p:xfrm>
                    <a:off x="4799014" y="2214114"/>
                    <a:ext cx="744543" cy="428364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name="Equation" r:id="rId15" imgW="279360" imgH="228600" progId="Equation.3">
                            <p:embed/>
                          </p:oleObj>
                        </mc:Choice>
                        <mc:Fallback>
                          <p:oleObj name="Equation" r:id="rId15" imgW="279360" imgH="228600" progId="Equation.3">
                            <p:embed/>
                            <p:pic>
                              <p:nvPicPr>
                                <p:cNvPr id="0" name="Object 8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/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4799014" y="2214114"/>
                                  <a:ext cx="744543" cy="428364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cxnSp>
                  <p:nvCxnSpPr>
                    <p:cNvPr id="90" name="Straight Arrow Connector 89"/>
                    <p:cNvCxnSpPr>
                      <a:stCxn id="94" idx="6"/>
                    </p:cNvCxnSpPr>
                    <p:nvPr/>
                  </p:nvCxnSpPr>
                  <p:spPr>
                    <a:xfrm>
                      <a:off x="3786182" y="2464787"/>
                      <a:ext cx="714380" cy="1586"/>
                    </a:xfrm>
                    <a:prstGeom prst="straightConnector1">
                      <a:avLst/>
                    </a:prstGeom>
                    <a:ln>
                      <a:solidFill>
                        <a:srgbClr val="C0000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4305" name="TextBox 9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71670" y="2143116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1</a:t>
                      </a:r>
                    </a:p>
                  </p:txBody>
                </p:sp>
                <p:sp>
                  <p:nvSpPr>
                    <p:cNvPr id="54306" name="TextBox 9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57620" y="2130974"/>
                      <a:ext cx="500066" cy="36933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32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•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–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buChar char="»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eaLnBrk="1" hangingPunct="1">
                        <a:spcBef>
                          <a:spcPct val="0"/>
                        </a:spcBef>
                        <a:buFontTx/>
                        <a:buNone/>
                      </a:pPr>
                      <a:r>
                        <a:rPr lang="en-US" altLang="en-US" sz="1800"/>
                        <a:t> 0</a:t>
                      </a:r>
                    </a:p>
                  </p:txBody>
                </p:sp>
                <p:cxnSp>
                  <p:nvCxnSpPr>
                    <p:cNvPr id="93" name="Curved Connector 92"/>
                    <p:cNvCxnSpPr>
                      <a:stCxn id="77" idx="3"/>
                      <a:endCxn id="77" idx="5"/>
                    </p:cNvCxnSpPr>
                    <p:nvPr/>
                  </p:nvCxnSpPr>
                  <p:spPr>
                    <a:xfrm rot="16200000" flipH="1">
                      <a:off x="5143505" y="2237632"/>
                      <a:ext cx="1587" cy="909643"/>
                    </a:xfrm>
                    <a:prstGeom prst="curvedConnector3">
                      <a:avLst>
                        <a:gd name="adj1" fmla="val 36084016"/>
                      </a:avLst>
                    </a:prstGeom>
                    <a:ln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61" name="Straight Arrow Connector 60"/>
                <p:cNvCxnSpPr>
                  <a:stCxn id="77" idx="6"/>
                </p:cNvCxnSpPr>
                <p:nvPr/>
              </p:nvCxnSpPr>
              <p:spPr>
                <a:xfrm flipV="1">
                  <a:off x="6000760" y="3928493"/>
                  <a:ext cx="642943" cy="36491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Curved Connector 61"/>
                <p:cNvCxnSpPr>
                  <a:stCxn id="96" idx="3"/>
                  <a:endCxn id="96" idx="5"/>
                </p:cNvCxnSpPr>
                <p:nvPr/>
              </p:nvCxnSpPr>
              <p:spPr>
                <a:xfrm rot="16200000" flipH="1">
                  <a:off x="1607323" y="3813236"/>
                  <a:ext cx="1587" cy="758830"/>
                </a:xfrm>
                <a:prstGeom prst="curvedConnector3">
                  <a:avLst>
                    <a:gd name="adj1" fmla="val 36084016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urved Connector 63"/>
                <p:cNvCxnSpPr>
                  <a:stCxn id="56" idx="1"/>
                  <a:endCxn id="77" idx="0"/>
                </p:cNvCxnSpPr>
                <p:nvPr/>
              </p:nvCxnSpPr>
              <p:spPr>
                <a:xfrm rot="16200000" flipV="1">
                  <a:off x="6114277" y="2886458"/>
                  <a:ext cx="34904" cy="1547823"/>
                </a:xfrm>
                <a:prstGeom prst="curvedConnector3">
                  <a:avLst>
                    <a:gd name="adj1" fmla="val 925840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Curved Connector 64"/>
                <p:cNvCxnSpPr>
                  <a:stCxn id="56" idx="3"/>
                  <a:endCxn id="56" idx="5"/>
                </p:cNvCxnSpPr>
                <p:nvPr/>
              </p:nvCxnSpPr>
              <p:spPr>
                <a:xfrm rot="16200000" flipH="1">
                  <a:off x="7536677" y="3500534"/>
                  <a:ext cx="1587" cy="1263659"/>
                </a:xfrm>
                <a:prstGeom prst="curvedConnector3">
                  <a:avLst>
                    <a:gd name="adj1" fmla="val 20324748"/>
                  </a:avLst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294" name="TextBox 65"/>
                <p:cNvSpPr txBox="1">
                  <a:spLocks noChangeArrowheads="1"/>
                </p:cNvSpPr>
                <p:nvPr/>
              </p:nvSpPr>
              <p:spPr bwMode="auto">
                <a:xfrm>
                  <a:off x="5929322" y="3000372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 0</a:t>
                  </a:r>
                </a:p>
              </p:txBody>
            </p:sp>
            <p:sp>
              <p:nvSpPr>
                <p:cNvPr id="54295" name="TextBox 66"/>
                <p:cNvSpPr txBox="1">
                  <a:spLocks noChangeArrowheads="1"/>
                </p:cNvSpPr>
                <p:nvPr/>
              </p:nvSpPr>
              <p:spPr bwMode="auto">
                <a:xfrm>
                  <a:off x="6643702" y="4298398"/>
                  <a:ext cx="500066" cy="3693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en-US" sz="1800"/>
                    <a:t>1</a:t>
                  </a:r>
                </a:p>
              </p:txBody>
            </p:sp>
          </p:grpSp>
        </p:grpSp>
      </p:grpSp>
      <p:cxnSp>
        <p:nvCxnSpPr>
          <p:cNvPr id="100" name="Straight Arrow Connector 99"/>
          <p:cNvCxnSpPr/>
          <p:nvPr/>
        </p:nvCxnSpPr>
        <p:spPr>
          <a:xfrm>
            <a:off x="785813" y="2786063"/>
            <a:ext cx="442912" cy="296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715125" y="3000375"/>
            <a:ext cx="1643063" cy="5000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3" name="Oval 62"/>
          <p:cNvSpPr/>
          <p:nvPr/>
        </p:nvSpPr>
        <p:spPr>
          <a:xfrm>
            <a:off x="4857750" y="3071813"/>
            <a:ext cx="1071563" cy="5000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4282" name="TextBox 58"/>
          <p:cNvSpPr txBox="1">
            <a:spLocks noChangeArrowheads="1"/>
          </p:cNvSpPr>
          <p:nvPr/>
        </p:nvSpPr>
        <p:spPr bwMode="auto">
          <a:xfrm>
            <a:off x="6215063" y="2987675"/>
            <a:ext cx="584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Equivalence Between DFAs and NFAs</a:t>
            </a:r>
            <a:endParaRPr lang="en-US" u="sng" dirty="0"/>
          </a:p>
        </p:txBody>
      </p:sp>
      <p:sp>
        <p:nvSpPr>
          <p:cNvPr id="563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/>
              <a:t>Every DFA is (A special case of) an NFA, hence</a:t>
            </a:r>
            <a:br>
              <a:rPr lang="en-US" altLang="en-US"/>
            </a:br>
            <a:r>
              <a:rPr lang="en-US" altLang="en-US"/>
              <a:t>                                , but                                    .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/>
              <a:t>Nevertheless, these classes are </a:t>
            </a:r>
            <a:r>
              <a:rPr lang="en-US" altLang="en-US" b="1" i="1"/>
              <a:t>Equivalent</a:t>
            </a:r>
            <a:r>
              <a:rPr lang="en-US" altLang="en-US"/>
              <a:t>.</a:t>
            </a: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r>
              <a:rPr lang="en-US" altLang="en-US"/>
              <a:t>This means that for any NFA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/>
              <a:t> there exists a DFA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satisfying:                          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buFont typeface="Arial" panose="020B0604020202020204" pitchFamily="34" charset="0"/>
              <a:buNone/>
            </a:pPr>
            <a:endParaRPr lang="en-US" altLang="en-US" b="1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A30F7B3-8928-4688-9193-8A3C3356568F}" type="slidenum">
              <a:rPr lang="en-US" sz="1600"/>
              <a:pPr algn="l">
                <a:defRPr/>
              </a:pPr>
              <a:t>48</a:t>
            </a:fld>
            <a:endParaRPr lang="en-US" sz="1600" dirty="0"/>
          </a:p>
        </p:txBody>
      </p:sp>
      <p:graphicFrame>
        <p:nvGraphicFramePr>
          <p:cNvPr id="56325" name="Object 3"/>
          <p:cNvGraphicFramePr>
            <a:graphicFrameLocks noChangeAspect="1"/>
          </p:cNvGraphicFramePr>
          <p:nvPr/>
        </p:nvGraphicFramePr>
        <p:xfrm>
          <a:off x="3214688" y="4500563"/>
          <a:ext cx="198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825142" imgH="215806" progId="Equation.3">
                  <p:embed/>
                </p:oleObj>
              </mc:Choice>
              <mc:Fallback>
                <p:oleObj name="משוואה" r:id="rId2" imgW="82514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4500563"/>
                        <a:ext cx="1984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"/>
          <p:cNvGraphicFramePr>
            <a:graphicFrameLocks noChangeAspect="1"/>
          </p:cNvGraphicFramePr>
          <p:nvPr/>
        </p:nvGraphicFramePr>
        <p:xfrm>
          <a:off x="1085850" y="2413000"/>
          <a:ext cx="21447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447" imgH="190417" progId="Equation.3">
                  <p:embed/>
                </p:oleObj>
              </mc:Choice>
              <mc:Fallback>
                <p:oleObj name="Equation" r:id="rId4" imgW="812447" imgH="190417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413000"/>
                        <a:ext cx="2144713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7" name="Object 8"/>
          <p:cNvGraphicFramePr>
            <a:graphicFrameLocks noChangeAspect="1"/>
          </p:cNvGraphicFramePr>
          <p:nvPr/>
        </p:nvGraphicFramePr>
        <p:xfrm>
          <a:off x="5226050" y="2438400"/>
          <a:ext cx="2146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447" imgH="177723" progId="Equation.3">
                  <p:embed/>
                </p:oleObj>
              </mc:Choice>
              <mc:Fallback>
                <p:oleObj name="Equation" r:id="rId6" imgW="812447" imgH="17772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6050" y="2438400"/>
                        <a:ext cx="2146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Equivalence Between DFAs and NFAs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Thus, to prove equivalence of the classes we prove: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Theorem:</a:t>
            </a:r>
            <a:r>
              <a:rPr lang="en-US" dirty="0"/>
              <a:t>  For every NFA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/>
              <a:t> there exists a DFA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satisfying                         :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Proof Idea:</a:t>
            </a:r>
            <a:r>
              <a:rPr lang="en-US" dirty="0"/>
              <a:t> The proof is </a:t>
            </a:r>
            <a:r>
              <a:rPr lang="en-US" b="1" i="1" dirty="0"/>
              <a:t>Constructive</a:t>
            </a:r>
            <a:r>
              <a:rPr lang="en-US" dirty="0"/>
              <a:t>: We assume that we know    , and construct  a simulating DFA,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. </a:t>
            </a:r>
          </a:p>
          <a:p>
            <a:pPr eaLnBrk="1" fontAlgn="auto" hangingPunct="1">
              <a:lnSpc>
                <a:spcPct val="13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b="1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82086C7-8964-4252-B9B1-1C56C64FD7A8}" type="slidenum">
              <a:rPr lang="en-US" sz="1600"/>
              <a:pPr algn="l">
                <a:defRPr/>
              </a:pPr>
              <a:t>49</a:t>
            </a:fld>
            <a:endParaRPr lang="en-US" sz="1600" dirty="0"/>
          </a:p>
        </p:txBody>
      </p:sp>
      <p:graphicFrame>
        <p:nvGraphicFramePr>
          <p:cNvPr id="57349" name="Object 4"/>
          <p:cNvGraphicFramePr>
            <a:graphicFrameLocks noChangeAspect="1"/>
          </p:cNvGraphicFramePr>
          <p:nvPr/>
        </p:nvGraphicFramePr>
        <p:xfrm>
          <a:off x="4500563" y="4929188"/>
          <a:ext cx="4111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492" imgH="164814" progId="Equation.3">
                  <p:embed/>
                </p:oleObj>
              </mc:Choice>
              <mc:Fallback>
                <p:oleObj name="משוואה" r:id="rId2" imgW="177492" imgH="16481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929188"/>
                        <a:ext cx="41116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Object 3"/>
          <p:cNvGraphicFramePr>
            <a:graphicFrameLocks noChangeAspect="1"/>
          </p:cNvGraphicFramePr>
          <p:nvPr/>
        </p:nvGraphicFramePr>
        <p:xfrm>
          <a:off x="2643188" y="3622675"/>
          <a:ext cx="1984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825142" imgH="215806" progId="Equation.3">
                  <p:embed/>
                </p:oleObj>
              </mc:Choice>
              <mc:Fallback>
                <p:oleObj name="משוואה" r:id="rId4" imgW="825142" imgH="215806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3188" y="3622675"/>
                        <a:ext cx="1984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Finite Automaton – An Example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5499879-B0F0-4933-9C0A-3FCF575F2E5A}" type="slidenum">
              <a:rPr lang="en-US" sz="1600"/>
              <a:pPr algn="l">
                <a:defRPr/>
              </a:pPr>
              <a:t>5</a:t>
            </a:fld>
            <a:endParaRPr lang="en-US" sz="1600" dirty="0"/>
          </a:p>
        </p:txBody>
      </p:sp>
      <p:grpSp>
        <p:nvGrpSpPr>
          <p:cNvPr id="9221" name="Group 42"/>
          <p:cNvGrpSpPr>
            <a:grpSpLocks/>
          </p:cNvGrpSpPr>
          <p:nvPr/>
        </p:nvGrpSpPr>
        <p:grpSpPr bwMode="auto">
          <a:xfrm>
            <a:off x="714375" y="1571625"/>
            <a:ext cx="5441801" cy="2024055"/>
            <a:chOff x="714348" y="1571612"/>
            <a:chExt cx="5286412" cy="1785950"/>
          </a:xfrm>
        </p:grpSpPr>
        <p:grpSp>
          <p:nvGrpSpPr>
            <p:cNvPr id="9235" name="Group 9"/>
            <p:cNvGrpSpPr>
              <a:grpSpLocks/>
            </p:cNvGrpSpPr>
            <p:nvPr/>
          </p:nvGrpSpPr>
          <p:grpSpPr bwMode="auto">
            <a:xfrm>
              <a:off x="1142976" y="2000240"/>
              <a:ext cx="714380" cy="642942"/>
              <a:chOff x="857224" y="2000240"/>
              <a:chExt cx="714380" cy="642942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53" name="Object 6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165028" imgH="228501" progId="Equation.3">
                      <p:embed/>
                    </p:oleObj>
                  </mc:Choice>
                  <mc:Fallback>
                    <p:oleObj name="משוואה" r:id="rId2" imgW="165028" imgH="228501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6" name="Group 10"/>
            <p:cNvGrpSpPr>
              <a:grpSpLocks/>
            </p:cNvGrpSpPr>
            <p:nvPr/>
          </p:nvGrpSpPr>
          <p:grpSpPr bwMode="auto">
            <a:xfrm>
              <a:off x="3500430" y="2714620"/>
              <a:ext cx="714380" cy="642942"/>
              <a:chOff x="857224" y="2000240"/>
              <a:chExt cx="714380" cy="642942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51" name="Object 12"/>
              <p:cNvGraphicFramePr>
                <a:graphicFrameLocks noChangeAspect="1"/>
              </p:cNvGraphicFramePr>
              <p:nvPr/>
            </p:nvGraphicFramePr>
            <p:xfrm>
              <a:off x="1015982" y="2082795"/>
              <a:ext cx="406400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52268" imgH="215713" progId="Equation.3">
                      <p:embed/>
                    </p:oleObj>
                  </mc:Choice>
                  <mc:Fallback>
                    <p:oleObj name="משוואה" r:id="rId4" imgW="152268" imgH="215713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5982" y="2082795"/>
                            <a:ext cx="406400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7" name="Group 13"/>
            <p:cNvGrpSpPr>
              <a:grpSpLocks/>
            </p:cNvGrpSpPr>
            <p:nvPr/>
          </p:nvGrpSpPr>
          <p:grpSpPr bwMode="auto">
            <a:xfrm>
              <a:off x="3500430" y="1571612"/>
              <a:ext cx="714380" cy="642942"/>
              <a:chOff x="857224" y="2000240"/>
              <a:chExt cx="714380" cy="642942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857225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graphicFrame>
            <p:nvGraphicFramePr>
              <p:cNvPr id="9249" name="Object 15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5028" imgH="228501" progId="Equation.3">
                      <p:embed/>
                    </p:oleObj>
                  </mc:Choice>
                  <mc:Fallback>
                    <p:oleObj name="משוואה" r:id="rId6" imgW="165028" imgH="228501" progId="Equation.3">
                      <p:embed/>
                      <p:pic>
                        <p:nvPicPr>
                          <p:cNvPr id="0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" name="Straight Arrow Connector 17"/>
            <p:cNvCxnSpPr>
              <a:endCxn id="15" idx="2"/>
            </p:cNvCxnSpPr>
            <p:nvPr/>
          </p:nvCxnSpPr>
          <p:spPr>
            <a:xfrm flipV="1">
              <a:off x="1714480" y="1893877"/>
              <a:ext cx="1785951" cy="1778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5" idx="5"/>
              <a:endCxn id="12" idx="2"/>
            </p:cNvCxnSpPr>
            <p:nvPr/>
          </p:nvCxnSpPr>
          <p:spPr>
            <a:xfrm rot="16200000" flipH="1">
              <a:off x="2382822" y="1919277"/>
              <a:ext cx="487366" cy="174785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0" name="TextBox 20"/>
            <p:cNvSpPr txBox="1">
              <a:spLocks noChangeArrowheads="1"/>
            </p:cNvSpPr>
            <p:nvPr/>
          </p:nvSpPr>
          <p:spPr bwMode="auto">
            <a:xfrm>
              <a:off x="2214546" y="1643050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</a:t>
              </a:r>
            </a:p>
          </p:txBody>
        </p:sp>
        <p:sp>
          <p:nvSpPr>
            <p:cNvPr id="9241" name="TextBox 21"/>
            <p:cNvSpPr txBox="1">
              <a:spLocks noChangeArrowheads="1"/>
            </p:cNvSpPr>
            <p:nvPr/>
          </p:nvSpPr>
          <p:spPr bwMode="auto">
            <a:xfrm>
              <a:off x="2285984" y="285749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cxnSp>
          <p:nvCxnSpPr>
            <p:cNvPr id="44" name="Shape 43"/>
            <p:cNvCxnSpPr>
              <a:stCxn id="12" idx="4"/>
              <a:endCxn id="12" idx="7"/>
            </p:cNvCxnSpPr>
            <p:nvPr/>
          </p:nvCxnSpPr>
          <p:spPr>
            <a:xfrm rot="5400000" flipH="1" flipV="1">
              <a:off x="3709188" y="2956715"/>
              <a:ext cx="549279" cy="252415"/>
            </a:xfrm>
            <a:prstGeom prst="curvedConnector5">
              <a:avLst>
                <a:gd name="adj1" fmla="val -41656"/>
                <a:gd name="adj2" fmla="val 545044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hape 45"/>
            <p:cNvCxnSpPr/>
            <p:nvPr/>
          </p:nvCxnSpPr>
          <p:spPr>
            <a:xfrm rot="5400000" flipH="1" flipV="1">
              <a:off x="3709188" y="1791482"/>
              <a:ext cx="549279" cy="252415"/>
            </a:xfrm>
            <a:prstGeom prst="curvedConnector5">
              <a:avLst>
                <a:gd name="adj1" fmla="val -41656"/>
                <a:gd name="adj2" fmla="val 545044"/>
                <a:gd name="adj3" fmla="val 141656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4" name="TextBox 46"/>
            <p:cNvSpPr txBox="1">
              <a:spLocks noChangeArrowheads="1"/>
            </p:cNvSpPr>
            <p:nvPr/>
          </p:nvSpPr>
          <p:spPr bwMode="auto">
            <a:xfrm>
              <a:off x="5286380" y="1714488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9245" name="TextBox 47"/>
            <p:cNvSpPr txBox="1">
              <a:spLocks noChangeArrowheads="1"/>
            </p:cNvSpPr>
            <p:nvPr/>
          </p:nvSpPr>
          <p:spPr bwMode="auto">
            <a:xfrm>
              <a:off x="5286380" y="2857496"/>
              <a:ext cx="7143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0,1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571868" y="1643050"/>
              <a:ext cx="571504" cy="50006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714348" y="1714488"/>
              <a:ext cx="571504" cy="3571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785813" y="5976938"/>
            <a:ext cx="6000750" cy="523875"/>
            <a:chOff x="714348" y="5214950"/>
            <a:chExt cx="6000792" cy="523220"/>
          </a:xfrm>
        </p:grpSpPr>
        <p:sp>
          <p:nvSpPr>
            <p:cNvPr id="9233" name="TextBox 49"/>
            <p:cNvSpPr txBox="1">
              <a:spLocks noChangeArrowheads="1"/>
            </p:cNvSpPr>
            <p:nvPr/>
          </p:nvSpPr>
          <p:spPr bwMode="auto">
            <a:xfrm>
              <a:off x="714348" y="5214950"/>
              <a:ext cx="3286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Accepted words:</a:t>
              </a:r>
            </a:p>
          </p:txBody>
        </p:sp>
        <p:graphicFrame>
          <p:nvGraphicFramePr>
            <p:cNvPr id="9234" name="Object 39"/>
            <p:cNvGraphicFramePr>
              <a:graphicFrameLocks noChangeAspect="1"/>
            </p:cNvGraphicFramePr>
            <p:nvPr/>
          </p:nvGraphicFramePr>
          <p:xfrm>
            <a:off x="3428992" y="5261918"/>
            <a:ext cx="3286148" cy="476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143000" imgH="190500" progId="Equation.3">
                    <p:embed/>
                  </p:oleObj>
                </mc:Choice>
                <mc:Fallback>
                  <p:oleObj name="משוואה" r:id="rId8" imgW="1143000" imgH="1905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8992" y="5261918"/>
                          <a:ext cx="3286148" cy="476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714375" y="3857625"/>
            <a:ext cx="8215313" cy="1085850"/>
            <a:chOff x="714348" y="4714884"/>
            <a:chExt cx="8215370" cy="1085841"/>
          </a:xfrm>
        </p:grpSpPr>
        <p:sp>
          <p:nvSpPr>
            <p:cNvPr id="9228" name="TextBox 31"/>
            <p:cNvSpPr txBox="1">
              <a:spLocks noChangeArrowheads="1"/>
            </p:cNvSpPr>
            <p:nvPr/>
          </p:nvSpPr>
          <p:spPr bwMode="auto">
            <a:xfrm>
              <a:off x="714348" y="4714884"/>
              <a:ext cx="328614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/>
                <a:t>Transition Function:</a:t>
              </a:r>
            </a:p>
          </p:txBody>
        </p:sp>
        <p:graphicFrame>
          <p:nvGraphicFramePr>
            <p:cNvPr id="9229" name="Object 32"/>
            <p:cNvGraphicFramePr>
              <a:graphicFrameLocks noChangeAspect="1"/>
            </p:cNvGraphicFramePr>
            <p:nvPr/>
          </p:nvGraphicFramePr>
          <p:xfrm>
            <a:off x="4000496" y="4786322"/>
            <a:ext cx="1357322" cy="442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749300" imgH="228600" progId="Equation.3">
                    <p:embed/>
                  </p:oleObj>
                </mc:Choice>
                <mc:Fallback>
                  <p:oleObj name="משוואה" r:id="rId10" imgW="749300" imgH="2286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4786322"/>
                          <a:ext cx="1357322" cy="4429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0" name="Object 7"/>
            <p:cNvGraphicFramePr>
              <a:graphicFrameLocks noChangeAspect="1"/>
            </p:cNvGraphicFramePr>
            <p:nvPr/>
          </p:nvGraphicFramePr>
          <p:xfrm>
            <a:off x="5570554" y="4786313"/>
            <a:ext cx="1287462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711200" imgH="228600" progId="Equation.3">
                    <p:embed/>
                  </p:oleObj>
                </mc:Choice>
                <mc:Fallback>
                  <p:oleObj name="משוואה" r:id="rId12" imgW="7112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70554" y="4786313"/>
                          <a:ext cx="1287462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9"/>
            <p:cNvGraphicFramePr>
              <a:graphicFrameLocks noChangeAspect="1"/>
            </p:cNvGraphicFramePr>
            <p:nvPr/>
          </p:nvGraphicFramePr>
          <p:xfrm>
            <a:off x="4000496" y="5357813"/>
            <a:ext cx="2370137" cy="442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4" imgW="1308100" imgH="228600" progId="Equation.3">
                    <p:embed/>
                  </p:oleObj>
                </mc:Choice>
                <mc:Fallback>
                  <p:oleObj name="משוואה" r:id="rId14" imgW="13081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0496" y="5357813"/>
                          <a:ext cx="2370137" cy="4429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2" name="Object 11"/>
            <p:cNvGraphicFramePr>
              <a:graphicFrameLocks noChangeAspect="1"/>
            </p:cNvGraphicFramePr>
            <p:nvPr/>
          </p:nvGraphicFramePr>
          <p:xfrm>
            <a:off x="6627843" y="5370513"/>
            <a:ext cx="2301875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1269449" imgH="215806" progId="Equation.3">
                    <p:embed/>
                  </p:oleObj>
                </mc:Choice>
                <mc:Fallback>
                  <p:oleObj name="משוואה" r:id="rId16" imgW="1269449" imgH="215806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7843" y="5370513"/>
                          <a:ext cx="2301875" cy="417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" name="Group 48"/>
          <p:cNvGrpSpPr>
            <a:grpSpLocks/>
          </p:cNvGrpSpPr>
          <p:nvPr/>
        </p:nvGrpSpPr>
        <p:grpSpPr bwMode="auto">
          <a:xfrm>
            <a:off x="642938" y="5119688"/>
            <a:ext cx="2786062" cy="523875"/>
            <a:chOff x="642910" y="5929330"/>
            <a:chExt cx="2786082" cy="523220"/>
          </a:xfrm>
        </p:grpSpPr>
        <p:sp>
          <p:nvSpPr>
            <p:cNvPr id="9226" name="TextBox 50"/>
            <p:cNvSpPr txBox="1">
              <a:spLocks noChangeArrowheads="1"/>
            </p:cNvSpPr>
            <p:nvPr/>
          </p:nvSpPr>
          <p:spPr bwMode="auto">
            <a:xfrm>
              <a:off x="642910" y="5929330"/>
              <a:ext cx="278608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1" u="sng" dirty="0"/>
                <a:t> Alphabet: </a:t>
              </a:r>
              <a:r>
                <a:rPr lang="en-US" altLang="en-US" sz="2800" b="1" dirty="0"/>
                <a:t>           .  </a:t>
              </a:r>
              <a:endParaRPr lang="en-US" altLang="en-US" sz="2800" dirty="0"/>
            </a:p>
          </p:txBody>
        </p:sp>
        <p:graphicFrame>
          <p:nvGraphicFramePr>
            <p:cNvPr id="9227" name="Object 8"/>
            <p:cNvGraphicFramePr>
              <a:graphicFrameLocks noChangeAspect="1"/>
            </p:cNvGraphicFramePr>
            <p:nvPr/>
          </p:nvGraphicFramePr>
          <p:xfrm>
            <a:off x="2428860" y="6033450"/>
            <a:ext cx="71438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8" imgW="291847" imgH="215713" progId="Equation.3">
                    <p:embed/>
                  </p:oleObj>
                </mc:Choice>
                <mc:Fallback>
                  <p:oleObj name="משוואה" r:id="rId18" imgW="291847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8860" y="6033450"/>
                          <a:ext cx="714380" cy="419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3500438" y="5119688"/>
            <a:ext cx="5429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/>
              <a:t>Note: </a:t>
            </a:r>
            <a:r>
              <a:rPr lang="en-US" altLang="en-US" sz="2800" dirty="0"/>
              <a:t>Each state has</a:t>
            </a:r>
            <a:r>
              <a:rPr lang="en-US" altLang="en-US" sz="2800" b="1" dirty="0"/>
              <a:t> all </a:t>
            </a:r>
            <a:r>
              <a:rPr lang="en-US" altLang="en-US" sz="2800" dirty="0"/>
              <a:t>transitions </a:t>
            </a:r>
            <a:r>
              <a:rPr lang="en-US" altLang="en-US" sz="18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</a:t>
            </a:r>
            <a:endParaRPr lang="en-US" alt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Let                                    recognizing some language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. </a:t>
            </a:r>
            <a:r>
              <a:rPr lang="en-US" dirty="0">
                <a:cs typeface="Times New Roman" pitchFamily="18" charset="0"/>
              </a:rPr>
              <a:t>The state set of the simulating DFA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,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should reflect the fact that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/>
              <a:t>at each step of the computation,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>
                <a:cs typeface="Times New Roman" pitchFamily="18" charset="0"/>
              </a:rPr>
              <a:t>may occupy </a:t>
            </a:r>
            <a:r>
              <a:rPr lang="en-US" b="1" dirty="0">
                <a:cs typeface="Times New Roman" pitchFamily="18" charset="0"/>
              </a:rPr>
              <a:t>several sates</a:t>
            </a:r>
            <a:r>
              <a:rPr lang="en-US" dirty="0">
                <a:cs typeface="Times New Roman" pitchFamily="18" charset="0"/>
              </a:rPr>
              <a:t>. 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Thus we define the state set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/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cs typeface="Times New Roman" pitchFamily="18" charset="0"/>
              </a:rPr>
              <a:t>as 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the </a:t>
            </a:r>
            <a:r>
              <a:rPr lang="en-US" b="1" dirty="0">
                <a:cs typeface="Times New Roman" pitchFamily="18" charset="0"/>
              </a:rPr>
              <a:t>power-set</a:t>
            </a:r>
            <a:r>
              <a:rPr lang="en-US" dirty="0">
                <a:cs typeface="Times New Roman" pitchFamily="18" charset="0"/>
              </a:rPr>
              <a:t> of the state set of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>
                <a:cs typeface="Times New Roman" pitchFamily="18" charset="0"/>
              </a:rPr>
              <a:t>.                  </a:t>
            </a: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9052EB1-1B1E-4584-B75C-AF7F3E4FC80A}" type="slidenum">
              <a:rPr lang="en-US" sz="1600"/>
              <a:pPr algn="l">
                <a:defRPr/>
              </a:pPr>
              <a:t>50</a:t>
            </a:fld>
            <a:endParaRPr lang="en-US" sz="1600" dirty="0"/>
          </a:p>
        </p:txBody>
      </p:sp>
      <p:graphicFrame>
        <p:nvGraphicFramePr>
          <p:cNvPr id="58373" name="Object 4"/>
          <p:cNvGraphicFramePr>
            <a:graphicFrameLocks noChangeAspect="1"/>
          </p:cNvGraphicFramePr>
          <p:nvPr/>
        </p:nvGraphicFramePr>
        <p:xfrm>
          <a:off x="1066800" y="1643063"/>
          <a:ext cx="32194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68400" imgH="228600" progId="Equation.3">
                  <p:embed/>
                </p:oleObj>
              </mc:Choice>
              <mc:Fallback>
                <p:oleObj name="משוואה" r:id="rId2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43063"/>
                        <a:ext cx="32194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/>
        </p:nvGraphicFramePr>
        <p:xfrm>
          <a:off x="6572250" y="4191000"/>
          <a:ext cx="97948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55292" imgH="215713" progId="Equation.3">
                  <p:embed/>
                </p:oleObj>
              </mc:Choice>
              <mc:Fallback>
                <p:oleObj name="משוואה" r:id="rId4" imgW="355292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2250" y="4191000"/>
                        <a:ext cx="97948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(cont.)</a:t>
            </a:r>
            <a:endParaRPr lang="en-US" altLang="en-US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Let                                    recognizing some language 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/>
              <a:t>. First we assume that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en-US" dirty="0"/>
              <a:t>has no </a:t>
            </a:r>
            <a:br>
              <a:rPr lang="en-US" dirty="0"/>
            </a:br>
            <a:r>
              <a:rPr lang="en-US" dirty="0"/>
              <a:t>   - transitions.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>
                <a:cs typeface="Times New Roman" pitchFamily="18" charset="0"/>
              </a:rPr>
              <a:t>Define                                           where                    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77A6045-22F8-4018-80E9-6E1F073C28E5}" type="slidenum">
              <a:rPr lang="en-US" sz="1600"/>
              <a:pPr algn="l">
                <a:defRPr/>
              </a:pPr>
              <a:t>51</a:t>
            </a:fld>
            <a:endParaRPr lang="en-US" sz="1600" dirty="0"/>
          </a:p>
        </p:txBody>
      </p:sp>
      <p:graphicFrame>
        <p:nvGraphicFramePr>
          <p:cNvPr id="59397" name="Object 4"/>
          <p:cNvGraphicFramePr>
            <a:graphicFrameLocks noChangeAspect="1"/>
          </p:cNvGraphicFramePr>
          <p:nvPr/>
        </p:nvGraphicFramePr>
        <p:xfrm>
          <a:off x="1066800" y="1571625"/>
          <a:ext cx="32194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68400" imgH="228600" progId="Equation.3">
                  <p:embed/>
                </p:oleObj>
              </mc:Choice>
              <mc:Fallback>
                <p:oleObj name="משוואה" r:id="rId2" imgW="1168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571625"/>
                        <a:ext cx="32194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1343737"/>
              </p:ext>
            </p:extLst>
          </p:nvPr>
        </p:nvGraphicFramePr>
        <p:xfrm>
          <a:off x="1854200" y="3143250"/>
          <a:ext cx="349885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228600" progId="Equation.3">
                  <p:embed/>
                </p:oleObj>
              </mc:Choice>
              <mc:Fallback>
                <p:oleObj name="Equation" r:id="rId4" imgW="126972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3143250"/>
                        <a:ext cx="3498850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9" name="Object 3"/>
          <p:cNvGraphicFramePr>
            <a:graphicFrameLocks noChangeAspect="1"/>
          </p:cNvGraphicFramePr>
          <p:nvPr/>
        </p:nvGraphicFramePr>
        <p:xfrm>
          <a:off x="6751638" y="3143250"/>
          <a:ext cx="17494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634449" imgH="215713" progId="Equation.3">
                  <p:embed/>
                </p:oleObj>
              </mc:Choice>
              <mc:Fallback>
                <p:oleObj name="משוואה" r:id="rId6" imgW="634449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638" y="3143250"/>
                        <a:ext cx="17494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0" name="Object 3"/>
          <p:cNvGraphicFramePr>
            <a:graphicFrameLocks noChangeAspect="1"/>
          </p:cNvGraphicFramePr>
          <p:nvPr/>
        </p:nvGraphicFramePr>
        <p:xfrm>
          <a:off x="793750" y="2714625"/>
          <a:ext cx="349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26835" imgH="139518" progId="Equation.3">
                  <p:embed/>
                </p:oleObj>
              </mc:Choice>
              <mc:Fallback>
                <p:oleObj name="משוואה" r:id="rId8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750" y="2714625"/>
                        <a:ext cx="349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(cont.)</a:t>
            </a:r>
            <a:endParaRPr lang="en-US" altLang="en-US" u="sng"/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Our next task is to define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’s transition function,     :    </a:t>
            </a:r>
            <a:br>
              <a:rPr lang="en-US" altLang="en-US" dirty="0"/>
            </a:br>
            <a:r>
              <a:rPr lang="en-US" altLang="en-US" dirty="0"/>
              <a:t>For any              and            define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/>
              <a:t>is a state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, then it is a set of states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. When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 in state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/>
              <a:t> processes an input symbol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, 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dirty="0"/>
              <a:t> goes to the set of states to which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will go in any of the branches of its computation.</a:t>
            </a:r>
            <a:endParaRPr lang="en-US" altLang="en-US" i="1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81D7A50-330D-4A74-84D2-23A1C76B8B71}" type="slidenum">
              <a:rPr lang="en-US" sz="1600"/>
              <a:pPr algn="l">
                <a:defRPr/>
              </a:pPr>
              <a:t>52</a:t>
            </a:fld>
            <a:endParaRPr lang="en-US" sz="1600" dirty="0"/>
          </a:p>
        </p:txBody>
      </p:sp>
      <p:graphicFrame>
        <p:nvGraphicFramePr>
          <p:cNvPr id="60421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51" imgH="215619" progId="Equation.3">
                  <p:embed/>
                </p:oleObj>
              </mc:Choice>
              <mc:Fallback>
                <p:oleObj name="משוואה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Group 14"/>
          <p:cNvGrpSpPr>
            <a:grpSpLocks/>
          </p:cNvGrpSpPr>
          <p:nvPr/>
        </p:nvGrpSpPr>
        <p:grpSpPr bwMode="auto">
          <a:xfrm>
            <a:off x="546100" y="2143125"/>
            <a:ext cx="7383463" cy="1666875"/>
            <a:chOff x="546123" y="4314825"/>
            <a:chExt cx="7383463" cy="1666883"/>
          </a:xfrm>
        </p:grpSpPr>
        <p:graphicFrame>
          <p:nvGraphicFramePr>
            <p:cNvPr id="60423" name="Object 3"/>
            <p:cNvGraphicFramePr>
              <a:graphicFrameLocks noChangeAspect="1"/>
            </p:cNvGraphicFramePr>
            <p:nvPr/>
          </p:nvGraphicFramePr>
          <p:xfrm>
            <a:off x="615925" y="4314825"/>
            <a:ext cx="455613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164814" imgH="177492" progId="Equation.3">
                    <p:embed/>
                  </p:oleObj>
                </mc:Choice>
                <mc:Fallback>
                  <p:oleObj name="משוואה" r:id="rId4" imgW="164814" imgH="17749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925" y="4314825"/>
                          <a:ext cx="455613" cy="490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4" name="Object 3"/>
            <p:cNvGraphicFramePr>
              <a:graphicFrameLocks noChangeAspect="1"/>
            </p:cNvGraphicFramePr>
            <p:nvPr/>
          </p:nvGraphicFramePr>
          <p:xfrm>
            <a:off x="546123" y="5386395"/>
            <a:ext cx="7383463" cy="595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2679700" imgH="215900" progId="Equation.3">
                    <p:embed/>
                  </p:oleObj>
                </mc:Choice>
                <mc:Fallback>
                  <p:oleObj name="משוואה" r:id="rId6" imgW="2679700" imgH="215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6123" y="5386395"/>
                          <a:ext cx="7383463" cy="595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5" name="Object 3"/>
            <p:cNvGraphicFramePr>
              <a:graphicFrameLocks noChangeAspect="1"/>
            </p:cNvGraphicFramePr>
            <p:nvPr/>
          </p:nvGraphicFramePr>
          <p:xfrm>
            <a:off x="2285984" y="4779963"/>
            <a:ext cx="118903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431613" imgH="203112" progId="Equation.3">
                    <p:embed/>
                  </p:oleObj>
                </mc:Choice>
                <mc:Fallback>
                  <p:oleObj name="משוואה" r:id="rId8" imgW="431613" imgH="203112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5984" y="4779963"/>
                          <a:ext cx="1189037" cy="5588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6" name="Object 3"/>
            <p:cNvGraphicFramePr>
              <a:graphicFrameLocks noChangeAspect="1"/>
            </p:cNvGraphicFramePr>
            <p:nvPr/>
          </p:nvGraphicFramePr>
          <p:xfrm>
            <a:off x="4214810" y="4786322"/>
            <a:ext cx="1014413" cy="455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368140" imgH="165028" progId="Equation.3">
                    <p:embed/>
                  </p:oleObj>
                </mc:Choice>
                <mc:Fallback>
                  <p:oleObj name="משוואה" r:id="rId10" imgW="368140" imgH="165028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810" y="4786322"/>
                          <a:ext cx="1014413" cy="455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(cont.)</a:t>
            </a:r>
            <a:endParaRPr lang="en-US" altLang="en-US" u="sng"/>
          </a:p>
        </p:txBody>
      </p:sp>
      <p:sp>
        <p:nvSpPr>
          <p:cNvPr id="614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An alternative way to write the definition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/>
              <a:t>’s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/>
              <a:t>transition function,     is:    </a:t>
            </a:r>
            <a:br>
              <a:rPr lang="en-US" altLang="en-US"/>
            </a:br>
            <a:r>
              <a:rPr lang="en-US" altLang="en-US"/>
              <a:t>For any              and            define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And the explanation is just the same.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/>
              <a:t>Note:</a:t>
            </a:r>
            <a:r>
              <a:rPr lang="en-US" altLang="en-US"/>
              <a:t> if                                than                    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Which is OK since                    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  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62F0736-7DD1-4CF3-BAFC-296B1FE4B403}" type="slidenum">
              <a:rPr lang="en-US" sz="1600"/>
              <a:pPr algn="l">
                <a:defRPr/>
              </a:pPr>
              <a:t>53</a:t>
            </a:fld>
            <a:endParaRPr lang="en-US" sz="1600" dirty="0"/>
          </a:p>
        </p:txBody>
      </p:sp>
      <p:graphicFrame>
        <p:nvGraphicFramePr>
          <p:cNvPr id="61445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51" imgH="215619" progId="Equation.3">
                  <p:embed/>
                </p:oleObj>
              </mc:Choice>
              <mc:Fallback>
                <p:oleObj name="משוואה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7"/>
          <p:cNvGraphicFramePr>
            <a:graphicFrameLocks noChangeAspect="1"/>
          </p:cNvGraphicFramePr>
          <p:nvPr/>
        </p:nvGraphicFramePr>
        <p:xfrm>
          <a:off x="4187825" y="2143125"/>
          <a:ext cx="4556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64814" imgH="177492" progId="Equation.3">
                  <p:embed/>
                </p:oleObj>
              </mc:Choice>
              <mc:Fallback>
                <p:oleObj name="משוואה" r:id="rId4" imgW="164814" imgH="177492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143125"/>
                        <a:ext cx="455613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9"/>
          <p:cNvGraphicFramePr>
            <a:graphicFrameLocks noChangeAspect="1"/>
          </p:cNvGraphicFramePr>
          <p:nvPr/>
        </p:nvGraphicFramePr>
        <p:xfrm>
          <a:off x="2425700" y="3214688"/>
          <a:ext cx="3675063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333500" imgH="215900" progId="Equation.3">
                  <p:embed/>
                </p:oleObj>
              </mc:Choice>
              <mc:Fallback>
                <p:oleObj name="משוואה" r:id="rId6" imgW="13335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3214688"/>
                        <a:ext cx="3675063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9"/>
          <p:cNvGraphicFramePr>
            <a:graphicFrameLocks noChangeAspect="1"/>
          </p:cNvGraphicFramePr>
          <p:nvPr/>
        </p:nvGraphicFramePr>
        <p:xfrm>
          <a:off x="1912938" y="4333875"/>
          <a:ext cx="265906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964781" imgH="215806" progId="Equation.3">
                  <p:embed/>
                </p:oleObj>
              </mc:Choice>
              <mc:Fallback>
                <p:oleObj name="משוואה" r:id="rId8" imgW="964781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333875"/>
                        <a:ext cx="265906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5572125" y="4333875"/>
          <a:ext cx="20653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748975" imgH="215806" progId="Equation.3">
                  <p:embed/>
                </p:oleObj>
              </mc:Choice>
              <mc:Fallback>
                <p:oleObj name="משוואה" r:id="rId10" imgW="748975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4333875"/>
                        <a:ext cx="20653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9"/>
          <p:cNvGraphicFramePr>
            <a:graphicFrameLocks noChangeAspect="1"/>
          </p:cNvGraphicFramePr>
          <p:nvPr/>
        </p:nvGraphicFramePr>
        <p:xfrm>
          <a:off x="3571875" y="4905375"/>
          <a:ext cx="16113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583693" imgH="215713" progId="Equation.3">
                  <p:embed/>
                </p:oleObj>
              </mc:Choice>
              <mc:Fallback>
                <p:oleObj name="משוואה" r:id="rId12" imgW="583693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4905375"/>
                        <a:ext cx="1611313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0"/>
          <p:cNvGraphicFramePr>
            <a:graphicFrameLocks noChangeAspect="1"/>
          </p:cNvGraphicFramePr>
          <p:nvPr/>
        </p:nvGraphicFramePr>
        <p:xfrm>
          <a:off x="2286000" y="2608263"/>
          <a:ext cx="1189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431613" imgH="203112" progId="Equation.3">
                  <p:embed/>
                </p:oleObj>
              </mc:Choice>
              <mc:Fallback>
                <p:oleObj name="משוואה" r:id="rId14" imgW="431613" imgH="203112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608263"/>
                        <a:ext cx="1189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1"/>
          <p:cNvGraphicFramePr>
            <a:graphicFrameLocks noChangeAspect="1"/>
          </p:cNvGraphicFramePr>
          <p:nvPr/>
        </p:nvGraphicFramePr>
        <p:xfrm>
          <a:off x="4214813" y="2614613"/>
          <a:ext cx="1014412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368140" imgH="165028" progId="Equation.3">
                  <p:embed/>
                </p:oleObj>
              </mc:Choice>
              <mc:Fallback>
                <p:oleObj name="משוואה" r:id="rId16" imgW="368140" imgH="165028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614613"/>
                        <a:ext cx="1014412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(cont.)</a:t>
            </a:r>
            <a:endParaRPr lang="en-US" altLang="en-US" u="sng"/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The initial state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/>
              <a:t>is: </a:t>
            </a:r>
            <a:br>
              <a:rPr lang="en-US" altLang="en-US"/>
            </a:br>
            <a:r>
              <a:rPr lang="en-US" altLang="en-US"/>
              <a:t>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Finally, the final state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is: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/>
            </a:b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>
                <a:cs typeface="Times New Roman" panose="02020603050405020304" pitchFamily="18" charset="0"/>
              </a:rPr>
              <a:t>Since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/>
              <a:t> accepts if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/>
              <a:t>reaches </a:t>
            </a:r>
            <a:r>
              <a:rPr lang="en-US" altLang="en-US" b="1"/>
              <a:t>at least one </a:t>
            </a:r>
            <a:r>
              <a:rPr lang="en-US" altLang="en-US"/>
              <a:t>accepting state.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The reader can verify for her/him self that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/>
              <a:t>indeed </a:t>
            </a:r>
            <a:r>
              <a:rPr lang="en-US" altLang="en-US" b="1"/>
              <a:t>simulates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en-US"/>
              <a:t>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949688C-03B9-45C7-A138-D562CAD21952}" type="slidenum">
              <a:rPr lang="en-US" sz="1600"/>
              <a:pPr algn="l">
                <a:defRPr/>
              </a:pPr>
              <a:t>54</a:t>
            </a:fld>
            <a:endParaRPr lang="en-US" sz="1600" dirty="0"/>
          </a:p>
        </p:txBody>
      </p:sp>
      <p:graphicFrame>
        <p:nvGraphicFramePr>
          <p:cNvPr id="62469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51" imgH="215619" progId="Equation.3">
                  <p:embed/>
                </p:oleObj>
              </mc:Choice>
              <mc:Fallback>
                <p:oleObj name="משוואה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3"/>
          <p:cNvGraphicFramePr>
            <a:graphicFrameLocks noChangeAspect="1"/>
          </p:cNvGraphicFramePr>
          <p:nvPr/>
        </p:nvGraphicFramePr>
        <p:xfrm>
          <a:off x="1000125" y="2073275"/>
          <a:ext cx="1541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558800" imgH="228600" progId="Equation.3">
                  <p:embed/>
                </p:oleObj>
              </mc:Choice>
              <mc:Fallback>
                <p:oleObj name="משוואה" r:id="rId4" imgW="5588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073275"/>
                        <a:ext cx="15414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996950" y="3173413"/>
          <a:ext cx="714692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590800" imgH="215900" progId="Equation.3">
                  <p:embed/>
                </p:oleObj>
              </mc:Choice>
              <mc:Fallback>
                <p:oleObj name="משוואה" r:id="rId6" imgW="25908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950" y="3173413"/>
                        <a:ext cx="714692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9"/>
          <p:cNvGraphicFramePr>
            <a:graphicFrameLocks noChangeAspect="1"/>
          </p:cNvGraphicFramePr>
          <p:nvPr/>
        </p:nvGraphicFramePr>
        <p:xfrm>
          <a:off x="557213" y="5476875"/>
          <a:ext cx="794385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882900" imgH="215900" progId="Equation.3">
                  <p:embed/>
                </p:oleObj>
              </mc:Choice>
              <mc:Fallback>
                <p:oleObj name="משוואה" r:id="rId2" imgW="28829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5476875"/>
                        <a:ext cx="794385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(cont.)</a:t>
            </a:r>
            <a:endParaRPr lang="en-US" altLang="en-US" u="sng"/>
          </a:p>
        </p:txBody>
      </p:sp>
      <p:sp>
        <p:nvSpPr>
          <p:cNvPr id="6349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We still have to consider    - transitions.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For any state     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 define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en-US" dirty="0"/>
              <a:t>   (closure of R) to be the collection of states of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en-US" dirty="0">
                <a:cs typeface="Times New Roman" panose="02020603050405020304" pitchFamily="18" charset="0"/>
              </a:rPr>
              <a:t>unified with the states </a:t>
            </a:r>
            <a:r>
              <a:rPr lang="en-US" altLang="en-US" dirty="0"/>
              <a:t>reachable from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by    </a:t>
            </a:r>
            <a:r>
              <a:rPr lang="en-US" altLang="en-US" dirty="0"/>
              <a:t>- transitions. The old definition of                 is: 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And the new definition is:                                        </a:t>
            </a:r>
            <a:endParaRPr lang="en-US" altLang="en-US" dirty="0">
              <a:solidFill>
                <a:srgbClr val="C00000"/>
              </a:solidFill>
            </a:endParaRP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   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4931FB6-A12B-4634-A8E2-65FA7AA41609}" type="slidenum">
              <a:rPr lang="en-US" sz="1600"/>
              <a:pPr algn="l">
                <a:defRPr/>
              </a:pPr>
              <a:t>55</a:t>
            </a:fld>
            <a:endParaRPr lang="en-US" sz="1600" dirty="0"/>
          </a:p>
        </p:txBody>
      </p:sp>
      <p:graphicFrame>
        <p:nvGraphicFramePr>
          <p:cNvPr id="63494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14151" imgH="215619" progId="Equation.3">
                  <p:embed/>
                </p:oleObj>
              </mc:Choice>
              <mc:Fallback>
                <p:oleObj name="משוואה" r:id="rId4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6"/>
          <p:cNvGraphicFramePr>
            <a:graphicFrameLocks noChangeAspect="1"/>
          </p:cNvGraphicFramePr>
          <p:nvPr/>
        </p:nvGraphicFramePr>
        <p:xfrm>
          <a:off x="4572000" y="1773238"/>
          <a:ext cx="3492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26835" imgH="139518" progId="Equation.3">
                  <p:embed/>
                </p:oleObj>
              </mc:Choice>
              <mc:Fallback>
                <p:oleObj name="משוואה" r:id="rId6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73238"/>
                        <a:ext cx="34925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7"/>
          <p:cNvGraphicFramePr>
            <a:graphicFrameLocks noChangeAspect="1"/>
          </p:cNvGraphicFramePr>
          <p:nvPr/>
        </p:nvGraphicFramePr>
        <p:xfrm>
          <a:off x="5292725" y="2203450"/>
          <a:ext cx="922338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55292" imgH="215713" progId="Equation.3">
                  <p:embed/>
                </p:oleObj>
              </mc:Choice>
              <mc:Fallback>
                <p:oleObj name="משוואה" r:id="rId8" imgW="355292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2203450"/>
                        <a:ext cx="922338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2714625" y="2286000"/>
          <a:ext cx="3952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52268" imgH="152268" progId="Equation.3">
                  <p:embed/>
                </p:oleObj>
              </mc:Choice>
              <mc:Fallback>
                <p:oleObj name="משוואה" r:id="rId10" imgW="152268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2286000"/>
                        <a:ext cx="395288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262413"/>
              </p:ext>
            </p:extLst>
          </p:nvPr>
        </p:nvGraphicFramePr>
        <p:xfrm>
          <a:off x="7642196" y="3291876"/>
          <a:ext cx="349250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26835" imgH="139518" progId="Equation.3">
                  <p:embed/>
                </p:oleObj>
              </mc:Choice>
              <mc:Fallback>
                <p:oleObj name="משוואה" r:id="rId12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2196" y="3291876"/>
                        <a:ext cx="349250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9"/>
          <p:cNvGraphicFramePr>
            <a:graphicFrameLocks noChangeAspect="1"/>
          </p:cNvGraphicFramePr>
          <p:nvPr/>
        </p:nvGraphicFramePr>
        <p:xfrm>
          <a:off x="571500" y="4214813"/>
          <a:ext cx="7385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2679700" imgH="215900" progId="Equation.3">
                  <p:embed/>
                </p:oleObj>
              </mc:Choice>
              <mc:Fallback>
                <p:oleObj name="משוואה" r:id="rId13" imgW="26797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14813"/>
                        <a:ext cx="7385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864038"/>
              </p:ext>
            </p:extLst>
          </p:nvPr>
        </p:nvGraphicFramePr>
        <p:xfrm>
          <a:off x="6308726" y="3645695"/>
          <a:ext cx="1400175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5" imgW="507780" imgH="215806" progId="Equation.3">
                  <p:embed/>
                </p:oleObj>
              </mc:Choice>
              <mc:Fallback>
                <p:oleObj name="משוואה" r:id="rId15" imgW="507780" imgH="215806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8726" y="3645695"/>
                        <a:ext cx="1400175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3571875" y="5429250"/>
            <a:ext cx="2357438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71875" y="4214813"/>
            <a:ext cx="1785938" cy="5715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(end)</a:t>
            </a:r>
            <a:endParaRPr lang="en-US" altLang="en-US" u="sng"/>
          </a:p>
        </p:txBody>
      </p:sp>
      <p:sp>
        <p:nvSpPr>
          <p:cNvPr id="645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In addition, we have to change the definition of      </a:t>
            </a:r>
            <a:br>
              <a:rPr lang="en-US" altLang="en-US"/>
            </a:br>
            <a:r>
              <a:rPr lang="en-US" altLang="en-US"/>
              <a:t>  , the initial state of      . The previous definition,                    , is replaced with</a:t>
            </a:r>
            <a:br>
              <a:rPr lang="en-US" altLang="en-US"/>
            </a:br>
            <a:r>
              <a:rPr lang="en-US" altLang="en-US"/>
              <a:t>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Once again the reader can verify that the new definition of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altLang="en-US"/>
              <a:t>satisfies all requirements.         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BEE9256-E106-45C9-B13A-8E18910FB370}" type="slidenum">
              <a:rPr lang="en-US" sz="1600"/>
              <a:pPr algn="l">
                <a:defRPr/>
              </a:pPr>
              <a:t>56</a:t>
            </a:fld>
            <a:endParaRPr lang="en-US" sz="1600" dirty="0"/>
          </a:p>
        </p:txBody>
      </p:sp>
      <p:graphicFrame>
        <p:nvGraphicFramePr>
          <p:cNvPr id="64517" name="Object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14151" imgH="215619" progId="Equation.3">
                  <p:embed/>
                </p:oleObj>
              </mc:Choice>
              <mc:Fallback>
                <p:oleObj name="משוואה" r:id="rId2" imgW="114151" imgH="21561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8"/>
          <p:cNvGraphicFramePr>
            <a:graphicFrameLocks noChangeAspect="1"/>
          </p:cNvGraphicFramePr>
          <p:nvPr/>
        </p:nvGraphicFramePr>
        <p:xfrm>
          <a:off x="4330700" y="2174875"/>
          <a:ext cx="52705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152268" progId="Equation.3">
                  <p:embed/>
                </p:oleObj>
              </mc:Choice>
              <mc:Fallback>
                <p:oleObj name="משוואה" r:id="rId4" imgW="203024" imgH="152268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0700" y="2174875"/>
                        <a:ext cx="52705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14375" y="2000250"/>
          <a:ext cx="5603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112" imgH="228501" progId="Equation.3">
                  <p:embed/>
                </p:oleObj>
              </mc:Choice>
              <mc:Fallback>
                <p:oleObj name="משוואה" r:id="rId6" imgW="203112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2000250"/>
                        <a:ext cx="560388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7"/>
          <p:cNvGraphicFramePr>
            <a:graphicFrameLocks noChangeAspect="1"/>
          </p:cNvGraphicFramePr>
          <p:nvPr/>
        </p:nvGraphicFramePr>
        <p:xfrm>
          <a:off x="3000375" y="2584450"/>
          <a:ext cx="1541463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558800" imgH="228600" progId="Equation.3">
                  <p:embed/>
                </p:oleObj>
              </mc:Choice>
              <mc:Fallback>
                <p:oleObj name="משוואה" r:id="rId8" imgW="558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2584450"/>
                        <a:ext cx="1541463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7"/>
          <p:cNvGraphicFramePr>
            <a:graphicFrameLocks noChangeAspect="1"/>
          </p:cNvGraphicFramePr>
          <p:nvPr/>
        </p:nvGraphicFramePr>
        <p:xfrm>
          <a:off x="928688" y="3084513"/>
          <a:ext cx="210185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761669" imgH="228501" progId="Equation.3">
                  <p:embed/>
                </p:oleObj>
              </mc:Choice>
              <mc:Fallback>
                <p:oleObj name="משוואה" r:id="rId10" imgW="761669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3084513"/>
                        <a:ext cx="210185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071813" y="2571750"/>
            <a:ext cx="1500187" cy="64293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85813" y="3000375"/>
            <a:ext cx="2214562" cy="7143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Corollary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language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/>
              <a:t>is </a:t>
            </a:r>
            <a:r>
              <a:rPr lang="en-US" altLang="en-US" b="1" i="1" dirty="0"/>
              <a:t>regular </a:t>
            </a:r>
            <a:r>
              <a:rPr lang="en-US" altLang="en-US" dirty="0" err="1"/>
              <a:t>iff</a:t>
            </a:r>
            <a:r>
              <a:rPr lang="en-US" altLang="en-US" dirty="0"/>
              <a:t> there exists an NFA recognizing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.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(return to PLP2 Regex)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C7A5E048-40BD-4F93-8EE1-95110727AB09}" type="slidenum">
              <a:rPr lang="en-US" sz="1600"/>
              <a:pPr algn="l">
                <a:defRPr/>
              </a:pPr>
              <a:t>57</a:t>
            </a:fld>
            <a:endParaRPr lang="en-US" sz="16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Regular languages </a:t>
            </a:r>
            <a:r>
              <a:rPr lang="en-US" dirty="0"/>
              <a:t>are defined and described by use of </a:t>
            </a:r>
            <a:r>
              <a:rPr lang="en-US" b="1" dirty="0"/>
              <a:t>finite automata</a:t>
            </a:r>
            <a:r>
              <a:rPr lang="en-US" dirty="0"/>
              <a:t>.</a:t>
            </a:r>
          </a:p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Regular Expressions </a:t>
            </a:r>
            <a:r>
              <a:rPr lang="en-US" dirty="0"/>
              <a:t>is an equivalent, yet more elegant way, to describe regular languages.</a:t>
            </a:r>
          </a:p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Regex is also easier for computer programs (such as scanner generator, compiler </a:t>
            </a:r>
            <a:r>
              <a:rPr lang="en-US" dirty="0" err="1"/>
              <a:t>compiler</a:t>
            </a:r>
            <a:r>
              <a:rPr lang="en-US" dirty="0"/>
              <a:t>, ex., </a:t>
            </a:r>
            <a:r>
              <a:rPr lang="en-US" dirty="0" err="1"/>
              <a:t>yacc</a:t>
            </a:r>
            <a:r>
              <a:rPr lang="en-US" dirty="0"/>
              <a:t> = yet another compiler </a:t>
            </a:r>
            <a:r>
              <a:rPr lang="en-US" dirty="0" err="1"/>
              <a:t>compiler</a:t>
            </a:r>
            <a:r>
              <a:rPr lang="en-US" dirty="0"/>
              <a:t>, </a:t>
            </a:r>
            <a:r>
              <a:rPr lang="en-US" dirty="0" err="1"/>
              <a:t>antlr</a:t>
            </a:r>
            <a:r>
              <a:rPr lang="en-US" dirty="0"/>
              <a:t>) to understand.</a:t>
            </a:r>
          </a:p>
          <a:p>
            <a:pPr marL="514350" indent="-514350" eaLnBrk="1" fontAlgn="auto" hangingPunct="1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100" dirty="0"/>
              <a:t>                                                                 </a:t>
            </a:r>
            <a:endParaRPr lang="en-US" sz="3100" b="1" dirty="0"/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25" y="692150"/>
            <a:ext cx="8229600" cy="1143000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sz="4000" b="1" u="sng" dirty="0"/>
              <a:t>Regular Expression (Regex) &amp; FA</a:t>
            </a:r>
            <a:br>
              <a:rPr lang="en-US" b="1" u="sng" dirty="0"/>
            </a:b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392E206-DF23-4349-9735-0C956A7721C9}" type="slidenum">
              <a:rPr lang="en-US" sz="1600"/>
              <a:pPr algn="l">
                <a:defRPr/>
              </a:pPr>
              <a:t>58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990373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If one wants to describe a regular language,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</a:t>
            </a:r>
            <a:r>
              <a:rPr lang="en-US" altLang="en-US" dirty="0"/>
              <a:t>, one can use the a DFA,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/>
              <a:t> (or an NFA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en-US" altLang="en-US" dirty="0"/>
              <a:t>, such that that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This is not always very convenient.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dirty="0"/>
              <a:t>Consider for example the regular expression</a:t>
            </a:r>
            <a:br>
              <a:rPr lang="en-US" altLang="en-US" dirty="0"/>
            </a:br>
            <a:r>
              <a:rPr lang="en-US" altLang="en-US" dirty="0"/>
              <a:t>           describing the language of binary strings containing a single 1.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839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Motivation for Regex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60FD30F-9F68-4625-8C4B-823D0F9D0F03}" type="slidenum">
              <a:rPr lang="en-US" sz="1600"/>
              <a:pPr algn="l">
                <a:defRPr/>
              </a:pPr>
              <a:t>59</a:t>
            </a:fld>
            <a:endParaRPr lang="en-US" sz="1600" dirty="0"/>
          </a:p>
        </p:txBody>
      </p:sp>
      <p:graphicFrame>
        <p:nvGraphicFramePr>
          <p:cNvPr id="83973" name="Object 4"/>
          <p:cNvGraphicFramePr>
            <a:graphicFrameLocks noChangeAspect="1"/>
          </p:cNvGraphicFramePr>
          <p:nvPr/>
        </p:nvGraphicFramePr>
        <p:xfrm>
          <a:off x="2574925" y="2844800"/>
          <a:ext cx="1854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685502" imgH="215806" progId="Equation.3">
                  <p:embed/>
                </p:oleObj>
              </mc:Choice>
              <mc:Fallback>
                <p:oleObj name="משוואה" r:id="rId2" imgW="685502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2844800"/>
                        <a:ext cx="1854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4499629"/>
              </p:ext>
            </p:extLst>
          </p:nvPr>
        </p:nvGraphicFramePr>
        <p:xfrm>
          <a:off x="827584" y="4725144"/>
          <a:ext cx="92551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42751" imgH="203112" progId="Equation.3">
                  <p:embed/>
                </p:oleObj>
              </mc:Choice>
              <mc:Fallback>
                <p:oleObj name="משוואה" r:id="rId4" imgW="342751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725144"/>
                        <a:ext cx="92551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6297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A </a:t>
            </a:r>
            <a:r>
              <a:rPr lang="en-US" altLang="en-US" b="1" i="1" dirty="0"/>
              <a:t>finite automaton </a:t>
            </a:r>
            <a:r>
              <a:rPr lang="en-US" altLang="en-US" dirty="0"/>
              <a:t>is a 5-tupple                  </a:t>
            </a:r>
            <a:br>
              <a:rPr lang="en-US" altLang="en-US" dirty="0"/>
            </a:br>
            <a:r>
              <a:rPr lang="en-US" altLang="en-US" dirty="0"/>
              <a:t>where: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is a finite set called the </a:t>
            </a:r>
            <a:r>
              <a:rPr lang="en-US" altLang="en-US" b="1" i="1" dirty="0"/>
              <a:t>states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is a finite set called the </a:t>
            </a:r>
            <a:r>
              <a:rPr lang="en-US" altLang="en-US" b="1" i="1" dirty="0"/>
              <a:t>alphabet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dirty="0"/>
              <a:t>                        is the </a:t>
            </a:r>
            <a:r>
              <a:rPr lang="en-US" altLang="en-US" b="1" i="1" dirty="0"/>
              <a:t>transition function</a:t>
            </a:r>
            <a:r>
              <a:rPr lang="en-US" altLang="en-US" i="1" dirty="0"/>
              <a:t>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i="1" dirty="0"/>
              <a:t>                </a:t>
            </a:r>
            <a:r>
              <a:rPr lang="en-US" altLang="en-US" dirty="0"/>
              <a:t>is the </a:t>
            </a:r>
            <a:r>
              <a:rPr lang="en-US" altLang="en-US" b="1" i="1" dirty="0"/>
              <a:t>start state</a:t>
            </a:r>
            <a:r>
              <a:rPr lang="en-US" altLang="en-US" dirty="0"/>
              <a:t>, and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r>
              <a:rPr lang="en-US" altLang="en-US" b="1" i="1" dirty="0"/>
              <a:t>                 </a:t>
            </a:r>
            <a:r>
              <a:rPr lang="en-US" altLang="en-US" dirty="0"/>
              <a:t>is the set of </a:t>
            </a:r>
            <a:r>
              <a:rPr lang="en-US" altLang="en-US" b="1" i="1" dirty="0"/>
              <a:t>accept states</a:t>
            </a:r>
            <a:r>
              <a:rPr lang="en-US" altLang="en-US" dirty="0"/>
              <a:t>.</a:t>
            </a:r>
            <a:endParaRPr lang="en-US" altLang="en-US" b="1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Finite Automaton – Formal Definition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311606B-89FA-458B-8B66-6A0F3267B68E}" type="slidenum">
              <a:rPr lang="en-US" sz="1600"/>
              <a:pPr algn="l">
                <a:defRPr/>
              </a:pPr>
              <a:t>6</a:t>
            </a:fld>
            <a:endParaRPr lang="en-US" sz="1600" dirty="0"/>
          </a:p>
        </p:txBody>
      </p:sp>
      <p:graphicFrame>
        <p:nvGraphicFramePr>
          <p:cNvPr id="10245" name="Object 40"/>
          <p:cNvGraphicFramePr>
            <a:graphicFrameLocks noChangeAspect="1"/>
          </p:cNvGraphicFramePr>
          <p:nvPr/>
        </p:nvGraphicFramePr>
        <p:xfrm>
          <a:off x="6000750" y="1643063"/>
          <a:ext cx="207168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889000" imgH="228600" progId="Equation.3">
                  <p:embed/>
                </p:oleObj>
              </mc:Choice>
              <mc:Fallback>
                <p:oleObj name="משוואה" r:id="rId2" imgW="889000" imgH="2286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0750" y="1643063"/>
                        <a:ext cx="207168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41"/>
          <p:cNvGraphicFramePr>
            <a:graphicFrameLocks noChangeAspect="1"/>
          </p:cNvGraphicFramePr>
          <p:nvPr/>
        </p:nvGraphicFramePr>
        <p:xfrm>
          <a:off x="1000125" y="2714625"/>
          <a:ext cx="6492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68" imgH="203024" progId="Equation.3">
                  <p:embed/>
                </p:oleObj>
              </mc:Choice>
              <mc:Fallback>
                <p:oleObj name="משוואה" r:id="rId4" imgW="152268" imgH="203024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714625"/>
                        <a:ext cx="6492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2"/>
          <p:cNvGraphicFramePr>
            <a:graphicFrameLocks noChangeAspect="1"/>
          </p:cNvGraphicFramePr>
          <p:nvPr/>
        </p:nvGraphicFramePr>
        <p:xfrm>
          <a:off x="1000125" y="3352800"/>
          <a:ext cx="712788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39639" imgH="152334" progId="Equation.3">
                  <p:embed/>
                </p:oleObj>
              </mc:Choice>
              <mc:Fallback>
                <p:oleObj name="משוואה" r:id="rId6" imgW="139639" imgH="152334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352800"/>
                        <a:ext cx="712788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44"/>
          <p:cNvGraphicFramePr>
            <a:graphicFrameLocks noChangeAspect="1"/>
          </p:cNvGraphicFramePr>
          <p:nvPr/>
        </p:nvGraphicFramePr>
        <p:xfrm>
          <a:off x="1111250" y="3929063"/>
          <a:ext cx="188912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888614" imgH="203112" progId="Equation.3">
                  <p:embed/>
                </p:oleObj>
              </mc:Choice>
              <mc:Fallback>
                <p:oleObj name="משוואה" r:id="rId8" imgW="888614" imgH="203112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929063"/>
                        <a:ext cx="1889125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057863"/>
              </p:ext>
            </p:extLst>
          </p:nvPr>
        </p:nvGraphicFramePr>
        <p:xfrm>
          <a:off x="1203325" y="4337050"/>
          <a:ext cx="1438275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291960" progId="Equation.3">
                  <p:embed/>
                </p:oleObj>
              </mc:Choice>
              <mc:Fallback>
                <p:oleObj name="Equation" r:id="rId10" imgW="457200" imgH="29196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3325" y="4337050"/>
                        <a:ext cx="1438275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50"/>
          <p:cNvGraphicFramePr>
            <a:graphicFrameLocks noChangeAspect="1"/>
          </p:cNvGraphicFramePr>
          <p:nvPr/>
        </p:nvGraphicFramePr>
        <p:xfrm>
          <a:off x="1214438" y="5076825"/>
          <a:ext cx="12858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44307" imgH="203112" progId="Equation.3">
                  <p:embed/>
                </p:oleObj>
              </mc:Choice>
              <mc:Fallback>
                <p:oleObj name="משוואה" r:id="rId12" imgW="444307" imgH="203112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076825"/>
                        <a:ext cx="128587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Basic Regular Expressions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69371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A </a:t>
            </a:r>
            <a:r>
              <a:rPr lang="en-US" b="1" i="1" dirty="0"/>
              <a:t>Regular Expression</a:t>
            </a:r>
            <a:r>
              <a:rPr lang="en-US" dirty="0"/>
              <a:t> is a string of symbols that describes a </a:t>
            </a:r>
            <a:r>
              <a:rPr lang="en-US" b="1" dirty="0"/>
              <a:t>regular Language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Let     be an alphabet. For each            , the symbol      is an Regex representing the set      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symbol    is an Regex representing the set              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        . (The set containing the empty string).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The symbol     is an Regex representing the empty set.</a:t>
            </a:r>
          </a:p>
        </p:txBody>
      </p:sp>
      <p:graphicFrame>
        <p:nvGraphicFramePr>
          <p:cNvPr id="8499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9657852"/>
              </p:ext>
            </p:extLst>
          </p:nvPr>
        </p:nvGraphicFramePr>
        <p:xfrm>
          <a:off x="1444470" y="2728913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39639" imgH="152334" progId="Equation.3">
                  <p:embed/>
                </p:oleObj>
              </mc:Choice>
              <mc:Fallback>
                <p:oleObj name="משוואה" r:id="rId2" imgW="139639" imgH="15233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470" y="2728913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7" name="Object 5"/>
          <p:cNvGraphicFramePr>
            <a:graphicFrameLocks noChangeAspect="1"/>
          </p:cNvGraphicFramePr>
          <p:nvPr/>
        </p:nvGraphicFramePr>
        <p:xfrm>
          <a:off x="6011863" y="2728913"/>
          <a:ext cx="10636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93359" imgH="164957" progId="Equation.3">
                  <p:embed/>
                </p:oleObj>
              </mc:Choice>
              <mc:Fallback>
                <p:oleObj name="משוואה" r:id="rId4" imgW="393359" imgH="1649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1863" y="2728913"/>
                        <a:ext cx="10636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/>
          <p:cNvGraphicFramePr>
            <a:graphicFrameLocks noChangeAspect="1"/>
          </p:cNvGraphicFramePr>
          <p:nvPr/>
        </p:nvGraphicFramePr>
        <p:xfrm>
          <a:off x="2195513" y="3282950"/>
          <a:ext cx="411162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52334" imgH="139639" progId="Equation.3">
                  <p:embed/>
                </p:oleObj>
              </mc:Choice>
              <mc:Fallback>
                <p:oleObj name="משוואה" r:id="rId6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282950"/>
                        <a:ext cx="411162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7956550" y="3217863"/>
          <a:ext cx="55245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41091" imgH="215713" progId="Equation.3">
                  <p:embed/>
                </p:oleObj>
              </mc:Choice>
              <mc:Fallback>
                <p:oleObj name="משוואה" r:id="rId8" imgW="241091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3217863"/>
                        <a:ext cx="55245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/>
          <p:cNvGraphicFramePr>
            <a:graphicFrameLocks noChangeAspect="1"/>
          </p:cNvGraphicFramePr>
          <p:nvPr/>
        </p:nvGraphicFramePr>
        <p:xfrm>
          <a:off x="2786063" y="3883025"/>
          <a:ext cx="3429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26835" imgH="139518" progId="Equation.3">
                  <p:embed/>
                </p:oleObj>
              </mc:Choice>
              <mc:Fallback>
                <p:oleObj name="משוואה" r:id="rId10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3883025"/>
                        <a:ext cx="3429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/>
          <p:cNvGraphicFramePr>
            <a:graphicFrameLocks noChangeAspect="1"/>
          </p:cNvGraphicFramePr>
          <p:nvPr/>
        </p:nvGraphicFramePr>
        <p:xfrm>
          <a:off x="749300" y="4278313"/>
          <a:ext cx="58261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15619" imgH="215619" progId="Equation.3">
                  <p:embed/>
                </p:oleObj>
              </mc:Choice>
              <mc:Fallback>
                <p:oleObj name="משוואה" r:id="rId12" imgW="215619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278313"/>
                        <a:ext cx="582613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/>
          <p:cNvGraphicFramePr>
            <a:graphicFrameLocks noChangeAspect="1"/>
          </p:cNvGraphicFramePr>
          <p:nvPr/>
        </p:nvGraphicFramePr>
        <p:xfrm>
          <a:off x="2786063" y="4940300"/>
          <a:ext cx="3429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126835" imgH="202936" progId="Equation.3">
                  <p:embed/>
                </p:oleObj>
              </mc:Choice>
              <mc:Fallback>
                <p:oleObj name="משוואה" r:id="rId14" imgW="126835" imgH="20293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6063" y="4940300"/>
                        <a:ext cx="3429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D2A8AF4-28D1-4796-BCDD-2F44CA7BEEE6}" type="slidenum">
              <a:rPr lang="en-US" sz="1600"/>
              <a:pPr algn="l">
                <a:defRPr/>
              </a:pPr>
              <a:t>60</a:t>
            </a:fld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245164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Content Placeholder 2"/>
          <p:cNvSpPr>
            <a:spLocks noGrp="1"/>
          </p:cNvSpPr>
          <p:nvPr>
            <p:ph idx="1"/>
          </p:nvPr>
        </p:nvSpPr>
        <p:spPr>
          <a:xfrm>
            <a:off x="468313" y="1341438"/>
            <a:ext cx="8280400" cy="5400675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sz="3100" dirty="0"/>
              <a:t>Let      and       be 2 regular languages from the same alphabet,     . We define the 3 </a:t>
            </a:r>
            <a:r>
              <a:rPr lang="en-US" altLang="en-US" sz="3100" b="1" i="1" dirty="0"/>
              <a:t>Regular Operations</a:t>
            </a:r>
            <a:r>
              <a:rPr lang="en-US" altLang="en-US" sz="3100" b="1" dirty="0"/>
              <a:t>:</a:t>
            </a:r>
          </a:p>
          <a:p>
            <a:pPr marL="514350" indent="-514350" eaLnBrk="1" hangingPunct="1"/>
            <a:r>
              <a:rPr lang="en-US" altLang="en-US" sz="3100" b="1" dirty="0"/>
              <a:t>Union</a:t>
            </a:r>
            <a:r>
              <a:rPr lang="en-US" altLang="en-US" sz="3100" dirty="0"/>
              <a:t>:                                                        .</a:t>
            </a:r>
          </a:p>
          <a:p>
            <a:pPr marL="514350" indent="-514350" eaLnBrk="1" hangingPunct="1"/>
            <a:r>
              <a:rPr lang="en-US" altLang="en-US" sz="3100" b="1" dirty="0"/>
              <a:t>Concatenation</a:t>
            </a:r>
            <a:r>
              <a:rPr lang="en-US" altLang="en-US" sz="3100" dirty="0"/>
              <a:t>:                                                      .</a:t>
            </a:r>
          </a:p>
          <a:p>
            <a:pPr marL="514350" indent="-514350" eaLnBrk="1" hangingPunct="1"/>
            <a:r>
              <a:rPr lang="en-US" altLang="en-US" sz="3100" b="1" dirty="0"/>
              <a:t>Star</a:t>
            </a:r>
            <a:r>
              <a:rPr lang="en-US" altLang="en-US" sz="3100" dirty="0"/>
              <a:t>:                                                                 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6656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Regular Operators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B115B83-1D9E-4D9D-9229-E35C1E62D633}" type="slidenum">
              <a:rPr lang="en-US" sz="1600"/>
              <a:pPr algn="l">
                <a:defRPr/>
              </a:pPr>
              <a:t>61</a:t>
            </a:fld>
            <a:endParaRPr lang="en-US" sz="1600" dirty="0"/>
          </a:p>
        </p:txBody>
      </p:sp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1042988" y="1341438"/>
          <a:ext cx="493712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52268" imgH="164957" progId="Equation.3">
                  <p:embed/>
                </p:oleObj>
              </mc:Choice>
              <mc:Fallback>
                <p:oleObj name="משוואה" r:id="rId2" imgW="152268" imgH="1649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341438"/>
                        <a:ext cx="493712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9"/>
          <p:cNvGraphicFramePr>
            <a:graphicFrameLocks noChangeAspect="1"/>
          </p:cNvGraphicFramePr>
          <p:nvPr/>
        </p:nvGraphicFramePr>
        <p:xfrm>
          <a:off x="2195513" y="1412875"/>
          <a:ext cx="64293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268" imgH="152268" progId="Equation.3">
                  <p:embed/>
                </p:oleObj>
              </mc:Choice>
              <mc:Fallback>
                <p:oleObj name="משוואה" r:id="rId4" imgW="152268" imgH="15226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12875"/>
                        <a:ext cx="642937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0"/>
          <p:cNvGraphicFramePr>
            <a:graphicFrameLocks noChangeAspect="1"/>
          </p:cNvGraphicFramePr>
          <p:nvPr/>
        </p:nvGraphicFramePr>
        <p:xfrm>
          <a:off x="2411413" y="3068638"/>
          <a:ext cx="4643437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675673" imgH="215806" progId="Equation.3">
                  <p:embed/>
                </p:oleObj>
              </mc:Choice>
              <mc:Fallback>
                <p:oleObj name="משוואה" r:id="rId6" imgW="1675673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068638"/>
                        <a:ext cx="4643437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11"/>
          <p:cNvGraphicFramePr>
            <a:graphicFrameLocks noChangeAspect="1"/>
          </p:cNvGraphicFramePr>
          <p:nvPr/>
        </p:nvGraphicFramePr>
        <p:xfrm>
          <a:off x="3708400" y="3716338"/>
          <a:ext cx="46101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790700" imgH="215900" progId="Equation.3">
                  <p:embed/>
                </p:oleObj>
              </mc:Choice>
              <mc:Fallback>
                <p:oleObj name="משוואה" r:id="rId8" imgW="17907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716338"/>
                        <a:ext cx="46101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146166"/>
              </p:ext>
            </p:extLst>
          </p:nvPr>
        </p:nvGraphicFramePr>
        <p:xfrm>
          <a:off x="2274888" y="4221163"/>
          <a:ext cx="541020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93680" imgH="241200" progId="Equation.3">
                  <p:embed/>
                </p:oleObj>
              </mc:Choice>
              <mc:Fallback>
                <p:oleObj name="Equation" r:id="rId10" imgW="1993680" imgH="241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4221163"/>
                        <a:ext cx="541020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3"/>
          <p:cNvGraphicFramePr>
            <a:graphicFrameLocks noChangeAspect="1"/>
          </p:cNvGraphicFramePr>
          <p:nvPr/>
        </p:nvGraphicFramePr>
        <p:xfrm>
          <a:off x="3492500" y="1844675"/>
          <a:ext cx="5238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39639" imgH="152334" progId="Equation.3">
                  <p:embed/>
                </p:oleObj>
              </mc:Choice>
              <mc:Fallback>
                <p:oleObj name="משוואה" r:id="rId12" imgW="139639" imgH="15233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1844675"/>
                        <a:ext cx="5238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12"/>
          <p:cNvGraphicFramePr>
            <a:graphicFrameLocks noChangeAspect="1"/>
          </p:cNvGraphicFramePr>
          <p:nvPr/>
        </p:nvGraphicFramePr>
        <p:xfrm>
          <a:off x="857250" y="3925888"/>
          <a:ext cx="7856538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895600" imgH="457200" progId="Equation.3">
                  <p:embed/>
                </p:oleObj>
              </mc:Choice>
              <mc:Fallback>
                <p:oleObj name="משוואה" r:id="rId2" imgW="28956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925888"/>
                        <a:ext cx="7856538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i="1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 b="1"/>
              <a:t> </a:t>
            </a:r>
            <a:endParaRPr lang="en-US" altLang="en-US" sz="3100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/>
              <a:t>                                                      .</a:t>
            </a:r>
            <a:br>
              <a:rPr lang="en-US" altLang="en-US" sz="3100"/>
            </a:br>
            <a:endParaRPr lang="en-US" altLang="en-US" sz="3100"/>
          </a:p>
          <a:p>
            <a:pPr marL="514350" indent="-514350" eaLnBrk="1" hangingPunct="1">
              <a:lnSpc>
                <a:spcPct val="120000"/>
              </a:lnSpc>
            </a:pPr>
            <a:r>
              <a:rPr lang="en-US" altLang="en-US" sz="3100"/>
              <a:t>  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The Regular Operations -  Examples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A60AB4C-B1F9-435E-821F-DD6435E98DB6}" type="slidenum">
              <a:rPr lang="en-US" sz="1600"/>
              <a:pPr algn="l">
                <a:defRPr/>
              </a:pPr>
              <a:t>62</a:t>
            </a:fld>
            <a:endParaRPr lang="en-US" sz="1600" dirty="0"/>
          </a:p>
        </p:txBody>
      </p:sp>
      <p:graphicFrame>
        <p:nvGraphicFramePr>
          <p:cNvPr id="68614" name="Object 8"/>
          <p:cNvGraphicFramePr>
            <a:graphicFrameLocks noChangeAspect="1"/>
          </p:cNvGraphicFramePr>
          <p:nvPr/>
        </p:nvGraphicFramePr>
        <p:xfrm>
          <a:off x="4906963" y="1631950"/>
          <a:ext cx="28797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888614" imgH="215806" progId="Equation.3">
                  <p:embed/>
                </p:oleObj>
              </mc:Choice>
              <mc:Fallback>
                <p:oleObj name="משוואה" r:id="rId4" imgW="888614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631950"/>
                        <a:ext cx="2879725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043798"/>
              </p:ext>
            </p:extLst>
          </p:nvPr>
        </p:nvGraphicFramePr>
        <p:xfrm>
          <a:off x="822325" y="1624013"/>
          <a:ext cx="37496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215640" progId="Equation.3">
                  <p:embed/>
                </p:oleObj>
              </mc:Choice>
              <mc:Fallback>
                <p:oleObj name="Equation" r:id="rId6" imgW="101592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24013"/>
                        <a:ext cx="3749675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10"/>
          <p:cNvGraphicFramePr>
            <a:graphicFrameLocks noChangeAspect="1"/>
          </p:cNvGraphicFramePr>
          <p:nvPr/>
        </p:nvGraphicFramePr>
        <p:xfrm>
          <a:off x="928688" y="2286000"/>
          <a:ext cx="5137150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853396" imgH="215806" progId="Equation.3">
                  <p:embed/>
                </p:oleObj>
              </mc:Choice>
              <mc:Fallback>
                <p:oleObj name="משוואה" r:id="rId8" imgW="185339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286000"/>
                        <a:ext cx="5137150" cy="60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11"/>
          <p:cNvGraphicFramePr>
            <a:graphicFrameLocks noChangeAspect="1"/>
          </p:cNvGraphicFramePr>
          <p:nvPr/>
        </p:nvGraphicFramePr>
        <p:xfrm>
          <a:off x="938213" y="3000375"/>
          <a:ext cx="70627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743200" imgH="215900" progId="Equation.3">
                  <p:embed/>
                </p:oleObj>
              </mc:Choice>
              <mc:Fallback>
                <p:oleObj name="משוואה" r:id="rId10" imgW="2743200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3000375"/>
                        <a:ext cx="70627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Elaboration</a:t>
            </a:r>
          </a:p>
        </p:txBody>
      </p:sp>
      <p:sp>
        <p:nvSpPr>
          <p:cNvPr id="67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Union </a:t>
            </a:r>
            <a:r>
              <a:rPr lang="en-US" altLang="en-US" dirty="0"/>
              <a:t>is straight forward.</a:t>
            </a:r>
          </a:p>
          <a:p>
            <a:pPr eaLnBrk="1" hangingPunct="1"/>
            <a:r>
              <a:rPr lang="en-US" altLang="en-US" b="1" dirty="0"/>
              <a:t>Concatenation </a:t>
            </a:r>
            <a:r>
              <a:rPr lang="en-US" altLang="en-US" dirty="0"/>
              <a:t>is the operation in which a word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is followed with a word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b="1" dirty="0"/>
              <a:t>Star </a:t>
            </a:r>
            <a:r>
              <a:rPr lang="en-US" altLang="en-US" dirty="0"/>
              <a:t>is a </a:t>
            </a:r>
            <a:r>
              <a:rPr lang="en-US" altLang="en-US" b="1" dirty="0"/>
              <a:t>unary operation</a:t>
            </a:r>
            <a:r>
              <a:rPr lang="en-US" altLang="en-US" dirty="0"/>
              <a:t> in which each word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is concatenated with every other word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/>
              <a:t> and this happens 0 or more times.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413BA36-7246-47A0-B509-FAB94384FCB9}" type="slidenum">
              <a:rPr lang="en-US" sz="1600"/>
              <a:pPr algn="l">
                <a:defRPr/>
              </a:pPr>
              <a:t>63</a:t>
            </a:fld>
            <a:endParaRPr lang="en-US" sz="1600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The Power of Nondeterminism</a:t>
            </a:r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We showed operators are closed in RL using FA.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Specifically, given two NFAs for two regex, how do we construct a NFA recognizing union, concatenation, star of the original regex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This can be done relatively easily by using NFAs.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2EC7F34-4CD8-4D07-9ABE-BA634FE551CB}" type="slidenum">
              <a:rPr lang="en-US" sz="1600"/>
              <a:pPr algn="l">
                <a:defRPr/>
              </a:pPr>
              <a:t>64</a:t>
            </a:fld>
            <a:endParaRPr lang="en-US" sz="1600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5051425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The class of Regular languages is </a:t>
            </a:r>
            <a:r>
              <a:rPr lang="en-US" altLang="en-US" sz="3100" b="1" dirty="0"/>
              <a:t>closed</a:t>
            </a:r>
            <a:r>
              <a:rPr lang="en-US" altLang="en-US" sz="3100" dirty="0"/>
              <a:t> under the all three </a:t>
            </a:r>
            <a:r>
              <a:rPr lang="en-US" altLang="en-US" sz="3100" b="1" dirty="0"/>
              <a:t>regular operations</a:t>
            </a:r>
            <a:r>
              <a:rPr lang="en-US" altLang="en-US" sz="3100" dirty="0"/>
              <a:t>.</a:t>
            </a:r>
            <a:r>
              <a:rPr lang="en-US" altLang="en-US" sz="3100" b="1" dirty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Why is this useful? </a:t>
            </a:r>
            <a:r>
              <a:rPr lang="en-US" altLang="en-US" sz="2800" dirty="0"/>
              <a:t>We can use these 3 operators to build complex regex from more basic, simpler ones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Theorem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6F24EAC-FAB5-4118-86E3-DA953D3DCCCE}" type="slidenum">
              <a:rPr lang="en-US" sz="1600"/>
              <a:pPr algn="l">
                <a:defRPr/>
              </a:pPr>
              <a:t>65</a:t>
            </a:fld>
            <a:endParaRPr lang="en-US" sz="16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If         and         are regular, each has its own recognizing automaton           and          , respectively.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In order to prove that the language                  is regular, all we have to do is to construct a new FA that accepts exactly the words in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 </a:t>
            </a:r>
            <a:endParaRPr lang="en-US" altLang="en-US" sz="3100" b="1" dirty="0"/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716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for </a:t>
            </a:r>
            <a:r>
              <a:rPr lang="en-US" altLang="en-US" b="1" i="1" u="sng"/>
              <a:t>union </a:t>
            </a:r>
            <a:r>
              <a:rPr lang="en-US" altLang="en-US" b="1" u="sng"/>
              <a:t>Using NFAs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8766C6A-44ED-4D6E-9AE8-2FA1C516777F}" type="slidenum">
              <a:rPr lang="en-US" sz="1600"/>
              <a:pPr algn="l">
                <a:defRPr/>
              </a:pPr>
              <a:t>66</a:t>
            </a:fld>
            <a:endParaRPr lang="en-US" sz="1600" dirty="0"/>
          </a:p>
        </p:txBody>
      </p:sp>
      <p:graphicFrame>
        <p:nvGraphicFramePr>
          <p:cNvPr id="7168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491136"/>
              </p:ext>
            </p:extLst>
          </p:nvPr>
        </p:nvGraphicFramePr>
        <p:xfrm>
          <a:off x="922146" y="1653051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146" y="1653051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Object 4"/>
          <p:cNvGraphicFramePr>
            <a:graphicFrameLocks noChangeAspect="1"/>
          </p:cNvGraphicFramePr>
          <p:nvPr/>
        </p:nvGraphicFramePr>
        <p:xfrm>
          <a:off x="2227263" y="1616075"/>
          <a:ext cx="5588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90335" imgH="215713" progId="Equation.3">
                  <p:embed/>
                </p:oleObj>
              </mc:Choice>
              <mc:Fallback>
                <p:oleObj name="משוואה" r:id="rId4" imgW="190335" imgH="2157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1616075"/>
                        <a:ext cx="558800" cy="598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4919663" y="2178050"/>
          <a:ext cx="54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024" imgH="215713" progId="Equation.3">
                  <p:embed/>
                </p:oleObj>
              </mc:Choice>
              <mc:Fallback>
                <p:oleObj name="משוואה" r:id="rId6" imgW="203024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2178050"/>
                        <a:ext cx="546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8" name="Object 6"/>
          <p:cNvGraphicFramePr>
            <a:graphicFrameLocks noChangeAspect="1"/>
          </p:cNvGraphicFramePr>
          <p:nvPr/>
        </p:nvGraphicFramePr>
        <p:xfrm>
          <a:off x="6518275" y="2178050"/>
          <a:ext cx="579438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15619" imgH="215619" progId="Equation.3">
                  <p:embed/>
                </p:oleObj>
              </mc:Choice>
              <mc:Fallback>
                <p:oleObj name="משוואה" r:id="rId8" imgW="215619" imgH="21561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2178050"/>
                        <a:ext cx="579438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7"/>
          <p:cNvGraphicFramePr>
            <a:graphicFrameLocks noChangeAspect="1"/>
          </p:cNvGraphicFramePr>
          <p:nvPr/>
        </p:nvGraphicFramePr>
        <p:xfrm>
          <a:off x="6188075" y="3409950"/>
          <a:ext cx="14557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494870" imgH="215713" progId="Equation.3">
                  <p:embed/>
                </p:oleObj>
              </mc:Choice>
              <mc:Fallback>
                <p:oleObj name="משוואה" r:id="rId10" imgW="494870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8075" y="3409950"/>
                        <a:ext cx="14557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604709"/>
              </p:ext>
            </p:extLst>
          </p:nvPr>
        </p:nvGraphicFramePr>
        <p:xfrm>
          <a:off x="4644008" y="5219700"/>
          <a:ext cx="14557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94870" imgH="215713" progId="Equation.3">
                  <p:embed/>
                </p:oleObj>
              </mc:Choice>
              <mc:Fallback>
                <p:oleObj name="משוואה" r:id="rId12" imgW="494870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219700"/>
                        <a:ext cx="14557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Pictorial proof</a:t>
            </a:r>
          </a:p>
        </p:txBody>
      </p:sp>
      <p:graphicFrame>
        <p:nvGraphicFramePr>
          <p:cNvPr id="72709" name="Content Placeholder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770039"/>
              </p:ext>
            </p:extLst>
          </p:nvPr>
        </p:nvGraphicFramePr>
        <p:xfrm>
          <a:off x="4470400" y="3755231"/>
          <a:ext cx="365312" cy="388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03024" imgH="215713" progId="Equation.3">
                  <p:embed/>
                </p:oleObj>
              </mc:Choice>
              <mc:Fallback>
                <p:oleObj name="משוואה" r:id="rId2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755231"/>
                        <a:ext cx="365312" cy="388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</a:t>
            </a:r>
            <a:fld id="{DE48D7FA-91A6-490C-8197-EB2757EDCC0F}" type="slidenum">
              <a:rPr lang="en-US" smtClean="0"/>
              <a:pPr/>
              <a:t>67</a:t>
            </a:fld>
            <a:endParaRPr lang="en-US" dirty="0"/>
          </a:p>
        </p:txBody>
      </p:sp>
      <p:graphicFrame>
        <p:nvGraphicFramePr>
          <p:cNvPr id="72728" name="Content Placeholder 5"/>
          <p:cNvGraphicFramePr>
            <a:graphicFrameLocks noGrp="1" noChangeAspect="1"/>
          </p:cNvGraphicFramePr>
          <p:nvPr>
            <p:ph idx="4294967295"/>
          </p:nvPr>
        </p:nvGraphicFramePr>
        <p:xfrm>
          <a:off x="0" y="2147483647"/>
          <a:ext cx="869454700" cy="86945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15619" imgH="215619" progId="Equation.3">
                  <p:embed/>
                </p:oleObj>
              </mc:Choice>
              <mc:Fallback>
                <p:oleObj name="משוואה" r:id="rId4" imgW="215619" imgH="215619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147483647"/>
                        <a:ext cx="869454700" cy="86945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928688" y="2857500"/>
            <a:ext cx="3429000" cy="20002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2710" name="Group 12"/>
          <p:cNvGrpSpPr>
            <a:grpSpLocks/>
          </p:cNvGrpSpPr>
          <p:nvPr/>
        </p:nvGrpSpPr>
        <p:grpSpPr bwMode="auto">
          <a:xfrm>
            <a:off x="2428875" y="2917825"/>
            <a:ext cx="500063" cy="654050"/>
            <a:chOff x="2357422" y="2263776"/>
            <a:chExt cx="500066" cy="654050"/>
          </a:xfrm>
        </p:grpSpPr>
        <p:graphicFrame>
          <p:nvGraphicFramePr>
            <p:cNvPr id="72745" name="Content Placeholder 5"/>
            <p:cNvGraphicFramePr>
              <a:graphicFrameLocks noChangeAspect="1"/>
            </p:cNvGraphicFramePr>
            <p:nvPr/>
          </p:nvGraphicFramePr>
          <p:xfrm>
            <a:off x="2376475" y="2263776"/>
            <a:ext cx="409575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6" imgW="152268" imgH="215713" progId="Equation.3">
                    <p:embed/>
                  </p:oleObj>
                </mc:Choice>
                <mc:Fallback>
                  <p:oleObj name="משוואה" r:id="rId6" imgW="152268" imgH="215713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6475" y="2263776"/>
                          <a:ext cx="409575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/>
            <p:nvPr/>
          </p:nvSpPr>
          <p:spPr>
            <a:xfrm>
              <a:off x="2357422" y="2346326"/>
              <a:ext cx="500066" cy="5715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1" name="Group 13"/>
          <p:cNvGrpSpPr>
            <a:grpSpLocks/>
          </p:cNvGrpSpPr>
          <p:nvPr/>
        </p:nvGrpSpPr>
        <p:grpSpPr bwMode="auto">
          <a:xfrm>
            <a:off x="3786188" y="4114800"/>
            <a:ext cx="500062" cy="671513"/>
            <a:chOff x="2357422" y="2185980"/>
            <a:chExt cx="500066" cy="671516"/>
          </a:xfrm>
        </p:grpSpPr>
        <p:graphicFrame>
          <p:nvGraphicFramePr>
            <p:cNvPr id="72743" name="Content Placeholder 5"/>
            <p:cNvGraphicFramePr>
              <a:graphicFrameLocks noChangeAspect="1"/>
            </p:cNvGraphicFramePr>
            <p:nvPr/>
          </p:nvGraphicFramePr>
          <p:xfrm>
            <a:off x="2360603" y="2185980"/>
            <a:ext cx="442912" cy="6175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8" imgW="165028" imgH="228501" progId="Equation.3">
                    <p:embed/>
                  </p:oleObj>
                </mc:Choice>
                <mc:Fallback>
                  <p:oleObj name="משוואה" r:id="rId8" imgW="165028" imgH="228501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03" y="2185980"/>
                          <a:ext cx="442912" cy="6175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15"/>
            <p:cNvSpPr/>
            <p:nvPr/>
          </p:nvSpPr>
          <p:spPr>
            <a:xfrm>
              <a:off x="2357422" y="2285993"/>
              <a:ext cx="500066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2" name="Group 16"/>
          <p:cNvGrpSpPr>
            <a:grpSpLocks/>
          </p:cNvGrpSpPr>
          <p:nvPr/>
        </p:nvGrpSpPr>
        <p:grpSpPr bwMode="auto">
          <a:xfrm>
            <a:off x="2343150" y="4132263"/>
            <a:ext cx="514350" cy="654050"/>
            <a:chOff x="2343150" y="2203442"/>
            <a:chExt cx="514338" cy="654054"/>
          </a:xfrm>
        </p:grpSpPr>
        <p:graphicFrame>
          <p:nvGraphicFramePr>
            <p:cNvPr id="72741" name="Content Placeholder 5"/>
            <p:cNvGraphicFramePr>
              <a:graphicFrameLocks noChangeAspect="1"/>
            </p:cNvGraphicFramePr>
            <p:nvPr/>
          </p:nvGraphicFramePr>
          <p:xfrm>
            <a:off x="2343150" y="2203442"/>
            <a:ext cx="477838" cy="582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0" imgW="177569" imgH="215619" progId="Equation.3">
                    <p:embed/>
                  </p:oleObj>
                </mc:Choice>
                <mc:Fallback>
                  <p:oleObj name="משוואה" r:id="rId10" imgW="177569" imgH="215619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3150" y="2203442"/>
                          <a:ext cx="477838" cy="582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Oval 18"/>
            <p:cNvSpPr/>
            <p:nvPr/>
          </p:nvSpPr>
          <p:spPr>
            <a:xfrm>
              <a:off x="2357438" y="2285993"/>
              <a:ext cx="500050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3" name="Group 19"/>
          <p:cNvGrpSpPr>
            <a:grpSpLocks/>
          </p:cNvGrpSpPr>
          <p:nvPr/>
        </p:nvGrpSpPr>
        <p:grpSpPr bwMode="auto">
          <a:xfrm>
            <a:off x="1000125" y="4143375"/>
            <a:ext cx="500063" cy="654050"/>
            <a:chOff x="2357422" y="2203447"/>
            <a:chExt cx="500066" cy="654049"/>
          </a:xfrm>
        </p:grpSpPr>
        <p:graphicFrame>
          <p:nvGraphicFramePr>
            <p:cNvPr id="72739" name="Content Placeholder 5"/>
            <p:cNvGraphicFramePr>
              <a:graphicFrameLocks noChangeAspect="1"/>
            </p:cNvGraphicFramePr>
            <p:nvPr/>
          </p:nvGraphicFramePr>
          <p:xfrm>
            <a:off x="2360622" y="2203447"/>
            <a:ext cx="442913" cy="582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2" imgW="164885" imgH="215619" progId="Equation.3">
                    <p:embed/>
                  </p:oleObj>
                </mc:Choice>
                <mc:Fallback>
                  <p:oleObj name="משוואה" r:id="rId12" imgW="164885" imgH="215619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622" y="2203447"/>
                          <a:ext cx="442913" cy="582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Oval 21"/>
            <p:cNvSpPr/>
            <p:nvPr/>
          </p:nvSpPr>
          <p:spPr>
            <a:xfrm>
              <a:off x="2357422" y="2285997"/>
              <a:ext cx="500066" cy="57149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72714" name="Group 23"/>
          <p:cNvGrpSpPr>
            <a:grpSpLocks/>
          </p:cNvGrpSpPr>
          <p:nvPr/>
        </p:nvGrpSpPr>
        <p:grpSpPr bwMode="auto">
          <a:xfrm>
            <a:off x="4929188" y="2857500"/>
            <a:ext cx="3429000" cy="2000250"/>
            <a:chOff x="928662" y="2071678"/>
            <a:chExt cx="3429024" cy="2000264"/>
          </a:xfrm>
        </p:grpSpPr>
        <p:sp>
          <p:nvSpPr>
            <p:cNvPr id="25" name="Rectangle 24"/>
            <p:cNvSpPr/>
            <p:nvPr/>
          </p:nvSpPr>
          <p:spPr>
            <a:xfrm>
              <a:off x="928662" y="2071678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2730" name="Group 12"/>
            <p:cNvGrpSpPr>
              <a:grpSpLocks/>
            </p:cNvGrpSpPr>
            <p:nvPr/>
          </p:nvGrpSpPr>
          <p:grpSpPr bwMode="auto">
            <a:xfrm>
              <a:off x="2428860" y="2132008"/>
              <a:ext cx="500066" cy="654050"/>
              <a:chOff x="2357422" y="2263776"/>
              <a:chExt cx="500066" cy="654050"/>
            </a:xfrm>
          </p:grpSpPr>
          <p:graphicFrame>
            <p:nvGraphicFramePr>
              <p:cNvPr id="72737" name="Content Placeholder 5"/>
              <p:cNvGraphicFramePr>
                <a:graphicFrameLocks noChangeAspect="1"/>
              </p:cNvGraphicFramePr>
              <p:nvPr/>
            </p:nvGraphicFramePr>
            <p:xfrm>
              <a:off x="2360584" y="2263776"/>
              <a:ext cx="442913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164885" imgH="215619" progId="Equation.3">
                      <p:embed/>
                    </p:oleObj>
                  </mc:Choice>
                  <mc:Fallback>
                    <p:oleObj name="משוואה" r:id="rId14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584" y="2263776"/>
                            <a:ext cx="442913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Oval 6"/>
              <p:cNvSpPr/>
              <p:nvPr/>
            </p:nvSpPr>
            <p:spPr>
              <a:xfrm>
                <a:off x="2357421" y="2346322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731" name="Group 16"/>
            <p:cNvGrpSpPr>
              <a:grpSpLocks/>
            </p:cNvGrpSpPr>
            <p:nvPr/>
          </p:nvGrpSpPr>
          <p:grpSpPr bwMode="auto">
            <a:xfrm>
              <a:off x="3071802" y="3328988"/>
              <a:ext cx="500066" cy="671516"/>
              <a:chOff x="3071802" y="2185980"/>
              <a:chExt cx="500066" cy="671516"/>
            </a:xfrm>
          </p:grpSpPr>
          <p:graphicFrame>
            <p:nvGraphicFramePr>
              <p:cNvPr id="72735" name="Content Placeholder 5"/>
              <p:cNvGraphicFramePr>
                <a:graphicFrameLocks noChangeAspect="1"/>
              </p:cNvGraphicFramePr>
              <p:nvPr/>
            </p:nvGraphicFramePr>
            <p:xfrm>
              <a:off x="3074965" y="2185980"/>
              <a:ext cx="442912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6" imgW="165028" imgH="228501" progId="Equation.3">
                      <p:embed/>
                    </p:oleObj>
                  </mc:Choice>
                  <mc:Fallback>
                    <p:oleObj name="משוואה" r:id="rId16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4965" y="2185980"/>
                            <a:ext cx="442912" cy="617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Oval 33"/>
              <p:cNvSpPr/>
              <p:nvPr/>
            </p:nvSpPr>
            <p:spPr>
              <a:xfrm>
                <a:off x="3071802" y="2285993"/>
                <a:ext cx="500065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2732" name="Group 19"/>
            <p:cNvGrpSpPr>
              <a:grpSpLocks/>
            </p:cNvGrpSpPr>
            <p:nvPr/>
          </p:nvGrpSpPr>
          <p:grpSpPr bwMode="auto">
            <a:xfrm>
              <a:off x="1566589" y="3357563"/>
              <a:ext cx="514356" cy="654049"/>
              <a:chOff x="2923911" y="2203447"/>
              <a:chExt cx="514356" cy="654049"/>
            </a:xfrm>
          </p:grpSpPr>
          <p:graphicFrame>
            <p:nvGraphicFramePr>
              <p:cNvPr id="72733" name="Content Placeholder 5"/>
              <p:cNvGraphicFramePr>
                <a:graphicFrameLocks noChangeAspect="1"/>
              </p:cNvGraphicFramePr>
              <p:nvPr/>
            </p:nvGraphicFramePr>
            <p:xfrm>
              <a:off x="2923911" y="2203447"/>
              <a:ext cx="477837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8" imgW="177569" imgH="215619" progId="Equation.3">
                      <p:embed/>
                    </p:oleObj>
                  </mc:Choice>
                  <mc:Fallback>
                    <p:oleObj name="משוואה" r:id="rId18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3911" y="2203447"/>
                            <a:ext cx="477837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Oval 31"/>
              <p:cNvSpPr/>
              <p:nvPr/>
            </p:nvSpPr>
            <p:spPr>
              <a:xfrm>
                <a:off x="2938450" y="2285997"/>
                <a:ext cx="500067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graphicFrame>
        <p:nvGraphicFramePr>
          <p:cNvPr id="72715" name="Content Placeholder 5"/>
          <p:cNvGraphicFramePr>
            <a:graphicFrameLocks noChangeAspect="1"/>
          </p:cNvGraphicFramePr>
          <p:nvPr/>
        </p:nvGraphicFramePr>
        <p:xfrm>
          <a:off x="4432300" y="1411288"/>
          <a:ext cx="442913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165028" imgH="228501" progId="Equation.3">
                  <p:embed/>
                </p:oleObj>
              </mc:Choice>
              <mc:Fallback>
                <p:oleObj name="משוואה" r:id="rId20" imgW="165028" imgH="228501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1411288"/>
                        <a:ext cx="442913" cy="61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Oval 39"/>
          <p:cNvSpPr/>
          <p:nvPr/>
        </p:nvSpPr>
        <p:spPr>
          <a:xfrm>
            <a:off x="4429125" y="1511300"/>
            <a:ext cx="500063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2" name="Straight Arrow Connector 41"/>
          <p:cNvCxnSpPr>
            <a:stCxn id="40" idx="3"/>
            <a:endCxn id="7" idx="7"/>
          </p:cNvCxnSpPr>
          <p:nvPr/>
        </p:nvCxnSpPr>
        <p:spPr>
          <a:xfrm rot="5400000">
            <a:off x="3136107" y="1718469"/>
            <a:ext cx="1085850" cy="164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40" idx="5"/>
            <a:endCxn id="38" idx="1"/>
          </p:cNvCxnSpPr>
          <p:nvPr/>
        </p:nvCxnSpPr>
        <p:spPr>
          <a:xfrm rot="16200000" flipH="1">
            <a:off x="5136357" y="1718469"/>
            <a:ext cx="1085850" cy="16462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719" name="Object 13"/>
          <p:cNvGraphicFramePr>
            <a:graphicFrameLocks noChangeAspect="1"/>
          </p:cNvGraphicFramePr>
          <p:nvPr/>
        </p:nvGraphicFramePr>
        <p:xfrm>
          <a:off x="5480050" y="2001838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126835" imgH="139518" progId="Equation.3">
                  <p:embed/>
                </p:oleObj>
              </mc:Choice>
              <mc:Fallback>
                <p:oleObj name="משוואה" r:id="rId22" imgW="126835" imgH="139518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2001838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14"/>
          <p:cNvGraphicFramePr>
            <a:graphicFrameLocks noChangeAspect="1"/>
          </p:cNvGraphicFramePr>
          <p:nvPr/>
        </p:nvGraphicFramePr>
        <p:xfrm>
          <a:off x="3446463" y="2000250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4" imgW="126835" imgH="139518" progId="Equation.3">
                  <p:embed/>
                </p:oleObj>
              </mc:Choice>
              <mc:Fallback>
                <p:oleObj name="משוואה" r:id="rId24" imgW="126835" imgH="1395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463" y="2000250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571500" y="3643313"/>
            <a:ext cx="7929563" cy="178593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722" name="TextBox 47"/>
          <p:cNvSpPr txBox="1">
            <a:spLocks noChangeArrowheads="1"/>
          </p:cNvSpPr>
          <p:nvPr/>
        </p:nvSpPr>
        <p:spPr bwMode="auto">
          <a:xfrm>
            <a:off x="8501063" y="4000500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3" name="Oval 42"/>
          <p:cNvSpPr/>
          <p:nvPr/>
        </p:nvSpPr>
        <p:spPr>
          <a:xfrm>
            <a:off x="3714750" y="4000500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286000" y="4000500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92868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50068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929438" y="4071938"/>
            <a:ext cx="714375" cy="8572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86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Let                                      recognizing  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/>
              <a:t>,  and                                             </a:t>
            </a:r>
            <a:br>
              <a:rPr lang="en-US" altLang="en-US" sz="3100" dirty="0"/>
            </a:br>
            <a:r>
              <a:rPr lang="en-US" altLang="en-US" sz="3100" dirty="0"/>
              <a:t>                                       recognizing  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e-IL" altLang="en-US" sz="3100" dirty="0"/>
              <a:t>.</a:t>
            </a:r>
            <a:r>
              <a:rPr lang="en-US" altLang="en-US" sz="3100" dirty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Construct                                  to recognize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Where                                   ,                 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73731" name="Object 17"/>
          <p:cNvGraphicFramePr>
            <a:graphicFrameLocks noChangeAspect="1"/>
          </p:cNvGraphicFramePr>
          <p:nvPr/>
        </p:nvGraphicFramePr>
        <p:xfrm>
          <a:off x="1000125" y="4286250"/>
          <a:ext cx="5327650" cy="229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914400" progId="Equation.3">
                  <p:embed/>
                </p:oleObj>
              </mc:Choice>
              <mc:Fallback>
                <p:oleObj name="Equation" r:id="rId2" imgW="2286000" imgH="9144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4286250"/>
                        <a:ext cx="5327650" cy="229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Proof for </a:t>
            </a:r>
            <a:r>
              <a:rPr lang="en-US" altLang="en-US" b="1" i="1" u="sng" dirty="0"/>
              <a:t>union </a:t>
            </a:r>
            <a:r>
              <a:rPr lang="en-US" altLang="en-US" b="1" u="sng" dirty="0"/>
              <a:t>Using NFAs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E0FB701-FD36-47BD-A946-8676BDE7C3BA}" type="slidenum">
              <a:rPr lang="en-US" sz="1600"/>
              <a:pPr algn="l">
                <a:defRPr/>
              </a:pPr>
              <a:t>68</a:t>
            </a:fld>
            <a:endParaRPr lang="en-US" sz="1600" dirty="0"/>
          </a:p>
        </p:txBody>
      </p:sp>
      <p:graphicFrame>
        <p:nvGraphicFramePr>
          <p:cNvPr id="73734" name="Object 7"/>
          <p:cNvGraphicFramePr>
            <a:graphicFrameLocks noChangeAspect="1"/>
          </p:cNvGraphicFramePr>
          <p:nvPr/>
        </p:nvGraphicFramePr>
        <p:xfrm>
          <a:off x="7072313" y="2909888"/>
          <a:ext cx="14557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94870" imgH="215713" progId="Equation.3">
                  <p:embed/>
                </p:oleObj>
              </mc:Choice>
              <mc:Fallback>
                <p:oleObj name="משוואה" r:id="rId4" imgW="494870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909888"/>
                        <a:ext cx="14557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2"/>
          <p:cNvGraphicFramePr>
            <a:graphicFrameLocks noChangeAspect="1"/>
          </p:cNvGraphicFramePr>
          <p:nvPr/>
        </p:nvGraphicFramePr>
        <p:xfrm>
          <a:off x="1095375" y="1677988"/>
          <a:ext cx="31877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282700" imgH="215900" progId="Equation.3">
                  <p:embed/>
                </p:oleObj>
              </mc:Choice>
              <mc:Fallback>
                <p:oleObj name="משוואה" r:id="rId6" imgW="12827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75" y="1677988"/>
                        <a:ext cx="31877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11"/>
          <p:cNvGraphicFramePr>
            <a:graphicFrameLocks noChangeAspect="1"/>
          </p:cNvGraphicFramePr>
          <p:nvPr/>
        </p:nvGraphicFramePr>
        <p:xfrm>
          <a:off x="1090613" y="2286000"/>
          <a:ext cx="33432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345616" imgH="215806" progId="Equation.3">
                  <p:embed/>
                </p:oleObj>
              </mc:Choice>
              <mc:Fallback>
                <p:oleObj name="משוואה" r:id="rId8" imgW="1345616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0613" y="2286000"/>
                        <a:ext cx="33432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2"/>
          <p:cNvGraphicFramePr>
            <a:graphicFrameLocks noChangeAspect="1"/>
          </p:cNvGraphicFramePr>
          <p:nvPr/>
        </p:nvGraphicFramePr>
        <p:xfrm>
          <a:off x="2214563" y="2892425"/>
          <a:ext cx="2778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117115" imgH="215806" progId="Equation.3">
                  <p:embed/>
                </p:oleObj>
              </mc:Choice>
              <mc:Fallback>
                <p:oleObj name="משוואה" r:id="rId10" imgW="1117115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2892425"/>
                        <a:ext cx="2778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250196"/>
              </p:ext>
            </p:extLst>
          </p:nvPr>
        </p:nvGraphicFramePr>
        <p:xfrm>
          <a:off x="2051720" y="3626644"/>
          <a:ext cx="287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600" imgH="228600" progId="Equation.3">
                  <p:embed/>
                </p:oleObj>
              </mc:Choice>
              <mc:Fallback>
                <p:oleObj name="Equation" r:id="rId12" imgW="1155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3626644"/>
                        <a:ext cx="287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9" name="Object 14"/>
          <p:cNvGraphicFramePr>
            <a:graphicFrameLocks noChangeAspect="1"/>
          </p:cNvGraphicFramePr>
          <p:nvPr/>
        </p:nvGraphicFramePr>
        <p:xfrm>
          <a:off x="5449888" y="3587750"/>
          <a:ext cx="18637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748975" imgH="215806" progId="Equation.3">
                  <p:embed/>
                </p:oleObj>
              </mc:Choice>
              <mc:Fallback>
                <p:oleObj name="משוואה" r:id="rId14" imgW="748975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888" y="3587750"/>
                        <a:ext cx="18637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The class of Regular languages is </a:t>
            </a:r>
            <a:r>
              <a:rPr lang="en-US" altLang="en-US" sz="3100" b="1" dirty="0"/>
              <a:t>closed</a:t>
            </a:r>
            <a:r>
              <a:rPr lang="en-US" altLang="en-US" sz="3100" dirty="0"/>
              <a:t> under the </a:t>
            </a:r>
            <a:r>
              <a:rPr lang="en-US" altLang="en-US" sz="3100" b="1" i="1" dirty="0"/>
              <a:t>concatenation </a:t>
            </a:r>
            <a:r>
              <a:rPr lang="en-US" altLang="en-US" sz="3100" dirty="0"/>
              <a:t>operation. </a:t>
            </a:r>
            <a:br>
              <a:rPr lang="en-US" altLang="en-US" sz="3100" dirty="0"/>
            </a:br>
            <a:r>
              <a:rPr lang="en-US" altLang="en-US" sz="3100" dirty="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747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Theorem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FA12E16-7C49-472A-BE13-6D0AFC657743}" type="slidenum">
              <a:rPr lang="en-US" sz="1600"/>
              <a:pPr algn="l">
                <a:defRPr/>
              </a:pPr>
              <a:t>69</a:t>
            </a:fld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Each state has </a:t>
            </a:r>
            <a:r>
              <a:rPr lang="en-US" altLang="en-US" b="1" dirty="0"/>
              <a:t>a single transition </a:t>
            </a:r>
            <a:r>
              <a:rPr lang="en-US" altLang="en-US" dirty="0"/>
              <a:t>for each symbol in the alphabet.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Every  DFA has a computation for </a:t>
            </a:r>
            <a:r>
              <a:rPr lang="en-US" altLang="en-US" b="1" dirty="0"/>
              <a:t>every finite string </a:t>
            </a:r>
            <a:r>
              <a:rPr lang="en-US" altLang="en-US" dirty="0"/>
              <a:t>over the alphabet.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126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Deterministic Nature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4B6A563-F097-406E-84B7-9BA690916BE5}" type="slidenum">
              <a:rPr lang="en-US" sz="1600"/>
              <a:pPr algn="l">
                <a:defRPr/>
              </a:pPr>
              <a:t>7</a:t>
            </a:fld>
            <a:endParaRPr lang="en-US" sz="16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Given an input word to be checked whether it belongs to               , we may want to run         until it reaches an accepting state and then to move to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57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idea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A553DD8-73FC-4EA7-A045-3D31F742C7B5}" type="slidenum">
              <a:rPr lang="en-US" sz="1600"/>
              <a:pPr algn="l">
                <a:defRPr/>
              </a:pPr>
              <a:t>70</a:t>
            </a:fld>
            <a:endParaRPr lang="en-US" sz="1600" dirty="0"/>
          </a:p>
        </p:txBody>
      </p:sp>
      <p:graphicFrame>
        <p:nvGraphicFramePr>
          <p:cNvPr id="75781" name="Object 8"/>
          <p:cNvGraphicFramePr>
            <a:graphicFrameLocks noChangeAspect="1"/>
          </p:cNvGraphicFramePr>
          <p:nvPr/>
        </p:nvGraphicFramePr>
        <p:xfrm>
          <a:off x="2857500" y="2195513"/>
          <a:ext cx="12700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431613" imgH="215806" progId="Equation.3">
                  <p:embed/>
                </p:oleObj>
              </mc:Choice>
              <mc:Fallback>
                <p:oleObj name="משוואה" r:id="rId2" imgW="431613" imgH="21580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2195513"/>
                        <a:ext cx="12700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8"/>
          <p:cNvGraphicFramePr>
            <a:graphicFrameLocks noChangeAspect="1"/>
          </p:cNvGraphicFramePr>
          <p:nvPr/>
        </p:nvGraphicFramePr>
        <p:xfrm>
          <a:off x="7454900" y="2143125"/>
          <a:ext cx="5461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03024" imgH="215713" progId="Equation.3">
                  <p:embed/>
                </p:oleObj>
              </mc:Choice>
              <mc:Fallback>
                <p:oleObj name="משוואה" r:id="rId4" imgW="203024" imgH="215713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4900" y="2143125"/>
                        <a:ext cx="5461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10"/>
          <p:cNvGraphicFramePr>
            <a:graphicFrameLocks noChangeAspect="1"/>
          </p:cNvGraphicFramePr>
          <p:nvPr/>
        </p:nvGraphicFramePr>
        <p:xfrm>
          <a:off x="2420938" y="3286125"/>
          <a:ext cx="5794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15619" imgH="215619" progId="Equation.3">
                  <p:embed/>
                </p:oleObj>
              </mc:Choice>
              <mc:Fallback>
                <p:oleObj name="משוואה" r:id="rId6" imgW="21561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3286125"/>
                        <a:ext cx="579437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b="1" dirty="0"/>
              <a:t>The problem: </a:t>
            </a:r>
            <a:r>
              <a:rPr lang="en-US" altLang="en-US" sz="3100" dirty="0"/>
              <a:t>Whenever an accepting state in N1 is reached, we cannot be sure whether the word of      is finished yet.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b="1" dirty="0"/>
              <a:t>The idea:</a:t>
            </a:r>
            <a:r>
              <a:rPr lang="en-US" altLang="en-US" sz="3100" dirty="0"/>
              <a:t> Use non-determinism to </a:t>
            </a:r>
            <a:r>
              <a:rPr lang="en-US" altLang="en-US" sz="3100" b="1" dirty="0"/>
              <a:t>choose </a:t>
            </a:r>
            <a:r>
              <a:rPr lang="en-US" altLang="en-US" sz="3100" dirty="0"/>
              <a:t>the right point in which the word of       is finished and the word of       starts.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7680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Proof idea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3B98029-8A10-40BE-A96A-ABE6902E3637}" type="slidenum">
              <a:rPr lang="en-US" sz="1600"/>
              <a:pPr algn="l">
                <a:defRPr/>
              </a:pPr>
              <a:t>71</a:t>
            </a:fld>
            <a:endParaRPr lang="en-US" sz="1600" dirty="0"/>
          </a:p>
        </p:txBody>
      </p:sp>
      <p:graphicFrame>
        <p:nvGraphicFramePr>
          <p:cNvPr id="7680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5581421"/>
              </p:ext>
            </p:extLst>
          </p:nvPr>
        </p:nvGraphicFramePr>
        <p:xfrm>
          <a:off x="2339752" y="2708920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2708920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2"/>
          <p:cNvGraphicFramePr>
            <a:graphicFrameLocks noChangeAspect="1"/>
          </p:cNvGraphicFramePr>
          <p:nvPr/>
        </p:nvGraphicFramePr>
        <p:xfrm>
          <a:off x="6121400" y="4000500"/>
          <a:ext cx="5222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77569" imgH="215619" progId="Equation.3">
                  <p:embed/>
                </p:oleObj>
              </mc:Choice>
              <mc:Fallback>
                <p:oleObj name="משוואה" r:id="rId4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400" y="4000500"/>
                        <a:ext cx="5222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2"/>
          <p:cNvGraphicFramePr>
            <a:graphicFrameLocks noChangeAspect="1"/>
          </p:cNvGraphicFramePr>
          <p:nvPr/>
        </p:nvGraphicFramePr>
        <p:xfrm>
          <a:off x="3625850" y="4552950"/>
          <a:ext cx="5588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190335" imgH="215713" progId="Equation.3">
                  <p:embed/>
                </p:oleObj>
              </mc:Choice>
              <mc:Fallback>
                <p:oleObj name="משוואה" r:id="rId5" imgW="190335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5850" y="4552950"/>
                        <a:ext cx="55880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A Pictorial 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F2DE454-ABBB-4645-A8C2-A8FD9EED3A3C}" type="slidenum">
              <a:rPr lang="en-US" sz="1600"/>
              <a:pPr algn="l">
                <a:defRPr/>
              </a:pPr>
              <a:t>72</a:t>
            </a:fld>
            <a:endParaRPr lang="en-US" sz="1600" dirty="0"/>
          </a:p>
        </p:txBody>
      </p:sp>
      <p:grpSp>
        <p:nvGrpSpPr>
          <p:cNvPr id="77829" name="Group 68"/>
          <p:cNvGrpSpPr>
            <a:grpSpLocks/>
          </p:cNvGrpSpPr>
          <p:nvPr/>
        </p:nvGrpSpPr>
        <p:grpSpPr bwMode="auto">
          <a:xfrm>
            <a:off x="285750" y="3116263"/>
            <a:ext cx="500063" cy="669925"/>
            <a:chOff x="2982899" y="3402013"/>
            <a:chExt cx="500066" cy="669929"/>
          </a:xfrm>
        </p:grpSpPr>
        <p:graphicFrame>
          <p:nvGraphicFramePr>
            <p:cNvPr id="77873" name="Content Placeholder 5"/>
            <p:cNvGraphicFramePr>
              <a:graphicFrameLocks noChangeAspect="1"/>
            </p:cNvGraphicFramePr>
            <p:nvPr/>
          </p:nvGraphicFramePr>
          <p:xfrm>
            <a:off x="2984500" y="3402013"/>
            <a:ext cx="442913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165028" imgH="228501" progId="Equation.3">
                    <p:embed/>
                  </p:oleObj>
                </mc:Choice>
                <mc:Fallback>
                  <p:oleObj name="משוואה" r:id="rId2" imgW="165028" imgH="228501" progId="Equation.3">
                    <p:embed/>
                    <p:pic>
                      <p:nvPicPr>
                        <p:cNvPr id="0" name="Content Placeholder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500" y="3402013"/>
                          <a:ext cx="442913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Oval 39"/>
            <p:cNvSpPr/>
            <p:nvPr/>
          </p:nvSpPr>
          <p:spPr>
            <a:xfrm>
              <a:off x="2982899" y="3500439"/>
              <a:ext cx="500066" cy="57150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47" name="Oval 46"/>
          <p:cNvSpPr/>
          <p:nvPr/>
        </p:nvSpPr>
        <p:spPr>
          <a:xfrm>
            <a:off x="7786688" y="1928813"/>
            <a:ext cx="1143000" cy="31432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831" name="TextBox 47"/>
          <p:cNvSpPr txBox="1">
            <a:spLocks noChangeArrowheads="1"/>
          </p:cNvSpPr>
          <p:nvPr/>
        </p:nvSpPr>
        <p:spPr bwMode="auto">
          <a:xfrm>
            <a:off x="8143875" y="2143125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grpSp>
        <p:nvGrpSpPr>
          <p:cNvPr id="77832" name="Group 51"/>
          <p:cNvGrpSpPr>
            <a:grpSpLocks/>
          </p:cNvGrpSpPr>
          <p:nvPr/>
        </p:nvGrpSpPr>
        <p:grpSpPr bwMode="auto">
          <a:xfrm>
            <a:off x="5357813" y="2643188"/>
            <a:ext cx="3429000" cy="2000250"/>
            <a:chOff x="4429124" y="2857496"/>
            <a:chExt cx="3429024" cy="2000264"/>
          </a:xfrm>
        </p:grpSpPr>
        <p:grpSp>
          <p:nvGrpSpPr>
            <p:cNvPr id="77859" name="Group 37"/>
            <p:cNvGrpSpPr>
              <a:grpSpLocks/>
            </p:cNvGrpSpPr>
            <p:nvPr/>
          </p:nvGrpSpPr>
          <p:grpSpPr bwMode="auto">
            <a:xfrm>
              <a:off x="7143768" y="4089402"/>
              <a:ext cx="642942" cy="725494"/>
              <a:chOff x="7215206" y="4132266"/>
              <a:chExt cx="642942" cy="725494"/>
            </a:xfrm>
          </p:grpSpPr>
          <p:graphicFrame>
            <p:nvGraphicFramePr>
              <p:cNvPr id="77869" name="Content Placeholder 5"/>
              <p:cNvGraphicFramePr>
                <a:graphicFrameLocks noChangeAspect="1"/>
              </p:cNvGraphicFramePr>
              <p:nvPr/>
            </p:nvGraphicFramePr>
            <p:xfrm>
              <a:off x="7273919" y="4132266"/>
              <a:ext cx="47625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77569" imgH="215619" progId="Equation.3">
                      <p:embed/>
                    </p:oleObj>
                  </mc:Choice>
                  <mc:Fallback>
                    <p:oleObj name="משוואה" r:id="rId4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3919" y="4132266"/>
                            <a:ext cx="476250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70" name="Group 36"/>
              <p:cNvGrpSpPr>
                <a:grpSpLocks/>
              </p:cNvGrpSpPr>
              <p:nvPr/>
            </p:nvGrpSpPr>
            <p:grpSpPr bwMode="auto">
              <a:xfrm>
                <a:off x="7215206" y="4143380"/>
                <a:ext cx="642942" cy="714380"/>
                <a:chOff x="7215206" y="4143380"/>
                <a:chExt cx="642942" cy="714380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7286643" y="4214820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24" name="Oval 23"/>
                <p:cNvSpPr/>
                <p:nvPr/>
              </p:nvSpPr>
              <p:spPr>
                <a:xfrm>
                  <a:off x="7215206" y="4143381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5" name="Rectangle 4"/>
            <p:cNvSpPr/>
            <p:nvPr/>
          </p:nvSpPr>
          <p:spPr>
            <a:xfrm>
              <a:off x="4429124" y="2857496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7861" name="Group 50"/>
            <p:cNvGrpSpPr>
              <a:grpSpLocks/>
            </p:cNvGrpSpPr>
            <p:nvPr/>
          </p:nvGrpSpPr>
          <p:grpSpPr bwMode="auto">
            <a:xfrm>
              <a:off x="4643438" y="3417889"/>
              <a:ext cx="571504" cy="654053"/>
              <a:chOff x="4643438" y="3417889"/>
              <a:chExt cx="571504" cy="654053"/>
            </a:xfrm>
          </p:grpSpPr>
          <p:graphicFrame>
            <p:nvGraphicFramePr>
              <p:cNvPr id="77867" name="Content Placeholder 5"/>
              <p:cNvGraphicFramePr>
                <a:graphicFrameLocks noChangeAspect="1"/>
              </p:cNvGraphicFramePr>
              <p:nvPr/>
            </p:nvGraphicFramePr>
            <p:xfrm>
              <a:off x="4697406" y="3417889"/>
              <a:ext cx="444500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6" imgW="164885" imgH="215619" progId="Equation.3">
                      <p:embed/>
                    </p:oleObj>
                  </mc:Choice>
                  <mc:Fallback>
                    <p:oleObj name="משוואה" r:id="rId6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97406" y="3417889"/>
                            <a:ext cx="444500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Oval 6"/>
              <p:cNvSpPr/>
              <p:nvPr/>
            </p:nvSpPr>
            <p:spPr>
              <a:xfrm>
                <a:off x="4643437" y="3500438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7862" name="Group 40"/>
            <p:cNvGrpSpPr>
              <a:grpSpLocks/>
            </p:cNvGrpSpPr>
            <p:nvPr/>
          </p:nvGrpSpPr>
          <p:grpSpPr bwMode="auto">
            <a:xfrm>
              <a:off x="7143768" y="3055939"/>
              <a:ext cx="642942" cy="730251"/>
              <a:chOff x="7215206" y="3973505"/>
              <a:chExt cx="642942" cy="730251"/>
            </a:xfrm>
          </p:grpSpPr>
          <p:graphicFrame>
            <p:nvGraphicFramePr>
              <p:cNvPr id="77863" name="Content Placeholder 5"/>
              <p:cNvGraphicFramePr>
                <a:graphicFrameLocks noChangeAspect="1"/>
              </p:cNvGraphicFramePr>
              <p:nvPr/>
            </p:nvGraphicFramePr>
            <p:xfrm>
              <a:off x="7289794" y="3973505"/>
              <a:ext cx="442913" cy="615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8" imgW="165028" imgH="228501" progId="Equation.3">
                      <p:embed/>
                    </p:oleObj>
                  </mc:Choice>
                  <mc:Fallback>
                    <p:oleObj name="משוואה" r:id="rId8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9794" y="3973505"/>
                            <a:ext cx="442913" cy="6159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64" name="Group 36"/>
              <p:cNvGrpSpPr>
                <a:grpSpLocks/>
              </p:cNvGrpSpPr>
              <p:nvPr/>
            </p:nvGrpSpPr>
            <p:grpSpPr bwMode="auto">
              <a:xfrm>
                <a:off x="7215206" y="3989376"/>
                <a:ext cx="642942" cy="714380"/>
                <a:chOff x="7215206" y="3989376"/>
                <a:chExt cx="642942" cy="714380"/>
              </a:xfrm>
            </p:grpSpPr>
            <p:sp>
              <p:nvSpPr>
                <p:cNvPr id="46" name="Oval 45"/>
                <p:cNvSpPr/>
                <p:nvPr/>
              </p:nvSpPr>
              <p:spPr>
                <a:xfrm>
                  <a:off x="7286643" y="4071926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7215206" y="3989375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77833" name="Group 52"/>
          <p:cNvGrpSpPr>
            <a:grpSpLocks/>
          </p:cNvGrpSpPr>
          <p:nvPr/>
        </p:nvGrpSpPr>
        <p:grpSpPr bwMode="auto">
          <a:xfrm>
            <a:off x="1214438" y="2643188"/>
            <a:ext cx="3429000" cy="2000250"/>
            <a:chOff x="4429124" y="2857496"/>
            <a:chExt cx="3429024" cy="2000264"/>
          </a:xfrm>
        </p:grpSpPr>
        <p:grpSp>
          <p:nvGrpSpPr>
            <p:cNvPr id="77845" name="Group 37"/>
            <p:cNvGrpSpPr>
              <a:grpSpLocks/>
            </p:cNvGrpSpPr>
            <p:nvPr/>
          </p:nvGrpSpPr>
          <p:grpSpPr bwMode="auto">
            <a:xfrm>
              <a:off x="7143768" y="4089402"/>
              <a:ext cx="642942" cy="725494"/>
              <a:chOff x="7215206" y="4132266"/>
              <a:chExt cx="642942" cy="725494"/>
            </a:xfrm>
          </p:grpSpPr>
          <p:graphicFrame>
            <p:nvGraphicFramePr>
              <p:cNvPr id="77855" name="Content Placeholder 5"/>
              <p:cNvGraphicFramePr>
                <a:graphicFrameLocks noChangeAspect="1"/>
              </p:cNvGraphicFramePr>
              <p:nvPr/>
            </p:nvGraphicFramePr>
            <p:xfrm>
              <a:off x="7273948" y="4132266"/>
              <a:ext cx="476250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0" imgW="177569" imgH="215619" progId="Equation.3">
                      <p:embed/>
                    </p:oleObj>
                  </mc:Choice>
                  <mc:Fallback>
                    <p:oleObj name="משוואה" r:id="rId10" imgW="177569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73948" y="4132266"/>
                            <a:ext cx="476250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56" name="Group 36"/>
              <p:cNvGrpSpPr>
                <a:grpSpLocks/>
              </p:cNvGrpSpPr>
              <p:nvPr/>
            </p:nvGrpSpPr>
            <p:grpSpPr bwMode="auto">
              <a:xfrm>
                <a:off x="7215206" y="4143380"/>
                <a:ext cx="642942" cy="714380"/>
                <a:chOff x="7215206" y="4143380"/>
                <a:chExt cx="642942" cy="714380"/>
              </a:xfrm>
            </p:grpSpPr>
            <p:sp>
              <p:nvSpPr>
                <p:cNvPr id="67" name="Oval 15"/>
                <p:cNvSpPr/>
                <p:nvPr/>
              </p:nvSpPr>
              <p:spPr>
                <a:xfrm>
                  <a:off x="7286643" y="4214820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8" name="Oval 67"/>
                <p:cNvSpPr/>
                <p:nvPr/>
              </p:nvSpPr>
              <p:spPr>
                <a:xfrm>
                  <a:off x="7215206" y="4143381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  <p:sp>
          <p:nvSpPr>
            <p:cNvPr id="55" name="Rectangle 54"/>
            <p:cNvSpPr/>
            <p:nvPr/>
          </p:nvSpPr>
          <p:spPr>
            <a:xfrm>
              <a:off x="4429124" y="2857496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77847" name="Group 50"/>
            <p:cNvGrpSpPr>
              <a:grpSpLocks/>
            </p:cNvGrpSpPr>
            <p:nvPr/>
          </p:nvGrpSpPr>
          <p:grpSpPr bwMode="auto">
            <a:xfrm>
              <a:off x="4643438" y="3417892"/>
              <a:ext cx="571504" cy="654050"/>
              <a:chOff x="4643438" y="3417892"/>
              <a:chExt cx="571504" cy="654050"/>
            </a:xfrm>
          </p:grpSpPr>
          <p:graphicFrame>
            <p:nvGraphicFramePr>
              <p:cNvPr id="77853" name="Content Placeholder 5"/>
              <p:cNvGraphicFramePr>
                <a:graphicFrameLocks noChangeAspect="1"/>
              </p:cNvGraphicFramePr>
              <p:nvPr/>
            </p:nvGraphicFramePr>
            <p:xfrm>
              <a:off x="4714876" y="3417892"/>
              <a:ext cx="40957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2" imgW="152268" imgH="215713" progId="Equation.3">
                      <p:embed/>
                    </p:oleObj>
                  </mc:Choice>
                  <mc:Fallback>
                    <p:oleObj name="משוואה" r:id="rId12" imgW="152268" imgH="215713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4876" y="3417892"/>
                            <a:ext cx="40957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" name="Oval 6"/>
              <p:cNvSpPr/>
              <p:nvPr/>
            </p:nvSpPr>
            <p:spPr>
              <a:xfrm>
                <a:off x="4643437" y="3500438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77848" name="Group 40"/>
            <p:cNvGrpSpPr>
              <a:grpSpLocks/>
            </p:cNvGrpSpPr>
            <p:nvPr/>
          </p:nvGrpSpPr>
          <p:grpSpPr bwMode="auto">
            <a:xfrm>
              <a:off x="7143768" y="3060702"/>
              <a:ext cx="642942" cy="725488"/>
              <a:chOff x="7215206" y="3978268"/>
              <a:chExt cx="642942" cy="725488"/>
            </a:xfrm>
          </p:grpSpPr>
          <p:graphicFrame>
            <p:nvGraphicFramePr>
              <p:cNvPr id="77849" name="Content Placeholder 5"/>
              <p:cNvGraphicFramePr>
                <a:graphicFrameLocks noChangeAspect="1"/>
              </p:cNvGraphicFramePr>
              <p:nvPr/>
            </p:nvGraphicFramePr>
            <p:xfrm>
              <a:off x="7291411" y="3978268"/>
              <a:ext cx="44132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164885" imgH="215619" progId="Equation.3">
                      <p:embed/>
                    </p:oleObj>
                  </mc:Choice>
                  <mc:Fallback>
                    <p:oleObj name="משוואה" r:id="rId14" imgW="164885" imgH="215619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91411" y="3978268"/>
                            <a:ext cx="44132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7850" name="Group 36"/>
              <p:cNvGrpSpPr>
                <a:grpSpLocks/>
              </p:cNvGrpSpPr>
              <p:nvPr/>
            </p:nvGrpSpPr>
            <p:grpSpPr bwMode="auto">
              <a:xfrm>
                <a:off x="7215206" y="3989376"/>
                <a:ext cx="642942" cy="714380"/>
                <a:chOff x="7215206" y="3989376"/>
                <a:chExt cx="642942" cy="714380"/>
              </a:xfrm>
            </p:grpSpPr>
            <p:sp>
              <p:nvSpPr>
                <p:cNvPr id="61" name="Oval 60"/>
                <p:cNvSpPr/>
                <p:nvPr/>
              </p:nvSpPr>
              <p:spPr>
                <a:xfrm>
                  <a:off x="7286643" y="4060813"/>
                  <a:ext cx="500066" cy="57150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7215206" y="3989375"/>
                  <a:ext cx="642941" cy="714380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/>
                </a:p>
              </p:txBody>
            </p:sp>
          </p:grpSp>
        </p:grpSp>
      </p:grpSp>
      <p:grpSp>
        <p:nvGrpSpPr>
          <p:cNvPr id="77834" name="Group 71"/>
          <p:cNvGrpSpPr>
            <a:grpSpLocks/>
          </p:cNvGrpSpPr>
          <p:nvPr/>
        </p:nvGrpSpPr>
        <p:grpSpPr bwMode="auto">
          <a:xfrm>
            <a:off x="4572000" y="2908300"/>
            <a:ext cx="1084263" cy="461963"/>
            <a:chOff x="4572000" y="2908299"/>
            <a:chExt cx="1083827" cy="461520"/>
          </a:xfrm>
        </p:grpSpPr>
        <p:graphicFrame>
          <p:nvGraphicFramePr>
            <p:cNvPr id="77843" name="Object 14"/>
            <p:cNvGraphicFramePr>
              <a:graphicFrameLocks noChangeAspect="1"/>
            </p:cNvGraphicFramePr>
            <p:nvPr/>
          </p:nvGraphicFramePr>
          <p:xfrm>
            <a:off x="4803779" y="2908299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6" imgW="126835" imgH="139518" progId="Equation.3">
                    <p:embed/>
                  </p:oleObj>
                </mc:Choice>
                <mc:Fallback>
                  <p:oleObj name="משוואה" r:id="rId16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3779" y="2908299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" name="Straight Arrow Connector 70"/>
            <p:cNvCxnSpPr>
              <a:stCxn id="62" idx="6"/>
              <a:endCxn id="7" idx="1"/>
            </p:cNvCxnSpPr>
            <p:nvPr/>
          </p:nvCxnSpPr>
          <p:spPr>
            <a:xfrm>
              <a:off x="4572000" y="3214393"/>
              <a:ext cx="1083827" cy="155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35" name="Group 72"/>
          <p:cNvGrpSpPr>
            <a:grpSpLocks/>
          </p:cNvGrpSpPr>
          <p:nvPr/>
        </p:nvGrpSpPr>
        <p:grpSpPr bwMode="auto">
          <a:xfrm>
            <a:off x="785813" y="3265488"/>
            <a:ext cx="642937" cy="377825"/>
            <a:chOff x="4875217" y="2224087"/>
            <a:chExt cx="642942" cy="377825"/>
          </a:xfrm>
        </p:grpSpPr>
        <p:graphicFrame>
          <p:nvGraphicFramePr>
            <p:cNvPr id="77841" name="Object 14"/>
            <p:cNvGraphicFramePr>
              <a:graphicFrameLocks noChangeAspect="1"/>
            </p:cNvGraphicFramePr>
            <p:nvPr/>
          </p:nvGraphicFramePr>
          <p:xfrm>
            <a:off x="4946655" y="2224087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8" imgW="126835" imgH="139518" progId="Equation.3">
                    <p:embed/>
                  </p:oleObj>
                </mc:Choice>
                <mc:Fallback>
                  <p:oleObj name="משוואה" r:id="rId18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655" y="2224087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5" name="Straight Arrow Connector 74"/>
            <p:cNvCxnSpPr>
              <a:endCxn id="64" idx="2"/>
            </p:cNvCxnSpPr>
            <p:nvPr/>
          </p:nvCxnSpPr>
          <p:spPr>
            <a:xfrm>
              <a:off x="4875217" y="2530474"/>
              <a:ext cx="64294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836" name="Group 82"/>
          <p:cNvGrpSpPr>
            <a:grpSpLocks/>
          </p:cNvGrpSpPr>
          <p:nvPr/>
        </p:nvGrpSpPr>
        <p:grpSpPr bwMode="auto">
          <a:xfrm>
            <a:off x="4572000" y="3643313"/>
            <a:ext cx="1084263" cy="600075"/>
            <a:chOff x="4429124" y="2786058"/>
            <a:chExt cx="1083827" cy="600078"/>
          </a:xfrm>
        </p:grpSpPr>
        <p:graphicFrame>
          <p:nvGraphicFramePr>
            <p:cNvPr id="77839" name="Object 14"/>
            <p:cNvGraphicFramePr>
              <a:graphicFrameLocks noChangeAspect="1"/>
            </p:cNvGraphicFramePr>
            <p:nvPr/>
          </p:nvGraphicFramePr>
          <p:xfrm>
            <a:off x="4786314" y="2786058"/>
            <a:ext cx="339725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19" imgW="126835" imgH="139518" progId="Equation.3">
                    <p:embed/>
                  </p:oleObj>
                </mc:Choice>
                <mc:Fallback>
                  <p:oleObj name="משוואה" r:id="rId19" imgW="126835" imgH="139518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314" y="2786058"/>
                          <a:ext cx="339725" cy="377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5" name="Straight Arrow Connector 84"/>
            <p:cNvCxnSpPr>
              <a:stCxn id="68" idx="6"/>
              <a:endCxn id="7" idx="3"/>
            </p:cNvCxnSpPr>
            <p:nvPr/>
          </p:nvCxnSpPr>
          <p:spPr>
            <a:xfrm flipV="1">
              <a:off x="4429124" y="2916234"/>
              <a:ext cx="1083827" cy="46990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77837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869453113" cy="92489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1" imgW="203024" imgH="215713" progId="Equation.3">
                  <p:embed/>
                </p:oleObj>
              </mc:Choice>
              <mc:Fallback>
                <p:oleObj name="משוואה" r:id="rId21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869453113" cy="92489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8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869454700" cy="86945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3" imgW="215619" imgH="215619" progId="Equation.3">
                  <p:embed/>
                </p:oleObj>
              </mc:Choice>
              <mc:Fallback>
                <p:oleObj name="משוואה" r:id="rId23" imgW="215619" imgH="215619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869454700" cy="86945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3300"/>
          </a:xfrm>
        </p:spPr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Let                                      recognizing  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31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100" dirty="0"/>
              <a:t>,  and                                             </a:t>
            </a:r>
            <a:br>
              <a:rPr lang="en-US" altLang="en-US" sz="3100" dirty="0"/>
            </a:br>
            <a:r>
              <a:rPr lang="en-US" altLang="en-US" sz="3100" dirty="0"/>
              <a:t>                                      recognizing  </a:t>
            </a:r>
            <a:r>
              <a:rPr lang="en-US" altLang="en-US" sz="3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he-IL" altLang="en-US" sz="3100" dirty="0"/>
              <a:t>.</a:t>
            </a:r>
            <a:r>
              <a:rPr lang="en-US" altLang="en-US" sz="3100" dirty="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Construct                                  to recognize 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Where                        ,               ,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graphicFrame>
        <p:nvGraphicFramePr>
          <p:cNvPr id="78851" name="Object 17"/>
          <p:cNvGraphicFramePr>
            <a:graphicFrameLocks noChangeAspect="1"/>
          </p:cNvGraphicFramePr>
          <p:nvPr/>
        </p:nvGraphicFramePr>
        <p:xfrm>
          <a:off x="679450" y="4064000"/>
          <a:ext cx="5943600" cy="234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939800" progId="Equation.3">
                  <p:embed/>
                </p:oleObj>
              </mc:Choice>
              <mc:Fallback>
                <p:oleObj name="Equation" r:id="rId2" imgW="2552700" imgH="939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064000"/>
                        <a:ext cx="5943600" cy="234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using NFAs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C75112A-67D7-47FC-8C65-E4D08A3FBBBE}" type="slidenum">
              <a:rPr lang="en-US" sz="1600"/>
              <a:pPr algn="l">
                <a:defRPr/>
              </a:pPr>
              <a:t>73</a:t>
            </a:fld>
            <a:endParaRPr lang="en-US" sz="1600" dirty="0"/>
          </a:p>
        </p:txBody>
      </p:sp>
      <p:graphicFrame>
        <p:nvGraphicFramePr>
          <p:cNvPr id="78854" name="Object 7"/>
          <p:cNvGraphicFramePr>
            <a:graphicFrameLocks noChangeAspect="1"/>
          </p:cNvGraphicFramePr>
          <p:nvPr/>
        </p:nvGraphicFramePr>
        <p:xfrm>
          <a:off x="7165975" y="2909888"/>
          <a:ext cx="12684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431613" imgH="215806" progId="Equation.3">
                  <p:embed/>
                </p:oleObj>
              </mc:Choice>
              <mc:Fallback>
                <p:oleObj name="משוואה" r:id="rId4" imgW="431613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2909888"/>
                        <a:ext cx="12684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12"/>
          <p:cNvGraphicFramePr>
            <a:graphicFrameLocks noChangeAspect="1"/>
          </p:cNvGraphicFramePr>
          <p:nvPr/>
        </p:nvGraphicFramePr>
        <p:xfrm>
          <a:off x="1143000" y="1677988"/>
          <a:ext cx="3092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244060" imgH="215806" progId="Equation.3">
                  <p:embed/>
                </p:oleObj>
              </mc:Choice>
              <mc:Fallback>
                <p:oleObj name="משוואה" r:id="rId6" imgW="124406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7988"/>
                        <a:ext cx="3092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Object 11"/>
          <p:cNvGraphicFramePr>
            <a:graphicFrameLocks noChangeAspect="1"/>
          </p:cNvGraphicFramePr>
          <p:nvPr/>
        </p:nvGraphicFramePr>
        <p:xfrm>
          <a:off x="1136650" y="2286000"/>
          <a:ext cx="324961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307532" imgH="215806" progId="Equation.3">
                  <p:embed/>
                </p:oleObj>
              </mc:Choice>
              <mc:Fallback>
                <p:oleObj name="משוואה" r:id="rId8" imgW="1307532" imgH="215806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2286000"/>
                        <a:ext cx="324961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12"/>
          <p:cNvGraphicFramePr>
            <a:graphicFrameLocks noChangeAspect="1"/>
          </p:cNvGraphicFramePr>
          <p:nvPr/>
        </p:nvGraphicFramePr>
        <p:xfrm>
          <a:off x="2168525" y="2892425"/>
          <a:ext cx="28717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155199" imgH="215806" progId="Equation.3">
                  <p:embed/>
                </p:oleObj>
              </mc:Choice>
              <mc:Fallback>
                <p:oleObj name="משוואה" r:id="rId10" imgW="1155199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8525" y="2892425"/>
                        <a:ext cx="28717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673153"/>
              </p:ext>
            </p:extLst>
          </p:nvPr>
        </p:nvGraphicFramePr>
        <p:xfrm>
          <a:off x="1766888" y="3511550"/>
          <a:ext cx="28733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55600" imgH="228600" progId="Equation.3">
                  <p:embed/>
                </p:oleObj>
              </mc:Choice>
              <mc:Fallback>
                <p:oleObj name="Equation" r:id="rId12" imgW="11556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6888" y="3511550"/>
                        <a:ext cx="28733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4"/>
          <p:cNvGraphicFramePr>
            <a:graphicFrameLocks noChangeAspect="1"/>
          </p:cNvGraphicFramePr>
          <p:nvPr/>
        </p:nvGraphicFramePr>
        <p:xfrm>
          <a:off x="4764088" y="3549650"/>
          <a:ext cx="1136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457002" imgH="215806" progId="Equation.3">
                  <p:embed/>
                </p:oleObj>
              </mc:Choice>
              <mc:Fallback>
                <p:oleObj name="משוואה" r:id="rId14" imgW="457002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088" y="3549650"/>
                        <a:ext cx="11366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The class of Regular languages is </a:t>
            </a:r>
            <a:r>
              <a:rPr lang="en-US" altLang="en-US" sz="3100" b="1"/>
              <a:t>closed</a:t>
            </a:r>
            <a:r>
              <a:rPr lang="en-US" altLang="en-US" sz="3100"/>
              <a:t> under the </a:t>
            </a:r>
            <a:r>
              <a:rPr lang="en-US" altLang="en-US" sz="3100" b="1" i="1"/>
              <a:t>star </a:t>
            </a:r>
            <a:r>
              <a:rPr lang="en-US" altLang="en-US" sz="3100"/>
              <a:t>operation. </a:t>
            </a:r>
            <a:br>
              <a:rPr lang="en-US" altLang="en-US" sz="3100"/>
            </a:br>
            <a:r>
              <a:rPr lang="en-US" altLang="en-US" sz="3100"/>
              <a:t>                                                      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en-US" sz="3100" b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798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Theorem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459EC5A-3E67-4C31-A53A-EC5EE7129C98}" type="slidenum">
              <a:rPr lang="en-US" sz="1600"/>
              <a:pPr algn="l">
                <a:defRPr/>
              </a:pPr>
              <a:t>74</a:t>
            </a:fld>
            <a:endParaRPr lang="en-US" sz="16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A Pictorial proof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EA28B683-3732-4DDF-AE0E-07B1CF0F5813}" type="slidenum">
              <a:rPr lang="en-US" sz="1600"/>
              <a:pPr algn="l">
                <a:defRPr/>
              </a:pPr>
              <a:t>75</a:t>
            </a:fld>
            <a:endParaRPr lang="en-US" sz="1600" dirty="0"/>
          </a:p>
        </p:txBody>
      </p:sp>
      <p:grpSp>
        <p:nvGrpSpPr>
          <p:cNvPr id="80900" name="Group 22"/>
          <p:cNvGrpSpPr>
            <a:grpSpLocks/>
          </p:cNvGrpSpPr>
          <p:nvPr/>
        </p:nvGrpSpPr>
        <p:grpSpPr bwMode="auto">
          <a:xfrm>
            <a:off x="4429125" y="2857500"/>
            <a:ext cx="3429000" cy="2000250"/>
            <a:chOff x="928662" y="2071678"/>
            <a:chExt cx="3429024" cy="2000264"/>
          </a:xfrm>
        </p:grpSpPr>
        <p:sp>
          <p:nvSpPr>
            <p:cNvPr id="5" name="Rectangle 4"/>
            <p:cNvSpPr/>
            <p:nvPr/>
          </p:nvSpPr>
          <p:spPr>
            <a:xfrm>
              <a:off x="928662" y="2071678"/>
              <a:ext cx="3429024" cy="20002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80914" name="Group 12"/>
            <p:cNvGrpSpPr>
              <a:grpSpLocks/>
            </p:cNvGrpSpPr>
            <p:nvPr/>
          </p:nvGrpSpPr>
          <p:grpSpPr bwMode="auto">
            <a:xfrm>
              <a:off x="1142976" y="2632074"/>
              <a:ext cx="571504" cy="654050"/>
              <a:chOff x="1071538" y="2763842"/>
              <a:chExt cx="571504" cy="654050"/>
            </a:xfrm>
          </p:grpSpPr>
          <p:graphicFrame>
            <p:nvGraphicFramePr>
              <p:cNvPr id="80921" name="Content Placeholder 5"/>
              <p:cNvGraphicFramePr>
                <a:graphicFrameLocks noChangeAspect="1"/>
              </p:cNvGraphicFramePr>
              <p:nvPr/>
            </p:nvGraphicFramePr>
            <p:xfrm>
              <a:off x="1142976" y="2763842"/>
              <a:ext cx="409575" cy="5826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2" imgW="152268" imgH="215713" progId="Equation.3">
                      <p:embed/>
                    </p:oleObj>
                  </mc:Choice>
                  <mc:Fallback>
                    <p:oleObj name="משוואה" r:id="rId2" imgW="152268" imgH="215713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2976" y="2763842"/>
                            <a:ext cx="409575" cy="5826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" name="Oval 6"/>
              <p:cNvSpPr/>
              <p:nvPr/>
            </p:nvSpPr>
            <p:spPr>
              <a:xfrm>
                <a:off x="1071538" y="2846389"/>
                <a:ext cx="571504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915" name="Group 13"/>
            <p:cNvGrpSpPr>
              <a:grpSpLocks/>
            </p:cNvGrpSpPr>
            <p:nvPr/>
          </p:nvGrpSpPr>
          <p:grpSpPr bwMode="auto">
            <a:xfrm>
              <a:off x="3786182" y="3328988"/>
              <a:ext cx="500066" cy="671516"/>
              <a:chOff x="2357422" y="2185980"/>
              <a:chExt cx="500066" cy="671516"/>
            </a:xfrm>
          </p:grpSpPr>
          <p:graphicFrame>
            <p:nvGraphicFramePr>
              <p:cNvPr id="80919" name="Content Placeholder 5"/>
              <p:cNvGraphicFramePr>
                <a:graphicFrameLocks noChangeAspect="1"/>
              </p:cNvGraphicFramePr>
              <p:nvPr/>
            </p:nvGraphicFramePr>
            <p:xfrm>
              <a:off x="2360603" y="2185980"/>
              <a:ext cx="442912" cy="6175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4" imgW="165028" imgH="228501" progId="Equation.3">
                      <p:embed/>
                    </p:oleObj>
                  </mc:Choice>
                  <mc:Fallback>
                    <p:oleObj name="משוואה" r:id="rId4" imgW="165028" imgH="228501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60603" y="2185980"/>
                            <a:ext cx="442912" cy="6175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Oval 15"/>
              <p:cNvSpPr/>
              <p:nvPr/>
            </p:nvSpPr>
            <p:spPr>
              <a:xfrm>
                <a:off x="2357422" y="2285993"/>
                <a:ext cx="500066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grpSp>
          <p:nvGrpSpPr>
            <p:cNvPr id="80916" name="Group 16"/>
            <p:cNvGrpSpPr>
              <a:grpSpLocks/>
            </p:cNvGrpSpPr>
            <p:nvPr/>
          </p:nvGrpSpPr>
          <p:grpSpPr bwMode="auto">
            <a:xfrm>
              <a:off x="3714744" y="2214554"/>
              <a:ext cx="514338" cy="654054"/>
              <a:chOff x="3714744" y="1071546"/>
              <a:chExt cx="514338" cy="654054"/>
            </a:xfrm>
          </p:grpSpPr>
          <p:graphicFrame>
            <p:nvGraphicFramePr>
              <p:cNvPr id="80917" name="Content Placeholder 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57587419"/>
                  </p:ext>
                </p:extLst>
              </p:nvPr>
            </p:nvGraphicFramePr>
            <p:xfrm>
              <a:off x="3714744" y="1071546"/>
              <a:ext cx="477838" cy="5826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7480" imgH="215640" progId="Equation.3">
                      <p:embed/>
                    </p:oleObj>
                  </mc:Choice>
                  <mc:Fallback>
                    <p:oleObj name="Equation" r:id="rId6" imgW="177480" imgH="215640" progId="Equation.3">
                      <p:embed/>
                      <p:pic>
                        <p:nvPicPr>
                          <p:cNvPr id="0" name="Content Placeholder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14744" y="1071546"/>
                            <a:ext cx="477838" cy="5826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Oval 18"/>
              <p:cNvSpPr/>
              <p:nvPr/>
            </p:nvSpPr>
            <p:spPr>
              <a:xfrm>
                <a:off x="3729031" y="1154097"/>
                <a:ext cx="500067" cy="571504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</p:grpSp>
      <p:sp>
        <p:nvSpPr>
          <p:cNvPr id="40" name="Oval 39"/>
          <p:cNvSpPr/>
          <p:nvPr/>
        </p:nvSpPr>
        <p:spPr>
          <a:xfrm>
            <a:off x="2982913" y="3500438"/>
            <a:ext cx="500062" cy="5715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aphicFrame>
        <p:nvGraphicFramePr>
          <p:cNvPr id="80902" name="Object 14"/>
          <p:cNvGraphicFramePr>
            <a:graphicFrameLocks noChangeAspect="1"/>
          </p:cNvGraphicFramePr>
          <p:nvPr/>
        </p:nvGraphicFramePr>
        <p:xfrm>
          <a:off x="3786188" y="3265488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26835" imgH="139518" progId="Equation.3">
                  <p:embed/>
                </p:oleObj>
              </mc:Choice>
              <mc:Fallback>
                <p:oleObj name="משוואה" r:id="rId8" imgW="126835" imgH="139518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188" y="3265488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Oval 46"/>
          <p:cNvSpPr/>
          <p:nvPr/>
        </p:nvSpPr>
        <p:spPr>
          <a:xfrm>
            <a:off x="7000875" y="2928938"/>
            <a:ext cx="1071563" cy="214312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904" name="TextBox 47"/>
          <p:cNvSpPr txBox="1">
            <a:spLocks noChangeArrowheads="1"/>
          </p:cNvSpPr>
          <p:nvPr/>
        </p:nvSpPr>
        <p:spPr bwMode="auto">
          <a:xfrm>
            <a:off x="8501063" y="4000500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graphicFrame>
        <p:nvGraphicFramePr>
          <p:cNvPr id="80905" name="Content Placeholder 5"/>
          <p:cNvGraphicFramePr>
            <a:graphicFrameLocks noChangeAspect="1"/>
          </p:cNvGraphicFramePr>
          <p:nvPr/>
        </p:nvGraphicFramePr>
        <p:xfrm>
          <a:off x="2984500" y="3402013"/>
          <a:ext cx="44291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65028" imgH="228501" progId="Equation.3">
                  <p:embed/>
                </p:oleObj>
              </mc:Choice>
              <mc:Fallback>
                <p:oleObj name="משוואה" r:id="rId10" imgW="165028" imgH="228501" progId="Equation.3">
                  <p:embed/>
                  <p:pic>
                    <p:nvPicPr>
                      <p:cNvPr id="0" name="Content Placeholder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3402013"/>
                        <a:ext cx="44291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Oval 44"/>
          <p:cNvSpPr/>
          <p:nvPr/>
        </p:nvSpPr>
        <p:spPr>
          <a:xfrm>
            <a:off x="2928938" y="3429000"/>
            <a:ext cx="642937" cy="7143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9" name="Straight Arrow Connector 48"/>
          <p:cNvCxnSpPr>
            <a:stCxn id="45" idx="6"/>
            <a:endCxn id="7" idx="2"/>
          </p:cNvCxnSpPr>
          <p:nvPr/>
        </p:nvCxnSpPr>
        <p:spPr>
          <a:xfrm>
            <a:off x="3571875" y="3786188"/>
            <a:ext cx="1071563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9" idx="2"/>
            <a:endCxn id="7" idx="7"/>
          </p:cNvCxnSpPr>
          <p:nvPr/>
        </p:nvCxnSpPr>
        <p:spPr>
          <a:xfrm rot="10800000" flipV="1">
            <a:off x="5130800" y="3368675"/>
            <a:ext cx="2098675" cy="215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6" idx="2"/>
            <a:endCxn id="7" idx="5"/>
          </p:cNvCxnSpPr>
          <p:nvPr/>
        </p:nvCxnSpPr>
        <p:spPr>
          <a:xfrm rot="10800000">
            <a:off x="5130800" y="3987800"/>
            <a:ext cx="2155825" cy="5127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0910" name="Object 9"/>
          <p:cNvGraphicFramePr>
            <a:graphicFrameLocks noChangeAspect="1"/>
          </p:cNvGraphicFramePr>
          <p:nvPr/>
        </p:nvGraphicFramePr>
        <p:xfrm>
          <a:off x="5661025" y="4194175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26835" imgH="139518" progId="Equation.3">
                  <p:embed/>
                </p:oleObj>
              </mc:Choice>
              <mc:Fallback>
                <p:oleObj name="משוואה" r:id="rId12" imgW="126835" imgH="139518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4194175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0"/>
          <p:cNvGraphicFramePr>
            <a:graphicFrameLocks noChangeAspect="1"/>
          </p:cNvGraphicFramePr>
          <p:nvPr/>
        </p:nvGraphicFramePr>
        <p:xfrm>
          <a:off x="5946775" y="3071813"/>
          <a:ext cx="3397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3" imgW="126835" imgH="139518" progId="Equation.3">
                  <p:embed/>
                </p:oleObj>
              </mc:Choice>
              <mc:Fallback>
                <p:oleObj name="משוואה" r:id="rId13" imgW="126835" imgH="139518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3071813"/>
                        <a:ext cx="339725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Content Placeholder 5"/>
          <p:cNvGraphicFramePr>
            <a:graphicFrameLocks noGrp="1" noChangeAspect="1"/>
          </p:cNvGraphicFramePr>
          <p:nvPr>
            <p:ph idx="1"/>
          </p:nvPr>
        </p:nvGraphicFramePr>
        <p:xfrm>
          <a:off x="1587658750" y="2147483647"/>
          <a:ext cx="869453113" cy="92489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03024" imgH="215713" progId="Equation.3">
                  <p:embed/>
                </p:oleObj>
              </mc:Choice>
              <mc:Fallback>
                <p:oleObj name="משוואה" r:id="rId14" imgW="203024" imgH="215713" progId="Equation.3">
                  <p:embed/>
                  <p:pic>
                    <p:nvPicPr>
                      <p:cNvPr id="0" name="Content Placeholder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658750" y="2147483647"/>
                        <a:ext cx="869453113" cy="92489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Let                                      recognizing  </a:t>
            </a:r>
            <a:r>
              <a:rPr lang="en-US" altLang="en-US" sz="3100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31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he-IL" altLang="en-US" sz="3100"/>
              <a:t>.</a:t>
            </a:r>
            <a:r>
              <a:rPr lang="en-US" altLang="en-US" sz="3100"/>
              <a:t>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Construct                                  to recognize            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Where                        ,                        ,  and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                         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graphicFrame>
        <p:nvGraphicFramePr>
          <p:cNvPr id="81923" name="Object 17"/>
          <p:cNvGraphicFramePr>
            <a:graphicFrameLocks noChangeAspect="1"/>
          </p:cNvGraphicFramePr>
          <p:nvPr/>
        </p:nvGraphicFramePr>
        <p:xfrm>
          <a:off x="601663" y="3563938"/>
          <a:ext cx="6126162" cy="280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2628900" imgH="1117600" progId="Equation.3">
                  <p:embed/>
                </p:oleObj>
              </mc:Choice>
              <mc:Fallback>
                <p:oleObj name="משוואה" r:id="rId2" imgW="2628900" imgH="1117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563938"/>
                        <a:ext cx="6126162" cy="280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 using NFAs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895EED7-900A-4B75-9E94-E183046DF557}" type="slidenum">
              <a:rPr lang="en-US" sz="1600"/>
              <a:pPr algn="l">
                <a:defRPr/>
              </a:pPr>
              <a:t>76</a:t>
            </a:fld>
            <a:endParaRPr lang="en-US" sz="1600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/>
        </p:nvGraphicFramePr>
        <p:xfrm>
          <a:off x="7072313" y="2214563"/>
          <a:ext cx="635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15713" imgH="241091" progId="Equation.3">
                  <p:embed/>
                </p:oleObj>
              </mc:Choice>
              <mc:Fallback>
                <p:oleObj name="משוואה" r:id="rId4" imgW="215713" imgH="24109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313" y="2214563"/>
                        <a:ext cx="6350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2"/>
          <p:cNvGraphicFramePr>
            <a:graphicFrameLocks noChangeAspect="1"/>
          </p:cNvGraphicFramePr>
          <p:nvPr/>
        </p:nvGraphicFramePr>
        <p:xfrm>
          <a:off x="1143000" y="1677988"/>
          <a:ext cx="30924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244060" imgH="215806" progId="Equation.3">
                  <p:embed/>
                </p:oleObj>
              </mc:Choice>
              <mc:Fallback>
                <p:oleObj name="משוואה" r:id="rId6" imgW="1244060" imgH="215806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677988"/>
                        <a:ext cx="30924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2"/>
          <p:cNvGraphicFramePr>
            <a:graphicFrameLocks noChangeAspect="1"/>
          </p:cNvGraphicFramePr>
          <p:nvPr/>
        </p:nvGraphicFramePr>
        <p:xfrm>
          <a:off x="2184400" y="2341563"/>
          <a:ext cx="29035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168400" imgH="228600" progId="Equation.3">
                  <p:embed/>
                </p:oleObj>
              </mc:Choice>
              <mc:Fallback>
                <p:oleObj name="משוואה" r:id="rId8" imgW="11684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2341563"/>
                        <a:ext cx="29035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3"/>
          <p:cNvGraphicFramePr>
            <a:graphicFrameLocks noChangeAspect="1"/>
          </p:cNvGraphicFramePr>
          <p:nvPr/>
        </p:nvGraphicFramePr>
        <p:xfrm>
          <a:off x="1735138" y="2984500"/>
          <a:ext cx="20510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825500" imgH="228600" progId="Equation.3">
                  <p:embed/>
                </p:oleObj>
              </mc:Choice>
              <mc:Fallback>
                <p:oleObj name="משוואה" r:id="rId10" imgW="825500" imgH="228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2984500"/>
                        <a:ext cx="2051050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0" name="Object 14"/>
          <p:cNvGraphicFramePr>
            <a:graphicFrameLocks noChangeAspect="1"/>
          </p:cNvGraphicFramePr>
          <p:nvPr/>
        </p:nvGraphicFramePr>
        <p:xfrm>
          <a:off x="3876675" y="3000375"/>
          <a:ext cx="20526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825500" imgH="228600" progId="Equation.3">
                  <p:embed/>
                </p:oleObj>
              </mc:Choice>
              <mc:Fallback>
                <p:oleObj name="משוואה" r:id="rId12" imgW="8255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000375"/>
                        <a:ext cx="20526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Inductive Construction</a:t>
            </a:r>
          </a:p>
        </p:txBody>
      </p:sp>
      <p:sp>
        <p:nvSpPr>
          <p:cNvPr id="860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Let      and      be two regular expressions representing languages      and      , resp.</a:t>
            </a:r>
          </a:p>
          <a:p>
            <a:pPr eaLnBrk="1" hangingPunct="1"/>
            <a:r>
              <a:rPr lang="en-US" altLang="en-US"/>
              <a:t>The string                   is a regular expression representing the set               .</a:t>
            </a:r>
          </a:p>
          <a:p>
            <a:pPr eaLnBrk="1" hangingPunct="1"/>
            <a:r>
              <a:rPr lang="en-US" altLang="en-US"/>
              <a:t>The string              is a regular expression representing the set             .</a:t>
            </a:r>
          </a:p>
          <a:p>
            <a:pPr eaLnBrk="1" hangingPunct="1"/>
            <a:r>
              <a:rPr lang="en-US" altLang="en-US"/>
              <a:t>The string          is a regular expression representing the set        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86020" name="Object 10"/>
          <p:cNvGraphicFramePr>
            <a:graphicFrameLocks noChangeAspect="1"/>
          </p:cNvGraphicFramePr>
          <p:nvPr/>
        </p:nvGraphicFramePr>
        <p:xfrm>
          <a:off x="1092200" y="1631950"/>
          <a:ext cx="4794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631950"/>
                        <a:ext cx="4794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1" name="Object 10"/>
          <p:cNvGraphicFramePr>
            <a:graphicFrameLocks noChangeAspect="1"/>
          </p:cNvGraphicFramePr>
          <p:nvPr/>
        </p:nvGraphicFramePr>
        <p:xfrm>
          <a:off x="2271713" y="1643063"/>
          <a:ext cx="514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90335" imgH="215713" progId="Equation.3">
                  <p:embed/>
                </p:oleObj>
              </mc:Choice>
              <mc:Fallback>
                <p:oleObj name="משוואה" r:id="rId4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643063"/>
                        <a:ext cx="514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2" name="Object 11"/>
          <p:cNvGraphicFramePr>
            <a:graphicFrameLocks noChangeAspect="1"/>
          </p:cNvGraphicFramePr>
          <p:nvPr/>
        </p:nvGraphicFramePr>
        <p:xfrm>
          <a:off x="4768850" y="2100263"/>
          <a:ext cx="4460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64885" imgH="215619" progId="Equation.3">
                  <p:embed/>
                </p:oleObj>
              </mc:Choice>
              <mc:Fallback>
                <p:oleObj name="משוואה" r:id="rId6" imgW="164885" imgH="215619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8850" y="2100263"/>
                        <a:ext cx="4460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12"/>
          <p:cNvGraphicFramePr>
            <a:graphicFrameLocks noChangeAspect="1"/>
          </p:cNvGraphicFramePr>
          <p:nvPr/>
        </p:nvGraphicFramePr>
        <p:xfrm>
          <a:off x="5929313" y="2100263"/>
          <a:ext cx="4810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77569" imgH="215619" progId="Equation.3">
                  <p:embed/>
                </p:oleObj>
              </mc:Choice>
              <mc:Fallback>
                <p:oleObj name="משוואה" r:id="rId8" imgW="177569" imgH="21561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9313" y="2100263"/>
                        <a:ext cx="4810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13"/>
          <p:cNvGraphicFramePr>
            <a:graphicFrameLocks noChangeAspect="1"/>
          </p:cNvGraphicFramePr>
          <p:nvPr/>
        </p:nvGraphicFramePr>
        <p:xfrm>
          <a:off x="2605088" y="2714625"/>
          <a:ext cx="16097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96641" imgH="215806" progId="Equation.3">
                  <p:embed/>
                </p:oleObj>
              </mc:Choice>
              <mc:Fallback>
                <p:oleObj name="משוואה" r:id="rId10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5088" y="2714625"/>
                        <a:ext cx="16097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5" name="Object 14"/>
          <p:cNvGraphicFramePr>
            <a:graphicFrameLocks noChangeAspect="1"/>
          </p:cNvGraphicFramePr>
          <p:nvPr/>
        </p:nvGraphicFramePr>
        <p:xfrm>
          <a:off x="4302125" y="3143250"/>
          <a:ext cx="1270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469696" imgH="215806" progId="Equation.3">
                  <p:embed/>
                </p:oleObj>
              </mc:Choice>
              <mc:Fallback>
                <p:oleObj name="משוואה" r:id="rId12" imgW="469696" imgH="215806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25" y="3143250"/>
                        <a:ext cx="1270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6" name="Object 15"/>
          <p:cNvGraphicFramePr>
            <a:graphicFrameLocks noChangeAspect="1"/>
          </p:cNvGraphicFramePr>
          <p:nvPr/>
        </p:nvGraphicFramePr>
        <p:xfrm>
          <a:off x="2582863" y="3775075"/>
          <a:ext cx="11318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418918" imgH="215806" progId="Equation.3">
                  <p:embed/>
                </p:oleObj>
              </mc:Choice>
              <mc:Fallback>
                <p:oleObj name="משוואה" r:id="rId14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2863" y="3775075"/>
                        <a:ext cx="1131887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Object 16"/>
          <p:cNvGraphicFramePr>
            <a:graphicFrameLocks noChangeAspect="1"/>
          </p:cNvGraphicFramePr>
          <p:nvPr/>
        </p:nvGraphicFramePr>
        <p:xfrm>
          <a:off x="4259263" y="4275138"/>
          <a:ext cx="10985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406048" imgH="215713" progId="Equation.3">
                  <p:embed/>
                </p:oleObj>
              </mc:Choice>
              <mc:Fallback>
                <p:oleObj name="משוואה" r:id="rId16" imgW="406048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9263" y="4275138"/>
                        <a:ext cx="10985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Object 18"/>
          <p:cNvGraphicFramePr>
            <a:graphicFrameLocks noChangeAspect="1"/>
          </p:cNvGraphicFramePr>
          <p:nvPr/>
        </p:nvGraphicFramePr>
        <p:xfrm>
          <a:off x="2573338" y="4786313"/>
          <a:ext cx="8556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17225" imgH="241091" progId="Equation.3">
                  <p:embed/>
                </p:oleObj>
              </mc:Choice>
              <mc:Fallback>
                <p:oleObj name="משוואה" r:id="rId18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4786313"/>
                        <a:ext cx="8556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9" name="Object 19"/>
          <p:cNvGraphicFramePr>
            <a:graphicFrameLocks noChangeAspect="1"/>
          </p:cNvGraphicFramePr>
          <p:nvPr/>
        </p:nvGraphicFramePr>
        <p:xfrm>
          <a:off x="4286250" y="5278438"/>
          <a:ext cx="54927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203112" imgH="241195" progId="Equation.3">
                  <p:embed/>
                </p:oleObj>
              </mc:Choice>
              <mc:Fallback>
                <p:oleObj name="משוואה" r:id="rId20" imgW="203112" imgH="241195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0" y="5278438"/>
                        <a:ext cx="54927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C474472-EA05-4507-9A67-A6004ABAFE8E}" type="slidenum">
              <a:rPr lang="en-US" sz="1600"/>
              <a:pPr algn="l">
                <a:defRPr/>
              </a:pPr>
              <a:t>77</a:t>
            </a:fld>
            <a:endParaRPr lang="en-US" sz="160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Inductive Construction -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This inductive definition also dictates the way we will prove theorems: For any theorem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/>
              <a:t>       Stage 1:</a:t>
            </a:r>
            <a:r>
              <a:rPr lang="en-US" dirty="0"/>
              <a:t> Prove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correct for all base cases.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      Stage 2: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Assume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dirty="0"/>
              <a:t> is correct for      and      .      </a:t>
            </a:r>
            <a:br>
              <a:rPr lang="en-US" dirty="0"/>
            </a:br>
            <a:r>
              <a:rPr lang="en-US" dirty="0"/>
              <a:t>         Prove correctness for       ,          ,             </a:t>
            </a:r>
            <a:br>
              <a:rPr lang="en-US" dirty="0"/>
            </a:br>
            <a:r>
              <a:rPr lang="en-US" dirty="0"/>
              <a:t>         and          .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7044" name="Object 10"/>
          <p:cNvGraphicFramePr>
            <a:graphicFrameLocks noChangeAspect="1"/>
          </p:cNvGraphicFramePr>
          <p:nvPr/>
        </p:nvGraphicFramePr>
        <p:xfrm>
          <a:off x="6500813" y="3275013"/>
          <a:ext cx="4794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0813" y="3275013"/>
                        <a:ext cx="4794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13"/>
          <p:cNvGraphicFramePr>
            <a:graphicFrameLocks noChangeAspect="1"/>
          </p:cNvGraphicFramePr>
          <p:nvPr/>
        </p:nvGraphicFramePr>
        <p:xfrm>
          <a:off x="5248275" y="3786188"/>
          <a:ext cx="1609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596641" imgH="215806" progId="Equation.3">
                  <p:embed/>
                </p:oleObj>
              </mc:Choice>
              <mc:Fallback>
                <p:oleObj name="משוואה" r:id="rId4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786188"/>
                        <a:ext cx="1609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5"/>
          <p:cNvGraphicFramePr>
            <a:graphicFrameLocks noChangeAspect="1"/>
          </p:cNvGraphicFramePr>
          <p:nvPr/>
        </p:nvGraphicFramePr>
        <p:xfrm>
          <a:off x="7000875" y="3786188"/>
          <a:ext cx="11318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418918" imgH="215806" progId="Equation.3">
                  <p:embed/>
                </p:oleObj>
              </mc:Choice>
              <mc:Fallback>
                <p:oleObj name="משוואה" r:id="rId6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0875" y="3786188"/>
                        <a:ext cx="11318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18"/>
          <p:cNvGraphicFramePr>
            <a:graphicFrameLocks noChangeAspect="1"/>
          </p:cNvGraphicFramePr>
          <p:nvPr/>
        </p:nvGraphicFramePr>
        <p:xfrm>
          <a:off x="2357438" y="4205288"/>
          <a:ext cx="855662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317225" imgH="241091" progId="Equation.3">
                  <p:embed/>
                </p:oleObj>
              </mc:Choice>
              <mc:Fallback>
                <p:oleObj name="משוואה" r:id="rId8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4205288"/>
                        <a:ext cx="855662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63AF511-F810-409E-AD24-6AD7A21F27D2}" type="slidenum">
              <a:rPr lang="en-US" sz="1600"/>
              <a:pPr algn="l">
                <a:defRPr/>
              </a:pPr>
              <a:t>78</a:t>
            </a:fld>
            <a:endParaRPr lang="en-US" sz="1600" dirty="0"/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7629525" y="3263900"/>
          <a:ext cx="51435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90335" imgH="215713" progId="Equation.3">
                  <p:embed/>
                </p:oleObj>
              </mc:Choice>
              <mc:Fallback>
                <p:oleObj name="משוואה" r:id="rId10" imgW="190335" imgH="215713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9525" y="3263900"/>
                        <a:ext cx="51435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Some Useful Notation</a:t>
            </a:r>
          </a:p>
        </p:txBody>
      </p:sp>
      <p:sp>
        <p:nvSpPr>
          <p:cNvPr id="880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Let      be a regular expression:</a:t>
            </a:r>
          </a:p>
          <a:p>
            <a:pPr eaLnBrk="1" hangingPunct="1"/>
            <a:r>
              <a:rPr lang="en-US" altLang="en-US" dirty="0"/>
              <a:t>The string        represents         , and it also holds that                            .</a:t>
            </a:r>
          </a:p>
          <a:p>
            <a:pPr eaLnBrk="1" hangingPunct="1"/>
            <a:r>
              <a:rPr lang="en-US" altLang="en-US" dirty="0"/>
              <a:t>The string       represents                 .</a:t>
            </a:r>
            <a:br>
              <a:rPr lang="en-US" altLang="en-US" dirty="0"/>
            </a:br>
            <a:endParaRPr lang="en-US" altLang="en-US" dirty="0"/>
          </a:p>
          <a:p>
            <a:pPr eaLnBrk="1" hangingPunct="1"/>
            <a:r>
              <a:rPr lang="en-US" altLang="en-US" sz="2400" dirty="0"/>
              <a:t>The string        represents any one symbol from the alphabet                         </a:t>
            </a:r>
            <a:endParaRPr lang="en-US" altLang="en-US" dirty="0"/>
          </a:p>
          <a:p>
            <a:pPr eaLnBrk="1" hangingPunct="1"/>
            <a:r>
              <a:rPr lang="en-US" altLang="en-US" dirty="0"/>
              <a:t>The Language represented by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denoted by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.</a:t>
            </a:r>
            <a:endParaRPr lang="en-US" altLang="en-US" dirty="0"/>
          </a:p>
        </p:txBody>
      </p:sp>
      <p:graphicFrame>
        <p:nvGraphicFramePr>
          <p:cNvPr id="88068" name="Object 10"/>
          <p:cNvGraphicFramePr>
            <a:graphicFrameLocks noChangeAspect="1"/>
          </p:cNvGraphicFramePr>
          <p:nvPr/>
        </p:nvGraphicFramePr>
        <p:xfrm>
          <a:off x="1092200" y="1598613"/>
          <a:ext cx="479425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646" imgH="241091" progId="Equation.3">
                  <p:embed/>
                </p:oleObj>
              </mc:Choice>
              <mc:Fallback>
                <p:oleObj name="משוואה" r:id="rId2" imgW="177646" imgH="241091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1598613"/>
                        <a:ext cx="479425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18"/>
          <p:cNvGraphicFramePr>
            <a:graphicFrameLocks noChangeAspect="1"/>
          </p:cNvGraphicFramePr>
          <p:nvPr/>
        </p:nvGraphicFramePr>
        <p:xfrm>
          <a:off x="896938" y="5429250"/>
          <a:ext cx="889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330057" imgH="215806" progId="Equation.3">
                  <p:embed/>
                </p:oleObj>
              </mc:Choice>
              <mc:Fallback>
                <p:oleObj name="משוואה" r:id="rId4" imgW="330057" imgH="215806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5429250"/>
                        <a:ext cx="889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FB65B9E-7CBA-4755-90B8-C7B58DA9EADE}" type="slidenum">
              <a:rPr lang="en-US" sz="1600"/>
              <a:pPr algn="l">
                <a:defRPr/>
              </a:pPr>
              <a:t>79</a:t>
            </a:fld>
            <a:endParaRPr lang="en-US" sz="1600" dirty="0"/>
          </a:p>
        </p:txBody>
      </p:sp>
      <p:graphicFrame>
        <p:nvGraphicFramePr>
          <p:cNvPr id="88071" name="Object 9"/>
          <p:cNvGraphicFramePr>
            <a:graphicFrameLocks noChangeAspect="1"/>
          </p:cNvGraphicFramePr>
          <p:nvPr/>
        </p:nvGraphicFramePr>
        <p:xfrm>
          <a:off x="2559050" y="2214563"/>
          <a:ext cx="547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03112" imgH="190417" progId="Equation.3">
                  <p:embed/>
                </p:oleObj>
              </mc:Choice>
              <mc:Fallback>
                <p:oleObj name="משוואה" r:id="rId6" imgW="203112" imgH="190417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9050" y="2214563"/>
                        <a:ext cx="5476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9"/>
          <p:cNvGraphicFramePr>
            <a:graphicFrameLocks noChangeAspect="1"/>
          </p:cNvGraphicFramePr>
          <p:nvPr/>
        </p:nvGraphicFramePr>
        <p:xfrm>
          <a:off x="5072063" y="2200275"/>
          <a:ext cx="7540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279400" imgH="190500" progId="Equation.3">
                  <p:embed/>
                </p:oleObj>
              </mc:Choice>
              <mc:Fallback>
                <p:oleObj name="משוואה" r:id="rId8" imgW="279400" imgH="190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2200275"/>
                        <a:ext cx="754062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14"/>
          <p:cNvGraphicFramePr>
            <a:graphicFrameLocks noChangeAspect="1"/>
          </p:cNvGraphicFramePr>
          <p:nvPr/>
        </p:nvGraphicFramePr>
        <p:xfrm>
          <a:off x="2706688" y="2686050"/>
          <a:ext cx="2293937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850900" imgH="228600" progId="Equation.3">
                  <p:embed/>
                </p:oleObj>
              </mc:Choice>
              <mc:Fallback>
                <p:oleObj name="משוואה" r:id="rId10" imgW="8509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686050"/>
                        <a:ext cx="2293937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5"/>
          <p:cNvGraphicFramePr>
            <a:graphicFrameLocks noChangeAspect="1"/>
          </p:cNvGraphicFramePr>
          <p:nvPr/>
        </p:nvGraphicFramePr>
        <p:xfrm>
          <a:off x="2571750" y="3271838"/>
          <a:ext cx="5476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03112" imgH="190417" progId="Equation.3">
                  <p:embed/>
                </p:oleObj>
              </mc:Choice>
              <mc:Fallback>
                <p:oleObj name="משוואה" r:id="rId12" imgW="203112" imgH="190417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271838"/>
                        <a:ext cx="5476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6"/>
          <p:cNvGraphicFramePr>
            <a:graphicFrameLocks noChangeAspect="1"/>
          </p:cNvGraphicFramePr>
          <p:nvPr/>
        </p:nvGraphicFramePr>
        <p:xfrm>
          <a:off x="5051425" y="3289300"/>
          <a:ext cx="12350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457002" imgH="342751" progId="Equation.3">
                  <p:embed/>
                </p:oleObj>
              </mc:Choice>
              <mc:Fallback>
                <p:oleObj name="משוואה" r:id="rId14" imgW="457002" imgH="342751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1425" y="3289300"/>
                        <a:ext cx="12350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471374"/>
              </p:ext>
            </p:extLst>
          </p:nvPr>
        </p:nvGraphicFramePr>
        <p:xfrm>
          <a:off x="2131523" y="4365104"/>
          <a:ext cx="3762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39639" imgH="152334" progId="Equation.3">
                  <p:embed/>
                </p:oleObj>
              </mc:Choice>
              <mc:Fallback>
                <p:oleObj name="משוואה" r:id="rId16" imgW="139639" imgH="152334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1523" y="4365104"/>
                        <a:ext cx="37623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/>
              <a:t>        accepts </a:t>
            </a:r>
            <a:r>
              <a:rPr lang="en-US" sz="3600" dirty="0"/>
              <a:t>all words (strings) ending with 1.</a:t>
            </a:r>
            <a:br>
              <a:rPr lang="en-US" sz="3600" dirty="0"/>
            </a:br>
            <a:r>
              <a:rPr lang="en-US" sz="3600" dirty="0"/>
              <a:t>The language </a:t>
            </a:r>
            <a:r>
              <a:rPr lang="en-US" sz="3600" b="1" i="1" dirty="0"/>
              <a:t>recognized </a:t>
            </a:r>
            <a:r>
              <a:rPr lang="en-US" sz="3600" dirty="0"/>
              <a:t>by        , called </a:t>
            </a:r>
            <a:br>
              <a:rPr lang="en-US" sz="3600" dirty="0"/>
            </a:br>
            <a:r>
              <a:rPr lang="en-US" sz="3600" dirty="0"/>
              <a:t>             satisfies:                                                 .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 </a:t>
            </a:r>
          </a:p>
          <a:p>
            <a:pPr marL="514350" indent="-514350" eaLnBrk="1" fontAlgn="auto" hangingPunct="1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sz="3600" dirty="0"/>
              <a:t>                 </a:t>
            </a:r>
            <a:br>
              <a:rPr lang="en-US" sz="3600" dirty="0"/>
            </a:b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i="1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graphicFrame>
        <p:nvGraphicFramePr>
          <p:cNvPr id="12291" name="Object 13"/>
          <p:cNvGraphicFramePr>
            <a:graphicFrameLocks noChangeAspect="1"/>
          </p:cNvGraphicFramePr>
          <p:nvPr/>
        </p:nvGraphicFramePr>
        <p:xfrm>
          <a:off x="3954463" y="3214688"/>
          <a:ext cx="44037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663700" imgH="215900" progId="Equation.3">
                  <p:embed/>
                </p:oleObj>
              </mc:Choice>
              <mc:Fallback>
                <p:oleObj name="משוואה" r:id="rId2" imgW="1663700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4463" y="3214688"/>
                        <a:ext cx="440372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Examples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1B8A85F-7C8C-4841-8E7D-11699BD80B62}" type="slidenum">
              <a:rPr lang="en-US" sz="1600"/>
              <a:pPr algn="l">
                <a:defRPr/>
              </a:pPr>
              <a:t>8</a:t>
            </a:fld>
            <a:endParaRPr lang="en-US" sz="1600" dirty="0"/>
          </a:p>
        </p:txBody>
      </p:sp>
      <p:graphicFrame>
        <p:nvGraphicFramePr>
          <p:cNvPr id="12294" name="Object 12"/>
          <p:cNvGraphicFramePr>
            <a:graphicFrameLocks noChangeAspect="1"/>
          </p:cNvGraphicFramePr>
          <p:nvPr/>
        </p:nvGraphicFramePr>
        <p:xfrm>
          <a:off x="1035050" y="1822450"/>
          <a:ext cx="679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241091" imgH="215713" progId="Equation.3">
                  <p:embed/>
                </p:oleObj>
              </mc:Choice>
              <mc:Fallback>
                <p:oleObj name="משוואה" r:id="rId4" imgW="241091" imgH="215713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050" y="1822450"/>
                        <a:ext cx="679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8848698"/>
              </p:ext>
            </p:extLst>
          </p:nvPr>
        </p:nvGraphicFramePr>
        <p:xfrm>
          <a:off x="5816600" y="2450121"/>
          <a:ext cx="679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41091" imgH="215713" progId="Equation.3">
                  <p:embed/>
                </p:oleObj>
              </mc:Choice>
              <mc:Fallback>
                <p:oleObj name="משוואה" r:id="rId6" imgW="241091" imgH="215713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2450121"/>
                        <a:ext cx="679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16"/>
          <p:cNvGraphicFramePr>
            <a:graphicFrameLocks noChangeAspect="1"/>
          </p:cNvGraphicFramePr>
          <p:nvPr/>
        </p:nvGraphicFramePr>
        <p:xfrm>
          <a:off x="1071563" y="3214688"/>
          <a:ext cx="117633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7" imgW="444114" imgH="215713" progId="Equation.3">
                  <p:embed/>
                </p:oleObj>
              </mc:Choice>
              <mc:Fallback>
                <p:oleObj name="משוואה" r:id="rId7" imgW="444114" imgH="215713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214688"/>
                        <a:ext cx="117633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Precedence Rules</a:t>
            </a:r>
          </a:p>
        </p:txBody>
      </p:sp>
      <p:sp>
        <p:nvSpPr>
          <p:cNvPr id="890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/>
            <a:r>
              <a:rPr lang="en-US" altLang="en-US" dirty="0"/>
              <a:t>The star (*) operation has the highest precedence.</a:t>
            </a:r>
          </a:p>
          <a:p>
            <a:pPr marL="514350" indent="-514350" eaLnBrk="1" hangingPunct="1"/>
            <a:r>
              <a:rPr lang="en-US" altLang="en-US" dirty="0"/>
              <a:t>The concatenation (  ) operation is second on the preference order.           </a:t>
            </a:r>
          </a:p>
          <a:p>
            <a:pPr marL="514350" indent="-514350" eaLnBrk="1" hangingPunct="1"/>
            <a:r>
              <a:rPr lang="en-US" altLang="en-US" dirty="0"/>
              <a:t>The union (     ) operation has the lowest precedence, ex., (AUB)C  vs AUBC</a:t>
            </a:r>
          </a:p>
        </p:txBody>
      </p:sp>
      <p:graphicFrame>
        <p:nvGraphicFramePr>
          <p:cNvPr id="89092" name="Object 13"/>
          <p:cNvGraphicFramePr>
            <a:graphicFrameLocks noChangeAspect="1"/>
          </p:cNvGraphicFramePr>
          <p:nvPr/>
        </p:nvGraphicFramePr>
        <p:xfrm>
          <a:off x="4297363" y="2870200"/>
          <a:ext cx="2746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01512" imgH="101512" progId="Equation.3">
                  <p:embed/>
                </p:oleObj>
              </mc:Choice>
              <mc:Fallback>
                <p:oleObj name="משוואה" r:id="rId2" imgW="101512" imgH="101512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2870200"/>
                        <a:ext cx="274637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03BD0AD-0766-4109-9071-1E205BFD3712}" type="slidenum">
              <a:rPr lang="en-US" sz="1600"/>
              <a:pPr algn="l">
                <a:defRPr/>
              </a:pPr>
              <a:t>80</a:t>
            </a:fld>
            <a:endParaRPr lang="en-US" sz="1600" dirty="0"/>
          </a:p>
        </p:txBody>
      </p:sp>
      <p:graphicFrame>
        <p:nvGraphicFramePr>
          <p:cNvPr id="89094" name="Object 13"/>
          <p:cNvGraphicFramePr>
            <a:graphicFrameLocks noChangeAspect="1"/>
          </p:cNvGraphicFramePr>
          <p:nvPr/>
        </p:nvGraphicFramePr>
        <p:xfrm>
          <a:off x="2928938" y="3944938"/>
          <a:ext cx="446087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64814" imgH="126780" progId="Equation.3">
                  <p:embed/>
                </p:oleObj>
              </mc:Choice>
              <mc:Fallback>
                <p:oleObj name="משוואה" r:id="rId4" imgW="164814" imgH="1267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3944938"/>
                        <a:ext cx="446087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9275"/>
            <a:ext cx="8147248" cy="71948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dirty="0"/>
              <a:t>Examples – write Regex for each of the following languages {</a:t>
            </a:r>
            <a:r>
              <a:rPr lang="en-US" sz="3600" dirty="0" err="1"/>
              <a:t>w|w</a:t>
            </a:r>
            <a:r>
              <a:rPr lang="en-US" sz="3600" dirty="0"/>
              <a:t>….}</a:t>
            </a:r>
            <a:r>
              <a:rPr lang="en-US" altLang="en-US" b="1" dirty="0"/>
              <a:t>  </a:t>
            </a:r>
            <a:br>
              <a:rPr lang="en-US" dirty="0"/>
            </a:br>
            <a:endParaRPr lang="en-US" dirty="0"/>
          </a:p>
        </p:txBody>
      </p:sp>
      <p:sp>
        <p:nvSpPr>
          <p:cNvPr id="901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has exactly a single 1 (ex., 0010): 0*10*</a:t>
            </a:r>
            <a:endParaRPr lang="en-US" altLang="en-US" sz="2800" baseline="300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has at least one 1 (ex., 01010):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  (0|1)*1(0|1)*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contains the substring 101: ∑* 101 ∑*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Every 0 in w is followed by one or more 1s:  1*(01</a:t>
            </a:r>
            <a:r>
              <a:rPr lang="en-US" altLang="en-US" sz="2800" baseline="30000" dirty="0"/>
              <a:t>+)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is of even length: (∑ ∑)*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starts and ends with the same letter: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altLang="en-US" sz="2800" dirty="0"/>
              <a:t>W has the forms 1,1,…,1 or 0,1,1,…1</a:t>
            </a:r>
            <a:r>
              <a:rPr lang="en-US" altLang="en-US" sz="2800" b="1" dirty="0"/>
              <a:t>:</a:t>
            </a:r>
            <a:endParaRPr lang="en-US" altLang="en-US" sz="2800" dirty="0"/>
          </a:p>
          <a:p>
            <a:pPr marL="514350" indent="-514350" eaLnBrk="1" hangingPunct="1">
              <a:buFont typeface="+mj-lt"/>
              <a:buAutoNum type="arabicPeriod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26" name="Object 10"/>
          <p:cNvGraphicFramePr>
            <a:graphicFrameLocks noChangeAspect="1"/>
          </p:cNvGraphicFramePr>
          <p:nvPr/>
        </p:nvGraphicFramePr>
        <p:xfrm>
          <a:off x="2928938" y="4929188"/>
          <a:ext cx="3951287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459866" imgH="215806" progId="Equation.3">
                  <p:embed/>
                </p:oleObj>
              </mc:Choice>
              <mc:Fallback>
                <p:oleObj name="משוואה" r:id="rId2" imgW="1459866" imgH="21580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4929188"/>
                        <a:ext cx="3951287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4" name="Object 8"/>
          <p:cNvGraphicFramePr>
            <a:graphicFrameLocks noChangeAspect="1"/>
          </p:cNvGraphicFramePr>
          <p:nvPr/>
        </p:nvGraphicFramePr>
        <p:xfrm>
          <a:off x="2857500" y="3549650"/>
          <a:ext cx="4913313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816100" imgH="457200" progId="Equation.3">
                  <p:embed/>
                </p:oleObj>
              </mc:Choice>
              <mc:Fallback>
                <p:oleObj name="משוואה" r:id="rId4" imgW="18161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3549650"/>
                        <a:ext cx="4913313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3" name="Object 7"/>
          <p:cNvGraphicFramePr>
            <a:graphicFrameLocks noChangeAspect="1"/>
          </p:cNvGraphicFramePr>
          <p:nvPr/>
        </p:nvGraphicFramePr>
        <p:xfrm>
          <a:off x="2963863" y="2786063"/>
          <a:ext cx="53943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993035" imgH="215806" progId="Equation.3">
                  <p:embed/>
                </p:oleObj>
              </mc:Choice>
              <mc:Fallback>
                <p:oleObj name="משוואה" r:id="rId6" imgW="1993035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3863" y="2786063"/>
                        <a:ext cx="53943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2928938" y="2201863"/>
          <a:ext cx="45688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688367" imgH="215806" progId="Equation.3">
                  <p:embed/>
                </p:oleObj>
              </mc:Choice>
              <mc:Fallback>
                <p:oleObj name="משוואה" r:id="rId8" imgW="1688367" imgH="21580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2201863"/>
                        <a:ext cx="45688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951163" y="1571625"/>
          <a:ext cx="4121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523339" imgH="215806" progId="Equation.3">
                  <p:embed/>
                </p:oleObj>
              </mc:Choice>
              <mc:Fallback>
                <p:oleObj name="משוואה" r:id="rId10" imgW="1523339" imgH="215806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1571625"/>
                        <a:ext cx="41211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Examples</a:t>
            </a:r>
            <a:endParaRPr lang="en-US" altLang="en-US" dirty="0"/>
          </a:p>
        </p:txBody>
      </p:sp>
      <p:sp>
        <p:nvSpPr>
          <p:cNvPr id="9114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                   –   </a:t>
            </a:r>
            <a:r>
              <a:rPr lang="en-US" altLang="en-US" b="1" dirty="0">
                <a:solidFill>
                  <a:schemeClr val="bg1"/>
                </a:solidFill>
              </a:rPr>
              <a:t>                                         </a:t>
            </a:r>
            <a:r>
              <a:rPr lang="en-US" altLang="en-US" b="1" dirty="0"/>
              <a:t>   .</a:t>
            </a:r>
          </a:p>
          <a:p>
            <a:pPr eaLnBrk="1" hangingPunct="1"/>
            <a:r>
              <a:rPr lang="en-US" altLang="en-US" b="1" dirty="0"/>
              <a:t>                   –                                                    .</a:t>
            </a:r>
          </a:p>
          <a:p>
            <a:pPr eaLnBrk="1" hangingPunct="1"/>
            <a:r>
              <a:rPr lang="en-US" altLang="en-US" b="1" dirty="0"/>
              <a:t>                   –                                                            .</a:t>
            </a:r>
            <a:br>
              <a:rPr lang="en-US" altLang="en-US" b="1" dirty="0"/>
            </a:br>
            <a:r>
              <a:rPr lang="en-US" altLang="en-US" b="1" dirty="0"/>
              <a:t>  </a:t>
            </a:r>
          </a:p>
          <a:p>
            <a:pPr eaLnBrk="1" hangingPunct="1"/>
            <a:r>
              <a:rPr lang="en-US" altLang="en-US" b="1" dirty="0"/>
              <a:t>                   –                                                      .  </a:t>
            </a:r>
            <a:br>
              <a:rPr lang="en-US" altLang="en-US" b="1" dirty="0"/>
            </a:br>
            <a:endParaRPr lang="en-US" altLang="en-US" b="1" dirty="0"/>
          </a:p>
          <a:p>
            <a:pPr eaLnBrk="1" hangingPunct="1"/>
            <a:r>
              <a:rPr lang="en-US" altLang="en-US" b="1" dirty="0"/>
              <a:t>                   –                                             .  </a:t>
            </a:r>
          </a:p>
          <a:p>
            <a:pPr eaLnBrk="1" hangingPunct="1"/>
            <a:r>
              <a:rPr lang="en-US" altLang="en-US" dirty="0"/>
              <a:t>∑(∑∑)* 	–  w is of odd length                                        </a:t>
            </a:r>
            <a:br>
              <a:rPr lang="en-US" altLang="en-US" b="1" dirty="0"/>
            </a:br>
            <a:r>
              <a:rPr lang="en-US" altLang="en-US" b="1" dirty="0"/>
              <a:t> </a:t>
            </a:r>
          </a:p>
        </p:txBody>
      </p:sp>
      <p:graphicFrame>
        <p:nvGraphicFramePr>
          <p:cNvPr id="91145" name="Object 3"/>
          <p:cNvGraphicFramePr>
            <a:graphicFrameLocks noChangeAspect="1"/>
          </p:cNvGraphicFramePr>
          <p:nvPr/>
        </p:nvGraphicFramePr>
        <p:xfrm>
          <a:off x="928688" y="1500188"/>
          <a:ext cx="925512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342751" imgH="203112" progId="Equation.3">
                  <p:embed/>
                </p:oleObj>
              </mc:Choice>
              <mc:Fallback>
                <p:oleObj name="משוואה" r:id="rId12" imgW="34275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1500188"/>
                        <a:ext cx="925512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28688" y="2143125"/>
          <a:ext cx="1028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380835" imgH="190417" progId="Equation.3">
                  <p:embed/>
                </p:oleObj>
              </mc:Choice>
              <mc:Fallback>
                <p:oleObj name="משוואה" r:id="rId14" imgW="380835" imgH="19041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143125"/>
                        <a:ext cx="1028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928688" y="2714625"/>
          <a:ext cx="157797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583947" imgH="228501" progId="Equation.3">
                  <p:embed/>
                </p:oleObj>
              </mc:Choice>
              <mc:Fallback>
                <p:oleObj name="משוואה" r:id="rId16" imgW="583947" imgH="228501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2714625"/>
                        <a:ext cx="157797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912813" y="3643313"/>
          <a:ext cx="13033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482181" imgH="266469" progId="Equation.3">
                  <p:embed/>
                </p:oleObj>
              </mc:Choice>
              <mc:Fallback>
                <p:oleObj name="משוואה" r:id="rId18" imgW="482181" imgH="2664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2813" y="3643313"/>
                        <a:ext cx="13033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962025" y="4775200"/>
          <a:ext cx="9604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355446" imgH="241195" progId="Equation.3">
                  <p:embed/>
                </p:oleObj>
              </mc:Choice>
              <mc:Fallback>
                <p:oleObj name="משוואה" r:id="rId20" imgW="355446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775200"/>
                        <a:ext cx="960438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93ABE56-8BF7-4820-B539-351244150F13}" type="slidenum">
              <a:rPr lang="en-US" sz="1600"/>
              <a:pPr algn="l">
                <a:defRPr/>
              </a:pPr>
              <a:t>82</a:t>
            </a:fld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Examples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                                    </a:t>
            </a:r>
            <a:r>
              <a:rPr lang="en-US" altLang="en-US" dirty="0"/>
              <a:t>-  all words starting and  </a:t>
            </a:r>
            <a:br>
              <a:rPr lang="en-US" altLang="en-US" dirty="0"/>
            </a:br>
            <a:r>
              <a:rPr lang="en-US" altLang="en-US" dirty="0"/>
              <a:t>                                ending with the same letter</a:t>
            </a:r>
            <a:r>
              <a:rPr lang="en-US" altLang="en-US" b="1" dirty="0"/>
              <a:t>. </a:t>
            </a:r>
          </a:p>
          <a:p>
            <a:pPr eaLnBrk="1" hangingPunct="1"/>
            <a:r>
              <a:rPr lang="en-US" altLang="en-US" b="1" dirty="0"/>
              <a:t>                                    </a:t>
            </a:r>
            <a:r>
              <a:rPr lang="en-US" altLang="en-US" dirty="0"/>
              <a:t>-</a:t>
            </a:r>
            <a:r>
              <a:rPr lang="en-US" altLang="en-US" b="1" dirty="0"/>
              <a:t> </a:t>
            </a:r>
            <a:r>
              <a:rPr lang="en-US" altLang="en-US" dirty="0"/>
              <a:t>all strings of forms </a:t>
            </a:r>
            <a:br>
              <a:rPr lang="en-US" altLang="en-US" dirty="0"/>
            </a:br>
            <a:r>
              <a:rPr lang="en-US" altLang="en-US" dirty="0"/>
              <a:t>                                       1,1,…,1 and 0,1,1,…1</a:t>
            </a:r>
            <a:r>
              <a:rPr lang="en-US" altLang="en-US" b="1" dirty="0"/>
              <a:t>  .                                                              </a:t>
            </a:r>
          </a:p>
          <a:p>
            <a:pPr eaLnBrk="1" hangingPunct="1"/>
            <a:r>
              <a:rPr lang="en-US" altLang="en-US" b="1" dirty="0"/>
              <a:t>                 - </a:t>
            </a:r>
            <a:r>
              <a:rPr lang="en-US" altLang="en-US" dirty="0"/>
              <a:t>A</a:t>
            </a:r>
            <a:r>
              <a:rPr lang="en-US" altLang="en-US" b="1" dirty="0"/>
              <a:t> </a:t>
            </a:r>
            <a:r>
              <a:rPr lang="en-US" altLang="en-US" dirty="0"/>
              <a:t>set concatenated with the </a:t>
            </a:r>
            <a:br>
              <a:rPr lang="en-US" altLang="en-US" dirty="0"/>
            </a:br>
            <a:r>
              <a:rPr lang="en-US" altLang="en-US" dirty="0"/>
              <a:t>                    empty set yields the empty set .</a:t>
            </a:r>
          </a:p>
          <a:p>
            <a:pPr eaLnBrk="1" hangingPunct="1"/>
            <a:r>
              <a:rPr lang="en-US" altLang="en-US" b="1" dirty="0"/>
              <a:t>                  -                  . </a:t>
            </a:r>
          </a:p>
        </p:txBody>
      </p:sp>
      <p:graphicFrame>
        <p:nvGraphicFramePr>
          <p:cNvPr id="92164" name="Object 3"/>
          <p:cNvGraphicFramePr>
            <a:graphicFrameLocks noChangeAspect="1"/>
          </p:cNvGraphicFramePr>
          <p:nvPr/>
        </p:nvGraphicFramePr>
        <p:xfrm>
          <a:off x="852488" y="1554163"/>
          <a:ext cx="3290887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18671" imgH="203112" progId="Equation.3">
                  <p:embed/>
                </p:oleObj>
              </mc:Choice>
              <mc:Fallback>
                <p:oleObj name="משוואה" r:id="rId2" imgW="1218671" imgH="203112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1554163"/>
                        <a:ext cx="3290887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552141"/>
              </p:ext>
            </p:extLst>
          </p:nvPr>
        </p:nvGraphicFramePr>
        <p:xfrm>
          <a:off x="849313" y="2686050"/>
          <a:ext cx="1508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228600" progId="Equation.3">
                  <p:embed/>
                </p:oleObj>
              </mc:Choice>
              <mc:Fallback>
                <p:oleObj name="Equation" r:id="rId4" imgW="5587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2686050"/>
                        <a:ext cx="1508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0" name="Object 4"/>
          <p:cNvGraphicFramePr>
            <a:graphicFrameLocks noChangeAspect="1"/>
          </p:cNvGraphicFramePr>
          <p:nvPr/>
        </p:nvGraphicFramePr>
        <p:xfrm>
          <a:off x="857250" y="3768725"/>
          <a:ext cx="652463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41195" imgH="203112" progId="Equation.3">
                  <p:embed/>
                </p:oleObj>
              </mc:Choice>
              <mc:Fallback>
                <p:oleObj name="משוואה" r:id="rId6" imgW="241195" imgH="203112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3768725"/>
                        <a:ext cx="652463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9"/>
          <p:cNvGraphicFramePr>
            <a:graphicFrameLocks noChangeAspect="1"/>
          </p:cNvGraphicFramePr>
          <p:nvPr/>
        </p:nvGraphicFramePr>
        <p:xfrm>
          <a:off x="928688" y="4686300"/>
          <a:ext cx="4445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165028" imgH="228501" progId="Equation.3">
                  <p:embed/>
                </p:oleObj>
              </mc:Choice>
              <mc:Fallback>
                <p:oleObj name="משוואה" r:id="rId8" imgW="165028" imgH="228501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86300"/>
                        <a:ext cx="4445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3311ABC0-FF32-4246-9B4B-97BEB6AF31DF}" type="slidenum">
              <a:rPr lang="en-US" sz="1600"/>
              <a:pPr algn="l">
                <a:defRPr/>
              </a:pPr>
              <a:t>83</a:t>
            </a:fld>
            <a:endParaRPr lang="en-US" sz="1600" dirty="0"/>
          </a:p>
        </p:txBody>
      </p:sp>
      <p:graphicFrame>
        <p:nvGraphicFramePr>
          <p:cNvPr id="159755" name="Object 11"/>
          <p:cNvGraphicFramePr>
            <a:graphicFrameLocks noChangeAspect="1"/>
          </p:cNvGraphicFramePr>
          <p:nvPr/>
        </p:nvGraphicFramePr>
        <p:xfrm>
          <a:off x="2700338" y="4686300"/>
          <a:ext cx="137160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508000" imgH="228600" progId="Equation.3">
                  <p:embed/>
                </p:oleObj>
              </mc:Choice>
              <mc:Fallback>
                <p:oleObj name="משוואה" r:id="rId10" imgW="508000" imgH="228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686300"/>
                        <a:ext cx="1371600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724830"/>
              </p:ext>
            </p:extLst>
          </p:nvPr>
        </p:nvGraphicFramePr>
        <p:xfrm>
          <a:off x="2324100" y="2625725"/>
          <a:ext cx="174783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640" imgH="203040" progId="Equation.3">
                  <p:embed/>
                </p:oleObj>
              </mc:Choice>
              <mc:Fallback>
                <p:oleObj name="Equation" r:id="rId12" imgW="647640" imgH="2030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2625725"/>
                        <a:ext cx="1747838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57" name="Object 13"/>
          <p:cNvGraphicFramePr>
            <a:graphicFrameLocks noChangeAspect="1"/>
          </p:cNvGraphicFramePr>
          <p:nvPr/>
        </p:nvGraphicFramePr>
        <p:xfrm>
          <a:off x="1528763" y="3714750"/>
          <a:ext cx="685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53780" imgH="203024" progId="Equation.3">
                  <p:embed/>
                </p:oleObj>
              </mc:Choice>
              <mc:Fallback>
                <p:oleObj name="משוואה" r:id="rId14" imgW="253780" imgH="203024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3714750"/>
                        <a:ext cx="685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Content Placeholder 2"/>
          <p:cNvSpPr>
            <a:spLocks noGrp="1"/>
          </p:cNvSpPr>
          <p:nvPr>
            <p:ph idx="1"/>
          </p:nvPr>
        </p:nvSpPr>
        <p:spPr>
          <a:xfrm>
            <a:off x="468313" y="1557338"/>
            <a:ext cx="8229600" cy="4525962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Regular expressions and finite automata are equivalent in their descriptive power. This fact is expressed in the following Theorem: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b="1" u="sng" dirty="0"/>
              <a:t>Theorem</a:t>
            </a:r>
            <a:br>
              <a:rPr lang="en-US" altLang="en-US" dirty="0"/>
            </a:br>
            <a:r>
              <a:rPr lang="en-US" altLang="en-US" dirty="0"/>
              <a:t>A set is regular </a:t>
            </a:r>
            <a:r>
              <a:rPr lang="en-US" altLang="en-US" b="1" dirty="0"/>
              <a:t>if and only if </a:t>
            </a:r>
            <a:r>
              <a:rPr lang="en-US" altLang="en-US" dirty="0"/>
              <a:t>it can be described by a regular expression.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proof is by two Lemmas:</a:t>
            </a:r>
          </a:p>
        </p:txBody>
      </p:sp>
      <p:sp>
        <p:nvSpPr>
          <p:cNvPr id="931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Equivalence With Finite Automata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A8AE633B-C9FA-49BF-BA50-0C5019346C4E}" type="slidenum">
              <a:rPr lang="en-US" sz="1600"/>
              <a:pPr algn="l">
                <a:defRPr/>
              </a:pPr>
              <a:t>84</a:t>
            </a:fld>
            <a:endParaRPr lang="en-US" sz="1600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Regex </a:t>
            </a:r>
            <a:r>
              <a:rPr lang="en-US" altLang="en-US" dirty="0">
                <a:sym typeface="Wingdings" panose="05000000000000000000" pitchFamily="2" charset="2"/>
              </a:rPr>
              <a:t> re L (i.e., L can be described by a FA)</a:t>
            </a: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If a language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dirty="0"/>
              <a:t> </a:t>
            </a:r>
            <a:r>
              <a:rPr lang="en-US" altLang="en-US" dirty="0"/>
              <a:t>can be described by regular expression then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dirty="0"/>
              <a:t> </a:t>
            </a:r>
            <a:r>
              <a:rPr lang="en-US" altLang="en-US" dirty="0"/>
              <a:t>is regular.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942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Lemma -&gt;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922EE97-43D4-49AC-A4AE-16DD9461428A}" type="slidenum">
              <a:rPr lang="en-US" sz="1600"/>
              <a:pPr algn="l">
                <a:defRPr/>
              </a:pPr>
              <a:t>85</a:t>
            </a:fld>
            <a:endParaRPr lang="en-US" sz="1600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Proofs Using Inductive Definition</a:t>
            </a:r>
          </a:p>
        </p:txBody>
      </p:sp>
      <p:sp>
        <p:nvSpPr>
          <p:cNvPr id="952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The proof follows the inductive definition of RE-s as follows: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Stage 1:</a:t>
            </a:r>
            <a:r>
              <a:rPr lang="en-US" altLang="en-US" dirty="0"/>
              <a:t> Prove correctness for all base cases.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2: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 </a:t>
            </a:r>
            <a:r>
              <a:rPr lang="en-US" altLang="en-US" dirty="0"/>
              <a:t>correctness for      and     , and show its correctness for                   ,             and</a:t>
            </a:r>
            <a:br>
              <a:rPr lang="en-US" altLang="en-US" dirty="0"/>
            </a:br>
            <a:r>
              <a:rPr lang="en-US" altLang="en-US" dirty="0"/>
              <a:t>         .          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5236" name="Object 10"/>
          <p:cNvGraphicFramePr>
            <a:graphicFrameLocks noChangeAspect="1"/>
          </p:cNvGraphicFramePr>
          <p:nvPr/>
        </p:nvGraphicFramePr>
        <p:xfrm>
          <a:off x="5857875" y="3275013"/>
          <a:ext cx="4794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75" y="3275013"/>
                        <a:ext cx="4794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7" name="Object 10"/>
          <p:cNvGraphicFramePr>
            <a:graphicFrameLocks noChangeAspect="1"/>
          </p:cNvGraphicFramePr>
          <p:nvPr/>
        </p:nvGraphicFramePr>
        <p:xfrm>
          <a:off x="7051675" y="3275013"/>
          <a:ext cx="51435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90335" imgH="215713" progId="Equation.3">
                  <p:embed/>
                </p:oleObj>
              </mc:Choice>
              <mc:Fallback>
                <p:oleObj name="משוואה" r:id="rId4" imgW="190335" imgH="215713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3275013"/>
                        <a:ext cx="51435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13"/>
          <p:cNvGraphicFramePr>
            <a:graphicFrameLocks noChangeAspect="1"/>
          </p:cNvGraphicFramePr>
          <p:nvPr/>
        </p:nvGraphicFramePr>
        <p:xfrm>
          <a:off x="4929188" y="3786188"/>
          <a:ext cx="160972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596641" imgH="215806" progId="Equation.3">
                  <p:embed/>
                </p:oleObj>
              </mc:Choice>
              <mc:Fallback>
                <p:oleObj name="משוואה" r:id="rId6" imgW="596641" imgH="215806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3786188"/>
                        <a:ext cx="1609725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15"/>
          <p:cNvGraphicFramePr>
            <a:graphicFrameLocks noChangeAspect="1"/>
          </p:cNvGraphicFramePr>
          <p:nvPr/>
        </p:nvGraphicFramePr>
        <p:xfrm>
          <a:off x="6654800" y="3786188"/>
          <a:ext cx="113188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418918" imgH="215806" progId="Equation.3">
                  <p:embed/>
                </p:oleObj>
              </mc:Choice>
              <mc:Fallback>
                <p:oleObj name="משוואה" r:id="rId8" imgW="418918" imgH="215806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3786188"/>
                        <a:ext cx="113188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18"/>
          <p:cNvGraphicFramePr>
            <a:graphicFrameLocks noChangeAspect="1"/>
          </p:cNvGraphicFramePr>
          <p:nvPr/>
        </p:nvGraphicFramePr>
        <p:xfrm>
          <a:off x="857250" y="4143375"/>
          <a:ext cx="855663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317225" imgH="241091" progId="Equation.3">
                  <p:embed/>
                </p:oleObj>
              </mc:Choice>
              <mc:Fallback>
                <p:oleObj name="משוואה" r:id="rId10" imgW="317225" imgH="241091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143375"/>
                        <a:ext cx="855663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53605495-C1B0-442C-83DF-9F8B446493AA}" type="slidenum">
              <a:rPr lang="en-US" sz="1600"/>
              <a:pPr algn="l">
                <a:defRPr/>
              </a:pPr>
              <a:t>86</a:t>
            </a:fld>
            <a:endParaRPr lang="en-US" sz="16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itle 1"/>
          <p:cNvSpPr>
            <a:spLocks noGrp="1"/>
          </p:cNvSpPr>
          <p:nvPr>
            <p:ph type="title"/>
          </p:nvPr>
        </p:nvSpPr>
        <p:spPr>
          <a:xfrm>
            <a:off x="539552" y="301633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altLang="en-US" b="1" u="sng" dirty="0"/>
              <a:t>Induction Basis</a:t>
            </a:r>
            <a:endParaRPr lang="en-US" altLang="en-US" u="sng" dirty="0"/>
          </a:p>
        </p:txBody>
      </p:sp>
      <p:sp>
        <p:nvSpPr>
          <p:cNvPr id="962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For any           , the expression      describes the set       , recognized by:</a:t>
            </a:r>
          </a:p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The set represented by</a:t>
            </a:r>
            <a:br>
              <a:rPr lang="en-US" altLang="en-US" dirty="0"/>
            </a:br>
            <a:r>
              <a:rPr lang="en-US" altLang="en-US" dirty="0"/>
              <a:t>the expression     is recognized by: </a:t>
            </a:r>
          </a:p>
          <a:p>
            <a:pPr marL="514350" indent="-514350" eaLnBrk="1" hangingPunct="1">
              <a:lnSpc>
                <a:spcPct val="130000"/>
              </a:lnSpc>
              <a:buFont typeface="Calibri" panose="020F0502020204030204" pitchFamily="34" charset="0"/>
              <a:buAutoNum type="arabicPeriod"/>
            </a:pPr>
            <a:r>
              <a:rPr lang="en-US" altLang="en-US" dirty="0"/>
              <a:t>The set represented by</a:t>
            </a:r>
            <a:br>
              <a:rPr lang="en-US" altLang="en-US" dirty="0"/>
            </a:br>
            <a:r>
              <a:rPr lang="en-US" altLang="en-US" dirty="0"/>
              <a:t>the expression     is recognized by: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/>
              <a:t>  </a:t>
            </a:r>
            <a:fld id="{B92F00A8-F4F5-4DB9-BC5A-1C7AB51CC3EC}" type="slidenum">
              <a:rPr lang="en-US" sz="1600" smtClean="0"/>
              <a:pPr algn="l">
                <a:defRPr/>
              </a:pPr>
              <a:t>87</a:t>
            </a:fld>
            <a:endParaRPr lang="en-US" sz="1600" dirty="0"/>
          </a:p>
        </p:txBody>
      </p:sp>
      <p:graphicFrame>
        <p:nvGraphicFramePr>
          <p:cNvPr id="96261" name="Object 2"/>
          <p:cNvGraphicFramePr>
            <a:graphicFrameLocks noChangeAspect="1"/>
          </p:cNvGraphicFramePr>
          <p:nvPr/>
        </p:nvGraphicFramePr>
        <p:xfrm>
          <a:off x="2286000" y="1833563"/>
          <a:ext cx="9112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393359" imgH="164957" progId="Equation.3">
                  <p:embed/>
                </p:oleObj>
              </mc:Choice>
              <mc:Fallback>
                <p:oleObj name="משוואה" r:id="rId2" imgW="393359" imgH="164957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833563"/>
                        <a:ext cx="911225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381506"/>
              </p:ext>
            </p:extLst>
          </p:nvPr>
        </p:nvGraphicFramePr>
        <p:xfrm>
          <a:off x="6852416" y="2320925"/>
          <a:ext cx="354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52334" imgH="139639" progId="Equation.3">
                  <p:embed/>
                </p:oleObj>
              </mc:Choice>
              <mc:Fallback>
                <p:oleObj name="משוואה" r:id="rId4" imgW="152334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2416" y="2320925"/>
                        <a:ext cx="3540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/>
        </p:nvGraphicFramePr>
        <p:xfrm>
          <a:off x="2225675" y="2357438"/>
          <a:ext cx="56038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41091" imgH="215713" progId="Equation.3">
                  <p:embed/>
                </p:oleObj>
              </mc:Choice>
              <mc:Fallback>
                <p:oleObj name="משוואה" r:id="rId6" imgW="241091" imgH="215713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675" y="2357438"/>
                        <a:ext cx="56038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4" name="Group 38"/>
          <p:cNvGrpSpPr>
            <a:grpSpLocks/>
          </p:cNvGrpSpPr>
          <p:nvPr/>
        </p:nvGrpSpPr>
        <p:grpSpPr bwMode="auto">
          <a:xfrm>
            <a:off x="5786438" y="2286000"/>
            <a:ext cx="2643187" cy="701675"/>
            <a:chOff x="4500562" y="2500313"/>
            <a:chExt cx="2643206" cy="702231"/>
          </a:xfrm>
        </p:grpSpPr>
        <p:grpSp>
          <p:nvGrpSpPr>
            <p:cNvPr id="96281" name="Group 29"/>
            <p:cNvGrpSpPr>
              <a:grpSpLocks/>
            </p:cNvGrpSpPr>
            <p:nvPr/>
          </p:nvGrpSpPr>
          <p:grpSpPr bwMode="auto">
            <a:xfrm>
              <a:off x="6429388" y="2559602"/>
              <a:ext cx="714380" cy="642942"/>
              <a:chOff x="3643306" y="2928934"/>
              <a:chExt cx="714380" cy="642942"/>
            </a:xfrm>
          </p:grpSpPr>
          <p:grpSp>
            <p:nvGrpSpPr>
              <p:cNvPr id="96286" name="Group 13"/>
              <p:cNvGrpSpPr>
                <a:grpSpLocks/>
              </p:cNvGrpSpPr>
              <p:nvPr/>
            </p:nvGrpSpPr>
            <p:grpSpPr bwMode="auto">
              <a:xfrm>
                <a:off x="3643306" y="2928934"/>
                <a:ext cx="714380" cy="642942"/>
                <a:chOff x="857224" y="2000240"/>
                <a:chExt cx="714380" cy="642942"/>
              </a:xfrm>
            </p:grpSpPr>
            <p:sp>
              <p:nvSpPr>
                <p:cNvPr id="35" name="Oval 34"/>
                <p:cNvSpPr/>
                <p:nvPr/>
              </p:nvSpPr>
              <p:spPr>
                <a:xfrm>
                  <a:off x="857224" y="1999736"/>
                  <a:ext cx="714380" cy="64344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96289" name="Object 35"/>
                <p:cNvGraphicFramePr>
                  <a:graphicFrameLocks noChangeAspect="1"/>
                </p:cNvGraphicFramePr>
                <p:nvPr/>
              </p:nvGraphicFramePr>
              <p:xfrm>
                <a:off x="1000086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8" imgW="164885" imgH="215619" progId="Equation.3">
                        <p:embed/>
                      </p:oleObj>
                    </mc:Choice>
                    <mc:Fallback>
                      <p:oleObj name="משוואה" r:id="rId8" imgW="164885" imgH="215619" progId="Equation.3">
                        <p:embed/>
                        <p:pic>
                          <p:nvPicPr>
                            <p:cNvPr id="0" name="Object 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086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34" name="Oval 33"/>
              <p:cNvSpPr/>
              <p:nvPr/>
            </p:nvSpPr>
            <p:spPr>
              <a:xfrm>
                <a:off x="3714745" y="2999923"/>
                <a:ext cx="571504" cy="50045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grpSp>
          <p:nvGrpSpPr>
            <p:cNvPr id="96282" name="Group 9"/>
            <p:cNvGrpSpPr>
              <a:grpSpLocks/>
            </p:cNvGrpSpPr>
            <p:nvPr/>
          </p:nvGrpSpPr>
          <p:grpSpPr bwMode="auto">
            <a:xfrm>
              <a:off x="4500562" y="2559602"/>
              <a:ext cx="714380" cy="642942"/>
              <a:chOff x="857224" y="2000240"/>
              <a:chExt cx="714380" cy="642942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857224" y="1999736"/>
                <a:ext cx="714380" cy="64344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96285" name="Object 29"/>
              <p:cNvGraphicFramePr>
                <a:graphicFrameLocks noChangeAspect="1"/>
              </p:cNvGraphicFramePr>
              <p:nvPr/>
            </p:nvGraphicFramePr>
            <p:xfrm>
              <a:off x="1000100" y="2071678"/>
              <a:ext cx="439740" cy="428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0" imgW="165028" imgH="228501" progId="Equation.3">
                      <p:embed/>
                    </p:oleObj>
                  </mc:Choice>
                  <mc:Fallback>
                    <p:oleObj name="משוואה" r:id="rId10" imgW="165028" imgH="228501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100" y="2071678"/>
                            <a:ext cx="439740" cy="428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23" name="Straight Arrow Connector 22"/>
            <p:cNvCxnSpPr>
              <a:stCxn id="29" idx="6"/>
              <a:endCxn id="35" idx="2"/>
            </p:cNvCxnSpPr>
            <p:nvPr/>
          </p:nvCxnSpPr>
          <p:spPr>
            <a:xfrm>
              <a:off x="5214942" y="2881615"/>
              <a:ext cx="1214446" cy="158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265" name="Content Placeholder 61"/>
          <p:cNvGraphicFramePr>
            <a:graphicFrameLocks noChangeAspect="1"/>
          </p:cNvGraphicFramePr>
          <p:nvPr/>
        </p:nvGraphicFramePr>
        <p:xfrm>
          <a:off x="3500438" y="3857625"/>
          <a:ext cx="32385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126835" imgH="139518" progId="Equation.3">
                  <p:embed/>
                </p:oleObj>
              </mc:Choice>
              <mc:Fallback>
                <p:oleObj name="משוואה" r:id="rId12" imgW="126835" imgH="139518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3857625"/>
                        <a:ext cx="32385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6266" name="Group 53"/>
          <p:cNvGrpSpPr>
            <a:grpSpLocks/>
          </p:cNvGrpSpPr>
          <p:nvPr/>
        </p:nvGrpSpPr>
        <p:grpSpPr bwMode="auto">
          <a:xfrm>
            <a:off x="6929438" y="3714750"/>
            <a:ext cx="1571625" cy="642938"/>
            <a:chOff x="7643834" y="3071810"/>
            <a:chExt cx="1571636" cy="642942"/>
          </a:xfrm>
        </p:grpSpPr>
        <p:grpSp>
          <p:nvGrpSpPr>
            <p:cNvPr id="96275" name="Group 29"/>
            <p:cNvGrpSpPr>
              <a:grpSpLocks/>
            </p:cNvGrpSpPr>
            <p:nvPr/>
          </p:nvGrpSpPr>
          <p:grpSpPr bwMode="auto">
            <a:xfrm>
              <a:off x="8501090" y="3071810"/>
              <a:ext cx="714380" cy="642942"/>
              <a:chOff x="3643306" y="2928934"/>
              <a:chExt cx="714380" cy="642942"/>
            </a:xfrm>
          </p:grpSpPr>
          <p:grpSp>
            <p:nvGrpSpPr>
              <p:cNvPr id="96277" name="Group 13"/>
              <p:cNvGrpSpPr>
                <a:grpSpLocks/>
              </p:cNvGrpSpPr>
              <p:nvPr/>
            </p:nvGrpSpPr>
            <p:grpSpPr bwMode="auto">
              <a:xfrm>
                <a:off x="3643306" y="2928934"/>
                <a:ext cx="714380" cy="642942"/>
                <a:chOff x="857224" y="2000240"/>
                <a:chExt cx="714380" cy="642942"/>
              </a:xfrm>
            </p:grpSpPr>
            <p:sp>
              <p:nvSpPr>
                <p:cNvPr id="50" name="Oval 49"/>
                <p:cNvSpPr/>
                <p:nvPr/>
              </p:nvSpPr>
              <p:spPr>
                <a:xfrm>
                  <a:off x="857224" y="2000240"/>
                  <a:ext cx="714380" cy="642942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graphicFrame>
              <p:nvGraphicFramePr>
                <p:cNvPr id="96280" name="Object 50"/>
                <p:cNvGraphicFramePr>
                  <a:graphicFrameLocks noChangeAspect="1"/>
                </p:cNvGraphicFramePr>
                <p:nvPr/>
              </p:nvGraphicFramePr>
              <p:xfrm>
                <a:off x="1000086" y="2082799"/>
                <a:ext cx="439738" cy="4048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14" imgW="164885" imgH="215619" progId="Equation.3">
                        <p:embed/>
                      </p:oleObj>
                    </mc:Choice>
                    <mc:Fallback>
                      <p:oleObj name="משוואה" r:id="rId14" imgW="164885" imgH="215619" progId="Equation.3">
                        <p:embed/>
                        <p:pic>
                          <p:nvPicPr>
                            <p:cNvPr id="0" name="Object 5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000086" y="2082799"/>
                              <a:ext cx="439738" cy="40481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9" name="Oval 48"/>
              <p:cNvSpPr/>
              <p:nvPr/>
            </p:nvSpPr>
            <p:spPr>
              <a:xfrm>
                <a:off x="3714743" y="3000372"/>
                <a:ext cx="571504" cy="50006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cxnSp>
          <p:nvCxnSpPr>
            <p:cNvPr id="44" name="Straight Arrow Connector 43"/>
            <p:cNvCxnSpPr>
              <a:endCxn id="50" idx="2"/>
            </p:cNvCxnSpPr>
            <p:nvPr/>
          </p:nvCxnSpPr>
          <p:spPr>
            <a:xfrm>
              <a:off x="7643834" y="3071810"/>
              <a:ext cx="857256" cy="32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Straight Arrow Connector 52"/>
          <p:cNvCxnSpPr/>
          <p:nvPr/>
        </p:nvCxnSpPr>
        <p:spPr>
          <a:xfrm>
            <a:off x="5214938" y="2286000"/>
            <a:ext cx="571500" cy="392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268" name="Group 63"/>
          <p:cNvGrpSpPr>
            <a:grpSpLocks/>
          </p:cNvGrpSpPr>
          <p:nvPr/>
        </p:nvGrpSpPr>
        <p:grpSpPr bwMode="auto">
          <a:xfrm>
            <a:off x="7081838" y="5143500"/>
            <a:ext cx="1571625" cy="642938"/>
            <a:chOff x="7081854" y="5429264"/>
            <a:chExt cx="1571636" cy="642942"/>
          </a:xfrm>
        </p:grpSpPr>
        <p:grpSp>
          <p:nvGrpSpPr>
            <p:cNvPr id="96271" name="Group 13"/>
            <p:cNvGrpSpPr>
              <a:grpSpLocks/>
            </p:cNvGrpSpPr>
            <p:nvPr/>
          </p:nvGrpSpPr>
          <p:grpSpPr bwMode="auto">
            <a:xfrm>
              <a:off x="7939110" y="5429264"/>
              <a:ext cx="714380" cy="642942"/>
              <a:chOff x="857224" y="2000240"/>
              <a:chExt cx="714380" cy="642942"/>
            </a:xfrm>
          </p:grpSpPr>
          <p:sp>
            <p:nvSpPr>
              <p:cNvPr id="61" name="Oval 60"/>
              <p:cNvSpPr/>
              <p:nvPr/>
            </p:nvSpPr>
            <p:spPr>
              <a:xfrm>
                <a:off x="857224" y="2000240"/>
                <a:ext cx="714380" cy="6429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graphicFrame>
            <p:nvGraphicFramePr>
              <p:cNvPr id="96274" name="Object 61"/>
              <p:cNvGraphicFramePr>
                <a:graphicFrameLocks noChangeAspect="1"/>
              </p:cNvGraphicFramePr>
              <p:nvPr/>
            </p:nvGraphicFramePr>
            <p:xfrm>
              <a:off x="1000086" y="2082799"/>
              <a:ext cx="439738" cy="4048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5" imgW="164885" imgH="215619" progId="Equation.3">
                      <p:embed/>
                    </p:oleObj>
                  </mc:Choice>
                  <mc:Fallback>
                    <p:oleObj name="משוואה" r:id="rId15" imgW="164885" imgH="215619" progId="Equation.3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0086" y="2082799"/>
                            <a:ext cx="439738" cy="4048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58" name="Straight Arrow Connector 57"/>
            <p:cNvCxnSpPr>
              <a:endCxn id="61" idx="2"/>
            </p:cNvCxnSpPr>
            <p:nvPr/>
          </p:nvCxnSpPr>
          <p:spPr>
            <a:xfrm>
              <a:off x="7081854" y="5429264"/>
              <a:ext cx="857256" cy="3222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6269" name="Content Placeholder 61"/>
          <p:cNvGraphicFramePr>
            <a:graphicFrameLocks noChangeAspect="1"/>
          </p:cNvGraphicFramePr>
          <p:nvPr/>
        </p:nvGraphicFramePr>
        <p:xfrm>
          <a:off x="3500438" y="5133975"/>
          <a:ext cx="3238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7" imgW="126835" imgH="202936" progId="Equation.3">
                  <p:embed/>
                </p:oleObj>
              </mc:Choice>
              <mc:Fallback>
                <p:oleObj name="משוואה" r:id="rId17" imgW="126835" imgH="202936" progId="Equation.3">
                  <p:embed/>
                  <p:pic>
                    <p:nvPicPr>
                      <p:cNvPr id="0" name="Content Placeholder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5133975"/>
                        <a:ext cx="32385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0" name="Content Placeholder 61"/>
          <p:cNvGraphicFramePr>
            <a:graphicFrameLocks noGrp="1" noChangeAspect="1"/>
          </p:cNvGraphicFramePr>
          <p:nvPr>
            <p:ph idx="1"/>
          </p:nvPr>
        </p:nvGraphicFramePr>
        <p:xfrm>
          <a:off x="2147483647" y="2147483647"/>
          <a:ext cx="617439075" cy="56703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9" imgW="152334" imgH="139639" progId="Equation.3">
                  <p:embed/>
                </p:oleObj>
              </mc:Choice>
              <mc:Fallback>
                <p:oleObj name="משוואה" r:id="rId19" imgW="152334" imgH="139639" progId="Equation.3">
                  <p:embed/>
                  <p:pic>
                    <p:nvPicPr>
                      <p:cNvPr id="0" name="Content Placeholder 6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83647" y="2147483647"/>
                        <a:ext cx="617439075" cy="56703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4112234"/>
              </p:ext>
            </p:extLst>
          </p:nvPr>
        </p:nvGraphicFramePr>
        <p:xfrm>
          <a:off x="6043613" y="1833563"/>
          <a:ext cx="3540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1" imgW="152334" imgH="139639" progId="Equation.3">
                  <p:embed/>
                </p:oleObj>
              </mc:Choice>
              <mc:Fallback>
                <p:oleObj name="משוואה" r:id="rId21" imgW="152334" imgH="13963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3" y="1833563"/>
                        <a:ext cx="354012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Now, we assume that      and      represent two regular sets and claim that                ,                and        represent the corresponding regular sets.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/>
              <a:t>The proof for this claim is straight forward using the constructions given in the proof for the closure of the three regular operations.</a:t>
            </a: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i="1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/>
          </a:p>
        </p:txBody>
      </p:sp>
      <p:sp>
        <p:nvSpPr>
          <p:cNvPr id="9728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The Induction Step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DABE1EC-64DD-4158-924D-E9DB5A98578F}" type="slidenum">
              <a:rPr lang="en-US" sz="1600"/>
              <a:pPr algn="l">
                <a:defRPr/>
              </a:pPr>
              <a:t>88</a:t>
            </a:fld>
            <a:endParaRPr lang="en-US" sz="1600" dirty="0"/>
          </a:p>
        </p:txBody>
      </p:sp>
      <p:graphicFrame>
        <p:nvGraphicFramePr>
          <p:cNvPr id="97285" name="Object 1"/>
          <p:cNvGraphicFramePr>
            <a:graphicFrameLocks noChangeAspect="1"/>
          </p:cNvGraphicFramePr>
          <p:nvPr/>
        </p:nvGraphicFramePr>
        <p:xfrm>
          <a:off x="4000500" y="1662113"/>
          <a:ext cx="4540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77569" imgH="215619" progId="Equation.3">
                  <p:embed/>
                </p:oleObj>
              </mc:Choice>
              <mc:Fallback>
                <p:oleObj name="משוואה" r:id="rId2" imgW="177569" imgH="215619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0" y="1662113"/>
                        <a:ext cx="4540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2"/>
          <p:cNvGraphicFramePr>
            <a:graphicFrameLocks noChangeAspect="1"/>
          </p:cNvGraphicFramePr>
          <p:nvPr/>
        </p:nvGraphicFramePr>
        <p:xfrm>
          <a:off x="5143500" y="1662113"/>
          <a:ext cx="4857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90335" imgH="215713" progId="Equation.3">
                  <p:embed/>
                </p:oleObj>
              </mc:Choice>
              <mc:Fallback>
                <p:oleObj name="משוואה" r:id="rId4" imgW="190335" imgH="215713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1662113"/>
                        <a:ext cx="4857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3"/>
          <p:cNvGraphicFramePr>
            <a:graphicFrameLocks noChangeAspect="1"/>
          </p:cNvGraphicFramePr>
          <p:nvPr/>
        </p:nvGraphicFramePr>
        <p:xfrm>
          <a:off x="5378450" y="2233613"/>
          <a:ext cx="12652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494870" imgH="215713" progId="Equation.3">
                  <p:embed/>
                </p:oleObj>
              </mc:Choice>
              <mc:Fallback>
                <p:oleObj name="משוואה" r:id="rId6" imgW="494870" imgH="215713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2233613"/>
                        <a:ext cx="126523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4"/>
          <p:cNvGraphicFramePr>
            <a:graphicFrameLocks noChangeAspect="1"/>
          </p:cNvGraphicFramePr>
          <p:nvPr/>
        </p:nvGraphicFramePr>
        <p:xfrm>
          <a:off x="6897688" y="2214563"/>
          <a:ext cx="11033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431613" imgH="215806" progId="Equation.3">
                  <p:embed/>
                </p:oleObj>
              </mc:Choice>
              <mc:Fallback>
                <p:oleObj name="משוואה" r:id="rId8" imgW="431613" imgH="21580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7688" y="2214563"/>
                        <a:ext cx="1103312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9" name="Object 5"/>
          <p:cNvGraphicFramePr>
            <a:graphicFrameLocks noChangeAspect="1"/>
          </p:cNvGraphicFramePr>
          <p:nvPr/>
        </p:nvGraphicFramePr>
        <p:xfrm>
          <a:off x="1785938" y="2714625"/>
          <a:ext cx="5508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215713" imgH="241091" progId="Equation.3">
                  <p:embed/>
                </p:oleObj>
              </mc:Choice>
              <mc:Fallback>
                <p:oleObj name="משוואה" r:id="rId10" imgW="215713" imgH="241091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2714625"/>
                        <a:ext cx="5508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Show that the following regular expressions represent regular languages (pick one):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z="3100" dirty="0"/>
              <a:t>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en-US" sz="3100" dirty="0"/>
              <a:t>                      .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Note: these are examples used to illustrate the proof process, NOT actual proof.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en-US" sz="3100" dirty="0"/>
              <a:t>To be demonstrated on the board. </a:t>
            </a:r>
          </a:p>
          <a:p>
            <a:pPr marL="514350" indent="-51435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endParaRPr lang="en-US" altLang="en-US" sz="3100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Calibri" panose="020F0502020204030204" pitchFamily="34" charset="0"/>
              <a:buAutoNum type="arabicPeriod"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983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Examples – try it yourself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DAC9E38B-8B3E-4D85-BA90-DE105CF4EA79}" type="slidenum">
              <a:rPr lang="en-US" sz="1600"/>
              <a:pPr algn="l">
                <a:defRPr/>
              </a:pPr>
              <a:t>89</a:t>
            </a:fld>
            <a:endParaRPr lang="en-US" sz="1600" dirty="0"/>
          </a:p>
        </p:txBody>
      </p:sp>
      <p:graphicFrame>
        <p:nvGraphicFramePr>
          <p:cNvPr id="98309" name="Object 3"/>
          <p:cNvGraphicFramePr>
            <a:graphicFrameLocks noChangeAspect="1"/>
          </p:cNvGraphicFramePr>
          <p:nvPr/>
        </p:nvGraphicFramePr>
        <p:xfrm>
          <a:off x="1000125" y="2813050"/>
          <a:ext cx="1490663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583947" imgH="241195" progId="Equation.3">
                  <p:embed/>
                </p:oleObj>
              </mc:Choice>
              <mc:Fallback>
                <p:oleObj name="משוואה" r:id="rId2" imgW="583947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2813050"/>
                        <a:ext cx="1490663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0" name="Object 3"/>
          <p:cNvGraphicFramePr>
            <a:graphicFrameLocks noChangeAspect="1"/>
          </p:cNvGraphicFramePr>
          <p:nvPr/>
        </p:nvGraphicFramePr>
        <p:xfrm>
          <a:off x="1004888" y="3455988"/>
          <a:ext cx="19129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748975" imgH="241195" progId="Equation.3">
                  <p:embed/>
                </p:oleObj>
              </mc:Choice>
              <mc:Fallback>
                <p:oleObj name="משוואה" r:id="rId4" imgW="748975" imgH="2411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3455988"/>
                        <a:ext cx="1912937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How to make an FA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Find some simple examples (short accepted and rejected words)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Think what each state would “</a:t>
            </a:r>
            <a:r>
              <a:rPr lang="en-US" altLang="en-US" b="1" dirty="0"/>
              <a:t>remember” </a:t>
            </a:r>
            <a:r>
              <a:rPr lang="en-US" altLang="en-US" dirty="0"/>
              <a:t>and draw the states with a proper name.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Draw transitions that preserve the states’ </a:t>
            </a:r>
            <a:r>
              <a:rPr lang="en-US" altLang="en-US" b="1" dirty="0"/>
              <a:t>“memory”</a:t>
            </a:r>
            <a:r>
              <a:rPr lang="en-US" altLang="en-US" dirty="0"/>
              <a:t>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Validate or make correction.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If a language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i="1" dirty="0"/>
              <a:t> </a:t>
            </a:r>
            <a:r>
              <a:rPr lang="en-US" altLang="en-US" dirty="0"/>
              <a:t>is regular then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 can be described by some regular expression.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L is regular = there is a FA </a:t>
            </a:r>
            <a:r>
              <a:rPr lang="en-US" altLang="en-US" dirty="0">
                <a:sym typeface="Wingdings" panose="05000000000000000000" pitchFamily="2" charset="2"/>
              </a:rPr>
              <a:t> there is a regex</a:t>
            </a: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9933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Lemma &lt;-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8C602607-8D32-411F-80EE-EB8E8FA10C1A}" type="slidenum">
              <a:rPr lang="en-US" sz="1600"/>
              <a:pPr algn="l">
                <a:defRPr/>
              </a:pPr>
              <a:t>90</a:t>
            </a:fld>
            <a:endParaRPr lang="en-US" sz="1600"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The proof follows the following stages: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Define Generalized Nondeterministic Finite Automaton (GNFA in short).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Show how to convert any DFA to an equivalent GNFA.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Show an algorithm to convert any GNFA to an equivalent GNFA with 2 states.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AutoNum type="arabicPeriod"/>
              <a:defRPr/>
            </a:pPr>
            <a:r>
              <a:rPr lang="en-US" dirty="0"/>
              <a:t>Convert a 2-state GNFA to an equivalent Regex.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dirty="0"/>
          </a:p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dirty="0"/>
          </a:p>
        </p:txBody>
      </p:sp>
      <p:sp>
        <p:nvSpPr>
          <p:cNvPr id="10035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Proof Stages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082AC71-7B5B-42D6-976D-F8C6D63AA7DA}" type="slidenum">
              <a:rPr lang="en-US" sz="1600"/>
              <a:pPr algn="l">
                <a:defRPr/>
              </a:pPr>
              <a:t>91</a:t>
            </a:fld>
            <a:endParaRPr lang="en-US" sz="1600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 GNFA is a finite automaton in which each transition is labeled with a regular expression over the alphabet     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 single </a:t>
            </a:r>
            <a:r>
              <a:rPr lang="en-US" altLang="en-US" b="1" dirty="0"/>
              <a:t>initial state</a:t>
            </a:r>
            <a:r>
              <a:rPr lang="en-US" altLang="en-US" dirty="0"/>
              <a:t> with all possible outgoing transitions and no incoming trans.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 single </a:t>
            </a:r>
            <a:r>
              <a:rPr lang="en-US" altLang="en-US" b="1" dirty="0"/>
              <a:t>Accept state</a:t>
            </a:r>
            <a:r>
              <a:rPr lang="en-US" altLang="en-US" dirty="0"/>
              <a:t> without outgoing trans.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 single transition between every two states, including self loops.</a:t>
            </a:r>
          </a:p>
        </p:txBody>
      </p:sp>
      <p:sp>
        <p:nvSpPr>
          <p:cNvPr id="1013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 dirty="0"/>
              <a:t>Properties of a Generalized NFA</a:t>
            </a:r>
            <a:endParaRPr lang="en-US" alt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B12E0A76-CFFB-4C66-8EE0-2052AA0A2E7D}" type="slidenum">
              <a:rPr lang="en-US" sz="1600"/>
              <a:pPr algn="l">
                <a:defRPr/>
              </a:pPr>
              <a:t>92</a:t>
            </a:fld>
            <a:endParaRPr lang="en-US" sz="1600" dirty="0"/>
          </a:p>
        </p:txBody>
      </p:sp>
      <p:sp>
        <p:nvSpPr>
          <p:cNvPr id="101381" name="TextBox 28"/>
          <p:cNvSpPr txBox="1">
            <a:spLocks noChangeArrowheads="1"/>
          </p:cNvSpPr>
          <p:nvPr/>
        </p:nvSpPr>
        <p:spPr bwMode="auto">
          <a:xfrm>
            <a:off x="5357813" y="4857750"/>
            <a:ext cx="1428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,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4051300" y="2659063"/>
          <a:ext cx="37782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39639" imgH="152334" progId="Equation.3">
                  <p:embed/>
                </p:oleObj>
              </mc:Choice>
              <mc:Fallback>
                <p:oleObj name="משוואה" r:id="rId2" imgW="139639" imgH="152334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2659063"/>
                        <a:ext cx="37782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Example of a Generalized NFA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070B4B82-EE42-4BAD-824B-2C5FCA7ACAAE}" type="slidenum">
              <a:rPr lang="en-US" sz="1600"/>
              <a:pPr algn="l">
                <a:defRPr/>
              </a:pPr>
              <a:t>93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405" name="Group 12"/>
          <p:cNvGrpSpPr>
            <a:grpSpLocks/>
          </p:cNvGrpSpPr>
          <p:nvPr/>
        </p:nvGrpSpPr>
        <p:grpSpPr bwMode="auto">
          <a:xfrm>
            <a:off x="659606" y="3094525"/>
            <a:ext cx="1285875" cy="714375"/>
            <a:chOff x="1071538" y="2928934"/>
            <a:chExt cx="1285884" cy="714380"/>
          </a:xfrm>
        </p:grpSpPr>
        <p:sp>
          <p:nvSpPr>
            <p:cNvPr id="7" name="Oval 6"/>
            <p:cNvSpPr/>
            <p:nvPr/>
          </p:nvSpPr>
          <p:spPr>
            <a:xfrm>
              <a:off x="1071538" y="3000373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2431" name="Object 7"/>
            <p:cNvGraphicFramePr>
              <a:graphicFrameLocks noChangeAspect="1"/>
            </p:cNvGraphicFramePr>
            <p:nvPr/>
          </p:nvGraphicFramePr>
          <p:xfrm>
            <a:off x="1284270" y="2928934"/>
            <a:ext cx="78740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291973" imgH="228501" progId="Equation.3">
                    <p:embed/>
                  </p:oleObj>
                </mc:Choice>
                <mc:Fallback>
                  <p:oleObj name="משוואה" r:id="rId2" imgW="291973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70" y="2928934"/>
                          <a:ext cx="78740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2406" name="Group 11"/>
          <p:cNvGrpSpPr>
            <a:grpSpLocks/>
          </p:cNvGrpSpPr>
          <p:nvPr/>
        </p:nvGrpSpPr>
        <p:grpSpPr bwMode="auto">
          <a:xfrm>
            <a:off x="5599112" y="4238292"/>
            <a:ext cx="1285875" cy="714375"/>
            <a:chOff x="3786182" y="3000372"/>
            <a:chExt cx="1285884" cy="714380"/>
          </a:xfrm>
        </p:grpSpPr>
        <p:graphicFrame>
          <p:nvGraphicFramePr>
            <p:cNvPr id="102427" name="Object 2"/>
            <p:cNvGraphicFramePr>
              <a:graphicFrameLocks noChangeAspect="1"/>
            </p:cNvGraphicFramePr>
            <p:nvPr/>
          </p:nvGraphicFramePr>
          <p:xfrm>
            <a:off x="4006853" y="3000372"/>
            <a:ext cx="9937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368300" imgH="241300" progId="Equation.3">
                    <p:embed/>
                  </p:oleObj>
                </mc:Choice>
                <mc:Fallback>
                  <p:oleObj name="משוואה" r:id="rId4" imgW="368300" imgH="241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853" y="3000372"/>
                          <a:ext cx="9937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3857621" y="3143248"/>
              <a:ext cx="1143008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86182" y="3071811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02407" name="Object 21"/>
          <p:cNvGraphicFramePr>
            <a:graphicFrameLocks noChangeAspect="1"/>
          </p:cNvGraphicFramePr>
          <p:nvPr/>
        </p:nvGraphicFramePr>
        <p:xfrm>
          <a:off x="3232150" y="2286000"/>
          <a:ext cx="482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41195" imgH="203112" progId="Equation.3">
                  <p:embed/>
                </p:oleObj>
              </mc:Choice>
              <mc:Fallback>
                <p:oleObj name="משוואה" r:id="rId6" imgW="241195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286000"/>
                        <a:ext cx="482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4500563" y="2928938"/>
            <a:ext cx="71437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hape 29"/>
          <p:cNvCxnSpPr>
            <a:stCxn id="24" idx="6"/>
            <a:endCxn id="9" idx="0"/>
          </p:cNvCxnSpPr>
          <p:nvPr/>
        </p:nvCxnSpPr>
        <p:spPr>
          <a:xfrm>
            <a:off x="5214938" y="3250407"/>
            <a:ext cx="1027112" cy="105932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0" name="Object 4"/>
          <p:cNvGraphicFramePr>
            <a:graphicFrameLocks noChangeAspect="1"/>
          </p:cNvGraphicFramePr>
          <p:nvPr/>
        </p:nvGraphicFramePr>
        <p:xfrm>
          <a:off x="5721350" y="3240088"/>
          <a:ext cx="1041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520248" imgH="177646" progId="Equation.3">
                  <p:embed/>
                </p:oleObj>
              </mc:Choice>
              <mc:Fallback>
                <p:oleObj name="משוואה" r:id="rId8" imgW="520248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240088"/>
                        <a:ext cx="1041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urved Connector 32"/>
          <p:cNvCxnSpPr>
            <a:stCxn id="7" idx="3"/>
            <a:endCxn id="9" idx="4"/>
          </p:cNvCxnSpPr>
          <p:nvPr/>
        </p:nvCxnSpPr>
        <p:spPr>
          <a:xfrm rot="16200000" flipH="1">
            <a:off x="2926023" y="1636639"/>
            <a:ext cx="1237923" cy="5394132"/>
          </a:xfrm>
          <a:prstGeom prst="curvedConnector3">
            <a:avLst>
              <a:gd name="adj1" fmla="val 11846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2" name="Object 5"/>
          <p:cNvGraphicFramePr>
            <a:graphicFrameLocks noChangeAspect="1"/>
          </p:cNvGraphicFramePr>
          <p:nvPr/>
        </p:nvGraphicFramePr>
        <p:xfrm>
          <a:off x="1317625" y="4857750"/>
          <a:ext cx="254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26725" imgH="177415" progId="Equation.3">
                  <p:embed/>
                </p:oleObj>
              </mc:Choice>
              <mc:Fallback>
                <p:oleObj name="משוואה" r:id="rId10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57750"/>
                        <a:ext cx="254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Curved Connector 37"/>
          <p:cNvCxnSpPr>
            <a:stCxn id="7" idx="1"/>
            <a:endCxn id="24" idx="1"/>
          </p:cNvCxnSpPr>
          <p:nvPr/>
        </p:nvCxnSpPr>
        <p:spPr>
          <a:xfrm rot="5400000" flipH="1" flipV="1">
            <a:off x="2608037" y="1262976"/>
            <a:ext cx="237025" cy="3757263"/>
          </a:xfrm>
          <a:prstGeom prst="curvedConnector3">
            <a:avLst>
              <a:gd name="adj1" fmla="val 23617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571750" y="4429125"/>
            <a:ext cx="7143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Curved Connector 50"/>
          <p:cNvCxnSpPr>
            <a:stCxn id="24" idx="0"/>
            <a:endCxn id="24" idx="7"/>
          </p:cNvCxnSpPr>
          <p:nvPr/>
        </p:nvCxnSpPr>
        <p:spPr>
          <a:xfrm rot="16200000" flipH="1">
            <a:off x="4937126" y="2849562"/>
            <a:ext cx="93662" cy="252413"/>
          </a:xfrm>
          <a:prstGeom prst="curvedConnector3">
            <a:avLst>
              <a:gd name="adj1" fmla="val -613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6" name="Object 6"/>
          <p:cNvGraphicFramePr>
            <a:graphicFrameLocks noChangeAspect="1"/>
          </p:cNvGraphicFramePr>
          <p:nvPr/>
        </p:nvGraphicFramePr>
        <p:xfrm>
          <a:off x="4841875" y="1992313"/>
          <a:ext cx="4064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03112" imgH="139639" progId="Equation.3">
                  <p:embed/>
                </p:oleObj>
              </mc:Choice>
              <mc:Fallback>
                <p:oleObj name="משוואה" r:id="rId12" imgW="203112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1992313"/>
                        <a:ext cx="4064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hape 55"/>
          <p:cNvCxnSpPr>
            <a:stCxn id="49" idx="2"/>
            <a:endCxn id="49" idx="4"/>
          </p:cNvCxnSpPr>
          <p:nvPr/>
        </p:nvCxnSpPr>
        <p:spPr>
          <a:xfrm rot="10800000" flipH="1" flipV="1">
            <a:off x="2571750" y="4751388"/>
            <a:ext cx="357188" cy="320675"/>
          </a:xfrm>
          <a:prstGeom prst="curvedConnector4">
            <a:avLst>
              <a:gd name="adj1" fmla="val -64000"/>
              <a:gd name="adj2" fmla="val 17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18" name="Object 7"/>
          <p:cNvGraphicFramePr>
            <a:graphicFrameLocks noChangeAspect="1"/>
          </p:cNvGraphicFramePr>
          <p:nvPr/>
        </p:nvGraphicFramePr>
        <p:xfrm>
          <a:off x="2714625" y="5143500"/>
          <a:ext cx="406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02936" imgH="177569" progId="Equation.3">
                  <p:embed/>
                </p:oleObj>
              </mc:Choice>
              <mc:Fallback>
                <p:oleObj name="משוואה" r:id="rId14" imgW="202936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43500"/>
                        <a:ext cx="406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/>
          <p:cNvCxnSpPr>
            <a:stCxn id="24" idx="2"/>
            <a:endCxn id="49" idx="0"/>
          </p:cNvCxnSpPr>
          <p:nvPr/>
        </p:nvCxnSpPr>
        <p:spPr>
          <a:xfrm rot="10800000" flipV="1">
            <a:off x="2928938" y="3249613"/>
            <a:ext cx="1571625" cy="1179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9" idx="6"/>
            <a:endCxn id="24" idx="4"/>
          </p:cNvCxnSpPr>
          <p:nvPr/>
        </p:nvCxnSpPr>
        <p:spPr>
          <a:xfrm flipV="1">
            <a:off x="3286125" y="3571875"/>
            <a:ext cx="1571625" cy="11795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1" name="Object 8"/>
          <p:cNvGraphicFramePr>
            <a:graphicFrameLocks noChangeAspect="1"/>
          </p:cNvGraphicFramePr>
          <p:nvPr/>
        </p:nvGraphicFramePr>
        <p:xfrm>
          <a:off x="2968625" y="3332163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64957" imgH="203024" progId="Equation.3">
                  <p:embed/>
                </p:oleObj>
              </mc:Choice>
              <mc:Fallback>
                <p:oleObj name="משוואה" r:id="rId16" imgW="164957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332163"/>
                        <a:ext cx="330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22" name="Object 9"/>
          <p:cNvGraphicFramePr>
            <a:graphicFrameLocks noChangeAspect="1"/>
          </p:cNvGraphicFramePr>
          <p:nvPr/>
        </p:nvGraphicFramePr>
        <p:xfrm>
          <a:off x="4314825" y="4300538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42751" imgH="241195" progId="Equation.3">
                  <p:embed/>
                </p:oleObj>
              </mc:Choice>
              <mc:Fallback>
                <p:oleObj name="משוואה" r:id="rId18" imgW="34275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4300538"/>
                        <a:ext cx="68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hape 66"/>
          <p:cNvCxnSpPr>
            <a:stCxn id="7" idx="4"/>
            <a:endCxn id="49" idx="2"/>
          </p:cNvCxnSpPr>
          <p:nvPr/>
        </p:nvCxnSpPr>
        <p:spPr>
          <a:xfrm rot="16200000" flipH="1">
            <a:off x="1466300" y="3645144"/>
            <a:ext cx="941694" cy="1269206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4" name="Object 10"/>
          <p:cNvGraphicFramePr>
            <a:graphicFrameLocks noChangeAspect="1"/>
          </p:cNvGraphicFramePr>
          <p:nvPr/>
        </p:nvGraphicFramePr>
        <p:xfrm>
          <a:off x="1993900" y="4071938"/>
          <a:ext cx="25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126835" imgH="202936" progId="Equation.3">
                  <p:embed/>
                </p:oleObj>
              </mc:Choice>
              <mc:Fallback>
                <p:oleObj name="משוואה" r:id="rId20" imgW="126835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71938"/>
                        <a:ext cx="25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Curved Connector 69"/>
          <p:cNvCxnSpPr>
            <a:stCxn id="49" idx="5"/>
            <a:endCxn id="9" idx="3"/>
          </p:cNvCxnSpPr>
          <p:nvPr/>
        </p:nvCxnSpPr>
        <p:spPr>
          <a:xfrm rot="5400000" flipH="1" flipV="1">
            <a:off x="4424767" y="3615250"/>
            <a:ext cx="119396" cy="2605917"/>
          </a:xfrm>
          <a:prstGeom prst="curvedConnector3">
            <a:avLst>
              <a:gd name="adj1" fmla="val -27032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426" name="Object 11"/>
          <p:cNvGraphicFramePr>
            <a:graphicFrameLocks noChangeAspect="1"/>
          </p:cNvGraphicFramePr>
          <p:nvPr/>
        </p:nvGraphicFramePr>
        <p:xfrm>
          <a:off x="3741738" y="5286375"/>
          <a:ext cx="330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164957" imgH="203024" progId="Equation.3">
                  <p:embed/>
                </p:oleObj>
              </mc:Choice>
              <mc:Fallback>
                <p:oleObj name="משוואה" r:id="rId22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286375"/>
                        <a:ext cx="330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/>
              <a:t>A </a:t>
            </a:r>
            <a:r>
              <a:rPr lang="en-US" altLang="en-US" b="1" i="1"/>
              <a:t>computation</a:t>
            </a:r>
            <a:r>
              <a:rPr lang="en-US" altLang="en-US"/>
              <a:t> of a GNFA is similar to a computation of an NFA. except:</a:t>
            </a:r>
            <a:br>
              <a:rPr lang="en-US" altLang="en-US"/>
            </a:br>
            <a:r>
              <a:rPr lang="en-US" altLang="en-US"/>
              <a:t>In each step, a GNFA consumes </a:t>
            </a:r>
            <a:r>
              <a:rPr lang="en-US" altLang="en-US" b="1" i="1"/>
              <a:t>a block of symbols</a:t>
            </a:r>
            <a:r>
              <a:rPr lang="en-US" altLang="en-US" i="1"/>
              <a:t> </a:t>
            </a:r>
            <a:r>
              <a:rPr lang="en-US" altLang="en-US"/>
              <a:t>that matches the RE on the transition used by the NFA.</a:t>
            </a:r>
            <a:endParaRPr lang="en-US" altLang="en-US" b="1"/>
          </a:p>
        </p:txBody>
      </p:sp>
      <p:sp>
        <p:nvSpPr>
          <p:cNvPr id="1034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A Computation of a GNFA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F5931CAE-597C-4F00-AC7A-CE299FD538BF}" type="slidenum">
              <a:rPr lang="en-US" sz="1600"/>
              <a:pPr algn="l">
                <a:defRPr/>
              </a:pPr>
              <a:t>94</a:t>
            </a:fld>
            <a:endParaRPr lang="en-US" sz="1600" dirty="0"/>
          </a:p>
        </p:txBody>
      </p:sp>
      <p:cxnSp>
        <p:nvCxnSpPr>
          <p:cNvPr id="105" name="Curved Connector 104"/>
          <p:cNvCxnSpPr/>
          <p:nvPr/>
        </p:nvCxnSpPr>
        <p:spPr>
          <a:xfrm>
            <a:off x="10429875" y="4000500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urved Connector 106"/>
          <p:cNvCxnSpPr/>
          <p:nvPr/>
        </p:nvCxnSpPr>
        <p:spPr>
          <a:xfrm>
            <a:off x="9144000" y="4643438"/>
            <a:ext cx="914400" cy="914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dirty="0"/>
              <a:t>Consider </a:t>
            </a:r>
            <a:r>
              <a:rPr lang="en-US" i="1" dirty="0" err="1">
                <a:latin typeface="Times New Roman" pitchFamily="18" charset="0"/>
                <a:cs typeface="Times New Roman" pitchFamily="18" charset="0"/>
              </a:rPr>
              <a:t>abbbaaabb</a:t>
            </a:r>
            <a:endParaRPr lang="en-US" dirty="0"/>
          </a:p>
        </p:txBody>
      </p:sp>
      <p:sp>
        <p:nvSpPr>
          <p:cNvPr id="1044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Example of a GNFA Computation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229360C6-00CC-4AE6-8951-1AF7E5DE2A33}" type="slidenum">
              <a:rPr lang="en-US" sz="1600"/>
              <a:pPr algn="l">
                <a:defRPr/>
              </a:pPr>
              <a:t>95</a:t>
            </a:fld>
            <a:endParaRPr lang="en-US" sz="1600" dirty="0"/>
          </a:p>
        </p:txBody>
      </p:sp>
      <p:grpSp>
        <p:nvGrpSpPr>
          <p:cNvPr id="104455" name="Group 12"/>
          <p:cNvGrpSpPr>
            <a:grpSpLocks/>
          </p:cNvGrpSpPr>
          <p:nvPr/>
        </p:nvGrpSpPr>
        <p:grpSpPr bwMode="auto">
          <a:xfrm>
            <a:off x="1071563" y="3143250"/>
            <a:ext cx="1285875" cy="714375"/>
            <a:chOff x="1071538" y="2928934"/>
            <a:chExt cx="1285884" cy="714380"/>
          </a:xfrm>
        </p:grpSpPr>
        <p:sp>
          <p:nvSpPr>
            <p:cNvPr id="7" name="Oval 6"/>
            <p:cNvSpPr/>
            <p:nvPr/>
          </p:nvSpPr>
          <p:spPr>
            <a:xfrm>
              <a:off x="1071538" y="3000373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481" name="Object 7"/>
            <p:cNvGraphicFramePr>
              <a:graphicFrameLocks noChangeAspect="1"/>
            </p:cNvGraphicFramePr>
            <p:nvPr/>
          </p:nvGraphicFramePr>
          <p:xfrm>
            <a:off x="1284270" y="2928934"/>
            <a:ext cx="787400" cy="6159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2" imgW="291973" imgH="228501" progId="Equation.3">
                    <p:embed/>
                  </p:oleObj>
                </mc:Choice>
                <mc:Fallback>
                  <p:oleObj name="משוואה" r:id="rId2" imgW="291973" imgH="228501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4270" y="2928934"/>
                          <a:ext cx="787400" cy="6159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456" name="Group 11"/>
          <p:cNvGrpSpPr>
            <a:grpSpLocks/>
          </p:cNvGrpSpPr>
          <p:nvPr/>
        </p:nvGrpSpPr>
        <p:grpSpPr bwMode="auto">
          <a:xfrm>
            <a:off x="5429250" y="4286250"/>
            <a:ext cx="1285875" cy="714375"/>
            <a:chOff x="3786182" y="3000372"/>
            <a:chExt cx="1285884" cy="714380"/>
          </a:xfrm>
        </p:grpSpPr>
        <p:graphicFrame>
          <p:nvGraphicFramePr>
            <p:cNvPr id="104477" name="Object 2"/>
            <p:cNvGraphicFramePr>
              <a:graphicFrameLocks noChangeAspect="1"/>
            </p:cNvGraphicFramePr>
            <p:nvPr/>
          </p:nvGraphicFramePr>
          <p:xfrm>
            <a:off x="4006853" y="3000372"/>
            <a:ext cx="993775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משוואה" r:id="rId4" imgW="368300" imgH="241300" progId="Equation.3">
                    <p:embed/>
                  </p:oleObj>
                </mc:Choice>
                <mc:Fallback>
                  <p:oleObj name="משוואה" r:id="rId4" imgW="368300" imgH="2413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6853" y="3000372"/>
                          <a:ext cx="993775" cy="6508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Oval 10"/>
            <p:cNvSpPr/>
            <p:nvPr/>
          </p:nvSpPr>
          <p:spPr>
            <a:xfrm>
              <a:off x="3857621" y="3143248"/>
              <a:ext cx="1143008" cy="50006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3786182" y="3071811"/>
              <a:ext cx="1285884" cy="64294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aphicFrame>
        <p:nvGraphicFramePr>
          <p:cNvPr id="104457" name="Object 21"/>
          <p:cNvGraphicFramePr>
            <a:graphicFrameLocks noChangeAspect="1"/>
          </p:cNvGraphicFramePr>
          <p:nvPr/>
        </p:nvGraphicFramePr>
        <p:xfrm>
          <a:off x="3232150" y="2286000"/>
          <a:ext cx="4826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241195" imgH="203112" progId="Equation.3">
                  <p:embed/>
                </p:oleObj>
              </mc:Choice>
              <mc:Fallback>
                <p:oleObj name="משוואה" r:id="rId6" imgW="241195" imgH="203112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2150" y="2286000"/>
                        <a:ext cx="4826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Oval 23"/>
          <p:cNvSpPr/>
          <p:nvPr/>
        </p:nvSpPr>
        <p:spPr>
          <a:xfrm>
            <a:off x="4500563" y="2928938"/>
            <a:ext cx="71437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0" name="Shape 29"/>
          <p:cNvCxnSpPr>
            <a:stCxn id="24" idx="6"/>
            <a:endCxn id="9" idx="0"/>
          </p:cNvCxnSpPr>
          <p:nvPr/>
        </p:nvCxnSpPr>
        <p:spPr>
          <a:xfrm>
            <a:off x="5214938" y="3249613"/>
            <a:ext cx="857250" cy="110807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0" name="Object 4"/>
          <p:cNvGraphicFramePr>
            <a:graphicFrameLocks noChangeAspect="1"/>
          </p:cNvGraphicFramePr>
          <p:nvPr/>
        </p:nvGraphicFramePr>
        <p:xfrm>
          <a:off x="5721350" y="3240088"/>
          <a:ext cx="1041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8" imgW="520248" imgH="177646" progId="Equation.3">
                  <p:embed/>
                </p:oleObj>
              </mc:Choice>
              <mc:Fallback>
                <p:oleObj name="משוואה" r:id="rId8" imgW="520248" imgH="177646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1350" y="3240088"/>
                        <a:ext cx="1041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3" name="Curved Connector 32"/>
          <p:cNvCxnSpPr>
            <a:stCxn id="7" idx="3"/>
            <a:endCxn id="9" idx="4"/>
          </p:cNvCxnSpPr>
          <p:nvPr/>
        </p:nvCxnSpPr>
        <p:spPr>
          <a:xfrm rot="16200000" flipH="1">
            <a:off x="3048001" y="1976437"/>
            <a:ext cx="1236662" cy="4811713"/>
          </a:xfrm>
          <a:prstGeom prst="curvedConnector3">
            <a:avLst>
              <a:gd name="adj1" fmla="val 18558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2" name="Object 5"/>
          <p:cNvGraphicFramePr>
            <a:graphicFrameLocks noChangeAspect="1"/>
          </p:cNvGraphicFramePr>
          <p:nvPr/>
        </p:nvGraphicFramePr>
        <p:xfrm>
          <a:off x="1317625" y="4857750"/>
          <a:ext cx="2540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0" imgW="126725" imgH="177415" progId="Equation.3">
                  <p:embed/>
                </p:oleObj>
              </mc:Choice>
              <mc:Fallback>
                <p:oleObj name="משוואה" r:id="rId10" imgW="126725" imgH="17741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857750"/>
                        <a:ext cx="2540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Curved Connector 37"/>
          <p:cNvCxnSpPr>
            <a:stCxn id="7" idx="1"/>
            <a:endCxn id="24" idx="1"/>
          </p:cNvCxnSpPr>
          <p:nvPr/>
        </p:nvCxnSpPr>
        <p:spPr>
          <a:xfrm rot="5400000" flipH="1" flipV="1">
            <a:off x="2790032" y="1493043"/>
            <a:ext cx="285750" cy="3344863"/>
          </a:xfrm>
          <a:prstGeom prst="curvedConnector3">
            <a:avLst>
              <a:gd name="adj1" fmla="val 21295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571750" y="4429125"/>
            <a:ext cx="714375" cy="64293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51" name="Curved Connector 50"/>
          <p:cNvCxnSpPr>
            <a:stCxn id="24" idx="0"/>
            <a:endCxn id="24" idx="7"/>
          </p:cNvCxnSpPr>
          <p:nvPr/>
        </p:nvCxnSpPr>
        <p:spPr>
          <a:xfrm rot="16200000" flipH="1">
            <a:off x="4937126" y="2849562"/>
            <a:ext cx="93662" cy="252413"/>
          </a:xfrm>
          <a:prstGeom prst="curvedConnector3">
            <a:avLst>
              <a:gd name="adj1" fmla="val -61335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6" name="Object 6"/>
          <p:cNvGraphicFramePr>
            <a:graphicFrameLocks noChangeAspect="1"/>
          </p:cNvGraphicFramePr>
          <p:nvPr/>
        </p:nvGraphicFramePr>
        <p:xfrm>
          <a:off x="5165725" y="2290763"/>
          <a:ext cx="406400" cy="28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2" imgW="203112" imgH="139639" progId="Equation.3">
                  <p:embed/>
                </p:oleObj>
              </mc:Choice>
              <mc:Fallback>
                <p:oleObj name="משוואה" r:id="rId12" imgW="203112" imgH="139639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5725" y="2290763"/>
                        <a:ext cx="406400" cy="280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6" name="Shape 55"/>
          <p:cNvCxnSpPr>
            <a:stCxn id="49" idx="2"/>
            <a:endCxn id="49" idx="4"/>
          </p:cNvCxnSpPr>
          <p:nvPr/>
        </p:nvCxnSpPr>
        <p:spPr>
          <a:xfrm rot="10800000" flipH="1" flipV="1">
            <a:off x="2571750" y="4751388"/>
            <a:ext cx="357188" cy="320675"/>
          </a:xfrm>
          <a:prstGeom prst="curvedConnector4">
            <a:avLst>
              <a:gd name="adj1" fmla="val -64000"/>
              <a:gd name="adj2" fmla="val 1711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68" name="Object 7"/>
          <p:cNvGraphicFramePr>
            <a:graphicFrameLocks noChangeAspect="1"/>
          </p:cNvGraphicFramePr>
          <p:nvPr/>
        </p:nvGraphicFramePr>
        <p:xfrm>
          <a:off x="2714625" y="5143500"/>
          <a:ext cx="4064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4" imgW="202936" imgH="177569" progId="Equation.3">
                  <p:embed/>
                </p:oleObj>
              </mc:Choice>
              <mc:Fallback>
                <p:oleObj name="משוואה" r:id="rId14" imgW="202936" imgH="177569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5143500"/>
                        <a:ext cx="4064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9" name="Shape 58"/>
          <p:cNvCxnSpPr>
            <a:stCxn id="24" idx="2"/>
            <a:endCxn id="49" idx="0"/>
          </p:cNvCxnSpPr>
          <p:nvPr/>
        </p:nvCxnSpPr>
        <p:spPr>
          <a:xfrm rot="10800000" flipV="1">
            <a:off x="2928938" y="3249613"/>
            <a:ext cx="1571625" cy="1179512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>
            <a:stCxn id="49" idx="6"/>
            <a:endCxn id="24" idx="4"/>
          </p:cNvCxnSpPr>
          <p:nvPr/>
        </p:nvCxnSpPr>
        <p:spPr>
          <a:xfrm flipV="1">
            <a:off x="3286125" y="3571875"/>
            <a:ext cx="1571625" cy="1179513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1" name="Object 8"/>
          <p:cNvGraphicFramePr>
            <a:graphicFrameLocks noChangeAspect="1"/>
          </p:cNvGraphicFramePr>
          <p:nvPr/>
        </p:nvGraphicFramePr>
        <p:xfrm>
          <a:off x="2968625" y="3332163"/>
          <a:ext cx="3302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164957" imgH="203024" progId="Equation.3">
                  <p:embed/>
                </p:oleObj>
              </mc:Choice>
              <mc:Fallback>
                <p:oleObj name="משוואה" r:id="rId16" imgW="164957" imgH="203024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332163"/>
                        <a:ext cx="3302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2" name="Object 9"/>
          <p:cNvGraphicFramePr>
            <a:graphicFrameLocks noChangeAspect="1"/>
          </p:cNvGraphicFramePr>
          <p:nvPr/>
        </p:nvGraphicFramePr>
        <p:xfrm>
          <a:off x="4314825" y="4300538"/>
          <a:ext cx="685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342751" imgH="241195" progId="Equation.3">
                  <p:embed/>
                </p:oleObj>
              </mc:Choice>
              <mc:Fallback>
                <p:oleObj name="משוואה" r:id="rId18" imgW="342751" imgH="241195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4300538"/>
                        <a:ext cx="6858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7" name="Shape 66"/>
          <p:cNvCxnSpPr>
            <a:stCxn id="7" idx="4"/>
            <a:endCxn id="49" idx="2"/>
          </p:cNvCxnSpPr>
          <p:nvPr/>
        </p:nvCxnSpPr>
        <p:spPr>
          <a:xfrm rot="16200000" flipH="1">
            <a:off x="1696243" y="3875882"/>
            <a:ext cx="893763" cy="85725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4" name="Object 10"/>
          <p:cNvGraphicFramePr>
            <a:graphicFrameLocks noChangeAspect="1"/>
          </p:cNvGraphicFramePr>
          <p:nvPr/>
        </p:nvGraphicFramePr>
        <p:xfrm>
          <a:off x="1993900" y="4071938"/>
          <a:ext cx="2540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0" imgW="126835" imgH="202936" progId="Equation.3">
                  <p:embed/>
                </p:oleObj>
              </mc:Choice>
              <mc:Fallback>
                <p:oleObj name="משוואה" r:id="rId20" imgW="126835" imgH="2029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071938"/>
                        <a:ext cx="2540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0" name="Curved Connector 69"/>
          <p:cNvCxnSpPr>
            <a:stCxn id="49" idx="5"/>
            <a:endCxn id="9" idx="3"/>
          </p:cNvCxnSpPr>
          <p:nvPr/>
        </p:nvCxnSpPr>
        <p:spPr>
          <a:xfrm rot="5400000" flipH="1" flipV="1">
            <a:off x="4364038" y="3724275"/>
            <a:ext cx="71437" cy="2436813"/>
          </a:xfrm>
          <a:prstGeom prst="curvedConnector3">
            <a:avLst>
              <a:gd name="adj1" fmla="val -4518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4476" name="Object 11"/>
          <p:cNvGraphicFramePr>
            <a:graphicFrameLocks noChangeAspect="1"/>
          </p:cNvGraphicFramePr>
          <p:nvPr/>
        </p:nvGraphicFramePr>
        <p:xfrm>
          <a:off x="3741738" y="5286375"/>
          <a:ext cx="3302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2" imgW="164957" imgH="203024" progId="Equation.3">
                  <p:embed/>
                </p:oleObj>
              </mc:Choice>
              <mc:Fallback>
                <p:oleObj name="משוואה" r:id="rId22" imgW="164957" imgH="203024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1738" y="5286375"/>
                        <a:ext cx="3302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Conversion is done by a very simple process: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Add a new start state with an    - transition from the </a:t>
            </a:r>
            <a:r>
              <a:rPr lang="en-US" altLang="en-US" b="1" dirty="0"/>
              <a:t>new </a:t>
            </a:r>
            <a:r>
              <a:rPr lang="en-US" altLang="en-US" dirty="0"/>
              <a:t>start state to the </a:t>
            </a:r>
            <a:r>
              <a:rPr lang="en-US" altLang="en-US" b="1" dirty="0"/>
              <a:t>old </a:t>
            </a:r>
            <a:r>
              <a:rPr lang="en-US" altLang="en-US" dirty="0"/>
              <a:t>start state.</a:t>
            </a:r>
          </a:p>
          <a:p>
            <a:pPr marL="514350" indent="-514350" eaLnBrk="1" hangingPunct="1">
              <a:buFont typeface="Arial" panose="020B0604020202020204" pitchFamily="34" charset="0"/>
              <a:buAutoNum type="arabicPeriod"/>
            </a:pPr>
            <a:r>
              <a:rPr lang="en-US" altLang="en-US" dirty="0"/>
              <a:t>Add a new accepting state with   - transition from every </a:t>
            </a:r>
            <a:r>
              <a:rPr lang="en-US" altLang="en-US" b="1" dirty="0"/>
              <a:t>old </a:t>
            </a:r>
            <a:r>
              <a:rPr lang="en-US" altLang="en-US" dirty="0"/>
              <a:t>accepting state(s) to the </a:t>
            </a:r>
            <a:r>
              <a:rPr lang="en-US" altLang="en-US" b="1" dirty="0"/>
              <a:t>new </a:t>
            </a:r>
            <a:r>
              <a:rPr lang="en-US" altLang="en-US" dirty="0"/>
              <a:t>accepting state.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n-US" b="1" u="sng" dirty="0"/>
              <a:t>Converting a DFA (or NFA) to a GNFA </a:t>
            </a:r>
            <a:endParaRPr lang="en-US" u="sng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C4E1E19-DBE4-4498-9CA8-83FA3B3B9B0E}" type="slidenum">
              <a:rPr lang="en-US" sz="1600"/>
              <a:pPr algn="l">
                <a:defRPr/>
              </a:pPr>
              <a:t>96</a:t>
            </a:fld>
            <a:endParaRPr lang="en-US" sz="1600" dirty="0"/>
          </a:p>
        </p:txBody>
      </p:sp>
      <p:graphicFrame>
        <p:nvGraphicFramePr>
          <p:cNvPr id="105479" name="Object 6"/>
          <p:cNvGraphicFramePr>
            <a:graphicFrameLocks noChangeAspect="1"/>
          </p:cNvGraphicFramePr>
          <p:nvPr/>
        </p:nvGraphicFramePr>
        <p:xfrm>
          <a:off x="5945188" y="2338388"/>
          <a:ext cx="3413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6835" imgH="139518" progId="Equation.3">
                  <p:embed/>
                </p:oleObj>
              </mc:Choice>
              <mc:Fallback>
                <p:oleObj name="משוואה" r:id="rId2" imgW="126835" imgH="13951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2338388"/>
                        <a:ext cx="3413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3"/>
          <p:cNvGraphicFramePr>
            <a:graphicFrameLocks noChangeAspect="1"/>
          </p:cNvGraphicFramePr>
          <p:nvPr/>
        </p:nvGraphicFramePr>
        <p:xfrm>
          <a:off x="6230938" y="3910013"/>
          <a:ext cx="341312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4" imgW="126835" imgH="139518" progId="Equation.3">
                  <p:embed/>
                </p:oleObj>
              </mc:Choice>
              <mc:Fallback>
                <p:oleObj name="משוואה" r:id="rId4" imgW="126835" imgH="139518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910013"/>
                        <a:ext cx="341312" cy="37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3.  Replace any transition with multiple labels by  a single transition labeled with the </a:t>
            </a:r>
            <a:r>
              <a:rPr lang="en-US" altLang="en-US" b="1" i="1" dirty="0"/>
              <a:t>union </a:t>
            </a:r>
            <a:r>
              <a:rPr lang="en-US" altLang="en-US" dirty="0"/>
              <a:t>of all labels.</a:t>
            </a:r>
          </a:p>
          <a:p>
            <a:pPr marL="514350" indent="-514350" eaLnBrk="1" hangingPunct="1">
              <a:buFont typeface="Calibri" panose="020F0502020204030204" pitchFamily="34" charset="0"/>
              <a:buAutoNum type="arabicPeriod" startAt="4"/>
            </a:pPr>
            <a:r>
              <a:rPr lang="en-US" altLang="en-US" dirty="0"/>
              <a:t>Add any missing transition, including self transitions; label the added transition by    .</a:t>
            </a:r>
          </a:p>
          <a:p>
            <a:pPr marL="514350" indent="-514350" eaLnBrk="1" hangingPunct="1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0649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Converting a DFA to a GNFA (Cont) </a:t>
            </a:r>
            <a:endParaRPr lang="en-US" altLang="en-US" u="sn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41692EFE-2C6E-494D-B64A-A9379F2D8AD9}" type="slidenum">
              <a:rPr lang="en-US" sz="1600"/>
              <a:pPr algn="l">
                <a:defRPr/>
              </a:pPr>
              <a:t>97</a:t>
            </a:fld>
            <a:endParaRPr lang="en-US" sz="1600" dirty="0"/>
          </a:p>
        </p:txBody>
      </p:sp>
      <p:graphicFrame>
        <p:nvGraphicFramePr>
          <p:cNvPr id="106503" name="Object 6"/>
          <p:cNvGraphicFramePr>
            <a:graphicFrameLocks noChangeAspect="1"/>
          </p:cNvGraphicFramePr>
          <p:nvPr/>
        </p:nvGraphicFramePr>
        <p:xfrm>
          <a:off x="7786688" y="3714750"/>
          <a:ext cx="34131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2" imgW="126835" imgH="202936" progId="Equation.3">
                  <p:embed/>
                </p:oleObj>
              </mc:Choice>
              <mc:Fallback>
                <p:oleObj name="משוואה" r:id="rId2" imgW="126835" imgH="202936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6688" y="3714750"/>
                        <a:ext cx="34131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Stage 1: Convert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/>
              <a:t> to a GNFA</a:t>
            </a:r>
          </a:p>
        </p:txBody>
      </p:sp>
      <p:sp>
        <p:nvSpPr>
          <p:cNvPr id="1075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1.0 Start with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alt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662C3321-EBFF-42AC-A934-C018207C3892}" type="slidenum">
              <a:rPr lang="en-US" sz="1600"/>
              <a:pPr algn="l">
                <a:defRPr/>
              </a:pPr>
              <a:t>98</a:t>
            </a:fld>
            <a:endParaRPr lang="en-US" sz="1600" dirty="0"/>
          </a:p>
        </p:txBody>
      </p:sp>
      <p:grpSp>
        <p:nvGrpSpPr>
          <p:cNvPr id="107525" name="Group 29"/>
          <p:cNvGrpSpPr>
            <a:grpSpLocks/>
          </p:cNvGrpSpPr>
          <p:nvPr/>
        </p:nvGrpSpPr>
        <p:grpSpPr bwMode="auto">
          <a:xfrm>
            <a:off x="1500188" y="2786063"/>
            <a:ext cx="5643562" cy="3286125"/>
            <a:chOff x="642909" y="1725595"/>
            <a:chExt cx="5643603" cy="3286147"/>
          </a:xfrm>
        </p:grpSpPr>
        <p:sp>
          <p:nvSpPr>
            <p:cNvPr id="31" name="Oval 30"/>
            <p:cNvSpPr/>
            <p:nvPr/>
          </p:nvSpPr>
          <p:spPr>
            <a:xfrm>
              <a:off x="5643570" y="1939908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7527" name="Group 51"/>
            <p:cNvGrpSpPr>
              <a:grpSpLocks/>
            </p:cNvGrpSpPr>
            <p:nvPr/>
          </p:nvGrpSpPr>
          <p:grpSpPr bwMode="auto">
            <a:xfrm>
              <a:off x="642909" y="1725595"/>
              <a:ext cx="5643603" cy="3286147"/>
              <a:chOff x="642909" y="1725595"/>
              <a:chExt cx="5643603" cy="3286147"/>
            </a:xfrm>
          </p:grpSpPr>
          <p:grpSp>
            <p:nvGrpSpPr>
              <p:cNvPr id="107528" name="Group 42"/>
              <p:cNvGrpSpPr>
                <a:grpSpLocks/>
              </p:cNvGrpSpPr>
              <p:nvPr/>
            </p:nvGrpSpPr>
            <p:grpSpPr bwMode="auto">
              <a:xfrm>
                <a:off x="857224" y="1970070"/>
                <a:ext cx="3071834" cy="2357453"/>
                <a:chOff x="4429124" y="2368537"/>
                <a:chExt cx="3071834" cy="2357453"/>
              </a:xfrm>
            </p:grpSpPr>
            <p:graphicFrame>
              <p:nvGraphicFramePr>
                <p:cNvPr id="107542" name="Object 3"/>
                <p:cNvGraphicFramePr>
                  <a:graphicFrameLocks noChangeAspect="1"/>
                </p:cNvGraphicFramePr>
                <p:nvPr/>
              </p:nvGraphicFramePr>
              <p:xfrm>
                <a:off x="5500693" y="3363916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2" imgW="114102" imgH="177492" progId="Equation.3">
                        <p:embed/>
                      </p:oleObj>
                    </mc:Choice>
                    <mc:Fallback>
                      <p:oleObj name="משוואה" r:id="rId2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00693" y="3363916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7543" name="Group 32"/>
                <p:cNvGrpSpPr>
                  <a:grpSpLocks/>
                </p:cNvGrpSpPr>
                <p:nvPr/>
              </p:nvGrpSpPr>
              <p:grpSpPr bwMode="auto">
                <a:xfrm>
                  <a:off x="4429124" y="2368537"/>
                  <a:ext cx="714380" cy="642942"/>
                  <a:chOff x="857224" y="868339"/>
                  <a:chExt cx="714380" cy="642942"/>
                </a:xfrm>
              </p:grpSpPr>
              <p:sp>
                <p:nvSpPr>
                  <p:cNvPr id="53" name="Oval 14"/>
                  <p:cNvSpPr/>
                  <p:nvPr/>
                </p:nvSpPr>
                <p:spPr>
                  <a:xfrm>
                    <a:off x="857223" y="868341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9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984250" y="939781"/>
                  <a:ext cx="47148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4" imgW="177646" imgH="228402" progId="Equation.3">
                          <p:embed/>
                        </p:oleObj>
                      </mc:Choice>
                      <mc:Fallback>
                        <p:oleObj name="משוואה" r:id="rId4" imgW="177646" imgH="228402" progId="Equation.3">
                          <p:embed/>
                          <p:pic>
                            <p:nvPicPr>
                              <p:cNvPr id="0" name="Object 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250" y="939781"/>
                                <a:ext cx="47148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7544" name="Group 35"/>
                <p:cNvGrpSpPr>
                  <a:grpSpLocks/>
                </p:cNvGrpSpPr>
                <p:nvPr/>
              </p:nvGrpSpPr>
              <p:grpSpPr bwMode="auto">
                <a:xfrm>
                  <a:off x="6786578" y="4083048"/>
                  <a:ext cx="714380" cy="642942"/>
                  <a:chOff x="-32" y="2582850"/>
                  <a:chExt cx="714380" cy="642942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-32" y="2582853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7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142853" y="2652704"/>
                  <a:ext cx="439737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6" imgW="165028" imgH="228501" progId="Equation.3">
                          <p:embed/>
                        </p:oleObj>
                      </mc:Choice>
                      <mc:Fallback>
                        <p:oleObj name="משוואה" r:id="rId6" imgW="165028" imgH="228501" progId="Equation.3">
                          <p:embed/>
                          <p:pic>
                            <p:nvPicPr>
                              <p:cNvPr id="0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53" y="2652704"/>
                                <a:ext cx="439737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50" name="Straight Arrow Connector 49"/>
                <p:cNvCxnSpPr>
                  <a:stCxn id="53" idx="6"/>
                  <a:endCxn id="51" idx="2"/>
                </p:cNvCxnSpPr>
                <p:nvPr/>
              </p:nvCxnSpPr>
              <p:spPr>
                <a:xfrm>
                  <a:off x="5143503" y="2690803"/>
                  <a:ext cx="1643075" cy="17129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529" name="Group 42"/>
              <p:cNvGrpSpPr>
                <a:grpSpLocks/>
              </p:cNvGrpSpPr>
              <p:nvPr/>
            </p:nvGrpSpPr>
            <p:grpSpPr bwMode="auto">
              <a:xfrm>
                <a:off x="3824439" y="1868470"/>
                <a:ext cx="2462073" cy="1910269"/>
                <a:chOff x="5038885" y="2232014"/>
                <a:chExt cx="2462073" cy="1910269"/>
              </a:xfrm>
            </p:grpSpPr>
            <p:graphicFrame>
              <p:nvGraphicFramePr>
                <p:cNvPr id="107537" name="Object 3"/>
                <p:cNvGraphicFramePr>
                  <a:graphicFrameLocks noChangeAspect="1"/>
                </p:cNvGraphicFramePr>
                <p:nvPr/>
              </p:nvGraphicFramePr>
              <p:xfrm>
                <a:off x="5857883" y="2933696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8" imgW="101468" imgH="164885" progId="Equation.3">
                        <p:embed/>
                      </p:oleObj>
                    </mc:Choice>
                    <mc:Fallback>
                      <p:oleObj name="משוואה" r:id="rId8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57883" y="2933696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7538" name="Group 35"/>
                <p:cNvGrpSpPr>
                  <a:grpSpLocks/>
                </p:cNvGrpSpPr>
                <p:nvPr/>
              </p:nvGrpSpPr>
              <p:grpSpPr bwMode="auto">
                <a:xfrm>
                  <a:off x="6786578" y="2232014"/>
                  <a:ext cx="714380" cy="642942"/>
                  <a:chOff x="-32" y="731816"/>
                  <a:chExt cx="714380" cy="642942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32" y="731817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7541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42836" y="801672"/>
                  <a:ext cx="43973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10" imgW="165028" imgH="228501" progId="Equation.3">
                          <p:embed/>
                        </p:oleObj>
                      </mc:Choice>
                      <mc:Fallback>
                        <p:oleObj name="משוואה" r:id="rId10" imgW="165028" imgH="228501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36" y="801672"/>
                                <a:ext cx="43973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4" name="Straight Arrow Connector 43"/>
                <p:cNvCxnSpPr>
                  <a:stCxn id="51" idx="7"/>
                  <a:endCxn id="45" idx="2"/>
                </p:cNvCxnSpPr>
                <p:nvPr/>
              </p:nvCxnSpPr>
              <p:spPr>
                <a:xfrm rot="5400000" flipH="1" flipV="1">
                  <a:off x="5118104" y="2473316"/>
                  <a:ext cx="1589098" cy="17478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1214413" y="2265347"/>
                <a:ext cx="1588" cy="506417"/>
              </a:xfrm>
              <a:prstGeom prst="curvedConnector3">
                <a:avLst>
                  <a:gd name="adj1" fmla="val 5385348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1" name="Object 3"/>
              <p:cNvGraphicFramePr>
                <a:graphicFrameLocks noChangeAspect="1"/>
              </p:cNvGraphicFramePr>
              <p:nvPr/>
            </p:nvGraphicFramePr>
            <p:xfrm>
              <a:off x="785786" y="2940041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2" imgW="101468" imgH="164885" progId="Equation.3">
                      <p:embed/>
                    </p:oleObj>
                  </mc:Choice>
                  <mc:Fallback>
                    <p:oleObj name="משוואה" r:id="rId12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786" y="2940041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Curved Connector 36"/>
              <p:cNvCxnSpPr>
                <a:stCxn id="51" idx="3"/>
                <a:endCxn id="51" idx="5"/>
              </p:cNvCxnSpPr>
              <p:nvPr/>
            </p:nvCxnSpPr>
            <p:spPr>
              <a:xfrm rot="16200000" flipH="1">
                <a:off x="3571867" y="3979860"/>
                <a:ext cx="1588" cy="506416"/>
              </a:xfrm>
              <a:prstGeom prst="curvedConnector3">
                <a:avLst>
                  <a:gd name="adj1" fmla="val 56040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3" name="Object 3"/>
              <p:cNvGraphicFramePr>
                <a:graphicFrameLocks noChangeAspect="1"/>
              </p:cNvGraphicFramePr>
              <p:nvPr/>
            </p:nvGraphicFramePr>
            <p:xfrm>
              <a:off x="3081328" y="4691067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3" imgW="114102" imgH="177492" progId="Equation.3">
                      <p:embed/>
                    </p:oleObj>
                  </mc:Choice>
                  <mc:Fallback>
                    <p:oleObj name="משוואה" r:id="rId13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1328" y="4691067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Curved Connector 38"/>
              <p:cNvCxnSpPr>
                <a:stCxn id="45" idx="3"/>
                <a:endCxn id="45" idx="5"/>
              </p:cNvCxnSpPr>
              <p:nvPr/>
            </p:nvCxnSpPr>
            <p:spPr>
              <a:xfrm rot="16200000" flipH="1">
                <a:off x="5929322" y="2163747"/>
                <a:ext cx="1588" cy="506417"/>
              </a:xfrm>
              <a:prstGeom prst="curvedConnector3">
                <a:avLst>
                  <a:gd name="adj1" fmla="val 5312451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7535" name="Object 3"/>
              <p:cNvGraphicFramePr>
                <a:graphicFrameLocks noChangeAspect="1"/>
              </p:cNvGraphicFramePr>
              <p:nvPr/>
            </p:nvGraphicFramePr>
            <p:xfrm>
              <a:off x="5351470" y="2725726"/>
              <a:ext cx="363537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203112" imgH="190417" progId="Equation.3">
                      <p:embed/>
                    </p:oleObj>
                  </mc:Choice>
                  <mc:Fallback>
                    <p:oleObj name="משוואה" r:id="rId14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470" y="2725726"/>
                            <a:ext cx="363537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633384" y="1735120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b="1" u="sng"/>
              <a:t>Stage 1: Convert </a:t>
            </a:r>
            <a:r>
              <a:rPr lang="en-US" altLang="en-US" b="1" i="1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b="1" u="sng"/>
              <a:t> to a GNFA</a:t>
            </a:r>
          </a:p>
        </p:txBody>
      </p:sp>
      <p:sp>
        <p:nvSpPr>
          <p:cNvPr id="1085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1.1 Add 2 new states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7188" y="6286500"/>
            <a:ext cx="2133600" cy="365125"/>
          </a:xfrm>
        </p:spPr>
        <p:txBody>
          <a:bodyPr/>
          <a:lstStyle/>
          <a:p>
            <a:pPr algn="l">
              <a:defRPr/>
            </a:pPr>
            <a:r>
              <a:rPr lang="en-US" sz="1600" dirty="0"/>
              <a:t>  </a:t>
            </a:r>
            <a:fld id="{7ABEE3EE-825A-47F7-A332-C6319F14C7D0}" type="slidenum">
              <a:rPr lang="en-US" sz="1600"/>
              <a:pPr algn="l">
                <a:defRPr/>
              </a:pPr>
              <a:t>99</a:t>
            </a:fld>
            <a:endParaRPr lang="en-US" sz="1600" dirty="0"/>
          </a:p>
        </p:txBody>
      </p:sp>
      <p:grpSp>
        <p:nvGrpSpPr>
          <p:cNvPr id="108549" name="Group 29"/>
          <p:cNvGrpSpPr>
            <a:grpSpLocks/>
          </p:cNvGrpSpPr>
          <p:nvPr/>
        </p:nvGrpSpPr>
        <p:grpSpPr bwMode="auto">
          <a:xfrm>
            <a:off x="1500188" y="2786063"/>
            <a:ext cx="5643562" cy="3286125"/>
            <a:chOff x="642909" y="1725595"/>
            <a:chExt cx="5643603" cy="3286147"/>
          </a:xfrm>
        </p:grpSpPr>
        <p:sp>
          <p:nvSpPr>
            <p:cNvPr id="31" name="Oval 30"/>
            <p:cNvSpPr/>
            <p:nvPr/>
          </p:nvSpPr>
          <p:spPr>
            <a:xfrm>
              <a:off x="5643570" y="1939908"/>
              <a:ext cx="571504" cy="50006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08555" name="Group 51"/>
            <p:cNvGrpSpPr>
              <a:grpSpLocks/>
            </p:cNvGrpSpPr>
            <p:nvPr/>
          </p:nvGrpSpPr>
          <p:grpSpPr bwMode="auto">
            <a:xfrm>
              <a:off x="642909" y="1725595"/>
              <a:ext cx="5643603" cy="3286147"/>
              <a:chOff x="642909" y="1725595"/>
              <a:chExt cx="5643603" cy="3286147"/>
            </a:xfrm>
          </p:grpSpPr>
          <p:grpSp>
            <p:nvGrpSpPr>
              <p:cNvPr id="108556" name="Group 42"/>
              <p:cNvGrpSpPr>
                <a:grpSpLocks/>
              </p:cNvGrpSpPr>
              <p:nvPr/>
            </p:nvGrpSpPr>
            <p:grpSpPr bwMode="auto">
              <a:xfrm>
                <a:off x="857224" y="1970070"/>
                <a:ext cx="3071834" cy="2357453"/>
                <a:chOff x="4429124" y="2368537"/>
                <a:chExt cx="3071834" cy="2357453"/>
              </a:xfrm>
            </p:grpSpPr>
            <p:graphicFrame>
              <p:nvGraphicFramePr>
                <p:cNvPr id="108570" name="Object 3"/>
                <p:cNvGraphicFramePr>
                  <a:graphicFrameLocks noChangeAspect="1"/>
                </p:cNvGraphicFramePr>
                <p:nvPr/>
              </p:nvGraphicFramePr>
              <p:xfrm>
                <a:off x="5500693" y="3363916"/>
                <a:ext cx="204788" cy="32067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2" imgW="114102" imgH="177492" progId="Equation.3">
                        <p:embed/>
                      </p:oleObj>
                    </mc:Choice>
                    <mc:Fallback>
                      <p:oleObj name="משוואה" r:id="rId2" imgW="114102" imgH="177492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00693" y="3363916"/>
                              <a:ext cx="204788" cy="3206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8571" name="Group 32"/>
                <p:cNvGrpSpPr>
                  <a:grpSpLocks/>
                </p:cNvGrpSpPr>
                <p:nvPr/>
              </p:nvGrpSpPr>
              <p:grpSpPr bwMode="auto">
                <a:xfrm>
                  <a:off x="4429124" y="2368537"/>
                  <a:ext cx="714380" cy="642942"/>
                  <a:chOff x="857224" y="868339"/>
                  <a:chExt cx="714380" cy="642942"/>
                </a:xfrm>
              </p:grpSpPr>
              <p:sp>
                <p:nvSpPr>
                  <p:cNvPr id="53" name="Oval 14"/>
                  <p:cNvSpPr/>
                  <p:nvPr/>
                </p:nvSpPr>
                <p:spPr>
                  <a:xfrm>
                    <a:off x="857223" y="868341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77" name="Object 53"/>
                  <p:cNvGraphicFramePr>
                    <a:graphicFrameLocks noChangeAspect="1"/>
                  </p:cNvGraphicFramePr>
                  <p:nvPr/>
                </p:nvGraphicFramePr>
                <p:xfrm>
                  <a:off x="984250" y="939781"/>
                  <a:ext cx="47148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4" imgW="177646" imgH="228402" progId="Equation.3">
                          <p:embed/>
                        </p:oleObj>
                      </mc:Choice>
                      <mc:Fallback>
                        <p:oleObj name="משוואה" r:id="rId4" imgW="177646" imgH="228402" progId="Equation.3">
                          <p:embed/>
                          <p:pic>
                            <p:nvPicPr>
                              <p:cNvPr id="0" name="Object 5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84250" y="939781"/>
                                <a:ext cx="47148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108572" name="Group 35"/>
                <p:cNvGrpSpPr>
                  <a:grpSpLocks/>
                </p:cNvGrpSpPr>
                <p:nvPr/>
              </p:nvGrpSpPr>
              <p:grpSpPr bwMode="auto">
                <a:xfrm>
                  <a:off x="6786578" y="4083048"/>
                  <a:ext cx="714380" cy="642942"/>
                  <a:chOff x="-32" y="2582850"/>
                  <a:chExt cx="714380" cy="642942"/>
                </a:xfrm>
              </p:grpSpPr>
              <p:sp>
                <p:nvSpPr>
                  <p:cNvPr id="51" name="Oval 50"/>
                  <p:cNvSpPr/>
                  <p:nvPr/>
                </p:nvSpPr>
                <p:spPr>
                  <a:xfrm>
                    <a:off x="-32" y="2582853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75" name="Object 51"/>
                  <p:cNvGraphicFramePr>
                    <a:graphicFrameLocks noChangeAspect="1"/>
                  </p:cNvGraphicFramePr>
                  <p:nvPr/>
                </p:nvGraphicFramePr>
                <p:xfrm>
                  <a:off x="142853" y="2652704"/>
                  <a:ext cx="439737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6" imgW="165028" imgH="228501" progId="Equation.3">
                          <p:embed/>
                        </p:oleObj>
                      </mc:Choice>
                      <mc:Fallback>
                        <p:oleObj name="משוואה" r:id="rId6" imgW="165028" imgH="228501" progId="Equation.3">
                          <p:embed/>
                          <p:pic>
                            <p:nvPicPr>
                              <p:cNvPr id="0" name="Object 5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53" y="2652704"/>
                                <a:ext cx="439737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50" name="Straight Arrow Connector 49"/>
                <p:cNvCxnSpPr>
                  <a:stCxn id="53" idx="6"/>
                  <a:endCxn id="51" idx="2"/>
                </p:cNvCxnSpPr>
                <p:nvPr/>
              </p:nvCxnSpPr>
              <p:spPr>
                <a:xfrm>
                  <a:off x="5143503" y="2690803"/>
                  <a:ext cx="1643075" cy="171292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557" name="Group 42"/>
              <p:cNvGrpSpPr>
                <a:grpSpLocks/>
              </p:cNvGrpSpPr>
              <p:nvPr/>
            </p:nvGrpSpPr>
            <p:grpSpPr bwMode="auto">
              <a:xfrm>
                <a:off x="3824439" y="1868470"/>
                <a:ext cx="2462073" cy="1910269"/>
                <a:chOff x="5038885" y="2232014"/>
                <a:chExt cx="2462073" cy="1910269"/>
              </a:xfrm>
            </p:grpSpPr>
            <p:graphicFrame>
              <p:nvGraphicFramePr>
                <p:cNvPr id="108565" name="Object 3"/>
                <p:cNvGraphicFramePr>
                  <a:graphicFrameLocks noChangeAspect="1"/>
                </p:cNvGraphicFramePr>
                <p:nvPr/>
              </p:nvGraphicFramePr>
              <p:xfrm>
                <a:off x="5857883" y="2946394"/>
                <a:ext cx="182563" cy="2984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משוואה" r:id="rId8" imgW="101468" imgH="164885" progId="Equation.3">
                        <p:embed/>
                      </p:oleObj>
                    </mc:Choice>
                    <mc:Fallback>
                      <p:oleObj name="משוואה" r:id="rId8" imgW="101468" imgH="164885" progId="Equation.3">
                        <p:embed/>
                        <p:pic>
                          <p:nvPicPr>
                            <p:cNvPr id="0" name="Object 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57883" y="2946394"/>
                              <a:ext cx="182563" cy="2984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108566" name="Group 35"/>
                <p:cNvGrpSpPr>
                  <a:grpSpLocks/>
                </p:cNvGrpSpPr>
                <p:nvPr/>
              </p:nvGrpSpPr>
              <p:grpSpPr bwMode="auto">
                <a:xfrm>
                  <a:off x="6786578" y="2232014"/>
                  <a:ext cx="714380" cy="642942"/>
                  <a:chOff x="-32" y="731816"/>
                  <a:chExt cx="714380" cy="642942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-32" y="731817"/>
                    <a:ext cx="714380" cy="642941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en-US" dirty="0"/>
                  </a:p>
                </p:txBody>
              </p:sp>
              <p:graphicFrame>
                <p:nvGraphicFramePr>
                  <p:cNvPr id="108569" name="Object 45"/>
                  <p:cNvGraphicFramePr>
                    <a:graphicFrameLocks noChangeAspect="1"/>
                  </p:cNvGraphicFramePr>
                  <p:nvPr/>
                </p:nvGraphicFramePr>
                <p:xfrm>
                  <a:off x="142836" y="801672"/>
                  <a:ext cx="439738" cy="4286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משוואה" r:id="rId10" imgW="165028" imgH="228501" progId="Equation.3">
                          <p:embed/>
                        </p:oleObj>
                      </mc:Choice>
                      <mc:Fallback>
                        <p:oleObj name="משוואה" r:id="rId10" imgW="165028" imgH="228501" progId="Equation.3">
                          <p:embed/>
                          <p:pic>
                            <p:nvPicPr>
                              <p:cNvPr id="0" name="Object 4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42836" y="801672"/>
                                <a:ext cx="439738" cy="428625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cxnSp>
              <p:nvCxnSpPr>
                <p:cNvPr id="44" name="Straight Arrow Connector 43"/>
                <p:cNvCxnSpPr>
                  <a:stCxn id="51" idx="7"/>
                  <a:endCxn id="45" idx="2"/>
                </p:cNvCxnSpPr>
                <p:nvPr/>
              </p:nvCxnSpPr>
              <p:spPr>
                <a:xfrm rot="5400000" flipH="1" flipV="1">
                  <a:off x="5118104" y="2473316"/>
                  <a:ext cx="1589098" cy="174785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Curved Connector 34"/>
              <p:cNvCxnSpPr/>
              <p:nvPr/>
            </p:nvCxnSpPr>
            <p:spPr>
              <a:xfrm rot="16200000" flipH="1">
                <a:off x="1214413" y="2265347"/>
                <a:ext cx="1588" cy="506417"/>
              </a:xfrm>
              <a:prstGeom prst="curvedConnector3">
                <a:avLst>
                  <a:gd name="adj1" fmla="val 53853480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59" name="Object 3"/>
              <p:cNvGraphicFramePr>
                <a:graphicFrameLocks noChangeAspect="1"/>
              </p:cNvGraphicFramePr>
              <p:nvPr/>
            </p:nvGraphicFramePr>
            <p:xfrm>
              <a:off x="785786" y="2940041"/>
              <a:ext cx="182563" cy="2984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2" imgW="101468" imgH="164885" progId="Equation.3">
                      <p:embed/>
                    </p:oleObj>
                  </mc:Choice>
                  <mc:Fallback>
                    <p:oleObj name="משוואה" r:id="rId12" imgW="101468" imgH="164885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85786" y="2940041"/>
                            <a:ext cx="182563" cy="2984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7" name="Curved Connector 36"/>
              <p:cNvCxnSpPr>
                <a:stCxn id="51" idx="3"/>
                <a:endCxn id="51" idx="5"/>
              </p:cNvCxnSpPr>
              <p:nvPr/>
            </p:nvCxnSpPr>
            <p:spPr>
              <a:xfrm rot="16200000" flipH="1">
                <a:off x="3571867" y="3979860"/>
                <a:ext cx="1588" cy="506416"/>
              </a:xfrm>
              <a:prstGeom prst="curvedConnector3">
                <a:avLst>
                  <a:gd name="adj1" fmla="val 56040131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61" name="Object 3"/>
              <p:cNvGraphicFramePr>
                <a:graphicFrameLocks noChangeAspect="1"/>
              </p:cNvGraphicFramePr>
              <p:nvPr/>
            </p:nvGraphicFramePr>
            <p:xfrm>
              <a:off x="3081328" y="4691067"/>
              <a:ext cx="204788" cy="320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3" imgW="114102" imgH="177492" progId="Equation.3">
                      <p:embed/>
                    </p:oleObj>
                  </mc:Choice>
                  <mc:Fallback>
                    <p:oleObj name="משוואה" r:id="rId13" imgW="114102" imgH="177492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81328" y="4691067"/>
                            <a:ext cx="204788" cy="32067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9" name="Curved Connector 38"/>
              <p:cNvCxnSpPr>
                <a:stCxn id="45" idx="3"/>
                <a:endCxn id="45" idx="5"/>
              </p:cNvCxnSpPr>
              <p:nvPr/>
            </p:nvCxnSpPr>
            <p:spPr>
              <a:xfrm rot="16200000" flipH="1">
                <a:off x="5929322" y="2163747"/>
                <a:ext cx="1588" cy="506417"/>
              </a:xfrm>
              <a:prstGeom prst="curvedConnector3">
                <a:avLst>
                  <a:gd name="adj1" fmla="val 53124513"/>
                </a:avLst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108563" name="Object 3"/>
              <p:cNvGraphicFramePr>
                <a:graphicFrameLocks noChangeAspect="1"/>
              </p:cNvGraphicFramePr>
              <p:nvPr/>
            </p:nvGraphicFramePr>
            <p:xfrm>
              <a:off x="5351470" y="2725726"/>
              <a:ext cx="363537" cy="342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משוואה" r:id="rId14" imgW="203112" imgH="190417" progId="Equation.3">
                      <p:embed/>
                    </p:oleObj>
                  </mc:Choice>
                  <mc:Fallback>
                    <p:oleObj name="משוואה" r:id="rId14" imgW="203112" imgH="190417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1470" y="2725726"/>
                            <a:ext cx="363537" cy="3429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41" name="Straight Arrow Connector 40"/>
              <p:cNvCxnSpPr/>
              <p:nvPr/>
            </p:nvCxnSpPr>
            <p:spPr>
              <a:xfrm rot="16200000" flipH="1">
                <a:off x="633384" y="1735120"/>
                <a:ext cx="338139" cy="31908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Oval 14"/>
          <p:cNvSpPr/>
          <p:nvPr/>
        </p:nvSpPr>
        <p:spPr>
          <a:xfrm>
            <a:off x="7500938" y="5072063"/>
            <a:ext cx="1071562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Oval 14"/>
          <p:cNvSpPr/>
          <p:nvPr/>
        </p:nvSpPr>
        <p:spPr>
          <a:xfrm>
            <a:off x="500063" y="5072063"/>
            <a:ext cx="1000125" cy="64293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aphicFrame>
        <p:nvGraphicFramePr>
          <p:cNvPr id="108552" name="Object 32"/>
          <p:cNvGraphicFramePr>
            <a:graphicFrameLocks noChangeAspect="1"/>
          </p:cNvGraphicFramePr>
          <p:nvPr/>
        </p:nvGraphicFramePr>
        <p:xfrm>
          <a:off x="7596188" y="5132388"/>
          <a:ext cx="976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6" imgW="368300" imgH="241300" progId="Equation.3">
                  <p:embed/>
                </p:oleObj>
              </mc:Choice>
              <mc:Fallback>
                <p:oleObj name="משוואה" r:id="rId16" imgW="368300" imgH="2413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88" y="5132388"/>
                        <a:ext cx="976312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33"/>
          <p:cNvGraphicFramePr>
            <a:graphicFrameLocks noChangeAspect="1"/>
          </p:cNvGraphicFramePr>
          <p:nvPr/>
        </p:nvGraphicFramePr>
        <p:xfrm>
          <a:off x="642938" y="5143500"/>
          <a:ext cx="77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18" imgW="291973" imgH="228501" progId="Equation.3">
                  <p:embed/>
                </p:oleObj>
              </mc:Choice>
              <mc:Fallback>
                <p:oleObj name="משוואה" r:id="rId18" imgW="291973" imgH="228501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5143500"/>
                        <a:ext cx="77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10788</TotalTime>
  <Words>5305</Words>
  <Application>Microsoft Office PowerPoint</Application>
  <PresentationFormat>On-screen Show (4:3)</PresentationFormat>
  <Paragraphs>931</Paragraphs>
  <Slides>127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127</vt:i4>
      </vt:variant>
    </vt:vector>
  </HeadingPairs>
  <TitlesOfParts>
    <vt:vector size="135" baseType="lpstr">
      <vt:lpstr>Arial</vt:lpstr>
      <vt:lpstr>Calibri</vt:lpstr>
      <vt:lpstr>Symbol</vt:lpstr>
      <vt:lpstr>Times New Roman</vt:lpstr>
      <vt:lpstr>Wingdings</vt:lpstr>
      <vt:lpstr>Office Theme</vt:lpstr>
      <vt:lpstr>משוואה</vt:lpstr>
      <vt:lpstr>Equation</vt:lpstr>
      <vt:lpstr>Introduction to Computation Theory </vt:lpstr>
      <vt:lpstr>Computational Models</vt:lpstr>
      <vt:lpstr>Computational Models</vt:lpstr>
      <vt:lpstr>Finite Automaton - An Example </vt:lpstr>
      <vt:lpstr>Finite Automaton – An Example</vt:lpstr>
      <vt:lpstr>Finite Automaton – Formal Definition</vt:lpstr>
      <vt:lpstr>Deterministic Nature</vt:lpstr>
      <vt:lpstr>Examples</vt:lpstr>
      <vt:lpstr>How to make an FA</vt:lpstr>
      <vt:lpstr>The (D)FA</vt:lpstr>
      <vt:lpstr>Examples (HW1B) – draw FA for the following (For HW2, use FSMD by Evan Wallace)</vt:lpstr>
      <vt:lpstr>1. M3 accepts words ending with 0  and the empty word ε. </vt:lpstr>
      <vt:lpstr>2. M4 accepts strings that start and end with the same symbol.</vt:lpstr>
      <vt:lpstr>3. M5 accepts these 5 words: 0, 1, 00, 01, 10</vt:lpstr>
      <vt:lpstr>FA solution (4)</vt:lpstr>
      <vt:lpstr>5 NFA</vt:lpstr>
      <vt:lpstr>Languages in general</vt:lpstr>
      <vt:lpstr>Languages</vt:lpstr>
      <vt:lpstr>Some Questions</vt:lpstr>
      <vt:lpstr>PowerPoint Presentation</vt:lpstr>
      <vt:lpstr>Example of an NFA</vt:lpstr>
      <vt:lpstr>Computation of an NFA</vt:lpstr>
      <vt:lpstr>Possible Computations</vt:lpstr>
      <vt:lpstr>Computation of an NFA - Example</vt:lpstr>
      <vt:lpstr>PowerPoint Presentation</vt:lpstr>
      <vt:lpstr>Computations of NFAs</vt:lpstr>
      <vt:lpstr>Why NFAs?</vt:lpstr>
      <vt:lpstr>Example - A Complicated DFA</vt:lpstr>
      <vt:lpstr>Example – An NFA</vt:lpstr>
      <vt:lpstr>DFA Definition Revisited</vt:lpstr>
      <vt:lpstr>NFA – A Formal Definition</vt:lpstr>
      <vt:lpstr>Differences between NFA-s and DFA-s</vt:lpstr>
      <vt:lpstr>Computations of NFAs</vt:lpstr>
      <vt:lpstr>Equivalence Between DFAs and NFAs</vt:lpstr>
      <vt:lpstr> 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Construction Demonstration</vt:lpstr>
      <vt:lpstr>Equivalence Between DFAs and NFAs</vt:lpstr>
      <vt:lpstr>Equivalence Between DFAs and NFAs</vt:lpstr>
      <vt:lpstr>Proof</vt:lpstr>
      <vt:lpstr>Proof (cont.)</vt:lpstr>
      <vt:lpstr>Proof (cont.)</vt:lpstr>
      <vt:lpstr>Proof (cont.)</vt:lpstr>
      <vt:lpstr>Proof (cont.)</vt:lpstr>
      <vt:lpstr>Proof (cont.)</vt:lpstr>
      <vt:lpstr>Proof (end)</vt:lpstr>
      <vt:lpstr>Corollary</vt:lpstr>
      <vt:lpstr>Regular Expression (Regex) &amp; FA </vt:lpstr>
      <vt:lpstr>Motivation for Regex</vt:lpstr>
      <vt:lpstr>Basic Regular Expressions </vt:lpstr>
      <vt:lpstr>Regular Operators</vt:lpstr>
      <vt:lpstr>The Regular Operations -  Examples</vt:lpstr>
      <vt:lpstr>Elaboration</vt:lpstr>
      <vt:lpstr>The Power of Nondeterminism</vt:lpstr>
      <vt:lpstr>Theorem</vt:lpstr>
      <vt:lpstr>Proof for union Using NFAs</vt:lpstr>
      <vt:lpstr>A Pictorial proof</vt:lpstr>
      <vt:lpstr>Proof for union Using NFAs</vt:lpstr>
      <vt:lpstr>Theorem</vt:lpstr>
      <vt:lpstr>Proof idea</vt:lpstr>
      <vt:lpstr>Proof idea</vt:lpstr>
      <vt:lpstr>A Pictorial proof</vt:lpstr>
      <vt:lpstr>Proof using NFAs</vt:lpstr>
      <vt:lpstr>Theorem</vt:lpstr>
      <vt:lpstr>A Pictorial proof</vt:lpstr>
      <vt:lpstr>Proof using NFAs</vt:lpstr>
      <vt:lpstr>Inductive Construction</vt:lpstr>
      <vt:lpstr>Inductive Construction - Remarks</vt:lpstr>
      <vt:lpstr>Some Useful Notation</vt:lpstr>
      <vt:lpstr>Precedence Rules</vt:lpstr>
      <vt:lpstr>Examples – write Regex for each of the following languages {w|w….}   </vt:lpstr>
      <vt:lpstr>Examples</vt:lpstr>
      <vt:lpstr>Examples</vt:lpstr>
      <vt:lpstr>Equivalence With Finite Automata</vt:lpstr>
      <vt:lpstr>Lemma -&gt;</vt:lpstr>
      <vt:lpstr>Proofs Using Inductive Definition</vt:lpstr>
      <vt:lpstr>Induction Basis</vt:lpstr>
      <vt:lpstr>The Induction Step</vt:lpstr>
      <vt:lpstr>Examples – try it yourself</vt:lpstr>
      <vt:lpstr>Lemma &lt;-</vt:lpstr>
      <vt:lpstr>Proof Stages</vt:lpstr>
      <vt:lpstr>Properties of a Generalized NFA</vt:lpstr>
      <vt:lpstr>Example of a Generalized NFA</vt:lpstr>
      <vt:lpstr>A Computation of a GNFA</vt:lpstr>
      <vt:lpstr>Example of a GNFA Computation</vt:lpstr>
      <vt:lpstr>Converting a DFA (or NFA) to a GNFA </vt:lpstr>
      <vt:lpstr>Converting a DFA to a GNFA (Cont) </vt:lpstr>
      <vt:lpstr>Stage 1: Convert D to a GNFA</vt:lpstr>
      <vt:lpstr>Stage 1: Convert D to a GNFA</vt:lpstr>
      <vt:lpstr>Stage 1: Convert D to a GNFA</vt:lpstr>
      <vt:lpstr>Stage 1: Convert D to a GNFA</vt:lpstr>
      <vt:lpstr>Stage 1: Convert D to a GNFA</vt:lpstr>
      <vt:lpstr>Ripping a state from a GNFA</vt:lpstr>
      <vt:lpstr>Removing a state from a GNFA</vt:lpstr>
      <vt:lpstr>Ellaboration</vt:lpstr>
      <vt:lpstr>Ellaboration</vt:lpstr>
      <vt:lpstr>Elaboration</vt:lpstr>
      <vt:lpstr>qi and qj can be the same state</vt:lpstr>
      <vt:lpstr>GNFA – A Formal Definition</vt:lpstr>
      <vt:lpstr>GNFA – Defining a Computation</vt:lpstr>
      <vt:lpstr>Procedure CONVERT</vt:lpstr>
      <vt:lpstr>Procedure CONVERT</vt:lpstr>
      <vt:lpstr>Pumping Lemma - Motivation</vt:lpstr>
      <vt:lpstr>Introduction and Motivation</vt:lpstr>
      <vt:lpstr>Introduction and Motivation</vt:lpstr>
      <vt:lpstr>What is Pumping?</vt:lpstr>
      <vt:lpstr>What is Pumping? </vt:lpstr>
      <vt:lpstr>What is Pumping?</vt:lpstr>
      <vt:lpstr>The Pumping Lemma</vt:lpstr>
      <vt:lpstr>Demonstration Continuation</vt:lpstr>
      <vt:lpstr>Proof of the Pumping Lemma</vt:lpstr>
      <vt:lpstr>Proof of the Pumping Lemma</vt:lpstr>
      <vt:lpstr>Proof of the Pumping Lemma</vt:lpstr>
      <vt:lpstr>Proof of the Pumping Lemma</vt:lpstr>
      <vt:lpstr>Proof Example:                    </vt:lpstr>
      <vt:lpstr>Example:                    </vt:lpstr>
      <vt:lpstr>Discussion</vt:lpstr>
    </vt:vector>
  </TitlesOfParts>
  <Company>Netanya Academic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Computability Theory</dc:title>
  <dc:creator>user</dc:creator>
  <cp:lastModifiedBy>Yu, Xudong</cp:lastModifiedBy>
  <cp:revision>501</cp:revision>
  <cp:lastPrinted>2024-01-17T17:10:50Z</cp:lastPrinted>
  <dcterms:created xsi:type="dcterms:W3CDTF">2008-09-19T17:45:06Z</dcterms:created>
  <dcterms:modified xsi:type="dcterms:W3CDTF">2024-01-22T19:12:57Z</dcterms:modified>
</cp:coreProperties>
</file>