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0"/>
  </p:notesMasterIdLst>
  <p:sldIdLst>
    <p:sldId id="449" r:id="rId2"/>
    <p:sldId id="399" r:id="rId3"/>
    <p:sldId id="364" r:id="rId4"/>
    <p:sldId id="381" r:id="rId5"/>
    <p:sldId id="382" r:id="rId6"/>
    <p:sldId id="383" r:id="rId7"/>
    <p:sldId id="400" r:id="rId8"/>
    <p:sldId id="384" r:id="rId9"/>
    <p:sldId id="401" r:id="rId10"/>
    <p:sldId id="390" r:id="rId11"/>
    <p:sldId id="385" r:id="rId12"/>
    <p:sldId id="405" r:id="rId13"/>
    <p:sldId id="406" r:id="rId14"/>
    <p:sldId id="408" r:id="rId15"/>
    <p:sldId id="409" r:id="rId16"/>
    <p:sldId id="413" r:id="rId17"/>
    <p:sldId id="412" r:id="rId18"/>
    <p:sldId id="414" r:id="rId19"/>
    <p:sldId id="416" r:id="rId20"/>
    <p:sldId id="418" r:id="rId21"/>
    <p:sldId id="419" r:id="rId22"/>
    <p:sldId id="421" r:id="rId23"/>
    <p:sldId id="420" r:id="rId24"/>
    <p:sldId id="422" r:id="rId25"/>
    <p:sldId id="425" r:id="rId26"/>
    <p:sldId id="424" r:id="rId27"/>
    <p:sldId id="426" r:id="rId28"/>
    <p:sldId id="429" r:id="rId29"/>
    <p:sldId id="431" r:id="rId30"/>
    <p:sldId id="432" r:id="rId31"/>
    <p:sldId id="433" r:id="rId32"/>
    <p:sldId id="434" r:id="rId33"/>
    <p:sldId id="435" r:id="rId34"/>
    <p:sldId id="438" r:id="rId35"/>
    <p:sldId id="439" r:id="rId36"/>
    <p:sldId id="441" r:id="rId37"/>
    <p:sldId id="444" r:id="rId38"/>
    <p:sldId id="442" r:id="rId39"/>
    <p:sldId id="443" r:id="rId40"/>
    <p:sldId id="446" r:id="rId41"/>
    <p:sldId id="447" r:id="rId42"/>
    <p:sldId id="389" r:id="rId43"/>
    <p:sldId id="448" r:id="rId44"/>
    <p:sldId id="391" r:id="rId45"/>
    <p:sldId id="392" r:id="rId46"/>
    <p:sldId id="393" r:id="rId47"/>
    <p:sldId id="394" r:id="rId48"/>
    <p:sldId id="395" r:id="rId49"/>
    <p:sldId id="396" r:id="rId50"/>
    <p:sldId id="487" r:id="rId51"/>
    <p:sldId id="451" r:id="rId52"/>
    <p:sldId id="452" r:id="rId53"/>
    <p:sldId id="453" r:id="rId54"/>
    <p:sldId id="486" r:id="rId55"/>
    <p:sldId id="454" r:id="rId56"/>
    <p:sldId id="455" r:id="rId57"/>
    <p:sldId id="456" r:id="rId58"/>
    <p:sldId id="457" r:id="rId59"/>
    <p:sldId id="458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70" r:id="rId68"/>
    <p:sldId id="471" r:id="rId69"/>
    <p:sldId id="472" r:id="rId70"/>
    <p:sldId id="473" r:id="rId71"/>
    <p:sldId id="474" r:id="rId72"/>
    <p:sldId id="475" r:id="rId73"/>
    <p:sldId id="480" r:id="rId74"/>
    <p:sldId id="481" r:id="rId75"/>
    <p:sldId id="482" r:id="rId76"/>
    <p:sldId id="483" r:id="rId77"/>
    <p:sldId id="484" r:id="rId78"/>
    <p:sldId id="485" r:id="rId7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r">
              <a:defRPr sz="1200"/>
            </a:lvl1pPr>
          </a:lstStyle>
          <a:p>
            <a:fld id="{4A7CFC73-5174-407A-B99A-252637FE97BA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70" tIns="47535" rIns="95070" bIns="4753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5070" tIns="47535" rIns="95070" bIns="4753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FAF3BD7A-0386-4D7A-9CF6-B6F6B3387D1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3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E9135-30B6-4E86-8951-C5FC1FD99EA3}" type="datetime11">
              <a:rPr lang="en-US"/>
              <a:pPr/>
              <a:t>10:49:28</a:t>
            </a:fld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0992B5-6A98-4B83-8C5F-0983FBDA6989}" type="slidenum">
              <a:rPr lang="he-IL"/>
              <a:pPr/>
              <a:t>1</a:t>
            </a:fld>
            <a:endParaRPr lang="en-US" dirty="0"/>
          </a:p>
        </p:txBody>
      </p:sp>
      <p:sp>
        <p:nvSpPr>
          <p:cNvPr id="44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0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4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55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5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F3BD7A-0386-4D7A-9CF6-B6F6B3387D1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03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6BB0-8ABF-4400-9780-F5BFA8F86FCF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EFE6-EC72-4B07-8EFA-F84CE47F8C8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7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41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43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6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43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47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4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4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3" Type="http://schemas.openxmlformats.org/officeDocument/2006/relationships/image" Target="../media/image45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48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40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50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05.bin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51.wmf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11.bin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50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4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16.bin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22.bin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4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52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28.bin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38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7.bin"/><Relationship Id="rId13" Type="http://schemas.openxmlformats.org/officeDocument/2006/relationships/image" Target="../media/image42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39.bin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6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138.bin"/><Relationship Id="rId4" Type="http://schemas.openxmlformats.org/officeDocument/2006/relationships/oleObject" Target="../embeddings/oleObject135.bin"/><Relationship Id="rId9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42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45.bin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4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52.bin"/><Relationship Id="rId2" Type="http://schemas.openxmlformats.org/officeDocument/2006/relationships/oleObject" Target="../embeddings/oleObject1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58.bin"/><Relationship Id="rId2" Type="http://schemas.openxmlformats.org/officeDocument/2006/relationships/oleObject" Target="../embeddings/oleObject1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157.bin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5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48.wmf"/><Relationship Id="rId10" Type="http://schemas.openxmlformats.org/officeDocument/2006/relationships/oleObject" Target="../embeddings/oleObject164.bin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66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73.bin"/><Relationship Id="rId2" Type="http://schemas.openxmlformats.org/officeDocument/2006/relationships/oleObject" Target="../embeddings/oleObject1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172.bin"/><Relationship Id="rId4" Type="http://schemas.openxmlformats.org/officeDocument/2006/relationships/oleObject" Target="../embeddings/oleObject169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7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179.bin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8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191.bin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88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183.bin"/><Relationship Id="rId16" Type="http://schemas.openxmlformats.org/officeDocument/2006/relationships/oleObject" Target="../embeddings/oleObject1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187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89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197.bin"/><Relationship Id="rId17" Type="http://schemas.openxmlformats.org/officeDocument/2006/relationships/image" Target="../media/image57.wmf"/><Relationship Id="rId2" Type="http://schemas.openxmlformats.org/officeDocument/2006/relationships/oleObject" Target="../embeddings/oleObject192.bin"/><Relationship Id="rId16" Type="http://schemas.openxmlformats.org/officeDocument/2006/relationships/oleObject" Target="../embeddings/oleObject1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19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3.bin"/><Relationship Id="rId13" Type="http://schemas.openxmlformats.org/officeDocument/2006/relationships/image" Target="../media/image54.wmf"/><Relationship Id="rId18" Type="http://schemas.openxmlformats.org/officeDocument/2006/relationships/oleObject" Target="../embeddings/oleObject208.bin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05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200.bin"/><Relationship Id="rId16" Type="http://schemas.openxmlformats.org/officeDocument/2006/relationships/oleObject" Target="../embeddings/oleObject2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204.bin"/><Relationship Id="rId19" Type="http://schemas.openxmlformats.org/officeDocument/2006/relationships/image" Target="../media/image57.w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06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54.wmf"/><Relationship Id="rId3" Type="http://schemas.openxmlformats.org/officeDocument/2006/relationships/image" Target="../media/image5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214.bin"/><Relationship Id="rId17" Type="http://schemas.openxmlformats.org/officeDocument/2006/relationships/image" Target="../media/image59.wmf"/><Relationship Id="rId2" Type="http://schemas.openxmlformats.org/officeDocument/2006/relationships/oleObject" Target="../embeddings/oleObject209.bin"/><Relationship Id="rId16" Type="http://schemas.openxmlformats.org/officeDocument/2006/relationships/oleObject" Target="../embeddings/oleObject2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40.wmf"/><Relationship Id="rId5" Type="http://schemas.openxmlformats.org/officeDocument/2006/relationships/image" Target="../media/image49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15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image" Target="../media/image62.wmf"/><Relationship Id="rId3" Type="http://schemas.openxmlformats.org/officeDocument/2006/relationships/image" Target="../media/image60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22.bin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61.wmf"/><Relationship Id="rId5" Type="http://schemas.openxmlformats.org/officeDocument/2006/relationships/image" Target="../media/image34.w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221.bin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22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8.bin"/><Relationship Id="rId13" Type="http://schemas.openxmlformats.org/officeDocument/2006/relationships/image" Target="../media/image62.wmf"/><Relationship Id="rId3" Type="http://schemas.openxmlformats.org/officeDocument/2006/relationships/image" Target="../media/image64.wmf"/><Relationship Id="rId7" Type="http://schemas.openxmlformats.org/officeDocument/2006/relationships/oleObject" Target="../embeddings/oleObject227.bin"/><Relationship Id="rId12" Type="http://schemas.openxmlformats.org/officeDocument/2006/relationships/oleObject" Target="../embeddings/oleObject231.bin"/><Relationship Id="rId2" Type="http://schemas.openxmlformats.org/officeDocument/2006/relationships/oleObject" Target="../embeddings/oleObject22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5.bin"/><Relationship Id="rId9" Type="http://schemas.openxmlformats.org/officeDocument/2006/relationships/oleObject" Target="../embeddings/oleObject229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68.wmf"/><Relationship Id="rId3" Type="http://schemas.openxmlformats.org/officeDocument/2006/relationships/image" Target="../media/image67.wmf"/><Relationship Id="rId7" Type="http://schemas.openxmlformats.org/officeDocument/2006/relationships/oleObject" Target="../embeddings/oleObject235.bin"/><Relationship Id="rId12" Type="http://schemas.openxmlformats.org/officeDocument/2006/relationships/oleObject" Target="../embeddings/oleObject239.bin"/><Relationship Id="rId2" Type="http://schemas.openxmlformats.org/officeDocument/2006/relationships/oleObject" Target="../embeddings/oleObject2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238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2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24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8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0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6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76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251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25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oleObject" Target="../embeddings/oleObject20.bin"/><Relationship Id="rId3" Type="http://schemas.openxmlformats.org/officeDocument/2006/relationships/image" Target="../media/image6.wmf"/><Relationship Id="rId7" Type="http://schemas.openxmlformats.org/officeDocument/2006/relationships/image" Target="../media/image12.wmf"/><Relationship Id="rId12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262.bin"/><Relationship Id="rId3" Type="http://schemas.openxmlformats.org/officeDocument/2006/relationships/image" Target="../media/image82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89.wmf"/><Relationship Id="rId2" Type="http://schemas.openxmlformats.org/officeDocument/2006/relationships/oleObject" Target="../embeddings/oleObject254.bin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6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7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272.bin"/><Relationship Id="rId3" Type="http://schemas.openxmlformats.org/officeDocument/2006/relationships/image" Target="../media/image92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69.bin"/><Relationship Id="rId17" Type="http://schemas.openxmlformats.org/officeDocument/2006/relationships/image" Target="../media/image95.wmf"/><Relationship Id="rId25" Type="http://schemas.openxmlformats.org/officeDocument/2006/relationships/image" Target="../media/image98.wmf"/><Relationship Id="rId2" Type="http://schemas.openxmlformats.org/officeDocument/2006/relationships/oleObject" Target="../embeddings/oleObject264.bin"/><Relationship Id="rId16" Type="http://schemas.openxmlformats.org/officeDocument/2006/relationships/oleObject" Target="../embeddings/oleObject271.bin"/><Relationship Id="rId20" Type="http://schemas.openxmlformats.org/officeDocument/2006/relationships/oleObject" Target="../embeddings/oleObject2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6.bin"/><Relationship Id="rId11" Type="http://schemas.openxmlformats.org/officeDocument/2006/relationships/image" Target="../media/image93.wmf"/><Relationship Id="rId24" Type="http://schemas.openxmlformats.org/officeDocument/2006/relationships/oleObject" Target="../embeddings/oleObject275.bin"/><Relationship Id="rId5" Type="http://schemas.openxmlformats.org/officeDocument/2006/relationships/image" Target="../media/image83.wmf"/><Relationship Id="rId15" Type="http://schemas.openxmlformats.org/officeDocument/2006/relationships/image" Target="../media/image94.w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268.bin"/><Relationship Id="rId19" Type="http://schemas.openxmlformats.org/officeDocument/2006/relationships/image" Target="../media/image96.wmf"/><Relationship Id="rId4" Type="http://schemas.openxmlformats.org/officeDocument/2006/relationships/oleObject" Target="../embeddings/oleObject265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70.bin"/><Relationship Id="rId22" Type="http://schemas.openxmlformats.org/officeDocument/2006/relationships/oleObject" Target="../embeddings/oleObject274.bin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9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284.bin"/><Relationship Id="rId3" Type="http://schemas.openxmlformats.org/officeDocument/2006/relationships/image" Target="../media/image99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81.bin"/><Relationship Id="rId17" Type="http://schemas.openxmlformats.org/officeDocument/2006/relationships/image" Target="../media/image103.wmf"/><Relationship Id="rId2" Type="http://schemas.openxmlformats.org/officeDocument/2006/relationships/oleObject" Target="../embeddings/oleObject276.bin"/><Relationship Id="rId16" Type="http://schemas.openxmlformats.org/officeDocument/2006/relationships/oleObject" Target="../embeddings/oleObject283.bin"/><Relationship Id="rId20" Type="http://schemas.openxmlformats.org/officeDocument/2006/relationships/oleObject" Target="../embeddings/oleObject2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8.bin"/><Relationship Id="rId11" Type="http://schemas.openxmlformats.org/officeDocument/2006/relationships/image" Target="../media/image86.wmf"/><Relationship Id="rId5" Type="http://schemas.openxmlformats.org/officeDocument/2006/relationships/image" Target="../media/image100.wmf"/><Relationship Id="rId15" Type="http://schemas.openxmlformats.org/officeDocument/2006/relationships/image" Target="../media/image102.wmf"/><Relationship Id="rId10" Type="http://schemas.openxmlformats.org/officeDocument/2006/relationships/oleObject" Target="../embeddings/oleObject280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27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82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75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7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5" Type="http://schemas.openxmlformats.org/officeDocument/2006/relationships/oleObject" Target="../embeddings/oleObject249.bin"/><Relationship Id="rId10" Type="http://schemas.openxmlformats.org/officeDocument/2006/relationships/image" Target="../media/image74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246.bin"/><Relationship Id="rId14" Type="http://schemas.openxmlformats.org/officeDocument/2006/relationships/image" Target="../media/image76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9.bin"/><Relationship Id="rId13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291.bin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8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290.bin"/><Relationship Id="rId4" Type="http://schemas.openxmlformats.org/officeDocument/2006/relationships/oleObject" Target="../embeddings/oleObject287.bin"/><Relationship Id="rId9" Type="http://schemas.openxmlformats.org/officeDocument/2006/relationships/image" Target="../media/image108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oleObject" Target="../embeddings/oleObject29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wmf"/><Relationship Id="rId4" Type="http://schemas.openxmlformats.org/officeDocument/2006/relationships/oleObject" Target="../embeddings/oleObject293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294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2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29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15.wmf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5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3" Type="http://schemas.openxmlformats.org/officeDocument/2006/relationships/image" Target="../media/image116.wmf"/><Relationship Id="rId7" Type="http://schemas.openxmlformats.org/officeDocument/2006/relationships/image" Target="../media/image118.wmf"/><Relationship Id="rId2" Type="http://schemas.openxmlformats.org/officeDocument/2006/relationships/oleObject" Target="../embeddings/oleObject2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0.bin"/><Relationship Id="rId5" Type="http://schemas.openxmlformats.org/officeDocument/2006/relationships/image" Target="../media/image117.wmf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119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5.bin"/><Relationship Id="rId13" Type="http://schemas.openxmlformats.org/officeDocument/2006/relationships/image" Target="../media/image125.wmf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307.bin"/><Relationship Id="rId2" Type="http://schemas.openxmlformats.org/officeDocument/2006/relationships/oleObject" Target="../embeddings/oleObject3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4.bin"/><Relationship Id="rId11" Type="http://schemas.openxmlformats.org/officeDocument/2006/relationships/image" Target="../media/image124.wmf"/><Relationship Id="rId5" Type="http://schemas.openxmlformats.org/officeDocument/2006/relationships/image" Target="../media/image121.wmf"/><Relationship Id="rId15" Type="http://schemas.openxmlformats.org/officeDocument/2006/relationships/image" Target="../media/image126.wmf"/><Relationship Id="rId10" Type="http://schemas.openxmlformats.org/officeDocument/2006/relationships/oleObject" Target="../embeddings/oleObject306.bin"/><Relationship Id="rId4" Type="http://schemas.openxmlformats.org/officeDocument/2006/relationships/oleObject" Target="../embeddings/oleObject303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308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13" Type="http://schemas.openxmlformats.org/officeDocument/2006/relationships/image" Target="../media/image132.wmf"/><Relationship Id="rId18" Type="http://schemas.openxmlformats.org/officeDocument/2006/relationships/oleObject" Target="../embeddings/oleObject317.bin"/><Relationship Id="rId3" Type="http://schemas.openxmlformats.org/officeDocument/2006/relationships/image" Target="../media/image127.wmf"/><Relationship Id="rId21" Type="http://schemas.openxmlformats.org/officeDocument/2006/relationships/image" Target="../media/image136.wmf"/><Relationship Id="rId7" Type="http://schemas.openxmlformats.org/officeDocument/2006/relationships/image" Target="../media/image129.wmf"/><Relationship Id="rId12" Type="http://schemas.openxmlformats.org/officeDocument/2006/relationships/oleObject" Target="../embeddings/oleObject314.bin"/><Relationship Id="rId17" Type="http://schemas.openxmlformats.org/officeDocument/2006/relationships/image" Target="../media/image134.wmf"/><Relationship Id="rId2" Type="http://schemas.openxmlformats.org/officeDocument/2006/relationships/oleObject" Target="../embeddings/oleObject309.bin"/><Relationship Id="rId16" Type="http://schemas.openxmlformats.org/officeDocument/2006/relationships/oleObject" Target="../embeddings/oleObject316.bin"/><Relationship Id="rId20" Type="http://schemas.openxmlformats.org/officeDocument/2006/relationships/oleObject" Target="../embeddings/oleObject3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1.bin"/><Relationship Id="rId11" Type="http://schemas.openxmlformats.org/officeDocument/2006/relationships/image" Target="../media/image131.wmf"/><Relationship Id="rId5" Type="http://schemas.openxmlformats.org/officeDocument/2006/relationships/image" Target="../media/image128.wmf"/><Relationship Id="rId15" Type="http://schemas.openxmlformats.org/officeDocument/2006/relationships/image" Target="../media/image133.wmf"/><Relationship Id="rId10" Type="http://schemas.openxmlformats.org/officeDocument/2006/relationships/oleObject" Target="../embeddings/oleObject313.bin"/><Relationship Id="rId19" Type="http://schemas.openxmlformats.org/officeDocument/2006/relationships/image" Target="../media/image135.wmf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130.wmf"/><Relationship Id="rId14" Type="http://schemas.openxmlformats.org/officeDocument/2006/relationships/oleObject" Target="../embeddings/oleObject315.bin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oleObject" Target="../embeddings/oleObject31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320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143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144.wmf"/></Relationships>
</file>

<file path=ppt/slides/_rels/slide7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151.wmf"/><Relationship Id="rId26" Type="http://schemas.openxmlformats.org/officeDocument/2006/relationships/image" Target="../media/image155.wmf"/><Relationship Id="rId3" Type="http://schemas.openxmlformats.org/officeDocument/2006/relationships/oleObject" Target="../embeddings/oleObject328.bin"/><Relationship Id="rId21" Type="http://schemas.openxmlformats.org/officeDocument/2006/relationships/oleObject" Target="../embeddings/oleObject337.bin"/><Relationship Id="rId34" Type="http://schemas.openxmlformats.org/officeDocument/2006/relationships/image" Target="../media/image159.wmf"/><Relationship Id="rId7" Type="http://schemas.openxmlformats.org/officeDocument/2006/relationships/oleObject" Target="../embeddings/oleObject330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335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3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5.wmf"/><Relationship Id="rId20" Type="http://schemas.openxmlformats.org/officeDocument/2006/relationships/image" Target="../media/image152.wmf"/><Relationship Id="rId29" Type="http://schemas.openxmlformats.org/officeDocument/2006/relationships/oleObject" Target="../embeddings/oleObject34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154.wmf"/><Relationship Id="rId32" Type="http://schemas.openxmlformats.org/officeDocument/2006/relationships/image" Target="../media/image158.wmf"/><Relationship Id="rId5" Type="http://schemas.openxmlformats.org/officeDocument/2006/relationships/oleObject" Target="../embeddings/oleObject329.bin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28" Type="http://schemas.openxmlformats.org/officeDocument/2006/relationships/image" Target="../media/image156.wmf"/><Relationship Id="rId36" Type="http://schemas.openxmlformats.org/officeDocument/2006/relationships/image" Target="../media/image160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336.bin"/><Relationship Id="rId31" Type="http://schemas.openxmlformats.org/officeDocument/2006/relationships/oleObject" Target="../embeddings/oleObject342.bin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331.bin"/><Relationship Id="rId14" Type="http://schemas.openxmlformats.org/officeDocument/2006/relationships/image" Target="../media/image150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340.bin"/><Relationship Id="rId30" Type="http://schemas.openxmlformats.org/officeDocument/2006/relationships/image" Target="../media/image157.wmf"/><Relationship Id="rId35" Type="http://schemas.openxmlformats.org/officeDocument/2006/relationships/oleObject" Target="../embeddings/oleObject344.bin"/><Relationship Id="rId8" Type="http://schemas.openxmlformats.org/officeDocument/2006/relationships/image" Target="../media/image14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143644"/>
            <a:ext cx="2133600" cy="508001"/>
          </a:xfrm>
        </p:spPr>
        <p:txBody>
          <a:bodyPr/>
          <a:lstStyle/>
          <a:p>
            <a:pPr algn="l"/>
            <a:fld id="{E1742914-3D98-4A16-B7EA-FC01C33C08F8}" type="slidenum">
              <a:rPr lang="en-US" sz="1600" smtClean="0"/>
              <a:pPr algn="l"/>
              <a:t>1</a:t>
            </a:fld>
            <a:endParaRPr lang="en-US" sz="16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785786" y="928670"/>
            <a:ext cx="7772400" cy="1470025"/>
          </a:xfrm>
        </p:spPr>
        <p:txBody>
          <a:bodyPr/>
          <a:lstStyle/>
          <a:p>
            <a:r>
              <a:rPr lang="en-US" b="1" dirty="0"/>
              <a:t>Introduction to Computation Theory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7664" y="2714620"/>
            <a:ext cx="6424740" cy="3666708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tx1"/>
                </a:solidFill>
              </a:rPr>
              <a:t>Chapter 2 – Context Free Language &amp; Pushdown Automata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(Based on slides by Prof. Amos Israeli)</a:t>
            </a:r>
            <a:endParaRPr lang="he-IL" sz="1800" b="1" dirty="0">
              <a:solidFill>
                <a:schemeClr val="tx1"/>
              </a:solidFill>
            </a:endParaRPr>
          </a:p>
          <a:p>
            <a:endParaRPr lang="en-US" sz="3700" b="1" dirty="0">
              <a:solidFill>
                <a:srgbClr val="0070C0"/>
              </a:solidFill>
            </a:endParaRPr>
          </a:p>
          <a:p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A word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is in </a:t>
            </a:r>
            <a:r>
              <a:rPr lang="en-US" b="1" dirty="0"/>
              <a:t>the Language </a:t>
            </a:r>
            <a:r>
              <a:rPr lang="en-US" b="1" dirty="0" err="1"/>
              <a:t>def</a:t>
            </a:r>
            <a:r>
              <a:rPr lang="en-US" b="1" dirty="0"/>
              <a:t> by grammar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, denoted by                     , if there exists a derivation whose rightmost string is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Thus,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10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008315" y="2154233"/>
          <a:ext cx="19208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596641" imgH="215806" progId="Equation.3">
                  <p:embed/>
                </p:oleObj>
              </mc:Choice>
              <mc:Fallback>
                <p:oleObj name="משוואה" r:id="rId2" imgW="596641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5" y="2154233"/>
                        <a:ext cx="1920875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3"/>
          <p:cNvGraphicFramePr>
            <a:graphicFrameLocks noChangeAspect="1"/>
          </p:cNvGraphicFramePr>
          <p:nvPr/>
        </p:nvGraphicFramePr>
        <p:xfrm>
          <a:off x="1125564" y="4357694"/>
          <a:ext cx="573245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215900" progId="Equation.3">
                  <p:embed/>
                </p:oleObj>
              </mc:Choice>
              <mc:Fallback>
                <p:oleObj name="משוואה" r:id="rId4" imgW="2247900" imgH="2159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64" y="4357694"/>
                        <a:ext cx="573245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5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659191"/>
              </p:ext>
            </p:extLst>
          </p:nvPr>
        </p:nvGraphicFramePr>
        <p:xfrm>
          <a:off x="965200" y="4622800"/>
          <a:ext cx="6702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203040" progId="Equation.3">
                  <p:embed/>
                </p:oleObj>
              </mc:Choice>
              <mc:Fallback>
                <p:oleObj name="Equation" r:id="rId2" imgW="3301920" imgH="2030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22800"/>
                        <a:ext cx="67024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Grammar    </a:t>
            </a:r>
            <a:r>
              <a:rPr lang="en-US" b="1" dirty="0"/>
              <a:t>  </a:t>
            </a:r>
            <a:r>
              <a:rPr lang="en-US" b="1" u="sng" dirty="0"/>
              <a:t>:</a:t>
            </a:r>
            <a:r>
              <a:rPr lang="en-US" dirty="0"/>
              <a:t>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r>
              <a:rPr lang="en-US" b="1" u="sng" dirty="0"/>
              <a:t>Rules:</a:t>
            </a:r>
          </a:p>
          <a:p>
            <a:pPr marL="514350" indent="-514350">
              <a:buNone/>
            </a:pPr>
            <a:r>
              <a:rPr lang="en-US" dirty="0"/>
              <a:t>1.   </a:t>
            </a:r>
          </a:p>
          <a:p>
            <a:pPr marL="514350" indent="-514350">
              <a:buNone/>
            </a:pPr>
            <a:r>
              <a:rPr lang="en-US" dirty="0"/>
              <a:t>2.   </a:t>
            </a:r>
          </a:p>
          <a:p>
            <a:pPr marL="514350" indent="-514350">
              <a:buNone/>
            </a:pPr>
            <a:r>
              <a:rPr lang="en-US" dirty="0"/>
              <a:t>3.  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11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962042" y="4071942"/>
          <a:ext cx="603885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921000" imgH="203200" progId="Equation.3">
                  <p:embed/>
                </p:oleObj>
              </mc:Choice>
              <mc:Fallback>
                <p:oleObj name="משוואה" r:id="rId4" imgW="2921000" imgH="203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42" y="4071942"/>
                        <a:ext cx="603885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769925" y="5857892"/>
          <a:ext cx="2016125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875920" imgH="177723" progId="Equation.3">
                  <p:embed/>
                </p:oleObj>
              </mc:Choice>
              <mc:Fallback>
                <p:oleObj name="משוואה" r:id="rId6" imgW="875920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25" y="5857892"/>
                        <a:ext cx="2016125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020423"/>
              </p:ext>
            </p:extLst>
          </p:nvPr>
        </p:nvGraphicFramePr>
        <p:xfrm>
          <a:off x="737824" y="2259004"/>
          <a:ext cx="5746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501900" imgH="215900" progId="Equation.3">
                  <p:embed/>
                </p:oleObj>
              </mc:Choice>
              <mc:Fallback>
                <p:oleObj name="משוואה" r:id="rId8" imgW="2501900" imgH="215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24" y="2259004"/>
                        <a:ext cx="57467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3"/>
          <p:cNvGraphicFramePr>
            <a:graphicFrameLocks noChangeAspect="1"/>
          </p:cNvGraphicFramePr>
          <p:nvPr/>
        </p:nvGraphicFramePr>
        <p:xfrm>
          <a:off x="1060456" y="5218129"/>
          <a:ext cx="4297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082800" imgH="215900" progId="Equation.3">
                  <p:embed/>
                </p:oleObj>
              </mc:Choice>
              <mc:Fallback>
                <p:oleObj name="משוואה" r:id="rId10" imgW="20828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6" y="5218129"/>
                        <a:ext cx="4297362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Content Placeholder 4"/>
          <p:cNvGraphicFramePr>
            <a:graphicFrameLocks noChangeAspect="1"/>
          </p:cNvGraphicFramePr>
          <p:nvPr/>
        </p:nvGraphicFramePr>
        <p:xfrm>
          <a:off x="714348" y="2857496"/>
          <a:ext cx="2538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040948" imgH="215806" progId="Equation.3">
                  <p:embed/>
                </p:oleObj>
              </mc:Choice>
              <mc:Fallback>
                <p:oleObj name="משוואה" r:id="rId12" imgW="1040948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5384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2214546" y="168909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03024" imgH="215713" progId="Equation.3">
                  <p:embed/>
                </p:oleObj>
              </mc:Choice>
              <mc:Fallback>
                <p:oleObj name="משוואה" r:id="rId14" imgW="203024" imgH="21571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68909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</a:t>
            </a:r>
          </a:p>
          <a:p>
            <a:pPr marL="514350" indent="-514350">
              <a:buNone/>
            </a:pPr>
            <a:r>
              <a:rPr lang="en-US" b="1" dirty="0"/>
              <a:t>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b="1" u="sng" dirty="0"/>
              <a:t>               </a:t>
            </a:r>
            <a:br>
              <a:rPr lang="en-US" b="1" u="sng" dirty="0"/>
            </a:b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12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72808" imgH="152334" progId="Equation.3">
                  <p:embed/>
                </p:oleObj>
              </mc:Choice>
              <mc:Fallback>
                <p:oleObj name="משוואה" r:id="rId2" imgW="672808" imgH="152334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13</a:t>
            </a:fld>
            <a:endParaRPr lang="en-US" sz="16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642910" y="2347913"/>
          <a:ext cx="154622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72808" imgH="152334" progId="Equation.3">
                  <p:embed/>
                </p:oleObj>
              </mc:Choice>
              <mc:Fallback>
                <p:oleObj name="משוואה" r:id="rId2" imgW="672808" imgH="15233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47913"/>
                        <a:ext cx="1546225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473200" imgH="165100" progId="Equation.3">
                  <p:embed/>
                </p:oleObj>
              </mc:Choice>
              <mc:Fallback>
                <p:oleObj name="משוואה" r:id="rId8" imgW="1473200" imgH="1651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473200" imgH="165100" progId="Equation.3">
                  <p:embed/>
                </p:oleObj>
              </mc:Choice>
              <mc:Fallback>
                <p:oleObj name="משוואה" r:id="rId2" imgW="1473200" imgH="1651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</a:t>
            </a:r>
            <a:r>
              <a:rPr lang="en-US" dirty="0">
                <a:solidFill>
                  <a:srgbClr val="FF0000"/>
                </a:solidFill>
              </a:rPr>
              <a:t>input          output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65" name="Object 16"/>
          <p:cNvGraphicFramePr>
            <a:graphicFrameLocks noChangeAspect="1"/>
          </p:cNvGraphicFramePr>
          <p:nvPr/>
        </p:nvGraphicFramePr>
        <p:xfrm>
          <a:off x="1785918" y="3478215"/>
          <a:ext cx="30448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473200" imgH="165100" progId="Equation.3">
                  <p:embed/>
                </p:oleObj>
              </mc:Choice>
              <mc:Fallback>
                <p:oleObj name="משוואה" r:id="rId8" imgW="1473200" imgH="165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478215"/>
                        <a:ext cx="3044825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42910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473200" imgH="165100" progId="Equation.3">
                  <p:embed/>
                </p:oleObj>
              </mc:Choice>
              <mc:Fallback>
                <p:oleObj name="משוואה" r:id="rId2" imgW="1473200" imgH="165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input 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299014" name="Object 3"/>
          <p:cNvGraphicFramePr>
            <a:graphicFrameLocks noChangeAspect="1"/>
          </p:cNvGraphicFramePr>
          <p:nvPr/>
        </p:nvGraphicFramePr>
        <p:xfrm>
          <a:off x="685796" y="2333625"/>
          <a:ext cx="338613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473200" imgH="165100" progId="Equation.3">
                  <p:embed/>
                </p:oleObj>
              </mc:Choice>
              <mc:Fallback>
                <p:oleObj name="משוואה" r:id="rId2" imgW="1473200" imgH="165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796" y="2333625"/>
                        <a:ext cx="3386138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6927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476500" imgH="177800" progId="Equation.3">
                  <p:embed/>
                </p:oleObj>
              </mc:Choice>
              <mc:Fallback>
                <p:oleObj name="משוואה" r:id="rId8" imgW="24765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6927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input             output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0039" name="Object 7"/>
          <p:cNvGraphicFramePr>
            <a:graphicFrameLocks noChangeAspect="1"/>
          </p:cNvGraphicFramePr>
          <p:nvPr/>
        </p:nvGraphicFramePr>
        <p:xfrm>
          <a:off x="3236943" y="3429000"/>
          <a:ext cx="53355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476500" imgH="177800" progId="Equation.3">
                  <p:embed/>
                </p:oleObj>
              </mc:Choice>
              <mc:Fallback>
                <p:oleObj name="משוואה" r:id="rId8" imgW="2476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6943" y="3429000"/>
                        <a:ext cx="533558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19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3" y="4000500"/>
          <a:ext cx="2546349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129810" imgH="177723" progId="Equation.3">
                  <p:embed/>
                </p:oleObj>
              </mc:Choice>
              <mc:Fallback>
                <p:oleObj name="משוואה" r:id="rId8" imgW="1129810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4000500"/>
                        <a:ext cx="2546349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</a:t>
            </a:r>
            <a:r>
              <a:rPr lang="en-US" b="1" i="1" dirty="0"/>
              <a:t>Context Free Grammar </a:t>
            </a:r>
            <a:r>
              <a:rPr lang="en-US" dirty="0"/>
              <a:t> is a class of rules that define a Context Free language.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language created by a CFG is called </a:t>
            </a:r>
            <a:r>
              <a:rPr lang="en-US" b="1" i="1" dirty="0"/>
              <a:t>A Context Free Language</a:t>
            </a:r>
            <a:r>
              <a:rPr lang="en-US" i="1" dirty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class of Context Free Languages </a:t>
            </a:r>
            <a:r>
              <a:rPr lang="en-US" i="1" dirty="0"/>
              <a:t> </a:t>
            </a:r>
            <a:r>
              <a:rPr lang="en-US" b="1" i="1" dirty="0"/>
              <a:t>Properly Contains </a:t>
            </a:r>
            <a:r>
              <a:rPr lang="en-US" dirty="0"/>
              <a:t>the class of Regular Languages.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Introduction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</a:t>
            </a:fld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output          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ChangeAspect="1"/>
          </p:cNvGraphicFramePr>
          <p:nvPr/>
        </p:nvGraphicFramePr>
        <p:xfrm>
          <a:off x="1954211" y="4071942"/>
          <a:ext cx="23320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129810" imgH="177723" progId="Equation.3">
                  <p:embed/>
                </p:oleObj>
              </mc:Choice>
              <mc:Fallback>
                <p:oleObj name="משוואה" r:id="rId8" imgW="1129810" imgH="17772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1" y="4071942"/>
                        <a:ext cx="233203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040948" imgH="165028" progId="Equation.3">
                  <p:embed/>
                </p:oleObj>
              </mc:Choice>
              <mc:Fallback>
                <p:oleObj name="משוואה" r:id="rId10" imgW="1040948" imgH="16502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040948" imgH="165028" progId="Equation.3">
                  <p:embed/>
                </p:oleObj>
              </mc:Choice>
              <mc:Fallback>
                <p:oleObj name="משוואה" r:id="rId8" imgW="1040948" imgH="165028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>
                <a:solidFill>
                  <a:srgbClr val="FF0000"/>
                </a:solidFill>
              </a:rPr>
              <a:t>input   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238500" imgH="177800" progId="Equation.3">
                  <p:embed/>
                </p:oleObj>
              </mc:Choice>
              <mc:Fallback>
                <p:oleObj name="משוואה" r:id="rId2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419" imgH="215806" progId="Equation.3">
                  <p:embed/>
                </p:oleObj>
              </mc:Choice>
              <mc:Fallback>
                <p:oleObj name="משוואה" r:id="rId6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6" name="Object 10"/>
          <p:cNvGraphicFramePr>
            <a:graphicFrameLocks noChangeAspect="1"/>
          </p:cNvGraphicFramePr>
          <p:nvPr/>
        </p:nvGraphicFramePr>
        <p:xfrm>
          <a:off x="857224" y="2908299"/>
          <a:ext cx="23939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040948" imgH="165028" progId="Equation.3">
                  <p:embed/>
                </p:oleObj>
              </mc:Choice>
              <mc:Fallback>
                <p:oleObj name="משוואה" r:id="rId8" imgW="1040948" imgH="165028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908299"/>
                        <a:ext cx="2393950" cy="377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675673" imgH="177723" progId="Equation.3">
                  <p:embed/>
                </p:oleObj>
              </mc:Choice>
              <mc:Fallback>
                <p:oleObj name="משוואה" r:id="rId10" imgW="1675673" imgH="17772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dirty="0">
                <a:solidFill>
                  <a:srgbClr val="FF0000"/>
                </a:solidFill>
              </a:rPr>
              <a:t>input               output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9" name="Object 7"/>
          <p:cNvGraphicFramePr>
            <a:graphicFrameLocks noChangeAspect="1"/>
          </p:cNvGraphicFramePr>
          <p:nvPr/>
        </p:nvGraphicFramePr>
        <p:xfrm>
          <a:off x="2360624" y="4000504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675673" imgH="177723" progId="Equation.3">
                  <p:embed/>
                </p:oleObj>
              </mc:Choice>
              <mc:Fallback>
                <p:oleObj name="משוואה" r:id="rId10" imgW="1675673" imgH="17772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24" y="4000504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4857752" y="4000504"/>
          <a:ext cx="3643313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764534" imgH="215806" progId="Equation.3">
                  <p:embed/>
                </p:oleObj>
              </mc:Choice>
              <mc:Fallback>
                <p:oleObj name="משוואה" r:id="rId10" imgW="1764534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4000504"/>
                        <a:ext cx="3643313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 </a:t>
            </a:r>
            <a:r>
              <a:rPr lang="en-US" dirty="0">
                <a:solidFill>
                  <a:srgbClr val="FF0000"/>
                </a:solidFill>
              </a:rPr>
              <a:t>input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output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3" name="Object 9"/>
          <p:cNvGraphicFramePr>
            <a:graphicFrameLocks noChangeAspect="1"/>
          </p:cNvGraphicFramePr>
          <p:nvPr/>
        </p:nvGraphicFramePr>
        <p:xfrm>
          <a:off x="5143529" y="3929066"/>
          <a:ext cx="36433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764534" imgH="215806" progId="Equation.3">
                  <p:embed/>
                </p:oleObj>
              </mc:Choice>
              <mc:Fallback>
                <p:oleObj name="משוואה" r:id="rId10" imgW="1764534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29" y="3929066"/>
                        <a:ext cx="36433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914393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155199" imgH="215806" progId="Equation.3">
                  <p:embed/>
                </p:oleObj>
              </mc:Choice>
              <mc:Fallback>
                <p:oleObj name="משוואה" r:id="rId12" imgW="115519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393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155199" imgH="215806" progId="Equation.3">
                  <p:embed/>
                </p:oleObj>
              </mc:Choice>
              <mc:Fallback>
                <p:oleObj name="משוואה" r:id="rId10" imgW="115519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177800" progId="Equation.3">
                  <p:embed/>
                </p:oleObj>
              </mc:Choice>
              <mc:Fallback>
                <p:oleObj name="משוואה" r:id="rId2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input 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238500" imgH="177800" progId="Equation.3">
                  <p:embed/>
                </p:oleObj>
              </mc:Choice>
              <mc:Fallback>
                <p:oleObj name="משוואה" r:id="rId4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647419" imgH="215806" progId="Equation.3">
                  <p:embed/>
                </p:oleObj>
              </mc:Choice>
              <mc:Fallback>
                <p:oleObj name="משוואה" r:id="rId8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354" name="Object 11"/>
          <p:cNvGraphicFramePr>
            <a:graphicFrameLocks noChangeAspect="1"/>
          </p:cNvGraphicFramePr>
          <p:nvPr/>
        </p:nvGraphicFramePr>
        <p:xfrm>
          <a:off x="857224" y="3362328"/>
          <a:ext cx="2657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155199" imgH="215806" progId="Equation.3">
                  <p:embed/>
                </p:oleObj>
              </mc:Choice>
              <mc:Fallback>
                <p:oleObj name="משוואה" r:id="rId10" imgW="1155199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362328"/>
                        <a:ext cx="2657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47900" imgH="165100" progId="Equation.3">
                  <p:embed/>
                </p:oleObj>
              </mc:Choice>
              <mc:Fallback>
                <p:oleObj name="משוואה" r:id="rId12" imgW="2247900" imgH="165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</a:t>
            </a:r>
            <a:r>
              <a:rPr lang="en-US" dirty="0">
                <a:solidFill>
                  <a:srgbClr val="FF0000"/>
                </a:solidFill>
              </a:rPr>
              <a:t>input         output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29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8" name="Object 3"/>
          <p:cNvGraphicFramePr>
            <a:graphicFrameLocks noChangeAspect="1"/>
          </p:cNvGraphicFramePr>
          <p:nvPr/>
        </p:nvGraphicFramePr>
        <p:xfrm>
          <a:off x="3000364" y="4572008"/>
          <a:ext cx="4648200" cy="35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47900" imgH="165100" progId="Equation.3">
                  <p:embed/>
                </p:oleObj>
              </mc:Choice>
              <mc:Fallback>
                <p:oleObj name="משוואה" r:id="rId12" imgW="2247900" imgH="1651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4572008"/>
                        <a:ext cx="4648200" cy="357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Consider grammar       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Here, the capital letters are the</a:t>
            </a:r>
            <a:r>
              <a:rPr lang="en-US" i="1" dirty="0"/>
              <a:t> </a:t>
            </a:r>
            <a:r>
              <a:rPr lang="en-US" b="1" i="1" dirty="0"/>
              <a:t>Variables (or non-terminals), </a:t>
            </a:r>
            <a:r>
              <a:rPr lang="en-US" dirty="0"/>
              <a:t>while</a:t>
            </a:r>
            <a:r>
              <a:rPr lang="en-US" b="1" i="1" dirty="0"/>
              <a:t> </a:t>
            </a:r>
            <a:r>
              <a:rPr lang="en-US" dirty="0"/>
              <a:t>other symbols are the </a:t>
            </a:r>
            <a:r>
              <a:rPr lang="en-US" b="1" i="1" dirty="0"/>
              <a:t>Terminals</a:t>
            </a:r>
            <a:r>
              <a:rPr lang="en-US" i="1" dirty="0"/>
              <a:t>.</a:t>
            </a: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What language is this? </a:t>
            </a:r>
            <a:endParaRPr lang="en-US" baseline="30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Revisiting CFG (or BNF) - Example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</a:t>
            </a:fld>
            <a:endParaRPr lang="en-US" sz="1600" dirty="0"/>
          </a:p>
        </p:txBody>
      </p:sp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545626" imgH="406048" progId="Equation.3">
                  <p:embed/>
                </p:oleObj>
              </mc:Choice>
              <mc:Fallback>
                <p:oleObj name="משוואה" r:id="rId4" imgW="545626" imgH="406048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473200" imgH="165100" progId="Equation.3">
                  <p:embed/>
                </p:oleObj>
              </mc:Choice>
              <mc:Fallback>
                <p:oleObj name="משוואה" r:id="rId12" imgW="1473200" imgH="1651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 </a:t>
            </a:r>
            <a:r>
              <a:rPr lang="en-US" dirty="0">
                <a:solidFill>
                  <a:srgbClr val="FF0000"/>
                </a:solidFill>
              </a:rPr>
              <a:t>input        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FF0000"/>
                </a:solidFill>
              </a:rPr>
              <a:t>          output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32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2" name="Object 16"/>
          <p:cNvGraphicFramePr>
            <a:graphicFrameLocks noChangeAspect="1"/>
          </p:cNvGraphicFramePr>
          <p:nvPr/>
        </p:nvGraphicFramePr>
        <p:xfrm>
          <a:off x="5313389" y="4572008"/>
          <a:ext cx="304482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473200" imgH="165100" progId="Equation.3">
                  <p:embed/>
                </p:oleObj>
              </mc:Choice>
              <mc:Fallback>
                <p:oleObj name="משוואה" r:id="rId12" imgW="1473200" imgH="165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3389" y="4572008"/>
                        <a:ext cx="3044825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29066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993035" imgH="215806" progId="Equation.3">
                  <p:embed/>
                </p:oleObj>
              </mc:Choice>
              <mc:Fallback>
                <p:oleObj name="משוואה" r:id="rId14" imgW="1993035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29066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b="1" dirty="0"/>
              <a:t>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33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input</a:t>
            </a:r>
            <a:r>
              <a:rPr lang="en-US" b="1" dirty="0"/>
              <a:t>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              </a:t>
            </a:r>
            <a:r>
              <a:rPr lang="en-US" dirty="0">
                <a:solidFill>
                  <a:srgbClr val="FF0000"/>
                </a:solidFill>
              </a:rPr>
              <a:t>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34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675673" imgH="177723" progId="Equation.3">
                  <p:embed/>
                </p:oleObj>
              </mc:Choice>
              <mc:Fallback>
                <p:oleObj name="משוואה" r:id="rId14" imgW="1675673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output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35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786314" y="5000636"/>
          <a:ext cx="3854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675673" imgH="177723" progId="Equation.3">
                  <p:embed/>
                </p:oleObj>
              </mc:Choice>
              <mc:Fallback>
                <p:oleObj name="משוואה" r:id="rId14" imgW="1675673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5000636"/>
                        <a:ext cx="38544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336800" imgH="215900" progId="Equation.3">
                  <p:embed/>
                </p:oleObj>
              </mc:Choice>
              <mc:Fallback>
                <p:oleObj name="משוואה" r:id="rId16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input           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36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336800" imgH="215900" progId="Equation.3">
                  <p:embed/>
                </p:oleObj>
              </mc:Choice>
              <mc:Fallback>
                <p:oleObj name="משוואה" r:id="rId14" imgW="2336800" imgH="2159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input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       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37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129810" imgH="177723" progId="Equation.3">
                  <p:embed/>
                </p:oleObj>
              </mc:Choice>
              <mc:Fallback>
                <p:oleObj name="משוואה" r:id="rId14" imgW="1129810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336800" imgH="215900" progId="Equation.3">
                  <p:embed/>
                </p:oleObj>
              </mc:Choice>
              <mc:Fallback>
                <p:oleObj name="משוואה" r:id="rId16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output   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38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129810" imgH="177723" progId="Equation.3">
                  <p:embed/>
                </p:oleObj>
              </mc:Choice>
              <mc:Fallback>
                <p:oleObj name="משוואה" r:id="rId14" imgW="1129810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336800" imgH="215900" progId="Equation.3">
                  <p:embed/>
                </p:oleObj>
              </mc:Choice>
              <mc:Fallback>
                <p:oleObj name="משוואה" r:id="rId16" imgW="2336800" imgH="2159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1562100" imgH="215900" progId="Equation.3">
                  <p:embed/>
                </p:oleObj>
              </mc:Choice>
              <mc:Fallback>
                <p:oleObj name="משוואה" r:id="rId18" imgW="1562100" imgH="215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input   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39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336800" imgH="215900" progId="Equation.3">
                  <p:embed/>
                </p:oleObj>
              </mc:Choice>
              <mc:Fallback>
                <p:oleObj name="משוואה" r:id="rId14" imgW="2336800" imgH="2159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562100" imgH="215900" progId="Equation.3">
                  <p:embed/>
                </p:oleObj>
              </mc:Choice>
              <mc:Fallback>
                <p:oleObj name="משוואה" r:id="rId16" imgW="1562100" imgH="215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62023" y="4097347"/>
          <a:ext cx="32527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054100" imgH="228600" progId="Equation.3">
                  <p:embed/>
                </p:oleObj>
              </mc:Choice>
              <mc:Fallback>
                <p:oleObj name="משוואה" r:id="rId2" imgW="10541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3" y="4097347"/>
                        <a:ext cx="3252787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Consider grammar       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grammar       </a:t>
            </a:r>
            <a:r>
              <a:rPr lang="en-US" b="1" i="1" dirty="0"/>
              <a:t>generates  </a:t>
            </a:r>
            <a:r>
              <a:rPr lang="en-US" dirty="0"/>
              <a:t>the language                           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                                   </a:t>
            </a:r>
            <a:r>
              <a:rPr lang="en-US" dirty="0"/>
              <a:t> called </a:t>
            </a:r>
            <a:r>
              <a:rPr lang="en-US" b="1" i="1" dirty="0"/>
              <a:t>the language of              </a:t>
            </a:r>
            <a:br>
              <a:rPr lang="en-US" b="1" i="1" dirty="0"/>
            </a:br>
            <a:r>
              <a:rPr lang="en-US" b="1" i="1" dirty="0"/>
              <a:t>    </a:t>
            </a:r>
            <a:r>
              <a:rPr lang="en-US" dirty="0"/>
              <a:t>,</a:t>
            </a:r>
            <a:r>
              <a:rPr lang="en-US" b="1" i="1" dirty="0"/>
              <a:t> </a:t>
            </a:r>
            <a:r>
              <a:rPr lang="en-US" dirty="0"/>
              <a:t>denoted  by      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</a:t>
            </a:fld>
            <a:endParaRPr lang="en-US" sz="1600" dirty="0"/>
          </a:p>
        </p:txBody>
      </p:sp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7569" imgH="215619" progId="Equation.3">
                  <p:embed/>
                </p:oleObj>
              </mc:Choice>
              <mc:Fallback>
                <p:oleObj name="משוואה" r:id="rId4" imgW="177569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545626" imgH="406048" progId="Equation.3">
                  <p:embed/>
                </p:oleObj>
              </mc:Choice>
              <mc:Fallback>
                <p:oleObj name="משוואה" r:id="rId6" imgW="545626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2786050" y="3560767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77569" imgH="215619" progId="Equation.3">
                  <p:embed/>
                </p:oleObj>
              </mc:Choice>
              <mc:Fallback>
                <p:oleObj name="משוואה" r:id="rId8" imgW="177569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3560767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/>
          <p:cNvGraphicFramePr>
            <a:graphicFrameLocks noChangeAspect="1"/>
          </p:cNvGraphicFramePr>
          <p:nvPr/>
        </p:nvGraphicFramePr>
        <p:xfrm>
          <a:off x="928662" y="4703776"/>
          <a:ext cx="5476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77569" imgH="215619" progId="Equation.3">
                  <p:embed/>
                </p:oleObj>
              </mc:Choice>
              <mc:Fallback>
                <p:oleObj name="משוואה" r:id="rId10" imgW="177569" imgH="21561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4703776"/>
                        <a:ext cx="547687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/>
          <p:cNvGraphicFramePr>
            <a:graphicFrameLocks noChangeAspect="1"/>
          </p:cNvGraphicFramePr>
          <p:nvPr/>
        </p:nvGraphicFramePr>
        <p:xfrm>
          <a:off x="3714744" y="4714884"/>
          <a:ext cx="11731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380835" imgH="215806" progId="Equation.3">
                  <p:embed/>
                </p:oleObj>
              </mc:Choice>
              <mc:Fallback>
                <p:oleObj name="משוואה" r:id="rId11" imgW="380835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714884"/>
                        <a:ext cx="11731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u="sng" dirty="0"/>
              <a:t>       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              input          rule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40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6577030" y="1643050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30" y="1643050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/>
        </p:nvGraphicFramePr>
        <p:xfrm>
          <a:off x="2817813" y="1593850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1593850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5" name="Object 7"/>
          <p:cNvGraphicFramePr>
            <a:graphicFrameLocks noChangeAspect="1"/>
          </p:cNvGraphicFramePr>
          <p:nvPr/>
        </p:nvGraphicFramePr>
        <p:xfrm>
          <a:off x="4973658" y="5500702"/>
          <a:ext cx="25987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129810" imgH="177723" progId="Equation.3">
                  <p:embed/>
                </p:oleObj>
              </mc:Choice>
              <mc:Fallback>
                <p:oleObj name="משוואה" r:id="rId14" imgW="1129810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58" y="5500702"/>
                        <a:ext cx="2598738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336800" imgH="215900" progId="Equation.3">
                  <p:embed/>
                </p:oleObj>
              </mc:Choice>
              <mc:Fallback>
                <p:oleObj name="משוואה" r:id="rId16" imgW="2336800" imgH="2159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6906" name="Object 15"/>
          <p:cNvGraphicFramePr>
            <a:graphicFrameLocks noChangeAspect="1"/>
          </p:cNvGraphicFramePr>
          <p:nvPr/>
        </p:nvGraphicFramePr>
        <p:xfrm>
          <a:off x="1071538" y="5000625"/>
          <a:ext cx="3590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1562100" imgH="215900" progId="Equation.3">
                  <p:embed/>
                </p:oleObj>
              </mc:Choice>
              <mc:Fallback>
                <p:oleObj name="משוואה" r:id="rId18" imgW="1562100" imgH="215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000625"/>
                        <a:ext cx="35909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568" name="Object 11"/>
          <p:cNvGraphicFramePr>
            <a:graphicFrameLocks noChangeAspect="1"/>
          </p:cNvGraphicFramePr>
          <p:nvPr/>
        </p:nvGraphicFramePr>
        <p:xfrm>
          <a:off x="876324" y="3357562"/>
          <a:ext cx="712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098800" imgH="215900" progId="Equation.3">
                  <p:embed/>
                </p:oleObj>
              </mc:Choice>
              <mc:Fallback>
                <p:oleObj name="משוואה" r:id="rId2" imgW="30988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24" y="3357562"/>
                        <a:ext cx="712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3" name="Object 10"/>
          <p:cNvGraphicFramePr>
            <a:graphicFrameLocks noChangeAspect="1"/>
          </p:cNvGraphicFramePr>
          <p:nvPr/>
        </p:nvGraphicFramePr>
        <p:xfrm>
          <a:off x="857224" y="2895600"/>
          <a:ext cx="5168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247900" imgH="177800" progId="Equation.3">
                  <p:embed/>
                </p:oleObj>
              </mc:Choice>
              <mc:Fallback>
                <p:oleObj name="משוואה" r:id="rId4" imgW="2247900" imgH="177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895600"/>
                        <a:ext cx="51689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65"/>
            <a:ext cx="8435280" cy="52863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b="1" u="sng" dirty="0"/>
              <a:t>Derivation of                   by Grammar   </a:t>
            </a:r>
            <a:r>
              <a:rPr lang="en-US" b="1" dirty="0"/>
              <a:t>  </a:t>
            </a:r>
            <a:r>
              <a:rPr lang="en-US" b="1" u="sng" dirty="0"/>
              <a:t> :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</a:t>
            </a:r>
            <a:br>
              <a:rPr lang="en-US" b="1" dirty="0"/>
            </a:br>
            <a:r>
              <a:rPr lang="en-US" b="1" dirty="0"/>
              <a:t>                               </a:t>
            </a:r>
          </a:p>
          <a:p>
            <a:pPr marL="514350" indent="-514350">
              <a:buNone/>
            </a:pPr>
            <a:r>
              <a:rPr lang="en-US" b="1" dirty="0"/>
              <a:t>                                                         </a:t>
            </a:r>
            <a:br>
              <a:rPr lang="en-US" b="1" dirty="0"/>
            </a:br>
            <a:r>
              <a:rPr lang="en-US" b="1" dirty="0"/>
              <a:t>        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             </a:t>
            </a:r>
          </a:p>
          <a:p>
            <a:pPr marL="514350" indent="-514350">
              <a:buNone/>
            </a:pPr>
            <a:endParaRPr lang="en-US" u="sng" dirty="0"/>
          </a:p>
          <a:p>
            <a:pPr marL="514350" indent="-514350">
              <a:buNone/>
            </a:pPr>
            <a:endParaRPr lang="en-US" u="sng" dirty="0"/>
          </a:p>
          <a:p>
            <a:pPr marL="514350" indent="-514350">
              <a:buNone/>
            </a:pPr>
            <a:r>
              <a:rPr lang="en-US" u="sng" dirty="0"/>
              <a:t>There are other derivations (ex., replacing &lt;FACTOR&gt; after &lt;TERM&gt;). Ambiguous G? No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graphicFrame>
        <p:nvGraphicFramePr>
          <p:cNvPr id="303110" name="Object 17"/>
          <p:cNvGraphicFramePr>
            <a:graphicFrameLocks noChangeAspect="1"/>
          </p:cNvGraphicFramePr>
          <p:nvPr/>
        </p:nvGraphicFramePr>
        <p:xfrm>
          <a:off x="698525" y="2306638"/>
          <a:ext cx="74453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238500" imgH="177800" progId="Equation.3">
                  <p:embed/>
                </p:oleObj>
              </mc:Choice>
              <mc:Fallback>
                <p:oleObj name="משוואה" r:id="rId6" imgW="3238500" imgH="177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25" y="2306638"/>
                        <a:ext cx="7445375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Example2: Arithmetical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41</a:t>
            </a:fld>
            <a:endParaRPr lang="en-US" sz="1600" dirty="0"/>
          </a:p>
        </p:txBody>
      </p:sp>
      <p:graphicFrame>
        <p:nvGraphicFramePr>
          <p:cNvPr id="277516" name="Content Placeholder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233957"/>
              </p:ext>
            </p:extLst>
          </p:nvPr>
        </p:nvGraphicFramePr>
        <p:xfrm>
          <a:off x="6597698" y="136325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215713" progId="Equation.3">
                  <p:embed/>
                </p:oleObj>
              </mc:Choice>
              <mc:Fallback>
                <p:oleObj name="משוואה" r:id="rId8" imgW="203024" imgH="2157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98" y="136325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4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076773"/>
              </p:ext>
            </p:extLst>
          </p:nvPr>
        </p:nvGraphicFramePr>
        <p:xfrm>
          <a:off x="2863874" y="1363252"/>
          <a:ext cx="1574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47419" imgH="215806" progId="Equation.3">
                  <p:embed/>
                </p:oleObj>
              </mc:Choice>
              <mc:Fallback>
                <p:oleObj name="משוואה" r:id="rId10" imgW="647419" imgH="21580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74" y="1363252"/>
                        <a:ext cx="15748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3593" name="Object 12"/>
          <p:cNvGraphicFramePr>
            <a:graphicFrameLocks noChangeAspect="1"/>
          </p:cNvGraphicFramePr>
          <p:nvPr/>
        </p:nvGraphicFramePr>
        <p:xfrm>
          <a:off x="915994" y="3933832"/>
          <a:ext cx="4584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93035" imgH="215806" progId="Equation.3">
                  <p:embed/>
                </p:oleObj>
              </mc:Choice>
              <mc:Fallback>
                <p:oleObj name="משוואה" r:id="rId12" imgW="1993035" imgH="215806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94" y="3933832"/>
                        <a:ext cx="4584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6666" name="Object 13"/>
          <p:cNvGraphicFramePr>
            <a:graphicFrameLocks noChangeAspect="1"/>
          </p:cNvGraphicFramePr>
          <p:nvPr/>
        </p:nvGraphicFramePr>
        <p:xfrm>
          <a:off x="985850" y="4429132"/>
          <a:ext cx="5372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336800" imgH="215900" progId="Equation.3">
                  <p:embed/>
                </p:oleObj>
              </mc:Choice>
              <mc:Fallback>
                <p:oleObj name="משוואה" r:id="rId14" imgW="2336800" imgH="2159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50" y="4429132"/>
                        <a:ext cx="5372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2027" name="Object 15"/>
          <p:cNvGraphicFramePr>
            <a:graphicFrameLocks noChangeAspect="1"/>
          </p:cNvGraphicFramePr>
          <p:nvPr/>
        </p:nvGraphicFramePr>
        <p:xfrm>
          <a:off x="1112851" y="5000636"/>
          <a:ext cx="54594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373870" imgH="215806" progId="Equation.3">
                  <p:embed/>
                </p:oleObj>
              </mc:Choice>
              <mc:Fallback>
                <p:oleObj name="משוואה" r:id="rId16" imgW="2373870" imgH="21580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51" y="5000636"/>
                        <a:ext cx="54594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We already saw that a word may have more then one derivation from the same </a:t>
            </a:r>
            <a:r>
              <a:rPr lang="en-US" b="1" dirty="0"/>
              <a:t>grammar, </a:t>
            </a:r>
            <a:r>
              <a:rPr lang="en-US" b="1" dirty="0">
                <a:solidFill>
                  <a:srgbClr val="FF0000"/>
                </a:solidFill>
              </a:rPr>
              <a:t>that is OK!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dirty="0"/>
              <a:t>A </a:t>
            </a:r>
            <a:r>
              <a:rPr lang="en-US" b="1" i="1" dirty="0"/>
              <a:t>Leftmost Derivation </a:t>
            </a:r>
            <a:r>
              <a:rPr lang="en-US" dirty="0"/>
              <a:t>is a derivation in which non-terminals are replaced </a:t>
            </a:r>
            <a:r>
              <a:rPr lang="en-US" b="1" dirty="0"/>
              <a:t>left to right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r>
              <a:rPr lang="en-US" dirty="0"/>
              <a:t>A grammar is </a:t>
            </a:r>
            <a:r>
              <a:rPr lang="en-US" b="1" i="1" dirty="0"/>
              <a:t>ambiguous </a:t>
            </a:r>
            <a:r>
              <a:rPr lang="en-US" dirty="0"/>
              <a:t>if and only it has &gt;1 </a:t>
            </a:r>
            <a:r>
              <a:rPr lang="en-US" b="1" dirty="0"/>
              <a:t>leftmost derivations</a:t>
            </a:r>
            <a:r>
              <a:rPr lang="en-US" dirty="0"/>
              <a:t> or&gt;1</a:t>
            </a:r>
            <a:r>
              <a:rPr lang="en-US" b="1" dirty="0"/>
              <a:t> parse trees</a:t>
            </a:r>
            <a:r>
              <a:rPr lang="en-US" dirty="0"/>
              <a:t>.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Ambiguity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42</a:t>
            </a:fld>
            <a:endParaRPr 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Reminder:</a:t>
            </a:r>
            <a:r>
              <a:rPr lang="en-US" dirty="0"/>
              <a:t> Two parse trees are </a:t>
            </a:r>
            <a:r>
              <a:rPr lang="en-US" b="1" dirty="0"/>
              <a:t>equal </a:t>
            </a:r>
            <a:r>
              <a:rPr lang="en-US" dirty="0"/>
              <a:t>if they are equal </a:t>
            </a:r>
            <a:r>
              <a:rPr lang="en-US" b="1" dirty="0"/>
              <a:t>as trees </a:t>
            </a:r>
            <a:r>
              <a:rPr lang="en-US" dirty="0"/>
              <a:t>and if all productions corresponding to inner nodes are also </a:t>
            </a:r>
            <a:r>
              <a:rPr lang="en-US" b="1" dirty="0"/>
              <a:t>equal </a:t>
            </a:r>
            <a:r>
              <a:rPr lang="en-US" dirty="0"/>
              <a:t>.</a:t>
            </a:r>
            <a:endParaRPr lang="en-US" b="1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Ambiguity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43</a:t>
            </a:fld>
            <a:endParaRPr lang="en-US" sz="1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u="sng" dirty="0"/>
              <a:t>Grammar      :</a:t>
            </a:r>
            <a:r>
              <a:rPr lang="en-US" dirty="0"/>
              <a:t>       </a:t>
            </a:r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r>
              <a:rPr lang="en-US" b="1" u="sng" dirty="0"/>
              <a:t>Rules: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Example4: Similar to </a:t>
            </a:r>
            <a:r>
              <a:rPr lang="en-US" b="1" u="sng" dirty="0" err="1"/>
              <a:t>Arith</a:t>
            </a:r>
            <a:r>
              <a:rPr lang="en-US" b="1" u="sng" dirty="0"/>
              <a:t>. EXPS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44</a:t>
            </a:fld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29388" y="5417122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714348" y="3978275"/>
          <a:ext cx="5175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22500" imgH="165100" progId="Equation.3">
                  <p:embed/>
                </p:oleObj>
              </mc:Choice>
              <mc:Fallback>
                <p:oleObj name="משוואה" r:id="rId2" imgW="2222500" imgH="1651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978275"/>
                        <a:ext cx="5175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752466" y="5500702"/>
          <a:ext cx="25336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875920" imgH="177723" progId="Equation.3">
                  <p:embed/>
                </p:oleObj>
              </mc:Choice>
              <mc:Fallback>
                <p:oleObj name="משוואה" r:id="rId4" imgW="875920" imgH="177723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66" y="5500702"/>
                        <a:ext cx="25336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1" name="Content Placeholder 4"/>
          <p:cNvGraphicFramePr>
            <a:graphicFrameLocks noChangeAspect="1"/>
          </p:cNvGraphicFramePr>
          <p:nvPr/>
        </p:nvGraphicFramePr>
        <p:xfrm>
          <a:off x="714348" y="2285992"/>
          <a:ext cx="6096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501900" imgH="215900" progId="Equation.3">
                  <p:embed/>
                </p:oleObj>
              </mc:Choice>
              <mc:Fallback>
                <p:oleObj name="משוואה" r:id="rId6" imgW="2501900" imgH="215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285992"/>
                        <a:ext cx="60960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5" name="Content Placeholder 4"/>
          <p:cNvGraphicFramePr>
            <a:graphicFrameLocks noChangeAspect="1"/>
          </p:cNvGraphicFramePr>
          <p:nvPr/>
        </p:nvGraphicFramePr>
        <p:xfrm>
          <a:off x="714348" y="2857496"/>
          <a:ext cx="2538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040948" imgH="215806" progId="Equation.3">
                  <p:embed/>
                </p:oleObj>
              </mc:Choice>
              <mc:Fallback>
                <p:oleObj name="משוואה" r:id="rId8" imgW="1040948" imgH="215806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857496"/>
                        <a:ext cx="25384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6" name="Content Placeholder 4"/>
          <p:cNvGraphicFramePr>
            <a:graphicFrameLocks noChangeAspect="1"/>
          </p:cNvGraphicFramePr>
          <p:nvPr/>
        </p:nvGraphicFramePr>
        <p:xfrm>
          <a:off x="2214546" y="1571612"/>
          <a:ext cx="495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03024" imgH="215713" progId="Equation.3">
                  <p:embed/>
                </p:oleObj>
              </mc:Choice>
              <mc:Fallback>
                <p:oleObj name="משוואה" r:id="rId10" imgW="203024" imgH="21571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46" y="1571612"/>
                        <a:ext cx="4953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3" name="Object 3"/>
          <p:cNvGraphicFramePr>
            <a:graphicFrameLocks noChangeAspect="1"/>
          </p:cNvGraphicFramePr>
          <p:nvPr/>
        </p:nvGraphicFramePr>
        <p:xfrm>
          <a:off x="728663" y="4429125"/>
          <a:ext cx="51466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09800" imgH="165100" progId="Equation.3">
                  <p:embed/>
                </p:oleObj>
              </mc:Choice>
              <mc:Fallback>
                <p:oleObj name="משוואה" r:id="rId12" imgW="2209800" imgH="1651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429125"/>
                        <a:ext cx="51466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634" name="Object 10"/>
          <p:cNvGraphicFramePr>
            <a:graphicFrameLocks noChangeAspect="1"/>
          </p:cNvGraphicFramePr>
          <p:nvPr/>
        </p:nvGraphicFramePr>
        <p:xfrm>
          <a:off x="785786" y="4857750"/>
          <a:ext cx="215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926698" imgH="165028" progId="Equation.3">
                  <p:embed/>
                </p:oleObj>
              </mc:Choice>
              <mc:Fallback>
                <p:oleObj name="משוואה" r:id="rId14" imgW="926698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4857750"/>
                        <a:ext cx="21590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63" name="Object 14"/>
          <p:cNvGraphicFramePr>
            <a:graphicFrameLocks noChangeAspect="1"/>
          </p:cNvGraphicFramePr>
          <p:nvPr/>
        </p:nvGraphicFramePr>
        <p:xfrm>
          <a:off x="2994054" y="4929198"/>
          <a:ext cx="5649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323092" imgH="177723" progId="Equation.3">
                  <p:embed/>
                </p:oleObj>
              </mc:Choice>
              <mc:Fallback>
                <p:oleObj name="משוואה" r:id="rId2" imgW="2323092" imgH="17772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54" y="4929198"/>
                        <a:ext cx="56499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/>
              <a:t>Example4: 1</a:t>
            </a:r>
            <a:r>
              <a:rPr lang="en-US" b="1" u="sng" baseline="30000" dirty="0"/>
              <a:t>st</a:t>
            </a:r>
            <a:r>
              <a:rPr lang="en-US" b="1" u="sng" dirty="0"/>
              <a:t> Parse Tree for______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45</a:t>
            </a:fld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4857752" y="1285860"/>
            <a:ext cx="1643074" cy="64294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657" name="Object 10"/>
          <p:cNvGraphicFramePr>
            <a:graphicFrameLocks noChangeAspect="1"/>
          </p:cNvGraphicFramePr>
          <p:nvPr/>
        </p:nvGraphicFramePr>
        <p:xfrm>
          <a:off x="4857752" y="1373188"/>
          <a:ext cx="1566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672808" imgH="152334" progId="Equation.3">
                  <p:embed/>
                </p:oleObj>
              </mc:Choice>
              <mc:Fallback>
                <p:oleObj name="משוואה" r:id="rId4" imgW="672808" imgH="152334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1373188"/>
                        <a:ext cx="15668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875611" y="1410878"/>
            <a:ext cx="285754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50398" y="2214554"/>
            <a:ext cx="1893106" cy="1214444"/>
            <a:chOff x="2178828" y="2285992"/>
            <a:chExt cx="1893106" cy="1214444"/>
          </a:xfrm>
        </p:grpSpPr>
        <p:sp>
          <p:nvSpPr>
            <p:cNvPr id="18" name="Rectangle 17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672808" imgH="152334" progId="Equation.3">
                    <p:embed/>
                  </p:oleObj>
                </mc:Choice>
                <mc:Fallback>
                  <p:oleObj name="משוואה" r:id="rId6" imgW="672808" imgH="152334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>
              <a:stCxn id="18" idx="2"/>
              <a:endCxn id="25" idx="0"/>
            </p:cNvCxnSpPr>
            <p:nvPr/>
          </p:nvCxnSpPr>
          <p:spPr>
            <a:xfrm rot="5400000">
              <a:off x="2428861" y="2678900"/>
              <a:ext cx="571503" cy="10715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28860" y="3428999"/>
            <a:ext cx="1643074" cy="1357323"/>
            <a:chOff x="2428860" y="2285992"/>
            <a:chExt cx="1643074" cy="1357323"/>
          </a:xfrm>
        </p:grpSpPr>
        <p:sp>
          <p:nvSpPr>
            <p:cNvPr id="25" name="Rectangle 24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7" imgW="672808" imgH="152334" progId="Equation.3">
                    <p:embed/>
                  </p:oleObj>
                </mc:Choice>
                <mc:Fallback>
                  <p:oleObj name="משוואה" r:id="rId7" imgW="672808" imgH="152334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rot="5400000">
              <a:off x="2875348" y="3268265"/>
              <a:ext cx="714381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86314" y="3429000"/>
            <a:ext cx="1643074" cy="1285886"/>
            <a:chOff x="2428860" y="2285992"/>
            <a:chExt cx="1643074" cy="1285886"/>
          </a:xfrm>
        </p:grpSpPr>
        <p:sp>
          <p:nvSpPr>
            <p:cNvPr id="31" name="Rectangle 30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672808" imgH="152334" progId="Equation.3">
                    <p:embed/>
                  </p:oleObj>
                </mc:Choice>
                <mc:Fallback>
                  <p:oleObj name="משוואה" r:id="rId8" imgW="672808" imgH="152334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 rot="16200000" flipH="1">
              <a:off x="2946785" y="3232545"/>
              <a:ext cx="642944" cy="357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8" idx="2"/>
            <a:endCxn id="31" idx="0"/>
          </p:cNvCxnSpPr>
          <p:nvPr/>
        </p:nvCxnSpPr>
        <p:spPr>
          <a:xfrm rot="16200000" flipH="1">
            <a:off x="4679157" y="2500306"/>
            <a:ext cx="57150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3339695" y="3804050"/>
            <a:ext cx="192882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rot="16200000" flipH="1">
            <a:off x="4911329" y="2696761"/>
            <a:ext cx="2857522" cy="1321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643702" y="2214554"/>
            <a:ext cx="1643074" cy="2500332"/>
            <a:chOff x="2428860" y="2285992"/>
            <a:chExt cx="1643074" cy="2500332"/>
          </a:xfrm>
        </p:grpSpPr>
        <p:sp>
          <p:nvSpPr>
            <p:cNvPr id="47" name="Rectangle 46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672808" imgH="152334" progId="Equation.3">
                    <p:embed/>
                  </p:oleObj>
                </mc:Choice>
                <mc:Fallback>
                  <p:oleObj name="משוואה" r:id="rId9" imgW="672808" imgH="152334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>
              <a:stCxn id="47" idx="2"/>
            </p:cNvCxnSpPr>
            <p:nvPr/>
          </p:nvCxnSpPr>
          <p:spPr>
            <a:xfrm rot="16200000" flipH="1">
              <a:off x="2661033" y="3518297"/>
              <a:ext cx="1857390" cy="678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3664" name="Object 14"/>
          <p:cNvGraphicFramePr>
            <a:graphicFrameLocks noChangeAspect="1"/>
          </p:cNvGraphicFramePr>
          <p:nvPr/>
        </p:nvGraphicFramePr>
        <p:xfrm>
          <a:off x="6500826" y="611171"/>
          <a:ext cx="1357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58558" imgH="177723" progId="Equation.3">
                  <p:embed/>
                </p:oleObj>
              </mc:Choice>
              <mc:Fallback>
                <p:oleObj name="משוואה" r:id="rId10" imgW="558558" imgH="177723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611171"/>
                        <a:ext cx="13573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Straight Arrow Connector 52"/>
          <p:cNvCxnSpPr>
            <a:stCxn id="14" idx="2"/>
            <a:endCxn id="47" idx="0"/>
          </p:cNvCxnSpPr>
          <p:nvPr/>
        </p:nvCxnSpPr>
        <p:spPr>
          <a:xfrm rot="16200000" flipH="1">
            <a:off x="6429388" y="1178703"/>
            <a:ext cx="285752" cy="178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 flipV="1">
            <a:off x="4000496" y="1643048"/>
            <a:ext cx="8572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3666" name="Object 18"/>
          <p:cNvGraphicFramePr>
            <a:graphicFrameLocks noChangeAspect="1"/>
          </p:cNvGraphicFramePr>
          <p:nvPr/>
        </p:nvGraphicFramePr>
        <p:xfrm>
          <a:off x="428596" y="1500174"/>
          <a:ext cx="3500462" cy="285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09800" imgH="165100" progId="Equation.3">
                  <p:embed/>
                </p:oleObj>
              </mc:Choice>
              <mc:Fallback>
                <p:oleObj name="משוואה" r:id="rId12" imgW="2209800" imgH="1651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500174"/>
                        <a:ext cx="3500462" cy="285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37"/>
          <p:cNvSpPr/>
          <p:nvPr/>
        </p:nvSpPr>
        <p:spPr>
          <a:xfrm>
            <a:off x="285720" y="1357298"/>
            <a:ext cx="371477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63" name="Object 14"/>
          <p:cNvGraphicFramePr>
            <a:graphicFrameLocks noChangeAspect="1"/>
          </p:cNvGraphicFramePr>
          <p:nvPr/>
        </p:nvGraphicFramePr>
        <p:xfrm>
          <a:off x="2708302" y="4991100"/>
          <a:ext cx="5649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323092" imgH="177723" progId="Equation.3">
                  <p:embed/>
                </p:oleObj>
              </mc:Choice>
              <mc:Fallback>
                <p:oleObj name="משוואה" r:id="rId2" imgW="2323092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302" y="4991100"/>
                        <a:ext cx="56499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Example4: 2</a:t>
            </a:r>
            <a:r>
              <a:rPr lang="en-US" b="1" u="sng" baseline="30000" dirty="0"/>
              <a:t>nd</a:t>
            </a:r>
            <a:r>
              <a:rPr lang="en-US" b="1" u="sng" dirty="0"/>
              <a:t> Parse Tree for_____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46</a:t>
            </a:fld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5072066" y="1285860"/>
            <a:ext cx="1643074" cy="642942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3657" name="Object 10"/>
          <p:cNvGraphicFramePr>
            <a:graphicFrameLocks noChangeAspect="1"/>
          </p:cNvGraphicFramePr>
          <p:nvPr/>
        </p:nvGraphicFramePr>
        <p:xfrm>
          <a:off x="5076840" y="1373188"/>
          <a:ext cx="1566862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672808" imgH="152334" progId="Equation.3">
                  <p:embed/>
                </p:oleObj>
              </mc:Choice>
              <mc:Fallback>
                <p:oleObj name="משוואה" r:id="rId4" imgW="672808" imgH="152334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40" y="1373188"/>
                        <a:ext cx="1566862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4" idx="2"/>
          </p:cNvCxnSpPr>
          <p:nvPr/>
        </p:nvCxnSpPr>
        <p:spPr>
          <a:xfrm rot="5400000">
            <a:off x="4661297" y="982250"/>
            <a:ext cx="285755" cy="2178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22"/>
          <p:cNvGrpSpPr/>
          <p:nvPr/>
        </p:nvGrpSpPr>
        <p:grpSpPr>
          <a:xfrm>
            <a:off x="5679290" y="2214554"/>
            <a:ext cx="1964544" cy="1214444"/>
            <a:chOff x="2107390" y="2285992"/>
            <a:chExt cx="1964544" cy="1214444"/>
          </a:xfrm>
        </p:grpSpPr>
        <p:sp>
          <p:nvSpPr>
            <p:cNvPr id="18" name="Rectangle 17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9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672808" imgH="152334" progId="Equation.3">
                    <p:embed/>
                  </p:oleObj>
                </mc:Choice>
                <mc:Fallback>
                  <p:oleObj name="משוואה" r:id="rId6" imgW="672808" imgH="152334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>
              <a:stCxn id="18" idx="2"/>
              <a:endCxn id="25" idx="0"/>
            </p:cNvCxnSpPr>
            <p:nvPr/>
          </p:nvCxnSpPr>
          <p:spPr>
            <a:xfrm rot="5400000">
              <a:off x="2393142" y="2643181"/>
              <a:ext cx="571503" cy="11430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3"/>
          <p:cNvGrpSpPr/>
          <p:nvPr/>
        </p:nvGrpSpPr>
        <p:grpSpPr>
          <a:xfrm>
            <a:off x="4929190" y="3428999"/>
            <a:ext cx="1643074" cy="1500199"/>
            <a:chOff x="2428860" y="2285992"/>
            <a:chExt cx="1643074" cy="1500199"/>
          </a:xfrm>
        </p:grpSpPr>
        <p:sp>
          <p:nvSpPr>
            <p:cNvPr id="25" name="Rectangle 24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6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7" imgW="672808" imgH="152334" progId="Equation.3">
                    <p:embed/>
                  </p:oleObj>
                </mc:Choice>
                <mc:Fallback>
                  <p:oleObj name="משוואה" r:id="rId7" imgW="672808" imgH="152334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rot="5400000">
              <a:off x="2661034" y="3196827"/>
              <a:ext cx="857257" cy="32147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9"/>
          <p:cNvGrpSpPr/>
          <p:nvPr/>
        </p:nvGrpSpPr>
        <p:grpSpPr>
          <a:xfrm>
            <a:off x="7286644" y="3429000"/>
            <a:ext cx="1643074" cy="1428763"/>
            <a:chOff x="2428860" y="2285992"/>
            <a:chExt cx="1643074" cy="1428763"/>
          </a:xfrm>
        </p:grpSpPr>
        <p:sp>
          <p:nvSpPr>
            <p:cNvPr id="31" name="Rectangle 30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2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672808" imgH="152334" progId="Equation.3">
                    <p:embed/>
                  </p:oleObj>
                </mc:Choice>
                <mc:Fallback>
                  <p:oleObj name="משוואה" r:id="rId8" imgW="672808" imgH="152334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3" name="Straight Arrow Connector 32"/>
            <p:cNvCxnSpPr>
              <a:stCxn id="31" idx="2"/>
            </p:cNvCxnSpPr>
            <p:nvPr/>
          </p:nvCxnSpPr>
          <p:spPr>
            <a:xfrm rot="5400000">
              <a:off x="2839628" y="3303985"/>
              <a:ext cx="78582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>
            <a:stCxn id="18" idx="2"/>
            <a:endCxn id="31" idx="0"/>
          </p:cNvCxnSpPr>
          <p:nvPr/>
        </p:nvCxnSpPr>
        <p:spPr>
          <a:xfrm rot="16200000" flipH="1">
            <a:off x="7179487" y="2500306"/>
            <a:ext cx="571504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840025" y="3804050"/>
            <a:ext cx="192882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2"/>
          </p:cNvCxnSpPr>
          <p:nvPr/>
        </p:nvCxnSpPr>
        <p:spPr>
          <a:xfrm rot="5400000">
            <a:off x="3411132" y="2375291"/>
            <a:ext cx="2928961" cy="20359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45"/>
          <p:cNvGrpSpPr/>
          <p:nvPr/>
        </p:nvGrpSpPr>
        <p:grpSpPr>
          <a:xfrm>
            <a:off x="2857488" y="2214554"/>
            <a:ext cx="1643074" cy="2714645"/>
            <a:chOff x="2428860" y="2285992"/>
            <a:chExt cx="1643074" cy="2714645"/>
          </a:xfrm>
        </p:grpSpPr>
        <p:sp>
          <p:nvSpPr>
            <p:cNvPr id="47" name="Rectangle 46"/>
            <p:cNvSpPr/>
            <p:nvPr/>
          </p:nvSpPr>
          <p:spPr>
            <a:xfrm>
              <a:off x="2428860" y="2285992"/>
              <a:ext cx="1643074" cy="642942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48" name="Object 10"/>
            <p:cNvGraphicFramePr>
              <a:graphicFrameLocks noChangeAspect="1"/>
            </p:cNvGraphicFramePr>
            <p:nvPr/>
          </p:nvGraphicFramePr>
          <p:xfrm>
            <a:off x="2505072" y="2444757"/>
            <a:ext cx="1566862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672808" imgH="152334" progId="Equation.3">
                    <p:embed/>
                  </p:oleObj>
                </mc:Choice>
                <mc:Fallback>
                  <p:oleObj name="משוואה" r:id="rId9" imgW="672808" imgH="152334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5072" y="2444757"/>
                          <a:ext cx="1566862" cy="395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Straight Arrow Connector 48"/>
            <p:cNvCxnSpPr/>
            <p:nvPr/>
          </p:nvCxnSpPr>
          <p:spPr>
            <a:xfrm rot="5400000">
              <a:off x="1785918" y="3571877"/>
              <a:ext cx="2071703" cy="78581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83664" name="Object 14"/>
          <p:cNvGraphicFramePr>
            <a:graphicFrameLocks noChangeAspect="1"/>
          </p:cNvGraphicFramePr>
          <p:nvPr/>
        </p:nvGraphicFramePr>
        <p:xfrm>
          <a:off x="7143777" y="611171"/>
          <a:ext cx="1357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58558" imgH="177723" progId="Equation.3">
                  <p:embed/>
                </p:oleObj>
              </mc:Choice>
              <mc:Fallback>
                <p:oleObj name="משוואה" r:id="rId10" imgW="558558" imgH="177723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77" y="611171"/>
                        <a:ext cx="135731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Straight Arrow Connector 37"/>
          <p:cNvCxnSpPr>
            <a:stCxn id="14" idx="2"/>
            <a:endCxn id="18" idx="0"/>
          </p:cNvCxnSpPr>
          <p:nvPr/>
        </p:nvCxnSpPr>
        <p:spPr>
          <a:xfrm rot="16200000" flipH="1">
            <a:off x="6215074" y="1607331"/>
            <a:ext cx="28575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 flipV="1">
            <a:off x="4000496" y="1643048"/>
            <a:ext cx="857256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Object 18"/>
          <p:cNvGraphicFramePr>
            <a:graphicFrameLocks noChangeAspect="1"/>
          </p:cNvGraphicFramePr>
          <p:nvPr/>
        </p:nvGraphicFramePr>
        <p:xfrm>
          <a:off x="419100" y="1500188"/>
          <a:ext cx="3519488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22500" imgH="165100" progId="Equation.3">
                  <p:embed/>
                </p:oleObj>
              </mc:Choice>
              <mc:Fallback>
                <p:oleObj name="משוואה" r:id="rId12" imgW="2222500" imgH="1651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500188"/>
                        <a:ext cx="3519488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Rectangle 42"/>
          <p:cNvSpPr/>
          <p:nvPr/>
        </p:nvSpPr>
        <p:spPr>
          <a:xfrm>
            <a:off x="285720" y="1357298"/>
            <a:ext cx="3714776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Note: </a:t>
            </a:r>
            <a:r>
              <a:rPr lang="en-US" dirty="0"/>
              <a:t>Some ambiguous grammars may have an unambiguous equivalent grammar.</a:t>
            </a:r>
          </a:p>
          <a:p>
            <a:pPr marL="514350" indent="-514350">
              <a:buNone/>
            </a:pPr>
            <a:r>
              <a:rPr lang="en-US" b="1" dirty="0"/>
              <a:t>But: </a:t>
            </a:r>
            <a:r>
              <a:rPr lang="en-US" dirty="0"/>
              <a:t>There exist </a:t>
            </a:r>
            <a:r>
              <a:rPr lang="en-US" b="1" i="1" dirty="0"/>
              <a:t>Inherently Ambiguous Grammars 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. an ambiguous grammar that does not have an equivalent unambiguous one.</a:t>
            </a: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Ambiguity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47</a:t>
            </a:fld>
            <a:endParaRPr 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Q: </a:t>
            </a:r>
            <a:r>
              <a:rPr lang="en-US" dirty="0"/>
              <a:t>From a computational point of view, how strong are context free languages?</a:t>
            </a:r>
          </a:p>
          <a:p>
            <a:pPr marL="514350" indent="-514350">
              <a:buNone/>
            </a:pPr>
            <a:r>
              <a:rPr lang="en-US" b="1" dirty="0"/>
              <a:t>A:</a:t>
            </a:r>
            <a:r>
              <a:rPr lang="en-US" dirty="0"/>
              <a:t> Since the language                                     is not regular but it is CF, we conclude that</a:t>
            </a:r>
            <a:br>
              <a:rPr lang="en-US" dirty="0"/>
            </a:br>
            <a:r>
              <a:rPr lang="en-US" dirty="0"/>
              <a:t>                     .</a:t>
            </a:r>
            <a:r>
              <a:rPr lang="en-US" b="1" dirty="0"/>
              <a:t> </a:t>
            </a:r>
          </a:p>
          <a:p>
            <a:pPr marL="514350" indent="-514350">
              <a:buNone/>
            </a:pPr>
            <a:r>
              <a:rPr lang="en-US" b="1" dirty="0"/>
              <a:t>Q: </a:t>
            </a:r>
            <a:r>
              <a:rPr lang="en-US" dirty="0"/>
              <a:t>Can one prove                        ?</a:t>
            </a:r>
          </a:p>
          <a:p>
            <a:pPr marL="514350" indent="-514350">
              <a:buNone/>
            </a:pPr>
            <a:r>
              <a:rPr lang="en-US" b="1" dirty="0"/>
              <a:t>A:</a:t>
            </a:r>
            <a:endParaRPr lang="en-US" b="1" u="sng" dirty="0"/>
          </a:p>
          <a:p>
            <a:pPr marL="514350" indent="-514350">
              <a:buNone/>
            </a:pPr>
            <a:endParaRPr lang="en-US" b="1" u="sng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Discussion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48</a:t>
            </a:fld>
            <a:endParaRPr lang="en-US" sz="1600" dirty="0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4143372" y="2668587"/>
          <a:ext cx="32527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054100" imgH="228600" progId="Equation.3">
                  <p:embed/>
                </p:oleObj>
              </mc:Choice>
              <mc:Fallback>
                <p:oleObj name="משוואה" r:id="rId2" imgW="10541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2" y="2668587"/>
                        <a:ext cx="325278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699" name="Object 2"/>
          <p:cNvGraphicFramePr>
            <a:graphicFrameLocks noChangeAspect="1"/>
          </p:cNvGraphicFramePr>
          <p:nvPr/>
        </p:nvGraphicFramePr>
        <p:xfrm>
          <a:off x="1000100" y="3714752"/>
          <a:ext cx="2117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685502" imgH="177723" progId="Equation.3">
                  <p:embed/>
                </p:oleObj>
              </mc:Choice>
              <mc:Fallback>
                <p:oleObj name="משוואה" r:id="rId4" imgW="685502" imgH="17772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714752"/>
                        <a:ext cx="2117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0" name="Object 2"/>
          <p:cNvGraphicFramePr>
            <a:graphicFrameLocks noChangeAspect="1"/>
          </p:cNvGraphicFramePr>
          <p:nvPr/>
        </p:nvGraphicFramePr>
        <p:xfrm>
          <a:off x="3454407" y="4305309"/>
          <a:ext cx="21177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85502" imgH="177723" progId="Equation.3">
                  <p:embed/>
                </p:oleObj>
              </mc:Choice>
              <mc:Fallback>
                <p:oleObj name="משוואה" r:id="rId6" imgW="685502" imgH="17772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7" y="4305309"/>
                        <a:ext cx="211772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/>
              <a:t>Q:</a:t>
            </a:r>
            <a:r>
              <a:rPr lang="en-US" dirty="0"/>
              <a:t> A language is regular if it is recognized by a DFA (or NFA). Does there exist a type of machine that characterizes CFL?</a:t>
            </a:r>
          </a:p>
          <a:p>
            <a:pPr marL="514350" indent="-514350">
              <a:buNone/>
            </a:pPr>
            <a:r>
              <a:rPr lang="en-US" b="1" dirty="0"/>
              <a:t>A: </a:t>
            </a:r>
            <a:r>
              <a:rPr lang="en-US" dirty="0"/>
              <a:t>yes, it’s called</a:t>
            </a:r>
          </a:p>
          <a:p>
            <a:pPr marL="514350" indent="-514350">
              <a:buNone/>
            </a:pPr>
            <a:r>
              <a:rPr lang="en-US" b="1" dirty="0"/>
              <a:t>Q: </a:t>
            </a:r>
            <a:r>
              <a:rPr lang="en-US" dirty="0"/>
              <a:t>Can one prove a language not to be CFL ?</a:t>
            </a:r>
          </a:p>
          <a:p>
            <a:pPr marL="514350" indent="-514350">
              <a:buNone/>
            </a:pPr>
            <a:r>
              <a:rPr lang="en-US" b="1" dirty="0"/>
              <a:t>A: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Discussion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49</a:t>
            </a:fld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Consider grammar        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i="1" dirty="0"/>
              <a:t>A Derivation </a:t>
            </a:r>
            <a:r>
              <a:rPr lang="en-US" dirty="0"/>
              <a:t> of the word                  by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On each step, a single rule is activated/used. This mechanism is </a:t>
            </a:r>
            <a:r>
              <a:rPr lang="en-US" b="1" dirty="0"/>
              <a:t>nondeterministic.</a:t>
            </a: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</a:t>
            </a:fld>
            <a:endParaRPr lang="en-US" sz="16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50863" y="4165600"/>
          <a:ext cx="7761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514600" imgH="177800" progId="Equation.3">
                  <p:embed/>
                </p:oleObj>
              </mc:Choice>
              <mc:Fallback>
                <p:oleObj name="משוואה" r:id="rId2" imgW="25146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165600"/>
                        <a:ext cx="776128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499" name="Object 2"/>
          <p:cNvGraphicFramePr>
            <a:graphicFrameLocks noChangeAspect="1"/>
          </p:cNvGraphicFramePr>
          <p:nvPr/>
        </p:nvGraphicFramePr>
        <p:xfrm>
          <a:off x="3738560" y="1703379"/>
          <a:ext cx="5476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7569" imgH="215619" progId="Equation.3">
                  <p:embed/>
                </p:oleObj>
              </mc:Choice>
              <mc:Fallback>
                <p:oleObj name="משוואה" r:id="rId4" imgW="177569" imgH="215619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0" y="1703379"/>
                        <a:ext cx="5476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0" name="Object 2"/>
          <p:cNvGraphicFramePr>
            <a:graphicFrameLocks noChangeAspect="1"/>
          </p:cNvGraphicFramePr>
          <p:nvPr/>
        </p:nvGraphicFramePr>
        <p:xfrm>
          <a:off x="673085" y="2189163"/>
          <a:ext cx="16843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545626" imgH="406048" progId="Equation.3">
                  <p:embed/>
                </p:oleObj>
              </mc:Choice>
              <mc:Fallback>
                <p:oleObj name="משוואה" r:id="rId6" imgW="545626" imgH="40604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085" y="2189163"/>
                        <a:ext cx="1684337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264859"/>
              </p:ext>
            </p:extLst>
          </p:nvPr>
        </p:nvGraphicFramePr>
        <p:xfrm>
          <a:off x="6948264" y="3533083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77569" imgH="215619" progId="Equation.3">
                  <p:embed/>
                </p:oleObj>
              </mc:Choice>
              <mc:Fallback>
                <p:oleObj name="משוואה" r:id="rId8" imgW="177569" imgH="215619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3533083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64326"/>
              </p:ext>
            </p:extLst>
          </p:nvPr>
        </p:nvGraphicFramePr>
        <p:xfrm>
          <a:off x="4932040" y="3560767"/>
          <a:ext cx="1568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07780" imgH="177723" progId="Equation.3">
                  <p:embed/>
                </p:oleObj>
              </mc:Choice>
              <mc:Fallback>
                <p:oleObj name="משוואה" r:id="rId10" imgW="507780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3560767"/>
                        <a:ext cx="15684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A7A9-71F2-4569-B3FE-05D73457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Grammars </a:t>
            </a:r>
          </a:p>
        </p:txBody>
      </p:sp>
      <p:pic>
        <p:nvPicPr>
          <p:cNvPr id="1026" name="Picture 2" descr="Chomsky Hierarchy in Theory of ...">
            <a:extLst>
              <a:ext uri="{FF2B5EF4-FFF2-40B4-BE49-F238E27FC236}">
                <a16:creationId xmlns:a16="http://schemas.microsoft.com/office/drawing/2014/main" id="{0A35BA41-B2D8-B09F-593E-659E17220F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819" y="2060847"/>
            <a:ext cx="6895827" cy="3960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256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i="1" dirty="0"/>
              <a:t>Pushdown Automata</a:t>
            </a:r>
            <a:r>
              <a:rPr lang="en-US" dirty="0"/>
              <a:t> (PDA) is a computational model equivalent to context free languages.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pushdown automata is an NFA </a:t>
            </a:r>
            <a:r>
              <a:rPr lang="en-US" b="1" dirty="0"/>
              <a:t>augmented with an infinitely large stack</a:t>
            </a:r>
            <a:r>
              <a:rPr lang="en-US" dirty="0"/>
              <a:t>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additional memory enables recognition of some non regular languages.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/>
              <a:t>Pushdown Automata - Introduction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51</a:t>
            </a:fld>
            <a:endParaRPr lang="en-US" sz="1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Schematic of a Finite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52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27584" y="2303498"/>
            <a:ext cx="7488832" cy="1269518"/>
            <a:chOff x="857224" y="2303498"/>
            <a:chExt cx="8501122" cy="1679500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Finite control</a:t>
              </a:r>
            </a:p>
          </p:txBody>
        </p:sp>
        <p:grpSp>
          <p:nvGrpSpPr>
            <p:cNvPr id="6" name="Group 26"/>
            <p:cNvGrpSpPr/>
            <p:nvPr/>
          </p:nvGrpSpPr>
          <p:grpSpPr>
            <a:xfrm>
              <a:off x="857224" y="2303498"/>
              <a:ext cx="8501122" cy="1679500"/>
              <a:chOff x="857224" y="2357430"/>
              <a:chExt cx="8501122" cy="1679500"/>
            </a:xfrm>
          </p:grpSpPr>
          <p:grpSp>
            <p:nvGrpSpPr>
              <p:cNvPr id="9" name="Group 25"/>
              <p:cNvGrpSpPr/>
              <p:nvPr/>
            </p:nvGrpSpPr>
            <p:grpSpPr>
              <a:xfrm>
                <a:off x="857224" y="2357430"/>
                <a:ext cx="6500858" cy="1676111"/>
                <a:chOff x="857224" y="2357430"/>
                <a:chExt cx="6500858" cy="1676111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857224" y="2357430"/>
                  <a:ext cx="3286148" cy="164307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5214942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072198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643570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500826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6929454" y="3571876"/>
                  <a:ext cx="428628" cy="461665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</a:t>
                  </a:r>
                </a:p>
              </p:txBody>
            </p:sp>
            <p:cxnSp>
              <p:nvCxnSpPr>
                <p:cNvPr id="22" name="Straight Connector 21"/>
                <p:cNvCxnSpPr>
                  <a:stCxn id="7" idx="3"/>
                </p:cNvCxnSpPr>
                <p:nvPr/>
              </p:nvCxnSpPr>
              <p:spPr>
                <a:xfrm flipV="1">
                  <a:off x="4143372" y="3143248"/>
                  <a:ext cx="1285884" cy="3571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>
                  <a:endCxn id="13" idx="0"/>
                </p:cNvCxnSpPr>
                <p:nvPr/>
              </p:nvCxnSpPr>
              <p:spPr>
                <a:xfrm rot="5400000">
                  <a:off x="5214942" y="3357562"/>
                  <a:ext cx="42862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/>
              <p:cNvSpPr txBox="1"/>
              <p:nvPr/>
            </p:nvSpPr>
            <p:spPr>
              <a:xfrm>
                <a:off x="7500958" y="3482932"/>
                <a:ext cx="18573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input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827584" y="4404342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Finite Control can be expressed as:</a:t>
            </a:r>
          </a:p>
          <a:p>
            <a:r>
              <a:rPr lang="en-US" sz="2400" dirty="0"/>
              <a:t>(1) A(n) D/N FA state diagram</a:t>
            </a:r>
          </a:p>
          <a:p>
            <a:r>
              <a:rPr lang="en-US" sz="2400" dirty="0"/>
              <a:t>(2) Transition table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72000" y="4753285"/>
            <a:ext cx="428628" cy="461665"/>
          </a:xfrm>
          <a:prstGeom prst="rect">
            <a:avLst/>
          </a:prstGeom>
          <a:noFill/>
          <a:ln w="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/>
              <a:t>Schematic of a Pushdown Automaton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53</a:t>
            </a:fld>
            <a:endParaRPr lang="en-US" sz="1600" dirty="0"/>
          </a:p>
        </p:txBody>
      </p:sp>
      <p:grpSp>
        <p:nvGrpSpPr>
          <p:cNvPr id="5" name="Group 27"/>
          <p:cNvGrpSpPr/>
          <p:nvPr/>
        </p:nvGrpSpPr>
        <p:grpSpPr>
          <a:xfrm>
            <a:off x="857224" y="2303498"/>
            <a:ext cx="6500858" cy="1676111"/>
            <a:chOff x="857224" y="2303498"/>
            <a:chExt cx="6500858" cy="1676111"/>
          </a:xfrm>
        </p:grpSpPr>
        <p:sp>
          <p:nvSpPr>
            <p:cNvPr id="8" name="TextBox 7"/>
            <p:cNvSpPr txBox="1"/>
            <p:nvPr/>
          </p:nvSpPr>
          <p:spPr>
            <a:xfrm>
              <a:off x="1071538" y="2643182"/>
              <a:ext cx="2857520" cy="553998"/>
            </a:xfrm>
            <a:prstGeom prst="rect">
              <a:avLst/>
            </a:prstGeom>
            <a:noFill/>
            <a:ln w="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Finite control</a:t>
              </a:r>
            </a:p>
          </p:txBody>
        </p:sp>
        <p:grpSp>
          <p:nvGrpSpPr>
            <p:cNvPr id="6" name="Group 25"/>
            <p:cNvGrpSpPr/>
            <p:nvPr/>
          </p:nvGrpSpPr>
          <p:grpSpPr>
            <a:xfrm>
              <a:off x="857224" y="2303498"/>
              <a:ext cx="6500858" cy="1676111"/>
              <a:chOff x="857224" y="2357430"/>
              <a:chExt cx="6500858" cy="167611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57224" y="2357430"/>
                <a:ext cx="3286148" cy="164307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214942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2198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643570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500826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29454" y="3571876"/>
                <a:ext cx="428628" cy="46166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cxnSp>
            <p:nvCxnSpPr>
              <p:cNvPr id="22" name="Straight Connector 21"/>
              <p:cNvCxnSpPr>
                <a:stCxn id="7" idx="3"/>
              </p:cNvCxnSpPr>
              <p:nvPr/>
            </p:nvCxnSpPr>
            <p:spPr>
              <a:xfrm flipV="1">
                <a:off x="4143372" y="3143248"/>
                <a:ext cx="1285884" cy="357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endCxn id="13" idx="0"/>
              </p:cNvCxnSpPr>
              <p:nvPr/>
            </p:nvCxnSpPr>
            <p:spPr>
              <a:xfrm rot="5400000">
                <a:off x="5214942" y="3357562"/>
                <a:ext cx="42862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>
            <a:off x="4572000" y="3824591"/>
            <a:ext cx="428628" cy="461665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0" y="4286256"/>
            <a:ext cx="428628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4321967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4751389" y="4964123"/>
            <a:ext cx="50006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214810" y="5303894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stack</a:t>
            </a: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4143372" y="3429000"/>
            <a:ext cx="642942" cy="34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4571206" y="3642520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4566915" y="5178946"/>
            <a:ext cx="454790" cy="130931"/>
          </a:xfrm>
          <a:custGeom>
            <a:avLst/>
            <a:gdLst>
              <a:gd name="connsiteX0" fmla="*/ 5085 w 454790"/>
              <a:gd name="connsiteY0" fmla="*/ 37631 h 130931"/>
              <a:gd name="connsiteX1" fmla="*/ 20075 w 454790"/>
              <a:gd name="connsiteY1" fmla="*/ 97592 h 130931"/>
              <a:gd name="connsiteX2" fmla="*/ 229937 w 454790"/>
              <a:gd name="connsiteY2" fmla="*/ 52621 h 130931"/>
              <a:gd name="connsiteX3" fmla="*/ 244928 w 454790"/>
              <a:gd name="connsiteY3" fmla="*/ 7651 h 130931"/>
              <a:gd name="connsiteX4" fmla="*/ 304888 w 454790"/>
              <a:gd name="connsiteY4" fmla="*/ 22641 h 130931"/>
              <a:gd name="connsiteX5" fmla="*/ 454790 w 454790"/>
              <a:gd name="connsiteY5" fmla="*/ 22641 h 13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4790" h="130931">
                <a:moveTo>
                  <a:pt x="5085" y="37631"/>
                </a:moveTo>
                <a:cubicBezTo>
                  <a:pt x="10082" y="57618"/>
                  <a:pt x="0" y="92959"/>
                  <a:pt x="20075" y="97592"/>
                </a:cubicBezTo>
                <a:cubicBezTo>
                  <a:pt x="164541" y="130931"/>
                  <a:pt x="169039" y="113521"/>
                  <a:pt x="229937" y="52621"/>
                </a:cubicBezTo>
                <a:cubicBezTo>
                  <a:pt x="234934" y="37631"/>
                  <a:pt x="230257" y="13519"/>
                  <a:pt x="244928" y="7651"/>
                </a:cubicBezTo>
                <a:cubicBezTo>
                  <a:pt x="264056" y="0"/>
                  <a:pt x="284339" y="21173"/>
                  <a:pt x="304888" y="22641"/>
                </a:cubicBezTo>
                <a:cubicBezTo>
                  <a:pt x="354728" y="26201"/>
                  <a:pt x="404823" y="22641"/>
                  <a:pt x="454790" y="22641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500958" y="3429000"/>
            <a:ext cx="1857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input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A </a:t>
            </a:r>
            <a:r>
              <a:rPr lang="en-US" b="1" i="1" dirty="0"/>
              <a:t>pushdown automaton </a:t>
            </a:r>
            <a:r>
              <a:rPr lang="en-US" dirty="0"/>
              <a:t>is a 6-tupple                  </a:t>
            </a:r>
            <a:br>
              <a:rPr lang="en-US" dirty="0"/>
            </a:br>
            <a:r>
              <a:rPr lang="en-US" dirty="0"/>
              <a:t>       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is a finite set called the </a:t>
            </a:r>
            <a:r>
              <a:rPr lang="en-US" b="1" i="1" dirty="0"/>
              <a:t>states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is the </a:t>
            </a:r>
            <a:r>
              <a:rPr lang="en-US" b="1" i="1" dirty="0"/>
              <a:t>input</a:t>
            </a:r>
            <a:r>
              <a:rPr lang="en-US" b="1" dirty="0"/>
              <a:t> </a:t>
            </a:r>
            <a:r>
              <a:rPr lang="en-US" b="1" i="1" dirty="0"/>
              <a:t>alphabet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is the </a:t>
            </a:r>
            <a:r>
              <a:rPr lang="en-US" b="1" i="1" dirty="0"/>
              <a:t>stack</a:t>
            </a:r>
            <a:r>
              <a:rPr lang="en-US" b="1" dirty="0"/>
              <a:t> </a:t>
            </a:r>
            <a:r>
              <a:rPr lang="en-US" b="1" i="1" dirty="0"/>
              <a:t>alphabet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               is the </a:t>
            </a:r>
            <a:r>
              <a:rPr lang="en-US" b="1" i="1" dirty="0"/>
              <a:t>transition function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                </a:t>
            </a:r>
            <a:r>
              <a:rPr lang="en-US" dirty="0"/>
              <a:t>is the </a:t>
            </a:r>
            <a:r>
              <a:rPr lang="en-US" b="1" i="1" dirty="0"/>
              <a:t>start state</a:t>
            </a:r>
            <a:r>
              <a:rPr lang="en-US" dirty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b="1" i="1" dirty="0"/>
              <a:t>               </a:t>
            </a:r>
            <a:r>
              <a:rPr lang="en-US" dirty="0"/>
              <a:t>is the set of </a:t>
            </a:r>
            <a:r>
              <a:rPr lang="en-US" b="1" i="1" dirty="0"/>
              <a:t>accepting states</a:t>
            </a:r>
            <a:r>
              <a:rPr lang="en-US" dirty="0"/>
              <a:t>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PDA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54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715953" y="2143120"/>
          <a:ext cx="242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1040948" imgH="228501" progId="Equation.3">
                  <p:embed/>
                </p:oleObj>
              </mc:Choice>
              <mc:Fallback>
                <p:oleObj name="משוואה" r:id="rId3" imgW="1040948" imgH="228501" progId="Equation.3">
                  <p:embed/>
                  <p:pic>
                    <p:nvPicPr>
                      <p:cNvPr id="41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53" y="2143120"/>
                        <a:ext cx="24272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52268" imgH="203024" progId="Equation.3">
                  <p:embed/>
                </p:oleObj>
              </mc:Choice>
              <mc:Fallback>
                <p:oleObj name="משוואה" r:id="rId5" imgW="152268" imgH="203024" progId="Equation.3">
                  <p:embed/>
                  <p:pic>
                    <p:nvPicPr>
                      <p:cNvPr id="42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139639" imgH="152334" progId="Equation.3">
                  <p:embed/>
                </p:oleObj>
              </mc:Choice>
              <mc:Fallback>
                <p:oleObj name="משוואה" r:id="rId7" imgW="139639" imgH="152334" progId="Equation.3">
                  <p:embed/>
                  <p:pic>
                    <p:nvPicPr>
                      <p:cNvPr id="43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001711" y="4508511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1612900" imgH="228600" progId="Equation.3">
                  <p:embed/>
                </p:oleObj>
              </mc:Choice>
              <mc:Fallback>
                <p:oleObj name="משוואה" r:id="rId9" imgW="1612900" imgH="228600" progId="Equation.3">
                  <p:embed/>
                  <p:pic>
                    <p:nvPicPr>
                      <p:cNvPr id="45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1" y="4508511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5072074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431613" imgH="228501" progId="Equation.3">
                  <p:embed/>
                </p:oleObj>
              </mc:Choice>
              <mc:Fallback>
                <p:oleObj name="משוואה" r:id="rId11" imgW="431613" imgH="228501" progId="Equation.3">
                  <p:embed/>
                  <p:pic>
                    <p:nvPicPr>
                      <p:cNvPr id="49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72074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1537" y="5643578"/>
          <a:ext cx="148591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444307" imgH="203112" progId="Equation.3">
                  <p:embed/>
                </p:oleObj>
              </mc:Choice>
              <mc:Fallback>
                <p:oleObj name="משוואה" r:id="rId13" imgW="444307" imgH="203112" progId="Equation.3">
                  <p:embed/>
                  <p:pic>
                    <p:nvPicPr>
                      <p:cNvPr id="51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643578"/>
                        <a:ext cx="148591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4" name="Object 8"/>
          <p:cNvGraphicFramePr>
            <a:graphicFrameLocks noChangeAspect="1"/>
          </p:cNvGraphicFramePr>
          <p:nvPr/>
        </p:nvGraphicFramePr>
        <p:xfrm>
          <a:off x="1071538" y="3929066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52280" progId="Equation.3">
                  <p:embed/>
                </p:oleObj>
              </mc:Choice>
              <mc:Fallback>
                <p:oleObj name="Equation" r:id="rId15" imgW="139680" imgH="152280" progId="Equation.3">
                  <p:embed/>
                  <p:pic>
                    <p:nvPicPr>
                      <p:cNvPr id="3471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929066"/>
                        <a:ext cx="7127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28662" y="4357694"/>
            <a:ext cx="7715304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8662" y="3714752"/>
            <a:ext cx="4572032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8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</a:t>
            </a:r>
            <a:r>
              <a:rPr lang="en-US" dirty="0" err="1"/>
              <a:t>PushDown</a:t>
            </a:r>
            <a:r>
              <a:rPr lang="en-US" dirty="0"/>
              <a:t> Automata (PDA) can write an unbounded number of </a:t>
            </a:r>
            <a:r>
              <a:rPr lang="en-US" b="1" dirty="0"/>
              <a:t>Stack Symbols </a:t>
            </a:r>
            <a:r>
              <a:rPr lang="en-US" dirty="0"/>
              <a:t>on the stack and read these symbols later.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Writing a symbol onto the stack is called </a:t>
            </a:r>
            <a:r>
              <a:rPr lang="en-US" b="1" i="1" dirty="0"/>
              <a:t>pushing</a:t>
            </a:r>
            <a:r>
              <a:rPr lang="en-US" dirty="0"/>
              <a:t> and it pushes all symbols on the  stack one stack cell down.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55</a:t>
            </a:fld>
            <a:endParaRPr lang="en-US" sz="16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Removing a symbol off the stack is called </a:t>
            </a:r>
            <a:r>
              <a:rPr lang="en-US" b="1" i="1" dirty="0"/>
              <a:t>popping </a:t>
            </a:r>
            <a:r>
              <a:rPr lang="en-US" dirty="0"/>
              <a:t>and every symbol on the stack moves one stack cell up.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dirty="0"/>
              <a:t>Note:</a:t>
            </a:r>
            <a:r>
              <a:rPr lang="en-US" dirty="0"/>
              <a:t> A PDA can access only the stack’s </a:t>
            </a:r>
            <a:r>
              <a:rPr lang="en-US" b="1" dirty="0"/>
              <a:t>topmost symbol</a:t>
            </a:r>
            <a:r>
              <a:rPr lang="en-US" dirty="0"/>
              <a:t> (LIFO).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Informal Description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56</a:t>
            </a:fld>
            <a:endParaRPr lang="en-US" sz="1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This PDA reads symbols from the input.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As each 0 is read, it is pushed onto the stack.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As each 1 is read, a 0 is popped from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If the stack becomes empty exactly when the last 1 is read – </a:t>
            </a:r>
            <a:r>
              <a:rPr lang="en-US" b="1" dirty="0"/>
              <a:t>accept</a:t>
            </a:r>
            <a:r>
              <a:rPr lang="en-US" dirty="0"/>
              <a:t>.</a:t>
            </a:r>
            <a:r>
              <a:rPr lang="en-US" b="1" dirty="0"/>
              <a:t> </a:t>
            </a: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Otherwise – </a:t>
            </a:r>
            <a:r>
              <a:rPr lang="en-US" b="1" dirty="0"/>
              <a:t>reject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57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349529"/>
          <a:ext cx="2358479" cy="864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28501" progId="Equation.3">
                  <p:embed/>
                </p:oleObj>
              </mc:Choice>
              <mc:Fallback>
                <p:oleObj name="Equation" r:id="rId2" imgW="622030" imgH="228501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349529"/>
                        <a:ext cx="2358479" cy="864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definition of a PDA does not give a special way to check emptiness.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One way to do it is to augment the stack alphabet with a special “emptiness” marker, the symbol $. (</a:t>
            </a:r>
            <a:r>
              <a:rPr lang="en-US" b="1" dirty="0"/>
              <a:t>Note:</a:t>
            </a:r>
            <a:r>
              <a:rPr lang="en-US" dirty="0"/>
              <a:t> There is nothing special about $ any other symbol not in the original</a:t>
            </a:r>
            <a:br>
              <a:rPr lang="en-US" dirty="0"/>
            </a:br>
            <a:r>
              <a:rPr lang="en-US" dirty="0"/>
              <a:t>    can do.)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58</a:t>
            </a:fld>
            <a:endParaRPr lang="en-US" sz="1600" dirty="0"/>
          </a:p>
        </p:txBody>
      </p:sp>
      <p:graphicFrame>
        <p:nvGraphicFramePr>
          <p:cNvPr id="380929" name="Object 1"/>
          <p:cNvGraphicFramePr>
            <a:graphicFrameLocks noChangeAspect="1"/>
          </p:cNvGraphicFramePr>
          <p:nvPr/>
        </p:nvGraphicFramePr>
        <p:xfrm>
          <a:off x="1071538" y="5500702"/>
          <a:ext cx="26987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6725" imgH="126725" progId="Equation.3">
                  <p:embed/>
                </p:oleObj>
              </mc:Choice>
              <mc:Fallback>
                <p:oleObj name="משוואה" r:id="rId2" imgW="126725" imgH="126725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500702"/>
                        <a:ext cx="26987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computation is started by an     transition in which $ is pushed on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If the end marker $ is found on the stack at the end of the computation, it is popped by a single additional     transition after which the automaton “knows” that the stack is empty.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Checking Stack Emptiness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59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833810" y="4286256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02" imgH="126780" progId="Equation.3">
                  <p:embed/>
                </p:oleObj>
              </mc:Choice>
              <mc:Fallback>
                <p:oleObj name="משוואה" r:id="rId2" imgW="114102" imgH="1267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0" y="4286256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4"/>
          <p:cNvGraphicFramePr>
            <a:graphicFrameLocks noChangeAspect="1"/>
          </p:cNvGraphicFramePr>
          <p:nvPr/>
        </p:nvGraphicFramePr>
        <p:xfrm>
          <a:off x="5976950" y="1857364"/>
          <a:ext cx="3095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14102" imgH="126780" progId="Equation.3">
                  <p:embed/>
                </p:oleObj>
              </mc:Choice>
              <mc:Fallback>
                <p:oleObj name="משוואה" r:id="rId4" imgW="114102" imgH="1267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50" y="1857364"/>
                        <a:ext cx="30956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This is </a:t>
            </a:r>
            <a:r>
              <a:rPr lang="en-US" b="1" i="1" dirty="0"/>
              <a:t>A Parse Tree</a:t>
            </a:r>
            <a:r>
              <a:rPr lang="en-US" i="1" dirty="0"/>
              <a:t> </a:t>
            </a:r>
            <a:r>
              <a:rPr lang="en-US" dirty="0"/>
              <a:t>of the word                  </a:t>
            </a:r>
            <a:br>
              <a:rPr lang="en-US" dirty="0"/>
            </a:br>
            <a:r>
              <a:rPr lang="en-US" dirty="0"/>
              <a:t>by       :</a:t>
            </a:r>
            <a:endParaRPr lang="en-US" b="1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</a:t>
            </a:fld>
            <a:endParaRPr lang="en-US" sz="1600" dirty="0"/>
          </a:p>
        </p:txBody>
      </p:sp>
      <p:graphicFrame>
        <p:nvGraphicFramePr>
          <p:cNvPr id="234501" name="Object 5"/>
          <p:cNvGraphicFramePr>
            <a:graphicFrameLocks noChangeAspect="1"/>
          </p:cNvGraphicFramePr>
          <p:nvPr/>
        </p:nvGraphicFramePr>
        <p:xfrm>
          <a:off x="1643042" y="2285992"/>
          <a:ext cx="5476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285992"/>
                        <a:ext cx="547687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40" name="Object 2"/>
          <p:cNvGraphicFramePr>
            <a:graphicFrameLocks noChangeAspect="1"/>
          </p:cNvGraphicFramePr>
          <p:nvPr/>
        </p:nvGraphicFramePr>
        <p:xfrm>
          <a:off x="5808663" y="1689091"/>
          <a:ext cx="14716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507780" imgH="177723" progId="Equation.3">
                  <p:embed/>
                </p:oleObj>
              </mc:Choice>
              <mc:Fallback>
                <p:oleObj name="משוואה" r:id="rId4" imgW="507780" imgH="177723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689091"/>
                        <a:ext cx="1471612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071934" y="2571744"/>
            <a:ext cx="500066" cy="715174"/>
            <a:chOff x="4071934" y="2571744"/>
            <a:chExt cx="500066" cy="715174"/>
          </a:xfrm>
        </p:grpSpPr>
        <p:graphicFrame>
          <p:nvGraphicFramePr>
            <p:cNvPr id="275463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126835" imgH="152202" progId="Equation.3">
                    <p:embed/>
                  </p:oleObj>
                </mc:Choice>
                <mc:Fallback>
                  <p:oleObj name="משוואה" r:id="rId6" imgW="126835" imgH="152202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ectangle 11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2" idx="2"/>
              <a:endCxn id="19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071934" y="3286124"/>
            <a:ext cx="500066" cy="715174"/>
            <a:chOff x="4071934" y="2571744"/>
            <a:chExt cx="500066" cy="715174"/>
          </a:xfrm>
        </p:grpSpPr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4198938" y="2620963"/>
            <a:ext cx="2809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26835" imgH="152202" progId="Equation.3">
                    <p:embed/>
                  </p:oleObj>
                </mc:Choice>
                <mc:Fallback>
                  <p:oleObj name="משוואה" r:id="rId8" imgW="126835" imgH="152202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8938" y="2620963"/>
                          <a:ext cx="2809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18"/>
            <p:cNvSpPr/>
            <p:nvPr/>
          </p:nvSpPr>
          <p:spPr>
            <a:xfrm>
              <a:off x="4071934" y="257174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9" idx="2"/>
              <a:endCxn id="23" idx="0"/>
            </p:cNvCxnSpPr>
            <p:nvPr/>
          </p:nvCxnSpPr>
          <p:spPr>
            <a:xfrm rot="5400000">
              <a:off x="4179091" y="314324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4198938" y="4049723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26835" imgH="152202" progId="Equation.3">
                  <p:embed/>
                </p:oleObj>
              </mc:Choice>
              <mc:Fallback>
                <p:oleObj name="משוואה" r:id="rId10" imgW="126835" imgH="152202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8938" y="4049723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071934" y="4000504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hape 40"/>
          <p:cNvCxnSpPr>
            <a:stCxn id="12" idx="1"/>
          </p:cNvCxnSpPr>
          <p:nvPr/>
        </p:nvCxnSpPr>
        <p:spPr>
          <a:xfrm rot="10800000" flipV="1">
            <a:off x="1071538" y="2786058"/>
            <a:ext cx="3000396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12" idx="3"/>
          </p:cNvCxnSpPr>
          <p:nvPr/>
        </p:nvCxnSpPr>
        <p:spPr>
          <a:xfrm>
            <a:off x="4572000" y="2786058"/>
            <a:ext cx="2786082" cy="30003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9" idx="1"/>
          </p:cNvCxnSpPr>
          <p:nvPr/>
        </p:nvCxnSpPr>
        <p:spPr>
          <a:xfrm rot="10800000" flipV="1">
            <a:off x="2071670" y="3500438"/>
            <a:ext cx="2000264" cy="228601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19" idx="3"/>
          </p:cNvCxnSpPr>
          <p:nvPr/>
        </p:nvCxnSpPr>
        <p:spPr>
          <a:xfrm>
            <a:off x="4572000" y="3500438"/>
            <a:ext cx="1928826" cy="22145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23" idx="1"/>
          </p:cNvCxnSpPr>
          <p:nvPr/>
        </p:nvCxnSpPr>
        <p:spPr>
          <a:xfrm rot="10800000" flipV="1">
            <a:off x="3000364" y="4214818"/>
            <a:ext cx="1071570" cy="150019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23" idx="3"/>
          </p:cNvCxnSpPr>
          <p:nvPr/>
        </p:nvCxnSpPr>
        <p:spPr>
          <a:xfrm>
            <a:off x="4572000" y="4214818"/>
            <a:ext cx="1000132" cy="142876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001713" y="5734069"/>
          <a:ext cx="658653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2132674" imgH="177723" progId="Equation.3">
                  <p:embed/>
                </p:oleObj>
              </mc:Choice>
              <mc:Fallback>
                <p:oleObj name="משוואה" r:id="rId11" imgW="2132674" imgH="177723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5734069"/>
                        <a:ext cx="6586537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1" name="Straight Arrow Connector 570"/>
          <p:cNvCxnSpPr>
            <a:stCxn id="23" idx="2"/>
            <a:endCxn id="25" idx="0"/>
          </p:cNvCxnSpPr>
          <p:nvPr/>
        </p:nvCxnSpPr>
        <p:spPr>
          <a:xfrm rot="5400000">
            <a:off x="4143372" y="4607727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071934" y="4786322"/>
            <a:ext cx="500066" cy="428628"/>
          </a:xfrm>
          <a:prstGeom prst="rect">
            <a:avLst/>
          </a:prstGeom>
          <a:noFill/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4214810" y="4849825"/>
          <a:ext cx="280987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26835" imgH="152202" progId="Equation.3">
                  <p:embed/>
                </p:oleObj>
              </mc:Choice>
              <mc:Fallback>
                <p:oleObj name="משוואה" r:id="rId13" imgW="126835" imgH="152202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0" y="4849825"/>
                        <a:ext cx="280987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Straight Arrow Connector 29"/>
          <p:cNvCxnSpPr>
            <a:stCxn id="25" idx="2"/>
          </p:cNvCxnSpPr>
          <p:nvPr/>
        </p:nvCxnSpPr>
        <p:spPr>
          <a:xfrm rot="16200000" flipH="1">
            <a:off x="4054073" y="5482843"/>
            <a:ext cx="57150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314467"/>
            <a:ext cx="8229600" cy="465772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label of each transition represents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	input, pop symbol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push symbol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Idea: push a for each 0, pop a for each 1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571604" y="1571612"/>
          <a:ext cx="14176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06048" imgH="152268" progId="Equation.3">
                  <p:embed/>
                </p:oleObj>
              </mc:Choice>
              <mc:Fallback>
                <p:oleObj name="משוואה" r:id="rId2" imgW="406048" imgH="15226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71612"/>
                        <a:ext cx="14176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39579" imgH="177646" progId="Equation.3">
                      <p:embed/>
                    </p:oleObj>
                  </mc:Choice>
                  <mc:Fallback>
                    <p:oleObj name="משוואה" r:id="rId4" imgW="139579" imgH="177646" progId="Equation.3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885" imgH="215619" progId="Equation.3">
                      <p:embed/>
                    </p:oleObj>
                  </mc:Choice>
                  <mc:Fallback>
                    <p:oleObj name="משוואה" r:id="rId6" imgW="164885" imgH="215619" progId="Equation.3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5028" imgH="228501" progId="Equation.3">
                      <p:embed/>
                    </p:oleObj>
                  </mc:Choice>
                  <mc:Fallback>
                    <p:oleObj name="משוואה" r:id="rId8" imgW="165028" imgH="228501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60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22030" imgH="228501" progId="Equation.3">
                  <p:embed/>
                </p:oleObj>
              </mc:Choice>
              <mc:Fallback>
                <p:oleObj name="משוואה" r:id="rId10" imgW="622030" imgH="228501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52202" imgH="177569" progId="Equation.3">
                  <p:embed/>
                </p:oleObj>
              </mc:Choice>
              <mc:Fallback>
                <p:oleObj name="משוואה" r:id="rId12" imgW="152202" imgH="17756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547443"/>
              </p:ext>
            </p:extLst>
          </p:nvPr>
        </p:nvGraphicFramePr>
        <p:xfrm>
          <a:off x="4892489" y="1611601"/>
          <a:ext cx="1905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45760" imgH="203040" progId="Equation.3">
                  <p:embed/>
                </p:oleObj>
              </mc:Choice>
              <mc:Fallback>
                <p:oleObj name="Equation" r:id="rId14" imgW="545760" imgH="2030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489" y="1611601"/>
                        <a:ext cx="1905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295732"/>
              </p:ext>
            </p:extLst>
          </p:nvPr>
        </p:nvGraphicFramePr>
        <p:xfrm>
          <a:off x="4873625" y="3238500"/>
          <a:ext cx="1816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20560" imgH="203040" progId="Equation.3">
                  <p:embed/>
                </p:oleObj>
              </mc:Choice>
              <mc:Fallback>
                <p:oleObj name="Equation" r:id="rId16" imgW="520560" imgH="20304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238500"/>
                        <a:ext cx="1816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121744"/>
              </p:ext>
            </p:extLst>
          </p:nvPr>
        </p:nvGraphicFramePr>
        <p:xfrm>
          <a:off x="3494088" y="2451100"/>
          <a:ext cx="18161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203040" progId="Equation.3">
                  <p:embed/>
                </p:oleObj>
              </mc:Choice>
              <mc:Fallback>
                <p:oleObj name="Equation" r:id="rId18" imgW="520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4088" y="2451100"/>
                        <a:ext cx="18161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418918" imgH="165028" progId="Equation.3">
                  <p:embed/>
                </p:oleObj>
              </mc:Choice>
              <mc:Fallback>
                <p:oleObj name="משוואה" r:id="rId20" imgW="418918" imgH="165028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138"/>
            <a:ext cx="8229600" cy="4656026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How do we change this to also accept odd palindrome? </a:t>
            </a:r>
            <a:r>
              <a:rPr lang="en-US" sz="300" dirty="0"/>
              <a:t>Add 0, </a:t>
            </a:r>
            <a:r>
              <a:rPr lang="el-GR" sz="300" dirty="0"/>
              <a:t>ε</a:t>
            </a:r>
            <a:r>
              <a:rPr lang="en-US" sz="300" dirty="0"/>
              <a:t> -&gt; </a:t>
            </a:r>
            <a:r>
              <a:rPr lang="el-GR" sz="300" dirty="0"/>
              <a:t>ε</a:t>
            </a:r>
            <a:r>
              <a:rPr lang="en-US" sz="300" dirty="0"/>
              <a:t> and 1, </a:t>
            </a:r>
            <a:r>
              <a:rPr lang="el-GR" sz="300" dirty="0"/>
              <a:t>ε</a:t>
            </a:r>
            <a:r>
              <a:rPr lang="en-US" sz="300" dirty="0"/>
              <a:t> -&gt; </a:t>
            </a:r>
            <a:r>
              <a:rPr lang="el-GR" sz="300" dirty="0"/>
              <a:t>ε</a:t>
            </a:r>
            <a:r>
              <a:rPr lang="en-US" sz="300" dirty="0"/>
              <a:t> </a:t>
            </a:r>
            <a:br>
              <a:rPr lang="en-US" sz="300" dirty="0"/>
            </a:br>
            <a:r>
              <a:rPr lang="en-US" sz="300" dirty="0"/>
              <a:t>to transition of q2-&gt;q3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427740"/>
              </p:ext>
            </p:extLst>
          </p:nvPr>
        </p:nvGraphicFramePr>
        <p:xfrm>
          <a:off x="1479272" y="1470137"/>
          <a:ext cx="18192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560" imgH="164880" progId="Equation.3">
                  <p:embed/>
                </p:oleObj>
              </mc:Choice>
              <mc:Fallback>
                <p:oleObj name="Equation" r:id="rId2" imgW="520560" imgH="1648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272" y="1470137"/>
                        <a:ext cx="181927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39579" imgH="177646" progId="Equation.3">
                      <p:embed/>
                    </p:oleObj>
                  </mc:Choice>
                  <mc:Fallback>
                    <p:oleObj name="משוואה" r:id="rId4" imgW="139579" imgH="177646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885" imgH="215619" progId="Equation.3">
                      <p:embed/>
                    </p:oleObj>
                  </mc:Choice>
                  <mc:Fallback>
                    <p:oleObj name="משוואה" r:id="rId6" imgW="164885" imgH="215619" progId="Equation.3">
                      <p:embed/>
                      <p:pic>
                        <p:nvPicPr>
                          <p:cNvPr id="0" name="Picture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5028" imgH="228501" progId="Equation.3">
                      <p:embed/>
                    </p:oleObj>
                  </mc:Choice>
                  <mc:Fallback>
                    <p:oleObj name="משוואה" r:id="rId8" imgW="165028" imgH="228501" progId="Equation.3">
                      <p:embed/>
                      <p:pic>
                        <p:nvPicPr>
                          <p:cNvPr id="0" name="Picture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9477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/>
              <a:t>A PDA Recognizing even palindrome_________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61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6467"/>
              </p:ext>
            </p:extLst>
          </p:nvPr>
        </p:nvGraphicFramePr>
        <p:xfrm>
          <a:off x="5809433" y="525461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640" imgH="228600" progId="Equation.3">
                  <p:embed/>
                </p:oleObj>
              </mc:Choice>
              <mc:Fallback>
                <p:oleObj name="Equation" r:id="rId10" imgW="64764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433" y="525461"/>
                        <a:ext cx="19462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52202" imgH="177569" progId="Equation.3">
                  <p:embed/>
                </p:oleObj>
              </mc:Choice>
              <mc:Fallback>
                <p:oleObj name="משוואה" r:id="rId12" imgW="152202" imgH="177569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766539"/>
              </p:ext>
            </p:extLst>
          </p:nvPr>
        </p:nvGraphicFramePr>
        <p:xfrm>
          <a:off x="5115843" y="1484312"/>
          <a:ext cx="1462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418918" imgH="165028" progId="Equation.3">
                  <p:embed/>
                </p:oleObj>
              </mc:Choice>
              <mc:Fallback>
                <p:oleObj name="משוואה" r:id="rId14" imgW="418918" imgH="165028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843" y="1484312"/>
                        <a:ext cx="1462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25813"/>
              </p:ext>
            </p:extLst>
          </p:nvPr>
        </p:nvGraphicFramePr>
        <p:xfrm>
          <a:off x="4960938" y="3238500"/>
          <a:ext cx="1639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800" imgH="203040" progId="Equation.3">
                  <p:embed/>
                </p:oleObj>
              </mc:Choice>
              <mc:Fallback>
                <p:oleObj name="Equation" r:id="rId16" imgW="469800" imgH="2030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238500"/>
                        <a:ext cx="16398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54279"/>
              </p:ext>
            </p:extLst>
          </p:nvPr>
        </p:nvGraphicFramePr>
        <p:xfrm>
          <a:off x="3429000" y="2500313"/>
          <a:ext cx="19478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8720" imgH="164880" progId="Equation.3">
                  <p:embed/>
                </p:oleObj>
              </mc:Choice>
              <mc:Fallback>
                <p:oleObj name="Equation" r:id="rId18" imgW="558720" imgH="1648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00313"/>
                        <a:ext cx="1947863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418918" imgH="165028" progId="Equation.3">
                  <p:embed/>
                </p:oleObj>
              </mc:Choice>
              <mc:Fallback>
                <p:oleObj name="משוואה" r:id="rId20" imgW="418918" imgH="165028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617773"/>
              </p:ext>
            </p:extLst>
          </p:nvPr>
        </p:nvGraphicFramePr>
        <p:xfrm>
          <a:off x="4564063" y="3744913"/>
          <a:ext cx="1862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33160" imgH="203040" progId="Equation.3">
                  <p:embed/>
                </p:oleObj>
              </mc:Choice>
              <mc:Fallback>
                <p:oleObj name="Equation" r:id="rId22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3" y="3744913"/>
                        <a:ext cx="1862137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241529"/>
              </p:ext>
            </p:extLst>
          </p:nvPr>
        </p:nvGraphicFramePr>
        <p:xfrm>
          <a:off x="5307013" y="1905000"/>
          <a:ext cx="1727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95000" imgH="203040" progId="Equation.3">
                  <p:embed/>
                </p:oleObj>
              </mc:Choice>
              <mc:Fallback>
                <p:oleObj name="Equation" r:id="rId24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1905000"/>
                        <a:ext cx="17272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spcBef>
                <a:spcPts val="0"/>
              </a:spcBef>
              <a:buNone/>
            </a:pPr>
            <a:endParaRPr lang="en-US" sz="28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/>
              <a:t>The PDA accepts (a) if  the input is empty, or (b) if scanning the input is completed and PDA is at q4. </a:t>
            </a:r>
          </a:p>
          <a:p>
            <a:pPr marL="514350" indent="-514350">
              <a:spcBef>
                <a:spcPts val="0"/>
              </a:spcBef>
              <a:buNone/>
            </a:pPr>
            <a:endParaRPr lang="en-US" sz="2800" dirty="0"/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/>
              <a:t>Idea: push 1 for input 0, pop 1 for each input 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800" dirty="0"/>
              <a:t> </a:t>
            </a:r>
          </a:p>
        </p:txBody>
      </p:sp>
      <p:graphicFrame>
        <p:nvGraphicFramePr>
          <p:cNvPr id="33" name="Content Placeholder 61"/>
          <p:cNvGraphicFramePr>
            <a:graphicFrameLocks noChangeAspect="1"/>
          </p:cNvGraphicFramePr>
          <p:nvPr/>
        </p:nvGraphicFramePr>
        <p:xfrm>
          <a:off x="1371600" y="1555750"/>
          <a:ext cx="18176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0474" imgH="165028" progId="Equation.3">
                  <p:embed/>
                </p:oleObj>
              </mc:Choice>
              <mc:Fallback>
                <p:oleObj name="Equation" r:id="rId2" imgW="520474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55750"/>
                        <a:ext cx="18176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0"/>
          <p:cNvGrpSpPr/>
          <p:nvPr/>
        </p:nvGrpSpPr>
        <p:grpSpPr>
          <a:xfrm>
            <a:off x="785786" y="1571612"/>
            <a:ext cx="3071834" cy="2286016"/>
            <a:chOff x="785786" y="2143116"/>
            <a:chExt cx="3071834" cy="2286016"/>
          </a:xfrm>
        </p:grpSpPr>
        <p:cxnSp>
          <p:nvCxnSpPr>
            <p:cNvPr id="14" name="Straight Arrow Connector 13"/>
            <p:cNvCxnSpPr>
              <a:stCxn id="31" idx="6"/>
              <a:endCxn id="25" idx="2"/>
            </p:cNvCxnSpPr>
            <p:nvPr/>
          </p:nvCxnSpPr>
          <p:spPr>
            <a:xfrm>
              <a:off x="1571604" y="2464587"/>
              <a:ext cx="1571636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9"/>
            <p:cNvGrpSpPr/>
            <p:nvPr/>
          </p:nvGrpSpPr>
          <p:grpSpPr>
            <a:xfrm>
              <a:off x="857224" y="2143116"/>
              <a:ext cx="714380" cy="642942"/>
              <a:chOff x="857224" y="2000240"/>
              <a:chExt cx="714380" cy="642942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2" name="Object 31"/>
              <p:cNvGraphicFramePr>
                <a:graphicFrameLocks noChangeAspect="1"/>
              </p:cNvGraphicFramePr>
              <p:nvPr/>
            </p:nvGraphicFramePr>
            <p:xfrm>
              <a:off x="1035050" y="2117728"/>
              <a:ext cx="369888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39579" imgH="177646" progId="Equation.3">
                      <p:embed/>
                    </p:oleObj>
                  </mc:Choice>
                  <mc:Fallback>
                    <p:oleObj name="משוואה" r:id="rId4" imgW="139579" imgH="177646" progId="Equation.3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5050" y="2117728"/>
                            <a:ext cx="369888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13"/>
            <p:cNvGrpSpPr/>
            <p:nvPr/>
          </p:nvGrpSpPr>
          <p:grpSpPr>
            <a:xfrm>
              <a:off x="785786" y="3786190"/>
              <a:ext cx="714380" cy="642942"/>
              <a:chOff x="-4786378" y="3643314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-478637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-4643502" y="3738567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885" imgH="215619" progId="Equation.3">
                      <p:embed/>
                    </p:oleObj>
                  </mc:Choice>
                  <mc:Fallback>
                    <p:oleObj name="משוואה" r:id="rId6" imgW="164885" imgH="215619" progId="Equation.3">
                      <p:embed/>
                      <p:pic>
                        <p:nvPicPr>
                          <p:cNvPr id="0" name="Picture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4643502" y="3738567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" name="Oval 24"/>
            <p:cNvSpPr/>
            <p:nvPr/>
          </p:nvSpPr>
          <p:spPr>
            <a:xfrm>
              <a:off x="3143240" y="2143116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9"/>
            <p:cNvGrpSpPr/>
            <p:nvPr/>
          </p:nvGrpSpPr>
          <p:grpSpPr>
            <a:xfrm>
              <a:off x="3143240" y="3786190"/>
              <a:ext cx="714380" cy="642942"/>
              <a:chOff x="-500098" y="3643314"/>
              <a:chExt cx="714380" cy="642942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-500098" y="364331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4" name="Object 23"/>
              <p:cNvGraphicFramePr>
                <a:graphicFrameLocks noChangeAspect="1"/>
              </p:cNvGraphicFramePr>
              <p:nvPr/>
            </p:nvGraphicFramePr>
            <p:xfrm>
              <a:off x="-357222" y="3714752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5028" imgH="228501" progId="Equation.3">
                      <p:embed/>
                    </p:oleObj>
                  </mc:Choice>
                  <mc:Fallback>
                    <p:oleObj name="משוואה" r:id="rId8" imgW="165028" imgH="228501" progId="Equation.3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57222" y="3714752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" name="TextBox 18"/>
            <p:cNvSpPr txBox="1"/>
            <p:nvPr/>
          </p:nvSpPr>
          <p:spPr>
            <a:xfrm>
              <a:off x="2071670" y="2143116"/>
              <a:ext cx="50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 PDA Recognizing_________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62</a:t>
            </a:fld>
            <a:endParaRPr lang="en-US" sz="1600" dirty="0"/>
          </a:p>
        </p:txBody>
      </p:sp>
      <p:graphicFrame>
        <p:nvGraphicFramePr>
          <p:cNvPr id="235522" name="Object 5"/>
          <p:cNvGraphicFramePr>
            <a:graphicFrameLocks noChangeAspect="1"/>
          </p:cNvGraphicFramePr>
          <p:nvPr/>
        </p:nvGraphicFramePr>
        <p:xfrm>
          <a:off x="4949825" y="528638"/>
          <a:ext cx="18700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622030" imgH="228501" progId="Equation.3">
                  <p:embed/>
                </p:oleObj>
              </mc:Choice>
              <mc:Fallback>
                <p:oleObj name="משוואה" r:id="rId10" imgW="622030" imgH="228501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528638"/>
                        <a:ext cx="18700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/>
          <p:cNvGraphicFramePr>
            <a:graphicFrameLocks noChangeAspect="1"/>
          </p:cNvGraphicFramePr>
          <p:nvPr/>
        </p:nvGraphicFramePr>
        <p:xfrm>
          <a:off x="3309938" y="1677988"/>
          <a:ext cx="4048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52202" imgH="177569" progId="Equation.3">
                  <p:embed/>
                </p:oleObj>
              </mc:Choice>
              <mc:Fallback>
                <p:oleObj name="משוואה" r:id="rId12" imgW="152202" imgH="177569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1677988"/>
                        <a:ext cx="4048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Straight Arrow Connector 35"/>
          <p:cNvCxnSpPr>
            <a:stCxn id="25" idx="4"/>
            <a:endCxn id="23" idx="0"/>
          </p:cNvCxnSpPr>
          <p:nvPr/>
        </p:nvCxnSpPr>
        <p:spPr>
          <a:xfrm rot="5400000">
            <a:off x="3000364" y="271462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8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157249"/>
              </p:ext>
            </p:extLst>
          </p:nvPr>
        </p:nvGraphicFramePr>
        <p:xfrm>
          <a:off x="4884738" y="1603375"/>
          <a:ext cx="1816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20560" imgH="203040" progId="Equation.3">
                  <p:embed/>
                </p:oleObj>
              </mc:Choice>
              <mc:Fallback>
                <p:oleObj name="Equation" r:id="rId14" imgW="520560" imgH="2030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603375"/>
                        <a:ext cx="18161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Shape 40"/>
          <p:cNvCxnSpPr/>
          <p:nvPr/>
        </p:nvCxnSpPr>
        <p:spPr>
          <a:xfrm rot="16200000" flipH="1">
            <a:off x="3525687" y="1869571"/>
            <a:ext cx="454628" cy="1588"/>
          </a:xfrm>
          <a:prstGeom prst="curvedConnector5">
            <a:avLst>
              <a:gd name="adj1" fmla="val -50283"/>
              <a:gd name="adj2" fmla="val 76392656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23" idx="7"/>
            <a:endCxn id="23" idx="5"/>
          </p:cNvCxnSpPr>
          <p:nvPr/>
        </p:nvCxnSpPr>
        <p:spPr>
          <a:xfrm rot="16200000" flipH="1">
            <a:off x="3525687" y="3536157"/>
            <a:ext cx="454628" cy="1588"/>
          </a:xfrm>
          <a:prstGeom prst="curvedConnector5">
            <a:avLst>
              <a:gd name="adj1" fmla="val -50283"/>
              <a:gd name="adj2" fmla="val 73560791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02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825397"/>
              </p:ext>
            </p:extLst>
          </p:nvPr>
        </p:nvGraphicFramePr>
        <p:xfrm>
          <a:off x="4960938" y="3238500"/>
          <a:ext cx="16398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69800" imgH="203040" progId="Equation.3">
                  <p:embed/>
                </p:oleObj>
              </mc:Choice>
              <mc:Fallback>
                <p:oleObj name="Equation" r:id="rId16" imgW="469800" imgH="20304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0938" y="3238500"/>
                        <a:ext cx="1639887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72784"/>
              </p:ext>
            </p:extLst>
          </p:nvPr>
        </p:nvGraphicFramePr>
        <p:xfrm>
          <a:off x="3582988" y="2451100"/>
          <a:ext cx="16383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69800" imgH="203040" progId="Equation.3">
                  <p:embed/>
                </p:oleObj>
              </mc:Choice>
              <mc:Fallback>
                <p:oleObj name="Equation" r:id="rId18" imgW="469800" imgH="2030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2451100"/>
                        <a:ext cx="16383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Arrow Connector 48"/>
          <p:cNvCxnSpPr>
            <a:stCxn id="23" idx="2"/>
            <a:endCxn id="29" idx="6"/>
          </p:cNvCxnSpPr>
          <p:nvPr/>
        </p:nvCxnSpPr>
        <p:spPr>
          <a:xfrm rot="10800000">
            <a:off x="1500166" y="3536157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857224" y="3286124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0221" name="Object 13"/>
          <p:cNvGraphicFramePr>
            <a:graphicFrameLocks noChangeAspect="1"/>
          </p:cNvGraphicFramePr>
          <p:nvPr/>
        </p:nvGraphicFramePr>
        <p:xfrm>
          <a:off x="1654175" y="3500438"/>
          <a:ext cx="146208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418918" imgH="165028" progId="Equation.3">
                  <p:embed/>
                </p:oleObj>
              </mc:Choice>
              <mc:Fallback>
                <p:oleObj name="משוואה" r:id="rId20" imgW="418918" imgH="165028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500438"/>
                        <a:ext cx="1462088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Oval 51"/>
          <p:cNvSpPr/>
          <p:nvPr/>
        </p:nvSpPr>
        <p:spPr>
          <a:xfrm>
            <a:off x="928662" y="1643050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Nondeterministic PDA allows nondeterministic transitions.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Nond</a:t>
            </a:r>
            <a:r>
              <a:rPr lang="en-US" i="1" dirty="0">
                <a:solidFill>
                  <a:srgbClr val="FF0000"/>
                </a:solidFill>
              </a:rPr>
              <a:t>e</a:t>
            </a:r>
            <a:r>
              <a:rPr lang="en-US" dirty="0">
                <a:solidFill>
                  <a:srgbClr val="FF0000"/>
                </a:solidFill>
              </a:rPr>
              <a:t>terministic PDA-s are </a:t>
            </a:r>
            <a:r>
              <a:rPr lang="en-US" b="1" dirty="0">
                <a:solidFill>
                  <a:srgbClr val="FF0000"/>
                </a:solidFill>
              </a:rPr>
              <a:t>strictly stronger </a:t>
            </a:r>
            <a:r>
              <a:rPr lang="en-US" dirty="0">
                <a:solidFill>
                  <a:srgbClr val="FF0000"/>
                </a:solidFill>
              </a:rPr>
              <a:t>then deterministic PDA-s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In this respect, the situation is not similar to the situation of DFA-s and NFA-s.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Nondeterministic PDA-s are </a:t>
            </a:r>
            <a:r>
              <a:rPr lang="en-US" b="1" dirty="0"/>
              <a:t>equivalent to CFL-s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Nondeterministic PDAs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63</a:t>
            </a:fld>
            <a:endParaRPr lang="en-US" sz="16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757758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A </a:t>
            </a:r>
            <a:r>
              <a:rPr lang="en-US" b="1" i="1" dirty="0"/>
              <a:t>pushdown automaton </a:t>
            </a:r>
            <a:r>
              <a:rPr lang="en-US" dirty="0"/>
              <a:t>is a 6-tupple                  </a:t>
            </a:r>
            <a:br>
              <a:rPr lang="en-US" dirty="0"/>
            </a:br>
            <a:r>
              <a:rPr lang="en-US" dirty="0"/>
              <a:t>       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is a finite set called the </a:t>
            </a:r>
            <a:r>
              <a:rPr lang="en-US" b="1" i="1" dirty="0"/>
              <a:t>states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is the </a:t>
            </a:r>
            <a:r>
              <a:rPr lang="en-US" b="1" i="1" dirty="0"/>
              <a:t>input</a:t>
            </a:r>
            <a:r>
              <a:rPr lang="en-US" b="1" dirty="0"/>
              <a:t> </a:t>
            </a:r>
            <a:r>
              <a:rPr lang="en-US" b="1" i="1" dirty="0"/>
              <a:t>alphabet</a:t>
            </a:r>
            <a:r>
              <a:rPr lang="en-US" i="1" dirty="0"/>
              <a:t>.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is the </a:t>
            </a:r>
            <a:r>
              <a:rPr lang="en-US" b="1" i="1" dirty="0"/>
              <a:t>stack</a:t>
            </a:r>
            <a:r>
              <a:rPr lang="en-US" b="1" dirty="0"/>
              <a:t> </a:t>
            </a:r>
            <a:r>
              <a:rPr lang="en-US" b="1" i="1" dirty="0"/>
              <a:t>alphabet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                       is the </a:t>
            </a:r>
            <a:r>
              <a:rPr lang="en-US" b="1" i="1" dirty="0"/>
              <a:t>transition function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                </a:t>
            </a:r>
            <a:r>
              <a:rPr lang="en-US" dirty="0"/>
              <a:t>is the </a:t>
            </a:r>
            <a:r>
              <a:rPr lang="en-US" b="1" i="1" dirty="0"/>
              <a:t>start state</a:t>
            </a:r>
            <a:r>
              <a:rPr lang="en-US" dirty="0"/>
              <a:t>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</a:t>
            </a:r>
            <a:r>
              <a:rPr lang="en-US" b="1" i="1" dirty="0"/>
              <a:t>               </a:t>
            </a:r>
            <a:r>
              <a:rPr lang="en-US" dirty="0"/>
              <a:t>is the set of </a:t>
            </a:r>
            <a:r>
              <a:rPr lang="en-US" b="1" i="1" dirty="0"/>
              <a:t>accepting states</a:t>
            </a:r>
            <a:r>
              <a:rPr lang="en-US" dirty="0"/>
              <a:t>.</a:t>
            </a: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PDA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64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715953" y="2143120"/>
          <a:ext cx="24272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1040948" imgH="228501" progId="Equation.3">
                  <p:embed/>
                </p:oleObj>
              </mc:Choice>
              <mc:Fallback>
                <p:oleObj name="משוואה" r:id="rId3" imgW="1040948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53" y="2143120"/>
                        <a:ext cx="24272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00" y="2714620"/>
          <a:ext cx="6492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52268" imgH="203024" progId="Equation.3">
                  <p:embed/>
                </p:oleObj>
              </mc:Choice>
              <mc:Fallback>
                <p:oleObj name="משוואה" r:id="rId5" imgW="152268" imgH="20302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714620"/>
                        <a:ext cx="649275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/>
        </p:nvGraphicFramePr>
        <p:xfrm>
          <a:off x="1000100" y="335280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139639" imgH="152334" progId="Equation.3">
                  <p:embed/>
                </p:oleObj>
              </mc:Choice>
              <mc:Fallback>
                <p:oleObj name="משוואה" r:id="rId7" imgW="139639" imgH="152334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335280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/>
        </p:nvGraphicFramePr>
        <p:xfrm>
          <a:off x="1001711" y="4508511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1612900" imgH="228600" progId="Equation.3">
                  <p:embed/>
                </p:oleObj>
              </mc:Choice>
              <mc:Fallback>
                <p:oleObj name="משוואה" r:id="rId9" imgW="1612900" imgH="228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1" y="4508511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1142976" y="5072074"/>
          <a:ext cx="1357322" cy="54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431613" imgH="228501" progId="Equation.3">
                  <p:embed/>
                </p:oleObj>
              </mc:Choice>
              <mc:Fallback>
                <p:oleObj name="משוואה" r:id="rId11" imgW="431613" imgH="228501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072074"/>
                        <a:ext cx="1357322" cy="5495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1537" y="5643578"/>
          <a:ext cx="1485913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444307" imgH="203112" progId="Equation.3">
                  <p:embed/>
                </p:oleObj>
              </mc:Choice>
              <mc:Fallback>
                <p:oleObj name="משוואה" r:id="rId13" imgW="444307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7" y="5643578"/>
                        <a:ext cx="1485913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29956"/>
              </p:ext>
            </p:extLst>
          </p:nvPr>
        </p:nvGraphicFramePr>
        <p:xfrm>
          <a:off x="1071538" y="3929066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9680" imgH="152280" progId="Equation.3">
                  <p:embed/>
                </p:oleObj>
              </mc:Choice>
              <mc:Fallback>
                <p:oleObj name="Equation" r:id="rId15" imgW="139680" imgH="1522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3929066"/>
                        <a:ext cx="71278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928662" y="4357694"/>
            <a:ext cx="7715304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28662" y="3714752"/>
            <a:ext cx="4572032" cy="6429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Consider the expression                                        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Recall that                   , and that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Assume that the PDA is in state           , the next input symbol is          ,  and the top stack symbol is         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65</a:t>
            </a:fld>
            <a:endParaRPr lang="en-US" sz="1600" dirty="0"/>
          </a:p>
        </p:txBody>
      </p:sp>
      <p:graphicFrame>
        <p:nvGraphicFramePr>
          <p:cNvPr id="273416" name="Object 8"/>
          <p:cNvGraphicFramePr>
            <a:graphicFrameLocks noChangeAspect="1"/>
          </p:cNvGraphicFramePr>
          <p:nvPr/>
        </p:nvGraphicFramePr>
        <p:xfrm>
          <a:off x="4643438" y="1793867"/>
          <a:ext cx="342741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612900" imgH="228600" progId="Equation.3">
                  <p:embed/>
                </p:oleObj>
              </mc:Choice>
              <mc:Fallback>
                <p:oleObj name="משוואה" r:id="rId2" imgW="1612900" imgH="2286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93867"/>
                        <a:ext cx="3427413" cy="563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7" name="Object 9"/>
          <p:cNvGraphicFramePr>
            <a:graphicFrameLocks noChangeAspect="1"/>
          </p:cNvGraphicFramePr>
          <p:nvPr/>
        </p:nvGraphicFramePr>
        <p:xfrm>
          <a:off x="2357438" y="2428868"/>
          <a:ext cx="16462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774364" imgH="228501" progId="Equation.3">
                  <p:embed/>
                </p:oleObj>
              </mc:Choice>
              <mc:Fallback>
                <p:oleObj name="משוואה" r:id="rId4" imgW="774364" imgH="228501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428868"/>
                        <a:ext cx="164623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8" name="Object 10"/>
          <p:cNvGraphicFramePr>
            <a:graphicFrameLocks noChangeAspect="1"/>
          </p:cNvGraphicFramePr>
          <p:nvPr/>
        </p:nvGraphicFramePr>
        <p:xfrm>
          <a:off x="5783282" y="2428868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774364" imgH="228501" progId="Equation.3">
                  <p:embed/>
                </p:oleObj>
              </mc:Choice>
              <mc:Fallback>
                <p:oleObj name="משוואה" r:id="rId6" imgW="774364" imgH="22850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82" y="2428868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419" name="Object 11"/>
          <p:cNvGraphicFramePr>
            <a:graphicFrameLocks noChangeAspect="1"/>
          </p:cNvGraphicFramePr>
          <p:nvPr/>
        </p:nvGraphicFramePr>
        <p:xfrm>
          <a:off x="2643174" y="4357694"/>
          <a:ext cx="7874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91973" imgH="152334" progId="Equation.3">
                  <p:embed/>
                </p:oleObj>
              </mc:Choice>
              <mc:Fallback>
                <p:oleObj name="משוואה" r:id="rId8" imgW="291973" imgH="152334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74" y="4357694"/>
                        <a:ext cx="787400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8" name="Object 11"/>
          <p:cNvGraphicFramePr>
            <a:graphicFrameLocks noChangeAspect="1"/>
          </p:cNvGraphicFramePr>
          <p:nvPr/>
        </p:nvGraphicFramePr>
        <p:xfrm>
          <a:off x="5786446" y="3127376"/>
          <a:ext cx="82073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304536" imgH="164957" progId="Equation.3">
                  <p:embed/>
                </p:oleObj>
              </mc:Choice>
              <mc:Fallback>
                <p:oleObj name="משוואה" r:id="rId10" imgW="304536" imgH="164957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3127376"/>
                        <a:ext cx="820737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459" name="Object 11"/>
          <p:cNvGraphicFramePr>
            <a:graphicFrameLocks noChangeAspect="1"/>
          </p:cNvGraphicFramePr>
          <p:nvPr/>
        </p:nvGraphicFramePr>
        <p:xfrm>
          <a:off x="3643306" y="3714752"/>
          <a:ext cx="82073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304668" imgH="139639" progId="Equation.3">
                  <p:embed/>
                </p:oleObj>
              </mc:Choice>
              <mc:Fallback>
                <p:oleObj name="משוואה" r:id="rId12" imgW="304668" imgH="13963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3714752"/>
                        <a:ext cx="82073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8691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next transition depends on the input symbol σ as well as the symbol on top of stack γ1, i.e., 	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1 --&gt; </a:t>
            </a:r>
            <a:r>
              <a:rPr lang="el-GR" dirty="0"/>
              <a:t>γ</a:t>
            </a:r>
            <a:r>
              <a:rPr lang="en-US" dirty="0"/>
              <a:t>2   // input, pop </a:t>
            </a:r>
            <a:r>
              <a:rPr lang="en-US" dirty="0">
                <a:sym typeface="Wingdings" panose="05000000000000000000" pitchFamily="2" charset="2"/>
              </a:rPr>
              <a:t> push</a:t>
            </a: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This choice is formally expressed by the argument of the transition function as detailed in the next slides.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66</a:t>
            </a:fld>
            <a:endParaRPr lang="en-US" sz="16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Using the power set means that the PDA is nondeterministic: At any given situation, it may make a </a:t>
            </a:r>
            <a:r>
              <a:rPr lang="en-US" b="1" i="1" dirty="0"/>
              <a:t>nondeterministic transition</a:t>
            </a:r>
            <a:r>
              <a:rPr lang="en-US" dirty="0"/>
              <a:t>.</a:t>
            </a:r>
            <a:r>
              <a:rPr lang="en-US" b="1" i="1" dirty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Finally, the use of                     means that at each transition the PDA may either push a stack symbol onto the stack or not (if the value is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PDA - The Transition Function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67</a:t>
            </a:fld>
            <a:endParaRPr lang="en-US" sz="1600" dirty="0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3571875" y="3649663"/>
          <a:ext cx="16462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774364" imgH="228501" progId="Equation.3">
                  <p:embed/>
                </p:oleObj>
              </mc:Choice>
              <mc:Fallback>
                <p:oleObj name="משוואה" r:id="rId2" imgW="774364" imgH="22850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649663"/>
                        <a:ext cx="16462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89" name="Object 5"/>
          <p:cNvGraphicFramePr>
            <a:graphicFrameLocks noChangeAspect="1"/>
          </p:cNvGraphicFramePr>
          <p:nvPr/>
        </p:nvGraphicFramePr>
        <p:xfrm>
          <a:off x="1071538" y="5452705"/>
          <a:ext cx="368302" cy="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14102" imgH="126780" progId="Equation.3">
                  <p:embed/>
                </p:oleObj>
              </mc:Choice>
              <mc:Fallback>
                <p:oleObj name="משוואה" r:id="rId4" imgW="114102" imgH="1267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5452705"/>
                        <a:ext cx="368302" cy="47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/>
              <a:t>Theorem:</a:t>
            </a:r>
            <a:r>
              <a:rPr lang="en-US" dirty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 language is CFL if and only if there exists a PDA accepting it.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b="1" u="sng" dirty="0"/>
              <a:t>Lemma-&gt;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For any CFL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/>
              <a:t>, there exists a PDA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such that</a:t>
            </a:r>
            <a:br>
              <a:rPr lang="en-US" dirty="0"/>
            </a:br>
            <a:r>
              <a:rPr lang="en-US" dirty="0"/>
              <a:t>               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CFL/G-s and PDA-s are Equivalent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68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1000125" y="4984750"/>
          <a:ext cx="14652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44114" imgH="164957" progId="Equation.3">
                  <p:embed/>
                </p:oleObj>
              </mc:Choice>
              <mc:Fallback>
                <p:oleObj name="משוואה" r:id="rId2" imgW="444114" imgH="164957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84750"/>
                        <a:ext cx="1465263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Since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dirty="0"/>
              <a:t>is a CFL there exists a CFG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/>
              <a:t>such that     </a:t>
            </a:r>
            <a:br>
              <a:rPr lang="en-US" dirty="0"/>
            </a:br>
            <a:r>
              <a:rPr lang="en-US" dirty="0"/>
              <a:t>             . We will present a PDA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, that recognizes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/>
              <a:t>.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PDA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starts with a word          on its input.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In order to decide whether              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simulates the derivation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Proof Idea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69</a:t>
            </a:fld>
            <a:endParaRPr lang="en-US" sz="1600" dirty="0"/>
          </a:p>
        </p:txBody>
      </p:sp>
      <p:graphicFrame>
        <p:nvGraphicFramePr>
          <p:cNvPr id="364557" name="Object 5"/>
          <p:cNvGraphicFramePr>
            <a:graphicFrameLocks noChangeAspect="1"/>
          </p:cNvGraphicFramePr>
          <p:nvPr/>
        </p:nvGraphicFramePr>
        <p:xfrm>
          <a:off x="5357818" y="3500438"/>
          <a:ext cx="9223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42751" imgH="190417" progId="Equation.3">
                  <p:embed/>
                </p:oleObj>
              </mc:Choice>
              <mc:Fallback>
                <p:oleObj name="משוואה" r:id="rId2" imgW="342751" imgH="190417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500438"/>
                        <a:ext cx="922337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1" name="Object 5"/>
          <p:cNvGraphicFramePr>
            <a:graphicFrameLocks noChangeAspect="1"/>
          </p:cNvGraphicFramePr>
          <p:nvPr/>
        </p:nvGraphicFramePr>
        <p:xfrm>
          <a:off x="1000100" y="2357438"/>
          <a:ext cx="1230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57002" imgH="165028" progId="Equation.3">
                  <p:embed/>
                </p:oleObj>
              </mc:Choice>
              <mc:Fallback>
                <p:oleObj name="משוואה" r:id="rId4" imgW="457002" imgH="165028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357438"/>
                        <a:ext cx="1230313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2" name="Object 5"/>
          <p:cNvGraphicFramePr>
            <a:graphicFrameLocks noChangeAspect="1"/>
          </p:cNvGraphicFramePr>
          <p:nvPr/>
        </p:nvGraphicFramePr>
        <p:xfrm>
          <a:off x="5000628" y="4270384"/>
          <a:ext cx="1230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457002" imgH="165028" progId="Equation.3">
                  <p:embed/>
                </p:oleObj>
              </mc:Choice>
              <mc:Fallback>
                <p:oleObj name="משוואה" r:id="rId6" imgW="457002" imgH="165028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4270384"/>
                        <a:ext cx="12303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Each internal node of the tree is associated with a single production.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Context Free Grammar - Example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</a:t>
            </a:fld>
            <a:endParaRPr lang="en-US" sz="1600" dirty="0"/>
          </a:p>
        </p:txBody>
      </p:sp>
      <p:graphicFrame>
        <p:nvGraphicFramePr>
          <p:cNvPr id="275468" name="Object 2"/>
          <p:cNvGraphicFramePr>
            <a:graphicFrameLocks noChangeAspect="1"/>
          </p:cNvGraphicFramePr>
          <p:nvPr/>
        </p:nvGraphicFramePr>
        <p:xfrm>
          <a:off x="1406544" y="4000500"/>
          <a:ext cx="5880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904174" imgH="177723" progId="Equation.3">
                  <p:embed/>
                </p:oleObj>
              </mc:Choice>
              <mc:Fallback>
                <p:oleObj name="משוואה" r:id="rId2" imgW="1904174" imgH="177723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44" y="4000500"/>
                        <a:ext cx="58801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Group 33"/>
          <p:cNvGrpSpPr/>
          <p:nvPr/>
        </p:nvGrpSpPr>
        <p:grpSpPr>
          <a:xfrm>
            <a:off x="1785918" y="1357298"/>
            <a:ext cx="4500594" cy="2571768"/>
            <a:chOff x="1785918" y="2357428"/>
            <a:chExt cx="4500594" cy="2571768"/>
          </a:xfrm>
        </p:grpSpPr>
        <p:sp>
          <p:nvSpPr>
            <p:cNvPr id="23" name="Rectangle 22"/>
            <p:cNvSpPr/>
            <p:nvPr/>
          </p:nvSpPr>
          <p:spPr>
            <a:xfrm>
              <a:off x="4071934" y="3571874"/>
              <a:ext cx="500066" cy="428628"/>
            </a:xfrm>
            <a:prstGeom prst="rect">
              <a:avLst/>
            </a:prstGeom>
            <a:noFill/>
            <a:ln w="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785918" y="2357428"/>
              <a:ext cx="4500594" cy="2571768"/>
              <a:chOff x="1785918" y="2357428"/>
              <a:chExt cx="4500594" cy="2571768"/>
            </a:xfrm>
          </p:grpSpPr>
          <p:graphicFrame>
            <p:nvGraphicFramePr>
              <p:cNvPr id="22" name="Object 5"/>
              <p:cNvGraphicFramePr>
                <a:graphicFrameLocks noChangeAspect="1"/>
              </p:cNvGraphicFramePr>
              <p:nvPr/>
            </p:nvGraphicFramePr>
            <p:xfrm>
              <a:off x="4198938" y="3643312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26835" imgH="152202" progId="Equation.3">
                      <p:embed/>
                    </p:oleObj>
                  </mc:Choice>
                  <mc:Fallback>
                    <p:oleObj name="משוואה" r:id="rId4" imgW="126835" imgH="152202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8938" y="3643312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" name="Rectangle 24"/>
              <p:cNvSpPr/>
              <p:nvPr/>
            </p:nvSpPr>
            <p:spPr>
              <a:xfrm>
                <a:off x="4071934" y="4214816"/>
                <a:ext cx="500066" cy="428628"/>
              </a:xfrm>
              <a:prstGeom prst="rect">
                <a:avLst/>
              </a:prstGeom>
              <a:noFill/>
              <a:ln w="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75469" name="Object 13"/>
              <p:cNvGraphicFramePr>
                <a:graphicFrameLocks noChangeAspect="1"/>
              </p:cNvGraphicFramePr>
              <p:nvPr/>
            </p:nvGraphicFramePr>
            <p:xfrm>
              <a:off x="4214810" y="4286254"/>
              <a:ext cx="280987" cy="293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26835" imgH="152202" progId="Equation.3">
                      <p:embed/>
                    </p:oleObj>
                  </mc:Choice>
                  <mc:Fallback>
                    <p:oleObj name="משוואה" r:id="rId6" imgW="126835" imgH="152202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14810" y="4286254"/>
                            <a:ext cx="280987" cy="2936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Group 27"/>
              <p:cNvGrpSpPr/>
              <p:nvPr/>
            </p:nvGrpSpPr>
            <p:grpSpPr>
              <a:xfrm>
                <a:off x="1785918" y="2357428"/>
                <a:ext cx="4500594" cy="2571768"/>
                <a:chOff x="1785918" y="2571744"/>
                <a:chExt cx="4500594" cy="2571768"/>
              </a:xfrm>
            </p:grpSpPr>
            <p:grpSp>
              <p:nvGrpSpPr>
                <p:cNvPr id="5" name="Group 15"/>
                <p:cNvGrpSpPr/>
                <p:nvPr/>
              </p:nvGrpSpPr>
              <p:grpSpPr>
                <a:xfrm>
                  <a:off x="4071934" y="2571744"/>
                  <a:ext cx="500066" cy="572298"/>
                  <a:chOff x="4071934" y="2571744"/>
                  <a:chExt cx="500066" cy="572298"/>
                </a:xfrm>
              </p:grpSpPr>
              <p:graphicFrame>
                <p:nvGraphicFramePr>
                  <p:cNvPr id="275463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620963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7" imgW="126835" imgH="152202" progId="Equation.3">
                          <p:embed/>
                        </p:oleObj>
                      </mc:Choice>
                      <mc:Fallback>
                        <p:oleObj name="משוואה" r:id="rId7" imgW="126835" imgH="152202" progId="Equation.3">
                          <p:embed/>
                          <p:pic>
                            <p:nvPicPr>
                              <p:cNvPr id="0" name="Picture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620963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2" name="Rectangle 11"/>
                  <p:cNvSpPr/>
                  <p:nvPr/>
                </p:nvSpPr>
                <p:spPr>
                  <a:xfrm>
                    <a:off x="4071934" y="2571744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Arrow Connector 13"/>
                  <p:cNvCxnSpPr>
                    <a:stCxn id="12" idx="2"/>
                    <a:endCxn id="19" idx="0"/>
                  </p:cNvCxnSpPr>
                  <p:nvPr/>
                </p:nvCxnSpPr>
                <p:spPr>
                  <a:xfrm rot="5400000">
                    <a:off x="4250529" y="3071810"/>
                    <a:ext cx="142876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" name="Group 16"/>
                <p:cNvGrpSpPr/>
                <p:nvPr/>
              </p:nvGrpSpPr>
              <p:grpSpPr>
                <a:xfrm>
                  <a:off x="4071934" y="3143248"/>
                  <a:ext cx="500066" cy="643736"/>
                  <a:chOff x="4071934" y="2428868"/>
                  <a:chExt cx="500066" cy="643736"/>
                </a:xfrm>
              </p:grpSpPr>
              <p:graphicFrame>
                <p:nvGraphicFramePr>
                  <p:cNvPr id="18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198938" y="2500306"/>
                  <a:ext cx="280987" cy="29368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9" imgW="126835" imgH="152202" progId="Equation.3">
                          <p:embed/>
                        </p:oleObj>
                      </mc:Choice>
                      <mc:Fallback>
                        <p:oleObj name="משוואה" r:id="rId9" imgW="126835" imgH="152202" progId="Equation.3">
                          <p:embed/>
                          <p:pic>
                            <p:nvPicPr>
                              <p:cNvPr id="0" name="Picture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198938" y="2500306"/>
                                <a:ext cx="280987" cy="2936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9" name="Rectangle 18"/>
                  <p:cNvSpPr/>
                  <p:nvPr/>
                </p:nvSpPr>
                <p:spPr>
                  <a:xfrm>
                    <a:off x="4071934" y="2428868"/>
                    <a:ext cx="500066" cy="428628"/>
                  </a:xfrm>
                  <a:prstGeom prst="rect">
                    <a:avLst/>
                  </a:prstGeom>
                  <a:noFill/>
                  <a:ln w="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Arrow Connector 19"/>
                  <p:cNvCxnSpPr>
                    <a:stCxn id="19" idx="2"/>
                    <a:endCxn id="23" idx="0"/>
                  </p:cNvCxnSpPr>
                  <p:nvPr/>
                </p:nvCxnSpPr>
                <p:spPr>
                  <a:xfrm rot="5400000">
                    <a:off x="4214810" y="2964653"/>
                    <a:ext cx="214314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hape 40"/>
                <p:cNvCxnSpPr>
                  <a:stCxn id="12" idx="1"/>
                </p:cNvCxnSpPr>
                <p:nvPr/>
              </p:nvCxnSpPr>
              <p:spPr>
                <a:xfrm rot="10800000" flipV="1">
                  <a:off x="1785918" y="2786058"/>
                  <a:ext cx="2286016" cy="2286016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hape 48"/>
                <p:cNvCxnSpPr>
                  <a:stCxn id="19" idx="3"/>
                </p:cNvCxnSpPr>
                <p:nvPr/>
              </p:nvCxnSpPr>
              <p:spPr>
                <a:xfrm>
                  <a:off x="4572000" y="3357562"/>
                  <a:ext cx="1714512" cy="1785950"/>
                </a:xfrm>
                <a:prstGeom prst="curvedConnector2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Arrow Connector 570"/>
                <p:cNvCxnSpPr>
                  <a:stCxn id="23" idx="2"/>
                  <a:endCxn id="25" idx="0"/>
                </p:cNvCxnSpPr>
                <p:nvPr/>
              </p:nvCxnSpPr>
              <p:spPr>
                <a:xfrm rot="5400000">
                  <a:off x="4214810" y="4321975"/>
                  <a:ext cx="214314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rot="16200000" flipH="1">
                  <a:off x="4196950" y="4982776"/>
                  <a:ext cx="285752" cy="3572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42" name="Shape 41"/>
          <p:cNvCxnSpPr>
            <a:stCxn id="12" idx="3"/>
          </p:cNvCxnSpPr>
          <p:nvPr/>
        </p:nvCxnSpPr>
        <p:spPr>
          <a:xfrm>
            <a:off x="4572000" y="1571612"/>
            <a:ext cx="2428892" cy="242889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23" idx="3"/>
          </p:cNvCxnSpPr>
          <p:nvPr/>
        </p:nvCxnSpPr>
        <p:spPr>
          <a:xfrm>
            <a:off x="4572000" y="2786058"/>
            <a:ext cx="1000132" cy="114300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23" idx="1"/>
          </p:cNvCxnSpPr>
          <p:nvPr/>
        </p:nvCxnSpPr>
        <p:spPr>
          <a:xfrm rot="10800000" flipV="1">
            <a:off x="3214678" y="2786058"/>
            <a:ext cx="857256" cy="107157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9" idx="1"/>
          </p:cNvCxnSpPr>
          <p:nvPr/>
        </p:nvCxnSpPr>
        <p:spPr>
          <a:xfrm rot="10800000" flipV="1">
            <a:off x="2357422" y="2143116"/>
            <a:ext cx="1714512" cy="1714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0825" name="Object 4"/>
          <p:cNvGraphicFramePr>
            <a:graphicFrameLocks noChangeAspect="1"/>
          </p:cNvGraphicFramePr>
          <p:nvPr/>
        </p:nvGraphicFramePr>
        <p:xfrm>
          <a:off x="571472" y="1357298"/>
          <a:ext cx="1684338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45626" imgH="177646" progId="Equation.3">
                  <p:embed/>
                </p:oleObj>
              </mc:Choice>
              <mc:Fallback>
                <p:oleObj name="משוואה" r:id="rId10" imgW="545626" imgH="177646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357298"/>
                        <a:ext cx="1684338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6" name="Object 4"/>
          <p:cNvGraphicFramePr>
            <a:graphicFrameLocks noChangeAspect="1"/>
          </p:cNvGraphicFramePr>
          <p:nvPr/>
        </p:nvGraphicFramePr>
        <p:xfrm>
          <a:off x="357158" y="3124201"/>
          <a:ext cx="1293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18918" imgH="165028" progId="Equation.3">
                  <p:embed/>
                </p:oleObj>
              </mc:Choice>
              <mc:Fallback>
                <p:oleObj name="משוואה" r:id="rId12" imgW="418918" imgH="165028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3124201"/>
                        <a:ext cx="129381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Straight Arrow Connector 61"/>
          <p:cNvCxnSpPr>
            <a:stCxn id="12" idx="1"/>
          </p:cNvCxnSpPr>
          <p:nvPr/>
        </p:nvCxnSpPr>
        <p:spPr>
          <a:xfrm rot="10800000">
            <a:off x="2214546" y="1571612"/>
            <a:ext cx="185738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00034" y="1357298"/>
            <a:ext cx="164307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19" idx="1"/>
          </p:cNvCxnSpPr>
          <p:nvPr/>
        </p:nvCxnSpPr>
        <p:spPr>
          <a:xfrm rot="10800000">
            <a:off x="2143108" y="1714488"/>
            <a:ext cx="1928826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3" idx="1"/>
          </p:cNvCxnSpPr>
          <p:nvPr/>
        </p:nvCxnSpPr>
        <p:spPr>
          <a:xfrm rot="10800000">
            <a:off x="2071670" y="1928802"/>
            <a:ext cx="2000264" cy="857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25" idx="1"/>
          </p:cNvCxnSpPr>
          <p:nvPr/>
        </p:nvCxnSpPr>
        <p:spPr>
          <a:xfrm rot="10800000">
            <a:off x="1643042" y="3357562"/>
            <a:ext cx="242889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0287040" y="857232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57158" y="3071810"/>
            <a:ext cx="1285884" cy="5715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1" grpId="0" animBg="1"/>
      <p:bldP spid="7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leftmost derivation is a string sequence, where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string contains a mix of Vs and Ts.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string is always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(ex., S)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string is obtained from the previous one by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activation of some rule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 the leftmost Variable.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string in the sequence is the sentence to be accepted/proved.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Idea – imitate leftmost derivation</a:t>
            </a:r>
            <a:endParaRPr lang="en-US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70</a:t>
            </a:fld>
            <a:endParaRPr lang="en-US" sz="16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463314" cy="510770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Q. A string may allow activation of several rules, how does a PDA handle that? 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| b	// two rules for S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		T  Ta |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ε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PDA  guess the next rule to be activated using its nondeterministic power.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Q. How does the PDA simulates the action of replacing a   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V (ex., S) with the RHS of the chosen rule (ex.,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aTb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strike="sngStrike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Proof Idea (cont.)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71</a:t>
            </a:fld>
            <a:endParaRPr lang="en-US" sz="16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Each rule is represented by an extended transition T which pops its LHS Variable &amp;&amp; </a:t>
            </a:r>
            <a:r>
              <a:rPr lang="en-US" dirty="0" err="1">
                <a:cs typeface="Times New Roman" pitchFamily="18" charset="0"/>
              </a:rPr>
              <a:t>pushs</a:t>
            </a:r>
            <a:r>
              <a:rPr lang="en-US" dirty="0">
                <a:cs typeface="Times New Roman" pitchFamily="18" charset="0"/>
              </a:rPr>
              <a:t> the entire RHS in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reverse order.</a:t>
            </a:r>
            <a:endParaRPr lang="en-US" u="sng" dirty="0">
              <a:solidFill>
                <a:srgbClr val="FF0000"/>
              </a:solidFill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Proof Idea (cont.)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72</a:t>
            </a:fld>
            <a:endParaRPr lang="en-US" sz="16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We start by defining </a:t>
            </a:r>
            <a:r>
              <a:rPr lang="en-US" b="1" dirty="0"/>
              <a:t>Extended Transitions</a:t>
            </a:r>
            <a:r>
              <a:rPr lang="en-US" dirty="0"/>
              <a:t>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Assume that PDA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is in state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dirty="0"/>
              <a:t> , it reads           from the input and pops           from the stack and then moves to state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/>
              <a:t> while pushing                       </a:t>
            </a:r>
            <a:br>
              <a:rPr lang="en-US" dirty="0"/>
            </a:br>
            <a:r>
              <a:rPr lang="en-US" dirty="0"/>
              <a:t>                        onto the stack.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This is denoted by  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Next, extended transitions are implemented.</a:t>
            </a:r>
            <a:endParaRPr lang="en-US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/>
              <a:t>Proof Idea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73</a:t>
            </a:fld>
            <a:endParaRPr lang="en-US" sz="1600" dirty="0"/>
          </a:p>
        </p:txBody>
      </p:sp>
      <p:graphicFrame>
        <p:nvGraphicFramePr>
          <p:cNvPr id="370690" name="Object 5"/>
          <p:cNvGraphicFramePr>
            <a:graphicFrameLocks noChangeAspect="1"/>
          </p:cNvGraphicFramePr>
          <p:nvPr/>
        </p:nvGraphicFramePr>
        <p:xfrm>
          <a:off x="7266013" y="2428868"/>
          <a:ext cx="87788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91973" imgH="139639" progId="Equation.3">
                  <p:embed/>
                </p:oleObj>
              </mc:Choice>
              <mc:Fallback>
                <p:oleObj name="משוואה" r:id="rId2" imgW="291973" imgH="139639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6013" y="2428868"/>
                        <a:ext cx="877887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1" name="Object 5"/>
          <p:cNvGraphicFramePr>
            <a:graphicFrameLocks noChangeAspect="1"/>
          </p:cNvGraphicFramePr>
          <p:nvPr/>
        </p:nvGraphicFramePr>
        <p:xfrm>
          <a:off x="5160972" y="3022600"/>
          <a:ext cx="8397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79400" imgH="139700" progId="Equation.3">
                  <p:embed/>
                </p:oleObj>
              </mc:Choice>
              <mc:Fallback>
                <p:oleObj name="משוואה" r:id="rId4" imgW="279400" imgH="1397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972" y="3022600"/>
                        <a:ext cx="8397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2" name="Object 4"/>
          <p:cNvGraphicFramePr>
            <a:graphicFrameLocks noChangeAspect="1"/>
          </p:cNvGraphicFramePr>
          <p:nvPr/>
        </p:nvGraphicFramePr>
        <p:xfrm>
          <a:off x="1000100" y="4140209"/>
          <a:ext cx="21383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710891" imgH="190417" progId="Equation.3">
                  <p:embed/>
                </p:oleObj>
              </mc:Choice>
              <mc:Fallback>
                <p:oleObj name="משוואה" r:id="rId6" imgW="710891" imgH="190417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4140209"/>
                        <a:ext cx="2138363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3" name="Object 5"/>
          <p:cNvGraphicFramePr>
            <a:graphicFrameLocks noChangeAspect="1"/>
          </p:cNvGraphicFramePr>
          <p:nvPr/>
        </p:nvGraphicFramePr>
        <p:xfrm>
          <a:off x="3714744" y="4857760"/>
          <a:ext cx="2289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761669" imgH="165028" progId="Equation.3">
                  <p:embed/>
                </p:oleObj>
              </mc:Choice>
              <mc:Fallback>
                <p:oleObj name="משוואה" r:id="rId8" imgW="761669" imgH="165028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44" y="4857760"/>
                        <a:ext cx="2289175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Add states          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Set the transition function    as follows: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Add              to               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Set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                              ,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……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                                      (see next slide)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74</a:t>
            </a:fld>
            <a:endParaRPr lang="en-US" sz="1600" dirty="0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2417763" y="1600200"/>
          <a:ext cx="21367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34725" imgH="203112" progId="Equation.3">
                  <p:embed/>
                </p:oleObj>
              </mc:Choice>
              <mc:Fallback>
                <p:oleObj name="משוואה" r:id="rId2" imgW="634725" imgH="203112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1600200"/>
                        <a:ext cx="21367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6" name="Object 4"/>
          <p:cNvGraphicFramePr>
            <a:graphicFrameLocks noChangeAspect="1"/>
          </p:cNvGraphicFramePr>
          <p:nvPr/>
        </p:nvGraphicFramePr>
        <p:xfrm>
          <a:off x="4857752" y="2357430"/>
          <a:ext cx="344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14151" imgH="152202" progId="Equation.3">
                  <p:embed/>
                </p:oleObj>
              </mc:Choice>
              <mc:Fallback>
                <p:oleObj name="משוואה" r:id="rId4" imgW="114151" imgH="152202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2" y="2357430"/>
                        <a:ext cx="344487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285852" y="2963863"/>
          <a:ext cx="10699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55138" imgH="177569" progId="Equation.3">
                  <p:embed/>
                </p:oleObj>
              </mc:Choice>
              <mc:Fallback>
                <p:oleObj name="משוואה" r:id="rId6" imgW="355138" imgH="17756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2963863"/>
                        <a:ext cx="10699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/>
        </p:nvGraphicFramePr>
        <p:xfrm>
          <a:off x="2913060" y="2965450"/>
          <a:ext cx="13017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431613" imgH="165028" progId="Equation.3">
                  <p:embed/>
                </p:oleObj>
              </mc:Choice>
              <mc:Fallback>
                <p:oleObj name="משוואה" r:id="rId8" imgW="431613" imgH="165028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0" y="2965450"/>
                        <a:ext cx="13017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0" name="Object 8"/>
          <p:cNvGraphicFramePr>
            <a:graphicFrameLocks noChangeAspect="1"/>
          </p:cNvGraphicFramePr>
          <p:nvPr/>
        </p:nvGraphicFramePr>
        <p:xfrm>
          <a:off x="1133475" y="3533775"/>
          <a:ext cx="31384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040948" imgH="203112" progId="Equation.3">
                  <p:embed/>
                </p:oleObj>
              </mc:Choice>
              <mc:Fallback>
                <p:oleObj name="משוואה" r:id="rId10" imgW="1040948" imgH="203112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3533775"/>
                        <a:ext cx="31384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1" name="Object 9"/>
          <p:cNvGraphicFramePr>
            <a:graphicFrameLocks noChangeAspect="1"/>
          </p:cNvGraphicFramePr>
          <p:nvPr/>
        </p:nvGraphicFramePr>
        <p:xfrm>
          <a:off x="1047750" y="4422775"/>
          <a:ext cx="3214688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066337" imgH="203112" progId="Equation.3">
                  <p:embed/>
                </p:oleObj>
              </mc:Choice>
              <mc:Fallback>
                <p:oleObj name="משוואה" r:id="rId12" imgW="1066337" imgH="203112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750" y="4422775"/>
                        <a:ext cx="3214688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22" name="Object 10"/>
          <p:cNvGraphicFramePr>
            <a:graphicFrameLocks noChangeAspect="1"/>
          </p:cNvGraphicFramePr>
          <p:nvPr/>
        </p:nvGraphicFramePr>
        <p:xfrm>
          <a:off x="1397000" y="5494338"/>
          <a:ext cx="29479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977476" imgH="203112" progId="Equation.3">
                  <p:embed/>
                </p:oleObj>
              </mc:Choice>
              <mc:Fallback>
                <p:oleObj name="משוואה" r:id="rId14" imgW="977476" imgH="20311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5494338"/>
                        <a:ext cx="29479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6"/>
          <p:cNvGraphicFramePr>
            <a:graphicFrameLocks noChangeAspect="1"/>
          </p:cNvGraphicFramePr>
          <p:nvPr/>
        </p:nvGraphicFramePr>
        <p:xfrm>
          <a:off x="7170738" y="4014788"/>
          <a:ext cx="4587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02" imgH="177569" progId="Equation.3">
                  <p:embed/>
                </p:oleObj>
              </mc:Choice>
              <mc:Fallback>
                <p:oleObj name="משוואה" r:id="rId2" imgW="152202" imgH="177569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4014788"/>
                        <a:ext cx="458787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7000892" y="2857496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5389581" y="2071678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This extended transition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Can implemented by this </a:t>
            </a:r>
            <a:br>
              <a:rPr lang="en-US" dirty="0"/>
            </a:br>
            <a:r>
              <a:rPr lang="en-US" dirty="0"/>
              <a:t>transition sequence                                             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Implementing Extended Trans.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75</a:t>
            </a:fld>
            <a:endParaRPr lang="en-US" sz="1600" dirty="0"/>
          </a:p>
        </p:txBody>
      </p:sp>
      <p:graphicFrame>
        <p:nvGraphicFramePr>
          <p:cNvPr id="371718" name="Object 6"/>
          <p:cNvGraphicFramePr>
            <a:graphicFrameLocks noChangeAspect="1"/>
          </p:cNvGraphicFramePr>
          <p:nvPr/>
        </p:nvGraphicFramePr>
        <p:xfrm>
          <a:off x="1155678" y="2071678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14201" imgH="139579" progId="Equation.3">
                  <p:embed/>
                </p:oleObj>
              </mc:Choice>
              <mc:Fallback>
                <p:oleObj name="משוואה" r:id="rId4" imgW="114201" imgH="139579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678" y="2071678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1643042" y="2571750"/>
          <a:ext cx="17541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583693" imgH="164957" progId="Equation.3">
                  <p:embed/>
                </p:oleObj>
              </mc:Choice>
              <mc:Fallback>
                <p:oleObj name="משוואה" r:id="rId6" imgW="583693" imgH="16495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2571750"/>
                        <a:ext cx="17541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928662" y="2000240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28662" y="328612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72746" name="Object 6"/>
          <p:cNvGraphicFramePr>
            <a:graphicFrameLocks noChangeAspect="1"/>
          </p:cNvGraphicFramePr>
          <p:nvPr/>
        </p:nvGraphicFramePr>
        <p:xfrm>
          <a:off x="1174750" y="3403600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01468" imgH="114151" progId="Equation.3">
                  <p:embed/>
                </p:oleObj>
              </mc:Choice>
              <mc:Fallback>
                <p:oleObj name="משוואה" r:id="rId8" imgW="101468" imgH="11415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3403600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 rot="5400000">
            <a:off x="928662" y="2928934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14744" y="3143248"/>
            <a:ext cx="1071570" cy="1588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5616597" y="2143116"/>
          <a:ext cx="3444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14201" imgH="139579" progId="Equation.3">
                  <p:embed/>
                </p:oleObj>
              </mc:Choice>
              <mc:Fallback>
                <p:oleObj name="משוואה" r:id="rId10" imgW="114201" imgH="139579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97" y="2143116"/>
                        <a:ext cx="3444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9"/>
          <p:cNvGraphicFramePr>
            <a:graphicFrameLocks noChangeAspect="1"/>
          </p:cNvGraphicFramePr>
          <p:nvPr/>
        </p:nvGraphicFramePr>
        <p:xfrm>
          <a:off x="6470650" y="2216150"/>
          <a:ext cx="1449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82391" imgH="165028" progId="Equation.3">
                  <p:embed/>
                </p:oleObj>
              </mc:Choice>
              <mc:Fallback>
                <p:oleObj name="משוואה" r:id="rId12" imgW="482391" imgH="165028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0650" y="2216150"/>
                        <a:ext cx="144938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27"/>
          <p:cNvSpPr/>
          <p:nvPr/>
        </p:nvSpPr>
        <p:spPr>
          <a:xfrm>
            <a:off x="5389581" y="4786322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9" name="Object 6"/>
          <p:cNvGraphicFramePr>
            <a:graphicFrameLocks noChangeAspect="1"/>
          </p:cNvGraphicFramePr>
          <p:nvPr/>
        </p:nvGraphicFramePr>
        <p:xfrm>
          <a:off x="5635669" y="4903798"/>
          <a:ext cx="306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01468" imgH="114151" progId="Equation.3">
                  <p:embed/>
                </p:oleObj>
              </mc:Choice>
              <mc:Fallback>
                <p:oleObj name="משוואה" r:id="rId14" imgW="101468" imgH="114151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69" y="4903798"/>
                        <a:ext cx="306388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/>
        </p:nvGraphicFramePr>
        <p:xfrm>
          <a:off x="7189788" y="2871788"/>
          <a:ext cx="4206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39579" imgH="177646" progId="Equation.3">
                  <p:embed/>
                </p:oleObj>
              </mc:Choice>
              <mc:Fallback>
                <p:oleObj name="משוואה" r:id="rId16" imgW="139579" imgH="177646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9788" y="2871788"/>
                        <a:ext cx="42068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Oval 33"/>
          <p:cNvSpPr/>
          <p:nvPr/>
        </p:nvSpPr>
        <p:spPr>
          <a:xfrm>
            <a:off x="7000892" y="4000504"/>
            <a:ext cx="714380" cy="57150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/>
          <p:cNvCxnSpPr>
            <a:stCxn id="27" idx="5"/>
            <a:endCxn id="32" idx="1"/>
          </p:cNvCxnSpPr>
          <p:nvPr/>
        </p:nvCxnSpPr>
        <p:spPr>
          <a:xfrm rot="16200000" flipH="1">
            <a:off x="6361574" y="2197254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4"/>
            <a:endCxn id="34" idx="0"/>
          </p:cNvCxnSpPr>
          <p:nvPr/>
        </p:nvCxnSpPr>
        <p:spPr>
          <a:xfrm rot="5400000">
            <a:off x="7072330" y="371475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4" idx="3"/>
            <a:endCxn id="28" idx="7"/>
          </p:cNvCxnSpPr>
          <p:nvPr/>
        </p:nvCxnSpPr>
        <p:spPr>
          <a:xfrm rot="5400000">
            <a:off x="6361575" y="4126081"/>
            <a:ext cx="381704" cy="11061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2756" name="Object 20"/>
          <p:cNvGraphicFramePr>
            <a:graphicFrameLocks noChangeAspect="1"/>
          </p:cNvGraphicFramePr>
          <p:nvPr/>
        </p:nvGraphicFramePr>
        <p:xfrm>
          <a:off x="6669088" y="4787900"/>
          <a:ext cx="1485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494870" imgH="164957" progId="Equation.3">
                  <p:embed/>
                </p:oleObj>
              </mc:Choice>
              <mc:Fallback>
                <p:oleObj name="משוואה" r:id="rId18" imgW="494870" imgH="164957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9088" y="4787900"/>
                        <a:ext cx="14859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57" name="Object 21"/>
          <p:cNvGraphicFramePr>
            <a:graphicFrameLocks noChangeAspect="1"/>
          </p:cNvGraphicFramePr>
          <p:nvPr/>
        </p:nvGraphicFramePr>
        <p:xfrm>
          <a:off x="5624513" y="3500438"/>
          <a:ext cx="1524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507780" imgH="165028" progId="Equation.3">
                  <p:embed/>
                </p:oleObj>
              </mc:Choice>
              <mc:Fallback>
                <p:oleObj name="משוואה" r:id="rId20" imgW="507780" imgH="165028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4513" y="3500438"/>
                        <a:ext cx="1524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rot="5400000" flipH="1" flipV="1">
            <a:off x="1070744" y="4285462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00562" y="4572008"/>
            <a:ext cx="1285884" cy="7858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Let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be an arbitrary CFG. Now we are ready to construct the PDA,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such that that     </a:t>
            </a:r>
            <a:br>
              <a:rPr lang="en-US" dirty="0"/>
            </a:br>
            <a:r>
              <a:rPr lang="en-US" dirty="0"/>
              <a:t>                   . The states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are a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                                        where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/>
              <a:t> contains all states needed to implement the extended transitions presented in the previous slide.</a:t>
            </a:r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The PDA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dirty="0"/>
              <a:t> is presented on the next slide: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The Proof Idea 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76</a:t>
            </a:fld>
            <a:endParaRPr lang="en-US" sz="1600" dirty="0"/>
          </a:p>
        </p:txBody>
      </p:sp>
      <p:graphicFrame>
        <p:nvGraphicFramePr>
          <p:cNvPr id="384012" name="Object 12"/>
          <p:cNvGraphicFramePr>
            <a:graphicFrameLocks noChangeAspect="1"/>
          </p:cNvGraphicFramePr>
          <p:nvPr/>
        </p:nvGraphicFramePr>
        <p:xfrm>
          <a:off x="1000100" y="2857496"/>
          <a:ext cx="1790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596641" imgH="165028" progId="Equation.3">
                  <p:embed/>
                </p:oleObj>
              </mc:Choice>
              <mc:Fallback>
                <p:oleObj name="משוואה" r:id="rId2" imgW="596641" imgH="165028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857496"/>
                        <a:ext cx="17907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3" name="Object 13"/>
          <p:cNvGraphicFramePr>
            <a:graphicFrameLocks noChangeAspect="1"/>
          </p:cNvGraphicFramePr>
          <p:nvPr/>
        </p:nvGraphicFramePr>
        <p:xfrm>
          <a:off x="885828" y="3571876"/>
          <a:ext cx="41148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371600" imgH="190500" progId="Equation.3">
                  <p:embed/>
                </p:oleObj>
              </mc:Choice>
              <mc:Fallback>
                <p:oleObj name="משוואה" r:id="rId4" imgW="1371600" imgH="190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8" y="3571876"/>
                        <a:ext cx="41148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endParaRPr lang="en-US" dirty="0">
              <a:cs typeface="Times New Roman" pitchFamily="18" charset="0"/>
            </a:endParaRP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None/>
            </a:pPr>
            <a:r>
              <a:rPr lang="en-US" dirty="0"/>
              <a:t>                                        This is the Proof Idea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The Result PDA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77</a:t>
            </a:fld>
            <a:endParaRPr lang="en-US" sz="1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2886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279158" imgH="177646" progId="Equation.3">
                  <p:embed/>
                </p:oleObj>
              </mc:Choice>
              <mc:Fallback>
                <p:oleObj name="משוואה" r:id="rId3" imgW="279158" imgH="177646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6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hape 13"/>
          <p:cNvCxnSpPr>
            <a:stCxn id="6" idx="7"/>
            <a:endCxn id="6" idx="5"/>
          </p:cNvCxnSpPr>
          <p:nvPr/>
        </p:nvCxnSpPr>
        <p:spPr>
          <a:xfrm rot="16200000" flipH="1">
            <a:off x="2948982" y="4107661"/>
            <a:ext cx="656686" cy="1588"/>
          </a:xfrm>
          <a:prstGeom prst="curvedConnector5">
            <a:avLst>
              <a:gd name="adj1" fmla="val -34811"/>
              <a:gd name="adj2" fmla="val 74125126"/>
              <a:gd name="adj3" fmla="val 13481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0"/>
          <p:cNvGrpSpPr/>
          <p:nvPr/>
        </p:nvGrpSpPr>
        <p:grpSpPr>
          <a:xfrm>
            <a:off x="919164" y="1928802"/>
            <a:ext cx="7905749" cy="4286280"/>
            <a:chOff x="919164" y="1928802"/>
            <a:chExt cx="7905749" cy="4286280"/>
          </a:xfrm>
        </p:grpSpPr>
        <p:grpSp>
          <p:nvGrpSpPr>
            <p:cNvPr id="15" name="Group 15"/>
            <p:cNvGrpSpPr/>
            <p:nvPr/>
          </p:nvGrpSpPr>
          <p:grpSpPr>
            <a:xfrm>
              <a:off x="919164" y="1928802"/>
              <a:ext cx="7905749" cy="4002111"/>
              <a:chOff x="3419494" y="1928802"/>
              <a:chExt cx="7905749" cy="4002111"/>
            </a:xfrm>
          </p:grpSpPr>
          <p:graphicFrame>
            <p:nvGraphicFramePr>
              <p:cNvPr id="5" name="Object 6"/>
              <p:cNvGraphicFramePr>
                <a:graphicFrameLocks noChangeAspect="1"/>
              </p:cNvGraphicFramePr>
              <p:nvPr/>
            </p:nvGraphicFramePr>
            <p:xfrm>
              <a:off x="5041869" y="3781428"/>
              <a:ext cx="8032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5" imgW="266469" imgH="190335" progId="Equation.3">
                      <p:embed/>
                    </p:oleObj>
                  </mc:Choice>
                  <mc:Fallback>
                    <p:oleObj name="משוואה" r:id="rId5" imgW="266469" imgH="190335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1869" y="3781428"/>
                            <a:ext cx="8032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Oval 5"/>
              <p:cNvSpPr/>
              <p:nvPr/>
            </p:nvSpPr>
            <p:spPr>
              <a:xfrm>
                <a:off x="4829148" y="3643314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829148" y="1928802"/>
                <a:ext cx="1111245" cy="928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9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480963"/>
                  </p:ext>
                </p:extLst>
              </p:nvPr>
            </p:nvGraphicFramePr>
            <p:xfrm>
              <a:off x="3419494" y="2854326"/>
              <a:ext cx="1869740" cy="5516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736560" imgH="215640" progId="Equation.3">
                      <p:embed/>
                    </p:oleObj>
                  </mc:Choice>
                  <mc:Fallback>
                    <p:oleObj name="Equation" r:id="rId7" imgW="736560" imgH="2156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9494" y="2854326"/>
                            <a:ext cx="1869740" cy="55166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21"/>
              <p:cNvGraphicFramePr>
                <a:graphicFrameLocks noChangeAspect="1"/>
              </p:cNvGraphicFramePr>
              <p:nvPr/>
            </p:nvGraphicFramePr>
            <p:xfrm>
              <a:off x="6448443" y="3352800"/>
              <a:ext cx="4876800" cy="650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9" imgW="1624895" imgH="215806" progId="Equation.3">
                      <p:embed/>
                    </p:oleObj>
                  </mc:Choice>
                  <mc:Fallback>
                    <p:oleObj name="משוואה" r:id="rId9" imgW="1624895" imgH="215806" progId="Equation.3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48443" y="3352800"/>
                            <a:ext cx="4876800" cy="650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6"/>
              <p:cNvGraphicFramePr>
                <a:graphicFrameLocks noChangeAspect="1"/>
              </p:cNvGraphicFramePr>
              <p:nvPr/>
            </p:nvGraphicFramePr>
            <p:xfrm>
              <a:off x="4818077" y="5357826"/>
              <a:ext cx="1031875" cy="573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1" imgW="342751" imgH="190417" progId="Equation.3">
                      <p:embed/>
                    </p:oleObj>
                  </mc:Choice>
                  <mc:Fallback>
                    <p:oleObj name="משוואה" r:id="rId11" imgW="342751" imgH="190417" progId="Equation.3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8077" y="5357826"/>
                            <a:ext cx="1031875" cy="5730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2" name="Straight Arrow Connector 11"/>
              <p:cNvCxnSpPr>
                <a:stCxn id="8" idx="4"/>
                <a:endCxn id="6" idx="0"/>
              </p:cNvCxnSpPr>
              <p:nvPr/>
            </p:nvCxnSpPr>
            <p:spPr>
              <a:xfrm rot="5400000">
                <a:off x="4991862" y="3250405"/>
                <a:ext cx="785818" cy="15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/>
            <p:cNvSpPr/>
            <p:nvPr/>
          </p:nvSpPr>
          <p:spPr>
            <a:xfrm>
              <a:off x="2214545" y="5214950"/>
              <a:ext cx="1214447" cy="1000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4643438" y="4002088"/>
          <a:ext cx="3429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143000" imgH="165100" progId="Equation.3">
                  <p:embed/>
                </p:oleObj>
              </mc:Choice>
              <mc:Fallback>
                <p:oleObj name="משוואה" r:id="rId13" imgW="1143000" imgH="1651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002088"/>
                        <a:ext cx="3429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2531634" y="4862143"/>
            <a:ext cx="642942" cy="626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195374" y="4643446"/>
          <a:ext cx="1447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482391" imgH="165028" progId="Equation.3">
                  <p:embed/>
                </p:oleObj>
              </mc:Choice>
              <mc:Fallback>
                <p:oleObj name="משוואה" r:id="rId15" imgW="482391" imgH="165028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74" y="4643446"/>
                        <a:ext cx="14478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357422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>
            <a:stCxn id="8" idx="2"/>
            <a:endCxn id="32" idx="6"/>
          </p:cNvCxnSpPr>
          <p:nvPr/>
        </p:nvCxnSpPr>
        <p:spPr>
          <a:xfrm rot="10800000">
            <a:off x="1643043" y="2357431"/>
            <a:ext cx="1817713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507209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buNone/>
            </a:pPr>
            <a:r>
              <a:rPr lang="en-US" dirty="0">
                <a:cs typeface="Times New Roman" pitchFamily="18" charset="0"/>
              </a:rPr>
              <a:t>Consider the following CFG:</a:t>
            </a:r>
          </a:p>
          <a:p>
            <a:pPr marL="514350" indent="-51435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Example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78</a:t>
            </a:fld>
            <a:endParaRPr lang="en-US" sz="1600" dirty="0"/>
          </a:p>
        </p:txBody>
      </p:sp>
      <p:cxnSp>
        <p:nvCxnSpPr>
          <p:cNvPr id="20" name="Straight Arrow Connector 19"/>
          <p:cNvCxnSpPr>
            <a:stCxn id="6" idx="4"/>
            <a:endCxn id="17" idx="0"/>
          </p:cNvCxnSpPr>
          <p:nvPr/>
        </p:nvCxnSpPr>
        <p:spPr>
          <a:xfrm rot="5400000">
            <a:off x="668711" y="4439051"/>
            <a:ext cx="857256" cy="694542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33" name="Object 9"/>
          <p:cNvGraphicFramePr>
            <a:graphicFrameLocks noChangeAspect="1"/>
          </p:cNvGraphicFramePr>
          <p:nvPr/>
        </p:nvGraphicFramePr>
        <p:xfrm>
          <a:off x="5381643" y="1428736"/>
          <a:ext cx="17621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571252" imgH="342751" progId="Equation.3">
                  <p:embed/>
                </p:oleObj>
              </mc:Choice>
              <mc:Fallback>
                <p:oleObj name="משוואה" r:id="rId3" imgW="571252" imgH="342751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43" y="1428736"/>
                        <a:ext cx="1762125" cy="925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5311012" y="1298137"/>
            <a:ext cx="2214578" cy="11430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657600" y="2085975"/>
          <a:ext cx="8429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279158" imgH="177646" progId="Equation.3">
                  <p:embed/>
                </p:oleObj>
              </mc:Choice>
              <mc:Fallback>
                <p:oleObj name="משוואה" r:id="rId5" imgW="279158" imgH="177646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85975"/>
                        <a:ext cx="842962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/>
          <p:cNvSpPr/>
          <p:nvPr/>
        </p:nvSpPr>
        <p:spPr>
          <a:xfrm>
            <a:off x="3460755" y="1928802"/>
            <a:ext cx="1111245" cy="928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2247890" y="2097080"/>
          <a:ext cx="9667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482391" imgH="165028" progId="Equation.3">
                  <p:embed/>
                </p:oleObj>
              </mc:Choice>
              <mc:Fallback>
                <p:oleObj name="משוואה" r:id="rId7" imgW="482391" imgH="165028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890" y="2097080"/>
                        <a:ext cx="9667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/>
          <p:cNvSpPr/>
          <p:nvPr/>
        </p:nvSpPr>
        <p:spPr>
          <a:xfrm>
            <a:off x="142844" y="5214950"/>
            <a:ext cx="1214447" cy="10001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37"/>
          <p:cNvGrpSpPr/>
          <p:nvPr/>
        </p:nvGrpSpPr>
        <p:grpSpPr>
          <a:xfrm>
            <a:off x="888987" y="3429000"/>
            <a:ext cx="1111245" cy="928694"/>
            <a:chOff x="888987" y="3143248"/>
            <a:chExt cx="1111245" cy="928694"/>
          </a:xfrm>
        </p:grpSpPr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1071538" y="3286124"/>
            <a:ext cx="803275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266469" imgH="190335" progId="Equation.3">
                    <p:embed/>
                  </p:oleObj>
                </mc:Choice>
                <mc:Fallback>
                  <p:oleObj name="משוואה" r:id="rId9" imgW="266469" imgH="190335" progId="Equation.3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538" y="3286124"/>
                          <a:ext cx="803275" cy="573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Oval 5"/>
            <p:cNvSpPr/>
            <p:nvPr/>
          </p:nvSpPr>
          <p:spPr>
            <a:xfrm>
              <a:off x="888987" y="3143248"/>
              <a:ext cx="1111245" cy="928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8" name="Object 21"/>
          <p:cNvGraphicFramePr>
            <a:graphicFrameLocks noChangeAspect="1"/>
          </p:cNvGraphicFramePr>
          <p:nvPr/>
        </p:nvGraphicFramePr>
        <p:xfrm>
          <a:off x="3428992" y="4786322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494870" imgH="164957" progId="Equation.3">
                  <p:embed/>
                </p:oleObj>
              </mc:Choice>
              <mc:Fallback>
                <p:oleObj name="משוואה" r:id="rId11" imgW="494870" imgH="164957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4786322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214282" y="5357826"/>
          <a:ext cx="10318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342751" imgH="190417" progId="Equation.3">
                  <p:embed/>
                </p:oleObj>
              </mc:Choice>
              <mc:Fallback>
                <p:oleObj name="משוואה" r:id="rId13" imgW="342751" imgH="190417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5357826"/>
                        <a:ext cx="103187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177776" y="4500570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482391" imgH="165028" progId="Equation.3">
                  <p:embed/>
                </p:oleObj>
              </mc:Choice>
              <mc:Fallback>
                <p:oleObj name="משוואה" r:id="rId15" imgW="482391" imgH="165028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76" y="4500570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Oval 22"/>
          <p:cNvSpPr/>
          <p:nvPr/>
        </p:nvSpPr>
        <p:spPr>
          <a:xfrm>
            <a:off x="253957" y="5286388"/>
            <a:ext cx="1000132" cy="8572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1214414" y="214311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5" name="Object 9"/>
          <p:cNvGraphicFramePr>
            <a:graphicFrameLocks noChangeAspect="1"/>
          </p:cNvGraphicFramePr>
          <p:nvPr/>
        </p:nvGraphicFramePr>
        <p:xfrm>
          <a:off x="357158" y="288289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507780" imgH="165028" progId="Equation.3">
                  <p:embed/>
                </p:oleObj>
              </mc:Choice>
              <mc:Fallback>
                <p:oleObj name="משוואה" r:id="rId17" imgW="507780" imgH="165028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88289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Straight Arrow Connector 36"/>
          <p:cNvCxnSpPr>
            <a:stCxn id="32" idx="4"/>
            <a:endCxn id="6" idx="0"/>
          </p:cNvCxnSpPr>
          <p:nvPr/>
        </p:nvCxnSpPr>
        <p:spPr>
          <a:xfrm rot="16200000" flipH="1">
            <a:off x="1008041" y="2992431"/>
            <a:ext cx="857256" cy="158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589720" y="315716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572000" y="2857496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4572000" y="3429000"/>
            <a:ext cx="428628" cy="4286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85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486210"/>
              </p:ext>
            </p:extLst>
          </p:nvPr>
        </p:nvGraphicFramePr>
        <p:xfrm>
          <a:off x="2602395" y="2896425"/>
          <a:ext cx="9921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9" imgW="494870" imgH="164957" progId="Equation.3">
                  <p:embed/>
                </p:oleObj>
              </mc:Choice>
              <mc:Fallback>
                <p:oleObj name="משוואה" r:id="rId19" imgW="494870" imgH="164957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395" y="2896425"/>
                        <a:ext cx="9921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7" name="Object 4"/>
          <p:cNvGraphicFramePr>
            <a:graphicFrameLocks noChangeAspect="1"/>
          </p:cNvGraphicFramePr>
          <p:nvPr/>
        </p:nvGraphicFramePr>
        <p:xfrm>
          <a:off x="5411801" y="2786058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1" imgW="507780" imgH="165028" progId="Equation.3">
                  <p:embed/>
                </p:oleObj>
              </mc:Choice>
              <mc:Fallback>
                <p:oleObj name="משוואה" r:id="rId21" imgW="507780" imgH="165028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801" y="2786058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8" name="Object 4"/>
          <p:cNvGraphicFramePr>
            <a:graphicFrameLocks noChangeAspect="1"/>
          </p:cNvGraphicFramePr>
          <p:nvPr/>
        </p:nvGraphicFramePr>
        <p:xfrm>
          <a:off x="5436096" y="4437112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3" imgW="494870" imgH="164957" progId="Equation.3">
                  <p:embed/>
                </p:oleObj>
              </mc:Choice>
              <mc:Fallback>
                <p:oleObj name="משוואה" r:id="rId23" imgW="494870" imgH="164957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4437112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9" name="Object 15"/>
          <p:cNvGraphicFramePr>
            <a:graphicFrameLocks noChangeAspect="1"/>
          </p:cNvGraphicFramePr>
          <p:nvPr/>
        </p:nvGraphicFramePr>
        <p:xfrm>
          <a:off x="3214678" y="3311527"/>
          <a:ext cx="1017588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5" imgW="507780" imgH="165028" progId="Equation.3">
                  <p:embed/>
                </p:oleObj>
              </mc:Choice>
              <mc:Fallback>
                <p:oleObj name="משוואה" r:id="rId25" imgW="507780" imgH="165028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3311527"/>
                        <a:ext cx="1017588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0" name="Object 16"/>
          <p:cNvGraphicFramePr>
            <a:graphicFrameLocks noChangeAspect="1"/>
          </p:cNvGraphicFramePr>
          <p:nvPr/>
        </p:nvGraphicFramePr>
        <p:xfrm>
          <a:off x="3071802" y="3714752"/>
          <a:ext cx="1017587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7" imgW="507780" imgH="165028" progId="Equation.3">
                  <p:embed/>
                </p:oleObj>
              </mc:Choice>
              <mc:Fallback>
                <p:oleObj name="משוואה" r:id="rId27" imgW="507780" imgH="165028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3714752"/>
                        <a:ext cx="1017587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Straight Arrow Connector 45"/>
          <p:cNvCxnSpPr>
            <a:stCxn id="6" idx="7"/>
            <a:endCxn id="40" idx="1"/>
          </p:cNvCxnSpPr>
          <p:nvPr/>
        </p:nvCxnSpPr>
        <p:spPr>
          <a:xfrm rot="5400000" flipH="1" flipV="1">
            <a:off x="2913764" y="1843998"/>
            <a:ext cx="644737" cy="27972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0" idx="7"/>
            <a:endCxn id="39" idx="1"/>
          </p:cNvCxnSpPr>
          <p:nvPr/>
        </p:nvCxnSpPr>
        <p:spPr>
          <a:xfrm>
            <a:off x="4937857" y="2920267"/>
            <a:ext cx="1714634" cy="2996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39" idx="6"/>
            <a:endCxn id="6" idx="5"/>
          </p:cNvCxnSpPr>
          <p:nvPr/>
        </p:nvCxnSpPr>
        <p:spPr>
          <a:xfrm flipH="1">
            <a:off x="1837494" y="3371474"/>
            <a:ext cx="5180854" cy="850216"/>
          </a:xfrm>
          <a:prstGeom prst="curvedConnector4">
            <a:avLst>
              <a:gd name="adj1" fmla="val -4412"/>
              <a:gd name="adj2" fmla="val 1428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" idx="6"/>
            <a:endCxn id="41" idx="1"/>
          </p:cNvCxnSpPr>
          <p:nvPr/>
        </p:nvCxnSpPr>
        <p:spPr>
          <a:xfrm flipV="1">
            <a:off x="2000232" y="3491771"/>
            <a:ext cx="2634539" cy="401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67"/>
          <p:cNvCxnSpPr/>
          <p:nvPr/>
        </p:nvCxnSpPr>
        <p:spPr>
          <a:xfrm rot="5400000">
            <a:off x="3129873" y="2558377"/>
            <a:ext cx="364062" cy="2948820"/>
          </a:xfrm>
          <a:prstGeom prst="curvedConnector3">
            <a:avLst>
              <a:gd name="adj1" fmla="val 1013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6" idx="6"/>
            <a:endCxn id="6" idx="4"/>
          </p:cNvCxnSpPr>
          <p:nvPr/>
        </p:nvCxnSpPr>
        <p:spPr>
          <a:xfrm flipH="1">
            <a:off x="1444610" y="3893347"/>
            <a:ext cx="555622" cy="464347"/>
          </a:xfrm>
          <a:prstGeom prst="curvedConnector4">
            <a:avLst>
              <a:gd name="adj1" fmla="val -224601"/>
              <a:gd name="adj2" fmla="val 439770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5041" name="Object 9"/>
          <p:cNvGraphicFramePr>
            <a:graphicFrameLocks noChangeAspect="1"/>
          </p:cNvGraphicFramePr>
          <p:nvPr/>
        </p:nvGraphicFramePr>
        <p:xfrm>
          <a:off x="3428992" y="5143512"/>
          <a:ext cx="10160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9" imgW="507780" imgH="165028" progId="Equation.3">
                  <p:embed/>
                </p:oleObj>
              </mc:Choice>
              <mc:Fallback>
                <p:oleObj name="משוואה" r:id="rId29" imgW="507780" imgH="165028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143512"/>
                        <a:ext cx="10160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9"/>
          <p:cNvGraphicFramePr>
            <a:graphicFrameLocks noChangeAspect="1"/>
          </p:cNvGraphicFramePr>
          <p:nvPr/>
        </p:nvGraphicFramePr>
        <p:xfrm>
          <a:off x="3428992" y="5429264"/>
          <a:ext cx="9906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1" imgW="494870" imgH="164957" progId="Equation.3">
                  <p:embed/>
                </p:oleObj>
              </mc:Choice>
              <mc:Fallback>
                <p:oleObj name="משוואה" r:id="rId31" imgW="494870" imgH="164957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429264"/>
                        <a:ext cx="9906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9"/>
          <p:cNvGraphicFramePr>
            <a:graphicFrameLocks noChangeAspect="1"/>
          </p:cNvGraphicFramePr>
          <p:nvPr/>
        </p:nvGraphicFramePr>
        <p:xfrm>
          <a:off x="3428992" y="5786454"/>
          <a:ext cx="9652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3" imgW="482391" imgH="165028" progId="Equation.3">
                  <p:embed/>
                </p:oleObj>
              </mc:Choice>
              <mc:Fallback>
                <p:oleObj name="משוואה" r:id="rId33" imgW="482391" imgH="165028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965200" cy="33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Shape 44"/>
          <p:cNvCxnSpPr>
            <a:stCxn id="6" idx="7"/>
            <a:endCxn id="6" idx="5"/>
          </p:cNvCxnSpPr>
          <p:nvPr/>
        </p:nvCxnSpPr>
        <p:spPr>
          <a:xfrm rot="16200000" flipH="1">
            <a:off x="1509151" y="3893347"/>
            <a:ext cx="656686" cy="1588"/>
          </a:xfrm>
          <a:prstGeom prst="curvedConnector5">
            <a:avLst>
              <a:gd name="adj1" fmla="val -34811"/>
              <a:gd name="adj2" fmla="val 226814240"/>
              <a:gd name="adj3" fmla="val 134811"/>
            </a:avLst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051666"/>
              </p:ext>
            </p:extLst>
          </p:nvPr>
        </p:nvGraphicFramePr>
        <p:xfrm>
          <a:off x="6161137" y="5672904"/>
          <a:ext cx="2728906" cy="371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5" imgW="1218671" imgH="165028" progId="Equation.3">
                  <p:embed/>
                </p:oleObj>
              </mc:Choice>
              <mc:Fallback>
                <p:oleObj name="משוואה" r:id="rId35" imgW="1218671" imgH="165028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137" y="5672904"/>
                        <a:ext cx="2728906" cy="371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7143768" y="56435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23" grpId="0" animBg="1"/>
      <p:bldP spid="32" grpId="0" animBg="1"/>
      <p:bldP spid="39" grpId="0" animBg="1"/>
      <p:bldP spid="40" grpId="0" animBg="1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A </a:t>
            </a:r>
            <a:r>
              <a:rPr lang="en-US" b="1" i="1" dirty="0"/>
              <a:t>Context Free Grammar </a:t>
            </a:r>
            <a:r>
              <a:rPr lang="en-US" dirty="0"/>
              <a:t>is a 4-tuple                  </a:t>
            </a:r>
            <a:br>
              <a:rPr lang="en-US" dirty="0"/>
            </a:br>
            <a:r>
              <a:rPr lang="en-US" dirty="0"/>
              <a:t>                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is a finite set called the </a:t>
            </a:r>
            <a:r>
              <a:rPr lang="en-US" b="1" i="1" dirty="0"/>
              <a:t>Variables (</a:t>
            </a:r>
            <a:r>
              <a:rPr lang="en-US" b="1" i="1" dirty="0" err="1"/>
              <a:t>nonT</a:t>
            </a:r>
            <a:r>
              <a:rPr lang="en-US" b="1" i="1" dirty="0"/>
              <a:t>)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is a finite set, disjoint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/>
              <a:t> called the </a:t>
            </a:r>
            <a:r>
              <a:rPr lang="en-US" b="1" i="1" dirty="0"/>
              <a:t>terminals</a:t>
            </a:r>
            <a:r>
              <a:rPr lang="en-US" i="1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is a set of </a:t>
            </a:r>
            <a:r>
              <a:rPr lang="en-US" b="1" i="1" dirty="0"/>
              <a:t>rules</a:t>
            </a:r>
            <a:r>
              <a:rPr lang="en-US" dirty="0"/>
              <a:t>, where a rule is a variable and a string of variables and terminals,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is the </a:t>
            </a:r>
            <a:r>
              <a:rPr lang="en-US" b="1" i="1" dirty="0"/>
              <a:t>start variable</a:t>
            </a:r>
            <a:r>
              <a:rPr lang="en-US" dirty="0"/>
              <a:t> (non terminal)</a:t>
            </a:r>
            <a:endParaRPr lang="en-US" b="1" i="1" dirty="0"/>
          </a:p>
          <a:p>
            <a:pPr marL="514350" indent="-514350">
              <a:buFont typeface="+mj-lt"/>
              <a:buAutoNum type="arabicPeriod"/>
            </a:pPr>
            <a:endParaRPr lang="en-US" i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CF Grammar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8</a:t>
            </a:fld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485776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857224" y="2159000"/>
          <a:ext cx="1598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85502" imgH="215806" progId="Equation.3">
                  <p:embed/>
                </p:oleObj>
              </mc:Choice>
              <mc:Fallback>
                <p:oleObj name="משוואה" r:id="rId2" imgW="685502" imgH="215806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159000"/>
                        <a:ext cx="15986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1000125" y="2763838"/>
          <a:ext cx="649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68" imgH="164957" progId="Equation.3">
                  <p:embed/>
                </p:oleObj>
              </mc:Choice>
              <mc:Fallback>
                <p:oleObj name="משוואה" r:id="rId4" imgW="152268" imgH="164957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63838"/>
                        <a:ext cx="6492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549728"/>
              </p:ext>
            </p:extLst>
          </p:nvPr>
        </p:nvGraphicFramePr>
        <p:xfrm>
          <a:off x="1016470" y="3378180"/>
          <a:ext cx="712792" cy="43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39639" imgH="152334" progId="Equation.3">
                  <p:embed/>
                </p:oleObj>
              </mc:Choice>
              <mc:Fallback>
                <p:oleObj name="משוואה" r:id="rId6" imgW="139639" imgH="152334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470" y="3378180"/>
                        <a:ext cx="712792" cy="433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/>
        </p:nvGraphicFramePr>
        <p:xfrm>
          <a:off x="949303" y="4470400"/>
          <a:ext cx="4794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52268" imgH="152268" progId="Equation.3">
                  <p:embed/>
                </p:oleObj>
              </mc:Choice>
              <mc:Fallback>
                <p:oleObj name="משוואה" r:id="rId8" imgW="152268" imgH="152268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03" y="4470400"/>
                        <a:ext cx="4794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00100" y="5495943"/>
          <a:ext cx="1101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380670" imgH="177646" progId="Equation.3">
                  <p:embed/>
                </p:oleObj>
              </mc:Choice>
              <mc:Fallback>
                <p:oleObj name="משוואה" r:id="rId10" imgW="380670" imgH="177646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5495943"/>
                        <a:ext cx="11017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dirty="0"/>
              <a:t>A word (or sentence) is a string of </a:t>
            </a:r>
            <a:r>
              <a:rPr lang="en-US" b="1" i="1" dirty="0"/>
              <a:t>terminals</a:t>
            </a:r>
            <a:r>
              <a:rPr lang="en-US" i="1" dirty="0"/>
              <a:t>.</a:t>
            </a:r>
          </a:p>
          <a:p>
            <a:pPr marL="514350" indent="-514350">
              <a:buNone/>
            </a:pPr>
            <a:r>
              <a:rPr lang="en-US" dirty="0"/>
              <a:t>A </a:t>
            </a:r>
            <a:r>
              <a:rPr lang="en-US" b="1" i="1" dirty="0"/>
              <a:t>derivation </a:t>
            </a:r>
            <a:r>
              <a:rPr lang="en-US" dirty="0"/>
              <a:t>of a word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/>
              <a:t> from a context Free Grammar</a:t>
            </a:r>
            <a:r>
              <a:rPr lang="en-US" b="1" i="1" dirty="0"/>
              <a:t>                            </a:t>
            </a:r>
            <a:r>
              <a:rPr lang="en-US" dirty="0"/>
              <a:t>is a sequence of strings                                                     ,</a:t>
            </a:r>
            <a:br>
              <a:rPr lang="en-US" dirty="0"/>
            </a:br>
            <a:r>
              <a:rPr lang="en-US" dirty="0"/>
              <a:t>over              , where: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      is the start variable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For each                 ,        is obtained by activating a single production (rule)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/>
              <a:t> on one of the variables of 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/>
              <a:t>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u="sng" dirty="0"/>
              <a:t>A Derivation – A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58" y="6286520"/>
            <a:ext cx="2133600" cy="365125"/>
          </a:xfrm>
        </p:spPr>
        <p:txBody>
          <a:bodyPr/>
          <a:lstStyle/>
          <a:p>
            <a:pPr algn="l"/>
            <a:r>
              <a:rPr lang="en-US" sz="1600" dirty="0"/>
              <a:t>  </a:t>
            </a:r>
            <a:fld id="{C88F0039-7B6B-435B-B4CF-4858C8C38BCB}" type="slidenum">
              <a:rPr lang="en-US" sz="1600" smtClean="0"/>
              <a:pPr algn="l"/>
              <a:t>9</a:t>
            </a:fld>
            <a:endParaRPr lang="en-US" sz="1600" dirty="0"/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/>
        </p:nvGraphicFramePr>
        <p:xfrm>
          <a:off x="2779716" y="2571744"/>
          <a:ext cx="22209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952087" imgH="215806" progId="Equation.3">
                  <p:embed/>
                </p:oleObj>
              </mc:Choice>
              <mc:Fallback>
                <p:oleObj name="משוואה" r:id="rId2" imgW="952087" imgH="215806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6" y="2571744"/>
                        <a:ext cx="2220912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2714612" y="4538673"/>
          <a:ext cx="14192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94870" imgH="177646" progId="Equation.3">
                  <p:embed/>
                </p:oleObj>
              </mc:Choice>
              <mc:Fallback>
                <p:oleObj name="משוואה" r:id="rId4" imgW="494870" imgH="177646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538673"/>
                        <a:ext cx="14192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1074721" y="4000500"/>
          <a:ext cx="12112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419100" imgH="228600" progId="Equation.3">
                  <p:embed/>
                </p:oleObj>
              </mc:Choice>
              <mc:Fallback>
                <p:oleObj name="משוואה" r:id="rId6" imgW="419100" imgH="228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21" y="4000500"/>
                        <a:ext cx="1211263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7" name="Object 3"/>
          <p:cNvGraphicFramePr>
            <a:graphicFrameLocks noChangeAspect="1"/>
          </p:cNvGraphicFramePr>
          <p:nvPr/>
        </p:nvGraphicFramePr>
        <p:xfrm>
          <a:off x="2293938" y="3000375"/>
          <a:ext cx="46878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638300" imgH="228600" progId="Equation.3">
                  <p:embed/>
                </p:oleObj>
              </mc:Choice>
              <mc:Fallback>
                <p:oleObj name="משוואה" r:id="rId8" imgW="163830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000375"/>
                        <a:ext cx="4687887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8" name="Object 3"/>
          <p:cNvGraphicFramePr>
            <a:graphicFrameLocks noChangeAspect="1"/>
          </p:cNvGraphicFramePr>
          <p:nvPr/>
        </p:nvGraphicFramePr>
        <p:xfrm>
          <a:off x="1908164" y="3571879"/>
          <a:ext cx="11636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406048" imgH="164957" progId="Equation.3">
                  <p:embed/>
                </p:oleObj>
              </mc:Choice>
              <mc:Fallback>
                <p:oleObj name="משוואה" r:id="rId10" imgW="406048" imgH="164957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64" y="3571879"/>
                        <a:ext cx="11636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49" name="Object 4"/>
          <p:cNvGraphicFramePr>
            <a:graphicFrameLocks noChangeAspect="1"/>
          </p:cNvGraphicFramePr>
          <p:nvPr/>
        </p:nvGraphicFramePr>
        <p:xfrm>
          <a:off x="4448177" y="4478349"/>
          <a:ext cx="4095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39700" imgH="228600" progId="Equation.3">
                  <p:embed/>
                </p:oleObj>
              </mc:Choice>
              <mc:Fallback>
                <p:oleObj name="משוואה" r:id="rId12" imgW="1397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7" y="4478349"/>
                        <a:ext cx="40957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1" name="Object 4"/>
          <p:cNvGraphicFramePr>
            <a:graphicFrameLocks noChangeAspect="1"/>
          </p:cNvGraphicFramePr>
          <p:nvPr/>
        </p:nvGraphicFramePr>
        <p:xfrm>
          <a:off x="4830769" y="5357826"/>
          <a:ext cx="6699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28600" imgH="228600" progId="Equation.3">
                  <p:embed/>
                </p:oleObj>
              </mc:Choice>
              <mc:Fallback>
                <p:oleObj name="משוואה" r:id="rId14" imgW="228600" imgH="2286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9" y="5357826"/>
                        <a:ext cx="669925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22395</TotalTime>
  <Words>2551</Words>
  <Application>Microsoft Office PowerPoint</Application>
  <PresentationFormat>On-screen Show (4:3)</PresentationFormat>
  <Paragraphs>744</Paragraphs>
  <Slides>78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78</vt:i4>
      </vt:variant>
    </vt:vector>
  </HeadingPairs>
  <TitlesOfParts>
    <vt:vector size="85" baseType="lpstr">
      <vt:lpstr>Arial</vt:lpstr>
      <vt:lpstr>Calibri</vt:lpstr>
      <vt:lpstr>Times New Roman</vt:lpstr>
      <vt:lpstr>Wingdings</vt:lpstr>
      <vt:lpstr>Office Theme</vt:lpstr>
      <vt:lpstr>משוואה</vt:lpstr>
      <vt:lpstr>Equation</vt:lpstr>
      <vt:lpstr>Introduction to Computation Theory </vt:lpstr>
      <vt:lpstr>Introduction</vt:lpstr>
      <vt:lpstr>Revisiting CFG (or BNF) - Example</vt:lpstr>
      <vt:lpstr>Context Free Grammar - Example</vt:lpstr>
      <vt:lpstr>Context Free Grammar - Example</vt:lpstr>
      <vt:lpstr>Context Free Grammar - Example</vt:lpstr>
      <vt:lpstr>Context Free Grammar - Example</vt:lpstr>
      <vt:lpstr>CF Grammar – A Formal Definition</vt:lpstr>
      <vt:lpstr>A Derivation – A Formal Definition</vt:lpstr>
      <vt:lpstr>CF Grammar – A Formal Definition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Example2: Arithmetical EXPS</vt:lpstr>
      <vt:lpstr>Ambiguity</vt:lpstr>
      <vt:lpstr>Ambiguity</vt:lpstr>
      <vt:lpstr>Example4: Similar to Arith. EXPS</vt:lpstr>
      <vt:lpstr>Example4: 1st Parse Tree for______</vt:lpstr>
      <vt:lpstr>Example4: 2nd Parse Tree for_____</vt:lpstr>
      <vt:lpstr>Ambiguity</vt:lpstr>
      <vt:lpstr>Discussion</vt:lpstr>
      <vt:lpstr>Discussion</vt:lpstr>
      <vt:lpstr>Types of Grammars </vt:lpstr>
      <vt:lpstr>Pushdown Automata - Introduction</vt:lpstr>
      <vt:lpstr>Schematic of a Finite Automaton</vt:lpstr>
      <vt:lpstr>Schematic of a Pushdown Automaton</vt:lpstr>
      <vt:lpstr>PDA – A Formal Definition</vt:lpstr>
      <vt:lpstr>Informal Description</vt:lpstr>
      <vt:lpstr>Informal Description</vt:lpstr>
      <vt:lpstr>A PDA Recognizing_________</vt:lpstr>
      <vt:lpstr>Checking Stack Emptiness</vt:lpstr>
      <vt:lpstr>Checking Stack Emptiness</vt:lpstr>
      <vt:lpstr>A PDA Recognizing_________</vt:lpstr>
      <vt:lpstr>A PDA Recognizing even palindrome_________</vt:lpstr>
      <vt:lpstr>A PDA Recognizing_________</vt:lpstr>
      <vt:lpstr>Nondeterministic PDAs</vt:lpstr>
      <vt:lpstr>PDA – A Formal Definition</vt:lpstr>
      <vt:lpstr>PDA - The Transition Function</vt:lpstr>
      <vt:lpstr>PDA - The Transition Function</vt:lpstr>
      <vt:lpstr>PDA - The Transition Function</vt:lpstr>
      <vt:lpstr>CFL/G-s and PDA-s are Equivalent</vt:lpstr>
      <vt:lpstr>Proof Idea</vt:lpstr>
      <vt:lpstr>Proof Idea – imitate leftmost derivation</vt:lpstr>
      <vt:lpstr>Proof Idea (cont.)</vt:lpstr>
      <vt:lpstr>Proof Idea (cont.)</vt:lpstr>
      <vt:lpstr>Proof Idea</vt:lpstr>
      <vt:lpstr>Implementing Extended Trans.</vt:lpstr>
      <vt:lpstr>Implementing Extended Trans.</vt:lpstr>
      <vt:lpstr>The Proof Idea </vt:lpstr>
      <vt:lpstr>The Result PDA</vt:lpstr>
      <vt:lpstr>Example</vt:lpstr>
    </vt:vector>
  </TitlesOfParts>
  <Company>Netanya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Yu, Xudong</cp:lastModifiedBy>
  <cp:revision>1115</cp:revision>
  <dcterms:created xsi:type="dcterms:W3CDTF">2008-09-19T17:45:06Z</dcterms:created>
  <dcterms:modified xsi:type="dcterms:W3CDTF">2024-02-07T17:08:19Z</dcterms:modified>
</cp:coreProperties>
</file>