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46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90000"/>
                </a:solidFill>
                <a:latin typeface="Tahoma"/>
                <a:cs typeface="Tahoma"/>
              </a:defRPr>
            </a:lvl1pPr>
          </a:lstStyle>
          <a:p>
            <a:pPr marL="66675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005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90000"/>
                </a:solidFill>
                <a:latin typeface="Tahoma"/>
                <a:cs typeface="Tahoma"/>
              </a:defRPr>
            </a:lvl1pPr>
          </a:lstStyle>
          <a:p>
            <a:pPr marL="66675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005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90000"/>
                </a:solidFill>
                <a:latin typeface="Tahoma"/>
                <a:cs typeface="Tahoma"/>
              </a:defRPr>
            </a:lvl1pPr>
          </a:lstStyle>
          <a:p>
            <a:pPr marL="66675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005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90000"/>
                </a:solidFill>
                <a:latin typeface="Tahoma"/>
                <a:cs typeface="Tahoma"/>
              </a:defRPr>
            </a:lvl1pPr>
          </a:lstStyle>
          <a:p>
            <a:pPr marL="66675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005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90000"/>
                </a:solidFill>
                <a:latin typeface="Tahoma"/>
                <a:cs typeface="Tahoma"/>
              </a:defRPr>
            </a:lvl1pPr>
          </a:lstStyle>
          <a:p>
            <a:pPr marL="66675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005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83760" y="9743233"/>
            <a:ext cx="693936" cy="129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590000"/>
                </a:solidFill>
                <a:latin typeface="Tahoma"/>
                <a:cs typeface="Tahoma"/>
              </a:defRPr>
            </a:lvl1pPr>
          </a:lstStyle>
          <a:p>
            <a:pPr marL="66675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14383" y="9743233"/>
            <a:ext cx="472439" cy="129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005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3659" y="165982"/>
            <a:ext cx="97472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Shift-Reduce</a:t>
            </a:r>
            <a:r>
              <a:rPr sz="800" spc="7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45" y="429422"/>
            <a:ext cx="3677920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Leftmost</a:t>
            </a:r>
            <a:r>
              <a:rPr sz="1900" spc="229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and</a:t>
            </a:r>
            <a:r>
              <a:rPr sz="1900" spc="24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Rightmost</a:t>
            </a:r>
            <a:r>
              <a:rPr sz="1900" spc="23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Derivations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707748" y="9743233"/>
            <a:ext cx="35750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606279" y="9743233"/>
            <a:ext cx="31623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2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65768"/>
              </p:ext>
            </p:extLst>
          </p:nvPr>
        </p:nvGraphicFramePr>
        <p:xfrm>
          <a:off x="927282" y="1359394"/>
          <a:ext cx="4651374" cy="260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943">
                <a:tc>
                  <a:txBody>
                    <a:bodyPr/>
                    <a:lstStyle/>
                    <a:p>
                      <a:pPr marR="88900" algn="r">
                        <a:lnSpc>
                          <a:spcPts val="1600"/>
                        </a:lnSpc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R="889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6520">
                        <a:lnSpc>
                          <a:spcPts val="1600"/>
                        </a:lnSpc>
                        <a:tabLst>
                          <a:tab pos="568960" algn="l"/>
                        </a:tabLst>
                      </a:pP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450" i="1" spc="-9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i="1" spc="-25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568960" algn="l"/>
                        </a:tabLst>
                      </a:pP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450" i="1" spc="65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444">
                <a:tc>
                  <a:txBody>
                    <a:bodyPr/>
                    <a:lstStyle/>
                    <a:p>
                      <a:pPr marR="91440" algn="r">
                        <a:lnSpc>
                          <a:spcPts val="1610"/>
                        </a:lnSpc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6520">
                        <a:lnSpc>
                          <a:spcPts val="1610"/>
                        </a:lnSpc>
                        <a:tabLst>
                          <a:tab pos="568960" algn="l"/>
                        </a:tabLst>
                      </a:pP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4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4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7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spc="-20" dirty="0">
                          <a:latin typeface="Tahoma"/>
                          <a:cs typeface="Tahoma"/>
                        </a:rPr>
                        <a:t>Derivations</a:t>
                      </a:r>
                      <a:r>
                        <a:rPr sz="14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4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b="0" spc="10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450" b="0" spc="-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b="0" spc="-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450" spc="-25" dirty="0">
                          <a:latin typeface="Tahoma"/>
                          <a:cs typeface="Tahoma"/>
                        </a:rPr>
                        <a:t>: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9593">
                <a:tc gridSpan="2">
                  <a:txBody>
                    <a:bodyPr/>
                    <a:lstStyle/>
                    <a:p>
                      <a:pPr marR="311785" algn="r">
                        <a:lnSpc>
                          <a:spcPts val="1570"/>
                        </a:lnSpc>
                        <a:tabLst>
                          <a:tab pos="304800" algn="l"/>
                          <a:tab pos="777875" algn="l"/>
                        </a:tabLst>
                      </a:pPr>
                      <a:r>
                        <a:rPr sz="1450" i="1" spc="-5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50" spc="-2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⇒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450" i="1" spc="-9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i="1" spc="-25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R="293370" algn="r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472440" algn="l"/>
                        </a:tabLst>
                      </a:pPr>
                      <a:r>
                        <a:rPr sz="1450" spc="-2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⇒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450" i="1" spc="114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50" i="1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i="1" spc="-25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1805939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2279015" algn="l"/>
                        </a:tabLst>
                      </a:pPr>
                      <a:r>
                        <a:rPr sz="1450" spc="-2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⇒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450" b="0" spc="3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id+</a:t>
                      </a:r>
                      <a:r>
                        <a:rPr sz="1450" i="1" spc="35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1805939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2279015" algn="l"/>
                        </a:tabLst>
                      </a:pPr>
                      <a:r>
                        <a:rPr sz="1450" spc="-2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⇒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450" b="0" spc="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id+id</a:t>
                      </a:r>
                      <a:endParaRPr sz="1450">
                        <a:latin typeface="Bookman Old Style"/>
                        <a:cs typeface="Bookman Old Style"/>
                      </a:endParaRPr>
                    </a:p>
                    <a:p>
                      <a:pPr marL="16452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50" spc="8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LEFTMOST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960" marR="48895">
                        <a:lnSpc>
                          <a:spcPts val="1570"/>
                        </a:lnSpc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450" spc="-6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RI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ts val="1570"/>
                        </a:lnSpc>
                        <a:tabLst>
                          <a:tab pos="568960" algn="l"/>
                        </a:tabLst>
                      </a:pPr>
                      <a:r>
                        <a:rPr sz="1450" spc="-2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⇒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450" i="1" spc="-9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i="1" spc="-25" dirty="0">
                          <a:latin typeface="Arial"/>
                          <a:cs typeface="Arial"/>
                        </a:rPr>
                        <a:t>T</a:t>
                      </a:r>
                      <a:endParaRPr sz="1450" dirty="0">
                        <a:latin typeface="Arial"/>
                        <a:cs typeface="Arial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568960" algn="l"/>
                        </a:tabLst>
                      </a:pPr>
                      <a:r>
                        <a:rPr sz="1450" spc="-2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⇒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450" i="1" spc="-9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+id</a:t>
                      </a:r>
                      <a:endParaRPr sz="1450" dirty="0">
                        <a:latin typeface="Bookman Old Style"/>
                        <a:cs typeface="Bookman Old Style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568960" algn="l"/>
                        </a:tabLst>
                      </a:pPr>
                      <a:r>
                        <a:rPr sz="1450" spc="-2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⇒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450" i="1" spc="114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50" i="1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+id</a:t>
                      </a:r>
                      <a:endParaRPr sz="1450" dirty="0">
                        <a:latin typeface="Bookman Old Style"/>
                        <a:cs typeface="Bookman Old Style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568960" algn="l"/>
                        </a:tabLst>
                      </a:pPr>
                      <a:r>
                        <a:rPr sz="1450" spc="-2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⇒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450" b="0" spc="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id+id</a:t>
                      </a:r>
                      <a:endParaRPr sz="1450" dirty="0">
                        <a:latin typeface="Bookman Old Style"/>
                        <a:cs typeface="Bookman Old Style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50" spc="6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GHTMOST</a:t>
                      </a:r>
                      <a:endParaRPr sz="145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14383" y="4689442"/>
            <a:ext cx="4724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Compilers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7748" y="4689442"/>
            <a:ext cx="3575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8251" y="4689442"/>
            <a:ext cx="63944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90000"/>
                </a:solidFill>
                <a:latin typeface="Tahoma"/>
                <a:cs typeface="Tahoma"/>
              </a:rPr>
              <a:t>CSE</a:t>
            </a:r>
            <a:r>
              <a:rPr sz="800" spc="3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590000"/>
                </a:solidFill>
                <a:latin typeface="Tahoma"/>
                <a:cs typeface="Tahoma"/>
              </a:rPr>
              <a:t>304/504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6279" y="4689442"/>
            <a:ext cx="31623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1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3659" y="5195247"/>
            <a:ext cx="97472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Shift-Reduce</a:t>
            </a:r>
            <a:r>
              <a:rPr sz="800" spc="7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045" y="5458687"/>
            <a:ext cx="4651375" cy="7931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Bottom-up</a:t>
            </a:r>
            <a:r>
              <a:rPr sz="1900" spc="26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Parsing</a:t>
            </a:r>
            <a:endParaRPr sz="19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700">
              <a:latin typeface="Gill Sans MT"/>
              <a:cs typeface="Gill Sans MT"/>
            </a:endParaRPr>
          </a:p>
          <a:p>
            <a:pPr marL="53975">
              <a:lnSpc>
                <a:spcPct val="100000"/>
              </a:lnSpc>
              <a:spcBef>
                <a:spcPts val="5"/>
              </a:spcBef>
            </a:pPr>
            <a:r>
              <a:rPr sz="1450" spc="-20" dirty="0">
                <a:latin typeface="Tahoma"/>
                <a:cs typeface="Tahoma"/>
              </a:rPr>
              <a:t>Given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stream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35" dirty="0">
                <a:latin typeface="Tahoma"/>
                <a:cs typeface="Tahoma"/>
              </a:rPr>
              <a:t> tokens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i="1" spc="-50" dirty="0">
                <a:latin typeface="Arial"/>
                <a:cs typeface="Arial"/>
              </a:rPr>
              <a:t>w</a:t>
            </a:r>
            <a:r>
              <a:rPr sz="1450" i="1" spc="-245" dirty="0">
                <a:latin typeface="Arial"/>
                <a:cs typeface="Arial"/>
              </a:rPr>
              <a:t> </a:t>
            </a:r>
            <a:r>
              <a:rPr sz="1450" dirty="0">
                <a:latin typeface="Tahoma"/>
                <a:cs typeface="Tahoma"/>
              </a:rPr>
              <a:t>,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i="1" spc="-45" dirty="0">
                <a:latin typeface="Arial"/>
                <a:cs typeface="Arial"/>
              </a:rPr>
              <a:t>reduce</a:t>
            </a:r>
            <a:r>
              <a:rPr sz="1450" i="1" spc="100" dirty="0">
                <a:latin typeface="Arial"/>
                <a:cs typeface="Arial"/>
              </a:rPr>
              <a:t> </a:t>
            </a:r>
            <a:r>
              <a:rPr sz="1450" dirty="0">
                <a:latin typeface="Tahoma"/>
                <a:cs typeface="Tahoma"/>
              </a:rPr>
              <a:t>it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start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symbol.</a:t>
            </a:r>
            <a:endParaRPr sz="145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27282" y="6463303"/>
          <a:ext cx="3736973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600"/>
                        </a:lnSpc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600"/>
                        </a:lnSpc>
                      </a:pP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−→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−→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600"/>
                        </a:lnSpc>
                      </a:pPr>
                      <a:r>
                        <a:rPr sz="1450" i="1" spc="-9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i="1" spc="-25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610"/>
                        </a:lnSpc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610"/>
                        </a:lnSpc>
                      </a:pP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−→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610"/>
                        </a:lnSpc>
                      </a:pPr>
                      <a:r>
                        <a:rPr sz="14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4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720"/>
                        </a:lnSpc>
                        <a:spcBef>
                          <a:spcPts val="5"/>
                        </a:spcBef>
                      </a:pPr>
                      <a:r>
                        <a:rPr sz="1450" spc="-20" dirty="0">
                          <a:latin typeface="Tahoma"/>
                          <a:cs typeface="Tahoma"/>
                        </a:rPr>
                        <a:t>Parse</a:t>
                      </a:r>
                      <a:r>
                        <a:rPr sz="145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dirty="0">
                          <a:latin typeface="Tahoma"/>
                          <a:cs typeface="Tahoma"/>
                        </a:rPr>
                        <a:t>input</a:t>
                      </a:r>
                      <a:r>
                        <a:rPr sz="145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-35" dirty="0">
                          <a:latin typeface="Tahoma"/>
                          <a:cs typeface="Tahoma"/>
                        </a:rPr>
                        <a:t>stream:</a:t>
                      </a:r>
                      <a:r>
                        <a:rPr sz="1450" spc="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b="0" spc="10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450" b="0" spc="-6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b="0" spc="-6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450" spc="-25" dirty="0">
                          <a:latin typeface="Tahoma"/>
                          <a:cs typeface="Tahoma"/>
                        </a:rPr>
                        <a:t>: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08232" y="7745379"/>
            <a:ext cx="3312160" cy="16357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669540" marR="17780" algn="ctr">
              <a:lnSpc>
                <a:spcPct val="105300"/>
              </a:lnSpc>
              <a:spcBef>
                <a:spcPts val="30"/>
              </a:spcBef>
            </a:pPr>
            <a:r>
              <a:rPr sz="1450" b="0" spc="105" dirty="0">
                <a:solidFill>
                  <a:srgbClr val="0000FF"/>
                </a:solidFill>
                <a:latin typeface="Bookman Old Style"/>
                <a:cs typeface="Bookman Old Style"/>
              </a:rPr>
              <a:t>id</a:t>
            </a:r>
            <a:r>
              <a:rPr sz="1450" b="0" spc="-3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450" b="0" spc="-2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450" b="0" spc="80" dirty="0">
                <a:solidFill>
                  <a:srgbClr val="0000FF"/>
                </a:solidFill>
                <a:latin typeface="Bookman Old Style"/>
                <a:cs typeface="Bookman Old Style"/>
              </a:rPr>
              <a:t>id </a:t>
            </a:r>
            <a:r>
              <a:rPr sz="1450" i="1" spc="114" dirty="0">
                <a:latin typeface="Arial"/>
                <a:cs typeface="Arial"/>
              </a:rPr>
              <a:t>T</a:t>
            </a:r>
            <a:r>
              <a:rPr sz="1450" i="1" spc="215" dirty="0">
                <a:latin typeface="Arial"/>
                <a:cs typeface="Arial"/>
              </a:rPr>
              <a:t> </a:t>
            </a: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450" b="0" spc="-1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450" b="0" spc="80" dirty="0">
                <a:solidFill>
                  <a:srgbClr val="0000FF"/>
                </a:solidFill>
                <a:latin typeface="Bookman Old Style"/>
                <a:cs typeface="Bookman Old Style"/>
              </a:rPr>
              <a:t>id </a:t>
            </a:r>
            <a:r>
              <a:rPr sz="1450" i="1" dirty="0">
                <a:latin typeface="Arial"/>
                <a:cs typeface="Arial"/>
              </a:rPr>
              <a:t>E</a:t>
            </a:r>
            <a:r>
              <a:rPr sz="1450" i="1" spc="145" dirty="0">
                <a:latin typeface="Arial"/>
                <a:cs typeface="Arial"/>
              </a:rPr>
              <a:t> </a:t>
            </a: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450" b="0" spc="-5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450" b="0" spc="80" dirty="0">
                <a:solidFill>
                  <a:srgbClr val="0000FF"/>
                </a:solidFill>
                <a:latin typeface="Bookman Old Style"/>
                <a:cs typeface="Bookman Old Style"/>
              </a:rPr>
              <a:t>id </a:t>
            </a:r>
            <a:r>
              <a:rPr sz="1450" i="1" dirty="0">
                <a:latin typeface="Arial"/>
                <a:cs typeface="Arial"/>
              </a:rPr>
              <a:t>E</a:t>
            </a:r>
            <a:r>
              <a:rPr sz="1450" i="1" spc="145" dirty="0">
                <a:latin typeface="Arial"/>
                <a:cs typeface="Arial"/>
              </a:rPr>
              <a:t> </a:t>
            </a: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450" b="0" spc="-5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450" i="1" spc="65" dirty="0">
                <a:latin typeface="Arial"/>
                <a:cs typeface="Arial"/>
              </a:rPr>
              <a:t>T </a:t>
            </a:r>
            <a:r>
              <a:rPr sz="1450" i="1" spc="-50" dirty="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450" b="1" dirty="0">
                <a:solidFill>
                  <a:srgbClr val="FF0000"/>
                </a:solidFill>
                <a:latin typeface="Gill Sans MT"/>
                <a:cs typeface="Gill Sans MT"/>
              </a:rPr>
              <a:t>Reduction</a:t>
            </a:r>
            <a:r>
              <a:rPr sz="1450" b="1" spc="6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450" b="1" i="1" spc="465" dirty="0">
                <a:solidFill>
                  <a:srgbClr val="FF0000"/>
                </a:solidFill>
                <a:latin typeface="Arial"/>
                <a:cs typeface="Arial"/>
              </a:rPr>
              <a:t>≡</a:t>
            </a:r>
            <a:r>
              <a:rPr sz="1450" b="1" i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FF0000"/>
                </a:solidFill>
                <a:latin typeface="Gill Sans MT"/>
                <a:cs typeface="Gill Sans MT"/>
              </a:rPr>
              <a:t>Derivation</a:t>
            </a:r>
            <a:r>
              <a:rPr sz="1575" b="1" i="1" spc="-15" baseline="29100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1575" b="1" spc="-15" baseline="29100" dirty="0">
                <a:solidFill>
                  <a:srgbClr val="FF0000"/>
                </a:solidFill>
                <a:latin typeface="Gill Sans MT"/>
                <a:cs typeface="Gill Sans MT"/>
              </a:rPr>
              <a:t>1</a:t>
            </a:r>
            <a:r>
              <a:rPr sz="1450" b="1" spc="-10" dirty="0">
                <a:solidFill>
                  <a:srgbClr val="FF0000"/>
                </a:solidFill>
                <a:latin typeface="Gill Sans MT"/>
                <a:cs typeface="Gill Sans MT"/>
              </a:rPr>
              <a:t>.</a:t>
            </a:r>
            <a:endParaRPr sz="145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3556" y="165982"/>
            <a:ext cx="5143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60" dirty="0">
                <a:solidFill>
                  <a:srgbClr val="000059"/>
                </a:solidFill>
                <a:latin typeface="Tahoma"/>
                <a:cs typeface="Tahoma"/>
              </a:rPr>
              <a:t>LR</a:t>
            </a:r>
            <a:r>
              <a:rPr sz="800" spc="3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45" y="429422"/>
            <a:ext cx="1508760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spc="80" dirty="0">
                <a:solidFill>
                  <a:srgbClr val="A50000"/>
                </a:solidFill>
                <a:latin typeface="Gill Sans MT"/>
                <a:cs typeface="Gill Sans MT"/>
              </a:rPr>
              <a:t>LR</a:t>
            </a:r>
            <a:r>
              <a:rPr sz="1900" spc="1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30" dirty="0">
                <a:solidFill>
                  <a:srgbClr val="A50000"/>
                </a:solidFill>
                <a:latin typeface="Gill Sans MT"/>
                <a:cs typeface="Gill Sans MT"/>
              </a:rPr>
              <a:t>Goto</a:t>
            </a:r>
            <a:r>
              <a:rPr sz="1900" spc="1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Table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1734" y="1472991"/>
            <a:ext cx="2829560" cy="0"/>
          </a:xfrm>
          <a:custGeom>
            <a:avLst/>
            <a:gdLst/>
            <a:ahLst/>
            <a:cxnLst/>
            <a:rect l="l" t="t" r="r" b="b"/>
            <a:pathLst>
              <a:path w="2829560">
                <a:moveTo>
                  <a:pt x="0" y="0"/>
                </a:moveTo>
                <a:lnTo>
                  <a:pt x="2828939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09070" y="1436349"/>
            <a:ext cx="120650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620"/>
              </a:lnSpc>
              <a:spcBef>
                <a:spcPts val="95"/>
              </a:spcBef>
              <a:tabLst>
                <a:tab pos="391795" algn="l"/>
                <a:tab pos="838835" algn="l"/>
              </a:tabLst>
            </a:pPr>
            <a:r>
              <a:rPr sz="1350" i="1" spc="-25" dirty="0">
                <a:latin typeface="Arial"/>
                <a:cs typeface="Arial"/>
              </a:rPr>
              <a:t>E</a:t>
            </a:r>
            <a:r>
              <a:rPr sz="1425" i="1" spc="-37" baseline="29239" dirty="0">
                <a:latin typeface="Trebuchet MS"/>
                <a:cs typeface="Trebuchet MS"/>
              </a:rPr>
              <a:t>l</a:t>
            </a:r>
            <a:r>
              <a:rPr sz="1425" i="1" baseline="29239" dirty="0">
                <a:latin typeface="Trebuchet MS"/>
                <a:cs typeface="Trebuchet MS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-50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  <a:p>
            <a:pPr marL="98425">
              <a:lnSpc>
                <a:spcPts val="1620"/>
              </a:lnSpc>
              <a:tabLst>
                <a:tab pos="391795" algn="l"/>
                <a:tab pos="838835" algn="l"/>
              </a:tabLst>
            </a:pPr>
            <a:r>
              <a:rPr sz="1350" i="1" spc="-50" dirty="0">
                <a:latin typeface="Arial"/>
                <a:cs typeface="Arial"/>
              </a:rPr>
              <a:t>E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-105" dirty="0">
                <a:latin typeface="Arial"/>
                <a:cs typeface="Arial"/>
              </a:rPr>
              <a:t>E</a:t>
            </a:r>
            <a:r>
              <a:rPr sz="1350" i="1" spc="-210" dirty="0">
                <a:latin typeface="Arial"/>
                <a:cs typeface="Arial"/>
              </a:rPr>
              <a:t> </a:t>
            </a:r>
            <a:r>
              <a:rPr sz="1350" b="0" spc="-25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350" i="1" spc="-25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3374" y="1436349"/>
            <a:ext cx="9620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>
              <a:lnSpc>
                <a:spcPts val="1620"/>
              </a:lnSpc>
              <a:spcBef>
                <a:spcPts val="95"/>
              </a:spcBef>
              <a:tabLst>
                <a:tab pos="322580" algn="l"/>
                <a:tab pos="768985" algn="l"/>
              </a:tabLst>
            </a:pPr>
            <a:r>
              <a:rPr sz="1350" i="1" spc="-50" dirty="0">
                <a:latin typeface="Arial"/>
                <a:cs typeface="Arial"/>
              </a:rPr>
              <a:t>E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40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620"/>
              </a:lnSpc>
              <a:tabLst>
                <a:tab pos="322580" algn="l"/>
                <a:tab pos="768985" algn="l"/>
              </a:tabLst>
            </a:pPr>
            <a:r>
              <a:rPr sz="1350" i="1" spc="40" dirty="0">
                <a:latin typeface="Arial"/>
                <a:cs typeface="Arial"/>
              </a:rPr>
              <a:t>T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b="0" spc="55" dirty="0">
                <a:solidFill>
                  <a:srgbClr val="0000FF"/>
                </a:solidFill>
                <a:latin typeface="Bookman Old Style"/>
                <a:cs typeface="Bookman Old Style"/>
              </a:rPr>
              <a:t>id</a:t>
            </a:r>
            <a:endParaRPr sz="135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1734" y="1890312"/>
            <a:ext cx="2829560" cy="0"/>
          </a:xfrm>
          <a:custGeom>
            <a:avLst/>
            <a:gdLst/>
            <a:ahLst/>
            <a:cxnLst/>
            <a:rect l="l" t="t" r="r" b="b"/>
            <a:pathLst>
              <a:path w="2829560">
                <a:moveTo>
                  <a:pt x="0" y="0"/>
                </a:moveTo>
                <a:lnTo>
                  <a:pt x="2828939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84127" y="2112663"/>
          <a:ext cx="1080770" cy="151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40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0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02235">
                        <a:lnSpc>
                          <a:spcPts val="1565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0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565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565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5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5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14383" y="4689442"/>
            <a:ext cx="4724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Compilers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7748" y="4689442"/>
            <a:ext cx="3575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3760" y="4689442"/>
            <a:ext cx="63944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90000"/>
                </a:solidFill>
                <a:latin typeface="Tahoma"/>
                <a:cs typeface="Tahoma"/>
              </a:rPr>
              <a:t>CSE</a:t>
            </a:r>
            <a:r>
              <a:rPr sz="800" spc="3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590000"/>
                </a:solidFill>
                <a:latin typeface="Tahoma"/>
                <a:cs typeface="Tahoma"/>
              </a:rPr>
              <a:t>304/504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1788" y="4689442"/>
            <a:ext cx="3708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19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3556" y="5195247"/>
            <a:ext cx="5143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60" dirty="0">
                <a:solidFill>
                  <a:srgbClr val="000059"/>
                </a:solidFill>
                <a:latin typeface="Tahoma"/>
                <a:cs typeface="Tahoma"/>
              </a:rPr>
              <a:t>LR</a:t>
            </a:r>
            <a:r>
              <a:rPr sz="800" spc="3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5045" y="5458687"/>
            <a:ext cx="3540125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spc="80" dirty="0">
                <a:solidFill>
                  <a:srgbClr val="A50000"/>
                </a:solidFill>
                <a:latin typeface="Gill Sans MT"/>
                <a:cs typeface="Gill Sans MT"/>
              </a:rPr>
              <a:t>LR</a:t>
            </a:r>
            <a:r>
              <a:rPr sz="1900" spc="27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Parsing:</a:t>
            </a:r>
            <a:r>
              <a:rPr sz="1900" spc="10" dirty="0">
                <a:solidFill>
                  <a:srgbClr val="A50000"/>
                </a:solidFill>
                <a:latin typeface="Gill Sans MT"/>
                <a:cs typeface="Gill Sans MT"/>
              </a:rPr>
              <a:t> 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States</a:t>
            </a:r>
            <a:r>
              <a:rPr sz="1900" spc="28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and</a:t>
            </a:r>
            <a:r>
              <a:rPr sz="1900" spc="28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Transitions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5105" y="5943970"/>
            <a:ext cx="97345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dirty="0">
                <a:latin typeface="Gill Sans MT"/>
                <a:cs typeface="Gill Sans MT"/>
              </a:rPr>
              <a:t>Action</a:t>
            </a:r>
            <a:r>
              <a:rPr sz="1200" b="1" spc="-45" dirty="0">
                <a:latin typeface="Gill Sans MT"/>
                <a:cs typeface="Gill Sans MT"/>
              </a:rPr>
              <a:t> </a:t>
            </a:r>
            <a:r>
              <a:rPr sz="1200" b="1" spc="-10" dirty="0">
                <a:latin typeface="Gill Sans MT"/>
                <a:cs typeface="Gill Sans MT"/>
              </a:rPr>
              <a:t>Table:</a:t>
            </a:r>
            <a:endParaRPr sz="1200">
              <a:latin typeface="Gill Sans MT"/>
              <a:cs typeface="Gill Sans MT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04388" y="6163612"/>
          <a:ext cx="1767205" cy="1394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ts val="1275"/>
                        </a:lnSpc>
                      </a:pPr>
                      <a:r>
                        <a:rPr sz="1200" spc="75" dirty="0">
                          <a:solidFill>
                            <a:srgbClr val="0000FF"/>
                          </a:solidFill>
                          <a:latin typeface="Century"/>
                          <a:cs typeface="Century"/>
                        </a:rPr>
                        <a:t>id</a:t>
                      </a:r>
                      <a:endParaRPr sz="12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275"/>
                        </a:lnSpc>
                      </a:pPr>
                      <a:r>
                        <a:rPr sz="1200" dirty="0">
                          <a:solidFill>
                            <a:srgbClr val="0000FF"/>
                          </a:solidFill>
                          <a:latin typeface="Century"/>
                          <a:cs typeface="Century"/>
                        </a:rPr>
                        <a:t>+</a:t>
                      </a:r>
                      <a:endParaRPr sz="12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275"/>
                        </a:lnSpc>
                      </a:pPr>
                      <a:r>
                        <a:rPr sz="1200" dirty="0">
                          <a:solidFill>
                            <a:srgbClr val="0000FF"/>
                          </a:solidFill>
                          <a:latin typeface="Century"/>
                          <a:cs typeface="Century"/>
                        </a:rPr>
                        <a:t>$</a:t>
                      </a:r>
                      <a:endParaRPr sz="12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200" dirty="0">
                          <a:latin typeface="Calisto MT"/>
                          <a:cs typeface="Calisto MT"/>
                        </a:rPr>
                        <a:t>0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440"/>
                        </a:lnSpc>
                      </a:pPr>
                      <a:r>
                        <a:rPr sz="1200" i="1" dirty="0">
                          <a:latin typeface="Lucida Sans"/>
                          <a:cs typeface="Lucida Sans"/>
                        </a:rPr>
                        <a:t>S</a:t>
                      </a:r>
                      <a:r>
                        <a:rPr sz="1200" i="1" spc="-26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200" dirty="0">
                          <a:latin typeface="Calisto MT"/>
                          <a:cs typeface="Calisto MT"/>
                        </a:rPr>
                        <a:t>,</a:t>
                      </a:r>
                      <a:r>
                        <a:rPr sz="1200" spc="135" dirty="0">
                          <a:latin typeface="Calisto MT"/>
                          <a:cs typeface="Calisto MT"/>
                        </a:rPr>
                        <a:t> </a:t>
                      </a:r>
                      <a:r>
                        <a:rPr sz="1200" spc="-50" dirty="0">
                          <a:latin typeface="Calisto MT"/>
                          <a:cs typeface="Calisto MT"/>
                        </a:rPr>
                        <a:t>3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dirty="0">
                          <a:latin typeface="Calisto MT"/>
                          <a:cs typeface="Calisto MT"/>
                        </a:rPr>
                        <a:t>1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i="1" dirty="0">
                          <a:latin typeface="Lucida Sans"/>
                          <a:cs typeface="Lucida Sans"/>
                        </a:rPr>
                        <a:t>S</a:t>
                      </a:r>
                      <a:r>
                        <a:rPr sz="1200" i="1" spc="-26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200" dirty="0">
                          <a:latin typeface="Calisto MT"/>
                          <a:cs typeface="Calisto MT"/>
                        </a:rPr>
                        <a:t>,</a:t>
                      </a:r>
                      <a:r>
                        <a:rPr sz="1200" spc="135" dirty="0">
                          <a:latin typeface="Calisto MT"/>
                          <a:cs typeface="Calisto MT"/>
                        </a:rPr>
                        <a:t> </a:t>
                      </a:r>
                      <a:r>
                        <a:rPr sz="1200" spc="-50" dirty="0">
                          <a:latin typeface="Calisto MT"/>
                          <a:cs typeface="Calisto MT"/>
                        </a:rPr>
                        <a:t>4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i="1" dirty="0">
                          <a:latin typeface="Lucida Sans"/>
                          <a:cs typeface="Lucida Sans"/>
                        </a:rPr>
                        <a:t>A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dirty="0">
                          <a:latin typeface="Calisto MT"/>
                          <a:cs typeface="Calisto MT"/>
                        </a:rPr>
                        <a:t>2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ts val="1305"/>
                        </a:lnSpc>
                      </a:pPr>
                      <a:r>
                        <a:rPr sz="1200" i="1" spc="45" dirty="0"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1200" spc="45" dirty="0">
                          <a:latin typeface="Calisto MT"/>
                          <a:cs typeface="Calisto MT"/>
                        </a:rPr>
                        <a:t>3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i="1" spc="45" dirty="0"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1200" spc="45" dirty="0">
                          <a:latin typeface="Calisto MT"/>
                          <a:cs typeface="Calisto MT"/>
                        </a:rPr>
                        <a:t>3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i="1" spc="45" dirty="0"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1200" spc="45" dirty="0">
                          <a:latin typeface="Calisto MT"/>
                          <a:cs typeface="Calisto MT"/>
                        </a:rPr>
                        <a:t>3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dirty="0">
                          <a:latin typeface="Calisto MT"/>
                          <a:cs typeface="Calisto MT"/>
                        </a:rPr>
                        <a:t>3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ts val="1305"/>
                        </a:lnSpc>
                      </a:pPr>
                      <a:r>
                        <a:rPr sz="1200" i="1" spc="45" dirty="0"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1200" spc="45" dirty="0">
                          <a:latin typeface="Calisto MT"/>
                          <a:cs typeface="Calisto MT"/>
                        </a:rPr>
                        <a:t>4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i="1" spc="45" dirty="0"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1200" spc="45" dirty="0">
                          <a:latin typeface="Calisto MT"/>
                          <a:cs typeface="Calisto MT"/>
                        </a:rPr>
                        <a:t>4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i="1" spc="45" dirty="0"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1200" spc="45" dirty="0">
                          <a:latin typeface="Calisto MT"/>
                          <a:cs typeface="Calisto MT"/>
                        </a:rPr>
                        <a:t>4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dirty="0">
                          <a:latin typeface="Calisto MT"/>
                          <a:cs typeface="Calisto MT"/>
                        </a:rPr>
                        <a:t>4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305"/>
                        </a:lnSpc>
                      </a:pPr>
                      <a:r>
                        <a:rPr sz="1200" i="1" dirty="0">
                          <a:latin typeface="Lucida Sans"/>
                          <a:cs typeface="Lucida Sans"/>
                        </a:rPr>
                        <a:t>S</a:t>
                      </a:r>
                      <a:r>
                        <a:rPr sz="1200" i="1" spc="-26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200" dirty="0">
                          <a:latin typeface="Calisto MT"/>
                          <a:cs typeface="Calisto MT"/>
                        </a:rPr>
                        <a:t>,</a:t>
                      </a:r>
                      <a:r>
                        <a:rPr sz="1200" spc="135" dirty="0">
                          <a:latin typeface="Calisto MT"/>
                          <a:cs typeface="Calisto MT"/>
                        </a:rPr>
                        <a:t> </a:t>
                      </a:r>
                      <a:r>
                        <a:rPr sz="1200" spc="-50" dirty="0">
                          <a:latin typeface="Calisto MT"/>
                          <a:cs typeface="Calisto MT"/>
                        </a:rPr>
                        <a:t>3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dirty="0">
                          <a:latin typeface="Calisto MT"/>
                          <a:cs typeface="Calisto MT"/>
                        </a:rPr>
                        <a:t>5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ts val="1305"/>
                        </a:lnSpc>
                      </a:pPr>
                      <a:r>
                        <a:rPr sz="1200" i="1" spc="45" dirty="0"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1200" spc="45" dirty="0">
                          <a:latin typeface="Calisto MT"/>
                          <a:cs typeface="Calisto MT"/>
                        </a:rPr>
                        <a:t>2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i="1" spc="45" dirty="0"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1200" spc="45" dirty="0">
                          <a:latin typeface="Calisto MT"/>
                          <a:cs typeface="Calisto MT"/>
                        </a:rPr>
                        <a:t>2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i="1" spc="45" dirty="0"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1200" spc="45" dirty="0">
                          <a:latin typeface="Calisto MT"/>
                          <a:cs typeface="Calisto MT"/>
                        </a:rPr>
                        <a:t>2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95105" y="7719280"/>
            <a:ext cx="8572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20" dirty="0">
                <a:latin typeface="Gill Sans MT"/>
                <a:cs typeface="Gill Sans MT"/>
              </a:rPr>
              <a:t>Goto</a:t>
            </a:r>
            <a:r>
              <a:rPr sz="1200" b="1" spc="-15" dirty="0">
                <a:latin typeface="Gill Sans MT"/>
                <a:cs typeface="Gill Sans MT"/>
              </a:rPr>
              <a:t> </a:t>
            </a:r>
            <a:r>
              <a:rPr sz="1200" b="1" spc="-10" dirty="0">
                <a:latin typeface="Gill Sans MT"/>
                <a:cs typeface="Gill Sans MT"/>
              </a:rPr>
              <a:t>Table:</a:t>
            </a:r>
            <a:endParaRPr sz="1200">
              <a:latin typeface="Gill Sans MT"/>
              <a:cs typeface="Gill Sans MT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004388" y="7938940"/>
          <a:ext cx="1054100" cy="1394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i="1" dirty="0">
                          <a:latin typeface="Lucida Sans"/>
                          <a:cs typeface="Lucida Sans"/>
                        </a:rPr>
                        <a:t>E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275"/>
                        </a:lnSpc>
                      </a:pPr>
                      <a:r>
                        <a:rPr sz="1200" i="1" dirty="0">
                          <a:latin typeface="Lucida Sans"/>
                          <a:cs typeface="Lucida Sans"/>
                        </a:rPr>
                        <a:t>T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200" dirty="0">
                          <a:latin typeface="Calisto MT"/>
                          <a:cs typeface="Calisto MT"/>
                        </a:rPr>
                        <a:t>0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440"/>
                        </a:lnSpc>
                      </a:pPr>
                      <a:r>
                        <a:rPr sz="1200" dirty="0">
                          <a:latin typeface="Calisto MT"/>
                          <a:cs typeface="Calisto MT"/>
                        </a:rPr>
                        <a:t>1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ts val="1440"/>
                        </a:lnSpc>
                      </a:pPr>
                      <a:r>
                        <a:rPr sz="1200" dirty="0">
                          <a:latin typeface="Calisto MT"/>
                          <a:cs typeface="Calisto MT"/>
                        </a:rPr>
                        <a:t>2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dirty="0">
                          <a:latin typeface="Calisto MT"/>
                          <a:cs typeface="Calisto MT"/>
                        </a:rPr>
                        <a:t>1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dirty="0">
                          <a:latin typeface="Calisto MT"/>
                          <a:cs typeface="Calisto MT"/>
                        </a:rPr>
                        <a:t>2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dirty="0">
                          <a:latin typeface="Calisto MT"/>
                          <a:cs typeface="Calisto MT"/>
                        </a:rPr>
                        <a:t>3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dirty="0">
                          <a:latin typeface="Calisto MT"/>
                          <a:cs typeface="Calisto MT"/>
                        </a:rPr>
                        <a:t>4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ts val="1305"/>
                        </a:lnSpc>
                      </a:pPr>
                      <a:r>
                        <a:rPr sz="1200" dirty="0">
                          <a:latin typeface="Calisto MT"/>
                          <a:cs typeface="Calisto MT"/>
                        </a:rPr>
                        <a:t>5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marL="102235">
                        <a:lnSpc>
                          <a:spcPts val="1305"/>
                        </a:lnSpc>
                      </a:pPr>
                      <a:r>
                        <a:rPr sz="1200" dirty="0">
                          <a:latin typeface="Calisto MT"/>
                          <a:cs typeface="Calisto MT"/>
                        </a:rPr>
                        <a:t>5</a:t>
                      </a:r>
                      <a:endParaRPr sz="1200">
                        <a:latin typeface="Calisto MT"/>
                        <a:cs typeface="Calisto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409071" y="6278719"/>
            <a:ext cx="2829560" cy="0"/>
          </a:xfrm>
          <a:custGeom>
            <a:avLst/>
            <a:gdLst/>
            <a:ahLst/>
            <a:cxnLst/>
            <a:rect l="l" t="t" r="r" b="b"/>
            <a:pathLst>
              <a:path w="2829560">
                <a:moveTo>
                  <a:pt x="0" y="0"/>
                </a:moveTo>
                <a:lnTo>
                  <a:pt x="2828939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46391" y="6242078"/>
            <a:ext cx="120650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620"/>
              </a:lnSpc>
              <a:spcBef>
                <a:spcPts val="95"/>
              </a:spcBef>
              <a:tabLst>
                <a:tab pos="391795" algn="l"/>
                <a:tab pos="838835" algn="l"/>
              </a:tabLst>
            </a:pPr>
            <a:r>
              <a:rPr sz="1350" i="1" spc="-25" dirty="0">
                <a:latin typeface="Arial"/>
                <a:cs typeface="Arial"/>
              </a:rPr>
              <a:t>E</a:t>
            </a:r>
            <a:r>
              <a:rPr sz="1425" i="1" spc="-37" baseline="29239" dirty="0">
                <a:latin typeface="Trebuchet MS"/>
                <a:cs typeface="Trebuchet MS"/>
              </a:rPr>
              <a:t>l</a:t>
            </a:r>
            <a:r>
              <a:rPr sz="1425" i="1" baseline="29239" dirty="0">
                <a:latin typeface="Trebuchet MS"/>
                <a:cs typeface="Trebuchet MS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-50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  <a:p>
            <a:pPr marL="98425">
              <a:lnSpc>
                <a:spcPts val="1620"/>
              </a:lnSpc>
              <a:tabLst>
                <a:tab pos="391795" algn="l"/>
                <a:tab pos="838835" algn="l"/>
              </a:tabLst>
            </a:pPr>
            <a:r>
              <a:rPr sz="1350" i="1" spc="-50" dirty="0">
                <a:latin typeface="Arial"/>
                <a:cs typeface="Arial"/>
              </a:rPr>
              <a:t>E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-105" dirty="0">
                <a:latin typeface="Arial"/>
                <a:cs typeface="Arial"/>
              </a:rPr>
              <a:t>E</a:t>
            </a:r>
            <a:r>
              <a:rPr sz="1350" i="1" spc="-210" dirty="0">
                <a:latin typeface="Arial"/>
                <a:cs typeface="Arial"/>
              </a:rPr>
              <a:t> </a:t>
            </a:r>
            <a:r>
              <a:rPr sz="1350" b="0" spc="-25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350" i="1" spc="-25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0711" y="6242078"/>
            <a:ext cx="9620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>
              <a:lnSpc>
                <a:spcPts val="1620"/>
              </a:lnSpc>
              <a:spcBef>
                <a:spcPts val="95"/>
              </a:spcBef>
              <a:tabLst>
                <a:tab pos="322580" algn="l"/>
                <a:tab pos="768985" algn="l"/>
              </a:tabLst>
            </a:pPr>
            <a:r>
              <a:rPr sz="1350" i="1" spc="-50" dirty="0">
                <a:latin typeface="Arial"/>
                <a:cs typeface="Arial"/>
              </a:rPr>
              <a:t>E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40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620"/>
              </a:lnSpc>
              <a:tabLst>
                <a:tab pos="322580" algn="l"/>
                <a:tab pos="768985" algn="l"/>
              </a:tabLst>
            </a:pPr>
            <a:r>
              <a:rPr sz="1350" i="1" spc="40" dirty="0">
                <a:latin typeface="Arial"/>
                <a:cs typeface="Arial"/>
              </a:rPr>
              <a:t>T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b="0" spc="55" dirty="0">
                <a:solidFill>
                  <a:srgbClr val="0000FF"/>
                </a:solidFill>
                <a:latin typeface="Bookman Old Style"/>
                <a:cs typeface="Bookman Old Style"/>
              </a:rPr>
              <a:t>id</a:t>
            </a:r>
            <a:endParaRPr sz="1350">
              <a:latin typeface="Bookman Old Style"/>
              <a:cs typeface="Bookman Old Styl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09071" y="6696040"/>
            <a:ext cx="2829560" cy="0"/>
          </a:xfrm>
          <a:custGeom>
            <a:avLst/>
            <a:gdLst/>
            <a:ahLst/>
            <a:cxnLst/>
            <a:rect l="l" t="t" r="r" b="b"/>
            <a:pathLst>
              <a:path w="2829560">
                <a:moveTo>
                  <a:pt x="0" y="0"/>
                </a:moveTo>
                <a:lnTo>
                  <a:pt x="2828939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873484" y="6950873"/>
          <a:ext cx="3976370" cy="2056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345">
                <a:tc>
                  <a:txBody>
                    <a:bodyPr/>
                    <a:lstStyle/>
                    <a:p>
                      <a:pPr marL="205104" marR="197485" indent="10160">
                        <a:lnSpc>
                          <a:spcPct val="57699"/>
                        </a:lnSpc>
                        <a:spcBef>
                          <a:spcPts val="625"/>
                        </a:spcBef>
                      </a:pPr>
                      <a:r>
                        <a:rPr sz="1350" b="0" spc="65" dirty="0">
                          <a:latin typeface="Bookman Old Style"/>
                          <a:cs typeface="Bookman Old Style"/>
                        </a:rPr>
                        <a:t>State </a:t>
                      </a:r>
                      <a:r>
                        <a:rPr sz="1350" b="0" spc="-10" dirty="0">
                          <a:latin typeface="Bookman Old Style"/>
                          <a:cs typeface="Bookman Old Style"/>
                        </a:rPr>
                        <a:t>Stack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793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 marR="196850" indent="-64135">
                        <a:lnSpc>
                          <a:spcPct val="57699"/>
                        </a:lnSpc>
                        <a:spcBef>
                          <a:spcPts val="625"/>
                        </a:spcBef>
                      </a:pPr>
                      <a:r>
                        <a:rPr sz="1350" b="0" spc="-10" dirty="0">
                          <a:latin typeface="Bookman Old Style"/>
                          <a:cs typeface="Bookman Old Style"/>
                        </a:rPr>
                        <a:t>Symbol Stack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50" b="0" spc="-10" dirty="0">
                          <a:latin typeface="Bookman Old Style"/>
                          <a:cs typeface="Bookman Old Style"/>
                        </a:rPr>
                        <a:t>Input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50" b="0" spc="75" dirty="0">
                          <a:latin typeface="Bookman Old Style"/>
                          <a:cs typeface="Bookman Old Style"/>
                        </a:rPr>
                        <a:t>Action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0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30"/>
                        </a:lnSpc>
                      </a:pP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-2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2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-2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spc="-10" dirty="0">
                          <a:latin typeface="Tahoma"/>
                          <a:cs typeface="Tahoma"/>
                        </a:rPr>
                        <a:t>shift,</a:t>
                      </a:r>
                      <a:r>
                        <a:rPr sz="13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3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b="0" spc="5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3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4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-3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6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 </a:t>
                      </a:r>
                      <a:r>
                        <a:rPr sz="1350" spc="-2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3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spc="40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3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4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-3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6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 </a:t>
                      </a:r>
                      <a:r>
                        <a:rPr sz="1350" spc="-2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3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spc="-50" dirty="0"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3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4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-3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6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spc="-10" dirty="0">
                          <a:latin typeface="Tahoma"/>
                          <a:cs typeface="Tahoma"/>
                        </a:rPr>
                        <a:t>shift,</a:t>
                      </a:r>
                      <a:r>
                        <a:rPr sz="13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3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3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-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30"/>
                        </a:lnSpc>
                      </a:pP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1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spc="-10" dirty="0">
                          <a:latin typeface="Tahoma"/>
                          <a:cs typeface="Tahoma"/>
                        </a:rPr>
                        <a:t>shift,</a:t>
                      </a:r>
                      <a:r>
                        <a:rPr sz="135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3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3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6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5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 </a:t>
                      </a:r>
                      <a:r>
                        <a:rPr sz="1350" spc="-2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3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3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5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6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i="1" spc="40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 </a:t>
                      </a:r>
                      <a:r>
                        <a:rPr sz="1350" spc="-2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3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spc="-50" dirty="0"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b="1" spc="-10" dirty="0">
                          <a:solidFill>
                            <a:srgbClr val="FF0000"/>
                          </a:solidFill>
                          <a:latin typeface="Gill Sans MT"/>
                          <a:cs typeface="Gill Sans MT"/>
                        </a:rPr>
                        <a:t>ACCEPT</a:t>
                      </a:r>
                      <a:endParaRPr sz="135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707748" y="9743233"/>
            <a:ext cx="35750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551788" y="9743233"/>
            <a:ext cx="37084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20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3556" y="165982"/>
            <a:ext cx="5143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60" dirty="0">
                <a:solidFill>
                  <a:srgbClr val="000059"/>
                </a:solidFill>
                <a:latin typeface="Tahoma"/>
                <a:cs typeface="Tahoma"/>
              </a:rPr>
              <a:t>LR</a:t>
            </a:r>
            <a:r>
              <a:rPr sz="800" spc="3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5057" y="1266382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2292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2345" y="429422"/>
            <a:ext cx="5103495" cy="349440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sz="1900" spc="80" dirty="0">
                <a:solidFill>
                  <a:srgbClr val="A50000"/>
                </a:solidFill>
                <a:latin typeface="Gill Sans MT"/>
                <a:cs typeface="Gill Sans MT"/>
              </a:rPr>
              <a:t>LR</a:t>
            </a:r>
            <a:r>
              <a:rPr sz="1900" spc="10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Parser</a:t>
            </a:r>
            <a:endParaRPr sz="19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9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Gill Sans MT"/>
              <a:cs typeface="Gill Sans MT"/>
            </a:endParaRPr>
          </a:p>
          <a:p>
            <a:pPr marL="934719">
              <a:lnSpc>
                <a:spcPts val="1620"/>
              </a:lnSpc>
            </a:pPr>
            <a:r>
              <a:rPr sz="1350" b="0" dirty="0">
                <a:solidFill>
                  <a:srgbClr val="0000FF"/>
                </a:solidFill>
                <a:latin typeface="Bookman Old Style"/>
                <a:cs typeface="Bookman Old Style"/>
              </a:rPr>
              <a:t>while</a:t>
            </a:r>
            <a:r>
              <a:rPr sz="1350" b="0" spc="9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350" dirty="0">
                <a:latin typeface="Tahoma"/>
                <a:cs typeface="Tahoma"/>
              </a:rPr>
              <a:t>(</a:t>
            </a:r>
            <a:r>
              <a:rPr sz="1350" b="0" dirty="0">
                <a:solidFill>
                  <a:srgbClr val="0000FF"/>
                </a:solidFill>
                <a:latin typeface="Bookman Old Style"/>
                <a:cs typeface="Bookman Old Style"/>
              </a:rPr>
              <a:t>true</a:t>
            </a:r>
            <a:r>
              <a:rPr sz="1350" dirty="0">
                <a:latin typeface="Tahoma"/>
                <a:cs typeface="Tahoma"/>
              </a:rPr>
              <a:t>)</a:t>
            </a:r>
            <a:r>
              <a:rPr sz="1350" spc="100" dirty="0">
                <a:latin typeface="Tahoma"/>
                <a:cs typeface="Tahoma"/>
              </a:rPr>
              <a:t> </a:t>
            </a:r>
            <a:r>
              <a:rPr sz="1350" spc="180" dirty="0">
                <a:solidFill>
                  <a:srgbClr val="0000FF"/>
                </a:solidFill>
                <a:latin typeface="Lucida Sans Unicode"/>
                <a:cs typeface="Lucida Sans Unicode"/>
              </a:rPr>
              <a:t>{</a:t>
            </a:r>
            <a:endParaRPr sz="1350">
              <a:latin typeface="Lucida Sans Unicode"/>
              <a:cs typeface="Lucida Sans Unicode"/>
            </a:endParaRPr>
          </a:p>
          <a:p>
            <a:pPr marL="1106170">
              <a:lnSpc>
                <a:spcPts val="1614"/>
              </a:lnSpc>
            </a:pPr>
            <a:r>
              <a:rPr sz="1350" b="0" dirty="0">
                <a:solidFill>
                  <a:srgbClr val="0000FF"/>
                </a:solidFill>
                <a:latin typeface="Bookman Old Style"/>
                <a:cs typeface="Bookman Old Style"/>
              </a:rPr>
              <a:t>switch</a:t>
            </a:r>
            <a:r>
              <a:rPr sz="1350" b="0" spc="-8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350" spc="-20" dirty="0">
                <a:latin typeface="Tahoma"/>
                <a:cs typeface="Tahoma"/>
              </a:rPr>
              <a:t>(</a:t>
            </a:r>
            <a:r>
              <a:rPr sz="1350" i="1" spc="-20" dirty="0">
                <a:latin typeface="Arial"/>
                <a:cs typeface="Arial"/>
              </a:rPr>
              <a:t>action</a:t>
            </a:r>
            <a:r>
              <a:rPr sz="1350" spc="-20" dirty="0">
                <a:latin typeface="Tahoma"/>
                <a:cs typeface="Tahoma"/>
              </a:rPr>
              <a:t>(</a:t>
            </a:r>
            <a:r>
              <a:rPr sz="1350" i="1" spc="-20" dirty="0">
                <a:latin typeface="Arial"/>
                <a:cs typeface="Arial"/>
              </a:rPr>
              <a:t>state</a:t>
            </a:r>
            <a:r>
              <a:rPr sz="135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i="1" spc="-10" dirty="0">
                <a:latin typeface="Arial"/>
                <a:cs typeface="Arial"/>
              </a:rPr>
              <a:t>stack</a:t>
            </a:r>
            <a:r>
              <a:rPr sz="1350" spc="-10" dirty="0">
                <a:latin typeface="Tahoma"/>
                <a:cs typeface="Tahoma"/>
              </a:rPr>
              <a:t>.</a:t>
            </a:r>
            <a:r>
              <a:rPr sz="1350" i="1" spc="-10" dirty="0">
                <a:latin typeface="Arial"/>
                <a:cs typeface="Arial"/>
              </a:rPr>
              <a:t>top</a:t>
            </a:r>
            <a:r>
              <a:rPr sz="1350" spc="-10" dirty="0">
                <a:latin typeface="Tahoma"/>
                <a:cs typeface="Tahoma"/>
              </a:rPr>
              <a:t>(),</a:t>
            </a:r>
            <a:r>
              <a:rPr sz="1350" spc="-70" dirty="0">
                <a:latin typeface="Tahoma"/>
                <a:cs typeface="Tahoma"/>
              </a:rPr>
              <a:t> </a:t>
            </a:r>
            <a:r>
              <a:rPr sz="1350" i="1" dirty="0">
                <a:latin typeface="Arial"/>
                <a:cs typeface="Arial"/>
              </a:rPr>
              <a:t>current</a:t>
            </a:r>
            <a:r>
              <a:rPr sz="135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i="1" spc="-20" dirty="0">
                <a:latin typeface="Arial"/>
                <a:cs typeface="Arial"/>
              </a:rPr>
              <a:t>token</a:t>
            </a:r>
            <a:r>
              <a:rPr sz="1350" spc="-20" dirty="0">
                <a:latin typeface="Tahoma"/>
                <a:cs typeface="Tahoma"/>
              </a:rPr>
              <a:t>))</a:t>
            </a:r>
            <a:r>
              <a:rPr sz="1350" spc="-65" dirty="0">
                <a:latin typeface="Tahoma"/>
                <a:cs typeface="Tahoma"/>
              </a:rPr>
              <a:t> </a:t>
            </a:r>
            <a:r>
              <a:rPr sz="1350" spc="180" dirty="0">
                <a:solidFill>
                  <a:srgbClr val="0000FF"/>
                </a:solidFill>
                <a:latin typeface="Lucida Sans Unicode"/>
                <a:cs typeface="Lucida Sans Unicode"/>
              </a:rPr>
              <a:t>{</a:t>
            </a:r>
            <a:endParaRPr sz="1350">
              <a:latin typeface="Lucida Sans Unicode"/>
              <a:cs typeface="Lucida Sans Unicode"/>
            </a:endParaRPr>
          </a:p>
          <a:p>
            <a:pPr marL="1276985">
              <a:lnSpc>
                <a:spcPts val="1614"/>
              </a:lnSpc>
            </a:pPr>
            <a:r>
              <a:rPr sz="1350" b="0" dirty="0">
                <a:solidFill>
                  <a:srgbClr val="0000FF"/>
                </a:solidFill>
                <a:latin typeface="Bookman Old Style"/>
                <a:cs typeface="Bookman Old Style"/>
              </a:rPr>
              <a:t>case</a:t>
            </a:r>
            <a:r>
              <a:rPr sz="1350" b="0" spc="-5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350" i="1" dirty="0">
                <a:latin typeface="Arial"/>
                <a:cs typeface="Arial"/>
              </a:rPr>
              <a:t>shift</a:t>
            </a:r>
            <a:r>
              <a:rPr sz="1350" i="1" spc="95" dirty="0">
                <a:latin typeface="Arial"/>
                <a:cs typeface="Arial"/>
              </a:rPr>
              <a:t> </a:t>
            </a:r>
            <a:r>
              <a:rPr sz="1350" i="1" spc="-25" dirty="0">
                <a:latin typeface="Arial"/>
                <a:cs typeface="Arial"/>
              </a:rPr>
              <a:t>s</a:t>
            </a:r>
            <a:r>
              <a:rPr sz="1425" i="1" spc="-37" baseline="29239" dirty="0">
                <a:latin typeface="Trebuchet MS"/>
                <a:cs typeface="Trebuchet MS"/>
              </a:rPr>
              <a:t>l</a:t>
            </a:r>
            <a:r>
              <a:rPr sz="1350" spc="-25" dirty="0">
                <a:latin typeface="Tahoma"/>
                <a:cs typeface="Tahoma"/>
              </a:rPr>
              <a:t>:</a:t>
            </a:r>
            <a:endParaRPr sz="1350">
              <a:latin typeface="Tahoma"/>
              <a:cs typeface="Tahoma"/>
            </a:endParaRPr>
          </a:p>
          <a:p>
            <a:pPr marL="1448435">
              <a:lnSpc>
                <a:spcPts val="1614"/>
              </a:lnSpc>
            </a:pPr>
            <a:r>
              <a:rPr sz="1350" i="1" spc="-40" dirty="0">
                <a:latin typeface="Arial"/>
                <a:cs typeface="Arial"/>
              </a:rPr>
              <a:t>symbol</a:t>
            </a:r>
            <a:r>
              <a:rPr sz="135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i="1" spc="-40" dirty="0">
                <a:latin typeface="Arial"/>
                <a:cs typeface="Arial"/>
              </a:rPr>
              <a:t>stack</a:t>
            </a:r>
            <a:r>
              <a:rPr sz="1350" spc="-40" dirty="0">
                <a:latin typeface="Tahoma"/>
                <a:cs typeface="Tahoma"/>
              </a:rPr>
              <a:t>.</a:t>
            </a:r>
            <a:r>
              <a:rPr sz="1350" i="1" spc="-40" dirty="0">
                <a:latin typeface="Arial"/>
                <a:cs typeface="Arial"/>
              </a:rPr>
              <a:t>push</a:t>
            </a:r>
            <a:r>
              <a:rPr sz="1350" spc="-40" dirty="0">
                <a:latin typeface="Tahoma"/>
                <a:cs typeface="Tahoma"/>
              </a:rPr>
              <a:t>(</a:t>
            </a:r>
            <a:r>
              <a:rPr sz="1350" i="1" spc="-40" dirty="0">
                <a:latin typeface="Arial"/>
                <a:cs typeface="Arial"/>
              </a:rPr>
              <a:t>current</a:t>
            </a:r>
            <a:r>
              <a:rPr sz="135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i="1" spc="-10" dirty="0">
                <a:latin typeface="Arial"/>
                <a:cs typeface="Arial"/>
              </a:rPr>
              <a:t>token</a:t>
            </a:r>
            <a:r>
              <a:rPr sz="1350" spc="-10" dirty="0">
                <a:latin typeface="Tahoma"/>
                <a:cs typeface="Tahoma"/>
              </a:rPr>
              <a:t>);</a:t>
            </a:r>
            <a:endParaRPr sz="1350">
              <a:latin typeface="Tahoma"/>
              <a:cs typeface="Tahoma"/>
            </a:endParaRPr>
          </a:p>
          <a:p>
            <a:pPr marL="1448435">
              <a:lnSpc>
                <a:spcPts val="1614"/>
              </a:lnSpc>
            </a:pPr>
            <a:r>
              <a:rPr sz="1350" i="1" dirty="0">
                <a:latin typeface="Arial"/>
                <a:cs typeface="Arial"/>
              </a:rPr>
              <a:t>state</a:t>
            </a:r>
            <a:r>
              <a:rPr sz="135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i="1" spc="-10" dirty="0">
                <a:latin typeface="Arial"/>
                <a:cs typeface="Arial"/>
              </a:rPr>
              <a:t>stack</a:t>
            </a:r>
            <a:r>
              <a:rPr sz="1350" spc="-10" dirty="0">
                <a:latin typeface="Tahoma"/>
                <a:cs typeface="Tahoma"/>
              </a:rPr>
              <a:t>.</a:t>
            </a:r>
            <a:r>
              <a:rPr sz="1350" i="1" spc="-10" dirty="0">
                <a:latin typeface="Arial"/>
                <a:cs typeface="Arial"/>
              </a:rPr>
              <a:t>push</a:t>
            </a:r>
            <a:r>
              <a:rPr sz="1350" spc="-10" dirty="0">
                <a:latin typeface="Tahoma"/>
                <a:cs typeface="Tahoma"/>
              </a:rPr>
              <a:t>(</a:t>
            </a:r>
            <a:r>
              <a:rPr sz="1350" i="1" spc="-10" dirty="0">
                <a:latin typeface="Arial"/>
                <a:cs typeface="Arial"/>
              </a:rPr>
              <a:t>s</a:t>
            </a:r>
            <a:r>
              <a:rPr sz="1425" i="1" spc="-15" baseline="29239" dirty="0">
                <a:latin typeface="Trebuchet MS"/>
                <a:cs typeface="Trebuchet MS"/>
              </a:rPr>
              <a:t>l</a:t>
            </a:r>
            <a:r>
              <a:rPr sz="1350" spc="-10" dirty="0">
                <a:latin typeface="Tahoma"/>
                <a:cs typeface="Tahoma"/>
              </a:rPr>
              <a:t>);</a:t>
            </a:r>
            <a:endParaRPr sz="1350">
              <a:latin typeface="Tahoma"/>
              <a:cs typeface="Tahoma"/>
            </a:endParaRPr>
          </a:p>
          <a:p>
            <a:pPr marL="1448435">
              <a:lnSpc>
                <a:spcPts val="1614"/>
              </a:lnSpc>
            </a:pPr>
            <a:r>
              <a:rPr sz="1350" i="1" dirty="0">
                <a:latin typeface="Arial"/>
                <a:cs typeface="Arial"/>
              </a:rPr>
              <a:t>next</a:t>
            </a:r>
            <a:r>
              <a:rPr sz="13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i="1" spc="-10" dirty="0">
                <a:latin typeface="Arial"/>
                <a:cs typeface="Arial"/>
              </a:rPr>
              <a:t>token</a:t>
            </a:r>
            <a:r>
              <a:rPr sz="1350" spc="-10" dirty="0">
                <a:latin typeface="Tahoma"/>
                <a:cs typeface="Tahoma"/>
              </a:rPr>
              <a:t>();</a:t>
            </a:r>
            <a:endParaRPr sz="1350">
              <a:latin typeface="Tahoma"/>
              <a:cs typeface="Tahoma"/>
            </a:endParaRPr>
          </a:p>
          <a:p>
            <a:pPr marL="1276985">
              <a:lnSpc>
                <a:spcPts val="1614"/>
              </a:lnSpc>
            </a:pPr>
            <a:r>
              <a:rPr sz="1350" b="0" dirty="0">
                <a:solidFill>
                  <a:srgbClr val="0000FF"/>
                </a:solidFill>
                <a:latin typeface="Bookman Old Style"/>
                <a:cs typeface="Bookman Old Style"/>
              </a:rPr>
              <a:t>case</a:t>
            </a:r>
            <a:r>
              <a:rPr sz="1350" b="0" spc="-9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350" i="1" spc="-60" dirty="0">
                <a:latin typeface="Arial"/>
                <a:cs typeface="Arial"/>
              </a:rPr>
              <a:t>reduce</a:t>
            </a:r>
            <a:r>
              <a:rPr sz="1350" i="1" spc="95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A</a:t>
            </a:r>
            <a:r>
              <a:rPr sz="1350" i="1" spc="-50" dirty="0">
                <a:latin typeface="Arial"/>
                <a:cs typeface="Arial"/>
              </a:rPr>
              <a:t> </a:t>
            </a:r>
            <a:r>
              <a:rPr sz="1350" spc="-100" dirty="0">
                <a:latin typeface="Lucida Sans Unicode"/>
                <a:cs typeface="Lucida Sans Unicode"/>
              </a:rPr>
              <a:t>−→</a:t>
            </a:r>
            <a:r>
              <a:rPr sz="1350" spc="-55" dirty="0">
                <a:latin typeface="Lucida Sans Unicode"/>
                <a:cs typeface="Lucida Sans Unicode"/>
              </a:rPr>
              <a:t> </a:t>
            </a:r>
            <a:r>
              <a:rPr sz="1350" i="1" spc="-25" dirty="0">
                <a:latin typeface="Calibri"/>
                <a:cs typeface="Calibri"/>
              </a:rPr>
              <a:t>β</a:t>
            </a:r>
            <a:r>
              <a:rPr sz="1350" spc="-25" dirty="0">
                <a:latin typeface="Tahoma"/>
                <a:cs typeface="Tahoma"/>
              </a:rPr>
              <a:t>:</a:t>
            </a:r>
            <a:endParaRPr sz="1350">
              <a:latin typeface="Tahoma"/>
              <a:cs typeface="Tahoma"/>
            </a:endParaRPr>
          </a:p>
          <a:p>
            <a:pPr marL="1448435">
              <a:lnSpc>
                <a:spcPts val="1614"/>
              </a:lnSpc>
            </a:pPr>
            <a:r>
              <a:rPr sz="1350" spc="-10" dirty="0">
                <a:latin typeface="Tahoma"/>
                <a:cs typeface="Tahoma"/>
              </a:rPr>
              <a:t>pop</a:t>
            </a:r>
            <a:r>
              <a:rPr sz="1350" spc="-100" dirty="0">
                <a:latin typeface="Tahoma"/>
                <a:cs typeface="Tahoma"/>
              </a:rPr>
              <a:t> </a:t>
            </a:r>
            <a:r>
              <a:rPr sz="1350" spc="-20" dirty="0">
                <a:latin typeface="Lucida Sans Unicode"/>
                <a:cs typeface="Lucida Sans Unicode"/>
              </a:rPr>
              <a:t>|</a:t>
            </a:r>
            <a:r>
              <a:rPr sz="1350" i="1" spc="-20" dirty="0">
                <a:latin typeface="Calibri"/>
                <a:cs typeface="Calibri"/>
              </a:rPr>
              <a:t>β</a:t>
            </a:r>
            <a:r>
              <a:rPr sz="1350" spc="-20" dirty="0">
                <a:latin typeface="Lucida Sans Unicode"/>
                <a:cs typeface="Lucida Sans Unicode"/>
              </a:rPr>
              <a:t>|</a:t>
            </a:r>
            <a:r>
              <a:rPr sz="1350" spc="-85" dirty="0">
                <a:latin typeface="Lucida Sans Unicode"/>
                <a:cs typeface="Lucida Sans Unicode"/>
              </a:rPr>
              <a:t> </a:t>
            </a:r>
            <a:r>
              <a:rPr sz="1350" spc="-50" dirty="0">
                <a:latin typeface="Tahoma"/>
                <a:cs typeface="Tahoma"/>
              </a:rPr>
              <a:t>symbols</a:t>
            </a:r>
            <a:r>
              <a:rPr sz="1350" spc="-55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off</a:t>
            </a:r>
            <a:r>
              <a:rPr sz="1350" spc="-80" dirty="0">
                <a:latin typeface="Tahoma"/>
                <a:cs typeface="Tahoma"/>
              </a:rPr>
              <a:t> </a:t>
            </a:r>
            <a:r>
              <a:rPr sz="1350" i="1" spc="-40" dirty="0">
                <a:latin typeface="Arial"/>
                <a:cs typeface="Arial"/>
              </a:rPr>
              <a:t>symbol</a:t>
            </a:r>
            <a:r>
              <a:rPr sz="135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i="1" spc="-25" dirty="0">
                <a:latin typeface="Arial"/>
                <a:cs typeface="Arial"/>
              </a:rPr>
              <a:t>stack</a:t>
            </a:r>
            <a:r>
              <a:rPr sz="1350" i="1" spc="55" dirty="0">
                <a:latin typeface="Arial"/>
                <a:cs typeface="Arial"/>
              </a:rPr>
              <a:t> </a:t>
            </a:r>
            <a:r>
              <a:rPr sz="1350" spc="-35" dirty="0">
                <a:latin typeface="Tahoma"/>
                <a:cs typeface="Tahoma"/>
              </a:rPr>
              <a:t>and</a:t>
            </a:r>
            <a:r>
              <a:rPr sz="1350" spc="-70" dirty="0">
                <a:latin typeface="Tahoma"/>
                <a:cs typeface="Tahoma"/>
              </a:rPr>
              <a:t> </a:t>
            </a:r>
            <a:r>
              <a:rPr sz="1350" i="1" dirty="0">
                <a:latin typeface="Arial"/>
                <a:cs typeface="Arial"/>
              </a:rPr>
              <a:t>state</a:t>
            </a:r>
            <a:r>
              <a:rPr sz="135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i="1" spc="-10" dirty="0">
                <a:latin typeface="Arial"/>
                <a:cs typeface="Arial"/>
              </a:rPr>
              <a:t>stack</a:t>
            </a:r>
            <a:r>
              <a:rPr sz="1350" spc="-10" dirty="0">
                <a:latin typeface="Tahoma"/>
                <a:cs typeface="Tahoma"/>
              </a:rPr>
              <a:t>;</a:t>
            </a:r>
            <a:endParaRPr sz="1350">
              <a:latin typeface="Tahoma"/>
              <a:cs typeface="Tahoma"/>
            </a:endParaRPr>
          </a:p>
          <a:p>
            <a:pPr marL="1448435">
              <a:lnSpc>
                <a:spcPts val="1614"/>
              </a:lnSpc>
            </a:pPr>
            <a:r>
              <a:rPr sz="1350" i="1" spc="-40" dirty="0">
                <a:latin typeface="Arial"/>
                <a:cs typeface="Arial"/>
              </a:rPr>
              <a:t>symbol</a:t>
            </a:r>
            <a:r>
              <a:rPr sz="135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i="1" spc="-10" dirty="0">
                <a:latin typeface="Arial"/>
                <a:cs typeface="Arial"/>
              </a:rPr>
              <a:t>stack</a:t>
            </a:r>
            <a:r>
              <a:rPr sz="1350" spc="-10" dirty="0">
                <a:latin typeface="Tahoma"/>
                <a:cs typeface="Tahoma"/>
              </a:rPr>
              <a:t>.</a:t>
            </a:r>
            <a:r>
              <a:rPr sz="1350" i="1" spc="-10" dirty="0">
                <a:latin typeface="Arial"/>
                <a:cs typeface="Arial"/>
              </a:rPr>
              <a:t>push</a:t>
            </a:r>
            <a:r>
              <a:rPr sz="1350" spc="-10" dirty="0">
                <a:latin typeface="Tahoma"/>
                <a:cs typeface="Tahoma"/>
              </a:rPr>
              <a:t>(</a:t>
            </a:r>
            <a:r>
              <a:rPr sz="1350" i="1" spc="-10" dirty="0">
                <a:latin typeface="Arial"/>
                <a:cs typeface="Arial"/>
              </a:rPr>
              <a:t>A</a:t>
            </a:r>
            <a:r>
              <a:rPr sz="1350" spc="-10" dirty="0">
                <a:latin typeface="Tahoma"/>
                <a:cs typeface="Tahoma"/>
              </a:rPr>
              <a:t>);</a:t>
            </a:r>
            <a:endParaRPr sz="1350">
              <a:latin typeface="Tahoma"/>
              <a:cs typeface="Tahoma"/>
            </a:endParaRPr>
          </a:p>
          <a:p>
            <a:pPr marL="1448435">
              <a:lnSpc>
                <a:spcPts val="1614"/>
              </a:lnSpc>
            </a:pPr>
            <a:r>
              <a:rPr sz="1350" i="1" dirty="0">
                <a:latin typeface="Arial"/>
                <a:cs typeface="Arial"/>
              </a:rPr>
              <a:t>state</a:t>
            </a:r>
            <a:r>
              <a:rPr sz="135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i="1" spc="-35" dirty="0">
                <a:latin typeface="Arial"/>
                <a:cs typeface="Arial"/>
              </a:rPr>
              <a:t>stack</a:t>
            </a:r>
            <a:r>
              <a:rPr sz="1350" spc="-35" dirty="0">
                <a:latin typeface="Tahoma"/>
                <a:cs typeface="Tahoma"/>
              </a:rPr>
              <a:t>.</a:t>
            </a:r>
            <a:r>
              <a:rPr sz="1350" i="1" spc="-35" dirty="0">
                <a:latin typeface="Arial"/>
                <a:cs typeface="Arial"/>
              </a:rPr>
              <a:t>push</a:t>
            </a:r>
            <a:r>
              <a:rPr sz="1350" spc="-35" dirty="0">
                <a:latin typeface="Tahoma"/>
                <a:cs typeface="Tahoma"/>
              </a:rPr>
              <a:t>(</a:t>
            </a:r>
            <a:r>
              <a:rPr sz="1350" i="1" spc="-35" dirty="0">
                <a:latin typeface="Arial"/>
                <a:cs typeface="Arial"/>
              </a:rPr>
              <a:t>goto</a:t>
            </a:r>
            <a:r>
              <a:rPr sz="1350" spc="-35" dirty="0">
                <a:latin typeface="Tahoma"/>
                <a:cs typeface="Tahoma"/>
              </a:rPr>
              <a:t>(</a:t>
            </a:r>
            <a:r>
              <a:rPr sz="1350" i="1" spc="-35" dirty="0">
                <a:latin typeface="Arial"/>
                <a:cs typeface="Arial"/>
              </a:rPr>
              <a:t>state</a:t>
            </a:r>
            <a:r>
              <a:rPr sz="13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i="1" spc="-10" dirty="0">
                <a:latin typeface="Arial"/>
                <a:cs typeface="Arial"/>
              </a:rPr>
              <a:t>stack</a:t>
            </a:r>
            <a:r>
              <a:rPr sz="1350" spc="-10" dirty="0">
                <a:latin typeface="Tahoma"/>
                <a:cs typeface="Tahoma"/>
              </a:rPr>
              <a:t>.</a:t>
            </a:r>
            <a:r>
              <a:rPr sz="1350" i="1" spc="-10" dirty="0">
                <a:latin typeface="Arial"/>
                <a:cs typeface="Arial"/>
              </a:rPr>
              <a:t>top</a:t>
            </a:r>
            <a:r>
              <a:rPr sz="1350" spc="-10" dirty="0">
                <a:latin typeface="Tahoma"/>
                <a:cs typeface="Tahoma"/>
              </a:rPr>
              <a:t>(),</a:t>
            </a:r>
            <a:r>
              <a:rPr sz="1350" spc="-60" dirty="0">
                <a:latin typeface="Tahoma"/>
                <a:cs typeface="Tahoma"/>
              </a:rPr>
              <a:t> </a:t>
            </a:r>
            <a:r>
              <a:rPr sz="1350" i="1" spc="-20" dirty="0">
                <a:latin typeface="Arial"/>
                <a:cs typeface="Arial"/>
              </a:rPr>
              <a:t>A</a:t>
            </a:r>
            <a:r>
              <a:rPr sz="1350" spc="-20" dirty="0">
                <a:latin typeface="Tahoma"/>
                <a:cs typeface="Tahoma"/>
              </a:rPr>
              <a:t>));</a:t>
            </a:r>
            <a:endParaRPr sz="1350">
              <a:latin typeface="Tahoma"/>
              <a:cs typeface="Tahoma"/>
            </a:endParaRPr>
          </a:p>
          <a:p>
            <a:pPr marL="1276985" marR="2219325">
              <a:lnSpc>
                <a:spcPts val="1620"/>
              </a:lnSpc>
              <a:spcBef>
                <a:spcPts val="50"/>
              </a:spcBef>
            </a:pPr>
            <a:r>
              <a:rPr sz="1350" b="0" dirty="0">
                <a:solidFill>
                  <a:srgbClr val="0000FF"/>
                </a:solidFill>
                <a:latin typeface="Bookman Old Style"/>
                <a:cs typeface="Bookman Old Style"/>
              </a:rPr>
              <a:t>case</a:t>
            </a:r>
            <a:r>
              <a:rPr sz="1350" b="0" spc="-9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350" i="1" spc="-30" dirty="0">
                <a:latin typeface="Arial"/>
                <a:cs typeface="Arial"/>
              </a:rPr>
              <a:t>accept</a:t>
            </a:r>
            <a:r>
              <a:rPr sz="1350" spc="-30" dirty="0">
                <a:latin typeface="Tahoma"/>
                <a:cs typeface="Tahoma"/>
              </a:rPr>
              <a:t>:</a:t>
            </a:r>
            <a:r>
              <a:rPr sz="1350" spc="35" dirty="0">
                <a:latin typeface="Tahoma"/>
                <a:cs typeface="Tahoma"/>
              </a:rPr>
              <a:t> </a:t>
            </a:r>
            <a:r>
              <a:rPr sz="1350" b="0" spc="-10" dirty="0">
                <a:solidFill>
                  <a:srgbClr val="0000FF"/>
                </a:solidFill>
                <a:latin typeface="Bookman Old Style"/>
                <a:cs typeface="Bookman Old Style"/>
              </a:rPr>
              <a:t>return</a:t>
            </a:r>
            <a:r>
              <a:rPr sz="1350" spc="-10" dirty="0">
                <a:latin typeface="Tahoma"/>
                <a:cs typeface="Tahoma"/>
              </a:rPr>
              <a:t>; </a:t>
            </a:r>
            <a:r>
              <a:rPr sz="1350" b="0" dirty="0">
                <a:solidFill>
                  <a:srgbClr val="0000FF"/>
                </a:solidFill>
                <a:latin typeface="Bookman Old Style"/>
                <a:cs typeface="Bookman Old Style"/>
              </a:rPr>
              <a:t>default</a:t>
            </a:r>
            <a:r>
              <a:rPr sz="1350" dirty="0">
                <a:latin typeface="Tahoma"/>
                <a:cs typeface="Tahoma"/>
              </a:rPr>
              <a:t>:</a:t>
            </a:r>
            <a:r>
              <a:rPr sz="1350" spc="390" dirty="0">
                <a:latin typeface="Tahoma"/>
                <a:cs typeface="Tahoma"/>
              </a:rPr>
              <a:t> </a:t>
            </a:r>
            <a:r>
              <a:rPr sz="1350" b="0" spc="-10" dirty="0">
                <a:solidFill>
                  <a:srgbClr val="0000FF"/>
                </a:solidFill>
                <a:latin typeface="Bookman Old Style"/>
                <a:cs typeface="Bookman Old Style"/>
              </a:rPr>
              <a:t>error</a:t>
            </a:r>
            <a:r>
              <a:rPr sz="1350" spc="-10" dirty="0">
                <a:latin typeface="Tahoma"/>
                <a:cs typeface="Tahoma"/>
              </a:rPr>
              <a:t>;</a:t>
            </a:r>
            <a:endParaRPr sz="1350">
              <a:latin typeface="Tahoma"/>
              <a:cs typeface="Tahoma"/>
            </a:endParaRPr>
          </a:p>
          <a:p>
            <a:pPr marL="934719">
              <a:lnSpc>
                <a:spcPts val="1560"/>
              </a:lnSpc>
            </a:pPr>
            <a:r>
              <a:rPr sz="1350" spc="204" dirty="0">
                <a:solidFill>
                  <a:srgbClr val="0000FF"/>
                </a:solidFill>
                <a:latin typeface="Lucida Sans Unicode"/>
                <a:cs typeface="Lucida Sans Unicode"/>
              </a:rPr>
              <a:t>}}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5057" y="3941329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2292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4383" y="4689442"/>
            <a:ext cx="4724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Compilers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7748" y="4689442"/>
            <a:ext cx="3575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3760" y="4689442"/>
            <a:ext cx="63944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90000"/>
                </a:solidFill>
                <a:latin typeface="Tahoma"/>
                <a:cs typeface="Tahoma"/>
              </a:rPr>
              <a:t>CSE</a:t>
            </a:r>
            <a:r>
              <a:rPr sz="800" spc="3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590000"/>
                </a:solidFill>
                <a:latin typeface="Tahoma"/>
                <a:cs typeface="Tahoma"/>
              </a:rPr>
              <a:t>304/504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1788" y="4689442"/>
            <a:ext cx="3708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21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3556" y="5195247"/>
            <a:ext cx="5143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60" dirty="0">
                <a:solidFill>
                  <a:srgbClr val="000059"/>
                </a:solidFill>
                <a:latin typeface="Tahoma"/>
                <a:cs typeface="Tahoma"/>
              </a:rPr>
              <a:t>LR</a:t>
            </a:r>
            <a:r>
              <a:rPr sz="800" spc="3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045" y="5458687"/>
            <a:ext cx="2163445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spc="80" dirty="0">
                <a:solidFill>
                  <a:srgbClr val="A50000"/>
                </a:solidFill>
                <a:latin typeface="Gill Sans MT"/>
                <a:cs typeface="Gill Sans MT"/>
              </a:rPr>
              <a:t>LR</a:t>
            </a:r>
            <a:r>
              <a:rPr sz="1900" spc="21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Parsing:</a:t>
            </a:r>
            <a:r>
              <a:rPr sz="1900" spc="459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A</a:t>
            </a:r>
            <a:r>
              <a:rPr sz="1900" spc="22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30" dirty="0">
                <a:solidFill>
                  <a:srgbClr val="A50000"/>
                </a:solidFill>
                <a:latin typeface="Gill Sans MT"/>
                <a:cs typeface="Gill Sans MT"/>
              </a:rPr>
              <a:t>review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43236" y="6480762"/>
            <a:ext cx="2829560" cy="0"/>
          </a:xfrm>
          <a:custGeom>
            <a:avLst/>
            <a:gdLst/>
            <a:ahLst/>
            <a:cxnLst/>
            <a:rect l="l" t="t" r="r" b="b"/>
            <a:pathLst>
              <a:path w="2829560">
                <a:moveTo>
                  <a:pt x="0" y="0"/>
                </a:moveTo>
                <a:lnTo>
                  <a:pt x="2828939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80573" y="6444120"/>
            <a:ext cx="120650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620"/>
              </a:lnSpc>
              <a:spcBef>
                <a:spcPts val="95"/>
              </a:spcBef>
              <a:tabLst>
                <a:tab pos="391795" algn="l"/>
                <a:tab pos="838835" algn="l"/>
              </a:tabLst>
            </a:pPr>
            <a:r>
              <a:rPr sz="1350" i="1" spc="-25" dirty="0">
                <a:latin typeface="Arial"/>
                <a:cs typeface="Arial"/>
              </a:rPr>
              <a:t>E</a:t>
            </a:r>
            <a:r>
              <a:rPr sz="1425" i="1" spc="-37" baseline="29239" dirty="0">
                <a:latin typeface="Trebuchet MS"/>
                <a:cs typeface="Trebuchet MS"/>
              </a:rPr>
              <a:t>l</a:t>
            </a:r>
            <a:r>
              <a:rPr sz="1425" i="1" baseline="29239" dirty="0">
                <a:latin typeface="Trebuchet MS"/>
                <a:cs typeface="Trebuchet MS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-50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  <a:p>
            <a:pPr marL="98425">
              <a:lnSpc>
                <a:spcPts val="1620"/>
              </a:lnSpc>
              <a:tabLst>
                <a:tab pos="391795" algn="l"/>
                <a:tab pos="838835" algn="l"/>
              </a:tabLst>
            </a:pPr>
            <a:r>
              <a:rPr sz="1350" i="1" spc="-50" dirty="0">
                <a:latin typeface="Arial"/>
                <a:cs typeface="Arial"/>
              </a:rPr>
              <a:t>E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-105" dirty="0">
                <a:latin typeface="Arial"/>
                <a:cs typeface="Arial"/>
              </a:rPr>
              <a:t>E</a:t>
            </a:r>
            <a:r>
              <a:rPr sz="1350" i="1" spc="-210" dirty="0">
                <a:latin typeface="Arial"/>
                <a:cs typeface="Arial"/>
              </a:rPr>
              <a:t> </a:t>
            </a:r>
            <a:r>
              <a:rPr sz="1350" b="0" spc="-25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350" i="1" spc="-25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4876" y="6444120"/>
            <a:ext cx="9620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>
              <a:lnSpc>
                <a:spcPts val="1620"/>
              </a:lnSpc>
              <a:spcBef>
                <a:spcPts val="95"/>
              </a:spcBef>
              <a:tabLst>
                <a:tab pos="322580" algn="l"/>
                <a:tab pos="768985" algn="l"/>
              </a:tabLst>
            </a:pPr>
            <a:r>
              <a:rPr sz="1350" i="1" spc="-50" dirty="0">
                <a:latin typeface="Arial"/>
                <a:cs typeface="Arial"/>
              </a:rPr>
              <a:t>E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40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620"/>
              </a:lnSpc>
              <a:tabLst>
                <a:tab pos="322580" algn="l"/>
                <a:tab pos="768985" algn="l"/>
              </a:tabLst>
            </a:pPr>
            <a:r>
              <a:rPr sz="1350" i="1" spc="40" dirty="0">
                <a:latin typeface="Arial"/>
                <a:cs typeface="Arial"/>
              </a:rPr>
              <a:t>T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b="0" spc="55" dirty="0">
                <a:solidFill>
                  <a:srgbClr val="0000FF"/>
                </a:solidFill>
                <a:latin typeface="Bookman Old Style"/>
                <a:cs typeface="Bookman Old Style"/>
              </a:rPr>
              <a:t>id</a:t>
            </a:r>
            <a:endParaRPr sz="135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43236" y="6898083"/>
            <a:ext cx="2829560" cy="0"/>
          </a:xfrm>
          <a:custGeom>
            <a:avLst/>
            <a:gdLst/>
            <a:ahLst/>
            <a:cxnLst/>
            <a:rect l="l" t="t" r="r" b="b"/>
            <a:pathLst>
              <a:path w="2829560">
                <a:moveTo>
                  <a:pt x="0" y="0"/>
                </a:moveTo>
                <a:lnTo>
                  <a:pt x="2828939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3349" y="8400879"/>
            <a:ext cx="539115" cy="0"/>
          </a:xfrm>
          <a:custGeom>
            <a:avLst/>
            <a:gdLst/>
            <a:ahLst/>
            <a:cxnLst/>
            <a:rect l="l" t="t" r="r" b="b"/>
            <a:pathLst>
              <a:path w="539114">
                <a:moveTo>
                  <a:pt x="0" y="0"/>
                </a:moveTo>
                <a:lnTo>
                  <a:pt x="538951" y="0"/>
                </a:lnTo>
              </a:path>
            </a:pathLst>
          </a:custGeom>
          <a:ln w="748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46332" y="6994736"/>
            <a:ext cx="5713095" cy="191071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50" spc="-45" dirty="0">
                <a:latin typeface="Tahoma"/>
                <a:cs typeface="Tahoma"/>
              </a:rPr>
              <a:t>Table-</a:t>
            </a:r>
            <a:r>
              <a:rPr sz="1450" spc="-35" dirty="0">
                <a:latin typeface="Tahoma"/>
                <a:cs typeface="Tahoma"/>
              </a:rPr>
              <a:t>driven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shift</a:t>
            </a:r>
            <a:r>
              <a:rPr sz="1450" spc="-40" dirty="0">
                <a:latin typeface="Tahoma"/>
                <a:cs typeface="Tahoma"/>
              </a:rPr>
              <a:t> reduce </a:t>
            </a:r>
            <a:r>
              <a:rPr sz="1450" spc="-10" dirty="0">
                <a:latin typeface="Tahoma"/>
                <a:cs typeface="Tahoma"/>
              </a:rPr>
              <a:t>parsing:</a:t>
            </a:r>
            <a:endParaRPr sz="1450">
              <a:latin typeface="Tahoma"/>
              <a:cs typeface="Tahoma"/>
            </a:endParaRPr>
          </a:p>
          <a:p>
            <a:pPr marL="615315">
              <a:lnSpc>
                <a:spcPct val="100000"/>
              </a:lnSpc>
              <a:spcBef>
                <a:spcPts val="495"/>
              </a:spcBef>
            </a:pPr>
            <a:r>
              <a:rPr sz="1450" u="sng" dirty="0">
                <a:solidFill>
                  <a:srgbClr val="3333B2"/>
                </a:solidFill>
                <a:uFill>
                  <a:solidFill>
                    <a:srgbClr val="3333B2"/>
                  </a:solidFill>
                </a:uFill>
                <a:latin typeface="Tahoma"/>
                <a:cs typeface="Tahoma"/>
              </a:rPr>
              <a:t>Shift</a:t>
            </a:r>
            <a:r>
              <a:rPr sz="1450" spc="18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Move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b="1" spc="-35" dirty="0">
                <a:solidFill>
                  <a:srgbClr val="FF0000"/>
                </a:solidFill>
                <a:latin typeface="Gill Sans MT"/>
                <a:cs typeface="Gill Sans MT"/>
              </a:rPr>
              <a:t>terminal</a:t>
            </a:r>
            <a:r>
              <a:rPr sz="1450" b="1" spc="3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450" spc="-35" dirty="0">
                <a:latin typeface="Tahoma"/>
                <a:cs typeface="Tahoma"/>
              </a:rPr>
              <a:t>symbols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from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input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stream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stack.</a:t>
            </a:r>
            <a:endParaRPr sz="1450">
              <a:latin typeface="Tahoma"/>
              <a:cs typeface="Tahoma"/>
            </a:endParaRPr>
          </a:p>
          <a:p>
            <a:pPr marL="1079500" marR="5080" indent="-657860">
              <a:lnSpc>
                <a:spcPct val="105300"/>
              </a:lnSpc>
              <a:spcBef>
                <a:spcPts val="405"/>
              </a:spcBef>
            </a:pPr>
            <a:r>
              <a:rPr sz="1450" u="sng" spc="-10" dirty="0">
                <a:solidFill>
                  <a:srgbClr val="3333B2"/>
                </a:solidFill>
                <a:uFill>
                  <a:solidFill>
                    <a:srgbClr val="3333B2"/>
                  </a:solidFill>
                </a:uFill>
                <a:latin typeface="Tahoma"/>
                <a:cs typeface="Tahoma"/>
              </a:rPr>
              <a:t>Reduce</a:t>
            </a:r>
            <a:r>
              <a:rPr sz="1450" spc="12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Replace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top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45" dirty="0">
                <a:latin typeface="Tahoma"/>
                <a:cs typeface="Tahoma"/>
              </a:rPr>
              <a:t>elements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stack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that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form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instance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the </a:t>
            </a:r>
            <a:r>
              <a:rPr sz="1450" dirty="0">
                <a:latin typeface="Tahoma"/>
                <a:cs typeface="Tahoma"/>
              </a:rPr>
              <a:t>RHS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-20" dirty="0">
                <a:latin typeface="Tahoma"/>
                <a:cs typeface="Tahoma"/>
              </a:rPr>
              <a:t> production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with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spc="-45" dirty="0">
                <a:latin typeface="Tahoma"/>
                <a:cs typeface="Tahoma"/>
              </a:rPr>
              <a:t>corresponding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LHS</a:t>
            </a:r>
            <a:endParaRPr sz="1450">
              <a:latin typeface="Tahoma"/>
              <a:cs typeface="Tahoma"/>
            </a:endParaRPr>
          </a:p>
          <a:p>
            <a:pPr marL="1079500" marR="341630" indent="-633095">
              <a:lnSpc>
                <a:spcPct val="105300"/>
              </a:lnSpc>
              <a:spcBef>
                <a:spcPts val="400"/>
              </a:spcBef>
            </a:pPr>
            <a:r>
              <a:rPr sz="1450" dirty="0">
                <a:solidFill>
                  <a:srgbClr val="3333B2"/>
                </a:solidFill>
                <a:latin typeface="Tahoma"/>
                <a:cs typeface="Tahoma"/>
              </a:rPr>
              <a:t>Accept</a:t>
            </a:r>
            <a:r>
              <a:rPr sz="1450" spc="15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Stack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top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is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start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symbol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55" dirty="0">
                <a:latin typeface="Tahoma"/>
                <a:cs typeface="Tahoma"/>
              </a:rPr>
              <a:t>when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input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stream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is </a:t>
            </a:r>
            <a:r>
              <a:rPr sz="1450" spc="-10" dirty="0">
                <a:latin typeface="Tahoma"/>
                <a:cs typeface="Tahoma"/>
              </a:rPr>
              <a:t>exhausted</a:t>
            </a: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50" spc="-10" dirty="0">
                <a:latin typeface="Tahoma"/>
                <a:cs typeface="Tahoma"/>
              </a:rPr>
              <a:t>Table</a:t>
            </a:r>
            <a:r>
              <a:rPr sz="1450" spc="-30" dirty="0">
                <a:latin typeface="Tahoma"/>
                <a:cs typeface="Tahoma"/>
              </a:rPr>
              <a:t> constructed</a:t>
            </a:r>
            <a:r>
              <a:rPr sz="1450" spc="-25" dirty="0">
                <a:latin typeface="Tahoma"/>
                <a:cs typeface="Tahoma"/>
              </a:rPr>
              <a:t> using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LR(0)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spc="-40" dirty="0">
                <a:latin typeface="Tahoma"/>
                <a:cs typeface="Tahoma"/>
              </a:rPr>
              <a:t>Item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Sets.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707748" y="9743233"/>
            <a:ext cx="35750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551788" y="9743233"/>
            <a:ext cx="37084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22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6123" y="165982"/>
            <a:ext cx="10814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SLR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and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LR(1)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45" y="429422"/>
            <a:ext cx="2596515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Conflicts</a:t>
            </a:r>
            <a:r>
              <a:rPr sz="1900" spc="20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in</a:t>
            </a:r>
            <a:r>
              <a:rPr sz="1900" spc="21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Parsing</a:t>
            </a:r>
            <a:r>
              <a:rPr sz="1900" spc="21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Table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1568" y="1049139"/>
            <a:ext cx="80200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75" dirty="0">
                <a:latin typeface="Gill Sans MT"/>
                <a:cs typeface="Gill Sans MT"/>
              </a:rPr>
              <a:t>Grammar: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4268" y="1297849"/>
            <a:ext cx="1058545" cy="0"/>
          </a:xfrm>
          <a:custGeom>
            <a:avLst/>
            <a:gdLst/>
            <a:ahLst/>
            <a:cxnLst/>
            <a:rect l="l" t="t" r="r" b="b"/>
            <a:pathLst>
              <a:path w="1058545">
                <a:moveTo>
                  <a:pt x="0" y="0"/>
                </a:moveTo>
                <a:lnTo>
                  <a:pt x="1058161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8794" y="1184727"/>
            <a:ext cx="22669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25" i="1" spc="-37" baseline="-24691" dirty="0">
                <a:latin typeface="Arial"/>
                <a:cs typeface="Arial"/>
              </a:rPr>
              <a:t>S</a:t>
            </a:r>
            <a:r>
              <a:rPr sz="950" i="1" spc="-25" dirty="0">
                <a:latin typeface="Trebuchet MS"/>
                <a:cs typeface="Trebuchet MS"/>
              </a:rPr>
              <a:t>l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7456" y="1261208"/>
            <a:ext cx="50101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latin typeface="Lucida Sans Unicode"/>
                <a:cs typeface="Lucida Sans Unicode"/>
              </a:rPr>
              <a:t>−→</a:t>
            </a:r>
            <a:r>
              <a:rPr sz="1350" spc="200" dirty="0">
                <a:latin typeface="Lucida Sans Unicode"/>
                <a:cs typeface="Lucida Sans Unicode"/>
              </a:rPr>
              <a:t> </a:t>
            </a:r>
            <a:r>
              <a:rPr sz="1350" i="1" spc="-85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4194" y="1466443"/>
            <a:ext cx="86296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50" i="1" dirty="0">
                <a:latin typeface="Arial"/>
                <a:cs typeface="Arial"/>
              </a:rPr>
              <a:t>S</a:t>
            </a:r>
            <a:r>
              <a:rPr sz="1350" i="1" spc="390" dirty="0">
                <a:latin typeface="Arial"/>
                <a:cs typeface="Arial"/>
              </a:rPr>
              <a:t> </a:t>
            </a:r>
            <a:r>
              <a:rPr sz="1350" dirty="0">
                <a:latin typeface="Lucida Sans Unicode"/>
                <a:cs typeface="Lucida Sans Unicode"/>
              </a:rPr>
              <a:t>−→</a:t>
            </a:r>
            <a:r>
              <a:rPr sz="1350" spc="235" dirty="0">
                <a:latin typeface="Lucida Sans Unicode"/>
                <a:cs typeface="Lucida Sans Unicode"/>
              </a:rPr>
              <a:t> </a:t>
            </a:r>
            <a:r>
              <a:rPr sz="1350" b="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z="1350" b="0" spc="-7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350" i="1" spc="-170" dirty="0">
                <a:latin typeface="Arial"/>
                <a:cs typeface="Arial"/>
              </a:rPr>
              <a:t>S </a:t>
            </a:r>
            <a:r>
              <a:rPr sz="1350" i="1" dirty="0">
                <a:latin typeface="Arial"/>
                <a:cs typeface="Arial"/>
              </a:rPr>
              <a:t>S</a:t>
            </a:r>
            <a:r>
              <a:rPr sz="1350" i="1" spc="430" dirty="0">
                <a:latin typeface="Arial"/>
                <a:cs typeface="Arial"/>
              </a:rPr>
              <a:t> </a:t>
            </a:r>
            <a:r>
              <a:rPr sz="1350" spc="-100" dirty="0">
                <a:latin typeface="Lucida Sans Unicode"/>
                <a:cs typeface="Lucida Sans Unicode"/>
              </a:rPr>
              <a:t>−→</a:t>
            </a:r>
            <a:r>
              <a:rPr sz="1350" spc="-55" dirty="0">
                <a:latin typeface="Lucida Sans Unicode"/>
                <a:cs typeface="Lucida Sans Unicode"/>
              </a:rPr>
              <a:t> </a:t>
            </a:r>
            <a:r>
              <a:rPr sz="1350" i="1" spc="-50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4268" y="1920406"/>
            <a:ext cx="1058545" cy="0"/>
          </a:xfrm>
          <a:custGeom>
            <a:avLst/>
            <a:gdLst/>
            <a:ahLst/>
            <a:cxnLst/>
            <a:rect l="l" t="t" r="r" b="b"/>
            <a:pathLst>
              <a:path w="1058545">
                <a:moveTo>
                  <a:pt x="0" y="0"/>
                </a:moveTo>
                <a:lnTo>
                  <a:pt x="1058161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1568" y="2186494"/>
            <a:ext cx="8350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20" dirty="0">
                <a:latin typeface="Gill Sans MT"/>
                <a:cs typeface="Gill Sans MT"/>
              </a:rPr>
              <a:t>Item</a:t>
            </a:r>
            <a:r>
              <a:rPr sz="1350" b="1" spc="-35" dirty="0">
                <a:latin typeface="Gill Sans MT"/>
                <a:cs typeface="Gill Sans MT"/>
              </a:rPr>
              <a:t> </a:t>
            </a:r>
            <a:r>
              <a:rPr sz="1350" b="1" spc="-10" dirty="0">
                <a:latin typeface="Gill Sans MT"/>
                <a:cs typeface="Gill Sans MT"/>
              </a:rPr>
              <a:t>Sets:</a:t>
            </a:r>
            <a:endParaRPr sz="1350">
              <a:latin typeface="Gill Sans MT"/>
              <a:cs typeface="Gill Sans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64268" y="2431804"/>
          <a:ext cx="3703954" cy="166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spc="-37" baseline="-11695" dirty="0">
                          <a:latin typeface="Tahoma"/>
                          <a:cs typeface="Tahoma"/>
                        </a:rPr>
                        <a:t>0</a:t>
                      </a:r>
                      <a:endParaRPr sz="1425" baseline="-11695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350" spc="5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35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spc="-10" dirty="0">
                          <a:latin typeface="Arial"/>
                          <a:cs typeface="Arial"/>
                        </a:rPr>
                        <a:t>closure</a:t>
                      </a:r>
                      <a:r>
                        <a:rPr sz="135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350" spc="-10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1350" i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25" i="1" spc="-15" baseline="35087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25" i="1" spc="187" baseline="35087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16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90" dirty="0">
                          <a:latin typeface="Lucida Sans Unicode"/>
                          <a:cs typeface="Lucida Sans Unicode"/>
                        </a:rPr>
                        <a:t>}</a:t>
                      </a:r>
                      <a:r>
                        <a:rPr sz="1350" spc="90" dirty="0">
                          <a:latin typeface="Tahoma"/>
                          <a:cs typeface="Tahoma"/>
                        </a:rPr>
                        <a:t>)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822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25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25" i="1" baseline="35087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25" i="1" spc="209" baseline="35087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60" dirty="0"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05104" marR="269875">
                        <a:lnSpc>
                          <a:spcPts val="1620"/>
                        </a:lnSpc>
                        <a:spcBef>
                          <a:spcPts val="50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350" b="0" spc="-4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i="1" spc="-17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150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635" algn="ctr">
                        <a:lnSpc>
                          <a:spcPts val="144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spc="-37" baseline="-11695" dirty="0">
                          <a:latin typeface="Tahoma"/>
                          <a:cs typeface="Tahoma"/>
                        </a:rPr>
                        <a:t>1</a:t>
                      </a:r>
                      <a:endParaRPr sz="1425" baseline="-11695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spc="5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35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goto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baseline="-1169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350" i="1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350" i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i="1" spc="-16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)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3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25" i="1" baseline="35087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25" i="1" spc="195" baseline="35087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5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spc="-37" baseline="-11695" dirty="0">
                          <a:latin typeface="Tahoma"/>
                          <a:cs typeface="Tahoma"/>
                        </a:rPr>
                        <a:t>2</a:t>
                      </a:r>
                      <a:endParaRPr sz="1425" baseline="-11695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350" spc="5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35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goto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baseline="-1169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350" i="1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350" i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350" spc="-25" dirty="0">
                          <a:latin typeface="Tahoma"/>
                          <a:cs typeface="Tahoma"/>
                        </a:rPr>
                        <a:t>)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25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350" b="0" spc="-3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4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50" dirty="0"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05104" marR="269875">
                        <a:lnSpc>
                          <a:spcPts val="1620"/>
                        </a:lnSpc>
                        <a:spcBef>
                          <a:spcPts val="50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350" b="0" spc="-4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i="1" spc="-17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150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155063" y="1530580"/>
            <a:ext cx="10788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Gill Sans MT"/>
                <a:cs typeface="Gill Sans MT"/>
              </a:rPr>
              <a:t>Action</a:t>
            </a:r>
            <a:r>
              <a:rPr sz="1350" b="1" spc="-40" dirty="0">
                <a:latin typeface="Gill Sans MT"/>
                <a:cs typeface="Gill Sans MT"/>
              </a:rPr>
              <a:t> </a:t>
            </a:r>
            <a:r>
              <a:rPr sz="1350" b="1" spc="-25" dirty="0">
                <a:latin typeface="Gill Sans MT"/>
                <a:cs typeface="Gill Sans MT"/>
              </a:rPr>
              <a:t>Table:</a:t>
            </a:r>
            <a:endParaRPr sz="1350">
              <a:latin typeface="Gill Sans MT"/>
              <a:cs typeface="Gill Sans MT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164347" y="1772475"/>
          <a:ext cx="1767205" cy="1288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40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0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$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0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9715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56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S,</a:t>
                      </a:r>
                      <a:r>
                        <a:rPr sz="135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2</a:t>
                      </a:r>
                      <a:endParaRPr sz="1350">
                        <a:latin typeface="Tahoma"/>
                        <a:cs typeface="Tahoma"/>
                      </a:endParaRPr>
                    </a:p>
                    <a:p>
                      <a:pPr marL="222250">
                        <a:lnSpc>
                          <a:spcPts val="1620"/>
                        </a:lnSpc>
                      </a:pPr>
                      <a:r>
                        <a:rPr sz="135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350" spc="5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97485" algn="r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350" spc="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A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8001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425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S,</a:t>
                      </a:r>
                      <a:r>
                        <a:rPr sz="135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2</a:t>
                      </a:r>
                      <a:endParaRPr sz="1350">
                        <a:latin typeface="Tahoma"/>
                        <a:cs typeface="Tahoma"/>
                      </a:endParaRPr>
                    </a:p>
                    <a:p>
                      <a:pPr marL="222250">
                        <a:lnSpc>
                          <a:spcPts val="1620"/>
                        </a:lnSpc>
                      </a:pPr>
                      <a:r>
                        <a:rPr sz="135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350" spc="5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9748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350" spc="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55063" y="3170783"/>
            <a:ext cx="1029969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50" b="1" spc="-20" dirty="0">
                <a:solidFill>
                  <a:srgbClr val="FF0000"/>
                </a:solidFill>
                <a:latin typeface="Gill Sans MT"/>
                <a:cs typeface="Gill Sans MT"/>
              </a:rPr>
              <a:t>Shift-Reduce </a:t>
            </a:r>
            <a:r>
              <a:rPr sz="1350" b="1" spc="-10" dirty="0">
                <a:solidFill>
                  <a:srgbClr val="FF0000"/>
                </a:solidFill>
                <a:latin typeface="Gill Sans MT"/>
                <a:cs typeface="Gill Sans MT"/>
              </a:rPr>
              <a:t>Conflict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4383" y="4689442"/>
            <a:ext cx="4724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Compilers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07748" y="4689442"/>
            <a:ext cx="3575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83760" y="4689442"/>
            <a:ext cx="63944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90000"/>
                </a:solidFill>
                <a:latin typeface="Tahoma"/>
                <a:cs typeface="Tahoma"/>
              </a:rPr>
              <a:t>CSE</a:t>
            </a:r>
            <a:r>
              <a:rPr sz="800" spc="3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590000"/>
                </a:solidFill>
                <a:latin typeface="Tahoma"/>
                <a:cs typeface="Tahoma"/>
              </a:rPr>
              <a:t>304/504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1788" y="4689442"/>
            <a:ext cx="3708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23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26123" y="5195247"/>
            <a:ext cx="10814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SLR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and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LR(1)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19" y="6903611"/>
            <a:ext cx="88223" cy="8822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92345" y="5458687"/>
            <a:ext cx="5732780" cy="1819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sz="1900" spc="50" dirty="0">
                <a:solidFill>
                  <a:srgbClr val="A50000"/>
                </a:solidFill>
                <a:latin typeface="Gill Sans MT"/>
                <a:cs typeface="Gill Sans MT"/>
              </a:rPr>
              <a:t>“Simple</a:t>
            </a:r>
            <a:r>
              <a:rPr sz="1900" spc="10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90" dirty="0">
                <a:solidFill>
                  <a:srgbClr val="A50000"/>
                </a:solidFill>
                <a:latin typeface="Gill Sans MT"/>
                <a:cs typeface="Gill Sans MT"/>
              </a:rPr>
              <a:t>LR”</a:t>
            </a:r>
            <a:r>
              <a:rPr sz="1900" spc="114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110" dirty="0">
                <a:solidFill>
                  <a:srgbClr val="A50000"/>
                </a:solidFill>
                <a:latin typeface="Gill Sans MT"/>
                <a:cs typeface="Gill Sans MT"/>
              </a:rPr>
              <a:t>(SLR)</a:t>
            </a:r>
            <a:r>
              <a:rPr sz="1900" spc="10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Parsing</a:t>
            </a:r>
            <a:endParaRPr sz="19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900">
              <a:latin typeface="Gill Sans MT"/>
              <a:cs typeface="Gill Sans MT"/>
            </a:endParaRPr>
          </a:p>
          <a:p>
            <a:pPr marL="66675" marR="578485">
              <a:lnSpc>
                <a:spcPct val="105300"/>
              </a:lnSpc>
              <a:spcBef>
                <a:spcPts val="1460"/>
              </a:spcBef>
            </a:pPr>
            <a:r>
              <a:rPr sz="1450" spc="-10" dirty="0">
                <a:latin typeface="Tahoma"/>
                <a:cs typeface="Tahoma"/>
              </a:rPr>
              <a:t>Constructing</a:t>
            </a:r>
            <a:r>
              <a:rPr sz="1450" spc="-10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Action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Table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i="1" spc="-10" dirty="0">
                <a:latin typeface="Arial"/>
                <a:cs typeface="Arial"/>
              </a:rPr>
              <a:t>action</a:t>
            </a:r>
            <a:r>
              <a:rPr sz="1450" spc="-10" dirty="0">
                <a:latin typeface="Tahoma"/>
                <a:cs typeface="Tahoma"/>
              </a:rPr>
              <a:t>,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50" dirty="0">
                <a:latin typeface="Tahoma"/>
                <a:cs typeface="Tahoma"/>
              </a:rPr>
              <a:t>indexed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by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i="1" spc="-45" dirty="0">
                <a:latin typeface="Arial"/>
                <a:cs typeface="Arial"/>
              </a:rPr>
              <a:t>states</a:t>
            </a:r>
            <a:r>
              <a:rPr sz="1450" i="1" spc="-35" dirty="0">
                <a:latin typeface="Arial"/>
                <a:cs typeface="Arial"/>
              </a:rPr>
              <a:t> </a:t>
            </a:r>
            <a:r>
              <a:rPr sz="1450" spc="-20" dirty="0">
                <a:latin typeface="Lucida Sans Unicode"/>
                <a:cs typeface="Lucida Sans Unicode"/>
              </a:rPr>
              <a:t>×</a:t>
            </a:r>
            <a:r>
              <a:rPr sz="1450" spc="-135" dirty="0">
                <a:latin typeface="Lucida Sans Unicode"/>
                <a:cs typeface="Lucida Sans Unicode"/>
              </a:rPr>
              <a:t> </a:t>
            </a:r>
            <a:r>
              <a:rPr sz="1450" i="1" spc="-10" dirty="0">
                <a:latin typeface="Arial"/>
                <a:cs typeface="Arial"/>
              </a:rPr>
              <a:t>terminals</a:t>
            </a:r>
            <a:r>
              <a:rPr sz="1450" spc="-10" dirty="0">
                <a:latin typeface="Tahoma"/>
                <a:cs typeface="Tahoma"/>
              </a:rPr>
              <a:t>, and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Goto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Table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i="1" dirty="0">
                <a:latin typeface="Arial"/>
                <a:cs typeface="Arial"/>
              </a:rPr>
              <a:t>goto</a:t>
            </a:r>
            <a:r>
              <a:rPr sz="1450" dirty="0">
                <a:latin typeface="Tahoma"/>
                <a:cs typeface="Tahoma"/>
              </a:rPr>
              <a:t>,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50" dirty="0">
                <a:latin typeface="Tahoma"/>
                <a:cs typeface="Tahoma"/>
              </a:rPr>
              <a:t>indexed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by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i="1" spc="-45" dirty="0">
                <a:latin typeface="Arial"/>
                <a:cs typeface="Arial"/>
              </a:rPr>
              <a:t>states</a:t>
            </a:r>
            <a:r>
              <a:rPr sz="1450" i="1" spc="-35" dirty="0">
                <a:latin typeface="Arial"/>
                <a:cs typeface="Arial"/>
              </a:rPr>
              <a:t> </a:t>
            </a:r>
            <a:r>
              <a:rPr sz="1450" spc="-20" dirty="0">
                <a:latin typeface="Lucida Sans Unicode"/>
                <a:cs typeface="Lucida Sans Unicode"/>
              </a:rPr>
              <a:t>×</a:t>
            </a:r>
            <a:r>
              <a:rPr sz="1450" spc="-135" dirty="0">
                <a:latin typeface="Lucida Sans Unicode"/>
                <a:cs typeface="Lucida Sans Unicode"/>
              </a:rPr>
              <a:t> </a:t>
            </a:r>
            <a:r>
              <a:rPr sz="1450" i="1" spc="-10" dirty="0">
                <a:latin typeface="Arial"/>
                <a:cs typeface="Arial"/>
              </a:rPr>
              <a:t>nonterminals</a:t>
            </a:r>
            <a:r>
              <a:rPr sz="1450" spc="-10" dirty="0">
                <a:latin typeface="Tahoma"/>
                <a:cs typeface="Tahoma"/>
              </a:rPr>
              <a:t>:</a:t>
            </a:r>
            <a:endParaRPr sz="1450">
              <a:latin typeface="Tahoma"/>
              <a:cs typeface="Tahoma"/>
            </a:endParaRPr>
          </a:p>
          <a:p>
            <a:pPr marL="440690" marR="43180">
              <a:lnSpc>
                <a:spcPct val="105300"/>
              </a:lnSpc>
              <a:spcBef>
                <a:spcPts val="810"/>
              </a:spcBef>
            </a:pPr>
            <a:r>
              <a:rPr sz="1450" dirty="0">
                <a:latin typeface="Tahoma"/>
                <a:cs typeface="Tahoma"/>
              </a:rPr>
              <a:t>Construct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90" dirty="0">
                <a:latin typeface="Lucida Sans Unicode"/>
                <a:cs typeface="Lucida Sans Unicode"/>
              </a:rPr>
              <a:t>{</a:t>
            </a:r>
            <a:r>
              <a:rPr sz="1450" i="1" spc="90" dirty="0">
                <a:latin typeface="Arial"/>
                <a:cs typeface="Arial"/>
              </a:rPr>
              <a:t>I</a:t>
            </a:r>
            <a:r>
              <a:rPr sz="1575" spc="135" baseline="-10582" dirty="0">
                <a:latin typeface="Tahoma"/>
                <a:cs typeface="Tahoma"/>
              </a:rPr>
              <a:t>0</a:t>
            </a:r>
            <a:r>
              <a:rPr sz="1450" i="1" spc="90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i="1" dirty="0">
                <a:latin typeface="Arial"/>
                <a:cs typeface="Arial"/>
              </a:rPr>
              <a:t>I</a:t>
            </a:r>
            <a:r>
              <a:rPr sz="1575" baseline="-10582" dirty="0">
                <a:latin typeface="Tahoma"/>
                <a:cs typeface="Tahoma"/>
              </a:rPr>
              <a:t>1</a:t>
            </a:r>
            <a:r>
              <a:rPr sz="1450" i="1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.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.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.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i="1" spc="90" dirty="0">
                <a:latin typeface="Arial"/>
                <a:cs typeface="Arial"/>
              </a:rPr>
              <a:t>I</a:t>
            </a:r>
            <a:r>
              <a:rPr sz="1575" i="1" spc="135" baseline="-10582" dirty="0">
                <a:latin typeface="Calibri"/>
                <a:cs typeface="Calibri"/>
              </a:rPr>
              <a:t>n</a:t>
            </a:r>
            <a:r>
              <a:rPr sz="1450" spc="90" dirty="0">
                <a:latin typeface="Lucida Sans Unicode"/>
                <a:cs typeface="Lucida Sans Unicode"/>
              </a:rPr>
              <a:t>}</a:t>
            </a:r>
            <a:r>
              <a:rPr sz="1450" spc="90" dirty="0">
                <a:latin typeface="Tahoma"/>
                <a:cs typeface="Tahoma"/>
              </a:rPr>
              <a:t>,</a:t>
            </a:r>
            <a:r>
              <a:rPr sz="1450" dirty="0">
                <a:latin typeface="Tahoma"/>
                <a:cs typeface="Tahoma"/>
              </a:rPr>
              <a:t> the</a:t>
            </a:r>
            <a:r>
              <a:rPr sz="1450" spc="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LR(0) </a:t>
            </a:r>
            <a:r>
              <a:rPr sz="1450" spc="-30" dirty="0">
                <a:latin typeface="Tahoma"/>
                <a:cs typeface="Tahoma"/>
              </a:rPr>
              <a:t>sets</a:t>
            </a:r>
            <a:r>
              <a:rPr sz="1450" dirty="0">
                <a:latin typeface="Tahoma"/>
                <a:cs typeface="Tahoma"/>
              </a:rPr>
              <a:t> of </a:t>
            </a:r>
            <a:r>
              <a:rPr sz="1450" spc="-10" dirty="0">
                <a:latin typeface="Tahoma"/>
                <a:cs typeface="Tahoma"/>
              </a:rPr>
              <a:t>items</a:t>
            </a:r>
            <a:r>
              <a:rPr sz="1450" spc="-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for the </a:t>
            </a:r>
            <a:r>
              <a:rPr sz="1450" spc="-30" dirty="0">
                <a:latin typeface="Tahoma"/>
                <a:cs typeface="Tahoma"/>
              </a:rPr>
              <a:t>grammar. </a:t>
            </a:r>
            <a:r>
              <a:rPr sz="1450" dirty="0">
                <a:latin typeface="Tahoma"/>
                <a:cs typeface="Tahoma"/>
              </a:rPr>
              <a:t>For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-45" dirty="0">
                <a:latin typeface="Tahoma"/>
                <a:cs typeface="Tahoma"/>
              </a:rPr>
              <a:t>each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i="1" dirty="0">
                <a:latin typeface="Arial"/>
                <a:cs typeface="Arial"/>
              </a:rPr>
              <a:t>i</a:t>
            </a:r>
            <a:r>
              <a:rPr sz="1450" i="1" spc="-260" dirty="0">
                <a:latin typeface="Arial"/>
                <a:cs typeface="Arial"/>
              </a:rPr>
              <a:t> </a:t>
            </a:r>
            <a:r>
              <a:rPr sz="1450" dirty="0">
                <a:latin typeface="Tahoma"/>
                <a:cs typeface="Tahoma"/>
              </a:rPr>
              <a:t>,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0</a:t>
            </a:r>
            <a:r>
              <a:rPr sz="1450" spc="-85" dirty="0">
                <a:latin typeface="Tahoma"/>
                <a:cs typeface="Tahoma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≤</a:t>
            </a:r>
            <a:r>
              <a:rPr sz="1450" spc="-90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Arial"/>
                <a:cs typeface="Arial"/>
              </a:rPr>
              <a:t>i</a:t>
            </a:r>
            <a:r>
              <a:rPr sz="1450" i="1" spc="90" dirty="0">
                <a:latin typeface="Arial"/>
                <a:cs typeface="Arial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≤</a:t>
            </a:r>
            <a:r>
              <a:rPr sz="1450" spc="-90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Arial"/>
                <a:cs typeface="Arial"/>
              </a:rPr>
              <a:t>n</a:t>
            </a:r>
            <a:r>
              <a:rPr sz="1450" dirty="0">
                <a:latin typeface="Tahoma"/>
                <a:cs typeface="Tahoma"/>
              </a:rPr>
              <a:t>,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do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10" dirty="0">
                <a:latin typeface="Tahoma"/>
                <a:cs typeface="Tahoma"/>
              </a:rPr>
              <a:t> following:</a:t>
            </a:r>
            <a:endParaRPr sz="145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719" y="7420125"/>
            <a:ext cx="88223" cy="8822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858459" y="7320005"/>
            <a:ext cx="1728470" cy="290195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76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"/>
              </a:spcBef>
              <a:tabLst>
                <a:tab pos="1609090" algn="l"/>
              </a:tabLst>
            </a:pPr>
            <a:r>
              <a:rPr sz="1450" i="1" spc="-40" dirty="0">
                <a:latin typeface="Arial"/>
                <a:cs typeface="Arial"/>
              </a:rPr>
              <a:t>action</a:t>
            </a:r>
            <a:r>
              <a:rPr sz="1450" spc="-40" dirty="0">
                <a:latin typeface="Tahoma"/>
                <a:cs typeface="Tahoma"/>
              </a:rPr>
              <a:t>[</a:t>
            </a:r>
            <a:r>
              <a:rPr sz="1450" i="1" spc="-40" dirty="0">
                <a:latin typeface="Arial"/>
                <a:cs typeface="Arial"/>
              </a:rPr>
              <a:t>i</a:t>
            </a:r>
            <a:r>
              <a:rPr sz="1450" i="1" spc="-250" dirty="0">
                <a:latin typeface="Arial"/>
                <a:cs typeface="Arial"/>
              </a:rPr>
              <a:t> </a:t>
            </a:r>
            <a:r>
              <a:rPr sz="1450" i="1" dirty="0">
                <a:latin typeface="Calibri"/>
                <a:cs typeface="Calibri"/>
              </a:rPr>
              <a:t>,</a:t>
            </a:r>
            <a:r>
              <a:rPr sz="1450" i="1" spc="-60" dirty="0">
                <a:latin typeface="Calibri"/>
                <a:cs typeface="Calibri"/>
              </a:rPr>
              <a:t> </a:t>
            </a:r>
            <a:r>
              <a:rPr sz="1450" b="0" spc="-105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z="1450" spc="-105" dirty="0">
                <a:latin typeface="Tahoma"/>
                <a:cs typeface="Tahoma"/>
              </a:rPr>
              <a:t>]</a:t>
            </a:r>
            <a:r>
              <a:rPr sz="1450" spc="-5" dirty="0">
                <a:latin typeface="Tahoma"/>
                <a:cs typeface="Tahoma"/>
              </a:rPr>
              <a:t> </a:t>
            </a:r>
            <a:r>
              <a:rPr sz="1450" spc="80" dirty="0">
                <a:latin typeface="Tahoma"/>
                <a:cs typeface="Tahoma"/>
              </a:rPr>
              <a:t>=</a:t>
            </a:r>
            <a:r>
              <a:rPr sz="1450" spc="-5" dirty="0">
                <a:latin typeface="Tahoma"/>
                <a:cs typeface="Tahoma"/>
              </a:rPr>
              <a:t> </a:t>
            </a:r>
            <a:r>
              <a:rPr sz="1450" i="1" spc="-10" dirty="0">
                <a:latin typeface="Arial"/>
                <a:cs typeface="Arial"/>
              </a:rPr>
              <a:t>shift</a:t>
            </a:r>
            <a:r>
              <a:rPr sz="1450" i="1" dirty="0">
                <a:latin typeface="Arial"/>
                <a:cs typeface="Arial"/>
              </a:rPr>
              <a:t>	</a:t>
            </a:r>
            <a:r>
              <a:rPr sz="1450" i="1" spc="20" dirty="0">
                <a:latin typeface="Arial"/>
                <a:cs typeface="Arial"/>
              </a:rPr>
              <a:t>j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73739" y="7311801"/>
            <a:ext cx="77470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30" dirty="0">
                <a:latin typeface="Tahoma"/>
                <a:cs typeface="Tahoma"/>
              </a:rPr>
              <a:t>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5490" y="7229534"/>
            <a:ext cx="3577590" cy="639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38900"/>
              </a:lnSpc>
              <a:spcBef>
                <a:spcPts val="95"/>
              </a:spcBef>
            </a:pPr>
            <a:r>
              <a:rPr sz="1450" spc="-10" dirty="0">
                <a:latin typeface="Tahoma"/>
                <a:cs typeface="Tahoma"/>
              </a:rPr>
              <a:t>If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i="1" dirty="0">
                <a:latin typeface="Arial"/>
                <a:cs typeface="Arial"/>
              </a:rPr>
              <a:t>A</a:t>
            </a:r>
            <a:r>
              <a:rPr sz="1450" i="1" spc="-5" dirty="0">
                <a:latin typeface="Arial"/>
                <a:cs typeface="Arial"/>
              </a:rPr>
              <a:t> </a:t>
            </a:r>
            <a:r>
              <a:rPr sz="1450" spc="-80" dirty="0">
                <a:latin typeface="Lucida Sans Unicode"/>
                <a:cs typeface="Lucida Sans Unicode"/>
              </a:rPr>
              <a:t>−→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450" i="1" spc="160" dirty="0">
                <a:latin typeface="Calibri"/>
                <a:cs typeface="Calibri"/>
              </a:rPr>
              <a:t>α</a:t>
            </a:r>
            <a:r>
              <a:rPr sz="1200" i="1" spc="160" dirty="0">
                <a:latin typeface="Arial"/>
                <a:cs typeface="Arial"/>
              </a:rPr>
              <a:t>•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z="1450" i="1" dirty="0">
                <a:latin typeface="Calibri"/>
                <a:cs typeface="Calibri"/>
              </a:rPr>
              <a:t>β</a:t>
            </a:r>
            <a:r>
              <a:rPr sz="1450" i="1" spc="145" dirty="0">
                <a:latin typeface="Calibri"/>
                <a:cs typeface="Calibri"/>
              </a:rPr>
              <a:t> </a:t>
            </a:r>
            <a:r>
              <a:rPr sz="1450" spc="-180" dirty="0">
                <a:latin typeface="Lucida Sans Unicode"/>
                <a:cs typeface="Lucida Sans Unicode"/>
              </a:rPr>
              <a:t>∈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Arial"/>
                <a:cs typeface="Arial"/>
              </a:rPr>
              <a:t>I</a:t>
            </a:r>
            <a:r>
              <a:rPr sz="1575" i="1" baseline="-13227" dirty="0">
                <a:latin typeface="Calibri"/>
                <a:cs typeface="Calibri"/>
              </a:rPr>
              <a:t>i</a:t>
            </a:r>
            <a:r>
              <a:rPr sz="1575" i="1" spc="-97" baseline="-13227" dirty="0">
                <a:latin typeface="Calibri"/>
                <a:cs typeface="Calibri"/>
              </a:rPr>
              <a:t> </a:t>
            </a:r>
            <a:r>
              <a:rPr sz="1450" dirty="0">
                <a:latin typeface="Tahoma"/>
                <a:cs typeface="Tahoma"/>
              </a:rPr>
              <a:t>,</a:t>
            </a:r>
            <a:r>
              <a:rPr sz="1450" spc="2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and</a:t>
            </a:r>
            <a:r>
              <a:rPr sz="1450" spc="25" dirty="0">
                <a:latin typeface="Tahoma"/>
                <a:cs typeface="Tahoma"/>
              </a:rPr>
              <a:t> </a:t>
            </a:r>
            <a:r>
              <a:rPr sz="1450" i="1" dirty="0">
                <a:latin typeface="Arial"/>
                <a:cs typeface="Arial"/>
              </a:rPr>
              <a:t>goto</a:t>
            </a:r>
            <a:r>
              <a:rPr sz="1450" dirty="0">
                <a:latin typeface="Tahoma"/>
                <a:cs typeface="Tahoma"/>
              </a:rPr>
              <a:t>(</a:t>
            </a:r>
            <a:r>
              <a:rPr sz="1450" i="1" dirty="0">
                <a:latin typeface="Arial"/>
                <a:cs typeface="Arial"/>
              </a:rPr>
              <a:t>I</a:t>
            </a:r>
            <a:r>
              <a:rPr sz="1575" i="1" baseline="-13227" dirty="0">
                <a:latin typeface="Calibri"/>
                <a:cs typeface="Calibri"/>
              </a:rPr>
              <a:t>i</a:t>
            </a:r>
            <a:r>
              <a:rPr sz="1575" i="1" spc="-97" baseline="-13227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z="1450" dirty="0">
                <a:latin typeface="Tahoma"/>
                <a:cs typeface="Tahoma"/>
              </a:rPr>
              <a:t>)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80" dirty="0">
                <a:latin typeface="Tahoma"/>
                <a:cs typeface="Tahoma"/>
              </a:rPr>
              <a:t>=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i="1" dirty="0">
                <a:latin typeface="Arial"/>
                <a:cs typeface="Arial"/>
              </a:rPr>
              <a:t>I</a:t>
            </a:r>
            <a:r>
              <a:rPr sz="1575" i="1" baseline="-13227" dirty="0">
                <a:latin typeface="Calibri"/>
                <a:cs typeface="Calibri"/>
              </a:rPr>
              <a:t>j</a:t>
            </a:r>
            <a:r>
              <a:rPr sz="1575" i="1" spc="-112" baseline="-13227" dirty="0">
                <a:latin typeface="Calibri"/>
                <a:cs typeface="Calibri"/>
              </a:rPr>
              <a:t> </a:t>
            </a:r>
            <a:r>
              <a:rPr sz="1450" dirty="0">
                <a:latin typeface="Tahoma"/>
                <a:cs typeface="Tahoma"/>
              </a:rPr>
              <a:t>,</a:t>
            </a:r>
            <a:r>
              <a:rPr sz="1450" spc="2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set </a:t>
            </a:r>
            <a:r>
              <a:rPr sz="1450" spc="-10" dirty="0">
                <a:latin typeface="Tahoma"/>
                <a:cs typeface="Tahoma"/>
              </a:rPr>
              <a:t>If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i="1" dirty="0">
                <a:latin typeface="Arial"/>
                <a:cs typeface="Arial"/>
              </a:rPr>
              <a:t>A</a:t>
            </a:r>
            <a:r>
              <a:rPr sz="1450" i="1" spc="-25" dirty="0">
                <a:latin typeface="Arial"/>
                <a:cs typeface="Arial"/>
              </a:rPr>
              <a:t> </a:t>
            </a:r>
            <a:r>
              <a:rPr sz="1450" spc="-80" dirty="0">
                <a:latin typeface="Lucida Sans Unicode"/>
                <a:cs typeface="Lucida Sans Unicode"/>
              </a:rPr>
              <a:t>−→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450" i="1" spc="195" dirty="0">
                <a:latin typeface="Calibri"/>
                <a:cs typeface="Calibri"/>
              </a:rPr>
              <a:t>γ</a:t>
            </a:r>
            <a:r>
              <a:rPr sz="1200" i="1" spc="195" dirty="0">
                <a:latin typeface="Arial"/>
                <a:cs typeface="Arial"/>
              </a:rPr>
              <a:t>•</a:t>
            </a:r>
            <a:r>
              <a:rPr sz="1200" i="1" spc="420" dirty="0">
                <a:latin typeface="Arial"/>
                <a:cs typeface="Arial"/>
              </a:rPr>
              <a:t> </a:t>
            </a:r>
            <a:r>
              <a:rPr sz="1450" spc="-180" dirty="0">
                <a:latin typeface="Lucida Sans Unicode"/>
                <a:cs typeface="Lucida Sans Unicode"/>
              </a:rPr>
              <a:t>∈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Arial"/>
                <a:cs typeface="Arial"/>
              </a:rPr>
              <a:t>I</a:t>
            </a:r>
            <a:r>
              <a:rPr sz="1575" i="1" baseline="-13227" dirty="0">
                <a:latin typeface="Calibri"/>
                <a:cs typeface="Calibri"/>
              </a:rPr>
              <a:t>i</a:t>
            </a:r>
            <a:r>
              <a:rPr sz="1575" i="1" spc="555" baseline="-13227" dirty="0">
                <a:latin typeface="Calibri"/>
                <a:cs typeface="Calibri"/>
              </a:rPr>
              <a:t> </a:t>
            </a:r>
            <a:r>
              <a:rPr sz="1450" dirty="0">
                <a:latin typeface="Tahoma"/>
                <a:cs typeface="Tahoma"/>
              </a:rPr>
              <a:t>(</a:t>
            </a:r>
            <a:r>
              <a:rPr sz="1450" i="1" dirty="0">
                <a:latin typeface="Arial"/>
                <a:cs typeface="Arial"/>
              </a:rPr>
              <a:t>A</a:t>
            </a:r>
            <a:r>
              <a:rPr sz="1450" i="1" spc="50" dirty="0">
                <a:latin typeface="Arial"/>
                <a:cs typeface="Arial"/>
              </a:rPr>
              <a:t> </a:t>
            </a:r>
            <a:r>
              <a:rPr sz="1450" dirty="0">
                <a:latin typeface="Tahoma"/>
                <a:cs typeface="Tahoma"/>
              </a:rPr>
              <a:t>is</a:t>
            </a:r>
            <a:r>
              <a:rPr sz="1450" spc="-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not the</a:t>
            </a:r>
            <a:r>
              <a:rPr sz="1450" spc="-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start</a:t>
            </a:r>
            <a:r>
              <a:rPr sz="1450" spc="-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symbol),</a:t>
            </a:r>
            <a:endParaRPr sz="145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1719" y="7727129"/>
            <a:ext cx="88223" cy="88223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320890" y="7874496"/>
            <a:ext cx="243014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ahoma"/>
                <a:cs typeface="Tahoma"/>
              </a:rPr>
              <a:t>for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45" dirty="0">
                <a:latin typeface="Tahoma"/>
                <a:cs typeface="Tahoma"/>
              </a:rPr>
              <a:t>each</a:t>
            </a:r>
            <a:r>
              <a:rPr sz="1450" spc="10" dirty="0">
                <a:latin typeface="Tahoma"/>
                <a:cs typeface="Tahoma"/>
              </a:rPr>
              <a:t> </a:t>
            </a:r>
            <a:r>
              <a:rPr sz="1450" b="0" spc="-7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z="1450" b="0" spc="-5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450" spc="-180" dirty="0">
                <a:latin typeface="Lucida Sans Unicode"/>
                <a:cs typeface="Lucida Sans Unicode"/>
              </a:rPr>
              <a:t>∈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450" i="1" spc="-50" dirty="0">
                <a:latin typeface="Arial"/>
                <a:cs typeface="Arial"/>
              </a:rPr>
              <a:t>FOLLOW</a:t>
            </a:r>
            <a:r>
              <a:rPr sz="1450" i="1" spc="-165" dirty="0">
                <a:latin typeface="Arial"/>
                <a:cs typeface="Arial"/>
              </a:rPr>
              <a:t> </a:t>
            </a:r>
            <a:r>
              <a:rPr sz="1450" dirty="0">
                <a:latin typeface="Tahoma"/>
                <a:cs typeface="Tahoma"/>
              </a:rPr>
              <a:t>(</a:t>
            </a:r>
            <a:r>
              <a:rPr sz="1450" i="1" dirty="0">
                <a:latin typeface="Arial"/>
                <a:cs typeface="Arial"/>
              </a:rPr>
              <a:t>A</a:t>
            </a:r>
            <a:r>
              <a:rPr sz="1450" dirty="0">
                <a:latin typeface="Tahoma"/>
                <a:cs typeface="Tahoma"/>
              </a:rPr>
              <a:t>),</a:t>
            </a:r>
            <a:r>
              <a:rPr sz="1450" spc="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set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33590" y="8147506"/>
            <a:ext cx="2067560" cy="0"/>
          </a:xfrm>
          <a:custGeom>
            <a:avLst/>
            <a:gdLst/>
            <a:ahLst/>
            <a:cxnLst/>
            <a:rect l="l" t="t" r="r" b="b"/>
            <a:pathLst>
              <a:path w="2067560">
                <a:moveTo>
                  <a:pt x="0" y="0"/>
                </a:moveTo>
                <a:lnTo>
                  <a:pt x="2067429" y="0"/>
                </a:lnTo>
              </a:path>
            </a:pathLst>
          </a:custGeom>
          <a:ln w="7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00555" y="7882699"/>
            <a:ext cx="2467610" cy="290195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76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"/>
              </a:spcBef>
              <a:tabLst>
                <a:tab pos="1778000" algn="l"/>
              </a:tabLst>
            </a:pPr>
            <a:r>
              <a:rPr sz="1450" i="1" spc="-40" dirty="0">
                <a:latin typeface="Arial"/>
                <a:cs typeface="Arial"/>
              </a:rPr>
              <a:t>action</a:t>
            </a:r>
            <a:r>
              <a:rPr sz="1450" spc="-40" dirty="0">
                <a:latin typeface="Tahoma"/>
                <a:cs typeface="Tahoma"/>
              </a:rPr>
              <a:t>[</a:t>
            </a:r>
            <a:r>
              <a:rPr sz="1450" i="1" spc="-40" dirty="0">
                <a:latin typeface="Arial"/>
                <a:cs typeface="Arial"/>
              </a:rPr>
              <a:t>i</a:t>
            </a:r>
            <a:r>
              <a:rPr sz="1450" i="1" spc="-250" dirty="0">
                <a:latin typeface="Arial"/>
                <a:cs typeface="Arial"/>
              </a:rPr>
              <a:t> </a:t>
            </a:r>
            <a:r>
              <a:rPr sz="1450" i="1" dirty="0">
                <a:latin typeface="Calibri"/>
                <a:cs typeface="Calibri"/>
              </a:rPr>
              <a:t>,</a:t>
            </a:r>
            <a:r>
              <a:rPr sz="1450" i="1" spc="-60" dirty="0">
                <a:latin typeface="Calibri"/>
                <a:cs typeface="Calibri"/>
              </a:rPr>
              <a:t> </a:t>
            </a:r>
            <a:r>
              <a:rPr sz="1450" b="0" spc="-105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z="1450" spc="-105" dirty="0">
                <a:latin typeface="Tahoma"/>
                <a:cs typeface="Tahoma"/>
              </a:rPr>
              <a:t>]</a:t>
            </a:r>
            <a:r>
              <a:rPr sz="1450" spc="-5" dirty="0">
                <a:latin typeface="Tahoma"/>
                <a:cs typeface="Tahoma"/>
              </a:rPr>
              <a:t> </a:t>
            </a:r>
            <a:r>
              <a:rPr sz="1450" spc="80" dirty="0">
                <a:latin typeface="Tahoma"/>
                <a:cs typeface="Tahoma"/>
              </a:rPr>
              <a:t>=</a:t>
            </a:r>
            <a:r>
              <a:rPr sz="1450" spc="-5" dirty="0">
                <a:latin typeface="Tahoma"/>
                <a:cs typeface="Tahoma"/>
              </a:rPr>
              <a:t> </a:t>
            </a:r>
            <a:r>
              <a:rPr sz="1450" i="1" spc="-10" dirty="0">
                <a:latin typeface="Arial"/>
                <a:cs typeface="Arial"/>
              </a:rPr>
              <a:t>reduce</a:t>
            </a:r>
            <a:r>
              <a:rPr sz="1450" i="1" dirty="0">
                <a:latin typeface="Arial"/>
                <a:cs typeface="Arial"/>
              </a:rPr>
              <a:t>	A</a:t>
            </a:r>
            <a:r>
              <a:rPr sz="1450" i="1" spc="5" dirty="0">
                <a:latin typeface="Arial"/>
                <a:cs typeface="Arial"/>
              </a:rPr>
              <a:t> </a:t>
            </a:r>
            <a:r>
              <a:rPr sz="1450" spc="-80" dirty="0">
                <a:latin typeface="Lucida Sans Unicode"/>
                <a:cs typeface="Lucida Sans Unicode"/>
              </a:rPr>
              <a:t>−→</a:t>
            </a:r>
            <a:r>
              <a:rPr sz="1450" spc="-40" dirty="0">
                <a:latin typeface="Lucida Sans Unicode"/>
                <a:cs typeface="Lucida Sans Unicode"/>
              </a:rPr>
              <a:t> </a:t>
            </a:r>
            <a:r>
              <a:rPr sz="1450" i="1" spc="65" dirty="0">
                <a:latin typeface="Calibri"/>
                <a:cs typeface="Calibri"/>
              </a:rPr>
              <a:t>γ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54975" y="7874496"/>
            <a:ext cx="77470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30" dirty="0">
                <a:latin typeface="Tahoma"/>
                <a:cs typeface="Tahoma"/>
              </a:rPr>
              <a:t>.</a:t>
            </a:r>
            <a:endParaRPr sz="1450">
              <a:latin typeface="Tahoma"/>
              <a:cs typeface="Tahoma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1719" y="8341136"/>
            <a:ext cx="88223" cy="8822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295490" y="8232795"/>
            <a:ext cx="175069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50" spc="-10" dirty="0">
                <a:latin typeface="Tahoma"/>
                <a:cs typeface="Tahoma"/>
              </a:rPr>
              <a:t>If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i="1" dirty="0">
                <a:latin typeface="Arial"/>
                <a:cs typeface="Arial"/>
              </a:rPr>
              <a:t>S</a:t>
            </a:r>
            <a:r>
              <a:rPr sz="1575" i="1" baseline="29100" dirty="0">
                <a:latin typeface="Gill Sans MT"/>
                <a:cs typeface="Gill Sans MT"/>
              </a:rPr>
              <a:t>t</a:t>
            </a:r>
            <a:r>
              <a:rPr sz="1575" i="1" spc="247" baseline="29100" dirty="0">
                <a:latin typeface="Gill Sans MT"/>
                <a:cs typeface="Gill Sans MT"/>
              </a:rPr>
              <a:t> </a:t>
            </a:r>
            <a:r>
              <a:rPr sz="1450" spc="-80" dirty="0">
                <a:latin typeface="Lucida Sans Unicode"/>
                <a:cs typeface="Lucida Sans Unicode"/>
              </a:rPr>
              <a:t>−→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450" i="1" spc="90" dirty="0">
                <a:latin typeface="Arial"/>
                <a:cs typeface="Arial"/>
              </a:rPr>
              <a:t>S</a:t>
            </a:r>
            <a:r>
              <a:rPr sz="1200" i="1" spc="90" dirty="0">
                <a:latin typeface="Arial"/>
                <a:cs typeface="Arial"/>
              </a:rPr>
              <a:t>•</a:t>
            </a:r>
            <a:r>
              <a:rPr sz="1200" i="1" spc="450" dirty="0">
                <a:latin typeface="Arial"/>
                <a:cs typeface="Arial"/>
              </a:rPr>
              <a:t> </a:t>
            </a:r>
            <a:r>
              <a:rPr sz="1450" spc="-180" dirty="0">
                <a:latin typeface="Lucida Sans Unicode"/>
                <a:cs typeface="Lucida Sans Unicode"/>
              </a:rPr>
              <a:t>∈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Arial"/>
                <a:cs typeface="Arial"/>
              </a:rPr>
              <a:t>I</a:t>
            </a:r>
            <a:r>
              <a:rPr sz="1575" i="1" baseline="-13227" dirty="0">
                <a:latin typeface="Calibri"/>
                <a:cs typeface="Calibri"/>
              </a:rPr>
              <a:t>i</a:t>
            </a:r>
            <a:r>
              <a:rPr sz="1575" i="1" spc="-97" baseline="-13227" dirty="0">
                <a:latin typeface="Calibri"/>
                <a:cs typeface="Calibri"/>
              </a:rPr>
              <a:t> </a:t>
            </a:r>
            <a:r>
              <a:rPr sz="1450" dirty="0">
                <a:latin typeface="Tahoma"/>
                <a:cs typeface="Tahoma"/>
              </a:rPr>
              <a:t>,</a:t>
            </a:r>
            <a:r>
              <a:rPr sz="1450" spc="2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set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70634" y="8241017"/>
            <a:ext cx="1702435" cy="290195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76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"/>
              </a:spcBef>
            </a:pPr>
            <a:r>
              <a:rPr sz="1450" i="1" spc="-40" dirty="0">
                <a:latin typeface="Arial"/>
                <a:cs typeface="Arial"/>
              </a:rPr>
              <a:t>action</a:t>
            </a:r>
            <a:r>
              <a:rPr sz="1450" spc="-40" dirty="0">
                <a:latin typeface="Tahoma"/>
                <a:cs typeface="Tahoma"/>
              </a:rPr>
              <a:t>[</a:t>
            </a:r>
            <a:r>
              <a:rPr sz="1450" i="1" spc="-40" dirty="0">
                <a:latin typeface="Arial"/>
                <a:cs typeface="Arial"/>
              </a:rPr>
              <a:t>i</a:t>
            </a:r>
            <a:r>
              <a:rPr sz="1450" i="1" spc="-250" dirty="0">
                <a:latin typeface="Arial"/>
                <a:cs typeface="Arial"/>
              </a:rPr>
              <a:t> </a:t>
            </a:r>
            <a:r>
              <a:rPr sz="1450" i="1" dirty="0">
                <a:latin typeface="Calibri"/>
                <a:cs typeface="Calibri"/>
              </a:rPr>
              <a:t>,</a:t>
            </a:r>
            <a:r>
              <a:rPr sz="1450" i="1" spc="-60" dirty="0">
                <a:latin typeface="Calibri"/>
                <a:cs typeface="Calibri"/>
              </a:rPr>
              <a:t> </a:t>
            </a:r>
            <a:r>
              <a:rPr sz="1450" b="0" spc="-135" dirty="0">
                <a:solidFill>
                  <a:srgbClr val="0000FF"/>
                </a:solidFill>
                <a:latin typeface="Bookman Old Style"/>
                <a:cs typeface="Bookman Old Style"/>
              </a:rPr>
              <a:t>$</a:t>
            </a:r>
            <a:r>
              <a:rPr sz="1450" spc="-135" dirty="0">
                <a:latin typeface="Tahoma"/>
                <a:cs typeface="Tahoma"/>
              </a:rPr>
              <a:t>]</a:t>
            </a:r>
            <a:r>
              <a:rPr sz="1450" spc="-5" dirty="0">
                <a:latin typeface="Tahoma"/>
                <a:cs typeface="Tahoma"/>
              </a:rPr>
              <a:t> </a:t>
            </a:r>
            <a:r>
              <a:rPr sz="1450" spc="80" dirty="0">
                <a:latin typeface="Tahoma"/>
                <a:cs typeface="Tahoma"/>
              </a:rPr>
              <a:t>=</a:t>
            </a:r>
            <a:r>
              <a:rPr sz="1450" spc="-5" dirty="0">
                <a:latin typeface="Tahoma"/>
                <a:cs typeface="Tahoma"/>
              </a:rPr>
              <a:t> </a:t>
            </a:r>
            <a:r>
              <a:rPr sz="1450" i="1" spc="-10" dirty="0">
                <a:latin typeface="Arial"/>
                <a:cs typeface="Arial"/>
              </a:rPr>
              <a:t>accept</a:t>
            </a:r>
            <a:endParaRPr sz="1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59922" y="8232795"/>
            <a:ext cx="77470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30" dirty="0">
                <a:latin typeface="Tahoma"/>
                <a:cs typeface="Tahoma"/>
              </a:rPr>
              <a:t>.</a:t>
            </a:r>
            <a:endParaRPr sz="1450">
              <a:latin typeface="Tahoma"/>
              <a:cs typeface="Tahom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1719" y="8699453"/>
            <a:ext cx="88223" cy="88223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295490" y="8591112"/>
            <a:ext cx="3423920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50" spc="-10" dirty="0">
                <a:latin typeface="Tahoma"/>
                <a:cs typeface="Tahoma"/>
              </a:rPr>
              <a:t>If</a:t>
            </a:r>
            <a:r>
              <a:rPr sz="1450" spc="5" dirty="0">
                <a:latin typeface="Tahoma"/>
                <a:cs typeface="Tahoma"/>
              </a:rPr>
              <a:t> </a:t>
            </a:r>
            <a:r>
              <a:rPr sz="1450" i="1" dirty="0">
                <a:latin typeface="Arial"/>
                <a:cs typeface="Arial"/>
              </a:rPr>
              <a:t>goto</a:t>
            </a:r>
            <a:r>
              <a:rPr sz="1450" dirty="0">
                <a:latin typeface="Tahoma"/>
                <a:cs typeface="Tahoma"/>
              </a:rPr>
              <a:t>(</a:t>
            </a:r>
            <a:r>
              <a:rPr sz="1450" i="1" dirty="0">
                <a:latin typeface="Arial"/>
                <a:cs typeface="Arial"/>
              </a:rPr>
              <a:t>I</a:t>
            </a:r>
            <a:r>
              <a:rPr sz="1575" i="1" baseline="-13227" dirty="0">
                <a:latin typeface="Calibri"/>
                <a:cs typeface="Calibri"/>
              </a:rPr>
              <a:t>i</a:t>
            </a:r>
            <a:r>
              <a:rPr sz="1575" i="1" spc="-97" baseline="-13227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i="1" dirty="0">
                <a:latin typeface="Arial"/>
                <a:cs typeface="Arial"/>
              </a:rPr>
              <a:t>A</a:t>
            </a:r>
            <a:r>
              <a:rPr sz="1450" dirty="0">
                <a:latin typeface="Tahoma"/>
                <a:cs typeface="Tahoma"/>
              </a:rPr>
              <a:t>)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80" dirty="0">
                <a:latin typeface="Tahoma"/>
                <a:cs typeface="Tahoma"/>
              </a:rPr>
              <a:t>=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i="1" dirty="0">
                <a:latin typeface="Arial"/>
                <a:cs typeface="Arial"/>
              </a:rPr>
              <a:t>I</a:t>
            </a:r>
            <a:r>
              <a:rPr sz="1575" i="1" baseline="-13227" dirty="0">
                <a:latin typeface="Calibri"/>
                <a:cs typeface="Calibri"/>
              </a:rPr>
              <a:t>j</a:t>
            </a:r>
            <a:r>
              <a:rPr sz="1575" i="1" spc="592" baseline="-13227" dirty="0">
                <a:latin typeface="Calibri"/>
                <a:cs typeface="Calibri"/>
              </a:rPr>
              <a:t> </a:t>
            </a:r>
            <a:r>
              <a:rPr sz="1450" dirty="0">
                <a:latin typeface="Tahoma"/>
                <a:cs typeface="Tahoma"/>
              </a:rPr>
              <a:t>(</a:t>
            </a:r>
            <a:r>
              <a:rPr sz="1450" i="1" dirty="0">
                <a:latin typeface="Arial"/>
                <a:cs typeface="Arial"/>
              </a:rPr>
              <a:t>A</a:t>
            </a:r>
            <a:r>
              <a:rPr sz="1450" i="1" spc="70" dirty="0">
                <a:latin typeface="Arial"/>
                <a:cs typeface="Arial"/>
              </a:rPr>
              <a:t> </a:t>
            </a:r>
            <a:r>
              <a:rPr sz="1450" dirty="0">
                <a:latin typeface="Tahoma"/>
                <a:cs typeface="Tahoma"/>
              </a:rPr>
              <a:t>is</a:t>
            </a:r>
            <a:r>
              <a:rPr sz="1450" spc="2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2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nonterminal),</a:t>
            </a:r>
            <a:r>
              <a:rPr sz="1450" spc="2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set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707748" y="9743233"/>
            <a:ext cx="35750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6551788" y="9743233"/>
            <a:ext cx="37084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24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43610" y="8599316"/>
            <a:ext cx="1160145" cy="290195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76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"/>
              </a:spcBef>
            </a:pPr>
            <a:r>
              <a:rPr sz="1450" i="1" dirty="0">
                <a:latin typeface="Arial"/>
                <a:cs typeface="Arial"/>
              </a:rPr>
              <a:t>goto</a:t>
            </a:r>
            <a:r>
              <a:rPr sz="1450" dirty="0">
                <a:latin typeface="Tahoma"/>
                <a:cs typeface="Tahoma"/>
              </a:rPr>
              <a:t>[</a:t>
            </a:r>
            <a:r>
              <a:rPr sz="1450" i="1" dirty="0">
                <a:latin typeface="Arial"/>
                <a:cs typeface="Arial"/>
              </a:rPr>
              <a:t>i</a:t>
            </a:r>
            <a:r>
              <a:rPr sz="1450" i="1" dirty="0">
                <a:latin typeface="Calibri"/>
                <a:cs typeface="Calibri"/>
              </a:rPr>
              <a:t>,</a:t>
            </a:r>
            <a:r>
              <a:rPr sz="1450" i="1" spc="-65" dirty="0">
                <a:latin typeface="Calibri"/>
                <a:cs typeface="Calibri"/>
              </a:rPr>
              <a:t> </a:t>
            </a:r>
            <a:r>
              <a:rPr sz="1450" i="1" spc="-65" dirty="0">
                <a:latin typeface="Arial"/>
                <a:cs typeface="Arial"/>
              </a:rPr>
              <a:t>A</a:t>
            </a:r>
            <a:r>
              <a:rPr sz="1450" spc="-65" dirty="0">
                <a:latin typeface="Tahoma"/>
                <a:cs typeface="Tahoma"/>
              </a:rPr>
              <a:t>]</a:t>
            </a:r>
            <a:r>
              <a:rPr sz="1450" spc="-10" dirty="0">
                <a:latin typeface="Tahoma"/>
                <a:cs typeface="Tahoma"/>
              </a:rPr>
              <a:t> </a:t>
            </a:r>
            <a:r>
              <a:rPr sz="1450" spc="80" dirty="0">
                <a:latin typeface="Tahoma"/>
                <a:cs typeface="Tahoma"/>
              </a:rPr>
              <a:t>=</a:t>
            </a:r>
            <a:r>
              <a:rPr sz="1450" spc="-10" dirty="0">
                <a:latin typeface="Tahoma"/>
                <a:cs typeface="Tahoma"/>
              </a:rPr>
              <a:t> </a:t>
            </a:r>
            <a:r>
              <a:rPr sz="1450" i="1" spc="20" dirty="0">
                <a:latin typeface="Arial"/>
                <a:cs typeface="Arial"/>
              </a:rPr>
              <a:t>j</a:t>
            </a:r>
            <a:endParaRPr sz="1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90512" y="8591112"/>
            <a:ext cx="77470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30" dirty="0">
                <a:latin typeface="Tahoma"/>
                <a:cs typeface="Tahoma"/>
              </a:rPr>
              <a:t>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6123" y="165982"/>
            <a:ext cx="10814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SLR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and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LR(1)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45" y="429422"/>
            <a:ext cx="1884045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spc="105" dirty="0">
                <a:solidFill>
                  <a:srgbClr val="A50000"/>
                </a:solidFill>
                <a:latin typeface="Gill Sans MT"/>
                <a:cs typeface="Gill Sans MT"/>
              </a:rPr>
              <a:t>SLR</a:t>
            </a:r>
            <a:r>
              <a:rPr sz="1900" spc="24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Parsing</a:t>
            </a:r>
            <a:r>
              <a:rPr sz="1900" spc="24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20" dirty="0">
                <a:solidFill>
                  <a:srgbClr val="A50000"/>
                </a:solidFill>
                <a:latin typeface="Gill Sans MT"/>
                <a:cs typeface="Gill Sans MT"/>
              </a:rPr>
              <a:t>Table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1568" y="1049139"/>
            <a:ext cx="80200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75" dirty="0">
                <a:latin typeface="Gill Sans MT"/>
                <a:cs typeface="Gill Sans MT"/>
              </a:rPr>
              <a:t>Grammar: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4268" y="1297849"/>
            <a:ext cx="1058545" cy="0"/>
          </a:xfrm>
          <a:custGeom>
            <a:avLst/>
            <a:gdLst/>
            <a:ahLst/>
            <a:cxnLst/>
            <a:rect l="l" t="t" r="r" b="b"/>
            <a:pathLst>
              <a:path w="1058545">
                <a:moveTo>
                  <a:pt x="0" y="0"/>
                </a:moveTo>
                <a:lnTo>
                  <a:pt x="1058161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8794" y="1184727"/>
            <a:ext cx="22669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25" i="1" spc="-37" baseline="-24691" dirty="0">
                <a:latin typeface="Arial"/>
                <a:cs typeface="Arial"/>
              </a:rPr>
              <a:t>S</a:t>
            </a:r>
            <a:r>
              <a:rPr sz="950" i="1" spc="-25" dirty="0">
                <a:latin typeface="Trebuchet MS"/>
                <a:cs typeface="Trebuchet MS"/>
              </a:rPr>
              <a:t>l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7456" y="1261208"/>
            <a:ext cx="50101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latin typeface="Lucida Sans Unicode"/>
                <a:cs typeface="Lucida Sans Unicode"/>
              </a:rPr>
              <a:t>−→</a:t>
            </a:r>
            <a:r>
              <a:rPr sz="1350" spc="200" dirty="0">
                <a:latin typeface="Lucida Sans Unicode"/>
                <a:cs typeface="Lucida Sans Unicode"/>
              </a:rPr>
              <a:t> </a:t>
            </a:r>
            <a:r>
              <a:rPr sz="1350" i="1" spc="-85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4194" y="1466443"/>
            <a:ext cx="86296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50" i="1" dirty="0">
                <a:latin typeface="Arial"/>
                <a:cs typeface="Arial"/>
              </a:rPr>
              <a:t>S</a:t>
            </a:r>
            <a:r>
              <a:rPr sz="1350" i="1" spc="390" dirty="0">
                <a:latin typeface="Arial"/>
                <a:cs typeface="Arial"/>
              </a:rPr>
              <a:t> </a:t>
            </a:r>
            <a:r>
              <a:rPr sz="1350" dirty="0">
                <a:latin typeface="Lucida Sans Unicode"/>
                <a:cs typeface="Lucida Sans Unicode"/>
              </a:rPr>
              <a:t>−→</a:t>
            </a:r>
            <a:r>
              <a:rPr sz="1350" spc="235" dirty="0">
                <a:latin typeface="Lucida Sans Unicode"/>
                <a:cs typeface="Lucida Sans Unicode"/>
              </a:rPr>
              <a:t> </a:t>
            </a:r>
            <a:r>
              <a:rPr sz="1350" b="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z="1350" b="0" spc="-7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350" i="1" spc="-170" dirty="0">
                <a:latin typeface="Arial"/>
                <a:cs typeface="Arial"/>
              </a:rPr>
              <a:t>S </a:t>
            </a:r>
            <a:r>
              <a:rPr sz="1350" i="1" dirty="0">
                <a:latin typeface="Arial"/>
                <a:cs typeface="Arial"/>
              </a:rPr>
              <a:t>S</a:t>
            </a:r>
            <a:r>
              <a:rPr sz="1350" i="1" spc="430" dirty="0">
                <a:latin typeface="Arial"/>
                <a:cs typeface="Arial"/>
              </a:rPr>
              <a:t> </a:t>
            </a:r>
            <a:r>
              <a:rPr sz="1350" spc="-100" dirty="0">
                <a:latin typeface="Lucida Sans Unicode"/>
                <a:cs typeface="Lucida Sans Unicode"/>
              </a:rPr>
              <a:t>−→</a:t>
            </a:r>
            <a:r>
              <a:rPr sz="1350" spc="-55" dirty="0">
                <a:latin typeface="Lucida Sans Unicode"/>
                <a:cs typeface="Lucida Sans Unicode"/>
              </a:rPr>
              <a:t> </a:t>
            </a:r>
            <a:r>
              <a:rPr sz="1350" i="1" spc="-50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4268" y="1920406"/>
            <a:ext cx="1058545" cy="0"/>
          </a:xfrm>
          <a:custGeom>
            <a:avLst/>
            <a:gdLst/>
            <a:ahLst/>
            <a:cxnLst/>
            <a:rect l="l" t="t" r="r" b="b"/>
            <a:pathLst>
              <a:path w="1058545">
                <a:moveTo>
                  <a:pt x="0" y="0"/>
                </a:moveTo>
                <a:lnTo>
                  <a:pt x="1058161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1568" y="2186494"/>
            <a:ext cx="8350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20" dirty="0">
                <a:latin typeface="Gill Sans MT"/>
                <a:cs typeface="Gill Sans MT"/>
              </a:rPr>
              <a:t>Item</a:t>
            </a:r>
            <a:r>
              <a:rPr sz="1350" b="1" spc="-35" dirty="0">
                <a:latin typeface="Gill Sans MT"/>
                <a:cs typeface="Gill Sans MT"/>
              </a:rPr>
              <a:t> </a:t>
            </a:r>
            <a:r>
              <a:rPr sz="1350" b="1" spc="-10" dirty="0">
                <a:latin typeface="Gill Sans MT"/>
                <a:cs typeface="Gill Sans MT"/>
              </a:rPr>
              <a:t>Sets:</a:t>
            </a:r>
            <a:endParaRPr sz="1350">
              <a:latin typeface="Gill Sans MT"/>
              <a:cs typeface="Gill Sans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64268" y="2431804"/>
          <a:ext cx="3703954" cy="166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spc="-37" baseline="-11695" dirty="0">
                          <a:latin typeface="Tahoma"/>
                          <a:cs typeface="Tahoma"/>
                        </a:rPr>
                        <a:t>0</a:t>
                      </a:r>
                      <a:endParaRPr sz="1425" baseline="-11695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350" spc="5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35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spc="-10" dirty="0">
                          <a:latin typeface="Arial"/>
                          <a:cs typeface="Arial"/>
                        </a:rPr>
                        <a:t>closure</a:t>
                      </a:r>
                      <a:r>
                        <a:rPr sz="135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350" spc="-10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1350" i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25" i="1" spc="-15" baseline="35087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25" i="1" spc="187" baseline="35087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16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90" dirty="0">
                          <a:latin typeface="Lucida Sans Unicode"/>
                          <a:cs typeface="Lucida Sans Unicode"/>
                        </a:rPr>
                        <a:t>}</a:t>
                      </a:r>
                      <a:r>
                        <a:rPr sz="1350" spc="90" dirty="0">
                          <a:latin typeface="Tahoma"/>
                          <a:cs typeface="Tahoma"/>
                        </a:rPr>
                        <a:t>)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1822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25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25" i="1" baseline="35087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25" i="1" spc="209" baseline="35087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60" dirty="0"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05104" marR="269875">
                        <a:lnSpc>
                          <a:spcPts val="1620"/>
                        </a:lnSpc>
                        <a:spcBef>
                          <a:spcPts val="50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350" b="0" spc="-4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i="1" spc="-17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150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635" algn="ctr">
                        <a:lnSpc>
                          <a:spcPts val="144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spc="-37" baseline="-11695" dirty="0">
                          <a:latin typeface="Tahoma"/>
                          <a:cs typeface="Tahoma"/>
                        </a:rPr>
                        <a:t>1</a:t>
                      </a:r>
                      <a:endParaRPr sz="1425" baseline="-11695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spc="5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35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goto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baseline="-1169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350" i="1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350" i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i="1" spc="-16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)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3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25" i="1" baseline="35087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25" i="1" spc="195" baseline="35087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5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spc="-37" baseline="-11695" dirty="0">
                          <a:latin typeface="Tahoma"/>
                          <a:cs typeface="Tahoma"/>
                        </a:rPr>
                        <a:t>2</a:t>
                      </a:r>
                      <a:endParaRPr sz="1425" baseline="-11695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350" spc="5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35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goto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baseline="-1169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350" i="1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350" i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350" spc="-25" dirty="0">
                          <a:latin typeface="Tahoma"/>
                          <a:cs typeface="Tahoma"/>
                        </a:rPr>
                        <a:t>)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25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350" b="0" spc="-3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4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50" dirty="0"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05104" marR="269875">
                        <a:lnSpc>
                          <a:spcPts val="1620"/>
                        </a:lnSpc>
                        <a:spcBef>
                          <a:spcPts val="50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350" b="0" spc="-4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i="1" spc="-17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150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155063" y="1823902"/>
            <a:ext cx="14725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i="1" spc="-65" dirty="0">
                <a:solidFill>
                  <a:srgbClr val="0000FF"/>
                </a:solidFill>
                <a:latin typeface="Arial"/>
                <a:cs typeface="Arial"/>
              </a:rPr>
              <a:t>FOLLOW</a:t>
            </a:r>
            <a:r>
              <a:rPr sz="1350" i="1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8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i="1" spc="-8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350" i="1" spc="-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5" dirty="0">
                <a:solidFill>
                  <a:srgbClr val="0000FF"/>
                </a:solidFill>
                <a:latin typeface="Lucida Sans Unicode"/>
                <a:cs typeface="Lucida Sans Unicode"/>
              </a:rPr>
              <a:t>{</a:t>
            </a:r>
            <a:r>
              <a:rPr sz="1350" b="0" spc="85" dirty="0">
                <a:solidFill>
                  <a:srgbClr val="0000FF"/>
                </a:solidFill>
                <a:latin typeface="Bookman Old Style"/>
                <a:cs typeface="Bookman Old Style"/>
              </a:rPr>
              <a:t>$</a:t>
            </a:r>
            <a:r>
              <a:rPr sz="1350" spc="85" dirty="0">
                <a:solidFill>
                  <a:srgbClr val="0000FF"/>
                </a:solidFill>
                <a:latin typeface="Lucida Sans Unicode"/>
                <a:cs typeface="Lucida Sans Unicode"/>
              </a:rPr>
              <a:t>}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5063" y="2200176"/>
            <a:ext cx="146558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latin typeface="Gill Sans MT"/>
                <a:cs typeface="Gill Sans MT"/>
              </a:rPr>
              <a:t>SLR</a:t>
            </a:r>
            <a:r>
              <a:rPr sz="1350" b="1" spc="20" dirty="0">
                <a:latin typeface="Gill Sans MT"/>
                <a:cs typeface="Gill Sans MT"/>
              </a:rPr>
              <a:t> </a:t>
            </a:r>
            <a:r>
              <a:rPr sz="1350" b="1" spc="-10" dirty="0">
                <a:latin typeface="Gill Sans MT"/>
                <a:cs typeface="Gill Sans MT"/>
              </a:rPr>
              <a:t>Action</a:t>
            </a:r>
            <a:r>
              <a:rPr sz="1350" b="1" spc="20" dirty="0">
                <a:latin typeface="Gill Sans MT"/>
                <a:cs typeface="Gill Sans MT"/>
              </a:rPr>
              <a:t> </a:t>
            </a:r>
            <a:r>
              <a:rPr sz="1350" b="1" spc="-20" dirty="0">
                <a:latin typeface="Gill Sans MT"/>
                <a:cs typeface="Gill Sans MT"/>
              </a:rPr>
              <a:t>Table:</a:t>
            </a:r>
            <a:endParaRPr sz="1350">
              <a:latin typeface="Gill Sans MT"/>
              <a:cs typeface="Gill Sans MT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64347" y="2442070"/>
          <a:ext cx="1356995" cy="876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40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0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$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02235">
                        <a:lnSpc>
                          <a:spcPts val="1565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0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565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S,</a:t>
                      </a:r>
                      <a:r>
                        <a:rPr sz="135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565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350" spc="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A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S,</a:t>
                      </a:r>
                      <a:r>
                        <a:rPr sz="135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350" spc="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314383" y="4689442"/>
            <a:ext cx="4724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Compilers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07748" y="4689442"/>
            <a:ext cx="3575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83760" y="4689442"/>
            <a:ext cx="63944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90000"/>
                </a:solidFill>
                <a:latin typeface="Tahoma"/>
                <a:cs typeface="Tahoma"/>
              </a:rPr>
              <a:t>CSE</a:t>
            </a:r>
            <a:r>
              <a:rPr sz="800" spc="3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590000"/>
                </a:solidFill>
                <a:latin typeface="Tahoma"/>
                <a:cs typeface="Tahoma"/>
              </a:rPr>
              <a:t>304/504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1788" y="4689442"/>
            <a:ext cx="3708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25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26123" y="5195247"/>
            <a:ext cx="10814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SLR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and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LR(1)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5045" y="5458687"/>
            <a:ext cx="2779395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Deficiencies</a:t>
            </a:r>
            <a:r>
              <a:rPr sz="1900" spc="7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of</a:t>
            </a:r>
            <a:r>
              <a:rPr sz="1900" spc="7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105" dirty="0">
                <a:solidFill>
                  <a:srgbClr val="A50000"/>
                </a:solidFill>
                <a:latin typeface="Gill Sans MT"/>
                <a:cs typeface="Gill Sans MT"/>
              </a:rPr>
              <a:t>SLR</a:t>
            </a:r>
            <a:r>
              <a:rPr sz="1900" spc="7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Parsing</a:t>
            </a:r>
            <a:endParaRPr sz="1900">
              <a:latin typeface="Gill Sans MT"/>
              <a:cs typeface="Gill Sans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19" y="6651783"/>
            <a:ext cx="88223" cy="8822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320890" y="6484282"/>
            <a:ext cx="4887595" cy="877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95"/>
              </a:spcBef>
            </a:pPr>
            <a:r>
              <a:rPr sz="1450" dirty="0">
                <a:latin typeface="Tahoma"/>
                <a:cs typeface="Tahoma"/>
              </a:rPr>
              <a:t>SLR(1)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treats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all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spc="-40" dirty="0">
                <a:latin typeface="Tahoma"/>
                <a:cs typeface="Tahoma"/>
              </a:rPr>
              <a:t>occurrences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RHS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on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stack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as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identical. </a:t>
            </a:r>
            <a:r>
              <a:rPr sz="1450" dirty="0">
                <a:latin typeface="Tahoma"/>
                <a:cs typeface="Tahoma"/>
              </a:rPr>
              <a:t>Only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few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40" dirty="0">
                <a:latin typeface="Tahoma"/>
                <a:cs typeface="Tahoma"/>
              </a:rPr>
              <a:t>these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reductions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may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lead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50" dirty="0">
                <a:latin typeface="Tahoma"/>
                <a:cs typeface="Tahoma"/>
              </a:rPr>
              <a:t>successful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parse. </a:t>
            </a:r>
            <a:r>
              <a:rPr sz="1450" spc="-10" dirty="0">
                <a:latin typeface="Tahoma"/>
                <a:cs typeface="Tahoma"/>
              </a:rPr>
              <a:t>Example:</a:t>
            </a:r>
            <a:endParaRPr sz="145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719" y="6935697"/>
            <a:ext cx="88223" cy="8822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1719" y="7219611"/>
            <a:ext cx="88223" cy="88223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830943" y="7419507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111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06380" y="7382865"/>
            <a:ext cx="118999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94005" algn="l"/>
                <a:tab pos="740410" algn="l"/>
              </a:tabLst>
            </a:pPr>
            <a:r>
              <a:rPr sz="1350" i="1" spc="-50" dirty="0">
                <a:latin typeface="Arial"/>
                <a:cs typeface="Arial"/>
              </a:rPr>
              <a:t>S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-20" dirty="0">
                <a:latin typeface="Arial"/>
                <a:cs typeface="Arial"/>
              </a:rPr>
              <a:t>A</a:t>
            </a:r>
            <a:r>
              <a:rPr sz="1350" b="0" spc="-2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z="1350" i="1" spc="-20" dirty="0">
                <a:latin typeface="Arial"/>
                <a:cs typeface="Arial"/>
              </a:rPr>
              <a:t>A</a:t>
            </a:r>
            <a:r>
              <a:rPr sz="1350" b="0" spc="-20" dirty="0">
                <a:solidFill>
                  <a:srgbClr val="0000FF"/>
                </a:solidFill>
                <a:latin typeface="Bookman Old Style"/>
                <a:cs typeface="Bookman Old Style"/>
              </a:rPr>
              <a:t>b </a:t>
            </a:r>
            <a:r>
              <a:rPr sz="1350" i="1" spc="-50" dirty="0">
                <a:latin typeface="Arial"/>
                <a:cs typeface="Arial"/>
              </a:rPr>
              <a:t>S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-20" dirty="0">
                <a:latin typeface="Arial"/>
                <a:cs typeface="Arial"/>
              </a:rPr>
              <a:t>B</a:t>
            </a:r>
            <a:r>
              <a:rPr sz="1350" b="0" spc="-20" dirty="0">
                <a:solidFill>
                  <a:srgbClr val="0000FF"/>
                </a:solidFill>
                <a:latin typeface="Bookman Old Style"/>
                <a:cs typeface="Bookman Old Style"/>
              </a:rPr>
              <a:t>b</a:t>
            </a:r>
            <a:r>
              <a:rPr sz="1350" i="1" spc="-20" dirty="0">
                <a:latin typeface="Arial"/>
                <a:cs typeface="Arial"/>
              </a:rPr>
              <a:t>B</a:t>
            </a:r>
            <a:r>
              <a:rPr sz="1350" b="0" spc="-2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endParaRPr sz="1350">
              <a:latin typeface="Bookman Old Style"/>
              <a:cs typeface="Bookman Old Sty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47013" y="7382865"/>
            <a:ext cx="5937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ts val="1620"/>
              </a:lnSpc>
              <a:spcBef>
                <a:spcPts val="95"/>
              </a:spcBef>
            </a:pPr>
            <a:r>
              <a:rPr sz="1350" i="1" dirty="0">
                <a:latin typeface="Arial"/>
                <a:cs typeface="Arial"/>
              </a:rPr>
              <a:t>A</a:t>
            </a:r>
            <a:r>
              <a:rPr sz="1350" i="1" spc="-5" dirty="0">
                <a:latin typeface="Arial"/>
                <a:cs typeface="Arial"/>
              </a:rPr>
              <a:t> </a:t>
            </a:r>
            <a:r>
              <a:rPr sz="1350" spc="-100" dirty="0">
                <a:latin typeface="Lucida Sans Unicode"/>
                <a:cs typeface="Lucida Sans Unicode"/>
              </a:rPr>
              <a:t>−→</a:t>
            </a:r>
            <a:r>
              <a:rPr sz="1350" spc="-55" dirty="0">
                <a:latin typeface="Lucida Sans Unicode"/>
                <a:cs typeface="Lucida Sans Unicode"/>
              </a:rPr>
              <a:t> </a:t>
            </a:r>
            <a:r>
              <a:rPr sz="1350" i="1" spc="-50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20"/>
              </a:lnSpc>
            </a:pPr>
            <a:r>
              <a:rPr sz="1350" i="1" dirty="0">
                <a:latin typeface="Arial"/>
                <a:cs typeface="Arial"/>
              </a:rPr>
              <a:t>B</a:t>
            </a:r>
            <a:r>
              <a:rPr sz="1350" i="1" spc="110" dirty="0">
                <a:latin typeface="Arial"/>
                <a:cs typeface="Arial"/>
              </a:rPr>
              <a:t> </a:t>
            </a:r>
            <a:r>
              <a:rPr sz="1350" spc="-100" dirty="0">
                <a:latin typeface="Lucida Sans Unicode"/>
                <a:cs typeface="Lucida Sans Unicode"/>
              </a:rPr>
              <a:t>−→</a:t>
            </a:r>
            <a:r>
              <a:rPr sz="1350" spc="-55" dirty="0">
                <a:latin typeface="Lucida Sans Unicode"/>
                <a:cs typeface="Lucida Sans Unicode"/>
              </a:rPr>
              <a:t> </a:t>
            </a:r>
            <a:r>
              <a:rPr sz="1350" i="1" spc="-50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30943" y="7836828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111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95490" y="7793481"/>
            <a:ext cx="5464175" cy="8261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sz="1450" i="1" dirty="0">
                <a:latin typeface="Arial"/>
                <a:cs typeface="Arial"/>
              </a:rPr>
              <a:t>I</a:t>
            </a:r>
            <a:r>
              <a:rPr sz="1575" baseline="-10582" dirty="0">
                <a:latin typeface="Tahoma"/>
                <a:cs typeface="Tahoma"/>
              </a:rPr>
              <a:t>0</a:t>
            </a:r>
            <a:r>
              <a:rPr sz="1575" spc="142" baseline="-10582" dirty="0">
                <a:latin typeface="Tahoma"/>
                <a:cs typeface="Tahoma"/>
              </a:rPr>
              <a:t> </a:t>
            </a:r>
            <a:r>
              <a:rPr sz="1450" spc="80" dirty="0">
                <a:latin typeface="Tahoma"/>
                <a:cs typeface="Tahoma"/>
              </a:rPr>
              <a:t>=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{</a:t>
            </a:r>
            <a:r>
              <a:rPr sz="1450" dirty="0">
                <a:latin typeface="Tahoma"/>
                <a:cs typeface="Tahoma"/>
              </a:rPr>
              <a:t>[</a:t>
            </a:r>
            <a:r>
              <a:rPr sz="1450" i="1" dirty="0">
                <a:latin typeface="Arial"/>
                <a:cs typeface="Arial"/>
              </a:rPr>
              <a:t>S</a:t>
            </a:r>
            <a:r>
              <a:rPr sz="1575" i="1" baseline="29100" dirty="0">
                <a:latin typeface="Gill Sans MT"/>
                <a:cs typeface="Gill Sans MT"/>
              </a:rPr>
              <a:t>t</a:t>
            </a:r>
            <a:r>
              <a:rPr sz="1575" i="1" spc="247" baseline="29100" dirty="0">
                <a:latin typeface="Gill Sans MT"/>
                <a:cs typeface="Gill Sans MT"/>
              </a:rPr>
              <a:t> </a:t>
            </a:r>
            <a:r>
              <a:rPr sz="1450" spc="105" dirty="0">
                <a:latin typeface="Lucida Sans Unicode"/>
                <a:cs typeface="Lucida Sans Unicode"/>
              </a:rPr>
              <a:t>→</a:t>
            </a:r>
            <a:r>
              <a:rPr sz="1450" spc="-60" dirty="0">
                <a:latin typeface="Lucida Sans Unicode"/>
                <a:cs typeface="Lucida Sans Unicode"/>
              </a:rPr>
              <a:t> </a:t>
            </a:r>
            <a:r>
              <a:rPr sz="1200" i="1" spc="200" dirty="0">
                <a:latin typeface="Arial"/>
                <a:cs typeface="Arial"/>
              </a:rPr>
              <a:t>•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450" i="1" spc="-160" dirty="0">
                <a:latin typeface="Arial"/>
                <a:cs typeface="Arial"/>
              </a:rPr>
              <a:t>S</a:t>
            </a:r>
            <a:r>
              <a:rPr sz="1450" i="1" spc="-270" dirty="0">
                <a:latin typeface="Arial"/>
                <a:cs typeface="Arial"/>
              </a:rPr>
              <a:t> </a:t>
            </a:r>
            <a:r>
              <a:rPr sz="1450" spc="-55" dirty="0">
                <a:latin typeface="Tahoma"/>
                <a:cs typeface="Tahoma"/>
              </a:rPr>
              <a:t>]</a:t>
            </a:r>
            <a:r>
              <a:rPr sz="1450" i="1" spc="-55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spc="-60" dirty="0">
                <a:latin typeface="Tahoma"/>
                <a:cs typeface="Tahoma"/>
              </a:rPr>
              <a:t>[</a:t>
            </a:r>
            <a:r>
              <a:rPr sz="1450" i="1" spc="-60" dirty="0">
                <a:latin typeface="Arial"/>
                <a:cs typeface="Arial"/>
              </a:rPr>
              <a:t>S</a:t>
            </a:r>
            <a:r>
              <a:rPr sz="1450" i="1" spc="125" dirty="0">
                <a:latin typeface="Arial"/>
                <a:cs typeface="Arial"/>
              </a:rPr>
              <a:t> </a:t>
            </a:r>
            <a:r>
              <a:rPr sz="1450" spc="105" dirty="0">
                <a:latin typeface="Lucida Sans Unicode"/>
                <a:cs typeface="Lucida Sans Unicode"/>
              </a:rPr>
              <a:t>→</a:t>
            </a:r>
            <a:r>
              <a:rPr sz="1450" spc="-60" dirty="0">
                <a:latin typeface="Lucida Sans Unicode"/>
                <a:cs typeface="Lucida Sans Unicode"/>
              </a:rPr>
              <a:t> </a:t>
            </a:r>
            <a:r>
              <a:rPr sz="1200" i="1" spc="200" dirty="0">
                <a:latin typeface="Arial"/>
                <a:cs typeface="Arial"/>
              </a:rPr>
              <a:t>•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450" i="1" spc="-55" dirty="0">
                <a:latin typeface="Arial"/>
                <a:cs typeface="Arial"/>
              </a:rPr>
              <a:t>A</a:t>
            </a:r>
            <a:r>
              <a:rPr sz="1450" b="0" spc="-55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z="1450" i="1" spc="-55" dirty="0">
                <a:latin typeface="Arial"/>
                <a:cs typeface="Arial"/>
              </a:rPr>
              <a:t>A</a:t>
            </a:r>
            <a:r>
              <a:rPr sz="1450" b="0" spc="-55" dirty="0">
                <a:solidFill>
                  <a:srgbClr val="0000FF"/>
                </a:solidFill>
                <a:latin typeface="Bookman Old Style"/>
                <a:cs typeface="Bookman Old Style"/>
              </a:rPr>
              <a:t>b</a:t>
            </a:r>
            <a:r>
              <a:rPr sz="1450" spc="-55" dirty="0">
                <a:latin typeface="Tahoma"/>
                <a:cs typeface="Tahoma"/>
              </a:rPr>
              <a:t>]</a:t>
            </a:r>
            <a:r>
              <a:rPr sz="1450" i="1" spc="-55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spc="-60" dirty="0">
                <a:latin typeface="Tahoma"/>
                <a:cs typeface="Tahoma"/>
              </a:rPr>
              <a:t>[</a:t>
            </a:r>
            <a:r>
              <a:rPr sz="1450" i="1" spc="-60" dirty="0">
                <a:latin typeface="Arial"/>
                <a:cs typeface="Arial"/>
              </a:rPr>
              <a:t>S</a:t>
            </a:r>
            <a:r>
              <a:rPr sz="1450" i="1" spc="125" dirty="0">
                <a:latin typeface="Arial"/>
                <a:cs typeface="Arial"/>
              </a:rPr>
              <a:t> </a:t>
            </a:r>
            <a:r>
              <a:rPr sz="1450" spc="105" dirty="0">
                <a:latin typeface="Lucida Sans Unicode"/>
                <a:cs typeface="Lucida Sans Unicode"/>
              </a:rPr>
              <a:t>→</a:t>
            </a:r>
            <a:r>
              <a:rPr sz="1450" spc="-65" dirty="0">
                <a:latin typeface="Lucida Sans Unicode"/>
                <a:cs typeface="Lucida Sans Unicode"/>
              </a:rPr>
              <a:t> </a:t>
            </a:r>
            <a:r>
              <a:rPr sz="1200" i="1" spc="200" dirty="0">
                <a:latin typeface="Arial"/>
                <a:cs typeface="Arial"/>
              </a:rPr>
              <a:t>•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450" i="1" spc="-10" dirty="0">
                <a:latin typeface="Arial"/>
                <a:cs typeface="Arial"/>
              </a:rPr>
              <a:t>B</a:t>
            </a:r>
            <a:r>
              <a:rPr sz="1450" b="0" spc="-10" dirty="0">
                <a:solidFill>
                  <a:srgbClr val="0000FF"/>
                </a:solidFill>
                <a:latin typeface="Bookman Old Style"/>
                <a:cs typeface="Bookman Old Style"/>
              </a:rPr>
              <a:t>b</a:t>
            </a:r>
            <a:r>
              <a:rPr sz="1450" i="1" spc="-10" dirty="0">
                <a:latin typeface="Arial"/>
                <a:cs typeface="Arial"/>
              </a:rPr>
              <a:t>B</a:t>
            </a:r>
            <a:r>
              <a:rPr sz="1450" b="0" spc="-1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z="1450" spc="-10" dirty="0">
                <a:latin typeface="Tahoma"/>
                <a:cs typeface="Tahoma"/>
              </a:rPr>
              <a:t>]</a:t>
            </a:r>
            <a:r>
              <a:rPr sz="1450" i="1" spc="-10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spc="-30" dirty="0">
                <a:latin typeface="Tahoma"/>
                <a:cs typeface="Tahoma"/>
              </a:rPr>
              <a:t>[</a:t>
            </a:r>
            <a:r>
              <a:rPr sz="1450" i="1" spc="-30" dirty="0">
                <a:latin typeface="Arial"/>
                <a:cs typeface="Arial"/>
              </a:rPr>
              <a:t>A</a:t>
            </a:r>
            <a:r>
              <a:rPr sz="1450" i="1" spc="-10" dirty="0">
                <a:latin typeface="Arial"/>
                <a:cs typeface="Arial"/>
              </a:rPr>
              <a:t> </a:t>
            </a:r>
            <a:r>
              <a:rPr sz="1450" spc="105" dirty="0">
                <a:latin typeface="Lucida Sans Unicode"/>
                <a:cs typeface="Lucida Sans Unicode"/>
              </a:rPr>
              <a:t>→</a:t>
            </a:r>
            <a:r>
              <a:rPr sz="1450" spc="-60" dirty="0">
                <a:latin typeface="Lucida Sans Unicode"/>
                <a:cs typeface="Lucida Sans Unicode"/>
              </a:rPr>
              <a:t> </a:t>
            </a:r>
            <a:r>
              <a:rPr sz="1200" i="1" spc="200" dirty="0">
                <a:latin typeface="Arial"/>
                <a:cs typeface="Arial"/>
              </a:rPr>
              <a:t>•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450" spc="-55" dirty="0">
                <a:latin typeface="Tahoma"/>
                <a:cs typeface="Tahoma"/>
              </a:rPr>
              <a:t>]</a:t>
            </a:r>
            <a:r>
              <a:rPr sz="1450" i="1" spc="-55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dirty="0">
                <a:latin typeface="Tahoma"/>
                <a:cs typeface="Tahoma"/>
              </a:rPr>
              <a:t>[</a:t>
            </a:r>
            <a:r>
              <a:rPr sz="1450" i="1" dirty="0">
                <a:latin typeface="Arial"/>
                <a:cs typeface="Arial"/>
              </a:rPr>
              <a:t>B</a:t>
            </a:r>
            <a:r>
              <a:rPr sz="1450" i="1" spc="110" dirty="0">
                <a:latin typeface="Arial"/>
                <a:cs typeface="Arial"/>
              </a:rPr>
              <a:t> </a:t>
            </a:r>
            <a:r>
              <a:rPr sz="1450" spc="105" dirty="0">
                <a:latin typeface="Lucida Sans Unicode"/>
                <a:cs typeface="Lucida Sans Unicode"/>
              </a:rPr>
              <a:t>→</a:t>
            </a:r>
            <a:r>
              <a:rPr sz="1450" spc="-65" dirty="0">
                <a:latin typeface="Lucida Sans Unicode"/>
                <a:cs typeface="Lucida Sans Unicode"/>
              </a:rPr>
              <a:t> </a:t>
            </a:r>
            <a:r>
              <a:rPr sz="1200" i="1" spc="200" dirty="0">
                <a:latin typeface="Arial"/>
                <a:cs typeface="Arial"/>
              </a:rPr>
              <a:t>•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450" spc="-25" dirty="0">
                <a:latin typeface="Tahoma"/>
                <a:cs typeface="Tahoma"/>
              </a:rPr>
              <a:t>]</a:t>
            </a:r>
            <a:r>
              <a:rPr sz="1450" spc="-25" dirty="0">
                <a:latin typeface="Lucida Sans Unicode"/>
                <a:cs typeface="Lucida Sans Unicode"/>
              </a:rPr>
              <a:t>}</a:t>
            </a:r>
            <a:r>
              <a:rPr sz="1450" spc="-25" dirty="0">
                <a:latin typeface="Tahoma"/>
                <a:cs typeface="Tahoma"/>
              </a:rPr>
              <a:t>.</a:t>
            </a:r>
            <a:endParaRPr sz="1450">
              <a:latin typeface="Tahoma"/>
              <a:cs typeface="Tahoma"/>
            </a:endParaRPr>
          </a:p>
          <a:p>
            <a:pPr marL="38100" marR="30480">
              <a:lnSpc>
                <a:spcPct val="105300"/>
              </a:lnSpc>
              <a:spcBef>
                <a:spcPts val="400"/>
              </a:spcBef>
            </a:pPr>
            <a:r>
              <a:rPr sz="1450" spc="-10" dirty="0">
                <a:latin typeface="Tahoma"/>
                <a:cs typeface="Tahoma"/>
              </a:rPr>
              <a:t>Since</a:t>
            </a:r>
            <a:r>
              <a:rPr sz="1450" spc="30" dirty="0">
                <a:latin typeface="Tahoma"/>
                <a:cs typeface="Tahoma"/>
              </a:rPr>
              <a:t> </a:t>
            </a:r>
            <a:r>
              <a:rPr sz="1450" i="1" spc="-50" dirty="0">
                <a:latin typeface="Arial"/>
                <a:cs typeface="Arial"/>
              </a:rPr>
              <a:t>FOLLOW</a:t>
            </a:r>
            <a:r>
              <a:rPr sz="1450" i="1" spc="-165" dirty="0">
                <a:latin typeface="Arial"/>
                <a:cs typeface="Arial"/>
              </a:rPr>
              <a:t> </a:t>
            </a:r>
            <a:r>
              <a:rPr sz="1450" dirty="0">
                <a:latin typeface="Tahoma"/>
                <a:cs typeface="Tahoma"/>
              </a:rPr>
              <a:t>(</a:t>
            </a:r>
            <a:r>
              <a:rPr sz="1450" i="1" dirty="0">
                <a:latin typeface="Arial"/>
                <a:cs typeface="Arial"/>
              </a:rPr>
              <a:t>A</a:t>
            </a:r>
            <a:r>
              <a:rPr sz="1450" dirty="0">
                <a:latin typeface="Tahoma"/>
                <a:cs typeface="Tahoma"/>
              </a:rPr>
              <a:t>)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80" dirty="0">
                <a:latin typeface="Tahoma"/>
                <a:cs typeface="Tahoma"/>
              </a:rPr>
              <a:t>=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i="1" spc="-50" dirty="0">
                <a:latin typeface="Arial"/>
                <a:cs typeface="Arial"/>
              </a:rPr>
              <a:t>FOLLOW</a:t>
            </a:r>
            <a:r>
              <a:rPr sz="1450" i="1" spc="-165" dirty="0">
                <a:latin typeface="Arial"/>
                <a:cs typeface="Arial"/>
              </a:rPr>
              <a:t> </a:t>
            </a:r>
            <a:r>
              <a:rPr sz="1450" dirty="0">
                <a:latin typeface="Tahoma"/>
                <a:cs typeface="Tahoma"/>
              </a:rPr>
              <a:t>(</a:t>
            </a:r>
            <a:r>
              <a:rPr sz="1450" i="1" dirty="0">
                <a:latin typeface="Arial"/>
                <a:cs typeface="Arial"/>
              </a:rPr>
              <a:t>B</a:t>
            </a:r>
            <a:r>
              <a:rPr sz="1450" dirty="0">
                <a:latin typeface="Tahoma"/>
                <a:cs typeface="Tahoma"/>
              </a:rPr>
              <a:t>),</a:t>
            </a:r>
            <a:r>
              <a:rPr sz="1450" spc="35" dirty="0">
                <a:latin typeface="Tahoma"/>
                <a:cs typeface="Tahoma"/>
              </a:rPr>
              <a:t> </a:t>
            </a:r>
            <a:r>
              <a:rPr sz="1450" spc="-90" dirty="0">
                <a:latin typeface="Tahoma"/>
                <a:cs typeface="Tahoma"/>
              </a:rPr>
              <a:t>we</a:t>
            </a:r>
            <a:r>
              <a:rPr sz="1450" spc="35" dirty="0">
                <a:latin typeface="Tahoma"/>
                <a:cs typeface="Tahoma"/>
              </a:rPr>
              <a:t> </a:t>
            </a:r>
            <a:r>
              <a:rPr sz="1450" spc="-50" dirty="0">
                <a:latin typeface="Tahoma"/>
                <a:cs typeface="Tahoma"/>
              </a:rPr>
              <a:t>have</a:t>
            </a:r>
            <a:r>
              <a:rPr sz="1450" spc="30" dirty="0">
                <a:latin typeface="Tahoma"/>
                <a:cs typeface="Tahoma"/>
              </a:rPr>
              <a:t> </a:t>
            </a:r>
            <a:r>
              <a:rPr sz="1450" spc="-40" dirty="0">
                <a:latin typeface="Tahoma"/>
                <a:cs typeface="Tahoma"/>
              </a:rPr>
              <a:t>reduce/reduce</a:t>
            </a:r>
            <a:r>
              <a:rPr sz="1450" spc="4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conflict </a:t>
            </a:r>
            <a:r>
              <a:rPr sz="1450" dirty="0">
                <a:latin typeface="Tahoma"/>
                <a:cs typeface="Tahoma"/>
              </a:rPr>
              <a:t>in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state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0.</a:t>
            </a:r>
            <a:endParaRPr sz="1450">
              <a:latin typeface="Tahoma"/>
              <a:cs typeface="Tahom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1719" y="8244913"/>
            <a:ext cx="88223" cy="88223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707748" y="9743233"/>
            <a:ext cx="35750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551788" y="9743233"/>
            <a:ext cx="37084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26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6123" y="165982"/>
            <a:ext cx="10814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SLR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and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LR(1)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45" y="429422"/>
            <a:ext cx="1651635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spc="70" dirty="0">
                <a:solidFill>
                  <a:srgbClr val="A50000"/>
                </a:solidFill>
                <a:latin typeface="Gill Sans MT"/>
                <a:cs typeface="Gill Sans MT"/>
              </a:rPr>
              <a:t>LR(1)</a:t>
            </a:r>
            <a:r>
              <a:rPr sz="1900" spc="12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Item</a:t>
            </a:r>
            <a:r>
              <a:rPr sz="1900" spc="13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20" dirty="0">
                <a:solidFill>
                  <a:srgbClr val="A50000"/>
                </a:solidFill>
                <a:latin typeface="Gill Sans MT"/>
                <a:cs typeface="Gill Sans MT"/>
              </a:rPr>
              <a:t>Sets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2550" y="1606158"/>
            <a:ext cx="462280" cy="0"/>
          </a:xfrm>
          <a:custGeom>
            <a:avLst/>
            <a:gdLst/>
            <a:ahLst/>
            <a:cxnLst/>
            <a:rect l="l" t="t" r="r" b="b"/>
            <a:pathLst>
              <a:path w="462280">
                <a:moveTo>
                  <a:pt x="0" y="0"/>
                </a:moveTo>
                <a:lnTo>
                  <a:pt x="461698" y="0"/>
                </a:lnTo>
              </a:path>
            </a:pathLst>
          </a:custGeom>
          <a:ln w="7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6332" y="1223841"/>
            <a:ext cx="5292090" cy="92646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50" dirty="0">
                <a:latin typeface="Tahoma"/>
                <a:cs typeface="Tahoma"/>
              </a:rPr>
              <a:t>Construct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LR(1)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items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form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i="1" dirty="0">
                <a:latin typeface="Arial"/>
                <a:cs typeface="Arial"/>
              </a:rPr>
              <a:t>A</a:t>
            </a:r>
            <a:r>
              <a:rPr sz="1450" i="1" spc="-45" dirty="0">
                <a:latin typeface="Arial"/>
                <a:cs typeface="Arial"/>
              </a:rPr>
              <a:t> </a:t>
            </a:r>
            <a:r>
              <a:rPr sz="1450" spc="-80" dirty="0">
                <a:latin typeface="Lucida Sans Unicode"/>
                <a:cs typeface="Lucida Sans Unicode"/>
              </a:rPr>
              <a:t>−→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450" i="1" spc="160" dirty="0">
                <a:latin typeface="Calibri"/>
                <a:cs typeface="Calibri"/>
              </a:rPr>
              <a:t>α</a:t>
            </a:r>
            <a:r>
              <a:rPr sz="1200" i="1" spc="160" dirty="0">
                <a:latin typeface="Arial"/>
                <a:cs typeface="Arial"/>
              </a:rPr>
              <a:t>•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450" i="1" spc="95" dirty="0">
                <a:latin typeface="Calibri"/>
                <a:cs typeface="Calibri"/>
              </a:rPr>
              <a:t>β,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z="1450" dirty="0">
                <a:latin typeface="Tahoma"/>
                <a:cs typeface="Tahoma"/>
              </a:rPr>
              <a:t>,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which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means:</a:t>
            </a:r>
            <a:endParaRPr sz="1450">
              <a:latin typeface="Tahoma"/>
              <a:cs typeface="Tahoma"/>
            </a:endParaRPr>
          </a:p>
          <a:p>
            <a:pPr marL="386715" marR="5080">
              <a:lnSpc>
                <a:spcPct val="105300"/>
              </a:lnSpc>
              <a:spcBef>
                <a:spcPts val="795"/>
              </a:spcBef>
            </a:pPr>
            <a:r>
              <a:rPr sz="1450" i="1" dirty="0">
                <a:latin typeface="Arial"/>
                <a:cs typeface="Arial"/>
              </a:rPr>
              <a:t>The</a:t>
            </a:r>
            <a:r>
              <a:rPr sz="1450" i="1" spc="-70" dirty="0">
                <a:latin typeface="Arial"/>
                <a:cs typeface="Arial"/>
              </a:rPr>
              <a:t> </a:t>
            </a:r>
            <a:r>
              <a:rPr sz="1450" i="1" spc="-20" dirty="0">
                <a:latin typeface="Arial"/>
                <a:cs typeface="Arial"/>
              </a:rPr>
              <a:t>production</a:t>
            </a:r>
            <a:r>
              <a:rPr sz="1450" i="1" dirty="0">
                <a:latin typeface="Arial"/>
                <a:cs typeface="Arial"/>
              </a:rPr>
              <a:t> A</a:t>
            </a:r>
            <a:r>
              <a:rPr sz="1450" i="1" spc="-65" dirty="0">
                <a:latin typeface="Arial"/>
                <a:cs typeface="Arial"/>
              </a:rPr>
              <a:t> </a:t>
            </a:r>
            <a:r>
              <a:rPr sz="1450" spc="-80" dirty="0">
                <a:latin typeface="Lucida Sans Unicode"/>
                <a:cs typeface="Lucida Sans Unicode"/>
              </a:rPr>
              <a:t>−→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450" i="1" spc="95" dirty="0">
                <a:latin typeface="Calibri"/>
                <a:cs typeface="Calibri"/>
              </a:rPr>
              <a:t>αβ</a:t>
            </a:r>
            <a:r>
              <a:rPr sz="1450" i="1" spc="135" dirty="0">
                <a:latin typeface="Calibri"/>
                <a:cs typeface="Calibri"/>
              </a:rPr>
              <a:t> </a:t>
            </a:r>
            <a:r>
              <a:rPr sz="1450" i="1" spc="-30" dirty="0">
                <a:latin typeface="Arial"/>
                <a:cs typeface="Arial"/>
              </a:rPr>
              <a:t>can</a:t>
            </a:r>
            <a:r>
              <a:rPr sz="1450" i="1" spc="5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be </a:t>
            </a:r>
            <a:r>
              <a:rPr sz="1450" i="1" spc="-35" dirty="0">
                <a:latin typeface="Arial"/>
                <a:cs typeface="Arial"/>
              </a:rPr>
              <a:t>applied</a:t>
            </a:r>
            <a:r>
              <a:rPr sz="1450" i="1" dirty="0">
                <a:latin typeface="Arial"/>
                <a:cs typeface="Arial"/>
              </a:rPr>
              <a:t> </a:t>
            </a:r>
            <a:r>
              <a:rPr sz="1450" i="1" spc="-55" dirty="0">
                <a:latin typeface="Arial"/>
                <a:cs typeface="Arial"/>
              </a:rPr>
              <a:t>when</a:t>
            </a:r>
            <a:r>
              <a:rPr sz="1450" i="1" dirty="0">
                <a:latin typeface="Arial"/>
                <a:cs typeface="Arial"/>
              </a:rPr>
              <a:t> the next </a:t>
            </a:r>
            <a:r>
              <a:rPr sz="1450" i="1" spc="-10" dirty="0">
                <a:latin typeface="Arial"/>
                <a:cs typeface="Arial"/>
              </a:rPr>
              <a:t>token </a:t>
            </a:r>
            <a:r>
              <a:rPr sz="1450" i="1" dirty="0">
                <a:latin typeface="Arial"/>
                <a:cs typeface="Arial"/>
              </a:rPr>
              <a:t>on</a:t>
            </a:r>
            <a:r>
              <a:rPr sz="1450" i="1" spc="-20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input</a:t>
            </a:r>
            <a:r>
              <a:rPr sz="1450" i="1" spc="-15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stream</a:t>
            </a:r>
            <a:r>
              <a:rPr sz="1450" i="1" spc="-15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is</a:t>
            </a:r>
            <a:r>
              <a:rPr sz="1450" i="1" spc="-20" dirty="0">
                <a:latin typeface="Arial"/>
                <a:cs typeface="Arial"/>
              </a:rPr>
              <a:t> </a:t>
            </a:r>
            <a:r>
              <a:rPr sz="1450" i="1" spc="-2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450" i="1" spc="-25" dirty="0"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3647" y="2464577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111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19084" y="2427935"/>
            <a:ext cx="118999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94005" algn="l"/>
                <a:tab pos="740410" algn="l"/>
              </a:tabLst>
            </a:pPr>
            <a:r>
              <a:rPr sz="1350" i="1" spc="-50" dirty="0">
                <a:latin typeface="Arial"/>
                <a:cs typeface="Arial"/>
              </a:rPr>
              <a:t>S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-20" dirty="0">
                <a:latin typeface="Arial"/>
                <a:cs typeface="Arial"/>
              </a:rPr>
              <a:t>A</a:t>
            </a:r>
            <a:r>
              <a:rPr sz="1350" b="0" spc="-2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z="1350" i="1" spc="-20" dirty="0">
                <a:latin typeface="Arial"/>
                <a:cs typeface="Arial"/>
              </a:rPr>
              <a:t>A</a:t>
            </a:r>
            <a:r>
              <a:rPr sz="1350" b="0" spc="-20" dirty="0">
                <a:solidFill>
                  <a:srgbClr val="0000FF"/>
                </a:solidFill>
                <a:latin typeface="Bookman Old Style"/>
                <a:cs typeface="Bookman Old Style"/>
              </a:rPr>
              <a:t>b </a:t>
            </a:r>
            <a:r>
              <a:rPr sz="1350" i="1" spc="-50" dirty="0">
                <a:latin typeface="Arial"/>
                <a:cs typeface="Arial"/>
              </a:rPr>
              <a:t>S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-20" dirty="0">
                <a:latin typeface="Arial"/>
                <a:cs typeface="Arial"/>
              </a:rPr>
              <a:t>B</a:t>
            </a:r>
            <a:r>
              <a:rPr sz="1350" b="0" spc="-20" dirty="0">
                <a:solidFill>
                  <a:srgbClr val="0000FF"/>
                </a:solidFill>
                <a:latin typeface="Bookman Old Style"/>
                <a:cs typeface="Bookman Old Style"/>
              </a:rPr>
              <a:t>b</a:t>
            </a:r>
            <a:r>
              <a:rPr sz="1350" i="1" spc="-20" dirty="0">
                <a:latin typeface="Arial"/>
                <a:cs typeface="Arial"/>
              </a:rPr>
              <a:t>B</a:t>
            </a:r>
            <a:r>
              <a:rPr sz="1350" b="0" spc="-2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endParaRPr sz="135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9734" y="2427935"/>
            <a:ext cx="5937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ts val="1620"/>
              </a:lnSpc>
              <a:spcBef>
                <a:spcPts val="95"/>
              </a:spcBef>
            </a:pPr>
            <a:r>
              <a:rPr sz="1350" i="1" dirty="0">
                <a:latin typeface="Arial"/>
                <a:cs typeface="Arial"/>
              </a:rPr>
              <a:t>A</a:t>
            </a:r>
            <a:r>
              <a:rPr sz="1350" i="1" spc="-5" dirty="0">
                <a:latin typeface="Arial"/>
                <a:cs typeface="Arial"/>
              </a:rPr>
              <a:t> </a:t>
            </a:r>
            <a:r>
              <a:rPr sz="1350" spc="-100" dirty="0">
                <a:latin typeface="Lucida Sans Unicode"/>
                <a:cs typeface="Lucida Sans Unicode"/>
              </a:rPr>
              <a:t>−→</a:t>
            </a:r>
            <a:r>
              <a:rPr sz="1350" spc="-55" dirty="0">
                <a:latin typeface="Lucida Sans Unicode"/>
                <a:cs typeface="Lucida Sans Unicode"/>
              </a:rPr>
              <a:t> </a:t>
            </a:r>
            <a:r>
              <a:rPr sz="1350" i="1" spc="-50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20"/>
              </a:lnSpc>
            </a:pPr>
            <a:r>
              <a:rPr sz="1350" i="1" dirty="0">
                <a:latin typeface="Arial"/>
                <a:cs typeface="Arial"/>
              </a:rPr>
              <a:t>B</a:t>
            </a:r>
            <a:r>
              <a:rPr sz="1350" i="1" spc="110" dirty="0">
                <a:latin typeface="Arial"/>
                <a:cs typeface="Arial"/>
              </a:rPr>
              <a:t> </a:t>
            </a:r>
            <a:r>
              <a:rPr sz="1350" spc="-100" dirty="0">
                <a:latin typeface="Lucida Sans Unicode"/>
                <a:cs typeface="Lucida Sans Unicode"/>
              </a:rPr>
              <a:t>−→</a:t>
            </a:r>
            <a:r>
              <a:rPr sz="1350" spc="-55" dirty="0">
                <a:latin typeface="Lucida Sans Unicode"/>
                <a:cs typeface="Lucida Sans Unicode"/>
              </a:rPr>
              <a:t> </a:t>
            </a:r>
            <a:r>
              <a:rPr sz="1350" i="1" spc="-50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3647" y="2881898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111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0932" y="3048132"/>
            <a:ext cx="4353560" cy="715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ahoma"/>
                <a:cs typeface="Tahoma"/>
              </a:rPr>
              <a:t>An</a:t>
            </a:r>
            <a:r>
              <a:rPr sz="1450" spc="20" dirty="0">
                <a:latin typeface="Tahoma"/>
                <a:cs typeface="Tahoma"/>
              </a:rPr>
              <a:t> </a:t>
            </a:r>
            <a:r>
              <a:rPr sz="1450" spc="-40" dirty="0">
                <a:latin typeface="Tahoma"/>
                <a:cs typeface="Tahoma"/>
              </a:rPr>
              <a:t>example</a:t>
            </a:r>
            <a:r>
              <a:rPr sz="1450" spc="2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LR(1)</a:t>
            </a:r>
            <a:r>
              <a:rPr sz="1450" spc="2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item</a:t>
            </a:r>
            <a:r>
              <a:rPr sz="1450" spc="2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set:</a:t>
            </a:r>
            <a:endParaRPr sz="1450">
              <a:latin typeface="Tahoma"/>
              <a:cs typeface="Tahoma"/>
            </a:endParaRPr>
          </a:p>
          <a:p>
            <a:pPr marL="532130" marR="30480" indent="-494665">
              <a:lnSpc>
                <a:spcPct val="105300"/>
              </a:lnSpc>
            </a:pPr>
            <a:r>
              <a:rPr sz="1450" i="1" dirty="0">
                <a:latin typeface="Arial"/>
                <a:cs typeface="Arial"/>
              </a:rPr>
              <a:t>I</a:t>
            </a:r>
            <a:r>
              <a:rPr sz="1575" baseline="-10582" dirty="0">
                <a:latin typeface="Tahoma"/>
                <a:cs typeface="Tahoma"/>
              </a:rPr>
              <a:t>0</a:t>
            </a:r>
            <a:r>
              <a:rPr sz="1575" spc="217" baseline="-10582" dirty="0">
                <a:latin typeface="Tahoma"/>
                <a:cs typeface="Tahoma"/>
              </a:rPr>
              <a:t> </a:t>
            </a:r>
            <a:r>
              <a:rPr sz="1450" spc="80" dirty="0">
                <a:latin typeface="Tahoma"/>
                <a:cs typeface="Tahoma"/>
              </a:rPr>
              <a:t>=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{</a:t>
            </a:r>
            <a:r>
              <a:rPr sz="1450" dirty="0">
                <a:latin typeface="Tahoma"/>
                <a:cs typeface="Tahoma"/>
              </a:rPr>
              <a:t>[</a:t>
            </a:r>
            <a:r>
              <a:rPr sz="1450" i="1" dirty="0">
                <a:latin typeface="Arial"/>
                <a:cs typeface="Arial"/>
              </a:rPr>
              <a:t>S</a:t>
            </a:r>
            <a:r>
              <a:rPr sz="1575" i="1" baseline="29100" dirty="0">
                <a:latin typeface="Gill Sans MT"/>
                <a:cs typeface="Gill Sans MT"/>
              </a:rPr>
              <a:t>t</a:t>
            </a:r>
            <a:r>
              <a:rPr sz="1575" i="1" spc="270" baseline="29100" dirty="0">
                <a:latin typeface="Gill Sans MT"/>
                <a:cs typeface="Gill Sans MT"/>
              </a:rPr>
              <a:t> </a:t>
            </a:r>
            <a:r>
              <a:rPr sz="1450" spc="105" dirty="0">
                <a:latin typeface="Lucida Sans Unicode"/>
                <a:cs typeface="Lucida Sans Unicode"/>
              </a:rPr>
              <a:t>→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200" i="1" spc="200" dirty="0">
                <a:latin typeface="Arial"/>
                <a:cs typeface="Arial"/>
              </a:rPr>
              <a:t>•</a:t>
            </a:r>
            <a:r>
              <a:rPr sz="1200" i="1" spc="80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S</a:t>
            </a:r>
            <a:r>
              <a:rPr sz="1450" i="1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spc="-55" dirty="0">
                <a:latin typeface="Tahoma"/>
                <a:cs typeface="Tahoma"/>
              </a:rPr>
              <a:t>$]</a:t>
            </a:r>
            <a:r>
              <a:rPr sz="1450" i="1" spc="-55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spc="-60" dirty="0">
                <a:latin typeface="Tahoma"/>
                <a:cs typeface="Tahoma"/>
              </a:rPr>
              <a:t>[</a:t>
            </a:r>
            <a:r>
              <a:rPr sz="1450" i="1" spc="-60" dirty="0">
                <a:latin typeface="Arial"/>
                <a:cs typeface="Arial"/>
              </a:rPr>
              <a:t>S</a:t>
            </a:r>
            <a:r>
              <a:rPr sz="1450" i="1" spc="140" dirty="0">
                <a:latin typeface="Arial"/>
                <a:cs typeface="Arial"/>
              </a:rPr>
              <a:t> </a:t>
            </a:r>
            <a:r>
              <a:rPr sz="1450" spc="105" dirty="0">
                <a:latin typeface="Lucida Sans Unicode"/>
                <a:cs typeface="Lucida Sans Unicode"/>
              </a:rPr>
              <a:t>→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200" i="1" spc="200" dirty="0">
                <a:latin typeface="Arial"/>
                <a:cs typeface="Arial"/>
              </a:rPr>
              <a:t>•</a:t>
            </a:r>
            <a:r>
              <a:rPr sz="1200" i="1" spc="80" dirty="0">
                <a:latin typeface="Arial"/>
                <a:cs typeface="Arial"/>
              </a:rPr>
              <a:t> </a:t>
            </a:r>
            <a:r>
              <a:rPr sz="1450" i="1" spc="-35" dirty="0">
                <a:latin typeface="Arial"/>
                <a:cs typeface="Arial"/>
              </a:rPr>
              <a:t>A</a:t>
            </a:r>
            <a:r>
              <a:rPr sz="1450" b="0" spc="-35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z="1450" i="1" spc="-35" dirty="0">
                <a:latin typeface="Arial"/>
                <a:cs typeface="Arial"/>
              </a:rPr>
              <a:t>A</a:t>
            </a:r>
            <a:r>
              <a:rPr sz="1450" b="0" spc="-35" dirty="0">
                <a:solidFill>
                  <a:srgbClr val="0000FF"/>
                </a:solidFill>
                <a:latin typeface="Bookman Old Style"/>
                <a:cs typeface="Bookman Old Style"/>
              </a:rPr>
              <a:t>b</a:t>
            </a:r>
            <a:r>
              <a:rPr sz="1450" i="1" spc="-35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spc="-55" dirty="0">
                <a:latin typeface="Tahoma"/>
                <a:cs typeface="Tahoma"/>
              </a:rPr>
              <a:t>$]</a:t>
            </a:r>
            <a:r>
              <a:rPr sz="1450" i="1" spc="-55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spc="-60" dirty="0">
                <a:latin typeface="Tahoma"/>
                <a:cs typeface="Tahoma"/>
              </a:rPr>
              <a:t>[</a:t>
            </a:r>
            <a:r>
              <a:rPr sz="1450" i="1" spc="-60" dirty="0">
                <a:latin typeface="Arial"/>
                <a:cs typeface="Arial"/>
              </a:rPr>
              <a:t>S</a:t>
            </a:r>
            <a:r>
              <a:rPr sz="1450" i="1" spc="140" dirty="0">
                <a:latin typeface="Arial"/>
                <a:cs typeface="Arial"/>
              </a:rPr>
              <a:t> </a:t>
            </a:r>
            <a:r>
              <a:rPr sz="1450" spc="105" dirty="0">
                <a:latin typeface="Lucida Sans Unicode"/>
                <a:cs typeface="Lucida Sans Unicode"/>
              </a:rPr>
              <a:t>→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200" i="1" spc="200" dirty="0">
                <a:latin typeface="Arial"/>
                <a:cs typeface="Arial"/>
              </a:rPr>
              <a:t>•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B</a:t>
            </a: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b</a:t>
            </a:r>
            <a:r>
              <a:rPr sz="1450" i="1" dirty="0">
                <a:latin typeface="Arial"/>
                <a:cs typeface="Arial"/>
              </a:rPr>
              <a:t>B</a:t>
            </a: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z="1450" i="1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spc="-25" dirty="0">
                <a:latin typeface="Tahoma"/>
                <a:cs typeface="Tahoma"/>
              </a:rPr>
              <a:t>$]</a:t>
            </a:r>
            <a:r>
              <a:rPr sz="1450" i="1" spc="-25" dirty="0">
                <a:latin typeface="Calibri"/>
                <a:cs typeface="Calibri"/>
              </a:rPr>
              <a:t>, </a:t>
            </a:r>
            <a:r>
              <a:rPr sz="1450" spc="-30" dirty="0">
                <a:latin typeface="Tahoma"/>
                <a:cs typeface="Tahoma"/>
              </a:rPr>
              <a:t>[</a:t>
            </a:r>
            <a:r>
              <a:rPr sz="1450" i="1" spc="-30" dirty="0">
                <a:latin typeface="Arial"/>
                <a:cs typeface="Arial"/>
              </a:rPr>
              <a:t>A</a:t>
            </a:r>
            <a:r>
              <a:rPr sz="1450" i="1" spc="-20" dirty="0">
                <a:latin typeface="Arial"/>
                <a:cs typeface="Arial"/>
              </a:rPr>
              <a:t> </a:t>
            </a:r>
            <a:r>
              <a:rPr sz="1450" spc="105" dirty="0">
                <a:latin typeface="Lucida Sans Unicode"/>
                <a:cs typeface="Lucida Sans Unicode"/>
              </a:rPr>
              <a:t>→</a:t>
            </a:r>
            <a:r>
              <a:rPr sz="1450" spc="-60" dirty="0">
                <a:latin typeface="Lucida Sans Unicode"/>
                <a:cs typeface="Lucida Sans Unicode"/>
              </a:rPr>
              <a:t> </a:t>
            </a:r>
            <a:r>
              <a:rPr sz="1200" i="1" spc="200" dirty="0">
                <a:latin typeface="Arial"/>
                <a:cs typeface="Arial"/>
              </a:rPr>
              <a:t>•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450" i="1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b="0" spc="-6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sz="1450" spc="-60" dirty="0">
                <a:latin typeface="Tahoma"/>
                <a:cs typeface="Tahoma"/>
              </a:rPr>
              <a:t>]</a:t>
            </a:r>
            <a:r>
              <a:rPr sz="1450" i="1" spc="-60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dirty="0">
                <a:latin typeface="Tahoma"/>
                <a:cs typeface="Tahoma"/>
              </a:rPr>
              <a:t>[</a:t>
            </a:r>
            <a:r>
              <a:rPr sz="1450" i="1" dirty="0">
                <a:latin typeface="Arial"/>
                <a:cs typeface="Arial"/>
              </a:rPr>
              <a:t>B</a:t>
            </a:r>
            <a:r>
              <a:rPr sz="1450" i="1" spc="114" dirty="0">
                <a:latin typeface="Arial"/>
                <a:cs typeface="Arial"/>
              </a:rPr>
              <a:t> </a:t>
            </a:r>
            <a:r>
              <a:rPr sz="1450" spc="105" dirty="0">
                <a:latin typeface="Lucida Sans Unicode"/>
                <a:cs typeface="Lucida Sans Unicode"/>
              </a:rPr>
              <a:t>→</a:t>
            </a:r>
            <a:r>
              <a:rPr sz="1450" spc="-60" dirty="0">
                <a:latin typeface="Lucida Sans Unicode"/>
                <a:cs typeface="Lucida Sans Unicode"/>
              </a:rPr>
              <a:t> </a:t>
            </a:r>
            <a:r>
              <a:rPr sz="1200" i="1" spc="200" dirty="0">
                <a:latin typeface="Arial"/>
                <a:cs typeface="Arial"/>
              </a:rPr>
              <a:t>•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450" i="1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0000FF"/>
                </a:solidFill>
                <a:latin typeface="Bookman Old Style"/>
                <a:cs typeface="Bookman Old Style"/>
              </a:rPr>
              <a:t>b</a:t>
            </a:r>
            <a:r>
              <a:rPr sz="1450" spc="-20" dirty="0">
                <a:latin typeface="Tahoma"/>
                <a:cs typeface="Tahoma"/>
              </a:rPr>
              <a:t>]</a:t>
            </a:r>
            <a:r>
              <a:rPr sz="1450" spc="-20" dirty="0">
                <a:latin typeface="Lucida Sans Unicode"/>
                <a:cs typeface="Lucida Sans Unicode"/>
              </a:rPr>
              <a:t>}</a:t>
            </a:r>
            <a:r>
              <a:rPr sz="1450" spc="-20" dirty="0">
                <a:latin typeface="Tahoma"/>
                <a:cs typeface="Tahoma"/>
              </a:rPr>
              <a:t>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4383" y="4689442"/>
            <a:ext cx="4724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Compilers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7748" y="4689442"/>
            <a:ext cx="3575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3760" y="4689442"/>
            <a:ext cx="63944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90000"/>
                </a:solidFill>
                <a:latin typeface="Tahoma"/>
                <a:cs typeface="Tahoma"/>
              </a:rPr>
              <a:t>CSE</a:t>
            </a:r>
            <a:r>
              <a:rPr sz="800" spc="3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590000"/>
                </a:solidFill>
                <a:latin typeface="Tahoma"/>
                <a:cs typeface="Tahoma"/>
              </a:rPr>
              <a:t>304/504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1788" y="4689442"/>
            <a:ext cx="3708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27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6123" y="5195247"/>
            <a:ext cx="10814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SLR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and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LR(1)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5045" y="5458687"/>
            <a:ext cx="2836545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spc="70" dirty="0">
                <a:solidFill>
                  <a:srgbClr val="A50000"/>
                </a:solidFill>
                <a:latin typeface="Gill Sans MT"/>
                <a:cs typeface="Gill Sans MT"/>
              </a:rPr>
              <a:t>LR(1)</a:t>
            </a:r>
            <a:r>
              <a:rPr sz="1900" spc="14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and</a:t>
            </a:r>
            <a:r>
              <a:rPr sz="1900" spc="14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60" dirty="0">
                <a:solidFill>
                  <a:srgbClr val="A50000"/>
                </a:solidFill>
                <a:latin typeface="Gill Sans MT"/>
                <a:cs typeface="Gill Sans MT"/>
              </a:rPr>
              <a:t>LALR(1)</a:t>
            </a:r>
            <a:r>
              <a:rPr sz="1900" spc="14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Parsing</a:t>
            </a:r>
            <a:endParaRPr sz="1900">
              <a:latin typeface="Gill Sans MT"/>
              <a:cs typeface="Gill Sans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8635" y="7218992"/>
            <a:ext cx="88223" cy="8822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8635" y="7451610"/>
            <a:ext cx="88223" cy="8822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1719" y="8122046"/>
            <a:ext cx="88223" cy="8822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1719" y="8405960"/>
            <a:ext cx="88223" cy="8822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46332" y="6500763"/>
            <a:ext cx="5880735" cy="2047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83360">
              <a:lnSpc>
                <a:spcPct val="128499"/>
              </a:lnSpc>
              <a:spcBef>
                <a:spcPts val="95"/>
              </a:spcBef>
            </a:pPr>
            <a:r>
              <a:rPr sz="1450" dirty="0">
                <a:solidFill>
                  <a:srgbClr val="3333B2"/>
                </a:solidFill>
                <a:latin typeface="Tahoma"/>
                <a:cs typeface="Tahoma"/>
              </a:rPr>
              <a:t>LR(1)</a:t>
            </a:r>
            <a:r>
              <a:rPr sz="1450" spc="-2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3333B2"/>
                </a:solidFill>
                <a:latin typeface="Tahoma"/>
                <a:cs typeface="Tahoma"/>
              </a:rPr>
              <a:t>parsing:</a:t>
            </a:r>
            <a:r>
              <a:rPr sz="1450" spc="19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Parse tables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built</a:t>
            </a:r>
            <a:r>
              <a:rPr sz="1450" spc="-25" dirty="0">
                <a:latin typeface="Tahoma"/>
                <a:cs typeface="Tahoma"/>
              </a:rPr>
              <a:t> using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LR(1)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item</a:t>
            </a:r>
            <a:r>
              <a:rPr sz="1450" spc="-20" dirty="0">
                <a:latin typeface="Tahoma"/>
                <a:cs typeface="Tahoma"/>
              </a:rPr>
              <a:t> sets. </a:t>
            </a:r>
            <a:r>
              <a:rPr sz="1450" dirty="0">
                <a:solidFill>
                  <a:srgbClr val="3333B2"/>
                </a:solidFill>
                <a:latin typeface="Tahoma"/>
                <a:cs typeface="Tahoma"/>
              </a:rPr>
              <a:t>LALR(1)</a:t>
            </a:r>
            <a:r>
              <a:rPr sz="1450" spc="-3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3333B2"/>
                </a:solidFill>
                <a:latin typeface="Tahoma"/>
                <a:cs typeface="Tahoma"/>
              </a:rPr>
              <a:t>parsing:</a:t>
            </a:r>
            <a:r>
              <a:rPr sz="1450" spc="19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5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Look</a:t>
            </a:r>
            <a:r>
              <a:rPr sz="1450" i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50" i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Ahead</a:t>
            </a:r>
            <a:r>
              <a:rPr sz="1450" i="1" spc="145" dirty="0">
                <a:latin typeface="Arial"/>
                <a:cs typeface="Arial"/>
              </a:rPr>
              <a:t> </a:t>
            </a:r>
            <a:r>
              <a:rPr sz="1450" spc="-10" dirty="0">
                <a:latin typeface="Tahoma"/>
                <a:cs typeface="Tahoma"/>
              </a:rPr>
              <a:t>LR(1)</a:t>
            </a:r>
            <a:endParaRPr sz="1450">
              <a:latin typeface="Tahoma"/>
              <a:cs typeface="Tahoma"/>
            </a:endParaRPr>
          </a:p>
          <a:p>
            <a:pPr marL="1454150" marR="5080">
              <a:lnSpc>
                <a:spcPct val="105300"/>
              </a:lnSpc>
              <a:spcBef>
                <a:spcPts val="265"/>
              </a:spcBef>
            </a:pPr>
            <a:r>
              <a:rPr sz="1450" spc="-10" dirty="0">
                <a:latin typeface="Tahoma"/>
                <a:cs typeface="Tahoma"/>
              </a:rPr>
              <a:t>Merge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LR(1)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item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60" dirty="0">
                <a:latin typeface="Tahoma"/>
                <a:cs typeface="Tahoma"/>
              </a:rPr>
              <a:t>sets;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then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build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40" dirty="0">
                <a:latin typeface="Tahoma"/>
                <a:cs typeface="Tahoma"/>
              </a:rPr>
              <a:t>parsing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table. </a:t>
            </a:r>
            <a:r>
              <a:rPr sz="1450" spc="-20" dirty="0">
                <a:latin typeface="Tahoma"/>
                <a:cs typeface="Tahoma"/>
              </a:rPr>
              <a:t>Typically,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LALR(1)</a:t>
            </a:r>
            <a:r>
              <a:rPr sz="1450" spc="-10" dirty="0">
                <a:latin typeface="Tahoma"/>
                <a:cs typeface="Tahoma"/>
              </a:rPr>
              <a:t> </a:t>
            </a:r>
            <a:r>
              <a:rPr sz="1450" spc="-40" dirty="0">
                <a:latin typeface="Tahoma"/>
                <a:cs typeface="Tahoma"/>
              </a:rPr>
              <a:t>parsing</a:t>
            </a:r>
            <a:r>
              <a:rPr sz="1450" spc="-1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tables</a:t>
            </a:r>
            <a:r>
              <a:rPr sz="1450" spc="-10" dirty="0">
                <a:latin typeface="Tahoma"/>
                <a:cs typeface="Tahoma"/>
              </a:rPr>
              <a:t> </a:t>
            </a:r>
            <a:r>
              <a:rPr sz="1450" spc="-45" dirty="0">
                <a:latin typeface="Tahoma"/>
                <a:cs typeface="Tahoma"/>
              </a:rPr>
              <a:t>are</a:t>
            </a:r>
            <a:r>
              <a:rPr sz="1450" spc="-1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much</a:t>
            </a:r>
            <a:r>
              <a:rPr sz="1450" spc="-1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smaller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than </a:t>
            </a:r>
            <a:r>
              <a:rPr sz="1450" dirty="0">
                <a:latin typeface="Tahoma"/>
                <a:cs typeface="Tahoma"/>
              </a:rPr>
              <a:t>LR(1)</a:t>
            </a:r>
            <a:r>
              <a:rPr sz="1450" spc="35" dirty="0">
                <a:latin typeface="Tahoma"/>
                <a:cs typeface="Tahoma"/>
              </a:rPr>
              <a:t> </a:t>
            </a:r>
            <a:r>
              <a:rPr sz="1450" spc="-40" dirty="0">
                <a:latin typeface="Tahoma"/>
                <a:cs typeface="Tahoma"/>
              </a:rPr>
              <a:t>parsing</a:t>
            </a:r>
            <a:r>
              <a:rPr sz="1450" spc="3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table.</a:t>
            </a: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ahoma"/>
              <a:cs typeface="Tahoma"/>
            </a:endParaRPr>
          </a:p>
          <a:p>
            <a:pPr marL="386715">
              <a:lnSpc>
                <a:spcPct val="100000"/>
              </a:lnSpc>
            </a:pPr>
            <a:r>
              <a:rPr sz="1450" i="1" spc="-25" dirty="0">
                <a:latin typeface="Arial"/>
                <a:cs typeface="Arial"/>
              </a:rPr>
              <a:t>SLR</a:t>
            </a:r>
            <a:r>
              <a:rPr sz="1450" spc="-25" dirty="0">
                <a:latin typeface="Tahoma"/>
                <a:cs typeface="Tahoma"/>
              </a:rPr>
              <a:t>(1)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⊂</a:t>
            </a:r>
            <a:r>
              <a:rPr sz="1450" spc="-70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Arial"/>
                <a:cs typeface="Arial"/>
              </a:rPr>
              <a:t>LALR</a:t>
            </a:r>
            <a:r>
              <a:rPr sz="1450" dirty="0">
                <a:latin typeface="Tahoma"/>
                <a:cs typeface="Tahoma"/>
              </a:rPr>
              <a:t>(1)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⊂</a:t>
            </a:r>
            <a:r>
              <a:rPr sz="1450" spc="-70" dirty="0">
                <a:latin typeface="Lucida Sans Unicode"/>
                <a:cs typeface="Lucida Sans Unicode"/>
              </a:rPr>
              <a:t> </a:t>
            </a:r>
            <a:r>
              <a:rPr sz="1450" i="1" spc="-10" dirty="0">
                <a:latin typeface="Arial"/>
                <a:cs typeface="Arial"/>
              </a:rPr>
              <a:t>LR</a:t>
            </a:r>
            <a:r>
              <a:rPr sz="1450" spc="-10" dirty="0">
                <a:latin typeface="Tahoma"/>
                <a:cs typeface="Tahoma"/>
              </a:rPr>
              <a:t>(1).</a:t>
            </a:r>
            <a:endParaRPr sz="1450">
              <a:latin typeface="Tahoma"/>
              <a:cs typeface="Tahoma"/>
            </a:endParaRPr>
          </a:p>
          <a:p>
            <a:pPr marL="386715">
              <a:lnSpc>
                <a:spcPct val="100000"/>
              </a:lnSpc>
              <a:spcBef>
                <a:spcPts val="495"/>
              </a:spcBef>
            </a:pPr>
            <a:r>
              <a:rPr sz="1450" i="1" dirty="0">
                <a:latin typeface="Arial"/>
                <a:cs typeface="Arial"/>
              </a:rPr>
              <a:t>LL</a:t>
            </a:r>
            <a:r>
              <a:rPr sz="1450" dirty="0">
                <a:latin typeface="Tahoma"/>
                <a:cs typeface="Tahoma"/>
              </a:rPr>
              <a:t>(1)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-395" dirty="0">
                <a:latin typeface="Lucida Sans Unicode"/>
                <a:cs typeface="Lucida Sans Unicode"/>
              </a:rPr>
              <a:t>/⊆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450" i="1" spc="-10" dirty="0">
                <a:latin typeface="Arial"/>
                <a:cs typeface="Arial"/>
              </a:rPr>
              <a:t>SLR</a:t>
            </a:r>
            <a:r>
              <a:rPr sz="1450" spc="-10" dirty="0">
                <a:latin typeface="Tahoma"/>
                <a:cs typeface="Tahoma"/>
              </a:rPr>
              <a:t>(1),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but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i="1" dirty="0">
                <a:latin typeface="Arial"/>
                <a:cs typeface="Arial"/>
              </a:rPr>
              <a:t>LL</a:t>
            </a:r>
            <a:r>
              <a:rPr sz="1450" dirty="0">
                <a:latin typeface="Tahoma"/>
                <a:cs typeface="Tahoma"/>
              </a:rPr>
              <a:t>(1)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⊂</a:t>
            </a:r>
            <a:r>
              <a:rPr sz="1450" spc="-95" dirty="0">
                <a:latin typeface="Lucida Sans Unicode"/>
                <a:cs typeface="Lucida Sans Unicode"/>
              </a:rPr>
              <a:t> </a:t>
            </a:r>
            <a:r>
              <a:rPr sz="1450" i="1" spc="-10" dirty="0">
                <a:latin typeface="Arial"/>
                <a:cs typeface="Arial"/>
              </a:rPr>
              <a:t>LR</a:t>
            </a:r>
            <a:r>
              <a:rPr sz="1450" spc="-10" dirty="0">
                <a:latin typeface="Tahoma"/>
                <a:cs typeface="Tahoma"/>
              </a:rPr>
              <a:t>(1).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707748" y="9743233"/>
            <a:ext cx="35750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551788" y="9743233"/>
            <a:ext cx="37084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28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6123" y="165982"/>
            <a:ext cx="10814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SLR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and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LR(1)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19" y="1750226"/>
            <a:ext cx="88223" cy="882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719" y="2266740"/>
            <a:ext cx="88223" cy="882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1719" y="3396369"/>
            <a:ext cx="88223" cy="882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1719" y="3912883"/>
            <a:ext cx="88223" cy="8822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5045" y="429422"/>
            <a:ext cx="5854065" cy="3625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spc="-20" dirty="0">
                <a:solidFill>
                  <a:srgbClr val="A50000"/>
                </a:solidFill>
                <a:latin typeface="Gill Sans MT"/>
                <a:cs typeface="Gill Sans MT"/>
              </a:rPr>
              <a:t>YACC</a:t>
            </a:r>
            <a:endParaRPr sz="19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Gill Sans MT"/>
              <a:cs typeface="Gill Sans MT"/>
            </a:endParaRPr>
          </a:p>
          <a:p>
            <a:pPr marL="734060" marR="3051175" indent="-680720">
              <a:lnSpc>
                <a:spcPct val="105300"/>
              </a:lnSpc>
            </a:pPr>
            <a:r>
              <a:rPr sz="1450" b="1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Y</a:t>
            </a:r>
            <a:r>
              <a:rPr sz="1450" dirty="0">
                <a:latin typeface="Tahoma"/>
                <a:cs typeface="Tahoma"/>
              </a:rPr>
              <a:t>et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b="1" u="sng" spc="-3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A</a:t>
            </a:r>
            <a:r>
              <a:rPr sz="1450" spc="-35" dirty="0">
                <a:latin typeface="Tahoma"/>
                <a:cs typeface="Tahoma"/>
              </a:rPr>
              <a:t>nother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b="1" u="sng" spc="-3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C</a:t>
            </a:r>
            <a:r>
              <a:rPr sz="1450" spc="-35" dirty="0">
                <a:latin typeface="Tahoma"/>
                <a:cs typeface="Tahoma"/>
              </a:rPr>
              <a:t>ompiler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b="1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C</a:t>
            </a:r>
            <a:r>
              <a:rPr sz="1450" spc="-10" dirty="0">
                <a:latin typeface="Tahoma"/>
                <a:cs typeface="Tahoma"/>
              </a:rPr>
              <a:t>ompiler: </a:t>
            </a:r>
            <a:r>
              <a:rPr sz="1450" dirty="0">
                <a:latin typeface="Tahoma"/>
                <a:cs typeface="Tahoma"/>
              </a:rPr>
              <a:t>LALR(1)</a:t>
            </a:r>
            <a:r>
              <a:rPr sz="1450" spc="125" dirty="0">
                <a:latin typeface="Tahoma"/>
                <a:cs typeface="Tahoma"/>
              </a:rPr>
              <a:t> </a:t>
            </a:r>
            <a:r>
              <a:rPr sz="1450" spc="-60" dirty="0">
                <a:latin typeface="Tahoma"/>
                <a:cs typeface="Tahoma"/>
              </a:rPr>
              <a:t>parser</a:t>
            </a:r>
            <a:r>
              <a:rPr sz="1450" spc="125" dirty="0">
                <a:latin typeface="Tahoma"/>
                <a:cs typeface="Tahoma"/>
              </a:rPr>
              <a:t> </a:t>
            </a:r>
            <a:r>
              <a:rPr sz="1450" spc="-45" dirty="0">
                <a:latin typeface="Tahoma"/>
                <a:cs typeface="Tahoma"/>
              </a:rPr>
              <a:t>generator.</a:t>
            </a:r>
            <a:endParaRPr sz="1450">
              <a:latin typeface="Tahoma"/>
              <a:cs typeface="Tahoma"/>
            </a:endParaRPr>
          </a:p>
          <a:p>
            <a:pPr marL="427990" marR="159385">
              <a:lnSpc>
                <a:spcPct val="105300"/>
              </a:lnSpc>
              <a:spcBef>
                <a:spcPts val="805"/>
              </a:spcBef>
            </a:pPr>
            <a:r>
              <a:rPr sz="1450" spc="-30" dirty="0">
                <a:latin typeface="Tahoma"/>
                <a:cs typeface="Tahoma"/>
              </a:rPr>
              <a:t>Grammar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rules </a:t>
            </a:r>
            <a:r>
              <a:rPr sz="1450" spc="-10" dirty="0">
                <a:latin typeface="Tahoma"/>
                <a:cs typeface="Tahoma"/>
              </a:rPr>
              <a:t>written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specification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80" dirty="0">
                <a:latin typeface="Tahoma"/>
                <a:cs typeface="Tahoma"/>
              </a:rPr>
              <a:t>(</a:t>
            </a:r>
            <a:r>
              <a:rPr sz="1450" b="0" spc="80" dirty="0">
                <a:latin typeface="Bookman Old Style"/>
                <a:cs typeface="Bookman Old Style"/>
              </a:rPr>
              <a:t>.y</a:t>
            </a:r>
            <a:r>
              <a:rPr sz="1450" spc="80" dirty="0">
                <a:latin typeface="Tahoma"/>
                <a:cs typeface="Tahoma"/>
              </a:rPr>
              <a:t>)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file,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-40" dirty="0">
                <a:latin typeface="Tahoma"/>
                <a:cs typeface="Tahoma"/>
              </a:rPr>
              <a:t>analogous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the </a:t>
            </a:r>
            <a:r>
              <a:rPr sz="1450" spc="-40" dirty="0">
                <a:latin typeface="Tahoma"/>
                <a:cs typeface="Tahoma"/>
              </a:rPr>
              <a:t>regular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definitions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b="0" spc="105" dirty="0">
                <a:latin typeface="Bookman Old Style"/>
                <a:cs typeface="Bookman Old Style"/>
              </a:rPr>
              <a:t>lex</a:t>
            </a:r>
            <a:r>
              <a:rPr sz="1450" b="0" spc="-25" dirty="0">
                <a:latin typeface="Bookman Old Style"/>
                <a:cs typeface="Bookman Old Style"/>
              </a:rPr>
              <a:t> </a:t>
            </a:r>
            <a:r>
              <a:rPr sz="1450" spc="-25" dirty="0">
                <a:latin typeface="Tahoma"/>
                <a:cs typeface="Tahoma"/>
              </a:rPr>
              <a:t>specification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file.</a:t>
            </a:r>
            <a:endParaRPr sz="1450">
              <a:latin typeface="Tahoma"/>
              <a:cs typeface="Tahoma"/>
            </a:endParaRPr>
          </a:p>
          <a:p>
            <a:pPr marL="427990">
              <a:lnSpc>
                <a:spcPct val="100000"/>
              </a:lnSpc>
              <a:spcBef>
                <a:spcPts val="495"/>
              </a:spcBef>
            </a:pPr>
            <a:r>
              <a:rPr sz="1450" dirty="0">
                <a:latin typeface="Tahoma"/>
                <a:cs typeface="Tahoma"/>
              </a:rPr>
              <a:t>Yacc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translates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specifications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into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-40" dirty="0">
                <a:latin typeface="Tahoma"/>
                <a:cs typeface="Tahoma"/>
              </a:rPr>
              <a:t> parsing </a:t>
            </a:r>
            <a:r>
              <a:rPr sz="1450" spc="-10" dirty="0">
                <a:latin typeface="Tahoma"/>
                <a:cs typeface="Tahoma"/>
              </a:rPr>
              <a:t>function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b="0" spc="45" dirty="0">
                <a:latin typeface="Bookman Old Style"/>
                <a:cs typeface="Bookman Old Style"/>
              </a:rPr>
              <a:t>yyparse()</a:t>
            </a:r>
            <a:r>
              <a:rPr sz="1450" spc="45" dirty="0">
                <a:latin typeface="Tahoma"/>
                <a:cs typeface="Tahoma"/>
              </a:rPr>
              <a:t>.</a:t>
            </a: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ahoma"/>
              <a:cs typeface="Tahoma"/>
            </a:endParaRPr>
          </a:p>
          <a:p>
            <a:pPr marL="89535" algn="ctr">
              <a:lnSpc>
                <a:spcPts val="1545"/>
              </a:lnSpc>
              <a:spcBef>
                <a:spcPts val="5"/>
              </a:spcBef>
            </a:pPr>
            <a:r>
              <a:rPr sz="1450" b="0" spc="-20" dirty="0">
                <a:latin typeface="Bookman Old Style"/>
                <a:cs typeface="Bookman Old Style"/>
              </a:rPr>
              <a:t>yacc</a:t>
            </a:r>
            <a:endParaRPr sz="1450">
              <a:latin typeface="Bookman Old Style"/>
              <a:cs typeface="Bookman Old Style"/>
            </a:endParaRPr>
          </a:p>
          <a:p>
            <a:pPr marL="482600" algn="ctr">
              <a:lnSpc>
                <a:spcPts val="1545"/>
              </a:lnSpc>
              <a:tabLst>
                <a:tab pos="1327150" algn="l"/>
                <a:tab pos="1934845" algn="l"/>
              </a:tabLst>
            </a:pPr>
            <a:r>
              <a:rPr sz="1450" b="0" spc="-10" dirty="0">
                <a:latin typeface="Bookman Old Style"/>
                <a:cs typeface="Bookman Old Style"/>
              </a:rPr>
              <a:t>spec.y</a:t>
            </a:r>
            <a:r>
              <a:rPr sz="1450" b="0" dirty="0">
                <a:latin typeface="Bookman Old Style"/>
                <a:cs typeface="Bookman Old Style"/>
              </a:rPr>
              <a:t>	</a:t>
            </a:r>
            <a:r>
              <a:rPr sz="1450" b="1" spc="-25" dirty="0">
                <a:latin typeface="Yu Gothic"/>
                <a:cs typeface="Yu Gothic"/>
              </a:rPr>
              <a:t>−</a:t>
            </a:r>
            <a:r>
              <a:rPr sz="1450" spc="-25" dirty="0">
                <a:latin typeface="Lucida Sans Unicode"/>
                <a:cs typeface="Lucida Sans Unicode"/>
              </a:rPr>
              <a:t>−→</a:t>
            </a:r>
            <a:r>
              <a:rPr sz="1450" dirty="0">
                <a:latin typeface="Lucida Sans Unicode"/>
                <a:cs typeface="Lucida Sans Unicode"/>
              </a:rPr>
              <a:t>	</a:t>
            </a:r>
            <a:r>
              <a:rPr sz="1450" b="0" spc="45" dirty="0">
                <a:latin typeface="Bookman Old Style"/>
                <a:cs typeface="Bookman Old Style"/>
              </a:rPr>
              <a:t>spec.tab.c</a:t>
            </a:r>
            <a:endParaRPr sz="145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Bookman Old Style"/>
              <a:cs typeface="Bookman Old Style"/>
            </a:endParaRPr>
          </a:p>
          <a:p>
            <a:pPr marL="427990" marR="680720">
              <a:lnSpc>
                <a:spcPct val="105300"/>
              </a:lnSpc>
            </a:pPr>
            <a:r>
              <a:rPr sz="1450" b="0" spc="70" dirty="0">
                <a:latin typeface="Bookman Old Style"/>
                <a:cs typeface="Bookman Old Style"/>
              </a:rPr>
              <a:t>yyparse()</a:t>
            </a:r>
            <a:r>
              <a:rPr sz="1450" b="0" spc="-30" dirty="0">
                <a:latin typeface="Bookman Old Style"/>
                <a:cs typeface="Bookman Old Style"/>
              </a:rPr>
              <a:t> </a:t>
            </a:r>
            <a:r>
              <a:rPr sz="1450" dirty="0">
                <a:latin typeface="Tahoma"/>
                <a:cs typeface="Tahoma"/>
              </a:rPr>
              <a:t>calls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b="0" spc="135" dirty="0">
                <a:latin typeface="Bookman Old Style"/>
                <a:cs typeface="Bookman Old Style"/>
              </a:rPr>
              <a:t>yylex()</a:t>
            </a:r>
            <a:r>
              <a:rPr sz="1450" b="0" spc="-25" dirty="0">
                <a:latin typeface="Bookman Old Style"/>
                <a:cs typeface="Bookman Old Style"/>
              </a:rPr>
              <a:t> </a:t>
            </a:r>
            <a:r>
              <a:rPr sz="1450" spc="-65" dirty="0">
                <a:latin typeface="Tahoma"/>
                <a:cs typeface="Tahoma"/>
              </a:rPr>
              <a:t>whenever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input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tokens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spc="-65" dirty="0">
                <a:latin typeface="Tahoma"/>
                <a:cs typeface="Tahoma"/>
              </a:rPr>
              <a:t>need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be </a:t>
            </a:r>
            <a:r>
              <a:rPr sz="1450" spc="-10" dirty="0">
                <a:latin typeface="Tahoma"/>
                <a:cs typeface="Tahoma"/>
              </a:rPr>
              <a:t>consumed.</a:t>
            </a:r>
            <a:endParaRPr sz="1450">
              <a:latin typeface="Tahoma"/>
              <a:cs typeface="Tahoma"/>
            </a:endParaRPr>
          </a:p>
          <a:p>
            <a:pPr marL="427990">
              <a:lnSpc>
                <a:spcPct val="100000"/>
              </a:lnSpc>
              <a:spcBef>
                <a:spcPts val="495"/>
              </a:spcBef>
            </a:pPr>
            <a:r>
              <a:rPr sz="1450" b="0" dirty="0">
                <a:latin typeface="Bookman Old Style"/>
                <a:cs typeface="Bookman Old Style"/>
              </a:rPr>
              <a:t>bison</a:t>
            </a:r>
            <a:r>
              <a:rPr sz="1450" dirty="0">
                <a:latin typeface="Tahoma"/>
                <a:cs typeface="Tahoma"/>
              </a:rPr>
              <a:t>:</a:t>
            </a:r>
            <a:r>
              <a:rPr sz="1450" spc="1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GNU</a:t>
            </a:r>
            <a:r>
              <a:rPr sz="1450" spc="1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variant</a:t>
            </a:r>
            <a:r>
              <a:rPr sz="1450" spc="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10" dirty="0">
                <a:latin typeface="Tahoma"/>
                <a:cs typeface="Tahoma"/>
              </a:rPr>
              <a:t> </a:t>
            </a:r>
            <a:r>
              <a:rPr sz="1450" b="0" spc="-20" dirty="0">
                <a:latin typeface="Bookman Old Style"/>
                <a:cs typeface="Bookman Old Style"/>
              </a:rPr>
              <a:t>yacc</a:t>
            </a:r>
            <a:r>
              <a:rPr sz="1450" spc="-20" dirty="0">
                <a:latin typeface="Tahoma"/>
                <a:cs typeface="Tahoma"/>
              </a:rPr>
              <a:t>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707748" y="9743233"/>
            <a:ext cx="35750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551788" y="9743233"/>
            <a:ext cx="37084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4383" y="4689442"/>
            <a:ext cx="4724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Compilers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7748" y="4689442"/>
            <a:ext cx="3575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3760" y="4689442"/>
            <a:ext cx="63944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90000"/>
                </a:solidFill>
                <a:latin typeface="Tahoma"/>
                <a:cs typeface="Tahoma"/>
              </a:rPr>
              <a:t>CSE</a:t>
            </a:r>
            <a:r>
              <a:rPr sz="800" spc="3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590000"/>
                </a:solidFill>
                <a:latin typeface="Tahoma"/>
                <a:cs typeface="Tahoma"/>
              </a:rPr>
              <a:t>304/504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1788" y="4689442"/>
            <a:ext cx="3708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29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6123" y="5195247"/>
            <a:ext cx="10814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SLR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and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LR(1)</a:t>
            </a:r>
            <a:r>
              <a:rPr sz="800" spc="130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045" y="5458687"/>
            <a:ext cx="4541520" cy="38982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Using</a:t>
            </a:r>
            <a:r>
              <a:rPr sz="1900" spc="204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20" dirty="0">
                <a:solidFill>
                  <a:srgbClr val="A50000"/>
                </a:solidFill>
                <a:latin typeface="Gill Sans MT"/>
                <a:cs typeface="Gill Sans MT"/>
              </a:rPr>
              <a:t>Yacc</a:t>
            </a:r>
            <a:endParaRPr sz="19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Gill Sans MT"/>
              <a:cs typeface="Gill Sans MT"/>
            </a:endParaRPr>
          </a:p>
          <a:p>
            <a:pPr marR="863600" algn="ctr">
              <a:lnSpc>
                <a:spcPts val="1620"/>
              </a:lnSpc>
            </a:pPr>
            <a:r>
              <a:rPr sz="1350" b="0" spc="-25" dirty="0">
                <a:latin typeface="Bookman Old Style"/>
                <a:cs typeface="Bookman Old Style"/>
              </a:rPr>
              <a:t>%{</a:t>
            </a:r>
            <a:endParaRPr sz="1350">
              <a:latin typeface="Bookman Old Style"/>
              <a:cs typeface="Bookman Old Style"/>
            </a:endParaRPr>
          </a:p>
          <a:p>
            <a:pPr marL="1463040" algn="ctr">
              <a:lnSpc>
                <a:spcPts val="1614"/>
              </a:lnSpc>
            </a:pPr>
            <a:r>
              <a:rPr sz="1350" b="0" spc="270" dirty="0">
                <a:latin typeface="Bookman Old Style"/>
                <a:cs typeface="Bookman Old Style"/>
              </a:rPr>
              <a:t>...</a:t>
            </a:r>
            <a:r>
              <a:rPr sz="1350" b="0" spc="190" dirty="0">
                <a:latin typeface="Bookman Old Style"/>
                <a:cs typeface="Bookman Old Style"/>
              </a:rPr>
              <a:t> </a:t>
            </a:r>
            <a:r>
              <a:rPr sz="1350" b="0" spc="-300" dirty="0">
                <a:latin typeface="Bookman Old Style"/>
                <a:cs typeface="Bookman Old Style"/>
              </a:rPr>
              <a:t>C</a:t>
            </a:r>
            <a:r>
              <a:rPr sz="1350" b="0" spc="190" dirty="0">
                <a:latin typeface="Bookman Old Style"/>
                <a:cs typeface="Bookman Old Style"/>
              </a:rPr>
              <a:t> </a:t>
            </a:r>
            <a:r>
              <a:rPr sz="1350" b="0" spc="-10" dirty="0">
                <a:latin typeface="Bookman Old Style"/>
                <a:cs typeface="Bookman Old Style"/>
              </a:rPr>
              <a:t>headers</a:t>
            </a:r>
            <a:r>
              <a:rPr sz="1350" b="0" spc="190" dirty="0">
                <a:latin typeface="Bookman Old Style"/>
                <a:cs typeface="Bookman Old Style"/>
              </a:rPr>
              <a:t> </a:t>
            </a:r>
            <a:r>
              <a:rPr sz="1350" b="0" spc="45" dirty="0">
                <a:latin typeface="Bookman Old Style"/>
                <a:cs typeface="Bookman Old Style"/>
              </a:rPr>
              <a:t>(#include)</a:t>
            </a:r>
            <a:endParaRPr sz="1350">
              <a:latin typeface="Bookman Old Style"/>
              <a:cs typeface="Bookman Old Style"/>
            </a:endParaRPr>
          </a:p>
          <a:p>
            <a:pPr marR="863600" algn="ctr">
              <a:lnSpc>
                <a:spcPts val="1620"/>
              </a:lnSpc>
            </a:pPr>
            <a:r>
              <a:rPr sz="1350" b="0" spc="-25" dirty="0">
                <a:latin typeface="Bookman Old Style"/>
                <a:cs typeface="Bookman Old Style"/>
              </a:rPr>
              <a:t>%}</a:t>
            </a:r>
            <a:endParaRPr sz="135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Bookman Old Style"/>
              <a:cs typeface="Bookman Old Style"/>
            </a:endParaRPr>
          </a:p>
          <a:p>
            <a:pPr marL="1744980">
              <a:lnSpc>
                <a:spcPts val="1620"/>
              </a:lnSpc>
            </a:pPr>
            <a:r>
              <a:rPr sz="1350" b="0" spc="270" dirty="0">
                <a:latin typeface="Bookman Old Style"/>
                <a:cs typeface="Bookman Old Style"/>
              </a:rPr>
              <a:t>...</a:t>
            </a:r>
            <a:r>
              <a:rPr sz="1350" b="0" spc="150" dirty="0">
                <a:latin typeface="Bookman Old Style"/>
                <a:cs typeface="Bookman Old Style"/>
              </a:rPr>
              <a:t> </a:t>
            </a:r>
            <a:r>
              <a:rPr sz="1350" b="0" dirty="0">
                <a:latin typeface="Bookman Old Style"/>
                <a:cs typeface="Bookman Old Style"/>
              </a:rPr>
              <a:t>Yacc</a:t>
            </a:r>
            <a:r>
              <a:rPr sz="1350" b="0" spc="150" dirty="0">
                <a:latin typeface="Bookman Old Style"/>
                <a:cs typeface="Bookman Old Style"/>
              </a:rPr>
              <a:t> </a:t>
            </a:r>
            <a:r>
              <a:rPr sz="1350" b="0" spc="40" dirty="0">
                <a:latin typeface="Bookman Old Style"/>
                <a:cs typeface="Bookman Old Style"/>
              </a:rPr>
              <a:t>declarations:</a:t>
            </a:r>
            <a:endParaRPr sz="1350">
              <a:latin typeface="Bookman Old Style"/>
              <a:cs typeface="Bookman Old Style"/>
            </a:endParaRPr>
          </a:p>
          <a:p>
            <a:pPr marL="2373630">
              <a:lnSpc>
                <a:spcPts val="1614"/>
              </a:lnSpc>
            </a:pPr>
            <a:r>
              <a:rPr sz="1350" b="0" spc="-80" dirty="0">
                <a:latin typeface="Bookman Old Style"/>
                <a:cs typeface="Bookman Old Style"/>
              </a:rPr>
              <a:t>%token</a:t>
            </a:r>
            <a:r>
              <a:rPr sz="1350" b="0" spc="60" dirty="0">
                <a:latin typeface="Bookman Old Style"/>
                <a:cs typeface="Bookman Old Style"/>
              </a:rPr>
              <a:t> </a:t>
            </a:r>
            <a:r>
              <a:rPr sz="1350" b="0" spc="245" dirty="0">
                <a:latin typeface="Bookman Old Style"/>
                <a:cs typeface="Bookman Old Style"/>
              </a:rPr>
              <a:t>...</a:t>
            </a:r>
            <a:endParaRPr sz="1350">
              <a:latin typeface="Bookman Old Style"/>
              <a:cs typeface="Bookman Old Style"/>
            </a:endParaRPr>
          </a:p>
          <a:p>
            <a:pPr marL="2373630" marR="1172210">
              <a:lnSpc>
                <a:spcPts val="1620"/>
              </a:lnSpc>
              <a:spcBef>
                <a:spcPts val="55"/>
              </a:spcBef>
            </a:pPr>
            <a:r>
              <a:rPr sz="1350" b="0" spc="45" dirty="0">
                <a:latin typeface="Bookman Old Style"/>
                <a:cs typeface="Bookman Old Style"/>
              </a:rPr>
              <a:t>%union{...} </a:t>
            </a:r>
            <a:r>
              <a:rPr sz="1350" b="0" spc="-40" dirty="0">
                <a:latin typeface="Bookman Old Style"/>
                <a:cs typeface="Bookman Old Style"/>
              </a:rPr>
              <a:t>precedences</a:t>
            </a:r>
            <a:endParaRPr sz="1350">
              <a:latin typeface="Bookman Old Style"/>
              <a:cs typeface="Bookman Old Style"/>
            </a:endParaRPr>
          </a:p>
          <a:p>
            <a:pPr marL="1744980">
              <a:lnSpc>
                <a:spcPts val="1555"/>
              </a:lnSpc>
            </a:pPr>
            <a:r>
              <a:rPr sz="1350" b="0" spc="-540" dirty="0">
                <a:latin typeface="Bookman Old Style"/>
                <a:cs typeface="Bookman Old Style"/>
              </a:rPr>
              <a:t>%%</a:t>
            </a:r>
            <a:endParaRPr sz="1350">
              <a:latin typeface="Bookman Old Style"/>
              <a:cs typeface="Bookman Old Style"/>
            </a:endParaRPr>
          </a:p>
          <a:p>
            <a:pPr marL="1744980">
              <a:lnSpc>
                <a:spcPts val="1620"/>
              </a:lnSpc>
            </a:pPr>
            <a:r>
              <a:rPr sz="1350" b="0" spc="270" dirty="0">
                <a:latin typeface="Bookman Old Style"/>
                <a:cs typeface="Bookman Old Style"/>
              </a:rPr>
              <a:t>... </a:t>
            </a:r>
            <a:r>
              <a:rPr sz="1350" b="0" spc="-190" dirty="0">
                <a:latin typeface="Bookman Old Style"/>
                <a:cs typeface="Bookman Old Style"/>
              </a:rPr>
              <a:t>Grammar</a:t>
            </a:r>
            <a:r>
              <a:rPr sz="1350" b="0" spc="275" dirty="0">
                <a:latin typeface="Bookman Old Style"/>
                <a:cs typeface="Bookman Old Style"/>
              </a:rPr>
              <a:t> </a:t>
            </a:r>
            <a:r>
              <a:rPr sz="1350" b="0" dirty="0">
                <a:latin typeface="Bookman Old Style"/>
                <a:cs typeface="Bookman Old Style"/>
              </a:rPr>
              <a:t>rules</a:t>
            </a:r>
            <a:r>
              <a:rPr sz="1350" b="0" spc="270" dirty="0">
                <a:latin typeface="Bookman Old Style"/>
                <a:cs typeface="Bookman Old Style"/>
              </a:rPr>
              <a:t> </a:t>
            </a:r>
            <a:r>
              <a:rPr sz="1350" b="0" dirty="0">
                <a:latin typeface="Bookman Old Style"/>
                <a:cs typeface="Bookman Old Style"/>
              </a:rPr>
              <a:t>with</a:t>
            </a:r>
            <a:r>
              <a:rPr sz="1350" b="0" spc="275" dirty="0">
                <a:latin typeface="Bookman Old Style"/>
                <a:cs typeface="Bookman Old Style"/>
              </a:rPr>
              <a:t> </a:t>
            </a:r>
            <a:r>
              <a:rPr sz="1350" b="0" spc="45" dirty="0">
                <a:latin typeface="Bookman Old Style"/>
                <a:cs typeface="Bookman Old Style"/>
              </a:rPr>
              <a:t>actions:</a:t>
            </a:r>
            <a:endParaRPr sz="135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Bookman Old Style"/>
              <a:cs typeface="Bookman Old Style"/>
            </a:endParaRPr>
          </a:p>
          <a:p>
            <a:pPr marL="1744980">
              <a:lnSpc>
                <a:spcPts val="1620"/>
              </a:lnSpc>
              <a:tabLst>
                <a:tab pos="2372995" algn="l"/>
              </a:tabLst>
            </a:pPr>
            <a:r>
              <a:rPr sz="1350" b="0" spc="-10" dirty="0">
                <a:latin typeface="Bookman Old Style"/>
                <a:cs typeface="Bookman Old Style"/>
              </a:rPr>
              <a:t>Expr:</a:t>
            </a:r>
            <a:r>
              <a:rPr sz="1350" b="0" dirty="0">
                <a:latin typeface="Bookman Old Style"/>
                <a:cs typeface="Bookman Old Style"/>
              </a:rPr>
              <a:t>	</a:t>
            </a:r>
            <a:r>
              <a:rPr sz="1350" b="0" spc="-35" dirty="0">
                <a:latin typeface="Bookman Old Style"/>
                <a:cs typeface="Bookman Old Style"/>
              </a:rPr>
              <a:t>Expr</a:t>
            </a:r>
            <a:r>
              <a:rPr sz="1350" b="0" spc="70" dirty="0">
                <a:latin typeface="Bookman Old Style"/>
                <a:cs typeface="Bookman Old Style"/>
              </a:rPr>
              <a:t> </a:t>
            </a:r>
            <a:r>
              <a:rPr sz="1350" b="0" spc="-165" dirty="0">
                <a:latin typeface="Bookman Old Style"/>
                <a:cs typeface="Bookman Old Style"/>
              </a:rPr>
              <a:t>TOK_PLUS</a:t>
            </a:r>
            <a:r>
              <a:rPr sz="1350" b="0" spc="75" dirty="0">
                <a:latin typeface="Bookman Old Style"/>
                <a:cs typeface="Bookman Old Style"/>
              </a:rPr>
              <a:t> </a:t>
            </a:r>
            <a:r>
              <a:rPr sz="1350" b="0" spc="-20" dirty="0">
                <a:latin typeface="Bookman Old Style"/>
                <a:cs typeface="Bookman Old Style"/>
              </a:rPr>
              <a:t>Expr</a:t>
            </a:r>
            <a:endParaRPr sz="1350">
              <a:latin typeface="Bookman Old Style"/>
              <a:cs typeface="Bookman Old Style"/>
            </a:endParaRPr>
          </a:p>
          <a:p>
            <a:pPr marL="2103755">
              <a:lnSpc>
                <a:spcPts val="1614"/>
              </a:lnSpc>
              <a:tabLst>
                <a:tab pos="2372995" algn="l"/>
              </a:tabLst>
            </a:pPr>
            <a:r>
              <a:rPr sz="1350" b="0" spc="-50" dirty="0">
                <a:latin typeface="Bookman Old Style"/>
                <a:cs typeface="Bookman Old Style"/>
              </a:rPr>
              <a:t>|</a:t>
            </a:r>
            <a:r>
              <a:rPr sz="1350" b="0" dirty="0">
                <a:latin typeface="Bookman Old Style"/>
                <a:cs typeface="Bookman Old Style"/>
              </a:rPr>
              <a:t>	</a:t>
            </a:r>
            <a:r>
              <a:rPr sz="1350" b="0" spc="-35" dirty="0">
                <a:latin typeface="Bookman Old Style"/>
                <a:cs typeface="Bookman Old Style"/>
              </a:rPr>
              <a:t>Expr</a:t>
            </a:r>
            <a:r>
              <a:rPr sz="1350" b="0" spc="70" dirty="0">
                <a:latin typeface="Bookman Old Style"/>
                <a:cs typeface="Bookman Old Style"/>
              </a:rPr>
              <a:t> </a:t>
            </a:r>
            <a:r>
              <a:rPr sz="1350" b="0" spc="-190" dirty="0">
                <a:latin typeface="Bookman Old Style"/>
                <a:cs typeface="Bookman Old Style"/>
              </a:rPr>
              <a:t>TOK_MINUS</a:t>
            </a:r>
            <a:r>
              <a:rPr sz="1350" b="0" spc="80" dirty="0">
                <a:latin typeface="Bookman Old Style"/>
                <a:cs typeface="Bookman Old Style"/>
              </a:rPr>
              <a:t> </a:t>
            </a:r>
            <a:r>
              <a:rPr sz="1350" b="0" spc="-20" dirty="0">
                <a:latin typeface="Bookman Old Style"/>
                <a:cs typeface="Bookman Old Style"/>
              </a:rPr>
              <a:t>Expr</a:t>
            </a:r>
            <a:endParaRPr sz="1350">
              <a:latin typeface="Bookman Old Style"/>
              <a:cs typeface="Bookman Old Style"/>
            </a:endParaRPr>
          </a:p>
          <a:p>
            <a:pPr marL="2103755">
              <a:lnSpc>
                <a:spcPts val="1614"/>
              </a:lnSpc>
            </a:pPr>
            <a:r>
              <a:rPr sz="1350" b="0" spc="275" dirty="0">
                <a:latin typeface="Bookman Old Style"/>
                <a:cs typeface="Bookman Old Style"/>
              </a:rPr>
              <a:t>;</a:t>
            </a:r>
            <a:endParaRPr sz="1350">
              <a:latin typeface="Bookman Old Style"/>
              <a:cs typeface="Bookman Old Style"/>
            </a:endParaRPr>
          </a:p>
          <a:p>
            <a:pPr marL="1744980">
              <a:lnSpc>
                <a:spcPts val="1614"/>
              </a:lnSpc>
            </a:pPr>
            <a:r>
              <a:rPr sz="1350" b="0" spc="-540" dirty="0">
                <a:latin typeface="Bookman Old Style"/>
                <a:cs typeface="Bookman Old Style"/>
              </a:rPr>
              <a:t>%%</a:t>
            </a:r>
            <a:endParaRPr sz="1350">
              <a:latin typeface="Bookman Old Style"/>
              <a:cs typeface="Bookman Old Style"/>
            </a:endParaRPr>
          </a:p>
          <a:p>
            <a:pPr marL="1744980">
              <a:lnSpc>
                <a:spcPts val="1620"/>
              </a:lnSpc>
            </a:pPr>
            <a:r>
              <a:rPr sz="1350" b="0" spc="270" dirty="0">
                <a:latin typeface="Bookman Old Style"/>
                <a:cs typeface="Bookman Old Style"/>
              </a:rPr>
              <a:t>...</a:t>
            </a:r>
            <a:r>
              <a:rPr sz="1350" b="0" spc="204" dirty="0">
                <a:latin typeface="Bookman Old Style"/>
                <a:cs typeface="Bookman Old Style"/>
              </a:rPr>
              <a:t> </a:t>
            </a:r>
            <a:r>
              <a:rPr sz="1350" b="0" spc="-300" dirty="0">
                <a:latin typeface="Bookman Old Style"/>
                <a:cs typeface="Bookman Old Style"/>
              </a:rPr>
              <a:t>C</a:t>
            </a:r>
            <a:r>
              <a:rPr sz="1350" b="0" spc="210" dirty="0">
                <a:latin typeface="Bookman Old Style"/>
                <a:cs typeface="Bookman Old Style"/>
              </a:rPr>
              <a:t> </a:t>
            </a:r>
            <a:r>
              <a:rPr sz="1350" b="0" spc="-10" dirty="0">
                <a:latin typeface="Bookman Old Style"/>
                <a:cs typeface="Bookman Old Style"/>
              </a:rPr>
              <a:t>support</a:t>
            </a:r>
            <a:r>
              <a:rPr sz="1350" b="0" spc="210" dirty="0">
                <a:latin typeface="Bookman Old Style"/>
                <a:cs typeface="Bookman Old Style"/>
              </a:rPr>
              <a:t> </a:t>
            </a:r>
            <a:r>
              <a:rPr sz="1350" b="0" spc="-10" dirty="0">
                <a:latin typeface="Bookman Old Style"/>
                <a:cs typeface="Bookman Old Style"/>
              </a:rPr>
              <a:t>functions</a:t>
            </a:r>
            <a:endParaRPr sz="135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3659" y="165982"/>
            <a:ext cx="97472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Shift-Reduce</a:t>
            </a:r>
            <a:r>
              <a:rPr sz="800" spc="7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45" y="429422"/>
            <a:ext cx="3502025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Shift-Reduce</a:t>
            </a:r>
            <a:r>
              <a:rPr sz="1900" spc="33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Parsing:</a:t>
            </a:r>
            <a:r>
              <a:rPr sz="1900" spc="45" dirty="0">
                <a:solidFill>
                  <a:srgbClr val="A50000"/>
                </a:solidFill>
                <a:latin typeface="Gill Sans MT"/>
                <a:cs typeface="Gill Sans MT"/>
              </a:rPr>
              <a:t> 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An</a:t>
            </a:r>
            <a:r>
              <a:rPr sz="1900" spc="33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Example</a:t>
            </a:r>
            <a:endParaRPr sz="1900">
              <a:latin typeface="Gill Sans MT"/>
              <a:cs typeface="Gill Sans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43784" y="1237661"/>
          <a:ext cx="1483995" cy="622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204470">
                        <a:lnSpc>
                          <a:spcPts val="1425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04470">
                        <a:lnSpc>
                          <a:spcPts val="162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425"/>
                        </a:lnSpc>
                      </a:pPr>
                      <a:r>
                        <a:rPr sz="1350" spc="-25" dirty="0">
                          <a:latin typeface="Lucida Sans Unicode"/>
                          <a:cs typeface="Lucida Sans Unicode"/>
                        </a:rPr>
                        <a:t>−→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  <a:p>
                      <a:pPr marL="95250">
                        <a:lnSpc>
                          <a:spcPts val="1620"/>
                        </a:lnSpc>
                      </a:pPr>
                      <a:r>
                        <a:rPr sz="1350" spc="-25" dirty="0">
                          <a:latin typeface="Lucida Sans Unicode"/>
                          <a:cs typeface="Lucida Sans Unicode"/>
                        </a:rPr>
                        <a:t>−→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425"/>
                        </a:lnSpc>
                      </a:pPr>
                      <a:r>
                        <a:rPr sz="1350" i="1" spc="-10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i="1" spc="-25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ts val="162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L="187960">
                        <a:lnSpc>
                          <a:spcPts val="145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450"/>
                        </a:lnSpc>
                      </a:pPr>
                      <a:r>
                        <a:rPr sz="1350" spc="-25" dirty="0">
                          <a:latin typeface="Lucida Sans Unicode"/>
                          <a:cs typeface="Lucida Sans Unicode"/>
                        </a:rPr>
                        <a:t>−→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450"/>
                        </a:lnSpc>
                      </a:pPr>
                      <a:r>
                        <a:rPr sz="1350" b="0" spc="5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73314" y="2103084"/>
          <a:ext cx="4026534" cy="1875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73990">
                        <a:lnSpc>
                          <a:spcPts val="1565"/>
                        </a:lnSpc>
                      </a:pPr>
                      <a:r>
                        <a:rPr sz="1350" b="0" spc="-10" dirty="0">
                          <a:latin typeface="Bookman Old Style"/>
                          <a:cs typeface="Bookman Old Style"/>
                        </a:rPr>
                        <a:t>Stack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565"/>
                        </a:lnSpc>
                      </a:pPr>
                      <a:r>
                        <a:rPr sz="1350" b="0" dirty="0">
                          <a:latin typeface="Bookman Old Style"/>
                          <a:cs typeface="Bookman Old Style"/>
                        </a:rPr>
                        <a:t>Input</a:t>
                      </a:r>
                      <a:r>
                        <a:rPr sz="1350" b="0" spc="18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-10" dirty="0">
                          <a:latin typeface="Bookman Old Style"/>
                          <a:cs typeface="Bookman Old Style"/>
                        </a:rPr>
                        <a:t>Stream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1565"/>
                        </a:lnSpc>
                      </a:pPr>
                      <a:r>
                        <a:rPr sz="1350" b="0" spc="75" dirty="0">
                          <a:latin typeface="Bookman Old Style"/>
                          <a:cs typeface="Bookman Old Style"/>
                        </a:rPr>
                        <a:t>Action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30"/>
                        </a:lnSpc>
                      </a:pP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-2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2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-2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b="1" spc="-10" dirty="0">
                          <a:latin typeface="Gill Sans MT"/>
                          <a:cs typeface="Gill Sans MT"/>
                        </a:rPr>
                        <a:t>shift</a:t>
                      </a:r>
                      <a:endParaRPr sz="135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b="0" spc="5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5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4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-3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6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b="1" spc="-30" dirty="0">
                          <a:latin typeface="Gill Sans MT"/>
                          <a:cs typeface="Gill Sans MT"/>
                        </a:rPr>
                        <a:t>reduce</a:t>
                      </a:r>
                      <a:r>
                        <a:rPr sz="1350" b="1" spc="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b="1" dirty="0">
                          <a:latin typeface="Gill Sans MT"/>
                          <a:cs typeface="Gill Sans MT"/>
                        </a:rPr>
                        <a:t>by</a:t>
                      </a:r>
                      <a:r>
                        <a:rPr sz="1350" b="1" spc="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i="1" spc="9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50" i="1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b="0" spc="4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spc="40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5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4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-3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6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 </a:t>
                      </a:r>
                      <a:r>
                        <a:rPr sz="1350" spc="-3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40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spc="-50" dirty="0"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5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4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-3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6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spc="-10" dirty="0">
                          <a:latin typeface="Tahoma"/>
                          <a:cs typeface="Tahoma"/>
                        </a:rPr>
                        <a:t>shift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-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50"/>
                        </a:lnSpc>
                      </a:pP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1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spc="-10" dirty="0">
                          <a:latin typeface="Tahoma"/>
                          <a:cs typeface="Tahoma"/>
                        </a:rPr>
                        <a:t>shift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6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5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5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3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spc="9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50" i="1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b="0" spc="4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6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i="1" spc="40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5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 </a:t>
                      </a:r>
                      <a:r>
                        <a:rPr sz="1350" spc="-3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-10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i="1" spc="-25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102235">
                        <a:lnSpc>
                          <a:spcPts val="1435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spc="-50" dirty="0"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35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5"/>
                        </a:lnSpc>
                      </a:pPr>
                      <a:r>
                        <a:rPr sz="1350" b="1" spc="-10" dirty="0">
                          <a:solidFill>
                            <a:srgbClr val="FF0000"/>
                          </a:solidFill>
                          <a:latin typeface="Gill Sans MT"/>
                          <a:cs typeface="Gill Sans MT"/>
                        </a:rPr>
                        <a:t>ACCEPT</a:t>
                      </a:r>
                      <a:endParaRPr sz="135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14383" y="4689442"/>
            <a:ext cx="4724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Compilers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7748" y="4689442"/>
            <a:ext cx="3575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8251" y="4689442"/>
            <a:ext cx="63944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90000"/>
                </a:solidFill>
                <a:latin typeface="Tahoma"/>
                <a:cs typeface="Tahoma"/>
              </a:rPr>
              <a:t>CSE</a:t>
            </a:r>
            <a:r>
              <a:rPr sz="800" spc="3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590000"/>
                </a:solidFill>
                <a:latin typeface="Tahoma"/>
                <a:cs typeface="Tahoma"/>
              </a:rPr>
              <a:t>304/504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6279" y="4689442"/>
            <a:ext cx="31623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3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3659" y="5195247"/>
            <a:ext cx="97472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Shift-Reduce</a:t>
            </a:r>
            <a:r>
              <a:rPr sz="800" spc="7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045" y="5458687"/>
            <a:ext cx="4728210" cy="836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Handles</a:t>
            </a:r>
            <a:endParaRPr sz="19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000">
              <a:latin typeface="Gill Sans MT"/>
              <a:cs typeface="Gill Sans MT"/>
            </a:endParaRPr>
          </a:p>
          <a:p>
            <a:pPr marL="53975">
              <a:lnSpc>
                <a:spcPct val="100000"/>
              </a:lnSpc>
            </a:pPr>
            <a:r>
              <a:rPr sz="1450" spc="125" dirty="0">
                <a:latin typeface="Tahoma"/>
                <a:cs typeface="Tahoma"/>
              </a:rPr>
              <a:t>“A</a:t>
            </a:r>
            <a:r>
              <a:rPr sz="1450" spc="-20" dirty="0">
                <a:latin typeface="Tahoma"/>
                <a:cs typeface="Tahoma"/>
              </a:rPr>
              <a:t> structure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that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spc="-45" dirty="0">
                <a:latin typeface="Tahoma"/>
                <a:cs typeface="Tahoma"/>
              </a:rPr>
              <a:t>furnishes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spc="-55" dirty="0">
                <a:latin typeface="Tahoma"/>
                <a:cs typeface="Tahoma"/>
              </a:rPr>
              <a:t>means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perform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reductions”</a:t>
            </a:r>
            <a:endParaRPr sz="1450">
              <a:latin typeface="Tahoma"/>
              <a:cs typeface="Tahom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27282" y="6507388"/>
          <a:ext cx="3738879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R="88900" algn="r">
                        <a:lnSpc>
                          <a:spcPts val="1600"/>
                        </a:lnSpc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R="889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600"/>
                        </a:lnSpc>
                      </a:pP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−→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−→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600"/>
                        </a:lnSpc>
                      </a:pPr>
                      <a:r>
                        <a:rPr sz="1450" i="1" spc="-9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i="1" spc="-25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R="91440" algn="r">
                        <a:lnSpc>
                          <a:spcPts val="1610"/>
                        </a:lnSpc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610"/>
                        </a:lnSpc>
                      </a:pP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−→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610"/>
                        </a:lnSpc>
                      </a:pPr>
                      <a:r>
                        <a:rPr sz="14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4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720"/>
                        </a:lnSpc>
                        <a:spcBef>
                          <a:spcPts val="5"/>
                        </a:spcBef>
                      </a:pPr>
                      <a:r>
                        <a:rPr sz="1450" spc="-20" dirty="0">
                          <a:latin typeface="Tahoma"/>
                          <a:cs typeface="Tahoma"/>
                        </a:rPr>
                        <a:t>Parse</a:t>
                      </a:r>
                      <a:r>
                        <a:rPr sz="145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dirty="0">
                          <a:latin typeface="Tahoma"/>
                          <a:cs typeface="Tahoma"/>
                        </a:rPr>
                        <a:t>input</a:t>
                      </a:r>
                      <a:r>
                        <a:rPr sz="145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-35" dirty="0">
                          <a:latin typeface="Tahoma"/>
                          <a:cs typeface="Tahoma"/>
                        </a:rPr>
                        <a:t>stream:</a:t>
                      </a:r>
                      <a:r>
                        <a:rPr sz="1450" spc="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b="0" spc="10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450" b="0" spc="-6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b="0" spc="-6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450" spc="-25" dirty="0">
                          <a:latin typeface="Tahoma"/>
                          <a:cs typeface="Tahoma"/>
                        </a:rPr>
                        <a:t>: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523251" y="7830030"/>
            <a:ext cx="306705" cy="224154"/>
          </a:xfrm>
          <a:prstGeom prst="rect">
            <a:avLst/>
          </a:prstGeom>
          <a:ln w="683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1620"/>
              </a:lnSpc>
            </a:pPr>
            <a:r>
              <a:rPr sz="1450" b="0" spc="80" dirty="0">
                <a:solidFill>
                  <a:srgbClr val="0000FF"/>
                </a:solidFill>
                <a:latin typeface="Bookman Old Style"/>
                <a:cs typeface="Bookman Old Style"/>
              </a:rPr>
              <a:t>id</a:t>
            </a:r>
            <a:endParaRPr sz="1450">
              <a:latin typeface="Bookman Old Style"/>
              <a:cs typeface="Bookman Old Styl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41895" y="8068999"/>
            <a:ext cx="269240" cy="246379"/>
            <a:chOff x="3541895" y="8068999"/>
            <a:chExt cx="269240" cy="246379"/>
          </a:xfrm>
        </p:grpSpPr>
        <p:sp>
          <p:nvSpPr>
            <p:cNvPr id="15" name="object 15"/>
            <p:cNvSpPr/>
            <p:nvPr/>
          </p:nvSpPr>
          <p:spPr>
            <a:xfrm>
              <a:off x="3541895" y="8072416"/>
              <a:ext cx="269240" cy="0"/>
            </a:xfrm>
            <a:custGeom>
              <a:avLst/>
              <a:gdLst/>
              <a:ahLst/>
              <a:cxnLst/>
              <a:rect l="l" t="t" r="r" b="b"/>
              <a:pathLst>
                <a:path w="269239">
                  <a:moveTo>
                    <a:pt x="0" y="0"/>
                  </a:moveTo>
                  <a:lnTo>
                    <a:pt x="268806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45328" y="8072416"/>
              <a:ext cx="0" cy="240029"/>
            </a:xfrm>
            <a:custGeom>
              <a:avLst/>
              <a:gdLst/>
              <a:ahLst/>
              <a:cxnLst/>
              <a:rect l="l" t="t" r="r" b="b"/>
              <a:pathLst>
                <a:path h="240029">
                  <a:moveTo>
                    <a:pt x="0" y="239518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07285" y="8072416"/>
              <a:ext cx="0" cy="240029"/>
            </a:xfrm>
            <a:custGeom>
              <a:avLst/>
              <a:gdLst/>
              <a:ahLst/>
              <a:cxnLst/>
              <a:rect l="l" t="t" r="r" b="b"/>
              <a:pathLst>
                <a:path h="240029">
                  <a:moveTo>
                    <a:pt x="0" y="239518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41895" y="8311934"/>
              <a:ext cx="269240" cy="0"/>
            </a:xfrm>
            <a:custGeom>
              <a:avLst/>
              <a:gdLst/>
              <a:ahLst/>
              <a:cxnLst/>
              <a:rect l="l" t="t" r="r" b="b"/>
              <a:pathLst>
                <a:path w="269239">
                  <a:moveTo>
                    <a:pt x="0" y="0"/>
                  </a:moveTo>
                  <a:lnTo>
                    <a:pt x="268806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87358" y="7765997"/>
            <a:ext cx="678180" cy="5416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85"/>
              </a:spcBef>
            </a:pP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450" b="0" spc="-8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450" b="0" spc="80" dirty="0">
                <a:solidFill>
                  <a:srgbClr val="0000FF"/>
                </a:solidFill>
                <a:latin typeface="Bookman Old Style"/>
                <a:cs typeface="Bookman Old Style"/>
              </a:rPr>
              <a:t>id</a:t>
            </a:r>
            <a:endParaRPr sz="1450">
              <a:latin typeface="Bookman Old Style"/>
              <a:cs typeface="Bookman Old Style"/>
            </a:endParaRPr>
          </a:p>
          <a:p>
            <a:pPr marR="26670" algn="r">
              <a:lnSpc>
                <a:spcPct val="100000"/>
              </a:lnSpc>
              <a:spcBef>
                <a:spcPts val="290"/>
              </a:spcBef>
              <a:tabLst>
                <a:tab pos="272415" algn="l"/>
              </a:tabLst>
            </a:pPr>
            <a:r>
              <a:rPr sz="1450" i="1" spc="65" dirty="0">
                <a:latin typeface="Arial"/>
                <a:cs typeface="Arial"/>
              </a:rPr>
              <a:t>T</a:t>
            </a:r>
            <a:r>
              <a:rPr sz="1450" i="1" dirty="0">
                <a:latin typeface="Arial"/>
                <a:cs typeface="Arial"/>
              </a:rPr>
              <a:t>	</a:t>
            </a: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450" b="0" spc="-8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450" b="0" spc="80" dirty="0">
                <a:solidFill>
                  <a:srgbClr val="0000FF"/>
                </a:solidFill>
                <a:latin typeface="Bookman Old Style"/>
                <a:cs typeface="Bookman Old Style"/>
              </a:rPr>
              <a:t>id</a:t>
            </a:r>
            <a:endParaRPr sz="1450">
              <a:latin typeface="Bookman Old Style"/>
              <a:cs typeface="Bookman Old Styl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73071" y="8326990"/>
            <a:ext cx="648970" cy="488950"/>
            <a:chOff x="3573071" y="8326990"/>
            <a:chExt cx="648970" cy="488950"/>
          </a:xfrm>
        </p:grpSpPr>
        <p:sp>
          <p:nvSpPr>
            <p:cNvPr id="21" name="object 21"/>
            <p:cNvSpPr/>
            <p:nvPr/>
          </p:nvSpPr>
          <p:spPr>
            <a:xfrm>
              <a:off x="3908469" y="8330407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0" y="0"/>
                  </a:moveTo>
                  <a:lnTo>
                    <a:pt x="312943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11885" y="8330390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4">
                  <a:moveTo>
                    <a:pt x="0" y="223913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17996" y="8330390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4">
                  <a:moveTo>
                    <a:pt x="0" y="223913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8469" y="8554303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0" y="0"/>
                  </a:moveTo>
                  <a:lnTo>
                    <a:pt x="312943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73071" y="8572775"/>
              <a:ext cx="626745" cy="0"/>
            </a:xfrm>
            <a:custGeom>
              <a:avLst/>
              <a:gdLst/>
              <a:ahLst/>
              <a:cxnLst/>
              <a:rect l="l" t="t" r="r" b="b"/>
              <a:pathLst>
                <a:path w="626745">
                  <a:moveTo>
                    <a:pt x="0" y="0"/>
                  </a:moveTo>
                  <a:lnTo>
                    <a:pt x="626265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76504" y="8572775"/>
              <a:ext cx="0" cy="240029"/>
            </a:xfrm>
            <a:custGeom>
              <a:avLst/>
              <a:gdLst/>
              <a:ahLst/>
              <a:cxnLst/>
              <a:rect l="l" t="t" r="r" b="b"/>
              <a:pathLst>
                <a:path h="240029">
                  <a:moveTo>
                    <a:pt x="0" y="239518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95919" y="8572775"/>
              <a:ext cx="0" cy="240029"/>
            </a:xfrm>
            <a:custGeom>
              <a:avLst/>
              <a:gdLst/>
              <a:ahLst/>
              <a:cxnLst/>
              <a:rect l="l" t="t" r="r" b="b"/>
              <a:pathLst>
                <a:path h="240029">
                  <a:moveTo>
                    <a:pt x="0" y="239518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73071" y="8812294"/>
              <a:ext cx="626745" cy="0"/>
            </a:xfrm>
            <a:custGeom>
              <a:avLst/>
              <a:gdLst/>
              <a:ahLst/>
              <a:cxnLst/>
              <a:rect l="l" t="t" r="r" b="b"/>
              <a:pathLst>
                <a:path w="626745">
                  <a:moveTo>
                    <a:pt x="0" y="0"/>
                  </a:moveTo>
                  <a:lnTo>
                    <a:pt x="626265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38311" y="8266339"/>
            <a:ext cx="665480" cy="7740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32384" algn="ctr">
              <a:lnSpc>
                <a:spcPct val="111000"/>
              </a:lnSpc>
              <a:spcBef>
                <a:spcPts val="195"/>
              </a:spcBef>
            </a:pPr>
            <a:r>
              <a:rPr sz="1450" i="1" dirty="0">
                <a:latin typeface="Arial"/>
                <a:cs typeface="Arial"/>
              </a:rPr>
              <a:t>E</a:t>
            </a:r>
            <a:r>
              <a:rPr sz="1450" i="1" spc="180" dirty="0">
                <a:latin typeface="Arial"/>
                <a:cs typeface="Arial"/>
              </a:rPr>
              <a:t> </a:t>
            </a: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450" b="0" spc="36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450" b="0" spc="80" dirty="0">
                <a:solidFill>
                  <a:srgbClr val="0000FF"/>
                </a:solidFill>
                <a:latin typeface="Bookman Old Style"/>
                <a:cs typeface="Bookman Old Style"/>
              </a:rPr>
              <a:t>id </a:t>
            </a:r>
            <a:r>
              <a:rPr sz="1450" i="1" dirty="0">
                <a:latin typeface="Arial"/>
                <a:cs typeface="Arial"/>
              </a:rPr>
              <a:t>E</a:t>
            </a:r>
            <a:r>
              <a:rPr sz="1450" i="1" spc="145" dirty="0">
                <a:latin typeface="Arial"/>
                <a:cs typeface="Arial"/>
              </a:rPr>
              <a:t> </a:t>
            </a: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450" b="0" spc="-5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450" i="1" spc="65" dirty="0">
                <a:latin typeface="Arial"/>
                <a:cs typeface="Arial"/>
              </a:rPr>
              <a:t>T </a:t>
            </a:r>
            <a:r>
              <a:rPr sz="1450" i="1" spc="-50" dirty="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707748" y="9743233"/>
            <a:ext cx="35750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606279" y="9743233"/>
            <a:ext cx="31623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4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3659" y="165982"/>
            <a:ext cx="97472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Shift-Reduce</a:t>
            </a:r>
            <a:r>
              <a:rPr sz="800" spc="7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45" y="429422"/>
            <a:ext cx="3382645" cy="9518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Handles</a:t>
            </a:r>
            <a:endParaRPr sz="19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Gill Sans MT"/>
              <a:cs typeface="Gill Sans MT"/>
            </a:endParaRPr>
          </a:p>
          <a:p>
            <a:pPr marL="53975">
              <a:lnSpc>
                <a:spcPct val="100000"/>
              </a:lnSpc>
              <a:spcBef>
                <a:spcPts val="5"/>
              </a:spcBef>
            </a:pPr>
            <a:r>
              <a:rPr sz="1450" spc="-25" dirty="0">
                <a:latin typeface="Tahoma"/>
                <a:cs typeface="Tahoma"/>
              </a:rPr>
              <a:t>Handles</a:t>
            </a:r>
            <a:r>
              <a:rPr sz="1450" spc="-45" dirty="0">
                <a:latin typeface="Tahoma"/>
                <a:cs typeface="Tahoma"/>
              </a:rPr>
              <a:t> are</a:t>
            </a:r>
            <a:r>
              <a:rPr sz="1450" spc="-40" dirty="0">
                <a:latin typeface="Tahoma"/>
                <a:cs typeface="Tahoma"/>
              </a:rPr>
              <a:t> substrings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sentential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forms:</a:t>
            </a:r>
            <a:endParaRPr sz="14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513" y="1483493"/>
            <a:ext cx="154390" cy="1543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6753" y="1470478"/>
            <a:ext cx="8001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890" y="1355653"/>
            <a:ext cx="4917440" cy="877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3664">
              <a:lnSpc>
                <a:spcPct val="128499"/>
              </a:lnSpc>
              <a:spcBef>
                <a:spcPts val="95"/>
              </a:spcBef>
            </a:pPr>
            <a:r>
              <a:rPr sz="1450" spc="110" dirty="0">
                <a:latin typeface="Tahoma"/>
                <a:cs typeface="Tahoma"/>
              </a:rPr>
              <a:t>A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substring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that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matches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right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hand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side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production </a:t>
            </a:r>
            <a:r>
              <a:rPr sz="1450" spc="-20" dirty="0">
                <a:latin typeface="Tahoma"/>
                <a:cs typeface="Tahoma"/>
              </a:rPr>
              <a:t>Reduction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using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that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rule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can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lead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start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symbol</a:t>
            </a: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50" dirty="0">
                <a:latin typeface="Tahoma"/>
                <a:cs typeface="Tahoma"/>
              </a:rPr>
              <a:t>The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rule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forms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one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step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rightmost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derivation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string</a:t>
            </a:r>
            <a:endParaRPr sz="14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513" y="1767406"/>
            <a:ext cx="154390" cy="1543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6753" y="1754391"/>
            <a:ext cx="8001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513" y="2051320"/>
            <a:ext cx="154390" cy="1543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16753" y="2038305"/>
            <a:ext cx="8001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39586" y="2441290"/>
            <a:ext cx="677545" cy="747395"/>
            <a:chOff x="3939586" y="2441290"/>
            <a:chExt cx="677545" cy="747395"/>
          </a:xfrm>
        </p:grpSpPr>
        <p:sp>
          <p:nvSpPr>
            <p:cNvPr id="12" name="object 12"/>
            <p:cNvSpPr/>
            <p:nvPr/>
          </p:nvSpPr>
          <p:spPr>
            <a:xfrm>
              <a:off x="3943079" y="2444783"/>
              <a:ext cx="626745" cy="0"/>
            </a:xfrm>
            <a:custGeom>
              <a:avLst/>
              <a:gdLst/>
              <a:ahLst/>
              <a:cxnLst/>
              <a:rect l="l" t="t" r="r" b="b"/>
              <a:pathLst>
                <a:path w="626745">
                  <a:moveTo>
                    <a:pt x="0" y="0"/>
                  </a:moveTo>
                  <a:lnTo>
                    <a:pt x="626265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6495" y="2444783"/>
              <a:ext cx="0" cy="240029"/>
            </a:xfrm>
            <a:custGeom>
              <a:avLst/>
              <a:gdLst/>
              <a:ahLst/>
              <a:cxnLst/>
              <a:rect l="l" t="t" r="r" b="b"/>
              <a:pathLst>
                <a:path h="240030">
                  <a:moveTo>
                    <a:pt x="0" y="239518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5927" y="2444783"/>
              <a:ext cx="0" cy="240029"/>
            </a:xfrm>
            <a:custGeom>
              <a:avLst/>
              <a:gdLst/>
              <a:ahLst/>
              <a:cxnLst/>
              <a:rect l="l" t="t" r="r" b="b"/>
              <a:pathLst>
                <a:path h="240030">
                  <a:moveTo>
                    <a:pt x="0" y="239518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43079" y="2684302"/>
              <a:ext cx="626745" cy="0"/>
            </a:xfrm>
            <a:custGeom>
              <a:avLst/>
              <a:gdLst/>
              <a:ahLst/>
              <a:cxnLst/>
              <a:rect l="l" t="t" r="r" b="b"/>
              <a:pathLst>
                <a:path w="626745">
                  <a:moveTo>
                    <a:pt x="0" y="0"/>
                  </a:moveTo>
                  <a:lnTo>
                    <a:pt x="626265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00537" y="2702774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0" y="0"/>
                  </a:moveTo>
                  <a:lnTo>
                    <a:pt x="312943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03954" y="270277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5">
                  <a:moveTo>
                    <a:pt x="0" y="223913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10065" y="270277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5">
                  <a:moveTo>
                    <a:pt x="0" y="223913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00537" y="2926688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0" y="0"/>
                  </a:moveTo>
                  <a:lnTo>
                    <a:pt x="312943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43079" y="2945160"/>
              <a:ext cx="269240" cy="0"/>
            </a:xfrm>
            <a:custGeom>
              <a:avLst/>
              <a:gdLst/>
              <a:ahLst/>
              <a:cxnLst/>
              <a:rect l="l" t="t" r="r" b="b"/>
              <a:pathLst>
                <a:path w="269239">
                  <a:moveTo>
                    <a:pt x="0" y="0"/>
                  </a:moveTo>
                  <a:lnTo>
                    <a:pt x="268806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46495" y="2945160"/>
              <a:ext cx="0" cy="240029"/>
            </a:xfrm>
            <a:custGeom>
              <a:avLst/>
              <a:gdLst/>
              <a:ahLst/>
              <a:cxnLst/>
              <a:rect l="l" t="t" r="r" b="b"/>
              <a:pathLst>
                <a:path h="240030">
                  <a:moveTo>
                    <a:pt x="0" y="239518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08452" y="2945160"/>
              <a:ext cx="0" cy="240029"/>
            </a:xfrm>
            <a:custGeom>
              <a:avLst/>
              <a:gdLst/>
              <a:ahLst/>
              <a:cxnLst/>
              <a:rect l="l" t="t" r="r" b="b"/>
              <a:pathLst>
                <a:path h="240030">
                  <a:moveTo>
                    <a:pt x="0" y="239518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43079" y="3184679"/>
              <a:ext cx="269240" cy="0"/>
            </a:xfrm>
            <a:custGeom>
              <a:avLst/>
              <a:gdLst/>
              <a:ahLst/>
              <a:cxnLst/>
              <a:rect l="l" t="t" r="r" b="b"/>
              <a:pathLst>
                <a:path w="269239">
                  <a:moveTo>
                    <a:pt x="0" y="0"/>
                  </a:moveTo>
                  <a:lnTo>
                    <a:pt x="268806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3874" y="2411942"/>
            <a:ext cx="1501140" cy="10109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351790" algn="l"/>
                <a:tab pos="916940" algn="l"/>
              </a:tabLst>
            </a:pPr>
            <a:r>
              <a:rPr sz="1450" i="1" spc="-50" dirty="0">
                <a:latin typeface="Arial"/>
                <a:cs typeface="Arial"/>
              </a:rPr>
              <a:t>E</a:t>
            </a:r>
            <a:r>
              <a:rPr sz="1450" i="1" dirty="0">
                <a:latin typeface="Arial"/>
                <a:cs typeface="Arial"/>
              </a:rPr>
              <a:t>	</a:t>
            </a:r>
            <a:r>
              <a:rPr sz="1450" spc="-25" dirty="0">
                <a:latin typeface="Tahoma"/>
                <a:cs typeface="Tahoma"/>
              </a:rPr>
              <a:t>=</a:t>
            </a:r>
            <a:r>
              <a:rPr sz="1450" spc="-25" dirty="0">
                <a:latin typeface="Lucida Sans Unicode"/>
                <a:cs typeface="Lucida Sans Unicode"/>
              </a:rPr>
              <a:t>⇒</a:t>
            </a:r>
            <a:r>
              <a:rPr sz="1450" dirty="0">
                <a:latin typeface="Lucida Sans Unicode"/>
                <a:cs typeface="Lucida Sans Unicode"/>
              </a:rPr>
              <a:t>	</a:t>
            </a:r>
            <a:r>
              <a:rPr sz="1450" i="1" dirty="0">
                <a:latin typeface="Arial"/>
                <a:cs typeface="Arial"/>
              </a:rPr>
              <a:t>E</a:t>
            </a:r>
            <a:r>
              <a:rPr sz="1450" i="1" spc="145" dirty="0">
                <a:latin typeface="Arial"/>
                <a:cs typeface="Arial"/>
              </a:rPr>
              <a:t> </a:t>
            </a: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450" b="0" spc="-5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450" i="1" spc="65" dirty="0">
                <a:latin typeface="Arial"/>
                <a:cs typeface="Arial"/>
              </a:rPr>
              <a:t>T</a:t>
            </a:r>
            <a:endParaRPr sz="14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70"/>
              </a:spcBef>
              <a:tabLst>
                <a:tab pos="858519" algn="l"/>
              </a:tabLst>
            </a:pPr>
            <a:r>
              <a:rPr sz="1450" spc="-25" dirty="0">
                <a:latin typeface="Tahoma"/>
                <a:cs typeface="Tahoma"/>
              </a:rPr>
              <a:t>=</a:t>
            </a:r>
            <a:r>
              <a:rPr sz="1450" spc="-25" dirty="0">
                <a:latin typeface="Lucida Sans Unicode"/>
                <a:cs typeface="Lucida Sans Unicode"/>
              </a:rPr>
              <a:t>⇒</a:t>
            </a:r>
            <a:r>
              <a:rPr sz="1450" dirty="0">
                <a:latin typeface="Lucida Sans Unicode"/>
                <a:cs typeface="Lucida Sans Unicode"/>
              </a:rPr>
              <a:t>	</a:t>
            </a:r>
            <a:r>
              <a:rPr sz="1450" i="1" dirty="0">
                <a:latin typeface="Arial"/>
                <a:cs typeface="Arial"/>
              </a:rPr>
              <a:t>E</a:t>
            </a:r>
            <a:r>
              <a:rPr sz="1450" i="1" spc="180" dirty="0">
                <a:latin typeface="Arial"/>
                <a:cs typeface="Arial"/>
              </a:rPr>
              <a:t> </a:t>
            </a: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450" b="0" spc="36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450" b="0" spc="80" dirty="0">
                <a:solidFill>
                  <a:srgbClr val="0000FF"/>
                </a:solidFill>
                <a:latin typeface="Bookman Old Style"/>
                <a:cs typeface="Bookman Old Style"/>
              </a:rPr>
              <a:t>id</a:t>
            </a:r>
            <a:endParaRPr sz="1450">
              <a:latin typeface="Bookman Old Style"/>
              <a:cs typeface="Bookman Old Style"/>
            </a:endParaRPr>
          </a:p>
          <a:p>
            <a:pPr marL="351790">
              <a:lnSpc>
                <a:spcPct val="100000"/>
              </a:lnSpc>
              <a:spcBef>
                <a:spcPts val="290"/>
              </a:spcBef>
            </a:pPr>
            <a:r>
              <a:rPr sz="1450" spc="-25" dirty="0">
                <a:latin typeface="Tahoma"/>
                <a:cs typeface="Tahoma"/>
              </a:rPr>
              <a:t>=</a:t>
            </a:r>
            <a:r>
              <a:rPr sz="1450" spc="-25" dirty="0">
                <a:latin typeface="Lucida Sans Unicode"/>
                <a:cs typeface="Lucida Sans Unicode"/>
              </a:rPr>
              <a:t>⇒</a:t>
            </a:r>
            <a:endParaRPr sz="1450">
              <a:latin typeface="Lucida Sans Unicode"/>
              <a:cs typeface="Lucida Sans Unicode"/>
            </a:endParaRPr>
          </a:p>
          <a:p>
            <a:pPr marL="351790">
              <a:lnSpc>
                <a:spcPct val="100000"/>
              </a:lnSpc>
              <a:spcBef>
                <a:spcPts val="170"/>
              </a:spcBef>
            </a:pPr>
            <a:r>
              <a:rPr sz="1450" spc="-25" dirty="0">
                <a:latin typeface="Tahoma"/>
                <a:cs typeface="Tahoma"/>
              </a:rPr>
              <a:t>=</a:t>
            </a:r>
            <a:r>
              <a:rPr sz="1450" spc="-25" dirty="0">
                <a:latin typeface="Lucida Sans Unicode"/>
                <a:cs typeface="Lucida Sans Unicode"/>
              </a:rPr>
              <a:t>⇒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43079" y="3199734"/>
            <a:ext cx="313055" cy="231140"/>
            <a:chOff x="3943079" y="3199734"/>
            <a:chExt cx="313055" cy="231140"/>
          </a:xfrm>
        </p:grpSpPr>
        <p:sp>
          <p:nvSpPr>
            <p:cNvPr id="26" name="object 26"/>
            <p:cNvSpPr/>
            <p:nvPr/>
          </p:nvSpPr>
          <p:spPr>
            <a:xfrm>
              <a:off x="3943079" y="3203151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0" y="0"/>
                  </a:moveTo>
                  <a:lnTo>
                    <a:pt x="312943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46495" y="3203151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4">
                  <a:moveTo>
                    <a:pt x="0" y="223913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52606" y="3203151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4">
                  <a:moveTo>
                    <a:pt x="0" y="223913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43079" y="3427064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0" y="0"/>
                  </a:moveTo>
                  <a:lnTo>
                    <a:pt x="312943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949911" y="2912319"/>
            <a:ext cx="739140" cy="510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5080">
              <a:lnSpc>
                <a:spcPct val="109700"/>
              </a:lnSpc>
              <a:spcBef>
                <a:spcPts val="95"/>
              </a:spcBef>
              <a:tabLst>
                <a:tab pos="323850" algn="l"/>
              </a:tabLst>
            </a:pPr>
            <a:r>
              <a:rPr sz="1450" i="1" spc="65" dirty="0">
                <a:latin typeface="Arial"/>
                <a:cs typeface="Arial"/>
              </a:rPr>
              <a:t>T</a:t>
            </a:r>
            <a:r>
              <a:rPr sz="1450" i="1" dirty="0">
                <a:latin typeface="Arial"/>
                <a:cs typeface="Arial"/>
              </a:rPr>
              <a:t>	</a:t>
            </a: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450" b="0" spc="-8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450" b="0" spc="80" dirty="0">
                <a:solidFill>
                  <a:srgbClr val="0000FF"/>
                </a:solidFill>
                <a:latin typeface="Bookman Old Style"/>
                <a:cs typeface="Bookman Old Style"/>
              </a:rPr>
              <a:t>id </a:t>
            </a:r>
            <a:r>
              <a:rPr sz="1450" b="0" spc="105" dirty="0">
                <a:solidFill>
                  <a:srgbClr val="0000FF"/>
                </a:solidFill>
                <a:latin typeface="Bookman Old Style"/>
                <a:cs typeface="Bookman Old Style"/>
              </a:rPr>
              <a:t>id</a:t>
            </a:r>
            <a:r>
              <a:rPr sz="1450" b="0" spc="409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450" b="0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450" b="0" spc="-1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450" b="0" spc="80" dirty="0">
                <a:solidFill>
                  <a:srgbClr val="0000FF"/>
                </a:solidFill>
                <a:latin typeface="Bookman Old Style"/>
                <a:cs typeface="Bookman Old Style"/>
              </a:rPr>
              <a:t>id</a:t>
            </a:r>
            <a:endParaRPr sz="1450">
              <a:latin typeface="Bookman Old Style"/>
              <a:cs typeface="Bookman Old Styl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6332" y="3827135"/>
            <a:ext cx="4454525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FF0000"/>
                </a:solidFill>
                <a:latin typeface="Gill Sans MT"/>
                <a:cs typeface="Gill Sans MT"/>
              </a:rPr>
              <a:t>Handle</a:t>
            </a:r>
            <a:r>
              <a:rPr sz="1450" b="1" spc="2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450" b="1" dirty="0">
                <a:solidFill>
                  <a:srgbClr val="FF0000"/>
                </a:solidFill>
                <a:latin typeface="Gill Sans MT"/>
                <a:cs typeface="Gill Sans MT"/>
              </a:rPr>
              <a:t>Pruning:</a:t>
            </a:r>
            <a:r>
              <a:rPr sz="1450" b="1" spc="11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450" spc="-30" dirty="0">
                <a:latin typeface="Tahoma"/>
                <a:cs typeface="Tahoma"/>
              </a:rPr>
              <a:t>replace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handle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by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spc="-45" dirty="0">
                <a:latin typeface="Tahoma"/>
                <a:cs typeface="Tahoma"/>
              </a:rPr>
              <a:t>corresponding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LHS.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14383" y="4689442"/>
            <a:ext cx="4724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Compilers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07748" y="4689442"/>
            <a:ext cx="3575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38251" y="4689442"/>
            <a:ext cx="63944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90000"/>
                </a:solidFill>
                <a:latin typeface="Tahoma"/>
                <a:cs typeface="Tahoma"/>
              </a:rPr>
              <a:t>CSE</a:t>
            </a:r>
            <a:r>
              <a:rPr sz="800" spc="3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590000"/>
                </a:solidFill>
                <a:latin typeface="Tahoma"/>
                <a:cs typeface="Tahoma"/>
              </a:rPr>
              <a:t>304/504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6279" y="4689442"/>
            <a:ext cx="31623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5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33659" y="5195247"/>
            <a:ext cx="97472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Shift-Reduce</a:t>
            </a:r>
            <a:r>
              <a:rPr sz="800" spc="7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5045" y="5458687"/>
            <a:ext cx="2116455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Shift-Reduce</a:t>
            </a:r>
            <a:r>
              <a:rPr sz="1900" spc="484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Parsing</a:t>
            </a:r>
            <a:endParaRPr sz="1900">
              <a:latin typeface="Gill Sans MT"/>
              <a:cs typeface="Gill Sans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1719" y="7063078"/>
            <a:ext cx="88223" cy="8822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1719" y="7346992"/>
            <a:ext cx="88223" cy="8822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1719" y="7630906"/>
            <a:ext cx="88223" cy="8822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1719" y="8147420"/>
            <a:ext cx="88223" cy="8822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946332" y="6611646"/>
            <a:ext cx="5638165" cy="16776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50" spc="-20" dirty="0">
                <a:latin typeface="Tahoma"/>
                <a:cs typeface="Tahoma"/>
              </a:rPr>
              <a:t>Bottom-</a:t>
            </a:r>
            <a:r>
              <a:rPr sz="1450" dirty="0">
                <a:latin typeface="Tahoma"/>
                <a:cs typeface="Tahoma"/>
              </a:rPr>
              <a:t>up</a:t>
            </a:r>
            <a:r>
              <a:rPr sz="1450" spc="6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parsing</a:t>
            </a:r>
            <a:endParaRPr sz="1450">
              <a:latin typeface="Tahoma"/>
              <a:cs typeface="Tahoma"/>
            </a:endParaRPr>
          </a:p>
          <a:p>
            <a:pPr marL="386715">
              <a:lnSpc>
                <a:spcPct val="100000"/>
              </a:lnSpc>
              <a:spcBef>
                <a:spcPts val="495"/>
              </a:spcBef>
            </a:pPr>
            <a:r>
              <a:rPr sz="1450" b="1" dirty="0">
                <a:solidFill>
                  <a:srgbClr val="FF0000"/>
                </a:solidFill>
                <a:latin typeface="Gill Sans MT"/>
                <a:cs typeface="Gill Sans MT"/>
              </a:rPr>
              <a:t>Shift:</a:t>
            </a:r>
            <a:r>
              <a:rPr sz="1450" b="1" spc="1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450" dirty="0">
                <a:latin typeface="Tahoma"/>
                <a:cs typeface="Tahoma"/>
              </a:rPr>
              <a:t>Construct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leftmost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handle </a:t>
            </a:r>
            <a:r>
              <a:rPr sz="1450" dirty="0">
                <a:latin typeface="Tahoma"/>
                <a:cs typeface="Tahoma"/>
              </a:rPr>
              <a:t>on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top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stack</a:t>
            </a:r>
            <a:endParaRPr sz="1450">
              <a:latin typeface="Tahoma"/>
              <a:cs typeface="Tahoma"/>
            </a:endParaRPr>
          </a:p>
          <a:p>
            <a:pPr marL="386715">
              <a:lnSpc>
                <a:spcPct val="100000"/>
              </a:lnSpc>
              <a:spcBef>
                <a:spcPts val="495"/>
              </a:spcBef>
            </a:pPr>
            <a:r>
              <a:rPr sz="1450" b="1" dirty="0">
                <a:solidFill>
                  <a:srgbClr val="FF0000"/>
                </a:solidFill>
                <a:latin typeface="Gill Sans MT"/>
                <a:cs typeface="Gill Sans MT"/>
              </a:rPr>
              <a:t>Reduce:</a:t>
            </a:r>
            <a:r>
              <a:rPr sz="1450" b="1" spc="-2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450" spc="-30" dirty="0">
                <a:latin typeface="Tahoma"/>
                <a:cs typeface="Tahoma"/>
              </a:rPr>
              <a:t>Identify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handle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and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replace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by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spc="-45" dirty="0">
                <a:latin typeface="Tahoma"/>
                <a:cs typeface="Tahoma"/>
              </a:rPr>
              <a:t>corresponding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RHS</a:t>
            </a:r>
            <a:endParaRPr sz="1450">
              <a:latin typeface="Tahoma"/>
              <a:cs typeface="Tahoma"/>
            </a:endParaRPr>
          </a:p>
          <a:p>
            <a:pPr marL="386715" marR="5080">
              <a:lnSpc>
                <a:spcPct val="105300"/>
              </a:lnSpc>
              <a:spcBef>
                <a:spcPts val="405"/>
              </a:spcBef>
            </a:pPr>
            <a:r>
              <a:rPr sz="1450" b="1" dirty="0">
                <a:solidFill>
                  <a:srgbClr val="FF0000"/>
                </a:solidFill>
                <a:latin typeface="Gill Sans MT"/>
                <a:cs typeface="Gill Sans MT"/>
              </a:rPr>
              <a:t>Accept:</a:t>
            </a:r>
            <a:r>
              <a:rPr sz="1450" b="1" spc="-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450" spc="-10" dirty="0">
                <a:latin typeface="Tahoma"/>
                <a:cs typeface="Tahoma"/>
              </a:rPr>
              <a:t>Continue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until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string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is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50" dirty="0">
                <a:latin typeface="Tahoma"/>
                <a:cs typeface="Tahoma"/>
              </a:rPr>
              <a:t>reduced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start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symbol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and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input </a:t>
            </a:r>
            <a:r>
              <a:rPr sz="1450" spc="-25" dirty="0">
                <a:latin typeface="Tahoma"/>
                <a:cs typeface="Tahoma"/>
              </a:rPr>
              <a:t>token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stream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is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empty</a:t>
            </a:r>
            <a:endParaRPr sz="1450">
              <a:latin typeface="Tahoma"/>
              <a:cs typeface="Tahoma"/>
            </a:endParaRPr>
          </a:p>
          <a:p>
            <a:pPr marL="386715">
              <a:lnSpc>
                <a:spcPct val="100000"/>
              </a:lnSpc>
              <a:spcBef>
                <a:spcPts val="495"/>
              </a:spcBef>
            </a:pPr>
            <a:r>
              <a:rPr sz="1450" b="1" spc="-35" dirty="0">
                <a:solidFill>
                  <a:srgbClr val="FF0000"/>
                </a:solidFill>
                <a:latin typeface="Gill Sans MT"/>
                <a:cs typeface="Gill Sans MT"/>
              </a:rPr>
              <a:t>Error:</a:t>
            </a:r>
            <a:r>
              <a:rPr sz="1450" b="1" spc="-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450" dirty="0">
                <a:latin typeface="Tahoma"/>
                <a:cs typeface="Tahoma"/>
              </a:rPr>
              <a:t>Signal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60" dirty="0">
                <a:latin typeface="Tahoma"/>
                <a:cs typeface="Tahoma"/>
              </a:rPr>
              <a:t>parse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error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if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no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handle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is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found.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707748" y="9743233"/>
            <a:ext cx="35750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6606279" y="9743233"/>
            <a:ext cx="31623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6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3659" y="165982"/>
            <a:ext cx="97472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Shift-Reduce</a:t>
            </a:r>
            <a:r>
              <a:rPr sz="800" spc="7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45" y="429422"/>
            <a:ext cx="3529965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Implementing</a:t>
            </a:r>
            <a:r>
              <a:rPr sz="1900" spc="36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Shift-Reduce</a:t>
            </a:r>
            <a:r>
              <a:rPr sz="1900" spc="37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Parsers</a:t>
            </a:r>
            <a:endParaRPr sz="1900">
              <a:latin typeface="Gill Sans MT"/>
              <a:cs typeface="Gill Sans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19" y="1697900"/>
            <a:ext cx="88223" cy="882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0890" y="1589559"/>
            <a:ext cx="5309870" cy="185102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30"/>
              </a:spcBef>
            </a:pP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Stack</a:t>
            </a:r>
            <a:r>
              <a:rPr sz="145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hold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-45" dirty="0">
                <a:latin typeface="Tahoma"/>
                <a:cs typeface="Tahoma"/>
              </a:rPr>
              <a:t>grammar</a:t>
            </a:r>
            <a:r>
              <a:rPr sz="1450" spc="-30" dirty="0">
                <a:latin typeface="Tahoma"/>
                <a:cs typeface="Tahoma"/>
              </a:rPr>
              <a:t> symbols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spc="-45" dirty="0">
                <a:latin typeface="Tahoma"/>
                <a:cs typeface="Tahoma"/>
              </a:rPr>
              <a:t>(corresponding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tokens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-75" dirty="0">
                <a:latin typeface="Tahoma"/>
                <a:cs typeface="Tahoma"/>
              </a:rPr>
              <a:t>seen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thus </a:t>
            </a:r>
            <a:r>
              <a:rPr sz="1450" spc="-10" dirty="0">
                <a:latin typeface="Tahoma"/>
                <a:cs typeface="Tahoma"/>
              </a:rPr>
              <a:t>far).</a:t>
            </a:r>
            <a:endParaRPr sz="1450">
              <a:latin typeface="Tahoma"/>
              <a:cs typeface="Tahoma"/>
            </a:endParaRPr>
          </a:p>
          <a:p>
            <a:pPr marL="12700" marR="2301875">
              <a:lnSpc>
                <a:spcPct val="128499"/>
              </a:lnSpc>
            </a:pPr>
            <a:r>
              <a:rPr sz="1450" spc="-25" dirty="0">
                <a:solidFill>
                  <a:srgbClr val="FF0000"/>
                </a:solidFill>
                <a:latin typeface="Tahoma"/>
                <a:cs typeface="Tahoma"/>
              </a:rPr>
              <a:t>Input</a:t>
            </a:r>
            <a:r>
              <a:rPr sz="145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FF0000"/>
                </a:solidFill>
                <a:latin typeface="Tahoma"/>
                <a:cs typeface="Tahoma"/>
              </a:rPr>
              <a:t>stream</a:t>
            </a:r>
            <a:r>
              <a:rPr sz="145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50" dirty="0">
                <a:latin typeface="Tahoma"/>
                <a:cs typeface="Tahoma"/>
              </a:rPr>
              <a:t>yet-</a:t>
            </a:r>
            <a:r>
              <a:rPr sz="1450" spc="-35" dirty="0">
                <a:latin typeface="Tahoma"/>
                <a:cs typeface="Tahoma"/>
              </a:rPr>
              <a:t>to-</a:t>
            </a:r>
            <a:r>
              <a:rPr sz="1450" spc="-60" dirty="0">
                <a:latin typeface="Tahoma"/>
                <a:cs typeface="Tahoma"/>
              </a:rPr>
              <a:t>be-</a:t>
            </a:r>
            <a:r>
              <a:rPr sz="1450" spc="-75" dirty="0">
                <a:latin typeface="Tahoma"/>
                <a:cs typeface="Tahoma"/>
              </a:rPr>
              <a:t>seen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40" dirty="0">
                <a:latin typeface="Tahoma"/>
                <a:cs typeface="Tahoma"/>
              </a:rPr>
              <a:t>tokens. </a:t>
            </a:r>
            <a:r>
              <a:rPr sz="1450" spc="-25" dirty="0">
                <a:solidFill>
                  <a:srgbClr val="FF0000"/>
                </a:solidFill>
                <a:latin typeface="Tahoma"/>
                <a:cs typeface="Tahoma"/>
              </a:rPr>
              <a:t>Handles</a:t>
            </a:r>
            <a:r>
              <a:rPr sz="145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spc="-50" dirty="0">
                <a:latin typeface="Tahoma"/>
                <a:cs typeface="Tahoma"/>
              </a:rPr>
              <a:t>appear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on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top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stack.</a:t>
            </a: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50" dirty="0">
                <a:latin typeface="Tahoma"/>
                <a:cs typeface="Tahoma"/>
              </a:rPr>
              <a:t>Stack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is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initially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empty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40" dirty="0">
                <a:latin typeface="Tahoma"/>
                <a:cs typeface="Tahoma"/>
              </a:rPr>
              <a:t>(denoted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by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$).</a:t>
            </a:r>
            <a:endParaRPr sz="1450">
              <a:latin typeface="Tahoma"/>
              <a:cs typeface="Tahoma"/>
            </a:endParaRPr>
          </a:p>
          <a:p>
            <a:pPr marL="12700" marR="31750">
              <a:lnSpc>
                <a:spcPct val="105300"/>
              </a:lnSpc>
              <a:spcBef>
                <a:spcPts val="405"/>
              </a:spcBef>
            </a:pPr>
            <a:r>
              <a:rPr sz="1450" spc="-20" dirty="0">
                <a:latin typeface="Tahoma"/>
                <a:cs typeface="Tahoma"/>
              </a:rPr>
              <a:t>Parse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is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50" dirty="0">
                <a:latin typeface="Tahoma"/>
                <a:cs typeface="Tahoma"/>
              </a:rPr>
              <a:t>successful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if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stack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contains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only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start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symbol</a:t>
            </a:r>
            <a:r>
              <a:rPr sz="1450" spc="-55" dirty="0">
                <a:latin typeface="Tahoma"/>
                <a:cs typeface="Tahoma"/>
              </a:rPr>
              <a:t> when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the </a:t>
            </a:r>
            <a:r>
              <a:rPr sz="1450" dirty="0">
                <a:latin typeface="Tahoma"/>
                <a:cs typeface="Tahoma"/>
              </a:rPr>
              <a:t>input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stream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ends.</a:t>
            </a:r>
            <a:endParaRPr sz="14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719" y="2214414"/>
            <a:ext cx="88223" cy="882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1719" y="2498328"/>
            <a:ext cx="88223" cy="882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1719" y="2782241"/>
            <a:ext cx="88223" cy="882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1719" y="3066155"/>
            <a:ext cx="88223" cy="8822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14383" y="4689442"/>
            <a:ext cx="4724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Compilers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7748" y="4689442"/>
            <a:ext cx="3575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38251" y="4689442"/>
            <a:ext cx="63944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90000"/>
                </a:solidFill>
                <a:latin typeface="Tahoma"/>
                <a:cs typeface="Tahoma"/>
              </a:rPr>
              <a:t>CSE</a:t>
            </a:r>
            <a:r>
              <a:rPr sz="800" spc="3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590000"/>
                </a:solidFill>
                <a:latin typeface="Tahoma"/>
                <a:cs typeface="Tahoma"/>
              </a:rPr>
              <a:t>304/504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6279" y="4689442"/>
            <a:ext cx="31623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7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3659" y="5195247"/>
            <a:ext cx="97472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Shift-Reduce</a:t>
            </a:r>
            <a:r>
              <a:rPr sz="800" spc="7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5045" y="5458687"/>
            <a:ext cx="3503295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Preparing</a:t>
            </a:r>
            <a:r>
              <a:rPr sz="1900" spc="21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for</a:t>
            </a:r>
            <a:r>
              <a:rPr sz="1900" spc="22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Shift-Reduce</a:t>
            </a:r>
            <a:r>
              <a:rPr sz="1900" spc="22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Parsing</a:t>
            </a:r>
            <a:endParaRPr sz="1900">
              <a:latin typeface="Gill Sans MT"/>
              <a:cs typeface="Gill Sans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9513" y="6837976"/>
            <a:ext cx="154390" cy="15439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16753" y="6824960"/>
            <a:ext cx="8001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20890" y="6769279"/>
            <a:ext cx="5506085" cy="1231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30" dirty="0">
                <a:latin typeface="Tahoma"/>
                <a:cs typeface="Tahoma"/>
              </a:rPr>
              <a:t>Identify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handle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string.</a:t>
            </a:r>
            <a:endParaRPr sz="1450">
              <a:latin typeface="Tahoma"/>
              <a:cs typeface="Tahoma"/>
            </a:endParaRPr>
          </a:p>
          <a:p>
            <a:pPr marL="12700" marR="5080">
              <a:lnSpc>
                <a:spcPct val="105300"/>
              </a:lnSpc>
            </a:pPr>
            <a:r>
              <a:rPr sz="1450" dirty="0">
                <a:latin typeface="Tahoma"/>
                <a:cs typeface="Tahoma"/>
              </a:rPr>
              <a:t>Top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stack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is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i="1" dirty="0">
                <a:latin typeface="Arial"/>
                <a:cs typeface="Arial"/>
              </a:rPr>
              <a:t>rightmost</a:t>
            </a:r>
            <a:r>
              <a:rPr sz="1450" i="1" spc="85" dirty="0">
                <a:latin typeface="Arial"/>
                <a:cs typeface="Arial"/>
              </a:rPr>
              <a:t> </a:t>
            </a:r>
            <a:r>
              <a:rPr sz="1450" spc="-45" dirty="0">
                <a:latin typeface="Tahoma"/>
                <a:cs typeface="Tahoma"/>
              </a:rPr>
              <a:t>end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handle.</a:t>
            </a:r>
            <a:r>
              <a:rPr sz="1450" spc="8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What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is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leftmost </a:t>
            </a:r>
            <a:r>
              <a:rPr sz="1450" spc="-20" dirty="0">
                <a:latin typeface="Tahoma"/>
                <a:cs typeface="Tahoma"/>
              </a:rPr>
              <a:t>end?</a:t>
            </a:r>
            <a:endParaRPr sz="1450">
              <a:latin typeface="Tahoma"/>
              <a:cs typeface="Tahoma"/>
            </a:endParaRPr>
          </a:p>
          <a:p>
            <a:pPr marL="12700" marR="137160">
              <a:lnSpc>
                <a:spcPct val="105300"/>
              </a:lnSpc>
              <a:spcBef>
                <a:spcPts val="400"/>
              </a:spcBef>
            </a:pPr>
            <a:r>
              <a:rPr sz="1450" spc="-10" dirty="0">
                <a:latin typeface="Tahoma"/>
                <a:cs typeface="Tahoma"/>
              </a:rPr>
              <a:t>If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there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45" dirty="0">
                <a:latin typeface="Tahoma"/>
                <a:cs typeface="Tahoma"/>
              </a:rPr>
              <a:t>are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multiple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productions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with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handle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on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RHS,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which </a:t>
            </a:r>
            <a:r>
              <a:rPr sz="1450" spc="-40" dirty="0">
                <a:latin typeface="Tahoma"/>
                <a:cs typeface="Tahoma"/>
              </a:rPr>
              <a:t>one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choose?</a:t>
            </a:r>
            <a:endParaRPr sz="145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9513" y="7587091"/>
            <a:ext cx="154390" cy="15439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116753" y="7574075"/>
            <a:ext cx="8001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707748" y="9743233"/>
            <a:ext cx="35750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606279" y="9743233"/>
            <a:ext cx="31623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8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6332" y="8086238"/>
            <a:ext cx="4913630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ahoma"/>
                <a:cs typeface="Tahoma"/>
              </a:rPr>
              <a:t>Construct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-40" dirty="0">
                <a:latin typeface="Tahoma"/>
                <a:cs typeface="Tahoma"/>
              </a:rPr>
              <a:t> parsing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table,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just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as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50" dirty="0">
                <a:latin typeface="Tahoma"/>
                <a:cs typeface="Tahoma"/>
              </a:rPr>
              <a:t>case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LL(1)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parsing.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3659" y="165982"/>
            <a:ext cx="97472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0059"/>
                </a:solidFill>
                <a:latin typeface="Tahoma"/>
                <a:cs typeface="Tahoma"/>
              </a:rPr>
              <a:t>Shift-Reduce</a:t>
            </a:r>
            <a:r>
              <a:rPr sz="800" spc="7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45" y="429422"/>
            <a:ext cx="3416935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Shift-Reduce</a:t>
            </a:r>
            <a:r>
              <a:rPr sz="1900" spc="42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Parsing:</a:t>
            </a:r>
            <a:r>
              <a:rPr sz="1900" spc="110" dirty="0">
                <a:solidFill>
                  <a:srgbClr val="A50000"/>
                </a:solidFill>
                <a:latin typeface="Gill Sans MT"/>
                <a:cs typeface="Gill Sans MT"/>
              </a:rPr>
              <a:t> 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Derivations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1340" y="1299686"/>
            <a:ext cx="4349750" cy="0"/>
          </a:xfrm>
          <a:custGeom>
            <a:avLst/>
            <a:gdLst/>
            <a:ahLst/>
            <a:cxnLst/>
            <a:rect l="l" t="t" r="r" b="b"/>
            <a:pathLst>
              <a:path w="4349750">
                <a:moveTo>
                  <a:pt x="0" y="0"/>
                </a:moveTo>
                <a:lnTo>
                  <a:pt x="4349743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11340" y="1330467"/>
          <a:ext cx="4350384" cy="2122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marL="180975">
                        <a:lnSpc>
                          <a:spcPts val="1600"/>
                        </a:lnSpc>
                      </a:pPr>
                      <a:r>
                        <a:rPr sz="1450" b="0" spc="50" dirty="0">
                          <a:latin typeface="Bookman Old Style"/>
                          <a:cs typeface="Bookman Old Style"/>
                        </a:rPr>
                        <a:t>Stack</a:t>
                      </a:r>
                      <a:endParaRPr sz="14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600"/>
                        </a:lnSpc>
                      </a:pPr>
                      <a:r>
                        <a:rPr sz="1450" b="0" dirty="0">
                          <a:latin typeface="Bookman Old Style"/>
                          <a:cs typeface="Bookman Old Style"/>
                        </a:rPr>
                        <a:t>Input</a:t>
                      </a:r>
                      <a:r>
                        <a:rPr sz="1450" b="0" spc="28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b="0" spc="40" dirty="0">
                          <a:latin typeface="Bookman Old Style"/>
                          <a:cs typeface="Bookman Old Style"/>
                        </a:rPr>
                        <a:t>Stream</a:t>
                      </a:r>
                      <a:endParaRPr sz="14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0715">
                        <a:lnSpc>
                          <a:spcPts val="1600"/>
                        </a:lnSpc>
                      </a:pPr>
                      <a:r>
                        <a:rPr sz="1450" b="0" spc="95" dirty="0">
                          <a:latin typeface="Bookman Old Style"/>
                          <a:cs typeface="Bookman Old Style"/>
                        </a:rPr>
                        <a:t>Action</a:t>
                      </a:r>
                      <a:endParaRPr sz="14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04">
                <a:tc>
                  <a:txBody>
                    <a:bodyPr/>
                    <a:lstStyle/>
                    <a:p>
                      <a:pPr marL="102235">
                        <a:lnSpc>
                          <a:spcPts val="1600"/>
                        </a:lnSpc>
                      </a:pPr>
                      <a:r>
                        <a:rPr sz="1450" dirty="0">
                          <a:latin typeface="Tahoma"/>
                          <a:cs typeface="Tahoma"/>
                        </a:rPr>
                        <a:t>$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600"/>
                        </a:lnSpc>
                      </a:pPr>
                      <a:r>
                        <a:rPr sz="1450" b="0" spc="10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450" b="0" spc="-1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b="0" spc="-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b="0" spc="10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450" b="0" spc="-1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spc="-50" dirty="0">
                          <a:latin typeface="Tahoma"/>
                          <a:cs typeface="Tahoma"/>
                        </a:rPr>
                        <a:t>$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600"/>
                        </a:lnSpc>
                      </a:pPr>
                      <a:r>
                        <a:rPr sz="1450" spc="-10" dirty="0">
                          <a:latin typeface="Tahoma"/>
                          <a:cs typeface="Tahoma"/>
                        </a:rPr>
                        <a:t>shift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102235">
                        <a:lnSpc>
                          <a:spcPts val="1610"/>
                        </a:lnSpc>
                      </a:pPr>
                      <a:r>
                        <a:rPr sz="14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45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b="0" spc="7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4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610"/>
                        </a:lnSpc>
                      </a:pPr>
                      <a:r>
                        <a:rPr sz="14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b="0" spc="-3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b="0" spc="10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4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spc="-50" dirty="0">
                          <a:latin typeface="Tahoma"/>
                          <a:cs typeface="Tahoma"/>
                        </a:rPr>
                        <a:t>$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610"/>
                        </a:lnSpc>
                      </a:pPr>
                      <a:r>
                        <a:rPr sz="1450" spc="-40" dirty="0">
                          <a:latin typeface="Tahoma"/>
                          <a:cs typeface="Tahoma"/>
                        </a:rPr>
                        <a:t>reduce</a:t>
                      </a:r>
                      <a:r>
                        <a:rPr sz="145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45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spc="114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50" i="1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4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102235">
                        <a:lnSpc>
                          <a:spcPts val="1610"/>
                        </a:lnSpc>
                      </a:pPr>
                      <a:r>
                        <a:rPr sz="14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45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spc="65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610"/>
                        </a:lnSpc>
                      </a:pPr>
                      <a:r>
                        <a:rPr sz="14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b="0" spc="-3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b="0" spc="10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4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spc="-50" dirty="0">
                          <a:latin typeface="Tahoma"/>
                          <a:cs typeface="Tahoma"/>
                        </a:rPr>
                        <a:t>$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610"/>
                        </a:lnSpc>
                      </a:pPr>
                      <a:r>
                        <a:rPr sz="1450" spc="-40" dirty="0">
                          <a:latin typeface="Tahoma"/>
                          <a:cs typeface="Tahoma"/>
                        </a:rPr>
                        <a:t>reduce</a:t>
                      </a:r>
                      <a:r>
                        <a:rPr sz="14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45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50" i="1" spc="65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102235">
                        <a:lnSpc>
                          <a:spcPts val="1610"/>
                        </a:lnSpc>
                      </a:pPr>
                      <a:r>
                        <a:rPr sz="14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45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spc="-50" dirty="0"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610"/>
                        </a:lnSpc>
                      </a:pPr>
                      <a:r>
                        <a:rPr sz="14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b="0" spc="-3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b="0" spc="10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4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spc="-50" dirty="0">
                          <a:latin typeface="Tahoma"/>
                          <a:cs typeface="Tahoma"/>
                        </a:rPr>
                        <a:t>$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610"/>
                        </a:lnSpc>
                      </a:pPr>
                      <a:r>
                        <a:rPr sz="1450" spc="-10" dirty="0">
                          <a:latin typeface="Tahoma"/>
                          <a:cs typeface="Tahoma"/>
                        </a:rPr>
                        <a:t>shift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102235">
                        <a:lnSpc>
                          <a:spcPts val="1610"/>
                        </a:lnSpc>
                      </a:pPr>
                      <a:r>
                        <a:rPr sz="14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45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b="0" spc="-6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endParaRPr sz="14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610"/>
                        </a:lnSpc>
                      </a:pPr>
                      <a:r>
                        <a:rPr sz="1450" b="0" spc="10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450" b="0" spc="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spc="-50" dirty="0">
                          <a:latin typeface="Tahoma"/>
                          <a:cs typeface="Tahoma"/>
                        </a:rPr>
                        <a:t>$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610"/>
                        </a:lnSpc>
                      </a:pPr>
                      <a:r>
                        <a:rPr sz="1450" spc="-10" dirty="0">
                          <a:latin typeface="Tahoma"/>
                          <a:cs typeface="Tahoma"/>
                        </a:rPr>
                        <a:t>shift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102235">
                        <a:lnSpc>
                          <a:spcPts val="1610"/>
                        </a:lnSpc>
                      </a:pPr>
                      <a:r>
                        <a:rPr sz="14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4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b="0" spc="-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4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610"/>
                        </a:lnSpc>
                      </a:pPr>
                      <a:r>
                        <a:rPr sz="1450" dirty="0">
                          <a:latin typeface="Tahoma"/>
                          <a:cs typeface="Tahoma"/>
                        </a:rPr>
                        <a:t>$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610"/>
                        </a:lnSpc>
                      </a:pPr>
                      <a:r>
                        <a:rPr sz="1450" spc="-40" dirty="0">
                          <a:latin typeface="Tahoma"/>
                          <a:cs typeface="Tahoma"/>
                        </a:rPr>
                        <a:t>reduce</a:t>
                      </a:r>
                      <a:r>
                        <a:rPr sz="145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45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spc="114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50" i="1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4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102235">
                        <a:lnSpc>
                          <a:spcPts val="1610"/>
                        </a:lnSpc>
                      </a:pPr>
                      <a:r>
                        <a:rPr sz="14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4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b="0" spc="-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450" i="1" spc="65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610"/>
                        </a:lnSpc>
                      </a:pPr>
                      <a:r>
                        <a:rPr sz="1450" dirty="0">
                          <a:latin typeface="Tahoma"/>
                          <a:cs typeface="Tahoma"/>
                        </a:rPr>
                        <a:t>$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610"/>
                        </a:lnSpc>
                      </a:pPr>
                      <a:r>
                        <a:rPr sz="1450" spc="-40" dirty="0">
                          <a:latin typeface="Tahoma"/>
                          <a:cs typeface="Tahoma"/>
                        </a:rPr>
                        <a:t>reduce</a:t>
                      </a:r>
                      <a:r>
                        <a:rPr sz="14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45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50" i="1" spc="-9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i="1" spc="-25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102235">
                        <a:lnSpc>
                          <a:spcPts val="1595"/>
                        </a:lnSpc>
                      </a:pPr>
                      <a:r>
                        <a:rPr sz="14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45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spc="-50" dirty="0"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595"/>
                        </a:lnSpc>
                      </a:pPr>
                      <a:r>
                        <a:rPr sz="1450" dirty="0">
                          <a:latin typeface="Tahoma"/>
                          <a:cs typeface="Tahoma"/>
                        </a:rPr>
                        <a:t>$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595"/>
                        </a:lnSpc>
                      </a:pPr>
                      <a:r>
                        <a:rPr sz="1450" b="1" spc="-10" dirty="0">
                          <a:solidFill>
                            <a:srgbClr val="FF0000"/>
                          </a:solidFill>
                          <a:latin typeface="Gill Sans MT"/>
                          <a:cs typeface="Gill Sans MT"/>
                        </a:rPr>
                        <a:t>ACCEPT</a:t>
                      </a:r>
                      <a:endParaRPr sz="145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46332" y="3631049"/>
            <a:ext cx="2701290" cy="4832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EC008C"/>
                </a:solidFill>
                <a:latin typeface="Gill Sans MT"/>
                <a:cs typeface="Gill Sans MT"/>
              </a:rPr>
              <a:t>L</a:t>
            </a:r>
            <a:r>
              <a:rPr sz="1450" dirty="0">
                <a:latin typeface="Tahoma"/>
                <a:cs typeface="Tahoma"/>
              </a:rPr>
              <a:t>eft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Right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Scan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input</a:t>
            </a:r>
            <a:endParaRPr sz="1450">
              <a:latin typeface="Tahoma"/>
              <a:cs typeface="Tahoma"/>
            </a:endParaRPr>
          </a:p>
          <a:p>
            <a:pPr marL="149860">
              <a:lnSpc>
                <a:spcPct val="100000"/>
              </a:lnSpc>
              <a:spcBef>
                <a:spcPts val="90"/>
              </a:spcBef>
            </a:pPr>
            <a:r>
              <a:rPr sz="1450" b="1" spc="-10" dirty="0">
                <a:solidFill>
                  <a:srgbClr val="EC008C"/>
                </a:solidFill>
                <a:latin typeface="Gill Sans MT"/>
                <a:cs typeface="Gill Sans MT"/>
              </a:rPr>
              <a:t>R</a:t>
            </a:r>
            <a:r>
              <a:rPr sz="1450" spc="-10" dirty="0">
                <a:latin typeface="Tahoma"/>
                <a:cs typeface="Tahoma"/>
              </a:rPr>
              <a:t>ightmost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Derivation </a:t>
            </a:r>
            <a:r>
              <a:rPr sz="1450" dirty="0">
                <a:latin typeface="Tahoma"/>
                <a:cs typeface="Tahoma"/>
              </a:rPr>
              <a:t>in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spc="-45" dirty="0">
                <a:latin typeface="Tahoma"/>
                <a:cs typeface="Tahoma"/>
              </a:rPr>
              <a:t>reverse.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4383" y="4689442"/>
            <a:ext cx="4724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Compilers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7748" y="4689442"/>
            <a:ext cx="3575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8251" y="4689442"/>
            <a:ext cx="63944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90000"/>
                </a:solidFill>
                <a:latin typeface="Tahoma"/>
                <a:cs typeface="Tahoma"/>
              </a:rPr>
              <a:t>CSE</a:t>
            </a:r>
            <a:r>
              <a:rPr sz="800" spc="3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590000"/>
                </a:solidFill>
                <a:latin typeface="Tahoma"/>
                <a:cs typeface="Tahoma"/>
              </a:rPr>
              <a:t>304/504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6279" y="4689442"/>
            <a:ext cx="31623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9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30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3556" y="5195247"/>
            <a:ext cx="5143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60" dirty="0">
                <a:solidFill>
                  <a:srgbClr val="000059"/>
                </a:solidFill>
                <a:latin typeface="Tahoma"/>
                <a:cs typeface="Tahoma"/>
              </a:rPr>
              <a:t>LR</a:t>
            </a:r>
            <a:r>
              <a:rPr sz="800" spc="3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045" y="5458687"/>
            <a:ext cx="3314065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A</a:t>
            </a:r>
            <a:r>
              <a:rPr sz="1900" spc="17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Simple</a:t>
            </a:r>
            <a:r>
              <a:rPr sz="1900" spc="18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Example</a:t>
            </a:r>
            <a:r>
              <a:rPr sz="1900" spc="17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of</a:t>
            </a:r>
            <a:r>
              <a:rPr sz="1900" spc="18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80" dirty="0">
                <a:solidFill>
                  <a:srgbClr val="A50000"/>
                </a:solidFill>
                <a:latin typeface="Gill Sans MT"/>
                <a:cs typeface="Gill Sans MT"/>
              </a:rPr>
              <a:t>LR</a:t>
            </a:r>
            <a:r>
              <a:rPr sz="1900" spc="17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Parsing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95406" y="6431114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628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70826" y="6394472"/>
            <a:ext cx="1010919" cy="64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">
              <a:lnSpc>
                <a:spcPts val="1620"/>
              </a:lnSpc>
              <a:spcBef>
                <a:spcPts val="95"/>
              </a:spcBef>
              <a:tabLst>
                <a:tab pos="313055" algn="l"/>
                <a:tab pos="759460" algn="l"/>
              </a:tabLst>
            </a:pPr>
            <a:r>
              <a:rPr sz="1350" i="1" spc="-50" dirty="0">
                <a:latin typeface="Arial"/>
                <a:cs typeface="Arial"/>
              </a:rPr>
              <a:t>S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-25" dirty="0">
                <a:latin typeface="Arial"/>
                <a:cs typeface="Arial"/>
              </a:rPr>
              <a:t>BC</a:t>
            </a:r>
            <a:endParaRPr sz="1350">
              <a:latin typeface="Arial"/>
              <a:cs typeface="Arial"/>
            </a:endParaRPr>
          </a:p>
          <a:p>
            <a:pPr marL="313055" indent="-299085">
              <a:lnSpc>
                <a:spcPts val="1614"/>
              </a:lnSpc>
              <a:buFont typeface="Arial"/>
              <a:buAutoNum type="alphaUcPeriod" startAt="2"/>
              <a:tabLst>
                <a:tab pos="313055" algn="l"/>
                <a:tab pos="759460" algn="l"/>
              </a:tabLst>
            </a:pP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b="0" spc="-5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endParaRPr sz="1350">
              <a:latin typeface="Bookman Old Style"/>
              <a:cs typeface="Bookman Old Style"/>
            </a:endParaRPr>
          </a:p>
          <a:p>
            <a:pPr marL="313055" indent="-300355">
              <a:lnSpc>
                <a:spcPts val="1620"/>
              </a:lnSpc>
              <a:buFont typeface="Arial"/>
              <a:buAutoNum type="alphaUcPeriod" startAt="2"/>
              <a:tabLst>
                <a:tab pos="313055" algn="l"/>
                <a:tab pos="759460" algn="l"/>
              </a:tabLst>
            </a:pP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b="0" spc="-5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endParaRPr sz="135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95406" y="7053671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628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997846" y="7296537"/>
          <a:ext cx="3777615" cy="1465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02235">
                        <a:lnSpc>
                          <a:spcPts val="1565"/>
                        </a:lnSpc>
                      </a:pPr>
                      <a:r>
                        <a:rPr sz="1350" b="0" spc="-10" dirty="0">
                          <a:latin typeface="Bookman Old Style"/>
                          <a:cs typeface="Bookman Old Style"/>
                        </a:rPr>
                        <a:t>Stack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565"/>
                        </a:lnSpc>
                      </a:pPr>
                      <a:r>
                        <a:rPr sz="1350" b="0" dirty="0">
                          <a:latin typeface="Bookman Old Style"/>
                          <a:cs typeface="Bookman Old Style"/>
                        </a:rPr>
                        <a:t>Input</a:t>
                      </a:r>
                      <a:r>
                        <a:rPr sz="1350" b="0" spc="18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-10" dirty="0">
                          <a:latin typeface="Bookman Old Style"/>
                          <a:cs typeface="Bookman Old Style"/>
                        </a:rPr>
                        <a:t>Stream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1020">
                        <a:lnSpc>
                          <a:spcPts val="1565"/>
                        </a:lnSpc>
                      </a:pPr>
                      <a:r>
                        <a:rPr sz="1350" b="0" spc="75" dirty="0">
                          <a:latin typeface="Bookman Old Style"/>
                          <a:cs typeface="Bookman Old Style"/>
                        </a:rPr>
                        <a:t>Action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3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350" b="0" spc="-6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350" b="0" spc="-6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spc="-10" dirty="0">
                          <a:latin typeface="Tahoma"/>
                          <a:cs typeface="Tahoma"/>
                        </a:rPr>
                        <a:t>shift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b="0" spc="-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5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350" b="0" spc="-6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3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50" i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b="0" spc="-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spc="-50" dirty="0">
                          <a:latin typeface="Arial"/>
                          <a:cs typeface="Arial"/>
                        </a:rPr>
                        <a:t>B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5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350" b="0" spc="-6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spc="-10" dirty="0">
                          <a:latin typeface="Tahoma"/>
                          <a:cs typeface="Tahoma"/>
                        </a:rPr>
                        <a:t>shift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50" i="1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-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5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 </a:t>
                      </a:r>
                      <a:r>
                        <a:rPr sz="1350" spc="-3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50" i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b="0" spc="-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102235">
                        <a:lnSpc>
                          <a:spcPts val="142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50" i="1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60" dirty="0">
                          <a:latin typeface="Arial"/>
                          <a:cs typeface="Arial"/>
                        </a:rPr>
                        <a:t>C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2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2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 </a:t>
                      </a:r>
                      <a:r>
                        <a:rPr sz="1350" spc="-3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-25" dirty="0">
                          <a:latin typeface="Arial"/>
                          <a:cs typeface="Arial"/>
                        </a:rPr>
                        <a:t>BC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102235">
                        <a:lnSpc>
                          <a:spcPts val="1435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spc="-50" dirty="0"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35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5"/>
                        </a:lnSpc>
                      </a:pPr>
                      <a:r>
                        <a:rPr sz="1350" b="1" spc="-10" dirty="0">
                          <a:solidFill>
                            <a:srgbClr val="FF0000"/>
                          </a:solidFill>
                          <a:latin typeface="Gill Sans MT"/>
                          <a:cs typeface="Gill Sans MT"/>
                        </a:rPr>
                        <a:t>ACCEPT</a:t>
                      </a:r>
                      <a:endParaRPr sz="135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707748" y="9743233"/>
            <a:ext cx="35750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551788" y="9743233"/>
            <a:ext cx="37084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10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3556" y="165982"/>
            <a:ext cx="5143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60" dirty="0">
                <a:solidFill>
                  <a:srgbClr val="000059"/>
                </a:solidFill>
                <a:latin typeface="Tahoma"/>
                <a:cs typeface="Tahoma"/>
              </a:rPr>
              <a:t>LR</a:t>
            </a:r>
            <a:r>
              <a:rPr sz="800" spc="3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45" y="429422"/>
            <a:ext cx="5132070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A</a:t>
            </a:r>
            <a:r>
              <a:rPr sz="1900" spc="19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Simple</a:t>
            </a:r>
            <a:r>
              <a:rPr sz="1900" spc="19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Example</a:t>
            </a:r>
            <a:r>
              <a:rPr sz="1900" spc="19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of</a:t>
            </a:r>
            <a:r>
              <a:rPr sz="1900" spc="19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80" dirty="0">
                <a:solidFill>
                  <a:srgbClr val="A50000"/>
                </a:solidFill>
                <a:latin typeface="Gill Sans MT"/>
                <a:cs typeface="Gill Sans MT"/>
              </a:rPr>
              <a:t>LR</a:t>
            </a:r>
            <a:r>
              <a:rPr sz="1900" spc="19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Parsing:</a:t>
            </a:r>
            <a:r>
              <a:rPr sz="1900" spc="43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A</a:t>
            </a:r>
            <a:r>
              <a:rPr sz="1900" spc="19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Detailed</a:t>
            </a:r>
            <a:r>
              <a:rPr sz="1900" spc="19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20" dirty="0">
                <a:solidFill>
                  <a:srgbClr val="A50000"/>
                </a:solidFill>
                <a:latin typeface="Gill Sans MT"/>
                <a:cs typeface="Gill Sans MT"/>
              </a:rPr>
              <a:t>Look</a:t>
            </a:r>
            <a:endParaRPr sz="190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58166" y="2092055"/>
            <a:ext cx="1372235" cy="831850"/>
            <a:chOff x="1058166" y="2092055"/>
            <a:chExt cx="1372235" cy="831850"/>
          </a:xfrm>
        </p:grpSpPr>
        <p:sp>
          <p:nvSpPr>
            <p:cNvPr id="5" name="object 5"/>
            <p:cNvSpPr/>
            <p:nvPr/>
          </p:nvSpPr>
          <p:spPr>
            <a:xfrm>
              <a:off x="1061659" y="2095547"/>
              <a:ext cx="1365250" cy="0"/>
            </a:xfrm>
            <a:custGeom>
              <a:avLst/>
              <a:gdLst/>
              <a:ahLst/>
              <a:cxnLst/>
              <a:rect l="l" t="t" r="r" b="b"/>
              <a:pathLst>
                <a:path w="1365250">
                  <a:moveTo>
                    <a:pt x="0" y="0"/>
                  </a:moveTo>
                  <a:lnTo>
                    <a:pt x="1364993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659" y="2098981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39">
                  <a:moveTo>
                    <a:pt x="0" y="205235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6652" y="2098981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39">
                  <a:moveTo>
                    <a:pt x="0" y="205235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1659" y="2304217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39">
                  <a:moveTo>
                    <a:pt x="0" y="205235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26652" y="2304217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39">
                  <a:moveTo>
                    <a:pt x="0" y="205235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1659" y="2509452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39">
                  <a:moveTo>
                    <a:pt x="0" y="205235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26652" y="2509452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39">
                  <a:moveTo>
                    <a:pt x="0" y="205235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1659" y="2714688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39">
                  <a:moveTo>
                    <a:pt x="0" y="205235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26168" y="2058906"/>
            <a:ext cx="1216025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620"/>
              </a:lnSpc>
              <a:spcBef>
                <a:spcPts val="95"/>
              </a:spcBef>
              <a:tabLst>
                <a:tab pos="401955" algn="l"/>
                <a:tab pos="882650" algn="l"/>
              </a:tabLst>
            </a:pPr>
            <a:r>
              <a:rPr sz="1350" i="1" spc="-25" dirty="0">
                <a:latin typeface="Arial"/>
                <a:cs typeface="Arial"/>
              </a:rPr>
              <a:t>S</a:t>
            </a:r>
            <a:r>
              <a:rPr sz="1425" i="1" spc="-37" baseline="35087" dirty="0">
                <a:latin typeface="Trebuchet MS"/>
                <a:cs typeface="Trebuchet MS"/>
              </a:rPr>
              <a:t>l</a:t>
            </a:r>
            <a:r>
              <a:rPr sz="1425" i="1" baseline="35087" dirty="0">
                <a:latin typeface="Trebuchet MS"/>
                <a:cs typeface="Trebuchet MS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-5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  <a:p>
            <a:pPr marL="85725">
              <a:lnSpc>
                <a:spcPts val="1614"/>
              </a:lnSpc>
              <a:tabLst>
                <a:tab pos="401955" algn="l"/>
                <a:tab pos="882650" algn="l"/>
              </a:tabLst>
            </a:pPr>
            <a:r>
              <a:rPr sz="1350" i="1" spc="-50" dirty="0">
                <a:latin typeface="Arial"/>
                <a:cs typeface="Arial"/>
              </a:rPr>
              <a:t>S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dirty="0">
                <a:latin typeface="Arial"/>
                <a:cs typeface="Arial"/>
              </a:rPr>
              <a:t>B</a:t>
            </a:r>
            <a:r>
              <a:rPr sz="1350" i="1" spc="170" dirty="0">
                <a:latin typeface="Arial"/>
                <a:cs typeface="Arial"/>
              </a:rPr>
              <a:t> </a:t>
            </a:r>
            <a:r>
              <a:rPr sz="1350" i="1" spc="-50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  <a:p>
            <a:pPr marL="401955" indent="-333375">
              <a:lnSpc>
                <a:spcPts val="1614"/>
              </a:lnSpc>
              <a:buFont typeface="Arial"/>
              <a:buAutoNum type="alphaUcPeriod" startAt="2"/>
              <a:tabLst>
                <a:tab pos="401955" algn="l"/>
                <a:tab pos="882650" algn="l"/>
              </a:tabLst>
            </a:pP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b="0" spc="-5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endParaRPr sz="1350">
              <a:latin typeface="Bookman Old Style"/>
              <a:cs typeface="Bookman Old Style"/>
            </a:endParaRPr>
          </a:p>
          <a:p>
            <a:pPr marL="401955" indent="-335280">
              <a:lnSpc>
                <a:spcPts val="1620"/>
              </a:lnSpc>
              <a:buFont typeface="Arial"/>
              <a:buAutoNum type="alphaUcPeriod" startAt="2"/>
              <a:tabLst>
                <a:tab pos="401955" algn="l"/>
                <a:tab pos="882650" algn="l"/>
              </a:tabLst>
            </a:pP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b="0" spc="-50" dirty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endParaRPr sz="1350">
              <a:latin typeface="Bookman Old Style"/>
              <a:cs typeface="Bookman Old Styl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61659" y="2714688"/>
            <a:ext cx="1368425" cy="212090"/>
            <a:chOff x="1061659" y="2714688"/>
            <a:chExt cx="1368425" cy="212090"/>
          </a:xfrm>
        </p:grpSpPr>
        <p:sp>
          <p:nvSpPr>
            <p:cNvPr id="15" name="object 15"/>
            <p:cNvSpPr/>
            <p:nvPr/>
          </p:nvSpPr>
          <p:spPr>
            <a:xfrm>
              <a:off x="2426652" y="2714688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39">
                  <a:moveTo>
                    <a:pt x="0" y="205235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1659" y="2923340"/>
              <a:ext cx="1365250" cy="0"/>
            </a:xfrm>
            <a:custGeom>
              <a:avLst/>
              <a:gdLst/>
              <a:ahLst/>
              <a:cxnLst/>
              <a:rect l="l" t="t" r="r" b="b"/>
              <a:pathLst>
                <a:path w="1365250">
                  <a:moveTo>
                    <a:pt x="0" y="0"/>
                  </a:moveTo>
                  <a:lnTo>
                    <a:pt x="1364993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837123" y="1438793"/>
            <a:ext cx="3703320" cy="0"/>
          </a:xfrm>
          <a:custGeom>
            <a:avLst/>
            <a:gdLst/>
            <a:ahLst/>
            <a:cxnLst/>
            <a:rect l="l" t="t" r="r" b="b"/>
            <a:pathLst>
              <a:path w="3703320">
                <a:moveTo>
                  <a:pt x="0" y="0"/>
                </a:moveTo>
                <a:lnTo>
                  <a:pt x="3703324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837123" y="1469574"/>
          <a:ext cx="3705223" cy="2104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454"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b="0" spc="-10" dirty="0">
                          <a:latin typeface="Bookman Old Style"/>
                          <a:cs typeface="Bookman Old Style"/>
                        </a:rPr>
                        <a:t>Stack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30"/>
                        </a:lnSpc>
                      </a:pPr>
                      <a:r>
                        <a:rPr sz="1350" b="0" spc="-10" dirty="0">
                          <a:latin typeface="Bookman Old Style"/>
                          <a:cs typeface="Bookman Old Style"/>
                        </a:rPr>
                        <a:t>Input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350" b="0" spc="65" dirty="0">
                          <a:latin typeface="Bookman Old Style"/>
                          <a:cs typeface="Bookman Old Style"/>
                        </a:rPr>
                        <a:t>State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ts val="1430"/>
                        </a:lnSpc>
                      </a:pPr>
                      <a:r>
                        <a:rPr sz="1350" b="0" spc="75" dirty="0">
                          <a:latin typeface="Bookman Old Style"/>
                          <a:cs typeface="Bookman Old Style"/>
                        </a:rPr>
                        <a:t>Action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94615" algn="r">
                        <a:lnSpc>
                          <a:spcPct val="10000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350" b="0" spc="-6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350" b="0" spc="-6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25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25" i="1" baseline="35087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25" i="1" spc="209" baseline="35087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60" dirty="0"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05104" marR="217804">
                        <a:lnSpc>
                          <a:spcPts val="1620"/>
                        </a:lnSpc>
                        <a:spcBef>
                          <a:spcPts val="50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25" dirty="0">
                          <a:latin typeface="Arial"/>
                          <a:cs typeface="Arial"/>
                        </a:rPr>
                        <a:t>BC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50" i="1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-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350" spc="-10" dirty="0">
                          <a:latin typeface="Tahoma"/>
                          <a:cs typeface="Tahoma"/>
                        </a:rPr>
                        <a:t>shift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b="0" spc="-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4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350" b="0" spc="-6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ts val="143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50" i="1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b="0" spc="3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i="1" spc="35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 </a:t>
                      </a:r>
                      <a:r>
                        <a:rPr sz="1350" spc="-2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spc="-50" dirty="0">
                          <a:latin typeface="Arial"/>
                          <a:cs typeface="Arial"/>
                        </a:rPr>
                        <a:t>B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350" b="0" spc="-6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25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15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i="1" spc="15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50" dirty="0">
                          <a:latin typeface="Arial"/>
                          <a:cs typeface="Arial"/>
                        </a:rPr>
                        <a:t>C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05104">
                        <a:lnSpc>
                          <a:spcPts val="162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50" i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-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spc="-10" dirty="0">
                          <a:latin typeface="Tahoma"/>
                          <a:cs typeface="Tahoma"/>
                        </a:rPr>
                        <a:t>shift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50" i="1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-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4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ts val="143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5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b="0" spc="3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i="1" spc="35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 </a:t>
                      </a:r>
                      <a:r>
                        <a:rPr sz="1350" spc="-2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50" i="1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60" dirty="0">
                          <a:latin typeface="Arial"/>
                          <a:cs typeface="Arial"/>
                        </a:rPr>
                        <a:t>C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4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ts val="143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90" dirty="0">
                          <a:latin typeface="Arial"/>
                          <a:cs typeface="Arial"/>
                        </a:rPr>
                        <a:t>BC</a:t>
                      </a:r>
                      <a:r>
                        <a:rPr sz="1200" i="1" spc="90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 </a:t>
                      </a:r>
                      <a:r>
                        <a:rPr sz="1350" spc="-2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spc="-50" dirty="0"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4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ts val="143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25" i="1" baseline="35087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25" i="1" spc="195" baseline="35087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5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b="1" spc="-10" dirty="0">
                          <a:solidFill>
                            <a:srgbClr val="FF0000"/>
                          </a:solidFill>
                          <a:latin typeface="Gill Sans MT"/>
                          <a:cs typeface="Gill Sans MT"/>
                        </a:rPr>
                        <a:t>ACCEPT</a:t>
                      </a:r>
                      <a:endParaRPr sz="135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314383" y="4689442"/>
            <a:ext cx="4724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Compilers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07748" y="4689442"/>
            <a:ext cx="3575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3760" y="4689442"/>
            <a:ext cx="63944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90000"/>
                </a:solidFill>
                <a:latin typeface="Tahoma"/>
                <a:cs typeface="Tahoma"/>
              </a:rPr>
              <a:t>CSE</a:t>
            </a:r>
            <a:r>
              <a:rPr sz="800" spc="3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590000"/>
                </a:solidFill>
                <a:latin typeface="Tahoma"/>
                <a:cs typeface="Tahoma"/>
              </a:rPr>
              <a:t>304/504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51788" y="4689442"/>
            <a:ext cx="3708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11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93556" y="5195247"/>
            <a:ext cx="5143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60" dirty="0">
                <a:solidFill>
                  <a:srgbClr val="000059"/>
                </a:solidFill>
                <a:latin typeface="Tahoma"/>
                <a:cs typeface="Tahoma"/>
              </a:rPr>
              <a:t>LR</a:t>
            </a:r>
            <a:r>
              <a:rPr sz="800" spc="3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5045" y="5458687"/>
            <a:ext cx="3027680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spc="80" dirty="0">
                <a:solidFill>
                  <a:srgbClr val="A50000"/>
                </a:solidFill>
                <a:latin typeface="Gill Sans MT"/>
                <a:cs typeface="Gill Sans MT"/>
              </a:rPr>
              <a:t>LR</a:t>
            </a:r>
            <a:r>
              <a:rPr sz="1900" spc="17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Parsing:</a:t>
            </a:r>
            <a:r>
              <a:rPr sz="1900" spc="40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Another</a:t>
            </a:r>
            <a:r>
              <a:rPr sz="1900" spc="17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Example</a:t>
            </a:r>
            <a:endParaRPr sz="1900">
              <a:latin typeface="Gill Sans MT"/>
              <a:cs typeface="Gill Sans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58166" y="7225303"/>
            <a:ext cx="1421130" cy="831850"/>
            <a:chOff x="1058166" y="7225303"/>
            <a:chExt cx="1421130" cy="831850"/>
          </a:xfrm>
        </p:grpSpPr>
        <p:sp>
          <p:nvSpPr>
            <p:cNvPr id="26" name="object 26"/>
            <p:cNvSpPr/>
            <p:nvPr/>
          </p:nvSpPr>
          <p:spPr>
            <a:xfrm>
              <a:off x="1061659" y="7228795"/>
              <a:ext cx="1414145" cy="0"/>
            </a:xfrm>
            <a:custGeom>
              <a:avLst/>
              <a:gdLst/>
              <a:ahLst/>
              <a:cxnLst/>
              <a:rect l="l" t="t" r="r" b="b"/>
              <a:pathLst>
                <a:path w="1414145">
                  <a:moveTo>
                    <a:pt x="0" y="0"/>
                  </a:moveTo>
                  <a:lnTo>
                    <a:pt x="1413594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61659" y="7232229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40">
                  <a:moveTo>
                    <a:pt x="0" y="205235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5236" y="7232229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40">
                  <a:moveTo>
                    <a:pt x="0" y="205235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61659" y="7437464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40">
                  <a:moveTo>
                    <a:pt x="0" y="205235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75236" y="7437464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40">
                  <a:moveTo>
                    <a:pt x="0" y="205235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1659" y="7642700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40">
                  <a:moveTo>
                    <a:pt x="0" y="205235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75236" y="7642700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40">
                  <a:moveTo>
                    <a:pt x="0" y="205235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61659" y="7847936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40">
                  <a:moveTo>
                    <a:pt x="0" y="205235"/>
                  </a:moveTo>
                  <a:lnTo>
                    <a:pt x="0" y="0"/>
                  </a:lnTo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061659" y="7219308"/>
          <a:ext cx="1413510" cy="836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</a:pPr>
                      <a:r>
                        <a:rPr sz="2025" i="1" spc="-37" baseline="-20576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50" i="1" spc="-25" dirty="0">
                          <a:latin typeface="Trebuchet MS"/>
                          <a:cs typeface="Trebuchet MS"/>
                        </a:rPr>
                        <a:t>l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sz="1350" spc="-25" dirty="0">
                          <a:latin typeface="Lucida Sans Unicode"/>
                          <a:cs typeface="Lucida Sans Unicode"/>
                        </a:rPr>
                        <a:t>−→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505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31115" algn="ctr">
                        <a:lnSpc>
                          <a:spcPts val="1345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45"/>
                        </a:lnSpc>
                      </a:pPr>
                      <a:r>
                        <a:rPr sz="1350" spc="-25" dirty="0">
                          <a:latin typeface="Lucida Sans Unicode"/>
                          <a:cs typeface="Lucida Sans Unicode"/>
                        </a:rPr>
                        <a:t>−→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345"/>
                        </a:lnSpc>
                      </a:pPr>
                      <a:r>
                        <a:rPr sz="1350" i="1" spc="-10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i="1" spc="-25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31115" algn="ctr">
                        <a:lnSpc>
                          <a:spcPts val="142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20"/>
                        </a:lnSpc>
                      </a:pPr>
                      <a:r>
                        <a:rPr sz="1350" spc="-25" dirty="0">
                          <a:latin typeface="Lucida Sans Unicode"/>
                          <a:cs typeface="Lucida Sans Unicode"/>
                        </a:rPr>
                        <a:t>−→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2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L="12700" algn="ctr">
                        <a:lnSpc>
                          <a:spcPts val="145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50"/>
                        </a:lnSpc>
                      </a:pPr>
                      <a:r>
                        <a:rPr sz="1350" spc="-25" dirty="0">
                          <a:latin typeface="Lucida Sans Unicode"/>
                          <a:cs typeface="Lucida Sans Unicode"/>
                        </a:rPr>
                        <a:t>−→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50"/>
                        </a:lnSpc>
                      </a:pPr>
                      <a:r>
                        <a:rPr sz="1350" b="0" spc="5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2475236" y="7847935"/>
            <a:ext cx="0" cy="205740"/>
          </a:xfrm>
          <a:custGeom>
            <a:avLst/>
            <a:gdLst/>
            <a:ahLst/>
            <a:cxnLst/>
            <a:rect l="l" t="t" r="r" b="b"/>
            <a:pathLst>
              <a:path h="205740">
                <a:moveTo>
                  <a:pt x="0" y="205235"/>
                </a:moveTo>
                <a:lnTo>
                  <a:pt x="0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2680489" y="6065784"/>
          <a:ext cx="4183379" cy="3161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73990">
                        <a:lnSpc>
                          <a:spcPts val="1565"/>
                        </a:lnSpc>
                      </a:pPr>
                      <a:r>
                        <a:rPr sz="1350" b="0" spc="-10" dirty="0">
                          <a:latin typeface="Bookman Old Style"/>
                          <a:cs typeface="Bookman Old Style"/>
                        </a:rPr>
                        <a:t>Stack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565"/>
                        </a:lnSpc>
                      </a:pPr>
                      <a:r>
                        <a:rPr sz="1350" b="0" spc="-10" dirty="0">
                          <a:latin typeface="Bookman Old Style"/>
                          <a:cs typeface="Bookman Old Style"/>
                        </a:rPr>
                        <a:t>Input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ts val="1565"/>
                        </a:lnSpc>
                      </a:pPr>
                      <a:r>
                        <a:rPr sz="1350" b="0" spc="65" dirty="0">
                          <a:latin typeface="Bookman Old Style"/>
                          <a:cs typeface="Bookman Old Style"/>
                        </a:rPr>
                        <a:t>State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ts val="1565"/>
                        </a:lnSpc>
                      </a:pPr>
                      <a:r>
                        <a:rPr sz="1350" b="0" spc="75" dirty="0">
                          <a:latin typeface="Bookman Old Style"/>
                          <a:cs typeface="Bookman Old Style"/>
                        </a:rPr>
                        <a:t>Action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94615" algn="r">
                        <a:lnSpc>
                          <a:spcPct val="100000"/>
                        </a:lnSpc>
                      </a:pP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-2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2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-2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25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25" i="1" baseline="35087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25" i="1" spc="262" baseline="35087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50" dirty="0"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05104">
                        <a:lnSpc>
                          <a:spcPts val="1614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10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i="1" spc="-25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05104" marR="353060">
                        <a:lnSpc>
                          <a:spcPts val="1620"/>
                        </a:lnSpc>
                        <a:spcBef>
                          <a:spcPts val="50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4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350" i="1" spc="9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50" i="1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350" spc="-10" dirty="0">
                          <a:latin typeface="Tahoma"/>
                          <a:cs typeface="Tahoma"/>
                        </a:rPr>
                        <a:t>shift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b="0" spc="5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4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4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-3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6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30"/>
                        </a:lnSpc>
                      </a:pPr>
                      <a:r>
                        <a:rPr sz="1350" i="1" spc="9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50" i="1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b="0" spc="9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200" i="1" spc="90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 </a:t>
                      </a:r>
                      <a:r>
                        <a:rPr sz="1350" spc="-2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spc="40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4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4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-3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6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3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204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i="1" spc="204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 </a:t>
                      </a:r>
                      <a:r>
                        <a:rPr sz="1350" spc="-2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spc="-50" dirty="0"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4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-3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6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25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25" i="1" baseline="35087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25" i="1" spc="284" baseline="35087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10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i="1" spc="105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05104">
                        <a:lnSpc>
                          <a:spcPts val="162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1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i="1" spc="13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i="1" spc="-25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spc="-10" dirty="0">
                          <a:latin typeface="Tahoma"/>
                          <a:cs typeface="Tahoma"/>
                        </a:rPr>
                        <a:t>shift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-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8001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b="0" spc="1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25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-10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40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05104">
                        <a:lnSpc>
                          <a:spcPts val="1620"/>
                        </a:lnSpc>
                      </a:pPr>
                      <a:r>
                        <a:rPr sz="1350" i="1" spc="9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50" i="1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spc="-10" dirty="0">
                          <a:latin typeface="Tahoma"/>
                          <a:cs typeface="Tahoma"/>
                        </a:rPr>
                        <a:t>shift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6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b="0" spc="5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4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30"/>
                        </a:lnSpc>
                      </a:pPr>
                      <a:r>
                        <a:rPr sz="1350" i="1" spc="9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50" i="1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b="0" spc="9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200" i="1" spc="90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 </a:t>
                      </a:r>
                      <a:r>
                        <a:rPr sz="1350" spc="-2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b="0" spc="-6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350" i="1" spc="40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144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3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-10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9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i="1" spc="9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i="1" spc="95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spc="-55" dirty="0">
                          <a:latin typeface="Tahoma"/>
                          <a:cs typeface="Tahoma"/>
                        </a:rPr>
                        <a:t>reduce </a:t>
                      </a:r>
                      <a:r>
                        <a:rPr sz="1350" spc="-2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3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35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spc="-50" dirty="0"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$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25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1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i="1" spc="13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i="1" spc="-25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05104">
                        <a:lnSpc>
                          <a:spcPts val="162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25" i="1" baseline="35087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25" i="1" spc="284" baseline="35087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10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i="1" spc="105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b="1" spc="-10" dirty="0">
                          <a:solidFill>
                            <a:srgbClr val="FF0000"/>
                          </a:solidFill>
                          <a:latin typeface="Gill Sans MT"/>
                          <a:cs typeface="Gill Sans MT"/>
                        </a:rPr>
                        <a:t>ACCEPT</a:t>
                      </a:r>
                      <a:endParaRPr sz="1350">
                        <a:latin typeface="Gill Sans MT"/>
                        <a:cs typeface="Gill Sans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707748" y="9743233"/>
            <a:ext cx="35750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551788" y="9743233"/>
            <a:ext cx="37084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12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3556" y="165982"/>
            <a:ext cx="5143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60" dirty="0">
                <a:solidFill>
                  <a:srgbClr val="000059"/>
                </a:solidFill>
                <a:latin typeface="Tahoma"/>
                <a:cs typeface="Tahoma"/>
              </a:rPr>
              <a:t>LR</a:t>
            </a:r>
            <a:r>
              <a:rPr sz="800" spc="3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45" y="429422"/>
            <a:ext cx="2286000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States</a:t>
            </a:r>
            <a:r>
              <a:rPr sz="1900" spc="17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of</a:t>
            </a:r>
            <a:r>
              <a:rPr sz="1900" spc="17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50" dirty="0">
                <a:solidFill>
                  <a:srgbClr val="A50000"/>
                </a:solidFill>
                <a:latin typeface="Gill Sans MT"/>
                <a:cs typeface="Gill Sans MT"/>
              </a:rPr>
              <a:t>an</a:t>
            </a:r>
            <a:r>
              <a:rPr sz="1900" spc="17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80" dirty="0">
                <a:solidFill>
                  <a:srgbClr val="A50000"/>
                </a:solidFill>
                <a:latin typeface="Gill Sans MT"/>
                <a:cs typeface="Gill Sans MT"/>
              </a:rPr>
              <a:t>LR</a:t>
            </a:r>
            <a:r>
              <a:rPr sz="1900" spc="17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20" dirty="0">
                <a:solidFill>
                  <a:srgbClr val="A50000"/>
                </a:solidFill>
                <a:latin typeface="Gill Sans MT"/>
                <a:cs typeface="Gill Sans MT"/>
              </a:rPr>
              <a:t>parser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7209" y="1440201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05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99153" y="1834211"/>
            <a:ext cx="9842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5" dirty="0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7118" y="1755670"/>
            <a:ext cx="210820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i="1" dirty="0">
                <a:latin typeface="Arial"/>
                <a:cs typeface="Arial"/>
              </a:rPr>
              <a:t>I</a:t>
            </a:r>
            <a:r>
              <a:rPr sz="1450" i="1" spc="229" dirty="0">
                <a:latin typeface="Arial"/>
                <a:cs typeface="Arial"/>
              </a:rPr>
              <a:t> </a:t>
            </a:r>
            <a:r>
              <a:rPr sz="1450" spc="-50" dirty="0">
                <a:latin typeface="Tahoma"/>
                <a:cs typeface="Tahoma"/>
              </a:rPr>
              <a:t>: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4868" y="1406452"/>
            <a:ext cx="1108710" cy="9480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50" i="1" spc="50" dirty="0">
                <a:latin typeface="Arial"/>
                <a:cs typeface="Arial"/>
              </a:rPr>
              <a:t>E</a:t>
            </a:r>
            <a:r>
              <a:rPr sz="1575" i="1" spc="75" baseline="31746" dirty="0">
                <a:latin typeface="Gill Sans MT"/>
                <a:cs typeface="Gill Sans MT"/>
              </a:rPr>
              <a:t>t</a:t>
            </a:r>
            <a:r>
              <a:rPr sz="1575" i="1" spc="270" baseline="31746" dirty="0">
                <a:latin typeface="Gill Sans MT"/>
                <a:cs typeface="Gill Sans MT"/>
              </a:rPr>
              <a:t> </a:t>
            </a:r>
            <a:r>
              <a:rPr sz="1450" spc="-80" dirty="0">
                <a:latin typeface="Lucida Sans Unicode"/>
                <a:cs typeface="Lucida Sans Unicode"/>
              </a:rPr>
              <a:t>−→</a:t>
            </a:r>
            <a:r>
              <a:rPr sz="1450" spc="-45" dirty="0">
                <a:latin typeface="Lucida Sans Unicode"/>
                <a:cs typeface="Lucida Sans Unicode"/>
              </a:rPr>
              <a:t> </a:t>
            </a:r>
            <a:r>
              <a:rPr sz="1200" i="1" spc="200" dirty="0">
                <a:latin typeface="Arial"/>
                <a:cs typeface="Arial"/>
              </a:rPr>
              <a:t>•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450" i="1" spc="-60" dirty="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50" i="1" dirty="0">
                <a:latin typeface="Arial"/>
                <a:cs typeface="Arial"/>
              </a:rPr>
              <a:t>E</a:t>
            </a:r>
            <a:r>
              <a:rPr sz="1450" i="1" spc="125" dirty="0">
                <a:latin typeface="Arial"/>
                <a:cs typeface="Arial"/>
              </a:rPr>
              <a:t> </a:t>
            </a:r>
            <a:r>
              <a:rPr sz="1450" spc="-80" dirty="0">
                <a:latin typeface="Lucida Sans Unicode"/>
                <a:cs typeface="Lucida Sans Unicode"/>
              </a:rPr>
              <a:t>−→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200" i="1" spc="200" dirty="0">
                <a:latin typeface="Arial"/>
                <a:cs typeface="Arial"/>
              </a:rPr>
              <a:t>•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450" i="1" spc="-95" dirty="0">
                <a:latin typeface="Arial"/>
                <a:cs typeface="Arial"/>
              </a:rPr>
              <a:t>E</a:t>
            </a:r>
            <a:r>
              <a:rPr sz="1450" i="1" spc="-229" dirty="0">
                <a:latin typeface="Arial"/>
                <a:cs typeface="Arial"/>
              </a:rPr>
              <a:t> </a:t>
            </a:r>
            <a:r>
              <a:rPr sz="1450" b="0" spc="-35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450" i="1" spc="-35" dirty="0">
                <a:latin typeface="Arial"/>
                <a:cs typeface="Arial"/>
              </a:rPr>
              <a:t>T</a:t>
            </a:r>
            <a:endParaRPr sz="1450">
              <a:latin typeface="Arial"/>
              <a:cs typeface="Arial"/>
            </a:endParaRPr>
          </a:p>
          <a:p>
            <a:pPr marL="38100" marR="175260">
              <a:lnSpc>
                <a:spcPct val="105300"/>
              </a:lnSpc>
            </a:pPr>
            <a:r>
              <a:rPr sz="1450" i="1" dirty="0">
                <a:latin typeface="Arial"/>
                <a:cs typeface="Arial"/>
              </a:rPr>
              <a:t>E</a:t>
            </a:r>
            <a:r>
              <a:rPr sz="1450" i="1" spc="125" dirty="0">
                <a:latin typeface="Arial"/>
                <a:cs typeface="Arial"/>
              </a:rPr>
              <a:t> </a:t>
            </a:r>
            <a:r>
              <a:rPr sz="1450" spc="-80" dirty="0">
                <a:latin typeface="Lucida Sans Unicode"/>
                <a:cs typeface="Lucida Sans Unicode"/>
              </a:rPr>
              <a:t>−→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200" i="1" spc="200" dirty="0">
                <a:latin typeface="Arial"/>
                <a:cs typeface="Arial"/>
              </a:rPr>
              <a:t>•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450" i="1" spc="65" dirty="0">
                <a:latin typeface="Arial"/>
                <a:cs typeface="Arial"/>
              </a:rPr>
              <a:t>T </a:t>
            </a:r>
            <a:r>
              <a:rPr sz="1450" i="1" spc="114" dirty="0">
                <a:latin typeface="Arial"/>
                <a:cs typeface="Arial"/>
              </a:rPr>
              <a:t>T</a:t>
            </a:r>
            <a:r>
              <a:rPr sz="1450" i="1" spc="200" dirty="0">
                <a:latin typeface="Arial"/>
                <a:cs typeface="Arial"/>
              </a:rPr>
              <a:t> </a:t>
            </a:r>
            <a:r>
              <a:rPr sz="1450" spc="-80" dirty="0">
                <a:latin typeface="Lucida Sans Unicode"/>
                <a:cs typeface="Lucida Sans Unicode"/>
              </a:rPr>
              <a:t>−→</a:t>
            </a:r>
            <a:r>
              <a:rPr sz="1450" spc="-45" dirty="0">
                <a:latin typeface="Lucida Sans Unicode"/>
                <a:cs typeface="Lucida Sans Unicode"/>
              </a:rPr>
              <a:t> </a:t>
            </a:r>
            <a:r>
              <a:rPr sz="1200" i="1" spc="200" dirty="0">
                <a:latin typeface="Arial"/>
                <a:cs typeface="Arial"/>
              </a:rPr>
              <a:t>•</a:t>
            </a:r>
            <a:r>
              <a:rPr sz="1200" i="1" spc="80" dirty="0">
                <a:latin typeface="Arial"/>
                <a:cs typeface="Arial"/>
              </a:rPr>
              <a:t> </a:t>
            </a:r>
            <a:r>
              <a:rPr sz="1450" b="0" spc="80" dirty="0">
                <a:solidFill>
                  <a:srgbClr val="0000FF"/>
                </a:solidFill>
                <a:latin typeface="Bookman Old Style"/>
                <a:cs typeface="Bookman Old Style"/>
              </a:rPr>
              <a:t>id</a:t>
            </a:r>
            <a:endParaRPr sz="145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7209" y="2377452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05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8635" y="2908439"/>
            <a:ext cx="88223" cy="8822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8635" y="3141039"/>
            <a:ext cx="88223" cy="8822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30830" y="2491203"/>
            <a:ext cx="5431155" cy="130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9670" marR="5080" indent="-872490">
              <a:lnSpc>
                <a:spcPct val="120700"/>
              </a:lnSpc>
              <a:spcBef>
                <a:spcPts val="95"/>
              </a:spcBef>
            </a:pPr>
            <a:r>
              <a:rPr sz="1450" spc="-30" dirty="0">
                <a:solidFill>
                  <a:srgbClr val="FF0000"/>
                </a:solidFill>
                <a:latin typeface="Tahoma"/>
                <a:cs typeface="Tahoma"/>
              </a:rPr>
              <a:t>Item:</a:t>
            </a:r>
            <a:r>
              <a:rPr sz="1450" spc="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spc="110" dirty="0">
                <a:latin typeface="Tahoma"/>
                <a:cs typeface="Tahoma"/>
              </a:rPr>
              <a:t>A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production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with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spc="175" dirty="0">
                <a:latin typeface="Tahoma"/>
                <a:cs typeface="Tahoma"/>
              </a:rPr>
              <a:t>“</a:t>
            </a:r>
            <a:r>
              <a:rPr sz="1200" i="1" spc="175" dirty="0">
                <a:latin typeface="Arial"/>
                <a:cs typeface="Arial"/>
              </a:rPr>
              <a:t>•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450" spc="150" dirty="0">
                <a:latin typeface="Tahoma"/>
                <a:cs typeface="Tahoma"/>
              </a:rPr>
              <a:t>”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spc="-65" dirty="0">
                <a:latin typeface="Tahoma"/>
                <a:cs typeface="Tahoma"/>
              </a:rPr>
              <a:t>somewhere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on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RHS.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Intuitively, </a:t>
            </a:r>
            <a:r>
              <a:rPr sz="1450" spc="-45" dirty="0">
                <a:latin typeface="Tahoma"/>
                <a:cs typeface="Tahoma"/>
              </a:rPr>
              <a:t>grammar </a:t>
            </a:r>
            <a:r>
              <a:rPr sz="1450" spc="-30" dirty="0">
                <a:latin typeface="Tahoma"/>
                <a:cs typeface="Tahoma"/>
              </a:rPr>
              <a:t>symbols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before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170" dirty="0">
                <a:latin typeface="Tahoma"/>
                <a:cs typeface="Tahoma"/>
              </a:rPr>
              <a:t>“</a:t>
            </a:r>
            <a:r>
              <a:rPr sz="1200" i="1" spc="170" dirty="0">
                <a:latin typeface="Arial"/>
                <a:cs typeface="Arial"/>
              </a:rPr>
              <a:t>•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450" spc="150" dirty="0">
                <a:latin typeface="Tahoma"/>
                <a:cs typeface="Tahoma"/>
              </a:rPr>
              <a:t>”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45" dirty="0">
                <a:latin typeface="Tahoma"/>
                <a:cs typeface="Tahoma"/>
              </a:rPr>
              <a:t>are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on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stack;</a:t>
            </a:r>
            <a:endParaRPr sz="1450">
              <a:latin typeface="Tahoma"/>
              <a:cs typeface="Tahoma"/>
            </a:endParaRPr>
          </a:p>
          <a:p>
            <a:pPr marL="1169670" marR="108585">
              <a:lnSpc>
                <a:spcPct val="105300"/>
              </a:lnSpc>
            </a:pPr>
            <a:r>
              <a:rPr sz="1450" spc="-45" dirty="0">
                <a:latin typeface="Tahoma"/>
                <a:cs typeface="Tahoma"/>
              </a:rPr>
              <a:t>grammar </a:t>
            </a:r>
            <a:r>
              <a:rPr sz="1450" spc="-30" dirty="0">
                <a:latin typeface="Tahoma"/>
                <a:cs typeface="Tahoma"/>
              </a:rPr>
              <a:t>symbols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after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170" dirty="0">
                <a:latin typeface="Tahoma"/>
                <a:cs typeface="Tahoma"/>
              </a:rPr>
              <a:t>“</a:t>
            </a:r>
            <a:r>
              <a:rPr sz="1200" i="1" spc="170" dirty="0">
                <a:latin typeface="Arial"/>
                <a:cs typeface="Arial"/>
              </a:rPr>
              <a:t>•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450" spc="150" dirty="0">
                <a:latin typeface="Tahoma"/>
                <a:cs typeface="Tahoma"/>
              </a:rPr>
              <a:t>”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50" dirty="0">
                <a:latin typeface="Tahoma"/>
                <a:cs typeface="Tahoma"/>
              </a:rPr>
              <a:t>represent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symbols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in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input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stream.</a:t>
            </a: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50" spc="-40" dirty="0">
                <a:solidFill>
                  <a:srgbClr val="FF0000"/>
                </a:solidFill>
                <a:latin typeface="Tahoma"/>
                <a:cs typeface="Tahoma"/>
              </a:rPr>
              <a:t>Item</a:t>
            </a:r>
            <a:r>
              <a:rPr sz="145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FF0000"/>
                </a:solidFill>
                <a:latin typeface="Tahoma"/>
                <a:cs typeface="Tahoma"/>
              </a:rPr>
              <a:t>set:</a:t>
            </a:r>
            <a:r>
              <a:rPr sz="1450" spc="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spc="110" dirty="0">
                <a:latin typeface="Tahoma"/>
                <a:cs typeface="Tahoma"/>
              </a:rPr>
              <a:t>A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set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items;</a:t>
            </a:r>
            <a:r>
              <a:rPr sz="1450" spc="-50" dirty="0">
                <a:latin typeface="Tahoma"/>
                <a:cs typeface="Tahoma"/>
              </a:rPr>
              <a:t> corresponds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state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parser.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4383" y="4689442"/>
            <a:ext cx="4724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Compilers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7748" y="4689442"/>
            <a:ext cx="3575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3760" y="4689442"/>
            <a:ext cx="63944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90000"/>
                </a:solidFill>
                <a:latin typeface="Tahoma"/>
                <a:cs typeface="Tahoma"/>
              </a:rPr>
              <a:t>CSE</a:t>
            </a:r>
            <a:r>
              <a:rPr sz="800" spc="3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590000"/>
                </a:solidFill>
                <a:latin typeface="Tahoma"/>
                <a:cs typeface="Tahoma"/>
              </a:rPr>
              <a:t>304/504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51788" y="4689442"/>
            <a:ext cx="3708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13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93556" y="5195247"/>
            <a:ext cx="5143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60" dirty="0">
                <a:solidFill>
                  <a:srgbClr val="000059"/>
                </a:solidFill>
                <a:latin typeface="Tahoma"/>
                <a:cs typeface="Tahoma"/>
              </a:rPr>
              <a:t>LR</a:t>
            </a:r>
            <a:r>
              <a:rPr sz="800" spc="3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5045" y="5458687"/>
            <a:ext cx="3182620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States</a:t>
            </a:r>
            <a:r>
              <a:rPr sz="1900" spc="12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of</a:t>
            </a:r>
            <a:r>
              <a:rPr sz="1900" spc="13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50" dirty="0">
                <a:solidFill>
                  <a:srgbClr val="A50000"/>
                </a:solidFill>
                <a:latin typeface="Gill Sans MT"/>
                <a:cs typeface="Gill Sans MT"/>
              </a:rPr>
              <a:t>an</a:t>
            </a:r>
            <a:r>
              <a:rPr sz="1900" spc="12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80" dirty="0">
                <a:solidFill>
                  <a:srgbClr val="A50000"/>
                </a:solidFill>
                <a:latin typeface="Gill Sans MT"/>
                <a:cs typeface="Gill Sans MT"/>
              </a:rPr>
              <a:t>LR</a:t>
            </a:r>
            <a:r>
              <a:rPr sz="1900" spc="13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20" dirty="0">
                <a:solidFill>
                  <a:srgbClr val="A50000"/>
                </a:solidFill>
                <a:latin typeface="Gill Sans MT"/>
                <a:cs typeface="Gill Sans MT"/>
              </a:rPr>
              <a:t>parser</a:t>
            </a:r>
            <a:r>
              <a:rPr sz="1900" spc="13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(contd.)</a:t>
            </a:r>
            <a:endParaRPr sz="1900">
              <a:latin typeface="Gill Sans MT"/>
              <a:cs typeface="Gill Sans MT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10533" y="6414668"/>
          <a:ext cx="4150994" cy="9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450" i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75" spc="-37" baseline="-10582" dirty="0">
                          <a:latin typeface="Tahoma"/>
                          <a:cs typeface="Tahoma"/>
                        </a:rPr>
                        <a:t>0</a:t>
                      </a:r>
                      <a:endParaRPr sz="1575" baseline="-10582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600"/>
                        </a:lnSpc>
                      </a:pPr>
                      <a:r>
                        <a:rPr sz="1450" i="1" spc="5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75" i="1" spc="75" baseline="31746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575" i="1" spc="270" baseline="31746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50" spc="-8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spc="-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spc="-60" dirty="0"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spc="-9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b="0" spc="-3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i="1" spc="-35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205104" marR="367665">
                        <a:lnSpc>
                          <a:spcPct val="105300"/>
                        </a:lnSpc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spc="65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450" i="1" spc="114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50" i="1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spc="-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4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</a:pPr>
                      <a:r>
                        <a:rPr sz="1450" spc="-10" dirty="0">
                          <a:latin typeface="Tahoma"/>
                          <a:cs typeface="Tahoma"/>
                        </a:rPr>
                        <a:t>Initial</a:t>
                      </a:r>
                      <a:r>
                        <a:rPr sz="145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-20" dirty="0">
                          <a:latin typeface="Tahoma"/>
                          <a:cs typeface="Tahoma"/>
                        </a:rPr>
                        <a:t>State</a:t>
                      </a:r>
                      <a:endParaRPr sz="1450">
                        <a:latin typeface="Tahoma"/>
                        <a:cs typeface="Tahoma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50" spc="8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dirty="0">
                          <a:latin typeface="Arial"/>
                          <a:cs typeface="Arial"/>
                        </a:rPr>
                        <a:t>closure</a:t>
                      </a:r>
                      <a:r>
                        <a:rPr sz="14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75" i="1" baseline="31746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575" i="1" spc="277" baseline="31746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50" spc="-8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spc="-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spc="-9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110" dirty="0">
                          <a:latin typeface="Lucida Sans Unicode"/>
                          <a:cs typeface="Lucida Sans Unicode"/>
                        </a:rPr>
                        <a:t>}</a:t>
                      </a:r>
                      <a:r>
                        <a:rPr sz="1450" spc="110" dirty="0">
                          <a:latin typeface="Tahoma"/>
                          <a:cs typeface="Tahoma"/>
                        </a:rPr>
                        <a:t>)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1719" y="7903420"/>
            <a:ext cx="88223" cy="8822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1719" y="8159969"/>
            <a:ext cx="88223" cy="8822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46332" y="7452006"/>
            <a:ext cx="5880100" cy="10553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50" b="1" spc="-10" dirty="0">
                <a:solidFill>
                  <a:srgbClr val="FF0000"/>
                </a:solidFill>
                <a:latin typeface="Gill Sans MT"/>
                <a:cs typeface="Gill Sans MT"/>
              </a:rPr>
              <a:t>Closure:</a:t>
            </a:r>
            <a:endParaRPr sz="1450">
              <a:latin typeface="Gill Sans MT"/>
              <a:cs typeface="Gill Sans MT"/>
            </a:endParaRPr>
          </a:p>
          <a:p>
            <a:pPr marL="386715">
              <a:lnSpc>
                <a:spcPct val="100000"/>
              </a:lnSpc>
              <a:spcBef>
                <a:spcPts val="495"/>
              </a:spcBef>
            </a:pPr>
            <a:r>
              <a:rPr sz="1450" dirty="0">
                <a:latin typeface="Tahoma"/>
                <a:cs typeface="Tahoma"/>
              </a:rPr>
              <a:t>What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other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items</a:t>
            </a:r>
            <a:r>
              <a:rPr sz="1450" spc="-40" dirty="0">
                <a:latin typeface="Tahoma"/>
                <a:cs typeface="Tahoma"/>
              </a:rPr>
              <a:t> are </a:t>
            </a:r>
            <a:r>
              <a:rPr sz="1450" dirty="0">
                <a:latin typeface="Tahoma"/>
                <a:cs typeface="Tahoma"/>
              </a:rPr>
              <a:t>“equivalent”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45" dirty="0">
                <a:latin typeface="Tahoma"/>
                <a:cs typeface="Tahoma"/>
              </a:rPr>
              <a:t>given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item?</a:t>
            </a:r>
            <a:endParaRPr sz="1450">
              <a:latin typeface="Tahoma"/>
              <a:cs typeface="Tahoma"/>
            </a:endParaRPr>
          </a:p>
          <a:p>
            <a:pPr marL="386715" marR="5080">
              <a:lnSpc>
                <a:spcPts val="1620"/>
              </a:lnSpc>
              <a:spcBef>
                <a:spcPts val="434"/>
              </a:spcBef>
            </a:pPr>
            <a:r>
              <a:rPr sz="1450" spc="-20" dirty="0">
                <a:latin typeface="Tahoma"/>
                <a:cs typeface="Tahoma"/>
              </a:rPr>
              <a:t>Given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item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i="1" dirty="0">
                <a:latin typeface="Arial"/>
                <a:cs typeface="Arial"/>
              </a:rPr>
              <a:t>A</a:t>
            </a:r>
            <a:r>
              <a:rPr sz="1450" i="1" spc="-30" dirty="0">
                <a:latin typeface="Arial"/>
                <a:cs typeface="Arial"/>
              </a:rPr>
              <a:t> </a:t>
            </a:r>
            <a:r>
              <a:rPr sz="1450" spc="-80" dirty="0">
                <a:latin typeface="Lucida Sans Unicode"/>
                <a:cs typeface="Lucida Sans Unicode"/>
              </a:rPr>
              <a:t>−→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450" i="1" spc="160" dirty="0">
                <a:latin typeface="Calibri"/>
                <a:cs typeface="Calibri"/>
              </a:rPr>
              <a:t>α</a:t>
            </a:r>
            <a:r>
              <a:rPr sz="1200" i="1" spc="160" dirty="0">
                <a:latin typeface="Arial"/>
                <a:cs typeface="Arial"/>
              </a:rPr>
              <a:t>•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450" i="1" spc="80" dirty="0">
                <a:latin typeface="Arial"/>
                <a:cs typeface="Arial"/>
              </a:rPr>
              <a:t>B</a:t>
            </a:r>
            <a:r>
              <a:rPr sz="1450" i="1" spc="80" dirty="0">
                <a:latin typeface="Calibri"/>
                <a:cs typeface="Calibri"/>
              </a:rPr>
              <a:t>β</a:t>
            </a:r>
            <a:r>
              <a:rPr sz="1450" spc="80" dirty="0">
                <a:latin typeface="Tahoma"/>
                <a:cs typeface="Tahoma"/>
              </a:rPr>
              <a:t>,</a:t>
            </a:r>
            <a:r>
              <a:rPr sz="1450" spc="-20" dirty="0">
                <a:latin typeface="Tahoma"/>
                <a:cs typeface="Tahoma"/>
              </a:rPr>
              <a:t> </a:t>
            </a:r>
            <a:r>
              <a:rPr sz="1450" i="1" spc="-35" dirty="0">
                <a:latin typeface="Arial"/>
                <a:cs typeface="Arial"/>
              </a:rPr>
              <a:t>closure</a:t>
            </a:r>
            <a:r>
              <a:rPr sz="1450" spc="-35" dirty="0">
                <a:latin typeface="Tahoma"/>
                <a:cs typeface="Tahoma"/>
              </a:rPr>
              <a:t>(</a:t>
            </a:r>
            <a:r>
              <a:rPr sz="1450" i="1" spc="-35" dirty="0">
                <a:latin typeface="Arial"/>
                <a:cs typeface="Arial"/>
              </a:rPr>
              <a:t>A </a:t>
            </a:r>
            <a:r>
              <a:rPr sz="1450" spc="-80" dirty="0">
                <a:latin typeface="Lucida Sans Unicode"/>
                <a:cs typeface="Lucida Sans Unicode"/>
              </a:rPr>
              <a:t>−→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450" i="1" spc="160" dirty="0">
                <a:latin typeface="Calibri"/>
                <a:cs typeface="Calibri"/>
              </a:rPr>
              <a:t>α</a:t>
            </a:r>
            <a:r>
              <a:rPr sz="1200" i="1" spc="160" dirty="0">
                <a:latin typeface="Arial"/>
                <a:cs typeface="Arial"/>
              </a:rPr>
              <a:t>•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450" i="1" spc="95" dirty="0">
                <a:latin typeface="Arial"/>
                <a:cs typeface="Arial"/>
              </a:rPr>
              <a:t>B</a:t>
            </a:r>
            <a:r>
              <a:rPr sz="1450" i="1" spc="95" dirty="0">
                <a:latin typeface="Calibri"/>
                <a:cs typeface="Calibri"/>
              </a:rPr>
              <a:t>β</a:t>
            </a:r>
            <a:r>
              <a:rPr sz="1450" spc="95" dirty="0">
                <a:latin typeface="Tahoma"/>
                <a:cs typeface="Tahoma"/>
              </a:rPr>
              <a:t>)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is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30" dirty="0">
                <a:latin typeface="Tahoma"/>
                <a:cs typeface="Tahoma"/>
              </a:rPr>
              <a:t> smallest</a:t>
            </a:r>
            <a:r>
              <a:rPr sz="1450" spc="-25" dirty="0">
                <a:latin typeface="Tahoma"/>
                <a:cs typeface="Tahoma"/>
              </a:rPr>
              <a:t> set </a:t>
            </a:r>
            <a:r>
              <a:rPr sz="1450" dirty="0">
                <a:latin typeface="Tahoma"/>
                <a:cs typeface="Tahoma"/>
              </a:rPr>
              <a:t>that</a:t>
            </a:r>
            <a:r>
              <a:rPr sz="1450" spc="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contains</a:t>
            </a:r>
            <a:endParaRPr sz="145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61298" y="8569698"/>
            <a:ext cx="154390" cy="15439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498537" y="8556700"/>
            <a:ext cx="8001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95464" y="8512563"/>
            <a:ext cx="484187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sz="1350" spc="-20" dirty="0">
                <a:latin typeface="Tahoma"/>
                <a:cs typeface="Tahoma"/>
              </a:rPr>
              <a:t>the</a:t>
            </a:r>
            <a:r>
              <a:rPr sz="1350" spc="-4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item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i="1" dirty="0">
                <a:latin typeface="Arial"/>
                <a:cs typeface="Arial"/>
              </a:rPr>
              <a:t>A</a:t>
            </a:r>
            <a:r>
              <a:rPr sz="1350" i="1" spc="-35" dirty="0">
                <a:latin typeface="Arial"/>
                <a:cs typeface="Arial"/>
              </a:rPr>
              <a:t> </a:t>
            </a:r>
            <a:r>
              <a:rPr sz="1350" spc="-100" dirty="0">
                <a:latin typeface="Lucida Sans Unicode"/>
                <a:cs typeface="Lucida Sans Unicode"/>
              </a:rPr>
              <a:t>−→</a:t>
            </a:r>
            <a:r>
              <a:rPr sz="1350" spc="-55" dirty="0">
                <a:latin typeface="Lucida Sans Unicode"/>
                <a:cs typeface="Lucida Sans Unicode"/>
              </a:rPr>
              <a:t> </a:t>
            </a:r>
            <a:r>
              <a:rPr sz="1350" i="1" spc="150" dirty="0">
                <a:latin typeface="Calibri"/>
                <a:cs typeface="Calibri"/>
              </a:rPr>
              <a:t>α</a:t>
            </a:r>
            <a:r>
              <a:rPr sz="1200" i="1" spc="150" dirty="0">
                <a:latin typeface="Arial"/>
                <a:cs typeface="Arial"/>
              </a:rPr>
              <a:t>•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350" i="1" spc="55" dirty="0">
                <a:latin typeface="Arial"/>
                <a:cs typeface="Arial"/>
              </a:rPr>
              <a:t>B</a:t>
            </a:r>
            <a:r>
              <a:rPr sz="1350" i="1" spc="55" dirty="0">
                <a:latin typeface="Calibri"/>
                <a:cs typeface="Calibri"/>
              </a:rPr>
              <a:t>β</a:t>
            </a:r>
            <a:r>
              <a:rPr sz="1350" spc="55" dirty="0">
                <a:latin typeface="Tahoma"/>
                <a:cs typeface="Tahoma"/>
              </a:rPr>
              <a:t>,</a:t>
            </a:r>
            <a:r>
              <a:rPr sz="1350" spc="-15" dirty="0">
                <a:latin typeface="Tahoma"/>
                <a:cs typeface="Tahoma"/>
              </a:rPr>
              <a:t> </a:t>
            </a:r>
            <a:r>
              <a:rPr sz="1350" spc="-25" dirty="0">
                <a:latin typeface="Tahoma"/>
                <a:cs typeface="Tahoma"/>
              </a:rPr>
              <a:t>and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ts val="1620"/>
              </a:lnSpc>
            </a:pPr>
            <a:r>
              <a:rPr sz="1350" spc="-65" dirty="0">
                <a:latin typeface="Tahoma"/>
                <a:cs typeface="Tahoma"/>
              </a:rPr>
              <a:t>every</a:t>
            </a:r>
            <a:r>
              <a:rPr sz="1350" spc="-4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item</a:t>
            </a:r>
            <a:r>
              <a:rPr sz="1350" spc="-5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in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i="1" spc="-40" dirty="0">
                <a:latin typeface="Arial"/>
                <a:cs typeface="Arial"/>
              </a:rPr>
              <a:t>closure</a:t>
            </a:r>
            <a:r>
              <a:rPr sz="1350" spc="-40" dirty="0">
                <a:latin typeface="Tahoma"/>
                <a:cs typeface="Tahoma"/>
              </a:rPr>
              <a:t>(</a:t>
            </a:r>
            <a:r>
              <a:rPr sz="1350" i="1" spc="-40" dirty="0">
                <a:latin typeface="Arial"/>
                <a:cs typeface="Arial"/>
              </a:rPr>
              <a:t>B</a:t>
            </a:r>
            <a:r>
              <a:rPr sz="1350" i="1" spc="75" dirty="0">
                <a:latin typeface="Arial"/>
                <a:cs typeface="Arial"/>
              </a:rPr>
              <a:t> </a:t>
            </a:r>
            <a:r>
              <a:rPr sz="1350" spc="-100" dirty="0">
                <a:latin typeface="Lucida Sans Unicode"/>
                <a:cs typeface="Lucida Sans Unicode"/>
              </a:rPr>
              <a:t>−→</a:t>
            </a:r>
            <a:r>
              <a:rPr sz="1350" spc="-55" dirty="0">
                <a:latin typeface="Lucida Sans Unicode"/>
                <a:cs typeface="Lucida Sans Unicode"/>
              </a:rPr>
              <a:t> </a:t>
            </a:r>
            <a:r>
              <a:rPr sz="1200" i="1" spc="200" dirty="0">
                <a:latin typeface="Arial"/>
                <a:cs typeface="Arial"/>
              </a:rPr>
              <a:t>•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350" i="1" spc="80" dirty="0">
                <a:latin typeface="Calibri"/>
                <a:cs typeface="Calibri"/>
              </a:rPr>
              <a:t>γ</a:t>
            </a:r>
            <a:r>
              <a:rPr sz="1350" spc="80" dirty="0">
                <a:latin typeface="Tahoma"/>
                <a:cs typeface="Tahoma"/>
              </a:rPr>
              <a:t>)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spc="-20" dirty="0">
                <a:latin typeface="Tahoma"/>
                <a:cs typeface="Tahoma"/>
              </a:rPr>
              <a:t>for</a:t>
            </a:r>
            <a:r>
              <a:rPr sz="1350" spc="-5" dirty="0">
                <a:latin typeface="Tahoma"/>
                <a:cs typeface="Tahoma"/>
              </a:rPr>
              <a:t> </a:t>
            </a:r>
            <a:r>
              <a:rPr sz="1350" spc="-65" dirty="0">
                <a:latin typeface="Tahoma"/>
                <a:cs typeface="Tahoma"/>
              </a:rPr>
              <a:t>every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spc="-35" dirty="0">
                <a:latin typeface="Tahoma"/>
                <a:cs typeface="Tahoma"/>
              </a:rPr>
              <a:t>production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i="1" dirty="0">
                <a:latin typeface="Arial"/>
                <a:cs typeface="Arial"/>
              </a:rPr>
              <a:t>B</a:t>
            </a:r>
            <a:r>
              <a:rPr sz="1350" i="1" spc="75" dirty="0">
                <a:latin typeface="Arial"/>
                <a:cs typeface="Arial"/>
              </a:rPr>
              <a:t> </a:t>
            </a:r>
            <a:r>
              <a:rPr sz="1350" spc="-100" dirty="0">
                <a:latin typeface="Lucida Sans Unicode"/>
                <a:cs typeface="Lucida Sans Unicode"/>
              </a:rPr>
              <a:t>−→</a:t>
            </a:r>
            <a:r>
              <a:rPr sz="1350" spc="-55" dirty="0">
                <a:latin typeface="Lucida Sans Unicode"/>
                <a:cs typeface="Lucida Sans Unicode"/>
              </a:rPr>
              <a:t> </a:t>
            </a:r>
            <a:r>
              <a:rPr sz="1350" i="1" spc="90" dirty="0">
                <a:latin typeface="Calibri"/>
                <a:cs typeface="Calibri"/>
              </a:rPr>
              <a:t>γ</a:t>
            </a:r>
            <a:r>
              <a:rPr sz="1350" i="1" spc="110" dirty="0">
                <a:latin typeface="Calibri"/>
                <a:cs typeface="Calibri"/>
              </a:rPr>
              <a:t> </a:t>
            </a:r>
            <a:r>
              <a:rPr sz="1350" spc="-190" dirty="0">
                <a:latin typeface="Lucida Sans Unicode"/>
                <a:cs typeface="Lucida Sans Unicode"/>
              </a:rPr>
              <a:t>∈</a:t>
            </a:r>
            <a:r>
              <a:rPr sz="1350" spc="-55" dirty="0">
                <a:latin typeface="Lucida Sans Unicode"/>
                <a:cs typeface="Lucida Sans Unicode"/>
              </a:rPr>
              <a:t> </a:t>
            </a:r>
            <a:r>
              <a:rPr sz="1350" i="1" spc="-50" dirty="0">
                <a:latin typeface="Arial"/>
                <a:cs typeface="Arial"/>
              </a:rPr>
              <a:t>G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61298" y="8774934"/>
            <a:ext cx="154390" cy="15439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498537" y="8761936"/>
            <a:ext cx="8001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707748" y="9743233"/>
            <a:ext cx="35750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551788" y="9743233"/>
            <a:ext cx="37084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14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3556" y="165982"/>
            <a:ext cx="5143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60" dirty="0">
                <a:solidFill>
                  <a:srgbClr val="000059"/>
                </a:solidFill>
                <a:latin typeface="Tahoma"/>
                <a:cs typeface="Tahoma"/>
              </a:rPr>
              <a:t>LR</a:t>
            </a:r>
            <a:r>
              <a:rPr sz="800" spc="3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45" y="429422"/>
            <a:ext cx="3182620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States</a:t>
            </a:r>
            <a:r>
              <a:rPr sz="1900" spc="12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of</a:t>
            </a:r>
            <a:r>
              <a:rPr sz="1900" spc="13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50" dirty="0">
                <a:solidFill>
                  <a:srgbClr val="A50000"/>
                </a:solidFill>
                <a:latin typeface="Gill Sans MT"/>
                <a:cs typeface="Gill Sans MT"/>
              </a:rPr>
              <a:t>an</a:t>
            </a:r>
            <a:r>
              <a:rPr sz="1900" spc="12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80" dirty="0">
                <a:solidFill>
                  <a:srgbClr val="A50000"/>
                </a:solidFill>
                <a:latin typeface="Gill Sans MT"/>
                <a:cs typeface="Gill Sans MT"/>
              </a:rPr>
              <a:t>LR</a:t>
            </a:r>
            <a:r>
              <a:rPr sz="1900" spc="13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20" dirty="0">
                <a:solidFill>
                  <a:srgbClr val="A50000"/>
                </a:solidFill>
                <a:latin typeface="Gill Sans MT"/>
                <a:cs typeface="Gill Sans MT"/>
              </a:rPr>
              <a:t>parser</a:t>
            </a:r>
            <a:r>
              <a:rPr sz="1900" spc="13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(contd.)</a:t>
            </a:r>
            <a:endParaRPr sz="1900">
              <a:latin typeface="Gill Sans MT"/>
              <a:cs typeface="Gill Sans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10533" y="1281094"/>
          <a:ext cx="4150994" cy="1176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450" i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75" spc="-37" baseline="-10582" dirty="0">
                          <a:latin typeface="Tahoma"/>
                          <a:cs typeface="Tahoma"/>
                        </a:rPr>
                        <a:t>0</a:t>
                      </a:r>
                      <a:endParaRPr sz="1575" baseline="-10582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600"/>
                        </a:lnSpc>
                      </a:pPr>
                      <a:r>
                        <a:rPr sz="1450" i="1" spc="5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75" i="1" spc="75" baseline="31746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575" i="1" spc="270" baseline="31746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50" spc="-8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spc="-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spc="-60" dirty="0"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spc="-9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b="0" spc="-3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450" i="1" spc="-35" dirty="0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205104" marR="367665">
                        <a:lnSpc>
                          <a:spcPct val="105300"/>
                        </a:lnSpc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spc="65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450" i="1" spc="114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50" i="1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spc="-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b="0" spc="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4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</a:pPr>
                      <a:r>
                        <a:rPr sz="1450" spc="-10" dirty="0">
                          <a:latin typeface="Tahoma"/>
                          <a:cs typeface="Tahoma"/>
                        </a:rPr>
                        <a:t>Initial</a:t>
                      </a:r>
                      <a:r>
                        <a:rPr sz="145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-20" dirty="0">
                          <a:latin typeface="Tahoma"/>
                          <a:cs typeface="Tahoma"/>
                        </a:rPr>
                        <a:t>State</a:t>
                      </a:r>
                      <a:endParaRPr sz="1450">
                        <a:latin typeface="Tahoma"/>
                        <a:cs typeface="Tahoma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50" spc="8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5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dirty="0">
                          <a:latin typeface="Arial"/>
                          <a:cs typeface="Arial"/>
                        </a:rPr>
                        <a:t>closure</a:t>
                      </a:r>
                      <a:r>
                        <a:rPr sz="14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14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75" i="1" baseline="31746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1575" i="1" spc="277" baseline="31746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50" spc="-8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spc="-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i="1" spc="-9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50" i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110" dirty="0">
                          <a:latin typeface="Lucida Sans Unicode"/>
                          <a:cs typeface="Lucida Sans Unicode"/>
                        </a:rPr>
                        <a:t>}</a:t>
                      </a:r>
                      <a:r>
                        <a:rPr sz="1450" spc="110" dirty="0">
                          <a:latin typeface="Tahoma"/>
                          <a:cs typeface="Tahoma"/>
                        </a:rPr>
                        <a:t>)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R="635" algn="ctr">
                        <a:lnSpc>
                          <a:spcPts val="1600"/>
                        </a:lnSpc>
                      </a:pPr>
                      <a:r>
                        <a:rPr sz="1450" i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75" spc="-37" baseline="-10582" dirty="0">
                          <a:latin typeface="Tahoma"/>
                          <a:cs typeface="Tahoma"/>
                        </a:rPr>
                        <a:t>3</a:t>
                      </a:r>
                      <a:endParaRPr sz="1575" baseline="-10582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600"/>
                        </a:lnSpc>
                      </a:pPr>
                      <a:r>
                        <a:rPr sz="1450" i="1" spc="114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50" i="1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450" spc="-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50" b="0" spc="11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200" i="1" spc="110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600"/>
                        </a:lnSpc>
                      </a:pPr>
                      <a:r>
                        <a:rPr sz="1450" spc="8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50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dirty="0">
                          <a:latin typeface="Arial"/>
                          <a:cs typeface="Arial"/>
                        </a:rPr>
                        <a:t>goto</a:t>
                      </a:r>
                      <a:r>
                        <a:rPr sz="14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450" i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75" baseline="-10582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450" i="1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5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0" spc="5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450" spc="50" dirty="0">
                          <a:latin typeface="Tahoma"/>
                          <a:cs typeface="Tahoma"/>
                        </a:rPr>
                        <a:t>)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19" y="2982241"/>
            <a:ext cx="88223" cy="882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3426" y="3238807"/>
            <a:ext cx="71090" cy="710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3426" y="3444043"/>
            <a:ext cx="71090" cy="710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1719" y="3710824"/>
            <a:ext cx="88223" cy="882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46332" y="2585538"/>
            <a:ext cx="5800090" cy="14998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450" b="1" spc="-10" dirty="0">
                <a:solidFill>
                  <a:srgbClr val="FF0000"/>
                </a:solidFill>
                <a:latin typeface="Gill Sans MT"/>
                <a:cs typeface="Gill Sans MT"/>
              </a:rPr>
              <a:t>Goto:</a:t>
            </a:r>
            <a:endParaRPr sz="1450">
              <a:latin typeface="Gill Sans MT"/>
              <a:cs typeface="Gill Sans MT"/>
            </a:endParaRPr>
          </a:p>
          <a:p>
            <a:pPr marL="386715">
              <a:lnSpc>
                <a:spcPct val="100000"/>
              </a:lnSpc>
              <a:spcBef>
                <a:spcPts val="280"/>
              </a:spcBef>
            </a:pPr>
            <a:r>
              <a:rPr sz="1450" i="1" dirty="0">
                <a:latin typeface="Arial"/>
                <a:cs typeface="Arial"/>
              </a:rPr>
              <a:t>goto</a:t>
            </a:r>
            <a:r>
              <a:rPr sz="1450" dirty="0">
                <a:latin typeface="Tahoma"/>
                <a:cs typeface="Tahoma"/>
              </a:rPr>
              <a:t>(</a:t>
            </a:r>
            <a:r>
              <a:rPr sz="1450" i="1" dirty="0">
                <a:latin typeface="Arial"/>
                <a:cs typeface="Arial"/>
              </a:rPr>
              <a:t>I</a:t>
            </a:r>
            <a:r>
              <a:rPr sz="1450" i="1" spc="-210" dirty="0">
                <a:latin typeface="Arial"/>
                <a:cs typeface="Arial"/>
              </a:rPr>
              <a:t> </a:t>
            </a:r>
            <a:r>
              <a:rPr sz="1450" i="1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i="1" dirty="0">
                <a:latin typeface="Arial"/>
                <a:cs typeface="Arial"/>
              </a:rPr>
              <a:t>X</a:t>
            </a:r>
            <a:r>
              <a:rPr sz="1450" i="1" spc="-210" dirty="0">
                <a:latin typeface="Arial"/>
                <a:cs typeface="Arial"/>
              </a:rPr>
              <a:t> </a:t>
            </a:r>
            <a:r>
              <a:rPr sz="1450" dirty="0">
                <a:latin typeface="Tahoma"/>
                <a:cs typeface="Tahoma"/>
              </a:rPr>
              <a:t>)</a:t>
            </a:r>
            <a:r>
              <a:rPr sz="1450" spc="-85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specifies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next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state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1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visit.</a:t>
            </a:r>
            <a:endParaRPr sz="1450">
              <a:latin typeface="Tahoma"/>
              <a:cs typeface="Tahoma"/>
            </a:endParaRPr>
          </a:p>
          <a:p>
            <a:pPr marL="761365">
              <a:lnSpc>
                <a:spcPts val="1620"/>
              </a:lnSpc>
              <a:spcBef>
                <a:spcPts val="245"/>
              </a:spcBef>
            </a:pPr>
            <a:r>
              <a:rPr sz="135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350" i="1" u="sng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is</a:t>
            </a:r>
            <a:r>
              <a:rPr sz="135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135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35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terminal:</a:t>
            </a:r>
            <a:r>
              <a:rPr sz="1350" spc="-45" dirty="0">
                <a:latin typeface="Tahoma"/>
                <a:cs typeface="Tahoma"/>
              </a:rPr>
              <a:t> </a:t>
            </a:r>
            <a:r>
              <a:rPr sz="1350" spc="-70" dirty="0">
                <a:latin typeface="Tahoma"/>
                <a:cs typeface="Tahoma"/>
              </a:rPr>
              <a:t>when</a:t>
            </a:r>
            <a:r>
              <a:rPr sz="1350" spc="-35" dirty="0">
                <a:latin typeface="Tahoma"/>
                <a:cs typeface="Tahoma"/>
              </a:rPr>
              <a:t> </a:t>
            </a:r>
            <a:r>
              <a:rPr sz="1350" spc="-20" dirty="0">
                <a:latin typeface="Tahoma"/>
                <a:cs typeface="Tahoma"/>
              </a:rPr>
              <a:t>the</a:t>
            </a:r>
            <a:r>
              <a:rPr sz="1350" spc="-45" dirty="0">
                <a:latin typeface="Tahoma"/>
                <a:cs typeface="Tahoma"/>
              </a:rPr>
              <a:t> </a:t>
            </a:r>
            <a:r>
              <a:rPr sz="1350" spc="-35" dirty="0">
                <a:latin typeface="Tahoma"/>
                <a:cs typeface="Tahoma"/>
              </a:rPr>
              <a:t>next</a:t>
            </a:r>
            <a:r>
              <a:rPr sz="1350" spc="-45" dirty="0">
                <a:latin typeface="Tahoma"/>
                <a:cs typeface="Tahoma"/>
              </a:rPr>
              <a:t> </a:t>
            </a:r>
            <a:r>
              <a:rPr sz="1350" spc="-40" dirty="0">
                <a:latin typeface="Tahoma"/>
                <a:cs typeface="Tahoma"/>
              </a:rPr>
              <a:t>symbol</a:t>
            </a:r>
            <a:r>
              <a:rPr sz="1350" spc="-4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on</a:t>
            </a:r>
            <a:r>
              <a:rPr sz="1350" spc="-45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input</a:t>
            </a:r>
            <a:r>
              <a:rPr sz="1350" spc="-45" dirty="0">
                <a:latin typeface="Tahoma"/>
                <a:cs typeface="Tahoma"/>
              </a:rPr>
              <a:t> </a:t>
            </a:r>
            <a:r>
              <a:rPr sz="1350" spc="-40" dirty="0">
                <a:latin typeface="Tahoma"/>
                <a:cs typeface="Tahoma"/>
              </a:rPr>
              <a:t>stream</a:t>
            </a:r>
            <a:r>
              <a:rPr sz="1350" spc="-4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is</a:t>
            </a:r>
            <a:r>
              <a:rPr sz="1350" spc="-45" dirty="0">
                <a:latin typeface="Tahoma"/>
                <a:cs typeface="Tahoma"/>
              </a:rPr>
              <a:t> </a:t>
            </a:r>
            <a:r>
              <a:rPr sz="1350" i="1" spc="-10" dirty="0">
                <a:latin typeface="Arial"/>
                <a:cs typeface="Arial"/>
              </a:rPr>
              <a:t>X</a:t>
            </a:r>
            <a:r>
              <a:rPr sz="1350" i="1" spc="-200" dirty="0">
                <a:latin typeface="Arial"/>
                <a:cs typeface="Arial"/>
              </a:rPr>
              <a:t> </a:t>
            </a:r>
            <a:r>
              <a:rPr sz="1350" spc="-50" dirty="0"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  <a:p>
            <a:pPr marL="761365">
              <a:lnSpc>
                <a:spcPts val="1620"/>
              </a:lnSpc>
            </a:pPr>
            <a:r>
              <a:rPr sz="135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350" i="1" u="sng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is</a:t>
            </a:r>
            <a:r>
              <a:rPr sz="135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135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35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nonterminal:</a:t>
            </a:r>
            <a:r>
              <a:rPr sz="1350" spc="-30" dirty="0">
                <a:latin typeface="Tahoma"/>
                <a:cs typeface="Tahoma"/>
              </a:rPr>
              <a:t> </a:t>
            </a:r>
            <a:r>
              <a:rPr sz="1350" spc="-70" dirty="0">
                <a:latin typeface="Tahoma"/>
                <a:cs typeface="Tahoma"/>
              </a:rPr>
              <a:t>when</a:t>
            </a:r>
            <a:r>
              <a:rPr sz="1350" spc="-30" dirty="0">
                <a:latin typeface="Tahoma"/>
                <a:cs typeface="Tahoma"/>
              </a:rPr>
              <a:t> </a:t>
            </a:r>
            <a:r>
              <a:rPr sz="1350" spc="-20" dirty="0">
                <a:latin typeface="Tahoma"/>
                <a:cs typeface="Tahoma"/>
              </a:rPr>
              <a:t>the</a:t>
            </a:r>
            <a:r>
              <a:rPr sz="1350" spc="-3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last</a:t>
            </a:r>
            <a:r>
              <a:rPr sz="1350" spc="-30" dirty="0">
                <a:latin typeface="Tahoma"/>
                <a:cs typeface="Tahoma"/>
              </a:rPr>
              <a:t> </a:t>
            </a:r>
            <a:r>
              <a:rPr sz="1350" spc="-40" dirty="0">
                <a:latin typeface="Tahoma"/>
                <a:cs typeface="Tahoma"/>
              </a:rPr>
              <a:t>reduction</a:t>
            </a:r>
            <a:r>
              <a:rPr sz="1350" spc="-35" dirty="0">
                <a:latin typeface="Tahoma"/>
                <a:cs typeface="Tahoma"/>
              </a:rPr>
              <a:t> </a:t>
            </a:r>
            <a:r>
              <a:rPr sz="1350" spc="-85" dirty="0">
                <a:latin typeface="Tahoma"/>
                <a:cs typeface="Tahoma"/>
              </a:rPr>
              <a:t>was</a:t>
            </a:r>
            <a:r>
              <a:rPr sz="1350" spc="-2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to</a:t>
            </a:r>
            <a:r>
              <a:rPr sz="1350" spc="-30" dirty="0">
                <a:latin typeface="Tahoma"/>
                <a:cs typeface="Tahoma"/>
              </a:rPr>
              <a:t> </a:t>
            </a:r>
            <a:r>
              <a:rPr sz="1350" i="1" spc="-10" dirty="0">
                <a:latin typeface="Arial"/>
                <a:cs typeface="Arial"/>
              </a:rPr>
              <a:t>X</a:t>
            </a:r>
            <a:r>
              <a:rPr sz="1350" i="1" spc="-200" dirty="0">
                <a:latin typeface="Arial"/>
                <a:cs typeface="Arial"/>
              </a:rPr>
              <a:t> </a:t>
            </a:r>
            <a:r>
              <a:rPr sz="1350" spc="-50" dirty="0"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  <a:p>
            <a:pPr marL="386715">
              <a:lnSpc>
                <a:spcPct val="100000"/>
              </a:lnSpc>
              <a:spcBef>
                <a:spcPts val="515"/>
              </a:spcBef>
            </a:pPr>
            <a:r>
              <a:rPr sz="1450" i="1" dirty="0">
                <a:latin typeface="Arial"/>
                <a:cs typeface="Arial"/>
              </a:rPr>
              <a:t>goto</a:t>
            </a:r>
            <a:r>
              <a:rPr sz="1450" dirty="0">
                <a:latin typeface="Tahoma"/>
                <a:cs typeface="Tahoma"/>
              </a:rPr>
              <a:t>(</a:t>
            </a:r>
            <a:r>
              <a:rPr sz="1450" i="1" dirty="0">
                <a:latin typeface="Arial"/>
                <a:cs typeface="Arial"/>
              </a:rPr>
              <a:t>I</a:t>
            </a:r>
            <a:r>
              <a:rPr sz="1450" i="1" spc="-210" dirty="0">
                <a:latin typeface="Arial"/>
                <a:cs typeface="Arial"/>
              </a:rPr>
              <a:t> </a:t>
            </a:r>
            <a:r>
              <a:rPr sz="1450" i="1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i="1" dirty="0">
                <a:latin typeface="Arial"/>
                <a:cs typeface="Arial"/>
              </a:rPr>
              <a:t>X</a:t>
            </a:r>
            <a:r>
              <a:rPr sz="1450" i="1" spc="-210" dirty="0">
                <a:latin typeface="Arial"/>
                <a:cs typeface="Arial"/>
              </a:rPr>
              <a:t> </a:t>
            </a:r>
            <a:r>
              <a:rPr sz="1450" dirty="0">
                <a:latin typeface="Tahoma"/>
                <a:cs typeface="Tahoma"/>
              </a:rPr>
              <a:t>)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contains</a:t>
            </a:r>
            <a:r>
              <a:rPr sz="1450" spc="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all </a:t>
            </a:r>
            <a:r>
              <a:rPr sz="1450" spc="-10" dirty="0">
                <a:latin typeface="Tahoma"/>
                <a:cs typeface="Tahoma"/>
              </a:rPr>
              <a:t>items</a:t>
            </a:r>
            <a:r>
              <a:rPr sz="1450" spc="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</a:t>
            </a:r>
            <a:r>
              <a:rPr sz="1450" spc="-5" dirty="0">
                <a:latin typeface="Tahoma"/>
                <a:cs typeface="Tahoma"/>
              </a:rPr>
              <a:t> </a:t>
            </a:r>
            <a:r>
              <a:rPr sz="1450" i="1" spc="-35" dirty="0">
                <a:latin typeface="Arial"/>
                <a:cs typeface="Arial"/>
              </a:rPr>
              <a:t>closure</a:t>
            </a:r>
            <a:r>
              <a:rPr sz="1450" spc="-35" dirty="0">
                <a:latin typeface="Tahoma"/>
                <a:cs typeface="Tahoma"/>
              </a:rPr>
              <a:t>(</a:t>
            </a:r>
            <a:r>
              <a:rPr sz="1450" i="1" spc="-35" dirty="0">
                <a:latin typeface="Arial"/>
                <a:cs typeface="Arial"/>
              </a:rPr>
              <a:t>A</a:t>
            </a:r>
            <a:r>
              <a:rPr sz="1450" i="1" spc="-20" dirty="0">
                <a:latin typeface="Arial"/>
                <a:cs typeface="Arial"/>
              </a:rPr>
              <a:t> </a:t>
            </a:r>
            <a:r>
              <a:rPr sz="1450" spc="-80" dirty="0">
                <a:latin typeface="Lucida Sans Unicode"/>
                <a:cs typeface="Lucida Sans Unicode"/>
              </a:rPr>
              <a:t>−→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450" i="1" spc="175" dirty="0">
                <a:latin typeface="Calibri"/>
                <a:cs typeface="Calibri"/>
              </a:rPr>
              <a:t>α</a:t>
            </a:r>
            <a:r>
              <a:rPr sz="1450" i="1" spc="175" dirty="0">
                <a:latin typeface="Arial"/>
                <a:cs typeface="Arial"/>
              </a:rPr>
              <a:t>X</a:t>
            </a:r>
            <a:r>
              <a:rPr sz="1200" i="1" spc="175" dirty="0">
                <a:latin typeface="Arial"/>
                <a:cs typeface="Arial"/>
              </a:rPr>
              <a:t>•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450" i="1" spc="80" dirty="0">
                <a:latin typeface="Calibri"/>
                <a:cs typeface="Calibri"/>
              </a:rPr>
              <a:t>β</a:t>
            </a:r>
            <a:r>
              <a:rPr sz="1450" spc="80" dirty="0">
                <a:latin typeface="Tahoma"/>
                <a:cs typeface="Tahoma"/>
              </a:rPr>
              <a:t>)</a:t>
            </a:r>
            <a:r>
              <a:rPr sz="1450" spc="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for </a:t>
            </a:r>
            <a:r>
              <a:rPr sz="1450" spc="-60" dirty="0">
                <a:latin typeface="Tahoma"/>
                <a:cs typeface="Tahoma"/>
              </a:rPr>
              <a:t>every</a:t>
            </a:r>
            <a:r>
              <a:rPr sz="1450" spc="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item</a:t>
            </a:r>
            <a:endParaRPr sz="1450">
              <a:latin typeface="Tahoma"/>
              <a:cs typeface="Tahoma"/>
            </a:endParaRPr>
          </a:p>
          <a:p>
            <a:pPr marL="386715">
              <a:lnSpc>
                <a:spcPct val="100000"/>
              </a:lnSpc>
              <a:spcBef>
                <a:spcPts val="90"/>
              </a:spcBef>
            </a:pPr>
            <a:r>
              <a:rPr sz="1450" i="1" dirty="0">
                <a:latin typeface="Arial"/>
                <a:cs typeface="Arial"/>
              </a:rPr>
              <a:t>A</a:t>
            </a:r>
            <a:r>
              <a:rPr sz="1450" i="1" spc="10" dirty="0">
                <a:latin typeface="Arial"/>
                <a:cs typeface="Arial"/>
              </a:rPr>
              <a:t> </a:t>
            </a:r>
            <a:r>
              <a:rPr sz="1450" spc="-80" dirty="0">
                <a:latin typeface="Lucida Sans Unicode"/>
                <a:cs typeface="Lucida Sans Unicode"/>
              </a:rPr>
              <a:t>−→</a:t>
            </a:r>
            <a:r>
              <a:rPr sz="1450" spc="-45" dirty="0">
                <a:latin typeface="Lucida Sans Unicode"/>
                <a:cs typeface="Lucida Sans Unicode"/>
              </a:rPr>
              <a:t> </a:t>
            </a:r>
            <a:r>
              <a:rPr sz="1450" i="1" spc="160" dirty="0">
                <a:latin typeface="Calibri"/>
                <a:cs typeface="Calibri"/>
              </a:rPr>
              <a:t>α</a:t>
            </a:r>
            <a:r>
              <a:rPr sz="1200" i="1" spc="160" dirty="0">
                <a:latin typeface="Arial"/>
                <a:cs typeface="Arial"/>
              </a:rPr>
              <a:t>•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450" i="1" spc="135" dirty="0">
                <a:latin typeface="Arial"/>
                <a:cs typeface="Arial"/>
              </a:rPr>
              <a:t>X</a:t>
            </a:r>
            <a:r>
              <a:rPr sz="1450" i="1" spc="135" dirty="0">
                <a:latin typeface="Calibri"/>
                <a:cs typeface="Calibri"/>
              </a:rPr>
              <a:t>β</a:t>
            </a:r>
            <a:r>
              <a:rPr sz="1450" i="1" spc="165" dirty="0">
                <a:latin typeface="Calibri"/>
                <a:cs typeface="Calibri"/>
              </a:rPr>
              <a:t> </a:t>
            </a:r>
            <a:r>
              <a:rPr sz="1450" spc="-180" dirty="0">
                <a:latin typeface="Lucida Sans Unicode"/>
                <a:cs typeface="Lucida Sans Unicode"/>
              </a:rPr>
              <a:t>∈</a:t>
            </a:r>
            <a:r>
              <a:rPr sz="1450" spc="-45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Arial"/>
                <a:cs typeface="Arial"/>
              </a:rPr>
              <a:t>I</a:t>
            </a:r>
            <a:r>
              <a:rPr sz="1450" i="1" spc="-204" dirty="0">
                <a:latin typeface="Arial"/>
                <a:cs typeface="Arial"/>
              </a:rPr>
              <a:t> </a:t>
            </a:r>
            <a:r>
              <a:rPr sz="1450" spc="-50" dirty="0">
                <a:latin typeface="Tahoma"/>
                <a:cs typeface="Tahoma"/>
              </a:rPr>
              <a:t>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4383" y="4689442"/>
            <a:ext cx="4724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Compilers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7748" y="4689442"/>
            <a:ext cx="3575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83760" y="4689442"/>
            <a:ext cx="63944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90000"/>
                </a:solidFill>
                <a:latin typeface="Tahoma"/>
                <a:cs typeface="Tahoma"/>
              </a:rPr>
              <a:t>CSE</a:t>
            </a:r>
            <a:r>
              <a:rPr sz="800" spc="3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590000"/>
                </a:solidFill>
                <a:latin typeface="Tahoma"/>
                <a:cs typeface="Tahoma"/>
              </a:rPr>
              <a:t>304/504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1788" y="4689442"/>
            <a:ext cx="3708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15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93556" y="5195247"/>
            <a:ext cx="5143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60" dirty="0">
                <a:solidFill>
                  <a:srgbClr val="000059"/>
                </a:solidFill>
                <a:latin typeface="Tahoma"/>
                <a:cs typeface="Tahoma"/>
              </a:rPr>
              <a:t>LR</a:t>
            </a:r>
            <a:r>
              <a:rPr sz="800" spc="3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5045" y="5458687"/>
            <a:ext cx="2997835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Collection</a:t>
            </a:r>
            <a:r>
              <a:rPr sz="1900" spc="7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of</a:t>
            </a:r>
            <a:r>
              <a:rPr sz="1900" spc="8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70" dirty="0">
                <a:solidFill>
                  <a:srgbClr val="A50000"/>
                </a:solidFill>
                <a:latin typeface="Gill Sans MT"/>
                <a:cs typeface="Gill Sans MT"/>
              </a:rPr>
              <a:t>LR(0)</a:t>
            </a:r>
            <a:r>
              <a:rPr sz="1900" spc="8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Item</a:t>
            </a:r>
            <a:r>
              <a:rPr sz="1900" spc="7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20" dirty="0">
                <a:solidFill>
                  <a:srgbClr val="A50000"/>
                </a:solidFill>
                <a:latin typeface="Gill Sans MT"/>
                <a:cs typeface="Gill Sans MT"/>
              </a:rPr>
              <a:t>Sets</a:t>
            </a:r>
            <a:endParaRPr sz="1900">
              <a:latin typeface="Gill Sans MT"/>
              <a:cs typeface="Gill Sans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1719" y="7518648"/>
            <a:ext cx="88223" cy="8822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1719" y="7802562"/>
            <a:ext cx="88223" cy="8822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20932" y="6893793"/>
            <a:ext cx="5930900" cy="105092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 marR="30480">
              <a:lnSpc>
                <a:spcPct val="105300"/>
              </a:lnSpc>
              <a:spcBef>
                <a:spcPts val="30"/>
              </a:spcBef>
            </a:pPr>
            <a:r>
              <a:rPr sz="1450" dirty="0">
                <a:latin typeface="Tahoma"/>
                <a:cs typeface="Tahoma"/>
              </a:rPr>
              <a:t>The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canonical</a:t>
            </a:r>
            <a:r>
              <a:rPr sz="1450" spc="-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collection</a:t>
            </a:r>
            <a:r>
              <a:rPr sz="1450" dirty="0">
                <a:latin typeface="Tahoma"/>
                <a:cs typeface="Tahoma"/>
              </a:rPr>
              <a:t> of</a:t>
            </a:r>
            <a:r>
              <a:rPr sz="1450" spc="-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LR(0) item </a:t>
            </a:r>
            <a:r>
              <a:rPr sz="1450" spc="-40" dirty="0">
                <a:latin typeface="Tahoma"/>
                <a:cs typeface="Tahoma"/>
              </a:rPr>
              <a:t>sets,</a:t>
            </a:r>
            <a:r>
              <a:rPr sz="1450" spc="5" dirty="0">
                <a:latin typeface="Tahoma"/>
                <a:cs typeface="Tahoma"/>
              </a:rPr>
              <a:t> </a:t>
            </a:r>
            <a:r>
              <a:rPr sz="1450" spc="-240" dirty="0">
                <a:latin typeface="Lucida Sans Unicode"/>
                <a:cs typeface="Lucida Sans Unicode"/>
              </a:rPr>
              <a:t>C</a:t>
            </a:r>
            <a:r>
              <a:rPr sz="1450" spc="35" dirty="0">
                <a:latin typeface="Lucida Sans Unicode"/>
                <a:cs typeface="Lucida Sans Unicode"/>
              </a:rPr>
              <a:t> </a:t>
            </a:r>
            <a:r>
              <a:rPr sz="1450" spc="80" dirty="0">
                <a:latin typeface="Tahoma"/>
                <a:cs typeface="Tahoma"/>
              </a:rPr>
              <a:t>=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90" dirty="0">
                <a:latin typeface="Lucida Sans Unicode"/>
                <a:cs typeface="Lucida Sans Unicode"/>
              </a:rPr>
              <a:t>{</a:t>
            </a:r>
            <a:r>
              <a:rPr sz="1450" i="1" spc="90" dirty="0">
                <a:latin typeface="Arial"/>
                <a:cs typeface="Arial"/>
              </a:rPr>
              <a:t>I</a:t>
            </a:r>
            <a:r>
              <a:rPr sz="1575" spc="135" baseline="-10582" dirty="0">
                <a:latin typeface="Tahoma"/>
                <a:cs typeface="Tahoma"/>
              </a:rPr>
              <a:t>0</a:t>
            </a:r>
            <a:r>
              <a:rPr sz="1450" i="1" spc="90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i="1" dirty="0">
                <a:latin typeface="Arial"/>
                <a:cs typeface="Arial"/>
              </a:rPr>
              <a:t>I</a:t>
            </a:r>
            <a:r>
              <a:rPr sz="1575" baseline="-10582" dirty="0">
                <a:latin typeface="Tahoma"/>
                <a:cs typeface="Tahoma"/>
              </a:rPr>
              <a:t>1</a:t>
            </a:r>
            <a:r>
              <a:rPr sz="1450" i="1" dirty="0">
                <a:latin typeface="Calibri"/>
                <a:cs typeface="Calibri"/>
              </a:rPr>
              <a:t>,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.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.</a:t>
            </a:r>
            <a:r>
              <a:rPr sz="1450" i="1" spc="-85" dirty="0">
                <a:latin typeface="Calibri"/>
                <a:cs typeface="Calibri"/>
              </a:rPr>
              <a:t> </a:t>
            </a:r>
            <a:r>
              <a:rPr sz="1450" i="1" spc="145" dirty="0">
                <a:latin typeface="Calibri"/>
                <a:cs typeface="Calibri"/>
              </a:rPr>
              <a:t>.</a:t>
            </a:r>
            <a:r>
              <a:rPr sz="1450" spc="145" dirty="0">
                <a:latin typeface="Lucida Sans Unicode"/>
                <a:cs typeface="Lucida Sans Unicode"/>
              </a:rPr>
              <a:t>}</a:t>
            </a:r>
            <a:r>
              <a:rPr sz="1450" spc="-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Tahoma"/>
                <a:cs typeface="Tahoma"/>
              </a:rPr>
              <a:t>is the</a:t>
            </a:r>
            <a:r>
              <a:rPr sz="1450" spc="-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smallest set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such</a:t>
            </a:r>
            <a:r>
              <a:rPr sz="1450" spc="-8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that</a:t>
            </a:r>
            <a:endParaRPr sz="1450">
              <a:latin typeface="Tahoma"/>
              <a:cs typeface="Tahoma"/>
            </a:endParaRPr>
          </a:p>
          <a:p>
            <a:pPr marL="412115">
              <a:lnSpc>
                <a:spcPct val="100000"/>
              </a:lnSpc>
              <a:spcBef>
                <a:spcPts val="495"/>
              </a:spcBef>
            </a:pPr>
            <a:r>
              <a:rPr sz="1450" i="1" dirty="0">
                <a:latin typeface="Arial"/>
                <a:cs typeface="Arial"/>
              </a:rPr>
              <a:t>closure</a:t>
            </a:r>
            <a:r>
              <a:rPr sz="1450" dirty="0">
                <a:latin typeface="Tahoma"/>
                <a:cs typeface="Tahoma"/>
              </a:rPr>
              <a:t>(</a:t>
            </a:r>
            <a:r>
              <a:rPr sz="1450" dirty="0">
                <a:latin typeface="Lucida Sans Unicode"/>
                <a:cs typeface="Lucida Sans Unicode"/>
              </a:rPr>
              <a:t>{</a:t>
            </a:r>
            <a:r>
              <a:rPr sz="1450" i="1" dirty="0">
                <a:latin typeface="Arial"/>
                <a:cs typeface="Arial"/>
              </a:rPr>
              <a:t>S</a:t>
            </a:r>
            <a:r>
              <a:rPr sz="1575" i="1" baseline="31746" dirty="0">
                <a:latin typeface="Gill Sans MT"/>
                <a:cs typeface="Gill Sans MT"/>
              </a:rPr>
              <a:t>t</a:t>
            </a:r>
            <a:r>
              <a:rPr sz="1575" i="1" spc="187" baseline="31746" dirty="0">
                <a:latin typeface="Gill Sans MT"/>
                <a:cs typeface="Gill Sans MT"/>
              </a:rPr>
              <a:t> </a:t>
            </a:r>
            <a:r>
              <a:rPr sz="1450" spc="-80" dirty="0">
                <a:latin typeface="Lucida Sans Unicode"/>
                <a:cs typeface="Lucida Sans Unicode"/>
              </a:rPr>
              <a:t>−→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200" i="1" spc="200" dirty="0">
                <a:latin typeface="Arial"/>
                <a:cs typeface="Arial"/>
              </a:rPr>
              <a:t>•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450" i="1" spc="-160" dirty="0">
                <a:latin typeface="Arial"/>
                <a:cs typeface="Arial"/>
              </a:rPr>
              <a:t>S</a:t>
            </a:r>
            <a:r>
              <a:rPr sz="1450" i="1" spc="-270" dirty="0">
                <a:latin typeface="Arial"/>
                <a:cs typeface="Arial"/>
              </a:rPr>
              <a:t> </a:t>
            </a:r>
            <a:r>
              <a:rPr sz="1450" spc="140" dirty="0">
                <a:latin typeface="Lucida Sans Unicode"/>
                <a:cs typeface="Lucida Sans Unicode"/>
              </a:rPr>
              <a:t>}</a:t>
            </a:r>
            <a:r>
              <a:rPr sz="1450" spc="140" dirty="0">
                <a:latin typeface="Tahoma"/>
                <a:cs typeface="Tahoma"/>
              </a:rPr>
              <a:t>)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180" dirty="0">
                <a:latin typeface="Lucida Sans Unicode"/>
                <a:cs typeface="Lucida Sans Unicode"/>
              </a:rPr>
              <a:t>∈</a:t>
            </a:r>
            <a:r>
              <a:rPr sz="1450" spc="-50" dirty="0">
                <a:latin typeface="Lucida Sans Unicode"/>
                <a:cs typeface="Lucida Sans Unicode"/>
              </a:rPr>
              <a:t> </a:t>
            </a:r>
            <a:r>
              <a:rPr sz="1450" spc="-25" dirty="0">
                <a:latin typeface="Lucida Sans Unicode"/>
                <a:cs typeface="Lucida Sans Unicode"/>
              </a:rPr>
              <a:t>C</a:t>
            </a:r>
            <a:r>
              <a:rPr sz="1450" spc="-25" dirty="0">
                <a:latin typeface="Tahoma"/>
                <a:cs typeface="Tahoma"/>
              </a:rPr>
              <a:t>.</a:t>
            </a:r>
            <a:endParaRPr sz="1450">
              <a:latin typeface="Tahoma"/>
              <a:cs typeface="Tahoma"/>
            </a:endParaRPr>
          </a:p>
          <a:p>
            <a:pPr marL="412115">
              <a:lnSpc>
                <a:spcPct val="100000"/>
              </a:lnSpc>
              <a:spcBef>
                <a:spcPts val="495"/>
              </a:spcBef>
            </a:pPr>
            <a:r>
              <a:rPr sz="1450" i="1" dirty="0">
                <a:latin typeface="Arial"/>
                <a:cs typeface="Arial"/>
              </a:rPr>
              <a:t>I</a:t>
            </a:r>
            <a:r>
              <a:rPr sz="1450" i="1" spc="215" dirty="0">
                <a:latin typeface="Arial"/>
                <a:cs typeface="Arial"/>
              </a:rPr>
              <a:t> </a:t>
            </a:r>
            <a:r>
              <a:rPr sz="1450" spc="-180" dirty="0">
                <a:latin typeface="Lucida Sans Unicode"/>
                <a:cs typeface="Lucida Sans Unicode"/>
              </a:rPr>
              <a:t>∈</a:t>
            </a:r>
            <a:r>
              <a:rPr sz="1450" spc="-40" dirty="0">
                <a:latin typeface="Lucida Sans Unicode"/>
                <a:cs typeface="Lucida Sans Unicode"/>
              </a:rPr>
              <a:t> </a:t>
            </a:r>
            <a:r>
              <a:rPr sz="1450" spc="-240" dirty="0">
                <a:latin typeface="Lucida Sans Unicode"/>
                <a:cs typeface="Lucida Sans Unicode"/>
              </a:rPr>
              <a:t>C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spc="105" dirty="0">
                <a:latin typeface="Lucida Sans Unicode"/>
                <a:cs typeface="Lucida Sans Unicode"/>
              </a:rPr>
              <a:t>⇒</a:t>
            </a:r>
            <a:r>
              <a:rPr sz="1450" spc="-35" dirty="0">
                <a:latin typeface="Lucida Sans Unicode"/>
                <a:cs typeface="Lucida Sans Unicode"/>
              </a:rPr>
              <a:t> </a:t>
            </a:r>
            <a:r>
              <a:rPr sz="1450" spc="-245" dirty="0">
                <a:latin typeface="Lucida Sans Unicode"/>
                <a:cs typeface="Lucida Sans Unicode"/>
              </a:rPr>
              <a:t>∀</a:t>
            </a:r>
            <a:r>
              <a:rPr sz="1450" i="1" spc="-245" dirty="0">
                <a:latin typeface="Arial"/>
                <a:cs typeface="Arial"/>
              </a:rPr>
              <a:t>X</a:t>
            </a:r>
            <a:r>
              <a:rPr sz="1450" i="1" spc="-204" dirty="0">
                <a:latin typeface="Arial"/>
                <a:cs typeface="Arial"/>
              </a:rPr>
              <a:t> </a:t>
            </a:r>
            <a:r>
              <a:rPr sz="1450" dirty="0">
                <a:latin typeface="Tahoma"/>
                <a:cs typeface="Tahoma"/>
              </a:rPr>
              <a:t>,</a:t>
            </a:r>
            <a:r>
              <a:rPr sz="1450" spc="50" dirty="0">
                <a:latin typeface="Tahoma"/>
                <a:cs typeface="Tahoma"/>
              </a:rPr>
              <a:t> </a:t>
            </a:r>
            <a:r>
              <a:rPr sz="1450" i="1" dirty="0">
                <a:latin typeface="Arial"/>
                <a:cs typeface="Arial"/>
              </a:rPr>
              <a:t>goto</a:t>
            </a:r>
            <a:r>
              <a:rPr sz="1450" dirty="0">
                <a:latin typeface="Tahoma"/>
                <a:cs typeface="Tahoma"/>
              </a:rPr>
              <a:t>(</a:t>
            </a:r>
            <a:r>
              <a:rPr sz="1450" i="1" dirty="0">
                <a:latin typeface="Arial"/>
                <a:cs typeface="Arial"/>
              </a:rPr>
              <a:t>I</a:t>
            </a:r>
            <a:r>
              <a:rPr sz="1450" i="1" spc="-204" dirty="0">
                <a:latin typeface="Arial"/>
                <a:cs typeface="Arial"/>
              </a:rPr>
              <a:t> </a:t>
            </a:r>
            <a:r>
              <a:rPr sz="1450" i="1" dirty="0">
                <a:latin typeface="Calibri"/>
                <a:cs typeface="Calibri"/>
              </a:rPr>
              <a:t>,</a:t>
            </a:r>
            <a:r>
              <a:rPr sz="1450" i="1" spc="-80" dirty="0">
                <a:latin typeface="Calibri"/>
                <a:cs typeface="Calibri"/>
              </a:rPr>
              <a:t> </a:t>
            </a:r>
            <a:r>
              <a:rPr sz="1450" i="1" dirty="0">
                <a:latin typeface="Arial"/>
                <a:cs typeface="Arial"/>
              </a:rPr>
              <a:t>X</a:t>
            </a:r>
            <a:r>
              <a:rPr sz="1450" i="1" spc="-200" dirty="0">
                <a:latin typeface="Arial"/>
                <a:cs typeface="Arial"/>
              </a:rPr>
              <a:t> </a:t>
            </a:r>
            <a:r>
              <a:rPr sz="1450" dirty="0">
                <a:latin typeface="Tahoma"/>
                <a:cs typeface="Tahoma"/>
              </a:rPr>
              <a:t>)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180" dirty="0">
                <a:latin typeface="Lucida Sans Unicode"/>
                <a:cs typeface="Lucida Sans Unicode"/>
              </a:rPr>
              <a:t>∈</a:t>
            </a:r>
            <a:r>
              <a:rPr sz="1450" spc="-40" dirty="0">
                <a:latin typeface="Lucida Sans Unicode"/>
                <a:cs typeface="Lucida Sans Unicode"/>
              </a:rPr>
              <a:t> </a:t>
            </a:r>
            <a:r>
              <a:rPr sz="1450" spc="-25" dirty="0">
                <a:latin typeface="Lucida Sans Unicode"/>
                <a:cs typeface="Lucida Sans Unicode"/>
              </a:rPr>
              <a:t>C</a:t>
            </a:r>
            <a:r>
              <a:rPr sz="1450" spc="-25" dirty="0">
                <a:latin typeface="Tahoma"/>
                <a:cs typeface="Tahoma"/>
              </a:rPr>
              <a:t>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707748" y="9743233"/>
            <a:ext cx="35750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551788" y="9743233"/>
            <a:ext cx="37084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16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3556" y="165982"/>
            <a:ext cx="5143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60" dirty="0">
                <a:solidFill>
                  <a:srgbClr val="000059"/>
                </a:solidFill>
                <a:latin typeface="Tahoma"/>
                <a:cs typeface="Tahoma"/>
              </a:rPr>
              <a:t>LR</a:t>
            </a:r>
            <a:r>
              <a:rPr sz="800" spc="3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45" y="429422"/>
            <a:ext cx="4091940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Canonical</a:t>
            </a:r>
            <a:r>
              <a:rPr sz="1900" spc="16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70" dirty="0">
                <a:solidFill>
                  <a:srgbClr val="A50000"/>
                </a:solidFill>
                <a:latin typeface="Gill Sans MT"/>
                <a:cs typeface="Gill Sans MT"/>
              </a:rPr>
              <a:t>LR(0)</a:t>
            </a:r>
            <a:r>
              <a:rPr sz="1900" spc="18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Item</a:t>
            </a:r>
            <a:r>
              <a:rPr sz="1900" spc="16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Sets:</a:t>
            </a:r>
            <a:r>
              <a:rPr sz="1900" spc="40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An</a:t>
            </a:r>
            <a:r>
              <a:rPr sz="1900" spc="175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10" dirty="0">
                <a:solidFill>
                  <a:srgbClr val="A50000"/>
                </a:solidFill>
                <a:latin typeface="Gill Sans MT"/>
                <a:cs typeface="Gill Sans MT"/>
              </a:rPr>
              <a:t>Example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1734" y="1156236"/>
            <a:ext cx="2829560" cy="0"/>
          </a:xfrm>
          <a:custGeom>
            <a:avLst/>
            <a:gdLst/>
            <a:ahLst/>
            <a:cxnLst/>
            <a:rect l="l" t="t" r="r" b="b"/>
            <a:pathLst>
              <a:path w="2829560">
                <a:moveTo>
                  <a:pt x="0" y="0"/>
                </a:moveTo>
                <a:lnTo>
                  <a:pt x="2828939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09070" y="1119594"/>
            <a:ext cx="120650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620"/>
              </a:lnSpc>
              <a:spcBef>
                <a:spcPts val="95"/>
              </a:spcBef>
              <a:tabLst>
                <a:tab pos="391795" algn="l"/>
                <a:tab pos="838835" algn="l"/>
              </a:tabLst>
            </a:pPr>
            <a:r>
              <a:rPr sz="1350" i="1" spc="-25" dirty="0">
                <a:latin typeface="Arial"/>
                <a:cs typeface="Arial"/>
              </a:rPr>
              <a:t>E</a:t>
            </a:r>
            <a:r>
              <a:rPr sz="1425" i="1" spc="-37" baseline="29239" dirty="0">
                <a:latin typeface="Trebuchet MS"/>
                <a:cs typeface="Trebuchet MS"/>
              </a:rPr>
              <a:t>l</a:t>
            </a:r>
            <a:r>
              <a:rPr sz="1425" i="1" baseline="29239" dirty="0">
                <a:latin typeface="Trebuchet MS"/>
                <a:cs typeface="Trebuchet MS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-50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  <a:p>
            <a:pPr marL="98425">
              <a:lnSpc>
                <a:spcPts val="1620"/>
              </a:lnSpc>
              <a:tabLst>
                <a:tab pos="391795" algn="l"/>
                <a:tab pos="838835" algn="l"/>
              </a:tabLst>
            </a:pPr>
            <a:r>
              <a:rPr sz="1350" i="1" spc="-50" dirty="0">
                <a:latin typeface="Arial"/>
                <a:cs typeface="Arial"/>
              </a:rPr>
              <a:t>E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-105" dirty="0">
                <a:latin typeface="Arial"/>
                <a:cs typeface="Arial"/>
              </a:rPr>
              <a:t>E</a:t>
            </a:r>
            <a:r>
              <a:rPr sz="1350" i="1" spc="-210" dirty="0">
                <a:latin typeface="Arial"/>
                <a:cs typeface="Arial"/>
              </a:rPr>
              <a:t> </a:t>
            </a:r>
            <a:r>
              <a:rPr sz="1350" b="0" spc="-25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350" i="1" spc="-25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3374" y="1119594"/>
            <a:ext cx="9620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>
              <a:lnSpc>
                <a:spcPts val="1620"/>
              </a:lnSpc>
              <a:spcBef>
                <a:spcPts val="95"/>
              </a:spcBef>
              <a:tabLst>
                <a:tab pos="322580" algn="l"/>
                <a:tab pos="768985" algn="l"/>
              </a:tabLst>
            </a:pPr>
            <a:r>
              <a:rPr sz="1350" i="1" spc="-50" dirty="0">
                <a:latin typeface="Arial"/>
                <a:cs typeface="Arial"/>
              </a:rPr>
              <a:t>E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40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620"/>
              </a:lnSpc>
              <a:tabLst>
                <a:tab pos="322580" algn="l"/>
                <a:tab pos="768985" algn="l"/>
              </a:tabLst>
            </a:pPr>
            <a:r>
              <a:rPr sz="1350" i="1" spc="40" dirty="0">
                <a:latin typeface="Arial"/>
                <a:cs typeface="Arial"/>
              </a:rPr>
              <a:t>T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b="0" spc="55" dirty="0">
                <a:solidFill>
                  <a:srgbClr val="0000FF"/>
                </a:solidFill>
                <a:latin typeface="Bookman Old Style"/>
                <a:cs typeface="Bookman Old Style"/>
              </a:rPr>
              <a:t>id</a:t>
            </a:r>
            <a:endParaRPr sz="135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1734" y="1573557"/>
            <a:ext cx="2829560" cy="0"/>
          </a:xfrm>
          <a:custGeom>
            <a:avLst/>
            <a:gdLst/>
            <a:ahLst/>
            <a:cxnLst/>
            <a:rect l="l" t="t" r="r" b="b"/>
            <a:pathLst>
              <a:path w="2829560">
                <a:moveTo>
                  <a:pt x="0" y="0"/>
                </a:moveTo>
                <a:lnTo>
                  <a:pt x="2828939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66001"/>
              </p:ext>
            </p:extLst>
          </p:nvPr>
        </p:nvGraphicFramePr>
        <p:xfrm>
          <a:off x="2036215" y="1799325"/>
          <a:ext cx="3700779" cy="230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7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spc="-37" baseline="-11695" dirty="0">
                          <a:latin typeface="Tahoma"/>
                          <a:cs typeface="Tahoma"/>
                        </a:rPr>
                        <a:t>0</a:t>
                      </a:r>
                      <a:endParaRPr sz="1425" baseline="-11695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350" spc="5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35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closure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350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25" i="1" baseline="35087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25" i="1" spc="179" baseline="35087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10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90" dirty="0">
                          <a:latin typeface="Lucida Sans Unicode"/>
                          <a:cs typeface="Lucida Sans Unicode"/>
                        </a:rPr>
                        <a:t>}</a:t>
                      </a:r>
                      <a:r>
                        <a:rPr sz="1350" spc="90" dirty="0">
                          <a:latin typeface="Tahoma"/>
                          <a:cs typeface="Tahoma"/>
                        </a:rPr>
                        <a:t>)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25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25" i="1" baseline="35087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25" i="1" spc="262" baseline="35087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50" dirty="0"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05104">
                        <a:lnSpc>
                          <a:spcPts val="1614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10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i="1" spc="-25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05104" marR="353060">
                        <a:lnSpc>
                          <a:spcPts val="1620"/>
                        </a:lnSpc>
                        <a:spcBef>
                          <a:spcPts val="50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4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350" i="1" spc="9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50" i="1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spc="-37" baseline="-11695" dirty="0">
                          <a:latin typeface="Tahoma"/>
                          <a:cs typeface="Tahoma"/>
                        </a:rPr>
                        <a:t>1</a:t>
                      </a:r>
                      <a:endParaRPr sz="1425" baseline="-11695">
                        <a:latin typeface="Tahoma"/>
                        <a:cs typeface="Tahoma"/>
                      </a:endParaRPr>
                    </a:p>
                  </a:txBody>
                  <a:tcPr marL="0" marR="0" marT="8001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spc="5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35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goto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baseline="-1169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350" i="1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350" i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i="1" spc="-10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350" i="1" spc="-50" dirty="0">
                          <a:latin typeface="Tahoma"/>
                          <a:cs typeface="Tahoma"/>
                        </a:rPr>
                        <a:t>)</a:t>
                      </a:r>
                      <a:endParaRPr sz="1350" dirty="0">
                        <a:latin typeface="Tahoma"/>
                        <a:cs typeface="Tahom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25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25" i="1" baseline="35087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25" i="1" spc="284" baseline="35087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10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i="1" spc="105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05104">
                        <a:lnSpc>
                          <a:spcPts val="162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1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i="1" spc="13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i="1" spc="-25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635" algn="ctr">
                        <a:lnSpc>
                          <a:spcPts val="144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spc="-37" baseline="-11695" dirty="0">
                          <a:latin typeface="Tahoma"/>
                          <a:cs typeface="Tahoma"/>
                        </a:rPr>
                        <a:t>2</a:t>
                      </a:r>
                      <a:endParaRPr sz="1425" baseline="-11695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spc="5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35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goto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baseline="-1169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350" i="1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350" i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i="1" spc="9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50" i="1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)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3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204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i="1" spc="204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635" algn="ctr">
                        <a:lnSpc>
                          <a:spcPts val="144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spc="-37" baseline="-11695" dirty="0">
                          <a:latin typeface="Tahoma"/>
                          <a:cs typeface="Tahoma"/>
                        </a:rPr>
                        <a:t>3</a:t>
                      </a:r>
                      <a:endParaRPr sz="1425" baseline="-11695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spc="5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35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goto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baseline="-1169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350" i="1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350" i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0" spc="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350" spc="25" dirty="0">
                          <a:latin typeface="Tahoma"/>
                          <a:cs typeface="Tahoma"/>
                        </a:rPr>
                        <a:t>)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30"/>
                        </a:lnSpc>
                      </a:pPr>
                      <a:r>
                        <a:rPr sz="1350" i="1" spc="9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50" i="1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b="0" spc="9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r>
                        <a:rPr sz="1200" i="1" spc="95" dirty="0">
                          <a:latin typeface="Arial"/>
                          <a:cs typeface="Arial"/>
                        </a:rPr>
                        <a:t>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spc="-37" baseline="-11695" dirty="0">
                          <a:latin typeface="Tahoma"/>
                          <a:cs typeface="Tahoma"/>
                        </a:rPr>
                        <a:t>4</a:t>
                      </a:r>
                      <a:endParaRPr sz="1425" baseline="-11695">
                        <a:latin typeface="Tahoma"/>
                        <a:cs typeface="Tahoma"/>
                      </a:endParaRPr>
                    </a:p>
                  </a:txBody>
                  <a:tcPr marL="0" marR="0" marT="8001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spc="5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35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goto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baseline="-1169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350" i="1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350" i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0" spc="-2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spc="-25" dirty="0">
                          <a:latin typeface="Tahoma"/>
                          <a:cs typeface="Tahoma"/>
                        </a:rPr>
                        <a:t>)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25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-10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40" dirty="0">
                          <a:latin typeface="Arial"/>
                          <a:cs typeface="Arial"/>
                        </a:rPr>
                        <a:t>T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05104">
                        <a:lnSpc>
                          <a:spcPts val="1620"/>
                        </a:lnSpc>
                      </a:pPr>
                      <a:r>
                        <a:rPr sz="1350" i="1" spc="9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50" i="1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spc="2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200" i="1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635" algn="ctr">
                        <a:lnSpc>
                          <a:spcPts val="144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spc="-37" baseline="-11695" dirty="0">
                          <a:latin typeface="Tahoma"/>
                          <a:cs typeface="Tahoma"/>
                        </a:rPr>
                        <a:t>5</a:t>
                      </a:r>
                      <a:endParaRPr sz="1425" baseline="-11695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40"/>
                        </a:lnSpc>
                      </a:pPr>
                      <a:r>
                        <a:rPr sz="1350" spc="5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35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goto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baseline="-11695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1350" i="1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350" i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i="1" spc="9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50" i="1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)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3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0" dirty="0">
                          <a:latin typeface="Lucida Sans Unicode"/>
                          <a:cs typeface="Lucida Sans Unicode"/>
                        </a:rPr>
                        <a:t>−→</a:t>
                      </a:r>
                      <a:r>
                        <a:rPr sz="135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i="1" spc="-10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50" i="1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9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350" i="1" spc="9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i="1" spc="95" dirty="0">
                          <a:latin typeface="Arial"/>
                          <a:cs typeface="Arial"/>
                        </a:rPr>
                        <a:t>•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14383" y="4689442"/>
            <a:ext cx="4724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Compilers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7748" y="4689442"/>
            <a:ext cx="3575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3760" y="4689442"/>
            <a:ext cx="63944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5" dirty="0">
                <a:solidFill>
                  <a:srgbClr val="590000"/>
                </a:solidFill>
                <a:latin typeface="Tahoma"/>
                <a:cs typeface="Tahoma"/>
              </a:rPr>
              <a:t>CSE</a:t>
            </a:r>
            <a:r>
              <a:rPr sz="800" spc="3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590000"/>
                </a:solidFill>
                <a:latin typeface="Tahoma"/>
                <a:cs typeface="Tahoma"/>
              </a:rPr>
              <a:t>304/504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1788" y="4689442"/>
            <a:ext cx="3708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17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3556" y="5195247"/>
            <a:ext cx="5143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60" dirty="0">
                <a:solidFill>
                  <a:srgbClr val="000059"/>
                </a:solidFill>
                <a:latin typeface="Tahoma"/>
                <a:cs typeface="Tahoma"/>
              </a:rPr>
              <a:t>LR</a:t>
            </a:r>
            <a:r>
              <a:rPr sz="800" spc="35" dirty="0">
                <a:solidFill>
                  <a:srgbClr val="000059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Tahoma"/>
                <a:cs typeface="Tahoma"/>
              </a:rPr>
              <a:t>Parsers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5045" y="5458687"/>
            <a:ext cx="1674495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00" spc="80" dirty="0">
                <a:solidFill>
                  <a:srgbClr val="A50000"/>
                </a:solidFill>
                <a:latin typeface="Gill Sans MT"/>
                <a:cs typeface="Gill Sans MT"/>
              </a:rPr>
              <a:t>LR</a:t>
            </a:r>
            <a:r>
              <a:rPr sz="1900" spc="10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dirty="0">
                <a:solidFill>
                  <a:srgbClr val="A50000"/>
                </a:solidFill>
                <a:latin typeface="Gill Sans MT"/>
                <a:cs typeface="Gill Sans MT"/>
              </a:rPr>
              <a:t>Action</a:t>
            </a:r>
            <a:r>
              <a:rPr sz="1900" spc="110" dirty="0">
                <a:solidFill>
                  <a:srgbClr val="A50000"/>
                </a:solidFill>
                <a:latin typeface="Gill Sans MT"/>
                <a:cs typeface="Gill Sans MT"/>
              </a:rPr>
              <a:t> </a:t>
            </a:r>
            <a:r>
              <a:rPr sz="1900" spc="-20" dirty="0">
                <a:solidFill>
                  <a:srgbClr val="A50000"/>
                </a:solidFill>
                <a:latin typeface="Gill Sans MT"/>
                <a:cs typeface="Gill Sans MT"/>
              </a:rPr>
              <a:t>Table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71734" y="6502255"/>
            <a:ext cx="2829560" cy="0"/>
          </a:xfrm>
          <a:custGeom>
            <a:avLst/>
            <a:gdLst/>
            <a:ahLst/>
            <a:cxnLst/>
            <a:rect l="l" t="t" r="r" b="b"/>
            <a:pathLst>
              <a:path w="2829560">
                <a:moveTo>
                  <a:pt x="0" y="0"/>
                </a:moveTo>
                <a:lnTo>
                  <a:pt x="2828939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09070" y="6465614"/>
            <a:ext cx="120650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620"/>
              </a:lnSpc>
              <a:spcBef>
                <a:spcPts val="95"/>
              </a:spcBef>
              <a:tabLst>
                <a:tab pos="391795" algn="l"/>
                <a:tab pos="838835" algn="l"/>
              </a:tabLst>
            </a:pPr>
            <a:r>
              <a:rPr sz="1350" i="1" spc="-25" dirty="0">
                <a:latin typeface="Arial"/>
                <a:cs typeface="Arial"/>
              </a:rPr>
              <a:t>E</a:t>
            </a:r>
            <a:r>
              <a:rPr sz="1425" i="1" spc="-37" baseline="29239" dirty="0">
                <a:latin typeface="Trebuchet MS"/>
                <a:cs typeface="Trebuchet MS"/>
              </a:rPr>
              <a:t>l</a:t>
            </a:r>
            <a:r>
              <a:rPr sz="1425" i="1" baseline="29239" dirty="0">
                <a:latin typeface="Trebuchet MS"/>
                <a:cs typeface="Trebuchet MS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-50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  <a:p>
            <a:pPr marL="98425">
              <a:lnSpc>
                <a:spcPts val="1620"/>
              </a:lnSpc>
              <a:tabLst>
                <a:tab pos="391795" algn="l"/>
                <a:tab pos="838835" algn="l"/>
              </a:tabLst>
            </a:pPr>
            <a:r>
              <a:rPr sz="1350" i="1" spc="-50" dirty="0">
                <a:latin typeface="Arial"/>
                <a:cs typeface="Arial"/>
              </a:rPr>
              <a:t>E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-105" dirty="0">
                <a:latin typeface="Arial"/>
                <a:cs typeface="Arial"/>
              </a:rPr>
              <a:t>E</a:t>
            </a:r>
            <a:r>
              <a:rPr sz="1350" i="1" spc="-210" dirty="0">
                <a:latin typeface="Arial"/>
                <a:cs typeface="Arial"/>
              </a:rPr>
              <a:t> </a:t>
            </a:r>
            <a:r>
              <a:rPr sz="1350" b="0" spc="-25" dirty="0">
                <a:solidFill>
                  <a:srgbClr val="0000FF"/>
                </a:solidFill>
                <a:latin typeface="Bookman Old Style"/>
                <a:cs typeface="Bookman Old Style"/>
              </a:rPr>
              <a:t>+</a:t>
            </a:r>
            <a:r>
              <a:rPr sz="1350" i="1" spc="-25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3374" y="6465614"/>
            <a:ext cx="96202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>
              <a:lnSpc>
                <a:spcPts val="1620"/>
              </a:lnSpc>
              <a:spcBef>
                <a:spcPts val="95"/>
              </a:spcBef>
              <a:tabLst>
                <a:tab pos="322580" algn="l"/>
                <a:tab pos="768985" algn="l"/>
              </a:tabLst>
            </a:pPr>
            <a:r>
              <a:rPr sz="1350" i="1" spc="-50" dirty="0">
                <a:latin typeface="Arial"/>
                <a:cs typeface="Arial"/>
              </a:rPr>
              <a:t>E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i="1" spc="40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620"/>
              </a:lnSpc>
              <a:tabLst>
                <a:tab pos="322580" algn="l"/>
                <a:tab pos="768985" algn="l"/>
              </a:tabLst>
            </a:pPr>
            <a:r>
              <a:rPr sz="1350" i="1" spc="40" dirty="0">
                <a:latin typeface="Arial"/>
                <a:cs typeface="Arial"/>
              </a:rPr>
              <a:t>T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spc="-25" dirty="0">
                <a:latin typeface="Lucida Sans Unicode"/>
                <a:cs typeface="Lucida Sans Unicode"/>
              </a:rPr>
              <a:t>−→</a:t>
            </a:r>
            <a:r>
              <a:rPr sz="1350" dirty="0">
                <a:latin typeface="Lucida Sans Unicode"/>
                <a:cs typeface="Lucida Sans Unicode"/>
              </a:rPr>
              <a:t>	</a:t>
            </a:r>
            <a:r>
              <a:rPr sz="1350" b="0" spc="55" dirty="0">
                <a:solidFill>
                  <a:srgbClr val="0000FF"/>
                </a:solidFill>
                <a:latin typeface="Bookman Old Style"/>
                <a:cs typeface="Bookman Old Style"/>
              </a:rPr>
              <a:t>id</a:t>
            </a:r>
            <a:endParaRPr sz="1350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71734" y="6919576"/>
            <a:ext cx="2829560" cy="0"/>
          </a:xfrm>
          <a:custGeom>
            <a:avLst/>
            <a:gdLst/>
            <a:ahLst/>
            <a:cxnLst/>
            <a:rect l="l" t="t" r="r" b="b"/>
            <a:pathLst>
              <a:path w="2829560">
                <a:moveTo>
                  <a:pt x="0" y="0"/>
                </a:moveTo>
                <a:lnTo>
                  <a:pt x="2828939" y="0"/>
                </a:lnTo>
              </a:path>
            </a:pathLst>
          </a:custGeom>
          <a:ln w="6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006582" y="7141928"/>
          <a:ext cx="1752599" cy="1511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400"/>
                        </a:lnSpc>
                      </a:pPr>
                      <a:r>
                        <a:rPr sz="1350" b="0" spc="5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id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0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+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00"/>
                        </a:lnSpc>
                      </a:pPr>
                      <a:r>
                        <a:rPr sz="1350" b="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$</a:t>
                      </a:r>
                      <a:endParaRPr sz="13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8890" algn="ctr">
                        <a:lnSpc>
                          <a:spcPts val="1565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0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565"/>
                        </a:lnSpc>
                      </a:pPr>
                      <a:r>
                        <a:rPr sz="1350" i="1" spc="-16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35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R="8890" algn="ctr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i="1" spc="-16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35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A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R="8890" algn="ctr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43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-25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-25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-25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R="8890" algn="ctr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43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-25" dirty="0">
                          <a:latin typeface="Tahoma"/>
                          <a:cs typeface="Tahoma"/>
                        </a:rPr>
                        <a:t>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-25" dirty="0">
                          <a:latin typeface="Tahoma"/>
                          <a:cs typeface="Tahoma"/>
                        </a:rPr>
                        <a:t>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-25" dirty="0">
                          <a:latin typeface="Tahoma"/>
                          <a:cs typeface="Tahoma"/>
                        </a:rPr>
                        <a:t>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R="8890" algn="ctr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430"/>
                        </a:lnSpc>
                      </a:pPr>
                      <a:r>
                        <a:rPr sz="1350" i="1" spc="-16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50" i="1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35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50" spc="-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R="8890" algn="ctr">
                        <a:lnSpc>
                          <a:spcPts val="1430"/>
                        </a:lnSpc>
                      </a:pPr>
                      <a:r>
                        <a:rPr sz="1350" dirty="0">
                          <a:latin typeface="Tahoma"/>
                          <a:cs typeface="Tahoma"/>
                        </a:rPr>
                        <a:t>5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43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-25" dirty="0">
                          <a:latin typeface="Tahoma"/>
                          <a:cs typeface="Tahoma"/>
                        </a:rPr>
                        <a:t>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-25" dirty="0">
                          <a:latin typeface="Tahoma"/>
                          <a:cs typeface="Tahoma"/>
                        </a:rPr>
                        <a:t>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30"/>
                        </a:lnSpc>
                      </a:pPr>
                      <a:r>
                        <a:rPr sz="1350" i="1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-25" dirty="0">
                          <a:latin typeface="Tahoma"/>
                          <a:cs typeface="Tahoma"/>
                        </a:rPr>
                        <a:t>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-10" dirty="0"/>
              <a:t>Compilers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707748" y="9743233"/>
            <a:ext cx="35750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-10" dirty="0">
                <a:solidFill>
                  <a:srgbClr val="A50000"/>
                </a:solidFill>
                <a:latin typeface="Tahoma"/>
                <a:cs typeface="Tahoma"/>
              </a:rPr>
              <a:t>Parsing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pc="55" dirty="0"/>
              <a:t>CSE</a:t>
            </a:r>
            <a:r>
              <a:rPr spc="35" dirty="0"/>
              <a:t> </a:t>
            </a:r>
            <a:r>
              <a:rPr spc="-10" dirty="0"/>
              <a:t>304/504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551788" y="9743233"/>
            <a:ext cx="37084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dirty="0">
                <a:solidFill>
                  <a:srgbClr val="590000"/>
                </a:solidFill>
                <a:latin typeface="Tahoma"/>
                <a:cs typeface="Tahoma"/>
              </a:rPr>
              <a:t>18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120" dirty="0">
                <a:solidFill>
                  <a:srgbClr val="590000"/>
                </a:solidFill>
                <a:latin typeface="Tahoma"/>
                <a:cs typeface="Tahoma"/>
              </a:rPr>
              <a:t>/</a:t>
            </a:r>
            <a:r>
              <a:rPr sz="800" spc="25" dirty="0">
                <a:solidFill>
                  <a:srgbClr val="590000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90000"/>
                </a:solidFill>
                <a:latin typeface="Tahoma"/>
                <a:cs typeface="Tahoma"/>
              </a:rPr>
              <a:t>30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2942</Words>
  <Application>Microsoft Office PowerPoint</Application>
  <PresentationFormat>Custom</PresentationFormat>
  <Paragraphs>781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Yu Gothic</vt:lpstr>
      <vt:lpstr>Arial</vt:lpstr>
      <vt:lpstr>Bookman Old Style</vt:lpstr>
      <vt:lpstr>Calibri</vt:lpstr>
      <vt:lpstr>Calisto MT</vt:lpstr>
      <vt:lpstr>Century</vt:lpstr>
      <vt:lpstr>Gill Sans MT</vt:lpstr>
      <vt:lpstr>Lucida Sans</vt:lpstr>
      <vt:lpstr>Lucida Sans Unicode</vt:lpstr>
      <vt:lpstr>Tahoma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</dc:title>
  <dc:creator>C. R. Ramakrishnan</dc:creator>
  <cp:lastModifiedBy>Yu, Xudong</cp:lastModifiedBy>
  <cp:revision>2</cp:revision>
  <dcterms:created xsi:type="dcterms:W3CDTF">2023-10-04T16:10:49Z</dcterms:created>
  <dcterms:modified xsi:type="dcterms:W3CDTF">2023-10-09T15:50:21Z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2008-12-10T00:00:00Z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2023-10-04T00:00:00Z</vt:filetime>
  </property>
  <property fmtid="{D5CDD505-2E9C-101B-9397-08002B2CF9AE}" pid="5" name="PTEX.Fullbanner">
    <vt:lpwstr>This is pdfTeX using libpoppler, Version 3.141592-1.40.3-2.2 (Web2C 7.5.6) kpathsea version 3.5.6</vt:lpwstr>
  </property>
  <property fmtid="{D5CDD505-2E9C-101B-9397-08002B2CF9AE}" pid="6" name="Producer">
    <vt:lpwstr>pdfTeX-1.40.3</vt:lpwstr>
  </property>
</Properties>
</file>