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76" r:id="rId2"/>
    <p:sldId id="263" r:id="rId3"/>
    <p:sldId id="377" r:id="rId4"/>
    <p:sldId id="366" r:id="rId5"/>
    <p:sldId id="378" r:id="rId6"/>
    <p:sldId id="379" r:id="rId7"/>
    <p:sldId id="290" r:id="rId8"/>
    <p:sldId id="280" r:id="rId9"/>
    <p:sldId id="281" r:id="rId10"/>
    <p:sldId id="282" r:id="rId11"/>
    <p:sldId id="283" r:id="rId12"/>
    <p:sldId id="284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6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A7C5F-F14F-4A60-BC0F-45200C8B0E8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360C-1872-483B-A41C-3EC3773F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3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487DA9-235D-43C9-8A88-052C923D64B8}" type="datetimeFigureOut">
              <a:rPr lang="en-US" smtClean="0"/>
              <a:pPr>
                <a:defRPr/>
              </a:pPr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682B2F-8A88-405B-A1CF-7044877780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8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0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4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5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3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7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70991-114C-468E-A150-DE9EB5ACDC30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433C5-84BA-4BE5-AB5C-8C911989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wabr.org/teacher-center/introductory-bioinformatics-genetic-testing#lessons" TargetMode="External"/><Relationship Id="rId2" Type="http://schemas.openxmlformats.org/officeDocument/2006/relationships/hyperlink" Target="https://www.nwabr.org/teacher-cen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wabr.org/teacher-center/advanced-bioinformatics-genetic-research#less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C8BE-60A4-4414-91A8-677BCD334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CS476 Bioinformatics Algorithms:</a:t>
            </a:r>
            <a:br>
              <a:rPr lang="en-US" sz="4800" dirty="0"/>
            </a:br>
            <a:r>
              <a:rPr lang="en-US" sz="48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83DA9-B7D7-4601-A0D4-A4C143D43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Dr. Gunes Ercal</a:t>
            </a:r>
          </a:p>
          <a:p>
            <a:r>
              <a:rPr lang="en-US" dirty="0"/>
              <a:t>gercal@siue.edu</a:t>
            </a:r>
          </a:p>
        </p:txBody>
      </p:sp>
    </p:spTree>
    <p:extLst>
      <p:ext uri="{BB962C8B-B14F-4D97-AF65-F5344CB8AC3E}">
        <p14:creationId xmlns:p14="http://schemas.microsoft.com/office/powerpoint/2010/main" val="427040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2" descr="D:\Chapter_04\B_Jpeg_Images\04_Labeled_Images\04_07_DNA_helix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52800" y="274638"/>
            <a:ext cx="5473700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809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2" descr="D:\Chapter_04\B_Jpeg_Images\04_Labeled_Images\04_08_DNA_dimensions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9275" y="204788"/>
            <a:ext cx="3206750" cy="658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741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DNA structure is ideal for copying</a:t>
            </a:r>
          </a:p>
        </p:txBody>
      </p:sp>
      <p:pic>
        <p:nvPicPr>
          <p:cNvPr id="26628" name="Picture 2" descr="D:\Chapter_04\B_Jpeg_Images\04_Labeled_Images\04_09_copying_DNA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5762" y="1"/>
            <a:ext cx="3475038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164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Basics: Onto Proteins, building blocks of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2"/>
            <a:ext cx="10515600" cy="5118871"/>
          </a:xfrm>
        </p:spPr>
        <p:txBody>
          <a:bodyPr>
            <a:normAutofit/>
          </a:bodyPr>
          <a:lstStyle/>
          <a:p>
            <a:r>
              <a:rPr lang="en-US" dirty="0"/>
              <a:t>Proteins are </a:t>
            </a:r>
            <a:r>
              <a:rPr lang="en-US" b="1" dirty="0"/>
              <a:t>polypeptide</a:t>
            </a:r>
            <a:r>
              <a:rPr lang="en-US" dirty="0"/>
              <a:t> </a:t>
            </a:r>
            <a:r>
              <a:rPr lang="en-US" b="1" dirty="0"/>
              <a:t>chains</a:t>
            </a:r>
            <a:r>
              <a:rPr lang="en-US" dirty="0"/>
              <a:t>: Strings of </a:t>
            </a:r>
            <a:r>
              <a:rPr lang="en-US" b="1" dirty="0"/>
              <a:t>amino acids</a:t>
            </a:r>
          </a:p>
          <a:p>
            <a:pPr lvl="1"/>
            <a:r>
              <a:rPr lang="en-US" dirty="0"/>
              <a:t>There are 20 different AAs</a:t>
            </a:r>
          </a:p>
          <a:p>
            <a:pPr lvl="1"/>
            <a:r>
              <a:rPr lang="en-US" dirty="0"/>
              <a:t>How do DNA strings of A’s, C’s, G’s, and T’s get “translated” into AAs?</a:t>
            </a:r>
          </a:p>
          <a:p>
            <a:pPr lvl="2"/>
            <a:r>
              <a:rPr lang="en-US" dirty="0"/>
              <a:t>Complications: DNA is sheltered within a cell’s nucleus.</a:t>
            </a:r>
          </a:p>
          <a:p>
            <a:pPr lvl="2"/>
            <a:r>
              <a:rPr lang="en-US" b="1" dirty="0"/>
              <a:t>RNA</a:t>
            </a:r>
            <a:r>
              <a:rPr lang="en-US" dirty="0"/>
              <a:t> is the conduit between DNA and protein synthesis</a:t>
            </a:r>
          </a:p>
          <a:p>
            <a:pPr lvl="2"/>
            <a:endParaRPr lang="en-US" dirty="0"/>
          </a:p>
          <a:p>
            <a:r>
              <a:rPr lang="en-US" dirty="0"/>
              <a:t>Like DNA, RNA is also a string over a 4-letter alphabet:</a:t>
            </a:r>
          </a:p>
          <a:p>
            <a:pPr lvl="1"/>
            <a:r>
              <a:rPr lang="en-US" dirty="0"/>
              <a:t>Adenine, </a:t>
            </a:r>
            <a:r>
              <a:rPr lang="en-US" b="1" dirty="0"/>
              <a:t>Uracil</a:t>
            </a:r>
            <a:r>
              <a:rPr lang="en-US" dirty="0"/>
              <a:t>, Guanine, Cytosine</a:t>
            </a:r>
          </a:p>
          <a:p>
            <a:pPr lvl="1"/>
            <a:r>
              <a:rPr lang="en-US" dirty="0"/>
              <a:t>Three RNA bases make a </a:t>
            </a:r>
            <a:r>
              <a:rPr lang="en-US" i="1" dirty="0"/>
              <a:t>codon</a:t>
            </a:r>
            <a:r>
              <a:rPr lang="en-US" dirty="0"/>
              <a:t> coding for an amino acid!</a:t>
            </a:r>
          </a:p>
          <a:p>
            <a:endParaRPr lang="en-US" dirty="0"/>
          </a:p>
          <a:p>
            <a:r>
              <a:rPr lang="en-US" b="1" dirty="0"/>
              <a:t>WLOG: We are talking about </a:t>
            </a:r>
            <a:r>
              <a:rPr lang="en-US" b="1" i="1" dirty="0"/>
              <a:t>string </a:t>
            </a:r>
            <a:r>
              <a:rPr lang="en-US" b="1" dirty="0"/>
              <a:t>inputs.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3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The Central Dogma of Molecular Biolo</a:t>
            </a:r>
            <a:r>
              <a:rPr lang="en-US" altLang="en-US"/>
              <a:t>gy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5400"/>
            <a:ext cx="53530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346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2" descr="D:\Chapter_10\B_Jpegs_of_Art_and_Photos\10_Labeled_Art_and_Photos\10_07_TranscriptTranslat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80988"/>
            <a:ext cx="4638675" cy="657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154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/>
              <a:t>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/>
          </a:bodyPr>
          <a:lstStyle/>
          <a:p>
            <a:r>
              <a:rPr lang="en-US" dirty="0"/>
              <a:t>In many ways like DNA: It is generated by transcription from the DNA.</a:t>
            </a: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Uses Uracil instead of Thymine</a:t>
            </a:r>
          </a:p>
          <a:p>
            <a:pPr lvl="1"/>
            <a:r>
              <a:rPr lang="en-US" dirty="0"/>
              <a:t>Less stable</a:t>
            </a:r>
          </a:p>
          <a:p>
            <a:pPr lvl="1"/>
            <a:r>
              <a:rPr lang="en-US" dirty="0"/>
              <a:t>Usually single stranded</a:t>
            </a:r>
          </a:p>
          <a:p>
            <a:pPr lvl="1"/>
            <a:r>
              <a:rPr lang="en-US" dirty="0"/>
              <a:t>Can be translated by protein  </a:t>
            </a:r>
          </a:p>
          <a:p>
            <a:r>
              <a:rPr lang="en-US" dirty="0"/>
              <a:t>Exactly what does it look like?</a:t>
            </a:r>
          </a:p>
          <a:p>
            <a:pPr lvl="1"/>
            <a:r>
              <a:rPr lang="en-US" dirty="0"/>
              <a:t>It is a copy of the “Coding” strand of DNA</a:t>
            </a:r>
          </a:p>
          <a:p>
            <a:r>
              <a:rPr lang="en-US" dirty="0"/>
              <a:t>DNA/RNA synthesis ALWAYS from 5’ to 3’</a:t>
            </a:r>
          </a:p>
          <a:p>
            <a:r>
              <a:rPr lang="en-US" dirty="0"/>
              <a:t>Means we read the template strand in a 3’ to 5’ direction.  </a:t>
            </a:r>
          </a:p>
          <a:p>
            <a:pPr lvl="1"/>
            <a:r>
              <a:rPr lang="en-US" dirty="0"/>
              <a:t>Because we need antiparallel and we must only add to 3’ end.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8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wb4.unl.edu/Chem/CHEM869N/CHEM869NLinks/gened.emc.maricopa.edu/Bio/BIO181/BIOBK/template_stran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00" y="167640"/>
            <a:ext cx="60996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osalind.info/media/coding_template_stran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21481"/>
            <a:ext cx="75882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16085" y="6497955"/>
            <a:ext cx="492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http://rosalind.info/media/coding_template_strands.png</a:t>
            </a:r>
          </a:p>
        </p:txBody>
      </p:sp>
    </p:spTree>
    <p:extLst>
      <p:ext uri="{BB962C8B-B14F-4D97-AF65-F5344CB8AC3E}">
        <p14:creationId xmlns:p14="http://schemas.microsoft.com/office/powerpoint/2010/main" val="418773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microbe.net/wp-content/uploads/2011/05/trans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52400"/>
            <a:ext cx="8836025" cy="662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6474620"/>
            <a:ext cx="5353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http://www.microbe.net/wp-content/uploads/2011/05/translation.jpg</a:t>
            </a:r>
          </a:p>
        </p:txBody>
      </p:sp>
    </p:spTree>
    <p:extLst>
      <p:ext uri="{BB962C8B-B14F-4D97-AF65-F5344CB8AC3E}">
        <p14:creationId xmlns:p14="http://schemas.microsoft.com/office/powerpoint/2010/main" val="2017079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-&gt; RNA -&gt; Protein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DNA.  </a:t>
            </a:r>
          </a:p>
          <a:p>
            <a:endParaRPr lang="en-US" dirty="0"/>
          </a:p>
          <a:p>
            <a:r>
              <a:rPr lang="en-US" dirty="0"/>
              <a:t>Use process of </a:t>
            </a:r>
            <a:r>
              <a:rPr lang="en-US" u="sng" dirty="0"/>
              <a:t>Transcription</a:t>
            </a:r>
            <a:r>
              <a:rPr lang="en-US" dirty="0"/>
              <a:t> to make RNA</a:t>
            </a:r>
          </a:p>
          <a:p>
            <a:pPr lvl="1"/>
            <a:r>
              <a:rPr lang="en-US" dirty="0"/>
              <a:t>Makes sense based on word.  Same basic language (language of nucleotides) but slightly different form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Then use process of </a:t>
            </a:r>
            <a:r>
              <a:rPr lang="en-US" u="sng" dirty="0"/>
              <a:t>Translation</a:t>
            </a:r>
            <a:r>
              <a:rPr lang="en-US" dirty="0"/>
              <a:t> to make protein</a:t>
            </a:r>
          </a:p>
        </p:txBody>
      </p:sp>
    </p:spTree>
    <p:extLst>
      <p:ext uri="{BB962C8B-B14F-4D97-AF65-F5344CB8AC3E}">
        <p14:creationId xmlns:p14="http://schemas.microsoft.com/office/powerpoint/2010/main" val="209498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bioinformatics?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Biology + Informatics</a:t>
            </a:r>
          </a:p>
          <a:p>
            <a:endParaRPr lang="en-US" dirty="0"/>
          </a:p>
          <a:p>
            <a:r>
              <a:rPr lang="en-US" dirty="0"/>
              <a:t>Computational analysis of biological data for various purposes.</a:t>
            </a:r>
          </a:p>
          <a:p>
            <a:pPr lvl="1"/>
            <a:r>
              <a:rPr lang="en-US" dirty="0"/>
              <a:t>We focus on </a:t>
            </a:r>
            <a:r>
              <a:rPr lang="en-US" b="1" dirty="0"/>
              <a:t>algorithms</a:t>
            </a:r>
            <a:r>
              <a:rPr lang="en-US" dirty="0"/>
              <a:t> for </a:t>
            </a:r>
            <a:r>
              <a:rPr lang="en-US" b="1" dirty="0"/>
              <a:t>comparative genomics.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solid background in </a:t>
            </a:r>
            <a:r>
              <a:rPr lang="en-US" b="1" dirty="0"/>
              <a:t>both</a:t>
            </a:r>
            <a:r>
              <a:rPr lang="en-US" dirty="0"/>
              <a:t> biology and computer science is ideal, though a subset of fundamental biological understanding suffices for most bioinformatics purposes.</a:t>
            </a:r>
          </a:p>
          <a:p>
            <a:pPr lvl="1"/>
            <a:r>
              <a:rPr lang="en-US" dirty="0"/>
              <a:t>In a mixed bio-CS team, a common “language” of terms suffices.</a:t>
            </a:r>
          </a:p>
        </p:txBody>
      </p:sp>
    </p:spTree>
    <p:extLst>
      <p:ext uri="{BB962C8B-B14F-4D97-AF65-F5344CB8AC3E}">
        <p14:creationId xmlns:p14="http://schemas.microsoft.com/office/powerpoint/2010/main" val="82537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/>
          <a:lstStyle/>
          <a:p>
            <a:pPr eaLnBrk="1" hangingPunct="1"/>
            <a:r>
              <a:rPr lang="en-US" altLang="en-US" dirty="0"/>
              <a:t>Translation: Reading the genetic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428207"/>
            <a:ext cx="10515600" cy="4766174"/>
          </a:xfrm>
        </p:spPr>
        <p:txBody>
          <a:bodyPr/>
          <a:lstStyle/>
          <a:p>
            <a:pPr eaLnBrk="1" hangingPunct="1"/>
            <a:r>
              <a:rPr lang="en-US" altLang="en-US" dirty="0"/>
              <a:t>DNA Nucleotides (bases) are read in groups of 3.  </a:t>
            </a:r>
          </a:p>
          <a:p>
            <a:pPr lvl="1" eaLnBrk="1" hangingPunct="1"/>
            <a:r>
              <a:rPr lang="en-US" altLang="en-US" dirty="0"/>
              <a:t>So basically, 3 ATG makes one “word” and each word is an amino acid.  (a protein building block)</a:t>
            </a:r>
          </a:p>
          <a:p>
            <a:pPr lvl="1" eaLnBrk="1" hangingPunct="1"/>
            <a:r>
              <a:rPr lang="en-US" altLang="en-US" dirty="0"/>
              <a:t>Like a language with only 4 letters.  </a:t>
            </a:r>
          </a:p>
          <a:p>
            <a:pPr lvl="1" eaLnBrk="1" hangingPunct="1"/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dirty="0"/>
              <a:t>ATG = Methionine (Met)</a:t>
            </a:r>
          </a:p>
          <a:p>
            <a:endParaRPr lang="en-US" altLang="en-US" dirty="0"/>
          </a:p>
          <a:p>
            <a:r>
              <a:rPr lang="en-US" altLang="en-US" dirty="0"/>
              <a:t>Translation from the nucleotide language to the amino acid language.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178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3-letter words over 4-letter alphabet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Codons</a:t>
            </a:r>
          </a:p>
          <a:p>
            <a:endParaRPr lang="en-US" altLang="en-US" dirty="0"/>
          </a:p>
          <a:p>
            <a:r>
              <a:rPr lang="en-US" altLang="en-US" dirty="0"/>
              <a:t>4</a:t>
            </a:r>
            <a:r>
              <a:rPr lang="en-US" altLang="en-US" baseline="30000" dirty="0"/>
              <a:t>3</a:t>
            </a:r>
            <a:r>
              <a:rPr lang="en-US" altLang="en-US" dirty="0"/>
              <a:t>=64 – so this leaves 64 possible three letter combinations.</a:t>
            </a:r>
          </a:p>
          <a:p>
            <a:endParaRPr lang="en-US" altLang="en-US" dirty="0"/>
          </a:p>
          <a:p>
            <a:r>
              <a:rPr lang="en-US" altLang="en-US" dirty="0"/>
              <a:t>Only 20 AA’s, so that is plenty.  </a:t>
            </a:r>
          </a:p>
          <a:p>
            <a:pPr lvl="1"/>
            <a:r>
              <a:rPr lang="en-US" altLang="en-US" dirty="0"/>
              <a:t>There are multiple ways to get some </a:t>
            </a:r>
            <a:r>
              <a:rPr lang="en-US" altLang="en-US" dirty="0" err="1"/>
              <a:t>Aas</a:t>
            </a:r>
            <a:endParaRPr lang="en-US" altLang="en-US" dirty="0"/>
          </a:p>
          <a:p>
            <a:pPr lvl="1"/>
            <a:r>
              <a:rPr lang="en-US" altLang="en-US" dirty="0"/>
              <a:t>All of the info is contained in the following codon chart.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37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codon chart</a:t>
            </a:r>
          </a:p>
        </p:txBody>
      </p:sp>
      <p:pic>
        <p:nvPicPr>
          <p:cNvPr id="34820" name="Picture 2" descr="D:\Chapter_15\B_Jpeg_Images\15_Labeled_Images\15_06_genetic_code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85471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9886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2" descr="D:\Chapter_10\B_Jpegs_of_Art_and_Photos\10_Labeled_Art_and_Photos\10_08aGeneticCode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19200"/>
            <a:ext cx="432276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 descr="figure 9-0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00" y="1828801"/>
            <a:ext cx="4311650" cy="397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302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Special Codons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two types of special codons.</a:t>
            </a:r>
          </a:p>
          <a:p>
            <a:r>
              <a:rPr lang="en-US" altLang="en-US" dirty="0"/>
              <a:t>1) Start Codon = ATG.  Know this.</a:t>
            </a:r>
          </a:p>
          <a:p>
            <a:pPr lvl="1"/>
            <a:r>
              <a:rPr lang="en-US" altLang="en-US" dirty="0"/>
              <a:t>It codes for Methionine.  </a:t>
            </a:r>
          </a:p>
          <a:p>
            <a:pPr lvl="1"/>
            <a:r>
              <a:rPr lang="en-US" altLang="en-US" dirty="0"/>
              <a:t>All proteins start with Methionine.  </a:t>
            </a:r>
          </a:p>
          <a:p>
            <a:pPr lvl="1"/>
            <a:r>
              <a:rPr lang="en-US" altLang="en-US" dirty="0"/>
              <a:t>It sets the “frame”</a:t>
            </a:r>
          </a:p>
          <a:p>
            <a:pPr lvl="1"/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7456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Stop Codons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2) Also three “nonsense” or stop codons.  Means the protein synthesis stops at that point.  Nothing comes after it.  </a:t>
            </a:r>
          </a:p>
          <a:p>
            <a:pPr eaLnBrk="1" hangingPunct="1"/>
            <a:r>
              <a:rPr lang="en-US" altLang="en-US" dirty="0"/>
              <a:t>UAG, UAA, UGA  (or with a “T” when in DNA)</a:t>
            </a:r>
          </a:p>
          <a:p>
            <a:pPr eaLnBrk="1" hangingPunct="1"/>
            <a:r>
              <a:rPr lang="en-US" altLang="en-US" dirty="0"/>
              <a:t>This is how the machinery that makes Protein knows to stop.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76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Rules of the genetic code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1)</a:t>
            </a:r>
            <a:r>
              <a:rPr lang="en-US" altLang="en-US" u="sng"/>
              <a:t> it is redundant </a:t>
            </a:r>
            <a:r>
              <a:rPr lang="en-US" altLang="en-US"/>
              <a:t>– All AA’s except Trp and Met are coded by more than one codon.  </a:t>
            </a:r>
          </a:p>
          <a:p>
            <a:endParaRPr lang="en-US" altLang="en-US"/>
          </a:p>
          <a:p>
            <a:r>
              <a:rPr lang="en-US" altLang="en-US"/>
              <a:t>2)</a:t>
            </a:r>
            <a:r>
              <a:rPr lang="en-US" altLang="en-US" u="sng"/>
              <a:t> It is unambiguous</a:t>
            </a:r>
            <a:r>
              <a:rPr lang="en-US" altLang="en-US"/>
              <a:t> – Single codon NEVER codes for more than 1 amino acid.</a:t>
            </a:r>
          </a:p>
          <a:p>
            <a:pPr lvl="1"/>
            <a:r>
              <a:rPr lang="en-US" altLang="en-US"/>
              <a:t>ASK: is english language unambiguous?</a:t>
            </a:r>
          </a:p>
          <a:p>
            <a:pPr lvl="1"/>
            <a:r>
              <a:rPr lang="en-US" altLang="en-US"/>
              <a:t>NO:  Bat, spring, block, pin, bowl, junk.</a:t>
            </a:r>
          </a:p>
          <a:p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0163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of the genetic code cont’d…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3) non-overlapping.</a:t>
            </a:r>
          </a:p>
          <a:p>
            <a:pPr lvl="1"/>
            <a:r>
              <a:rPr lang="en-US" altLang="en-US"/>
              <a:t>Each codon belongs to itself.  </a:t>
            </a:r>
          </a:p>
          <a:p>
            <a:pPr lvl="1"/>
            <a:r>
              <a:rPr lang="en-US" altLang="en-US"/>
              <a:t>Each base is part of only one codon.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049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2" descr="D:\Chapter_15\B_Jpeg_Images\15_Labeled_Images\15_07a_how_code_works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00" y="204652"/>
            <a:ext cx="11548697" cy="291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:\Chapter_15\B_Jpeg_Images\15_Labeled_Images\15_06_genetic_code-L.jpg">
            <a:extLst>
              <a:ext uri="{FF2B5EF4-FFF2-40B4-BE49-F238E27FC236}">
                <a16:creationId xmlns:a16="http://schemas.microsoft.com/office/drawing/2014/main" id="{8B6C13BC-EA76-47AA-987F-BB256DBD0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503" y="3035300"/>
            <a:ext cx="85471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838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gene to protein</a:t>
            </a:r>
          </a:p>
        </p:txBody>
      </p:sp>
      <p:pic>
        <p:nvPicPr>
          <p:cNvPr id="47108" name="Picture 2" descr="D:\Chapter_15\B_Jpeg_Images\15_Labeled_Images\15_03_mRNA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63688"/>
            <a:ext cx="6400800" cy="52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643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4AE7-F7F5-4C61-9F7A-FEE6765F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/>
          <a:lstStyle/>
          <a:p>
            <a:r>
              <a:rPr lang="en-US" i="1" dirty="0"/>
              <a:t>Why</a:t>
            </a:r>
            <a:r>
              <a:rPr lang="en-US" dirty="0"/>
              <a:t> bioinformatics?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EC6A-42CD-49FB-8AB8-B98738358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451"/>
            <a:ext cx="10515600" cy="4905512"/>
          </a:xfrm>
        </p:spPr>
        <p:txBody>
          <a:bodyPr/>
          <a:lstStyle/>
          <a:p>
            <a:r>
              <a:rPr lang="en-US" dirty="0"/>
              <a:t>Advances in </a:t>
            </a:r>
            <a:r>
              <a:rPr lang="en-US" b="1" dirty="0"/>
              <a:t>DNA sequencing technology</a:t>
            </a:r>
            <a:r>
              <a:rPr lang="en-US" dirty="0"/>
              <a:t> lead to slew of data.</a:t>
            </a:r>
          </a:p>
          <a:p>
            <a:endParaRPr lang="en-US" dirty="0"/>
          </a:p>
          <a:p>
            <a:r>
              <a:rPr lang="en-US" dirty="0"/>
              <a:t>Functional genomics questions:</a:t>
            </a:r>
          </a:p>
          <a:p>
            <a:pPr lvl="1"/>
            <a:r>
              <a:rPr lang="en-US" dirty="0"/>
              <a:t>Is such and such DNA location functional – if so, in what way?</a:t>
            </a:r>
          </a:p>
          <a:p>
            <a:pPr lvl="1"/>
            <a:r>
              <a:rPr lang="en-US" dirty="0"/>
              <a:t>What genes relate to such and such biological function?</a:t>
            </a:r>
          </a:p>
          <a:p>
            <a:pPr lvl="2"/>
            <a:endParaRPr lang="en-US" dirty="0"/>
          </a:p>
          <a:p>
            <a:r>
              <a:rPr lang="en-US" dirty="0"/>
              <a:t>Personal questions: Determination of genetic traits, heredity, disease:</a:t>
            </a:r>
          </a:p>
          <a:p>
            <a:pPr lvl="1"/>
            <a:r>
              <a:rPr lang="en-US" dirty="0"/>
              <a:t>What is the probability that our future child will have Cystic Fibrosis?</a:t>
            </a:r>
          </a:p>
          <a:p>
            <a:pPr lvl="1"/>
            <a:endParaRPr lang="en-US" b="1" dirty="0"/>
          </a:p>
          <a:p>
            <a:r>
              <a:rPr lang="en-US" b="1" dirty="0"/>
              <a:t>Evolutionary questions: </a:t>
            </a:r>
            <a:r>
              <a:rPr lang="en-US" dirty="0"/>
              <a:t>Phylogenetic trees and networks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91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1524000" y="2317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rgbClr val="3333CC"/>
                </a:solidFill>
                <a:latin typeface="Comic Sans MS" pitchFamily="66" charset="0"/>
              </a:rPr>
              <a:t>Proteins and Genes are Colinear</a:t>
            </a:r>
          </a:p>
        </p:txBody>
      </p:sp>
      <p:sp>
        <p:nvSpPr>
          <p:cNvPr id="48131" name="Line 5"/>
          <p:cNvSpPr>
            <a:spLocks noChangeShapeType="1"/>
          </p:cNvSpPr>
          <p:nvPr/>
        </p:nvSpPr>
        <p:spPr bwMode="auto">
          <a:xfrm>
            <a:off x="1524000" y="14176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Text Box 6"/>
          <p:cNvSpPr txBox="1">
            <a:spLocks noChangeArrowheads="1"/>
          </p:cNvSpPr>
          <p:nvPr/>
        </p:nvSpPr>
        <p:spPr bwMode="auto">
          <a:xfrm>
            <a:off x="1787526" y="1781176"/>
            <a:ext cx="85328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mic Sans MS" pitchFamily="66" charset="0"/>
              </a:rPr>
              <a:t>Mutations in DNA show specific corresponding changes in the protein</a:t>
            </a:r>
          </a:p>
        </p:txBody>
      </p:sp>
      <p:pic>
        <p:nvPicPr>
          <p:cNvPr id="48133" name="Picture 7" descr="figure 9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1" y="2857501"/>
            <a:ext cx="85312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Text Box 8"/>
          <p:cNvSpPr txBox="1">
            <a:spLocks noChangeArrowheads="1"/>
          </p:cNvSpPr>
          <p:nvPr/>
        </p:nvSpPr>
        <p:spPr bwMode="auto">
          <a:xfrm>
            <a:off x="1981200" y="6053138"/>
            <a:ext cx="778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Comic Sans MS" pitchFamily="66" charset="0"/>
              </a:rPr>
              <a:t>Genes are converted to proteins in a linear fashion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61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Mutations</a:t>
            </a:r>
          </a:p>
        </p:txBody>
      </p:sp>
      <p:pic>
        <p:nvPicPr>
          <p:cNvPr id="49156" name="Picture 4" descr="D:\Chapter_15\B_Jpeg_Images\15_Labeled_Images\15_04_information_flow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04950"/>
            <a:ext cx="80010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8440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US" altLang="en-US"/>
              <a:t>From genes to protein</a:t>
            </a:r>
          </a:p>
          <a:p>
            <a:r>
              <a:rPr lang="en-US" altLang="en-US"/>
              <a:t>1 gene for 1 protein hypothesis.  </a:t>
            </a:r>
          </a:p>
          <a:p>
            <a:pPr lvl="1"/>
            <a:r>
              <a:rPr lang="en-US" altLang="en-US"/>
              <a:t>Each gene has a corresponding protein.  </a:t>
            </a:r>
          </a:p>
          <a:p>
            <a:pPr lvl="1"/>
            <a:r>
              <a:rPr lang="en-US" altLang="en-US"/>
              <a:t>If the gene is altered, that will lead to alterations in the protein.  </a:t>
            </a:r>
          </a:p>
          <a:p>
            <a:pPr lvl="1"/>
            <a:r>
              <a:rPr lang="en-US" altLang="en-US"/>
              <a:t>This is how mutations work.  It is a permanent alteration to DNA.  Often leads to an alteration in the composition of a protein.</a:t>
            </a:r>
          </a:p>
          <a:p>
            <a:pPr lvl="1"/>
            <a:r>
              <a:rPr lang="en-US" altLang="en-US"/>
              <a:t>This can then lead to a change in the function of the protein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089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04954" cy="1325563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3 types of mutation events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838200" y="1569721"/>
            <a:ext cx="4029890" cy="3982993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Point mutation</a:t>
            </a:r>
          </a:p>
          <a:p>
            <a:pPr lvl="1"/>
            <a:r>
              <a:rPr lang="en-US" altLang="en-US" dirty="0"/>
              <a:t>changing one base</a:t>
            </a:r>
          </a:p>
          <a:p>
            <a:pPr lvl="1"/>
            <a:r>
              <a:rPr lang="en-US" altLang="en-US" dirty="0"/>
              <a:t>SNP</a:t>
            </a:r>
          </a:p>
          <a:p>
            <a:pPr lvl="2"/>
            <a:r>
              <a:rPr lang="en-US" altLang="en-US" dirty="0"/>
              <a:t>Single</a:t>
            </a:r>
          </a:p>
          <a:p>
            <a:pPr lvl="2"/>
            <a:r>
              <a:rPr lang="en-US" altLang="en-US" dirty="0"/>
              <a:t>Nucleotide</a:t>
            </a:r>
          </a:p>
          <a:p>
            <a:pPr lvl="2"/>
            <a:r>
              <a:rPr lang="en-US" altLang="en-US" dirty="0"/>
              <a:t>Polymorphism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Insertion/Deletion</a:t>
            </a:r>
          </a:p>
          <a:p>
            <a:pPr lvl="1"/>
            <a:r>
              <a:rPr lang="en-US" altLang="en-US" dirty="0"/>
              <a:t>Rarer events</a:t>
            </a:r>
          </a:p>
          <a:p>
            <a:pPr lvl="1"/>
            <a:r>
              <a:rPr lang="en-US" altLang="en-US" dirty="0"/>
              <a:t>Occurs in “blocks”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DDFD535-C228-4DE0-8CDF-F126E745A463}"/>
              </a:ext>
            </a:extLst>
          </p:cNvPr>
          <p:cNvSpPr txBox="1">
            <a:spLocks/>
          </p:cNvSpPr>
          <p:nvPr/>
        </p:nvSpPr>
        <p:spPr>
          <a:xfrm>
            <a:off x="6096000" y="1569721"/>
            <a:ext cx="5414554" cy="46917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Silent mutations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/>
              <a:t>no AA change.  </a:t>
            </a:r>
          </a:p>
          <a:p>
            <a:pPr lvl="1">
              <a:defRPr/>
            </a:pPr>
            <a:r>
              <a:rPr lang="en-US" dirty="0"/>
              <a:t>Normally in 3</a:t>
            </a:r>
            <a:r>
              <a:rPr lang="en-US" baseline="30000" dirty="0"/>
              <a:t>rd</a:t>
            </a:r>
            <a:r>
              <a:rPr lang="en-US" dirty="0"/>
              <a:t> NT of codon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Missense mutations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/>
              <a:t>Point mutation changes a codon such that resulting AA is changed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Nonsense mutations</a:t>
            </a:r>
          </a:p>
          <a:p>
            <a:pPr lvl="1">
              <a:defRPr/>
            </a:pPr>
            <a:r>
              <a:rPr lang="en-US" dirty="0"/>
              <a:t>Point mutation changes an AA codon to a STOP codon resulting in unfinished/shorter protein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>
                <a:solidFill>
                  <a:srgbClr val="C00000"/>
                </a:solidFill>
              </a:rPr>
              <a:t>Frameshift mutations </a:t>
            </a:r>
          </a:p>
          <a:p>
            <a:pPr lvl="1">
              <a:defRPr/>
            </a:pPr>
            <a:r>
              <a:rPr lang="en-US" dirty="0"/>
              <a:t>From insertion or deletion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B8FD73-70FB-4929-BEBC-7EEC7025A112}"/>
              </a:ext>
            </a:extLst>
          </p:cNvPr>
          <p:cNvSpPr txBox="1">
            <a:spLocks/>
          </p:cNvSpPr>
          <p:nvPr/>
        </p:nvSpPr>
        <p:spPr>
          <a:xfrm>
            <a:off x="6167846" y="715168"/>
            <a:ext cx="4456611" cy="625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>
                <a:latin typeface="Calibri" panose="020F0502020204030204" pitchFamily="34" charset="0"/>
                <a:cs typeface="Calibri" panose="020F0502020204030204" pitchFamily="34" charset="0"/>
              </a:rPr>
              <a:t>4 Outcomes of Mutations</a:t>
            </a:r>
            <a:endParaRPr lang="en-US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244AE-111B-4515-A4A9-E9C23D5E8FE4}"/>
              </a:ext>
            </a:extLst>
          </p:cNvPr>
          <p:cNvSpPr txBox="1"/>
          <p:nvPr/>
        </p:nvSpPr>
        <p:spPr>
          <a:xfrm>
            <a:off x="838200" y="5991497"/>
            <a:ext cx="3898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Note:</a:t>
            </a:r>
            <a:r>
              <a:rPr lang="en-US" dirty="0"/>
              <a:t> </a:t>
            </a:r>
            <a:r>
              <a:rPr lang="en-US" b="1" i="1" dirty="0"/>
              <a:t>Genome rearrangements</a:t>
            </a:r>
            <a:r>
              <a:rPr lang="en-US" dirty="0"/>
              <a:t> far </a:t>
            </a:r>
          </a:p>
          <a:p>
            <a:r>
              <a:rPr lang="en-US" dirty="0"/>
              <a:t>rarer but important in macro-evolution.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02660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 descr="D:\Chapter_04\B_Jpeg_Images\04_Labeled_Images\04_06_DNA_structure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7804" y="2264229"/>
            <a:ext cx="8488499" cy="438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E70A22-85A4-4141-BC14-E34634C4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43817"/>
              </p:ext>
            </p:extLst>
          </p:nvPr>
        </p:nvGraphicFramePr>
        <p:xfrm>
          <a:off x="2032000" y="719666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253356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7753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6221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a:rPr>
                        <a:t>Complementary (A-T)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Complementary (G-C)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0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FFFF"/>
                          </a:highlight>
                        </a:rPr>
                        <a:t>Purines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Adenine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highlight>
                            <a:srgbClr val="00FFFF"/>
                          </a:highlight>
                        </a:rPr>
                        <a:t>Guanine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01997"/>
                  </a:ext>
                </a:extLst>
              </a:tr>
              <a:tr h="245534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00FF"/>
                          </a:highlight>
                        </a:rPr>
                        <a:t>Pyrimidines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highlight>
                            <a:srgbClr val="FF00FF"/>
                          </a:highlight>
                        </a:rPr>
                        <a:t>Thymine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highlight>
                            <a:srgbClr val="FF00FF"/>
                          </a:highlight>
                        </a:rPr>
                        <a:t>Cytosine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52898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7209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D:\Chapter_15\B_Jpeg_Images\15_Labeled_Images\15_table_1_point_mutation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68" y="63139"/>
            <a:ext cx="7785192" cy="3664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:\Chapter_15\B_Jpeg_Images\15_Labeled_Images\15_06_genetic_code-L.jpg">
            <a:extLst>
              <a:ext uri="{FF2B5EF4-FFF2-40B4-BE49-F238E27FC236}">
                <a16:creationId xmlns:a16="http://schemas.microsoft.com/office/drawing/2014/main" id="{6EA773F2-12CB-4170-84B8-42C51B738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66" y="3788872"/>
            <a:ext cx="6862202" cy="306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7">
            <a:extLst>
              <a:ext uri="{FF2B5EF4-FFF2-40B4-BE49-F238E27FC236}">
                <a16:creationId xmlns:a16="http://schemas.microsoft.com/office/drawing/2014/main" id="{9341E207-7E0E-4D85-89FD-2B811016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95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CCG UGG AGA GAC UAA 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A225C52-9931-4C60-BDF5-23D3664BB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" y="355600"/>
            <a:ext cx="399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Pro – </a:t>
            </a:r>
            <a:r>
              <a:rPr lang="en-US" altLang="en-US" sz="2400" b="1" dirty="0" err="1">
                <a:solidFill>
                  <a:srgbClr val="000000"/>
                </a:solidFill>
              </a:rPr>
              <a:t>Trp</a:t>
            </a:r>
            <a:r>
              <a:rPr lang="en-US" altLang="en-US" sz="2400" b="1" dirty="0">
                <a:solidFill>
                  <a:srgbClr val="000000"/>
                </a:solidFill>
              </a:rPr>
              <a:t> – </a:t>
            </a:r>
            <a:r>
              <a:rPr lang="en-US" altLang="en-US" sz="2400" b="1" dirty="0" err="1">
                <a:solidFill>
                  <a:srgbClr val="000000"/>
                </a:solidFill>
              </a:rPr>
              <a:t>Arg</a:t>
            </a:r>
            <a:r>
              <a:rPr lang="en-US" altLang="en-US" sz="2400" b="1" dirty="0">
                <a:solidFill>
                  <a:srgbClr val="000000"/>
                </a:solidFill>
              </a:rPr>
              <a:t> –Asp - Stop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624A678-AB1E-463F-A090-66C75FAD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46400"/>
            <a:ext cx="395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CCG U</a:t>
            </a:r>
            <a:r>
              <a:rPr lang="en-US" altLang="en-US" sz="2400" b="1" dirty="0">
                <a:solidFill>
                  <a:srgbClr val="FF3300"/>
                </a:solidFill>
              </a:rPr>
              <a:t>G</a:t>
            </a:r>
            <a:r>
              <a:rPr lang="en-US" altLang="en-US" sz="2400" b="1" dirty="0">
                <a:solidFill>
                  <a:srgbClr val="000000"/>
                </a:solidFill>
              </a:rPr>
              <a:t>G AGA GAC UAA 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428F914F-C1EC-4797-82BC-28492BD6DD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6174" y="3057525"/>
            <a:ext cx="215900" cy="2413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CEF2BD5-0004-495F-A509-3FAAD50EB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" y="3390900"/>
            <a:ext cx="399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Pro – </a:t>
            </a:r>
            <a:r>
              <a:rPr lang="en-US" altLang="en-US" sz="2400" b="1">
                <a:solidFill>
                  <a:srgbClr val="FF3300"/>
                </a:solidFill>
              </a:rPr>
              <a:t>Stop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3F38D41C-A4AC-413C-8411-DFD536DD1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17700"/>
            <a:ext cx="395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CCG UGG </a:t>
            </a:r>
            <a:r>
              <a:rPr lang="en-US" altLang="en-US" sz="2400" b="1">
                <a:solidFill>
                  <a:srgbClr val="FF3300"/>
                </a:solidFill>
              </a:rPr>
              <a:t>C</a:t>
            </a:r>
            <a:r>
              <a:rPr lang="en-US" altLang="en-US" sz="2400" b="1">
                <a:solidFill>
                  <a:srgbClr val="000000"/>
                </a:solidFill>
              </a:rPr>
              <a:t>GA GAC UAA 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02B07200-E2EB-42FE-BF38-1D0DE228D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387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CCG UGG AGA </a:t>
            </a:r>
            <a:r>
              <a:rPr lang="en-US" altLang="en-US" sz="2400" b="1">
                <a:solidFill>
                  <a:srgbClr val="009900"/>
                </a:solidFill>
              </a:rPr>
              <a:t>C</a:t>
            </a:r>
            <a:r>
              <a:rPr lang="en-US" altLang="en-US" sz="2400" b="1">
                <a:solidFill>
                  <a:srgbClr val="000000"/>
                </a:solidFill>
              </a:rPr>
              <a:t>GA CUA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F410A26E-E13A-4B9D-89F8-53B439542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" y="4521200"/>
            <a:ext cx="399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Pro – Trp – Arg –</a:t>
            </a:r>
            <a:r>
              <a:rPr lang="en-US" altLang="en-US" sz="2400" b="1">
                <a:solidFill>
                  <a:srgbClr val="FF3300"/>
                </a:solidFill>
              </a:rPr>
              <a:t>Arg</a:t>
            </a:r>
            <a:r>
              <a:rPr lang="en-US" altLang="en-US" sz="2400" b="1">
                <a:solidFill>
                  <a:srgbClr val="000000"/>
                </a:solidFill>
              </a:rPr>
              <a:t> - </a:t>
            </a:r>
            <a:r>
              <a:rPr lang="en-US" altLang="en-US" sz="2400" b="1">
                <a:solidFill>
                  <a:srgbClr val="FF3300"/>
                </a:solidFill>
              </a:rPr>
              <a:t>Leu</a:t>
            </a: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D62B8095-AAE8-4A62-B284-EC96C8D4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874" y="3870325"/>
            <a:ext cx="0" cy="2921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9F3CF9EB-8C3D-475B-A213-7C11A4DF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965200"/>
            <a:ext cx="3938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CCG U</a:t>
            </a:r>
            <a:r>
              <a:rPr lang="en-US" altLang="en-US" sz="2400" b="1">
                <a:solidFill>
                  <a:srgbClr val="FF3300"/>
                </a:solidFill>
              </a:rPr>
              <a:t>C</a:t>
            </a:r>
            <a:r>
              <a:rPr lang="en-US" altLang="en-US" sz="2400" b="1">
                <a:solidFill>
                  <a:srgbClr val="000000"/>
                </a:solidFill>
              </a:rPr>
              <a:t>G AGA GAC UAA 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BAD882C5-E900-4FBF-B865-439B97302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" y="1333500"/>
            <a:ext cx="399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Pro – </a:t>
            </a:r>
            <a:r>
              <a:rPr lang="en-US" altLang="en-US" sz="2400" b="1">
                <a:solidFill>
                  <a:srgbClr val="FF3300"/>
                </a:solidFill>
              </a:rPr>
              <a:t>Ser</a:t>
            </a:r>
            <a:r>
              <a:rPr lang="en-US" altLang="en-US" sz="2400" b="1">
                <a:solidFill>
                  <a:srgbClr val="000000"/>
                </a:solidFill>
              </a:rPr>
              <a:t> – Arg –Asp - Stop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2373B47-8190-4B76-9A7E-F1C6A152A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99" y="2336800"/>
            <a:ext cx="399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Pro – Trp – Arg –Asp - Stop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26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3"/>
          <p:cNvSpPr>
            <a:spLocks noGrp="1"/>
          </p:cNvSpPr>
          <p:nvPr>
            <p:ph type="title"/>
          </p:nvPr>
        </p:nvSpPr>
        <p:spPr>
          <a:xfrm>
            <a:off x="450351" y="5653355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1800" dirty="0"/>
              <a:t>Figure 01.F07: The two strands of base-paired nucleotides that make up a DNA molecule.</a:t>
            </a:r>
          </a:p>
        </p:txBody>
      </p:sp>
      <p:pic>
        <p:nvPicPr>
          <p:cNvPr id="22530" name="Picture 5" descr="9781284023442_CH01_FIG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15" y="303087"/>
            <a:ext cx="42005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FA55D3-B6C6-4A91-AEFB-93CE0343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366" y="932380"/>
            <a:ext cx="6752634" cy="3090980"/>
          </a:xfrm>
        </p:spPr>
        <p:txBody>
          <a:bodyPr/>
          <a:lstStyle/>
          <a:p>
            <a:r>
              <a:rPr lang="en-US" dirty="0"/>
              <a:t>DNA: Deoxyribonucleic Acid</a:t>
            </a:r>
          </a:p>
          <a:p>
            <a:endParaRPr lang="en-US" dirty="0"/>
          </a:p>
          <a:p>
            <a:pPr lvl="1"/>
            <a:r>
              <a:rPr lang="en-US" dirty="0"/>
              <a:t>Holds our </a:t>
            </a:r>
            <a:r>
              <a:rPr lang="en-US" b="1" dirty="0"/>
              <a:t>genetic</a:t>
            </a:r>
            <a:r>
              <a:rPr lang="en-US" dirty="0"/>
              <a:t> code: </a:t>
            </a:r>
            <a:r>
              <a:rPr lang="en-US" b="1" dirty="0"/>
              <a:t>Genes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Naturally conducive to computational analysis: </a:t>
            </a:r>
          </a:p>
          <a:p>
            <a:pPr lvl="2"/>
            <a:r>
              <a:rPr lang="en-US" dirty="0"/>
              <a:t>“Strings” over alphabet {A,C,G,T}</a:t>
            </a:r>
          </a:p>
          <a:p>
            <a:pPr lvl="2"/>
            <a:r>
              <a:rPr lang="en-US" dirty="0"/>
              <a:t>(We will drive home this point.)</a:t>
            </a:r>
          </a:p>
        </p:txBody>
      </p:sp>
    </p:spTree>
    <p:extLst>
      <p:ext uri="{BB962C8B-B14F-4D97-AF65-F5344CB8AC3E}">
        <p14:creationId xmlns:p14="http://schemas.microsoft.com/office/powerpoint/2010/main" val="320430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C4F4-F788-4739-96F0-8064E297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291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proceeding…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8D91-13A8-477C-BF35-A22710EA8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84"/>
            <a:ext cx="10515600" cy="5537770"/>
          </a:xfrm>
        </p:spPr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computer science </a:t>
            </a:r>
            <a:r>
              <a:rPr lang="en-US" dirty="0"/>
              <a:t>course, not a biology course.</a:t>
            </a:r>
          </a:p>
          <a:p>
            <a:pPr lvl="1"/>
            <a:r>
              <a:rPr lang="en-US" dirty="0"/>
              <a:t>This course also emphasizes </a:t>
            </a:r>
            <a:r>
              <a:rPr lang="en-US" b="1" dirty="0"/>
              <a:t>algorithms </a:t>
            </a:r>
            <a:r>
              <a:rPr lang="en-US" dirty="0"/>
              <a:t>for bioinformatics problems.</a:t>
            </a:r>
          </a:p>
          <a:p>
            <a:r>
              <a:rPr lang="en-US" dirty="0"/>
              <a:t>Algorithmic problem specification: </a:t>
            </a:r>
            <a:r>
              <a:rPr lang="en-US" b="1" dirty="0"/>
              <a:t>Input</a:t>
            </a:r>
            <a:r>
              <a:rPr lang="en-US" dirty="0"/>
              <a:t> and </a:t>
            </a:r>
            <a:r>
              <a:rPr lang="en-US" b="1" dirty="0"/>
              <a:t>Output</a:t>
            </a:r>
            <a:r>
              <a:rPr lang="en-US" dirty="0"/>
              <a:t> as function of in</a:t>
            </a:r>
            <a:endParaRPr lang="en-US" b="1" dirty="0"/>
          </a:p>
          <a:p>
            <a:r>
              <a:rPr lang="en-US" dirty="0"/>
              <a:t>The bioinformatics problem statements require </a:t>
            </a:r>
          </a:p>
          <a:p>
            <a:pPr lvl="1"/>
            <a:r>
              <a:rPr lang="en-US" dirty="0"/>
              <a:t>Input form specification:</a:t>
            </a:r>
          </a:p>
          <a:p>
            <a:pPr lvl="2"/>
            <a:r>
              <a:rPr lang="en-US" dirty="0"/>
              <a:t>Strings: over {A,C,G,T} for DNA, {A,C,G,U} for RNA, or 20-letter Amino-Acid alphabet</a:t>
            </a:r>
          </a:p>
          <a:p>
            <a:pPr lvl="2"/>
            <a:r>
              <a:rPr lang="en-US" dirty="0"/>
              <a:t>AA substitution matrix</a:t>
            </a:r>
          </a:p>
          <a:p>
            <a:pPr lvl="1"/>
            <a:r>
              <a:rPr lang="en-US" b="1" dirty="0"/>
              <a:t>Biological models </a:t>
            </a:r>
            <a:r>
              <a:rPr lang="en-US" dirty="0"/>
              <a:t>and </a:t>
            </a:r>
            <a:r>
              <a:rPr lang="en-US" b="1" dirty="0"/>
              <a:t>assumptions</a:t>
            </a:r>
          </a:p>
          <a:p>
            <a:pPr lvl="2"/>
            <a:r>
              <a:rPr lang="en-US" dirty="0"/>
              <a:t>Mutation models:</a:t>
            </a:r>
          </a:p>
          <a:p>
            <a:pPr lvl="3"/>
            <a:r>
              <a:rPr lang="en-US" dirty="0"/>
              <a:t>Types of mutations, their relative likelihood, mutation rate</a:t>
            </a:r>
          </a:p>
          <a:p>
            <a:pPr lvl="2"/>
            <a:r>
              <a:rPr lang="en-US" dirty="0"/>
              <a:t>Choice of appropriate reference sequences to compare</a:t>
            </a:r>
          </a:p>
          <a:p>
            <a:pPr lvl="2"/>
            <a:r>
              <a:rPr lang="en-US" dirty="0"/>
              <a:t>Distance measures to quantify dissimilarity of sequences</a:t>
            </a:r>
          </a:p>
          <a:p>
            <a:pPr lvl="2"/>
            <a:r>
              <a:rPr lang="en-US" dirty="0"/>
              <a:t>Maximum parsimony assumptions in modeling evolution</a:t>
            </a:r>
          </a:p>
          <a:p>
            <a:pPr lvl="2"/>
            <a:r>
              <a:rPr lang="en-US" dirty="0"/>
              <a:t>Models related to underlying DNA sequencing technology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23C6-181A-4648-9084-CB0041B6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565"/>
          </a:xfrm>
        </p:spPr>
        <p:txBody>
          <a:bodyPr>
            <a:normAutofit fontScale="90000"/>
          </a:bodyPr>
          <a:lstStyle/>
          <a:p>
            <a:r>
              <a:rPr lang="en-US" dirty="0"/>
              <a:t>Don’t Fret about Biological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69D4-A9F0-4FFC-B719-D18C4C56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12" y="1397285"/>
            <a:ext cx="11826412" cy="4982968"/>
          </a:xfrm>
        </p:spPr>
        <p:txBody>
          <a:bodyPr>
            <a:normAutofit/>
          </a:bodyPr>
          <a:lstStyle/>
          <a:p>
            <a:r>
              <a:rPr lang="en-US" sz="3200" dirty="0"/>
              <a:t>Biology is an expansive and deep science</a:t>
            </a:r>
          </a:p>
          <a:p>
            <a:pPr lvl="1"/>
            <a:r>
              <a:rPr lang="en-US" sz="2800" dirty="0"/>
              <a:t>Completely understanding the </a:t>
            </a:r>
            <a:r>
              <a:rPr lang="en-US" sz="2800" b="1" dirty="0"/>
              <a:t>motivations </a:t>
            </a:r>
            <a:r>
              <a:rPr lang="en-US" sz="2800" dirty="0"/>
              <a:t>and </a:t>
            </a:r>
            <a:r>
              <a:rPr lang="en-US" sz="2800" b="1" dirty="0"/>
              <a:t>modeling assumptions </a:t>
            </a:r>
            <a:r>
              <a:rPr lang="en-US" sz="2800" dirty="0"/>
              <a:t>for bioinformatics problems may require arbitrarily deep biological study.</a:t>
            </a:r>
          </a:p>
          <a:p>
            <a:pPr lvl="2"/>
            <a:r>
              <a:rPr lang="en-US" sz="2400" dirty="0"/>
              <a:t>You are more than welcome to question assumptions yourself!</a:t>
            </a:r>
          </a:p>
          <a:p>
            <a:pPr lvl="2"/>
            <a:r>
              <a:rPr lang="en-US" sz="2400" dirty="0"/>
              <a:t>I present the most basic biological definitions and fundamentals required today, also motivating biological models in problems as they arise throughout the course.</a:t>
            </a:r>
          </a:p>
          <a:p>
            <a:r>
              <a:rPr lang="en-US" sz="3200" dirty="0"/>
              <a:t>Short Molecular Biology and Biotechnology Introduction:</a:t>
            </a:r>
          </a:p>
          <a:p>
            <a:pPr lvl="1"/>
            <a:r>
              <a:rPr lang="en-US" sz="2800" b="1" dirty="0"/>
              <a:t>Chapter 2 of textbook “Algorithmic Aspects of Bioinformatics”</a:t>
            </a:r>
          </a:p>
          <a:p>
            <a:r>
              <a:rPr lang="en-US" sz="3200" dirty="0"/>
              <a:t>Another useful reference is </a:t>
            </a:r>
            <a:r>
              <a:rPr lang="en-US" sz="3200" b="1" dirty="0">
                <a:hlinkClick r:id="rId2"/>
              </a:rPr>
              <a:t>NWABR</a:t>
            </a:r>
            <a:r>
              <a:rPr lang="en-US" sz="3200" dirty="0"/>
              <a:t> site:</a:t>
            </a:r>
          </a:p>
          <a:p>
            <a:pPr lvl="1"/>
            <a:r>
              <a:rPr lang="en-US" sz="2200" dirty="0">
                <a:hlinkClick r:id="rId3"/>
              </a:rPr>
              <a:t>https://www.nwabr.org/teacher-center/introductory-bioinformatics-genetic-testing#lessons</a:t>
            </a:r>
            <a:endParaRPr lang="en-US" sz="2200" dirty="0"/>
          </a:p>
          <a:p>
            <a:pPr lvl="1"/>
            <a:r>
              <a:rPr lang="en-US" sz="2200" dirty="0">
                <a:hlinkClick r:id="rId4"/>
              </a:rPr>
              <a:t>https://www.nwabr.org/teacher-center/advanced-bioinformatics-genetic-research#lessons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5221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8092"/>
            <a:ext cx="10515600" cy="5118871"/>
          </a:xfrm>
        </p:spPr>
        <p:txBody>
          <a:bodyPr>
            <a:normAutofit/>
          </a:bodyPr>
          <a:lstStyle/>
          <a:p>
            <a:r>
              <a:rPr lang="en-US" dirty="0"/>
              <a:t>Genes are portions of DNA that encode proteins.</a:t>
            </a:r>
          </a:p>
          <a:p>
            <a:pPr lvl="1"/>
            <a:r>
              <a:rPr lang="en-US" dirty="0"/>
              <a:t>Proteins are the real “building blocks” for all bodily processes!</a:t>
            </a:r>
          </a:p>
          <a:p>
            <a:r>
              <a:rPr lang="en-US" dirty="0"/>
              <a:t>DNA is packaged in the form of chromosomes.  </a:t>
            </a:r>
          </a:p>
          <a:p>
            <a:pPr lvl="1"/>
            <a:r>
              <a:rPr lang="en-US" dirty="0"/>
              <a:t>Basically one long strand of DNA, unwound and accessible for sequencing.</a:t>
            </a:r>
          </a:p>
          <a:p>
            <a:pPr lvl="1"/>
            <a:r>
              <a:rPr lang="en-US" dirty="0"/>
              <a:t>In humans: 23 pairs (maternal and paternal) of chromosomes</a:t>
            </a:r>
          </a:p>
          <a:p>
            <a:pPr lvl="2"/>
            <a:r>
              <a:rPr lang="en-US" dirty="0"/>
              <a:t>22 pairs of </a:t>
            </a:r>
            <a:r>
              <a:rPr lang="en-US" i="1" dirty="0"/>
              <a:t>homologous</a:t>
            </a:r>
            <a:r>
              <a:rPr lang="en-US" dirty="0"/>
              <a:t> autosomes + 1 pair of sex chromosomes (X or Y)</a:t>
            </a:r>
          </a:p>
          <a:p>
            <a:r>
              <a:rPr lang="en-US" dirty="0"/>
              <a:t>DNA: </a:t>
            </a:r>
            <a:r>
              <a:rPr lang="en-US" b="1" dirty="0"/>
              <a:t>Double helix nucleotide chains</a:t>
            </a:r>
            <a:endParaRPr lang="en-US" dirty="0"/>
          </a:p>
          <a:p>
            <a:pPr lvl="1"/>
            <a:r>
              <a:rPr lang="en-US" dirty="0"/>
              <a:t>Each nucleotides composed of:</a:t>
            </a:r>
          </a:p>
          <a:p>
            <a:pPr lvl="2"/>
            <a:r>
              <a:rPr lang="en-US" dirty="0"/>
              <a:t>One of 4 </a:t>
            </a:r>
            <a:r>
              <a:rPr lang="en-US" dirty="0" err="1"/>
              <a:t>nucleo</a:t>
            </a:r>
            <a:r>
              <a:rPr lang="en-US" dirty="0"/>
              <a:t>-</a:t>
            </a:r>
            <a:r>
              <a:rPr lang="en-US" b="1" i="1" dirty="0"/>
              <a:t>bases</a:t>
            </a:r>
            <a:r>
              <a:rPr lang="en-US" i="1" dirty="0"/>
              <a:t>: </a:t>
            </a:r>
            <a:r>
              <a:rPr lang="en-US" dirty="0"/>
              <a:t>Adenine (A), Thymine (T), Guanine (G), Cytosine (C)</a:t>
            </a:r>
          </a:p>
          <a:p>
            <a:pPr lvl="2"/>
            <a:r>
              <a:rPr lang="en-US" dirty="0"/>
              <a:t>Sugar + Phosphate group, called </a:t>
            </a:r>
            <a:r>
              <a:rPr lang="en-US" b="1" dirty="0"/>
              <a:t>sugar phosphate backbone</a:t>
            </a:r>
            <a:endParaRPr lang="en-US" dirty="0"/>
          </a:p>
          <a:p>
            <a:pPr lvl="1"/>
            <a:r>
              <a:rPr lang="en-US" b="1" dirty="0"/>
              <a:t>Double helix from complementarity of bases and strands</a:t>
            </a:r>
            <a:r>
              <a:rPr lang="en-US" dirty="0"/>
              <a:t>: A and T, C and G</a:t>
            </a:r>
          </a:p>
          <a:p>
            <a:pPr lvl="1"/>
            <a:r>
              <a:rPr lang="en-US" dirty="0"/>
              <a:t>Strand orientation: 5’ to 3’ coding strand (numbering carbons on sugar)</a:t>
            </a:r>
          </a:p>
        </p:txBody>
      </p:sp>
    </p:spTree>
    <p:extLst>
      <p:ext uri="{BB962C8B-B14F-4D97-AF65-F5344CB8AC3E}">
        <p14:creationId xmlns:p14="http://schemas.microsoft.com/office/powerpoint/2010/main" val="319297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D:\Chapter_03\B_Jpegs_of_Art_and_Photos\03_Labeled_Art_and_Photos\03_16bPartOfPoly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1" y="1"/>
            <a:ext cx="4206875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D:\Chapter_03\B_Jpegs_of_Art_and_Photos\03_Labeled_Art_and_Photos\03_16cDNAdoubleHelix-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1401" y="1"/>
            <a:ext cx="2816225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71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2" descr="D:\Chapter_04\B_Jpeg_Images\04_Labeled_Images\04_06_DNA_structure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85471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8537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1440</Words>
  <Application>Microsoft Office PowerPoint</Application>
  <PresentationFormat>Widescreen</PresentationFormat>
  <Paragraphs>194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Comic Sans MS</vt:lpstr>
      <vt:lpstr>Times New Roman</vt:lpstr>
      <vt:lpstr>Office Theme</vt:lpstr>
      <vt:lpstr>CS476 Bioinformatics Algorithms: Introduction</vt:lpstr>
      <vt:lpstr>What is bioinformatics?</vt:lpstr>
      <vt:lpstr>Why bioinformatics?</vt:lpstr>
      <vt:lpstr>Figure 01.F07: The two strands of base-paired nucleotides that make up a DNA molecule.</vt:lpstr>
      <vt:lpstr>Before proceeding…</vt:lpstr>
      <vt:lpstr>Don’t Fret about Biological Background</vt:lpstr>
      <vt:lpstr>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Basics: Onto Proteins, building blocks of life</vt:lpstr>
      <vt:lpstr>The Central Dogma of Molecular Biology</vt:lpstr>
      <vt:lpstr>PowerPoint Presentation</vt:lpstr>
      <vt:lpstr>RNA</vt:lpstr>
      <vt:lpstr>PowerPoint Presentation</vt:lpstr>
      <vt:lpstr>PowerPoint Presentation</vt:lpstr>
      <vt:lpstr>DNA -&gt; RNA -&gt; Protein</vt:lpstr>
      <vt:lpstr>Translation: Reading the genetic code</vt:lpstr>
      <vt:lpstr>3-letter words over 4-letter alphabet</vt:lpstr>
      <vt:lpstr>The codon chart</vt:lpstr>
      <vt:lpstr>PowerPoint Presentation</vt:lpstr>
      <vt:lpstr>Special Codons</vt:lpstr>
      <vt:lpstr>Stop Codons</vt:lpstr>
      <vt:lpstr>Rules of the genetic code</vt:lpstr>
      <vt:lpstr>Rules of the genetic code cont’d…</vt:lpstr>
      <vt:lpstr>PowerPoint Presentation</vt:lpstr>
      <vt:lpstr>From gene to protein</vt:lpstr>
      <vt:lpstr>PowerPoint Presentation</vt:lpstr>
      <vt:lpstr>Mutations</vt:lpstr>
      <vt:lpstr>PowerPoint Presentation</vt:lpstr>
      <vt:lpstr>3 types of mutation events</vt:lpstr>
      <vt:lpstr>PowerPoint Presentation</vt:lpstr>
      <vt:lpstr>PowerPoint Presentation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490/590 Bioinformatics</dc:title>
  <dc:creator>Ercal, Gunes</dc:creator>
  <cp:lastModifiedBy>Ercal, Gunes</cp:lastModifiedBy>
  <cp:revision>99</cp:revision>
  <dcterms:created xsi:type="dcterms:W3CDTF">2018-08-13T17:23:29Z</dcterms:created>
  <dcterms:modified xsi:type="dcterms:W3CDTF">2020-07-28T18:23:34Z</dcterms:modified>
</cp:coreProperties>
</file>