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300" r:id="rId5"/>
    <p:sldId id="301" r:id="rId6"/>
    <p:sldId id="296" r:id="rId7"/>
    <p:sldId id="302" r:id="rId8"/>
    <p:sldId id="303" r:id="rId9"/>
    <p:sldId id="304" r:id="rId10"/>
    <p:sldId id="275" r:id="rId11"/>
    <p:sldId id="258" r:id="rId12"/>
    <p:sldId id="299" r:id="rId13"/>
    <p:sldId id="259" r:id="rId14"/>
    <p:sldId id="262" r:id="rId15"/>
    <p:sldId id="298" r:id="rId16"/>
    <p:sldId id="306" r:id="rId17"/>
    <p:sldId id="305" r:id="rId18"/>
    <p:sldId id="307" r:id="rId19"/>
    <p:sldId id="308" r:id="rId20"/>
    <p:sldId id="269" r:id="rId21"/>
    <p:sldId id="280" r:id="rId22"/>
    <p:sldId id="281" r:id="rId23"/>
    <p:sldId id="277" r:id="rId24"/>
    <p:sldId id="278" r:id="rId25"/>
    <p:sldId id="310" r:id="rId26"/>
    <p:sldId id="279" r:id="rId27"/>
    <p:sldId id="311" r:id="rId28"/>
    <p:sldId id="295" r:id="rId29"/>
    <p:sldId id="312" r:id="rId30"/>
    <p:sldId id="313" r:id="rId31"/>
    <p:sldId id="315" r:id="rId32"/>
    <p:sldId id="316" r:id="rId33"/>
    <p:sldId id="317" r:id="rId34"/>
  </p:sldIdLst>
  <p:sldSz cx="9144000" cy="6858000" type="screen4x3"/>
  <p:notesSz cx="7077075" cy="9369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2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38.055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2 160,'0'0'2107,"0"0"-1143,0 0-780,0 0-166,0 0 2,2-2 53,-2 3-26,0-1 1,0 0-1,0 1 0,-1-1 0,1 0 0,0 1 1,0-1-1,0 0 0,0 1 0,0-1 1,0 1-1,-1-1 0,1 0 0,0 1 1,0-1-1,0 1 0,1-1 0,-1 0 1,0 1-1,0-1 0,0 1 0,0-1 0,0 0 1,0 1-1,0-1 0,1 0 0,-1 1 1,0-1-1,0 0 0,1 1 0,-1-1 1,0 0-1,0 1 0,1-1 0,-1 0 1,0 0-1,1 1 0,-1-1 0,0 0 0,1 0 1,-1 0-1,1 0 0,-1 1 0,0-1 1,1 0-1,-1 0 0,0 0 0,1 0 1,-1 0-1,1 0 0,-1 0 0,0 0 0,1 0 1,-1 0-1,1 0 0,-1 0 0,0 0 1,1 0-1,-1-1 0,1 1 0,-1 0 1,0 0-1,1 0 0,-1-1-47,0 23-332,28 182 334,-7 8 62,-7-82 72,-5 0 1,-6 0 0,-6 7-137,2 15 51,-3-97-31,4-54 56,0-1 64,0 0-10,0 0-30,0 0-38,0 0-16,0 0-14,0 0-4,0 0-55,0 0 7,0 0 11,0 0 1,0 0-2,0 0-3,0 0-3,0 0-20,-8 23-339,-20 115 402,21 18 294,-14-73-227,21-82-54,0-1-31,0 0-60,0 0-119,0 0-92,0 0-70,0 0 19,0-11-1446,0-4-1037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20:03:39.40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4 0 312,'0'0'101,"0"0"-71,0 0-12,0 0 16,0 0-484,-3 1 7038,3 556-6342,2-532-239,2 0 0,0-1 1,2 1-1,1-1 0,0 0 0,2-1 0,11 20-7,-1 5 8,63 197 209,-80-238-8,1 6-419,2-9 2847,-4-4-2700,-1 0-7,40 1 21,70-12 99,4-34 54,-83 27-269,-15 11 142,0-1 0,0-1 1,-1 0-1,0-1 0,-1 0 0,0-2 0,-1 0 0,0 0 0,-1-1 1,0 0-1,-1-1 0,0-1 0,-2 0 0,1 0 0,-2 0 0,0-2 1,1-3 22,-4 3-84,11-32-6,-2-1-1,-2-1 1,-3 0 0,-1 0 0,-1-42 90,-7 88-21,0 0 1,0 0-1,-1 0 0,0 1 1,0-1-1,0 0 0,0 0 1,-1 1-1,0-1 0,0 1 1,0-1-1,0 1 1,-1 0-1,0 0 0,1 0 1,-2 0-1,1 0 0,0 1 1,-4-3 20,-19-22 43,-1 1 0,-2 2 0,-1 1 0,0 1 0,-2 2 0,0 1 0,-2 1 0,-3 1-43,-184-27-72,182 38 697,-50-12-531,88 14-1187,1 3-4200,0 0 3206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20:03:42.56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29 1 704,'0'0'108,"0"0"-70,0 0 32,0 0 77,0 0 50,0 0 131,0 0 155,0 0 40,0 0-42,0 0-165,0 0-172,0 0-114,0 0-21,0 0 22,0 23 477,-22 271 1252,19 53-792,-1-56-206,19-216-247,-5-18-506,55-50 1222,284-7-1047,-337-2-170,0 0 0,0-1 0,0 0 0,-1-1 0,1 0-1,-1-1 1,0 0 0,0-1 0,0 0-14,23-11 19,-26 13 8,0 0 0,0 0 0,-1-1 0,0 1 0,0-2 0,0 1-1,-1-1 1,0 0 0,0 0 0,0-1 0,0-2-27,204-252-341,-206 252 318,1-1 0,-2 0 0,1 0 0,-1 0 0,-1 0 0,1 0 0,-2-1 0,0 1 0,0-1 1,-1 1-1,0-1 0,-1-7 23,1-3-220,-3 12 213,-1 0-1,0 1 1,0-1-1,0 1 1,-1 0-1,0 1 1,-1-1-1,0 1 1,0 0 0,-1 0-1,1 1 1,-1 0-1,-1 0 1,1 1-1,-1-1 1,0 2-1,0-1 1,-1 1 0,-5-2 7,-210-78-8,-54-25 128,217 80 432,-38-34 309,98 62-853,1 1-60,0 0-14,0 0-18,0 0-23,0 0 12,0 0-13,0 0 33,0 0 1,0 0 46,0 0-2,0 0-6,0 0-82,0 0-5,0 0 36,0 0 9,0 0-9,0 0 51,0 0 56,0 0 59,0 0 2,0 0-113,0 0-183,0 0-117,0 0-35,0 0 26,0 0-12,0 0 41,0 0-139,0 0-237,0 0-110,0 0 81,3 0-11,9 0-174,5 0-636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20:03:48.08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333 5 968,'0'0'894,"0"0"-520,0 0-244,0 0-78,0 0-35,0-5 282,0 6 2736,-6 539-602,2-357-2096,4-183-239,0 0 10,0 0 4,0 0 16,0 0-44,0 0-67,0 26-117,10 143 51,5-35 178,-15-133-100,0-1 15,0 0 10,0 0-12,0 0-26,0 0 11,0 0 37,0 0-28,0 0 11,0 0-19,0 0 22,0 0-24,0 0 16,0 0 12,0 0-12,0 0-26,0 0 6,0 0 15,0 0-40,0 0-6,0 0 1,-6 0-96,-137-19-491,104 3 679,38 14-89,1 1-40,0 1 9,0 0-4,0 0 37,0 0 12,0 0 14,0 0 30,0 0-17,47-16-333,247-49 472,-204 47 249,-168 24-1574,13 16 577,54-15 459,-59-1 182,70-6-1,-22 0 20,21 0-71,1 0 0,-1 0 0,1 0 1,-1 0-1,0 0 0,1 0 0,-1 0 1,0 0-1,1 0 0,-1-1 0,1 1 1,-1 0-1,0 0 0,1-1 0,-1 1 1,1 0-1,-1-1 0,1 1 0,-1-1 1,1 1-1,-1-1 0,1 1 0,0-1 1,-1 1-1,1-1 0,-1 1 0,1-1 1,0 1-1,0-1 0,-1 1 0,1-1 1,0 0-1,0 1 0,0-1 0,0 0 1,0 1-1,0-1 0,0 0 0,0 1 1,0-1-1,0 1 0,0-1 0,0 0 1,0 1-1,0-1 0,0 0 0,1 1 1,-1-1-1,0 0-16,1-9 116,-2-20 43,0 18-115,1-1-1,0 1 0,1-1 1,0 1-1,1-1 0,0 1 1,1 0-1,0 0 0,1 0-43,15-111 599,1-105 235,-13 91-512,-7 137-330,0 0-8,0 0-24,0-13 43,0 13 5,0 0-17,0 0-1,0 0-8,0 0-34,0 0 20,0 0-23,0 0-28,0 0 1,-7-10-21,-143-73-380,-13 29 134,224 47-265,166-6 922,-16 10 27,-185-1-258,-34 1 18,-362 6-1993,362 30-2841,8-24 3895</inkml:trace>
  <inkml:trace contextRef="#ctx0" brushRef="#br0" timeOffset="2645.396">615 958 1008,'0'0'328,"0"0"-224,0 0 119,0 0 220,0 0-87,-14-1 820,-47-43 404,-134-10-278,123 35-602,-2 19-448,24-4-122,49 4-42,1 0-82,0 0-55,0 0 89,0 0-7,0 0 21,0 0 11,0 0-29,0 0 16,0 0-33,0 0-34,0 0-80,0 0 18,0 0 5,2 0 27,295-3 199,-418 22-312,-181 87-725,278-94 1138,44-8 407,300-52-547,-95 48 1056,-225 10-4274,0-1 481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38.055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2 160,'0'0'2107,"0"0"-1143,0 0-780,0 0-166,0 0 2,2-2 53,-2 3-26,0-1 1,0 0-1,0 1 0,-1-1 0,1 0 0,0 1 1,0-1-1,0 0 0,0 1 0,0-1 1,0 1-1,-1-1 0,1 0 0,0 1 1,0-1-1,0 1 0,1-1 0,-1 0 1,0 1-1,0-1 0,0 1 0,0-1 0,0 0 1,0 1-1,0-1 0,1 0 0,-1 1 1,0-1-1,0 0 0,1 1 0,-1-1 1,0 0-1,0 1 0,1-1 0,-1 0 1,0 0-1,1 1 0,-1-1 0,0 0 0,1 0 1,-1 0-1,1 0 0,-1 1 0,0-1 1,1 0-1,-1 0 0,0 0 0,1 0 1,-1 0-1,1 0 0,-1 0 0,0 0 0,1 0 1,-1 0-1,1 0 0,-1 0 0,0 0 1,1 0-1,-1-1 0,1 1 0,-1 0 1,0 0-1,1 0 0,-1-1-47,0 23-332,28 182 334,-7 8 62,-7-82 72,-5 0 1,-6 0 0,-6 7-137,2 15 51,-3-97-31,4-54 56,0-1 64,0 0-10,0 0-30,0 0-38,0 0-16,0 0-14,0 0-4,0 0-55,0 0 7,0 0 11,0 0 1,0 0-2,0 0-3,0 0-3,0 0-20,-8 23-339,-20 115 402,21 18 294,-14-73-227,21-82-54,0-1-31,0 0-60,0 0-119,0 0-92,0 0-70,0 0 19,0-11-1446,0-4-1037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0.290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0 0 384,'0'0'300,"0"0"-130,0 0-110,0 0-24,0 0 81,0 0 54,0 0 94,0 0 55,0 0 9,0 0-107,0 0-109,0 0-65,0 0-56,0 0-34,0 0 60,0 0 102,0 0 14,0 0-17,0 0 10,0 0 11,0 0-111,0 0-128,0 0 114,0 0 119,0 0 25,0 0-5,0 0-6,0 0-9,0 0-22,0 0 14,0 0 30,0 0 33,0 0 55,0 0 1,0 0-118,0 0-150,8 2 2910,-15 542-3004,6-84 112,9-301-344,6-82 46,-11-33 322,7-39-597,-8 52 662,3 65 243,-4-62-3775,-1-60 2096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2.28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29 1 328,'0'0'127,"0"0"-13,0 0 80,0 0-43,0 0-67,0 0 30,-3 1 124,-7 3-44,16-3 5059,-6 16-5342,-18 539 612,15 0-442,21-360-30,13-45-92,-23-91 13,-8-59-98,0-1-10,0 0 15,0 0-59,0 0-99,7 0-2047,0 0 1105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3.619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61 0 3433,'0'0'507,"0"0"-267,0 0-26,0 0 24,0 0 30,0 0 4,0 0-48,0 0-17,0 0-67,0 0-79,0 0-89,0 6-41,3 536 1230,-63-95-901,57-162-242,28-230 38,39 92 62,-15-25-70,-38-115-2964,-7-7 1601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7.339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0 36 368,'0'0'874,"0"0"-533,0 0-324,0-6 37,0-9-63,0 0 3108,15 17-3146,10 70 62,3 101 215,-24-128-234,24 238 162,-8-182-117,14 147-2,-2 25 133,-22-103 129,-7 20-274,-37-53-293,30-89-1150,8-48 1291,42-1-607,-18-7-341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8.495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22 1 1640,'0'0'1029,"0"0"-668,0 0-149,0 0 251,0 0 206,0 0 82,2 0-176,14 0-499,-16 11-307,22 164 242,2 264 169,-34-137-161,-61 412 99,66-565-286,24-156-547,2-12-201,4-7-685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9.730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0 0 968,'0'0'1203,"0"0"-704,0 0-312,0 0 71,0 0 85,0 0-55,0 0-84,0 0-37,0 0 80,0 0 43,1 0-90,12 30-324,137 708 514,-132-604 274,-5 0 0,-5 109-664,-22-106 163,14-103-337,0-33-242,0-1-54,2-9-1432,10-8-611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0.290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0 0 384,'0'0'300,"0"0"-130,0 0-110,0 0-24,0 0 81,0 0 54,0 0 94,0 0 55,0 0 9,0 0-107,0 0-109,0 0-65,0 0-56,0 0-34,0 0 60,0 0 102,0 0 14,0 0-17,0 0 10,0 0 11,0 0-111,0 0-128,0 0 114,0 0 119,0 0 25,0 0-5,0 0-6,0 0-9,0 0-22,0 0 14,0 0 30,0 0 33,0 0 55,0 0 1,0 0-118,0 0-150,8 2 2910,-15 542-3004,6-84 112,9-301-344,6-82 46,-11-33 322,7-39-597,-8 52 662,3 65 243,-4-62-3775,-1-60 2096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50.840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0 0 1344,'0'0'1078,"0"0"-750,0 0 49,0 0 50,0 0-186,0 0-175,0 20 155,19 116 425,55 357 173,-31-75 411,-32-347-1046,-10-71-193,-1 0 0,1 0 0,0 1 0,-1-1-1,1 0 1,0 0 0,0 0 0,-1 0 0,1-1-1,0 1 1,-1 0 0,1 0 0,0 0 0,0 0-1,-1-1 1,1 1 0,0 0 0,-1-1 0,1 1-1,-1 0 1,1-1 0,-1 1 0,1-1-1,0 1 1,-1-1 0,0 1 0,1-1 0,-1 0-1,1 1 1,-1-1 0,0 1 0,1-1 0,-1 0-1,0 1 1,1-1 0,-1 0 0,0 1 0,0-1-1,0 0 1,0 0 0,0 1 0,0-1 0,0 0-1,0 1 1,0-1 0,0 0 9,0 0-38,24-46-2277,-13 22-54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1T20:00:07.57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29 1,'10'40,"-2"0,-2 1,-1-1,-2 1,-2 1,-4 35,2-27,1 511,-29-363,17-68,-3-40,14-73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20:03:39.40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4 0 312,'0'0'101,"0"0"-71,0 0-12,0 0 16,0 0-484,-3 1 7038,3 556-6342,2-532-239,2 0 0,0-1 1,2 1-1,1-1 0,0 0 0,2-1 0,11 20-7,-1 5 8,63 197 209,-80-238-8,1 6-419,2-9 2847,-4-4-2700,-1 0-7,40 1 21,70-12 99,4-34 54,-83 27-269,-15 11 142,0-1 0,0-1 1,-1 0-1,0-1 0,-1 0 0,0-2 0,-1 0 0,0 0 0,-1-1 1,0 0-1,-1-1 0,0-1 0,-2 0 0,1 0 0,-2 0 0,0-2 1,1-3 22,-4 3-84,11-32-6,-2-1-1,-2-1 1,-3 0 0,-1 0 0,-1-42 90,-7 88-21,0 0 1,0 0-1,-1 0 0,0 1 1,0-1-1,0 0 0,0 0 1,-1 1-1,0-1 0,0 1 1,0-1-1,0 1 1,-1 0-1,0 0 0,1 0 1,-2 0-1,1 0 0,0 1 1,-4-3 20,-19-22 43,-1 1 0,-2 2 0,-1 1 0,0 1 0,-2 2 0,0 1 0,-2 1 0,-3 1-43,-184-27-72,182 38 697,-50-12-531,88 14-1187,1 3-4200,0 0 3206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20:03:42.56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29 1 704,'0'0'108,"0"0"-70,0 0 32,0 0 77,0 0 50,0 0 131,0 0 155,0 0 40,0 0-42,0 0-165,0 0-172,0 0-114,0 0-21,0 0 22,0 23 477,-22 271 1252,19 53-792,-1-56-206,19-216-247,-5-18-506,55-50 1222,284-7-1047,-337-2-170,0 0 0,0-1 0,0 0 0,-1-1 0,1 0-1,-1-1 1,0 0 0,0-1 0,0 0-14,23-11 19,-26 13 8,0 0 0,0 0 0,-1-1 0,0 1 0,0-2 0,0 1-1,-1-1 1,0 0 0,0 0 0,0-1 0,0-2-27,204-252-341,-206 252 318,1-1 0,-2 0 0,1 0 0,-1 0 0,-1 0 0,1 0 0,-2-1 0,0 1 0,0-1 1,-1 1-1,0-1 0,-1-7 23,1-3-220,-3 12 213,-1 0-1,0 1 1,0-1-1,0 1 1,-1 0-1,0 1 1,-1-1-1,0 1 1,0 0 0,-1 0-1,1 1 1,-1 0-1,-1 0 1,1 1-1,-1-1 1,0 2-1,0-1 1,-1 1 0,-5-2 7,-210-78-8,-54-25 128,217 80 432,-38-34 309,98 62-853,1 1-60,0 0-14,0 0-18,0 0-23,0 0 12,0 0-13,0 0 33,0 0 1,0 0 46,0 0-2,0 0-6,0 0-82,0 0-5,0 0 36,0 0 9,0 0-9,0 0 51,0 0 56,0 0 59,0 0 2,0 0-113,0 0-183,0 0-117,0 0-35,0 0 26,0 0-12,0 0 41,0 0-139,0 0-237,0 0-110,0 0 81,3 0-11,9 0-174,5 0-636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20:03:48.08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333 5 968,'0'0'894,"0"0"-520,0 0-244,0 0-78,0 0-35,0-5 282,0 6 2736,-6 539-602,2-357-2096,4-183-239,0 0 10,0 0 4,0 0 16,0 0-44,0 0-67,0 26-117,10 143 51,5-35 178,-15-133-100,0-1 15,0 0 10,0 0-12,0 0-26,0 0 11,0 0 37,0 0-28,0 0 11,0 0-19,0 0 22,0 0-24,0 0 16,0 0 12,0 0-12,0 0-26,0 0 6,0 0 15,0 0-40,0 0-6,0 0 1,-6 0-96,-137-19-491,104 3 679,38 14-89,1 1-40,0 1 9,0 0-4,0 0 37,0 0 12,0 0 14,0 0 30,0 0-17,47-16-333,247-49 472,-204 47 249,-168 24-1574,13 16 577,54-15 459,-59-1 182,70-6-1,-22 0 20,21 0-71,1 0 0,-1 0 0,1 0 1,-1 0-1,0 0 0,1 0 0,-1 0 1,0 0-1,1 0 0,-1-1 0,1 1 1,-1 0-1,0 0 0,1-1 0,-1 1 1,1 0-1,-1-1 0,1 1 0,-1-1 1,1 1-1,-1-1 0,1 1 0,0-1 1,-1 1-1,1-1 0,-1 1 0,1-1 1,0 1-1,0-1 0,-1 1 0,1-1 1,0 0-1,0 1 0,0-1 0,0 0 1,0 1-1,0-1 0,0 0 0,0 1 1,0-1-1,0 1 0,0-1 0,0 0 1,0 1-1,0-1 0,0 0 0,1 1 1,-1-1-1,0 0-16,1-9 116,-2-20 43,0 18-115,1-1-1,0 1 0,1-1 1,0 1-1,1-1 0,0 1 1,1 0-1,0 0 0,1 0-43,15-111 599,1-105 235,-13 91-512,-7 137-330,0 0-8,0 0-24,0-13 43,0 13 5,0 0-17,0 0-1,0 0-8,0 0-34,0 0 20,0 0-23,0 0-28,0 0 1,-7-10-21,-143-73-380,-13 29 134,224 47-265,166-6 922,-16 10 27,-185-1-258,-34 1 18,-362 6-1993,362 30-2841,8-24 3895</inkml:trace>
  <inkml:trace contextRef="#ctx0" brushRef="#br0" timeOffset="2645.396">615 958 1008,'0'0'328,"0"0"-224,0 0 119,0 0 220,0 0-87,-14-1 820,-47-43 404,-134-10-278,123 35-602,-2 19-448,24-4-122,49 4-42,1 0-82,0 0-55,0 0 89,0 0-7,0 0 21,0 0 11,0 0-29,0 0 16,0 0-33,0 0-34,0 0-80,0 0 18,0 0 5,2 0 27,295-3 199,-418 22-312,-181 87-725,278-94 1138,44-8 407,300-52-547,-95 48 1056,-225 10-4274,0-1 481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1T21:34:15.787"/>
    </inkml:context>
    <inkml:brush xml:id="br0">
      <inkml:brushProperty name="width" value="0.35" units="cm"/>
      <inkml:brushProperty name="height" value="0.35" units="cm"/>
      <inkml:brushProperty name="color" value="#AB008B"/>
      <inkml:brushProperty name="ignorePressure" value="1"/>
    </inkml:brush>
  </inkml:definitions>
  <inkml:trace contextRef="#ctx0" brushRef="#br0">1 2531,'27'8,"117"111,-105-81,129 121,747 640,-736-650,-47-32,-128-111,0-2,1 1,-1-1,1 1,0-1,0 0,0-1,1 0,-1 1,1-2,0 1,0-1,0 1,0-2,0 1,0-1,1 0,-1 0,0 0,1-1,-1 0,1-1,-1 1,0-1,0 0,1-1,-1 0,0 0,0 0,0 0,0-1,13-14,0 0,0-1,-2 0,0-2,-2 0,0-1,-1 0,-1-1,5-12,-11 21,316-612,-218 408,180-369,38-59,-263 535,4 2,40-45,229-372,-253 395,-6-3,18-57,40-96,-121 267,-5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2.286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29 1 328,'0'0'127,"0"0"-13,0 0 80,0 0-43,0 0-67,0 0 30,-3 1 124,-7 3-44,16-3 5059,-6 16-5342,-18 539 612,15 0-442,21-360-30,13-45-92,-23-91 13,-8-59-98,0-1-10,0 0 15,0 0-59,0 0-99,7 0-2047,0 0 1105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3.619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61 0 3433,'0'0'507,"0"0"-267,0 0-26,0 0 24,0 0 30,0 0 4,0 0-48,0 0-17,0 0-67,0 0-79,0 0-89,0 6-41,3 536 1230,-63-95-901,57-162-242,28-230 38,39 92 62,-15-25-70,-38-115-2964,-7-7 1601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7.339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0 36 368,'0'0'874,"0"0"-533,0 0-324,0-6 37,0-9-63,0 0 3108,15 17-3146,10 70 62,3 101 215,-24-128-234,24 238 162,-8-182-117,14 147-2,-2 25 133,-22-103 129,-7 20-274,-37-53-293,30-89-1150,8-48 1291,42-1-607,-18-7-341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8.495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22 1 1640,'0'0'1029,"0"0"-668,0 0-149,0 0 251,0 0 206,0 0 82,2 0-176,14 0-499,-16 11-307,22 164 242,2 264 169,-34-137-161,-61 412 99,66-565-286,24-156-547,2-12-201,4-7-685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49.730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0 0 968,'0'0'1203,"0"0"-704,0 0-312,0 0 71,0 0 85,0 0-55,0 0-84,0 0-37,0 0 80,0 0 43,1 0-90,12 30-324,137 708 514,-132-604 274,-5 0 0,-5 109-664,-22-106 163,14-103-337,0-33-242,0-1-54,2-9-1432,10-8-611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1T19:57:50.840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0 0 1344,'0'0'1078,"0"0"-750,0 0 49,0 0 50,0 0-186,0 0-175,0 20 155,19 116 425,55 357 173,-31-75 411,-32-347-1046,-10-71-193,-1 0 0,1 0 0,0 1 0,-1-1-1,1 0 1,0 0 0,0 0 0,-1 0 0,1-1-1,0 1 1,-1 0 0,1 0 0,0 0 0,0 0-1,-1-1 1,1 1 0,0 0 0,-1-1 0,1 1-1,-1 0 1,1-1 0,-1 1 0,1-1-1,0 1 1,-1-1 0,0 1 0,1-1 0,-1 0-1,1 1 1,-1-1 0,0 1 0,1-1 0,-1 0-1,0 1 1,1-1 0,-1 0 0,0 1 0,0-1-1,0 0 1,0 0 0,0 1 0,0-1 0,0 0-1,0 1 1,0-1 0,0 0 9,0 0-38,24-46-2277,-13 22-54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1T20:00:07.576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29 1,'10'40,"-2"0,-2 1,-1-1,-2 1,-2 1,-4 35,2-27,1 511,-29-363,17-68,-3-40,14-73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8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1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3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1FFCA-D10C-4F27-A563-11ED4141696B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E063-954D-46AE-91B6-E7459B29E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6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6.png"/><Relationship Id="rId18" Type="http://schemas.openxmlformats.org/officeDocument/2006/relationships/customXml" Target="../ink/ink21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18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5.png"/><Relationship Id="rId24" Type="http://schemas.openxmlformats.org/officeDocument/2006/relationships/customXml" Target="../ink/ink24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17.xml"/><Relationship Id="rId19" Type="http://schemas.openxmlformats.org/officeDocument/2006/relationships/image" Target="../media/image9.png"/><Relationship Id="rId4" Type="http://schemas.openxmlformats.org/officeDocument/2006/relationships/customXml" Target="../ink/ink14.xml"/><Relationship Id="rId9" Type="http://schemas.openxmlformats.org/officeDocument/2006/relationships/image" Target="../media/image4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90850"/>
          </a:xfrm>
        </p:spPr>
        <p:txBody>
          <a:bodyPr>
            <a:normAutofit/>
          </a:bodyPr>
          <a:lstStyle/>
          <a:p>
            <a:r>
              <a:rPr lang="en-US" dirty="0"/>
              <a:t>Sequence Alignment: </a:t>
            </a:r>
            <a:br>
              <a:rPr lang="en-US"/>
            </a:b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Gunes Ercal</a:t>
            </a:r>
          </a:p>
        </p:txBody>
      </p:sp>
    </p:spTree>
    <p:extLst>
      <p:ext uri="{BB962C8B-B14F-4D97-AF65-F5344CB8AC3E}">
        <p14:creationId xmlns:p14="http://schemas.microsoft.com/office/powerpoint/2010/main" val="5343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Extremities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Substitution-only changes:</a:t>
            </a:r>
          </a:p>
          <a:p>
            <a:pPr lvl="1"/>
            <a:r>
              <a:rPr lang="en-US" dirty="0"/>
              <a:t>No insertions or deletions (</a:t>
            </a:r>
            <a:r>
              <a:rPr lang="en-US" i="1" dirty="0" err="1"/>
              <a:t>indels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have done this already (hopefully).</a:t>
            </a:r>
          </a:p>
          <a:p>
            <a:pPr lvl="1"/>
            <a:r>
              <a:rPr lang="en-US" dirty="0"/>
              <a:t>Biologically called </a:t>
            </a:r>
            <a:r>
              <a:rPr lang="en-US" b="1" dirty="0"/>
              <a:t>point mutations</a:t>
            </a:r>
            <a:endParaRPr lang="en-US" dirty="0"/>
          </a:p>
          <a:p>
            <a:r>
              <a:rPr lang="en-US" dirty="0"/>
              <a:t>Longest Common Subsequence</a:t>
            </a:r>
          </a:p>
          <a:p>
            <a:pPr lvl="1"/>
            <a:r>
              <a:rPr lang="en-US" dirty="0"/>
              <a:t>Other extreme: No substitutions allowed!</a:t>
            </a:r>
          </a:p>
          <a:p>
            <a:pPr lvl="1"/>
            <a:r>
              <a:rPr lang="en-US" dirty="0"/>
              <a:t>Usual starting point for CS sequence alignment</a:t>
            </a:r>
          </a:p>
          <a:p>
            <a:pPr lvl="1"/>
            <a:r>
              <a:rPr lang="en-US" dirty="0"/>
              <a:t>BUT pretty useless for BIOL seq-alignment</a:t>
            </a:r>
          </a:p>
        </p:txBody>
      </p:sp>
    </p:spTree>
    <p:extLst>
      <p:ext uri="{BB962C8B-B14F-4D97-AF65-F5344CB8AC3E}">
        <p14:creationId xmlns:p14="http://schemas.microsoft.com/office/powerpoint/2010/main" val="420123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attempts at 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What if, proceeding left to right along string S at position s</a:t>
            </a:r>
            <a:r>
              <a:rPr lang="en-US" baseline="-25000" dirty="0"/>
              <a:t>i</a:t>
            </a:r>
            <a:r>
              <a:rPr lang="en-US" dirty="0"/>
              <a:t>, we try to find the first perfect match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in string T, match it, and continue?</a:t>
            </a:r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S:	T G C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 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C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endParaRPr lang="en-US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 lvl="1"/>
            <a:r>
              <a:rPr lang="en-US" dirty="0"/>
              <a:t>T:	A G C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 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C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endParaRPr lang="en-US" dirty="0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r>
              <a:rPr lang="en-US" dirty="0"/>
              <a:t>Other attempts: “sliding windows”, etc.</a:t>
            </a:r>
          </a:p>
          <a:p>
            <a:pPr lvl="1"/>
            <a:r>
              <a:rPr lang="en-US" dirty="0"/>
              <a:t>Consider LCS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B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/>
              <a:t>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dirty="0"/>
              <a:t> and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r>
              <a:rPr lang="en-US" dirty="0"/>
              <a:t>V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/>
              <a:t>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</a:t>
            </a:r>
          </a:p>
          <a:p>
            <a:r>
              <a:rPr lang="en-US" dirty="0"/>
              <a:t>Greedy attempts may yield suboptimal results</a:t>
            </a:r>
          </a:p>
        </p:txBody>
      </p:sp>
    </p:spTree>
    <p:extLst>
      <p:ext uri="{BB962C8B-B14F-4D97-AF65-F5344CB8AC3E}">
        <p14:creationId xmlns:p14="http://schemas.microsoft.com/office/powerpoint/2010/main" val="2409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3E8D-1D2E-4E05-9BF5-C306421E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E90C-54D6-47FF-ADD8-1D4321CB2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Well, surely we would get the optimal solution by simply trying </a:t>
            </a:r>
            <a:r>
              <a:rPr lang="en-US" i="1" dirty="0"/>
              <a:t>all possible alignments ?</a:t>
            </a:r>
          </a:p>
          <a:p>
            <a:pPr lvl="1"/>
            <a:r>
              <a:rPr lang="en-US" b="1" dirty="0"/>
              <a:t>Brute-forcing</a:t>
            </a:r>
            <a:r>
              <a:rPr lang="en-US" dirty="0"/>
              <a:t> it yields exponential time (#align)</a:t>
            </a:r>
          </a:p>
          <a:p>
            <a:pPr lvl="1"/>
            <a:endParaRPr lang="en-US" dirty="0"/>
          </a:p>
          <a:p>
            <a:r>
              <a:rPr lang="en-US" dirty="0"/>
              <a:t>What about an elegant </a:t>
            </a:r>
            <a:r>
              <a:rPr lang="en-US" i="1" dirty="0"/>
              <a:t>recursive</a:t>
            </a:r>
            <a:r>
              <a:rPr lang="en-US" dirty="0"/>
              <a:t> form?</a:t>
            </a:r>
          </a:p>
          <a:p>
            <a:pPr lvl="1"/>
            <a:r>
              <a:rPr lang="en-US" dirty="0"/>
              <a:t>Thinking backwards: There are only three possible “last events” in every alignment, and the total alignment score is additive so….</a:t>
            </a:r>
          </a:p>
        </p:txBody>
      </p:sp>
    </p:spTree>
    <p:extLst>
      <p:ext uri="{BB962C8B-B14F-4D97-AF65-F5344CB8AC3E}">
        <p14:creationId xmlns:p14="http://schemas.microsoft.com/office/powerpoint/2010/main" val="18742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945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Retrospective LCS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/>
              <a:t>Consider the LCS alignment (no substitutions allowed):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since the last Y is matched:</a:t>
            </a:r>
          </a:p>
          <a:p>
            <a:pPr lvl="1"/>
            <a:endParaRPr lang="en-US" sz="2000" dirty="0"/>
          </a:p>
          <a:p>
            <a:pPr lvl="2"/>
            <a:endParaRPr lang="en-US" sz="2000" dirty="0"/>
          </a:p>
          <a:p>
            <a:pPr lvl="1"/>
            <a:r>
              <a:rPr lang="en-US" sz="2000" dirty="0"/>
              <a:t>is also an optimal alignment of PROBIT and PLOVIL</a:t>
            </a:r>
          </a:p>
          <a:p>
            <a:pPr lvl="1"/>
            <a:r>
              <a:rPr lang="en-US" sz="2000" dirty="0"/>
              <a:t>Since L was last inserted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Is also an optimal alignment of PROBIT and PLOVI</a:t>
            </a:r>
          </a:p>
          <a:p>
            <a:pPr lvl="1"/>
            <a:r>
              <a:rPr lang="en-US" sz="2000" dirty="0"/>
              <a:t>Since T was last deleted …</a:t>
            </a:r>
          </a:p>
          <a:p>
            <a:pPr marL="457200" lvl="1" indent="0">
              <a:buNone/>
            </a:pPr>
            <a:endParaRPr lang="en-US" sz="2000" dirty="0"/>
          </a:p>
          <a:p>
            <a:pPr lvl="2"/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33400" y="1066800"/>
          <a:ext cx="8229600" cy="659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strike="noStrik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100" b="1" strike="noStrik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100" b="1" strike="noStrik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100" b="1" strike="noStrike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100" b="1" strike="noStrik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trike="noStrike" dirty="0">
                          <a:solidFill>
                            <a:srgbClr val="0070C0"/>
                          </a:solidFill>
                          <a:effectLst/>
                        </a:rPr>
                        <a:t>Y</a:t>
                      </a:r>
                      <a:endParaRPr lang="en-US" sz="1100" b="1" strike="noStrike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0600" y="2209800"/>
          <a:ext cx="6934203" cy="659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L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90600" y="3657600"/>
          <a:ext cx="5867400" cy="659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T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-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66800" y="5257800"/>
          <a:ext cx="4830616" cy="659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L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</a:rPr>
                        <a:t>I</a:t>
                      </a:r>
                      <a:endParaRPr lang="en-US" sz="1100" b="1" dirty="0">
                        <a:solidFill>
                          <a:srgbClr val="0070C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07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LCS: Now to compute OPT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/>
              <a:t>Based on “backwards” thinking, we want to consider optimum LSC alignments of prefixes.</a:t>
            </a:r>
          </a:p>
          <a:p>
            <a:r>
              <a:rPr lang="en-US" dirty="0"/>
              <a:t>So, let OPT(</a:t>
            </a:r>
            <a:r>
              <a:rPr lang="en-US" dirty="0" err="1"/>
              <a:t>i,j</a:t>
            </a:r>
            <a:r>
              <a:rPr lang="en-US" dirty="0"/>
              <a:t>) denote the optimal sum score for the LCS of &lt;S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…, S</a:t>
            </a:r>
            <a:r>
              <a:rPr lang="en-US" baseline="-25000" dirty="0"/>
              <a:t>i</a:t>
            </a:r>
            <a:r>
              <a:rPr lang="en-US" dirty="0"/>
              <a:t>&gt; and &lt;T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&gt;</a:t>
            </a:r>
          </a:p>
          <a:p>
            <a:r>
              <a:rPr lang="en-US" dirty="0"/>
              <a:t>Recall that IF the last event was a match: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THEN, OPT = 1 + OPT(n-1,m-1)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about insertions and deletions?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0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F3FE-6A31-4856-B1E4-2085B5B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LCS has elegant “Recursive”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031D-76BA-4720-835E-F8A0CDECC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/>
          <a:lstStyle/>
          <a:p>
            <a:r>
              <a:rPr lang="en-US" dirty="0"/>
              <a:t>For any 1 ≤ </a:t>
            </a:r>
            <a:r>
              <a:rPr lang="en-US" dirty="0" err="1"/>
              <a:t>i</a:t>
            </a:r>
            <a:r>
              <a:rPr lang="en-US" dirty="0"/>
              <a:t> ≤ n and 1 ≤ j ≤ m:</a:t>
            </a:r>
          </a:p>
          <a:p>
            <a:pPr lvl="1"/>
            <a:r>
              <a:rPr lang="en-US" dirty="0"/>
              <a:t>Let indicator variable c(</a:t>
            </a:r>
            <a:r>
              <a:rPr lang="en-US" dirty="0" err="1"/>
              <a:t>i,j</a:t>
            </a:r>
            <a:r>
              <a:rPr lang="en-US" dirty="0"/>
              <a:t>) = 1 IFF S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, and 0 </a:t>
            </a:r>
            <a:r>
              <a:rPr lang="en-US" dirty="0" err="1"/>
              <a:t>o.w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(to indicate whether a match is even possible)</a:t>
            </a:r>
          </a:p>
          <a:p>
            <a:pPr lvl="1"/>
            <a:r>
              <a:rPr lang="en-US" dirty="0"/>
              <a:t>Then:</a:t>
            </a:r>
          </a:p>
          <a:p>
            <a:pPr lvl="2"/>
            <a:r>
              <a:rPr lang="en-US" dirty="0"/>
              <a:t>OPT(</a:t>
            </a:r>
            <a:r>
              <a:rPr lang="en-US" dirty="0" err="1"/>
              <a:t>i,j</a:t>
            </a:r>
            <a:r>
              <a:rPr lang="en-US" dirty="0"/>
              <a:t>) = MAX {	1+c(</a:t>
            </a:r>
            <a:r>
              <a:rPr lang="en-US" dirty="0" err="1"/>
              <a:t>i,j</a:t>
            </a:r>
            <a:r>
              <a:rPr lang="en-US" dirty="0"/>
              <a:t>)OPT(i-1,j-1),</a:t>
            </a:r>
          </a:p>
          <a:p>
            <a:pPr marL="3200400" lvl="7" indent="0">
              <a:buNone/>
            </a:pPr>
            <a:r>
              <a:rPr lang="en-US" dirty="0"/>
              <a:t>	OPT(i-1,j),	</a:t>
            </a:r>
          </a:p>
          <a:p>
            <a:pPr marL="3200400" lvl="7" indent="0">
              <a:buNone/>
            </a:pPr>
            <a:r>
              <a:rPr lang="en-US" dirty="0"/>
              <a:t>	OPT(i,j-1)	}</a:t>
            </a:r>
          </a:p>
          <a:p>
            <a:pPr lvl="2"/>
            <a:r>
              <a:rPr lang="en-US" dirty="0"/>
              <a:t>Respectively corresponding to a last MATCH event, or DELETION event, or INSERTION event occurring</a:t>
            </a:r>
          </a:p>
          <a:p>
            <a:pPr lvl="2"/>
            <a:endParaRPr lang="en-US" dirty="0"/>
          </a:p>
          <a:p>
            <a:r>
              <a:rPr lang="en-US" dirty="0"/>
              <a:t>Beautiful but…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35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76E7-7675-4914-8B9E-29A9228C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 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97F0-8860-402A-9105-97E7489F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Big Problem: The recursive implementation of that beautiful form yields </a:t>
            </a:r>
            <a:r>
              <a:rPr lang="el-GR" dirty="0"/>
              <a:t>Ω</a:t>
            </a:r>
            <a:r>
              <a:rPr lang="en-US" dirty="0"/>
              <a:t>(3</a:t>
            </a:r>
            <a:r>
              <a:rPr lang="en-US" baseline="30000" dirty="0"/>
              <a:t>n</a:t>
            </a:r>
            <a:r>
              <a:rPr lang="en-US" dirty="0"/>
              <a:t>) run time!</a:t>
            </a:r>
          </a:p>
          <a:p>
            <a:endParaRPr lang="en-US" dirty="0"/>
          </a:p>
          <a:p>
            <a:r>
              <a:rPr lang="en-US" dirty="0"/>
              <a:t>BUT, luckily: That is because recursion does exponentially many </a:t>
            </a:r>
            <a:r>
              <a:rPr lang="en-US" dirty="0" err="1"/>
              <a:t>recomputations</a:t>
            </a:r>
            <a:r>
              <a:rPr lang="en-US" dirty="0"/>
              <a:t> for only </a:t>
            </a:r>
            <a:r>
              <a:rPr lang="en-US" dirty="0" err="1"/>
              <a:t>polynomially</a:t>
            </a:r>
            <a:r>
              <a:rPr lang="en-US" dirty="0"/>
              <a:t> many distinct OPT(</a:t>
            </a:r>
            <a:r>
              <a:rPr lang="en-US" dirty="0" err="1"/>
              <a:t>i,j</a:t>
            </a:r>
            <a:r>
              <a:rPr lang="en-US" dirty="0"/>
              <a:t>) values!</a:t>
            </a:r>
          </a:p>
          <a:p>
            <a:endParaRPr lang="en-US" dirty="0"/>
          </a:p>
          <a:p>
            <a:r>
              <a:rPr lang="en-US" dirty="0"/>
              <a:t>Ergo: </a:t>
            </a:r>
            <a:r>
              <a:rPr lang="en-US" dirty="0" err="1"/>
              <a:t>Memoize</a:t>
            </a:r>
            <a:r>
              <a:rPr lang="en-US" dirty="0"/>
              <a:t> (record in matrix form) those optimal sub-problems OPT(</a:t>
            </a:r>
            <a:r>
              <a:rPr lang="en-US" dirty="0" err="1"/>
              <a:t>i,j</a:t>
            </a:r>
            <a:r>
              <a:rPr lang="en-US" dirty="0"/>
              <a:t>) as you proceed.</a:t>
            </a:r>
          </a:p>
        </p:txBody>
      </p:sp>
    </p:spTree>
    <p:extLst>
      <p:ext uri="{BB962C8B-B14F-4D97-AF65-F5344CB8AC3E}">
        <p14:creationId xmlns:p14="http://schemas.microsoft.com/office/powerpoint/2010/main" val="381111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C1F0-3EBD-4680-906B-015A87A8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K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_</a:t>
            </a:r>
            <a:r>
              <a:rPr lang="en-US" sz="2000" dirty="0"/>
              <a:t>	O	O	</a:t>
            </a:r>
            <a:r>
              <a:rPr lang="en-US" sz="2000" dirty="0">
                <a:highlight>
                  <a:srgbClr val="FFFF00"/>
                </a:highlight>
              </a:rPr>
              <a:t>O</a:t>
            </a:r>
            <a:r>
              <a:rPr lang="en-US" sz="2000" dirty="0"/>
              <a:t>	L</a:t>
            </a:r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C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H</a:t>
            </a:r>
            <a:r>
              <a:rPr lang="en-US" sz="2000" dirty="0"/>
              <a:t>	O	O	</a:t>
            </a:r>
            <a:r>
              <a:rPr lang="en-US" sz="2000" dirty="0">
                <a:highlight>
                  <a:srgbClr val="FFFF00"/>
                </a:highlight>
              </a:rPr>
              <a:t>_</a:t>
            </a:r>
            <a:r>
              <a:rPr lang="en-US" sz="2000" dirty="0"/>
              <a:t>	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K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_</a:t>
            </a:r>
            <a:r>
              <a:rPr lang="en-US" sz="2000" dirty="0"/>
              <a:t>	O	O	</a:t>
            </a:r>
            <a:r>
              <a:rPr lang="en-US" sz="2000" dirty="0">
                <a:highlight>
                  <a:srgbClr val="FFFF00"/>
                </a:highlight>
              </a:rPr>
              <a:t>O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C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H</a:t>
            </a:r>
            <a:r>
              <a:rPr lang="en-US" sz="2000" dirty="0"/>
              <a:t>	O	O	</a:t>
            </a:r>
            <a:r>
              <a:rPr lang="en-US" sz="2000" dirty="0">
                <a:highlight>
                  <a:srgbClr val="FFFF00"/>
                </a:highlight>
              </a:rPr>
              <a:t>_</a:t>
            </a:r>
            <a:r>
              <a:rPr lang="en-US" sz="2000" dirty="0"/>
              <a:t>	+ Match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K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_</a:t>
            </a:r>
            <a:r>
              <a:rPr lang="en-US" sz="2000" dirty="0"/>
              <a:t>	O	O	</a:t>
            </a:r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C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H</a:t>
            </a:r>
            <a:r>
              <a:rPr lang="en-US" sz="2000" dirty="0"/>
              <a:t>	O	O  	+ Gap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K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_</a:t>
            </a:r>
            <a:r>
              <a:rPr lang="en-US" sz="2000" dirty="0"/>
              <a:t>	O</a:t>
            </a:r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C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H</a:t>
            </a:r>
            <a:r>
              <a:rPr lang="en-US" sz="2000" dirty="0"/>
              <a:t>	O	+ Match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K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_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C</a:t>
            </a:r>
            <a:r>
              <a:rPr lang="en-US" sz="2000" dirty="0"/>
              <a:t>	</a:t>
            </a:r>
            <a:r>
              <a:rPr lang="en-US" sz="2000" dirty="0">
                <a:highlight>
                  <a:srgbClr val="FFFF00"/>
                </a:highlight>
              </a:rPr>
              <a:t>H </a:t>
            </a:r>
            <a:r>
              <a:rPr lang="en-US" sz="2000" dirty="0"/>
              <a:t>	+ Match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K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S	</a:t>
            </a:r>
            <a:r>
              <a:rPr lang="en-US" sz="2000" dirty="0">
                <a:highlight>
                  <a:srgbClr val="00FFFF"/>
                </a:highlight>
              </a:rPr>
              <a:t>C</a:t>
            </a:r>
            <a:r>
              <a:rPr lang="en-US" sz="2000" dirty="0"/>
              <a:t>	+Gap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</a:t>
            </a:r>
          </a:p>
          <a:p>
            <a:pPr marL="0" indent="0">
              <a:buNone/>
            </a:pPr>
            <a:r>
              <a:rPr lang="en-US" sz="2000" dirty="0"/>
              <a:t>S	+Sub(K,C)</a:t>
            </a:r>
          </a:p>
        </p:txBody>
      </p:sp>
    </p:spTree>
    <p:extLst>
      <p:ext uri="{BB962C8B-B14F-4D97-AF65-F5344CB8AC3E}">
        <p14:creationId xmlns:p14="http://schemas.microsoft.com/office/powerpoint/2010/main" val="67399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 for </a:t>
            </a:r>
            <a:br>
              <a:rPr lang="en-US" dirty="0"/>
            </a:br>
            <a:r>
              <a:rPr lang="en-US" dirty="0"/>
              <a:t>Global Alignment of X and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b="1" dirty="0"/>
              <a:t>g &lt; 0</a:t>
            </a:r>
            <a:r>
              <a:rPr lang="en-US" sz="2400" dirty="0"/>
              <a:t> be the </a:t>
            </a:r>
            <a:r>
              <a:rPr lang="en-US" sz="2400" b="1" dirty="0"/>
              <a:t>gap penalty</a:t>
            </a:r>
            <a:r>
              <a:rPr lang="en-US" sz="2400" dirty="0"/>
              <a:t>, </a:t>
            </a:r>
            <a:r>
              <a:rPr lang="en-US" sz="2400" b="1" dirty="0"/>
              <a:t>r &gt; 0</a:t>
            </a:r>
            <a:r>
              <a:rPr lang="en-US" sz="2400" dirty="0"/>
              <a:t> the </a:t>
            </a:r>
            <a:r>
              <a:rPr lang="en-US" sz="2400" b="1" dirty="0"/>
              <a:t>match score</a:t>
            </a:r>
            <a:r>
              <a:rPr lang="en-US" sz="2400" dirty="0"/>
              <a:t>.</a:t>
            </a:r>
          </a:p>
          <a:p>
            <a:r>
              <a:rPr lang="en-US" sz="2000" dirty="0"/>
              <a:t>And, let </a:t>
            </a:r>
            <a:r>
              <a:rPr lang="en-US" sz="2000" b="1" dirty="0"/>
              <a:t>S[</a:t>
            </a:r>
            <a:r>
              <a:rPr lang="en-US" sz="2000" b="1" dirty="0" err="1"/>
              <a:t>Xi,Yj</a:t>
            </a:r>
            <a:r>
              <a:rPr lang="en-US" sz="2000" b="1" dirty="0"/>
              <a:t>] &lt; r </a:t>
            </a:r>
            <a:r>
              <a:rPr lang="en-US" sz="2000" dirty="0"/>
              <a:t>be the </a:t>
            </a:r>
            <a:r>
              <a:rPr lang="en-US" sz="2000" b="1" dirty="0"/>
              <a:t>substitution score </a:t>
            </a:r>
            <a:r>
              <a:rPr lang="en-US" sz="2000" dirty="0"/>
              <a:t>of the &lt;</a:t>
            </a:r>
            <a:r>
              <a:rPr lang="en-US" sz="2000" dirty="0" err="1"/>
              <a:t>i,j</a:t>
            </a:r>
            <a:r>
              <a:rPr lang="en-US" sz="2000" dirty="0"/>
              <a:t>&gt; pair.</a:t>
            </a:r>
            <a:endParaRPr lang="en-US" sz="2000" b="1" dirty="0"/>
          </a:p>
          <a:p>
            <a:r>
              <a:rPr lang="en-US" sz="2400" dirty="0"/>
              <a:t>If Xi == </a:t>
            </a:r>
            <a:r>
              <a:rPr lang="en-US" sz="2400" dirty="0" err="1"/>
              <a:t>Yj</a:t>
            </a:r>
            <a:r>
              <a:rPr lang="en-US" sz="2400" dirty="0"/>
              <a:t>, then OPT(</a:t>
            </a:r>
            <a:r>
              <a:rPr lang="en-US" sz="2400" dirty="0" err="1"/>
              <a:t>i,j</a:t>
            </a:r>
            <a:r>
              <a:rPr lang="en-US" sz="2400" dirty="0"/>
              <a:t>) = MAX of </a:t>
            </a:r>
          </a:p>
          <a:p>
            <a:pPr lvl="2"/>
            <a:r>
              <a:rPr lang="en-US" dirty="0"/>
              <a:t>r + OPT(i-1,j-1)	when last event is a </a:t>
            </a:r>
            <a:r>
              <a:rPr lang="en-US" i="1" dirty="0"/>
              <a:t>match</a:t>
            </a:r>
            <a:endParaRPr lang="en-US" dirty="0"/>
          </a:p>
          <a:p>
            <a:pPr lvl="2"/>
            <a:r>
              <a:rPr lang="en-US" dirty="0"/>
              <a:t>g + OPT(i-1,j)		when last event is a </a:t>
            </a:r>
            <a:r>
              <a:rPr lang="en-US" i="1" dirty="0"/>
              <a:t>deletion</a:t>
            </a:r>
            <a:endParaRPr lang="en-US" dirty="0"/>
          </a:p>
          <a:p>
            <a:pPr lvl="2"/>
            <a:r>
              <a:rPr lang="en-US" dirty="0"/>
              <a:t>g + OPT(i,j-1)		when last event is an </a:t>
            </a:r>
            <a:r>
              <a:rPr lang="en-US" i="1" dirty="0"/>
              <a:t>insertion</a:t>
            </a:r>
          </a:p>
          <a:p>
            <a:r>
              <a:rPr lang="en-US" sz="2400" dirty="0"/>
              <a:t>Else if Xi &lt;&gt; </a:t>
            </a:r>
            <a:r>
              <a:rPr lang="en-US" sz="2400" dirty="0" err="1"/>
              <a:t>Yj</a:t>
            </a:r>
            <a:r>
              <a:rPr lang="en-US" sz="2400" dirty="0"/>
              <a:t>, then OPT(</a:t>
            </a:r>
            <a:r>
              <a:rPr lang="en-US" sz="2400" dirty="0" err="1"/>
              <a:t>i,j</a:t>
            </a:r>
            <a:r>
              <a:rPr lang="en-US" sz="2400" dirty="0"/>
              <a:t>) = MAX of </a:t>
            </a:r>
          </a:p>
          <a:p>
            <a:pPr lvl="2"/>
            <a:r>
              <a:rPr lang="en-US" dirty="0"/>
              <a:t>S[</a:t>
            </a:r>
            <a:r>
              <a:rPr lang="en-US" dirty="0" err="1"/>
              <a:t>Xi,Yj</a:t>
            </a:r>
            <a:r>
              <a:rPr lang="en-US" dirty="0"/>
              <a:t>] + OPT(i-1,j-1)  when last event is a </a:t>
            </a:r>
            <a:r>
              <a:rPr lang="en-US" i="1" dirty="0"/>
              <a:t>mismatch</a:t>
            </a:r>
            <a:endParaRPr lang="en-US" dirty="0"/>
          </a:p>
          <a:p>
            <a:pPr lvl="2"/>
            <a:r>
              <a:rPr lang="en-US" dirty="0"/>
              <a:t>g + OPT(i-1,j)		when last event is a </a:t>
            </a:r>
            <a:r>
              <a:rPr lang="en-US" i="1" dirty="0"/>
              <a:t>deletion</a:t>
            </a:r>
            <a:endParaRPr lang="en-US" dirty="0"/>
          </a:p>
          <a:p>
            <a:pPr lvl="2"/>
            <a:r>
              <a:rPr lang="en-US" dirty="0"/>
              <a:t>g + OPT(i,j-1)		when last event is an </a:t>
            </a:r>
            <a:r>
              <a:rPr lang="en-US" i="1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7928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Alignment (simply)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b="1" dirty="0"/>
              <a:t>g &lt; 0</a:t>
            </a:r>
            <a:r>
              <a:rPr lang="en-US" sz="2400" dirty="0"/>
              <a:t> be the </a:t>
            </a:r>
            <a:r>
              <a:rPr lang="en-US" sz="2400" b="1" dirty="0"/>
              <a:t>gap penalty</a:t>
            </a:r>
            <a:endParaRPr lang="en-US" sz="2400" dirty="0"/>
          </a:p>
          <a:p>
            <a:r>
              <a:rPr lang="en-US" sz="2000" dirty="0"/>
              <a:t>And, let </a:t>
            </a:r>
            <a:r>
              <a:rPr lang="en-US" sz="2000" b="1" dirty="0"/>
              <a:t>S[</a:t>
            </a:r>
            <a:r>
              <a:rPr lang="en-US" sz="2000" b="1" dirty="0" err="1"/>
              <a:t>Xi,Yj</a:t>
            </a:r>
            <a:r>
              <a:rPr lang="en-US" sz="2000" b="1" dirty="0"/>
              <a:t>] &lt; r </a:t>
            </a:r>
            <a:r>
              <a:rPr lang="en-US" sz="2000" dirty="0"/>
              <a:t>be the </a:t>
            </a:r>
            <a:r>
              <a:rPr lang="en-US" sz="2000" b="1" dirty="0"/>
              <a:t>substitution score </a:t>
            </a:r>
            <a:r>
              <a:rPr lang="en-US" sz="2000" dirty="0"/>
              <a:t>of the &lt;</a:t>
            </a:r>
            <a:r>
              <a:rPr lang="en-US" sz="2000" dirty="0" err="1"/>
              <a:t>i,j</a:t>
            </a:r>
            <a:r>
              <a:rPr lang="en-US" sz="2000" dirty="0"/>
              <a:t>&gt; pair, where the </a:t>
            </a:r>
            <a:r>
              <a:rPr lang="en-US" sz="2000" b="1" dirty="0"/>
              <a:t>match score </a:t>
            </a:r>
            <a:r>
              <a:rPr lang="en-US" sz="2000" dirty="0"/>
              <a:t>for the k</a:t>
            </a:r>
            <a:r>
              <a:rPr lang="en-US" sz="2000" baseline="30000" dirty="0"/>
              <a:t>th</a:t>
            </a:r>
            <a:r>
              <a:rPr lang="en-US" sz="2000" dirty="0"/>
              <a:t> character is simply the diagonal entry S[</a:t>
            </a:r>
            <a:r>
              <a:rPr lang="en-US" sz="2000" dirty="0" err="1"/>
              <a:t>k,k</a:t>
            </a:r>
            <a:r>
              <a:rPr lang="en-US" sz="2000" dirty="0"/>
              <a:t>].</a:t>
            </a:r>
            <a:endParaRPr lang="en-US" sz="2000" b="1" dirty="0"/>
          </a:p>
          <a:p>
            <a:endParaRPr lang="en-US" sz="2400" dirty="0"/>
          </a:p>
          <a:p>
            <a:r>
              <a:rPr lang="en-US" sz="2400" dirty="0"/>
              <a:t>If Xi == </a:t>
            </a:r>
            <a:r>
              <a:rPr lang="en-US" sz="2400" dirty="0" err="1"/>
              <a:t>Yj</a:t>
            </a:r>
            <a:r>
              <a:rPr lang="en-US" sz="2400" dirty="0"/>
              <a:t>, then OPT(</a:t>
            </a:r>
            <a:r>
              <a:rPr lang="en-US" sz="2400" dirty="0" err="1"/>
              <a:t>i,j</a:t>
            </a:r>
            <a:r>
              <a:rPr lang="en-US" sz="2400" dirty="0"/>
              <a:t>) = MAX of </a:t>
            </a:r>
          </a:p>
          <a:p>
            <a:pPr lvl="2"/>
            <a:r>
              <a:rPr lang="en-US" dirty="0"/>
              <a:t>S[</a:t>
            </a:r>
            <a:r>
              <a:rPr lang="en-US" dirty="0" err="1"/>
              <a:t>Xi,Yj</a:t>
            </a:r>
            <a:r>
              <a:rPr lang="en-US" dirty="0"/>
              <a:t>] + OPT(i-1,j-1) when last event is a </a:t>
            </a:r>
            <a:r>
              <a:rPr lang="en-US" i="1" dirty="0"/>
              <a:t>substitution or 						match</a:t>
            </a:r>
            <a:endParaRPr lang="en-US" dirty="0"/>
          </a:p>
          <a:p>
            <a:pPr lvl="2"/>
            <a:r>
              <a:rPr lang="en-US" dirty="0"/>
              <a:t>g + OPT(i-1,j)		when last event is a </a:t>
            </a:r>
            <a:r>
              <a:rPr lang="en-US" i="1" dirty="0"/>
              <a:t>deletion</a:t>
            </a:r>
            <a:endParaRPr lang="en-US" dirty="0"/>
          </a:p>
          <a:p>
            <a:pPr lvl="2"/>
            <a:r>
              <a:rPr lang="en-US" dirty="0"/>
              <a:t>g + OPT(i,j-1)		when last event is an </a:t>
            </a:r>
            <a:r>
              <a:rPr lang="en-US" i="1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66348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Given two strings S and T, what is the optimal “alignment” between them?</a:t>
            </a:r>
          </a:p>
          <a:p>
            <a:pPr lvl="1"/>
            <a:r>
              <a:rPr lang="en-US" dirty="0"/>
              <a:t>Minimum amount of changes made to transform S into T, </a:t>
            </a:r>
            <a:r>
              <a:rPr lang="en-US" b="1" dirty="0"/>
              <a:t>respecting order of characters</a:t>
            </a:r>
          </a:p>
          <a:p>
            <a:r>
              <a:rPr lang="en-US" dirty="0"/>
              <a:t>Motivation and Applications:</a:t>
            </a:r>
          </a:p>
          <a:p>
            <a:pPr lvl="1"/>
            <a:r>
              <a:rPr lang="en-US" dirty="0"/>
              <a:t>Spell checker, Google “</a:t>
            </a:r>
            <a:r>
              <a:rPr lang="en-US" i="1" dirty="0"/>
              <a:t>did you mean</a:t>
            </a:r>
            <a:r>
              <a:rPr lang="en-US" dirty="0"/>
              <a:t>”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Genetic similarity computation: DNA seq. align.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“changes” from S to T model mutation events</a:t>
            </a:r>
          </a:p>
        </p:txBody>
      </p:sp>
    </p:spTree>
    <p:extLst>
      <p:ext uri="{BB962C8B-B14F-4D97-AF65-F5344CB8AC3E}">
        <p14:creationId xmlns:p14="http://schemas.microsoft.com/office/powerpoint/2010/main" val="185513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Score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mismatches are far likelier than others!</a:t>
            </a:r>
          </a:p>
          <a:p>
            <a:pPr lvl="1"/>
            <a:r>
              <a:rPr lang="en-US" dirty="0"/>
              <a:t>In English: (</a:t>
            </a:r>
            <a:r>
              <a:rPr lang="en-US" dirty="0" err="1"/>
              <a:t>c,k</a:t>
            </a:r>
            <a:r>
              <a:rPr lang="en-US" dirty="0"/>
              <a:t>), (</a:t>
            </a:r>
            <a:r>
              <a:rPr lang="en-US" dirty="0" err="1"/>
              <a:t>a,e</a:t>
            </a:r>
            <a:r>
              <a:rPr lang="en-US" dirty="0"/>
              <a:t>), (</a:t>
            </a:r>
            <a:r>
              <a:rPr lang="en-US" dirty="0" err="1"/>
              <a:t>e,i</a:t>
            </a:r>
            <a:r>
              <a:rPr lang="en-US" dirty="0"/>
              <a:t>), (</a:t>
            </a:r>
            <a:r>
              <a:rPr lang="en-US" dirty="0" err="1"/>
              <a:t>i,y</a:t>
            </a:r>
            <a:r>
              <a:rPr lang="en-US" dirty="0"/>
              <a:t>), (</a:t>
            </a:r>
            <a:r>
              <a:rPr lang="en-US" dirty="0" err="1"/>
              <a:t>q,k</a:t>
            </a:r>
            <a:r>
              <a:rPr lang="en-US" dirty="0"/>
              <a:t>),(</a:t>
            </a:r>
            <a:r>
              <a:rPr lang="en-US" dirty="0" err="1"/>
              <a:t>u,a</a:t>
            </a:r>
            <a:r>
              <a:rPr lang="en-US" dirty="0"/>
              <a:t>),(</a:t>
            </a:r>
            <a:r>
              <a:rPr lang="en-US" dirty="0" err="1"/>
              <a:t>s,c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Unlikely substitutions: (</a:t>
            </a:r>
            <a:r>
              <a:rPr lang="en-US" dirty="0" err="1"/>
              <a:t>a,t</a:t>
            </a:r>
            <a:r>
              <a:rPr lang="en-US" dirty="0"/>
              <a:t>), (</a:t>
            </a:r>
            <a:r>
              <a:rPr lang="en-US" dirty="0" err="1"/>
              <a:t>k,r</a:t>
            </a:r>
            <a:r>
              <a:rPr lang="en-US" dirty="0"/>
              <a:t>),(</a:t>
            </a:r>
            <a:r>
              <a:rPr lang="en-US" dirty="0" err="1"/>
              <a:t>p,x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commonality between SELECT and SALEKT is not restricted to SLET</a:t>
            </a:r>
          </a:p>
          <a:p>
            <a:pPr lvl="2"/>
            <a:r>
              <a:rPr lang="en-US" dirty="0"/>
              <a:t>That would make them as similar with each other as they are with “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dirty="0"/>
              <a:t>O</a:t>
            </a:r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/>
              <a:t>VEN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/>
              <a:t>S”!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For DNA and protein sequences the relative likelihoods are of critical importance!</a:t>
            </a:r>
          </a:p>
        </p:txBody>
      </p:sp>
    </p:spTree>
    <p:extLst>
      <p:ext uri="{BB962C8B-B14F-4D97-AF65-F5344CB8AC3E}">
        <p14:creationId xmlns:p14="http://schemas.microsoft.com/office/powerpoint/2010/main" val="313097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Let r = 1, g = -1, and s = 0.</a:t>
            </a:r>
          </a:p>
        </p:txBody>
      </p:sp>
      <p:pic>
        <p:nvPicPr>
          <p:cNvPr id="4" name="Picture 5" descr="9781284023442_CH03_FIG04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0835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497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Let r = 1, g = -1, and s = 0.</a:t>
            </a:r>
          </a:p>
        </p:txBody>
      </p:sp>
      <p:pic>
        <p:nvPicPr>
          <p:cNvPr id="5" name="Picture 5" descr="9781284023442_CH03_FIG04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708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mismatches are far likelier than others!</a:t>
            </a:r>
          </a:p>
          <a:p>
            <a:pPr lvl="1"/>
            <a:r>
              <a:rPr lang="en-US" dirty="0"/>
              <a:t>In English: (</a:t>
            </a:r>
            <a:r>
              <a:rPr lang="en-US" dirty="0" err="1"/>
              <a:t>c,k</a:t>
            </a:r>
            <a:r>
              <a:rPr lang="en-US" dirty="0"/>
              <a:t>), (</a:t>
            </a:r>
            <a:r>
              <a:rPr lang="en-US" dirty="0" err="1"/>
              <a:t>a,e</a:t>
            </a:r>
            <a:r>
              <a:rPr lang="en-US" dirty="0"/>
              <a:t>), (</a:t>
            </a:r>
            <a:r>
              <a:rPr lang="en-US" dirty="0" err="1"/>
              <a:t>e,i</a:t>
            </a:r>
            <a:r>
              <a:rPr lang="en-US" dirty="0"/>
              <a:t>), (</a:t>
            </a:r>
            <a:r>
              <a:rPr lang="en-US" dirty="0" err="1"/>
              <a:t>i,y</a:t>
            </a:r>
            <a:r>
              <a:rPr lang="en-US" dirty="0"/>
              <a:t>), (</a:t>
            </a:r>
            <a:r>
              <a:rPr lang="en-US" dirty="0" err="1"/>
              <a:t>q,k</a:t>
            </a:r>
            <a:r>
              <a:rPr lang="en-US" dirty="0"/>
              <a:t>),(</a:t>
            </a:r>
            <a:r>
              <a:rPr lang="en-US" dirty="0" err="1"/>
              <a:t>u,a</a:t>
            </a:r>
            <a:r>
              <a:rPr lang="en-US" dirty="0"/>
              <a:t>),(</a:t>
            </a:r>
            <a:r>
              <a:rPr lang="en-US" dirty="0" err="1"/>
              <a:t>s,c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Unlikely substitutions: (</a:t>
            </a:r>
            <a:r>
              <a:rPr lang="en-US" dirty="0" err="1"/>
              <a:t>a,t</a:t>
            </a:r>
            <a:r>
              <a:rPr lang="en-US" dirty="0"/>
              <a:t>), (</a:t>
            </a:r>
            <a:r>
              <a:rPr lang="en-US" dirty="0" err="1"/>
              <a:t>k,r</a:t>
            </a:r>
            <a:r>
              <a:rPr lang="en-US" dirty="0"/>
              <a:t>),(</a:t>
            </a:r>
            <a:r>
              <a:rPr lang="en-US" dirty="0" err="1"/>
              <a:t>p,x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commonality between SELECT and SALEKT is not restricted to SLET</a:t>
            </a:r>
          </a:p>
          <a:p>
            <a:pPr lvl="2"/>
            <a:r>
              <a:rPr lang="en-US" dirty="0"/>
              <a:t>That would make them as similar with each other as they are with “SLEET”!</a:t>
            </a:r>
          </a:p>
          <a:p>
            <a:pPr lvl="1"/>
            <a:r>
              <a:rPr lang="en-US" dirty="0"/>
              <a:t>For DNA and protein sequences the relative likelihoods are of critical importance!</a:t>
            </a:r>
          </a:p>
        </p:txBody>
      </p:sp>
    </p:spTree>
    <p:extLst>
      <p:ext uri="{BB962C8B-B14F-4D97-AF65-F5344CB8AC3E}">
        <p14:creationId xmlns:p14="http://schemas.microsoft.com/office/powerpoint/2010/main" val="3984191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and Substitution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δ</a:t>
            </a:r>
            <a:r>
              <a:rPr lang="en-US" dirty="0"/>
              <a:t> is a gap score based on penalization</a:t>
            </a:r>
          </a:p>
          <a:p>
            <a:pPr lvl="1"/>
            <a:r>
              <a:rPr lang="en-US" dirty="0"/>
              <a:t>Each gap we insert incurs </a:t>
            </a:r>
            <a:r>
              <a:rPr lang="el-GR" dirty="0"/>
              <a:t>δ</a:t>
            </a:r>
            <a:r>
              <a:rPr lang="en-US" dirty="0"/>
              <a:t> score</a:t>
            </a:r>
          </a:p>
          <a:p>
            <a:pPr lvl="1"/>
            <a:r>
              <a:rPr lang="el-GR" dirty="0"/>
              <a:t>δ</a:t>
            </a:r>
            <a:r>
              <a:rPr lang="en-US" dirty="0"/>
              <a:t> &lt; 0</a:t>
            </a:r>
          </a:p>
          <a:p>
            <a:r>
              <a:rPr lang="en-US" dirty="0"/>
              <a:t>α is a substitution score, including possible matches</a:t>
            </a:r>
          </a:p>
          <a:p>
            <a:pPr lvl="1"/>
            <a:r>
              <a:rPr lang="en-US" dirty="0"/>
              <a:t>For each pair of letters </a:t>
            </a:r>
            <a:r>
              <a:rPr lang="en-US" dirty="0" err="1"/>
              <a:t>p,q</a:t>
            </a:r>
            <a:r>
              <a:rPr lang="en-US" dirty="0"/>
              <a:t>, there is a substitution score α</a:t>
            </a:r>
            <a:r>
              <a:rPr lang="en-US" baseline="-25000" dirty="0" err="1"/>
              <a:t>p,q</a:t>
            </a:r>
            <a:r>
              <a:rPr lang="en-US" dirty="0"/>
              <a:t> for lining up letters that do not match (when p not equal q).</a:t>
            </a:r>
          </a:p>
          <a:p>
            <a:pPr lvl="1"/>
            <a:r>
              <a:rPr lang="en-US" dirty="0"/>
              <a:t>In general, α</a:t>
            </a:r>
            <a:r>
              <a:rPr lang="en-US" baseline="-25000" dirty="0" err="1"/>
              <a:t>p,p</a:t>
            </a:r>
            <a:r>
              <a:rPr lang="en-US" dirty="0"/>
              <a:t> &gt; 0, and α</a:t>
            </a:r>
            <a:r>
              <a:rPr lang="en-US" baseline="-25000" dirty="0" err="1"/>
              <a:t>p,p</a:t>
            </a:r>
            <a:r>
              <a:rPr lang="en-US" dirty="0"/>
              <a:t> &gt; α</a:t>
            </a:r>
            <a:r>
              <a:rPr lang="en-US" baseline="-25000" dirty="0" err="1"/>
              <a:t>p,q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Perfect match substitutions are rewarded more than any other event.</a:t>
            </a:r>
          </a:p>
          <a:p>
            <a:r>
              <a:rPr lang="el-GR" dirty="0"/>
              <a:t>δ</a:t>
            </a:r>
            <a:r>
              <a:rPr lang="en-US" dirty="0"/>
              <a:t> and α are external parameters that must be determined.</a:t>
            </a:r>
          </a:p>
        </p:txBody>
      </p:sp>
    </p:spTree>
    <p:extLst>
      <p:ext uri="{BB962C8B-B14F-4D97-AF65-F5344CB8AC3E}">
        <p14:creationId xmlns:p14="http://schemas.microsoft.com/office/powerpoint/2010/main" val="208906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encode likelihood information to the alignment program as INPUT</a:t>
            </a:r>
          </a:p>
          <a:p>
            <a:pPr lvl="1"/>
            <a:r>
              <a:rPr lang="en-US" dirty="0"/>
              <a:t>|A| x |A| substitution matrix S</a:t>
            </a:r>
          </a:p>
          <a:p>
            <a:pPr lvl="1"/>
            <a:r>
              <a:rPr lang="en-US" dirty="0"/>
              <a:t>Where |A| is alphabet size</a:t>
            </a:r>
          </a:p>
          <a:p>
            <a:pPr lvl="2"/>
            <a:r>
              <a:rPr lang="en-US" dirty="0"/>
              <a:t>|A| = 26 in English but</a:t>
            </a:r>
          </a:p>
          <a:p>
            <a:pPr lvl="2"/>
            <a:r>
              <a:rPr lang="en-US" dirty="0"/>
              <a:t>|A| = 4 only for DNA sequences</a:t>
            </a:r>
          </a:p>
          <a:p>
            <a:pPr lvl="1"/>
            <a:r>
              <a:rPr lang="en-US" dirty="0"/>
              <a:t>Sometimes can treat S as a “function” instead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S(</a:t>
            </a:r>
            <a:r>
              <a:rPr lang="en-US" dirty="0" err="1"/>
              <a:t>x,y</a:t>
            </a:r>
            <a:r>
              <a:rPr lang="en-US" dirty="0"/>
              <a:t>) { 	if (x == y) return +2,</a:t>
            </a:r>
          </a:p>
          <a:p>
            <a:pPr lvl="2"/>
            <a:r>
              <a:rPr lang="en-US" dirty="0"/>
              <a:t>                                else if (x and y are similar) return +1,</a:t>
            </a:r>
          </a:p>
          <a:p>
            <a:pPr lvl="2"/>
            <a:r>
              <a:rPr lang="en-US" dirty="0"/>
              <a:t>                                 else return -1 } </a:t>
            </a:r>
          </a:p>
        </p:txBody>
      </p:sp>
    </p:spTree>
    <p:extLst>
      <p:ext uri="{BB962C8B-B14F-4D97-AF65-F5344CB8AC3E}">
        <p14:creationId xmlns:p14="http://schemas.microsoft.com/office/powerpoint/2010/main" val="291974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Alignment is Preferred?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O_CURR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OCCURR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VS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O_CURR_ANCE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OCCURRE_NCE</a:t>
            </a:r>
          </a:p>
          <a:p>
            <a:endParaRPr lang="en-US" dirty="0"/>
          </a:p>
          <a:p>
            <a:r>
              <a:rPr lang="en-US" dirty="0">
                <a:cs typeface="Consolas" panose="020B0609020204030204" pitchFamily="49" charset="0"/>
              </a:rPr>
              <a:t>Which is better?</a:t>
            </a:r>
          </a:p>
          <a:p>
            <a:r>
              <a:rPr lang="en-US" dirty="0">
                <a:cs typeface="Consolas" panose="020B0609020204030204" pitchFamily="49" charset="0"/>
              </a:rPr>
              <a:t>The first is better if </a:t>
            </a:r>
            <a:r>
              <a:rPr lang="el-GR" dirty="0"/>
              <a:t>δ</a:t>
            </a:r>
            <a:r>
              <a:rPr lang="en-US" dirty="0"/>
              <a:t> + α</a:t>
            </a:r>
            <a:r>
              <a:rPr lang="en-US" baseline="-25000" dirty="0"/>
              <a:t>ae</a:t>
            </a:r>
            <a:r>
              <a:rPr lang="en-US" dirty="0"/>
              <a:t> &gt; 3</a:t>
            </a:r>
            <a:r>
              <a:rPr lang="el-GR" dirty="0"/>
              <a:t>δ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5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Alignment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 an optimal alignment M of 2 strings X and Y, at least one of the following is true: 	</a:t>
            </a:r>
          </a:p>
          <a:p>
            <a:pPr lvl="1"/>
            <a:r>
              <a:rPr lang="en-US" dirty="0"/>
              <a:t>(m, n) ∊ M</a:t>
            </a:r>
          </a:p>
          <a:p>
            <a:pPr lvl="2"/>
            <a:r>
              <a:rPr lang="en-US" dirty="0"/>
              <a:t>In this case the last event is a SUBSTITUTION or perfect match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mth</a:t>
            </a:r>
            <a:r>
              <a:rPr lang="en-US" dirty="0"/>
              <a:t> position of X is not matched</a:t>
            </a:r>
          </a:p>
          <a:p>
            <a:pPr lvl="2"/>
            <a:r>
              <a:rPr lang="en-US" dirty="0"/>
              <a:t>In this case the last event is an INSERTION or gap across the last letter of Y</a:t>
            </a:r>
          </a:p>
          <a:p>
            <a:pPr lvl="1"/>
            <a:r>
              <a:rPr lang="en-US" dirty="0"/>
              <a:t>the nth position of Y is not matched</a:t>
            </a:r>
          </a:p>
          <a:p>
            <a:pPr lvl="2"/>
            <a:r>
              <a:rPr lang="en-US" dirty="0"/>
              <a:t>In this case the last even is a DELETION or gap across the last letter or 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opt(</a:t>
            </a:r>
            <a:r>
              <a:rPr lang="en-US" dirty="0" err="1"/>
              <a:t>i</a:t>
            </a:r>
            <a:r>
              <a:rPr lang="en-US" dirty="0"/>
              <a:t>, j) = max[</a:t>
            </a:r>
          </a:p>
          <a:p>
            <a:pPr marL="274320" lvl="1" indent="0">
              <a:buNone/>
            </a:pPr>
            <a:r>
              <a:rPr lang="en-US" dirty="0"/>
              <a:t> 		α</a:t>
            </a:r>
            <a:r>
              <a:rPr lang="en-US" baseline="-25000" dirty="0"/>
              <a:t>xi </a:t>
            </a:r>
            <a:r>
              <a:rPr lang="en-US" baseline="-25000" dirty="0" err="1"/>
              <a:t>yj</a:t>
            </a:r>
            <a:r>
              <a:rPr lang="en-US" dirty="0"/>
              <a:t> + opt(</a:t>
            </a:r>
            <a:r>
              <a:rPr lang="en-US" dirty="0" err="1"/>
              <a:t>i</a:t>
            </a:r>
            <a:r>
              <a:rPr lang="en-US" dirty="0"/>
              <a:t> - 1, j - 1)</a:t>
            </a:r>
          </a:p>
          <a:p>
            <a:pPr marL="274320" lvl="1" indent="0">
              <a:buNone/>
            </a:pPr>
            <a:r>
              <a:rPr lang="en-US" dirty="0"/>
              <a:t>                      	</a:t>
            </a:r>
            <a:r>
              <a:rPr lang="el-GR" dirty="0"/>
              <a:t>δ</a:t>
            </a:r>
            <a:r>
              <a:rPr lang="en-US" dirty="0"/>
              <a:t> + opt(</a:t>
            </a:r>
            <a:r>
              <a:rPr lang="en-US" dirty="0" err="1"/>
              <a:t>i</a:t>
            </a:r>
            <a:r>
              <a:rPr lang="en-US" dirty="0"/>
              <a:t> - 1, j)</a:t>
            </a:r>
          </a:p>
          <a:p>
            <a:pPr marL="274320" lvl="1" indent="0">
              <a:buNone/>
            </a:pPr>
            <a:r>
              <a:rPr lang="en-US" dirty="0"/>
              <a:t>                    	</a:t>
            </a:r>
            <a:r>
              <a:rPr lang="el-GR" dirty="0"/>
              <a:t>δ</a:t>
            </a:r>
            <a:r>
              <a:rPr lang="en-US" dirty="0"/>
              <a:t> + opt(</a:t>
            </a:r>
            <a:r>
              <a:rPr lang="en-US" dirty="0" err="1"/>
              <a:t>i</a:t>
            </a:r>
            <a:r>
              <a:rPr lang="en-US" dirty="0"/>
              <a:t>, j - 1)</a:t>
            </a:r>
          </a:p>
          <a:p>
            <a:pPr marL="274320" lvl="1" indent="0">
              <a:buNone/>
            </a:pPr>
            <a:r>
              <a:rPr lang="en-US" dirty="0"/>
              <a:t>                       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19600" y="4495800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62400" y="525780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886200" y="48006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97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8AFD-AA99-6842-AE67-27BDA70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Model (as in Project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425B-6E31-A84C-9449-163FF0C4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(a) match score: a</a:t>
            </a:r>
          </a:p>
          <a:p>
            <a:r>
              <a:rPr lang="en-US" dirty="0"/>
              <a:t>(b) gap score: b</a:t>
            </a:r>
          </a:p>
          <a:p>
            <a:r>
              <a:rPr lang="en-US" dirty="0"/>
              <a:t>(c) two types of mismatch (substitution) scores: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 substitution score c for the following </a:t>
            </a:r>
            <a:r>
              <a:rPr lang="en-US" i="1" dirty="0"/>
              <a:t>similar non-identical</a:t>
            </a:r>
            <a:r>
              <a:rPr lang="en-US" dirty="0"/>
              <a:t> pairs of letters:</a:t>
            </a:r>
          </a:p>
          <a:p>
            <a:pPr lvl="2"/>
            <a:r>
              <a:rPr lang="en-US" dirty="0"/>
              <a:t>{</a:t>
            </a:r>
            <a:r>
              <a:rPr lang="en-US" dirty="0" err="1"/>
              <a:t>b,p</a:t>
            </a:r>
            <a:r>
              <a:rPr lang="en-US" dirty="0"/>
              <a:t>}, {</a:t>
            </a:r>
            <a:r>
              <a:rPr lang="en-US" dirty="0" err="1"/>
              <a:t>c,k</a:t>
            </a:r>
            <a:r>
              <a:rPr lang="en-US" dirty="0"/>
              <a:t>}, {</a:t>
            </a:r>
            <a:r>
              <a:rPr lang="en-US" dirty="0" err="1"/>
              <a:t>c,s</a:t>
            </a:r>
            <a:r>
              <a:rPr lang="en-US" dirty="0"/>
              <a:t>}, {</a:t>
            </a:r>
            <a:r>
              <a:rPr lang="en-US" dirty="0" err="1"/>
              <a:t>d,t</a:t>
            </a:r>
            <a:r>
              <a:rPr lang="en-US" dirty="0"/>
              <a:t>}, {</a:t>
            </a:r>
            <a:r>
              <a:rPr lang="en-US" dirty="0" err="1"/>
              <a:t>e,y</a:t>
            </a:r>
            <a:r>
              <a:rPr lang="en-US" dirty="0"/>
              <a:t>}, {</a:t>
            </a:r>
            <a:r>
              <a:rPr lang="en-US" dirty="0" err="1"/>
              <a:t>g,j</a:t>
            </a:r>
            <a:r>
              <a:rPr lang="en-US" dirty="0"/>
              <a:t>}, {</a:t>
            </a:r>
            <a:r>
              <a:rPr lang="en-US" dirty="0" err="1"/>
              <a:t>g,k</a:t>
            </a:r>
            <a:r>
              <a:rPr lang="en-US" dirty="0"/>
              <a:t>}, {</a:t>
            </a:r>
            <a:r>
              <a:rPr lang="en-US" dirty="0" err="1"/>
              <a:t>i,y</a:t>
            </a:r>
            <a:r>
              <a:rPr lang="en-US" dirty="0"/>
              <a:t>}, {</a:t>
            </a:r>
            <a:r>
              <a:rPr lang="en-US" dirty="0" err="1"/>
              <a:t>k,q</a:t>
            </a:r>
            <a:r>
              <a:rPr lang="en-US" dirty="0"/>
              <a:t>}, {</a:t>
            </a:r>
            <a:r>
              <a:rPr lang="en-US" dirty="0" err="1"/>
              <a:t>m,n</a:t>
            </a:r>
            <a:r>
              <a:rPr lang="en-US" dirty="0"/>
              <a:t>}, {</a:t>
            </a:r>
            <a:r>
              <a:rPr lang="en-US" dirty="0" err="1"/>
              <a:t>s,z</a:t>
            </a:r>
            <a:r>
              <a:rPr lang="en-US" dirty="0"/>
              <a:t>}, {</a:t>
            </a:r>
            <a:r>
              <a:rPr lang="en-US" dirty="0" err="1"/>
              <a:t>v,w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All vowel-vowel pairs.</a:t>
            </a:r>
          </a:p>
          <a:p>
            <a:pPr lvl="1"/>
            <a:r>
              <a:rPr lang="en-US" dirty="0"/>
              <a:t>(ii) a substitution score d for </a:t>
            </a:r>
            <a:r>
              <a:rPr lang="en-US" i="1" dirty="0"/>
              <a:t>dissimilar </a:t>
            </a:r>
            <a:r>
              <a:rPr lang="en-US" dirty="0"/>
              <a:t>pairs of letters (all other non-identical pairs).</a:t>
            </a:r>
          </a:p>
          <a:p>
            <a:r>
              <a:rPr lang="en-US" b="1" dirty="0"/>
              <a:t>a &gt; c &gt; 0, d &lt; 0, and b &lt;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5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DE66-6E7C-BE4A-96C0-AF441122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Default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CA23-D853-3343-A9BF-BAF2836A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match score a = +2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Gap score b = -2</a:t>
            </a:r>
          </a:p>
          <a:p>
            <a:endParaRPr lang="en-US" dirty="0"/>
          </a:p>
          <a:p>
            <a:r>
              <a:rPr lang="en-US" dirty="0"/>
              <a:t>Substitution scores:</a:t>
            </a:r>
          </a:p>
          <a:p>
            <a:pPr lvl="1"/>
            <a:r>
              <a:rPr lang="en-US" dirty="0"/>
              <a:t>Similar letter substitution score c = +1</a:t>
            </a:r>
          </a:p>
          <a:p>
            <a:pPr lvl="1"/>
            <a:r>
              <a:rPr lang="en-US" dirty="0"/>
              <a:t>Dissimilar letter substitution score d = -1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C557-73CD-4F16-8492-DFF7739B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 checker?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C6E6-F53E-45D1-A2DA-4958B535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“SKOOOL” instead of “SCHOOL”</a:t>
            </a:r>
          </a:p>
          <a:p>
            <a:pPr lvl="1"/>
            <a:r>
              <a:rPr lang="en-US" dirty="0"/>
              <a:t>How to model the mental process?</a:t>
            </a:r>
          </a:p>
          <a:p>
            <a:pPr marL="0" indent="0">
              <a:buNone/>
            </a:pPr>
            <a:r>
              <a:rPr lang="en-US" dirty="0"/>
              <a:t>  	S   C   H   O   </a:t>
            </a:r>
            <a:r>
              <a:rPr lang="en-US" dirty="0" err="1"/>
              <a:t>O</a:t>
            </a:r>
            <a:r>
              <a:rPr lang="en-US" dirty="0"/>
              <a:t>           L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	S   K         O   </a:t>
            </a:r>
            <a:r>
              <a:rPr lang="en-US" dirty="0" err="1"/>
              <a:t>O</a:t>
            </a:r>
            <a:r>
              <a:rPr lang="en-US" dirty="0"/>
              <a:t>   </a:t>
            </a:r>
            <a:r>
              <a:rPr lang="en-US" dirty="0" err="1"/>
              <a:t>O</a:t>
            </a:r>
            <a:r>
              <a:rPr lang="en-US" dirty="0"/>
              <a:t>     L</a:t>
            </a:r>
          </a:p>
          <a:p>
            <a:r>
              <a:rPr lang="en-US" dirty="0"/>
              <a:t>Or, </a:t>
            </a:r>
            <a:r>
              <a:rPr lang="en-US" i="1" dirty="0"/>
              <a:t>did you mean</a:t>
            </a:r>
            <a:r>
              <a:rPr lang="en-US" dirty="0"/>
              <a:t>, SKULL or KOALAS instead?</a:t>
            </a:r>
          </a:p>
          <a:p>
            <a:pPr lvl="1"/>
            <a:r>
              <a:rPr lang="en-US" dirty="0"/>
              <a:t>Can we quantify which candidate word is likeliest?</a:t>
            </a:r>
          </a:p>
        </p:txBody>
      </p:sp>
    </p:spTree>
    <p:extLst>
      <p:ext uri="{BB962C8B-B14F-4D97-AF65-F5344CB8AC3E}">
        <p14:creationId xmlns:p14="http://schemas.microsoft.com/office/powerpoint/2010/main" val="307402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01A0-84C1-9A41-A15A-EC6101DC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75A2-5065-064F-983C-A1C7A21EB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657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SELECT and SALLEKT (on board)</a:t>
            </a:r>
          </a:p>
          <a:p>
            <a:endParaRPr lang="en-US" dirty="0"/>
          </a:p>
          <a:p>
            <a:r>
              <a:rPr lang="en-US" dirty="0"/>
              <a:t>SELECT and SALEKT</a:t>
            </a:r>
          </a:p>
          <a:p>
            <a:endParaRPr lang="en-US" dirty="0"/>
          </a:p>
          <a:p>
            <a:r>
              <a:rPr lang="en-US" dirty="0"/>
              <a:t>SCALE SKEL</a:t>
            </a:r>
          </a:p>
          <a:p>
            <a:endParaRPr lang="en-US" dirty="0"/>
          </a:p>
          <a:p>
            <a:r>
              <a:rPr lang="en-US" dirty="0"/>
              <a:t>SO and (on board)</a:t>
            </a:r>
          </a:p>
          <a:p>
            <a:pPr lvl="1"/>
            <a:r>
              <a:rPr lang="en-US" dirty="0"/>
              <a:t>AS, SOOOO, SUE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6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Rerun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04767" y="2057401"/>
          <a:ext cx="5534464" cy="33944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480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04767" y="2057402"/>
          <a:ext cx="4150848" cy="2970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04767" y="2057402"/>
          <a:ext cx="4150848" cy="2970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-6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-3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4, v</a:t>
                      </a:r>
                      <a:endParaRPr lang="en-US" sz="2400" dirty="0">
                        <a:solidFill>
                          <a:srgbClr val="00B05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-4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-1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6, d</a:t>
                      </a: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-2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4, d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3, d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-1</a:t>
                      </a: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2, d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-2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-4</a:t>
                      </a: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5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C1F0-3EBD-4680-906B-015A87A8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	</a:t>
            </a:r>
            <a:r>
              <a:rPr lang="en-US" dirty="0">
                <a:highlight>
                  <a:srgbClr val="00FFFF"/>
                </a:highlight>
              </a:rPr>
              <a:t>K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O	O	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	L</a:t>
            </a:r>
          </a:p>
          <a:p>
            <a:pPr marL="0" indent="0">
              <a:buNone/>
            </a:pPr>
            <a:r>
              <a:rPr lang="en-US" dirty="0"/>
              <a:t>S	</a:t>
            </a:r>
            <a:r>
              <a:rPr lang="en-US" dirty="0">
                <a:highlight>
                  <a:srgbClr val="00FFFF"/>
                </a:highlight>
              </a:rPr>
              <a:t>C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	O	O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	K	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O</a:t>
            </a:r>
            <a:r>
              <a:rPr lang="en-US" dirty="0"/>
              <a:t>	L	</a:t>
            </a:r>
            <a:r>
              <a:rPr lang="en-US" dirty="0">
                <a:highlight>
                  <a:srgbClr val="FFFF00"/>
                </a:highlight>
              </a:rPr>
              <a:t>_</a:t>
            </a:r>
          </a:p>
          <a:p>
            <a:pPr marL="0" indent="0">
              <a:buNone/>
            </a:pPr>
            <a:r>
              <a:rPr lang="en-US" dirty="0"/>
              <a:t> S	K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U</a:t>
            </a:r>
            <a:r>
              <a:rPr lang="en-US" dirty="0"/>
              <a:t>	L	</a:t>
            </a:r>
            <a:r>
              <a:rPr lang="en-US" dirty="0">
                <a:highlight>
                  <a:srgbClr val="FFFF00"/>
                </a:highlight>
              </a:rPr>
              <a:t>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	K	O	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O</a:t>
            </a:r>
            <a:r>
              <a:rPr lang="en-US" dirty="0"/>
              <a:t>	L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_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K	O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A</a:t>
            </a:r>
            <a:r>
              <a:rPr lang="en-US" dirty="0"/>
              <a:t>	L	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7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870D-7563-4C0C-BC5C-D3E7ABCF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98317-9DCA-4A59-91A8-A4E5263E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“Scrambling” is not considered a valid edit event, no anagrams </a:t>
            </a:r>
            <a:r>
              <a:rPr lang="en-US" dirty="0">
                <a:sym typeface="Wingdings" panose="05000000000000000000" pitchFamily="2" charset="2"/>
              </a:rPr>
              <a:t> : SEMINAR ≠ MARINES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Such genomic-block “anagrams” will be important later: Reversal Sorting for genome rearrangements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Allow: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Substitution events: Matches (A with A, B with B), Mismatch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GAP events: Deletions, and Insertions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all </a:t>
            </a:r>
            <a:r>
              <a:rPr lang="en-US" i="1" dirty="0">
                <a:sym typeface="Wingdings" panose="05000000000000000000" pitchFamily="2" charset="2"/>
              </a:rPr>
              <a:t>respecting character order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b="1" dirty="0"/>
              <a:t>Classical Sequence Alignment: </a:t>
            </a:r>
            <a:r>
              <a:rPr lang="en-US" dirty="0"/>
              <a:t>Total alignment score is </a:t>
            </a:r>
            <a:r>
              <a:rPr lang="en-US" i="1" dirty="0"/>
              <a:t>additive</a:t>
            </a:r>
            <a:r>
              <a:rPr lang="en-US" dirty="0"/>
              <a:t> </a:t>
            </a:r>
            <a:r>
              <a:rPr lang="en-US" dirty="0" err="1"/>
              <a:t>wrt</a:t>
            </a:r>
            <a:r>
              <a:rPr lang="en-US" dirty="0"/>
              <a:t> subalignments.</a:t>
            </a:r>
          </a:p>
        </p:txBody>
      </p:sp>
    </p:spTree>
    <p:extLst>
      <p:ext uri="{BB962C8B-B14F-4D97-AF65-F5344CB8AC3E}">
        <p14:creationId xmlns:p14="http://schemas.microsoft.com/office/powerpoint/2010/main" val="148210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Scores (or costs)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   G   C   A   T   </a:t>
            </a:r>
            <a:r>
              <a:rPr lang="en-US" dirty="0">
                <a:highlight>
                  <a:srgbClr val="FFFF00"/>
                </a:highlight>
              </a:rPr>
              <a:t>C   G   </a:t>
            </a:r>
            <a:r>
              <a:rPr lang="en-US" dirty="0"/>
              <a:t>T   A   C   A   </a:t>
            </a:r>
            <a:r>
              <a:rPr lang="en-US" dirty="0">
                <a:highlight>
                  <a:srgbClr val="FFFF00"/>
                </a:highlight>
              </a:rPr>
              <a:t>_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/>
              <a:t>A   G   C   A   T   </a:t>
            </a:r>
            <a:r>
              <a:rPr lang="en-US" dirty="0">
                <a:highlight>
                  <a:srgbClr val="FFFF00"/>
                </a:highlight>
              </a:rPr>
              <a:t>_   _   </a:t>
            </a:r>
            <a:r>
              <a:rPr lang="en-US" dirty="0"/>
              <a:t>T   A   C   A   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/>
              <a:t>&lt;S, M, M, M, M, D, D, M, M, M, M, I&gt;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/>
              <a:t>Score = Sub(T,A) + Match*8  +Gap*3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C7D30E-16BA-4997-A86E-1AB99A3EE718}"/>
                  </a:ext>
                </a:extLst>
              </p14:cNvPr>
              <p14:cNvContentPartPr/>
              <p14:nvPr/>
            </p14:nvContentPartPr>
            <p14:xfrm>
              <a:off x="1585560" y="2092840"/>
              <a:ext cx="32760" cy="571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C7D30E-16BA-4997-A86E-1AB99A3EE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920" y="2029840"/>
                <a:ext cx="15840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A74011-6B7A-461D-901A-79CF859027BC}"/>
                  </a:ext>
                </a:extLst>
              </p14:cNvPr>
              <p14:cNvContentPartPr/>
              <p14:nvPr/>
            </p14:nvContentPartPr>
            <p14:xfrm>
              <a:off x="2029800" y="2068000"/>
              <a:ext cx="15840" cy="55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A74011-6B7A-461D-901A-79CF859027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6800" y="2005000"/>
                <a:ext cx="1414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A9D1F3-E338-438C-9DD6-414DA4FAC364}"/>
                  </a:ext>
                </a:extLst>
              </p14:cNvPr>
              <p14:cNvContentPartPr/>
              <p14:nvPr/>
            </p14:nvContentPartPr>
            <p14:xfrm>
              <a:off x="2450640" y="2065480"/>
              <a:ext cx="25920" cy="555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A9D1F3-E338-438C-9DD6-414DA4FAC3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8000" y="2002840"/>
                <a:ext cx="15156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C99F6A-BBB3-421B-B12B-19C4796D9415}"/>
                  </a:ext>
                </a:extLst>
              </p14:cNvPr>
              <p14:cNvContentPartPr/>
              <p14:nvPr/>
            </p14:nvContentPartPr>
            <p14:xfrm>
              <a:off x="2830440" y="2056480"/>
              <a:ext cx="55440" cy="579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C99F6A-BBB3-421B-B12B-19C4796D94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7800" y="1993480"/>
                <a:ext cx="18108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D12439-708C-4785-9E9E-62754DEBC803}"/>
                  </a:ext>
                </a:extLst>
              </p14:cNvPr>
              <p14:cNvContentPartPr/>
              <p14:nvPr/>
            </p14:nvContentPartPr>
            <p14:xfrm>
              <a:off x="4190880" y="2046040"/>
              <a:ext cx="86400" cy="627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D12439-708C-4785-9E9E-62754DEBC8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7880" y="1983040"/>
                <a:ext cx="2120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00429AF-18F5-4365-ABA8-1A5BD703A093}"/>
                  </a:ext>
                </a:extLst>
              </p14:cNvPr>
              <p14:cNvContentPartPr/>
              <p14:nvPr/>
            </p14:nvContentPartPr>
            <p14:xfrm>
              <a:off x="4561680" y="2070160"/>
              <a:ext cx="31320" cy="644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00429AF-18F5-4365-ABA8-1A5BD703A0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8680" y="2007520"/>
                <a:ext cx="15696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C42265B-4F5B-402E-9750-E2A0D8F8D6D0}"/>
                  </a:ext>
                </a:extLst>
              </p14:cNvPr>
              <p14:cNvContentPartPr/>
              <p14:nvPr/>
            </p14:nvContentPartPr>
            <p14:xfrm>
              <a:off x="5031480" y="2108320"/>
              <a:ext cx="73440" cy="522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C42265B-4F5B-402E-9750-E2A0D8F8D6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8480" y="2045320"/>
                <a:ext cx="19908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31B9A6-569E-4029-8E32-AAB0AF94FCDC}"/>
                  </a:ext>
                </a:extLst>
              </p14:cNvPr>
              <p14:cNvContentPartPr/>
              <p14:nvPr/>
            </p14:nvContentPartPr>
            <p14:xfrm>
              <a:off x="5399760" y="2167360"/>
              <a:ext cx="73440" cy="41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31B9A6-569E-4029-8E32-AAB0AF94FC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36760" y="2104360"/>
                <a:ext cx="199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A3205D7-611F-40B2-A711-C73647C6FC55}"/>
                  </a:ext>
                </a:extLst>
              </p14:cNvPr>
              <p14:cNvContentPartPr/>
              <p14:nvPr/>
            </p14:nvContentPartPr>
            <p14:xfrm>
              <a:off x="1076520" y="2123080"/>
              <a:ext cx="22320" cy="492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A3205D7-611F-40B2-A711-C73647C6FC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3880" y="2060440"/>
                <a:ext cx="1479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6B87739-6126-4936-8CC4-D9CD973E6D05}"/>
                  </a:ext>
                </a:extLst>
              </p14:cNvPr>
              <p14:cNvContentPartPr/>
              <p14:nvPr/>
            </p14:nvContentPartPr>
            <p14:xfrm>
              <a:off x="3178200" y="2201920"/>
              <a:ext cx="273600" cy="39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6B87739-6126-4936-8CC4-D9CD973E6D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5560" y="2138920"/>
                <a:ext cx="3992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A38BB47-C5A5-4984-9A47-EC66A325CC10}"/>
                  </a:ext>
                </a:extLst>
              </p14:cNvPr>
              <p14:cNvContentPartPr/>
              <p14:nvPr/>
            </p14:nvContentPartPr>
            <p14:xfrm>
              <a:off x="3624960" y="2177440"/>
              <a:ext cx="326880" cy="394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A38BB47-C5A5-4984-9A47-EC66A325CC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61960" y="2114800"/>
                <a:ext cx="452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C514A71-BDDE-4332-AACE-1E54FDDCE645}"/>
                  </a:ext>
                </a:extLst>
              </p14:cNvPr>
              <p14:cNvContentPartPr/>
              <p14:nvPr/>
            </p14:nvContentPartPr>
            <p14:xfrm>
              <a:off x="5730240" y="2211640"/>
              <a:ext cx="221760" cy="379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C514A71-BDDE-4332-AACE-1E54FDDCE6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7240" y="2148640"/>
                <a:ext cx="34740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98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2B46-9299-414F-8EAE-E9FD96EE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6E84-4A35-4436-BF90-BE3D4BF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/>
              <a:t>Also called [optimal] </a:t>
            </a:r>
            <a:r>
              <a:rPr lang="en-US" b="1" dirty="0"/>
              <a:t>Global Alignment</a:t>
            </a:r>
            <a:r>
              <a:rPr lang="en-US" dirty="0"/>
              <a:t>:</a:t>
            </a:r>
          </a:p>
          <a:p>
            <a:r>
              <a:rPr lang="en-US" dirty="0"/>
              <a:t>Input parameters:</a:t>
            </a:r>
          </a:p>
          <a:p>
            <a:pPr lvl="1"/>
            <a:r>
              <a:rPr lang="en-US" dirty="0"/>
              <a:t>Single </a:t>
            </a:r>
            <a:r>
              <a:rPr lang="en-US" b="1" dirty="0"/>
              <a:t>gap penalty</a:t>
            </a:r>
            <a:r>
              <a:rPr lang="en-US" dirty="0"/>
              <a:t> modeling Ins and Del (why?)</a:t>
            </a:r>
          </a:p>
          <a:p>
            <a:pPr lvl="1"/>
            <a:r>
              <a:rPr lang="en-US" dirty="0"/>
              <a:t>|</a:t>
            </a:r>
            <a:r>
              <a:rPr lang="en-US" dirty="0" err="1"/>
              <a:t>A|x|A</a:t>
            </a:r>
            <a:r>
              <a:rPr lang="en-US" dirty="0"/>
              <a:t>| </a:t>
            </a:r>
            <a:r>
              <a:rPr lang="en-US" b="1" dirty="0"/>
              <a:t>substitution matrix</a:t>
            </a:r>
            <a:r>
              <a:rPr lang="en-US" dirty="0"/>
              <a:t> where A is alphabet</a:t>
            </a:r>
            <a:endParaRPr lang="en-US" b="1" dirty="0"/>
          </a:p>
          <a:p>
            <a:pPr lvl="1"/>
            <a:r>
              <a:rPr lang="en-US" dirty="0"/>
              <a:t>Substitution matrix gives </a:t>
            </a:r>
            <a:r>
              <a:rPr lang="en-US" b="1" dirty="0"/>
              <a:t>match score</a:t>
            </a:r>
            <a:r>
              <a:rPr lang="en-US" dirty="0"/>
              <a:t> on diagonal</a:t>
            </a:r>
          </a:p>
          <a:p>
            <a:pPr lvl="1"/>
            <a:r>
              <a:rPr lang="en-US" dirty="0"/>
              <a:t>Sub-Matrix is </a:t>
            </a:r>
            <a:r>
              <a:rPr lang="en-US" b="1" dirty="0"/>
              <a:t>SYMMETRIC:</a:t>
            </a:r>
            <a:r>
              <a:rPr lang="en-US" dirty="0"/>
              <a:t> Why?</a:t>
            </a:r>
          </a:p>
          <a:p>
            <a:r>
              <a:rPr lang="en-US" dirty="0"/>
              <a:t>The optimization problem becomes: Find the alignment that yields the highest sum score.</a:t>
            </a:r>
          </a:p>
          <a:p>
            <a:pPr lvl="1"/>
            <a:r>
              <a:rPr lang="en-US" dirty="0"/>
              <a:t>(Or, lowest sum cost.)</a:t>
            </a:r>
          </a:p>
        </p:txBody>
      </p:sp>
    </p:spTree>
    <p:extLst>
      <p:ext uri="{BB962C8B-B14F-4D97-AF65-F5344CB8AC3E}">
        <p14:creationId xmlns:p14="http://schemas.microsoft.com/office/powerpoint/2010/main" val="185622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Scores (or costs)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   G   C   A   T   </a:t>
            </a:r>
            <a:r>
              <a:rPr lang="en-US" dirty="0">
                <a:highlight>
                  <a:srgbClr val="FFFF00"/>
                </a:highlight>
              </a:rPr>
              <a:t>C   G   </a:t>
            </a:r>
            <a:r>
              <a:rPr lang="en-US" dirty="0"/>
              <a:t>T   A   C   A   </a:t>
            </a:r>
            <a:r>
              <a:rPr lang="en-US" dirty="0">
                <a:highlight>
                  <a:srgbClr val="FFFF00"/>
                </a:highlight>
              </a:rPr>
              <a:t>_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/>
              <a:t>A   G   C   A   T   </a:t>
            </a:r>
            <a:r>
              <a:rPr lang="en-US" dirty="0">
                <a:highlight>
                  <a:srgbClr val="FFFF00"/>
                </a:highlight>
              </a:rPr>
              <a:t>_   _   </a:t>
            </a:r>
            <a:r>
              <a:rPr lang="en-US" dirty="0"/>
              <a:t>T   A   C   A   </a:t>
            </a:r>
            <a:r>
              <a:rPr lang="en-US" dirty="0">
                <a:highlight>
                  <a:srgbClr val="FFFF00"/>
                </a:highlight>
              </a:rPr>
              <a:t>G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/>
              <a:t>E.g. If we simply score with constants: </a:t>
            </a:r>
          </a:p>
          <a:p>
            <a:pPr marL="457200" lvl="1" indent="0">
              <a:buNone/>
            </a:pPr>
            <a:r>
              <a:rPr lang="en-US" b="1" dirty="0"/>
              <a:t>Match = 10, Mismatch = -5, and Gap = -8: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/>
              <a:t>Score 	= Sub(T,A) + Match*8  +Gap*3 </a:t>
            </a:r>
          </a:p>
          <a:p>
            <a:pPr marL="457200" lvl="1" indent="0">
              <a:buNone/>
            </a:pPr>
            <a:r>
              <a:rPr lang="en-US" dirty="0"/>
              <a:t>		= -5 + 8*10 + 3*(-8) = 51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C7D30E-16BA-4997-A86E-1AB99A3EE718}"/>
                  </a:ext>
                </a:extLst>
              </p14:cNvPr>
              <p14:cNvContentPartPr/>
              <p14:nvPr/>
            </p14:nvContentPartPr>
            <p14:xfrm>
              <a:off x="1585560" y="2092840"/>
              <a:ext cx="32760" cy="571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C7D30E-16BA-4997-A86E-1AB99A3EE7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2920" y="2029840"/>
                <a:ext cx="158400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A74011-6B7A-461D-901A-79CF859027BC}"/>
                  </a:ext>
                </a:extLst>
              </p14:cNvPr>
              <p14:cNvContentPartPr/>
              <p14:nvPr/>
            </p14:nvContentPartPr>
            <p14:xfrm>
              <a:off x="2029800" y="2068000"/>
              <a:ext cx="15840" cy="55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A74011-6B7A-461D-901A-79CF859027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6800" y="2005000"/>
                <a:ext cx="14148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A9D1F3-E338-438C-9DD6-414DA4FAC364}"/>
                  </a:ext>
                </a:extLst>
              </p14:cNvPr>
              <p14:cNvContentPartPr/>
              <p14:nvPr/>
            </p14:nvContentPartPr>
            <p14:xfrm>
              <a:off x="2450640" y="2065480"/>
              <a:ext cx="25920" cy="555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A9D1F3-E338-438C-9DD6-414DA4FAC3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8000" y="2002840"/>
                <a:ext cx="15156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C99F6A-BBB3-421B-B12B-19C4796D9415}"/>
                  </a:ext>
                </a:extLst>
              </p14:cNvPr>
              <p14:cNvContentPartPr/>
              <p14:nvPr/>
            </p14:nvContentPartPr>
            <p14:xfrm>
              <a:off x="2830440" y="2056480"/>
              <a:ext cx="55440" cy="579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C99F6A-BBB3-421B-B12B-19C4796D94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7800" y="1993480"/>
                <a:ext cx="18108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D12439-708C-4785-9E9E-62754DEBC803}"/>
                  </a:ext>
                </a:extLst>
              </p14:cNvPr>
              <p14:cNvContentPartPr/>
              <p14:nvPr/>
            </p14:nvContentPartPr>
            <p14:xfrm>
              <a:off x="4190880" y="2046040"/>
              <a:ext cx="86400" cy="627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D12439-708C-4785-9E9E-62754DEBC8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27880" y="1983040"/>
                <a:ext cx="21204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00429AF-18F5-4365-ABA8-1A5BD703A093}"/>
                  </a:ext>
                </a:extLst>
              </p14:cNvPr>
              <p14:cNvContentPartPr/>
              <p14:nvPr/>
            </p14:nvContentPartPr>
            <p14:xfrm>
              <a:off x="4561680" y="2070160"/>
              <a:ext cx="31320" cy="644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00429AF-18F5-4365-ABA8-1A5BD703A0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8680" y="2007520"/>
                <a:ext cx="15696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C42265B-4F5B-402E-9750-E2A0D8F8D6D0}"/>
                  </a:ext>
                </a:extLst>
              </p14:cNvPr>
              <p14:cNvContentPartPr/>
              <p14:nvPr/>
            </p14:nvContentPartPr>
            <p14:xfrm>
              <a:off x="5031480" y="2108320"/>
              <a:ext cx="73440" cy="522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C42265B-4F5B-402E-9750-E2A0D8F8D6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8480" y="2045320"/>
                <a:ext cx="199080" cy="64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31B9A6-569E-4029-8E32-AAB0AF94FCDC}"/>
                  </a:ext>
                </a:extLst>
              </p14:cNvPr>
              <p14:cNvContentPartPr/>
              <p14:nvPr/>
            </p14:nvContentPartPr>
            <p14:xfrm>
              <a:off x="5399760" y="2167360"/>
              <a:ext cx="73440" cy="41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31B9A6-569E-4029-8E32-AAB0AF94FCD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36760" y="2104360"/>
                <a:ext cx="1990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A3205D7-611F-40B2-A711-C73647C6FC55}"/>
                  </a:ext>
                </a:extLst>
              </p14:cNvPr>
              <p14:cNvContentPartPr/>
              <p14:nvPr/>
            </p14:nvContentPartPr>
            <p14:xfrm>
              <a:off x="1076520" y="2123080"/>
              <a:ext cx="22320" cy="492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A3205D7-611F-40B2-A711-C73647C6FC5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3880" y="2060440"/>
                <a:ext cx="14796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6B87739-6126-4936-8CC4-D9CD973E6D05}"/>
                  </a:ext>
                </a:extLst>
              </p14:cNvPr>
              <p14:cNvContentPartPr/>
              <p14:nvPr/>
            </p14:nvContentPartPr>
            <p14:xfrm>
              <a:off x="3178200" y="2201920"/>
              <a:ext cx="273600" cy="392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6B87739-6126-4936-8CC4-D9CD973E6D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15560" y="2138920"/>
                <a:ext cx="3992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A38BB47-C5A5-4984-9A47-EC66A325CC10}"/>
                  </a:ext>
                </a:extLst>
              </p14:cNvPr>
              <p14:cNvContentPartPr/>
              <p14:nvPr/>
            </p14:nvContentPartPr>
            <p14:xfrm>
              <a:off x="3624960" y="2177440"/>
              <a:ext cx="326880" cy="394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A38BB47-C5A5-4984-9A47-EC66A325CC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61960" y="2114800"/>
                <a:ext cx="4525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C514A71-BDDE-4332-AACE-1E54FDDCE645}"/>
                  </a:ext>
                </a:extLst>
              </p14:cNvPr>
              <p14:cNvContentPartPr/>
              <p14:nvPr/>
            </p14:nvContentPartPr>
            <p14:xfrm>
              <a:off x="5730240" y="2211640"/>
              <a:ext cx="221760" cy="379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C514A71-BDDE-4332-AACE-1E54FDDCE6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7240" y="2148640"/>
                <a:ext cx="34740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604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C1F0-3EBD-4680-906B-015A87A8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Match = 10, Mismatch = -5, and Gap = -8: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	</a:t>
            </a:r>
            <a:r>
              <a:rPr lang="en-US" dirty="0">
                <a:highlight>
                  <a:srgbClr val="00FFFF"/>
                </a:highlight>
              </a:rPr>
              <a:t>K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O	O	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	L 40-5-16 =    19</a:t>
            </a:r>
          </a:p>
          <a:p>
            <a:pPr marL="0" indent="0">
              <a:buNone/>
            </a:pPr>
            <a:r>
              <a:rPr lang="en-US" dirty="0"/>
              <a:t>S	</a:t>
            </a:r>
            <a:r>
              <a:rPr lang="en-US" dirty="0">
                <a:highlight>
                  <a:srgbClr val="00FFFF"/>
                </a:highlight>
              </a:rPr>
              <a:t>C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H</a:t>
            </a:r>
            <a:r>
              <a:rPr lang="en-US" dirty="0"/>
              <a:t>	O	O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	K	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O</a:t>
            </a:r>
            <a:r>
              <a:rPr lang="en-US" dirty="0"/>
              <a:t>	L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   30-5-24 = 1</a:t>
            </a:r>
          </a:p>
          <a:p>
            <a:pPr marL="0" indent="0">
              <a:buNone/>
            </a:pPr>
            <a:r>
              <a:rPr lang="en-US" dirty="0"/>
              <a:t> S	K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U</a:t>
            </a:r>
            <a:r>
              <a:rPr lang="en-US" dirty="0"/>
              <a:t>	L	</a:t>
            </a:r>
            <a:r>
              <a:rPr lang="en-US" dirty="0">
                <a:highlight>
                  <a:srgbClr val="FFFF00"/>
                </a:highlight>
              </a:rPr>
              <a:t>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S</a:t>
            </a:r>
            <a:r>
              <a:rPr lang="en-US" dirty="0"/>
              <a:t>	K	O	</a:t>
            </a:r>
            <a:r>
              <a:rPr lang="en-US" dirty="0">
                <a:highlight>
                  <a:srgbClr val="FFFF00"/>
                </a:highlight>
              </a:rPr>
              <a:t>O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O</a:t>
            </a:r>
            <a:r>
              <a:rPr lang="en-US" dirty="0"/>
              <a:t>	L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_ </a:t>
            </a:r>
            <a:r>
              <a:rPr lang="en-US" dirty="0"/>
              <a:t>30-5-32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K	O	</a:t>
            </a:r>
            <a:r>
              <a:rPr lang="en-US" dirty="0">
                <a:highlight>
                  <a:srgbClr val="FFFF00"/>
                </a:highlight>
              </a:rPr>
              <a:t>_</a:t>
            </a:r>
            <a:r>
              <a:rPr lang="en-US" dirty="0"/>
              <a:t>	</a:t>
            </a:r>
            <a:r>
              <a:rPr lang="en-US" dirty="0">
                <a:highlight>
                  <a:srgbClr val="00FFFF"/>
                </a:highlight>
              </a:rPr>
              <a:t>A</a:t>
            </a:r>
            <a:r>
              <a:rPr lang="en-US" dirty="0"/>
              <a:t>	L	</a:t>
            </a:r>
            <a:r>
              <a:rPr lang="en-US" dirty="0">
                <a:highlight>
                  <a:srgbClr val="FFFF00"/>
                </a:highlight>
              </a:rPr>
              <a:t>A</a:t>
            </a: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 </a:t>
            </a:r>
            <a:r>
              <a:rPr lang="en-US" dirty="0"/>
              <a:t>     -7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FFCD70-F650-4BA4-9464-38724B9E0158}"/>
                  </a:ext>
                </a:extLst>
              </p14:cNvPr>
              <p14:cNvContentPartPr/>
              <p14:nvPr/>
            </p14:nvContentPartPr>
            <p14:xfrm>
              <a:off x="6827160" y="1222000"/>
              <a:ext cx="1423800" cy="143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FFCD70-F650-4BA4-9464-38724B9E01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520" y="1159360"/>
                <a:ext cx="1549440" cy="15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83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2660</Words>
  <Application>Microsoft Office PowerPoint</Application>
  <PresentationFormat>On-screen Show (4:3)</PresentationFormat>
  <Paragraphs>456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Office Theme</vt:lpstr>
      <vt:lpstr>Sequence Alignment:  Introduction</vt:lpstr>
      <vt:lpstr>Sequence Alignment</vt:lpstr>
      <vt:lpstr>Spell checker?</vt:lpstr>
      <vt:lpstr>PowerPoint Presentation</vt:lpstr>
      <vt:lpstr>Alignment Properties</vt:lpstr>
      <vt:lpstr>Alignment Scores (or costs)</vt:lpstr>
      <vt:lpstr>Classical Sequence Alignment</vt:lpstr>
      <vt:lpstr>Alignment Scores (or costs)</vt:lpstr>
      <vt:lpstr>PowerPoint Presentation</vt:lpstr>
      <vt:lpstr>Simplest Extremities </vt:lpstr>
      <vt:lpstr>Greedy attempts at LCS</vt:lpstr>
      <vt:lpstr>Other Attempts</vt:lpstr>
      <vt:lpstr>Retrospective LCS observations</vt:lpstr>
      <vt:lpstr>LCS: Now to compute OPT</vt:lpstr>
      <vt:lpstr>LCS has elegant “Recursive” Form</vt:lpstr>
      <vt:lpstr>Dynamic Programming for LCS</vt:lpstr>
      <vt:lpstr>PowerPoint Presentation</vt:lpstr>
      <vt:lpstr>Dynamic Programming for  Global Alignment of X and Y</vt:lpstr>
      <vt:lpstr>Global Alignment (simply)</vt:lpstr>
      <vt:lpstr>Substitution Score Considerations</vt:lpstr>
      <vt:lpstr>E.g. Let r = 1, g = -1, and s = 0.</vt:lpstr>
      <vt:lpstr>E.g. Let r = 1, g = -1, and s = 0.</vt:lpstr>
      <vt:lpstr>General Sequence Alignment</vt:lpstr>
      <vt:lpstr>Gap and Substitution Scores</vt:lpstr>
      <vt:lpstr>Substitution Matrices</vt:lpstr>
      <vt:lpstr>Which Alignment is Preferred?</vt:lpstr>
      <vt:lpstr>Optimal Alignment Observation</vt:lpstr>
      <vt:lpstr>A Sample Model (as in Project 6)</vt:lpstr>
      <vt:lpstr>A Default Setting</vt:lpstr>
      <vt:lpstr>Examples</vt:lpstr>
      <vt:lpstr>Rerun</vt:lpstr>
      <vt:lpstr>Another example</vt:lpstr>
      <vt:lpstr>Another example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Programming: Sequence Alignment and Knapsack Problems</dc:title>
  <dc:creator>ITS</dc:creator>
  <cp:lastModifiedBy>Ercal, Gunes</cp:lastModifiedBy>
  <cp:revision>132</cp:revision>
  <cp:lastPrinted>2015-01-26T19:54:16Z</cp:lastPrinted>
  <dcterms:created xsi:type="dcterms:W3CDTF">2015-01-22T18:44:46Z</dcterms:created>
  <dcterms:modified xsi:type="dcterms:W3CDTF">2020-08-24T02:45:42Z</dcterms:modified>
</cp:coreProperties>
</file>