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2" r:id="rId5"/>
    <p:sldId id="268" r:id="rId6"/>
    <p:sldId id="258" r:id="rId7"/>
    <p:sldId id="267" r:id="rId8"/>
    <p:sldId id="259" r:id="rId9"/>
    <p:sldId id="265" r:id="rId10"/>
    <p:sldId id="266" r:id="rId11"/>
    <p:sldId id="274" r:id="rId12"/>
    <p:sldId id="264" r:id="rId13"/>
    <p:sldId id="263" r:id="rId14"/>
    <p:sldId id="261" r:id="rId15"/>
    <p:sldId id="269" r:id="rId16"/>
    <p:sldId id="271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58F5A-E131-431A-A144-66481B36630E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9D88-B844-4181-87E1-4C5D51A852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1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9D24-53D2-4581-AEC2-C9F45C2A5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ABD5B-5DA3-4CFA-8537-F35C95F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1165-2D52-464F-AF97-C0606AA1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C189-DC22-4274-9A60-F8695FF1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6C2-6199-4474-8FA5-EF851D88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35C4-9589-458B-B683-741A5FF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C4649-00B2-4F4A-A22A-8BDFAED1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1556-4988-4415-BE2B-F2CBE76C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9510-0741-4DEA-A904-C311FF0C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B567-0CC9-4B91-940B-8D87FA3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8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7D73F-7A32-4615-97D2-3BB7A2CA5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8F581-6725-4EA8-966A-58FF670A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4543-2236-4BB9-AB0C-BF3C140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5617-72B0-4513-8DC5-31BCD144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9667-7C2D-44C6-98F2-F7ECF2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93C-B1B0-45AC-879D-5473EF8B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D1C2-9A56-4FE5-9BD7-0045CE23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0D9B-BA28-47C8-8C45-42E1EDB7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0FCF-0898-4A4F-A393-A607DAA7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056E-BFAF-4C6D-B931-A05EEE6F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FF22-E85F-4B30-AA4C-396EBC1D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F52ED-847C-427D-9134-BBAF9C83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5DD7-47F0-45CA-9CA3-05B15990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CF53-A098-4F94-AB7E-4FFF6F03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DE4F-41EE-4005-A52D-E54D966B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ADC7-9F68-4907-8624-1EDF56EF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E5D8-3C20-44C5-A196-BD220D047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65D6-F09F-4B31-976D-74171DB3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72E41-592B-46FB-A2AC-A6CD9D08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5506-C0A6-4CD9-9948-EE43B7D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DD26-D0DF-4AB6-935C-A4A8D599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7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43DF-1860-4DC2-8454-0975939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C055-AD9A-45A9-846C-BF70B92B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CDB7-9D41-480F-A70F-EE3260062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182-8174-4FD9-999D-015F12FBF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2F335-94C1-40A7-B918-A5E53852F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89B9F-3E0E-49C0-961C-CF51624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DEF6B-F095-4917-A93E-B06DA470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D9996-DE38-4828-AC88-BF6086F8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5ACF-47D6-4638-BA42-9D96352B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D8397-F69C-4243-AD9F-FAD9EA5B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C9518-5CA1-49F4-B6D9-D3DC7C6E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5BAF6-059D-4CDE-8321-F6DB0675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0C7EC-CE52-43AF-8F3E-7111D73D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1F26E-21B3-48B1-813F-3A64DCE3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C9847-C216-42FA-A6DD-7C4F6B01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581-85C3-4F18-BDC6-DA1BD0B2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72EB-4551-42EE-8B37-2A353450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8B462-E08B-4864-B04E-7399B8BC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F509-C869-465B-80FB-E4F92BDF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65B5-68A2-4833-9BE7-8B21E136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7C73-8533-4C88-9B6D-A0B20CFB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EB98-279E-40EF-9CF0-F4D0B6C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EEC37-B603-426E-AF70-DB51CF0C4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2F2E-698D-4A0C-A804-381C4FFC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01B8C-9437-46EB-ACFB-770236B4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AFE42-25C4-4738-B8EE-DD2BDC60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BC54C-F741-4762-9811-A74A01E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FAEAA-455F-4526-9FE8-727A3517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D267-53D5-4D5E-AC7F-86FFAD15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5D19-8709-402F-9AB0-7923629A6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26ED-9BE1-4F69-9090-C398F68F2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EDA4-665E-469E-B2FB-E88175E68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F981-D5B0-4C46-BE62-F4509578E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8533-AC28-4D02-8A8B-3F42BABA4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VELO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92522-E970-4650-8C2B-88DF97F33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Stuart Lunt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1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3EB6-8408-4504-8CCF-3A8613A8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stepper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E50B-28A8-468C-B931-D87BE32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5D97-03C8-4C03-894D-3718FA82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10</a:t>
            </a:fld>
            <a:endParaRPr lang="en-GB"/>
          </a:p>
        </p:txBody>
      </p:sp>
      <p:pic>
        <p:nvPicPr>
          <p:cNvPr id="7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2578ECC4-4C7F-4DED-8395-15732B93D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5563"/>
          <a:stretch/>
        </p:blipFill>
        <p:spPr>
          <a:xfrm>
            <a:off x="9947716" y="1211036"/>
            <a:ext cx="2202568" cy="541726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4F054-7E7B-47B0-B5B0-D229DBAA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690688"/>
            <a:ext cx="5543550" cy="124777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E63A13-CFA0-47ED-B23A-A6D30252C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5FAC121-2A0F-4EE8-9F14-6407AD6C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229B0E-A4C9-4EA1-977F-51B71C4E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81" y="1404251"/>
            <a:ext cx="3456620" cy="38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4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B685-76AB-4B8C-BF4F-448EDA84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branch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965F-701F-443A-B53F-FC2290DDDC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F5A50C03-E446-48B9-BEAF-42B8B937D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5" b="57438"/>
          <a:stretch/>
        </p:blipFill>
        <p:spPr>
          <a:xfrm>
            <a:off x="8330577" y="2252790"/>
            <a:ext cx="1651623" cy="185199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46F77-F2BA-4365-BB4F-B6BED3B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2F85A-99E0-4E9E-BAB7-C67F3E10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7064-056B-4CBA-A1F3-7CDFD7BD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11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9344A0-FE00-4E11-B3E8-A309C078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2" y="2970131"/>
            <a:ext cx="5562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B416-BBA1-48CD-B771-C783A8CF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valve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3081-7389-4EF7-B02B-427717DD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parameter will be used to set the position of the valve</a:t>
            </a:r>
          </a:p>
          <a:p>
            <a:r>
              <a:rPr lang="en-US" dirty="0"/>
              <a:t>Logic will make sure only one is opened at a time.</a:t>
            </a:r>
          </a:p>
          <a:p>
            <a:r>
              <a:rPr lang="en-US" dirty="0"/>
              <a:t>In UNICOS it will be controlled by three </a:t>
            </a:r>
            <a:r>
              <a:rPr lang="en-US" dirty="0" err="1"/>
              <a:t>OnOff</a:t>
            </a:r>
            <a:r>
              <a:rPr lang="en-US" dirty="0"/>
              <a:t> valve objects which each control one of the output positions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FB65E-16EA-48B8-A2ED-E86E509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3AA2-87CA-474A-B116-59BBF555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8CDBDE-035D-4BE3-81FB-C3BE867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74485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42A-03AC-44A4-9E63-28E842C4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 test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1548A-C09D-4CE1-8729-B8E587EF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box has a calculated variable M1_Leak which calculates PT/TT so it can be monitored by the user.</a:t>
            </a:r>
          </a:p>
          <a:p>
            <a:r>
              <a:rPr lang="en-US" dirty="0"/>
              <a:t>The user indicates when they are satisfied with it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DE1E93-4D4B-4CBF-BD50-C8559968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B69A-721E-49C6-9B8D-8D5F5436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F0B3-838E-4DB6-8D71-AFC7D92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229932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CC2-A6EE-42AA-AAB1-2D670BCB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Chiller low load detection + Turbo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F57E-AF0B-48F9-ABED-47E5EDE67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Turbo mode was not used in the MAUVE chiller</a:t>
            </a:r>
          </a:p>
          <a:p>
            <a:r>
              <a:rPr lang="en-US" dirty="0"/>
              <a:t>I have not included it in the FA as a result</a:t>
            </a:r>
          </a:p>
          <a:p>
            <a:r>
              <a:rPr lang="en-US" dirty="0"/>
              <a:t>Will it be more useful with the new refrigerant?</a:t>
            </a:r>
          </a:p>
          <a:p>
            <a:r>
              <a:rPr lang="en-US" dirty="0"/>
              <a:t>Do you know which refrigerant is likely to be used?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0C0FE5-3825-4A4F-9754-21D4C354D9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588" y="2069080"/>
            <a:ext cx="5434412" cy="3289249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1649197-8C29-45B8-BE74-4213D00B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FA7FA6-4DBA-4A85-A467-4CBBD47C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14</a:t>
            </a:fld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F5E0A2D-D274-4CDB-8D70-AB4FE0CB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82122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9BBA-A8B8-442D-BBDF-EE969166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Interlocks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8B71642-C6F6-4B8D-A11C-F382EB5142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8469963"/>
              </p:ext>
            </p:extLst>
          </p:nvPr>
        </p:nvGraphicFramePr>
        <p:xfrm>
          <a:off x="838200" y="1253326"/>
          <a:ext cx="4114800" cy="3560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8466">
                  <a:extLst>
                    <a:ext uri="{9D8B030D-6E8A-4147-A177-3AD203B41FA5}">
                      <a16:colId xmlns:a16="http://schemas.microsoft.com/office/drawing/2014/main" val="2147047785"/>
                    </a:ext>
                  </a:extLst>
                </a:gridCol>
                <a:gridCol w="2096334">
                  <a:extLst>
                    <a:ext uri="{9D8B030D-6E8A-4147-A177-3AD203B41FA5}">
                      <a16:colId xmlns:a16="http://schemas.microsoft.com/office/drawing/2014/main" val="2631154835"/>
                    </a:ext>
                  </a:extLst>
                </a:gridCol>
              </a:tblGrid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CS0c_P1_TT_IOEr_AL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left temperature sensor wire break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06939283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CS0c_P1_PT_IOEr_AL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Left pressure sensor wire break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20318393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CS0c_P1_LP1a02_CB_TS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LP1a02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78184908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CS0c_P1_LP1a02_mP_FS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LP1a02 membrane pressure too high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70557957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CS0c_P1_12QA2_TS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P1 heater circuit breaker tripped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12175747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CS0c_P1_EH2a02_ACB_TS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Any heater circuit breaker tripped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35564988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CS0c_P1_EH1a04_ACB_TS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95401217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CS0c_P1_EH1a24_ACB_TS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Any heater circuit breaker tripped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85568148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CS0c_P1_EH4a54_ACB_TS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85404049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CS0c_P1_EH2a02_TS_FS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EH2a02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10473269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CS0c_P1_EH1a04_TS_FS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EH1a04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77296806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CS0c_P1_EH1a24_TS_FS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EH1a24 thermal switch tripped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46752544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CS0c_P1_EH4a54_TS_FS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EH4a54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47925499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CS0c_P1_EH2a02_ATS_FS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50740346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CS0c_P1_EH1a04_ATS_FS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52312995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CS0c_P1_EH1a24_ATS_FS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82862764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CS0c_P1_EH4a54_ATS_FS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67892616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CS0c_P1_EH2a02_OT_FS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26118318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CS0c_P1_EH1a04_OT_FS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1921100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CS0c_P1_EH1a24_OT_FS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59897073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CS0c_P1_EH4a54_OT_FS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41562443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CS0c_P1_EH_A_ON_TS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EH_A power supply off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43645994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CS0c_P2_TT_IOEr_AL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Right temperature sensor wire break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16757546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CS0c_P2_PT_IOEr_AL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Right pressure sensor wire break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341874820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CS0c_P2_LP1b02_CB_TS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LP1b02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194061625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CS0c_P2_LP1b02_mP_FS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LP1b02 membrane pressure too high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261830831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CS0c_P2_13QA2_TS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P2 heater </a:t>
                      </a:r>
                      <a:r>
                        <a:rPr lang="en-GB" sz="800" u="none" strike="noStrike" dirty="0">
                          <a:effectLst/>
                        </a:rPr>
                        <a:t>circuit breaker tripped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43" marR="3643" marT="3643" marB="0" anchor="b"/>
                </a:tc>
                <a:extLst>
                  <a:ext uri="{0D108BD9-81ED-4DB2-BD59-A6C34878D82A}">
                    <a16:rowId xmlns:a16="http://schemas.microsoft.com/office/drawing/2014/main" val="635296172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683D8DB-4659-4A48-AA00-6C2A3F65F3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7592632"/>
              </p:ext>
            </p:extLst>
          </p:nvPr>
        </p:nvGraphicFramePr>
        <p:xfrm>
          <a:off x="6732559" y="922554"/>
          <a:ext cx="4114800" cy="5433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438">
                  <a:extLst>
                    <a:ext uri="{9D8B030D-6E8A-4147-A177-3AD203B41FA5}">
                      <a16:colId xmlns:a16="http://schemas.microsoft.com/office/drawing/2014/main" val="1927322735"/>
                    </a:ext>
                  </a:extLst>
                </a:gridCol>
                <a:gridCol w="2277362">
                  <a:extLst>
                    <a:ext uri="{9D8B030D-6E8A-4147-A177-3AD203B41FA5}">
                      <a16:colId xmlns:a16="http://schemas.microsoft.com/office/drawing/2014/main" val="2330360924"/>
                    </a:ext>
                  </a:extLst>
                </a:gridCol>
              </a:tblGrid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CS0c_P2_EH2b02_ACB_TS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727706456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CS0c_P2_EH1b04_ACB_TS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616809426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CS0c_P2_EH1b24_ACB_TS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20138274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CS0c_P2_EH4b54_ACB_TS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758381867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CS0c_P2_EH2b02_TS_FS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EH2b02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048304097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CS0c_P2_EH1b04_TS_FS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EH1b04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696244661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CS0c_P2_EH1b24_TS_FS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EH1b24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81480617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CS0c_P2_EH4b54_TS_FS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EH4b54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96162124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CS0c_P2_EH2b02_ATS_FS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224949923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CS0c_P2_EH1b04_ATS_FS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609032985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CS0c_P2_EH1b24_ATS_FS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288193090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CS0c_P2_EH4b54_ATS_FS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thermal switch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405870239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CS0c_P2_EH2b02_OT_FS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559359185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CS0c_P2_EH1b04_OT_FS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150484029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CS0c_P2_EH1b24_OT_FS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Any heater over temperature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858951242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CS0c_P2_EH4b54_OT_FS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heater over temperature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833359787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CS0c_P2_EH_B_ON_TS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EH_B power supply off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620414544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CS0c_C0_CV5e12_CEr_TS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CV5e12 carel driver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903003463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CS0c_C0_CV5f14_CEr_TS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CV5f14 carel driver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521030720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CS0c_Plant_FS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Plant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556810583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CS0c_Plant_W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Plant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979732050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CS0c_Pump_FS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Pump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4241773641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CS0c_Pump_W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Pump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109083400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CS0c_C1_FS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Chiller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569402795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CS0c_C1_W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Chiller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841728075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CS0c_EH_W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Heater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98928337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CS0c_Pres_W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Pressure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083489481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CS0c_Valve_FS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Valve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140961745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CS0c_Valve_W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Valve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514891083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CS0c_Temp_FS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Temperature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705284452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CS0c_Temp_W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Temperature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663862641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CS0c_Flow_W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Flow warning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666466507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CS0c_P0_24VDC_PS_FS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24V DC error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369539366"/>
                  </a:ext>
                </a:extLst>
              </a:tr>
              <a:tr h="65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CS0c_P0_24VAC_PS_FS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400348267"/>
                  </a:ext>
                </a:extLst>
              </a:tr>
              <a:tr h="175858"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 dirty="0">
                          <a:effectLst/>
                        </a:rPr>
                        <a:t>CS0c_C0_ChTT_IOEr_AL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chiller temperature sensor wire break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107873347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CS0c_C0_ChPT_IOEr_AL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Any chiller pressure sensor wire break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630880224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CS0c_C0_PS5020_HP_FS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High pressure alarm from PS5020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415195783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CS0c_C0_PS5020_LP_FS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Low pressure alarm from PS5020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819224221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CS0c_C0_GP5020_CB_FS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Compressor circuit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555341876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CS0c_C0_HX5002_CB_TS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Condenser fan circubt breaker tripped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099382646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CS0c_P0_24VDC_CB_FS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24VDC circuit breaker trip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2472841843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CS0c_P0_24VAC_CB_FS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24VAC transformer circuit breaker trip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1852616577"/>
                  </a:ext>
                </a:extLst>
              </a:tr>
              <a:tr h="1183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CS0c_P0_Misc_CB_FS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Cabinet equipment circuit breaker trip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9" marR="3269" marT="3269" marB="0" anchor="b"/>
                </a:tc>
                <a:extLst>
                  <a:ext uri="{0D108BD9-81ED-4DB2-BD59-A6C34878D82A}">
                    <a16:rowId xmlns:a16="http://schemas.microsoft.com/office/drawing/2014/main" val="339586645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AD33-F4D1-4D5C-A7E8-214AB5A5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6FF6-9F05-484C-8F13-FBEAC539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634346-A210-4588-A44E-AAF1292A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366588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9BF5-194C-469F-890E-AA223016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Interlocks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96A3B8D-56AD-47DC-9FB5-31A2FCB3F8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507298"/>
              </p:ext>
            </p:extLst>
          </p:nvPr>
        </p:nvGraphicFramePr>
        <p:xfrm>
          <a:off x="4207691" y="365126"/>
          <a:ext cx="3945709" cy="5963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804">
                  <a:extLst>
                    <a:ext uri="{9D8B030D-6E8A-4147-A177-3AD203B41FA5}">
                      <a16:colId xmlns:a16="http://schemas.microsoft.com/office/drawing/2014/main" val="246794229"/>
                    </a:ext>
                  </a:extLst>
                </a:gridCol>
                <a:gridCol w="2299905">
                  <a:extLst>
                    <a:ext uri="{9D8B030D-6E8A-4147-A177-3AD203B41FA5}">
                      <a16:colId xmlns:a16="http://schemas.microsoft.com/office/drawing/2014/main" val="981272524"/>
                    </a:ext>
                  </a:extLst>
                </a:gridCol>
              </a:tblGrid>
              <a:tr h="1464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CS0c_P1_Ptmax_AL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Any pressure A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4605469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CS0c_P1_LP1a02_DP_AL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Differential pressure over LP1a02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7249219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CS0c_P1_LP1a02_HP_FS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LP1a02 discharge pressure too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1413117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</a:rPr>
                        <a:t>CS0c_P1_LP1a02_SC_AL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LP1a02 subcoolong too 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3508657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CS0c_P1_LP1a02_nFL_FS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LP1a02 no flow full stop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1745014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CS0c_P1_EH2a02_HT_TS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EH2a02 temperature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6676478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CS0c_P1_EH1a04_HT_TS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EH1a04 temperature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336622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CS0c_P1_EH1a24_HT_TS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EH1a24 temperautre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7155739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CS0c_P1_EH4a54_HT_TS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EH4a54 temperature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9301090"/>
                  </a:ext>
                </a:extLst>
              </a:tr>
              <a:tr h="243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CS0c_P1_EH4a54_HP_TS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EH4a54 interlocked due to AC4a54 high pressure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7414890"/>
                  </a:ext>
                </a:extLst>
              </a:tr>
              <a:tr h="1464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CS0c_P2_Ptmax_AL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Any pressure B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8410742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CS0c_P2_LP1b02_DP_AL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Differential pressure over LP1b02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266633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CS0c_P2_LP1b02_HP_FS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LP1b02 discharge pressure too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5702231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CS0c_P2_LP1b02_SC_AL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LP1b02 subcoolong too 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894423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CS0c_P2_LP1b02_nFL_FS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LP1b02 no flow full stop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3517838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CS0c_P2_EH2b02_HT_TS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EH2b02 temperature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7839299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CS0c_P2_EH1b04_HT_TS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EH1b04 temperature high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6396684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CS0c_P2_EH1b24_HT_TS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EH1b24 temperautre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136218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CS0c_P2_EH4b54_HT_TS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EH4b54 temperature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0563800"/>
                  </a:ext>
                </a:extLst>
              </a:tr>
              <a:tr h="243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CS0c_P2_EH4b54_HP_TS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EH4b54 interlocked due to AC4b54 high pressure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3550155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CS0c_C0_GP5020_HP_FS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GP5020 discharge pressure 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883700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CS0c_C0_GP5020_LP_FS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GP5020 suction pressure too 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7777940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CS0c_C0_SH5018_FS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Suction superheating too low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400427"/>
                  </a:ext>
                </a:extLst>
              </a:tr>
              <a:tr h="1464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CS0c_C0_TT5018_FS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Suction temperature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6053472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CS0c_P1_TT9a68_TS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CO2 A temperature too 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071917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CS0c_P2_TT9b68_TS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CO2 B temperature too 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7554831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CS0c_C0_TT5004_AL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Condensation temperature too high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3298423"/>
                  </a:ext>
                </a:extLst>
              </a:tr>
              <a:tr h="243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CS0c_C0_ST5a10_TS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A accumulator evaporation temperature low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8408165"/>
                  </a:ext>
                </a:extLst>
              </a:tr>
              <a:tr h="243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CS0c_C0_ST5b10_TS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 condensor evaporation temperature 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2701196"/>
                  </a:ext>
                </a:extLst>
              </a:tr>
              <a:tr h="243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CS0c_C0_ST5c10_TS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B accumulator evaporation temperature low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6633314"/>
                  </a:ext>
                </a:extLst>
              </a:tr>
              <a:tr h="243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CS0c_C0_ST5d10_TS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B </a:t>
                      </a:r>
                      <a:r>
                        <a:rPr lang="en-GB" sz="900" u="none" strike="noStrike" dirty="0" err="1">
                          <a:effectLst/>
                        </a:rPr>
                        <a:t>condensor</a:t>
                      </a:r>
                      <a:r>
                        <a:rPr lang="en-GB" sz="900" u="none" strike="noStrike" dirty="0">
                          <a:effectLst/>
                        </a:rPr>
                        <a:t> evaporation temperature low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959456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CS0c_C0_GP5020_HT_FS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Discharge temperature high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112676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CS0c_C0_SC5004_AL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Subcooling low after the </a:t>
                      </a:r>
                      <a:r>
                        <a:rPr lang="en-GB" sz="900" u="none" strike="noStrike" dirty="0" err="1">
                          <a:effectLst/>
                        </a:rPr>
                        <a:t>condensor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6890485"/>
                  </a:ext>
                </a:extLst>
              </a:tr>
              <a:tr h="1624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CS0c_C0_GP5020_ONF_FS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Chiller start stop limit exceeded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015055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0DAD-5443-498C-94DC-824335BCF1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52964-879C-4F6B-932D-269C38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1828C-8F5C-4B10-B1B6-9B0DD26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1837A-1894-4101-B518-5D8603D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1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8E73-8A18-4F88-B937-C1E0D443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groups – Common 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16B1D3F-A5DC-4A53-BB4A-84436D62A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193" y="2336058"/>
            <a:ext cx="7810546" cy="32838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9DA9-D5B8-4B7F-B21E-1687F6E4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6F442-E730-497A-BF4B-3E3FF1C5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57D3-F4D7-4E7D-AD38-9E73FF03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1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D482-0EAC-461F-8F66-657AD61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groups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CCBC1E-C309-4DA0-B473-FF95648F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572" y="1648973"/>
            <a:ext cx="513329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E0D1-6C83-4D6D-903B-58A3ACA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0A20-7DB5-484F-AACB-5EDA942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7E75-E2BC-4C7F-A759-67FBCD60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E2EEA-EB58-45E7-B3F4-2B78CE1C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56" y="1648973"/>
            <a:ext cx="5314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E7A0-B745-415C-9C55-7C0620BF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groups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FBD-4FE4-4CCD-804D-3ADFF81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B303-1EAE-49E4-963D-1E81D242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355C-0F44-4FBB-B1DA-48749B60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19</a:t>
            </a:fld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DF6E2-ED8E-4FB6-BE5F-7638BEA38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094" y="1825625"/>
            <a:ext cx="4007811" cy="4351338"/>
          </a:xfrm>
        </p:spPr>
      </p:pic>
    </p:spTree>
    <p:extLst>
      <p:ext uri="{BB962C8B-B14F-4D97-AF65-F5344CB8AC3E}">
        <p14:creationId xmlns:p14="http://schemas.microsoft.com/office/powerpoint/2010/main" val="18146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93F1-4AD4-418B-BDB6-E6ACCF80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Chiller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F906-1167-4652-ABD4-BC215863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Planning 12-15 weeks for manufacturing</a:t>
            </a:r>
          </a:p>
          <a:p>
            <a:r>
              <a:rPr lang="en-GB" dirty="0"/>
              <a:t>Aim for delivery in October</a:t>
            </a:r>
          </a:p>
          <a:p>
            <a:r>
              <a:rPr lang="en-GB" dirty="0"/>
              <a:t>Planned the next two weeks for communication with companies and procurement discussion.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CAD1-C28D-4379-8A05-1963050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AA1BC-BCEA-4E5D-BFE6-7E309332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D98E-8150-42E8-8B71-6700F742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5480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2864-8ECA-4580-8B2A-24749B09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CO2 start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877E-5817-411B-B54F-45DA6054B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 stepper for CO2 – start-up is managed with logic</a:t>
            </a:r>
          </a:p>
          <a:p>
            <a:r>
              <a:rPr lang="en-GB" dirty="0"/>
              <a:t>Pump has a subcooling limit that must be reached before it can run</a:t>
            </a:r>
          </a:p>
          <a:p>
            <a:r>
              <a:rPr lang="en-GB" dirty="0"/>
              <a:t>Controllers depend on pump run status or PCO run status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87D105F-BEC2-41B4-91EA-E25CD13EF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787771"/>
            <a:ext cx="5945582" cy="3282457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FAC9F67-283B-4F6C-9353-A96FE2FC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6F9AAB7-5B95-4D10-8D92-3B7F018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3</a:t>
            </a:fld>
            <a:endParaRPr lang="en-GB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CA0B305-3885-4BC6-8E87-CDDB7D3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29273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F31E-279C-4D04-9F3A-D1480265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 Automatic set point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81968-1543-457F-B84F-B49F71CF5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Sets the minimum allowable temperature to draw CO2 from the transfer lines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B32E0C-A7AB-4522-8AD1-77B87FD2AB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(*Default value*)</a:t>
            </a:r>
          </a:p>
          <a:p>
            <a:pPr marL="0" indent="0">
              <a:buNone/>
            </a:pPr>
            <a:r>
              <a:rPr lang="en-GB" sz="2000" dirty="0"/>
              <a:t>AC4054_Asp := AC4054_Usp</a:t>
            </a:r>
          </a:p>
          <a:p>
            <a:pPr marL="0" indent="0">
              <a:buNone/>
            </a:pPr>
            <a:r>
              <a:rPr lang="en-GB" sz="2000" dirty="0"/>
              <a:t>(*Emptying*)</a:t>
            </a:r>
          </a:p>
          <a:p>
            <a:pPr marL="0" indent="0">
              <a:buNone/>
            </a:pPr>
            <a:r>
              <a:rPr lang="en-GB" sz="2000" dirty="0"/>
              <a:t>IF P1.RunOSt AND  LB1 Manifold emptying  THEN</a:t>
            </a:r>
          </a:p>
          <a:p>
            <a:pPr marL="0" indent="0">
              <a:buNone/>
            </a:pPr>
            <a:r>
              <a:rPr lang="en-GB" sz="2000" dirty="0"/>
              <a:t>AC4054_Asp := </a:t>
            </a:r>
            <a:r>
              <a:rPr lang="en-GB" sz="2000" dirty="0" err="1"/>
              <a:t>MinAllowT</a:t>
            </a:r>
            <a:endParaRPr lang="en-GB" sz="2000" dirty="0"/>
          </a:p>
          <a:p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3E3EF6-8A12-4923-A9AD-2D7088EA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C5C8B7-8A1F-4A88-81A7-5A0E8EE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F92F7C3-2929-436E-B5A8-E9FE5743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228291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5970-568D-41A5-ADB0-85BF704C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 Temperature set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0B4D-22EB-4F6D-A247-3CEC5D23CD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safe set point value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327FE-6F94-489D-9768-C70CD58B1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600"/>
              </a:spcBef>
              <a:buNone/>
            </a:pPr>
            <a:r>
              <a:rPr lang="en-ZA" sz="1400" dirty="0">
                <a:solidFill>
                  <a:srgbClr val="BFBFB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(*Default value*)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30000"/>
              </a:lnSpc>
              <a:spcBef>
                <a:spcPts val="600"/>
              </a:spcBef>
              <a:buNone/>
            </a:pPr>
            <a:r>
              <a:rPr lang="en-ZA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AC4054_Tsp := MAX(AC4054_Usp, AC4054_Asp)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30000"/>
              </a:lnSpc>
              <a:spcBef>
                <a:spcPts val="600"/>
              </a:spcBef>
              <a:buNone/>
            </a:pPr>
            <a:r>
              <a:rPr lang="en-ZA" sz="1400" dirty="0">
                <a:solidFill>
                  <a:srgbClr val="BFBFB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(*Setpoint limits*)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30000"/>
              </a:lnSpc>
              <a:spcBef>
                <a:spcPts val="600"/>
              </a:spcBef>
              <a:buNone/>
            </a:pPr>
            <a:r>
              <a:rPr lang="en-ZA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AC4054_Tsp &gt;= AC4054_Tsp_tH THEN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30000"/>
              </a:lnSpc>
              <a:spcBef>
                <a:spcPts val="600"/>
              </a:spcBef>
              <a:buNone/>
            </a:pPr>
            <a:r>
              <a:rPr lang="en-ZA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AC4054_Tsp := AC4054_Tsp_tH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buNone/>
            </a:pPr>
            <a:r>
              <a:rPr lang="en-ZA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AC4054_Tsp &lt;= AC4054_Tsp_tL THEN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buNone/>
            </a:pPr>
            <a:r>
              <a:rPr lang="en-GB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AC4054_Tsp = AC4054_Tsp_tL</a:t>
            </a:r>
            <a:endParaRPr lang="en-GB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GB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B6AA-9159-4DBB-B907-2D539D54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9E12-3DA6-41A2-9A98-6B8EB31F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30664C-E1D0-405F-B8F0-094B146C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41432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EA7855F-86B0-49EF-A818-A3418462E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731" y="1833216"/>
            <a:ext cx="3886537" cy="43361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82D17-9BA8-4DE5-AD47-4D0D0902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5340-E869-4431-A9BA-B4D2CEA44F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Logically EV1a08 and EV9a60 are considered as part of the local box.</a:t>
            </a:r>
          </a:p>
          <a:p>
            <a:r>
              <a:rPr lang="en-GB" dirty="0"/>
              <a:t>There are BDs near the transfer line but it may be possible to manually trap CO2</a:t>
            </a:r>
          </a:p>
          <a:p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AD675E-3A8B-4A4B-B769-1048A8CCCE61}"/>
              </a:ext>
            </a:extLst>
          </p:cNvPr>
          <p:cNvSpPr/>
          <p:nvPr/>
        </p:nvSpPr>
        <p:spPr>
          <a:xfrm>
            <a:off x="9257805" y="4811261"/>
            <a:ext cx="1448790" cy="68283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7C636D-D1DE-4889-884B-D4D76D96BBDC}"/>
              </a:ext>
            </a:extLst>
          </p:cNvPr>
          <p:cNvSpPr/>
          <p:nvPr/>
        </p:nvSpPr>
        <p:spPr>
          <a:xfrm>
            <a:off x="7098836" y="5212747"/>
            <a:ext cx="1054564" cy="43383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78FF04E-22B6-4674-B505-1D5B2DAA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20D29D9-9F5F-4093-B52B-B0026AAA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6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3C5059-C2DC-4C57-8C8D-5EF182C9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5567BD-3AC2-4DB3-A7E7-E81B8F942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1" y="208154"/>
            <a:ext cx="2276475" cy="17811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B6B5BA6-FE48-40BD-BDB9-4E64E1448D1E}"/>
              </a:ext>
            </a:extLst>
          </p:cNvPr>
          <p:cNvSpPr/>
          <p:nvPr/>
        </p:nvSpPr>
        <p:spPr>
          <a:xfrm>
            <a:off x="9395568" y="5546281"/>
            <a:ext cx="586632" cy="252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5F40D5-F89D-42EE-A45C-27ABB6A8EAFB}"/>
              </a:ext>
            </a:extLst>
          </p:cNvPr>
          <p:cNvSpPr/>
          <p:nvPr/>
        </p:nvSpPr>
        <p:spPr>
          <a:xfrm>
            <a:off x="7482780" y="5586563"/>
            <a:ext cx="586633" cy="1601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6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33E42B-96C8-4410-BBB2-B338F3917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731" y="1833216"/>
            <a:ext cx="3886537" cy="43361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08C54-77B0-463C-97E4-4A8EC538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volume in LB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6688C-F155-453B-84BB-DE049CC78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 failure occurs the experiment valves will close when the PCO returns to the safe position</a:t>
            </a:r>
          </a:p>
          <a:p>
            <a:r>
              <a:rPr lang="en-US" dirty="0"/>
              <a:t>It may be better to add a safety valve or volume to the local box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6653-F9E2-45FA-8B2D-6AF313F5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3909-F803-4492-A431-BE6FB2C2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7</a:t>
            </a:fld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B4F6A-762F-40DE-800F-D0BEDA4DC5F3}"/>
              </a:ext>
            </a:extLst>
          </p:cNvPr>
          <p:cNvCxnSpPr>
            <a:cxnSpLocks/>
          </p:cNvCxnSpPr>
          <p:nvPr/>
        </p:nvCxnSpPr>
        <p:spPr>
          <a:xfrm flipV="1">
            <a:off x="5846820" y="3644251"/>
            <a:ext cx="2950108" cy="8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DF831F-3AC7-405A-9007-A635F77C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220164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9BB4-D9BB-4960-8D33-39ACAC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box stepper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5280C-06D0-49E8-84BF-CA98897A1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system is in bypass configuration in the safe position</a:t>
            </a:r>
          </a:p>
          <a:p>
            <a:r>
              <a:rPr lang="en-US" dirty="0"/>
              <a:t>The CO2 PCO and the Local box PCO can operate independently</a:t>
            </a:r>
          </a:p>
          <a:p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24029B6-97F0-4065-B865-CD554A55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8A32E11-6FD7-4AE7-8BA9-C69B4A93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8</a:t>
            </a:fld>
            <a:endParaRPr lang="en-GB"/>
          </a:p>
        </p:txBody>
      </p:sp>
      <p:pic>
        <p:nvPicPr>
          <p:cNvPr id="19" name="Content Placeholder 18" descr="Diagram, schematic&#10;&#10;Description automatically generated">
            <a:extLst>
              <a:ext uri="{FF2B5EF4-FFF2-40B4-BE49-F238E27FC236}">
                <a16:creationId xmlns:a16="http://schemas.microsoft.com/office/drawing/2014/main" id="{99798D72-4E5F-4922-9BBA-663D702206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18" y="974470"/>
            <a:ext cx="5323280" cy="5202493"/>
          </a:xfr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713991E-134D-4A82-9CF9-E3A31E72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</p:spTree>
    <p:extLst>
      <p:ext uri="{BB962C8B-B14F-4D97-AF65-F5344CB8AC3E}">
        <p14:creationId xmlns:p14="http://schemas.microsoft.com/office/powerpoint/2010/main" val="38740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57F4-B835-405B-A8CC-4429107C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stepper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714027-438B-4EF7-9750-4C9B50012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3640" y="2216324"/>
            <a:ext cx="5181600" cy="2986006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1652BF-7D22-4C4A-8B00-D14E6CDC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07/07/2021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ACDF7-1C9D-436E-B2E1-513C94B5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F981-D5B0-4C46-BE62-F4509578E478}" type="slidenum">
              <a:rPr lang="en-GB" smtClean="0"/>
              <a:t>9</a:t>
            </a:fld>
            <a:endParaRPr lang="en-GB"/>
          </a:p>
        </p:txBody>
      </p:sp>
      <p:pic>
        <p:nvPicPr>
          <p:cNvPr id="8" name="Content Placeholder 18" descr="Diagram, schematic&#10;&#10;Description automatically generated">
            <a:extLst>
              <a:ext uri="{FF2B5EF4-FFF2-40B4-BE49-F238E27FC236}">
                <a16:creationId xmlns:a16="http://schemas.microsoft.com/office/drawing/2014/main" id="{FB7139DB-DE77-4E26-80BE-D1527483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2"/>
          <a:stretch/>
        </p:blipFill>
        <p:spPr>
          <a:xfrm>
            <a:off x="9874044" y="778016"/>
            <a:ext cx="1839620" cy="5202493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7A0C4EB-079A-4D7E-B9B6-FC4CA59C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Stuart Lunt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A2E2308-8485-4626-8A74-AAEE47E8AF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41733" y="1338390"/>
            <a:ext cx="3035817" cy="4351338"/>
          </a:xfrm>
        </p:spPr>
      </p:pic>
    </p:spTree>
    <p:extLst>
      <p:ext uri="{BB962C8B-B14F-4D97-AF65-F5344CB8AC3E}">
        <p14:creationId xmlns:p14="http://schemas.microsoft.com/office/powerpoint/2010/main" val="332188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1771</Words>
  <Application>Microsoft Office PowerPoint</Application>
  <PresentationFormat>Widescreen</PresentationFormat>
  <Paragraphs>317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Verdana</vt:lpstr>
      <vt:lpstr>Office Theme</vt:lpstr>
      <vt:lpstr>VELO Discussion</vt:lpstr>
      <vt:lpstr>Chiller manufacturing</vt:lpstr>
      <vt:lpstr>CO2 start up</vt:lpstr>
      <vt:lpstr>Accumulator Automatic set point</vt:lpstr>
      <vt:lpstr>Accumulator Temperature set point</vt:lpstr>
      <vt:lpstr>Local box</vt:lpstr>
      <vt:lpstr>Safety volume in LB</vt:lpstr>
      <vt:lpstr>Local box stepper</vt:lpstr>
      <vt:lpstr>Operation stepper</vt:lpstr>
      <vt:lpstr>Connecting stepper</vt:lpstr>
      <vt:lpstr>Disconnecting branch</vt:lpstr>
      <vt:lpstr>Three-way valve control</vt:lpstr>
      <vt:lpstr>Leak test</vt:lpstr>
      <vt:lpstr>Chiller low load detection + Turbo mode</vt:lpstr>
      <vt:lpstr>Interlocks</vt:lpstr>
      <vt:lpstr>Interlocks</vt:lpstr>
      <vt:lpstr>Alarm groups – Common </vt:lpstr>
      <vt:lpstr>Alarm groups</vt:lpstr>
      <vt:lpstr>Alarm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 Discussion</dc:title>
  <dc:creator>Stuart Alexander Lunt</dc:creator>
  <cp:lastModifiedBy>Stuart Alexander Lunt</cp:lastModifiedBy>
  <cp:revision>135</cp:revision>
  <dcterms:created xsi:type="dcterms:W3CDTF">2021-07-05T14:03:50Z</dcterms:created>
  <dcterms:modified xsi:type="dcterms:W3CDTF">2021-07-07T07:37:17Z</dcterms:modified>
</cp:coreProperties>
</file>