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
      <p:font typeface="Averag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Stuart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d6eccd64f_7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d6eccd64f_7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Matt/Stephanie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d6eccd64f_7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d6eccd64f_7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d6eccd64f_7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d6eccd64f_7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rPr lang="en"/>
              <a:t>In the Flask App we:</a:t>
            </a:r>
            <a:endParaRPr/>
          </a:p>
          <a:p>
            <a:pPr indent="-298450" lvl="0" marL="457200" rtl="0" algn="l">
              <a:spcBef>
                <a:spcPts val="0"/>
              </a:spcBef>
              <a:spcAft>
                <a:spcPts val="0"/>
              </a:spcAft>
              <a:buSzPts val="1100"/>
              <a:buChar char="-"/>
            </a:pPr>
            <a:r>
              <a:rPr lang="en"/>
              <a:t>Load the sentiment analysis model and tokenizer from the hugging face transformers library</a:t>
            </a:r>
            <a:endParaRPr/>
          </a:p>
          <a:p>
            <a:pPr indent="-298450" lvl="0" marL="457200" rtl="0" algn="l">
              <a:spcBef>
                <a:spcPts val="0"/>
              </a:spcBef>
              <a:spcAft>
                <a:spcPts val="0"/>
              </a:spcAft>
              <a:buSzPts val="1100"/>
              <a:buChar char="-"/>
            </a:pPr>
            <a:r>
              <a:rPr lang="en"/>
              <a:t>Built a route labeled /analyze, and within that we extract the user sentence submitted in the homepage</a:t>
            </a:r>
            <a:endParaRPr/>
          </a:p>
          <a:p>
            <a:pPr indent="-298450" lvl="0" marL="457200" rtl="0" algn="l">
              <a:spcBef>
                <a:spcPts val="0"/>
              </a:spcBef>
              <a:spcAft>
                <a:spcPts val="0"/>
              </a:spcAft>
              <a:buSzPts val="1100"/>
              <a:buChar char="-"/>
            </a:pPr>
            <a:r>
              <a:rPr lang="en"/>
              <a:t>The Flask lists the sentiment label from 0 to 2. Indicating 0 as the negative class and 2 as the positive class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d6eccd64f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d6eccd64f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Stephanie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d6eccd64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d6eccd64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Stuart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d6eccd64f_7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d6eccd64f_7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Stuart will answer any fielded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d6891e14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d6891e1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Stuart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d6eccd64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d6eccd64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d6eccd64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d6eccd64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Customer service feedback</a:t>
            </a:r>
            <a:endParaRPr/>
          </a:p>
          <a:p>
            <a:pPr indent="0" lvl="0" marL="0" rtl="0" algn="l">
              <a:spcBef>
                <a:spcPts val="0"/>
              </a:spcBef>
              <a:spcAft>
                <a:spcPts val="0"/>
              </a:spcAft>
              <a:buNone/>
            </a:pPr>
            <a:r>
              <a:rPr lang="en"/>
              <a:t>Marketing </a:t>
            </a:r>
            <a:r>
              <a:rPr lang="en"/>
              <a:t>opinion</a:t>
            </a:r>
            <a:r>
              <a:rPr lang="en"/>
              <a:t> feedback based upon social media platforms </a:t>
            </a:r>
            <a:endParaRPr/>
          </a:p>
          <a:p>
            <a:pPr indent="0" lvl="0" marL="0" rtl="0" algn="l">
              <a:spcBef>
                <a:spcPts val="0"/>
              </a:spcBef>
              <a:spcAft>
                <a:spcPts val="0"/>
              </a:spcAft>
              <a:buNone/>
            </a:pPr>
            <a:r>
              <a:rPr lang="en"/>
              <a:t>Public opinion for things like politics could aid campaigns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d6eccd64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d6eccd64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VADER calculates a sentiment intensity score for each word in the text based on its lexicon and rules. It then combines these scores to calculate an overall sentiment score for the text. The sentiment score ranges from -1 (most negative) to +1 (most positive), with 0 indicating neutral sentiment.</a:t>
            </a:r>
            <a:endParaRPr/>
          </a:p>
          <a:p>
            <a:pPr indent="0" lvl="0" marL="0" rtl="0" algn="l">
              <a:spcBef>
                <a:spcPts val="0"/>
              </a:spcBef>
              <a:spcAft>
                <a:spcPts val="0"/>
              </a:spcAft>
              <a:buNone/>
            </a:pPr>
            <a:r>
              <a:rPr lang="en"/>
              <a:t>Textblob uses a pattern library for sentiment </a:t>
            </a:r>
            <a:r>
              <a:rPr lang="en"/>
              <a:t>analysis</a:t>
            </a:r>
            <a:r>
              <a:rPr lang="en"/>
              <a:t>, weighs certain words on whether they match their pattern library and considers </a:t>
            </a:r>
            <a:r>
              <a:rPr lang="en"/>
              <a:t>grammatical</a:t>
            </a:r>
            <a:r>
              <a:rPr lang="en"/>
              <a:t> </a:t>
            </a:r>
            <a:r>
              <a:rPr lang="en"/>
              <a:t>structure</a:t>
            </a:r>
            <a:r>
              <a:rPr lang="en"/>
              <a:t> of sentences and phrases. Textblob will provide both subjectivity and polarity scores. Textblob is more pattern based and considers grammatical </a:t>
            </a:r>
            <a:r>
              <a:rPr lang="en"/>
              <a:t>structure</a:t>
            </a:r>
            <a:r>
              <a:rPr lang="en"/>
              <a:t> more, where vader </a:t>
            </a:r>
            <a:r>
              <a:rPr lang="en"/>
              <a:t>approaches</a:t>
            </a:r>
            <a:r>
              <a:rPr lang="en"/>
              <a:t> from a lexicon-based and focuses on the sentiment intesitey of individual words.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a7d2174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a7d2174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Textblob uses a pattern library for sentiment analysis, weighs certain words on whether they match their pattern library and considers grammatical structure of sentences and phrases. Textblob will provide both subjectivity and polarity scores. Textblob is more pattern based and considers grammatical structure more, where vader approaches from a lexicon-based and focuses on the sentiment intesitey of individual words.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d6eccd64f_7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d6eccd64f_7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d6eccd64f_7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d6eccd64f_7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d6eccd64f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d6eccd64f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Matt/Stephanie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datasets/kazanova/sentiment140" TargetMode="External"/><Relationship Id="rId4" Type="http://schemas.openxmlformats.org/officeDocument/2006/relationships/hyperlink" Target="https://www.kaggle.com/kazanova" TargetMode="External"/><Relationship Id="rId5" Type="http://schemas.openxmlformats.org/officeDocument/2006/relationships/hyperlink" Target="https://github.com/cjhutto/vaderSentiment" TargetMode="External"/><Relationship Id="rId6" Type="http://schemas.openxmlformats.org/officeDocument/2006/relationships/hyperlink" Target="https://www.analyticsvidhya.com/blog/2022/07/sentiment-analysis-using-python/" TargetMode="External"/><Relationship Id="rId7" Type="http://schemas.openxmlformats.org/officeDocument/2006/relationships/hyperlink" Target="https://textblob.readthedocs.io/en/dev/author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Twitter Sentiment Analysis Project</a:t>
            </a:r>
            <a:endParaRPr/>
          </a:p>
        </p:txBody>
      </p:sp>
      <p:sp>
        <p:nvSpPr>
          <p:cNvPr id="135" name="Google Shape;135;p13"/>
          <p:cNvSpPr txBox="1"/>
          <p:nvPr>
            <p:ph idx="1" type="subTitle"/>
          </p:nvPr>
        </p:nvSpPr>
        <p:spPr>
          <a:xfrm>
            <a:off x="4768550" y="3924925"/>
            <a:ext cx="37860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Matthew Hill, Nathan Kaspar, Josh Soundarajan, Stephanie Carlson, Stuart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after Cleaning - Bag of Words</a:t>
            </a:r>
            <a:endParaRPr/>
          </a:p>
        </p:txBody>
      </p:sp>
      <p:sp>
        <p:nvSpPr>
          <p:cNvPr id="190" name="Google Shape;190;p22"/>
          <p:cNvSpPr txBox="1"/>
          <p:nvPr>
            <p:ph idx="1" type="body"/>
          </p:nvPr>
        </p:nvSpPr>
        <p:spPr>
          <a:xfrm>
            <a:off x="876475" y="1567550"/>
            <a:ext cx="2947500" cy="355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Average"/>
                <a:ea typeface="Average"/>
                <a:cs typeface="Average"/>
                <a:sym typeface="Average"/>
              </a:rPr>
              <a:t>VaderSentiment</a:t>
            </a:r>
            <a:endParaRPr sz="1800">
              <a:latin typeface="Average"/>
              <a:ea typeface="Average"/>
              <a:cs typeface="Average"/>
              <a:sym typeface="Average"/>
            </a:endParaRPr>
          </a:p>
          <a:p>
            <a:pPr indent="0" lvl="0" marL="0" rtl="0" algn="l">
              <a:spcBef>
                <a:spcPts val="1200"/>
              </a:spcBef>
              <a:spcAft>
                <a:spcPts val="0"/>
              </a:spcAft>
              <a:buNone/>
            </a:pPr>
            <a:r>
              <a:rPr lang="en" sz="1050">
                <a:solidFill>
                  <a:srgbClr val="F8F8F2"/>
                </a:solidFill>
                <a:latin typeface="Courier New"/>
                <a:ea typeface="Courier New"/>
                <a:cs typeface="Courier New"/>
                <a:sym typeface="Courier New"/>
              </a:rPr>
              <a:t>Accuracy Score:  0.8470225</a:t>
            </a:r>
            <a:endParaRPr sz="1800">
              <a:latin typeface="Average"/>
              <a:ea typeface="Average"/>
              <a:cs typeface="Average"/>
              <a:sym typeface="Average"/>
            </a:endParaRPr>
          </a:p>
          <a:p>
            <a:pPr indent="0" lvl="0" marL="0" rtl="0" algn="l">
              <a:spcBef>
                <a:spcPts val="1200"/>
              </a:spcBef>
              <a:spcAft>
                <a:spcPts val="0"/>
              </a:spcAft>
              <a:buNone/>
            </a:pPr>
            <a:r>
              <a:rPr lang="en" sz="1050">
                <a:solidFill>
                  <a:srgbClr val="F8F8F2"/>
                </a:solidFill>
                <a:latin typeface="Courier New"/>
                <a:ea typeface="Courier New"/>
                <a:cs typeface="Courier New"/>
                <a:sym typeface="Courier New"/>
              </a:rPr>
              <a:t>Precision: 0.8507783927062014</a:t>
            </a:r>
            <a:endParaRPr sz="1050">
              <a:solidFill>
                <a:srgbClr val="F8F8F2"/>
              </a:solidFill>
              <a:latin typeface="Courier New"/>
              <a:ea typeface="Courier New"/>
              <a:cs typeface="Courier New"/>
              <a:sym typeface="Courier New"/>
            </a:endParaRPr>
          </a:p>
          <a:p>
            <a:pPr indent="0" lvl="0" marL="0" rtl="0" algn="l">
              <a:spcBef>
                <a:spcPts val="1200"/>
              </a:spcBef>
              <a:spcAft>
                <a:spcPts val="0"/>
              </a:spcAft>
              <a:buNone/>
            </a:pPr>
            <a:r>
              <a:rPr lang="en" sz="1050">
                <a:solidFill>
                  <a:srgbClr val="F8F8F2"/>
                </a:solidFill>
                <a:latin typeface="Courier New"/>
                <a:ea typeface="Courier New"/>
                <a:cs typeface="Courier New"/>
                <a:sym typeface="Courier New"/>
              </a:rPr>
              <a:t>Recall: 0.8470225</a:t>
            </a:r>
            <a:endParaRPr sz="1050">
              <a:solidFill>
                <a:srgbClr val="F8F8F2"/>
              </a:solidFill>
              <a:latin typeface="Courier New"/>
              <a:ea typeface="Courier New"/>
              <a:cs typeface="Courier New"/>
              <a:sym typeface="Courier New"/>
            </a:endParaRPr>
          </a:p>
          <a:p>
            <a:pPr indent="0" lvl="0" marL="0" rtl="0" algn="l">
              <a:spcBef>
                <a:spcPts val="1200"/>
              </a:spcBef>
              <a:spcAft>
                <a:spcPts val="0"/>
              </a:spcAft>
              <a:buNone/>
            </a:pPr>
            <a:r>
              <a:rPr lang="en" sz="1050">
                <a:solidFill>
                  <a:srgbClr val="F8F8F2"/>
                </a:solidFill>
                <a:latin typeface="Courier New"/>
                <a:ea typeface="Courier New"/>
                <a:cs typeface="Courier New"/>
                <a:sym typeface="Courier New"/>
              </a:rPr>
              <a:t>F1 Score: 0.8459390728898293</a:t>
            </a:r>
            <a:endParaRPr sz="1050">
              <a:solidFill>
                <a:srgbClr val="F8F8F2"/>
              </a:solidFill>
              <a:latin typeface="Courier New"/>
              <a:ea typeface="Courier New"/>
              <a:cs typeface="Courier New"/>
              <a:sym typeface="Courier New"/>
            </a:endParaRPr>
          </a:p>
          <a:p>
            <a:pPr indent="0" lvl="0" marL="0" rtl="0" algn="l">
              <a:spcBef>
                <a:spcPts val="1200"/>
              </a:spcBef>
              <a:spcAft>
                <a:spcPts val="1200"/>
              </a:spcAft>
              <a:buNone/>
            </a:pPr>
            <a:r>
              <a:t/>
            </a:r>
            <a:endParaRPr sz="1800">
              <a:latin typeface="Average"/>
              <a:ea typeface="Average"/>
              <a:cs typeface="Average"/>
              <a:sym typeface="Average"/>
            </a:endParaRPr>
          </a:p>
        </p:txBody>
      </p:sp>
      <p:sp>
        <p:nvSpPr>
          <p:cNvPr id="191" name="Google Shape;191;p22"/>
          <p:cNvSpPr txBox="1"/>
          <p:nvPr>
            <p:ph idx="1" type="body"/>
          </p:nvPr>
        </p:nvSpPr>
        <p:spPr>
          <a:xfrm>
            <a:off x="3343200" y="1567550"/>
            <a:ext cx="2947500" cy="355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Average"/>
                <a:ea typeface="Average"/>
                <a:cs typeface="Average"/>
                <a:sym typeface="Average"/>
              </a:rPr>
              <a:t>TextBlobs</a:t>
            </a:r>
            <a:endParaRPr sz="1800">
              <a:latin typeface="Average"/>
              <a:ea typeface="Average"/>
              <a:cs typeface="Average"/>
              <a:sym typeface="Average"/>
            </a:endParaRPr>
          </a:p>
          <a:p>
            <a:pPr indent="0" lvl="0" marL="0" rtl="0" algn="l">
              <a:spcBef>
                <a:spcPts val="1200"/>
              </a:spcBef>
              <a:spcAft>
                <a:spcPts val="0"/>
              </a:spcAft>
              <a:buNone/>
            </a:pPr>
            <a:r>
              <a:rPr lang="en" sz="1050">
                <a:solidFill>
                  <a:srgbClr val="F8F8F2"/>
                </a:solidFill>
                <a:latin typeface="Courier New"/>
                <a:ea typeface="Courier New"/>
                <a:cs typeface="Courier New"/>
                <a:sym typeface="Courier New"/>
              </a:rPr>
              <a:t>Accuracy Score:  0.856185</a:t>
            </a:r>
            <a:endParaRPr sz="1800">
              <a:latin typeface="Average"/>
              <a:ea typeface="Average"/>
              <a:cs typeface="Average"/>
              <a:sym typeface="Average"/>
            </a:endParaRPr>
          </a:p>
          <a:p>
            <a:pPr indent="0" lvl="0" marL="0" rtl="0" algn="l">
              <a:spcBef>
                <a:spcPts val="1200"/>
              </a:spcBef>
              <a:spcAft>
                <a:spcPts val="0"/>
              </a:spcAft>
              <a:buNone/>
            </a:pPr>
            <a:r>
              <a:rPr lang="en" sz="1050">
                <a:solidFill>
                  <a:srgbClr val="F8F8F2"/>
                </a:solidFill>
                <a:latin typeface="Courier New"/>
                <a:ea typeface="Courier New"/>
                <a:cs typeface="Courier New"/>
                <a:sym typeface="Courier New"/>
              </a:rPr>
              <a:t>Precision: 0.8598559899324191</a:t>
            </a:r>
            <a:endParaRPr sz="1050">
              <a:solidFill>
                <a:srgbClr val="F8F8F2"/>
              </a:solidFill>
              <a:latin typeface="Courier New"/>
              <a:ea typeface="Courier New"/>
              <a:cs typeface="Courier New"/>
              <a:sym typeface="Courier New"/>
            </a:endParaRPr>
          </a:p>
          <a:p>
            <a:pPr indent="0" lvl="0" marL="0" rtl="0" algn="l">
              <a:spcBef>
                <a:spcPts val="1200"/>
              </a:spcBef>
              <a:spcAft>
                <a:spcPts val="0"/>
              </a:spcAft>
              <a:buNone/>
            </a:pPr>
            <a:r>
              <a:rPr lang="en" sz="1050">
                <a:solidFill>
                  <a:srgbClr val="F8F8F2"/>
                </a:solidFill>
                <a:latin typeface="Courier New"/>
                <a:ea typeface="Courier New"/>
                <a:cs typeface="Courier New"/>
                <a:sym typeface="Courier New"/>
              </a:rPr>
              <a:t>Recall: 0.856185</a:t>
            </a:r>
            <a:endParaRPr sz="1050">
              <a:solidFill>
                <a:srgbClr val="F8F8F2"/>
              </a:solidFill>
              <a:latin typeface="Courier New"/>
              <a:ea typeface="Courier New"/>
              <a:cs typeface="Courier New"/>
              <a:sym typeface="Courier New"/>
            </a:endParaRPr>
          </a:p>
          <a:p>
            <a:pPr indent="0" lvl="0" marL="0" rtl="0" algn="l">
              <a:spcBef>
                <a:spcPts val="1200"/>
              </a:spcBef>
              <a:spcAft>
                <a:spcPts val="1200"/>
              </a:spcAft>
              <a:buNone/>
            </a:pPr>
            <a:r>
              <a:rPr lang="en" sz="1050">
                <a:solidFill>
                  <a:srgbClr val="F8F8F2"/>
                </a:solidFill>
                <a:latin typeface="Courier New"/>
                <a:ea typeface="Courier New"/>
                <a:cs typeface="Courier New"/>
                <a:sym typeface="Courier New"/>
              </a:rPr>
              <a:t>F1 Score: 0.8533827640080314</a:t>
            </a:r>
            <a:endParaRPr sz="1050">
              <a:solidFill>
                <a:srgbClr val="F8F8F2"/>
              </a:solidFill>
              <a:latin typeface="Courier New"/>
              <a:ea typeface="Courier New"/>
              <a:cs typeface="Courier New"/>
              <a:sym typeface="Courier New"/>
            </a:endParaRPr>
          </a:p>
        </p:txBody>
      </p:sp>
      <p:sp>
        <p:nvSpPr>
          <p:cNvPr id="192" name="Google Shape;192;p22"/>
          <p:cNvSpPr txBox="1"/>
          <p:nvPr>
            <p:ph idx="1" type="body"/>
          </p:nvPr>
        </p:nvSpPr>
        <p:spPr>
          <a:xfrm>
            <a:off x="5812150" y="1567550"/>
            <a:ext cx="2947500" cy="355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Average"/>
                <a:ea typeface="Average"/>
                <a:cs typeface="Average"/>
                <a:sym typeface="Average"/>
              </a:rPr>
              <a:t>Original Data Targets</a:t>
            </a:r>
            <a:endParaRPr sz="1800">
              <a:latin typeface="Average"/>
              <a:ea typeface="Average"/>
              <a:cs typeface="Average"/>
              <a:sym typeface="Average"/>
            </a:endParaRPr>
          </a:p>
          <a:p>
            <a:pPr indent="0" lvl="0" marL="0" rtl="0" algn="l">
              <a:spcBef>
                <a:spcPts val="1200"/>
              </a:spcBef>
              <a:spcAft>
                <a:spcPts val="0"/>
              </a:spcAft>
              <a:buNone/>
            </a:pPr>
            <a:r>
              <a:rPr lang="en" sz="1050">
                <a:solidFill>
                  <a:srgbClr val="F8F8F2"/>
                </a:solidFill>
                <a:latin typeface="Courier New"/>
                <a:ea typeface="Courier New"/>
                <a:cs typeface="Courier New"/>
                <a:sym typeface="Courier New"/>
              </a:rPr>
              <a:t>Accuracy Score:  0.7342025</a:t>
            </a:r>
            <a:endParaRPr sz="1800">
              <a:latin typeface="Average"/>
              <a:ea typeface="Average"/>
              <a:cs typeface="Average"/>
              <a:sym typeface="Average"/>
            </a:endParaRPr>
          </a:p>
          <a:p>
            <a:pPr indent="0" lvl="0" marL="0" rtl="0" algn="l">
              <a:spcBef>
                <a:spcPts val="1200"/>
              </a:spcBef>
              <a:spcAft>
                <a:spcPts val="0"/>
              </a:spcAft>
              <a:buNone/>
            </a:pPr>
            <a:r>
              <a:rPr lang="en" sz="1050">
                <a:solidFill>
                  <a:srgbClr val="F8F8F2"/>
                </a:solidFill>
                <a:latin typeface="Courier New"/>
                <a:ea typeface="Courier New"/>
                <a:cs typeface="Courier New"/>
                <a:sym typeface="Courier New"/>
              </a:rPr>
              <a:t>Precision: 0.7345913371141636</a:t>
            </a:r>
            <a:endParaRPr sz="1050">
              <a:solidFill>
                <a:srgbClr val="F8F8F2"/>
              </a:solidFill>
              <a:latin typeface="Courier New"/>
              <a:ea typeface="Courier New"/>
              <a:cs typeface="Courier New"/>
              <a:sym typeface="Courier New"/>
            </a:endParaRPr>
          </a:p>
          <a:p>
            <a:pPr indent="0" lvl="0" marL="0" rtl="0" algn="l">
              <a:spcBef>
                <a:spcPts val="1200"/>
              </a:spcBef>
              <a:spcAft>
                <a:spcPts val="0"/>
              </a:spcAft>
              <a:buNone/>
            </a:pPr>
            <a:r>
              <a:rPr lang="en" sz="1050">
                <a:solidFill>
                  <a:srgbClr val="F8F8F2"/>
                </a:solidFill>
                <a:latin typeface="Courier New"/>
                <a:ea typeface="Courier New"/>
                <a:cs typeface="Courier New"/>
                <a:sym typeface="Courier New"/>
              </a:rPr>
              <a:t>Recall: 0.7342025</a:t>
            </a:r>
            <a:endParaRPr sz="1050">
              <a:solidFill>
                <a:srgbClr val="F8F8F2"/>
              </a:solidFill>
              <a:latin typeface="Courier New"/>
              <a:ea typeface="Courier New"/>
              <a:cs typeface="Courier New"/>
              <a:sym typeface="Courier New"/>
            </a:endParaRPr>
          </a:p>
          <a:p>
            <a:pPr indent="0" lvl="0" marL="0" rtl="0" algn="l">
              <a:spcBef>
                <a:spcPts val="1200"/>
              </a:spcBef>
              <a:spcAft>
                <a:spcPts val="1200"/>
              </a:spcAft>
              <a:buNone/>
            </a:pPr>
            <a:r>
              <a:rPr lang="en" sz="1050">
                <a:solidFill>
                  <a:srgbClr val="F8F8F2"/>
                </a:solidFill>
                <a:latin typeface="Courier New"/>
                <a:ea typeface="Courier New"/>
                <a:cs typeface="Courier New"/>
                <a:sym typeface="Courier New"/>
              </a:rPr>
              <a:t>F1 Score: 0.7340973573064117</a:t>
            </a:r>
            <a:endParaRPr sz="1050">
              <a:solidFill>
                <a:srgbClr val="F8F8F2"/>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BERT, Vader, and Textblob</a:t>
            </a:r>
            <a:endParaRPr/>
          </a:p>
        </p:txBody>
      </p:sp>
      <p:sp>
        <p:nvSpPr>
          <p:cNvPr id="198" name="Google Shape;198;p23"/>
          <p:cNvSpPr txBox="1"/>
          <p:nvPr/>
        </p:nvSpPr>
        <p:spPr>
          <a:xfrm>
            <a:off x="5844650" y="1400525"/>
            <a:ext cx="2976600" cy="17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We did a test with 66,000 tweets, 50% of the time the models all identified the same sentiment. </a:t>
            </a:r>
            <a:br>
              <a:rPr lang="en" sz="1300">
                <a:solidFill>
                  <a:schemeClr val="lt1"/>
                </a:solidFill>
                <a:latin typeface="Lato"/>
                <a:ea typeface="Lato"/>
                <a:cs typeface="Lato"/>
                <a:sym typeface="Lato"/>
              </a:rPr>
            </a:b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After that, TextBlob and BERT were the most similar models matching 36% of the time</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199" name="Google Shape;199;p23"/>
          <p:cNvPicPr preferRelativeResize="0"/>
          <p:nvPr/>
        </p:nvPicPr>
        <p:blipFill>
          <a:blip r:embed="rId3">
            <a:alphaModFix/>
          </a:blip>
          <a:stretch>
            <a:fillRect/>
          </a:stretch>
        </p:blipFill>
        <p:spPr>
          <a:xfrm>
            <a:off x="1072225" y="1103575"/>
            <a:ext cx="4735549" cy="35308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324250" y="409625"/>
            <a:ext cx="2865900" cy="11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Demo</a:t>
            </a:r>
            <a:endParaRPr sz="5000"/>
          </a:p>
        </p:txBody>
      </p:sp>
      <p:sp>
        <p:nvSpPr>
          <p:cNvPr id="205" name="Google Shape;205;p24"/>
          <p:cNvSpPr txBox="1"/>
          <p:nvPr/>
        </p:nvSpPr>
        <p:spPr>
          <a:xfrm>
            <a:off x="340250" y="1654425"/>
            <a:ext cx="7639200" cy="3104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b="1" lang="en" sz="1600">
                <a:solidFill>
                  <a:schemeClr val="lt1"/>
                </a:solidFill>
                <a:latin typeface="Lato"/>
                <a:ea typeface="Lato"/>
                <a:cs typeface="Lato"/>
                <a:sym typeface="Lato"/>
              </a:rPr>
              <a:t>A  demonstration of the RoBERT model through a Flask application</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rPr b="1" lang="en" sz="1800">
                <a:solidFill>
                  <a:schemeClr val="lt1"/>
                </a:solidFill>
                <a:latin typeface="Lato"/>
                <a:ea typeface="Lato"/>
                <a:cs typeface="Lato"/>
                <a:sym typeface="Lato"/>
              </a:rPr>
              <a:t>Steps</a:t>
            </a:r>
            <a:endParaRPr b="1" sz="18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User inputs a sentence in the search bar and clicks the analyze button</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The application outputs the sentiment class</a:t>
            </a:r>
            <a:endParaRPr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0 =  Negative</a:t>
            </a:r>
            <a:endParaRPr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1 = Neutral</a:t>
            </a:r>
            <a:endParaRPr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2 = Positive</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It also produces the sentiment scores (model’s confidence for each class)</a:t>
            </a:r>
            <a:endParaRPr sz="16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Challenges and Future Updates</a:t>
            </a:r>
            <a:endParaRPr sz="2600"/>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Challenges:</a:t>
            </a:r>
            <a:endParaRPr b="1" u="sng"/>
          </a:p>
          <a:p>
            <a:pPr indent="0" lvl="0" marL="0" rtl="0" algn="l">
              <a:spcBef>
                <a:spcPts val="1200"/>
              </a:spcBef>
              <a:spcAft>
                <a:spcPts val="0"/>
              </a:spcAft>
              <a:buNone/>
            </a:pPr>
            <a:r>
              <a:rPr lang="en"/>
              <a:t>Finding a data source, we originally looked at a different topic but couldn’t find a big enough dataset for it</a:t>
            </a:r>
            <a:endParaRPr/>
          </a:p>
          <a:p>
            <a:pPr indent="0" lvl="0" marL="0" rtl="0" algn="l">
              <a:spcBef>
                <a:spcPts val="1200"/>
              </a:spcBef>
              <a:spcAft>
                <a:spcPts val="0"/>
              </a:spcAft>
              <a:buNone/>
            </a:pPr>
            <a:r>
              <a:rPr lang="en"/>
              <a:t>When we decided on a sentiment analysis, we tried the Twitter API and found it wouldn’t have given us enough data. We then searched Kaggle and were able to find a datasource of Tweets</a:t>
            </a:r>
            <a:endParaRPr/>
          </a:p>
          <a:p>
            <a:pPr indent="0" lvl="0" marL="0" rtl="0" algn="l">
              <a:spcBef>
                <a:spcPts val="1200"/>
              </a:spcBef>
              <a:spcAft>
                <a:spcPts val="0"/>
              </a:spcAft>
              <a:buNone/>
            </a:pPr>
            <a:r>
              <a:rPr b="1" lang="en" u="sng"/>
              <a:t>Future Updates:</a:t>
            </a:r>
            <a:endParaRPr b="1" u="sng"/>
          </a:p>
          <a:p>
            <a:pPr indent="0" lvl="0" marL="0" rtl="0" algn="l">
              <a:spcBef>
                <a:spcPts val="1200"/>
              </a:spcBef>
              <a:spcAft>
                <a:spcPts val="0"/>
              </a:spcAft>
              <a:buNone/>
            </a:pPr>
            <a:r>
              <a:rPr lang="en"/>
              <a:t>Use a more recent dataset, as ours was from 2009</a:t>
            </a:r>
            <a:endParaRPr/>
          </a:p>
          <a:p>
            <a:pPr indent="0" lvl="0" marL="0" rtl="0" algn="l">
              <a:spcBef>
                <a:spcPts val="1200"/>
              </a:spcBef>
              <a:spcAft>
                <a:spcPts val="1200"/>
              </a:spcAft>
              <a:buNone/>
            </a:pPr>
            <a:r>
              <a:rPr lang="en"/>
              <a:t>Incorporate analysis on current social media posts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 and sources</a:t>
            </a:r>
            <a:endParaRPr/>
          </a:p>
        </p:txBody>
      </p:sp>
      <p:sp>
        <p:nvSpPr>
          <p:cNvPr id="217" name="Google Shape;217;p26"/>
          <p:cNvSpPr txBox="1"/>
          <p:nvPr>
            <p:ph idx="1" type="body"/>
          </p:nvPr>
        </p:nvSpPr>
        <p:spPr>
          <a:xfrm>
            <a:off x="0" y="1567550"/>
            <a:ext cx="91440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CACACA"/>
                </a:solidFill>
                <a:latin typeface="Average"/>
                <a:ea typeface="Average"/>
                <a:cs typeface="Average"/>
                <a:sym typeface="Average"/>
              </a:rPr>
              <a:t>Original data: </a:t>
            </a:r>
            <a:r>
              <a:rPr lang="en" sz="1800" u="sng">
                <a:solidFill>
                  <a:srgbClr val="FFD966"/>
                </a:solidFill>
                <a:latin typeface="Average"/>
                <a:ea typeface="Average"/>
                <a:cs typeface="Average"/>
                <a:sym typeface="Average"/>
                <a:hlinkClick r:id="rId3">
                  <a:extLst>
                    <a:ext uri="{A12FA001-AC4F-418D-AE19-62706E023703}">
                      <ahyp:hlinkClr val="tx"/>
                    </a:ext>
                  </a:extLst>
                </a:hlinkClick>
              </a:rPr>
              <a:t>https://www.kaggle.com/datasets/kazanova/sentiment140</a:t>
            </a:r>
            <a:endParaRPr sz="1800">
              <a:solidFill>
                <a:srgbClr val="CACACA"/>
              </a:solidFill>
              <a:latin typeface="Average"/>
              <a:ea typeface="Average"/>
              <a:cs typeface="Average"/>
              <a:sym typeface="Average"/>
            </a:endParaRPr>
          </a:p>
          <a:p>
            <a:pPr indent="0" lvl="0" marL="0" rtl="0" algn="l">
              <a:spcBef>
                <a:spcPts val="1200"/>
              </a:spcBef>
              <a:spcAft>
                <a:spcPts val="0"/>
              </a:spcAft>
              <a:buNone/>
            </a:pPr>
            <a:r>
              <a:rPr lang="en" sz="1800">
                <a:solidFill>
                  <a:srgbClr val="CACACA"/>
                </a:solidFill>
                <a:latin typeface="Average"/>
                <a:ea typeface="Average"/>
                <a:cs typeface="Average"/>
                <a:sym typeface="Average"/>
              </a:rPr>
              <a:t>Thanks to Kazanova, aka </a:t>
            </a:r>
            <a:r>
              <a:rPr lang="en" sz="1800">
                <a:solidFill>
                  <a:srgbClr val="CACACA"/>
                </a:solidFill>
                <a:uFill>
                  <a:noFill/>
                </a:uFill>
                <a:latin typeface="Average"/>
                <a:ea typeface="Average"/>
                <a:cs typeface="Average"/>
                <a:sym typeface="Average"/>
                <a:hlinkClick r:id="rId4">
                  <a:extLst>
                    <a:ext uri="{A12FA001-AC4F-418D-AE19-62706E023703}">
                      <ahyp:hlinkClr val="tx"/>
                    </a:ext>
                  </a:extLst>
                </a:hlinkClick>
              </a:rPr>
              <a:t>Μαριος Μιχαηλιδης</a:t>
            </a:r>
            <a:r>
              <a:rPr lang="en" sz="1800">
                <a:solidFill>
                  <a:srgbClr val="CACACA"/>
                </a:solidFill>
                <a:latin typeface="Average"/>
                <a:ea typeface="Average"/>
                <a:cs typeface="Average"/>
                <a:sym typeface="Average"/>
              </a:rPr>
              <a:t> (Marios Michailidis), for his undertaking. </a:t>
            </a:r>
            <a:endParaRPr sz="1800">
              <a:solidFill>
                <a:srgbClr val="CACACA"/>
              </a:solidFill>
              <a:latin typeface="Average"/>
              <a:ea typeface="Average"/>
              <a:cs typeface="Average"/>
              <a:sym typeface="Average"/>
            </a:endParaRPr>
          </a:p>
          <a:p>
            <a:pPr indent="0" lvl="0" marL="0" rtl="0" algn="l">
              <a:spcBef>
                <a:spcPts val="1200"/>
              </a:spcBef>
              <a:spcAft>
                <a:spcPts val="0"/>
              </a:spcAft>
              <a:buNone/>
            </a:pPr>
            <a:r>
              <a:rPr lang="en" sz="1800">
                <a:solidFill>
                  <a:srgbClr val="CACACA"/>
                </a:solidFill>
                <a:latin typeface="Average"/>
                <a:ea typeface="Average"/>
                <a:cs typeface="Average"/>
                <a:sym typeface="Average"/>
              </a:rPr>
              <a:t>Thanks to cjhutto for </a:t>
            </a:r>
            <a:r>
              <a:rPr lang="en" sz="1800" u="sng">
                <a:solidFill>
                  <a:schemeClr val="hlink"/>
                </a:solidFill>
                <a:latin typeface="Average"/>
                <a:ea typeface="Average"/>
                <a:cs typeface="Average"/>
                <a:sym typeface="Average"/>
                <a:hlinkClick r:id="rId5"/>
              </a:rPr>
              <a:t>authoring VaderSentiment</a:t>
            </a:r>
            <a:r>
              <a:rPr lang="en" sz="1800">
                <a:solidFill>
                  <a:srgbClr val="CACACA"/>
                </a:solidFill>
                <a:latin typeface="Average"/>
                <a:ea typeface="Average"/>
                <a:cs typeface="Average"/>
                <a:sym typeface="Average"/>
              </a:rPr>
              <a:t> and </a:t>
            </a:r>
            <a:r>
              <a:rPr lang="en" sz="1800" u="sng">
                <a:solidFill>
                  <a:schemeClr val="hlink"/>
                </a:solidFill>
                <a:latin typeface="Average"/>
                <a:ea typeface="Average"/>
                <a:cs typeface="Average"/>
                <a:sym typeface="Average"/>
                <a:hlinkClick r:id="rId6"/>
              </a:rPr>
              <a:t>Analytics Vidhya</a:t>
            </a:r>
            <a:r>
              <a:rPr lang="en" sz="1800">
                <a:solidFill>
                  <a:srgbClr val="CACACA"/>
                </a:solidFill>
                <a:latin typeface="Average"/>
                <a:ea typeface="Average"/>
                <a:cs typeface="Average"/>
                <a:sym typeface="Average"/>
              </a:rPr>
              <a:t> for their instructions on how to deploy it.</a:t>
            </a:r>
            <a:endParaRPr sz="1800">
              <a:solidFill>
                <a:srgbClr val="CACACA"/>
              </a:solidFill>
              <a:latin typeface="Average"/>
              <a:ea typeface="Average"/>
              <a:cs typeface="Average"/>
              <a:sym typeface="Average"/>
            </a:endParaRPr>
          </a:p>
          <a:p>
            <a:pPr indent="0" lvl="0" marL="0" rtl="0" algn="l">
              <a:spcBef>
                <a:spcPts val="1200"/>
              </a:spcBef>
              <a:spcAft>
                <a:spcPts val="0"/>
              </a:spcAft>
              <a:buNone/>
            </a:pPr>
            <a:r>
              <a:rPr lang="en" sz="1800">
                <a:solidFill>
                  <a:srgbClr val="CACACA"/>
                </a:solidFill>
                <a:latin typeface="Average"/>
                <a:ea typeface="Average"/>
                <a:cs typeface="Average"/>
                <a:sym typeface="Average"/>
              </a:rPr>
              <a:t>Thanks to Steven Loria and his team for </a:t>
            </a:r>
            <a:r>
              <a:rPr lang="en" sz="1800" u="sng">
                <a:solidFill>
                  <a:schemeClr val="hlink"/>
                </a:solidFill>
                <a:latin typeface="Average"/>
                <a:ea typeface="Average"/>
                <a:cs typeface="Average"/>
                <a:sym typeface="Average"/>
                <a:hlinkClick r:id="rId7"/>
              </a:rPr>
              <a:t>authoring TextBlob</a:t>
            </a:r>
            <a:r>
              <a:rPr lang="en" sz="1800">
                <a:solidFill>
                  <a:srgbClr val="CACACA"/>
                </a:solidFill>
                <a:latin typeface="Average"/>
                <a:ea typeface="Average"/>
                <a:cs typeface="Average"/>
                <a:sym typeface="Average"/>
              </a:rPr>
              <a:t>.</a:t>
            </a:r>
            <a:endParaRPr sz="1800">
              <a:solidFill>
                <a:srgbClr val="CACACA"/>
              </a:solidFill>
              <a:latin typeface="Average"/>
              <a:ea typeface="Average"/>
              <a:cs typeface="Average"/>
              <a:sym typeface="Average"/>
            </a:endParaRPr>
          </a:p>
          <a:p>
            <a:pPr indent="0" lvl="0" marL="0" rtl="0" algn="l">
              <a:spcBef>
                <a:spcPts val="1200"/>
              </a:spcBef>
              <a:spcAft>
                <a:spcPts val="0"/>
              </a:spcAft>
              <a:buNone/>
            </a:pPr>
            <a:r>
              <a:rPr lang="en" sz="1800">
                <a:solidFill>
                  <a:srgbClr val="CACACA"/>
                </a:solidFill>
                <a:latin typeface="Average"/>
                <a:ea typeface="Average"/>
                <a:cs typeface="Average"/>
                <a:sym typeface="Average"/>
              </a:rPr>
              <a:t>Thanks to tensorflow, pandas, and Python for their code.</a:t>
            </a:r>
            <a:endParaRPr sz="1800">
              <a:solidFill>
                <a:srgbClr val="CACACA"/>
              </a:solidFill>
              <a:latin typeface="Average"/>
              <a:ea typeface="Average"/>
              <a:cs typeface="Average"/>
              <a:sym typeface="Average"/>
            </a:endParaRPr>
          </a:p>
          <a:p>
            <a:pPr indent="0" lvl="0" marL="0" rtl="0" algn="l">
              <a:spcBef>
                <a:spcPts val="1200"/>
              </a:spcBef>
              <a:spcAft>
                <a:spcPts val="1200"/>
              </a:spcAft>
              <a:buNone/>
            </a:pPr>
            <a:r>
              <a:rPr lang="en" sz="1800">
                <a:solidFill>
                  <a:srgbClr val="CACACA"/>
                </a:solidFill>
                <a:latin typeface="Average"/>
                <a:ea typeface="Average"/>
                <a:cs typeface="Average"/>
                <a:sym typeface="Average"/>
              </a:rPr>
              <a:t>And thank you all for your time!</a:t>
            </a:r>
            <a:endParaRPr sz="1800">
              <a:solidFill>
                <a:srgbClr val="CACACA"/>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2549900" y="1704600"/>
            <a:ext cx="3625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700"/>
              <a:t>Thank you!</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did we do?</a:t>
            </a:r>
            <a:endParaRPr/>
          </a:p>
        </p:txBody>
      </p:sp>
      <p:sp>
        <p:nvSpPr>
          <p:cNvPr id="141" name="Google Shape;141;p14"/>
          <p:cNvSpPr txBox="1"/>
          <p:nvPr>
            <p:ph idx="1" type="body"/>
          </p:nvPr>
        </p:nvSpPr>
        <p:spPr>
          <a:xfrm>
            <a:off x="0" y="1401950"/>
            <a:ext cx="9144000" cy="37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CACACA"/>
                </a:solidFill>
                <a:latin typeface="Average"/>
                <a:ea typeface="Average"/>
                <a:cs typeface="Average"/>
                <a:sym typeface="Average"/>
              </a:rPr>
              <a:t>Our project involves the use of a machine learning model to identify the emotional charge of Tweets. A Kaggle user used a Twitter API to accrue a set of 1.6 million Tweets in 2009. </a:t>
            </a:r>
            <a:endParaRPr sz="1800">
              <a:solidFill>
                <a:srgbClr val="CACACA"/>
              </a:solidFill>
              <a:latin typeface="Average"/>
              <a:ea typeface="Average"/>
              <a:cs typeface="Average"/>
              <a:sym typeface="Average"/>
            </a:endParaRPr>
          </a:p>
          <a:p>
            <a:pPr indent="0" lvl="0" marL="0" rtl="0" algn="l">
              <a:spcBef>
                <a:spcPts val="1200"/>
              </a:spcBef>
              <a:spcAft>
                <a:spcPts val="0"/>
              </a:spcAft>
              <a:buNone/>
            </a:pPr>
            <a:r>
              <a:rPr lang="en" sz="1800">
                <a:solidFill>
                  <a:srgbClr val="CACACA"/>
                </a:solidFill>
                <a:latin typeface="Average"/>
                <a:ea typeface="Average"/>
                <a:cs typeface="Average"/>
                <a:sym typeface="Average"/>
              </a:rPr>
              <a:t>Via pandas, we cleaned the data to prepare it for sklearn’s train-test split. We then used Bag Of Words and BERT to classify various keywords on whether they conveyed positive, negative, or neutral emotions.</a:t>
            </a:r>
            <a:endParaRPr sz="1800">
              <a:solidFill>
                <a:srgbClr val="CACACA"/>
              </a:solidFill>
              <a:latin typeface="Average"/>
              <a:ea typeface="Average"/>
              <a:cs typeface="Average"/>
              <a:sym typeface="Average"/>
            </a:endParaRPr>
          </a:p>
          <a:p>
            <a:pPr indent="0" lvl="0" marL="0" rtl="0" algn="l">
              <a:spcBef>
                <a:spcPts val="1200"/>
              </a:spcBef>
              <a:spcAft>
                <a:spcPts val="0"/>
              </a:spcAft>
              <a:buNone/>
            </a:pPr>
            <a:r>
              <a:rPr lang="en" sz="1800">
                <a:solidFill>
                  <a:srgbClr val="CACACA"/>
                </a:solidFill>
                <a:latin typeface="Average"/>
                <a:ea typeface="Average"/>
                <a:cs typeface="Average"/>
                <a:sym typeface="Average"/>
              </a:rPr>
              <a:t>We ran three models: a long short-term memory, RoBERT model, and two models comparing sentiment analysis with TextBlob vs. with VaderSentiment.</a:t>
            </a:r>
            <a:endParaRPr sz="1800">
              <a:solidFill>
                <a:srgbClr val="CACACA"/>
              </a:solidFill>
              <a:latin typeface="Average"/>
              <a:ea typeface="Average"/>
              <a:cs typeface="Average"/>
              <a:sym typeface="Average"/>
            </a:endParaRPr>
          </a:p>
          <a:p>
            <a:pPr indent="0" lvl="0" marL="0" rtl="0" algn="l">
              <a:spcBef>
                <a:spcPts val="1200"/>
              </a:spcBef>
              <a:spcAft>
                <a:spcPts val="1200"/>
              </a:spcAft>
              <a:buNone/>
            </a:pPr>
            <a:r>
              <a:t/>
            </a:r>
            <a:endParaRPr sz="1800">
              <a:solidFill>
                <a:srgbClr val="CACACA"/>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did we do next?</a:t>
            </a:r>
            <a:endParaRPr/>
          </a:p>
        </p:txBody>
      </p:sp>
      <p:sp>
        <p:nvSpPr>
          <p:cNvPr id="147" name="Google Shape;147;p15"/>
          <p:cNvSpPr txBox="1"/>
          <p:nvPr>
            <p:ph idx="1" type="body"/>
          </p:nvPr>
        </p:nvSpPr>
        <p:spPr>
          <a:xfrm>
            <a:off x="0" y="1481550"/>
            <a:ext cx="9144000" cy="425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sz="2163">
                <a:latin typeface="Average"/>
                <a:ea typeface="Average"/>
                <a:cs typeface="Average"/>
                <a:sym typeface="Average"/>
              </a:rPr>
              <a:t>Next we:</a:t>
            </a:r>
            <a:endParaRPr sz="2163">
              <a:latin typeface="Average"/>
              <a:ea typeface="Average"/>
              <a:cs typeface="Average"/>
              <a:sym typeface="Average"/>
            </a:endParaRPr>
          </a:p>
          <a:p>
            <a:pPr indent="0" lvl="0" marL="0" rtl="0" algn="l">
              <a:lnSpc>
                <a:spcPct val="80000"/>
              </a:lnSpc>
              <a:spcBef>
                <a:spcPts val="0"/>
              </a:spcBef>
              <a:spcAft>
                <a:spcPts val="0"/>
              </a:spcAft>
              <a:buSzPts val="688"/>
              <a:buNone/>
            </a:pPr>
            <a:r>
              <a:t/>
            </a:r>
            <a:endParaRPr sz="1763">
              <a:latin typeface="Average"/>
              <a:ea typeface="Average"/>
              <a:cs typeface="Average"/>
              <a:sym typeface="Average"/>
            </a:endParaRPr>
          </a:p>
          <a:p>
            <a:pPr indent="-332639" lvl="0" marL="457200" rtl="0" algn="l">
              <a:lnSpc>
                <a:spcPct val="80000"/>
              </a:lnSpc>
              <a:spcBef>
                <a:spcPts val="0"/>
              </a:spcBef>
              <a:spcAft>
                <a:spcPts val="0"/>
              </a:spcAft>
              <a:buSzPts val="1638"/>
              <a:buFont typeface="Average"/>
              <a:buChar char="●"/>
            </a:pPr>
            <a:r>
              <a:rPr lang="en" sz="1763">
                <a:latin typeface="Average"/>
                <a:ea typeface="Average"/>
                <a:cs typeface="Average"/>
                <a:sym typeface="Average"/>
              </a:rPr>
              <a:t>Reviewed the performances of the models</a:t>
            </a:r>
            <a:endParaRPr sz="1763">
              <a:latin typeface="Average"/>
              <a:ea typeface="Average"/>
              <a:cs typeface="Average"/>
              <a:sym typeface="Average"/>
            </a:endParaRPr>
          </a:p>
          <a:p>
            <a:pPr indent="0" lvl="0" marL="457200" rtl="0" algn="l">
              <a:lnSpc>
                <a:spcPct val="80000"/>
              </a:lnSpc>
              <a:spcBef>
                <a:spcPts val="0"/>
              </a:spcBef>
              <a:spcAft>
                <a:spcPts val="0"/>
              </a:spcAft>
              <a:buSzPts val="688"/>
              <a:buNone/>
            </a:pPr>
            <a:r>
              <a:t/>
            </a:r>
            <a:endParaRPr sz="1763">
              <a:latin typeface="Average"/>
              <a:ea typeface="Average"/>
              <a:cs typeface="Average"/>
              <a:sym typeface="Average"/>
            </a:endParaRPr>
          </a:p>
          <a:p>
            <a:pPr indent="-332639" lvl="0" marL="457200" rtl="0" algn="l">
              <a:lnSpc>
                <a:spcPct val="80000"/>
              </a:lnSpc>
              <a:spcBef>
                <a:spcPts val="0"/>
              </a:spcBef>
              <a:spcAft>
                <a:spcPts val="0"/>
              </a:spcAft>
              <a:buSzPts val="1638"/>
              <a:buFont typeface="Average"/>
              <a:buChar char="●"/>
            </a:pPr>
            <a:r>
              <a:rPr lang="en" sz="1763">
                <a:latin typeface="Average"/>
                <a:ea typeface="Average"/>
                <a:cs typeface="Average"/>
                <a:sym typeface="Average"/>
              </a:rPr>
              <a:t>Refined models created to </a:t>
            </a:r>
            <a:r>
              <a:rPr lang="en" sz="1763">
                <a:latin typeface="Average"/>
                <a:ea typeface="Average"/>
                <a:cs typeface="Average"/>
                <a:sym typeface="Average"/>
              </a:rPr>
              <a:t>enhance</a:t>
            </a:r>
            <a:r>
              <a:rPr lang="en" sz="1763">
                <a:latin typeface="Average"/>
                <a:ea typeface="Average"/>
                <a:cs typeface="Average"/>
                <a:sym typeface="Average"/>
              </a:rPr>
              <a:t> </a:t>
            </a:r>
            <a:r>
              <a:rPr lang="en" sz="1763">
                <a:latin typeface="Average"/>
                <a:ea typeface="Average"/>
                <a:cs typeface="Average"/>
                <a:sym typeface="Average"/>
              </a:rPr>
              <a:t>their</a:t>
            </a:r>
            <a:r>
              <a:rPr lang="en" sz="1763">
                <a:latin typeface="Average"/>
                <a:ea typeface="Average"/>
                <a:cs typeface="Average"/>
                <a:sym typeface="Average"/>
              </a:rPr>
              <a:t> </a:t>
            </a:r>
            <a:r>
              <a:rPr lang="en" sz="1763">
                <a:latin typeface="Average"/>
                <a:ea typeface="Average"/>
                <a:cs typeface="Average"/>
                <a:sym typeface="Average"/>
              </a:rPr>
              <a:t>accuracy</a:t>
            </a:r>
            <a:r>
              <a:rPr lang="en" sz="1763">
                <a:latin typeface="Average"/>
                <a:ea typeface="Average"/>
                <a:cs typeface="Average"/>
                <a:sym typeface="Average"/>
              </a:rPr>
              <a:t> of </a:t>
            </a:r>
            <a:r>
              <a:rPr lang="en" sz="1763">
                <a:latin typeface="Average"/>
                <a:ea typeface="Average"/>
                <a:cs typeface="Average"/>
                <a:sym typeface="Average"/>
              </a:rPr>
              <a:t>classifying the tweets based on overall sentiment</a:t>
            </a:r>
            <a:endParaRPr sz="1763">
              <a:latin typeface="Average"/>
              <a:ea typeface="Average"/>
              <a:cs typeface="Average"/>
              <a:sym typeface="Average"/>
            </a:endParaRPr>
          </a:p>
          <a:p>
            <a:pPr indent="0" lvl="0" marL="0" rtl="0" algn="l">
              <a:lnSpc>
                <a:spcPct val="80000"/>
              </a:lnSpc>
              <a:spcBef>
                <a:spcPts val="0"/>
              </a:spcBef>
              <a:spcAft>
                <a:spcPts val="0"/>
              </a:spcAft>
              <a:buSzPts val="688"/>
              <a:buNone/>
            </a:pPr>
            <a:r>
              <a:t/>
            </a:r>
            <a:endParaRPr sz="1763">
              <a:latin typeface="Average"/>
              <a:ea typeface="Average"/>
              <a:cs typeface="Average"/>
              <a:sym typeface="Average"/>
            </a:endParaRPr>
          </a:p>
          <a:p>
            <a:pPr indent="-340577" lvl="0" marL="457200" rtl="0" algn="l">
              <a:lnSpc>
                <a:spcPct val="80000"/>
              </a:lnSpc>
              <a:spcBef>
                <a:spcPts val="0"/>
              </a:spcBef>
              <a:spcAft>
                <a:spcPts val="0"/>
              </a:spcAft>
              <a:buSzPts val="1763"/>
              <a:buFont typeface="Average"/>
              <a:buChar char="●"/>
            </a:pPr>
            <a:r>
              <a:rPr lang="en" sz="1763">
                <a:latin typeface="Average"/>
                <a:ea typeface="Average"/>
                <a:cs typeface="Average"/>
                <a:sym typeface="Average"/>
              </a:rPr>
              <a:t>Created a Flask application that allows users to submit tweets</a:t>
            </a:r>
            <a:endParaRPr sz="1763">
              <a:latin typeface="Average"/>
              <a:ea typeface="Average"/>
              <a:cs typeface="Average"/>
              <a:sym typeface="Average"/>
            </a:endParaRPr>
          </a:p>
          <a:p>
            <a:pPr indent="0" lvl="0" marL="457200" rtl="0" algn="l">
              <a:lnSpc>
                <a:spcPct val="80000"/>
              </a:lnSpc>
              <a:spcBef>
                <a:spcPts val="0"/>
              </a:spcBef>
              <a:spcAft>
                <a:spcPts val="0"/>
              </a:spcAft>
              <a:buSzPts val="688"/>
              <a:buNone/>
            </a:pPr>
            <a:r>
              <a:t/>
            </a:r>
            <a:endParaRPr sz="1763">
              <a:latin typeface="Average"/>
              <a:ea typeface="Average"/>
              <a:cs typeface="Average"/>
              <a:sym typeface="Average"/>
            </a:endParaRPr>
          </a:p>
          <a:p>
            <a:pPr indent="-340577" lvl="0" marL="457200" rtl="0" algn="l">
              <a:lnSpc>
                <a:spcPct val="80000"/>
              </a:lnSpc>
              <a:spcBef>
                <a:spcPts val="0"/>
              </a:spcBef>
              <a:spcAft>
                <a:spcPts val="0"/>
              </a:spcAft>
              <a:buSzPts val="1763"/>
              <a:buFont typeface="Average"/>
              <a:buChar char="●"/>
            </a:pPr>
            <a:r>
              <a:rPr lang="en" sz="1763">
                <a:latin typeface="Average"/>
                <a:ea typeface="Average"/>
                <a:cs typeface="Average"/>
                <a:sym typeface="Average"/>
              </a:rPr>
              <a:t>Ran the model through the Flask to detect overall sentiment of these tweets</a:t>
            </a:r>
            <a:endParaRPr sz="1763">
              <a:latin typeface="Average"/>
              <a:ea typeface="Average"/>
              <a:cs typeface="Average"/>
              <a:sym typeface="Average"/>
            </a:endParaRPr>
          </a:p>
          <a:p>
            <a:pPr indent="0" lvl="0" marL="457200" rtl="0" algn="l">
              <a:lnSpc>
                <a:spcPct val="80000"/>
              </a:lnSpc>
              <a:spcBef>
                <a:spcPts val="0"/>
              </a:spcBef>
              <a:spcAft>
                <a:spcPts val="0"/>
              </a:spcAft>
              <a:buSzPts val="688"/>
              <a:buNone/>
            </a:pPr>
            <a:r>
              <a:t/>
            </a:r>
            <a:endParaRPr sz="1763">
              <a:latin typeface="Average"/>
              <a:ea typeface="Average"/>
              <a:cs typeface="Average"/>
              <a:sym typeface="Average"/>
            </a:endParaRPr>
          </a:p>
          <a:p>
            <a:pPr indent="0" lvl="0" marL="457200" rtl="0" algn="l">
              <a:lnSpc>
                <a:spcPct val="80000"/>
              </a:lnSpc>
              <a:spcBef>
                <a:spcPts val="0"/>
              </a:spcBef>
              <a:spcAft>
                <a:spcPts val="0"/>
              </a:spcAft>
              <a:buSzPts val="688"/>
              <a:buNone/>
            </a:pPr>
            <a:r>
              <a:t/>
            </a:r>
            <a:endParaRPr sz="1763">
              <a:latin typeface="Average"/>
              <a:ea typeface="Average"/>
              <a:cs typeface="Average"/>
              <a:sym typeface="Average"/>
            </a:endParaRPr>
          </a:p>
          <a:p>
            <a:pPr indent="0" lvl="0" marL="457200" rtl="0" algn="l">
              <a:lnSpc>
                <a:spcPct val="80000"/>
              </a:lnSpc>
              <a:spcBef>
                <a:spcPts val="0"/>
              </a:spcBef>
              <a:spcAft>
                <a:spcPts val="0"/>
              </a:spcAft>
              <a:buSzPts val="688"/>
              <a:buNone/>
            </a:pPr>
            <a:r>
              <a:t/>
            </a:r>
            <a:endParaRPr sz="1763">
              <a:latin typeface="Average"/>
              <a:ea typeface="Average"/>
              <a:cs typeface="Average"/>
              <a:sym typeface="Average"/>
            </a:endParaRPr>
          </a:p>
          <a:p>
            <a:pPr indent="0" lvl="0" marL="0" rtl="0" algn="l">
              <a:lnSpc>
                <a:spcPct val="80000"/>
              </a:lnSpc>
              <a:spcBef>
                <a:spcPts val="0"/>
              </a:spcBef>
              <a:spcAft>
                <a:spcPts val="0"/>
              </a:spcAft>
              <a:buSzPts val="688"/>
              <a:buNone/>
            </a:pPr>
            <a:r>
              <a:t/>
            </a:r>
            <a:endParaRPr sz="1325">
              <a:latin typeface="Average"/>
              <a:ea typeface="Average"/>
              <a:cs typeface="Average"/>
              <a:sym typeface="Average"/>
            </a:endParaRPr>
          </a:p>
          <a:p>
            <a:pPr indent="0" lvl="0" marL="0" rtl="0" algn="l">
              <a:lnSpc>
                <a:spcPct val="80000"/>
              </a:lnSpc>
              <a:spcBef>
                <a:spcPts val="0"/>
              </a:spcBef>
              <a:spcAft>
                <a:spcPts val="0"/>
              </a:spcAft>
              <a:buSzPts val="688"/>
              <a:buNone/>
            </a:pPr>
            <a:r>
              <a:t/>
            </a:r>
            <a:endParaRPr sz="1325">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a:t>
            </a:r>
            <a:endParaRPr/>
          </a:p>
        </p:txBody>
      </p:sp>
      <p:sp>
        <p:nvSpPr>
          <p:cNvPr id="153" name="Google Shape;153;p16"/>
          <p:cNvSpPr txBox="1"/>
          <p:nvPr>
            <p:ph idx="1" type="body"/>
          </p:nvPr>
        </p:nvSpPr>
        <p:spPr>
          <a:xfrm>
            <a:off x="306000" y="1307850"/>
            <a:ext cx="8532000" cy="3835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latin typeface="Average"/>
                <a:ea typeface="Average"/>
                <a:cs typeface="Average"/>
                <a:sym typeface="Average"/>
              </a:rPr>
              <a:t>-Predicting sentiment in this manner may help future AIs </a:t>
            </a:r>
            <a:r>
              <a:rPr lang="en" sz="1800">
                <a:latin typeface="Average"/>
                <a:ea typeface="Average"/>
                <a:cs typeface="Average"/>
                <a:sym typeface="Average"/>
              </a:rPr>
              <a:t>in understanding</a:t>
            </a:r>
            <a:r>
              <a:rPr lang="en" sz="1800">
                <a:latin typeface="Average"/>
                <a:ea typeface="Average"/>
                <a:cs typeface="Average"/>
                <a:sym typeface="Average"/>
              </a:rPr>
              <a:t> what words convey a certain emotion as well as the context those words are used.</a:t>
            </a:r>
            <a:endParaRPr sz="1800">
              <a:latin typeface="Average"/>
              <a:ea typeface="Average"/>
              <a:cs typeface="Average"/>
              <a:sym typeface="Average"/>
            </a:endParaRPr>
          </a:p>
          <a:p>
            <a:pPr indent="0" lvl="0" marL="0" rtl="0" algn="l">
              <a:spcBef>
                <a:spcPts val="1200"/>
              </a:spcBef>
              <a:spcAft>
                <a:spcPts val="0"/>
              </a:spcAft>
              <a:buNone/>
            </a:pPr>
            <a:r>
              <a:rPr lang="en" sz="1800">
                <a:latin typeface="Average"/>
                <a:ea typeface="Average"/>
                <a:cs typeface="Average"/>
                <a:sym typeface="Average"/>
              </a:rPr>
              <a:t>-This provides more </a:t>
            </a:r>
            <a:r>
              <a:rPr lang="en" sz="1800">
                <a:latin typeface="Average"/>
                <a:ea typeface="Average"/>
                <a:cs typeface="Average"/>
                <a:sym typeface="Average"/>
              </a:rPr>
              <a:t>empathetic</a:t>
            </a:r>
            <a:r>
              <a:rPr lang="en" sz="1800">
                <a:latin typeface="Average"/>
                <a:ea typeface="Average"/>
                <a:cs typeface="Average"/>
                <a:sym typeface="Average"/>
              </a:rPr>
              <a:t> and context aware </a:t>
            </a:r>
            <a:r>
              <a:rPr lang="en" sz="1800">
                <a:latin typeface="Average"/>
                <a:ea typeface="Average"/>
                <a:cs typeface="Average"/>
                <a:sym typeface="Average"/>
              </a:rPr>
              <a:t>interactions</a:t>
            </a:r>
            <a:r>
              <a:rPr lang="en" sz="1800">
                <a:latin typeface="Average"/>
                <a:ea typeface="Average"/>
                <a:cs typeface="Average"/>
                <a:sym typeface="Average"/>
              </a:rPr>
              <a:t> between AI and humans</a:t>
            </a:r>
            <a:endParaRPr sz="1800">
              <a:latin typeface="Average"/>
              <a:ea typeface="Average"/>
              <a:cs typeface="Average"/>
              <a:sym typeface="Average"/>
            </a:endParaRPr>
          </a:p>
          <a:p>
            <a:pPr indent="0" lvl="0" marL="0" rtl="0" algn="l">
              <a:spcBef>
                <a:spcPts val="1200"/>
              </a:spcBef>
              <a:spcAft>
                <a:spcPts val="0"/>
              </a:spcAft>
              <a:buNone/>
            </a:pPr>
            <a:r>
              <a:rPr lang="en" sz="1800">
                <a:latin typeface="Average"/>
                <a:ea typeface="Average"/>
                <a:cs typeface="Average"/>
                <a:sym typeface="Average"/>
              </a:rPr>
              <a:t>-This allows AI use to be more widespread but also more ethical </a:t>
            </a:r>
            <a:endParaRPr sz="1800">
              <a:latin typeface="Average"/>
              <a:ea typeface="Average"/>
              <a:cs typeface="Average"/>
              <a:sym typeface="Average"/>
            </a:endParaRPr>
          </a:p>
          <a:p>
            <a:pPr indent="0" lvl="0" marL="0" rtl="0" algn="l">
              <a:spcBef>
                <a:spcPts val="1200"/>
              </a:spcBef>
              <a:spcAft>
                <a:spcPts val="0"/>
              </a:spcAft>
              <a:buNone/>
            </a:pPr>
            <a:r>
              <a:rPr b="1" lang="en" sz="1800">
                <a:latin typeface="Average"/>
                <a:ea typeface="Average"/>
                <a:cs typeface="Average"/>
                <a:sym typeface="Average"/>
              </a:rPr>
              <a:t>We anticipate this will be especially helpful for</a:t>
            </a:r>
            <a:r>
              <a:rPr b="1" lang="en" sz="1800">
                <a:latin typeface="Average"/>
                <a:ea typeface="Average"/>
                <a:cs typeface="Average"/>
                <a:sym typeface="Average"/>
              </a:rPr>
              <a:t>:</a:t>
            </a:r>
            <a:endParaRPr b="1" sz="1800">
              <a:latin typeface="Average"/>
              <a:ea typeface="Average"/>
              <a:cs typeface="Average"/>
              <a:sym typeface="Average"/>
            </a:endParaRPr>
          </a:p>
          <a:p>
            <a:pPr indent="-342900" lvl="0" marL="457200" rtl="0" algn="l">
              <a:spcBef>
                <a:spcPts val="1200"/>
              </a:spcBef>
              <a:spcAft>
                <a:spcPts val="0"/>
              </a:spcAft>
              <a:buSzPts val="1800"/>
              <a:buFont typeface="Average"/>
              <a:buChar char="●"/>
            </a:pPr>
            <a:r>
              <a:rPr lang="en" sz="1800">
                <a:latin typeface="Average"/>
                <a:ea typeface="Average"/>
                <a:cs typeface="Average"/>
                <a:sym typeface="Average"/>
              </a:rPr>
              <a:t>Customer service feedback</a:t>
            </a:r>
            <a:endParaRPr sz="1800">
              <a:latin typeface="Average"/>
              <a:ea typeface="Average"/>
              <a:cs typeface="Average"/>
              <a:sym typeface="Average"/>
            </a:endParaRPr>
          </a:p>
          <a:p>
            <a:pPr indent="-342900" lvl="0" marL="457200" rtl="0" algn="l">
              <a:spcBef>
                <a:spcPts val="0"/>
              </a:spcBef>
              <a:spcAft>
                <a:spcPts val="0"/>
              </a:spcAft>
              <a:buSzPts val="1800"/>
              <a:buFont typeface="Average"/>
              <a:buChar char="●"/>
            </a:pPr>
            <a:r>
              <a:rPr lang="en" sz="1800">
                <a:latin typeface="Average"/>
                <a:ea typeface="Average"/>
                <a:cs typeface="Average"/>
                <a:sym typeface="Average"/>
              </a:rPr>
              <a:t>Marketing </a:t>
            </a:r>
            <a:endParaRPr sz="1800">
              <a:latin typeface="Average"/>
              <a:ea typeface="Average"/>
              <a:cs typeface="Average"/>
              <a:sym typeface="Average"/>
            </a:endParaRPr>
          </a:p>
          <a:p>
            <a:pPr indent="-342900" lvl="0" marL="457200" rtl="0" algn="l">
              <a:spcBef>
                <a:spcPts val="0"/>
              </a:spcBef>
              <a:spcAft>
                <a:spcPts val="0"/>
              </a:spcAft>
              <a:buSzPts val="1800"/>
              <a:buFont typeface="Average"/>
              <a:buChar char="●"/>
            </a:pPr>
            <a:r>
              <a:rPr lang="en" sz="1800">
                <a:latin typeface="Average"/>
                <a:ea typeface="Average"/>
                <a:cs typeface="Average"/>
                <a:sym typeface="Average"/>
              </a:rPr>
              <a:t>Public opinion analysis </a:t>
            </a:r>
            <a:endParaRPr sz="1800">
              <a:latin typeface="Average"/>
              <a:ea typeface="Average"/>
              <a:cs typeface="Average"/>
              <a:sym typeface="Average"/>
            </a:endParaRPr>
          </a:p>
          <a:p>
            <a:pPr indent="-342900" lvl="0" marL="457200" rtl="0" algn="l">
              <a:spcBef>
                <a:spcPts val="0"/>
              </a:spcBef>
              <a:spcAft>
                <a:spcPts val="0"/>
              </a:spcAft>
              <a:buSzPts val="1800"/>
              <a:buFont typeface="Average"/>
              <a:buChar char="●"/>
            </a:pPr>
            <a:r>
              <a:rPr lang="en" sz="1800">
                <a:latin typeface="Average"/>
                <a:ea typeface="Average"/>
                <a:cs typeface="Average"/>
                <a:sym typeface="Average"/>
              </a:rPr>
              <a:t>User experience </a:t>
            </a:r>
            <a:endParaRPr sz="1800">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Part 1</a:t>
            </a:r>
            <a:endParaRPr/>
          </a:p>
        </p:txBody>
      </p:sp>
      <p:sp>
        <p:nvSpPr>
          <p:cNvPr id="159" name="Google Shape;159;p17"/>
          <p:cNvSpPr txBox="1"/>
          <p:nvPr>
            <p:ph idx="1" type="body"/>
          </p:nvPr>
        </p:nvSpPr>
        <p:spPr>
          <a:xfrm>
            <a:off x="0" y="1221275"/>
            <a:ext cx="9144000" cy="42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a:latin typeface="Average"/>
                <a:ea typeface="Average"/>
                <a:cs typeface="Average"/>
                <a:sym typeface="Average"/>
              </a:rPr>
              <a:t>BERT</a:t>
            </a:r>
            <a:endParaRPr>
              <a:latin typeface="Average"/>
              <a:ea typeface="Average"/>
              <a:cs typeface="Average"/>
              <a:sym typeface="Average"/>
            </a:endParaRPr>
          </a:p>
          <a:p>
            <a:pPr indent="-311150" lvl="0" marL="457200" rtl="0" algn="l">
              <a:spcBef>
                <a:spcPts val="1200"/>
              </a:spcBef>
              <a:spcAft>
                <a:spcPts val="0"/>
              </a:spcAft>
              <a:buSzPts val="1300"/>
              <a:buFont typeface="Average"/>
              <a:buChar char="●"/>
            </a:pPr>
            <a:r>
              <a:rPr lang="en">
                <a:latin typeface="Average"/>
                <a:ea typeface="Average"/>
                <a:cs typeface="Average"/>
                <a:sym typeface="Average"/>
              </a:rPr>
              <a:t>We used a pre-trained RoBERT (</a:t>
            </a:r>
            <a:r>
              <a:rPr lang="en">
                <a:solidFill>
                  <a:srgbClr val="ECECEC"/>
                </a:solidFill>
                <a:highlight>
                  <a:srgbClr val="212121"/>
                </a:highlight>
                <a:latin typeface="Roboto"/>
                <a:ea typeface="Roboto"/>
                <a:cs typeface="Roboto"/>
                <a:sym typeface="Roboto"/>
              </a:rPr>
              <a:t>Robustly optimized Bidirectional Encoder Representations from Transformers) </a:t>
            </a:r>
            <a:r>
              <a:rPr lang="en">
                <a:latin typeface="Average"/>
                <a:ea typeface="Average"/>
                <a:cs typeface="Average"/>
                <a:sym typeface="Average"/>
              </a:rPr>
              <a:t>model and tokenizer that was trained uniquely for sentiment analysis. This model was trained using 65 million tweets.. </a:t>
            </a:r>
            <a:endParaRPr>
              <a:latin typeface="Average"/>
              <a:ea typeface="Average"/>
              <a:cs typeface="Average"/>
              <a:sym typeface="Average"/>
            </a:endParaRPr>
          </a:p>
          <a:p>
            <a:pPr indent="-311150" lvl="0" marL="457200" rtl="0" algn="l">
              <a:spcBef>
                <a:spcPts val="0"/>
              </a:spcBef>
              <a:spcAft>
                <a:spcPts val="0"/>
              </a:spcAft>
              <a:buSzPts val="1300"/>
              <a:buFont typeface="Average"/>
              <a:buChar char="●"/>
            </a:pPr>
            <a:r>
              <a:rPr lang="en">
                <a:latin typeface="Average"/>
                <a:ea typeface="Average"/>
                <a:cs typeface="Average"/>
                <a:sym typeface="Average"/>
              </a:rPr>
              <a:t>Used it to perform sentiment analysis on our original datasets tweets</a:t>
            </a:r>
            <a:endParaRPr>
              <a:latin typeface="Average"/>
              <a:ea typeface="Average"/>
              <a:cs typeface="Average"/>
              <a:sym typeface="Average"/>
            </a:endParaRPr>
          </a:p>
          <a:p>
            <a:pPr indent="-311150" lvl="0" marL="457200" rtl="0" algn="l">
              <a:spcBef>
                <a:spcPts val="0"/>
              </a:spcBef>
              <a:spcAft>
                <a:spcPts val="0"/>
              </a:spcAft>
              <a:buSzPts val="1300"/>
              <a:buFont typeface="Average"/>
              <a:buChar char="●"/>
            </a:pPr>
            <a:r>
              <a:rPr lang="en">
                <a:latin typeface="Average"/>
                <a:ea typeface="Average"/>
                <a:cs typeface="Average"/>
                <a:sym typeface="Average"/>
              </a:rPr>
              <a:t>Built a new dataframe to store the text, sentiment scores, and sentiment labels for BERT, TextBlob, and VaderSentiment.</a:t>
            </a:r>
            <a:endParaRPr>
              <a:latin typeface="Average"/>
              <a:ea typeface="Average"/>
              <a:cs typeface="Average"/>
              <a:sym typeface="Average"/>
            </a:endParaRPr>
          </a:p>
          <a:p>
            <a:pPr indent="0" lvl="0" marL="457200" rtl="0" algn="l">
              <a:spcBef>
                <a:spcPts val="1200"/>
              </a:spcBef>
              <a:spcAft>
                <a:spcPts val="0"/>
              </a:spcAft>
              <a:buNone/>
            </a:pPr>
            <a:r>
              <a:t/>
            </a:r>
            <a:endParaRPr>
              <a:latin typeface="Average"/>
              <a:ea typeface="Average"/>
              <a:cs typeface="Average"/>
              <a:sym typeface="Average"/>
            </a:endParaRPr>
          </a:p>
          <a:p>
            <a:pPr indent="0" lvl="0" marL="0" rtl="0" algn="l">
              <a:spcBef>
                <a:spcPts val="1200"/>
              </a:spcBef>
              <a:spcAft>
                <a:spcPts val="0"/>
              </a:spcAft>
              <a:buNone/>
            </a:pPr>
            <a:r>
              <a:rPr lang="en">
                <a:latin typeface="Average"/>
                <a:ea typeface="Average"/>
                <a:cs typeface="Average"/>
                <a:sym typeface="Average"/>
              </a:rPr>
              <a:t>Bag of Words Vectorization</a:t>
            </a:r>
            <a:endParaRPr>
              <a:latin typeface="Average"/>
              <a:ea typeface="Average"/>
              <a:cs typeface="Average"/>
              <a:sym typeface="Average"/>
            </a:endParaRPr>
          </a:p>
          <a:p>
            <a:pPr indent="-311150" lvl="0" marL="457200" rtl="0" algn="l">
              <a:spcBef>
                <a:spcPts val="1200"/>
              </a:spcBef>
              <a:spcAft>
                <a:spcPts val="0"/>
              </a:spcAft>
              <a:buSzPts val="1300"/>
              <a:buFont typeface="Average"/>
              <a:buChar char="●"/>
            </a:pPr>
            <a:r>
              <a:rPr lang="en">
                <a:latin typeface="Average"/>
                <a:ea typeface="Average"/>
                <a:cs typeface="Average"/>
                <a:sym typeface="Average"/>
              </a:rPr>
              <a:t>Bag of Words (BoW) is a supervised machine learning model that is great at representing text data when performing Natural Language Processing (NLP). Bag of words takes a piece of text( this can be a document or a sentence) and puts it into a “bag”(matrix). BoW ignores grammar and word order and instead favors word frequency. Here’s how it does this.</a:t>
            </a:r>
            <a:endParaRPr>
              <a:latin typeface="Average"/>
              <a:ea typeface="Average"/>
              <a:cs typeface="Average"/>
              <a:sym typeface="Average"/>
            </a:endParaRPr>
          </a:p>
          <a:p>
            <a:pPr indent="-311150" lvl="1" marL="914400" rtl="0" algn="l">
              <a:spcBef>
                <a:spcPts val="0"/>
              </a:spcBef>
              <a:spcAft>
                <a:spcPts val="0"/>
              </a:spcAft>
              <a:buSzPts val="1300"/>
              <a:buFont typeface="Average"/>
              <a:buChar char="○"/>
            </a:pPr>
            <a:r>
              <a:rPr lang="en" sz="1300">
                <a:latin typeface="Average"/>
                <a:ea typeface="Average"/>
                <a:cs typeface="Average"/>
                <a:sym typeface="Average"/>
              </a:rPr>
              <a:t>Tokenization: Splits the text into individual words or tokens, it then removes punctuation and non-word.</a:t>
            </a:r>
            <a:endParaRPr sz="1300">
              <a:latin typeface="Average"/>
              <a:ea typeface="Average"/>
              <a:cs typeface="Average"/>
              <a:sym typeface="Average"/>
            </a:endParaRPr>
          </a:p>
          <a:p>
            <a:pPr indent="-311150" lvl="1" marL="914400" rtl="0" algn="l">
              <a:spcBef>
                <a:spcPts val="0"/>
              </a:spcBef>
              <a:spcAft>
                <a:spcPts val="0"/>
              </a:spcAft>
              <a:buSzPts val="1300"/>
              <a:buFont typeface="Average"/>
              <a:buChar char="○"/>
            </a:pPr>
            <a:r>
              <a:rPr lang="en" sz="1300">
                <a:latin typeface="Average"/>
                <a:ea typeface="Average"/>
                <a:cs typeface="Average"/>
                <a:sym typeface="Average"/>
              </a:rPr>
              <a:t>Vectorization: each document is represented as a vector, elements in the vector are assigned a word and the value of each element is based on a count of that word in the text.</a:t>
            </a:r>
            <a:endParaRPr sz="1300">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Part 2</a:t>
            </a:r>
            <a:endParaRPr/>
          </a:p>
        </p:txBody>
      </p:sp>
      <p:sp>
        <p:nvSpPr>
          <p:cNvPr id="165" name="Google Shape;165;p18"/>
          <p:cNvSpPr txBox="1"/>
          <p:nvPr>
            <p:ph idx="1" type="body"/>
          </p:nvPr>
        </p:nvSpPr>
        <p:spPr>
          <a:xfrm>
            <a:off x="0" y="1410900"/>
            <a:ext cx="9144000" cy="37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605"/>
              <a:buFont typeface="Arial"/>
              <a:buNone/>
            </a:pPr>
            <a:r>
              <a:rPr lang="en">
                <a:latin typeface="Average"/>
                <a:ea typeface="Average"/>
                <a:cs typeface="Average"/>
                <a:sym typeface="Average"/>
              </a:rPr>
              <a:t>VaderSentiment </a:t>
            </a:r>
            <a:endParaRPr>
              <a:latin typeface="Average"/>
              <a:ea typeface="Average"/>
              <a:cs typeface="Average"/>
              <a:sym typeface="Average"/>
            </a:endParaRPr>
          </a:p>
          <a:p>
            <a:pPr indent="-311150" lvl="0" marL="457200" rtl="0" algn="l">
              <a:spcBef>
                <a:spcPts val="1200"/>
              </a:spcBef>
              <a:spcAft>
                <a:spcPts val="0"/>
              </a:spcAft>
              <a:buSzPts val="1300"/>
              <a:buFont typeface="Average"/>
              <a:buChar char="●"/>
            </a:pPr>
            <a:r>
              <a:rPr lang="en">
                <a:latin typeface="Average"/>
                <a:ea typeface="Average"/>
                <a:cs typeface="Average"/>
                <a:sym typeface="Average"/>
              </a:rPr>
              <a:t>Analysis tool used primarily for sentiment expressed in social media but also works for other domains that have text. It’s a popular tool to determine sentiment polarity (Ex: Positive, negative, or neutral) and is very usle for analyzing short texts like tweets, comments or reviews.</a:t>
            </a:r>
            <a:endParaRPr>
              <a:latin typeface="Average"/>
              <a:ea typeface="Average"/>
              <a:cs typeface="Average"/>
              <a:sym typeface="Average"/>
            </a:endParaRPr>
          </a:p>
          <a:p>
            <a:pPr indent="-311150" lvl="0" marL="457200" rtl="0" algn="l">
              <a:spcBef>
                <a:spcPts val="0"/>
              </a:spcBef>
              <a:spcAft>
                <a:spcPts val="0"/>
              </a:spcAft>
              <a:buSzPts val="1300"/>
              <a:buFont typeface="Average"/>
              <a:buChar char="●"/>
            </a:pPr>
            <a:r>
              <a:rPr lang="en">
                <a:latin typeface="Average"/>
                <a:ea typeface="Average"/>
                <a:cs typeface="Average"/>
                <a:sym typeface="Average"/>
              </a:rPr>
              <a:t>Vader uses a lexicon and rule-based approach. Much of Vaders lexicon and sentiment score were manually labeled by human annotators. For vader each word is assigned a sentiment score which indicates how positive negative and neutral it is.</a:t>
            </a:r>
            <a:endParaRPr>
              <a:latin typeface="Average"/>
              <a:ea typeface="Average"/>
              <a:cs typeface="Average"/>
              <a:sym typeface="Average"/>
            </a:endParaRPr>
          </a:p>
          <a:p>
            <a:pPr indent="0" lvl="0" marL="0" rtl="0" algn="l">
              <a:spcBef>
                <a:spcPts val="1200"/>
              </a:spcBef>
              <a:spcAft>
                <a:spcPts val="0"/>
              </a:spcAft>
              <a:buClr>
                <a:srgbClr val="000000"/>
              </a:buClr>
              <a:buSzPts val="605"/>
              <a:buFont typeface="Arial"/>
              <a:buNone/>
            </a:pPr>
            <a:r>
              <a:rPr lang="en">
                <a:latin typeface="Average"/>
                <a:ea typeface="Average"/>
                <a:cs typeface="Average"/>
                <a:sym typeface="Average"/>
              </a:rPr>
              <a:t>TextBlobs</a:t>
            </a:r>
            <a:endParaRPr>
              <a:latin typeface="Average"/>
              <a:ea typeface="Average"/>
              <a:cs typeface="Average"/>
              <a:sym typeface="Average"/>
            </a:endParaRPr>
          </a:p>
          <a:p>
            <a:pPr indent="-311150" lvl="0" marL="457200" rtl="0" algn="l">
              <a:spcBef>
                <a:spcPts val="1200"/>
              </a:spcBef>
              <a:spcAft>
                <a:spcPts val="0"/>
              </a:spcAft>
              <a:buSzPts val="1300"/>
              <a:buFont typeface="Average"/>
              <a:buChar char="●"/>
            </a:pPr>
            <a:r>
              <a:rPr lang="en">
                <a:latin typeface="Average"/>
                <a:ea typeface="Average"/>
                <a:cs typeface="Average"/>
                <a:sym typeface="Average"/>
              </a:rPr>
              <a:t>An open-source Python library for processing textual data. It can be used for detecting patterns in text, parts of speech tagging as well as sentiment analysis. It is most commonly used in NLP tasks.</a:t>
            </a:r>
            <a:endParaRPr>
              <a:latin typeface="Average"/>
              <a:ea typeface="Average"/>
              <a:cs typeface="Average"/>
              <a:sym typeface="Average"/>
            </a:endParaRPr>
          </a:p>
          <a:p>
            <a:pPr indent="-311150" lvl="0" marL="457200" rtl="0" algn="l">
              <a:spcBef>
                <a:spcPts val="0"/>
              </a:spcBef>
              <a:spcAft>
                <a:spcPts val="0"/>
              </a:spcAft>
              <a:buSzPts val="1300"/>
              <a:buFont typeface="Average"/>
              <a:buChar char="●"/>
            </a:pPr>
            <a:r>
              <a:rPr lang="en">
                <a:latin typeface="Average"/>
                <a:ea typeface="Average"/>
                <a:cs typeface="Average"/>
                <a:sym typeface="Average"/>
              </a:rPr>
              <a:t>TextBlob focuses on tokenization, part-of-speech tagging, noun phrase extraction, sentiment analysis, and more.</a:t>
            </a:r>
            <a:endParaRPr>
              <a:latin typeface="Average"/>
              <a:ea typeface="Average"/>
              <a:cs typeface="Average"/>
              <a:sym typeface="Average"/>
            </a:endParaRPr>
          </a:p>
          <a:p>
            <a:pPr indent="-311150" lvl="0" marL="457200" rtl="0" algn="l">
              <a:spcBef>
                <a:spcPts val="0"/>
              </a:spcBef>
              <a:spcAft>
                <a:spcPts val="0"/>
              </a:spcAft>
              <a:buSzPts val="1300"/>
              <a:buFont typeface="Average"/>
              <a:buChar char="●"/>
            </a:pPr>
            <a:r>
              <a:rPr lang="en">
                <a:latin typeface="Average"/>
                <a:ea typeface="Average"/>
                <a:cs typeface="Average"/>
                <a:sym typeface="Average"/>
              </a:rPr>
              <a:t>TextBlob uses a polarity based score. It does this by placing float values on specific phrases and sentence structure to gauge subjectivity or polarity. The Polarity score falls between [-1.0, 1.0] a polarity greater than 0.0 is considered positive, and a polarity less than 0.0 is considered negative. If the polarity is 0.0 its neutral.</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Data</a:t>
            </a:r>
            <a:endParaRPr/>
          </a:p>
        </p:txBody>
      </p:sp>
      <p:sp>
        <p:nvSpPr>
          <p:cNvPr id="171" name="Google Shape;171;p19"/>
          <p:cNvSpPr txBox="1"/>
          <p:nvPr/>
        </p:nvSpPr>
        <p:spPr>
          <a:xfrm>
            <a:off x="1297500" y="1612125"/>
            <a:ext cx="5454900" cy="20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Lato"/>
                <a:ea typeface="Lato"/>
                <a:cs typeface="Lato"/>
                <a:sym typeface="Lato"/>
              </a:rPr>
              <a:t>1.6M Tweets, all from 2009</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660,000 Unique Users</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Original Targets Split 50% 50%  Positive/Negative</a:t>
            </a:r>
            <a:endParaRPr sz="17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Word Cloud of Tweets</a:t>
            </a:r>
            <a:endParaRPr/>
          </a:p>
        </p:txBody>
      </p:sp>
      <p:pic>
        <p:nvPicPr>
          <p:cNvPr id="177" name="Google Shape;177;p20"/>
          <p:cNvPicPr preferRelativeResize="0"/>
          <p:nvPr/>
        </p:nvPicPr>
        <p:blipFill>
          <a:blip r:embed="rId3">
            <a:alphaModFix/>
          </a:blip>
          <a:stretch>
            <a:fillRect/>
          </a:stretch>
        </p:blipFill>
        <p:spPr>
          <a:xfrm>
            <a:off x="364050" y="1742475"/>
            <a:ext cx="8839203" cy="24662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Results Pre Text Cleaning - Bag of Words </a:t>
            </a:r>
            <a:endParaRPr/>
          </a:p>
        </p:txBody>
      </p:sp>
      <p:sp>
        <p:nvSpPr>
          <p:cNvPr id="183" name="Google Shape;183;p21"/>
          <p:cNvSpPr txBox="1"/>
          <p:nvPr>
            <p:ph idx="1" type="body"/>
          </p:nvPr>
        </p:nvSpPr>
        <p:spPr>
          <a:xfrm>
            <a:off x="1092350" y="1567550"/>
            <a:ext cx="2947500" cy="355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Average"/>
                <a:ea typeface="Average"/>
                <a:cs typeface="Average"/>
                <a:sym typeface="Average"/>
              </a:rPr>
              <a:t>VaderSentiment</a:t>
            </a:r>
            <a:endParaRPr sz="1800">
              <a:latin typeface="Average"/>
              <a:ea typeface="Average"/>
              <a:cs typeface="Average"/>
              <a:sym typeface="Average"/>
            </a:endParaRPr>
          </a:p>
          <a:p>
            <a:pPr indent="0" lvl="0" marL="0" rtl="0" algn="l">
              <a:spcBef>
                <a:spcPts val="1200"/>
              </a:spcBef>
              <a:spcAft>
                <a:spcPts val="0"/>
              </a:spcAft>
              <a:buNone/>
            </a:pPr>
            <a:r>
              <a:rPr lang="en" sz="1250">
                <a:solidFill>
                  <a:srgbClr val="F8F8F2"/>
                </a:solidFill>
                <a:latin typeface="Courier New"/>
                <a:ea typeface="Courier New"/>
                <a:cs typeface="Courier New"/>
                <a:sym typeface="Courier New"/>
              </a:rPr>
              <a:t>Accuracy Score:  0.74526</a:t>
            </a:r>
            <a:endParaRPr sz="2000">
              <a:latin typeface="Average"/>
              <a:ea typeface="Average"/>
              <a:cs typeface="Average"/>
              <a:sym typeface="Average"/>
            </a:endParaRPr>
          </a:p>
          <a:p>
            <a:pPr indent="0" lvl="0" marL="0" rtl="0" algn="l">
              <a:spcBef>
                <a:spcPts val="1200"/>
              </a:spcBef>
              <a:spcAft>
                <a:spcPts val="0"/>
              </a:spcAft>
              <a:buNone/>
            </a:pPr>
            <a:r>
              <a:rPr lang="en" sz="1250">
                <a:solidFill>
                  <a:srgbClr val="F8F8F2"/>
                </a:solidFill>
                <a:latin typeface="Courier New"/>
                <a:ea typeface="Courier New"/>
                <a:cs typeface="Courier New"/>
                <a:sym typeface="Courier New"/>
              </a:rPr>
              <a:t>Precision: 0.7472790617727212</a:t>
            </a:r>
            <a:endParaRPr sz="1250">
              <a:solidFill>
                <a:srgbClr val="F8F8F2"/>
              </a:solidFill>
              <a:latin typeface="Courier New"/>
              <a:ea typeface="Courier New"/>
              <a:cs typeface="Courier New"/>
              <a:sym typeface="Courier New"/>
            </a:endParaRPr>
          </a:p>
          <a:p>
            <a:pPr indent="0" lvl="0" marL="0" rtl="0" algn="l">
              <a:spcBef>
                <a:spcPts val="1200"/>
              </a:spcBef>
              <a:spcAft>
                <a:spcPts val="0"/>
              </a:spcAft>
              <a:buNone/>
            </a:pPr>
            <a:r>
              <a:rPr lang="en" sz="1250">
                <a:solidFill>
                  <a:srgbClr val="F8F8F2"/>
                </a:solidFill>
                <a:latin typeface="Courier New"/>
                <a:ea typeface="Courier New"/>
                <a:cs typeface="Courier New"/>
                <a:sym typeface="Courier New"/>
              </a:rPr>
              <a:t>Recall: 0.74526</a:t>
            </a:r>
            <a:endParaRPr sz="1250">
              <a:solidFill>
                <a:srgbClr val="F8F8F2"/>
              </a:solidFill>
              <a:latin typeface="Courier New"/>
              <a:ea typeface="Courier New"/>
              <a:cs typeface="Courier New"/>
              <a:sym typeface="Courier New"/>
            </a:endParaRPr>
          </a:p>
          <a:p>
            <a:pPr indent="0" lvl="0" marL="0" rtl="0" algn="l">
              <a:spcBef>
                <a:spcPts val="1200"/>
              </a:spcBef>
              <a:spcAft>
                <a:spcPts val="0"/>
              </a:spcAft>
              <a:buNone/>
            </a:pPr>
            <a:r>
              <a:rPr lang="en" sz="1250">
                <a:solidFill>
                  <a:srgbClr val="F8F8F2"/>
                </a:solidFill>
                <a:latin typeface="Courier New"/>
                <a:ea typeface="Courier New"/>
                <a:cs typeface="Courier New"/>
                <a:sym typeface="Courier New"/>
              </a:rPr>
              <a:t>F1 Score: 0.7392229063283018</a:t>
            </a:r>
            <a:endParaRPr sz="2000">
              <a:latin typeface="Average"/>
              <a:ea typeface="Average"/>
              <a:cs typeface="Average"/>
              <a:sym typeface="Average"/>
            </a:endParaRPr>
          </a:p>
          <a:p>
            <a:pPr indent="0" lvl="0" marL="0" rtl="0" algn="l">
              <a:spcBef>
                <a:spcPts val="1200"/>
              </a:spcBef>
              <a:spcAft>
                <a:spcPts val="1200"/>
              </a:spcAft>
              <a:buNone/>
            </a:pPr>
            <a:r>
              <a:t/>
            </a:r>
            <a:endParaRPr sz="1800">
              <a:latin typeface="Average"/>
              <a:ea typeface="Average"/>
              <a:cs typeface="Average"/>
              <a:sym typeface="Average"/>
            </a:endParaRPr>
          </a:p>
        </p:txBody>
      </p:sp>
      <p:sp>
        <p:nvSpPr>
          <p:cNvPr id="184" name="Google Shape;184;p21"/>
          <p:cNvSpPr txBox="1"/>
          <p:nvPr>
            <p:ph idx="1" type="body"/>
          </p:nvPr>
        </p:nvSpPr>
        <p:spPr>
          <a:xfrm>
            <a:off x="4749825" y="1567550"/>
            <a:ext cx="2947500" cy="355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Average"/>
                <a:ea typeface="Average"/>
                <a:cs typeface="Average"/>
                <a:sym typeface="Average"/>
              </a:rPr>
              <a:t>TextBlobs</a:t>
            </a:r>
            <a:endParaRPr sz="1800">
              <a:latin typeface="Average"/>
              <a:ea typeface="Average"/>
              <a:cs typeface="Average"/>
              <a:sym typeface="Average"/>
            </a:endParaRPr>
          </a:p>
          <a:p>
            <a:pPr indent="0" lvl="0" marL="0" rtl="0" algn="l">
              <a:spcBef>
                <a:spcPts val="1200"/>
              </a:spcBef>
              <a:spcAft>
                <a:spcPts val="0"/>
              </a:spcAft>
              <a:buNone/>
            </a:pPr>
            <a:r>
              <a:rPr lang="en" sz="1250">
                <a:solidFill>
                  <a:srgbClr val="F8F8F2"/>
                </a:solidFill>
                <a:latin typeface="Courier New"/>
                <a:ea typeface="Courier New"/>
                <a:cs typeface="Courier New"/>
                <a:sym typeface="Courier New"/>
              </a:rPr>
              <a:t>Accuracy Score:  0.755655</a:t>
            </a:r>
            <a:endParaRPr sz="2000">
              <a:latin typeface="Average"/>
              <a:ea typeface="Average"/>
              <a:cs typeface="Average"/>
              <a:sym typeface="Average"/>
            </a:endParaRPr>
          </a:p>
          <a:p>
            <a:pPr indent="0" lvl="0" marL="0" rtl="0" algn="l">
              <a:spcBef>
                <a:spcPts val="1200"/>
              </a:spcBef>
              <a:spcAft>
                <a:spcPts val="0"/>
              </a:spcAft>
              <a:buNone/>
            </a:pPr>
            <a:r>
              <a:rPr lang="en" sz="1250">
                <a:solidFill>
                  <a:srgbClr val="F8F8F2"/>
                </a:solidFill>
                <a:latin typeface="Courier New"/>
                <a:ea typeface="Courier New"/>
                <a:cs typeface="Courier New"/>
                <a:sym typeface="Courier New"/>
              </a:rPr>
              <a:t>Precision: 0.7634987820490563</a:t>
            </a:r>
            <a:endParaRPr sz="1250">
              <a:solidFill>
                <a:srgbClr val="F8F8F2"/>
              </a:solidFill>
              <a:latin typeface="Courier New"/>
              <a:ea typeface="Courier New"/>
              <a:cs typeface="Courier New"/>
              <a:sym typeface="Courier New"/>
            </a:endParaRPr>
          </a:p>
          <a:p>
            <a:pPr indent="0" lvl="0" marL="0" rtl="0" algn="l">
              <a:spcBef>
                <a:spcPts val="1200"/>
              </a:spcBef>
              <a:spcAft>
                <a:spcPts val="0"/>
              </a:spcAft>
              <a:buNone/>
            </a:pPr>
            <a:r>
              <a:rPr lang="en" sz="1250">
                <a:solidFill>
                  <a:srgbClr val="F8F8F2"/>
                </a:solidFill>
                <a:latin typeface="Courier New"/>
                <a:ea typeface="Courier New"/>
                <a:cs typeface="Courier New"/>
                <a:sym typeface="Courier New"/>
              </a:rPr>
              <a:t>Recall: 0.755655</a:t>
            </a:r>
            <a:endParaRPr sz="1250">
              <a:solidFill>
                <a:srgbClr val="F8F8F2"/>
              </a:solidFill>
              <a:latin typeface="Courier New"/>
              <a:ea typeface="Courier New"/>
              <a:cs typeface="Courier New"/>
              <a:sym typeface="Courier New"/>
            </a:endParaRPr>
          </a:p>
          <a:p>
            <a:pPr indent="0" lvl="0" marL="0" rtl="0" algn="l">
              <a:spcBef>
                <a:spcPts val="1200"/>
              </a:spcBef>
              <a:spcAft>
                <a:spcPts val="1200"/>
              </a:spcAft>
              <a:buNone/>
            </a:pPr>
            <a:r>
              <a:rPr lang="en" sz="1250">
                <a:solidFill>
                  <a:srgbClr val="F8F8F2"/>
                </a:solidFill>
                <a:latin typeface="Courier New"/>
                <a:ea typeface="Courier New"/>
                <a:cs typeface="Courier New"/>
                <a:sym typeface="Courier New"/>
              </a:rPr>
              <a:t>F1 Score: 0.7378697866638233</a:t>
            </a:r>
            <a:endParaRPr sz="2000">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