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8"/>
  </p:sldMasterIdLst>
  <p:notesMasterIdLst>
    <p:notesMasterId r:id="rId36"/>
  </p:notesMasterIdLst>
  <p:sldIdLst>
    <p:sldId id="256" r:id="rId9"/>
    <p:sldId id="257" r:id="rId10"/>
    <p:sldId id="260" r:id="rId11"/>
    <p:sldId id="258" r:id="rId12"/>
    <p:sldId id="267" r:id="rId13"/>
    <p:sldId id="268" r:id="rId14"/>
    <p:sldId id="270" r:id="rId15"/>
    <p:sldId id="269" r:id="rId16"/>
    <p:sldId id="271" r:id="rId17"/>
    <p:sldId id="274" r:id="rId18"/>
    <p:sldId id="275" r:id="rId19"/>
    <p:sldId id="273" r:id="rId20"/>
    <p:sldId id="272" r:id="rId21"/>
    <p:sldId id="277" r:id="rId22"/>
    <p:sldId id="262" r:id="rId23"/>
    <p:sldId id="278" r:id="rId24"/>
    <p:sldId id="284" r:id="rId25"/>
    <p:sldId id="283" r:id="rId26"/>
    <p:sldId id="286" r:id="rId27"/>
    <p:sldId id="285" r:id="rId28"/>
    <p:sldId id="263" r:id="rId29"/>
    <p:sldId id="281" r:id="rId30"/>
    <p:sldId id="279" r:id="rId31"/>
    <p:sldId id="287" r:id="rId32"/>
    <p:sldId id="280" r:id="rId33"/>
    <p:sldId id="259"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988" autoAdjust="0"/>
  </p:normalViewPr>
  <p:slideViewPr>
    <p:cSldViewPr snapToGrid="0">
      <p:cViewPr varScale="1">
        <p:scale>
          <a:sx n="94" d="100"/>
          <a:sy n="94" d="100"/>
        </p:scale>
        <p:origin x="1176" y="6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F727C-B518-4AFB-BC4F-45B153499DEC}" type="datetimeFigureOut">
              <a:rPr lang="en-GB" smtClean="0"/>
              <a:t>22/07/2019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11119-880A-4E5A-8BF4-BE4E79D9A001}" type="slidenum">
              <a:rPr lang="en-GB" smtClean="0"/>
              <a:t>‹#›</a:t>
            </a:fld>
            <a:endParaRPr lang="en-GB"/>
          </a:p>
        </p:txBody>
      </p:sp>
    </p:spTree>
    <p:extLst>
      <p:ext uri="{BB962C8B-B14F-4D97-AF65-F5344CB8AC3E}">
        <p14:creationId xmlns:p14="http://schemas.microsoft.com/office/powerpoint/2010/main" val="212501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doc.gitlab.com/ce/api/merge_requests.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git-scm.com/docs/git-pull" TargetMode="External"/><Relationship Id="rId5" Type="http://schemas.openxmlformats.org/officeDocument/2006/relationships/hyperlink" Target="http://git-scm.com/docs/git-merge" TargetMode="External"/><Relationship Id="rId4" Type="http://schemas.openxmlformats.org/officeDocument/2006/relationships/hyperlink" Target="https://help.github.com/articles/using-pull-request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3</a:t>
            </a:fld>
            <a:endParaRPr lang="en-GB"/>
          </a:p>
        </p:txBody>
      </p:sp>
    </p:spTree>
    <p:extLst>
      <p:ext uri="{BB962C8B-B14F-4D97-AF65-F5344CB8AC3E}">
        <p14:creationId xmlns:p14="http://schemas.microsoft.com/office/powerpoint/2010/main" val="3541672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15</a:t>
            </a:fld>
            <a:endParaRPr lang="en-GB"/>
          </a:p>
        </p:txBody>
      </p:sp>
    </p:spTree>
    <p:extLst>
      <p:ext uri="{BB962C8B-B14F-4D97-AF65-F5344CB8AC3E}">
        <p14:creationId xmlns:p14="http://schemas.microsoft.com/office/powerpoint/2010/main" val="2720865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p>
          <a:p>
            <a:r>
              <a:rPr lang="en-GB" dirty="0"/>
              <a:t>Create a new project in </a:t>
            </a:r>
            <a:r>
              <a:rPr lang="en-GB" dirty="0" err="1"/>
              <a:t>Rstudio</a:t>
            </a:r>
            <a:endParaRPr lang="en-GB" dirty="0"/>
          </a:p>
          <a:p>
            <a:r>
              <a:rPr lang="en-GB" dirty="0"/>
              <a:t>Work on some code</a:t>
            </a:r>
          </a:p>
          <a:p>
            <a:r>
              <a:rPr lang="en-GB" dirty="0"/>
              <a:t>Add initial code to the remote repository</a:t>
            </a:r>
          </a:p>
          <a:p>
            <a:endParaRPr lang="en-GB" dirty="0"/>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Currently, Git doesn’t know it needs to track the folder – git </a:t>
            </a:r>
            <a:r>
              <a:rPr lang="en-GB" dirty="0" err="1"/>
              <a:t>init</a:t>
            </a:r>
            <a:endParaRPr lang="en-GB" dirty="0"/>
          </a:p>
          <a:p>
            <a:pPr marL="171450" indent="-171450">
              <a:buFont typeface="Arial" panose="020B0604020202020204" pitchFamily="34" charset="0"/>
              <a:buChar char="•"/>
            </a:pPr>
            <a:r>
              <a:rPr lang="en-GB" dirty="0"/>
              <a:t>Check that the folder is being tracked</a:t>
            </a:r>
          </a:p>
          <a:p>
            <a:pPr marL="171450" indent="-171450">
              <a:buFont typeface="Arial" panose="020B0604020202020204" pitchFamily="34" charset="0"/>
              <a:buChar char="•"/>
            </a:pPr>
            <a:r>
              <a:rPr lang="en-GB" dirty="0"/>
              <a:t>Git has identified that there are two folders that need to be pushed</a:t>
            </a:r>
          </a:p>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16</a:t>
            </a:fld>
            <a:endParaRPr lang="en-GB"/>
          </a:p>
        </p:txBody>
      </p:sp>
    </p:spTree>
    <p:extLst>
      <p:ext uri="{BB962C8B-B14F-4D97-AF65-F5344CB8AC3E}">
        <p14:creationId xmlns:p14="http://schemas.microsoft.com/office/powerpoint/2010/main" val="3194232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first push you wont need to use “origin master”</a:t>
            </a:r>
          </a:p>
        </p:txBody>
      </p:sp>
      <p:sp>
        <p:nvSpPr>
          <p:cNvPr id="4" name="Slide Number Placeholder 3"/>
          <p:cNvSpPr>
            <a:spLocks noGrp="1"/>
          </p:cNvSpPr>
          <p:nvPr>
            <p:ph type="sldNum" sz="quarter" idx="5"/>
          </p:nvPr>
        </p:nvSpPr>
        <p:spPr/>
        <p:txBody>
          <a:bodyPr/>
          <a:lstStyle/>
          <a:p>
            <a:fld id="{9A611119-880A-4E5A-8BF4-BE4E79D9A001}" type="slidenum">
              <a:rPr lang="en-GB" smtClean="0"/>
              <a:t>17</a:t>
            </a:fld>
            <a:endParaRPr lang="en-GB"/>
          </a:p>
        </p:txBody>
      </p:sp>
    </p:spTree>
    <p:extLst>
      <p:ext uri="{BB962C8B-B14F-4D97-AF65-F5344CB8AC3E}">
        <p14:creationId xmlns:p14="http://schemas.microsoft.com/office/powerpoint/2010/main" val="98822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doing this check in the Git Lab that your changes are there</a:t>
            </a:r>
          </a:p>
        </p:txBody>
      </p:sp>
      <p:sp>
        <p:nvSpPr>
          <p:cNvPr id="4" name="Slide Number Placeholder 3"/>
          <p:cNvSpPr>
            <a:spLocks noGrp="1"/>
          </p:cNvSpPr>
          <p:nvPr>
            <p:ph type="sldNum" sz="quarter" idx="5"/>
          </p:nvPr>
        </p:nvSpPr>
        <p:spPr/>
        <p:txBody>
          <a:bodyPr/>
          <a:lstStyle/>
          <a:p>
            <a:fld id="{9A611119-880A-4E5A-8BF4-BE4E79D9A001}" type="slidenum">
              <a:rPr lang="en-GB" smtClean="0"/>
              <a:t>18</a:t>
            </a:fld>
            <a:endParaRPr lang="en-GB"/>
          </a:p>
        </p:txBody>
      </p:sp>
    </p:spTree>
    <p:extLst>
      <p:ext uri="{BB962C8B-B14F-4D97-AF65-F5344CB8AC3E}">
        <p14:creationId xmlns:p14="http://schemas.microsoft.com/office/powerpoint/2010/main" val="1380957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As you’re working collaboratively on a project, you’ll need to ensure that you’re working with the latest version of the project. Others may have made changes since you last worked on it. To update your local device with updates made by others, you’ll need to fetch and pull from GitLab.</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To fetch a branch from GitLab you’ll firstly need to ensure that you are located in the project. Do this by using the command cd followed by the location where your project is stored e.g.:</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Now that the branch(es) are on your local computer, you need to ensure that the version you have just fetched, matches the one on your local device.</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Do this by using git pull</a:t>
            </a:r>
          </a:p>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19</a:t>
            </a:fld>
            <a:endParaRPr lang="en-GB"/>
          </a:p>
        </p:txBody>
      </p:sp>
    </p:spTree>
    <p:extLst>
      <p:ext uri="{BB962C8B-B14F-4D97-AF65-F5344CB8AC3E}">
        <p14:creationId xmlns:p14="http://schemas.microsoft.com/office/powerpoint/2010/main" val="2577282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Best not to work with the master branch </a:t>
            </a:r>
          </a:p>
          <a:p>
            <a:r>
              <a:rPr lang="en-GB" dirty="0"/>
              <a:t>Create other ‘development’ branches or ‘experimental’ branches and merge to the master branch when 100% ready</a:t>
            </a:r>
          </a:p>
          <a:p>
            <a:r>
              <a:rPr lang="en-GB" dirty="0"/>
              <a:t>Can create new branches in GitLab or in Git </a:t>
            </a:r>
            <a:r>
              <a:rPr lang="en-GB" dirty="0" err="1"/>
              <a:t>git</a:t>
            </a:r>
            <a:r>
              <a:rPr lang="en-GB" dirty="0"/>
              <a:t> checkout -b </a:t>
            </a:r>
            <a:r>
              <a:rPr lang="en-GB" b="1" dirty="0">
                <a:effectLst/>
              </a:rPr>
              <a:t>&lt;</a:t>
            </a:r>
            <a:r>
              <a:rPr lang="en-GB" b="1" dirty="0" err="1">
                <a:effectLst/>
              </a:rPr>
              <a:t>branch_name</a:t>
            </a:r>
            <a:r>
              <a:rPr lang="en-GB" b="1" dirty="0">
                <a:effectLst/>
              </a:rPr>
              <a:t>&gt;</a:t>
            </a:r>
            <a:endParaRPr lang="en-GB" dirty="0"/>
          </a:p>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21</a:t>
            </a:fld>
            <a:endParaRPr lang="en-GB"/>
          </a:p>
        </p:txBody>
      </p:sp>
    </p:spTree>
    <p:extLst>
      <p:ext uri="{BB962C8B-B14F-4D97-AF65-F5344CB8AC3E}">
        <p14:creationId xmlns:p14="http://schemas.microsoft.com/office/powerpoint/2010/main" val="2432607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GitLab's </a:t>
            </a:r>
            <a:r>
              <a:rPr lang="en-GB" sz="1200" b="0" i="0" u="sng" kern="1200" dirty="0">
                <a:solidFill>
                  <a:schemeClr val="tx1"/>
                </a:solidFill>
                <a:effectLst/>
                <a:latin typeface="+mn-lt"/>
                <a:ea typeface="+mn-ea"/>
                <a:cs typeface="+mn-cs"/>
                <a:hlinkClick r:id="rId3"/>
              </a:rPr>
              <a:t>"merge request"</a:t>
            </a:r>
            <a:r>
              <a:rPr lang="en-GB" sz="1200" b="0" i="0" kern="1200" dirty="0">
                <a:solidFill>
                  <a:schemeClr val="tx1"/>
                </a:solidFill>
                <a:effectLst/>
                <a:latin typeface="+mn-lt"/>
                <a:ea typeface="+mn-ea"/>
                <a:cs typeface="+mn-cs"/>
              </a:rPr>
              <a:t> feature is equivalent to GitHub's </a:t>
            </a:r>
            <a:r>
              <a:rPr lang="en-GB" sz="1200" b="0" i="0" u="sng" kern="1200" dirty="0">
                <a:solidFill>
                  <a:schemeClr val="tx1"/>
                </a:solidFill>
                <a:effectLst/>
                <a:latin typeface="+mn-lt"/>
                <a:ea typeface="+mn-ea"/>
                <a:cs typeface="+mn-cs"/>
                <a:hlinkClick r:id="rId4"/>
              </a:rPr>
              <a:t>"pull request"</a:t>
            </a:r>
            <a:r>
              <a:rPr lang="en-GB" sz="1200" b="0" i="0" kern="1200" dirty="0">
                <a:solidFill>
                  <a:schemeClr val="tx1"/>
                </a:solidFill>
                <a:effectLst/>
                <a:latin typeface="+mn-lt"/>
                <a:ea typeface="+mn-ea"/>
                <a:cs typeface="+mn-cs"/>
              </a:rPr>
              <a:t> feature.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Merge or pull requests are created in a git management application and ask an assigned person to merge two branches. Tools such as GitHub and Bitbucket choose the name pull request since the first manual action would be to pull the feature branch. Tools such as GitLab and </a:t>
            </a:r>
            <a:r>
              <a:rPr lang="en-GB" sz="1200" b="0" i="0" kern="1200" dirty="0" err="1">
                <a:solidFill>
                  <a:schemeClr val="tx1"/>
                </a:solidFill>
                <a:effectLst/>
                <a:latin typeface="+mn-lt"/>
                <a:ea typeface="+mn-ea"/>
                <a:cs typeface="+mn-cs"/>
              </a:rPr>
              <a:t>Gitorious</a:t>
            </a:r>
            <a:r>
              <a:rPr lang="en-GB" sz="1200" b="0" i="0" kern="1200" dirty="0">
                <a:solidFill>
                  <a:schemeClr val="tx1"/>
                </a:solidFill>
                <a:effectLst/>
                <a:latin typeface="+mn-lt"/>
                <a:ea typeface="+mn-ea"/>
                <a:cs typeface="+mn-cs"/>
              </a:rPr>
              <a:t> choose the name merge request since that is the final action that is requested of the assignee.</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 "merge request" should not be confused with the </a:t>
            </a:r>
            <a:r>
              <a:rPr lang="en-GB" sz="1200" b="0" i="0" u="sng" kern="1200" dirty="0">
                <a:solidFill>
                  <a:schemeClr val="tx1"/>
                </a:solidFill>
                <a:effectLst/>
                <a:latin typeface="+mn-lt"/>
                <a:ea typeface="+mn-ea"/>
                <a:cs typeface="+mn-cs"/>
                <a:hlinkClick r:id="rId5"/>
              </a:rPr>
              <a:t>git merge</a:t>
            </a:r>
            <a:r>
              <a:rPr lang="en-GB" sz="1200" b="0" i="0" kern="1200" dirty="0">
                <a:solidFill>
                  <a:schemeClr val="tx1"/>
                </a:solidFill>
                <a:effectLst/>
                <a:latin typeface="+mn-lt"/>
                <a:ea typeface="+mn-ea"/>
                <a:cs typeface="+mn-cs"/>
              </a:rPr>
              <a:t> command. Neither should a "pull request" be confused with the </a:t>
            </a:r>
            <a:r>
              <a:rPr lang="en-GB" sz="1200" b="0" i="0" u="sng" kern="1200" dirty="0">
                <a:solidFill>
                  <a:schemeClr val="tx1"/>
                </a:solidFill>
                <a:effectLst/>
                <a:latin typeface="+mn-lt"/>
                <a:ea typeface="+mn-ea"/>
                <a:cs typeface="+mn-cs"/>
                <a:hlinkClick r:id="rId6"/>
              </a:rPr>
              <a:t>git pull</a:t>
            </a:r>
            <a:r>
              <a:rPr lang="en-GB" sz="1200" b="0" i="0" kern="1200" dirty="0">
                <a:solidFill>
                  <a:schemeClr val="tx1"/>
                </a:solidFill>
                <a:effectLst/>
                <a:latin typeface="+mn-lt"/>
                <a:ea typeface="+mn-ea"/>
                <a:cs typeface="+mn-cs"/>
              </a:rPr>
              <a:t> command. Both </a:t>
            </a:r>
            <a:r>
              <a:rPr lang="en-GB" dirty="0"/>
              <a:t>git</a:t>
            </a:r>
            <a:r>
              <a:rPr lang="en-GB" sz="1200" b="0" i="0" kern="1200" dirty="0">
                <a:solidFill>
                  <a:schemeClr val="tx1"/>
                </a:solidFill>
                <a:effectLst/>
                <a:latin typeface="+mn-lt"/>
                <a:ea typeface="+mn-ea"/>
                <a:cs typeface="+mn-cs"/>
              </a:rPr>
              <a:t> commands are used behind the scenes in both pull requests and merge requests, but a merge/pull request refers to a much broader topic than just these two commands.</a:t>
            </a:r>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22</a:t>
            </a:fld>
            <a:endParaRPr lang="en-GB"/>
          </a:p>
        </p:txBody>
      </p:sp>
    </p:spTree>
    <p:extLst>
      <p:ext uri="{BB962C8B-B14F-4D97-AF65-F5344CB8AC3E}">
        <p14:creationId xmlns:p14="http://schemas.microsoft.com/office/powerpoint/2010/main" val="1981621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git log </a:t>
            </a:r>
            <a:r>
              <a:rPr lang="en-GB" sz="1200" b="0" i="0" kern="1200" dirty="0">
                <a:solidFill>
                  <a:schemeClr val="tx1"/>
                </a:solidFill>
                <a:effectLst/>
                <a:latin typeface="+mn-lt"/>
                <a:ea typeface="+mn-ea"/>
                <a:cs typeface="+mn-cs"/>
              </a:rPr>
              <a:t>shows all the changes made in the repository  by different users. It will display all the commits and hashes. This will take you to another screen, to exit the log press ‘q’ or if you need help press ‘h’</a:t>
            </a:r>
            <a:endParaRPr lang="en-GB" dirty="0"/>
          </a:p>
          <a:p>
            <a:pPr marL="171450" indent="-171450">
              <a:buFont typeface="Arial" panose="020B0604020202020204" pitchFamily="34" charset="0"/>
              <a:buChar char="•"/>
            </a:pPr>
            <a:r>
              <a:rPr lang="en-GB" dirty="0"/>
              <a:t>git log –since=2019-01-01</a:t>
            </a:r>
          </a:p>
          <a:p>
            <a:pPr marL="171450" indent="-171450">
              <a:buFont typeface="Arial" panose="020B0604020202020204" pitchFamily="34" charset="0"/>
              <a:buChar char="•"/>
            </a:pPr>
            <a:r>
              <a:rPr lang="en-GB" dirty="0"/>
              <a:t>Git log –author=“</a:t>
            </a:r>
            <a:r>
              <a:rPr lang="en-GB" dirty="0" err="1"/>
              <a:t>catrin</a:t>
            </a:r>
            <a:r>
              <a:rPr lang="en-GB" dirty="0"/>
              <a:t>”</a:t>
            </a:r>
          </a:p>
          <a:p>
            <a:pPr marL="171450" indent="-171450">
              <a:buFont typeface="Arial" panose="020B0604020202020204" pitchFamily="34" charset="0"/>
              <a:buChar char="•"/>
            </a:pPr>
            <a:r>
              <a:rPr lang="en-GB" b="1" dirty="0"/>
              <a:t>Git log –grep=“bug fix</a:t>
            </a:r>
            <a:r>
              <a:rPr lang="en-GB" dirty="0"/>
              <a:t>” shows all the commits where a ‘bug fix’ has been mentioned in the comments </a:t>
            </a:r>
          </a:p>
        </p:txBody>
      </p:sp>
      <p:sp>
        <p:nvSpPr>
          <p:cNvPr id="4" name="Slide Number Placeholder 3"/>
          <p:cNvSpPr>
            <a:spLocks noGrp="1"/>
          </p:cNvSpPr>
          <p:nvPr>
            <p:ph type="sldNum" sz="quarter" idx="5"/>
          </p:nvPr>
        </p:nvSpPr>
        <p:spPr/>
        <p:txBody>
          <a:bodyPr/>
          <a:lstStyle/>
          <a:p>
            <a:fld id="{9A611119-880A-4E5A-8BF4-BE4E79D9A001}" type="slidenum">
              <a:rPr lang="en-GB" smtClean="0"/>
              <a:t>23</a:t>
            </a:fld>
            <a:endParaRPr lang="en-GB"/>
          </a:p>
        </p:txBody>
      </p:sp>
    </p:spTree>
    <p:extLst>
      <p:ext uri="{BB962C8B-B14F-4D97-AF65-F5344CB8AC3E}">
        <p14:creationId xmlns:p14="http://schemas.microsoft.com/office/powerpoint/2010/main" val="1179458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may ask you for a commit comment</a:t>
            </a:r>
          </a:p>
          <a:p>
            <a:r>
              <a:rPr lang="en-GB" dirty="0"/>
              <a:t>:</a:t>
            </a:r>
            <a:r>
              <a:rPr lang="en-GB" dirty="0" err="1"/>
              <a:t>wq</a:t>
            </a:r>
            <a:r>
              <a:rPr lang="en-GB" dirty="0"/>
              <a:t> to exit the vi window (the commit comment window)</a:t>
            </a:r>
          </a:p>
        </p:txBody>
      </p:sp>
      <p:sp>
        <p:nvSpPr>
          <p:cNvPr id="4" name="Slide Number Placeholder 3"/>
          <p:cNvSpPr>
            <a:spLocks noGrp="1"/>
          </p:cNvSpPr>
          <p:nvPr>
            <p:ph type="sldNum" sz="quarter" idx="5"/>
          </p:nvPr>
        </p:nvSpPr>
        <p:spPr/>
        <p:txBody>
          <a:bodyPr/>
          <a:lstStyle/>
          <a:p>
            <a:fld id="{9A611119-880A-4E5A-8BF4-BE4E79D9A001}" type="slidenum">
              <a:rPr lang="en-GB" smtClean="0"/>
              <a:t>25</a:t>
            </a:fld>
            <a:endParaRPr lang="en-GB"/>
          </a:p>
        </p:txBody>
      </p:sp>
    </p:spTree>
    <p:extLst>
      <p:ext uri="{BB962C8B-B14F-4D97-AF65-F5344CB8AC3E}">
        <p14:creationId xmlns:p14="http://schemas.microsoft.com/office/powerpoint/2010/main" val="49355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Allows us to code collaboratively with greater ease (e.g. no version 1, version 2 etc)</a:t>
            </a:r>
          </a:p>
          <a:p>
            <a:pPr marL="171450" indent="-171450">
              <a:buFont typeface="Arial" panose="020B0604020202020204" pitchFamily="34" charset="0"/>
              <a:buChar char="•"/>
            </a:pPr>
            <a:r>
              <a:rPr lang="en-GB" dirty="0"/>
              <a:t>Peer-review (i.e. pull / merge requests)</a:t>
            </a:r>
          </a:p>
          <a:p>
            <a:pPr marL="171450" indent="-171450">
              <a:buFont typeface="Arial" panose="020B0604020202020204" pitchFamily="34" charset="0"/>
              <a:buChar char="•"/>
            </a:pPr>
            <a:r>
              <a:rPr lang="en-GB" dirty="0"/>
              <a:t>Version control – view full history (each change made by each contributor)</a:t>
            </a:r>
          </a:p>
          <a:p>
            <a:pPr marL="171450" indent="-171450">
              <a:buFont typeface="Arial" panose="020B0604020202020204" pitchFamily="34" charset="0"/>
              <a:buChar char="•"/>
            </a:pPr>
            <a:r>
              <a:rPr lang="en-GB" dirty="0"/>
              <a:t>Transparency – code can be seen by anyone (or made private if needed)</a:t>
            </a:r>
          </a:p>
          <a:p>
            <a:pPr marL="171450" indent="-171450">
              <a:buFont typeface="Arial" panose="020B0604020202020204" pitchFamily="34" charset="0"/>
              <a:buChar char="•"/>
            </a:pPr>
            <a:r>
              <a:rPr lang="en-GB" dirty="0"/>
              <a:t>Capability building – openness so others can reuse/adapt our code</a:t>
            </a:r>
          </a:p>
        </p:txBody>
      </p:sp>
      <p:sp>
        <p:nvSpPr>
          <p:cNvPr id="4" name="Slide Number Placeholder 3"/>
          <p:cNvSpPr>
            <a:spLocks noGrp="1"/>
          </p:cNvSpPr>
          <p:nvPr>
            <p:ph type="sldNum" sz="quarter" idx="5"/>
          </p:nvPr>
        </p:nvSpPr>
        <p:spPr/>
        <p:txBody>
          <a:bodyPr/>
          <a:lstStyle/>
          <a:p>
            <a:fld id="{9A611119-880A-4E5A-8BF4-BE4E79D9A001}" type="slidenum">
              <a:rPr lang="en-GB" smtClean="0"/>
              <a:t>4</a:t>
            </a:fld>
            <a:endParaRPr lang="en-GB"/>
          </a:p>
        </p:txBody>
      </p:sp>
    </p:spTree>
    <p:extLst>
      <p:ext uri="{BB962C8B-B14F-4D97-AF65-F5344CB8AC3E}">
        <p14:creationId xmlns:p14="http://schemas.microsoft.com/office/powerpoint/2010/main" val="2097186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When the project is set up,  this will contain the bare minimum of a repository. It will contain a master branch - this is what you will be working on initially when setting up the skeleton package. Later when you’re writing code for functions (to clean, link, analyse data etc.), you’ll need to create new branches (more on this in section X)</a:t>
            </a:r>
          </a:p>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6</a:t>
            </a:fld>
            <a:endParaRPr lang="en-GB"/>
          </a:p>
        </p:txBody>
      </p:sp>
    </p:spTree>
    <p:extLst>
      <p:ext uri="{BB962C8B-B14F-4D97-AF65-F5344CB8AC3E}">
        <p14:creationId xmlns:p14="http://schemas.microsoft.com/office/powerpoint/2010/main" val="300658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Skip this step if you’ve already set up in Git</a:t>
            </a:r>
          </a:p>
          <a:p>
            <a:r>
              <a:rPr lang="en-GB" dirty="0"/>
              <a:t>You can check that your user credentials are right with </a:t>
            </a:r>
            <a:r>
              <a:rPr lang="en-GB" b="1" dirty="0"/>
              <a:t>git config --list</a:t>
            </a:r>
          </a:p>
        </p:txBody>
      </p:sp>
      <p:sp>
        <p:nvSpPr>
          <p:cNvPr id="4" name="Slide Number Placeholder 3"/>
          <p:cNvSpPr>
            <a:spLocks noGrp="1"/>
          </p:cNvSpPr>
          <p:nvPr>
            <p:ph type="sldNum" sz="quarter" idx="5"/>
          </p:nvPr>
        </p:nvSpPr>
        <p:spPr/>
        <p:txBody>
          <a:bodyPr/>
          <a:lstStyle/>
          <a:p>
            <a:fld id="{9A611119-880A-4E5A-8BF4-BE4E79D9A001}" type="slidenum">
              <a:rPr lang="en-GB" smtClean="0"/>
              <a:t>7</a:t>
            </a:fld>
            <a:endParaRPr lang="en-GB"/>
          </a:p>
        </p:txBody>
      </p:sp>
    </p:spTree>
    <p:extLst>
      <p:ext uri="{BB962C8B-B14F-4D97-AF65-F5344CB8AC3E}">
        <p14:creationId xmlns:p14="http://schemas.microsoft.com/office/powerpoint/2010/main" val="1845700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8</a:t>
            </a:fld>
            <a:endParaRPr lang="en-GB"/>
          </a:p>
        </p:txBody>
      </p:sp>
    </p:spTree>
    <p:extLst>
      <p:ext uri="{BB962C8B-B14F-4D97-AF65-F5344CB8AC3E}">
        <p14:creationId xmlns:p14="http://schemas.microsoft.com/office/powerpoint/2010/main" val="91904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This command generates a public and private key. It will also automatically generate a folder including these keys in your default directory. This is the H: drive on an ONS laptop.</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Sometimes it will ask you to manually indicate where to save it – enter 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err="1">
                <a:solidFill>
                  <a:schemeClr val="tx1"/>
                </a:solidFill>
                <a:effectLst/>
                <a:latin typeface="+mn-lt"/>
                <a:ea typeface="+mn-ea"/>
                <a:cs typeface="+mn-cs"/>
              </a:rPr>
              <a:t>GitBash</a:t>
            </a:r>
            <a:r>
              <a:rPr lang="en-GB" sz="1200" b="0" i="0" kern="1200" dirty="0">
                <a:solidFill>
                  <a:schemeClr val="tx1"/>
                </a:solidFill>
                <a:effectLst/>
                <a:latin typeface="+mn-lt"/>
                <a:ea typeface="+mn-ea"/>
                <a:cs typeface="+mn-cs"/>
              </a:rPr>
              <a:t> will ask you to set up a password. Remember the password, as you will need it later.</a:t>
            </a:r>
          </a:p>
          <a:p>
            <a:pPr marL="171450" indent="-171450">
              <a:buFont typeface="Arial" panose="020B0604020202020204" pitchFamily="34" charset="0"/>
              <a:buChar char="•"/>
            </a:pPr>
            <a:endParaRPr lang="en-GB"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Copy the public key to clipboard using command above</a:t>
            </a:r>
          </a:p>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9</a:t>
            </a:fld>
            <a:endParaRPr lang="en-GB"/>
          </a:p>
        </p:txBody>
      </p:sp>
    </p:spTree>
    <p:extLst>
      <p:ext uri="{BB962C8B-B14F-4D97-AF65-F5344CB8AC3E}">
        <p14:creationId xmlns:p14="http://schemas.microsoft.com/office/powerpoint/2010/main" val="354302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You can then paste this to GitLab</a:t>
            </a:r>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10</a:t>
            </a:fld>
            <a:endParaRPr lang="en-GB"/>
          </a:p>
        </p:txBody>
      </p:sp>
    </p:spTree>
    <p:extLst>
      <p:ext uri="{BB962C8B-B14F-4D97-AF65-F5344CB8AC3E}">
        <p14:creationId xmlns:p14="http://schemas.microsoft.com/office/powerpoint/2010/main" val="2299413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12</a:t>
            </a:fld>
            <a:endParaRPr lang="en-GB"/>
          </a:p>
        </p:txBody>
      </p:sp>
    </p:spTree>
    <p:extLst>
      <p:ext uri="{BB962C8B-B14F-4D97-AF65-F5344CB8AC3E}">
        <p14:creationId xmlns:p14="http://schemas.microsoft.com/office/powerpoint/2010/main" val="377982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It will ask for your password</a:t>
            </a:r>
          </a:p>
          <a:p>
            <a:r>
              <a:rPr lang="en-GB" sz="1200" b="1" i="0"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 you can also clone by copying the SSH key rather than the HTTP. With ONS GitLab however the SSH approach has proven to be unreliable, and we recommended using HTTP.</a:t>
            </a:r>
          </a:p>
          <a:p>
            <a:r>
              <a:rPr lang="en-GB" sz="1200" b="0" i="1" kern="1200" dirty="0">
                <a:solidFill>
                  <a:schemeClr val="tx1"/>
                </a:solidFill>
                <a:effectLst/>
                <a:latin typeface="+mn-lt"/>
                <a:ea typeface="+mn-ea"/>
                <a:cs typeface="+mn-cs"/>
              </a:rPr>
              <a:t>If</a:t>
            </a:r>
            <a:r>
              <a:rPr lang="en-GB" sz="1200" b="0" i="0" kern="1200" dirty="0">
                <a:solidFill>
                  <a:schemeClr val="tx1"/>
                </a:solidFill>
                <a:effectLst/>
                <a:latin typeface="+mn-lt"/>
                <a:ea typeface="+mn-ea"/>
                <a:cs typeface="+mn-cs"/>
              </a:rPr>
              <a:t> you are following the SSH key approach, you will need to enter a password to establish the SSH key connection.</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Note – </a:t>
            </a:r>
            <a:r>
              <a:rPr lang="en-GB" b="1" dirty="0"/>
              <a:t>in DAP </a:t>
            </a:r>
            <a:r>
              <a:rPr lang="en-GB" dirty="0"/>
              <a:t>you wont have to go through all these steps of setting user name and SSH keys</a:t>
            </a: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9A611119-880A-4E5A-8BF4-BE4E79D9A001}" type="slidenum">
              <a:rPr lang="en-GB" smtClean="0"/>
              <a:t>13</a:t>
            </a:fld>
            <a:endParaRPr lang="en-GB"/>
          </a:p>
        </p:txBody>
      </p:sp>
    </p:spTree>
    <p:extLst>
      <p:ext uri="{BB962C8B-B14F-4D97-AF65-F5344CB8AC3E}">
        <p14:creationId xmlns:p14="http://schemas.microsoft.com/office/powerpoint/2010/main" val="425716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5231-EC7F-4206-8115-CF02AC908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7744E5A-8EEE-4E13-B0A2-562C0F4A67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B8ACA1-D26D-4C2F-BCF0-F368814B99E2}"/>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5" name="Footer Placeholder 4">
            <a:extLst>
              <a:ext uri="{FF2B5EF4-FFF2-40B4-BE49-F238E27FC236}">
                <a16:creationId xmlns:a16="http://schemas.microsoft.com/office/drawing/2014/main" id="{3E90A587-0EF9-481C-B14E-56BC0833BD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B62EA1-E315-49C0-8ABF-15D06B0A7258}"/>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428848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11D9-397F-4B54-9566-0C4C8C5A1A9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F45440-8657-4531-A56B-F2315B5920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9BF6B8-1A13-4BC4-9814-0D1A98A8F492}"/>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5" name="Footer Placeholder 4">
            <a:extLst>
              <a:ext uri="{FF2B5EF4-FFF2-40B4-BE49-F238E27FC236}">
                <a16:creationId xmlns:a16="http://schemas.microsoft.com/office/drawing/2014/main" id="{0CADE937-7157-40AE-AD57-55EBEAFAA9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419D40-B55E-41E4-B2D6-97ABB30BB6DE}"/>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339291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FA0AF-FE28-4D46-B30C-F76A3574AB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FE2901-3F3C-4915-B717-625AAF0BEC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AC315E-D8D7-40F9-AD0B-CAB7FEE5E99B}"/>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5" name="Footer Placeholder 4">
            <a:extLst>
              <a:ext uri="{FF2B5EF4-FFF2-40B4-BE49-F238E27FC236}">
                <a16:creationId xmlns:a16="http://schemas.microsoft.com/office/drawing/2014/main" id="{AF7324CF-50A5-4051-A36E-0D6E54B9C5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2A507-7DAA-4E68-9960-917227D6CF2A}"/>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1132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4121-C5E1-40F6-A0BA-2892A81156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221700-BA9C-4623-848D-B07D775D50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2928E0-57DD-49F0-966F-500A6ED41B6B}"/>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5" name="Footer Placeholder 4">
            <a:extLst>
              <a:ext uri="{FF2B5EF4-FFF2-40B4-BE49-F238E27FC236}">
                <a16:creationId xmlns:a16="http://schemas.microsoft.com/office/drawing/2014/main" id="{8CEA5FAF-A734-4B68-83D9-5712C6ED77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BE6856-3285-4B08-9609-ECB448710053}"/>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36575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3816-63DE-486A-BD33-E98B76379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467590-4F13-4C2E-BC2D-4873A2209F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BE2A9A-6B48-4A84-B1E4-2CE30794471C}"/>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5" name="Footer Placeholder 4">
            <a:extLst>
              <a:ext uri="{FF2B5EF4-FFF2-40B4-BE49-F238E27FC236}">
                <a16:creationId xmlns:a16="http://schemas.microsoft.com/office/drawing/2014/main" id="{46483745-756E-4EC0-9EB4-4AA182B65C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2A08D-4DAD-4DE9-B607-E686CDAF024E}"/>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66017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C2D5-B233-466D-A666-7B38B917B74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CD635D-0882-4661-A2DD-5B715A277A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AAB3EA8-3B4F-421E-BC02-B38C8337CC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3ECE93-0972-4762-AD31-B3817411267D}"/>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6" name="Footer Placeholder 5">
            <a:extLst>
              <a:ext uri="{FF2B5EF4-FFF2-40B4-BE49-F238E27FC236}">
                <a16:creationId xmlns:a16="http://schemas.microsoft.com/office/drawing/2014/main" id="{BC8BFDFC-9AF1-410D-9F8E-2063726720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8FF5BF-DF87-4270-BF9F-FAAA7E5C740D}"/>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360960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71B3-02D1-49B5-8013-4A645134D18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4C4709-186F-4BBF-BCF2-FD94A7566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468E37-06BC-4AB5-9667-9A57A813A9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5FA7E1-94C8-4846-9CE7-D97DD537B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455625-C55C-4D08-B235-B1654390E8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2404BE1-3B4C-4E33-85FE-4A361126583B}"/>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8" name="Footer Placeholder 7">
            <a:extLst>
              <a:ext uri="{FF2B5EF4-FFF2-40B4-BE49-F238E27FC236}">
                <a16:creationId xmlns:a16="http://schemas.microsoft.com/office/drawing/2014/main" id="{E1A06F69-39AA-41FB-9F0F-9B7F68E4B89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E529731-5215-4EB0-B414-F2C780F7EDFA}"/>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233202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5163-9B8C-40A2-9A4C-15EE05E6FC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743E4DE-F6E4-4B6C-924F-9E86CA8E7E90}"/>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4" name="Footer Placeholder 3">
            <a:extLst>
              <a:ext uri="{FF2B5EF4-FFF2-40B4-BE49-F238E27FC236}">
                <a16:creationId xmlns:a16="http://schemas.microsoft.com/office/drawing/2014/main" id="{220CFFBF-A6ED-49A3-A4F1-37B6BDFD7A9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D90993-AD01-4990-8A22-5670FEE76E63}"/>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143358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DFF2E-2E35-4039-A826-DF2D75851D95}"/>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3" name="Footer Placeholder 2">
            <a:extLst>
              <a:ext uri="{FF2B5EF4-FFF2-40B4-BE49-F238E27FC236}">
                <a16:creationId xmlns:a16="http://schemas.microsoft.com/office/drawing/2014/main" id="{A55D433E-0CCE-40B0-9818-D68137F933C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DD1E402-69D2-4980-9AA9-8B39644CD2E1}"/>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111756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3CE9-FC2B-433E-B7C5-21BB4AB46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DA66FE8-5066-4BA0-BEB9-A19C8A713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CC13069-5BAB-43C3-AF79-B26A298DF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1935EE-055C-42AE-BA3E-FA550109A3EE}"/>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6" name="Footer Placeholder 5">
            <a:extLst>
              <a:ext uri="{FF2B5EF4-FFF2-40B4-BE49-F238E27FC236}">
                <a16:creationId xmlns:a16="http://schemas.microsoft.com/office/drawing/2014/main" id="{5216C11A-99B7-4EDB-85D0-B28035652C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41DA42-9EE6-48BF-9F38-1824A3802788}"/>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221442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6D11-A42F-438C-A623-29FC45416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99C0BD-3C27-45F0-A24C-BB09D6EA2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635E04-D23F-48E4-9255-5E2368883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3EF36-9DE2-4FE0-B2D8-B910481EB14F}"/>
              </a:ext>
            </a:extLst>
          </p:cNvPr>
          <p:cNvSpPr>
            <a:spLocks noGrp="1"/>
          </p:cNvSpPr>
          <p:nvPr>
            <p:ph type="dt" sz="half" idx="10"/>
          </p:nvPr>
        </p:nvSpPr>
        <p:spPr/>
        <p:txBody>
          <a:bodyPr/>
          <a:lstStyle/>
          <a:p>
            <a:fld id="{74292D35-77B3-4037-A263-01AD30B78AAF}" type="datetimeFigureOut">
              <a:rPr lang="en-GB" smtClean="0"/>
              <a:t>22/07/2019</a:t>
            </a:fld>
            <a:endParaRPr lang="en-GB"/>
          </a:p>
        </p:txBody>
      </p:sp>
      <p:sp>
        <p:nvSpPr>
          <p:cNvPr id="6" name="Footer Placeholder 5">
            <a:extLst>
              <a:ext uri="{FF2B5EF4-FFF2-40B4-BE49-F238E27FC236}">
                <a16:creationId xmlns:a16="http://schemas.microsoft.com/office/drawing/2014/main" id="{BF89B8B7-DBCB-4E9F-BFDB-12B489F8C8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2B0A75-3313-4A70-A1C3-BBFC59AE76F7}"/>
              </a:ext>
            </a:extLst>
          </p:cNvPr>
          <p:cNvSpPr>
            <a:spLocks noGrp="1"/>
          </p:cNvSpPr>
          <p:nvPr>
            <p:ph type="sldNum" sz="quarter" idx="12"/>
          </p:nvPr>
        </p:nvSpPr>
        <p:spPr/>
        <p:txBody>
          <a:bodyPr/>
          <a:lstStyle/>
          <a:p>
            <a:fld id="{070E5B69-DA55-4A1C-A224-AD62BE6412D7}" type="slidenum">
              <a:rPr lang="en-GB" smtClean="0"/>
              <a:t>‹#›</a:t>
            </a:fld>
            <a:endParaRPr lang="en-GB"/>
          </a:p>
        </p:txBody>
      </p:sp>
    </p:spTree>
    <p:extLst>
      <p:ext uri="{BB962C8B-B14F-4D97-AF65-F5344CB8AC3E}">
        <p14:creationId xmlns:p14="http://schemas.microsoft.com/office/powerpoint/2010/main" val="84625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06A94-6F5D-43AF-83FE-6704E8E5EF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15787-7FF1-435F-B513-9E05AC975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6038B0-1969-4539-B477-71B63D493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92D35-77B3-4037-A263-01AD30B78AAF}" type="datetimeFigureOut">
              <a:rPr lang="en-GB" smtClean="0"/>
              <a:t>22/07/2019</a:t>
            </a:fld>
            <a:endParaRPr lang="en-GB"/>
          </a:p>
        </p:txBody>
      </p:sp>
      <p:sp>
        <p:nvSpPr>
          <p:cNvPr id="5" name="Footer Placeholder 4">
            <a:extLst>
              <a:ext uri="{FF2B5EF4-FFF2-40B4-BE49-F238E27FC236}">
                <a16:creationId xmlns:a16="http://schemas.microsoft.com/office/drawing/2014/main" id="{E59AD765-8C6F-48A3-A5FB-CE6428BF8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1A7FA3F-2F8C-44B6-9DAD-35179528B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E5B69-DA55-4A1C-A224-AD62BE6412D7}" type="slidenum">
              <a:rPr lang="en-GB" smtClean="0"/>
              <a:t>‹#›</a:t>
            </a:fld>
            <a:endParaRPr lang="en-GB"/>
          </a:p>
        </p:txBody>
      </p:sp>
    </p:spTree>
    <p:extLst>
      <p:ext uri="{BB962C8B-B14F-4D97-AF65-F5344CB8AC3E}">
        <p14:creationId xmlns:p14="http://schemas.microsoft.com/office/powerpoint/2010/main" val="136208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13.jpe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80DF-F82F-461D-8359-B2E74DB544D9}"/>
              </a:ext>
            </a:extLst>
          </p:cNvPr>
          <p:cNvSpPr>
            <a:spLocks noGrp="1"/>
          </p:cNvSpPr>
          <p:nvPr>
            <p:ph type="ctrTitle"/>
          </p:nvPr>
        </p:nvSpPr>
        <p:spPr>
          <a:xfrm>
            <a:off x="6072445" y="3794336"/>
            <a:ext cx="5393771" cy="1922251"/>
          </a:xfrm>
        </p:spPr>
        <p:txBody>
          <a:bodyPr anchor="t">
            <a:normAutofit/>
          </a:bodyPr>
          <a:lstStyle/>
          <a:p>
            <a:pPr algn="l"/>
            <a:r>
              <a:rPr lang="en-GB" sz="4400" dirty="0"/>
              <a:t>Collaborative coding with </a:t>
            </a:r>
            <a:br>
              <a:rPr lang="en-GB" sz="4400" dirty="0"/>
            </a:br>
            <a:r>
              <a:rPr lang="en-GB" sz="4400" dirty="0"/>
              <a:t>Git and GitLab</a:t>
            </a:r>
          </a:p>
        </p:txBody>
      </p:sp>
      <p:sp>
        <p:nvSpPr>
          <p:cNvPr id="10" name="Freeform: Shape 9">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10" descr="Image result for github">
            <a:extLst>
              <a:ext uri="{FF2B5EF4-FFF2-40B4-BE49-F238E27FC236}">
                <a16:creationId xmlns:a16="http://schemas.microsoft.com/office/drawing/2014/main" id="{CE5B1BF7-4E64-45A6-9406-456D32A402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4326" y="2841517"/>
            <a:ext cx="3722836" cy="20940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Image result for gitlab">
            <a:extLst>
              <a:ext uri="{FF2B5EF4-FFF2-40B4-BE49-F238E27FC236}">
                <a16:creationId xmlns:a16="http://schemas.microsoft.com/office/drawing/2014/main" id="{16DA3C1D-8EFA-49AA-897C-82CE0BC0F0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913" y="648058"/>
            <a:ext cx="2124076" cy="75404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9298C0F7-88C5-4508-9E4E-11BA21BA8E21}"/>
              </a:ext>
            </a:extLst>
          </p:cNvPr>
          <p:cNvSpPr txBox="1">
            <a:spLocks/>
          </p:cNvSpPr>
          <p:nvPr/>
        </p:nvSpPr>
        <p:spPr>
          <a:xfrm>
            <a:off x="5708094" y="6133728"/>
            <a:ext cx="6483905" cy="97477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t>Catrin Cheung, Best Practice and Impact division</a:t>
            </a:r>
          </a:p>
        </p:txBody>
      </p:sp>
    </p:spTree>
    <p:extLst>
      <p:ext uri="{BB962C8B-B14F-4D97-AF65-F5344CB8AC3E}">
        <p14:creationId xmlns:p14="http://schemas.microsoft.com/office/powerpoint/2010/main" val="26577458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60883E-3738-47F3-99F6-15AA06477F99}"/>
              </a:ext>
            </a:extLst>
          </p:cNvPr>
          <p:cNvPicPr>
            <a:picLocks noChangeAspect="1"/>
          </p:cNvPicPr>
          <p:nvPr/>
        </p:nvPicPr>
        <p:blipFill rotWithShape="1">
          <a:blip r:embed="rId3"/>
          <a:srcRect r="3679"/>
          <a:stretch/>
        </p:blipFill>
        <p:spPr>
          <a:xfrm>
            <a:off x="224319" y="1468135"/>
            <a:ext cx="11743362" cy="3921729"/>
          </a:xfrm>
          <a:prstGeom prst="rect">
            <a:avLst/>
          </a:prstGeom>
        </p:spPr>
      </p:pic>
      <p:cxnSp>
        <p:nvCxnSpPr>
          <p:cNvPr id="5" name="Straight Arrow Connector 4">
            <a:extLst>
              <a:ext uri="{FF2B5EF4-FFF2-40B4-BE49-F238E27FC236}">
                <a16:creationId xmlns:a16="http://schemas.microsoft.com/office/drawing/2014/main" id="{EF9CD442-304D-4E1E-9991-DE6A813C75DA}"/>
              </a:ext>
            </a:extLst>
          </p:cNvPr>
          <p:cNvCxnSpPr>
            <a:cxnSpLocks/>
          </p:cNvCxnSpPr>
          <p:nvPr/>
        </p:nvCxnSpPr>
        <p:spPr>
          <a:xfrm flipH="1">
            <a:off x="8393987" y="3174714"/>
            <a:ext cx="3071973" cy="7294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8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627B36-BCF6-4E00-A2AC-B365F0C17F1E}"/>
              </a:ext>
            </a:extLst>
          </p:cNvPr>
          <p:cNvSpPr>
            <a:spLocks noGrp="1"/>
          </p:cNvSpPr>
          <p:nvPr>
            <p:ph idx="1"/>
          </p:nvPr>
        </p:nvSpPr>
        <p:spPr>
          <a:xfrm>
            <a:off x="1092200" y="2634138"/>
            <a:ext cx="10515600" cy="2953862"/>
          </a:xfrm>
        </p:spPr>
        <p:txBody>
          <a:bodyPr>
            <a:normAutofit/>
          </a:bodyPr>
          <a:lstStyle/>
          <a:p>
            <a:pPr marL="0" indent="0">
              <a:buNone/>
            </a:pPr>
            <a:r>
              <a:rPr lang="en-GB" dirty="0"/>
              <a:t>You can either:</a:t>
            </a:r>
          </a:p>
          <a:p>
            <a:endParaRPr lang="en-GB" dirty="0"/>
          </a:p>
          <a:p>
            <a:r>
              <a:rPr lang="en-GB" dirty="0"/>
              <a:t>Clone the project created on GitLab to your local repository</a:t>
            </a:r>
          </a:p>
          <a:p>
            <a:endParaRPr lang="en-GB" dirty="0"/>
          </a:p>
          <a:p>
            <a:r>
              <a:rPr lang="en-GB" dirty="0"/>
              <a:t>Or create a local repository and add to GitLab</a:t>
            </a:r>
          </a:p>
        </p:txBody>
      </p:sp>
      <p:sp>
        <p:nvSpPr>
          <p:cNvPr id="4" name="Title 1">
            <a:extLst>
              <a:ext uri="{FF2B5EF4-FFF2-40B4-BE49-F238E27FC236}">
                <a16:creationId xmlns:a16="http://schemas.microsoft.com/office/drawing/2014/main" id="{A6F3CB06-5D89-47A4-B9EC-8924A9903718}"/>
              </a:ext>
            </a:extLst>
          </p:cNvPr>
          <p:cNvSpPr>
            <a:spLocks noGrp="1"/>
          </p:cNvSpPr>
          <p:nvPr>
            <p:ph type="title"/>
          </p:nvPr>
        </p:nvSpPr>
        <p:spPr>
          <a:xfrm>
            <a:off x="985520" y="354850"/>
            <a:ext cx="11477889" cy="1325563"/>
          </a:xfrm>
        </p:spPr>
        <p:txBody>
          <a:bodyPr/>
          <a:lstStyle/>
          <a:p>
            <a:r>
              <a:rPr lang="en-GB" dirty="0"/>
              <a:t>4. Connecting local and remote repositories</a:t>
            </a:r>
          </a:p>
        </p:txBody>
      </p:sp>
    </p:spTree>
    <p:extLst>
      <p:ext uri="{BB962C8B-B14F-4D97-AF65-F5344CB8AC3E}">
        <p14:creationId xmlns:p14="http://schemas.microsoft.com/office/powerpoint/2010/main" val="355010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F88B2A9-09AC-4B93-960D-A531451C9EB5}"/>
              </a:ext>
            </a:extLst>
          </p:cNvPr>
          <p:cNvGrpSpPr/>
          <p:nvPr/>
        </p:nvGrpSpPr>
        <p:grpSpPr>
          <a:xfrm>
            <a:off x="0" y="1156472"/>
            <a:ext cx="12192000" cy="5167300"/>
            <a:chOff x="0" y="911265"/>
            <a:chExt cx="12192000" cy="5167300"/>
          </a:xfrm>
        </p:grpSpPr>
        <p:pic>
          <p:nvPicPr>
            <p:cNvPr id="5" name="Picture 4">
              <a:extLst>
                <a:ext uri="{FF2B5EF4-FFF2-40B4-BE49-F238E27FC236}">
                  <a16:creationId xmlns:a16="http://schemas.microsoft.com/office/drawing/2014/main" id="{37A068E9-EB8F-4EEC-9422-45A2BEC4B4EF}"/>
                </a:ext>
              </a:extLst>
            </p:cNvPr>
            <p:cNvPicPr>
              <a:picLocks noChangeAspect="1"/>
            </p:cNvPicPr>
            <p:nvPr/>
          </p:nvPicPr>
          <p:blipFill>
            <a:blip r:embed="rId3"/>
            <a:stretch>
              <a:fillRect/>
            </a:stretch>
          </p:blipFill>
          <p:spPr>
            <a:xfrm>
              <a:off x="0" y="911265"/>
              <a:ext cx="12192000" cy="5167300"/>
            </a:xfrm>
            <a:prstGeom prst="rect">
              <a:avLst/>
            </a:prstGeom>
          </p:spPr>
        </p:pic>
        <p:sp>
          <p:nvSpPr>
            <p:cNvPr id="6" name="Rectangle 5">
              <a:extLst>
                <a:ext uri="{FF2B5EF4-FFF2-40B4-BE49-F238E27FC236}">
                  <a16:creationId xmlns:a16="http://schemas.microsoft.com/office/drawing/2014/main" id="{84F4C232-B5F9-48DE-AB99-D2E955F8C7F4}"/>
                </a:ext>
              </a:extLst>
            </p:cNvPr>
            <p:cNvSpPr/>
            <p:nvPr/>
          </p:nvSpPr>
          <p:spPr>
            <a:xfrm>
              <a:off x="5578867" y="2732926"/>
              <a:ext cx="2219218" cy="26712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a:extLst>
                <a:ext uri="{FF2B5EF4-FFF2-40B4-BE49-F238E27FC236}">
                  <a16:creationId xmlns:a16="http://schemas.microsoft.com/office/drawing/2014/main" id="{A52F9181-550F-42F6-B801-E23D210B3CE2}"/>
                </a:ext>
              </a:extLst>
            </p:cNvPr>
            <p:cNvCxnSpPr>
              <a:cxnSpLocks/>
            </p:cNvCxnSpPr>
            <p:nvPr/>
          </p:nvCxnSpPr>
          <p:spPr>
            <a:xfrm flipH="1">
              <a:off x="7633699" y="1869897"/>
              <a:ext cx="3071973" cy="7294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33565B31-65E4-4273-8BBB-7C272F31F806}"/>
              </a:ext>
            </a:extLst>
          </p:cNvPr>
          <p:cNvSpPr/>
          <p:nvPr/>
        </p:nvSpPr>
        <p:spPr>
          <a:xfrm>
            <a:off x="1671672" y="394970"/>
            <a:ext cx="8693470" cy="523220"/>
          </a:xfrm>
          <a:prstGeom prst="rect">
            <a:avLst/>
          </a:prstGeom>
        </p:spPr>
        <p:txBody>
          <a:bodyPr wrap="none">
            <a:spAutoFit/>
          </a:bodyPr>
          <a:lstStyle/>
          <a:p>
            <a:r>
              <a:rPr lang="en-GB" sz="2800" dirty="0"/>
              <a:t>Go to the GitLab project and copy the HTTP for the project</a:t>
            </a:r>
          </a:p>
        </p:txBody>
      </p:sp>
    </p:spTree>
    <p:extLst>
      <p:ext uri="{BB962C8B-B14F-4D97-AF65-F5344CB8AC3E}">
        <p14:creationId xmlns:p14="http://schemas.microsoft.com/office/powerpoint/2010/main" val="404289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69F55-F00C-49DA-8BA9-E1D4713957E3}"/>
              </a:ext>
            </a:extLst>
          </p:cNvPr>
          <p:cNvSpPr>
            <a:spLocks noGrp="1"/>
          </p:cNvSpPr>
          <p:nvPr>
            <p:ph idx="1"/>
          </p:nvPr>
        </p:nvSpPr>
        <p:spPr>
          <a:xfrm>
            <a:off x="1125876" y="446655"/>
            <a:ext cx="10515600" cy="4351338"/>
          </a:xfrm>
        </p:spPr>
        <p:txBody>
          <a:bodyPr/>
          <a:lstStyle/>
          <a:p>
            <a:endParaRPr lang="en-GB" dirty="0"/>
          </a:p>
          <a:p>
            <a:r>
              <a:rPr lang="en-GB" dirty="0"/>
              <a:t>Go to Git</a:t>
            </a:r>
          </a:p>
          <a:p>
            <a:r>
              <a:rPr lang="en-GB" dirty="0"/>
              <a:t>Make sure you’re located in your Git folder where you want the project to be saved</a:t>
            </a:r>
          </a:p>
          <a:p>
            <a:r>
              <a:rPr lang="en-GB" dirty="0"/>
              <a:t>Copy the SSH/HTTP code to clone the project </a:t>
            </a:r>
          </a:p>
        </p:txBody>
      </p:sp>
      <p:pic>
        <p:nvPicPr>
          <p:cNvPr id="7" name="Picture 6">
            <a:extLst>
              <a:ext uri="{FF2B5EF4-FFF2-40B4-BE49-F238E27FC236}">
                <a16:creationId xmlns:a16="http://schemas.microsoft.com/office/drawing/2014/main" id="{D556AD8E-A932-4B04-AB4F-56F5539DEF85}"/>
              </a:ext>
            </a:extLst>
          </p:cNvPr>
          <p:cNvPicPr>
            <a:picLocks noChangeAspect="1"/>
          </p:cNvPicPr>
          <p:nvPr/>
        </p:nvPicPr>
        <p:blipFill>
          <a:blip r:embed="rId3"/>
          <a:stretch>
            <a:fillRect/>
          </a:stretch>
        </p:blipFill>
        <p:spPr>
          <a:xfrm>
            <a:off x="1628717" y="3110501"/>
            <a:ext cx="8729083" cy="2463854"/>
          </a:xfrm>
          <a:prstGeom prst="rect">
            <a:avLst/>
          </a:prstGeom>
        </p:spPr>
      </p:pic>
    </p:spTree>
    <p:extLst>
      <p:ext uri="{BB962C8B-B14F-4D97-AF65-F5344CB8AC3E}">
        <p14:creationId xmlns:p14="http://schemas.microsoft.com/office/powerpoint/2010/main" val="241889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2DB0-4B3E-41E7-8E3D-597C4973CD7A}"/>
              </a:ext>
            </a:extLst>
          </p:cNvPr>
          <p:cNvSpPr>
            <a:spLocks noGrp="1"/>
          </p:cNvSpPr>
          <p:nvPr>
            <p:ph type="title"/>
          </p:nvPr>
        </p:nvSpPr>
        <p:spPr>
          <a:xfrm>
            <a:off x="3961543" y="2378859"/>
            <a:ext cx="3651607" cy="1325563"/>
          </a:xfrm>
        </p:spPr>
        <p:txBody>
          <a:bodyPr/>
          <a:lstStyle/>
          <a:p>
            <a:r>
              <a:rPr lang="en-GB" dirty="0"/>
              <a:t>Basic workflow</a:t>
            </a:r>
          </a:p>
        </p:txBody>
      </p:sp>
    </p:spTree>
    <p:extLst>
      <p:ext uri="{BB962C8B-B14F-4D97-AF65-F5344CB8AC3E}">
        <p14:creationId xmlns:p14="http://schemas.microsoft.com/office/powerpoint/2010/main" val="283945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5.googleusercontent.com/r7hEo6IJtskSeFswuXYtNYv-sqtcPyecweADsY3dfHwkta4jsI-kUHtbCrvWrylxpMYhPI32Z8O5_U8u1S1UsJU5gBkPfuSACPeHcNytsqtQreWPGcAFWysYnlK0xjCGEg">
            <a:extLst>
              <a:ext uri="{FF2B5EF4-FFF2-40B4-BE49-F238E27FC236}">
                <a16:creationId xmlns:a16="http://schemas.microsoft.com/office/drawing/2014/main" id="{15EFD70A-0B06-4646-AF51-93E2286BA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640" y="707828"/>
            <a:ext cx="6845416" cy="5605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ing clip art clipart Computer programming Clip art">
            <a:extLst>
              <a:ext uri="{FF2B5EF4-FFF2-40B4-BE49-F238E27FC236}">
                <a16:creationId xmlns:a16="http://schemas.microsoft.com/office/drawing/2014/main" id="{4C65EDF5-FBE4-41D3-82A6-2AF766A86A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259" b="17857"/>
          <a:stretch/>
        </p:blipFill>
        <p:spPr bwMode="auto">
          <a:xfrm>
            <a:off x="872455" y="1937858"/>
            <a:ext cx="1459118" cy="13506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ding girl cartoon">
            <a:extLst>
              <a:ext uri="{FF2B5EF4-FFF2-40B4-BE49-F238E27FC236}">
                <a16:creationId xmlns:a16="http://schemas.microsoft.com/office/drawing/2014/main" id="{05C6B2EC-952E-4067-B590-5A877A9BA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416" y="4605555"/>
            <a:ext cx="1351195" cy="1351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ithub">
            <a:extLst>
              <a:ext uri="{FF2B5EF4-FFF2-40B4-BE49-F238E27FC236}">
                <a16:creationId xmlns:a16="http://schemas.microsoft.com/office/drawing/2014/main" id="{1D90F481-2B0E-444F-9FC0-3657DBA5B1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53056" y="2548991"/>
            <a:ext cx="2881269" cy="16227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gitlab">
            <a:extLst>
              <a:ext uri="{FF2B5EF4-FFF2-40B4-BE49-F238E27FC236}">
                <a16:creationId xmlns:a16="http://schemas.microsoft.com/office/drawing/2014/main" id="{3E38C1CA-CE69-477D-A613-477155E5E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8920" y="3862898"/>
            <a:ext cx="2403447" cy="85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222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856D-D02B-419B-9398-D9D8A0A570AC}"/>
              </a:ext>
            </a:extLst>
          </p:cNvPr>
          <p:cNvSpPr>
            <a:spLocks noGrp="1"/>
          </p:cNvSpPr>
          <p:nvPr>
            <p:ph type="title"/>
          </p:nvPr>
        </p:nvSpPr>
        <p:spPr/>
        <p:txBody>
          <a:bodyPr/>
          <a:lstStyle/>
          <a:p>
            <a:r>
              <a:rPr lang="en-GB" dirty="0"/>
              <a:t>First push</a:t>
            </a:r>
          </a:p>
        </p:txBody>
      </p:sp>
      <p:sp>
        <p:nvSpPr>
          <p:cNvPr id="3" name="Content Placeholder 2">
            <a:extLst>
              <a:ext uri="{FF2B5EF4-FFF2-40B4-BE49-F238E27FC236}">
                <a16:creationId xmlns:a16="http://schemas.microsoft.com/office/drawing/2014/main" id="{73403988-707C-47C1-96B9-10309B87B26E}"/>
              </a:ext>
            </a:extLst>
          </p:cNvPr>
          <p:cNvSpPr>
            <a:spLocks noGrp="1"/>
          </p:cNvSpPr>
          <p:nvPr>
            <p:ph idx="1"/>
          </p:nvPr>
        </p:nvSpPr>
        <p:spPr>
          <a:xfrm>
            <a:off x="838200" y="2012326"/>
            <a:ext cx="10515600" cy="4486275"/>
          </a:xfrm>
        </p:spPr>
        <p:txBody>
          <a:bodyPr/>
          <a:lstStyle/>
          <a:p>
            <a:r>
              <a:rPr lang="en-GB" dirty="0"/>
              <a:t>First make sure you are in your repository on git (cd)</a:t>
            </a:r>
          </a:p>
        </p:txBody>
      </p:sp>
      <p:pic>
        <p:nvPicPr>
          <p:cNvPr id="6" name="Picture 5">
            <a:extLst>
              <a:ext uri="{FF2B5EF4-FFF2-40B4-BE49-F238E27FC236}">
                <a16:creationId xmlns:a16="http://schemas.microsoft.com/office/drawing/2014/main" id="{099D60CD-0314-46BA-9163-3C13A54DDC59}"/>
              </a:ext>
            </a:extLst>
          </p:cNvPr>
          <p:cNvPicPr>
            <a:picLocks noChangeAspect="1"/>
          </p:cNvPicPr>
          <p:nvPr/>
        </p:nvPicPr>
        <p:blipFill rotWithShape="1">
          <a:blip r:embed="rId3"/>
          <a:srcRect r="50000" b="94011"/>
          <a:stretch/>
        </p:blipFill>
        <p:spPr>
          <a:xfrm>
            <a:off x="1067067" y="2962516"/>
            <a:ext cx="9174415" cy="796684"/>
          </a:xfrm>
          <a:prstGeom prst="rect">
            <a:avLst/>
          </a:prstGeom>
        </p:spPr>
      </p:pic>
      <p:pic>
        <p:nvPicPr>
          <p:cNvPr id="8" name="Picture 7">
            <a:extLst>
              <a:ext uri="{FF2B5EF4-FFF2-40B4-BE49-F238E27FC236}">
                <a16:creationId xmlns:a16="http://schemas.microsoft.com/office/drawing/2014/main" id="{DF784C30-0B4F-429E-9509-E9854CD93EB8}"/>
              </a:ext>
            </a:extLst>
          </p:cNvPr>
          <p:cNvPicPr>
            <a:picLocks noChangeAspect="1"/>
          </p:cNvPicPr>
          <p:nvPr/>
        </p:nvPicPr>
        <p:blipFill rotWithShape="1">
          <a:blip r:embed="rId3"/>
          <a:srcRect t="5639" b="68487"/>
          <a:stretch/>
        </p:blipFill>
        <p:spPr>
          <a:xfrm>
            <a:off x="1067067" y="4311510"/>
            <a:ext cx="9287683" cy="1742291"/>
          </a:xfrm>
          <a:prstGeom prst="rect">
            <a:avLst/>
          </a:prstGeom>
        </p:spPr>
      </p:pic>
    </p:spTree>
    <p:extLst>
      <p:ext uri="{BB962C8B-B14F-4D97-AF65-F5344CB8AC3E}">
        <p14:creationId xmlns:p14="http://schemas.microsoft.com/office/powerpoint/2010/main" val="383815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143B9-4289-403D-8C97-1BC8CD532830}"/>
              </a:ext>
            </a:extLst>
          </p:cNvPr>
          <p:cNvSpPr>
            <a:spLocks noGrp="1"/>
          </p:cNvSpPr>
          <p:nvPr>
            <p:ph idx="1"/>
          </p:nvPr>
        </p:nvSpPr>
        <p:spPr>
          <a:xfrm>
            <a:off x="2184114" y="1394109"/>
            <a:ext cx="7031804" cy="4351338"/>
          </a:xfrm>
        </p:spPr>
        <p:txBody>
          <a:bodyPr/>
          <a:lstStyle/>
          <a:p>
            <a:pPr marL="0" indent="0">
              <a:buNone/>
            </a:pPr>
            <a:r>
              <a:rPr lang="en-GB" dirty="0"/>
              <a:t>git add . –n</a:t>
            </a:r>
          </a:p>
          <a:p>
            <a:pPr marL="0" indent="0">
              <a:buNone/>
            </a:pPr>
            <a:endParaRPr lang="en-GB" dirty="0"/>
          </a:p>
          <a:p>
            <a:pPr marL="0" indent="0">
              <a:buNone/>
            </a:pPr>
            <a:r>
              <a:rPr lang="en-GB" dirty="0"/>
              <a:t>git add . </a:t>
            </a:r>
          </a:p>
          <a:p>
            <a:pPr marL="0" indent="0">
              <a:buNone/>
            </a:pPr>
            <a:endParaRPr lang="en-GB" dirty="0"/>
          </a:p>
          <a:p>
            <a:pPr marL="0" indent="0">
              <a:buNone/>
            </a:pPr>
            <a:r>
              <a:rPr lang="en-GB" dirty="0"/>
              <a:t>git commit –m “meaningful comment”</a:t>
            </a:r>
          </a:p>
          <a:p>
            <a:pPr marL="0" indent="0">
              <a:buNone/>
            </a:pPr>
            <a:endParaRPr lang="en-GB" dirty="0"/>
          </a:p>
          <a:p>
            <a:pPr marL="0" indent="0">
              <a:buNone/>
            </a:pPr>
            <a:r>
              <a:rPr lang="en-GB" dirty="0"/>
              <a:t>git push origin master</a:t>
            </a:r>
          </a:p>
        </p:txBody>
      </p:sp>
    </p:spTree>
    <p:extLst>
      <p:ext uri="{BB962C8B-B14F-4D97-AF65-F5344CB8AC3E}">
        <p14:creationId xmlns:p14="http://schemas.microsoft.com/office/powerpoint/2010/main" val="757182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3A3CD3-1E07-4F29-9B69-0D37CD6516FD}"/>
              </a:ext>
            </a:extLst>
          </p:cNvPr>
          <p:cNvPicPr>
            <a:picLocks noChangeAspect="1"/>
          </p:cNvPicPr>
          <p:nvPr/>
        </p:nvPicPr>
        <p:blipFill rotWithShape="1">
          <a:blip r:embed="rId3"/>
          <a:srcRect t="30464"/>
          <a:stretch/>
        </p:blipFill>
        <p:spPr>
          <a:xfrm>
            <a:off x="1239649" y="1161945"/>
            <a:ext cx="8993412" cy="4534109"/>
          </a:xfrm>
          <a:prstGeom prst="rect">
            <a:avLst/>
          </a:prstGeom>
        </p:spPr>
      </p:pic>
    </p:spTree>
    <p:extLst>
      <p:ext uri="{BB962C8B-B14F-4D97-AF65-F5344CB8AC3E}">
        <p14:creationId xmlns:p14="http://schemas.microsoft.com/office/powerpoint/2010/main" val="3959044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F87D-EFB4-482F-83A4-D151640A5F61}"/>
              </a:ext>
            </a:extLst>
          </p:cNvPr>
          <p:cNvSpPr>
            <a:spLocks noGrp="1"/>
          </p:cNvSpPr>
          <p:nvPr>
            <p:ph type="title"/>
          </p:nvPr>
        </p:nvSpPr>
        <p:spPr/>
        <p:txBody>
          <a:bodyPr/>
          <a:lstStyle/>
          <a:p>
            <a:r>
              <a:rPr lang="en-GB" dirty="0"/>
              <a:t>Pulling from Git</a:t>
            </a:r>
          </a:p>
        </p:txBody>
      </p:sp>
      <p:sp>
        <p:nvSpPr>
          <p:cNvPr id="3" name="Content Placeholder 2">
            <a:extLst>
              <a:ext uri="{FF2B5EF4-FFF2-40B4-BE49-F238E27FC236}">
                <a16:creationId xmlns:a16="http://schemas.microsoft.com/office/drawing/2014/main" id="{ED1550D2-DD40-4802-9681-0D7D3992D714}"/>
              </a:ext>
            </a:extLst>
          </p:cNvPr>
          <p:cNvSpPr>
            <a:spLocks noGrp="1"/>
          </p:cNvSpPr>
          <p:nvPr>
            <p:ph idx="1"/>
          </p:nvPr>
        </p:nvSpPr>
        <p:spPr/>
        <p:txBody>
          <a:bodyPr/>
          <a:lstStyle/>
          <a:p>
            <a:pPr marL="0" indent="0">
              <a:buNone/>
            </a:pPr>
            <a:r>
              <a:rPr lang="en-GB" dirty="0"/>
              <a:t>Make sure you’re located in your repository in Git</a:t>
            </a:r>
          </a:p>
          <a:p>
            <a:endParaRPr lang="en-GB" dirty="0"/>
          </a:p>
          <a:p>
            <a:pPr marL="0" indent="0">
              <a:buNone/>
            </a:pPr>
            <a:r>
              <a:rPr lang="en-GB" dirty="0"/>
              <a:t>git fetch (whole repository)</a:t>
            </a:r>
          </a:p>
          <a:p>
            <a:pPr marL="0" indent="0">
              <a:buNone/>
            </a:pPr>
            <a:r>
              <a:rPr lang="en-GB" dirty="0"/>
              <a:t>git fetch branch (just a particular branch)</a:t>
            </a:r>
          </a:p>
          <a:p>
            <a:pPr marL="0" indent="0">
              <a:buNone/>
            </a:pPr>
            <a:endParaRPr lang="en-GB" dirty="0"/>
          </a:p>
          <a:p>
            <a:pPr marL="0" indent="0">
              <a:buNone/>
            </a:pPr>
            <a:r>
              <a:rPr lang="en-GB" dirty="0"/>
              <a:t>git pull </a:t>
            </a:r>
          </a:p>
        </p:txBody>
      </p:sp>
    </p:spTree>
    <p:extLst>
      <p:ext uri="{BB962C8B-B14F-4D97-AF65-F5344CB8AC3E}">
        <p14:creationId xmlns:p14="http://schemas.microsoft.com/office/powerpoint/2010/main" val="306757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61AF-833C-4912-BF75-C84540D9A574}"/>
              </a:ext>
            </a:extLst>
          </p:cNvPr>
          <p:cNvSpPr>
            <a:spLocks noGrp="1"/>
          </p:cNvSpPr>
          <p:nvPr>
            <p:ph type="title"/>
          </p:nvPr>
        </p:nvSpPr>
        <p:spPr/>
        <p:txBody>
          <a:bodyPr/>
          <a:lstStyle/>
          <a:p>
            <a:r>
              <a:rPr lang="en-GB" dirty="0"/>
              <a:t>What is GitLab/ GitHub?</a:t>
            </a:r>
          </a:p>
        </p:txBody>
      </p:sp>
      <p:sp>
        <p:nvSpPr>
          <p:cNvPr id="3" name="Content Placeholder 2">
            <a:extLst>
              <a:ext uri="{FF2B5EF4-FFF2-40B4-BE49-F238E27FC236}">
                <a16:creationId xmlns:a16="http://schemas.microsoft.com/office/drawing/2014/main" id="{D38A5C0E-1F7E-4C97-BDF6-09A40BBCA1B1}"/>
              </a:ext>
            </a:extLst>
          </p:cNvPr>
          <p:cNvSpPr>
            <a:spLocks noGrp="1"/>
          </p:cNvSpPr>
          <p:nvPr>
            <p:ph idx="1"/>
          </p:nvPr>
        </p:nvSpPr>
        <p:spPr>
          <a:xfrm>
            <a:off x="762699" y="2277374"/>
            <a:ext cx="10515600" cy="2303252"/>
          </a:xfrm>
        </p:spPr>
        <p:txBody>
          <a:bodyPr/>
          <a:lstStyle/>
          <a:p>
            <a:r>
              <a:rPr lang="en-GB" dirty="0"/>
              <a:t>Platform used to store code</a:t>
            </a:r>
          </a:p>
          <a:p>
            <a:r>
              <a:rPr lang="en-GB" dirty="0"/>
              <a:t>Used with Git for version control and peer review</a:t>
            </a:r>
          </a:p>
          <a:p>
            <a:r>
              <a:rPr lang="en-GB" dirty="0"/>
              <a:t>GitLab is the internal version of GitHub used within the ONS</a:t>
            </a:r>
          </a:p>
          <a:p>
            <a:endParaRPr lang="en-GB" dirty="0"/>
          </a:p>
        </p:txBody>
      </p:sp>
      <p:pic>
        <p:nvPicPr>
          <p:cNvPr id="4" name="Picture 10" descr="Image result for github">
            <a:extLst>
              <a:ext uri="{FF2B5EF4-FFF2-40B4-BE49-F238E27FC236}">
                <a16:creationId xmlns:a16="http://schemas.microsoft.com/office/drawing/2014/main" id="{A805BF15-84C7-42BA-ADA1-FF61C2FA5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595" y="4725341"/>
            <a:ext cx="2881269" cy="16227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Image result for gitlab">
            <a:extLst>
              <a:ext uri="{FF2B5EF4-FFF2-40B4-BE49-F238E27FC236}">
                <a16:creationId xmlns:a16="http://schemas.microsoft.com/office/drawing/2014/main" id="{C8C44D11-35A8-495B-ADEC-783B6653E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320" y="5110184"/>
            <a:ext cx="2403447" cy="85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819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12D3-26EB-4D6D-90F7-47E3EE1AC996}"/>
              </a:ext>
            </a:extLst>
          </p:cNvPr>
          <p:cNvSpPr>
            <a:spLocks noGrp="1"/>
          </p:cNvSpPr>
          <p:nvPr>
            <p:ph type="title"/>
          </p:nvPr>
        </p:nvSpPr>
        <p:spPr/>
        <p:txBody>
          <a:bodyPr/>
          <a:lstStyle/>
          <a:p>
            <a:r>
              <a:rPr lang="en-GB" dirty="0"/>
              <a:t>Best practice / top tips in Git</a:t>
            </a:r>
          </a:p>
        </p:txBody>
      </p:sp>
      <p:sp>
        <p:nvSpPr>
          <p:cNvPr id="3" name="Content Placeholder 2">
            <a:extLst>
              <a:ext uri="{FF2B5EF4-FFF2-40B4-BE49-F238E27FC236}">
                <a16:creationId xmlns:a16="http://schemas.microsoft.com/office/drawing/2014/main" id="{0E0C2488-A2F1-4704-B8DB-C4A5D033E456}"/>
              </a:ext>
            </a:extLst>
          </p:cNvPr>
          <p:cNvSpPr>
            <a:spLocks noGrp="1"/>
          </p:cNvSpPr>
          <p:nvPr>
            <p:ph idx="1"/>
          </p:nvPr>
        </p:nvSpPr>
        <p:spPr>
          <a:xfrm>
            <a:off x="769374" y="2091915"/>
            <a:ext cx="10515600" cy="4351338"/>
          </a:xfrm>
        </p:spPr>
        <p:txBody>
          <a:bodyPr/>
          <a:lstStyle/>
          <a:p>
            <a:r>
              <a:rPr lang="en-GB" dirty="0"/>
              <a:t>Branching </a:t>
            </a:r>
          </a:p>
          <a:p>
            <a:r>
              <a:rPr lang="en-GB" dirty="0"/>
              <a:t>Agree on workflow with colleagues</a:t>
            </a:r>
          </a:p>
          <a:p>
            <a:r>
              <a:rPr lang="en-GB" dirty="0"/>
              <a:t>Pull / merge requests for peer-review</a:t>
            </a:r>
          </a:p>
          <a:p>
            <a:r>
              <a:rPr lang="en-GB" dirty="0"/>
              <a:t>Commit often and add meaningful comments</a:t>
            </a:r>
          </a:p>
          <a:p>
            <a:r>
              <a:rPr lang="en-GB" dirty="0"/>
              <a:t>Make sure you pull and push regularly</a:t>
            </a:r>
          </a:p>
          <a:p>
            <a:endParaRPr lang="en-GB" dirty="0"/>
          </a:p>
        </p:txBody>
      </p:sp>
    </p:spTree>
    <p:extLst>
      <p:ext uri="{BB962C8B-B14F-4D97-AF65-F5344CB8AC3E}">
        <p14:creationId xmlns:p14="http://schemas.microsoft.com/office/powerpoint/2010/main" val="368204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E5C6-AD21-4AB2-AE6A-69FF223C79E6}"/>
              </a:ext>
            </a:extLst>
          </p:cNvPr>
          <p:cNvSpPr>
            <a:spLocks noGrp="1"/>
          </p:cNvSpPr>
          <p:nvPr>
            <p:ph type="title"/>
          </p:nvPr>
        </p:nvSpPr>
        <p:spPr/>
        <p:txBody>
          <a:bodyPr/>
          <a:lstStyle/>
          <a:p>
            <a:r>
              <a:rPr lang="en-GB" dirty="0"/>
              <a:t>Branching</a:t>
            </a:r>
          </a:p>
        </p:txBody>
      </p:sp>
      <p:pic>
        <p:nvPicPr>
          <p:cNvPr id="2054" name="Picture 6" descr="Image result for branching with git">
            <a:extLst>
              <a:ext uri="{FF2B5EF4-FFF2-40B4-BE49-F238E27FC236}">
                <a16:creationId xmlns:a16="http://schemas.microsoft.com/office/drawing/2014/main" id="{80930A6F-DD70-48B1-A46F-1D1265E90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18" y="2541579"/>
            <a:ext cx="10064810" cy="292048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B3302B3-A2FA-4612-AE3B-3FD51C1E7183}"/>
              </a:ext>
            </a:extLst>
          </p:cNvPr>
          <p:cNvSpPr txBox="1">
            <a:spLocks/>
          </p:cNvSpPr>
          <p:nvPr/>
        </p:nvSpPr>
        <p:spPr>
          <a:xfrm>
            <a:off x="8635458" y="3578810"/>
            <a:ext cx="1821611" cy="7817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t>master</a:t>
            </a:r>
          </a:p>
        </p:txBody>
      </p:sp>
      <p:sp>
        <p:nvSpPr>
          <p:cNvPr id="5" name="Title 1">
            <a:extLst>
              <a:ext uri="{FF2B5EF4-FFF2-40B4-BE49-F238E27FC236}">
                <a16:creationId xmlns:a16="http://schemas.microsoft.com/office/drawing/2014/main" id="{0C114A01-117E-4A07-BC25-330C1D314AE0}"/>
              </a:ext>
            </a:extLst>
          </p:cNvPr>
          <p:cNvSpPr txBox="1">
            <a:spLocks/>
          </p:cNvSpPr>
          <p:nvPr/>
        </p:nvSpPr>
        <p:spPr>
          <a:xfrm>
            <a:off x="6221638" y="2541579"/>
            <a:ext cx="2413820" cy="7817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t>development</a:t>
            </a:r>
          </a:p>
        </p:txBody>
      </p:sp>
      <p:sp>
        <p:nvSpPr>
          <p:cNvPr id="6" name="Title 1">
            <a:extLst>
              <a:ext uri="{FF2B5EF4-FFF2-40B4-BE49-F238E27FC236}">
                <a16:creationId xmlns:a16="http://schemas.microsoft.com/office/drawing/2014/main" id="{2932DDF2-D1F1-44C1-A2A1-1B8619644008}"/>
              </a:ext>
            </a:extLst>
          </p:cNvPr>
          <p:cNvSpPr txBox="1">
            <a:spLocks/>
          </p:cNvSpPr>
          <p:nvPr/>
        </p:nvSpPr>
        <p:spPr>
          <a:xfrm>
            <a:off x="9778180" y="4678151"/>
            <a:ext cx="2413820" cy="7817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t>development</a:t>
            </a:r>
          </a:p>
        </p:txBody>
      </p:sp>
    </p:spTree>
    <p:extLst>
      <p:ext uri="{BB962C8B-B14F-4D97-AF65-F5344CB8AC3E}">
        <p14:creationId xmlns:p14="http://schemas.microsoft.com/office/powerpoint/2010/main" val="2335195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DFEF-0C74-4D2A-96F6-55DF3C09EC9B}"/>
              </a:ext>
            </a:extLst>
          </p:cNvPr>
          <p:cNvSpPr>
            <a:spLocks noGrp="1"/>
          </p:cNvSpPr>
          <p:nvPr>
            <p:ph type="title"/>
          </p:nvPr>
        </p:nvSpPr>
        <p:spPr/>
        <p:txBody>
          <a:bodyPr/>
          <a:lstStyle/>
          <a:p>
            <a:r>
              <a:rPr lang="en-GB" dirty="0"/>
              <a:t>Pull / merge requests</a:t>
            </a:r>
          </a:p>
        </p:txBody>
      </p:sp>
      <p:sp>
        <p:nvSpPr>
          <p:cNvPr id="4" name="Content Placeholder 2">
            <a:extLst>
              <a:ext uri="{FF2B5EF4-FFF2-40B4-BE49-F238E27FC236}">
                <a16:creationId xmlns:a16="http://schemas.microsoft.com/office/drawing/2014/main" id="{8C0F175E-D970-4F02-8573-314163F86455}"/>
              </a:ext>
            </a:extLst>
          </p:cNvPr>
          <p:cNvSpPr txBox="1">
            <a:spLocks/>
          </p:cNvSpPr>
          <p:nvPr/>
        </p:nvSpPr>
        <p:spPr>
          <a:xfrm>
            <a:off x="602226" y="15981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5" name="Content Placeholder 2">
            <a:extLst>
              <a:ext uri="{FF2B5EF4-FFF2-40B4-BE49-F238E27FC236}">
                <a16:creationId xmlns:a16="http://schemas.microsoft.com/office/drawing/2014/main" id="{50B4B997-7ECB-4A91-8AC0-B4CE2ADC79B4}"/>
              </a:ext>
            </a:extLst>
          </p:cNvPr>
          <p:cNvSpPr txBox="1">
            <a:spLocks/>
          </p:cNvSpPr>
          <p:nvPr/>
        </p:nvSpPr>
        <p:spPr>
          <a:xfrm>
            <a:off x="602226" y="2025445"/>
            <a:ext cx="10987548" cy="4467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Peer-review feature of GitLab</a:t>
            </a:r>
          </a:p>
          <a:p>
            <a:endParaRPr lang="en-GB" dirty="0"/>
          </a:p>
          <a:p>
            <a:r>
              <a:rPr lang="en-GB" dirty="0"/>
              <a:t>Developer creates an issue through a merge request</a:t>
            </a:r>
          </a:p>
          <a:p>
            <a:r>
              <a:rPr lang="en-GB" dirty="0"/>
              <a:t>Assign the issue to an individual/team</a:t>
            </a:r>
          </a:p>
          <a:p>
            <a:r>
              <a:rPr lang="en-GB" dirty="0"/>
              <a:t>Email notification</a:t>
            </a:r>
          </a:p>
          <a:p>
            <a:r>
              <a:rPr lang="en-GB" dirty="0"/>
              <a:t>Other peer-review/fix the code</a:t>
            </a:r>
          </a:p>
          <a:p>
            <a:r>
              <a:rPr lang="en-GB" dirty="0"/>
              <a:t>Push the change</a:t>
            </a:r>
          </a:p>
          <a:p>
            <a:r>
              <a:rPr lang="en-GB" dirty="0"/>
              <a:t>Project maintainer merges this to the main branch</a:t>
            </a:r>
          </a:p>
        </p:txBody>
      </p:sp>
    </p:spTree>
    <p:extLst>
      <p:ext uri="{BB962C8B-B14F-4D97-AF65-F5344CB8AC3E}">
        <p14:creationId xmlns:p14="http://schemas.microsoft.com/office/powerpoint/2010/main" val="172973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3CE0-A17E-40F6-92D3-1D7354313FD1}"/>
              </a:ext>
            </a:extLst>
          </p:cNvPr>
          <p:cNvSpPr>
            <a:spLocks noGrp="1"/>
          </p:cNvSpPr>
          <p:nvPr>
            <p:ph type="title"/>
          </p:nvPr>
        </p:nvSpPr>
        <p:spPr/>
        <p:txBody>
          <a:bodyPr/>
          <a:lstStyle/>
          <a:p>
            <a:r>
              <a:rPr lang="en-GB" dirty="0"/>
              <a:t>Looking at commit log</a:t>
            </a:r>
          </a:p>
        </p:txBody>
      </p:sp>
      <p:sp>
        <p:nvSpPr>
          <p:cNvPr id="3" name="Content Placeholder 2">
            <a:extLst>
              <a:ext uri="{FF2B5EF4-FFF2-40B4-BE49-F238E27FC236}">
                <a16:creationId xmlns:a16="http://schemas.microsoft.com/office/drawing/2014/main" id="{9826EE93-D96F-46E0-BFC4-D1C0111F92A3}"/>
              </a:ext>
            </a:extLst>
          </p:cNvPr>
          <p:cNvSpPr>
            <a:spLocks noGrp="1"/>
          </p:cNvSpPr>
          <p:nvPr>
            <p:ph idx="1"/>
          </p:nvPr>
        </p:nvSpPr>
        <p:spPr>
          <a:xfrm>
            <a:off x="838200" y="2094272"/>
            <a:ext cx="9819968" cy="3962400"/>
          </a:xfrm>
        </p:spPr>
        <p:txBody>
          <a:bodyPr>
            <a:normAutofit/>
          </a:bodyPr>
          <a:lstStyle/>
          <a:p>
            <a:pPr marL="0" indent="0">
              <a:buNone/>
            </a:pPr>
            <a:r>
              <a:rPr lang="en-GB" dirty="0"/>
              <a:t>git log</a:t>
            </a:r>
          </a:p>
          <a:p>
            <a:pPr marL="0" indent="0">
              <a:buNone/>
            </a:pPr>
            <a:endParaRPr lang="en-GB" dirty="0"/>
          </a:p>
          <a:p>
            <a:pPr marL="0" indent="0">
              <a:buNone/>
            </a:pPr>
            <a:r>
              <a:rPr lang="en-GB" dirty="0"/>
              <a:t>git log --since=2019-01-01</a:t>
            </a:r>
          </a:p>
          <a:p>
            <a:pPr marL="0" indent="0">
              <a:buNone/>
            </a:pPr>
            <a:endParaRPr lang="en-GB" dirty="0"/>
          </a:p>
          <a:p>
            <a:pPr marL="0" indent="0">
              <a:buNone/>
            </a:pPr>
            <a:r>
              <a:rPr lang="en-GB" dirty="0"/>
              <a:t>git log --author=“</a:t>
            </a:r>
            <a:r>
              <a:rPr lang="en-GB" dirty="0" err="1"/>
              <a:t>catrin</a:t>
            </a:r>
            <a:r>
              <a:rPr lang="en-GB" dirty="0"/>
              <a:t>”</a:t>
            </a:r>
          </a:p>
          <a:p>
            <a:pPr marL="0" indent="0">
              <a:buNone/>
            </a:pPr>
            <a:endParaRPr lang="en-GB" dirty="0"/>
          </a:p>
          <a:p>
            <a:pPr marL="0" indent="0">
              <a:buNone/>
            </a:pPr>
            <a:r>
              <a:rPr lang="en-GB" dirty="0"/>
              <a:t>git log --git </a:t>
            </a:r>
            <a:r>
              <a:rPr lang="en-GB" dirty="0" err="1"/>
              <a:t>loggrep</a:t>
            </a:r>
            <a:r>
              <a:rPr lang="en-GB" dirty="0"/>
              <a:t>=“bug fix”</a:t>
            </a:r>
          </a:p>
          <a:p>
            <a:endParaRPr lang="en-GB" dirty="0"/>
          </a:p>
        </p:txBody>
      </p:sp>
    </p:spTree>
    <p:extLst>
      <p:ext uri="{BB962C8B-B14F-4D97-AF65-F5344CB8AC3E}">
        <p14:creationId xmlns:p14="http://schemas.microsoft.com/office/powerpoint/2010/main" val="377259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324494-5577-41DF-9214-40BED614D731}"/>
              </a:ext>
            </a:extLst>
          </p:cNvPr>
          <p:cNvPicPr>
            <a:picLocks noChangeAspect="1"/>
          </p:cNvPicPr>
          <p:nvPr/>
        </p:nvPicPr>
        <p:blipFill>
          <a:blip r:embed="rId2"/>
          <a:stretch>
            <a:fillRect/>
          </a:stretch>
        </p:blipFill>
        <p:spPr>
          <a:xfrm>
            <a:off x="3150009" y="937443"/>
            <a:ext cx="6239797" cy="4732727"/>
          </a:xfrm>
          <a:prstGeom prst="rect">
            <a:avLst/>
          </a:prstGeom>
        </p:spPr>
      </p:pic>
    </p:spTree>
    <p:extLst>
      <p:ext uri="{BB962C8B-B14F-4D97-AF65-F5344CB8AC3E}">
        <p14:creationId xmlns:p14="http://schemas.microsoft.com/office/powerpoint/2010/main" val="681643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ED8B-9037-4D56-9C60-BA7610DE07B1}"/>
              </a:ext>
            </a:extLst>
          </p:cNvPr>
          <p:cNvSpPr>
            <a:spLocks noGrp="1"/>
          </p:cNvSpPr>
          <p:nvPr>
            <p:ph type="title"/>
          </p:nvPr>
        </p:nvSpPr>
        <p:spPr/>
        <p:txBody>
          <a:bodyPr/>
          <a:lstStyle/>
          <a:p>
            <a:r>
              <a:rPr lang="en-GB" dirty="0"/>
              <a:t>Reversing to previous versions</a:t>
            </a:r>
          </a:p>
        </p:txBody>
      </p:sp>
      <p:sp>
        <p:nvSpPr>
          <p:cNvPr id="3" name="Content Placeholder 2">
            <a:extLst>
              <a:ext uri="{FF2B5EF4-FFF2-40B4-BE49-F238E27FC236}">
                <a16:creationId xmlns:a16="http://schemas.microsoft.com/office/drawing/2014/main" id="{966B5DCC-11D7-4444-9E66-6B62E40F9B52}"/>
              </a:ext>
            </a:extLst>
          </p:cNvPr>
          <p:cNvSpPr>
            <a:spLocks noGrp="1"/>
          </p:cNvSpPr>
          <p:nvPr>
            <p:ph idx="1"/>
          </p:nvPr>
        </p:nvSpPr>
        <p:spPr/>
        <p:txBody>
          <a:bodyPr/>
          <a:lstStyle/>
          <a:p>
            <a:pPr marL="0" indent="0">
              <a:buNone/>
            </a:pPr>
            <a:r>
              <a:rPr lang="en-GB" dirty="0"/>
              <a:t>git revert &lt;commit code&gt; </a:t>
            </a:r>
          </a:p>
          <a:p>
            <a:pPr marL="0" indent="0">
              <a:buNone/>
            </a:pPr>
            <a:endParaRPr lang="en-GB" dirty="0"/>
          </a:p>
          <a:p>
            <a:pPr marL="0" indent="0">
              <a:buNone/>
            </a:pPr>
            <a:r>
              <a:rPr lang="en-GB" dirty="0"/>
              <a:t>Follow the workflow of adding, committing, and pushing and the changes will be reverted in GitLab</a:t>
            </a:r>
          </a:p>
        </p:txBody>
      </p:sp>
    </p:spTree>
    <p:extLst>
      <p:ext uri="{BB962C8B-B14F-4D97-AF65-F5344CB8AC3E}">
        <p14:creationId xmlns:p14="http://schemas.microsoft.com/office/powerpoint/2010/main" val="666079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4D38-012A-4AB2-A24E-7EC67209B7C5}"/>
              </a:ext>
            </a:extLst>
          </p:cNvPr>
          <p:cNvSpPr>
            <a:spLocks noGrp="1"/>
          </p:cNvSpPr>
          <p:nvPr>
            <p:ph type="title"/>
          </p:nvPr>
        </p:nvSpPr>
        <p:spPr/>
        <p:txBody>
          <a:bodyPr/>
          <a:lstStyle/>
          <a:p>
            <a:r>
              <a:rPr lang="en-GB" dirty="0"/>
              <a:t>Other points to note:</a:t>
            </a:r>
          </a:p>
        </p:txBody>
      </p:sp>
      <p:sp>
        <p:nvSpPr>
          <p:cNvPr id="3" name="Content Placeholder 2">
            <a:extLst>
              <a:ext uri="{FF2B5EF4-FFF2-40B4-BE49-F238E27FC236}">
                <a16:creationId xmlns:a16="http://schemas.microsoft.com/office/drawing/2014/main" id="{83C2A2BC-7789-445E-A5CB-DC57120CD20F}"/>
              </a:ext>
            </a:extLst>
          </p:cNvPr>
          <p:cNvSpPr>
            <a:spLocks noGrp="1"/>
          </p:cNvSpPr>
          <p:nvPr>
            <p:ph idx="1"/>
          </p:nvPr>
        </p:nvSpPr>
        <p:spPr/>
        <p:txBody>
          <a:bodyPr/>
          <a:lstStyle/>
          <a:p>
            <a:r>
              <a:rPr lang="en-GB" dirty="0"/>
              <a:t>If working in DAP this will be easier (don’t have to set up SSH key, don’t need to request command line access etc.)</a:t>
            </a:r>
          </a:p>
          <a:p>
            <a:r>
              <a:rPr lang="en-GB" dirty="0"/>
              <a:t>Principles are the same for GitHub</a:t>
            </a:r>
          </a:p>
        </p:txBody>
      </p:sp>
    </p:spTree>
    <p:extLst>
      <p:ext uri="{BB962C8B-B14F-4D97-AF65-F5344CB8AC3E}">
        <p14:creationId xmlns:p14="http://schemas.microsoft.com/office/powerpoint/2010/main" val="169358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44A4-D7E2-4AF5-B268-14D0B7C36C6D}"/>
              </a:ext>
            </a:extLst>
          </p:cNvPr>
          <p:cNvSpPr>
            <a:spLocks noGrp="1"/>
          </p:cNvSpPr>
          <p:nvPr>
            <p:ph type="title"/>
          </p:nvPr>
        </p:nvSpPr>
        <p:spPr>
          <a:xfrm>
            <a:off x="3716144" y="2439252"/>
            <a:ext cx="4759712" cy="1325563"/>
          </a:xfrm>
        </p:spPr>
        <p:txBody>
          <a:bodyPr/>
          <a:lstStyle/>
          <a:p>
            <a:r>
              <a:rPr lang="en-GB" dirty="0"/>
              <a:t>Any questions?</a:t>
            </a:r>
          </a:p>
        </p:txBody>
      </p:sp>
    </p:spTree>
    <p:extLst>
      <p:ext uri="{BB962C8B-B14F-4D97-AF65-F5344CB8AC3E}">
        <p14:creationId xmlns:p14="http://schemas.microsoft.com/office/powerpoint/2010/main" val="271365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2F22-476E-41FF-BDF4-E2A75B0EB15D}"/>
              </a:ext>
            </a:extLst>
          </p:cNvPr>
          <p:cNvSpPr>
            <a:spLocks noGrp="1"/>
          </p:cNvSpPr>
          <p:nvPr>
            <p:ph type="title"/>
          </p:nvPr>
        </p:nvSpPr>
        <p:spPr/>
        <p:txBody>
          <a:bodyPr/>
          <a:lstStyle/>
          <a:p>
            <a:r>
              <a:rPr lang="en-GB" dirty="0"/>
              <a:t>What is Git?</a:t>
            </a:r>
          </a:p>
        </p:txBody>
      </p:sp>
      <p:sp>
        <p:nvSpPr>
          <p:cNvPr id="3" name="Content Placeholder 2">
            <a:extLst>
              <a:ext uri="{FF2B5EF4-FFF2-40B4-BE49-F238E27FC236}">
                <a16:creationId xmlns:a16="http://schemas.microsoft.com/office/drawing/2014/main" id="{6BBDE18B-E5D6-49E3-A927-922351651449}"/>
              </a:ext>
            </a:extLst>
          </p:cNvPr>
          <p:cNvSpPr>
            <a:spLocks noGrp="1"/>
          </p:cNvSpPr>
          <p:nvPr>
            <p:ph idx="1"/>
          </p:nvPr>
        </p:nvSpPr>
        <p:spPr>
          <a:xfrm>
            <a:off x="838200" y="1880558"/>
            <a:ext cx="10515600" cy="2405887"/>
          </a:xfrm>
        </p:spPr>
        <p:txBody>
          <a:bodyPr>
            <a:normAutofit fontScale="92500" lnSpcReduction="10000"/>
          </a:bodyPr>
          <a:lstStyle/>
          <a:p>
            <a:r>
              <a:rPr lang="en-GB" dirty="0"/>
              <a:t>Command line programme</a:t>
            </a:r>
          </a:p>
          <a:p>
            <a:r>
              <a:rPr lang="en-GB" dirty="0"/>
              <a:t>Git is the interface that we use to connect our local repository (laptop) with the remote repository (on GitLab)</a:t>
            </a:r>
          </a:p>
          <a:p>
            <a:r>
              <a:rPr lang="en-GB" dirty="0"/>
              <a:t>Access Git in different ways - command line (CLI) or graphical user interface (GUI)</a:t>
            </a:r>
          </a:p>
          <a:p>
            <a:r>
              <a:rPr lang="en-GB" dirty="0"/>
              <a:t>We used Git Bash (Git for Windows) – there are other options</a:t>
            </a:r>
          </a:p>
        </p:txBody>
      </p:sp>
      <p:pic>
        <p:nvPicPr>
          <p:cNvPr id="1026" name="Picture 2" descr="Image result for git">
            <a:extLst>
              <a:ext uri="{FF2B5EF4-FFF2-40B4-BE49-F238E27FC236}">
                <a16:creationId xmlns:a16="http://schemas.microsoft.com/office/drawing/2014/main" id="{B4EAB5A5-925D-4102-98F8-EB5811D77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590" y="5096413"/>
            <a:ext cx="2454854" cy="1022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 bash">
            <a:extLst>
              <a:ext uri="{FF2B5EF4-FFF2-40B4-BE49-F238E27FC236}">
                <a16:creationId xmlns:a16="http://schemas.microsoft.com/office/drawing/2014/main" id="{B2360577-0E59-4D40-82CB-11D09E0FC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6504" y="5003829"/>
            <a:ext cx="1208023" cy="120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9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1479-F9F4-4424-BF4A-055FD7FE9C22}"/>
              </a:ext>
            </a:extLst>
          </p:cNvPr>
          <p:cNvSpPr>
            <a:spLocks noGrp="1"/>
          </p:cNvSpPr>
          <p:nvPr>
            <p:ph type="title"/>
          </p:nvPr>
        </p:nvSpPr>
        <p:spPr/>
        <p:txBody>
          <a:bodyPr/>
          <a:lstStyle/>
          <a:p>
            <a:r>
              <a:rPr lang="en-GB" dirty="0"/>
              <a:t>Why work in this way?</a:t>
            </a:r>
          </a:p>
        </p:txBody>
      </p:sp>
      <p:sp>
        <p:nvSpPr>
          <p:cNvPr id="3" name="Content Placeholder 2">
            <a:extLst>
              <a:ext uri="{FF2B5EF4-FFF2-40B4-BE49-F238E27FC236}">
                <a16:creationId xmlns:a16="http://schemas.microsoft.com/office/drawing/2014/main" id="{D01D02BB-D916-4E49-B8F5-99E4AAACC684}"/>
              </a:ext>
            </a:extLst>
          </p:cNvPr>
          <p:cNvSpPr>
            <a:spLocks noGrp="1"/>
          </p:cNvSpPr>
          <p:nvPr>
            <p:ph idx="1"/>
          </p:nvPr>
        </p:nvSpPr>
        <p:spPr>
          <a:xfrm>
            <a:off x="775939" y="2144817"/>
            <a:ext cx="9505485" cy="3609212"/>
          </a:xfrm>
        </p:spPr>
        <p:txBody>
          <a:bodyPr>
            <a:normAutofit/>
          </a:bodyPr>
          <a:lstStyle/>
          <a:p>
            <a:r>
              <a:rPr lang="en-GB" sz="3600" dirty="0"/>
              <a:t>Collaborative coding</a:t>
            </a:r>
          </a:p>
          <a:p>
            <a:r>
              <a:rPr lang="en-GB" sz="3600" dirty="0"/>
              <a:t>Peer-review </a:t>
            </a:r>
          </a:p>
          <a:p>
            <a:r>
              <a:rPr lang="en-GB" sz="3600" dirty="0"/>
              <a:t>Version control</a:t>
            </a:r>
          </a:p>
          <a:p>
            <a:r>
              <a:rPr lang="en-GB" sz="3600" dirty="0"/>
              <a:t>Transparency</a:t>
            </a:r>
          </a:p>
          <a:p>
            <a:r>
              <a:rPr lang="en-GB" sz="3600" dirty="0"/>
              <a:t>Capability building</a:t>
            </a:r>
          </a:p>
          <a:p>
            <a:endParaRPr lang="en-GB" dirty="0"/>
          </a:p>
          <a:p>
            <a:endParaRPr lang="en-GB" dirty="0"/>
          </a:p>
        </p:txBody>
      </p:sp>
    </p:spTree>
    <p:extLst>
      <p:ext uri="{BB962C8B-B14F-4D97-AF65-F5344CB8AC3E}">
        <p14:creationId xmlns:p14="http://schemas.microsoft.com/office/powerpoint/2010/main" val="344966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5E1E-41B7-43EB-AE6A-270F5B02BCC6}"/>
              </a:ext>
            </a:extLst>
          </p:cNvPr>
          <p:cNvSpPr>
            <a:spLocks noGrp="1"/>
          </p:cNvSpPr>
          <p:nvPr>
            <p:ph type="title"/>
          </p:nvPr>
        </p:nvSpPr>
        <p:spPr>
          <a:xfrm>
            <a:off x="3577805" y="2610100"/>
            <a:ext cx="5036390" cy="1325563"/>
          </a:xfrm>
        </p:spPr>
        <p:txBody>
          <a:bodyPr/>
          <a:lstStyle/>
          <a:p>
            <a:r>
              <a:rPr lang="en-GB" dirty="0"/>
              <a:t>Demo / walkthrough</a:t>
            </a:r>
          </a:p>
        </p:txBody>
      </p:sp>
    </p:spTree>
    <p:extLst>
      <p:ext uri="{BB962C8B-B14F-4D97-AF65-F5344CB8AC3E}">
        <p14:creationId xmlns:p14="http://schemas.microsoft.com/office/powerpoint/2010/main" val="415969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8C41-61CA-4296-86F7-5B7BB8C25D9B}"/>
              </a:ext>
            </a:extLst>
          </p:cNvPr>
          <p:cNvSpPr>
            <a:spLocks noGrp="1"/>
          </p:cNvSpPr>
          <p:nvPr>
            <p:ph type="title"/>
          </p:nvPr>
        </p:nvSpPr>
        <p:spPr>
          <a:xfrm>
            <a:off x="2244305" y="365125"/>
            <a:ext cx="10515600" cy="1325563"/>
          </a:xfrm>
        </p:spPr>
        <p:txBody>
          <a:bodyPr/>
          <a:lstStyle/>
          <a:p>
            <a:r>
              <a:rPr lang="en-GB" dirty="0"/>
              <a:t>1. Create a project in GitLab</a:t>
            </a:r>
          </a:p>
        </p:txBody>
      </p:sp>
      <p:pic>
        <p:nvPicPr>
          <p:cNvPr id="4" name="Picture 3">
            <a:extLst>
              <a:ext uri="{FF2B5EF4-FFF2-40B4-BE49-F238E27FC236}">
                <a16:creationId xmlns:a16="http://schemas.microsoft.com/office/drawing/2014/main" id="{DE2786AC-90E4-4C29-B935-7315037D2A07}"/>
              </a:ext>
            </a:extLst>
          </p:cNvPr>
          <p:cNvPicPr>
            <a:picLocks noChangeAspect="1"/>
          </p:cNvPicPr>
          <p:nvPr/>
        </p:nvPicPr>
        <p:blipFill rotWithShape="1">
          <a:blip r:embed="rId3"/>
          <a:srcRect l="33291" t="11704" r="38068" b="5680"/>
          <a:stretch/>
        </p:blipFill>
        <p:spPr>
          <a:xfrm>
            <a:off x="1643421" y="1915066"/>
            <a:ext cx="7655856" cy="4140679"/>
          </a:xfrm>
          <a:prstGeom prst="rect">
            <a:avLst/>
          </a:prstGeom>
        </p:spPr>
      </p:pic>
    </p:spTree>
    <p:extLst>
      <p:ext uri="{BB962C8B-B14F-4D97-AF65-F5344CB8AC3E}">
        <p14:creationId xmlns:p14="http://schemas.microsoft.com/office/powerpoint/2010/main" val="70302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4FB0-19EC-47FB-A6DC-92CD987F294F}"/>
              </a:ext>
            </a:extLst>
          </p:cNvPr>
          <p:cNvSpPr>
            <a:spLocks noGrp="1"/>
          </p:cNvSpPr>
          <p:nvPr>
            <p:ph type="title"/>
          </p:nvPr>
        </p:nvSpPr>
        <p:spPr>
          <a:xfrm>
            <a:off x="2153293" y="540375"/>
            <a:ext cx="7535238" cy="1325563"/>
          </a:xfrm>
        </p:spPr>
        <p:txBody>
          <a:bodyPr/>
          <a:lstStyle/>
          <a:p>
            <a:r>
              <a:rPr lang="en-GB" dirty="0"/>
              <a:t>2. Set up user credentials in Git </a:t>
            </a:r>
          </a:p>
        </p:txBody>
      </p:sp>
      <p:pic>
        <p:nvPicPr>
          <p:cNvPr id="4" name="Picture 3">
            <a:extLst>
              <a:ext uri="{FF2B5EF4-FFF2-40B4-BE49-F238E27FC236}">
                <a16:creationId xmlns:a16="http://schemas.microsoft.com/office/drawing/2014/main" id="{6BAA449E-1494-4B43-9085-331F76A37084}"/>
              </a:ext>
            </a:extLst>
          </p:cNvPr>
          <p:cNvPicPr>
            <a:picLocks noChangeAspect="1"/>
          </p:cNvPicPr>
          <p:nvPr/>
        </p:nvPicPr>
        <p:blipFill rotWithShape="1">
          <a:blip r:embed="rId3"/>
          <a:srcRect l="156" t="9578" r="-156" b="69196"/>
          <a:stretch/>
        </p:blipFill>
        <p:spPr>
          <a:xfrm>
            <a:off x="968841" y="3863192"/>
            <a:ext cx="10428506" cy="1708079"/>
          </a:xfrm>
          <a:prstGeom prst="rect">
            <a:avLst/>
          </a:prstGeom>
        </p:spPr>
      </p:pic>
      <p:sp>
        <p:nvSpPr>
          <p:cNvPr id="7" name="Content Placeholder 2">
            <a:extLst>
              <a:ext uri="{FF2B5EF4-FFF2-40B4-BE49-F238E27FC236}">
                <a16:creationId xmlns:a16="http://schemas.microsoft.com/office/drawing/2014/main" id="{E9F03C11-8ACA-451E-ABB9-48FDAC5093FE}"/>
              </a:ext>
            </a:extLst>
          </p:cNvPr>
          <p:cNvSpPr>
            <a:spLocks noGrp="1"/>
          </p:cNvSpPr>
          <p:nvPr>
            <p:ph idx="1"/>
          </p:nvPr>
        </p:nvSpPr>
        <p:spPr>
          <a:xfrm>
            <a:off x="925294" y="2300130"/>
            <a:ext cx="10515600" cy="1128870"/>
          </a:xfrm>
        </p:spPr>
        <p:txBody>
          <a:bodyPr/>
          <a:lstStyle/>
          <a:p>
            <a:pPr marL="0" indent="0">
              <a:buNone/>
            </a:pPr>
            <a:r>
              <a:rPr lang="en-GB" dirty="0"/>
              <a:t>If you haven’t used Git before you will need to set up Git user credentials before doing anything</a:t>
            </a:r>
          </a:p>
          <a:p>
            <a:endParaRPr lang="en-GB" dirty="0"/>
          </a:p>
          <a:p>
            <a:endParaRPr lang="en-GB" dirty="0"/>
          </a:p>
          <a:p>
            <a:endParaRPr lang="en-GB" dirty="0"/>
          </a:p>
        </p:txBody>
      </p:sp>
    </p:spTree>
    <p:extLst>
      <p:ext uri="{BB962C8B-B14F-4D97-AF65-F5344CB8AC3E}">
        <p14:creationId xmlns:p14="http://schemas.microsoft.com/office/powerpoint/2010/main" val="72207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3DE5-5C63-40C4-B599-2311A80BDF20}"/>
              </a:ext>
            </a:extLst>
          </p:cNvPr>
          <p:cNvSpPr>
            <a:spLocks noGrp="1"/>
          </p:cNvSpPr>
          <p:nvPr>
            <p:ph type="title"/>
          </p:nvPr>
        </p:nvSpPr>
        <p:spPr>
          <a:xfrm>
            <a:off x="3458111" y="611704"/>
            <a:ext cx="4144766" cy="1325563"/>
          </a:xfrm>
        </p:spPr>
        <p:txBody>
          <a:bodyPr/>
          <a:lstStyle/>
          <a:p>
            <a:r>
              <a:rPr lang="en-GB" dirty="0"/>
              <a:t>3. Set up SSH key</a:t>
            </a:r>
          </a:p>
        </p:txBody>
      </p:sp>
      <p:sp>
        <p:nvSpPr>
          <p:cNvPr id="3" name="Content Placeholder 2">
            <a:extLst>
              <a:ext uri="{FF2B5EF4-FFF2-40B4-BE49-F238E27FC236}">
                <a16:creationId xmlns:a16="http://schemas.microsoft.com/office/drawing/2014/main" id="{CEA58AD2-B134-478C-AA82-26F6B4BC41FE}"/>
              </a:ext>
            </a:extLst>
          </p:cNvPr>
          <p:cNvSpPr>
            <a:spLocks noGrp="1"/>
          </p:cNvSpPr>
          <p:nvPr>
            <p:ph idx="1"/>
          </p:nvPr>
        </p:nvSpPr>
        <p:spPr>
          <a:xfrm>
            <a:off x="838200" y="2852349"/>
            <a:ext cx="10515600" cy="1870129"/>
          </a:xfrm>
        </p:spPr>
        <p:txBody>
          <a:bodyPr/>
          <a:lstStyle/>
          <a:p>
            <a:r>
              <a:rPr lang="en-GB" dirty="0"/>
              <a:t>For each repository you will need to secure a SSH key connection</a:t>
            </a:r>
          </a:p>
          <a:p>
            <a:endParaRPr lang="en-GB" dirty="0"/>
          </a:p>
          <a:p>
            <a:r>
              <a:rPr lang="en-GB" dirty="0"/>
              <a:t>This allows your local repository to communicate with GitLab securely</a:t>
            </a:r>
          </a:p>
          <a:p>
            <a:endParaRPr lang="en-GB" dirty="0"/>
          </a:p>
          <a:p>
            <a:endParaRPr lang="en-GB" dirty="0"/>
          </a:p>
        </p:txBody>
      </p:sp>
    </p:spTree>
    <p:extLst>
      <p:ext uri="{BB962C8B-B14F-4D97-AF65-F5344CB8AC3E}">
        <p14:creationId xmlns:p14="http://schemas.microsoft.com/office/powerpoint/2010/main" val="332812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526365-1B77-4AD1-A65A-4983F986AB16}"/>
              </a:ext>
            </a:extLst>
          </p:cNvPr>
          <p:cNvPicPr>
            <a:picLocks noChangeAspect="1"/>
          </p:cNvPicPr>
          <p:nvPr/>
        </p:nvPicPr>
        <p:blipFill>
          <a:blip r:embed="rId3"/>
          <a:stretch>
            <a:fillRect/>
          </a:stretch>
        </p:blipFill>
        <p:spPr>
          <a:xfrm>
            <a:off x="1095153" y="627645"/>
            <a:ext cx="9533343" cy="5408504"/>
          </a:xfrm>
          <a:prstGeom prst="rect">
            <a:avLst/>
          </a:prstGeom>
        </p:spPr>
      </p:pic>
    </p:spTree>
    <p:extLst>
      <p:ext uri="{BB962C8B-B14F-4D97-AF65-F5344CB8AC3E}">
        <p14:creationId xmlns:p14="http://schemas.microsoft.com/office/powerpoint/2010/main" val="383347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p:Policy xmlns:p="office.server.policy" id="" local="true">
  <p:Name>ONS Document</p:Name>
  <p:Description/>
  <p:Statement/>
  <p:PolicyItems>
    <p:PolicyItem featureId="Microsoft.Office.RecordsManagement.PolicyFeatures.Expiration" staticId="0x01010035E33599CC8D1E47A037F474646B1D58|2057524105" UniqueId="d097a687-1114-45fc-89d8-799351d0ef20">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100</number>
                  <property>Retention_x0020_Date</property>
                  <period>years</period>
                </formula>
                <action type="action" id="ONS-RetentionAction"/>
              </data>
            </stages>
          </Schedule>
        </Schedules>
      </p:CustomData>
    </p:PolicyItem>
  </p:PolicyItems>
</p:Policy>
</file>

<file path=customXml/item2.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haredContentType xmlns="Microsoft.SharePoint.Taxonomy.ContentTypeSync" SourceId="a7dd7a64-f5c5-4f30-b8c4-f5626f639d1b" ContentTypeId="0x01010035E33599CC8D1E47A037F474646B1D58" PreviousValue="false"/>
</file>

<file path=customXml/item6.xml><?xml version="1.0" encoding="utf-8"?>
<p:properties xmlns:p="http://schemas.microsoft.com/office/2006/metadata/properties" xmlns:xsi="http://www.w3.org/2001/XMLSchema-instance" xmlns:pc="http://schemas.microsoft.com/office/infopath/2007/PartnerControls">
  <documentManagement>
    <Retention xmlns="01338cf9-240e-426c-89a5-2f9ae1c9a076">0</Retention>
    <RetentionType xmlns="01338cf9-240e-426c-89a5-2f9ae1c9a076">Notify</RetentionType>
    <o5359087ad404c199aee74686ab194d3 xmlns="e14115de-03ae-49b5-af01-31035404c456">
      <Terms xmlns="http://schemas.microsoft.com/office/infopath/2007/PartnerControls">
        <TermInfo xmlns="http://schemas.microsoft.com/office/infopath/2007/PartnerControls">
          <TermName xmlns="http://schemas.microsoft.com/office/infopath/2007/PartnerControls"/>
          <TermId xmlns="http://schemas.microsoft.com/office/infopath/2007/PartnerControls">5729cdfc-ed55-47a7-934b-6d10a24cc839</TermId>
        </TermInfo>
      </Terms>
    </o5359087ad404c199aee74686ab194d3>
    <EDRMSOwner xmlns="01338cf9-240e-426c-89a5-2f9ae1c9a076" xsi:nil="true"/>
    <RetentionDate xmlns="01338cf9-240e-426c-89a5-2f9ae1c9a076" xsi:nil="true"/>
    <TaxKeywordTaxHTField xmlns="e14115de-03ae-49b5-af01-31035404c456">
      <Terms xmlns="http://schemas.microsoft.com/office/infopath/2007/PartnerControls"/>
    </TaxKeywordTaxHTField>
    <_dlc_DocId xmlns="37655e2e-3ff4-440c-aed8-80b3c3e7d4fa">D5PZWENCX5VS-298889716-568</_dlc_DocId>
    <_dlc_DocIdUrl xmlns="37655e2e-3ff4-440c-aed8-80b3c3e7d4fa">
      <Url>https://share.sp.ons.statistics.gov.uk/sites/BPI/_layouts/15/DocIdRedir.aspx?ID=D5PZWENCX5VS-298889716-568</Url>
      <Description>D5PZWENCX5VS-298889716-568</Description>
    </_dlc_DocIdUrl>
  </documentManagement>
</p:properties>
</file>

<file path=customXml/item7.xml><?xml version="1.0" encoding="utf-8"?>
<ct:contentTypeSchema xmlns:ct="http://schemas.microsoft.com/office/2006/metadata/contentType" xmlns:ma="http://schemas.microsoft.com/office/2006/metadata/properties/metaAttributes" ct:_="" ma:_="" ma:contentTypeName="ONS Document" ma:contentTypeID="0x01010035E33599CC8D1E47A037F474646B1D5800C49B99AC02DDD7459032DBB6CAC7D240" ma:contentTypeVersion="76" ma:contentTypeDescription="Create a new document." ma:contentTypeScope="" ma:versionID="5cc5272aa968899c6916922728fb6f98">
  <xsd:schema xmlns:xsd="http://www.w3.org/2001/XMLSchema" xmlns:xs="http://www.w3.org/2001/XMLSchema" xmlns:p="http://schemas.microsoft.com/office/2006/metadata/properties" xmlns:ns1="http://schemas.microsoft.com/sharepoint/v3" xmlns:ns3="e14115de-03ae-49b5-af01-31035404c456" xmlns:ns4="01338cf9-240e-426c-89a5-2f9ae1c9a076" xmlns:ns6="37655e2e-3ff4-440c-aed8-80b3c3e7d4fa" targetNamespace="http://schemas.microsoft.com/office/2006/metadata/properties" ma:root="true" ma:fieldsID="e3ff579ca31ea8768d27a45c6ea2a883" ns1:_="" ns3:_="" ns4:_="" ns6:_="">
    <xsd:import namespace="http://schemas.microsoft.com/sharepoint/v3"/>
    <xsd:import namespace="e14115de-03ae-49b5-af01-31035404c456"/>
    <xsd:import namespace="01338cf9-240e-426c-89a5-2f9ae1c9a076"/>
    <xsd:import namespace="37655e2e-3ff4-440c-aed8-80b3c3e7d4fa"/>
    <xsd:element name="properties">
      <xsd:complexType>
        <xsd:sequence>
          <xsd:element name="documentManagement">
            <xsd:complexType>
              <xsd:all>
                <xsd:element ref="ns3:o5359087ad404c199aee74686ab194d3" minOccurs="0"/>
                <xsd:element ref="ns4:RetentionDate" minOccurs="0"/>
                <xsd:element ref="ns4:Retention" minOccurs="0"/>
                <xsd:element ref="ns4:EDRMSOwner" minOccurs="0"/>
                <xsd:element ref="ns4:RetentionType" minOccurs="0"/>
                <xsd:element ref="ns3:TaxKeywordTaxHTField" minOccurs="0"/>
                <xsd:element ref="ns1:_dlc_Exempt" minOccurs="0"/>
                <xsd:element ref="ns1:_dlc_ExpireDateSaved" minOccurs="0"/>
                <xsd:element ref="ns1:_dlc_ExpireDate" minOccurs="0"/>
                <xsd:element ref="ns6:_dlc_DocId" minOccurs="0"/>
                <xsd:element ref="ns6:_dlc_DocIdUrl" minOccurs="0"/>
                <xsd:element ref="ns6: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7" nillable="true" ma:displayName="Exempt from Policy" ma:hidden="true" ma:internalName="_dlc_Exempt" ma:readOnly="true">
      <xsd:simpleType>
        <xsd:restriction base="dms:Unknown"/>
      </xsd:simpleType>
    </xsd:element>
    <xsd:element name="_dlc_ExpireDateSaved" ma:index="18" nillable="true" ma:displayName="Original Expiration Date" ma:hidden="true" ma:internalName="_dlc_ExpireDateSaved" ma:readOnly="true">
      <xsd:simpleType>
        <xsd:restriction base="dms:DateTime"/>
      </xsd:simpleType>
    </xsd:element>
    <xsd:element name="_dlc_ExpireDate" ma:index="19"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14115de-03ae-49b5-af01-31035404c456" elementFormDefault="qualified">
    <xsd:import namespace="http://schemas.microsoft.com/office/2006/documentManagement/types"/>
    <xsd:import namespace="http://schemas.microsoft.com/office/infopath/2007/PartnerControls"/>
    <xsd:element name="o5359087ad404c199aee74686ab194d3" ma:index="7" ma:taxonomy="true" ma:internalName="o5359087ad404c199aee74686ab194d3" ma:taxonomyFieldName="RecordType" ma:displayName="Record Type" ma:readOnly="false" ma:default="" ma:fieldId="{85359087-ad40-4c19-9aee-74686ab194d3}" ma:sspId="a7dd7a64-f5c5-4f30-b8c4-f5626f639d1b" ma:termSetId="b7884471-767e-4886-9e04-df700fa96fc2" ma:anchorId="00000000-0000-0000-0000-000000000000" ma:open="false" ma:isKeyword="false">
      <xsd:complexType>
        <xsd:sequence>
          <xsd:element ref="pc:Terms" minOccurs="0" maxOccurs="1"/>
        </xsd:sequence>
      </xsd:complexType>
    </xsd:element>
    <xsd:element name="TaxKeywordTaxHTField" ma:index="14" nillable="true" ma:taxonomy="true" ma:internalName="TaxKeywordTaxHTField" ma:taxonomyFieldName="TaxKeyword" ma:displayName="Enterprise Keywords" ma:fieldId="{23f27201-bee3-471e-b2e7-b64fd8b7ca38}" ma:taxonomyMulti="true" ma:sspId="a7dd7a64-f5c5-4f30-b8c4-f5626f639d1b"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338cf9-240e-426c-89a5-2f9ae1c9a076" elementFormDefault="qualified">
    <xsd:import namespace="http://schemas.microsoft.com/office/2006/documentManagement/types"/>
    <xsd:import namespace="http://schemas.microsoft.com/office/infopath/2007/PartnerControls"/>
    <xsd:element name="RetentionDate" ma:index="10" nillable="true" ma:displayName="Retention Date" ma:format="DateOnly" ma:internalName="Retention_x0020_Date" ma:readOnly="false">
      <xsd:simpleType>
        <xsd:restriction base="dms:DateTime"/>
      </xsd:simpleType>
    </xsd:element>
    <xsd:element name="Retention" ma:index="11" nillable="true" ma:displayName="Retention" ma:default="0" ma:internalName="Retention" ma:readOnly="false">
      <xsd:simpleType>
        <xsd:restriction base="dms:Number"/>
      </xsd:simpleType>
    </xsd:element>
    <xsd:element name="EDRMSOwner" ma:index="12" nillable="true" ma:displayName="EDRMSOwner" ma:hidden="true" ma:internalName="EDRMSOwner" ma:readOnly="false">
      <xsd:simpleType>
        <xsd:restriction base="dms:Text"/>
      </xsd:simpleType>
    </xsd:element>
    <xsd:element name="RetentionType" ma:index="13" nillable="true" ma:displayName="Retention Type" ma:default="Notify" ma:internalName="Retention_x0020_Type" ma:readOnly="false">
      <xsd:simpleType>
        <xsd:restriction base="dms:Choice">
          <xsd:enumeration value="Notify"/>
          <xsd:enumeration value="Delete"/>
          <xsd:enumeration value="Declare"/>
        </xsd:restriction>
      </xsd:simpleType>
    </xsd:element>
  </xsd:schema>
  <xsd:schema xmlns:xsd="http://www.w3.org/2001/XMLSchema" xmlns:xs="http://www.w3.org/2001/XMLSchema" xmlns:dms="http://schemas.microsoft.com/office/2006/documentManagement/types" xmlns:pc="http://schemas.microsoft.com/office/infopath/2007/PartnerControls" targetNamespace="37655e2e-3ff4-440c-aed8-80b3c3e7d4fa" elementFormDefault="qualified">
    <xsd:import namespace="http://schemas.microsoft.com/office/2006/documentManagement/types"/>
    <xsd:import namespace="http://schemas.microsoft.com/office/infopath/2007/PartnerControls"/>
    <xsd:element name="_dlc_DocId" ma:index="20" nillable="true" ma:displayName="Document ID Value" ma:description="The value of the document ID assigned to this item." ma:internalName="_dlc_DocId" ma:readOnly="true">
      <xsd:simpleType>
        <xsd:restriction base="dms:Text"/>
      </xsd:simpleType>
    </xsd:element>
    <xsd:element name="_dlc_DocIdUrl" ma:index="2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76D40B-98A7-4BE2-85C0-83636293FCFF}">
  <ds:schemaRefs>
    <ds:schemaRef ds:uri="office.server.policy"/>
  </ds:schemaRefs>
</ds:datastoreItem>
</file>

<file path=customXml/itemProps2.xml><?xml version="1.0" encoding="utf-8"?>
<ds:datastoreItem xmlns:ds="http://schemas.openxmlformats.org/officeDocument/2006/customXml" ds:itemID="{2C3F3278-5B09-4F26-BC4D-0E0C50D1944F}">
  <ds:schemaRefs>
    <ds:schemaRef ds:uri="http://schemas.microsoft.com/sharepoint/events"/>
  </ds:schemaRefs>
</ds:datastoreItem>
</file>

<file path=customXml/itemProps3.xml><?xml version="1.0" encoding="utf-8"?>
<ds:datastoreItem xmlns:ds="http://schemas.openxmlformats.org/officeDocument/2006/customXml" ds:itemID="{37E4388B-8DF0-4AA6-A8AA-5E9C625668E1}">
  <ds:schemaRefs>
    <ds:schemaRef ds:uri="http://schemas.microsoft.com/sharepoint/v3/contenttype/forms"/>
  </ds:schemaRefs>
</ds:datastoreItem>
</file>

<file path=customXml/itemProps4.xml><?xml version="1.0" encoding="utf-8"?>
<ds:datastoreItem xmlns:ds="http://schemas.openxmlformats.org/officeDocument/2006/customXml" ds:itemID="{0DA65355-0EE4-45A6-A1C9-DD7CF1C6F5E2}">
  <ds:schemaRefs>
    <ds:schemaRef ds:uri="http://schemas.microsoft.com/office/2006/metadata/customXsn"/>
  </ds:schemaRefs>
</ds:datastoreItem>
</file>

<file path=customXml/itemProps5.xml><?xml version="1.0" encoding="utf-8"?>
<ds:datastoreItem xmlns:ds="http://schemas.openxmlformats.org/officeDocument/2006/customXml" ds:itemID="{9A9F571B-495B-4CFE-BC55-6D886E7D24BC}">
  <ds:schemaRefs>
    <ds:schemaRef ds:uri="Microsoft.SharePoint.Taxonomy.ContentTypeSync"/>
  </ds:schemaRefs>
</ds:datastoreItem>
</file>

<file path=customXml/itemProps6.xml><?xml version="1.0" encoding="utf-8"?>
<ds:datastoreItem xmlns:ds="http://schemas.openxmlformats.org/officeDocument/2006/customXml" ds:itemID="{B97EEDDD-6F12-4DB9-8FC6-20EA83E02CC0}">
  <ds:schemaRefs>
    <ds:schemaRef ds:uri="http://schemas.microsoft.com/sharepoint/v3"/>
    <ds:schemaRef ds:uri="http://purl.org/dc/terms/"/>
    <ds:schemaRef ds:uri="http://schemas.microsoft.com/office/2006/documentManagement/types"/>
    <ds:schemaRef ds:uri="http://schemas.openxmlformats.org/package/2006/metadata/core-properties"/>
    <ds:schemaRef ds:uri="http://purl.org/dc/dcmitype/"/>
    <ds:schemaRef ds:uri="01338cf9-240e-426c-89a5-2f9ae1c9a076"/>
    <ds:schemaRef ds:uri="http://schemas.microsoft.com/office/infopath/2007/PartnerControls"/>
    <ds:schemaRef ds:uri="http://purl.org/dc/elements/1.1/"/>
    <ds:schemaRef ds:uri="http://schemas.microsoft.com/office/2006/metadata/properties"/>
    <ds:schemaRef ds:uri="e14115de-03ae-49b5-af01-31035404c456"/>
    <ds:schemaRef ds:uri="37655e2e-3ff4-440c-aed8-80b3c3e7d4fa"/>
    <ds:schemaRef ds:uri="http://www.w3.org/XML/1998/namespace"/>
  </ds:schemaRefs>
</ds:datastoreItem>
</file>

<file path=customXml/itemProps7.xml><?xml version="1.0" encoding="utf-8"?>
<ds:datastoreItem xmlns:ds="http://schemas.openxmlformats.org/officeDocument/2006/customXml" ds:itemID="{42C80683-3F05-422C-B434-F2FFC55915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4115de-03ae-49b5-af01-31035404c456"/>
    <ds:schemaRef ds:uri="01338cf9-240e-426c-89a5-2f9ae1c9a076"/>
    <ds:schemaRef ds:uri="37655e2e-3ff4-440c-aed8-80b3c3e7d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347</TotalTime>
  <Words>1080</Words>
  <Application>Microsoft Office PowerPoint</Application>
  <PresentationFormat>Widescreen</PresentationFormat>
  <Paragraphs>153</Paragraphs>
  <Slides>27</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Collaborative coding with  Git and GitLab</vt:lpstr>
      <vt:lpstr>What is GitLab/ GitHub?</vt:lpstr>
      <vt:lpstr>What is Git?</vt:lpstr>
      <vt:lpstr>Why work in this way?</vt:lpstr>
      <vt:lpstr>Demo / walkthrough</vt:lpstr>
      <vt:lpstr>1. Create a project in GitLab</vt:lpstr>
      <vt:lpstr>2. Set up user credentials in Git </vt:lpstr>
      <vt:lpstr>3. Set up SSH key</vt:lpstr>
      <vt:lpstr>PowerPoint Presentation</vt:lpstr>
      <vt:lpstr>PowerPoint Presentation</vt:lpstr>
      <vt:lpstr>4. Connecting local and remote repositories</vt:lpstr>
      <vt:lpstr>PowerPoint Presentation</vt:lpstr>
      <vt:lpstr>PowerPoint Presentation</vt:lpstr>
      <vt:lpstr>Basic workflow</vt:lpstr>
      <vt:lpstr>PowerPoint Presentation</vt:lpstr>
      <vt:lpstr>First push</vt:lpstr>
      <vt:lpstr>PowerPoint Presentation</vt:lpstr>
      <vt:lpstr>PowerPoint Presentation</vt:lpstr>
      <vt:lpstr>Pulling from Git</vt:lpstr>
      <vt:lpstr>Best practice / top tips in Git</vt:lpstr>
      <vt:lpstr>Branching</vt:lpstr>
      <vt:lpstr>Pull / merge requests</vt:lpstr>
      <vt:lpstr>Looking at commit log</vt:lpstr>
      <vt:lpstr>PowerPoint Presentation</vt:lpstr>
      <vt:lpstr>Reversing to previous versions</vt:lpstr>
      <vt:lpstr>Other points to note: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coding with  Git and GitLab</dc:title>
  <dc:creator>Cheung, Catrin</dc:creator>
  <cp:lastModifiedBy>Cheung, Catrin</cp:lastModifiedBy>
  <cp:revision>15</cp:revision>
  <dcterms:created xsi:type="dcterms:W3CDTF">2019-07-04T08:28:29Z</dcterms:created>
  <dcterms:modified xsi:type="dcterms:W3CDTF">2019-07-22T14:31:58Z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0x01010035E33599CC8D1E47A037F474646B1D5800C49B99AC02DDD7459032DBB6CAC7D240</vt:lpwstr>
  </property>
  <property fmtid="{D5CDD505-2E9C-101B-9397-08002B2CF9AE}" pid="3" name="_dlc_policyId">
    <vt:lpwstr>0x01010035E33599CC8D1E47A037F474646B1D58|2057524105</vt:lpwstr>
  </property>
  <property fmtid="{D5CDD505-2E9C-101B-9397-08002B2CF9AE}" pid="4" name="ItemRetentionFormula">
    <vt:lpwstr>&lt;formula id="Microsoft.Office.RecordsManagement.PolicyFeatures.Expiration.Formula.BuiltIn"&gt;&lt;number&gt;100&lt;/number&gt;&lt;property&gt;Retention_x005f_x0020_Date&lt;/property&gt;&lt;period&gt;years&lt;/period&gt;&lt;/formula&gt;</vt:lpwstr>
  </property>
  <property fmtid="{D5CDD505-2E9C-101B-9397-08002B2CF9AE}" pid="5" name="_dlc_DocIdItemGuid">
    <vt:lpwstr>84243b6a-a670-42f0-9dbb-806853b5b794</vt:lpwstr>
  </property>
  <property fmtid="{D5CDD505-2E9C-101B-9397-08002B2CF9AE}" pid="6" name="TaxKeyword">
    <vt:lpwstr/>
  </property>
  <property fmtid="{D5CDD505-2E9C-101B-9397-08002B2CF9AE}" pid="7" name="RecordType">
    <vt:lpwstr>14;#|5729cdfc-ed55-47a7-934b-6d10a24cc839</vt:lpwstr>
  </property>
  <property fmtid="{D5CDD505-2E9C-101B-9397-08002B2CF9AE}" pid="8" name="TaxCatchAll">
    <vt:lpwstr>14;#|5729cdfc-ed55-47a7-934b-6d10a24cc839</vt:lpwstr>
  </property>
</Properties>
</file>