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7"/>
  </p:notesMasterIdLst>
  <p:sldIdLst>
    <p:sldId id="256" r:id="rId9"/>
    <p:sldId id="261" r:id="rId10"/>
    <p:sldId id="264" r:id="rId11"/>
    <p:sldId id="263" r:id="rId12"/>
    <p:sldId id="262" r:id="rId13"/>
    <p:sldId id="273" r:id="rId14"/>
    <p:sldId id="285" r:id="rId15"/>
    <p:sldId id="284" r:id="rId16"/>
    <p:sldId id="291" r:id="rId17"/>
    <p:sldId id="288" r:id="rId18"/>
    <p:sldId id="257" r:id="rId19"/>
    <p:sldId id="293" r:id="rId20"/>
    <p:sldId id="259" r:id="rId21"/>
    <p:sldId id="260" r:id="rId22"/>
    <p:sldId id="295" r:id="rId23"/>
    <p:sldId id="258" r:id="rId24"/>
    <p:sldId id="294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1287" autoAdjust="0"/>
  </p:normalViewPr>
  <p:slideViewPr>
    <p:cSldViewPr snapToGrid="0">
      <p:cViewPr varScale="1">
        <p:scale>
          <a:sx n="93" d="100"/>
          <a:sy n="93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DFAD6-69DA-48C0-B246-896927C3D3F0}" type="doc">
      <dgm:prSet loTypeId="urn:microsoft.com/office/officeart/2005/8/layout/hChevron3" loCatId="process" qsTypeId="urn:microsoft.com/office/officeart/2005/8/quickstyle/simple1" qsCatId="simple" csTypeId="urn:microsoft.com/office/officeart/2005/8/colors/accent4_5" csCatId="accent4" phldr="1"/>
      <dgm:spPr/>
    </dgm:pt>
    <dgm:pt modelId="{4798D8E6-D2A1-4EBE-829D-CF114126F94F}">
      <dgm:prSet phldrT="[Text]"/>
      <dgm:spPr/>
      <dgm:t>
        <a:bodyPr/>
        <a:lstStyle/>
        <a:p>
          <a:r>
            <a:rPr lang="en-GB" dirty="0"/>
            <a:t>Get</a:t>
          </a:r>
        </a:p>
      </dgm:t>
    </dgm:pt>
    <dgm:pt modelId="{F4B3D02A-C58F-4EF1-A739-167EBB6EDC04}" type="parTrans" cxnId="{DB991505-B99E-4C1A-BEED-F4E52E2BBF26}">
      <dgm:prSet/>
      <dgm:spPr/>
      <dgm:t>
        <a:bodyPr/>
        <a:lstStyle/>
        <a:p>
          <a:endParaRPr lang="en-GB"/>
        </a:p>
      </dgm:t>
    </dgm:pt>
    <dgm:pt modelId="{16655DE7-054F-4190-ADA1-D3C8443E7A5E}" type="sibTrans" cxnId="{DB991505-B99E-4C1A-BEED-F4E52E2BBF26}">
      <dgm:prSet/>
      <dgm:spPr/>
      <dgm:t>
        <a:bodyPr/>
        <a:lstStyle/>
        <a:p>
          <a:endParaRPr lang="en-GB"/>
        </a:p>
      </dgm:t>
    </dgm:pt>
    <dgm:pt modelId="{5B7D2E56-6F5A-4234-98E3-CDDAF4D68446}">
      <dgm:prSet phldrT="[Text]"/>
      <dgm:spPr/>
      <dgm:t>
        <a:bodyPr/>
        <a:lstStyle/>
        <a:p>
          <a:r>
            <a:rPr lang="en-GB" dirty="0"/>
            <a:t>Analyse</a:t>
          </a:r>
        </a:p>
      </dgm:t>
    </dgm:pt>
    <dgm:pt modelId="{EB0E60D1-20B3-4889-AAB6-A2F3C6608F5E}" type="parTrans" cxnId="{EF7EE1E4-AC44-4452-8300-9DB95DE1A362}">
      <dgm:prSet/>
      <dgm:spPr/>
      <dgm:t>
        <a:bodyPr/>
        <a:lstStyle/>
        <a:p>
          <a:endParaRPr lang="en-GB"/>
        </a:p>
      </dgm:t>
    </dgm:pt>
    <dgm:pt modelId="{3AA7D816-9F16-411A-AECC-C1CDA19997EE}" type="sibTrans" cxnId="{EF7EE1E4-AC44-4452-8300-9DB95DE1A362}">
      <dgm:prSet/>
      <dgm:spPr/>
      <dgm:t>
        <a:bodyPr/>
        <a:lstStyle/>
        <a:p>
          <a:endParaRPr lang="en-GB"/>
        </a:p>
      </dgm:t>
    </dgm:pt>
    <dgm:pt modelId="{0143F7CD-3DD0-46B4-8602-56CEA898FD51}">
      <dgm:prSet phldrT="[Text]"/>
      <dgm:spPr/>
      <dgm:t>
        <a:bodyPr/>
        <a:lstStyle/>
        <a:p>
          <a:r>
            <a:rPr lang="en-GB" dirty="0"/>
            <a:t>Visualise</a:t>
          </a:r>
        </a:p>
      </dgm:t>
    </dgm:pt>
    <dgm:pt modelId="{F8BE97A4-A423-467F-904E-0A542A6D14CA}" type="parTrans" cxnId="{010441FD-DE29-482C-8394-0F81FFA8007C}">
      <dgm:prSet/>
      <dgm:spPr/>
      <dgm:t>
        <a:bodyPr/>
        <a:lstStyle/>
        <a:p>
          <a:endParaRPr lang="en-GB"/>
        </a:p>
      </dgm:t>
    </dgm:pt>
    <dgm:pt modelId="{2FEB9554-FE40-4205-ABE9-D49C2D499878}" type="sibTrans" cxnId="{010441FD-DE29-482C-8394-0F81FFA8007C}">
      <dgm:prSet/>
      <dgm:spPr/>
      <dgm:t>
        <a:bodyPr/>
        <a:lstStyle/>
        <a:p>
          <a:endParaRPr lang="en-GB"/>
        </a:p>
      </dgm:t>
    </dgm:pt>
    <dgm:pt modelId="{29C80A9C-9C58-4759-A03C-4D2D899B0ED8}">
      <dgm:prSet/>
      <dgm:spPr/>
      <dgm:t>
        <a:bodyPr/>
        <a:lstStyle/>
        <a:p>
          <a:r>
            <a:rPr lang="en-GB" dirty="0"/>
            <a:t>Report</a:t>
          </a:r>
        </a:p>
      </dgm:t>
    </dgm:pt>
    <dgm:pt modelId="{34859E1A-02BD-4851-9D87-4F6C444470CC}" type="parTrans" cxnId="{C85AFF91-31B3-4896-856D-F4CF03CDDD3E}">
      <dgm:prSet/>
      <dgm:spPr/>
      <dgm:t>
        <a:bodyPr/>
        <a:lstStyle/>
        <a:p>
          <a:endParaRPr lang="en-GB"/>
        </a:p>
      </dgm:t>
    </dgm:pt>
    <dgm:pt modelId="{1BD8250F-C51D-4234-8FCB-83E1A660821B}" type="sibTrans" cxnId="{C85AFF91-31B3-4896-856D-F4CF03CDDD3E}">
      <dgm:prSet/>
      <dgm:spPr/>
      <dgm:t>
        <a:bodyPr/>
        <a:lstStyle/>
        <a:p>
          <a:endParaRPr lang="en-GB"/>
        </a:p>
      </dgm:t>
    </dgm:pt>
    <dgm:pt modelId="{FE1B1CF5-D4A8-48C5-8742-A852D4C5D867}" type="pres">
      <dgm:prSet presAssocID="{D12DFAD6-69DA-48C0-B246-896927C3D3F0}" presName="Name0" presStyleCnt="0">
        <dgm:presLayoutVars>
          <dgm:dir/>
          <dgm:resizeHandles val="exact"/>
        </dgm:presLayoutVars>
      </dgm:prSet>
      <dgm:spPr/>
    </dgm:pt>
    <dgm:pt modelId="{30F686E0-6582-433E-84B5-4D1C8107056A}" type="pres">
      <dgm:prSet presAssocID="{4798D8E6-D2A1-4EBE-829D-CF114126F94F}" presName="parTxOnly" presStyleLbl="node1" presStyleIdx="0" presStyleCnt="4">
        <dgm:presLayoutVars>
          <dgm:bulletEnabled val="1"/>
        </dgm:presLayoutVars>
      </dgm:prSet>
      <dgm:spPr/>
    </dgm:pt>
    <dgm:pt modelId="{9909E294-D1A9-4124-9A77-7796F6261B99}" type="pres">
      <dgm:prSet presAssocID="{16655DE7-054F-4190-ADA1-D3C8443E7A5E}" presName="parSpace" presStyleCnt="0"/>
      <dgm:spPr/>
    </dgm:pt>
    <dgm:pt modelId="{0286CD2F-5761-48F7-8535-CF5E4A0E46C6}" type="pres">
      <dgm:prSet presAssocID="{5B7D2E56-6F5A-4234-98E3-CDDAF4D68446}" presName="parTxOnly" presStyleLbl="node1" presStyleIdx="1" presStyleCnt="4">
        <dgm:presLayoutVars>
          <dgm:bulletEnabled val="1"/>
        </dgm:presLayoutVars>
      </dgm:prSet>
      <dgm:spPr/>
    </dgm:pt>
    <dgm:pt modelId="{F1FD3C6B-BE69-4F89-91F6-054F87A0E63A}" type="pres">
      <dgm:prSet presAssocID="{3AA7D816-9F16-411A-AECC-C1CDA19997EE}" presName="parSpace" presStyleCnt="0"/>
      <dgm:spPr/>
    </dgm:pt>
    <dgm:pt modelId="{4259AA70-201F-486A-AC26-15A328B7FADB}" type="pres">
      <dgm:prSet presAssocID="{0143F7CD-3DD0-46B4-8602-56CEA898FD51}" presName="parTxOnly" presStyleLbl="node1" presStyleIdx="2" presStyleCnt="4">
        <dgm:presLayoutVars>
          <dgm:bulletEnabled val="1"/>
        </dgm:presLayoutVars>
      </dgm:prSet>
      <dgm:spPr/>
    </dgm:pt>
    <dgm:pt modelId="{D487EC1C-DACD-4894-8EDD-82132E0FCB63}" type="pres">
      <dgm:prSet presAssocID="{2FEB9554-FE40-4205-ABE9-D49C2D499878}" presName="parSpace" presStyleCnt="0"/>
      <dgm:spPr/>
    </dgm:pt>
    <dgm:pt modelId="{461CC1E5-0E4A-4E78-8AA4-3F498874ADF1}" type="pres">
      <dgm:prSet presAssocID="{29C80A9C-9C58-4759-A03C-4D2D899B0ED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D90E903-F49E-4905-974C-990E308EE504}" type="presOf" srcId="{29C80A9C-9C58-4759-A03C-4D2D899B0ED8}" destId="{461CC1E5-0E4A-4E78-8AA4-3F498874ADF1}" srcOrd="0" destOrd="0" presId="urn:microsoft.com/office/officeart/2005/8/layout/hChevron3"/>
    <dgm:cxn modelId="{DB991505-B99E-4C1A-BEED-F4E52E2BBF26}" srcId="{D12DFAD6-69DA-48C0-B246-896927C3D3F0}" destId="{4798D8E6-D2A1-4EBE-829D-CF114126F94F}" srcOrd="0" destOrd="0" parTransId="{F4B3D02A-C58F-4EF1-A739-167EBB6EDC04}" sibTransId="{16655DE7-054F-4190-ADA1-D3C8443E7A5E}"/>
    <dgm:cxn modelId="{0712DD3C-1A0C-4DF5-AB46-AD1EA67C5832}" type="presOf" srcId="{5B7D2E56-6F5A-4234-98E3-CDDAF4D68446}" destId="{0286CD2F-5761-48F7-8535-CF5E4A0E46C6}" srcOrd="0" destOrd="0" presId="urn:microsoft.com/office/officeart/2005/8/layout/hChevron3"/>
    <dgm:cxn modelId="{C85AFF91-31B3-4896-856D-F4CF03CDDD3E}" srcId="{D12DFAD6-69DA-48C0-B246-896927C3D3F0}" destId="{29C80A9C-9C58-4759-A03C-4D2D899B0ED8}" srcOrd="3" destOrd="0" parTransId="{34859E1A-02BD-4851-9D87-4F6C444470CC}" sibTransId="{1BD8250F-C51D-4234-8FCB-83E1A660821B}"/>
    <dgm:cxn modelId="{13A8EA94-081E-4EA2-82DD-A1B1100430CA}" type="presOf" srcId="{0143F7CD-3DD0-46B4-8602-56CEA898FD51}" destId="{4259AA70-201F-486A-AC26-15A328B7FADB}" srcOrd="0" destOrd="0" presId="urn:microsoft.com/office/officeart/2005/8/layout/hChevron3"/>
    <dgm:cxn modelId="{2EFEC5B6-AFA6-415A-B18E-5E7E45DE6628}" type="presOf" srcId="{4798D8E6-D2A1-4EBE-829D-CF114126F94F}" destId="{30F686E0-6582-433E-84B5-4D1C8107056A}" srcOrd="0" destOrd="0" presId="urn:microsoft.com/office/officeart/2005/8/layout/hChevron3"/>
    <dgm:cxn modelId="{E8C5CECA-64DC-4826-8CD0-C700A0338672}" type="presOf" srcId="{D12DFAD6-69DA-48C0-B246-896927C3D3F0}" destId="{FE1B1CF5-D4A8-48C5-8742-A852D4C5D867}" srcOrd="0" destOrd="0" presId="urn:microsoft.com/office/officeart/2005/8/layout/hChevron3"/>
    <dgm:cxn modelId="{EF7EE1E4-AC44-4452-8300-9DB95DE1A362}" srcId="{D12DFAD6-69DA-48C0-B246-896927C3D3F0}" destId="{5B7D2E56-6F5A-4234-98E3-CDDAF4D68446}" srcOrd="1" destOrd="0" parTransId="{EB0E60D1-20B3-4889-AAB6-A2F3C6608F5E}" sibTransId="{3AA7D816-9F16-411A-AECC-C1CDA19997EE}"/>
    <dgm:cxn modelId="{010441FD-DE29-482C-8394-0F81FFA8007C}" srcId="{D12DFAD6-69DA-48C0-B246-896927C3D3F0}" destId="{0143F7CD-3DD0-46B4-8602-56CEA898FD51}" srcOrd="2" destOrd="0" parTransId="{F8BE97A4-A423-467F-904E-0A542A6D14CA}" sibTransId="{2FEB9554-FE40-4205-ABE9-D49C2D499878}"/>
    <dgm:cxn modelId="{3BE88DF8-5CDA-41FB-81C8-0628B80CAA89}" type="presParOf" srcId="{FE1B1CF5-D4A8-48C5-8742-A852D4C5D867}" destId="{30F686E0-6582-433E-84B5-4D1C8107056A}" srcOrd="0" destOrd="0" presId="urn:microsoft.com/office/officeart/2005/8/layout/hChevron3"/>
    <dgm:cxn modelId="{93829CA0-6828-499F-85EC-47CF0C6D6833}" type="presParOf" srcId="{FE1B1CF5-D4A8-48C5-8742-A852D4C5D867}" destId="{9909E294-D1A9-4124-9A77-7796F6261B99}" srcOrd="1" destOrd="0" presId="urn:microsoft.com/office/officeart/2005/8/layout/hChevron3"/>
    <dgm:cxn modelId="{54102669-C546-4315-A133-25C9809F3868}" type="presParOf" srcId="{FE1B1CF5-D4A8-48C5-8742-A852D4C5D867}" destId="{0286CD2F-5761-48F7-8535-CF5E4A0E46C6}" srcOrd="2" destOrd="0" presId="urn:microsoft.com/office/officeart/2005/8/layout/hChevron3"/>
    <dgm:cxn modelId="{ECFCE95C-1234-4D0F-B784-2BFE81B1A9A0}" type="presParOf" srcId="{FE1B1CF5-D4A8-48C5-8742-A852D4C5D867}" destId="{F1FD3C6B-BE69-4F89-91F6-054F87A0E63A}" srcOrd="3" destOrd="0" presId="urn:microsoft.com/office/officeart/2005/8/layout/hChevron3"/>
    <dgm:cxn modelId="{B07B3FC5-7E2D-4303-B772-88F875165D09}" type="presParOf" srcId="{FE1B1CF5-D4A8-48C5-8742-A852D4C5D867}" destId="{4259AA70-201F-486A-AC26-15A328B7FADB}" srcOrd="4" destOrd="0" presId="urn:microsoft.com/office/officeart/2005/8/layout/hChevron3"/>
    <dgm:cxn modelId="{80F37032-82FF-49AF-92C5-0420FE19B832}" type="presParOf" srcId="{FE1B1CF5-D4A8-48C5-8742-A852D4C5D867}" destId="{D487EC1C-DACD-4894-8EDD-82132E0FCB63}" srcOrd="5" destOrd="0" presId="urn:microsoft.com/office/officeart/2005/8/layout/hChevron3"/>
    <dgm:cxn modelId="{048CF473-79DC-4F17-9F4C-2CB2CF46E415}" type="presParOf" srcId="{FE1B1CF5-D4A8-48C5-8742-A852D4C5D867}" destId="{461CC1E5-0E4A-4E78-8AA4-3F498874ADF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8C354-127D-44AB-A7CE-59BE873D057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F6C8F8-213D-4123-975E-667E046A20BF}">
      <dgm:prSet phldrT="[Text]"/>
      <dgm:spPr>
        <a:solidFill>
          <a:schemeClr val="accent4">
            <a:lumMod val="75000"/>
          </a:schemeClr>
        </a:solidFill>
        <a:ln>
          <a:solidFill>
            <a:srgbClr val="361C64"/>
          </a:solidFill>
        </a:ln>
      </dgm:spPr>
      <dgm:t>
        <a:bodyPr/>
        <a:lstStyle/>
        <a:p>
          <a:r>
            <a:rPr lang="en-GB" dirty="0"/>
            <a:t>Get</a:t>
          </a:r>
        </a:p>
      </dgm:t>
    </dgm:pt>
    <dgm:pt modelId="{82C69A44-8673-49A2-B1AE-8FE63E108FED}" type="parTrans" cxnId="{C9010381-EE4F-4CEC-A19C-3BF8151B44D7}">
      <dgm:prSet/>
      <dgm:spPr/>
      <dgm:t>
        <a:bodyPr/>
        <a:lstStyle/>
        <a:p>
          <a:endParaRPr lang="en-GB"/>
        </a:p>
      </dgm:t>
    </dgm:pt>
    <dgm:pt modelId="{A8E04C1B-6AD7-4368-BE77-D90F01A939F4}" type="sibTrans" cxnId="{C9010381-EE4F-4CEC-A19C-3BF8151B44D7}">
      <dgm:prSet/>
      <dgm:spPr/>
      <dgm:t>
        <a:bodyPr/>
        <a:lstStyle/>
        <a:p>
          <a:endParaRPr lang="en-GB"/>
        </a:p>
      </dgm:t>
    </dgm:pt>
    <dgm:pt modelId="{86413796-D9B0-4228-ADFA-D759B189E658}">
      <dgm:prSet phldrT="[Text]"/>
      <dgm:spPr>
        <a:solidFill>
          <a:schemeClr val="accent4">
            <a:lumMod val="75000"/>
          </a:schemeClr>
        </a:solidFill>
        <a:ln>
          <a:solidFill>
            <a:srgbClr val="361C64"/>
          </a:solidFill>
        </a:ln>
      </dgm:spPr>
      <dgm:t>
        <a:bodyPr/>
        <a:lstStyle/>
        <a:p>
          <a:r>
            <a:rPr lang="en-GB" dirty="0"/>
            <a:t>Visualise</a:t>
          </a:r>
        </a:p>
      </dgm:t>
    </dgm:pt>
    <dgm:pt modelId="{AA3C3EC4-9CFC-4F03-B2CF-4D919770FE51}" type="parTrans" cxnId="{3D28B755-86EE-4F5F-A6B4-EC2BB3225B0C}">
      <dgm:prSet/>
      <dgm:spPr/>
      <dgm:t>
        <a:bodyPr/>
        <a:lstStyle/>
        <a:p>
          <a:endParaRPr lang="en-GB"/>
        </a:p>
      </dgm:t>
    </dgm:pt>
    <dgm:pt modelId="{502E1569-8AC0-4B6A-BD66-28AE64AC817A}" type="sibTrans" cxnId="{3D28B755-86EE-4F5F-A6B4-EC2BB3225B0C}">
      <dgm:prSet/>
      <dgm:spPr/>
      <dgm:t>
        <a:bodyPr/>
        <a:lstStyle/>
        <a:p>
          <a:endParaRPr lang="en-GB"/>
        </a:p>
      </dgm:t>
    </dgm:pt>
    <dgm:pt modelId="{AE2CB675-34A5-4431-B87D-9381737578B9}">
      <dgm:prSet phldrT="[Text]"/>
      <dgm:spPr>
        <a:solidFill>
          <a:schemeClr val="accent4">
            <a:lumMod val="75000"/>
          </a:schemeClr>
        </a:solidFill>
        <a:ln>
          <a:solidFill>
            <a:srgbClr val="361C64"/>
          </a:solidFill>
        </a:ln>
      </dgm:spPr>
      <dgm:t>
        <a:bodyPr/>
        <a:lstStyle/>
        <a:p>
          <a:r>
            <a:rPr lang="en-GB" dirty="0"/>
            <a:t>Report</a:t>
          </a:r>
        </a:p>
      </dgm:t>
    </dgm:pt>
    <dgm:pt modelId="{81903C0D-1B91-4550-A31E-4839D1C24535}" type="parTrans" cxnId="{3E9CB281-35FA-48CD-9F41-34057D367256}">
      <dgm:prSet/>
      <dgm:spPr/>
      <dgm:t>
        <a:bodyPr/>
        <a:lstStyle/>
        <a:p>
          <a:endParaRPr lang="en-GB"/>
        </a:p>
      </dgm:t>
    </dgm:pt>
    <dgm:pt modelId="{670666EB-619C-4AE9-A2A2-50394B3CDE7E}" type="sibTrans" cxnId="{3E9CB281-35FA-48CD-9F41-34057D367256}">
      <dgm:prSet/>
      <dgm:spPr/>
      <dgm:t>
        <a:bodyPr/>
        <a:lstStyle/>
        <a:p>
          <a:endParaRPr lang="en-GB"/>
        </a:p>
      </dgm:t>
    </dgm:pt>
    <dgm:pt modelId="{1C5CA729-85C7-461C-A28C-27B8F34B7F31}">
      <dgm:prSet/>
      <dgm:spPr>
        <a:solidFill>
          <a:schemeClr val="accent4">
            <a:lumMod val="75000"/>
          </a:schemeClr>
        </a:solidFill>
        <a:ln>
          <a:solidFill>
            <a:srgbClr val="361C64"/>
          </a:solidFill>
        </a:ln>
      </dgm:spPr>
      <dgm:t>
        <a:bodyPr/>
        <a:lstStyle/>
        <a:p>
          <a:r>
            <a:rPr lang="en-GB" dirty="0"/>
            <a:t>Analyse</a:t>
          </a:r>
        </a:p>
      </dgm:t>
    </dgm:pt>
    <dgm:pt modelId="{C26EE485-6B1A-4EBD-8E51-98FF0F67640C}" type="parTrans" cxnId="{94CE9734-4740-4832-9241-9384F9BDB1E8}">
      <dgm:prSet/>
      <dgm:spPr/>
      <dgm:t>
        <a:bodyPr/>
        <a:lstStyle/>
        <a:p>
          <a:endParaRPr lang="en-GB"/>
        </a:p>
      </dgm:t>
    </dgm:pt>
    <dgm:pt modelId="{91A489FD-0D2B-4D78-A55C-D36435AA9875}" type="sibTrans" cxnId="{94CE9734-4740-4832-9241-9384F9BDB1E8}">
      <dgm:prSet/>
      <dgm:spPr/>
      <dgm:t>
        <a:bodyPr/>
        <a:lstStyle/>
        <a:p>
          <a:endParaRPr lang="en-GB"/>
        </a:p>
      </dgm:t>
    </dgm:pt>
    <dgm:pt modelId="{3A7486E2-CE8C-40ED-8B91-BEB7D0F2222A}" type="pres">
      <dgm:prSet presAssocID="{E3D8C354-127D-44AB-A7CE-59BE873D057F}" presName="CompostProcess" presStyleCnt="0">
        <dgm:presLayoutVars>
          <dgm:dir/>
          <dgm:resizeHandles val="exact"/>
        </dgm:presLayoutVars>
      </dgm:prSet>
      <dgm:spPr/>
    </dgm:pt>
    <dgm:pt modelId="{4B15A342-FDE5-42D8-8E3D-EC17B6A3D692}" type="pres">
      <dgm:prSet presAssocID="{E3D8C354-127D-44AB-A7CE-59BE873D057F}" presName="arrow" presStyleLbl="bgShp" presStyleIdx="0" presStyleCnt="1" custLinFactNeighborX="1149"/>
      <dgm:spPr>
        <a:solidFill>
          <a:schemeClr val="accent4">
            <a:lumMod val="60000"/>
            <a:lumOff val="40000"/>
          </a:schemeClr>
        </a:solidFill>
      </dgm:spPr>
    </dgm:pt>
    <dgm:pt modelId="{753870B1-7149-4DC9-9C40-77A019931D07}" type="pres">
      <dgm:prSet presAssocID="{E3D8C354-127D-44AB-A7CE-59BE873D057F}" presName="linearProcess" presStyleCnt="0"/>
      <dgm:spPr/>
    </dgm:pt>
    <dgm:pt modelId="{D0EB86BF-80D7-4223-A340-D2A45077DE69}" type="pres">
      <dgm:prSet presAssocID="{1CF6C8F8-213D-4123-975E-667E046A20BF}" presName="textNode" presStyleLbl="node1" presStyleIdx="0" presStyleCnt="4" custScaleY="54256">
        <dgm:presLayoutVars>
          <dgm:bulletEnabled val="1"/>
        </dgm:presLayoutVars>
      </dgm:prSet>
      <dgm:spPr/>
    </dgm:pt>
    <dgm:pt modelId="{96C72DBD-7985-432F-BF14-DA2CA4FD2533}" type="pres">
      <dgm:prSet presAssocID="{A8E04C1B-6AD7-4368-BE77-D90F01A939F4}" presName="sibTrans" presStyleCnt="0"/>
      <dgm:spPr/>
    </dgm:pt>
    <dgm:pt modelId="{D37E40C5-A8D0-4D12-ACF5-5B0A19AAEE05}" type="pres">
      <dgm:prSet presAssocID="{1C5CA729-85C7-461C-A28C-27B8F34B7F31}" presName="textNode" presStyleLbl="node1" presStyleIdx="1" presStyleCnt="4" custScaleY="54256" custLinFactNeighborX="3547" custLinFactNeighborY="-1108">
        <dgm:presLayoutVars>
          <dgm:bulletEnabled val="1"/>
        </dgm:presLayoutVars>
      </dgm:prSet>
      <dgm:spPr/>
    </dgm:pt>
    <dgm:pt modelId="{9202806D-6313-4D7D-99A0-2DB3617E7393}" type="pres">
      <dgm:prSet presAssocID="{91A489FD-0D2B-4D78-A55C-D36435AA9875}" presName="sibTrans" presStyleCnt="0"/>
      <dgm:spPr/>
    </dgm:pt>
    <dgm:pt modelId="{BBBB1018-040A-4A45-9219-ACCB667C1DD3}" type="pres">
      <dgm:prSet presAssocID="{86413796-D9B0-4228-ADFA-D759B189E658}" presName="textNode" presStyleLbl="node1" presStyleIdx="2" presStyleCnt="4" custScaleY="54256">
        <dgm:presLayoutVars>
          <dgm:bulletEnabled val="1"/>
        </dgm:presLayoutVars>
      </dgm:prSet>
      <dgm:spPr/>
    </dgm:pt>
    <dgm:pt modelId="{C442EA41-1967-489E-A568-16993560097E}" type="pres">
      <dgm:prSet presAssocID="{502E1569-8AC0-4B6A-BD66-28AE64AC817A}" presName="sibTrans" presStyleCnt="0"/>
      <dgm:spPr/>
    </dgm:pt>
    <dgm:pt modelId="{F01CDBD3-A56A-439A-9351-065B21B86236}" type="pres">
      <dgm:prSet presAssocID="{AE2CB675-34A5-4431-B87D-9381737578B9}" presName="textNode" presStyleLbl="node1" presStyleIdx="3" presStyleCnt="4" custScaleY="54256" custLinFactNeighborX="9855" custLinFactNeighborY="-40207">
        <dgm:presLayoutVars>
          <dgm:bulletEnabled val="1"/>
        </dgm:presLayoutVars>
      </dgm:prSet>
      <dgm:spPr/>
    </dgm:pt>
  </dgm:ptLst>
  <dgm:cxnLst>
    <dgm:cxn modelId="{664EF624-3546-4290-9D29-746EF66062EC}" type="presOf" srcId="{E3D8C354-127D-44AB-A7CE-59BE873D057F}" destId="{3A7486E2-CE8C-40ED-8B91-BEB7D0F2222A}" srcOrd="0" destOrd="0" presId="urn:microsoft.com/office/officeart/2005/8/layout/hProcess9"/>
    <dgm:cxn modelId="{94CE9734-4740-4832-9241-9384F9BDB1E8}" srcId="{E3D8C354-127D-44AB-A7CE-59BE873D057F}" destId="{1C5CA729-85C7-461C-A28C-27B8F34B7F31}" srcOrd="1" destOrd="0" parTransId="{C26EE485-6B1A-4EBD-8E51-98FF0F67640C}" sibTransId="{91A489FD-0D2B-4D78-A55C-D36435AA9875}"/>
    <dgm:cxn modelId="{3AEA3A74-934C-47F2-AD62-ED1568D65FD6}" type="presOf" srcId="{AE2CB675-34A5-4431-B87D-9381737578B9}" destId="{F01CDBD3-A56A-439A-9351-065B21B86236}" srcOrd="0" destOrd="0" presId="urn:microsoft.com/office/officeart/2005/8/layout/hProcess9"/>
    <dgm:cxn modelId="{3D28B755-86EE-4F5F-A6B4-EC2BB3225B0C}" srcId="{E3D8C354-127D-44AB-A7CE-59BE873D057F}" destId="{86413796-D9B0-4228-ADFA-D759B189E658}" srcOrd="2" destOrd="0" parTransId="{AA3C3EC4-9CFC-4F03-B2CF-4D919770FE51}" sibTransId="{502E1569-8AC0-4B6A-BD66-28AE64AC817A}"/>
    <dgm:cxn modelId="{C9010381-EE4F-4CEC-A19C-3BF8151B44D7}" srcId="{E3D8C354-127D-44AB-A7CE-59BE873D057F}" destId="{1CF6C8F8-213D-4123-975E-667E046A20BF}" srcOrd="0" destOrd="0" parTransId="{82C69A44-8673-49A2-B1AE-8FE63E108FED}" sibTransId="{A8E04C1B-6AD7-4368-BE77-D90F01A939F4}"/>
    <dgm:cxn modelId="{3E9CB281-35FA-48CD-9F41-34057D367256}" srcId="{E3D8C354-127D-44AB-A7CE-59BE873D057F}" destId="{AE2CB675-34A5-4431-B87D-9381737578B9}" srcOrd="3" destOrd="0" parTransId="{81903C0D-1B91-4550-A31E-4839D1C24535}" sibTransId="{670666EB-619C-4AE9-A2A2-50394B3CDE7E}"/>
    <dgm:cxn modelId="{7B7B088E-B418-4028-ACAE-964E45391238}" type="presOf" srcId="{1CF6C8F8-213D-4123-975E-667E046A20BF}" destId="{D0EB86BF-80D7-4223-A340-D2A45077DE69}" srcOrd="0" destOrd="0" presId="urn:microsoft.com/office/officeart/2005/8/layout/hProcess9"/>
    <dgm:cxn modelId="{1555F2BD-2893-418C-A38C-B62C96C0F70A}" type="presOf" srcId="{1C5CA729-85C7-461C-A28C-27B8F34B7F31}" destId="{D37E40C5-A8D0-4D12-ACF5-5B0A19AAEE05}" srcOrd="0" destOrd="0" presId="urn:microsoft.com/office/officeart/2005/8/layout/hProcess9"/>
    <dgm:cxn modelId="{E712E5EB-D64B-476A-9857-9384D57F782F}" type="presOf" srcId="{86413796-D9B0-4228-ADFA-D759B189E658}" destId="{BBBB1018-040A-4A45-9219-ACCB667C1DD3}" srcOrd="0" destOrd="0" presId="urn:microsoft.com/office/officeart/2005/8/layout/hProcess9"/>
    <dgm:cxn modelId="{0AA25ED3-31FB-44AB-91C2-B0EA360026BD}" type="presParOf" srcId="{3A7486E2-CE8C-40ED-8B91-BEB7D0F2222A}" destId="{4B15A342-FDE5-42D8-8E3D-EC17B6A3D692}" srcOrd="0" destOrd="0" presId="urn:microsoft.com/office/officeart/2005/8/layout/hProcess9"/>
    <dgm:cxn modelId="{08B96127-5E6A-4C92-A4B6-997CF512C2EE}" type="presParOf" srcId="{3A7486E2-CE8C-40ED-8B91-BEB7D0F2222A}" destId="{753870B1-7149-4DC9-9C40-77A019931D07}" srcOrd="1" destOrd="0" presId="urn:microsoft.com/office/officeart/2005/8/layout/hProcess9"/>
    <dgm:cxn modelId="{A604576A-70C8-4817-91EC-F07DEA2DBD2B}" type="presParOf" srcId="{753870B1-7149-4DC9-9C40-77A019931D07}" destId="{D0EB86BF-80D7-4223-A340-D2A45077DE69}" srcOrd="0" destOrd="0" presId="urn:microsoft.com/office/officeart/2005/8/layout/hProcess9"/>
    <dgm:cxn modelId="{1CBAF06F-E1FE-4F3C-97B4-EB11F2CAE0A7}" type="presParOf" srcId="{753870B1-7149-4DC9-9C40-77A019931D07}" destId="{96C72DBD-7985-432F-BF14-DA2CA4FD2533}" srcOrd="1" destOrd="0" presId="urn:microsoft.com/office/officeart/2005/8/layout/hProcess9"/>
    <dgm:cxn modelId="{48B5A132-C3E4-4146-B263-0BBB6BBE9C8D}" type="presParOf" srcId="{753870B1-7149-4DC9-9C40-77A019931D07}" destId="{D37E40C5-A8D0-4D12-ACF5-5B0A19AAEE05}" srcOrd="2" destOrd="0" presId="urn:microsoft.com/office/officeart/2005/8/layout/hProcess9"/>
    <dgm:cxn modelId="{706A3A54-FD8F-4843-B7AE-4CF47A45EC16}" type="presParOf" srcId="{753870B1-7149-4DC9-9C40-77A019931D07}" destId="{9202806D-6313-4D7D-99A0-2DB3617E7393}" srcOrd="3" destOrd="0" presId="urn:microsoft.com/office/officeart/2005/8/layout/hProcess9"/>
    <dgm:cxn modelId="{E01BBCB2-0294-4C93-A001-3B03D7DD3A62}" type="presParOf" srcId="{753870B1-7149-4DC9-9C40-77A019931D07}" destId="{BBBB1018-040A-4A45-9219-ACCB667C1DD3}" srcOrd="4" destOrd="0" presId="urn:microsoft.com/office/officeart/2005/8/layout/hProcess9"/>
    <dgm:cxn modelId="{0815A204-25B4-4DAF-8C8D-EA9441448EBC}" type="presParOf" srcId="{753870B1-7149-4DC9-9C40-77A019931D07}" destId="{C442EA41-1967-489E-A568-16993560097E}" srcOrd="5" destOrd="0" presId="urn:microsoft.com/office/officeart/2005/8/layout/hProcess9"/>
    <dgm:cxn modelId="{64AB875F-FE6A-4684-9CDF-48B5C5E820AE}" type="presParOf" srcId="{753870B1-7149-4DC9-9C40-77A019931D07}" destId="{F01CDBD3-A56A-439A-9351-065B21B8623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686E0-6582-433E-84B5-4D1C8107056A}">
      <dsp:nvSpPr>
        <dsp:cNvPr id="0" name=""/>
        <dsp:cNvSpPr/>
      </dsp:nvSpPr>
      <dsp:spPr>
        <a:xfrm>
          <a:off x="2411" y="611673"/>
          <a:ext cx="2419052" cy="96762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Get</a:t>
          </a:r>
        </a:p>
      </dsp:txBody>
      <dsp:txXfrm>
        <a:off x="2411" y="611673"/>
        <a:ext cx="2177147" cy="967620"/>
      </dsp:txXfrm>
    </dsp:sp>
    <dsp:sp modelId="{0286CD2F-5761-48F7-8535-CF5E4A0E46C6}">
      <dsp:nvSpPr>
        <dsp:cNvPr id="0" name=""/>
        <dsp:cNvSpPr/>
      </dsp:nvSpPr>
      <dsp:spPr>
        <a:xfrm>
          <a:off x="1937652" y="611673"/>
          <a:ext cx="2419052" cy="967620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Analyse</a:t>
          </a:r>
        </a:p>
      </dsp:txBody>
      <dsp:txXfrm>
        <a:off x="2421462" y="611673"/>
        <a:ext cx="1451432" cy="967620"/>
      </dsp:txXfrm>
    </dsp:sp>
    <dsp:sp modelId="{4259AA70-201F-486A-AC26-15A328B7FADB}">
      <dsp:nvSpPr>
        <dsp:cNvPr id="0" name=""/>
        <dsp:cNvSpPr/>
      </dsp:nvSpPr>
      <dsp:spPr>
        <a:xfrm>
          <a:off x="3872894" y="611673"/>
          <a:ext cx="2419052" cy="967620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Visualise</a:t>
          </a:r>
        </a:p>
      </dsp:txBody>
      <dsp:txXfrm>
        <a:off x="4356704" y="611673"/>
        <a:ext cx="1451432" cy="967620"/>
      </dsp:txXfrm>
    </dsp:sp>
    <dsp:sp modelId="{461CC1E5-0E4A-4E78-8AA4-3F498874ADF1}">
      <dsp:nvSpPr>
        <dsp:cNvPr id="0" name=""/>
        <dsp:cNvSpPr/>
      </dsp:nvSpPr>
      <dsp:spPr>
        <a:xfrm>
          <a:off x="5808136" y="611673"/>
          <a:ext cx="2419052" cy="967620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Report</a:t>
          </a:r>
        </a:p>
      </dsp:txBody>
      <dsp:txXfrm>
        <a:off x="6291946" y="611673"/>
        <a:ext cx="1451432" cy="967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5A342-FDE5-42D8-8E3D-EC17B6A3D692}">
      <dsp:nvSpPr>
        <dsp:cNvPr id="0" name=""/>
        <dsp:cNvSpPr/>
      </dsp:nvSpPr>
      <dsp:spPr>
        <a:xfrm>
          <a:off x="388372" y="0"/>
          <a:ext cx="3894428" cy="2939045"/>
        </a:xfrm>
        <a:prstGeom prst="rightArrow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B86BF-80D7-4223-A340-D2A45077DE69}">
      <dsp:nvSpPr>
        <dsp:cNvPr id="0" name=""/>
        <dsp:cNvSpPr/>
      </dsp:nvSpPr>
      <dsp:spPr>
        <a:xfrm>
          <a:off x="1342" y="1150600"/>
          <a:ext cx="1043741" cy="63784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rgbClr val="361C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Get</a:t>
          </a:r>
        </a:p>
      </dsp:txBody>
      <dsp:txXfrm>
        <a:off x="32479" y="1181737"/>
        <a:ext cx="981467" cy="575569"/>
      </dsp:txXfrm>
    </dsp:sp>
    <dsp:sp modelId="{D37E40C5-A8D0-4D12-ACF5-5B0A19AAEE05}">
      <dsp:nvSpPr>
        <dsp:cNvPr id="0" name=""/>
        <dsp:cNvSpPr/>
      </dsp:nvSpPr>
      <dsp:spPr>
        <a:xfrm>
          <a:off x="1184537" y="1137575"/>
          <a:ext cx="1043741" cy="63784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rgbClr val="361C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Analyse</a:t>
          </a:r>
        </a:p>
      </dsp:txBody>
      <dsp:txXfrm>
        <a:off x="1215674" y="1168712"/>
        <a:ext cx="981467" cy="575569"/>
      </dsp:txXfrm>
    </dsp:sp>
    <dsp:sp modelId="{BBBB1018-040A-4A45-9219-ACCB667C1DD3}">
      <dsp:nvSpPr>
        <dsp:cNvPr id="0" name=""/>
        <dsp:cNvSpPr/>
      </dsp:nvSpPr>
      <dsp:spPr>
        <a:xfrm>
          <a:off x="2358178" y="1150600"/>
          <a:ext cx="1043741" cy="63784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rgbClr val="361C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Visualise</a:t>
          </a:r>
        </a:p>
      </dsp:txBody>
      <dsp:txXfrm>
        <a:off x="2389315" y="1181737"/>
        <a:ext cx="981467" cy="575569"/>
      </dsp:txXfrm>
    </dsp:sp>
    <dsp:sp modelId="{F01CDBD3-A56A-439A-9351-065B21B86236}">
      <dsp:nvSpPr>
        <dsp:cNvPr id="0" name=""/>
        <dsp:cNvSpPr/>
      </dsp:nvSpPr>
      <dsp:spPr>
        <a:xfrm>
          <a:off x="3537938" y="677920"/>
          <a:ext cx="1043741" cy="637843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rgbClr val="361C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</a:t>
          </a:r>
        </a:p>
      </dsp:txBody>
      <dsp:txXfrm>
        <a:off x="3569075" y="709057"/>
        <a:ext cx="981467" cy="57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FFFAD-C7BD-450F-B7EB-626C002D77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BB96-7984-49FC-9786-B2F6C1B31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24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The </a:t>
            </a:r>
            <a:r>
              <a:rPr lang="en-GB" b="1" dirty="0"/>
              <a:t>Get</a:t>
            </a:r>
            <a:r>
              <a:rPr lang="en-GB" baseline="0" dirty="0"/>
              <a:t> stage </a:t>
            </a:r>
            <a:r>
              <a:rPr lang="en-GB" dirty="0"/>
              <a:t>refers to getting the data from data sources. </a:t>
            </a:r>
            <a:endParaRPr lang="en-GB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baseline="0" dirty="0"/>
              <a:t>2, </a:t>
            </a:r>
            <a:r>
              <a:rPr lang="en-GB" b="1" baseline="0" dirty="0"/>
              <a:t>Analyse</a:t>
            </a:r>
            <a:r>
              <a:rPr lang="en-GB" b="0" baseline="0" dirty="0"/>
              <a:t> – tidy data, manipulating data, building models</a:t>
            </a:r>
            <a:endParaRPr lang="en-GB" b="0" i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baseline="0" dirty="0"/>
              <a:t>3. </a:t>
            </a:r>
            <a:r>
              <a:rPr lang="en-GB" b="1" i="0" baseline="0" dirty="0"/>
              <a:t>Visualise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baseline="0" dirty="0"/>
              <a:t>4. Bring everything together with commentary in a </a:t>
            </a:r>
            <a:r>
              <a:rPr lang="en-GB" b="1" i="0" baseline="0" dirty="0"/>
              <a:t>report</a:t>
            </a:r>
            <a:endParaRPr lang="en-GB" b="0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baseline="0" dirty="0"/>
              <a:t>5. </a:t>
            </a:r>
            <a:r>
              <a:rPr lang="en-GB" b="1" baseline="0" dirty="0"/>
              <a:t>Manual quality assurance</a:t>
            </a:r>
            <a:r>
              <a:rPr lang="en-GB" baseline="0" dirty="0"/>
              <a:t> to ensure each stage of the pipeline has been performed accurately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BB96-7984-49FC-9786-B2F6C1B31D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BB96-7984-49FC-9786-B2F6C1B31D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0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Reports take: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 long time to produce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 long time to QA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 long time to reproduce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1BB96-7984-49FC-9786-B2F6C1B31D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1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1E79-1E8D-5543-A546-E85D7F651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 embedding python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D38-371F-459E-8EC0-DCA03BCC68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82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86E9-F29C-4AF9-BFC4-F9C189B3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CCF-DA92-4D57-A028-AB1B2EF31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A22C-7847-45FD-A5EB-53A6883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4A1F-6103-40A7-9D01-5E3D3B9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5F82-1128-493B-95D1-6DA04832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9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AC66-B783-4C00-B74B-BFFA8765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D484-B3AA-40D8-97A9-48FAB5196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9886-4051-4B9C-BFCC-A25FDE0F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EA59-DE88-4F3D-85FB-7F520C15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68B5-E7F7-41AC-86DA-101261B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E9C3-DEDF-4123-B289-C842EB6C3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BEFE9-7BE6-4FFE-964F-45F41965B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B26D-0F41-4FCC-BB5E-119CEE2F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53C9-6AB9-42D0-A20B-0D216335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60E0-5D9F-4EA1-8B3C-5796ECE2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1CBF-8178-4172-8E7F-3DC7F55C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2FE1-920E-451D-8203-2457645F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F6E6-0707-44FF-9CB9-32AC652C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B1EF-6B70-45ED-87AF-4057F3DC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D812-EB4B-4388-968D-FB7C9D44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61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801E-501C-4950-B33E-7260EEC5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5D5A-DAD1-4683-8CD3-DFF5B246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C2E9-E217-4E06-BC52-94E71413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719B-9C53-4C60-91B9-8C887121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93B1-B2C6-43E3-905B-A269B42D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116C-0896-411F-A11A-B983D444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FEFC-9F4A-49EF-8235-A2EEC0BB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6DB79-E72A-4EF1-B5A5-BEE0EB04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C1F3-7FA6-4A25-8DF0-AABB1A2F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C8B71-F294-4618-83D4-180BD5C8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01E4B-14CF-46AC-A9D1-ED82F55E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3BB8-F019-426C-B747-982C2B7C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6DE9-9CDC-4601-B4E7-80FA8DDB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FE98C-19B3-4EF2-8CF2-8E8F408B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49E20-4131-42F6-980D-CBD4CCF6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3E415-32D1-4894-AA4F-36BDD7B10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8935D-7E49-4FA8-992B-9BA59B33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8F26-107B-42BC-96CE-2990A77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D1D93-BB65-4F7C-A1BA-7B438EE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334-8B4D-4E10-8A19-04E5F947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94FB3-A5F1-4851-A3FD-F97D6186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464D-3736-4FBA-BB8C-687599F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2916-7817-488D-9129-1828D005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147BD-9485-4542-8968-1E9FFA7E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E3A3C-2149-43EC-89FF-4F575BA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73695-2540-4D21-BF94-496737CF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4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146D-5E8F-4B07-BC95-FEC4932F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F6C1-BB5F-4CA2-AD70-02528AEE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5C05-4451-4F84-B856-81802CBE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4AD6-D43B-4B17-9EAB-53D2EA58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A540-9666-4825-8130-28158507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3DC7-6FF7-4B2A-A883-BB256895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32FB-5C39-4086-B031-E75329AA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C6AA9-164B-429C-BE86-0616314F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0C8A-0172-48F9-B756-93475F3D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E134-82D8-45E4-B84C-EABBA9A9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1F97-9CBE-4D4F-A3A7-4EC95471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B8F1F-2CCC-4B7F-86E1-FEB4050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71ABF-DC2B-4C29-A100-EF112145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7FF30-D1EB-4AAC-8934-A700E8E7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4AC3-073D-4842-A18A-F8FE7CEFD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DBB9-357E-4D2B-819B-2ED3697E5775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934E-9E6F-4B07-B691-313650F09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E54A-D0EB-4A88-8CFD-E8DCAEFE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71A4-CA47-4034-9A2F-F77B15E2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4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reproducible-analytical-pipelines/" TargetMode="External"/><Relationship Id="rId2" Type="http://schemas.openxmlformats.org/officeDocument/2006/relationships/hyperlink" Target="https://ukgovdatascience.github.io/rap_compan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govdatascience.github.io/rap-website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vdatascience.slack.com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8B24-D130-4DC9-B2B8-659631548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Reproducible Analytical Pipelines (RAP)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4442-12B2-410D-BC47-1946CB07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160"/>
            <a:ext cx="9144000" cy="1113639"/>
          </a:xfrm>
        </p:spPr>
        <p:txBody>
          <a:bodyPr/>
          <a:lstStyle/>
          <a:p>
            <a:r>
              <a:rPr lang="en-GB" dirty="0"/>
              <a:t>Joshua Halls and Catrin Cheung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7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C9E053-6CC1-4E8A-8065-0C9193DA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3" y="488950"/>
            <a:ext cx="4371975" cy="582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4EEF7-E1BC-4D53-901F-A57687879782}"/>
              </a:ext>
            </a:extLst>
          </p:cNvPr>
          <p:cNvSpPr txBox="1"/>
          <p:nvPr/>
        </p:nvSpPr>
        <p:spPr>
          <a:xfrm>
            <a:off x="1803400" y="590551"/>
            <a:ext cx="3784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Everything is in one place</a:t>
            </a:r>
          </a:p>
          <a:p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There is a full audit trail</a:t>
            </a:r>
          </a:p>
          <a:p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This helps with institutional knowledge management</a:t>
            </a:r>
          </a:p>
        </p:txBody>
      </p:sp>
    </p:spTree>
    <p:extLst>
      <p:ext uri="{BB962C8B-B14F-4D97-AF65-F5344CB8AC3E}">
        <p14:creationId xmlns:p14="http://schemas.microsoft.com/office/powerpoint/2010/main" val="141012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E60-2613-4B7B-9AEE-395A352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in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3B9D-FC27-447C-8827-9807973E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015"/>
          </a:xfrm>
        </p:spPr>
        <p:txBody>
          <a:bodyPr/>
          <a:lstStyle/>
          <a:p>
            <a:r>
              <a:rPr lang="en-GB" dirty="0"/>
              <a:t>Government Digital Service RAP </a:t>
            </a:r>
          </a:p>
          <a:p>
            <a:r>
              <a:rPr lang="en-GB" dirty="0"/>
              <a:t>GSS RAP Good Practice team</a:t>
            </a:r>
          </a:p>
          <a:p>
            <a:r>
              <a:rPr lang="en-GB" dirty="0"/>
              <a:t>GSS RAP champions network</a:t>
            </a:r>
          </a:p>
          <a:p>
            <a:r>
              <a:rPr lang="en-GB" dirty="0"/>
              <a:t>Other leading depts – DCMS, DfE, </a:t>
            </a:r>
            <a:r>
              <a:rPr lang="en-GB" dirty="0" err="1"/>
              <a:t>DfT</a:t>
            </a:r>
            <a:r>
              <a:rPr lang="en-GB" dirty="0"/>
              <a:t>, NHS Scotland</a:t>
            </a:r>
          </a:p>
          <a:p>
            <a:r>
              <a:rPr lang="en-GB" dirty="0"/>
              <a:t>Most RAP has been in R so far</a:t>
            </a:r>
          </a:p>
        </p:txBody>
      </p:sp>
    </p:spTree>
    <p:extLst>
      <p:ext uri="{BB962C8B-B14F-4D97-AF65-F5344CB8AC3E}">
        <p14:creationId xmlns:p14="http://schemas.microsoft.com/office/powerpoint/2010/main" val="105229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59AE-7765-4E00-854A-ED2BAA17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Government Digital Service RAP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2EC3-6DA5-4CFC-8223-3BCED55C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945"/>
            <a:ext cx="10515600" cy="382198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RAP Companion</a:t>
            </a:r>
            <a:r>
              <a:rPr lang="en-GB" dirty="0"/>
              <a:t> (2018), Gregory, M., </a:t>
            </a:r>
            <a:r>
              <a:rPr lang="en-GB" dirty="0" err="1"/>
              <a:t>Upson</a:t>
            </a:r>
            <a:r>
              <a:rPr lang="en-GB" dirty="0"/>
              <a:t>, M.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Reproducible Analytical Pipelines (RAP) using R</a:t>
            </a:r>
            <a:r>
              <a:rPr lang="en-GB" dirty="0"/>
              <a:t> Massive Open Online Course, Udemy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https://ukgovdatascience.github.io/rap-website/index.html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24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5029-EE65-49DC-8435-87733CC8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 in 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7698-6865-4342-8903-D20DC3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511"/>
            <a:ext cx="10515600" cy="4351338"/>
          </a:xfrm>
        </p:spPr>
        <p:txBody>
          <a:bodyPr/>
          <a:lstStyle/>
          <a:p>
            <a:r>
              <a:rPr lang="en-GB" dirty="0"/>
              <a:t>Initial exploration in various business areas</a:t>
            </a:r>
          </a:p>
          <a:p>
            <a:endParaRPr lang="en-GB" dirty="0"/>
          </a:p>
          <a:p>
            <a:r>
              <a:rPr lang="en-GB" dirty="0"/>
              <a:t>BPI pilot with Health and Life Events Team (HALE) – divorces publication</a:t>
            </a:r>
          </a:p>
          <a:p>
            <a:endParaRPr lang="en-GB" dirty="0"/>
          </a:p>
          <a:p>
            <a:r>
              <a:rPr lang="en-GB" dirty="0"/>
              <a:t>DAP CATS framework and online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9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vels_of_readiness.PNG">
            <a:extLst>
              <a:ext uri="{FF2B5EF4-FFF2-40B4-BE49-F238E27FC236}">
                <a16:creationId xmlns:a16="http://schemas.microsoft.com/office/drawing/2014/main" id="{3FAF96D6-F01A-4028-B815-4AE40D91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" y="1122582"/>
            <a:ext cx="12071758" cy="46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9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66E-1AE9-41C9-ACA8-2FDC8730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think about using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B3CE-D5A8-4D16-A17B-C42FB2B3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repeating a workflow more than twice</a:t>
            </a:r>
          </a:p>
          <a:p>
            <a:endParaRPr lang="en-GB" dirty="0"/>
          </a:p>
          <a:p>
            <a:r>
              <a:rPr lang="en-GB" dirty="0"/>
              <a:t>Your workflow is time consuming and hard to replicate without a lot of manual intervention</a:t>
            </a:r>
          </a:p>
          <a:p>
            <a:endParaRPr lang="en-GB" dirty="0"/>
          </a:p>
          <a:p>
            <a:r>
              <a:rPr lang="en-GB" dirty="0"/>
              <a:t>The process is stable – the data sources, processes and outputs are broadly similar each time (although the data content might change)</a:t>
            </a:r>
          </a:p>
          <a:p>
            <a:endParaRPr lang="en-GB" dirty="0"/>
          </a:p>
          <a:p>
            <a:r>
              <a:rPr lang="en-GB" dirty="0"/>
              <a:t>The output doesn’t have to be a statistical report. It could be a standard set of statistics or graphs, a suite of data tables or a standard set of analyses and their outputs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4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540E-EBD8-4D4B-BDF0-C97E8A7D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RAP can be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0D3D-52C4-41F3-8133-EF1BDB92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formats change frequently and unexpectedly</a:t>
            </a:r>
          </a:p>
          <a:p>
            <a:r>
              <a:rPr lang="en-GB" dirty="0"/>
              <a:t>Publication format changes frequently</a:t>
            </a:r>
          </a:p>
          <a:p>
            <a:r>
              <a:rPr lang="en-GB" dirty="0"/>
              <a:t>Limited access to open source tools. R, </a:t>
            </a:r>
            <a:r>
              <a:rPr lang="en-GB" dirty="0" err="1"/>
              <a:t>Rstudio</a:t>
            </a:r>
            <a:r>
              <a:rPr lang="en-GB" dirty="0"/>
              <a:t>, </a:t>
            </a:r>
            <a:r>
              <a:rPr lang="en-GB" dirty="0" err="1"/>
              <a:t>Rtools</a:t>
            </a:r>
            <a:r>
              <a:rPr lang="en-GB" dirty="0"/>
              <a:t>, Python, Git, GitHub</a:t>
            </a:r>
          </a:p>
          <a:p>
            <a:r>
              <a:rPr lang="en-GB" dirty="0"/>
              <a:t>Takes time to get to grips with techniques and tools – analysts need time to learn and deploy RAP</a:t>
            </a:r>
          </a:p>
        </p:txBody>
      </p:sp>
    </p:spTree>
    <p:extLst>
      <p:ext uri="{BB962C8B-B14F-4D97-AF65-F5344CB8AC3E}">
        <p14:creationId xmlns:p14="http://schemas.microsoft.com/office/powerpoint/2010/main" val="7723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52E4-03AA-4B30-A133-01C7742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611F-D049-46A1-BA60-486D1A91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Upskilling </a:t>
            </a:r>
          </a:p>
          <a:p>
            <a:r>
              <a:rPr lang="en-GB" dirty="0"/>
              <a:t>Access to tools on ONS machines</a:t>
            </a:r>
          </a:p>
          <a:p>
            <a:r>
              <a:rPr lang="en-GB" dirty="0"/>
              <a:t>Security </a:t>
            </a:r>
          </a:p>
          <a:p>
            <a:r>
              <a:rPr lang="en-GB" dirty="0"/>
              <a:t>RAP in DAP (e.g. Shiny)</a:t>
            </a:r>
          </a:p>
          <a:p>
            <a:r>
              <a:rPr lang="en-GB" dirty="0"/>
              <a:t>Culture change</a:t>
            </a:r>
          </a:p>
          <a:p>
            <a:r>
              <a:rPr lang="en-GB" dirty="0"/>
              <a:t>Balancing RAP with business as usual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Image result for slack">
            <a:extLst>
              <a:ext uri="{FF2B5EF4-FFF2-40B4-BE49-F238E27FC236}">
                <a16:creationId xmlns:a16="http://schemas.microsoft.com/office/drawing/2014/main" id="{BD83B118-5FBE-45A4-A890-4D695B93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33" y="4139377"/>
            <a:ext cx="2560864" cy="14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ood Practice Team Logo.jpg">
            <a:extLst>
              <a:ext uri="{FF2B5EF4-FFF2-40B4-BE49-F238E27FC236}">
                <a16:creationId xmlns:a16="http://schemas.microsoft.com/office/drawing/2014/main" id="{B32EA18B-05AA-45BC-B30B-59415793B4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6665" y="862358"/>
            <a:ext cx="1685506" cy="1182146"/>
          </a:xfrm>
          <a:prstGeom prst="rect">
            <a:avLst/>
          </a:prstGeom>
        </p:spPr>
      </p:pic>
      <p:pic>
        <p:nvPicPr>
          <p:cNvPr id="9" name="Picture 8" descr="DSC_LOGO_RGB_FULL_COLOUR_72_DPI.png">
            <a:extLst>
              <a:ext uri="{FF2B5EF4-FFF2-40B4-BE49-F238E27FC236}">
                <a16:creationId xmlns:a16="http://schemas.microsoft.com/office/drawing/2014/main" id="{C8BC4115-3CF8-44C2-A649-F28EB10013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934" y="731175"/>
            <a:ext cx="2543826" cy="7920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Image result for government digital service">
            <a:extLst>
              <a:ext uri="{FF2B5EF4-FFF2-40B4-BE49-F238E27FC236}">
                <a16:creationId xmlns:a16="http://schemas.microsoft.com/office/drawing/2014/main" id="{7E0B7C4F-1221-43AC-A99F-3DA78B6D8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66" y="2737840"/>
            <a:ext cx="2145656" cy="10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F7728-A204-48CA-AC61-42CC50FDE0AD}"/>
              </a:ext>
            </a:extLst>
          </p:cNvPr>
          <p:cNvSpPr txBox="1"/>
          <p:nvPr/>
        </p:nvSpPr>
        <p:spPr>
          <a:xfrm>
            <a:off x="2048194" y="2241241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RAP Champions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A2CEE-26FA-4A31-B63B-CA21153E0326}"/>
              </a:ext>
            </a:extLst>
          </p:cNvPr>
          <p:cNvSpPr txBox="1"/>
          <p:nvPr/>
        </p:nvSpPr>
        <p:spPr>
          <a:xfrm>
            <a:off x="6415112" y="923066"/>
            <a:ext cx="1960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Coordination</a:t>
            </a:r>
          </a:p>
          <a:p>
            <a:r>
              <a:rPr lang="en-GB" dirty="0"/>
              <a:t>Knowledge sharing</a:t>
            </a:r>
          </a:p>
          <a:p>
            <a:r>
              <a:rPr lang="en-GB" dirty="0"/>
              <a:t>Removing barriers</a:t>
            </a:r>
          </a:p>
          <a:p>
            <a:r>
              <a:rPr lang="en-GB" dirty="0"/>
              <a:t>Technical support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2F433-9C0B-46B4-B203-DA65A7DA7EB7}"/>
              </a:ext>
            </a:extLst>
          </p:cNvPr>
          <p:cNvSpPr txBox="1"/>
          <p:nvPr/>
        </p:nvSpPr>
        <p:spPr>
          <a:xfrm>
            <a:off x="3357022" y="2737127"/>
            <a:ext cx="2336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Expertise</a:t>
            </a:r>
          </a:p>
          <a:p>
            <a:r>
              <a:rPr lang="en-GB" dirty="0"/>
              <a:t>Mentoring</a:t>
            </a:r>
          </a:p>
          <a:p>
            <a:r>
              <a:rPr lang="en-GB" dirty="0"/>
              <a:t>Review</a:t>
            </a:r>
          </a:p>
          <a:p>
            <a:r>
              <a:rPr lang="en-GB" dirty="0"/>
              <a:t>Share what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F43F1-D5A4-4AE7-9BF5-A46FF604DD89}"/>
              </a:ext>
            </a:extLst>
          </p:cNvPr>
          <p:cNvSpPr txBox="1"/>
          <p:nvPr/>
        </p:nvSpPr>
        <p:spPr>
          <a:xfrm>
            <a:off x="2049934" y="1483282"/>
            <a:ext cx="305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Training courses and resources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A971E-92F5-4540-8001-E8052C963414}"/>
              </a:ext>
            </a:extLst>
          </p:cNvPr>
          <p:cNvSpPr txBox="1"/>
          <p:nvPr/>
        </p:nvSpPr>
        <p:spPr>
          <a:xfrm>
            <a:off x="6415112" y="2891570"/>
            <a:ext cx="2028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Deep expertise</a:t>
            </a:r>
          </a:p>
          <a:p>
            <a:r>
              <a:rPr lang="en-GB" dirty="0"/>
              <a:t>Best practice</a:t>
            </a:r>
          </a:p>
          <a:p>
            <a:r>
              <a:rPr lang="en-GB" dirty="0"/>
              <a:t>Tools and resources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AF16F-B629-478B-B94F-AE6CAFF65137}"/>
              </a:ext>
            </a:extLst>
          </p:cNvPr>
          <p:cNvSpPr txBox="1"/>
          <p:nvPr/>
        </p:nvSpPr>
        <p:spPr>
          <a:xfrm>
            <a:off x="4307418" y="536731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SzPts val="4100"/>
            </a:pPr>
            <a:r>
              <a:rPr lang="en-GB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#rap-collaboration on</a:t>
            </a:r>
          </a:p>
          <a:p>
            <a:pPr lvl="0">
              <a:buSzPts val="4100"/>
            </a:pPr>
            <a:r>
              <a:rPr lang="en-GB" sz="24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govdatascience.slack.com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B2180-0BAF-49FC-A7EE-F15BE2C51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17" y="2764461"/>
            <a:ext cx="1103690" cy="1103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98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97F-7F1E-49B7-956F-FAD9DED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analytical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C8DD-B161-44A0-926A-7C13C173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process of producing a final report or analytical publication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330F4D8-F999-4C20-A11C-B1B08D50A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689764"/>
              </p:ext>
            </p:extLst>
          </p:nvPr>
        </p:nvGraphicFramePr>
        <p:xfrm>
          <a:off x="1799439" y="2470618"/>
          <a:ext cx="8229600" cy="219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8">
            <a:extLst>
              <a:ext uri="{FF2B5EF4-FFF2-40B4-BE49-F238E27FC236}">
                <a16:creationId xmlns:a16="http://schemas.microsoft.com/office/drawing/2014/main" id="{5EA8E7D2-C644-4BA3-AD64-0955A402670F}"/>
              </a:ext>
            </a:extLst>
          </p:cNvPr>
          <p:cNvSpPr/>
          <p:nvPr/>
        </p:nvSpPr>
        <p:spPr>
          <a:xfrm>
            <a:off x="1799439" y="4516188"/>
            <a:ext cx="8229600" cy="73152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1228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9347-0FEB-4FFC-B490-4624D036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line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8E64-45D6-4571-BE42-BD5D868E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Processes are manual, hard to follow and error-prone</a:t>
            </a:r>
          </a:p>
          <a:p>
            <a:endParaRPr lang="en-GB" dirty="0"/>
          </a:p>
          <a:p>
            <a:r>
              <a:rPr lang="en-GB" dirty="0"/>
              <a:t>Source data and the output are not connected at all</a:t>
            </a:r>
          </a:p>
          <a:p>
            <a:endParaRPr lang="en-GB" dirty="0"/>
          </a:p>
          <a:p>
            <a:r>
              <a:rPr lang="en-GB" dirty="0"/>
              <a:t>Manual QA at each step - tedious and not full-proof</a:t>
            </a:r>
          </a:p>
          <a:p>
            <a:endParaRPr lang="en-GB" dirty="0"/>
          </a:p>
          <a:p>
            <a:r>
              <a:rPr lang="en-GB" dirty="0"/>
              <a:t>Desk notes – manual handing over</a:t>
            </a:r>
          </a:p>
        </p:txBody>
      </p:sp>
    </p:spTree>
    <p:extLst>
      <p:ext uri="{BB962C8B-B14F-4D97-AF65-F5344CB8AC3E}">
        <p14:creationId xmlns:p14="http://schemas.microsoft.com/office/powerpoint/2010/main" val="21769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1261-DE48-4025-A6E0-FDA3F715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RAP provide a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AB63-9334-4E3C-A469-442D2A49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Streamline process from beginning to end</a:t>
            </a:r>
          </a:p>
          <a:p>
            <a:endParaRPr lang="en-GB" dirty="0"/>
          </a:p>
          <a:p>
            <a:r>
              <a:rPr lang="en-GB" dirty="0"/>
              <a:t>Ensure process is reproducible by self/others in future – packaging code, documentation </a:t>
            </a:r>
          </a:p>
          <a:p>
            <a:endParaRPr lang="en-GB" dirty="0"/>
          </a:p>
          <a:p>
            <a:r>
              <a:rPr lang="en-GB" dirty="0"/>
              <a:t>Version control, transparency and peer-review of code – Git, GitHub, GitLab</a:t>
            </a:r>
          </a:p>
          <a:p>
            <a:endParaRPr lang="en-GB" dirty="0"/>
          </a:p>
          <a:p>
            <a:r>
              <a:rPr lang="en-GB" dirty="0"/>
              <a:t>QA - data validation checks, unit tests to future proof,  integrated unit tests</a:t>
            </a:r>
          </a:p>
        </p:txBody>
      </p:sp>
    </p:spTree>
    <p:extLst>
      <p:ext uri="{BB962C8B-B14F-4D97-AF65-F5344CB8AC3E}">
        <p14:creationId xmlns:p14="http://schemas.microsoft.com/office/powerpoint/2010/main" val="21578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QL server">
            <a:extLst>
              <a:ext uri="{FF2B5EF4-FFF2-40B4-BE49-F238E27FC236}">
                <a16:creationId xmlns:a16="http://schemas.microsoft.com/office/drawing/2014/main" id="{72F83BCB-3D66-40C9-B702-AAC8C391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18" y="236681"/>
            <a:ext cx="2202208" cy="14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microsoft excel">
            <a:extLst>
              <a:ext uri="{FF2B5EF4-FFF2-40B4-BE49-F238E27FC236}">
                <a16:creationId xmlns:a16="http://schemas.microsoft.com/office/drawing/2014/main" id="{34FECCD7-B6DA-4705-A6E0-B469083E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35" y="2688407"/>
            <a:ext cx="1935204" cy="8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microsoft word">
            <a:extLst>
              <a:ext uri="{FF2B5EF4-FFF2-40B4-BE49-F238E27FC236}">
                <a16:creationId xmlns:a16="http://schemas.microsoft.com/office/drawing/2014/main" id="{4F11835D-DE15-47D5-BCA5-736B2652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89" y="4413154"/>
            <a:ext cx="1138674" cy="107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502D5664-CF67-4FC3-8E0A-B9A83499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02" y="5288518"/>
            <a:ext cx="1958662" cy="14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microsoft excel">
            <a:extLst>
              <a:ext uri="{FF2B5EF4-FFF2-40B4-BE49-F238E27FC236}">
                <a16:creationId xmlns:a16="http://schemas.microsoft.com/office/drawing/2014/main" id="{58F08834-6A87-4BEE-911C-BAF2F036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7" y="2694350"/>
            <a:ext cx="1935204" cy="8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crosoft excel">
            <a:extLst>
              <a:ext uri="{FF2B5EF4-FFF2-40B4-BE49-F238E27FC236}">
                <a16:creationId xmlns:a16="http://schemas.microsoft.com/office/drawing/2014/main" id="{EE1B653A-2279-44BB-87F3-2706740F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33" y="677182"/>
            <a:ext cx="1935204" cy="8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sv file">
            <a:extLst>
              <a:ext uri="{FF2B5EF4-FFF2-40B4-BE49-F238E27FC236}">
                <a16:creationId xmlns:a16="http://schemas.microsoft.com/office/drawing/2014/main" id="{10BD3AD4-6F66-4E86-8A06-99E3A9F8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02" y="343432"/>
            <a:ext cx="1776988" cy="12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5DDC760-3C35-42CB-9DD6-C1BC0D62A434}"/>
              </a:ext>
            </a:extLst>
          </p:cNvPr>
          <p:cNvSpPr/>
          <p:nvPr/>
        </p:nvSpPr>
        <p:spPr>
          <a:xfrm>
            <a:off x="2816922" y="1925287"/>
            <a:ext cx="573206" cy="59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AD1FA5-FAEF-4FA5-B007-D017A6B139D1}"/>
              </a:ext>
            </a:extLst>
          </p:cNvPr>
          <p:cNvSpPr/>
          <p:nvPr/>
        </p:nvSpPr>
        <p:spPr>
          <a:xfrm>
            <a:off x="5190386" y="1925287"/>
            <a:ext cx="573206" cy="59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EBB2AD4-E38D-4B7A-B1A4-21BF0FEAEA91}"/>
              </a:ext>
            </a:extLst>
          </p:cNvPr>
          <p:cNvSpPr/>
          <p:nvPr/>
        </p:nvSpPr>
        <p:spPr>
          <a:xfrm>
            <a:off x="7919796" y="1925287"/>
            <a:ext cx="573206" cy="59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180B76D9-67F4-4F8E-BAC8-EDB544FE8F8C}"/>
              </a:ext>
            </a:extLst>
          </p:cNvPr>
          <p:cNvSpPr/>
          <p:nvPr/>
        </p:nvSpPr>
        <p:spPr>
          <a:xfrm rot="10800000" flipH="1">
            <a:off x="3680149" y="4031706"/>
            <a:ext cx="1392071" cy="10781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6F8B05-316D-4588-997A-F47871C6BF2A}"/>
              </a:ext>
            </a:extLst>
          </p:cNvPr>
          <p:cNvSpPr/>
          <p:nvPr/>
        </p:nvSpPr>
        <p:spPr>
          <a:xfrm>
            <a:off x="5620766" y="3643596"/>
            <a:ext cx="573206" cy="59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3FEA6B8-134B-4EA5-A8EF-2B6F5889D5C1}"/>
              </a:ext>
            </a:extLst>
          </p:cNvPr>
          <p:cNvSpPr/>
          <p:nvPr/>
        </p:nvSpPr>
        <p:spPr>
          <a:xfrm rot="10800000">
            <a:off x="6874971" y="4031705"/>
            <a:ext cx="1461700" cy="1078173"/>
          </a:xfrm>
          <a:prstGeom prst="bentArrow">
            <a:avLst>
              <a:gd name="adj1" fmla="val 25000"/>
              <a:gd name="adj2" fmla="val 2373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294F94F0-3825-42C9-A79B-146A326350B4}"/>
              </a:ext>
            </a:extLst>
          </p:cNvPr>
          <p:cNvSpPr/>
          <p:nvPr/>
        </p:nvSpPr>
        <p:spPr>
          <a:xfrm rot="10800000" flipH="1">
            <a:off x="5763592" y="5611471"/>
            <a:ext cx="1392071" cy="10781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8" descr="Image result for spss logo">
            <a:extLst>
              <a:ext uri="{FF2B5EF4-FFF2-40B4-BE49-F238E27FC236}">
                <a16:creationId xmlns:a16="http://schemas.microsoft.com/office/drawing/2014/main" id="{FD1A9854-0869-4F3F-B1D4-AB670E11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99" y="2668188"/>
            <a:ext cx="1955184" cy="6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csv file">
            <a:extLst>
              <a:ext uri="{FF2B5EF4-FFF2-40B4-BE49-F238E27FC236}">
                <a16:creationId xmlns:a16="http://schemas.microsoft.com/office/drawing/2014/main" id="{A4F593F1-A1AD-4A8D-A6EF-1F769C53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13" y="507632"/>
            <a:ext cx="1776988" cy="12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csv file">
            <a:extLst>
              <a:ext uri="{FF2B5EF4-FFF2-40B4-BE49-F238E27FC236}">
                <a16:creationId xmlns:a16="http://schemas.microsoft.com/office/drawing/2014/main" id="{3EAAB287-8B12-4271-B794-D82A30AF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2" y="205218"/>
            <a:ext cx="1776988" cy="12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sv file">
            <a:extLst>
              <a:ext uri="{FF2B5EF4-FFF2-40B4-BE49-F238E27FC236}">
                <a16:creationId xmlns:a16="http://schemas.microsoft.com/office/drawing/2014/main" id="{0E26EE21-0A76-44DE-9B22-C46179D9A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378" y="626127"/>
            <a:ext cx="1776988" cy="12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0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42F95B-D2FB-44E5-9C81-635FD271F673}"/>
              </a:ext>
            </a:extLst>
          </p:cNvPr>
          <p:cNvGrpSpPr/>
          <p:nvPr/>
        </p:nvGrpSpPr>
        <p:grpSpPr>
          <a:xfrm>
            <a:off x="1756881" y="1448656"/>
            <a:ext cx="8884565" cy="4150540"/>
            <a:chOff x="1912874" y="2186628"/>
            <a:chExt cx="8656653" cy="4162581"/>
          </a:xfrm>
        </p:grpSpPr>
        <p:sp>
          <p:nvSpPr>
            <p:cNvPr id="4" name="Rectangle 3"/>
            <p:cNvSpPr/>
            <p:nvPr/>
          </p:nvSpPr>
          <p:spPr>
            <a:xfrm>
              <a:off x="1981200" y="2208629"/>
              <a:ext cx="822960" cy="56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2361029"/>
              <a:ext cx="822960" cy="56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2513429"/>
              <a:ext cx="822960" cy="56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2665829"/>
              <a:ext cx="822960" cy="56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an 7"/>
            <p:cNvSpPr/>
            <p:nvPr/>
          </p:nvSpPr>
          <p:spPr>
            <a:xfrm>
              <a:off x="2286000" y="4459459"/>
              <a:ext cx="822960" cy="787791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1398" y="3380935"/>
              <a:ext cx="907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csv files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2874" y="5446541"/>
              <a:ext cx="1569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Local database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06018" y="2199250"/>
              <a:ext cx="5331656" cy="4089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361C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68454" y="2489982"/>
              <a:ext cx="4464148" cy="2947571"/>
              <a:chOff x="2444454" y="2489981"/>
              <a:chExt cx="4464148" cy="2947571"/>
            </a:xfrm>
          </p:grpSpPr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1370878706"/>
                  </p:ext>
                </p:extLst>
              </p:nvPr>
            </p:nvGraphicFramePr>
            <p:xfrm>
              <a:off x="2444454" y="2489981"/>
              <a:ext cx="4464148" cy="29475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3655254" y="3033931"/>
                <a:ext cx="2042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R Markdown</a:t>
                </a:r>
              </a:p>
            </p:txBody>
          </p:sp>
        </p:grpSp>
        <p:pic>
          <p:nvPicPr>
            <p:cNvPr id="16" name="Picture 2" descr="Image result for git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333" y="5140745"/>
              <a:ext cx="850264" cy="85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Elbow Connector 19"/>
            <p:cNvCxnSpPr>
              <a:stCxn id="7" idx="3"/>
              <a:endCxn id="11" idx="1"/>
            </p:cNvCxnSpPr>
            <p:nvPr/>
          </p:nvCxnSpPr>
          <p:spPr>
            <a:xfrm>
              <a:off x="3261360" y="2947182"/>
              <a:ext cx="707094" cy="1016584"/>
            </a:xfrm>
            <a:prstGeom prst="bentConnector3">
              <a:avLst>
                <a:gd name="adj1" fmla="val 34084"/>
              </a:avLst>
            </a:prstGeom>
            <a:ln>
              <a:solidFill>
                <a:srgbClr val="361C6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4"/>
              <a:endCxn id="11" idx="1"/>
            </p:cNvCxnSpPr>
            <p:nvPr/>
          </p:nvCxnSpPr>
          <p:spPr>
            <a:xfrm flipV="1">
              <a:off x="3108960" y="3963766"/>
              <a:ext cx="859494" cy="889588"/>
            </a:xfrm>
            <a:prstGeom prst="bentConnector3">
              <a:avLst>
                <a:gd name="adj1" fmla="val 45090"/>
              </a:avLst>
            </a:prstGeom>
            <a:ln>
              <a:solidFill>
                <a:srgbClr val="361C6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87645" y="597987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Git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4348" y="2186628"/>
              <a:ext cx="37682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b="1" u="sng" dirty="0" err="1"/>
                <a:t>MonthlyReport</a:t>
              </a:r>
              <a:r>
                <a:rPr lang="en-GB" sz="2800" b="1" u="sng" dirty="0"/>
                <a:t> package</a:t>
              </a:r>
            </a:p>
          </p:txBody>
        </p:sp>
        <p:pic>
          <p:nvPicPr>
            <p:cNvPr id="33" name="Picture 6" descr="Image result for github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463" y="5140745"/>
              <a:ext cx="843446" cy="843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Image result for travis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114" y="5148609"/>
              <a:ext cx="849494" cy="8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codecov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73493" y="5124853"/>
              <a:ext cx="779066" cy="85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299907" y="597628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GitHub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00513" y="5975028"/>
              <a:ext cx="94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Travis CI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99814" y="5975028"/>
              <a:ext cx="988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Codecov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36548" y="3640600"/>
              <a:ext cx="1432979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361C6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9" name="Straight Arrow Connector 38"/>
            <p:cNvCxnSpPr>
              <a:stCxn id="11" idx="3"/>
              <a:endCxn id="29" idx="1"/>
            </p:cNvCxnSpPr>
            <p:nvPr/>
          </p:nvCxnSpPr>
          <p:spPr>
            <a:xfrm flipV="1">
              <a:off x="8432603" y="3825266"/>
              <a:ext cx="703945" cy="138500"/>
            </a:xfrm>
            <a:prstGeom prst="straightConnector1">
              <a:avLst/>
            </a:prstGeom>
            <a:ln>
              <a:solidFill>
                <a:srgbClr val="361C6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A2DC66-6719-44CF-A18D-8B6C676F5193}"/>
                </a:ext>
              </a:extLst>
            </p:cNvPr>
            <p:cNvGrpSpPr/>
            <p:nvPr/>
          </p:nvGrpSpPr>
          <p:grpSpPr>
            <a:xfrm>
              <a:off x="7411768" y="4088714"/>
              <a:ext cx="1020835" cy="639693"/>
              <a:chOff x="3443312" y="679886"/>
              <a:chExt cx="1020835" cy="639693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70EEC2E-6EC5-47D9-8BA6-2FF2D073F296}"/>
                  </a:ext>
                </a:extLst>
              </p:cNvPr>
              <p:cNvSpPr/>
              <p:nvPr/>
            </p:nvSpPr>
            <p:spPr>
              <a:xfrm>
                <a:off x="3443312" y="679886"/>
                <a:ext cx="1020835" cy="63969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rgbClr val="361C64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: Rounded Corners 4">
                <a:extLst>
                  <a:ext uri="{FF2B5EF4-FFF2-40B4-BE49-F238E27FC236}">
                    <a16:creationId xmlns:a16="http://schemas.microsoft.com/office/drawing/2014/main" id="{68D28B4B-F233-4AB2-B9DE-466BAD5E7B4D}"/>
                  </a:ext>
                </a:extLst>
              </p:cNvPr>
              <p:cNvSpPr txBox="1"/>
              <p:nvPr/>
            </p:nvSpPr>
            <p:spPr>
              <a:xfrm>
                <a:off x="3474539" y="711113"/>
                <a:ext cx="958381" cy="5772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dirty="0"/>
                  <a:t>Data products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696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93CA9C-7805-417F-AB71-9AF322D4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28" y="1401956"/>
            <a:ext cx="4155355" cy="5203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33BC79-0F09-4985-B639-AAB8CC11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99" y="1582717"/>
            <a:ext cx="3849774" cy="50225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174C2C-DBC4-4145-AFE4-46FAA75F9B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Markdown example</a:t>
            </a:r>
          </a:p>
        </p:txBody>
      </p:sp>
    </p:spTree>
    <p:extLst>
      <p:ext uri="{BB962C8B-B14F-4D97-AF65-F5344CB8AC3E}">
        <p14:creationId xmlns:p14="http://schemas.microsoft.com/office/powerpoint/2010/main" val="39133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76B3AAB9-B1E5-4976-B106-0D5DCE61C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" b="1"/>
          <a:stretch/>
        </p:blipFill>
        <p:spPr bwMode="auto">
          <a:xfrm>
            <a:off x="3147620" y="1520575"/>
            <a:ext cx="4732659" cy="50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40F40E-1161-4E9B-876F-CEA8AFAC12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Jupyter</a:t>
            </a:r>
            <a:r>
              <a:rPr lang="en-GB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0261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82AC07-B6DE-45B9-9D62-0F76568B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37167"/>
            <a:ext cx="4485815" cy="6386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153F5-818B-4C59-9492-7220BD29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16" y="137167"/>
            <a:ext cx="4658185" cy="65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 xmlns="01338cf9-240e-426c-89a5-2f9ae1c9a076">0</Retention>
    <RetentionType xmlns="01338cf9-240e-426c-89a5-2f9ae1c9a076">Notify</RetentionType>
    <o5359087ad404c199aee74686ab194d3 xmlns="e14115de-03ae-49b5-af01-31035404c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/>
          <TermId xmlns="http://schemas.microsoft.com/office/infopath/2007/PartnerControls">5729cdfc-ed55-47a7-934b-6d10a24cc839</TermId>
        </TermInfo>
      </Terms>
    </o5359087ad404c199aee74686ab194d3>
    <EDRMSOwner xmlns="01338cf9-240e-426c-89a5-2f9ae1c9a076" xsi:nil="true"/>
    <RetentionDate xmlns="01338cf9-240e-426c-89a5-2f9ae1c9a076" xsi:nil="true"/>
    <TaxKeywordTaxHTField xmlns="e14115de-03ae-49b5-af01-31035404c456">
      <Terms xmlns="http://schemas.microsoft.com/office/infopath/2007/PartnerControls"/>
    </TaxKeywordTaxHTField>
    <_dlc_DocId xmlns="37655e2e-3ff4-440c-aed8-80b3c3e7d4fa">D5PZWENCX5VS-298889716-590</_dlc_DocId>
    <_dlc_DocIdUrl xmlns="37655e2e-3ff4-440c-aed8-80b3c3e7d4fa">
      <Url>https://share.sp.ons.statistics.gov.uk/sites/BPI/_layouts/15/DocIdRedir.aspx?ID=D5PZWENCX5VS-298889716-590</Url>
      <Description>D5PZWENCX5VS-298889716-590</Description>
    </_dlc_DocIdUrl>
  </documentManagement>
</p:properties>
</file>

<file path=customXml/item2.xml><?xml version="1.0" encoding="utf-8"?>
<?mso-contentType ?>
<SharedContentType xmlns="Microsoft.SharePoint.Taxonomy.ContentTypeSync" SourceId="a7dd7a64-f5c5-4f30-b8c4-f5626f639d1b" ContentTypeId="0x01010035E33599CC8D1E47A037F474646B1D5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ONS Document" ma:contentTypeID="0x01010035E33599CC8D1E47A037F474646B1D5800C49B99AC02DDD7459032DBB6CAC7D240" ma:contentTypeVersion="76" ma:contentTypeDescription="Create a new document." ma:contentTypeScope="" ma:versionID="5cc5272aa968899c6916922728fb6f98">
  <xsd:schema xmlns:xsd="http://www.w3.org/2001/XMLSchema" xmlns:xs="http://www.w3.org/2001/XMLSchema" xmlns:p="http://schemas.microsoft.com/office/2006/metadata/properties" xmlns:ns1="http://schemas.microsoft.com/sharepoint/v3" xmlns:ns3="e14115de-03ae-49b5-af01-31035404c456" xmlns:ns4="01338cf9-240e-426c-89a5-2f9ae1c9a076" xmlns:ns6="37655e2e-3ff4-440c-aed8-80b3c3e7d4fa" targetNamespace="http://schemas.microsoft.com/office/2006/metadata/properties" ma:root="true" ma:fieldsID="e3ff579ca31ea8768d27a45c6ea2a883" ns1:_="" ns3:_="" ns4:_="" ns6:_="">
    <xsd:import namespace="http://schemas.microsoft.com/sharepoint/v3"/>
    <xsd:import namespace="e14115de-03ae-49b5-af01-31035404c456"/>
    <xsd:import namespace="01338cf9-240e-426c-89a5-2f9ae1c9a076"/>
    <xsd:import namespace="37655e2e-3ff4-440c-aed8-80b3c3e7d4fa"/>
    <xsd:element name="properties">
      <xsd:complexType>
        <xsd:sequence>
          <xsd:element name="documentManagement">
            <xsd:complexType>
              <xsd:all>
                <xsd:element ref="ns3:o5359087ad404c199aee74686ab194d3" minOccurs="0"/>
                <xsd:element ref="ns4:RetentionDate" minOccurs="0"/>
                <xsd:element ref="ns4:Retention" minOccurs="0"/>
                <xsd:element ref="ns4:EDRMSOwner" minOccurs="0"/>
                <xsd:element ref="ns4:RetentionType" minOccurs="0"/>
                <xsd:element ref="ns3:TaxKeywordTaxHTField" minOccurs="0"/>
                <xsd:element ref="ns1:_dlc_Exempt" minOccurs="0"/>
                <xsd:element ref="ns1:_dlc_ExpireDateSaved" minOccurs="0"/>
                <xsd:element ref="ns1:_dlc_ExpireDate" minOccurs="0"/>
                <xsd:element ref="ns6:_dlc_DocId" minOccurs="0"/>
                <xsd:element ref="ns6:_dlc_DocIdUrl" minOccurs="0"/>
                <xsd:element ref="ns6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9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115de-03ae-49b5-af01-31035404c456" elementFormDefault="qualified">
    <xsd:import namespace="http://schemas.microsoft.com/office/2006/documentManagement/types"/>
    <xsd:import namespace="http://schemas.microsoft.com/office/infopath/2007/PartnerControls"/>
    <xsd:element name="o5359087ad404c199aee74686ab194d3" ma:index="7" ma:taxonomy="true" ma:internalName="o5359087ad404c199aee74686ab194d3" ma:taxonomyFieldName="RecordType" ma:displayName="Record Type" ma:readOnly="false" ma:default="" ma:fieldId="{85359087-ad40-4c19-9aee-74686ab194d3}" ma:sspId="a7dd7a64-f5c5-4f30-b8c4-f5626f639d1b" ma:termSetId="b7884471-767e-4886-9e04-df700fa96f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a7dd7a64-f5c5-4f30-b8c4-f5626f639d1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338cf9-240e-426c-89a5-2f9ae1c9a076" elementFormDefault="qualified">
    <xsd:import namespace="http://schemas.microsoft.com/office/2006/documentManagement/types"/>
    <xsd:import namespace="http://schemas.microsoft.com/office/infopath/2007/PartnerControls"/>
    <xsd:element name="RetentionDate" ma:index="10" nillable="true" ma:displayName="Retention Date" ma:format="DateOnly" ma:internalName="Retention_x0020_Date" ma:readOnly="false">
      <xsd:simpleType>
        <xsd:restriction base="dms:DateTime"/>
      </xsd:simpleType>
    </xsd:element>
    <xsd:element name="Retention" ma:index="11" nillable="true" ma:displayName="Retention" ma:default="0" ma:internalName="Retention" ma:readOnly="false">
      <xsd:simpleType>
        <xsd:restriction base="dms:Number"/>
      </xsd:simpleType>
    </xsd:element>
    <xsd:element name="EDRMSOwner" ma:index="12" nillable="true" ma:displayName="EDRMSOwner" ma:hidden="true" ma:internalName="EDRMSOwner" ma:readOnly="false">
      <xsd:simpleType>
        <xsd:restriction base="dms:Text"/>
      </xsd:simpleType>
    </xsd:element>
    <xsd:element name="RetentionType" ma:index="13" nillable="true" ma:displayName="Retention Type" ma:default="Notify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55e2e-3ff4-440c-aed8-80b3c3e7d4fa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?mso-contentType ?>
<p:Policy xmlns:p="office.server.policy" id="" local="true">
  <p:Name>ONS Document</p:Name>
  <p:Description/>
  <p:Statement/>
  <p:PolicyItems>
    <p:PolicyItem featureId="Microsoft.Office.RecordsManagement.PolicyFeatures.Expiration" staticId="0x01010035E33599CC8D1E47A037F474646B1D58|2057524105" UniqueId="d097a687-1114-45fc-89d8-799351d0ef20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100</number>
                  <property>Retention_x0020_Date</property>
                  <period>years</period>
                </formula>
                <action type="action" id="ONS-RetentionAction"/>
              </data>
            </stages>
          </Schedule>
        </Schedules>
      </p:CustomData>
    </p:PolicyItem>
  </p:PolicyItems>
</p:Policy>
</file>

<file path=customXml/itemProps1.xml><?xml version="1.0" encoding="utf-8"?>
<ds:datastoreItem xmlns:ds="http://schemas.openxmlformats.org/officeDocument/2006/customXml" ds:itemID="{759FD7F0-399E-4728-A1D2-DE038F91C358}">
  <ds:schemaRefs>
    <ds:schemaRef ds:uri="http://purl.org/dc/terms/"/>
    <ds:schemaRef ds:uri="e14115de-03ae-49b5-af01-31035404c456"/>
    <ds:schemaRef ds:uri="http://purl.org/dc/dcmitype/"/>
    <ds:schemaRef ds:uri="37655e2e-3ff4-440c-aed8-80b3c3e7d4fa"/>
    <ds:schemaRef ds:uri="http://schemas.microsoft.com/office/2006/documentManagement/types"/>
    <ds:schemaRef ds:uri="http://schemas.microsoft.com/office/2006/metadata/properties"/>
    <ds:schemaRef ds:uri="01338cf9-240e-426c-89a5-2f9ae1c9a076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85FA404-0D77-4E24-8B95-0480E1655C94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FEFA430-BB24-4441-B175-96F4A3DB983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A800553-B599-466B-AA6D-13509A4B850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D90BDE25-7C5E-4C66-96B9-256A985554BB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BF37D51-A6A6-403E-BD29-3A67C51DFC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14115de-03ae-49b5-af01-31035404c456"/>
    <ds:schemaRef ds:uri="01338cf9-240e-426c-89a5-2f9ae1c9a076"/>
    <ds:schemaRef ds:uri="37655e2e-3ff4-440c-aed8-80b3c3e7d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CCFE8CB2-695A-4631-A47F-AEC1179E4DA5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566</Words>
  <Application>Microsoft Office PowerPoint</Application>
  <PresentationFormat>Widescreen</PresentationFormat>
  <Paragraphs>116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Reproducible Analytical Pipelines (RAP)</vt:lpstr>
      <vt:lpstr>What is an analytical pipeline?</vt:lpstr>
      <vt:lpstr>Production line risks</vt:lpstr>
      <vt:lpstr>How can RAP provide a solution?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 in government</vt:lpstr>
      <vt:lpstr>Government Digital Service RAP resources</vt:lpstr>
      <vt:lpstr>RAP in ONS</vt:lpstr>
      <vt:lpstr>PowerPoint Presentation</vt:lpstr>
      <vt:lpstr>When to think about using RAP</vt:lpstr>
      <vt:lpstr>When RAP can be hard</vt:lpstr>
      <vt:lpstr>Challenges ahead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Analytical Pipelines (RAP)</dc:title>
  <dc:creator>Cheung, Catrin</dc:creator>
  <cp:lastModifiedBy>Cheung, Catrin</cp:lastModifiedBy>
  <cp:revision>12</cp:revision>
  <dcterms:created xsi:type="dcterms:W3CDTF">2019-07-21T15:10:43Z</dcterms:created>
  <dcterms:modified xsi:type="dcterms:W3CDTF">2019-07-22T12:24:33Z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0x01010035E33599CC8D1E47A037F474646B1D5800C49B99AC02DDD7459032DBB6CAC7D240</vt:lpwstr>
  </property>
  <property fmtid="{D5CDD505-2E9C-101B-9397-08002B2CF9AE}" pid="3" name="_dlc_policyId">
    <vt:lpwstr>0x01010035E33599CC8D1E47A037F474646B1D58|2057524105</vt:lpwstr>
  </property>
  <property fmtid="{D5CDD505-2E9C-101B-9397-08002B2CF9AE}" pid="4" name="ItemRetentionFormula">
    <vt:lpwstr>&lt;formula id="Microsoft.Office.RecordsManagement.PolicyFeatures.Expiration.Formula.BuiltIn"&gt;&lt;number&gt;100&lt;/number&gt;&lt;property&gt;Retention_x005f_x0020_Date&lt;/property&gt;&lt;period&gt;years&lt;/period&gt;&lt;/formula&gt;</vt:lpwstr>
  </property>
  <property fmtid="{D5CDD505-2E9C-101B-9397-08002B2CF9AE}" pid="5" name="_dlc_DocIdItemGuid">
    <vt:lpwstr>99d43cba-7114-44ac-8916-8d052e9a8748</vt:lpwstr>
  </property>
  <property fmtid="{D5CDD505-2E9C-101B-9397-08002B2CF9AE}" pid="6" name="TaxKeyword">
    <vt:lpwstr/>
  </property>
  <property fmtid="{D5CDD505-2E9C-101B-9397-08002B2CF9AE}" pid="7" name="RecordType">
    <vt:lpwstr>14;#|5729cdfc-ed55-47a7-934b-6d10a24cc839</vt:lpwstr>
  </property>
  <property fmtid="{D5CDD505-2E9C-101B-9397-08002B2CF9AE}" pid="8" name="TaxCatchAll">
    <vt:lpwstr>14;#|5729cdfc-ed55-47a7-934b-6d10a24cc839</vt:lpwstr>
  </property>
</Properties>
</file>